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tags/tag1.xml" ContentType="application/vnd.openxmlformats-officedocument.presentationml.tags+xml"/>
  <Override PartName="/ppt/notesSlides/notesSlide5.xml" ContentType="application/vnd.openxmlformats-officedocument.presentationml.notesSlide+xml"/>
  <Override PartName="/ppt/tags/tag2.xml" ContentType="application/vnd.openxmlformats-officedocument.presentationml.tags+xml"/>
  <Override PartName="/ppt/notesSlides/notesSlide6.xml" ContentType="application/vnd.openxmlformats-officedocument.presentationml.notesSlide+xml"/>
  <Override PartName="/ppt/tags/tag3.xml" ContentType="application/vnd.openxmlformats-officedocument.presentationml.tags+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9"/>
  </p:notesMasterIdLst>
  <p:handoutMasterIdLst>
    <p:handoutMasterId r:id="rId40"/>
  </p:handoutMasterIdLst>
  <p:sldIdLst>
    <p:sldId id="256" r:id="rId2"/>
    <p:sldId id="482" r:id="rId3"/>
    <p:sldId id="483" r:id="rId4"/>
    <p:sldId id="484" r:id="rId5"/>
    <p:sldId id="485" r:id="rId6"/>
    <p:sldId id="486" r:id="rId7"/>
    <p:sldId id="487" r:id="rId8"/>
    <p:sldId id="488" r:id="rId9"/>
    <p:sldId id="489" r:id="rId10"/>
    <p:sldId id="490" r:id="rId11"/>
    <p:sldId id="491" r:id="rId12"/>
    <p:sldId id="492" r:id="rId13"/>
    <p:sldId id="493" r:id="rId14"/>
    <p:sldId id="494" r:id="rId15"/>
    <p:sldId id="495" r:id="rId16"/>
    <p:sldId id="496" r:id="rId17"/>
    <p:sldId id="497" r:id="rId18"/>
    <p:sldId id="498" r:id="rId19"/>
    <p:sldId id="499" r:id="rId20"/>
    <p:sldId id="500" r:id="rId21"/>
    <p:sldId id="501" r:id="rId22"/>
    <p:sldId id="502" r:id="rId23"/>
    <p:sldId id="503" r:id="rId24"/>
    <p:sldId id="504" r:id="rId25"/>
    <p:sldId id="505" r:id="rId26"/>
    <p:sldId id="506" r:id="rId27"/>
    <p:sldId id="507" r:id="rId28"/>
    <p:sldId id="508" r:id="rId29"/>
    <p:sldId id="509" r:id="rId30"/>
    <p:sldId id="510" r:id="rId31"/>
    <p:sldId id="511" r:id="rId32"/>
    <p:sldId id="512" r:id="rId33"/>
    <p:sldId id="513" r:id="rId34"/>
    <p:sldId id="514" r:id="rId35"/>
    <p:sldId id="515" r:id="rId36"/>
    <p:sldId id="516" r:id="rId37"/>
    <p:sldId id="303" r:id="rId38"/>
  </p:sldIdLst>
  <p:sldSz cx="9144000" cy="6858000" type="screen4x3"/>
  <p:notesSz cx="6797675" cy="9926638"/>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6"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Pertzel, Eva" initials="PER" lastIdx="4" clrIdx="0"/>
  <p:cmAuthor id="1" name="Pertzel, Eva" initials="PE" lastIdx="2"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9EDF4"/>
    <a:srgbClr val="D0D8E8"/>
    <a:srgbClr val="3399FF"/>
    <a:srgbClr val="DB820B"/>
    <a:srgbClr val="DA8F0B"/>
    <a:srgbClr val="FF9900"/>
    <a:srgbClr val="CC3300"/>
    <a:srgbClr val="D6E9D8"/>
    <a:srgbClr val="EFE0C8"/>
    <a:srgbClr val="EFE0A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Keine Formatvorlage, Tabellenraster">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3929" autoAdjust="0"/>
    <p:restoredTop sz="83377" autoAdjust="0"/>
  </p:normalViewPr>
  <p:slideViewPr>
    <p:cSldViewPr showGuides="1">
      <p:cViewPr varScale="1">
        <p:scale>
          <a:sx n="106" d="100"/>
          <a:sy n="106" d="100"/>
        </p:scale>
        <p:origin x="1764" y="60"/>
      </p:cViewPr>
      <p:guideLst>
        <p:guide orient="horz" pos="2160"/>
        <p:guide pos="2880"/>
      </p:guideLst>
    </p:cSldViewPr>
  </p:slideViewPr>
  <p:notesTextViewPr>
    <p:cViewPr>
      <p:scale>
        <a:sx n="1" d="1"/>
        <a:sy n="1" d="1"/>
      </p:scale>
      <p:origin x="0" y="0"/>
    </p:cViewPr>
  </p:notesTextViewPr>
  <p:notesViewPr>
    <p:cSldViewPr>
      <p:cViewPr varScale="1">
        <p:scale>
          <a:sx n="93" d="100"/>
          <a:sy n="93" d="100"/>
        </p:scale>
        <p:origin x="-2844" y="-120"/>
      </p:cViewPr>
      <p:guideLst>
        <p:guide orient="horz" pos="3126"/>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1"/>
            <a:ext cx="2946400" cy="496413"/>
          </a:xfrm>
          <a:prstGeom prst="rect">
            <a:avLst/>
          </a:prstGeom>
        </p:spPr>
        <p:txBody>
          <a:bodyPr vert="horz" lIns="91732" tIns="45867" rIns="91732" bIns="45867" rtlCol="0"/>
          <a:lstStyle>
            <a:lvl1pPr algn="l">
              <a:defRPr sz="1200"/>
            </a:lvl1pPr>
          </a:lstStyle>
          <a:p>
            <a:endParaRPr lang="de-DE"/>
          </a:p>
        </p:txBody>
      </p:sp>
      <p:sp>
        <p:nvSpPr>
          <p:cNvPr id="3" name="Datumsplatzhalter 2"/>
          <p:cNvSpPr>
            <a:spLocks noGrp="1"/>
          </p:cNvSpPr>
          <p:nvPr>
            <p:ph type="dt" sz="quarter" idx="1"/>
          </p:nvPr>
        </p:nvSpPr>
        <p:spPr>
          <a:xfrm>
            <a:off x="3849689" y="1"/>
            <a:ext cx="2946400" cy="496413"/>
          </a:xfrm>
          <a:prstGeom prst="rect">
            <a:avLst/>
          </a:prstGeom>
        </p:spPr>
        <p:txBody>
          <a:bodyPr vert="horz" lIns="91732" tIns="45867" rIns="91732" bIns="45867" rtlCol="0"/>
          <a:lstStyle>
            <a:lvl1pPr algn="r">
              <a:defRPr sz="1200"/>
            </a:lvl1pPr>
          </a:lstStyle>
          <a:p>
            <a:fld id="{160D15D8-C40D-44F2-AD47-A528947331B5}" type="datetimeFigureOut">
              <a:rPr lang="de-DE" smtClean="0"/>
              <a:t>01.10.2024</a:t>
            </a:fld>
            <a:endParaRPr lang="de-DE"/>
          </a:p>
        </p:txBody>
      </p:sp>
      <p:sp>
        <p:nvSpPr>
          <p:cNvPr id="4" name="Fußzeilenplatzhalter 3"/>
          <p:cNvSpPr>
            <a:spLocks noGrp="1"/>
          </p:cNvSpPr>
          <p:nvPr>
            <p:ph type="ftr" sz="quarter" idx="2"/>
          </p:nvPr>
        </p:nvSpPr>
        <p:spPr>
          <a:xfrm>
            <a:off x="0" y="9428630"/>
            <a:ext cx="2946400" cy="496412"/>
          </a:xfrm>
          <a:prstGeom prst="rect">
            <a:avLst/>
          </a:prstGeom>
        </p:spPr>
        <p:txBody>
          <a:bodyPr vert="horz" lIns="91732" tIns="45867" rIns="91732" bIns="45867" rtlCol="0" anchor="b"/>
          <a:lstStyle>
            <a:lvl1pPr algn="l">
              <a:defRPr sz="1200"/>
            </a:lvl1pPr>
          </a:lstStyle>
          <a:p>
            <a:endParaRPr lang="de-DE"/>
          </a:p>
        </p:txBody>
      </p:sp>
      <p:sp>
        <p:nvSpPr>
          <p:cNvPr id="5" name="Foliennummernplatzhalter 4"/>
          <p:cNvSpPr>
            <a:spLocks noGrp="1"/>
          </p:cNvSpPr>
          <p:nvPr>
            <p:ph type="sldNum" sz="quarter" idx="3"/>
          </p:nvPr>
        </p:nvSpPr>
        <p:spPr>
          <a:xfrm>
            <a:off x="3849689" y="9428630"/>
            <a:ext cx="2946400" cy="496412"/>
          </a:xfrm>
          <a:prstGeom prst="rect">
            <a:avLst/>
          </a:prstGeom>
        </p:spPr>
        <p:txBody>
          <a:bodyPr vert="horz" lIns="91732" tIns="45867" rIns="91732" bIns="45867" rtlCol="0" anchor="b"/>
          <a:lstStyle>
            <a:lvl1pPr algn="r">
              <a:defRPr sz="1200"/>
            </a:lvl1pPr>
          </a:lstStyle>
          <a:p>
            <a:fld id="{BAA06D95-A6BE-48F1-B316-676CA60ACFC7}" type="slidenum">
              <a:rPr lang="de-DE" smtClean="0"/>
              <a:t>‹Nr.›</a:t>
            </a:fld>
            <a:endParaRPr lang="de-DE"/>
          </a:p>
        </p:txBody>
      </p:sp>
    </p:spTree>
    <p:extLst>
      <p:ext uri="{BB962C8B-B14F-4D97-AF65-F5344CB8AC3E}">
        <p14:creationId xmlns:p14="http://schemas.microsoft.com/office/powerpoint/2010/main" val="38125104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3" y="0"/>
            <a:ext cx="2945659" cy="496332"/>
          </a:xfrm>
          <a:prstGeom prst="rect">
            <a:avLst/>
          </a:prstGeom>
        </p:spPr>
        <p:txBody>
          <a:bodyPr vert="horz" lIns="91732" tIns="45867" rIns="91732" bIns="45867" rtlCol="0"/>
          <a:lstStyle>
            <a:lvl1pPr algn="l">
              <a:defRPr sz="1200"/>
            </a:lvl1pPr>
          </a:lstStyle>
          <a:p>
            <a:endParaRPr lang="de-DE"/>
          </a:p>
        </p:txBody>
      </p:sp>
      <p:sp>
        <p:nvSpPr>
          <p:cNvPr id="3" name="Datumsplatzhalter 2"/>
          <p:cNvSpPr>
            <a:spLocks noGrp="1"/>
          </p:cNvSpPr>
          <p:nvPr>
            <p:ph type="dt" idx="1"/>
          </p:nvPr>
        </p:nvSpPr>
        <p:spPr>
          <a:xfrm>
            <a:off x="3850446" y="0"/>
            <a:ext cx="2945659" cy="496332"/>
          </a:xfrm>
          <a:prstGeom prst="rect">
            <a:avLst/>
          </a:prstGeom>
        </p:spPr>
        <p:txBody>
          <a:bodyPr vert="horz" lIns="91732" tIns="45867" rIns="91732" bIns="45867" rtlCol="0"/>
          <a:lstStyle>
            <a:lvl1pPr algn="r">
              <a:defRPr sz="1200"/>
            </a:lvl1pPr>
          </a:lstStyle>
          <a:p>
            <a:fld id="{985472B4-A8F5-4AAC-8AF9-E73AECEF49A5}" type="datetimeFigureOut">
              <a:rPr lang="de-DE" smtClean="0"/>
              <a:t>01.10.2024</a:t>
            </a:fld>
            <a:endParaRPr lang="de-DE"/>
          </a:p>
        </p:txBody>
      </p:sp>
      <p:sp>
        <p:nvSpPr>
          <p:cNvPr id="4" name="Folienbildplatzhalter 3"/>
          <p:cNvSpPr>
            <a:spLocks noGrp="1" noRot="1" noChangeAspect="1"/>
          </p:cNvSpPr>
          <p:nvPr>
            <p:ph type="sldImg" idx="2"/>
          </p:nvPr>
        </p:nvSpPr>
        <p:spPr>
          <a:xfrm>
            <a:off x="915988" y="744538"/>
            <a:ext cx="4965700" cy="3724275"/>
          </a:xfrm>
          <a:prstGeom prst="rect">
            <a:avLst/>
          </a:prstGeom>
          <a:noFill/>
          <a:ln w="12700">
            <a:solidFill>
              <a:prstClr val="black"/>
            </a:solidFill>
          </a:ln>
        </p:spPr>
        <p:txBody>
          <a:bodyPr vert="horz" lIns="91732" tIns="45867" rIns="91732" bIns="45867" rtlCol="0" anchor="ctr"/>
          <a:lstStyle/>
          <a:p>
            <a:endParaRPr lang="de-DE"/>
          </a:p>
        </p:txBody>
      </p:sp>
      <p:sp>
        <p:nvSpPr>
          <p:cNvPr id="5" name="Notizenplatzhalter 4"/>
          <p:cNvSpPr>
            <a:spLocks noGrp="1"/>
          </p:cNvSpPr>
          <p:nvPr>
            <p:ph type="body" sz="quarter" idx="3"/>
          </p:nvPr>
        </p:nvSpPr>
        <p:spPr>
          <a:xfrm>
            <a:off x="679768" y="4715154"/>
            <a:ext cx="5438140" cy="4466987"/>
          </a:xfrm>
          <a:prstGeom prst="rect">
            <a:avLst/>
          </a:prstGeom>
        </p:spPr>
        <p:txBody>
          <a:bodyPr vert="horz" lIns="91732" tIns="45867" rIns="91732" bIns="45867" rtlCol="0"/>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3" y="9428584"/>
            <a:ext cx="2945659" cy="496332"/>
          </a:xfrm>
          <a:prstGeom prst="rect">
            <a:avLst/>
          </a:prstGeom>
        </p:spPr>
        <p:txBody>
          <a:bodyPr vert="horz" lIns="91732" tIns="45867" rIns="91732" bIns="45867" rtlCol="0" anchor="b"/>
          <a:lstStyle>
            <a:lvl1pPr algn="l">
              <a:defRPr sz="1200"/>
            </a:lvl1pPr>
          </a:lstStyle>
          <a:p>
            <a:endParaRPr lang="de-DE"/>
          </a:p>
        </p:txBody>
      </p:sp>
      <p:sp>
        <p:nvSpPr>
          <p:cNvPr id="7" name="Foliennummernplatzhalter 6"/>
          <p:cNvSpPr>
            <a:spLocks noGrp="1"/>
          </p:cNvSpPr>
          <p:nvPr>
            <p:ph type="sldNum" sz="quarter" idx="5"/>
          </p:nvPr>
        </p:nvSpPr>
        <p:spPr>
          <a:xfrm>
            <a:off x="3850446" y="9428584"/>
            <a:ext cx="2945659" cy="496332"/>
          </a:xfrm>
          <a:prstGeom prst="rect">
            <a:avLst/>
          </a:prstGeom>
        </p:spPr>
        <p:txBody>
          <a:bodyPr vert="horz" lIns="91732" tIns="45867" rIns="91732" bIns="45867" rtlCol="0" anchor="b"/>
          <a:lstStyle>
            <a:lvl1pPr algn="r">
              <a:defRPr sz="1200"/>
            </a:lvl1pPr>
          </a:lstStyle>
          <a:p>
            <a:fld id="{91EBFD06-840E-465F-BEE3-A3A19D45DCF6}" type="slidenum">
              <a:rPr lang="de-DE" smtClean="0"/>
              <a:t>‹Nr.›</a:t>
            </a:fld>
            <a:endParaRPr lang="de-DE"/>
          </a:p>
        </p:txBody>
      </p:sp>
    </p:spTree>
    <p:extLst>
      <p:ext uri="{BB962C8B-B14F-4D97-AF65-F5344CB8AC3E}">
        <p14:creationId xmlns:p14="http://schemas.microsoft.com/office/powerpoint/2010/main" val="22928980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sz="1400" b="1" dirty="0"/>
          </a:p>
        </p:txBody>
      </p:sp>
      <p:sp>
        <p:nvSpPr>
          <p:cNvPr id="4" name="Foliennummernplatzhalter 3"/>
          <p:cNvSpPr>
            <a:spLocks noGrp="1"/>
          </p:cNvSpPr>
          <p:nvPr>
            <p:ph type="sldNum" sz="quarter" idx="5"/>
          </p:nvPr>
        </p:nvSpPr>
        <p:spPr/>
        <p:txBody>
          <a:bodyPr/>
          <a:lstStyle/>
          <a:p>
            <a:fld id="{91EBFD06-840E-465F-BEE3-A3A19D45DCF6}" type="slidenum">
              <a:rPr lang="de-DE" smtClean="0"/>
              <a:t>2</a:t>
            </a:fld>
            <a:endParaRPr lang="de-DE"/>
          </a:p>
        </p:txBody>
      </p:sp>
    </p:spTree>
    <p:extLst>
      <p:ext uri="{BB962C8B-B14F-4D97-AF65-F5344CB8AC3E}">
        <p14:creationId xmlns:p14="http://schemas.microsoft.com/office/powerpoint/2010/main" val="162641063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171450" indent="-171450">
              <a:buFont typeface="Arial" panose="020B0604020202020204" pitchFamily="34" charset="0"/>
              <a:buChar char="•"/>
            </a:pPr>
            <a:r>
              <a:rPr lang="de-DE" dirty="0"/>
              <a:t>C, Z1 Medienwahrnehmung, -analyse, -nutzung und -sicherheit </a:t>
            </a:r>
          </a:p>
          <a:p>
            <a:pPr marL="0" indent="0">
              <a:buNone/>
            </a:pPr>
            <a:r>
              <a:rPr lang="de-DE" dirty="0"/>
              <a:t>•	C, Z2 Informationsbeschaffung und -bewertung </a:t>
            </a:r>
          </a:p>
          <a:p>
            <a:pPr marL="0" indent="0">
              <a:buNone/>
            </a:pPr>
            <a:r>
              <a:rPr lang="de-DE" dirty="0"/>
              <a:t>•	C, Z3 Datenschutz und Urheberrechte, Verwertung privater Daten </a:t>
            </a:r>
          </a:p>
          <a:p>
            <a:endParaRPr lang="de-DE" dirty="0"/>
          </a:p>
        </p:txBody>
      </p:sp>
      <p:sp>
        <p:nvSpPr>
          <p:cNvPr id="4" name="Foliennummernplatzhalter 3"/>
          <p:cNvSpPr>
            <a:spLocks noGrp="1"/>
          </p:cNvSpPr>
          <p:nvPr>
            <p:ph type="sldNum" sz="quarter" idx="10"/>
          </p:nvPr>
        </p:nvSpPr>
        <p:spPr/>
        <p:txBody>
          <a:bodyPr/>
          <a:lstStyle/>
          <a:p>
            <a:fld id="{91EBFD06-840E-465F-BEE3-A3A19D45DCF6}" type="slidenum">
              <a:rPr lang="de-DE" smtClean="0"/>
              <a:t>21</a:t>
            </a:fld>
            <a:endParaRPr lang="de-DE"/>
          </a:p>
        </p:txBody>
      </p:sp>
    </p:spTree>
    <p:extLst>
      <p:ext uri="{BB962C8B-B14F-4D97-AF65-F5344CB8AC3E}">
        <p14:creationId xmlns:p14="http://schemas.microsoft.com/office/powerpoint/2010/main" val="150361075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171450" lvl="0" indent="-171450">
              <a:buFont typeface="Arial" panose="020B0604020202020204" pitchFamily="34" charset="0"/>
              <a:buChar char="•"/>
            </a:pPr>
            <a:r>
              <a:rPr lang="de-DE" sz="1200" kern="1200" dirty="0">
                <a:solidFill>
                  <a:schemeClr val="tx1"/>
                </a:solidFill>
                <a:effectLst/>
                <a:latin typeface="+mn-lt"/>
                <a:ea typeface="+mn-ea"/>
                <a:cs typeface="+mn-cs"/>
              </a:rPr>
              <a:t>Anregung: Verwendung in der Lehrerkonferenz</a:t>
            </a:r>
            <a:r>
              <a:rPr lang="de-DE" sz="1200" kern="1200" baseline="0" dirty="0">
                <a:solidFill>
                  <a:schemeClr val="tx1"/>
                </a:solidFill>
                <a:effectLst/>
                <a:latin typeface="+mn-lt"/>
                <a:ea typeface="+mn-ea"/>
                <a:cs typeface="+mn-cs"/>
              </a:rPr>
              <a:t> oder Fachkonferenz zwecks einer ersten gemeinsamen Auseinandersetzung mit den Unterrichtsvorgaben, aus der konkrete Vereinbarungen zur Weiterarbeit abgeleitet werden können.</a:t>
            </a:r>
            <a:endParaRPr lang="de-DE" sz="1200" kern="1200" dirty="0">
              <a:solidFill>
                <a:schemeClr val="tx1"/>
              </a:solidFill>
              <a:effectLst/>
              <a:latin typeface="+mn-lt"/>
              <a:ea typeface="+mn-ea"/>
              <a:cs typeface="+mn-cs"/>
            </a:endParaRPr>
          </a:p>
        </p:txBody>
      </p:sp>
      <p:sp>
        <p:nvSpPr>
          <p:cNvPr id="4" name="Foliennummernplatzhalt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D702BCD-0F72-4190-9178-CDA2A15354A7}" type="slidenum">
              <a:rPr kumimoji="0" lang="de-DE"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de-DE"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73499939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91EBFD06-840E-465F-BEE3-A3A19D45DCF6}" type="slidenum">
              <a:rPr lang="de-DE" smtClean="0"/>
              <a:t>26</a:t>
            </a:fld>
            <a:endParaRPr lang="de-DE"/>
          </a:p>
        </p:txBody>
      </p:sp>
      <p:sp>
        <p:nvSpPr>
          <p:cNvPr id="5" name="Datumsplatzhalter 4"/>
          <p:cNvSpPr>
            <a:spLocks noGrp="1"/>
          </p:cNvSpPr>
          <p:nvPr>
            <p:ph type="dt" idx="11"/>
          </p:nvPr>
        </p:nvSpPr>
        <p:spPr/>
        <p:txBody>
          <a:bodyPr/>
          <a:lstStyle/>
          <a:p>
            <a:endParaRPr lang="de-DE"/>
          </a:p>
        </p:txBody>
      </p:sp>
    </p:spTree>
    <p:extLst>
      <p:ext uri="{BB962C8B-B14F-4D97-AF65-F5344CB8AC3E}">
        <p14:creationId xmlns:p14="http://schemas.microsoft.com/office/powerpoint/2010/main" val="51337253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Diese Gliederung ist exemplarisch.</a:t>
            </a:r>
            <a:r>
              <a:rPr lang="de-DE" baseline="0" dirty="0"/>
              <a:t> Jede Schule ist aufgefordert zu prüfen, welche Struktur bzw. Gliederung für den jeweils eigenen schulinternen </a:t>
            </a:r>
            <a:r>
              <a:rPr lang="de-DE" baseline="0" dirty="0" smtClean="0"/>
              <a:t>Lehrplan </a:t>
            </a:r>
            <a:r>
              <a:rPr lang="de-DE" baseline="0" dirty="0"/>
              <a:t>geeignet ist.</a:t>
            </a:r>
            <a:endParaRPr lang="de-DE" dirty="0"/>
          </a:p>
        </p:txBody>
      </p:sp>
      <p:sp>
        <p:nvSpPr>
          <p:cNvPr id="4" name="Foliennummernplatzhalter 3"/>
          <p:cNvSpPr>
            <a:spLocks noGrp="1"/>
          </p:cNvSpPr>
          <p:nvPr>
            <p:ph type="sldNum" sz="quarter" idx="5"/>
          </p:nvPr>
        </p:nvSpPr>
        <p:spPr/>
        <p:txBody>
          <a:bodyPr/>
          <a:lstStyle/>
          <a:p>
            <a:fld id="{91EBFD06-840E-465F-BEE3-A3A19D45DCF6}" type="slidenum">
              <a:rPr lang="de-DE" smtClean="0"/>
              <a:t>27</a:t>
            </a:fld>
            <a:endParaRPr lang="de-DE"/>
          </a:p>
        </p:txBody>
      </p:sp>
    </p:spTree>
    <p:extLst>
      <p:ext uri="{BB962C8B-B14F-4D97-AF65-F5344CB8AC3E}">
        <p14:creationId xmlns:p14="http://schemas.microsoft.com/office/powerpoint/2010/main" val="342107062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latin typeface="Arial" panose="020B0604020202020204" pitchFamily="34" charset="0"/>
                <a:ea typeface="Calibri" panose="020F0502020204030204" pitchFamily="34" charset="0"/>
                <a:cs typeface="Times New Roman" panose="02020603050405020304" pitchFamily="18" charset="0"/>
              </a:rPr>
              <a:t>Damit wird sichergestellt, dass die Schülerinnen und Schüler im Laufe ihrer Schulbiografie an allen Themenfeldern und den aufgezeigten Bereichen/ Inhalten/ fachlichen Aspekten partizipieren und gleichzeitig keine Redundanzen hinsichtlich der Themenfelder beim mehrjährigem Verbleib in einer jahrgangsübergreifenden Lerngruppe entstehen.</a:t>
            </a:r>
          </a:p>
          <a:p>
            <a:endParaRPr lang="de-DE" dirty="0"/>
          </a:p>
        </p:txBody>
      </p:sp>
      <p:sp>
        <p:nvSpPr>
          <p:cNvPr id="4" name="Foliennummernplatzhalter 3"/>
          <p:cNvSpPr>
            <a:spLocks noGrp="1"/>
          </p:cNvSpPr>
          <p:nvPr>
            <p:ph type="sldNum" sz="quarter" idx="10"/>
          </p:nvPr>
        </p:nvSpPr>
        <p:spPr/>
        <p:txBody>
          <a:bodyPr/>
          <a:lstStyle/>
          <a:p>
            <a:fld id="{91EBFD06-840E-465F-BEE3-A3A19D45DCF6}" type="slidenum">
              <a:rPr lang="de-DE" smtClean="0"/>
              <a:t>28</a:t>
            </a:fld>
            <a:endParaRPr lang="de-DE"/>
          </a:p>
        </p:txBody>
      </p:sp>
    </p:spTree>
    <p:extLst>
      <p:ext uri="{BB962C8B-B14F-4D97-AF65-F5344CB8AC3E}">
        <p14:creationId xmlns:p14="http://schemas.microsoft.com/office/powerpoint/2010/main" val="78824618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latin typeface="Arial" panose="020B0604020202020204" pitchFamily="34" charset="0"/>
                <a:ea typeface="Calibri" panose="020F0502020204030204" pitchFamily="34" charset="0"/>
                <a:cs typeface="Times New Roman" panose="02020603050405020304" pitchFamily="18" charset="0"/>
              </a:rPr>
              <a:t>Damit wird sichergestellt, dass die Schülerinnen und Schüler im Laufe ihrer Schulbiografie an allen Themenfeldern und den aufgezeigten Bereichen/ Inhalten/ fachlichen Aspekten partizipieren und gleichzeitig keine Redundanzen hinsichtlich der Themenfelder beim mehrjährigem Verbleib in einer jahrgangsübergreifenden Lerngruppe entstehen.</a:t>
            </a:r>
          </a:p>
          <a:p>
            <a:endParaRPr lang="de-DE" dirty="0"/>
          </a:p>
        </p:txBody>
      </p:sp>
      <p:sp>
        <p:nvSpPr>
          <p:cNvPr id="4" name="Foliennummernplatzhalter 3"/>
          <p:cNvSpPr>
            <a:spLocks noGrp="1"/>
          </p:cNvSpPr>
          <p:nvPr>
            <p:ph type="sldNum" sz="quarter" idx="10"/>
          </p:nvPr>
        </p:nvSpPr>
        <p:spPr/>
        <p:txBody>
          <a:bodyPr/>
          <a:lstStyle/>
          <a:p>
            <a:fld id="{91EBFD06-840E-465F-BEE3-A3A19D45DCF6}" type="slidenum">
              <a:rPr lang="de-DE" smtClean="0"/>
              <a:t>29</a:t>
            </a:fld>
            <a:endParaRPr lang="de-DE"/>
          </a:p>
        </p:txBody>
      </p:sp>
    </p:spTree>
    <p:extLst>
      <p:ext uri="{BB962C8B-B14F-4D97-AF65-F5344CB8AC3E}">
        <p14:creationId xmlns:p14="http://schemas.microsoft.com/office/powerpoint/2010/main" val="154102943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91EBFD06-840E-465F-BEE3-A3A19D45DCF6}" type="slidenum">
              <a:rPr lang="de-DE" smtClean="0"/>
              <a:t>33</a:t>
            </a:fld>
            <a:endParaRPr lang="de-DE"/>
          </a:p>
        </p:txBody>
      </p:sp>
    </p:spTree>
    <p:extLst>
      <p:ext uri="{BB962C8B-B14F-4D97-AF65-F5344CB8AC3E}">
        <p14:creationId xmlns:p14="http://schemas.microsoft.com/office/powerpoint/2010/main" val="30385945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165415" marR="0" lvl="0" indent="-16541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sz="1200" kern="1200" dirty="0">
                <a:solidFill>
                  <a:schemeClr val="tx1"/>
                </a:solidFill>
                <a:effectLst/>
                <a:latin typeface="+mn-lt"/>
                <a:ea typeface="+mn-ea"/>
                <a:cs typeface="+mn-cs"/>
              </a:rPr>
              <a:t>Anregung: Verwendung in Implementationsveranstaltung</a:t>
            </a:r>
            <a:r>
              <a:rPr lang="de-DE" sz="1200" kern="1200" baseline="0" dirty="0">
                <a:solidFill>
                  <a:schemeClr val="tx1"/>
                </a:solidFill>
                <a:effectLst/>
                <a:latin typeface="+mn-lt"/>
                <a:ea typeface="+mn-ea"/>
                <a:cs typeface="+mn-cs"/>
              </a:rPr>
              <a:t> mit Schulleitungen und Fachkonferenzvorsitzenden</a:t>
            </a:r>
            <a:endParaRPr lang="de-DE" sz="1200" kern="1200" dirty="0">
              <a:solidFill>
                <a:schemeClr val="tx1"/>
              </a:solidFill>
              <a:effectLst/>
              <a:latin typeface="+mn-lt"/>
              <a:ea typeface="+mn-ea"/>
              <a:cs typeface="+mn-cs"/>
            </a:endParaRPr>
          </a:p>
        </p:txBody>
      </p:sp>
      <p:sp>
        <p:nvSpPr>
          <p:cNvPr id="4" name="Foliennummernplatzhalt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D702BCD-0F72-4190-9178-CDA2A15354A7}" type="slidenum">
              <a:rPr kumimoji="0" lang="de-DE"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34</a:t>
            </a:fld>
            <a:endParaRPr kumimoji="0" lang="de-DE"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48908140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165415" marR="0" lvl="0" indent="-16541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sz="1200" kern="1200" dirty="0">
                <a:solidFill>
                  <a:schemeClr val="tx1"/>
                </a:solidFill>
                <a:effectLst/>
                <a:latin typeface="+mn-lt"/>
                <a:ea typeface="+mn-ea"/>
                <a:cs typeface="+mn-cs"/>
              </a:rPr>
              <a:t>Anregung: Verwendung in der Lehrerkonferenz</a:t>
            </a:r>
            <a:r>
              <a:rPr lang="de-DE" sz="1200" kern="1200" baseline="0" dirty="0">
                <a:solidFill>
                  <a:schemeClr val="tx1"/>
                </a:solidFill>
                <a:effectLst/>
                <a:latin typeface="+mn-lt"/>
                <a:ea typeface="+mn-ea"/>
                <a:cs typeface="+mn-cs"/>
              </a:rPr>
              <a:t> oder Fachkonferenz</a:t>
            </a:r>
            <a:endParaRPr lang="de-DE" sz="1200" kern="1200" dirty="0">
              <a:solidFill>
                <a:schemeClr val="tx1"/>
              </a:solidFill>
              <a:effectLst/>
              <a:latin typeface="+mn-lt"/>
              <a:ea typeface="+mn-ea"/>
              <a:cs typeface="+mn-cs"/>
            </a:endParaRPr>
          </a:p>
        </p:txBody>
      </p:sp>
      <p:sp>
        <p:nvSpPr>
          <p:cNvPr id="4" name="Foliennummernplatzhalter 3"/>
          <p:cNvSpPr>
            <a:spLocks noGrp="1"/>
          </p:cNvSpPr>
          <p:nvPr>
            <p:ph type="sldNum" sz="quarter" idx="10"/>
          </p:nvPr>
        </p:nvSpPr>
        <p:spPr/>
        <p:txBody>
          <a:bodyPr/>
          <a:lstStyle/>
          <a:p>
            <a:fld id="{BD702BCD-0F72-4190-9178-CDA2A15354A7}" type="slidenum">
              <a:rPr lang="de-DE" smtClean="0">
                <a:solidFill>
                  <a:prstClr val="black"/>
                </a:solidFill>
              </a:rPr>
              <a:pPr/>
              <a:t>35</a:t>
            </a:fld>
            <a:endParaRPr lang="de-DE">
              <a:solidFill>
                <a:prstClr val="black"/>
              </a:solidFill>
            </a:endParaRPr>
          </a:p>
        </p:txBody>
      </p:sp>
    </p:spTree>
    <p:extLst>
      <p:ext uri="{BB962C8B-B14F-4D97-AF65-F5344CB8AC3E}">
        <p14:creationId xmlns:p14="http://schemas.microsoft.com/office/powerpoint/2010/main" val="182259714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165415" indent="-165415">
              <a:buFont typeface="Arial" panose="020B0604020202020204" pitchFamily="34" charset="0"/>
              <a:buChar char="•"/>
            </a:pPr>
            <a:r>
              <a:rPr lang="de-DE" dirty="0"/>
              <a:t>Diese Aufgabe könnte auch so gestaltet werden, dass auf der Grundlage eines Themenfeldes, welches für die</a:t>
            </a:r>
            <a:r>
              <a:rPr lang="de-DE" baseline="0" dirty="0"/>
              <a:t> eigenen schulischen Gegebenheiten geplant wurde, konkreter Unterricht geplant würde.</a:t>
            </a:r>
            <a:endParaRPr lang="de-DE" dirty="0"/>
          </a:p>
        </p:txBody>
      </p:sp>
      <p:sp>
        <p:nvSpPr>
          <p:cNvPr id="4" name="Foliennummernplatzhalter 3"/>
          <p:cNvSpPr>
            <a:spLocks noGrp="1"/>
          </p:cNvSpPr>
          <p:nvPr>
            <p:ph type="sldNum" sz="quarter" idx="10"/>
          </p:nvPr>
        </p:nvSpPr>
        <p:spPr/>
        <p:txBody>
          <a:bodyPr/>
          <a:lstStyle/>
          <a:p>
            <a:fld id="{BD702BCD-0F72-4190-9178-CDA2A15354A7}" type="slidenum">
              <a:rPr lang="de-DE" smtClean="0">
                <a:solidFill>
                  <a:prstClr val="black"/>
                </a:solidFill>
              </a:rPr>
              <a:pPr/>
              <a:t>36</a:t>
            </a:fld>
            <a:endParaRPr lang="de-DE">
              <a:solidFill>
                <a:prstClr val="black"/>
              </a:solidFill>
            </a:endParaRPr>
          </a:p>
        </p:txBody>
      </p:sp>
    </p:spTree>
    <p:extLst>
      <p:ext uri="{BB962C8B-B14F-4D97-AF65-F5344CB8AC3E}">
        <p14:creationId xmlns:p14="http://schemas.microsoft.com/office/powerpoint/2010/main" val="38556156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Die Gliederung folgt damit der der Lehrpläne der allgemeinbildenden</a:t>
            </a:r>
            <a:r>
              <a:rPr lang="de-DE" baseline="0" dirty="0"/>
              <a:t> Schulen.</a:t>
            </a:r>
            <a:endParaRPr lang="de-DE" dirty="0"/>
          </a:p>
        </p:txBody>
      </p:sp>
      <p:sp>
        <p:nvSpPr>
          <p:cNvPr id="4" name="Foliennummernplatzhalter 3"/>
          <p:cNvSpPr>
            <a:spLocks noGrp="1"/>
          </p:cNvSpPr>
          <p:nvPr>
            <p:ph type="sldNum" sz="quarter" idx="10"/>
          </p:nvPr>
        </p:nvSpPr>
        <p:spPr/>
        <p:txBody>
          <a:bodyPr/>
          <a:lstStyle/>
          <a:p>
            <a:fld id="{91EBFD06-840E-465F-BEE3-A3A19D45DCF6}" type="slidenum">
              <a:rPr lang="de-DE" smtClean="0"/>
              <a:t>4</a:t>
            </a:fld>
            <a:endParaRPr lang="de-DE"/>
          </a:p>
        </p:txBody>
      </p:sp>
    </p:spTree>
    <p:extLst>
      <p:ext uri="{BB962C8B-B14F-4D97-AF65-F5344CB8AC3E}">
        <p14:creationId xmlns:p14="http://schemas.microsoft.com/office/powerpoint/2010/main" val="31459931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91EBFD06-840E-465F-BEE3-A3A19D45DCF6}" type="slidenum">
              <a:rPr lang="de-DE" smtClean="0"/>
              <a:t>5</a:t>
            </a:fld>
            <a:endParaRPr lang="de-DE"/>
          </a:p>
        </p:txBody>
      </p:sp>
    </p:spTree>
    <p:extLst>
      <p:ext uri="{BB962C8B-B14F-4D97-AF65-F5344CB8AC3E}">
        <p14:creationId xmlns:p14="http://schemas.microsoft.com/office/powerpoint/2010/main" val="1878995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Verhalten wird in unterschiedlichen Modi sichtbar: </a:t>
            </a:r>
            <a:r>
              <a:rPr lang="de-DE" sz="1200" dirty="0"/>
              <a:t>z. B. Veränderungen im Antlitz (Glossar), Augenbewegungen, Körperspannung),</a:t>
            </a:r>
          </a:p>
          <a:p>
            <a:r>
              <a:rPr lang="en-US" sz="1200" dirty="0" err="1"/>
              <a:t>Kompetenzen</a:t>
            </a:r>
            <a:r>
              <a:rPr lang="en-US" sz="1200" dirty="0"/>
              <a:t> </a:t>
            </a:r>
            <a:r>
              <a:rPr lang="en-US" sz="1200" dirty="0" err="1"/>
              <a:t>werden</a:t>
            </a:r>
            <a:r>
              <a:rPr lang="en-US" sz="1200" dirty="0"/>
              <a:t> von </a:t>
            </a:r>
            <a:r>
              <a:rPr lang="en-US" sz="1200" dirty="0" err="1"/>
              <a:t>SuS</a:t>
            </a:r>
            <a:r>
              <a:rPr lang="en-US" sz="1200" dirty="0"/>
              <a:t> </a:t>
            </a:r>
            <a:r>
              <a:rPr lang="en-US" sz="1200" dirty="0" err="1"/>
              <a:t>ggfs</a:t>
            </a:r>
            <a:r>
              <a:rPr lang="en-US" sz="1200" dirty="0"/>
              <a:t>. </a:t>
            </a:r>
            <a:r>
              <a:rPr lang="en-US" sz="1200" dirty="0" err="1"/>
              <a:t>auch</a:t>
            </a:r>
            <a:r>
              <a:rPr lang="en-US" sz="1200" dirty="0"/>
              <a:t> “</a:t>
            </a:r>
            <a:r>
              <a:rPr lang="en-US" sz="1200" dirty="0" err="1"/>
              <a:t>übersprungen</a:t>
            </a:r>
            <a:r>
              <a:rPr lang="en-US" sz="1200" dirty="0"/>
              <a:t>” </a:t>
            </a:r>
            <a:r>
              <a:rPr lang="en-US" sz="1200" dirty="0" err="1"/>
              <a:t>oder</a:t>
            </a:r>
            <a:r>
              <a:rPr lang="en-US" sz="1200" dirty="0"/>
              <a:t> </a:t>
            </a:r>
            <a:r>
              <a:rPr lang="en-US" sz="1200" dirty="0" err="1"/>
              <a:t>ausgelassen</a:t>
            </a:r>
            <a:r>
              <a:rPr lang="en-US" sz="1200" dirty="0"/>
              <a:t>.</a:t>
            </a:r>
            <a:r>
              <a:rPr lang="en-US" sz="1200" baseline="0" dirty="0"/>
              <a:t> </a:t>
            </a:r>
            <a:r>
              <a:rPr lang="en-US" sz="1200" baseline="0" dirty="0" err="1"/>
              <a:t>Ebenfalls</a:t>
            </a:r>
            <a:r>
              <a:rPr lang="en-US" sz="1200" baseline="0" dirty="0"/>
              <a:t> </a:t>
            </a:r>
            <a:r>
              <a:rPr lang="en-US" sz="1200" baseline="0" dirty="0" err="1"/>
              <a:t>können</a:t>
            </a:r>
            <a:r>
              <a:rPr lang="en-US" sz="1200" baseline="0" dirty="0"/>
              <a:t> </a:t>
            </a:r>
            <a:r>
              <a:rPr lang="en-US" sz="1200" baseline="0" dirty="0" err="1"/>
              <a:t>Entwicklungen</a:t>
            </a:r>
            <a:r>
              <a:rPr lang="en-US" sz="1200" baseline="0" dirty="0"/>
              <a:t> in </a:t>
            </a:r>
            <a:r>
              <a:rPr lang="en-US" sz="1200" baseline="0" dirty="0" err="1"/>
              <a:t>weiteren</a:t>
            </a:r>
            <a:r>
              <a:rPr lang="en-US" sz="1200" baseline="0" dirty="0"/>
              <a:t> </a:t>
            </a:r>
            <a:r>
              <a:rPr lang="en-US" sz="1200" baseline="0" dirty="0" err="1"/>
              <a:t>fachlichen</a:t>
            </a:r>
            <a:r>
              <a:rPr lang="en-US" sz="1200" baseline="0" dirty="0"/>
              <a:t> </a:t>
            </a:r>
            <a:r>
              <a:rPr lang="en-US" sz="1200" baseline="0" dirty="0" err="1"/>
              <a:t>Aspekten</a:t>
            </a:r>
            <a:r>
              <a:rPr lang="en-US" sz="1200" baseline="0" dirty="0"/>
              <a:t> </a:t>
            </a:r>
            <a:r>
              <a:rPr lang="en-US" sz="1200" baseline="0" dirty="0" err="1"/>
              <a:t>stattfinden</a:t>
            </a:r>
            <a:r>
              <a:rPr lang="en-US" sz="1200" baseline="0" dirty="0"/>
              <a:t>, </a:t>
            </a:r>
            <a:r>
              <a:rPr lang="en-US" sz="1200" baseline="0" dirty="0" err="1"/>
              <a:t>während</a:t>
            </a:r>
            <a:r>
              <a:rPr lang="en-US" sz="1200" baseline="0" dirty="0"/>
              <a:t> </a:t>
            </a:r>
            <a:r>
              <a:rPr lang="en-US" sz="1200" baseline="0" dirty="0" err="1"/>
              <a:t>vereinzelt</a:t>
            </a:r>
            <a:r>
              <a:rPr lang="en-US" sz="1200" baseline="0" dirty="0"/>
              <a:t> </a:t>
            </a:r>
            <a:r>
              <a:rPr lang="en-US" sz="1200" baseline="0" dirty="0" err="1"/>
              <a:t>kein</a:t>
            </a:r>
            <a:r>
              <a:rPr lang="en-US" sz="1200" baseline="0" dirty="0"/>
              <a:t> </a:t>
            </a:r>
            <a:r>
              <a:rPr lang="en-US" sz="1200" baseline="0" dirty="0" err="1"/>
              <a:t>weiterer</a:t>
            </a:r>
            <a:r>
              <a:rPr lang="en-US" sz="1200" baseline="0" dirty="0"/>
              <a:t> </a:t>
            </a:r>
            <a:r>
              <a:rPr lang="en-US" sz="1200" baseline="0" dirty="0" err="1"/>
              <a:t>Kompetenzerwerb</a:t>
            </a:r>
            <a:r>
              <a:rPr lang="en-US" sz="1200" baseline="0" dirty="0"/>
              <a:t> </a:t>
            </a:r>
            <a:r>
              <a:rPr lang="en-US" sz="1200" baseline="0" dirty="0" err="1"/>
              <a:t>mehr</a:t>
            </a:r>
            <a:r>
              <a:rPr lang="en-US" sz="1200" baseline="0" dirty="0"/>
              <a:t> </a:t>
            </a:r>
            <a:r>
              <a:rPr lang="en-US" sz="1200" baseline="0" dirty="0" err="1"/>
              <a:t>erfolgt</a:t>
            </a:r>
            <a:endParaRPr lang="de-DE" dirty="0"/>
          </a:p>
        </p:txBody>
      </p:sp>
      <p:sp>
        <p:nvSpPr>
          <p:cNvPr id="4" name="Foliennummernplatzhalter 3"/>
          <p:cNvSpPr>
            <a:spLocks noGrp="1"/>
          </p:cNvSpPr>
          <p:nvPr>
            <p:ph type="sldNum" sz="quarter" idx="5"/>
          </p:nvPr>
        </p:nvSpPr>
        <p:spPr/>
        <p:txBody>
          <a:bodyPr/>
          <a:lstStyle/>
          <a:p>
            <a:fld id="{91EBFD06-840E-465F-BEE3-A3A19D45DCF6}" type="slidenum">
              <a:rPr lang="de-DE" smtClean="0"/>
              <a:t>12</a:t>
            </a:fld>
            <a:endParaRPr lang="de-DE"/>
          </a:p>
        </p:txBody>
      </p:sp>
    </p:spTree>
    <p:extLst>
      <p:ext uri="{BB962C8B-B14F-4D97-AF65-F5344CB8AC3E}">
        <p14:creationId xmlns:p14="http://schemas.microsoft.com/office/powerpoint/2010/main" val="18582514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Datumsplatzhalter 3"/>
          <p:cNvSpPr>
            <a:spLocks noGrp="1"/>
          </p:cNvSpPr>
          <p:nvPr>
            <p:ph type="dt" idx="1"/>
          </p:nvPr>
        </p:nvSpPr>
        <p:spPr/>
        <p:txBody>
          <a:bodyPr/>
          <a:lstStyle/>
          <a:p>
            <a:r>
              <a:rPr lang="de-DE"/>
              <a:t>20.04.2018</a:t>
            </a:r>
          </a:p>
        </p:txBody>
      </p:sp>
      <p:sp>
        <p:nvSpPr>
          <p:cNvPr id="5" name="Foliennummernplatzhalter 4"/>
          <p:cNvSpPr>
            <a:spLocks noGrp="1"/>
          </p:cNvSpPr>
          <p:nvPr>
            <p:ph type="sldNum" sz="quarter" idx="5"/>
          </p:nvPr>
        </p:nvSpPr>
        <p:spPr/>
        <p:txBody>
          <a:bodyPr/>
          <a:lstStyle/>
          <a:p>
            <a:fld id="{91EBFD06-840E-465F-BEE3-A3A19D45DCF6}" type="slidenum">
              <a:rPr lang="de-DE" smtClean="0"/>
              <a:t>13</a:t>
            </a:fld>
            <a:endParaRPr lang="de-DE"/>
          </a:p>
        </p:txBody>
      </p:sp>
    </p:spTree>
    <p:extLst>
      <p:ext uri="{BB962C8B-B14F-4D97-AF65-F5344CB8AC3E}">
        <p14:creationId xmlns:p14="http://schemas.microsoft.com/office/powerpoint/2010/main" val="24217597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Schreibstrategien nutzen</a:t>
            </a:r>
          </a:p>
        </p:txBody>
      </p:sp>
      <p:sp>
        <p:nvSpPr>
          <p:cNvPr id="4" name="Datumsplatzhalter 3"/>
          <p:cNvSpPr>
            <a:spLocks noGrp="1"/>
          </p:cNvSpPr>
          <p:nvPr>
            <p:ph type="dt" idx="1"/>
          </p:nvPr>
        </p:nvSpPr>
        <p:spPr/>
        <p:txBody>
          <a:bodyPr/>
          <a:lstStyle/>
          <a:p>
            <a:r>
              <a:rPr lang="de-DE"/>
              <a:t>20.04.2018</a:t>
            </a:r>
          </a:p>
        </p:txBody>
      </p:sp>
      <p:sp>
        <p:nvSpPr>
          <p:cNvPr id="5" name="Foliennummernplatzhalter 4"/>
          <p:cNvSpPr>
            <a:spLocks noGrp="1"/>
          </p:cNvSpPr>
          <p:nvPr>
            <p:ph type="sldNum" sz="quarter" idx="5"/>
          </p:nvPr>
        </p:nvSpPr>
        <p:spPr/>
        <p:txBody>
          <a:bodyPr/>
          <a:lstStyle/>
          <a:p>
            <a:fld id="{91EBFD06-840E-465F-BEE3-A3A19D45DCF6}" type="slidenum">
              <a:rPr lang="de-DE" smtClean="0"/>
              <a:t>14</a:t>
            </a:fld>
            <a:endParaRPr lang="de-DE"/>
          </a:p>
        </p:txBody>
      </p:sp>
    </p:spTree>
    <p:extLst>
      <p:ext uri="{BB962C8B-B14F-4D97-AF65-F5344CB8AC3E}">
        <p14:creationId xmlns:p14="http://schemas.microsoft.com/office/powerpoint/2010/main" val="24426682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Datumsplatzhalter 3"/>
          <p:cNvSpPr>
            <a:spLocks noGrp="1"/>
          </p:cNvSpPr>
          <p:nvPr>
            <p:ph type="dt" idx="1"/>
          </p:nvPr>
        </p:nvSpPr>
        <p:spPr/>
        <p:txBody>
          <a:bodyPr/>
          <a:lstStyle/>
          <a:p>
            <a:r>
              <a:rPr lang="de-DE"/>
              <a:t>20.04.2018</a:t>
            </a:r>
          </a:p>
        </p:txBody>
      </p:sp>
      <p:sp>
        <p:nvSpPr>
          <p:cNvPr id="5" name="Foliennummernplatzhalter 4"/>
          <p:cNvSpPr>
            <a:spLocks noGrp="1"/>
          </p:cNvSpPr>
          <p:nvPr>
            <p:ph type="sldNum" sz="quarter" idx="5"/>
          </p:nvPr>
        </p:nvSpPr>
        <p:spPr/>
        <p:txBody>
          <a:bodyPr/>
          <a:lstStyle/>
          <a:p>
            <a:fld id="{91EBFD06-840E-465F-BEE3-A3A19D45DCF6}" type="slidenum">
              <a:rPr lang="de-DE" smtClean="0"/>
              <a:t>15</a:t>
            </a:fld>
            <a:endParaRPr lang="de-DE"/>
          </a:p>
        </p:txBody>
      </p:sp>
    </p:spTree>
    <p:extLst>
      <p:ext uri="{BB962C8B-B14F-4D97-AF65-F5344CB8AC3E}">
        <p14:creationId xmlns:p14="http://schemas.microsoft.com/office/powerpoint/2010/main" val="23609272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91EBFD06-840E-465F-BEE3-A3A19D45DCF6}" type="slidenum">
              <a:rPr lang="de-DE" smtClean="0"/>
              <a:t>17</a:t>
            </a:fld>
            <a:endParaRPr lang="de-DE"/>
          </a:p>
        </p:txBody>
      </p:sp>
    </p:spTree>
    <p:extLst>
      <p:ext uri="{BB962C8B-B14F-4D97-AF65-F5344CB8AC3E}">
        <p14:creationId xmlns:p14="http://schemas.microsoft.com/office/powerpoint/2010/main" val="410740263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indent="0">
              <a:buNone/>
            </a:pPr>
            <a:r>
              <a:rPr lang="de-DE" sz="1200" b="1" dirty="0"/>
              <a:t>1.1</a:t>
            </a:r>
            <a:r>
              <a:rPr lang="de-DE" sz="1200" dirty="0"/>
              <a:t> Medienausstattung (Hardware) kennen, auswählen und reflektiert anwenden; mit dieser verantwortungsvoll umgehen.</a:t>
            </a:r>
          </a:p>
          <a:p>
            <a:pPr marL="0" indent="0">
              <a:buNone/>
            </a:pPr>
            <a:r>
              <a:rPr lang="de-DE" sz="1200" b="1" dirty="0"/>
              <a:t>1.2</a:t>
            </a:r>
            <a:r>
              <a:rPr lang="de-DE" sz="1200" dirty="0"/>
              <a:t> Verschiedene digitale Werkzeuge und deren Funktionsumfang kennen, auswählen sowie diese kreativ, reflektiert und zielgerichtet einsetzen.</a:t>
            </a:r>
          </a:p>
          <a:p>
            <a:pPr marL="0" indent="0">
              <a:buNone/>
            </a:pPr>
            <a:r>
              <a:rPr lang="de-DE" sz="1200" b="1" dirty="0"/>
              <a:t>4.2</a:t>
            </a:r>
            <a:r>
              <a:rPr lang="de-DE" sz="1200" dirty="0"/>
              <a:t> Gestaltungsmittel von Medienprodukten kennen, reflektiert anwenden sowie hinsichtlich ihrer Qualität, Wirkung und Aussageabsicht beurteilen.</a:t>
            </a:r>
          </a:p>
        </p:txBody>
      </p:sp>
      <p:sp>
        <p:nvSpPr>
          <p:cNvPr id="4" name="Foliennummernplatzhalter 3"/>
          <p:cNvSpPr>
            <a:spLocks noGrp="1"/>
          </p:cNvSpPr>
          <p:nvPr>
            <p:ph type="sldNum" sz="quarter" idx="10"/>
          </p:nvPr>
        </p:nvSpPr>
        <p:spPr/>
        <p:txBody>
          <a:bodyPr/>
          <a:lstStyle/>
          <a:p>
            <a:fld id="{91EBFD06-840E-465F-BEE3-A3A19D45DCF6}" type="slidenum">
              <a:rPr lang="de-DE" smtClean="0"/>
              <a:t>20</a:t>
            </a:fld>
            <a:endParaRPr lang="de-DE"/>
          </a:p>
        </p:txBody>
      </p:sp>
    </p:spTree>
    <p:extLst>
      <p:ext uri="{BB962C8B-B14F-4D97-AF65-F5344CB8AC3E}">
        <p14:creationId xmlns:p14="http://schemas.microsoft.com/office/powerpoint/2010/main" val="35185223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a:t>Titelmasterformat durch Klicken bearbeiten</a:t>
            </a:r>
          </a:p>
        </p:txBody>
      </p:sp>
      <p:sp>
        <p:nvSpPr>
          <p:cNvPr id="3" name="Untertitel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Formatvorlage des Untertitelmasters durch Klicken bearbeiten</a:t>
            </a:r>
          </a:p>
        </p:txBody>
      </p:sp>
      <p:sp>
        <p:nvSpPr>
          <p:cNvPr id="4" name="Datumsplatzhalter 3"/>
          <p:cNvSpPr>
            <a:spLocks noGrp="1"/>
          </p:cNvSpPr>
          <p:nvPr>
            <p:ph type="dt" sz="half" idx="10"/>
          </p:nvPr>
        </p:nvSpPr>
        <p:spPr/>
        <p:txBody>
          <a:bodyPr/>
          <a:lstStyle/>
          <a:p>
            <a:r>
              <a:rPr lang="de-DE"/>
              <a:t>Unterrichtsvorgabe für den zieldifferenten Bildungsgang Geistige Entwicklung - Aufgabenfeld Sprache und Kommunikation</a:t>
            </a:r>
            <a:endParaRPr lang="de-DE" dirty="0"/>
          </a:p>
        </p:txBody>
      </p:sp>
      <p:sp>
        <p:nvSpPr>
          <p:cNvPr id="5" name="Fußzeilenplatzhalter 4"/>
          <p:cNvSpPr>
            <a:spLocks noGrp="1"/>
          </p:cNvSpPr>
          <p:nvPr>
            <p:ph type="ftr" sz="quarter" idx="11"/>
          </p:nvPr>
        </p:nvSpPr>
        <p:spPr/>
        <p:txBody>
          <a:bodyPr/>
          <a:lstStyle/>
          <a:p>
            <a:endParaRPr lang="de-DE" dirty="0"/>
          </a:p>
        </p:txBody>
      </p:sp>
      <p:sp>
        <p:nvSpPr>
          <p:cNvPr id="6" name="Foliennummernplatzhalter 5"/>
          <p:cNvSpPr>
            <a:spLocks noGrp="1"/>
          </p:cNvSpPr>
          <p:nvPr>
            <p:ph type="sldNum" sz="quarter" idx="12"/>
          </p:nvPr>
        </p:nvSpPr>
        <p:spPr/>
        <p:txBody>
          <a:bodyPr/>
          <a:lstStyle/>
          <a:p>
            <a:fld id="{512A4277-7E7A-4AAF-BFC7-47646BF5CD0C}" type="slidenum">
              <a:rPr lang="de-DE" smtClean="0"/>
              <a:t>‹Nr.›</a:t>
            </a:fld>
            <a:endParaRPr lang="de-DE"/>
          </a:p>
        </p:txBody>
      </p:sp>
    </p:spTree>
    <p:extLst>
      <p:ext uri="{BB962C8B-B14F-4D97-AF65-F5344CB8AC3E}">
        <p14:creationId xmlns:p14="http://schemas.microsoft.com/office/powerpoint/2010/main" val="6346019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a:xfrm>
            <a:off x="457200" y="1700808"/>
            <a:ext cx="8229600" cy="4248472"/>
          </a:xfrm>
          <a:prstGeom prst="rect">
            <a:avLst/>
          </a:prstGeo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r>
              <a:rPr lang="de-DE"/>
              <a:t>Unterrichtsvorgabe für den zieldifferenten Bildungsgang Geistige Entwicklung - Aufgabenfeld Sprache und Kommunikation</a:t>
            </a:r>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512A4277-7E7A-4AAF-BFC7-47646BF5CD0C}" type="slidenum">
              <a:rPr lang="de-DE" smtClean="0"/>
              <a:t>‹Nr.›</a:t>
            </a:fld>
            <a:endParaRPr lang="de-DE"/>
          </a:p>
        </p:txBody>
      </p:sp>
    </p:spTree>
    <p:extLst>
      <p:ext uri="{BB962C8B-B14F-4D97-AF65-F5344CB8AC3E}">
        <p14:creationId xmlns:p14="http://schemas.microsoft.com/office/powerpoint/2010/main" val="24748063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1700809"/>
            <a:ext cx="2057400" cy="4248472"/>
          </a:xfrm>
        </p:spPr>
        <p:txBody>
          <a:bodyPr vert="eaVert"/>
          <a:lstStyle/>
          <a:p>
            <a:r>
              <a:rPr lang="de-DE"/>
              <a:t>Titelmasterformat durch Klicken bearbeiten</a:t>
            </a:r>
            <a:endParaRPr lang="de-DE" dirty="0"/>
          </a:p>
        </p:txBody>
      </p:sp>
      <p:sp>
        <p:nvSpPr>
          <p:cNvPr id="3" name="Vertikaler Textplatzhalter 2"/>
          <p:cNvSpPr>
            <a:spLocks noGrp="1"/>
          </p:cNvSpPr>
          <p:nvPr>
            <p:ph type="body" orient="vert" idx="1"/>
          </p:nvPr>
        </p:nvSpPr>
        <p:spPr>
          <a:xfrm>
            <a:off x="457200" y="1700809"/>
            <a:ext cx="6019800" cy="4248472"/>
          </a:xfrm>
          <a:prstGeom prst="rect">
            <a:avLst/>
          </a:prstGeo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4" name="Datumsplatzhalter 3"/>
          <p:cNvSpPr>
            <a:spLocks noGrp="1"/>
          </p:cNvSpPr>
          <p:nvPr>
            <p:ph type="dt" sz="half" idx="10"/>
          </p:nvPr>
        </p:nvSpPr>
        <p:spPr/>
        <p:txBody>
          <a:bodyPr/>
          <a:lstStyle/>
          <a:p>
            <a:r>
              <a:rPr lang="de-DE"/>
              <a:t>Unterrichtsvorgabe für den zieldifferenten Bildungsgang Geistige Entwicklung - Aufgabenfeld Sprache und Kommunikation</a:t>
            </a:r>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512A4277-7E7A-4AAF-BFC7-47646BF5CD0C}" type="slidenum">
              <a:rPr lang="de-DE" smtClean="0"/>
              <a:t>‹Nr.›</a:t>
            </a:fld>
            <a:endParaRPr lang="de-DE"/>
          </a:p>
        </p:txBody>
      </p:sp>
    </p:spTree>
    <p:extLst>
      <p:ext uri="{BB962C8B-B14F-4D97-AF65-F5344CB8AC3E}">
        <p14:creationId xmlns:p14="http://schemas.microsoft.com/office/powerpoint/2010/main" val="19642828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Einfacher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p:nvPr>
        </p:nvSpPr>
        <p:spPr>
          <a:xfrm>
            <a:off x="457200" y="1700808"/>
            <a:ext cx="8229600" cy="4205064"/>
          </a:xfrm>
          <a:prstGeom prst="rect">
            <a:avLst/>
          </a:prstGeom>
          <a:solidFill>
            <a:srgbClr val="EFE0C8"/>
          </a:solidFill>
        </p:spPr>
        <p:txBody>
          <a:bodyPr/>
          <a:lstStyle>
            <a:lvl1pPr marL="0" indent="0">
              <a:buNone/>
              <a:defRPr/>
            </a:lvl1pPr>
            <a:lvl2pPr marL="457200" indent="0">
              <a:buNone/>
              <a:defRPr/>
            </a:lvl2pPr>
            <a:lvl3pPr marL="914400" indent="0">
              <a:buNone/>
              <a:defRPr/>
            </a:lvl3pPr>
            <a:lvl4pPr marL="1371600" indent="0">
              <a:buNone/>
              <a:defRPr/>
            </a:lvl4pPr>
            <a:lvl5pPr marL="1828800" indent="0">
              <a:buNone/>
              <a:defRPr/>
            </a:lvl5pPr>
          </a:lstStyle>
          <a:p>
            <a:pPr lvl="0"/>
            <a:r>
              <a:rPr lang="de-DE"/>
              <a:t>Textmasterformat bearbeiten</a:t>
            </a:r>
          </a:p>
        </p:txBody>
      </p:sp>
      <p:sp>
        <p:nvSpPr>
          <p:cNvPr id="4" name="Datumsplatzhalter 3"/>
          <p:cNvSpPr>
            <a:spLocks noGrp="1"/>
          </p:cNvSpPr>
          <p:nvPr>
            <p:ph type="dt" sz="half" idx="10"/>
          </p:nvPr>
        </p:nvSpPr>
        <p:spPr/>
        <p:txBody>
          <a:bodyPr/>
          <a:lstStyle/>
          <a:p>
            <a:r>
              <a:rPr lang="de-DE"/>
              <a:t>Unterrichtsvorgabe für den zieldifferenten Bildungsgang Geistige Entwicklung - Aufgabenfeld Sprache und Kommunikation</a:t>
            </a:r>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512A4277-7E7A-4AAF-BFC7-47646BF5CD0C}" type="slidenum">
              <a:rPr lang="de-DE" smtClean="0"/>
              <a:t>‹Nr.›</a:t>
            </a:fld>
            <a:endParaRPr lang="de-DE"/>
          </a:p>
        </p:txBody>
      </p:sp>
    </p:spTree>
    <p:extLst>
      <p:ext uri="{BB962C8B-B14F-4D97-AF65-F5344CB8AC3E}">
        <p14:creationId xmlns:p14="http://schemas.microsoft.com/office/powerpoint/2010/main" val="7442166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p:nvPr>
        </p:nvSpPr>
        <p:spPr>
          <a:xfrm>
            <a:off x="457200" y="1700808"/>
            <a:ext cx="8229600" cy="4205064"/>
          </a:xfrm>
          <a:prstGeom prst="rect">
            <a:avLst/>
          </a:prstGeom>
        </p:spPr>
        <p:txBody>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4" name="Datumsplatzhalter 3"/>
          <p:cNvSpPr>
            <a:spLocks noGrp="1"/>
          </p:cNvSpPr>
          <p:nvPr>
            <p:ph type="dt" sz="half" idx="10"/>
          </p:nvPr>
        </p:nvSpPr>
        <p:spPr/>
        <p:txBody>
          <a:bodyPr/>
          <a:lstStyle/>
          <a:p>
            <a:r>
              <a:rPr lang="de-DE"/>
              <a:t>Unterrichtsvorgabe für den zieldifferenten Bildungsgang Geistige Entwicklung - Aufgabenfeld Sprache und Kommunikation</a:t>
            </a:r>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512A4277-7E7A-4AAF-BFC7-47646BF5CD0C}" type="slidenum">
              <a:rPr lang="de-DE" smtClean="0"/>
              <a:t>‹Nr.›</a:t>
            </a:fld>
            <a:endParaRPr lang="de-DE"/>
          </a:p>
        </p:txBody>
      </p:sp>
    </p:spTree>
    <p:extLst>
      <p:ext uri="{BB962C8B-B14F-4D97-AF65-F5344CB8AC3E}">
        <p14:creationId xmlns:p14="http://schemas.microsoft.com/office/powerpoint/2010/main" val="5428779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Titelmasterformat durch Klicken bearbeiten</a:t>
            </a:r>
          </a:p>
        </p:txBody>
      </p:sp>
      <p:sp>
        <p:nvSpPr>
          <p:cNvPr id="3" name="Textplatzhalt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 bearbeiten</a:t>
            </a:r>
          </a:p>
        </p:txBody>
      </p:sp>
      <p:sp>
        <p:nvSpPr>
          <p:cNvPr id="4" name="Datumsplatzhalter 3"/>
          <p:cNvSpPr>
            <a:spLocks noGrp="1"/>
          </p:cNvSpPr>
          <p:nvPr>
            <p:ph type="dt" sz="half" idx="10"/>
          </p:nvPr>
        </p:nvSpPr>
        <p:spPr/>
        <p:txBody>
          <a:bodyPr/>
          <a:lstStyle/>
          <a:p>
            <a:r>
              <a:rPr lang="de-DE"/>
              <a:t>Unterrichtsvorgabe für den zieldifferenten Bildungsgang Geistige Entwicklung - Aufgabenfeld Sprache und Kommunikation</a:t>
            </a:r>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512A4277-7E7A-4AAF-BFC7-47646BF5CD0C}" type="slidenum">
              <a:rPr lang="de-DE" smtClean="0"/>
              <a:t>‹Nr.›</a:t>
            </a:fld>
            <a:endParaRPr lang="de-DE"/>
          </a:p>
        </p:txBody>
      </p:sp>
    </p:spTree>
    <p:extLst>
      <p:ext uri="{BB962C8B-B14F-4D97-AF65-F5344CB8AC3E}">
        <p14:creationId xmlns:p14="http://schemas.microsoft.com/office/powerpoint/2010/main" val="16761870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457200" y="1700808"/>
            <a:ext cx="4038600" cy="4176464"/>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4648200" y="1700808"/>
            <a:ext cx="4038600" cy="4176464"/>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p:cNvSpPr>
            <a:spLocks noGrp="1"/>
          </p:cNvSpPr>
          <p:nvPr>
            <p:ph type="dt" sz="half" idx="10"/>
          </p:nvPr>
        </p:nvSpPr>
        <p:spPr/>
        <p:txBody>
          <a:bodyPr/>
          <a:lstStyle/>
          <a:p>
            <a:r>
              <a:rPr lang="de-DE"/>
              <a:t>Unterrichtsvorgabe für den zieldifferenten Bildungsgang Geistige Entwicklung - Aufgabenfeld Sprache und Kommunikation</a:t>
            </a:r>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512A4277-7E7A-4AAF-BFC7-47646BF5CD0C}" type="slidenum">
              <a:rPr lang="de-DE" smtClean="0"/>
              <a:t>‹Nr.›</a:t>
            </a:fld>
            <a:endParaRPr lang="de-DE"/>
          </a:p>
        </p:txBody>
      </p:sp>
    </p:spTree>
    <p:extLst>
      <p:ext uri="{BB962C8B-B14F-4D97-AF65-F5344CB8AC3E}">
        <p14:creationId xmlns:p14="http://schemas.microsoft.com/office/powerpoint/2010/main" val="39733587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a:t>Titelmasterformat durch Klicken bearbeiten</a:t>
            </a:r>
          </a:p>
        </p:txBody>
      </p:sp>
      <p:sp>
        <p:nvSpPr>
          <p:cNvPr id="3" name="Textplatzhalter 2"/>
          <p:cNvSpPr>
            <a:spLocks noGrp="1"/>
          </p:cNvSpPr>
          <p:nvPr>
            <p:ph type="body" idx="1"/>
          </p:nvPr>
        </p:nvSpPr>
        <p:spPr>
          <a:xfrm>
            <a:off x="457200" y="1628801"/>
            <a:ext cx="4040188" cy="546074"/>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4" name="Inhaltsplatzhalter 3"/>
          <p:cNvSpPr>
            <a:spLocks noGrp="1"/>
          </p:cNvSpPr>
          <p:nvPr>
            <p:ph sz="half" idx="2"/>
          </p:nvPr>
        </p:nvSpPr>
        <p:spPr>
          <a:xfrm>
            <a:off x="457200" y="2174875"/>
            <a:ext cx="4040188" cy="3702397"/>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5" name="Textplatzhalter 4"/>
          <p:cNvSpPr>
            <a:spLocks noGrp="1"/>
          </p:cNvSpPr>
          <p:nvPr>
            <p:ph type="body" sz="quarter" idx="3"/>
          </p:nvPr>
        </p:nvSpPr>
        <p:spPr>
          <a:xfrm>
            <a:off x="4645025" y="1628801"/>
            <a:ext cx="4041775" cy="546074"/>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702397"/>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7" name="Datumsplatzhalter 6"/>
          <p:cNvSpPr>
            <a:spLocks noGrp="1"/>
          </p:cNvSpPr>
          <p:nvPr>
            <p:ph type="dt" sz="half" idx="10"/>
          </p:nvPr>
        </p:nvSpPr>
        <p:spPr/>
        <p:txBody>
          <a:bodyPr/>
          <a:lstStyle/>
          <a:p>
            <a:r>
              <a:rPr lang="de-DE"/>
              <a:t>Unterrichtsvorgabe für den zieldifferenten Bildungsgang Geistige Entwicklung - Aufgabenfeld Sprache und Kommunikation</a:t>
            </a:r>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512A4277-7E7A-4AAF-BFC7-47646BF5CD0C}" type="slidenum">
              <a:rPr lang="de-DE" smtClean="0"/>
              <a:t>‹Nr.›</a:t>
            </a:fld>
            <a:endParaRPr lang="de-DE"/>
          </a:p>
        </p:txBody>
      </p:sp>
    </p:spTree>
    <p:extLst>
      <p:ext uri="{BB962C8B-B14F-4D97-AF65-F5344CB8AC3E}">
        <p14:creationId xmlns:p14="http://schemas.microsoft.com/office/powerpoint/2010/main" val="20662956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Datumsplatzhalter 2"/>
          <p:cNvSpPr>
            <a:spLocks noGrp="1"/>
          </p:cNvSpPr>
          <p:nvPr>
            <p:ph type="dt" sz="half" idx="10"/>
          </p:nvPr>
        </p:nvSpPr>
        <p:spPr/>
        <p:txBody>
          <a:bodyPr/>
          <a:lstStyle/>
          <a:p>
            <a:r>
              <a:rPr lang="de-DE"/>
              <a:t>Unterrichtsvorgabe für den zieldifferenten Bildungsgang Geistige Entwicklung - Aufgabenfeld Sprache und Kommunikation</a:t>
            </a:r>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512A4277-7E7A-4AAF-BFC7-47646BF5CD0C}" type="slidenum">
              <a:rPr lang="de-DE" smtClean="0"/>
              <a:t>‹Nr.›</a:t>
            </a:fld>
            <a:endParaRPr lang="de-DE"/>
          </a:p>
        </p:txBody>
      </p:sp>
    </p:spTree>
    <p:extLst>
      <p:ext uri="{BB962C8B-B14F-4D97-AF65-F5344CB8AC3E}">
        <p14:creationId xmlns:p14="http://schemas.microsoft.com/office/powerpoint/2010/main" val="41836049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r>
              <a:rPr lang="de-DE"/>
              <a:t>Unterrichtsvorgabe für den zieldifferenten Bildungsgang Geistige Entwicklung - Aufgabenfeld Sprache und Kommunikation</a:t>
            </a:r>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512A4277-7E7A-4AAF-BFC7-47646BF5CD0C}" type="slidenum">
              <a:rPr lang="de-DE" smtClean="0"/>
              <a:t>‹Nr.›</a:t>
            </a:fld>
            <a:endParaRPr lang="de-DE"/>
          </a:p>
        </p:txBody>
      </p:sp>
    </p:spTree>
    <p:extLst>
      <p:ext uri="{BB962C8B-B14F-4D97-AF65-F5344CB8AC3E}">
        <p14:creationId xmlns:p14="http://schemas.microsoft.com/office/powerpoint/2010/main" val="14907442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p>
        </p:txBody>
      </p:sp>
      <p:sp>
        <p:nvSpPr>
          <p:cNvPr id="3" name="Bildplatzhalter 2"/>
          <p:cNvSpPr>
            <a:spLocks noGrp="1"/>
          </p:cNvSpPr>
          <p:nvPr>
            <p:ph type="pic" idx="1"/>
          </p:nvPr>
        </p:nvSpPr>
        <p:spPr>
          <a:xfrm>
            <a:off x="1792288" y="1772817"/>
            <a:ext cx="5486400" cy="2954758"/>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de-DE" dirty="0"/>
          </a:p>
        </p:txBody>
      </p:sp>
      <p:sp>
        <p:nvSpPr>
          <p:cNvPr id="4" name="Textplatzhalter 3"/>
          <p:cNvSpPr>
            <a:spLocks noGrp="1"/>
          </p:cNvSpPr>
          <p:nvPr>
            <p:ph type="body" sz="half" idx="2"/>
          </p:nvPr>
        </p:nvSpPr>
        <p:spPr>
          <a:xfrm>
            <a:off x="1792288" y="5367338"/>
            <a:ext cx="5486400" cy="58194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4"/>
          <p:cNvSpPr>
            <a:spLocks noGrp="1"/>
          </p:cNvSpPr>
          <p:nvPr>
            <p:ph type="dt" sz="half" idx="10"/>
          </p:nvPr>
        </p:nvSpPr>
        <p:spPr/>
        <p:txBody>
          <a:bodyPr/>
          <a:lstStyle/>
          <a:p>
            <a:r>
              <a:rPr lang="de-DE"/>
              <a:t>Unterrichtsvorgabe für den zieldifferenten Bildungsgang Geistige Entwicklung - Aufgabenfeld Sprache und Kommunikation</a:t>
            </a:r>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512A4277-7E7A-4AAF-BFC7-47646BF5CD0C}" type="slidenum">
              <a:rPr lang="de-DE" smtClean="0"/>
              <a:t>‹Nr.›</a:t>
            </a:fld>
            <a:endParaRPr lang="de-DE"/>
          </a:p>
        </p:txBody>
      </p:sp>
    </p:spTree>
    <p:extLst>
      <p:ext uri="{BB962C8B-B14F-4D97-AF65-F5344CB8AC3E}">
        <p14:creationId xmlns:p14="http://schemas.microsoft.com/office/powerpoint/2010/main" val="11938717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57200" y="1124744"/>
            <a:ext cx="8229600" cy="360040"/>
          </a:xfrm>
          <a:prstGeom prst="rect">
            <a:avLst/>
          </a:prstGeom>
        </p:spPr>
        <p:txBody>
          <a:bodyPr vert="horz" lIns="91440" tIns="45720" rIns="91440" bIns="45720" rtlCol="0" anchor="ctr">
            <a:noAutofit/>
          </a:bodyPr>
          <a:lstStyle/>
          <a:p>
            <a:r>
              <a:rPr lang="de-DE" dirty="0"/>
              <a:t>Titelmasterformat durch Klicken bearbeiten</a:t>
            </a:r>
          </a:p>
        </p:txBody>
      </p:sp>
      <p:sp>
        <p:nvSpPr>
          <p:cNvPr id="4" name="Datumsplatzhalter 3"/>
          <p:cNvSpPr>
            <a:spLocks noGrp="1"/>
          </p:cNvSpPr>
          <p:nvPr>
            <p:ph type="dt" sz="half" idx="2"/>
          </p:nvPr>
        </p:nvSpPr>
        <p:spPr>
          <a:xfrm>
            <a:off x="457200" y="6356350"/>
            <a:ext cx="2818656" cy="365125"/>
          </a:xfrm>
          <a:prstGeom prst="rect">
            <a:avLst/>
          </a:prstGeom>
        </p:spPr>
        <p:txBody>
          <a:bodyPr vert="horz" lIns="91440" tIns="45720" rIns="91440" bIns="45720" rtlCol="0" anchor="ctr"/>
          <a:lstStyle>
            <a:lvl1pPr algn="l">
              <a:defRPr sz="1200">
                <a:solidFill>
                  <a:schemeClr val="tx1">
                    <a:lumMod val="50000"/>
                    <a:lumOff val="50000"/>
                  </a:schemeClr>
                </a:solidFill>
              </a:defRPr>
            </a:lvl1pPr>
          </a:lstStyle>
          <a:p>
            <a:r>
              <a:rPr lang="de-DE"/>
              <a:t>Unterrichtsvorgabe für den zieldifferenten Bildungsgang Geistige Entwicklung - Aufgabenfeld Sprache und Kommunikation</a:t>
            </a:r>
            <a:endParaRPr lang="de-DE" dirty="0"/>
          </a:p>
        </p:txBody>
      </p:sp>
      <p:sp>
        <p:nvSpPr>
          <p:cNvPr id="5" name="Fußzeilenplatzhalter 4"/>
          <p:cNvSpPr>
            <a:spLocks noGrp="1"/>
          </p:cNvSpPr>
          <p:nvPr>
            <p:ph type="ftr" sz="quarter" idx="3"/>
          </p:nvPr>
        </p:nvSpPr>
        <p:spPr>
          <a:xfrm>
            <a:off x="3419872" y="6356350"/>
            <a:ext cx="2952328"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dirty="0"/>
          </a:p>
        </p:txBody>
      </p:sp>
      <p:sp>
        <p:nvSpPr>
          <p:cNvPr id="6" name="Foliennummernplatzhalter 5"/>
          <p:cNvSpPr>
            <a:spLocks noGrp="1"/>
          </p:cNvSpPr>
          <p:nvPr>
            <p:ph type="sldNum" sz="quarter" idx="4"/>
          </p:nvPr>
        </p:nvSpPr>
        <p:spPr>
          <a:xfrm>
            <a:off x="8100392" y="6356350"/>
            <a:ext cx="586408"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12A4277-7E7A-4AAF-BFC7-47646BF5CD0C}" type="slidenum">
              <a:rPr lang="de-DE" smtClean="0"/>
              <a:t>‹Nr.›</a:t>
            </a:fld>
            <a:endParaRPr lang="de-DE"/>
          </a:p>
        </p:txBody>
      </p:sp>
      <p:sp>
        <p:nvSpPr>
          <p:cNvPr id="10" name="Textplatzhalter 2"/>
          <p:cNvSpPr>
            <a:spLocks noGrp="1"/>
          </p:cNvSpPr>
          <p:nvPr>
            <p:ph type="body" idx="1"/>
          </p:nvPr>
        </p:nvSpPr>
        <p:spPr>
          <a:xfrm>
            <a:off x="457200" y="1700809"/>
            <a:ext cx="8229600" cy="4248472"/>
          </a:xfrm>
          <a:prstGeom prst="rect">
            <a:avLst/>
          </a:prstGeom>
          <a:solidFill>
            <a:schemeClr val="bg1"/>
          </a:solidFill>
          <a:effectLst/>
        </p:spPr>
        <p:txBody>
          <a:bodyPr vert="horz" lIns="91440" tIns="45720" rIns="91440" bIns="45720" rtlCol="0">
            <a:normAutofit/>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pic>
        <p:nvPicPr>
          <p:cNvPr id="11" name="Picture 2" descr="Logo QUA-LiS NRW"/>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74507" y="341329"/>
            <a:ext cx="2153277" cy="617485"/>
          </a:xfrm>
          <a:prstGeom prst="rect">
            <a:avLst/>
          </a:prstGeom>
          <a:noFill/>
          <a:extLst>
            <a:ext uri="{909E8E84-426E-40DD-AFC4-6F175D3DCCD1}">
              <a14:hiddenFill xmlns:a14="http://schemas.microsoft.com/office/drawing/2010/main">
                <a:solidFill>
                  <a:srgbClr val="FFFFFF"/>
                </a:solidFill>
              </a14:hiddenFill>
            </a:ext>
          </a:extLst>
        </p:spPr>
      </p:pic>
      <p:cxnSp>
        <p:nvCxnSpPr>
          <p:cNvPr id="13" name="Gerade Verbindung 12"/>
          <p:cNvCxnSpPr/>
          <p:nvPr/>
        </p:nvCxnSpPr>
        <p:spPr>
          <a:xfrm>
            <a:off x="467544" y="1556792"/>
            <a:ext cx="8208912" cy="0"/>
          </a:xfrm>
          <a:prstGeom prst="line">
            <a:avLst/>
          </a:prstGeom>
          <a:ln/>
        </p:spPr>
        <p:style>
          <a:lnRef idx="2">
            <a:schemeClr val="accent6"/>
          </a:lnRef>
          <a:fillRef idx="0">
            <a:schemeClr val="accent6"/>
          </a:fillRef>
          <a:effectRef idx="1">
            <a:schemeClr val="accent6"/>
          </a:effectRef>
          <a:fontRef idx="minor">
            <a:schemeClr val="tx1"/>
          </a:fontRef>
        </p:style>
      </p:cxnSp>
      <p:sp>
        <p:nvSpPr>
          <p:cNvPr id="14" name="CustomShape 6"/>
          <p:cNvSpPr/>
          <p:nvPr/>
        </p:nvSpPr>
        <p:spPr>
          <a:xfrm>
            <a:off x="0" y="6060575"/>
            <a:ext cx="2987640" cy="143640"/>
          </a:xfrm>
          <a:prstGeom prst="rect">
            <a:avLst/>
          </a:prstGeom>
          <a:gradFill>
            <a:gsLst>
              <a:gs pos="0">
                <a:srgbClr val="008000"/>
              </a:gs>
              <a:gs pos="100000">
                <a:srgbClr val="FFFFCC"/>
              </a:gs>
            </a:gsLst>
            <a:lin ang="0"/>
          </a:gradFill>
          <a:ln w="25560">
            <a:noFill/>
          </a:ln>
        </p:spPr>
      </p:sp>
      <p:sp>
        <p:nvSpPr>
          <p:cNvPr id="15" name="CustomShape 8"/>
          <p:cNvSpPr/>
          <p:nvPr/>
        </p:nvSpPr>
        <p:spPr>
          <a:xfrm>
            <a:off x="3090600" y="6060575"/>
            <a:ext cx="2987640" cy="143640"/>
          </a:xfrm>
          <a:prstGeom prst="rect">
            <a:avLst/>
          </a:prstGeom>
          <a:gradFill>
            <a:gsLst>
              <a:gs pos="0">
                <a:srgbClr val="808080"/>
              </a:gs>
              <a:gs pos="100000">
                <a:srgbClr val="FFFFCC"/>
              </a:gs>
            </a:gsLst>
            <a:lin ang="0"/>
          </a:gradFill>
          <a:ln w="25560">
            <a:noFill/>
          </a:ln>
        </p:spPr>
      </p:sp>
      <p:sp>
        <p:nvSpPr>
          <p:cNvPr id="16" name="Rechteck 15"/>
          <p:cNvSpPr/>
          <p:nvPr/>
        </p:nvSpPr>
        <p:spPr>
          <a:xfrm>
            <a:off x="6158160" y="6060640"/>
            <a:ext cx="2988000" cy="144016"/>
          </a:xfrm>
          <a:prstGeom prst="rect">
            <a:avLst/>
          </a:prstGeom>
          <a:gradFill flip="none" rotWithShape="1">
            <a:gsLst>
              <a:gs pos="1000">
                <a:srgbClr val="FFFFCC"/>
              </a:gs>
              <a:gs pos="100000">
                <a:srgbClr val="FF0000"/>
              </a:gs>
              <a:gs pos="100000">
                <a:srgbClr val="D1C39F"/>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027" name="Picture 3" descr="V:\QUA-LIS\Formulare und Muster\AbsenderKennungMSB neu-farbig.jpg"/>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5652121" y="407495"/>
            <a:ext cx="3024336" cy="6196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943595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7" r:id="rId9"/>
    <p:sldLayoutId id="2147483658" r:id="rId10"/>
    <p:sldLayoutId id="2147483659" r:id="rId11"/>
  </p:sldLayoutIdLst>
  <p:hf sldNum="0" hdr="0"/>
  <p:txStyles>
    <p:titleStyle>
      <a:lvl1pPr algn="l" defTabSz="914400" rtl="0" eaLnBrk="1" latinLnBrk="0" hangingPunct="1">
        <a:spcBef>
          <a:spcPct val="0"/>
        </a:spcBef>
        <a:buNone/>
        <a:defRPr sz="3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3.xml"/><Relationship Id="rId1" Type="http://schemas.openxmlformats.org/officeDocument/2006/relationships/tags" Target="../tags/tag1.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3.xml"/><Relationship Id="rId1" Type="http://schemas.openxmlformats.org/officeDocument/2006/relationships/tags" Target="../tags/tag2.xml"/><Relationship Id="rId4" Type="http://schemas.openxmlformats.org/officeDocument/2006/relationships/image" Target="../media/image6.png"/></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3.xml"/><Relationship Id="rId1" Type="http://schemas.openxmlformats.org/officeDocument/2006/relationships/tags" Target="../tags/tag3.xml"/><Relationship Id="rId4" Type="http://schemas.openxmlformats.org/officeDocument/2006/relationships/image" Target="../media/image7.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8.xml"/></Relationships>
</file>

<file path=ppt/slides/_rels/slide3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8.xml"/></Relationships>
</file>

<file path=ppt/slides/_rels/slide32.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8.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611560" y="2708920"/>
            <a:ext cx="7772400" cy="1470025"/>
          </a:xfrm>
        </p:spPr>
        <p:txBody>
          <a:bodyPr/>
          <a:lstStyle/>
          <a:p>
            <a:pPr algn="ctr"/>
            <a:r>
              <a:rPr lang="de-DE" dirty="0"/>
              <a:t/>
            </a:r>
            <a:br>
              <a:rPr lang="de-DE" dirty="0"/>
            </a:br>
            <a:r>
              <a:rPr lang="de-DE" dirty="0"/>
              <a:t> </a:t>
            </a:r>
            <a:br>
              <a:rPr lang="de-DE" dirty="0"/>
            </a:br>
            <a:r>
              <a:rPr lang="de-DE" dirty="0"/>
              <a:t>Unterrichtsvorgabe für den zieldifferenten Bildungsgang Geistige Entwicklung an allen Lernorten – </a:t>
            </a:r>
            <a:br>
              <a:rPr lang="de-DE" dirty="0"/>
            </a:br>
            <a:r>
              <a:rPr lang="de-DE" dirty="0"/>
              <a:t>Aufgabenfeld Sprache und Kommunikation </a:t>
            </a:r>
            <a:br>
              <a:rPr lang="de-DE" dirty="0"/>
            </a:br>
            <a:r>
              <a:rPr lang="de-DE" dirty="0"/>
              <a:t/>
            </a:r>
            <a:br>
              <a:rPr lang="de-DE" dirty="0"/>
            </a:br>
            <a:endParaRPr lang="de-DE" dirty="0"/>
          </a:p>
        </p:txBody>
      </p:sp>
    </p:spTree>
    <p:extLst>
      <p:ext uri="{BB962C8B-B14F-4D97-AF65-F5344CB8AC3E}">
        <p14:creationId xmlns:p14="http://schemas.microsoft.com/office/powerpoint/2010/main" val="30707865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z="2200" b="1" dirty="0"/>
              <a:t>Fachliche Aspekte</a:t>
            </a:r>
          </a:p>
        </p:txBody>
      </p:sp>
      <p:sp>
        <p:nvSpPr>
          <p:cNvPr id="3" name="Inhaltsplatzhalter 2"/>
          <p:cNvSpPr>
            <a:spLocks noGrp="1"/>
          </p:cNvSpPr>
          <p:nvPr>
            <p:ph idx="1"/>
          </p:nvPr>
        </p:nvSpPr>
        <p:spPr>
          <a:xfrm>
            <a:off x="5004048" y="1993295"/>
            <a:ext cx="3498560" cy="3334671"/>
          </a:xfrm>
        </p:spPr>
        <p:txBody>
          <a:bodyPr>
            <a:normAutofit fontScale="92500" lnSpcReduction="10000"/>
          </a:bodyPr>
          <a:lstStyle/>
          <a:p>
            <a:pPr marL="0" indent="0">
              <a:buNone/>
            </a:pPr>
            <a:r>
              <a:rPr lang="de-DE" sz="2400" b="1" dirty="0"/>
              <a:t>Fachliche Aspekte</a:t>
            </a:r>
            <a:r>
              <a:rPr lang="de-DE" sz="2400" dirty="0"/>
              <a:t> gliedern die Inhalte entsprechend fachlicher Modelle oder beschreiben unterschiedliche Aspekte von Kompetenzen. </a:t>
            </a:r>
            <a:br>
              <a:rPr lang="de-DE" sz="2400" dirty="0"/>
            </a:br>
            <a:r>
              <a:rPr lang="de-DE" sz="2400" dirty="0"/>
              <a:t>Durch die fachlichen Aspekte werden die angestrebten Kompetenzen inhaltslogisch gebündelt. </a:t>
            </a:r>
          </a:p>
          <a:p>
            <a:pPr marL="0" indent="0">
              <a:buNone/>
            </a:pPr>
            <a:endParaRPr lang="de-DE" dirty="0"/>
          </a:p>
        </p:txBody>
      </p:sp>
      <p:pic>
        <p:nvPicPr>
          <p:cNvPr id="13" name="Grafik 12"/>
          <p:cNvPicPr>
            <a:picLocks noChangeAspect="1"/>
          </p:cNvPicPr>
          <p:nvPr/>
        </p:nvPicPr>
        <p:blipFill>
          <a:blip r:embed="rId2"/>
          <a:stretch>
            <a:fillRect/>
          </a:stretch>
        </p:blipFill>
        <p:spPr>
          <a:xfrm>
            <a:off x="859868" y="2514250"/>
            <a:ext cx="3702240" cy="2571882"/>
          </a:xfrm>
          <a:prstGeom prst="rect">
            <a:avLst/>
          </a:prstGeom>
        </p:spPr>
      </p:pic>
      <p:sp>
        <p:nvSpPr>
          <p:cNvPr id="14" name="Ellipse 13"/>
          <p:cNvSpPr/>
          <p:nvPr/>
        </p:nvSpPr>
        <p:spPr>
          <a:xfrm flipV="1">
            <a:off x="1187624" y="4005064"/>
            <a:ext cx="2808312" cy="314321"/>
          </a:xfrm>
          <a:prstGeom prst="ellipse">
            <a:avLst/>
          </a:prstGeom>
          <a:noFill/>
          <a:ln>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5" name="Fußzeilenplatzhalter 4">
            <a:extLst>
              <a:ext uri="{FF2B5EF4-FFF2-40B4-BE49-F238E27FC236}">
                <a16:creationId xmlns:a16="http://schemas.microsoft.com/office/drawing/2014/main" id="{A335368D-771E-A41C-4C15-A702D723A7ED}"/>
              </a:ext>
            </a:extLst>
          </p:cNvPr>
          <p:cNvSpPr>
            <a:spLocks noGrp="1"/>
          </p:cNvSpPr>
          <p:nvPr>
            <p:ph type="ftr" sz="quarter" idx="11"/>
          </p:nvPr>
        </p:nvSpPr>
        <p:spPr/>
        <p:txBody>
          <a:bodyPr/>
          <a:lstStyle/>
          <a:p>
            <a:endParaRPr lang="de-DE"/>
          </a:p>
        </p:txBody>
      </p:sp>
      <p:sp>
        <p:nvSpPr>
          <p:cNvPr id="7" name="Datumsplatzhalter 6">
            <a:extLst>
              <a:ext uri="{FF2B5EF4-FFF2-40B4-BE49-F238E27FC236}">
                <a16:creationId xmlns:a16="http://schemas.microsoft.com/office/drawing/2014/main" id="{00E286A9-DF2F-121D-B05E-08AC16427AED}"/>
              </a:ext>
            </a:extLst>
          </p:cNvPr>
          <p:cNvSpPr>
            <a:spLocks noGrp="1"/>
          </p:cNvSpPr>
          <p:nvPr>
            <p:ph type="dt" sz="half" idx="10"/>
          </p:nvPr>
        </p:nvSpPr>
        <p:spPr/>
        <p:txBody>
          <a:bodyPr/>
          <a:lstStyle/>
          <a:p>
            <a:r>
              <a:rPr lang="de-DE"/>
              <a:t>Unterrichtsvorgabe für den zieldifferenten Bildungsgang Geistige Entwicklung - Aufgabenfeld Sprache und Kommunikation</a:t>
            </a:r>
          </a:p>
        </p:txBody>
      </p:sp>
    </p:spTree>
    <p:extLst>
      <p:ext uri="{BB962C8B-B14F-4D97-AF65-F5344CB8AC3E}">
        <p14:creationId xmlns:p14="http://schemas.microsoft.com/office/powerpoint/2010/main" val="5875230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z="2200" b="1" dirty="0"/>
              <a:t>Fachliche Aspekte (Beispiel)</a:t>
            </a:r>
          </a:p>
        </p:txBody>
      </p:sp>
      <p:pic>
        <p:nvPicPr>
          <p:cNvPr id="9" name="Inhaltsplatzhalter 8"/>
          <p:cNvPicPr>
            <a:picLocks noGrp="1"/>
          </p:cNvPicPr>
          <p:nvPr>
            <p:ph idx="1"/>
          </p:nvPr>
        </p:nvPicPr>
        <p:blipFill>
          <a:blip r:embed="rId2"/>
          <a:stretch>
            <a:fillRect/>
          </a:stretch>
        </p:blipFill>
        <p:spPr>
          <a:xfrm>
            <a:off x="734006" y="1726884"/>
            <a:ext cx="7380822" cy="3973086"/>
          </a:xfrm>
          <a:prstGeom prst="rect">
            <a:avLst/>
          </a:prstGeom>
        </p:spPr>
      </p:pic>
      <p:sp>
        <p:nvSpPr>
          <p:cNvPr id="10" name="Ellipse 9"/>
          <p:cNvSpPr/>
          <p:nvPr/>
        </p:nvSpPr>
        <p:spPr>
          <a:xfrm flipV="1">
            <a:off x="215516" y="2996952"/>
            <a:ext cx="8712967" cy="2536531"/>
          </a:xfrm>
          <a:prstGeom prst="ellipse">
            <a:avLst/>
          </a:prstGeom>
          <a:noFill/>
          <a:ln w="28575">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 name="Fußzeilenplatzhalter 2">
            <a:extLst>
              <a:ext uri="{FF2B5EF4-FFF2-40B4-BE49-F238E27FC236}">
                <a16:creationId xmlns:a16="http://schemas.microsoft.com/office/drawing/2014/main" id="{E3946A58-6339-1598-F5F2-EFB979C46A36}"/>
              </a:ext>
            </a:extLst>
          </p:cNvPr>
          <p:cNvSpPr>
            <a:spLocks noGrp="1"/>
          </p:cNvSpPr>
          <p:nvPr>
            <p:ph type="ftr" sz="quarter" idx="11"/>
          </p:nvPr>
        </p:nvSpPr>
        <p:spPr/>
        <p:txBody>
          <a:bodyPr/>
          <a:lstStyle/>
          <a:p>
            <a:endParaRPr lang="de-DE"/>
          </a:p>
        </p:txBody>
      </p:sp>
      <p:sp>
        <p:nvSpPr>
          <p:cNvPr id="5" name="Datumsplatzhalter 4">
            <a:extLst>
              <a:ext uri="{FF2B5EF4-FFF2-40B4-BE49-F238E27FC236}">
                <a16:creationId xmlns:a16="http://schemas.microsoft.com/office/drawing/2014/main" id="{3F4A51D1-B003-2EC1-B3B8-FDE0AF32D054}"/>
              </a:ext>
            </a:extLst>
          </p:cNvPr>
          <p:cNvSpPr>
            <a:spLocks noGrp="1"/>
          </p:cNvSpPr>
          <p:nvPr>
            <p:ph type="dt" sz="half" idx="10"/>
          </p:nvPr>
        </p:nvSpPr>
        <p:spPr/>
        <p:txBody>
          <a:bodyPr/>
          <a:lstStyle/>
          <a:p>
            <a:r>
              <a:rPr lang="de-DE"/>
              <a:t>Unterrichtsvorgabe für den zieldifferenten Bildungsgang Geistige Entwicklung - Aufgabenfeld Sprache und Kommunikation</a:t>
            </a:r>
          </a:p>
        </p:txBody>
      </p:sp>
    </p:spTree>
    <p:extLst>
      <p:ext uri="{BB962C8B-B14F-4D97-AF65-F5344CB8AC3E}">
        <p14:creationId xmlns:p14="http://schemas.microsoft.com/office/powerpoint/2010/main" val="34618962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z="2200" b="1" dirty="0"/>
              <a:t>Angestrebte Kompetenzen</a:t>
            </a:r>
          </a:p>
        </p:txBody>
      </p:sp>
      <p:sp>
        <p:nvSpPr>
          <p:cNvPr id="3" name="Inhaltsplatzhalter 2"/>
          <p:cNvSpPr>
            <a:spLocks noGrp="1"/>
          </p:cNvSpPr>
          <p:nvPr>
            <p:ph idx="1"/>
          </p:nvPr>
        </p:nvSpPr>
        <p:spPr>
          <a:xfrm>
            <a:off x="4103948" y="1578467"/>
            <a:ext cx="5040052" cy="4392488"/>
          </a:xfrm>
        </p:spPr>
        <p:txBody>
          <a:bodyPr>
            <a:normAutofit fontScale="25000" lnSpcReduction="20000"/>
          </a:bodyPr>
          <a:lstStyle/>
          <a:p>
            <a:pPr marL="0" indent="0">
              <a:buNone/>
            </a:pPr>
            <a:r>
              <a:rPr lang="de-DE" sz="8000" b="1" dirty="0"/>
              <a:t>Angestrebte Kompetenzen</a:t>
            </a:r>
            <a:endParaRPr lang="de-DE" sz="8000" dirty="0"/>
          </a:p>
          <a:p>
            <a:pPr marL="0" indent="0">
              <a:buNone/>
            </a:pPr>
            <a:r>
              <a:rPr lang="de-DE" sz="8000" dirty="0"/>
              <a:t>• beschreiben fachliche Entwicklungsschritte, </a:t>
            </a:r>
          </a:p>
          <a:p>
            <a:pPr marL="0" indent="0">
              <a:buNone/>
            </a:pPr>
            <a:r>
              <a:rPr lang="de-DE" sz="8000" dirty="0"/>
              <a:t>• berücksichtigen elementare Fähigkeiten  </a:t>
            </a:r>
            <a:br>
              <a:rPr lang="de-DE" sz="8000" dirty="0"/>
            </a:br>
            <a:r>
              <a:rPr lang="de-DE" sz="8000" dirty="0"/>
              <a:t>   und Vorläuferfähigkeiten,</a:t>
            </a:r>
          </a:p>
          <a:p>
            <a:pPr marL="0" indent="0">
              <a:buNone/>
            </a:pPr>
            <a:r>
              <a:rPr lang="de-DE" sz="8000" dirty="0"/>
              <a:t>• sind innerhalb eines offen angelegten </a:t>
            </a:r>
            <a:br>
              <a:rPr lang="de-DE" sz="8000" dirty="0"/>
            </a:br>
            <a:r>
              <a:rPr lang="de-DE" sz="8000" dirty="0"/>
              <a:t>   entwicklungsbezogenen Kontinuums </a:t>
            </a:r>
            <a:br>
              <a:rPr lang="de-DE" sz="8000" dirty="0"/>
            </a:br>
            <a:r>
              <a:rPr lang="de-DE" sz="8000" dirty="0"/>
              <a:t>   konzipiert, 	</a:t>
            </a:r>
          </a:p>
          <a:p>
            <a:pPr marL="0" indent="0">
              <a:buNone/>
            </a:pPr>
            <a:r>
              <a:rPr lang="de-DE" sz="8000" dirty="0"/>
              <a:t>• beziehen sich auf Verhalten, das in jeweils </a:t>
            </a:r>
            <a:br>
              <a:rPr lang="de-DE" sz="8000" dirty="0"/>
            </a:br>
            <a:r>
              <a:rPr lang="de-DE" sz="8000" dirty="0"/>
              <a:t>   unterschiedlichen Modi sichtbar werden</a:t>
            </a:r>
            <a:br>
              <a:rPr lang="de-DE" sz="8000" dirty="0"/>
            </a:br>
            <a:r>
              <a:rPr lang="de-DE" sz="8000" dirty="0"/>
              <a:t>   kann,</a:t>
            </a:r>
          </a:p>
          <a:p>
            <a:pPr marL="0" indent="0">
              <a:buNone/>
            </a:pPr>
            <a:r>
              <a:rPr lang="de-DE" sz="8000" dirty="0"/>
              <a:t>• konkretisieren die fachliche und</a:t>
            </a:r>
            <a:br>
              <a:rPr lang="de-DE" sz="8000" dirty="0"/>
            </a:br>
            <a:r>
              <a:rPr lang="de-DE" sz="8000" dirty="0"/>
              <a:t>   entwicklungsorientierte Systematik,</a:t>
            </a:r>
          </a:p>
          <a:p>
            <a:pPr marL="0" indent="0">
              <a:buNone/>
            </a:pPr>
            <a:r>
              <a:rPr lang="de-DE" sz="8000" dirty="0"/>
              <a:t>• bilden die Grundlage für die Formulierung</a:t>
            </a:r>
            <a:br>
              <a:rPr lang="de-DE" sz="8000" dirty="0"/>
            </a:br>
            <a:r>
              <a:rPr lang="de-DE" sz="8000" dirty="0"/>
              <a:t>   individuell angestrebter Lernergebnisse  </a:t>
            </a:r>
            <a:br>
              <a:rPr lang="de-DE" sz="8000" dirty="0"/>
            </a:br>
            <a:r>
              <a:rPr lang="de-DE" sz="8000" dirty="0"/>
              <a:t>   und die Planung eines individuell </a:t>
            </a:r>
            <a:br>
              <a:rPr lang="de-DE" sz="8000" dirty="0"/>
            </a:br>
            <a:r>
              <a:rPr lang="de-DE" sz="8000" dirty="0"/>
              <a:t>   ausgerichteten Unterrichts.</a:t>
            </a:r>
          </a:p>
          <a:p>
            <a:pPr marL="0" indent="0">
              <a:buNone/>
            </a:pPr>
            <a:endParaRPr lang="de-DE" sz="2400" dirty="0"/>
          </a:p>
          <a:p>
            <a:pPr marL="0" indent="0">
              <a:buNone/>
            </a:pPr>
            <a:endParaRPr lang="de-DE" dirty="0"/>
          </a:p>
        </p:txBody>
      </p:sp>
      <p:pic>
        <p:nvPicPr>
          <p:cNvPr id="13" name="Grafik 12"/>
          <p:cNvPicPr>
            <a:picLocks noChangeAspect="1"/>
          </p:cNvPicPr>
          <p:nvPr/>
        </p:nvPicPr>
        <p:blipFill>
          <a:blip r:embed="rId3"/>
          <a:stretch>
            <a:fillRect/>
          </a:stretch>
        </p:blipFill>
        <p:spPr>
          <a:xfrm>
            <a:off x="401708" y="2488770"/>
            <a:ext cx="3702240" cy="2571882"/>
          </a:xfrm>
          <a:prstGeom prst="rect">
            <a:avLst/>
          </a:prstGeom>
        </p:spPr>
      </p:pic>
      <p:sp>
        <p:nvSpPr>
          <p:cNvPr id="14" name="Ellipse 13"/>
          <p:cNvSpPr/>
          <p:nvPr/>
        </p:nvSpPr>
        <p:spPr>
          <a:xfrm flipV="1">
            <a:off x="827584" y="4573742"/>
            <a:ext cx="3024336" cy="505003"/>
          </a:xfrm>
          <a:prstGeom prst="ellipse">
            <a:avLst/>
          </a:prstGeom>
          <a:noFill/>
          <a:ln>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5" name="Fußzeilenplatzhalter 4">
            <a:extLst>
              <a:ext uri="{FF2B5EF4-FFF2-40B4-BE49-F238E27FC236}">
                <a16:creationId xmlns:a16="http://schemas.microsoft.com/office/drawing/2014/main" id="{83842D4D-7B4E-621A-5BAC-C7AF1FF4F392}"/>
              </a:ext>
            </a:extLst>
          </p:cNvPr>
          <p:cNvSpPr>
            <a:spLocks noGrp="1"/>
          </p:cNvSpPr>
          <p:nvPr>
            <p:ph type="ftr" sz="quarter" idx="11"/>
          </p:nvPr>
        </p:nvSpPr>
        <p:spPr/>
        <p:txBody>
          <a:bodyPr/>
          <a:lstStyle/>
          <a:p>
            <a:endParaRPr lang="de-DE"/>
          </a:p>
        </p:txBody>
      </p:sp>
      <p:sp>
        <p:nvSpPr>
          <p:cNvPr id="7" name="Datumsplatzhalter 6">
            <a:extLst>
              <a:ext uri="{FF2B5EF4-FFF2-40B4-BE49-F238E27FC236}">
                <a16:creationId xmlns:a16="http://schemas.microsoft.com/office/drawing/2014/main" id="{64A4C1E7-F296-045F-E967-854D81F13037}"/>
              </a:ext>
            </a:extLst>
          </p:cNvPr>
          <p:cNvSpPr>
            <a:spLocks noGrp="1"/>
          </p:cNvSpPr>
          <p:nvPr>
            <p:ph type="dt" sz="half" idx="10"/>
          </p:nvPr>
        </p:nvSpPr>
        <p:spPr/>
        <p:txBody>
          <a:bodyPr/>
          <a:lstStyle/>
          <a:p>
            <a:r>
              <a:rPr lang="de-DE"/>
              <a:t>Unterrichtsvorgabe für den zieldifferenten Bildungsgang Geistige Entwicklung - Aufgabenfeld Sprache und Kommunikation</a:t>
            </a:r>
          </a:p>
        </p:txBody>
      </p:sp>
    </p:spTree>
    <p:extLst>
      <p:ext uri="{BB962C8B-B14F-4D97-AF65-F5344CB8AC3E}">
        <p14:creationId xmlns:p14="http://schemas.microsoft.com/office/powerpoint/2010/main" val="40614603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27991" y="980728"/>
            <a:ext cx="8229600" cy="720080"/>
          </a:xfrm>
        </p:spPr>
        <p:txBody>
          <a:bodyPr/>
          <a:lstStyle/>
          <a:p>
            <a:r>
              <a:rPr lang="de-DE" sz="2200" b="1" dirty="0"/>
              <a:t>Entwicklungschancen und Verknüpfungsmöglichkeiten</a:t>
            </a:r>
          </a:p>
        </p:txBody>
      </p:sp>
      <p:sp>
        <p:nvSpPr>
          <p:cNvPr id="3" name="Inhaltsplatzhalter 2"/>
          <p:cNvSpPr>
            <a:spLocks noGrp="1"/>
          </p:cNvSpPr>
          <p:nvPr>
            <p:ph idx="1"/>
          </p:nvPr>
        </p:nvSpPr>
        <p:spPr>
          <a:xfrm>
            <a:off x="457200" y="2060848"/>
            <a:ext cx="8229600" cy="3744416"/>
          </a:xfrm>
        </p:spPr>
        <p:txBody>
          <a:bodyPr>
            <a:normAutofit/>
          </a:bodyPr>
          <a:lstStyle/>
          <a:p>
            <a:pPr lvl="1">
              <a:buFont typeface="Wingdings" panose="05000000000000000000" pitchFamily="2" charset="2"/>
              <a:buChar char="§"/>
            </a:pPr>
            <a:r>
              <a:rPr lang="de-DE" sz="2200" dirty="0">
                <a:effectLst/>
                <a:ea typeface="Calibri" panose="020F0502020204030204" pitchFamily="34" charset="0"/>
                <a:cs typeface="Arial" panose="020B0604020202020204" pitchFamily="34" charset="0"/>
              </a:rPr>
              <a:t>Exemplarische Vernetzungen zwischen dem fachlichen und dem entwicklungsbezogenen Kompetenzerwerb, </a:t>
            </a:r>
            <a:r>
              <a:rPr lang="de-DE" sz="2200" dirty="0">
                <a:ea typeface="Calibri" panose="020F0502020204030204" pitchFamily="34" charset="0"/>
                <a:cs typeface="Arial" panose="020B0604020202020204" pitchFamily="34" charset="0"/>
              </a:rPr>
              <a:t>wodurch </a:t>
            </a:r>
            <a:r>
              <a:rPr lang="de-DE" sz="2200" b="1" dirty="0">
                <a:effectLst/>
                <a:ea typeface="Calibri" panose="020F0502020204030204" pitchFamily="34" charset="0"/>
                <a:cs typeface="Arial" panose="020B0604020202020204" pitchFamily="34" charset="0"/>
              </a:rPr>
              <a:t>Entwicklungschancen</a:t>
            </a:r>
            <a:r>
              <a:rPr lang="de-DE" sz="2200" dirty="0">
                <a:effectLst/>
                <a:ea typeface="Calibri" panose="020F0502020204030204" pitchFamily="34" charset="0"/>
                <a:cs typeface="Arial" panose="020B0604020202020204" pitchFamily="34" charset="0"/>
              </a:rPr>
              <a:t> ermöglicht werden können. </a:t>
            </a:r>
          </a:p>
          <a:p>
            <a:pPr marL="457200" lvl="1" indent="0">
              <a:buNone/>
            </a:pPr>
            <a:endParaRPr lang="de-DE" sz="2200" dirty="0">
              <a:effectLst/>
              <a:ea typeface="Calibri" panose="020F0502020204030204" pitchFamily="34" charset="0"/>
              <a:cs typeface="Arial" panose="020B0604020202020204" pitchFamily="34" charset="0"/>
            </a:endParaRPr>
          </a:p>
          <a:p>
            <a:pPr lvl="1">
              <a:buFont typeface="Wingdings" panose="05000000000000000000" pitchFamily="2" charset="2"/>
              <a:buChar char="§"/>
            </a:pPr>
            <a:r>
              <a:rPr lang="de-DE" sz="2200" dirty="0">
                <a:ea typeface="Calibri" panose="020F0502020204030204" pitchFamily="34" charset="0"/>
                <a:cs typeface="Arial" panose="020B0604020202020204" pitchFamily="34" charset="0"/>
              </a:rPr>
              <a:t>I</a:t>
            </a:r>
            <a:r>
              <a:rPr lang="de-DE" sz="2200" dirty="0">
                <a:effectLst/>
                <a:ea typeface="Calibri" panose="020F0502020204030204" pitchFamily="34" charset="0"/>
                <a:cs typeface="Arial" panose="020B0604020202020204" pitchFamily="34" charset="0"/>
              </a:rPr>
              <a:t>m Sinne einer Anschlussorientierung exemplarische </a:t>
            </a:r>
            <a:r>
              <a:rPr lang="de-DE" sz="2200" b="1" dirty="0">
                <a:effectLst/>
                <a:ea typeface="Calibri" panose="020F0502020204030204" pitchFamily="34" charset="0"/>
                <a:cs typeface="Arial" panose="020B0604020202020204" pitchFamily="34" charset="0"/>
              </a:rPr>
              <a:t>Verknüpfungsmöglichkeiten</a:t>
            </a:r>
            <a:r>
              <a:rPr lang="de-DE" sz="2200" dirty="0">
                <a:effectLst/>
                <a:ea typeface="Calibri" panose="020F0502020204030204" pitchFamily="34" charset="0"/>
                <a:cs typeface="Arial" panose="020B0604020202020204" pitchFamily="34" charset="0"/>
              </a:rPr>
              <a:t> zu den Lehrplänen der Primarstufe und den Kernlehrplänen der Hauptschule.</a:t>
            </a:r>
            <a:endParaRPr lang="de-DE" sz="2200" dirty="0">
              <a:solidFill>
                <a:srgbClr val="000000"/>
              </a:solidFill>
              <a:effectLst/>
              <a:ea typeface="Calibri" panose="020F0502020204030204" pitchFamily="34" charset="0"/>
              <a:cs typeface="Arial" panose="020B0604020202020204" pitchFamily="34" charset="0"/>
            </a:endParaRPr>
          </a:p>
          <a:p>
            <a:pPr marL="0" indent="0">
              <a:buNone/>
            </a:pPr>
            <a:endParaRPr lang="de-DE" dirty="0"/>
          </a:p>
          <a:p>
            <a:endParaRPr lang="de-DE" dirty="0"/>
          </a:p>
          <a:p>
            <a:endParaRPr lang="de-DE" dirty="0"/>
          </a:p>
        </p:txBody>
      </p:sp>
      <p:sp>
        <p:nvSpPr>
          <p:cNvPr id="5" name="Fußzeilenplatzhalter 4">
            <a:extLst>
              <a:ext uri="{FF2B5EF4-FFF2-40B4-BE49-F238E27FC236}">
                <a16:creationId xmlns:a16="http://schemas.microsoft.com/office/drawing/2014/main" id="{9F8ECDA2-18A7-5BD1-9EDE-B019AD054A27}"/>
              </a:ext>
            </a:extLst>
          </p:cNvPr>
          <p:cNvSpPr>
            <a:spLocks noGrp="1"/>
          </p:cNvSpPr>
          <p:nvPr>
            <p:ph type="ftr" sz="quarter" idx="11"/>
          </p:nvPr>
        </p:nvSpPr>
        <p:spPr/>
        <p:txBody>
          <a:bodyPr/>
          <a:lstStyle/>
          <a:p>
            <a:endParaRPr lang="de-DE"/>
          </a:p>
        </p:txBody>
      </p:sp>
      <p:sp>
        <p:nvSpPr>
          <p:cNvPr id="7" name="Datumsplatzhalter 6">
            <a:extLst>
              <a:ext uri="{FF2B5EF4-FFF2-40B4-BE49-F238E27FC236}">
                <a16:creationId xmlns:a16="http://schemas.microsoft.com/office/drawing/2014/main" id="{061BC7EF-22CF-5EFC-0575-F8A0006BD969}"/>
              </a:ext>
            </a:extLst>
          </p:cNvPr>
          <p:cNvSpPr>
            <a:spLocks noGrp="1"/>
          </p:cNvSpPr>
          <p:nvPr>
            <p:ph type="dt" sz="half" idx="10"/>
          </p:nvPr>
        </p:nvSpPr>
        <p:spPr/>
        <p:txBody>
          <a:bodyPr/>
          <a:lstStyle/>
          <a:p>
            <a:r>
              <a:rPr lang="de-DE"/>
              <a:t>Unterrichtsvorgabe für den zieldifferenten Bildungsgang Geistige Entwicklung - Aufgabenfeld Sprache und Kommunikation</a:t>
            </a:r>
          </a:p>
        </p:txBody>
      </p:sp>
    </p:spTree>
    <p:custDataLst>
      <p:tags r:id="rId1"/>
    </p:custDataLst>
    <p:extLst>
      <p:ext uri="{BB962C8B-B14F-4D97-AF65-F5344CB8AC3E}">
        <p14:creationId xmlns:p14="http://schemas.microsoft.com/office/powerpoint/2010/main" val="3622032925"/>
      </p:ext>
    </p:extLst>
  </p:cSld>
  <p:clrMapOvr>
    <a:masterClrMapping/>
  </p:clrMapOvr>
  <mc:AlternateContent xmlns:mc="http://schemas.openxmlformats.org/markup-compatibility/2006" xmlns:p14="http://schemas.microsoft.com/office/powerpoint/2010/main">
    <mc:Choice Requires="p14">
      <p:transition spd="slow" p14:dur="2000" advTm="60637"/>
    </mc:Choice>
    <mc:Fallback xmlns="">
      <p:transition spd="slow" advTm="60637"/>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1083335"/>
            <a:ext cx="8848328" cy="360040"/>
          </a:xfrm>
        </p:spPr>
        <p:txBody>
          <a:bodyPr/>
          <a:lstStyle/>
          <a:p>
            <a:r>
              <a:rPr lang="de-DE" sz="2200" b="1" dirty="0">
                <a:solidFill>
                  <a:prstClr val="black"/>
                </a:solidFill>
                <a:latin typeface="Calibri"/>
              </a:rPr>
              <a:t>Vernetzung von fachlichem und entwicklungsbezogenem Kompetenzerwerb</a:t>
            </a:r>
            <a:endParaRPr lang="de-DE" sz="2200" b="1" dirty="0"/>
          </a:p>
        </p:txBody>
      </p:sp>
      <p:sp>
        <p:nvSpPr>
          <p:cNvPr id="3" name="Inhaltsplatzhalter 2"/>
          <p:cNvSpPr>
            <a:spLocks noGrp="1"/>
          </p:cNvSpPr>
          <p:nvPr>
            <p:ph idx="1"/>
          </p:nvPr>
        </p:nvSpPr>
        <p:spPr/>
        <p:txBody>
          <a:bodyPr>
            <a:normAutofit/>
          </a:bodyPr>
          <a:lstStyle/>
          <a:p>
            <a:pPr marL="0" indent="0">
              <a:buNone/>
            </a:pPr>
            <a:endParaRPr lang="de-DE" dirty="0"/>
          </a:p>
          <a:p>
            <a:pPr marL="0" indent="0">
              <a:buNone/>
            </a:pPr>
            <a:r>
              <a:rPr lang="de-DE" dirty="0"/>
              <a:t>		</a:t>
            </a:r>
          </a:p>
        </p:txBody>
      </p:sp>
      <p:sp>
        <p:nvSpPr>
          <p:cNvPr id="11" name="Textfeld 10"/>
          <p:cNvSpPr txBox="1"/>
          <p:nvPr/>
        </p:nvSpPr>
        <p:spPr>
          <a:xfrm>
            <a:off x="5220072" y="1588626"/>
            <a:ext cx="2818656" cy="255240"/>
          </a:xfrm>
          <a:prstGeom prst="rect">
            <a:avLst/>
          </a:prstGeom>
          <a:solidFill>
            <a:schemeClr val="bg1"/>
          </a:solidFill>
        </p:spPr>
        <p:txBody>
          <a:bodyPr wrap="square" rtlCol="0">
            <a:spAutoFit/>
          </a:bodyPr>
          <a:lstStyle/>
          <a:p>
            <a:endParaRPr lang="de-DE" dirty="0"/>
          </a:p>
        </p:txBody>
      </p:sp>
      <p:pic>
        <p:nvPicPr>
          <p:cNvPr id="5" name="Grafik 4">
            <a:extLst>
              <a:ext uri="{FF2B5EF4-FFF2-40B4-BE49-F238E27FC236}">
                <a16:creationId xmlns:a16="http://schemas.microsoft.com/office/drawing/2014/main" id="{D67B167E-5B71-3E4F-0950-9BEB7A474BCA}"/>
              </a:ext>
            </a:extLst>
          </p:cNvPr>
          <p:cNvPicPr>
            <a:picLocks noChangeAspect="1"/>
          </p:cNvPicPr>
          <p:nvPr/>
        </p:nvPicPr>
        <p:blipFill>
          <a:blip r:embed="rId4"/>
          <a:stretch>
            <a:fillRect/>
          </a:stretch>
        </p:blipFill>
        <p:spPr>
          <a:xfrm>
            <a:off x="683568" y="1690053"/>
            <a:ext cx="7632848" cy="4419619"/>
          </a:xfrm>
          <a:prstGeom prst="rect">
            <a:avLst/>
          </a:prstGeom>
        </p:spPr>
      </p:pic>
      <p:sp>
        <p:nvSpPr>
          <p:cNvPr id="7" name="Ellipse 6">
            <a:extLst>
              <a:ext uri="{FF2B5EF4-FFF2-40B4-BE49-F238E27FC236}">
                <a16:creationId xmlns:a16="http://schemas.microsoft.com/office/drawing/2014/main" id="{96F0AB3A-E7EF-48B7-9316-D4B2A92B74A7}"/>
              </a:ext>
            </a:extLst>
          </p:cNvPr>
          <p:cNvSpPr/>
          <p:nvPr/>
        </p:nvSpPr>
        <p:spPr>
          <a:xfrm>
            <a:off x="5796136" y="1945293"/>
            <a:ext cx="1440160" cy="424216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6" name="Fußzeilenplatzhalter 5">
            <a:extLst>
              <a:ext uri="{FF2B5EF4-FFF2-40B4-BE49-F238E27FC236}">
                <a16:creationId xmlns:a16="http://schemas.microsoft.com/office/drawing/2014/main" id="{CB50FEFF-02A1-C263-3FA7-42C7FC6A68E6}"/>
              </a:ext>
            </a:extLst>
          </p:cNvPr>
          <p:cNvSpPr>
            <a:spLocks noGrp="1"/>
          </p:cNvSpPr>
          <p:nvPr>
            <p:ph type="ftr" sz="quarter" idx="11"/>
          </p:nvPr>
        </p:nvSpPr>
        <p:spPr/>
        <p:txBody>
          <a:bodyPr/>
          <a:lstStyle/>
          <a:p>
            <a:endParaRPr lang="de-DE"/>
          </a:p>
        </p:txBody>
      </p:sp>
      <p:sp>
        <p:nvSpPr>
          <p:cNvPr id="9" name="Datumsplatzhalter 8">
            <a:extLst>
              <a:ext uri="{FF2B5EF4-FFF2-40B4-BE49-F238E27FC236}">
                <a16:creationId xmlns:a16="http://schemas.microsoft.com/office/drawing/2014/main" id="{F9C14D9C-2D81-FAA6-9D6B-786D3D4A4301}"/>
              </a:ext>
            </a:extLst>
          </p:cNvPr>
          <p:cNvSpPr>
            <a:spLocks noGrp="1"/>
          </p:cNvSpPr>
          <p:nvPr>
            <p:ph type="dt" sz="half" idx="10"/>
          </p:nvPr>
        </p:nvSpPr>
        <p:spPr/>
        <p:txBody>
          <a:bodyPr/>
          <a:lstStyle/>
          <a:p>
            <a:r>
              <a:rPr lang="de-DE"/>
              <a:t>Unterrichtsvorgabe für den zieldifferenten Bildungsgang Geistige Entwicklung - Aufgabenfeld Sprache und Kommunikation</a:t>
            </a:r>
          </a:p>
        </p:txBody>
      </p:sp>
    </p:spTree>
    <p:custDataLst>
      <p:tags r:id="rId1"/>
    </p:custDataLst>
    <p:extLst>
      <p:ext uri="{BB962C8B-B14F-4D97-AF65-F5344CB8AC3E}">
        <p14:creationId xmlns:p14="http://schemas.microsoft.com/office/powerpoint/2010/main" val="2761654723"/>
      </p:ext>
    </p:extLst>
  </p:cSld>
  <p:clrMapOvr>
    <a:masterClrMapping/>
  </p:clrMapOvr>
  <mc:AlternateContent xmlns:mc="http://schemas.openxmlformats.org/markup-compatibility/2006" xmlns:p14="http://schemas.microsoft.com/office/powerpoint/2010/main">
    <mc:Choice Requires="p14">
      <p:transition spd="slow" p14:dur="2000" advTm="53810"/>
    </mc:Choice>
    <mc:Fallback xmlns="">
      <p:transition spd="slow" advTm="53810"/>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1106180"/>
            <a:ext cx="8229600" cy="360040"/>
          </a:xfrm>
        </p:spPr>
        <p:txBody>
          <a:bodyPr/>
          <a:lstStyle/>
          <a:p>
            <a:r>
              <a:rPr lang="de-DE" sz="2000" b="1" dirty="0"/>
              <a:t>Exemplarische Verknüpfungen zum Lehrplan Primarstufe / Hauptschule</a:t>
            </a:r>
          </a:p>
        </p:txBody>
      </p:sp>
      <p:sp>
        <p:nvSpPr>
          <p:cNvPr id="3" name="Inhaltsplatzhalter 2"/>
          <p:cNvSpPr>
            <a:spLocks noGrp="1"/>
          </p:cNvSpPr>
          <p:nvPr>
            <p:ph idx="1"/>
          </p:nvPr>
        </p:nvSpPr>
        <p:spPr/>
        <p:txBody>
          <a:bodyPr>
            <a:normAutofit/>
          </a:bodyPr>
          <a:lstStyle/>
          <a:p>
            <a:pPr marL="0" indent="0">
              <a:buNone/>
            </a:pPr>
            <a:endParaRPr lang="de-DE" dirty="0"/>
          </a:p>
          <a:p>
            <a:pPr marL="0" indent="0">
              <a:buNone/>
            </a:pPr>
            <a:r>
              <a:rPr lang="de-DE" dirty="0"/>
              <a:t>		</a:t>
            </a:r>
          </a:p>
        </p:txBody>
      </p:sp>
      <p:pic>
        <p:nvPicPr>
          <p:cNvPr id="6" name="Grafik 5">
            <a:extLst>
              <a:ext uri="{FF2B5EF4-FFF2-40B4-BE49-F238E27FC236}">
                <a16:creationId xmlns:a16="http://schemas.microsoft.com/office/drawing/2014/main" id="{E8A286BE-DA7D-10B6-E915-1657E498B877}"/>
              </a:ext>
            </a:extLst>
          </p:cNvPr>
          <p:cNvPicPr>
            <a:picLocks noChangeAspect="1"/>
          </p:cNvPicPr>
          <p:nvPr/>
        </p:nvPicPr>
        <p:blipFill>
          <a:blip r:embed="rId4"/>
          <a:stretch>
            <a:fillRect/>
          </a:stretch>
        </p:blipFill>
        <p:spPr>
          <a:xfrm>
            <a:off x="418999" y="1688930"/>
            <a:ext cx="8329465" cy="4216942"/>
          </a:xfrm>
          <a:prstGeom prst="rect">
            <a:avLst/>
          </a:prstGeom>
        </p:spPr>
      </p:pic>
      <p:sp>
        <p:nvSpPr>
          <p:cNvPr id="7" name="Ellipse 6">
            <a:extLst>
              <a:ext uri="{FF2B5EF4-FFF2-40B4-BE49-F238E27FC236}">
                <a16:creationId xmlns:a16="http://schemas.microsoft.com/office/drawing/2014/main" id="{96F0AB3A-E7EF-48B7-9316-D4B2A92B74A7}"/>
              </a:ext>
            </a:extLst>
          </p:cNvPr>
          <p:cNvSpPr/>
          <p:nvPr/>
        </p:nvSpPr>
        <p:spPr>
          <a:xfrm>
            <a:off x="7092280" y="1466220"/>
            <a:ext cx="1800200" cy="4285601"/>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5" name="Fußzeilenplatzhalter 4">
            <a:extLst>
              <a:ext uri="{FF2B5EF4-FFF2-40B4-BE49-F238E27FC236}">
                <a16:creationId xmlns:a16="http://schemas.microsoft.com/office/drawing/2014/main" id="{FD4359D2-61C2-C468-2F54-68FAE0E96DFC}"/>
              </a:ext>
            </a:extLst>
          </p:cNvPr>
          <p:cNvSpPr>
            <a:spLocks noGrp="1"/>
          </p:cNvSpPr>
          <p:nvPr>
            <p:ph type="ftr" sz="quarter" idx="11"/>
          </p:nvPr>
        </p:nvSpPr>
        <p:spPr/>
        <p:txBody>
          <a:bodyPr/>
          <a:lstStyle/>
          <a:p>
            <a:endParaRPr lang="de-DE"/>
          </a:p>
        </p:txBody>
      </p:sp>
      <p:sp>
        <p:nvSpPr>
          <p:cNvPr id="9" name="Datumsplatzhalter 8">
            <a:extLst>
              <a:ext uri="{FF2B5EF4-FFF2-40B4-BE49-F238E27FC236}">
                <a16:creationId xmlns:a16="http://schemas.microsoft.com/office/drawing/2014/main" id="{A97FAB20-2ED5-F535-BA3F-197FD8A7465D}"/>
              </a:ext>
            </a:extLst>
          </p:cNvPr>
          <p:cNvSpPr>
            <a:spLocks noGrp="1"/>
          </p:cNvSpPr>
          <p:nvPr>
            <p:ph type="dt" sz="half" idx="10"/>
          </p:nvPr>
        </p:nvSpPr>
        <p:spPr/>
        <p:txBody>
          <a:bodyPr/>
          <a:lstStyle/>
          <a:p>
            <a:r>
              <a:rPr lang="de-DE"/>
              <a:t>Unterrichtsvorgabe für den zieldifferenten Bildungsgang Geistige Entwicklung - Aufgabenfeld Sprache und Kommunikation</a:t>
            </a:r>
          </a:p>
        </p:txBody>
      </p:sp>
    </p:spTree>
    <p:custDataLst>
      <p:tags r:id="rId1"/>
    </p:custDataLst>
    <p:extLst>
      <p:ext uri="{BB962C8B-B14F-4D97-AF65-F5344CB8AC3E}">
        <p14:creationId xmlns:p14="http://schemas.microsoft.com/office/powerpoint/2010/main" val="2319313614"/>
      </p:ext>
    </p:extLst>
  </p:cSld>
  <p:clrMapOvr>
    <a:masterClrMapping/>
  </p:clrMapOvr>
  <mc:AlternateContent xmlns:mc="http://schemas.openxmlformats.org/markup-compatibility/2006" xmlns:p14="http://schemas.microsoft.com/office/powerpoint/2010/main">
    <mc:Choice Requires="p14">
      <p:transition spd="slow" p14:dur="2000" advTm="52742"/>
    </mc:Choice>
    <mc:Fallback xmlns="">
      <p:transition spd="slow" advTm="52742"/>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469603" y="1700808"/>
            <a:ext cx="8229600" cy="4205064"/>
          </a:xfrm>
        </p:spPr>
        <p:txBody>
          <a:bodyPr>
            <a:normAutofit/>
          </a:bodyPr>
          <a:lstStyle/>
          <a:p>
            <a:pPr marL="0" indent="0">
              <a:buNone/>
            </a:pPr>
            <a:endParaRPr lang="de-DE" altLang="de-DE" sz="2200" b="1" dirty="0">
              <a:solidFill>
                <a:srgbClr val="002060"/>
              </a:solidFill>
              <a:cs typeface="Times New Roman" pitchFamily="18" charset="0"/>
            </a:endParaRPr>
          </a:p>
          <a:p>
            <a:pPr marL="0" indent="0">
              <a:buNone/>
            </a:pPr>
            <a:endParaRPr lang="de-DE" altLang="de-DE" sz="2200" b="1" dirty="0">
              <a:solidFill>
                <a:srgbClr val="002060"/>
              </a:solidFill>
              <a:cs typeface="Times New Roman" pitchFamily="18" charset="0"/>
            </a:endParaRPr>
          </a:p>
          <a:p>
            <a:pPr marL="0" indent="0">
              <a:buNone/>
            </a:pPr>
            <a:r>
              <a:rPr lang="de-DE" altLang="de-DE" sz="2200" b="1" dirty="0">
                <a:solidFill>
                  <a:srgbClr val="002060"/>
                </a:solidFill>
                <a:cs typeface="Times New Roman" pitchFamily="18" charset="0"/>
              </a:rPr>
              <a:t>I. b	Vorschlag für teilnehmeraktivierende Elemente bei </a:t>
            </a:r>
          </a:p>
          <a:p>
            <a:pPr marL="0" indent="0">
              <a:buNone/>
            </a:pPr>
            <a:r>
              <a:rPr lang="de-DE" altLang="de-DE" sz="2200" b="1" dirty="0">
                <a:solidFill>
                  <a:srgbClr val="002060"/>
                </a:solidFill>
                <a:cs typeface="Times New Roman" pitchFamily="18" charset="0"/>
              </a:rPr>
              <a:t>	Implementationsveranstaltungen zum Verständnis der 	Systematik der Unterrichtsvorgabe für das Aufgabenfeld 	Sprache und Kommunikation</a:t>
            </a:r>
            <a:r>
              <a:rPr lang="de-DE" sz="3600" b="1" dirty="0"/>
              <a:t/>
            </a:r>
            <a:br>
              <a:rPr lang="de-DE" sz="3600" b="1" dirty="0"/>
            </a:br>
            <a:r>
              <a:rPr lang="de-DE" sz="3600" dirty="0"/>
              <a:t/>
            </a:r>
            <a:br>
              <a:rPr lang="de-DE" sz="3600" dirty="0"/>
            </a:br>
            <a:endParaRPr lang="de-DE" sz="4400" dirty="0"/>
          </a:p>
          <a:p>
            <a:pPr marL="0" indent="0">
              <a:buNone/>
            </a:pPr>
            <a:endParaRPr lang="de-DE" dirty="0"/>
          </a:p>
        </p:txBody>
      </p:sp>
      <p:sp>
        <p:nvSpPr>
          <p:cNvPr id="2" name="Fußzeilenplatzhalter 1">
            <a:extLst>
              <a:ext uri="{FF2B5EF4-FFF2-40B4-BE49-F238E27FC236}">
                <a16:creationId xmlns:a16="http://schemas.microsoft.com/office/drawing/2014/main" id="{30482299-2E38-FCDC-A8D3-A7286388C631}"/>
              </a:ext>
            </a:extLst>
          </p:cNvPr>
          <p:cNvSpPr>
            <a:spLocks noGrp="1"/>
          </p:cNvSpPr>
          <p:nvPr>
            <p:ph type="ftr" sz="quarter" idx="11"/>
          </p:nvPr>
        </p:nvSpPr>
        <p:spPr/>
        <p:txBody>
          <a:bodyPr/>
          <a:lstStyle/>
          <a:p>
            <a:endParaRPr lang="de-DE"/>
          </a:p>
        </p:txBody>
      </p:sp>
      <p:sp>
        <p:nvSpPr>
          <p:cNvPr id="5" name="Datumsplatzhalter 4">
            <a:extLst>
              <a:ext uri="{FF2B5EF4-FFF2-40B4-BE49-F238E27FC236}">
                <a16:creationId xmlns:a16="http://schemas.microsoft.com/office/drawing/2014/main" id="{F6EDF33A-8B75-ADDD-B529-BC3ECCC3F2E6}"/>
              </a:ext>
            </a:extLst>
          </p:cNvPr>
          <p:cNvSpPr>
            <a:spLocks noGrp="1"/>
          </p:cNvSpPr>
          <p:nvPr>
            <p:ph type="dt" sz="half" idx="10"/>
          </p:nvPr>
        </p:nvSpPr>
        <p:spPr/>
        <p:txBody>
          <a:bodyPr/>
          <a:lstStyle/>
          <a:p>
            <a:r>
              <a:rPr lang="de-DE"/>
              <a:t>Unterrichtsvorgabe für den zieldifferenten Bildungsgang Geistige Entwicklung - Aufgabenfeld Sprache und Kommunikation</a:t>
            </a:r>
          </a:p>
        </p:txBody>
      </p:sp>
    </p:spTree>
    <p:extLst>
      <p:ext uri="{BB962C8B-B14F-4D97-AF65-F5344CB8AC3E}">
        <p14:creationId xmlns:p14="http://schemas.microsoft.com/office/powerpoint/2010/main" val="28286407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32B5FE1-2852-994A-A0BD-1058C80D5B12}"/>
              </a:ext>
            </a:extLst>
          </p:cNvPr>
          <p:cNvSpPr>
            <a:spLocks noGrp="1"/>
          </p:cNvSpPr>
          <p:nvPr>
            <p:ph type="title"/>
          </p:nvPr>
        </p:nvSpPr>
        <p:spPr/>
        <p:txBody>
          <a:bodyPr/>
          <a:lstStyle/>
          <a:p>
            <a:r>
              <a:rPr lang="de-DE" sz="2200" b="1" dirty="0"/>
              <a:t>Arbeitsaufträge zum Verständnis der Systematik der Unterrichtsvorgaben</a:t>
            </a:r>
          </a:p>
        </p:txBody>
      </p:sp>
      <p:sp>
        <p:nvSpPr>
          <p:cNvPr id="3" name="Inhaltsplatzhalter 2">
            <a:extLst>
              <a:ext uri="{FF2B5EF4-FFF2-40B4-BE49-F238E27FC236}">
                <a16:creationId xmlns:a16="http://schemas.microsoft.com/office/drawing/2014/main" id="{01106019-7C71-734A-A4D5-C1D2826E6426}"/>
              </a:ext>
            </a:extLst>
          </p:cNvPr>
          <p:cNvSpPr>
            <a:spLocks noGrp="1"/>
          </p:cNvSpPr>
          <p:nvPr>
            <p:ph idx="1"/>
          </p:nvPr>
        </p:nvSpPr>
        <p:spPr/>
        <p:txBody>
          <a:bodyPr>
            <a:normAutofit/>
          </a:bodyPr>
          <a:lstStyle/>
          <a:p>
            <a:pPr marL="514350" indent="-514350">
              <a:buFont typeface="+mj-lt"/>
              <a:buAutoNum type="arabicPeriod"/>
            </a:pPr>
            <a:endParaRPr lang="de-DE" sz="2200" dirty="0"/>
          </a:p>
          <a:p>
            <a:pPr marL="514350" indent="-514350">
              <a:buFont typeface="+mj-lt"/>
              <a:buAutoNum type="arabicPeriod"/>
            </a:pPr>
            <a:r>
              <a:rPr lang="de-DE" sz="2200" dirty="0"/>
              <a:t>Den vorgestellten Pfad zu einer anderen angestrebten Kompetenz über die verschiedenen Ebenen nachvollziehen und skizzieren.</a:t>
            </a:r>
          </a:p>
          <a:p>
            <a:pPr marL="514350" indent="-514350">
              <a:buFont typeface="+mj-lt"/>
              <a:buAutoNum type="arabicPeriod"/>
            </a:pPr>
            <a:endParaRPr lang="de-DE" sz="2200" dirty="0"/>
          </a:p>
          <a:p>
            <a:pPr marL="514350" indent="-514350">
              <a:buFont typeface="+mj-lt"/>
              <a:buAutoNum type="arabicPeriod"/>
            </a:pPr>
            <a:r>
              <a:rPr lang="de-DE" sz="2200" dirty="0"/>
              <a:t>Für eine/n konkrete/n (fiktive/n) Schüler/in angestrebte Kompetenzen zur Lern- und Entwicklungsplanung identifizieren.</a:t>
            </a:r>
          </a:p>
        </p:txBody>
      </p:sp>
      <p:sp>
        <p:nvSpPr>
          <p:cNvPr id="5" name="Fußzeilenplatzhalter 4">
            <a:extLst>
              <a:ext uri="{FF2B5EF4-FFF2-40B4-BE49-F238E27FC236}">
                <a16:creationId xmlns:a16="http://schemas.microsoft.com/office/drawing/2014/main" id="{DB5433C0-52F9-FFB8-7F13-71F94089418E}"/>
              </a:ext>
            </a:extLst>
          </p:cNvPr>
          <p:cNvSpPr>
            <a:spLocks noGrp="1"/>
          </p:cNvSpPr>
          <p:nvPr>
            <p:ph type="ftr" sz="quarter" idx="11"/>
          </p:nvPr>
        </p:nvSpPr>
        <p:spPr/>
        <p:txBody>
          <a:bodyPr/>
          <a:lstStyle/>
          <a:p>
            <a:endParaRPr lang="de-DE"/>
          </a:p>
        </p:txBody>
      </p:sp>
      <p:sp>
        <p:nvSpPr>
          <p:cNvPr id="7" name="Datumsplatzhalter 6">
            <a:extLst>
              <a:ext uri="{FF2B5EF4-FFF2-40B4-BE49-F238E27FC236}">
                <a16:creationId xmlns:a16="http://schemas.microsoft.com/office/drawing/2014/main" id="{87529621-0563-9514-F687-1B45CF9B546A}"/>
              </a:ext>
            </a:extLst>
          </p:cNvPr>
          <p:cNvSpPr>
            <a:spLocks noGrp="1"/>
          </p:cNvSpPr>
          <p:nvPr>
            <p:ph type="dt" sz="half" idx="10"/>
          </p:nvPr>
        </p:nvSpPr>
        <p:spPr/>
        <p:txBody>
          <a:bodyPr/>
          <a:lstStyle/>
          <a:p>
            <a:r>
              <a:rPr lang="de-DE"/>
              <a:t>Unterrichtsvorgabe für den zieldifferenten Bildungsgang Geistige Entwicklung - Aufgabenfeld Sprache und Kommunikation</a:t>
            </a:r>
          </a:p>
        </p:txBody>
      </p:sp>
    </p:spTree>
    <p:extLst>
      <p:ext uri="{BB962C8B-B14F-4D97-AF65-F5344CB8AC3E}">
        <p14:creationId xmlns:p14="http://schemas.microsoft.com/office/powerpoint/2010/main" val="32323136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469603" y="1700808"/>
            <a:ext cx="8229600" cy="4205064"/>
          </a:xfrm>
        </p:spPr>
        <p:txBody>
          <a:bodyPr>
            <a:normAutofit/>
          </a:bodyPr>
          <a:lstStyle/>
          <a:p>
            <a:pPr marL="0" indent="0">
              <a:buNone/>
            </a:pPr>
            <a:r>
              <a:rPr lang="de-DE" sz="3600" dirty="0"/>
              <a:t/>
            </a:r>
            <a:br>
              <a:rPr lang="de-DE" sz="3600" dirty="0"/>
            </a:br>
            <a:endParaRPr lang="de-DE" sz="4400" dirty="0"/>
          </a:p>
          <a:p>
            <a:pPr marL="0" indent="0">
              <a:buNone/>
            </a:pPr>
            <a:r>
              <a:rPr lang="de-DE" altLang="de-DE" b="1" dirty="0">
                <a:solidFill>
                  <a:srgbClr val="002060"/>
                </a:solidFill>
                <a:cs typeface="Times New Roman" pitchFamily="18" charset="0"/>
              </a:rPr>
              <a:t>I. c	Allgemeine Hinweise zur 	Unterrichtsvorgabe für das Aufgabenfeld 	Sprache und Kommunikation </a:t>
            </a:r>
            <a:endParaRPr lang="de-DE" dirty="0"/>
          </a:p>
        </p:txBody>
      </p:sp>
      <p:sp>
        <p:nvSpPr>
          <p:cNvPr id="2" name="Fußzeilenplatzhalter 1">
            <a:extLst>
              <a:ext uri="{FF2B5EF4-FFF2-40B4-BE49-F238E27FC236}">
                <a16:creationId xmlns:a16="http://schemas.microsoft.com/office/drawing/2014/main" id="{D431ED37-B4B1-3C39-9120-A92B9EC1BC6E}"/>
              </a:ext>
            </a:extLst>
          </p:cNvPr>
          <p:cNvSpPr>
            <a:spLocks noGrp="1"/>
          </p:cNvSpPr>
          <p:nvPr>
            <p:ph type="ftr" sz="quarter" idx="11"/>
          </p:nvPr>
        </p:nvSpPr>
        <p:spPr/>
        <p:txBody>
          <a:bodyPr/>
          <a:lstStyle/>
          <a:p>
            <a:endParaRPr lang="de-DE"/>
          </a:p>
        </p:txBody>
      </p:sp>
      <p:sp>
        <p:nvSpPr>
          <p:cNvPr id="5" name="Datumsplatzhalter 4">
            <a:extLst>
              <a:ext uri="{FF2B5EF4-FFF2-40B4-BE49-F238E27FC236}">
                <a16:creationId xmlns:a16="http://schemas.microsoft.com/office/drawing/2014/main" id="{F5861E08-8481-92B7-2AF5-5DCF8C3A5EC8}"/>
              </a:ext>
            </a:extLst>
          </p:cNvPr>
          <p:cNvSpPr>
            <a:spLocks noGrp="1"/>
          </p:cNvSpPr>
          <p:nvPr>
            <p:ph type="dt" sz="half" idx="10"/>
          </p:nvPr>
        </p:nvSpPr>
        <p:spPr/>
        <p:txBody>
          <a:bodyPr/>
          <a:lstStyle/>
          <a:p>
            <a:r>
              <a:rPr lang="de-DE"/>
              <a:t>Unterrichtsvorgabe für den zieldifferenten Bildungsgang Geistige Entwicklung - Aufgabenfeld Sprache und Kommunikation</a:t>
            </a:r>
          </a:p>
        </p:txBody>
      </p:sp>
    </p:spTree>
    <p:extLst>
      <p:ext uri="{BB962C8B-B14F-4D97-AF65-F5344CB8AC3E}">
        <p14:creationId xmlns:p14="http://schemas.microsoft.com/office/powerpoint/2010/main" val="18580132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54278" y="1267373"/>
            <a:ext cx="8229600" cy="360040"/>
          </a:xfrm>
        </p:spPr>
        <p:txBody>
          <a:bodyPr/>
          <a:lstStyle/>
          <a:p>
            <a:r>
              <a:rPr lang="de-DE" sz="2200" b="1" dirty="0"/>
              <a:t>Bildung im zieldifferenten Bildungsgang Geistige Entwicklung</a:t>
            </a:r>
          </a:p>
        </p:txBody>
      </p:sp>
      <p:sp>
        <p:nvSpPr>
          <p:cNvPr id="3" name="Inhaltsplatzhalter 2"/>
          <p:cNvSpPr>
            <a:spLocks noGrp="1"/>
          </p:cNvSpPr>
          <p:nvPr>
            <p:ph idx="1"/>
          </p:nvPr>
        </p:nvSpPr>
        <p:spPr>
          <a:xfrm>
            <a:off x="354278" y="1844224"/>
            <a:ext cx="8229600" cy="3907026"/>
          </a:xfrm>
        </p:spPr>
        <p:txBody>
          <a:bodyPr>
            <a:noAutofit/>
          </a:bodyPr>
          <a:lstStyle/>
          <a:p>
            <a:r>
              <a:rPr lang="de-DE" sz="2000"/>
              <a:t>Die Entwicklung, </a:t>
            </a:r>
            <a:r>
              <a:rPr lang="de-DE" sz="2000" dirty="0"/>
              <a:t>Festigung und Anwendung individueller kommunikativer, sprachlicher und schriftsprachlicher Kompetenzen werden angestrebt.</a:t>
            </a:r>
            <a:br>
              <a:rPr lang="de-DE" sz="2000" dirty="0"/>
            </a:br>
            <a:endParaRPr lang="de-DE" sz="2000" dirty="0"/>
          </a:p>
          <a:p>
            <a:r>
              <a:rPr lang="de-DE" sz="2000" dirty="0"/>
              <a:t>Die Förderung der Kulturtechniken Lesen und Schreiben und der Kommunikation leisten einen essentiellen Beitrag zur ganzheitlichen Persönlichkeitsentwicklung, zu lebenslangen Lernprozessen, zur Erschließung der Umwelt und des individuellen Lebensbereiches.</a:t>
            </a:r>
            <a:br>
              <a:rPr lang="de-DE" sz="2000" dirty="0"/>
            </a:br>
            <a:endParaRPr lang="de-DE" sz="2000" dirty="0"/>
          </a:p>
          <a:p>
            <a:r>
              <a:rPr lang="de-DE" sz="2000" dirty="0"/>
              <a:t>Erworbene Kompetenzen im Bereich der Kulturtechniken und der Kommunikation ermöglichen eine aktive </a:t>
            </a:r>
            <a:r>
              <a:rPr lang="de-DE" sz="2000" b="1" dirty="0"/>
              <a:t>Teilnahme an Kultur und Gesellschaft, Partizipation, persönliche Entfaltung, fachliche Bildung </a:t>
            </a:r>
            <a:r>
              <a:rPr lang="de-DE" sz="2000" dirty="0"/>
              <a:t>und tragen zu einer </a:t>
            </a:r>
            <a:r>
              <a:rPr lang="de-DE" sz="2000" b="1" dirty="0"/>
              <a:t>selbstständigen Lebensführung </a:t>
            </a:r>
            <a:r>
              <a:rPr lang="de-DE" sz="2000" dirty="0"/>
              <a:t>bei.</a:t>
            </a:r>
          </a:p>
        </p:txBody>
      </p:sp>
      <p:sp>
        <p:nvSpPr>
          <p:cNvPr id="7" name="Titel 1"/>
          <p:cNvSpPr txBox="1">
            <a:spLocks/>
          </p:cNvSpPr>
          <p:nvPr/>
        </p:nvSpPr>
        <p:spPr>
          <a:xfrm>
            <a:off x="323528" y="937027"/>
            <a:ext cx="8640960" cy="360040"/>
          </a:xfrm>
          <a:prstGeom prst="rect">
            <a:avLst/>
          </a:prstGeom>
        </p:spPr>
        <p:txBody>
          <a:bodyPr vert="horz" lIns="91440" tIns="45720" rIns="91440" bIns="45720" rtlCol="0" anchor="ctr">
            <a:noAutofit/>
          </a:bodyPr>
          <a:lstStyle>
            <a:lvl1pPr algn="l" defTabSz="914400" rtl="0" eaLnBrk="1" latinLnBrk="0" hangingPunct="1">
              <a:spcBef>
                <a:spcPct val="0"/>
              </a:spcBef>
              <a:buNone/>
              <a:defRPr sz="3400" kern="1200">
                <a:solidFill>
                  <a:schemeClr val="tx1"/>
                </a:solidFill>
                <a:latin typeface="+mj-lt"/>
                <a:ea typeface="+mj-ea"/>
                <a:cs typeface="+mj-cs"/>
              </a:defRPr>
            </a:lvl1pPr>
          </a:lstStyle>
          <a:p>
            <a:r>
              <a:rPr lang="de-DE" sz="2200" b="1" dirty="0"/>
              <a:t>Sprache und Kommunikation – Beitrag des Aufgabenfeldes zur</a:t>
            </a:r>
          </a:p>
        </p:txBody>
      </p:sp>
      <p:sp>
        <p:nvSpPr>
          <p:cNvPr id="5" name="Fußzeilenplatzhalter 4">
            <a:extLst>
              <a:ext uri="{FF2B5EF4-FFF2-40B4-BE49-F238E27FC236}">
                <a16:creationId xmlns:a16="http://schemas.microsoft.com/office/drawing/2014/main" id="{B7215DC0-4237-3BF6-C147-A2EE700C6C60}"/>
              </a:ext>
            </a:extLst>
          </p:cNvPr>
          <p:cNvSpPr>
            <a:spLocks noGrp="1"/>
          </p:cNvSpPr>
          <p:nvPr>
            <p:ph type="ftr" sz="quarter" idx="11"/>
          </p:nvPr>
        </p:nvSpPr>
        <p:spPr/>
        <p:txBody>
          <a:bodyPr/>
          <a:lstStyle/>
          <a:p>
            <a:endParaRPr lang="de-DE"/>
          </a:p>
        </p:txBody>
      </p:sp>
      <p:sp>
        <p:nvSpPr>
          <p:cNvPr id="8" name="Datumsplatzhalter 7">
            <a:extLst>
              <a:ext uri="{FF2B5EF4-FFF2-40B4-BE49-F238E27FC236}">
                <a16:creationId xmlns:a16="http://schemas.microsoft.com/office/drawing/2014/main" id="{1624A8C7-6288-0F24-5AD0-18C242EB93F1}"/>
              </a:ext>
            </a:extLst>
          </p:cNvPr>
          <p:cNvSpPr>
            <a:spLocks noGrp="1"/>
          </p:cNvSpPr>
          <p:nvPr>
            <p:ph type="dt" sz="half" idx="10"/>
          </p:nvPr>
        </p:nvSpPr>
        <p:spPr/>
        <p:txBody>
          <a:bodyPr/>
          <a:lstStyle/>
          <a:p>
            <a:r>
              <a:rPr lang="de-DE"/>
              <a:t>Unterrichtsvorgabe für den zieldifferenten Bildungsgang Geistige Entwicklung - Aufgabenfeld Sprache und Kommunikation</a:t>
            </a:r>
          </a:p>
        </p:txBody>
      </p:sp>
    </p:spTree>
    <p:extLst>
      <p:ext uri="{BB962C8B-B14F-4D97-AF65-F5344CB8AC3E}">
        <p14:creationId xmlns:p14="http://schemas.microsoft.com/office/powerpoint/2010/main" val="10891285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539552" y="1642368"/>
            <a:ext cx="8229600" cy="4378920"/>
          </a:xfrm>
        </p:spPr>
        <p:txBody>
          <a:bodyPr>
            <a:normAutofit fontScale="40000" lnSpcReduction="20000"/>
          </a:bodyPr>
          <a:lstStyle/>
          <a:p>
            <a:pPr marL="0" indent="0">
              <a:buNone/>
            </a:pPr>
            <a:r>
              <a:rPr lang="de-DE" altLang="de-DE" sz="5900" b="1" dirty="0">
                <a:solidFill>
                  <a:srgbClr val="002060"/>
                </a:solidFill>
                <a:cs typeface="Times New Roman" pitchFamily="18" charset="0"/>
              </a:rPr>
              <a:t>I	Spezifische Erläuterungen zur Unterrichtsvorgabe für 	das Aufgabenfeld Sprache und Kommunikation</a:t>
            </a:r>
          </a:p>
          <a:p>
            <a:pPr marL="0" indent="0">
              <a:buNone/>
            </a:pPr>
            <a:r>
              <a:rPr lang="de-DE" altLang="de-DE" sz="4500" b="1" dirty="0">
                <a:solidFill>
                  <a:srgbClr val="002060"/>
                </a:solidFill>
                <a:cs typeface="Times New Roman" pitchFamily="18" charset="0"/>
              </a:rPr>
              <a:t>I. a	Aufbau und Systematik der Unterrichtsvorgabe für das Aufgabenfeld 	Sprache und Kommunikation</a:t>
            </a:r>
          </a:p>
          <a:p>
            <a:pPr marL="0" indent="0">
              <a:buNone/>
            </a:pPr>
            <a:r>
              <a:rPr lang="de-DE" altLang="de-DE" sz="4500" dirty="0">
                <a:solidFill>
                  <a:srgbClr val="002060"/>
                </a:solidFill>
                <a:cs typeface="Times New Roman" pitchFamily="18" charset="0"/>
              </a:rPr>
              <a:t>I. b</a:t>
            </a:r>
            <a:r>
              <a:rPr lang="de-DE" altLang="de-DE" sz="4500" b="1" dirty="0">
                <a:solidFill>
                  <a:srgbClr val="002060"/>
                </a:solidFill>
                <a:cs typeface="Times New Roman" pitchFamily="18" charset="0"/>
              </a:rPr>
              <a:t>	</a:t>
            </a:r>
            <a:r>
              <a:rPr lang="de-DE" altLang="de-DE" sz="4500" dirty="0">
                <a:solidFill>
                  <a:srgbClr val="002060"/>
                </a:solidFill>
                <a:cs typeface="Times New Roman" pitchFamily="18" charset="0"/>
              </a:rPr>
              <a:t>Vorschlag für teilnehmeraktivierende Elemente bei 	Implementationsveranstaltungen zum Verständnis der Systematik der 	Unterrichtsvorgabe für das Aufgabenfeld Sprache und Kommunikation</a:t>
            </a:r>
          </a:p>
          <a:p>
            <a:pPr marL="0" indent="0">
              <a:buNone/>
            </a:pPr>
            <a:r>
              <a:rPr lang="de-DE" altLang="de-DE" sz="4500" b="1" dirty="0">
                <a:solidFill>
                  <a:srgbClr val="002060"/>
                </a:solidFill>
                <a:cs typeface="Times New Roman" pitchFamily="18" charset="0"/>
              </a:rPr>
              <a:t>I. c	Allgemeine Hinweise zur Unterrichtsvorgabe für das Aufgabenfeld Sprache 	und Kommunikation</a:t>
            </a:r>
          </a:p>
          <a:p>
            <a:pPr marL="0" indent="0">
              <a:buNone/>
            </a:pPr>
            <a:r>
              <a:rPr lang="de-DE" altLang="de-DE" sz="4500" dirty="0">
                <a:solidFill>
                  <a:srgbClr val="002060"/>
                </a:solidFill>
                <a:cs typeface="Times New Roman" pitchFamily="18" charset="0"/>
              </a:rPr>
              <a:t>I. d</a:t>
            </a:r>
            <a:r>
              <a:rPr lang="de-DE" altLang="de-DE" sz="4500" i="1" dirty="0">
                <a:solidFill>
                  <a:srgbClr val="002060"/>
                </a:solidFill>
                <a:cs typeface="Times New Roman" pitchFamily="18" charset="0"/>
              </a:rPr>
              <a:t>	</a:t>
            </a:r>
            <a:r>
              <a:rPr lang="de-DE" altLang="de-DE" sz="4500" dirty="0">
                <a:solidFill>
                  <a:srgbClr val="002060"/>
                </a:solidFill>
                <a:cs typeface="Times New Roman" pitchFamily="18" charset="0"/>
              </a:rPr>
              <a:t>Vorschlag für ein teilnehmeraktivierendes Element bei 	Implementationsveranstaltungen passend zu einem einzelnen Kapitel der 	Unterrichtsvorgabe für das Aufgabenfeld Sprache und Kommunikation</a:t>
            </a:r>
          </a:p>
          <a:p>
            <a:pPr marL="0" indent="0">
              <a:buNone/>
            </a:pPr>
            <a:r>
              <a:rPr lang="de-DE" altLang="de-DE" sz="4500" b="1" dirty="0">
                <a:solidFill>
                  <a:srgbClr val="002060"/>
                </a:solidFill>
                <a:cs typeface="Times New Roman" pitchFamily="18" charset="0"/>
              </a:rPr>
              <a:t>I. e 	Schulinterner </a:t>
            </a:r>
            <a:r>
              <a:rPr lang="de-DE" altLang="de-DE" sz="4500" b="1" dirty="0" smtClean="0">
                <a:solidFill>
                  <a:srgbClr val="002060"/>
                </a:solidFill>
                <a:cs typeface="Times New Roman" pitchFamily="18" charset="0"/>
              </a:rPr>
              <a:t>Lehrplan </a:t>
            </a:r>
            <a:r>
              <a:rPr lang="de-DE" altLang="de-DE" sz="4500" b="1" dirty="0">
                <a:solidFill>
                  <a:srgbClr val="002060"/>
                </a:solidFill>
                <a:cs typeface="Times New Roman" pitchFamily="18" charset="0"/>
              </a:rPr>
              <a:t>und Unterstützungsangebote für das 	Aufgabenfeld Sprache und Kommunikation</a:t>
            </a:r>
          </a:p>
          <a:p>
            <a:pPr marL="0" indent="0">
              <a:buNone/>
            </a:pPr>
            <a:r>
              <a:rPr lang="de-DE" altLang="de-DE" sz="4500" dirty="0">
                <a:solidFill>
                  <a:srgbClr val="002060"/>
                </a:solidFill>
                <a:cs typeface="Times New Roman" pitchFamily="18" charset="0"/>
              </a:rPr>
              <a:t>I. f	Vorschlag für teilnehmeraktivierende Elemente zum schulinternen 	</a:t>
            </a:r>
            <a:r>
              <a:rPr lang="de-DE" altLang="de-DE" sz="4500" dirty="0" smtClean="0">
                <a:solidFill>
                  <a:srgbClr val="002060"/>
                </a:solidFill>
                <a:cs typeface="Times New Roman" pitchFamily="18" charset="0"/>
              </a:rPr>
              <a:t>Lehrplan </a:t>
            </a:r>
            <a:r>
              <a:rPr lang="de-DE" altLang="de-DE" sz="4500" dirty="0">
                <a:solidFill>
                  <a:srgbClr val="002060"/>
                </a:solidFill>
                <a:cs typeface="Times New Roman" pitchFamily="18" charset="0"/>
              </a:rPr>
              <a:t>für das Aufgabenfeld Sprache und Kommunikation</a:t>
            </a:r>
            <a:endParaRPr lang="de-DE" dirty="0"/>
          </a:p>
        </p:txBody>
      </p:sp>
      <p:sp>
        <p:nvSpPr>
          <p:cNvPr id="2" name="Fußzeilenplatzhalter 1">
            <a:extLst>
              <a:ext uri="{FF2B5EF4-FFF2-40B4-BE49-F238E27FC236}">
                <a16:creationId xmlns:a16="http://schemas.microsoft.com/office/drawing/2014/main" id="{D9242F87-F730-6FDE-7C48-D1F8E3EE6CC6}"/>
              </a:ext>
            </a:extLst>
          </p:cNvPr>
          <p:cNvSpPr>
            <a:spLocks noGrp="1"/>
          </p:cNvSpPr>
          <p:nvPr>
            <p:ph type="ftr" sz="quarter" idx="11"/>
          </p:nvPr>
        </p:nvSpPr>
        <p:spPr/>
        <p:txBody>
          <a:bodyPr/>
          <a:lstStyle/>
          <a:p>
            <a:endParaRPr lang="de-DE"/>
          </a:p>
        </p:txBody>
      </p:sp>
      <p:sp>
        <p:nvSpPr>
          <p:cNvPr id="5" name="Datumsplatzhalter 4">
            <a:extLst>
              <a:ext uri="{FF2B5EF4-FFF2-40B4-BE49-F238E27FC236}">
                <a16:creationId xmlns:a16="http://schemas.microsoft.com/office/drawing/2014/main" id="{8A75723B-CD34-43C4-2158-0F08A84E8934}"/>
              </a:ext>
            </a:extLst>
          </p:cNvPr>
          <p:cNvSpPr>
            <a:spLocks noGrp="1"/>
          </p:cNvSpPr>
          <p:nvPr>
            <p:ph type="dt" sz="half" idx="10"/>
          </p:nvPr>
        </p:nvSpPr>
        <p:spPr/>
        <p:txBody>
          <a:bodyPr/>
          <a:lstStyle/>
          <a:p>
            <a:r>
              <a:rPr lang="de-DE"/>
              <a:t>Unterrichtsvorgabe für den zieldifferenten Bildungsgang Geistige Entwicklung - Aufgabenfeld Sprache und Kommunikation</a:t>
            </a:r>
          </a:p>
        </p:txBody>
      </p:sp>
    </p:spTree>
    <p:extLst>
      <p:ext uri="{BB962C8B-B14F-4D97-AF65-F5344CB8AC3E}">
        <p14:creationId xmlns:p14="http://schemas.microsoft.com/office/powerpoint/2010/main" val="5981193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1052736"/>
            <a:ext cx="8229600" cy="432048"/>
          </a:xfrm>
        </p:spPr>
        <p:txBody>
          <a:bodyPr/>
          <a:lstStyle/>
          <a:p>
            <a:r>
              <a:rPr lang="de-DE" sz="2200" b="1" dirty="0"/>
              <a:t>Umsetzung des Medienkompetenzrahmens MKR im Aufgabenfeld </a:t>
            </a:r>
            <a:br>
              <a:rPr lang="de-DE" sz="2200" b="1" dirty="0"/>
            </a:br>
            <a:r>
              <a:rPr lang="de-DE" sz="2200" b="1" dirty="0"/>
              <a:t>- Beispiele -</a:t>
            </a:r>
          </a:p>
        </p:txBody>
      </p:sp>
      <p:sp>
        <p:nvSpPr>
          <p:cNvPr id="3" name="Inhaltsplatzhalter 2"/>
          <p:cNvSpPr>
            <a:spLocks noGrp="1"/>
          </p:cNvSpPr>
          <p:nvPr>
            <p:ph idx="1"/>
          </p:nvPr>
        </p:nvSpPr>
        <p:spPr/>
        <p:txBody>
          <a:bodyPr>
            <a:normAutofit/>
          </a:bodyPr>
          <a:lstStyle/>
          <a:p>
            <a:r>
              <a:rPr lang="de-DE" sz="2000" dirty="0"/>
              <a:t>… plant analoge/ digitale Texte </a:t>
            </a:r>
            <a:r>
              <a:rPr lang="de-DE" sz="2000" dirty="0" err="1"/>
              <a:t>kriteriengeleitet</a:t>
            </a:r>
            <a:r>
              <a:rPr lang="de-DE" sz="2000" dirty="0"/>
              <a:t> und nach eigenen Ideen (MKR 1.1, 1.2)</a:t>
            </a:r>
            <a:br>
              <a:rPr lang="de-DE" sz="2000" dirty="0"/>
            </a:br>
            <a:endParaRPr lang="de-DE" sz="2000" dirty="0"/>
          </a:p>
          <a:p>
            <a:r>
              <a:rPr lang="de-DE" sz="2000" dirty="0"/>
              <a:t>… verfasst anlass- / intentionsgebunden unterschiedliche Textsorten in analoger / digitaler Form (MKR 4.2)</a:t>
            </a:r>
            <a:br>
              <a:rPr lang="de-DE" sz="2000" dirty="0"/>
            </a:br>
            <a:endParaRPr lang="de-DE" sz="2000" dirty="0"/>
          </a:p>
          <a:p>
            <a:r>
              <a:rPr lang="de-DE" sz="2000" dirty="0"/>
              <a:t>… bewegt analoge Schreibwerkzeuge geordnet auf dem Blatt, reiht unterschiedliche Zeichen einer Tastatur zielgerichteter aneinander (MKR 1.1, 1.2)</a:t>
            </a:r>
          </a:p>
        </p:txBody>
      </p:sp>
      <p:sp>
        <p:nvSpPr>
          <p:cNvPr id="5" name="Fußzeilenplatzhalter 4">
            <a:extLst>
              <a:ext uri="{FF2B5EF4-FFF2-40B4-BE49-F238E27FC236}">
                <a16:creationId xmlns:a16="http://schemas.microsoft.com/office/drawing/2014/main" id="{9ED53DB2-DF67-BF1C-AE5C-901FA033AF68}"/>
              </a:ext>
            </a:extLst>
          </p:cNvPr>
          <p:cNvSpPr>
            <a:spLocks noGrp="1"/>
          </p:cNvSpPr>
          <p:nvPr>
            <p:ph type="ftr" sz="quarter" idx="11"/>
          </p:nvPr>
        </p:nvSpPr>
        <p:spPr/>
        <p:txBody>
          <a:bodyPr/>
          <a:lstStyle/>
          <a:p>
            <a:endParaRPr lang="de-DE"/>
          </a:p>
        </p:txBody>
      </p:sp>
      <p:sp>
        <p:nvSpPr>
          <p:cNvPr id="7" name="Datumsplatzhalter 6">
            <a:extLst>
              <a:ext uri="{FF2B5EF4-FFF2-40B4-BE49-F238E27FC236}">
                <a16:creationId xmlns:a16="http://schemas.microsoft.com/office/drawing/2014/main" id="{E304B6BC-1D68-213F-DE0E-2BB7DB9B781B}"/>
              </a:ext>
            </a:extLst>
          </p:cNvPr>
          <p:cNvSpPr>
            <a:spLocks noGrp="1"/>
          </p:cNvSpPr>
          <p:nvPr>
            <p:ph type="dt" sz="half" idx="10"/>
          </p:nvPr>
        </p:nvSpPr>
        <p:spPr/>
        <p:txBody>
          <a:bodyPr/>
          <a:lstStyle/>
          <a:p>
            <a:r>
              <a:rPr lang="de-DE"/>
              <a:t>Unterrichtsvorgabe für den zieldifferenten Bildungsgang Geistige Entwicklung - Aufgabenfeld Sprache und Kommunikation</a:t>
            </a:r>
          </a:p>
        </p:txBody>
      </p:sp>
    </p:spTree>
    <p:extLst>
      <p:ext uri="{BB962C8B-B14F-4D97-AF65-F5344CB8AC3E}">
        <p14:creationId xmlns:p14="http://schemas.microsoft.com/office/powerpoint/2010/main" val="45418512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sz="2200" b="1" dirty="0" err="1"/>
              <a:t>Umsetzung</a:t>
            </a:r>
            <a:r>
              <a:rPr lang="en-US" sz="2200" b="1" dirty="0"/>
              <a:t> </a:t>
            </a:r>
            <a:r>
              <a:rPr lang="en-US" sz="2200" b="1" dirty="0" err="1"/>
              <a:t>Rahmenvorgabe</a:t>
            </a:r>
            <a:r>
              <a:rPr lang="en-US" sz="2200" b="1" dirty="0"/>
              <a:t> </a:t>
            </a:r>
            <a:r>
              <a:rPr lang="en-US" sz="2200" b="1" dirty="0" err="1"/>
              <a:t>Verbraucherbildung</a:t>
            </a:r>
            <a:r>
              <a:rPr lang="en-US" sz="2200" b="1" dirty="0"/>
              <a:t> (VB)  im </a:t>
            </a:r>
            <a:r>
              <a:rPr lang="en-US" sz="2200" b="1" dirty="0" err="1"/>
              <a:t>Aufgabenfeld</a:t>
            </a:r>
            <a:r>
              <a:rPr lang="en-US" sz="2200" b="1" dirty="0"/>
              <a:t>  -</a:t>
            </a:r>
            <a:r>
              <a:rPr lang="en-US" sz="2200" b="1" dirty="0" err="1"/>
              <a:t>Beispiele</a:t>
            </a:r>
            <a:r>
              <a:rPr lang="en-US" sz="2200" b="1" dirty="0"/>
              <a:t> -</a:t>
            </a:r>
            <a:endParaRPr lang="de-DE" sz="2200" b="1" dirty="0"/>
          </a:p>
        </p:txBody>
      </p:sp>
      <p:sp>
        <p:nvSpPr>
          <p:cNvPr id="3" name="Inhaltsplatzhalter 2"/>
          <p:cNvSpPr>
            <a:spLocks noGrp="1"/>
          </p:cNvSpPr>
          <p:nvPr>
            <p:ph idx="1"/>
          </p:nvPr>
        </p:nvSpPr>
        <p:spPr>
          <a:xfrm>
            <a:off x="457200" y="1916832"/>
            <a:ext cx="8229600" cy="4104456"/>
          </a:xfrm>
        </p:spPr>
        <p:txBody>
          <a:bodyPr/>
          <a:lstStyle/>
          <a:p>
            <a:pPr marL="0" indent="0">
              <a:buNone/>
            </a:pPr>
            <a:r>
              <a:rPr lang="en-US" sz="2000" dirty="0"/>
              <a:t>Die </a:t>
            </a:r>
            <a:r>
              <a:rPr lang="en-US" sz="2000" dirty="0" err="1"/>
              <a:t>Schülerin</a:t>
            </a:r>
            <a:r>
              <a:rPr lang="en-US" sz="2000" dirty="0"/>
              <a:t> / der </a:t>
            </a:r>
            <a:r>
              <a:rPr lang="en-US" sz="2000" dirty="0" err="1"/>
              <a:t>Schüler</a:t>
            </a:r>
            <a:r>
              <a:rPr lang="en-US" sz="2000" dirty="0"/>
              <a:t>…</a:t>
            </a:r>
            <a:endParaRPr lang="de-DE" sz="2000" dirty="0"/>
          </a:p>
          <a:p>
            <a:r>
              <a:rPr lang="de-DE" sz="2000" dirty="0"/>
              <a:t>verwendet Informationen und Daten aus altersangemessenen / entwicklungsgemäßen analogen und digitalen Quellen (VB C, Z2) </a:t>
            </a:r>
            <a:br>
              <a:rPr lang="de-DE" sz="2000" dirty="0"/>
            </a:br>
            <a:endParaRPr lang="de-DE" sz="2000" dirty="0"/>
          </a:p>
          <a:p>
            <a:r>
              <a:rPr lang="de-DE" sz="2000" dirty="0"/>
              <a:t>ermittelt Informationen und Daten aus altersangemessenen / entwicklungsgemäßen analogen und digitalen Quellen (VB C, Z2, Z3) </a:t>
            </a:r>
          </a:p>
          <a:p>
            <a:pPr marL="0" indent="0">
              <a:buNone/>
            </a:pPr>
            <a:endParaRPr lang="de-DE" dirty="0"/>
          </a:p>
        </p:txBody>
      </p:sp>
      <p:sp>
        <p:nvSpPr>
          <p:cNvPr id="5" name="Fußzeilenplatzhalter 4">
            <a:extLst>
              <a:ext uri="{FF2B5EF4-FFF2-40B4-BE49-F238E27FC236}">
                <a16:creationId xmlns:a16="http://schemas.microsoft.com/office/drawing/2014/main" id="{790ACE28-0DAB-BEC8-3156-5BFAFF4FCF4E}"/>
              </a:ext>
            </a:extLst>
          </p:cNvPr>
          <p:cNvSpPr>
            <a:spLocks noGrp="1"/>
          </p:cNvSpPr>
          <p:nvPr>
            <p:ph type="ftr" sz="quarter" idx="11"/>
          </p:nvPr>
        </p:nvSpPr>
        <p:spPr/>
        <p:txBody>
          <a:bodyPr/>
          <a:lstStyle/>
          <a:p>
            <a:endParaRPr lang="de-DE"/>
          </a:p>
        </p:txBody>
      </p:sp>
      <p:sp>
        <p:nvSpPr>
          <p:cNvPr id="7" name="Datumsplatzhalter 6">
            <a:extLst>
              <a:ext uri="{FF2B5EF4-FFF2-40B4-BE49-F238E27FC236}">
                <a16:creationId xmlns:a16="http://schemas.microsoft.com/office/drawing/2014/main" id="{5B92DD81-1780-E3A8-5E59-5077B2C0A45E}"/>
              </a:ext>
            </a:extLst>
          </p:cNvPr>
          <p:cNvSpPr>
            <a:spLocks noGrp="1"/>
          </p:cNvSpPr>
          <p:nvPr>
            <p:ph type="dt" sz="half" idx="10"/>
          </p:nvPr>
        </p:nvSpPr>
        <p:spPr/>
        <p:txBody>
          <a:bodyPr/>
          <a:lstStyle/>
          <a:p>
            <a:r>
              <a:rPr lang="de-DE"/>
              <a:t>Unterrichtsvorgabe für den zieldifferenten Bildungsgang Geistige Entwicklung - Aufgabenfeld Sprache und Kommunikation</a:t>
            </a:r>
          </a:p>
        </p:txBody>
      </p:sp>
    </p:spTree>
    <p:extLst>
      <p:ext uri="{BB962C8B-B14F-4D97-AF65-F5344CB8AC3E}">
        <p14:creationId xmlns:p14="http://schemas.microsoft.com/office/powerpoint/2010/main" val="322128452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469603" y="1700808"/>
            <a:ext cx="8229600" cy="4205064"/>
          </a:xfrm>
        </p:spPr>
        <p:txBody>
          <a:bodyPr>
            <a:normAutofit/>
          </a:bodyPr>
          <a:lstStyle/>
          <a:p>
            <a:pPr marL="0" indent="0">
              <a:buNone/>
            </a:pPr>
            <a:endParaRPr lang="de-DE" altLang="de-DE" sz="2200" b="1" dirty="0">
              <a:solidFill>
                <a:srgbClr val="002060"/>
              </a:solidFill>
              <a:cs typeface="Times New Roman" pitchFamily="18" charset="0"/>
            </a:endParaRPr>
          </a:p>
          <a:p>
            <a:pPr marL="0" indent="0">
              <a:buNone/>
            </a:pPr>
            <a:endParaRPr lang="de-DE" altLang="de-DE" sz="2200" b="1" dirty="0">
              <a:solidFill>
                <a:srgbClr val="002060"/>
              </a:solidFill>
              <a:cs typeface="Times New Roman" pitchFamily="18" charset="0"/>
            </a:endParaRPr>
          </a:p>
          <a:p>
            <a:pPr marL="0" indent="0">
              <a:buNone/>
            </a:pPr>
            <a:r>
              <a:rPr lang="de-DE" altLang="de-DE" sz="2200" b="1" dirty="0">
                <a:solidFill>
                  <a:srgbClr val="002060"/>
                </a:solidFill>
                <a:cs typeface="Times New Roman" pitchFamily="18" charset="0"/>
              </a:rPr>
              <a:t>I. d	Vorschlag für ein teilnehmeraktivierendes Element bei </a:t>
            </a:r>
          </a:p>
          <a:p>
            <a:pPr marL="0" indent="0">
              <a:buNone/>
            </a:pPr>
            <a:r>
              <a:rPr lang="de-DE" altLang="de-DE" sz="2200" b="1" dirty="0">
                <a:solidFill>
                  <a:srgbClr val="002060"/>
                </a:solidFill>
                <a:cs typeface="Times New Roman" pitchFamily="18" charset="0"/>
              </a:rPr>
              <a:t>	Implementationsveranstaltungen passend zu einem 	einzelnen Kapitel der Unterrichtsvorgabe zum 	</a:t>
            </a:r>
            <a:br>
              <a:rPr lang="de-DE" altLang="de-DE" sz="2200" b="1" dirty="0">
                <a:solidFill>
                  <a:srgbClr val="002060"/>
                </a:solidFill>
                <a:cs typeface="Times New Roman" pitchFamily="18" charset="0"/>
              </a:rPr>
            </a:br>
            <a:r>
              <a:rPr lang="de-DE" altLang="de-DE" sz="2200" b="1" dirty="0">
                <a:solidFill>
                  <a:srgbClr val="002060"/>
                </a:solidFill>
                <a:cs typeface="Times New Roman" pitchFamily="18" charset="0"/>
              </a:rPr>
              <a:t>	Aufgabenfeld Sprache und Kommunikation</a:t>
            </a:r>
            <a:r>
              <a:rPr lang="de-DE" sz="2200" b="1" dirty="0"/>
              <a:t/>
            </a:r>
            <a:br>
              <a:rPr lang="de-DE" sz="2200" b="1" dirty="0"/>
            </a:br>
            <a:r>
              <a:rPr lang="de-DE" sz="3600" dirty="0"/>
              <a:t/>
            </a:r>
            <a:br>
              <a:rPr lang="de-DE" sz="3600" dirty="0"/>
            </a:br>
            <a:endParaRPr lang="de-DE" sz="4400" dirty="0"/>
          </a:p>
          <a:p>
            <a:pPr marL="0" indent="0">
              <a:buNone/>
            </a:pPr>
            <a:endParaRPr lang="de-DE" dirty="0"/>
          </a:p>
        </p:txBody>
      </p:sp>
      <p:sp>
        <p:nvSpPr>
          <p:cNvPr id="2" name="Fußzeilenplatzhalter 1">
            <a:extLst>
              <a:ext uri="{FF2B5EF4-FFF2-40B4-BE49-F238E27FC236}">
                <a16:creationId xmlns:a16="http://schemas.microsoft.com/office/drawing/2014/main" id="{180A361C-15D1-50BF-128D-2D1B6AACCE13}"/>
              </a:ext>
            </a:extLst>
          </p:cNvPr>
          <p:cNvSpPr>
            <a:spLocks noGrp="1"/>
          </p:cNvSpPr>
          <p:nvPr>
            <p:ph type="ftr" sz="quarter" idx="11"/>
          </p:nvPr>
        </p:nvSpPr>
        <p:spPr/>
        <p:txBody>
          <a:bodyPr/>
          <a:lstStyle/>
          <a:p>
            <a:endParaRPr lang="de-DE"/>
          </a:p>
        </p:txBody>
      </p:sp>
      <p:sp>
        <p:nvSpPr>
          <p:cNvPr id="5" name="Datumsplatzhalter 4">
            <a:extLst>
              <a:ext uri="{FF2B5EF4-FFF2-40B4-BE49-F238E27FC236}">
                <a16:creationId xmlns:a16="http://schemas.microsoft.com/office/drawing/2014/main" id="{6BC9381A-07AE-59D4-8594-4B929CFEC78B}"/>
              </a:ext>
            </a:extLst>
          </p:cNvPr>
          <p:cNvSpPr>
            <a:spLocks noGrp="1"/>
          </p:cNvSpPr>
          <p:nvPr>
            <p:ph type="dt" sz="half" idx="10"/>
          </p:nvPr>
        </p:nvSpPr>
        <p:spPr/>
        <p:txBody>
          <a:bodyPr/>
          <a:lstStyle/>
          <a:p>
            <a:r>
              <a:rPr lang="de-DE"/>
              <a:t>Unterrichtsvorgabe für den zieldifferenten Bildungsgang Geistige Entwicklung - Aufgabenfeld Sprache und Kommunikation</a:t>
            </a:r>
          </a:p>
        </p:txBody>
      </p:sp>
    </p:spTree>
    <p:extLst>
      <p:ext uri="{BB962C8B-B14F-4D97-AF65-F5344CB8AC3E}">
        <p14:creationId xmlns:p14="http://schemas.microsoft.com/office/powerpoint/2010/main" val="58687051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feld 2"/>
          <p:cNvSpPr txBox="1"/>
          <p:nvPr/>
        </p:nvSpPr>
        <p:spPr>
          <a:xfrm>
            <a:off x="492088" y="980728"/>
            <a:ext cx="8159824" cy="430887"/>
          </a:xfrm>
          <a:prstGeom prst="rect">
            <a:avLst/>
          </a:prstGeom>
          <a:noFill/>
        </p:spPr>
        <p:txBody>
          <a:bodyPr wrap="square" rtlCol="0">
            <a:spAutoFit/>
          </a:bodyPr>
          <a:lstStyle/>
          <a:p>
            <a:pPr>
              <a:defRPr/>
            </a:pPr>
            <a:r>
              <a:rPr lang="de-DE" sz="2200" b="1" dirty="0">
                <a:solidFill>
                  <a:srgbClr val="FF0000"/>
                </a:solidFill>
                <a:latin typeface="Calibri"/>
              </a:rPr>
              <a:t>Kapitel 2:</a:t>
            </a:r>
            <a:r>
              <a:rPr lang="de-DE" sz="2200" b="1" dirty="0">
                <a:solidFill>
                  <a:prstClr val="black"/>
                </a:solidFill>
                <a:latin typeface="Calibri"/>
              </a:rPr>
              <a:t> </a:t>
            </a:r>
            <a:r>
              <a:rPr lang="de-DE" sz="2200" b="1" i="1" dirty="0">
                <a:solidFill>
                  <a:prstClr val="black"/>
                </a:solidFill>
                <a:latin typeface="Calibri"/>
              </a:rPr>
              <a:t>Angestrebte Kompetenzen </a:t>
            </a:r>
            <a:r>
              <a:rPr lang="de-DE" sz="2200" b="1" dirty="0">
                <a:solidFill>
                  <a:prstClr val="black"/>
                </a:solidFill>
                <a:latin typeface="Calibri"/>
              </a:rPr>
              <a:t>in der Praxis</a:t>
            </a:r>
          </a:p>
        </p:txBody>
      </p:sp>
      <p:sp>
        <p:nvSpPr>
          <p:cNvPr id="8" name="Textfeld 7"/>
          <p:cNvSpPr txBox="1"/>
          <p:nvPr/>
        </p:nvSpPr>
        <p:spPr>
          <a:xfrm>
            <a:off x="457200" y="1538790"/>
            <a:ext cx="8229600" cy="4405052"/>
          </a:xfrm>
          <a:prstGeom prst="rect">
            <a:avLst/>
          </a:prstGeom>
          <a:noFill/>
        </p:spPr>
        <p:txBody>
          <a:bodyPr wrap="square" rtlCol="0">
            <a:spAutoFit/>
          </a:bodyPr>
          <a:lstStyle/>
          <a:p>
            <a:pPr>
              <a:defRPr/>
            </a:pPr>
            <a:r>
              <a:rPr lang="de-DE" dirty="0"/>
              <a:t>„Bildung im zieldifferenten Bildungsgang Geistige Entwicklung ist angelegt in einem Dreiklang von Fachorientierung, Entwicklungsorientierung und Lebensweltbezug und zielt auf persönliche Entfaltung, eine selbstständige Lebensgestaltung und Partizipation in allen Lebensbereichen. Dies spiegelt sich in den Unterrichtsvorgaben der Aufgabenfelder (Fächer) und der Entwicklungsbereiche.“</a:t>
            </a:r>
          </a:p>
          <a:p>
            <a:pPr>
              <a:defRPr/>
            </a:pPr>
            <a:endParaRPr lang="de-DE" sz="1425" dirty="0">
              <a:solidFill>
                <a:prstClr val="black"/>
              </a:solidFill>
              <a:latin typeface="Calibri"/>
            </a:endParaRPr>
          </a:p>
          <a:p>
            <a:pPr marL="257175" indent="-257175">
              <a:buFontTx/>
              <a:buAutoNum type="alphaLcParenR"/>
              <a:defRPr/>
            </a:pPr>
            <a:r>
              <a:rPr lang="de-DE" sz="1600" dirty="0">
                <a:solidFill>
                  <a:prstClr val="black"/>
                </a:solidFill>
                <a:latin typeface="Calibri"/>
              </a:rPr>
              <a:t>Sichten Sie die für den Bereich Lesen oder Schreiben formulierten </a:t>
            </a:r>
            <a:r>
              <a:rPr lang="de-DE" sz="1600" i="1" dirty="0">
                <a:solidFill>
                  <a:prstClr val="black"/>
                </a:solidFill>
                <a:latin typeface="Calibri"/>
              </a:rPr>
              <a:t>angestrebten Kompetenzen</a:t>
            </a:r>
            <a:r>
              <a:rPr lang="de-DE" sz="1600" dirty="0">
                <a:solidFill>
                  <a:prstClr val="black"/>
                </a:solidFill>
                <a:latin typeface="Calibri"/>
              </a:rPr>
              <a:t> vor dem Hintergrund </a:t>
            </a:r>
            <a:r>
              <a:rPr lang="de-DE" sz="1600" dirty="0">
                <a:solidFill>
                  <a:prstClr val="black"/>
                </a:solidFill>
              </a:rPr>
              <a:t>der Lern- und Entwicklungsplanung (Förderplanung) </a:t>
            </a:r>
            <a:r>
              <a:rPr lang="de-DE" sz="1600" dirty="0">
                <a:solidFill>
                  <a:prstClr val="black"/>
                </a:solidFill>
                <a:latin typeface="Calibri"/>
              </a:rPr>
              <a:t>von zwei Schülerinnen bzw. Schülern ihrer Lerngruppe.</a:t>
            </a:r>
            <a:endParaRPr lang="de-DE" sz="1600" dirty="0">
              <a:solidFill>
                <a:prstClr val="black"/>
              </a:solidFill>
              <a:latin typeface="Times New Roman"/>
              <a:ea typeface="Times New Roman"/>
            </a:endParaRPr>
          </a:p>
          <a:p>
            <a:pPr marL="257175" indent="-257175">
              <a:buFontTx/>
              <a:buAutoNum type="alphaLcParenR"/>
              <a:defRPr/>
            </a:pPr>
            <a:r>
              <a:rPr lang="de-DE" sz="1600" dirty="0">
                <a:solidFill>
                  <a:prstClr val="black"/>
                </a:solidFill>
              </a:rPr>
              <a:t>Welche Kompetenzen sind für die ausgewählte Schülerin / den Schüler aktuell und mit Orientierung auf den Lebensweltbezug anzustreben?</a:t>
            </a:r>
            <a:endParaRPr lang="de-DE" sz="1600" dirty="0">
              <a:solidFill>
                <a:prstClr val="black"/>
              </a:solidFill>
              <a:latin typeface="Calibri"/>
            </a:endParaRPr>
          </a:p>
          <a:p>
            <a:pPr marL="257175" indent="-257175">
              <a:buFontTx/>
              <a:buAutoNum type="alphaLcParenR"/>
              <a:defRPr/>
            </a:pPr>
            <a:r>
              <a:rPr lang="de-DE" sz="1600" dirty="0">
                <a:solidFill>
                  <a:prstClr val="black"/>
                </a:solidFill>
                <a:latin typeface="Calibri"/>
              </a:rPr>
              <a:t>Was müssten Sie in Ihrer Unterrichtsplanung berücksichtigen, um den Kompetenzerwerb zu ermöglichen?</a:t>
            </a:r>
          </a:p>
          <a:p>
            <a:pPr marL="257175" indent="-257175">
              <a:buFontTx/>
              <a:buAutoNum type="alphaLcParenR"/>
              <a:defRPr/>
            </a:pPr>
            <a:r>
              <a:rPr lang="de-DE" sz="1600" dirty="0">
                <a:solidFill>
                  <a:prstClr val="black"/>
                </a:solidFill>
                <a:latin typeface="Calibri"/>
              </a:rPr>
              <a:t>Wie könnten Sie den fachlichen Kompetenzerwerb mit der Entwicklung in den basalen Entwicklungsbereichen verzahnen, um Entwicklungschancen zu ermöglichen?</a:t>
            </a:r>
          </a:p>
          <a:p>
            <a:pPr marL="257175" indent="-257175">
              <a:buFontTx/>
              <a:buAutoNum type="alphaLcParenR"/>
              <a:defRPr/>
            </a:pPr>
            <a:r>
              <a:rPr lang="de-DE" sz="1600" dirty="0">
                <a:solidFill>
                  <a:prstClr val="black"/>
                </a:solidFill>
                <a:latin typeface="Calibri"/>
              </a:rPr>
              <a:t>Welche Maßnahmen zur Unterstützten Kommunikation wären einzubinden?</a:t>
            </a:r>
          </a:p>
          <a:p>
            <a:pPr marL="257175" indent="-257175">
              <a:buFontTx/>
              <a:buAutoNum type="alphaLcParenR"/>
              <a:defRPr/>
            </a:pPr>
            <a:r>
              <a:rPr lang="de-DE" sz="1600" dirty="0">
                <a:solidFill>
                  <a:prstClr val="black"/>
                </a:solidFill>
                <a:latin typeface="Calibri"/>
              </a:rPr>
              <a:t>Welche </a:t>
            </a:r>
            <a:r>
              <a:rPr lang="de-DE" sz="1600" dirty="0" err="1">
                <a:solidFill>
                  <a:prstClr val="black"/>
                </a:solidFill>
                <a:latin typeface="Calibri"/>
              </a:rPr>
              <a:t>Assistiven</a:t>
            </a:r>
            <a:r>
              <a:rPr lang="de-DE" sz="1600" dirty="0">
                <a:solidFill>
                  <a:prstClr val="black"/>
                </a:solidFill>
                <a:latin typeface="Calibri"/>
              </a:rPr>
              <a:t> Technologien könnten unterstützend wirken?</a:t>
            </a:r>
          </a:p>
        </p:txBody>
      </p:sp>
      <p:sp>
        <p:nvSpPr>
          <p:cNvPr id="4" name="Fußzeilenplatzhalter 3">
            <a:extLst>
              <a:ext uri="{FF2B5EF4-FFF2-40B4-BE49-F238E27FC236}">
                <a16:creationId xmlns:a16="http://schemas.microsoft.com/office/drawing/2014/main" id="{514BF4A8-9B4B-50CF-0F43-5DE3FAFF30A4}"/>
              </a:ext>
            </a:extLst>
          </p:cNvPr>
          <p:cNvSpPr>
            <a:spLocks noGrp="1"/>
          </p:cNvSpPr>
          <p:nvPr>
            <p:ph type="ftr" sz="quarter" idx="11"/>
          </p:nvPr>
        </p:nvSpPr>
        <p:spPr/>
        <p:txBody>
          <a:bodyPr/>
          <a:lstStyle/>
          <a:p>
            <a:endParaRPr lang="de-DE"/>
          </a:p>
        </p:txBody>
      </p:sp>
      <p:sp>
        <p:nvSpPr>
          <p:cNvPr id="6" name="Datumsplatzhalter 5">
            <a:extLst>
              <a:ext uri="{FF2B5EF4-FFF2-40B4-BE49-F238E27FC236}">
                <a16:creationId xmlns:a16="http://schemas.microsoft.com/office/drawing/2014/main" id="{C69132BB-541F-CDB2-1592-9AFFBE1B5E6C}"/>
              </a:ext>
            </a:extLst>
          </p:cNvPr>
          <p:cNvSpPr>
            <a:spLocks noGrp="1"/>
          </p:cNvSpPr>
          <p:nvPr>
            <p:ph type="dt" sz="half" idx="10"/>
          </p:nvPr>
        </p:nvSpPr>
        <p:spPr/>
        <p:txBody>
          <a:bodyPr/>
          <a:lstStyle/>
          <a:p>
            <a:r>
              <a:rPr lang="de-DE"/>
              <a:t>Unterrichtsvorgabe für den zieldifferenten Bildungsgang Geistige Entwicklung - Aufgabenfeld Sprache und Kommunikation</a:t>
            </a:r>
          </a:p>
        </p:txBody>
      </p:sp>
    </p:spTree>
    <p:extLst>
      <p:ext uri="{BB962C8B-B14F-4D97-AF65-F5344CB8AC3E}">
        <p14:creationId xmlns:p14="http://schemas.microsoft.com/office/powerpoint/2010/main" val="299599056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p:txBody>
          <a:bodyPr/>
          <a:lstStyle/>
          <a:p>
            <a:pPr marL="0" indent="0">
              <a:buNone/>
            </a:pPr>
            <a:endParaRPr lang="de-DE" altLang="de-DE" sz="4400" b="1" dirty="0">
              <a:solidFill>
                <a:srgbClr val="002060"/>
              </a:solidFill>
              <a:cs typeface="Times New Roman" pitchFamily="18" charset="0"/>
            </a:endParaRPr>
          </a:p>
          <a:p>
            <a:pPr marL="0" indent="0">
              <a:buNone/>
            </a:pPr>
            <a:endParaRPr lang="de-DE" altLang="de-DE" sz="4400" b="1" dirty="0">
              <a:solidFill>
                <a:srgbClr val="002060"/>
              </a:solidFill>
              <a:cs typeface="Times New Roman" pitchFamily="18" charset="0"/>
            </a:endParaRPr>
          </a:p>
          <a:p>
            <a:pPr marL="0" indent="0">
              <a:buNone/>
            </a:pPr>
            <a:r>
              <a:rPr lang="de-DE" altLang="de-DE" sz="2200" b="1" dirty="0">
                <a:solidFill>
                  <a:srgbClr val="002060"/>
                </a:solidFill>
                <a:cs typeface="Times New Roman" pitchFamily="18" charset="0"/>
              </a:rPr>
              <a:t>I. e	Schulinterner </a:t>
            </a:r>
            <a:r>
              <a:rPr lang="de-DE" altLang="de-DE" sz="2200" b="1" dirty="0" smtClean="0">
                <a:solidFill>
                  <a:srgbClr val="002060"/>
                </a:solidFill>
                <a:cs typeface="Times New Roman" pitchFamily="18" charset="0"/>
              </a:rPr>
              <a:t>Lehrplan </a:t>
            </a:r>
            <a:r>
              <a:rPr lang="de-DE" altLang="de-DE" sz="2200" b="1" dirty="0">
                <a:solidFill>
                  <a:srgbClr val="002060"/>
                </a:solidFill>
                <a:cs typeface="Times New Roman" pitchFamily="18" charset="0"/>
              </a:rPr>
              <a:t>und Unterstützungsangebote für 	das Aufgabenfeld Sprache und Kommunikation</a:t>
            </a:r>
          </a:p>
          <a:p>
            <a:endParaRPr lang="de-DE" dirty="0"/>
          </a:p>
        </p:txBody>
      </p:sp>
      <p:sp>
        <p:nvSpPr>
          <p:cNvPr id="2" name="Fußzeilenplatzhalter 1">
            <a:extLst>
              <a:ext uri="{FF2B5EF4-FFF2-40B4-BE49-F238E27FC236}">
                <a16:creationId xmlns:a16="http://schemas.microsoft.com/office/drawing/2014/main" id="{A80D8194-B1FE-BB4D-9A55-2F939B0F063E}"/>
              </a:ext>
            </a:extLst>
          </p:cNvPr>
          <p:cNvSpPr>
            <a:spLocks noGrp="1"/>
          </p:cNvSpPr>
          <p:nvPr>
            <p:ph type="ftr" sz="quarter" idx="11"/>
          </p:nvPr>
        </p:nvSpPr>
        <p:spPr/>
        <p:txBody>
          <a:bodyPr/>
          <a:lstStyle/>
          <a:p>
            <a:endParaRPr lang="de-DE"/>
          </a:p>
        </p:txBody>
      </p:sp>
      <p:sp>
        <p:nvSpPr>
          <p:cNvPr id="5" name="Datumsplatzhalter 4">
            <a:extLst>
              <a:ext uri="{FF2B5EF4-FFF2-40B4-BE49-F238E27FC236}">
                <a16:creationId xmlns:a16="http://schemas.microsoft.com/office/drawing/2014/main" id="{5BEB7865-7A19-0EFB-D13D-54BD9C6EB0E1}"/>
              </a:ext>
            </a:extLst>
          </p:cNvPr>
          <p:cNvSpPr>
            <a:spLocks noGrp="1"/>
          </p:cNvSpPr>
          <p:nvPr>
            <p:ph type="dt" sz="half" idx="10"/>
          </p:nvPr>
        </p:nvSpPr>
        <p:spPr/>
        <p:txBody>
          <a:bodyPr/>
          <a:lstStyle/>
          <a:p>
            <a:r>
              <a:rPr lang="de-DE"/>
              <a:t>Unterrichtsvorgabe für den zieldifferenten Bildungsgang Geistige Entwicklung - Aufgabenfeld Sprache und Kommunikation</a:t>
            </a:r>
          </a:p>
        </p:txBody>
      </p:sp>
    </p:spTree>
    <p:extLst>
      <p:ext uri="{BB962C8B-B14F-4D97-AF65-F5344CB8AC3E}">
        <p14:creationId xmlns:p14="http://schemas.microsoft.com/office/powerpoint/2010/main" val="260012755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517850" y="1124397"/>
            <a:ext cx="8158606" cy="504403"/>
          </a:xfrm>
        </p:spPr>
        <p:txBody>
          <a:bodyPr/>
          <a:lstStyle/>
          <a:p>
            <a:r>
              <a:rPr lang="de-DE" sz="2400" b="1" dirty="0"/>
              <a:t>Entwicklungs-, fach- und lebensweltbezogene Kompetenzen</a:t>
            </a:r>
            <a:endParaRPr lang="de-DE" sz="2400" dirty="0"/>
          </a:p>
        </p:txBody>
      </p:sp>
      <p:grpSp>
        <p:nvGrpSpPr>
          <p:cNvPr id="3" name="Gruppieren 2"/>
          <p:cNvGrpSpPr/>
          <p:nvPr/>
        </p:nvGrpSpPr>
        <p:grpSpPr>
          <a:xfrm>
            <a:off x="457200" y="3085803"/>
            <a:ext cx="1770759" cy="1868889"/>
            <a:chOff x="361453" y="3978650"/>
            <a:chExt cx="2160000" cy="2340000"/>
          </a:xfrm>
        </p:grpSpPr>
        <p:sp>
          <p:nvSpPr>
            <p:cNvPr id="11" name="Rectangle 6"/>
            <p:cNvSpPr>
              <a:spLocks noChangeArrowheads="1"/>
            </p:cNvSpPr>
            <p:nvPr/>
          </p:nvSpPr>
          <p:spPr bwMode="auto">
            <a:xfrm>
              <a:off x="361453" y="3978650"/>
              <a:ext cx="2160000" cy="2340000"/>
            </a:xfrm>
            <a:prstGeom prst="rect">
              <a:avLst/>
            </a:prstGeom>
            <a:solidFill>
              <a:schemeClr val="bg1">
                <a:lumMod val="85000"/>
              </a:schemeClr>
            </a:solidFill>
            <a:ln w="28575">
              <a:solidFill>
                <a:srgbClr val="000080"/>
              </a:solidFill>
              <a:miter lim="800000"/>
              <a:headEnd/>
              <a:tailEnd/>
            </a:ln>
          </p:spPr>
          <p:txBody>
            <a:bodyPr wrap="none" anchor="ctr"/>
            <a:lstStyle/>
            <a:p>
              <a:pPr>
                <a:defRPr/>
              </a:pPr>
              <a:endParaRPr lang="de-DE" sz="2000" b="0"/>
            </a:p>
          </p:txBody>
        </p:sp>
        <p:sp>
          <p:nvSpPr>
            <p:cNvPr id="12" name="Text Box 10"/>
            <p:cNvSpPr txBox="1">
              <a:spLocks noChangeArrowheads="1"/>
            </p:cNvSpPr>
            <p:nvPr/>
          </p:nvSpPr>
          <p:spPr bwMode="auto">
            <a:xfrm>
              <a:off x="361453" y="5512248"/>
              <a:ext cx="2160000" cy="761527"/>
            </a:xfrm>
            <a:prstGeom prst="rect">
              <a:avLst/>
            </a:prstGeom>
            <a:noFill/>
            <a:ln>
              <a:noFill/>
            </a:ln>
            <a:effectLst/>
          </p:spPr>
          <p:txBody>
            <a:bodyPr wrap="square">
              <a:spAutoFit/>
            </a:bodyPr>
            <a:lstStyle>
              <a:lvl1pPr>
                <a:defRPr b="1">
                  <a:solidFill>
                    <a:schemeClr val="tx1"/>
                  </a:solidFill>
                  <a:latin typeface="Arial" pitchFamily="34" charset="0"/>
                  <a:ea typeface="ヒラギノ角ゴ Pro W3" pitchFamily="-112" charset="-128"/>
                </a:defRPr>
              </a:lvl1pPr>
              <a:lvl2pPr marL="742950" indent="-285750">
                <a:defRPr b="1">
                  <a:solidFill>
                    <a:schemeClr val="tx1"/>
                  </a:solidFill>
                  <a:latin typeface="Arial" pitchFamily="34" charset="0"/>
                  <a:ea typeface="ヒラギノ角ゴ Pro W3" pitchFamily="-112" charset="-128"/>
                </a:defRPr>
              </a:lvl2pPr>
              <a:lvl3pPr marL="1143000" indent="-228600">
                <a:defRPr b="1">
                  <a:solidFill>
                    <a:schemeClr val="tx1"/>
                  </a:solidFill>
                  <a:latin typeface="Arial" pitchFamily="34" charset="0"/>
                  <a:ea typeface="ヒラギノ角ゴ Pro W3" pitchFamily="-112" charset="-128"/>
                </a:defRPr>
              </a:lvl3pPr>
              <a:lvl4pPr marL="1600200" indent="-228600">
                <a:defRPr b="1">
                  <a:solidFill>
                    <a:schemeClr val="tx1"/>
                  </a:solidFill>
                  <a:latin typeface="Arial" pitchFamily="34" charset="0"/>
                  <a:ea typeface="ヒラギノ角ゴ Pro W3" pitchFamily="-112" charset="-128"/>
                </a:defRPr>
              </a:lvl4pPr>
              <a:lvl5pPr marL="2057400" indent="-228600">
                <a:defRPr b="1">
                  <a:solidFill>
                    <a:schemeClr val="tx1"/>
                  </a:solidFill>
                  <a:latin typeface="Arial" pitchFamily="34" charset="0"/>
                  <a:ea typeface="ヒラギノ角ゴ Pro W3" pitchFamily="-112" charset="-128"/>
                </a:defRPr>
              </a:lvl5pPr>
              <a:lvl6pPr marL="2514600" indent="-228600" algn="ctr" eaLnBrk="0" fontAlgn="base" hangingPunct="0">
                <a:spcBef>
                  <a:spcPct val="0"/>
                </a:spcBef>
                <a:spcAft>
                  <a:spcPct val="0"/>
                </a:spcAft>
                <a:defRPr b="1">
                  <a:solidFill>
                    <a:schemeClr val="tx1"/>
                  </a:solidFill>
                  <a:latin typeface="Arial" pitchFamily="34" charset="0"/>
                  <a:ea typeface="ヒラギノ角ゴ Pro W3" pitchFamily="-112" charset="-128"/>
                </a:defRPr>
              </a:lvl6pPr>
              <a:lvl7pPr marL="2971800" indent="-228600" algn="ctr" eaLnBrk="0" fontAlgn="base" hangingPunct="0">
                <a:spcBef>
                  <a:spcPct val="0"/>
                </a:spcBef>
                <a:spcAft>
                  <a:spcPct val="0"/>
                </a:spcAft>
                <a:defRPr b="1">
                  <a:solidFill>
                    <a:schemeClr val="tx1"/>
                  </a:solidFill>
                  <a:latin typeface="Arial" pitchFamily="34" charset="0"/>
                  <a:ea typeface="ヒラギノ角ゴ Pro W3" pitchFamily="-112" charset="-128"/>
                </a:defRPr>
              </a:lvl7pPr>
              <a:lvl8pPr marL="3429000" indent="-228600" algn="ctr" eaLnBrk="0" fontAlgn="base" hangingPunct="0">
                <a:spcBef>
                  <a:spcPct val="0"/>
                </a:spcBef>
                <a:spcAft>
                  <a:spcPct val="0"/>
                </a:spcAft>
                <a:defRPr b="1">
                  <a:solidFill>
                    <a:schemeClr val="tx1"/>
                  </a:solidFill>
                  <a:latin typeface="Arial" pitchFamily="34" charset="0"/>
                  <a:ea typeface="ヒラギノ角ゴ Pro W3" pitchFamily="-112" charset="-128"/>
                </a:defRPr>
              </a:lvl8pPr>
              <a:lvl9pPr marL="3886200" indent="-228600" algn="ctr" eaLnBrk="0" fontAlgn="base" hangingPunct="0">
                <a:spcBef>
                  <a:spcPct val="0"/>
                </a:spcBef>
                <a:spcAft>
                  <a:spcPct val="0"/>
                </a:spcAft>
                <a:defRPr b="1">
                  <a:solidFill>
                    <a:schemeClr val="tx1"/>
                  </a:solidFill>
                  <a:latin typeface="Arial" pitchFamily="34" charset="0"/>
                  <a:ea typeface="ヒラギノ角ゴ Pro W3" pitchFamily="-112" charset="-128"/>
                </a:defRPr>
              </a:lvl9pPr>
            </a:lstStyle>
            <a:p>
              <a:r>
                <a:rPr lang="de-DE" altLang="de-DE" sz="1600" dirty="0"/>
                <a:t>Richtlinien für den FÖS GG</a:t>
              </a:r>
            </a:p>
          </p:txBody>
        </p:sp>
        <p:pic>
          <p:nvPicPr>
            <p:cNvPr id="13" name="Picture 14" descr="NRW_MSW_RGB"/>
            <p:cNvPicPr>
              <a:picLocks noChangeAspect="1" noChangeArrowheads="1"/>
            </p:cNvPicPr>
            <p:nvPr/>
          </p:nvPicPr>
          <p:blipFill>
            <a:blip r:embed="rId2" cstate="print">
              <a:extLst>
                <a:ext uri="{28A0092B-C50C-407E-A947-70E740481C1C}">
                  <a14:useLocalDpi xmlns:a14="http://schemas.microsoft.com/office/drawing/2010/main" val="0"/>
                </a:ext>
              </a:extLst>
            </a:blip>
            <a:srcRect l="80573"/>
            <a:stretch>
              <a:fillRect/>
            </a:stretch>
          </p:blipFill>
          <p:spPr bwMode="auto">
            <a:xfrm>
              <a:off x="880542" y="4184239"/>
              <a:ext cx="1203187" cy="1296987"/>
            </a:xfrm>
            <a:prstGeom prst="rect">
              <a:avLst/>
            </a:prstGeom>
            <a:solidFill>
              <a:schemeClr val="bg1">
                <a:lumMod val="85000"/>
              </a:schemeClr>
            </a:solidFill>
            <a:ln>
              <a:noFill/>
            </a:ln>
            <a:extLst>
              <a:ext uri="{91240B29-F687-4F45-9708-019B960494DF}">
                <a14:hiddenLine xmlns:a14="http://schemas.microsoft.com/office/drawing/2010/main" w="9525">
                  <a:solidFill>
                    <a:srgbClr val="000000"/>
                  </a:solidFill>
                  <a:miter lim="800000"/>
                  <a:headEnd/>
                  <a:tailEnd/>
                </a14:hiddenLine>
              </a:ext>
            </a:extLst>
          </p:spPr>
        </p:pic>
      </p:grpSp>
      <p:grpSp>
        <p:nvGrpSpPr>
          <p:cNvPr id="18" name="Gruppieren 17"/>
          <p:cNvGrpSpPr/>
          <p:nvPr/>
        </p:nvGrpSpPr>
        <p:grpSpPr>
          <a:xfrm>
            <a:off x="5724128" y="3450819"/>
            <a:ext cx="2160000" cy="2340000"/>
            <a:chOff x="3281362" y="2192338"/>
            <a:chExt cx="2160000" cy="2340000"/>
          </a:xfrm>
        </p:grpSpPr>
        <p:sp>
          <p:nvSpPr>
            <p:cNvPr id="15" name="Rectangle 6"/>
            <p:cNvSpPr>
              <a:spLocks noChangeArrowheads="1"/>
            </p:cNvSpPr>
            <p:nvPr/>
          </p:nvSpPr>
          <p:spPr bwMode="auto">
            <a:xfrm>
              <a:off x="3281362" y="2192338"/>
              <a:ext cx="2160000" cy="2340000"/>
            </a:xfrm>
            <a:prstGeom prst="rect">
              <a:avLst/>
            </a:prstGeom>
            <a:solidFill>
              <a:schemeClr val="bg1">
                <a:lumMod val="85000"/>
              </a:schemeClr>
            </a:solidFill>
            <a:ln w="28575">
              <a:solidFill>
                <a:srgbClr val="000080"/>
              </a:solidFill>
              <a:miter lim="800000"/>
              <a:headEnd/>
              <a:tailEnd/>
            </a:ln>
          </p:spPr>
          <p:txBody>
            <a:bodyPr wrap="none" anchor="ctr"/>
            <a:lstStyle/>
            <a:p>
              <a:pPr>
                <a:defRPr/>
              </a:pPr>
              <a:endParaRPr lang="de-DE" sz="2000" b="0"/>
            </a:p>
          </p:txBody>
        </p:sp>
        <p:sp>
          <p:nvSpPr>
            <p:cNvPr id="16" name="Text Box 11"/>
            <p:cNvSpPr txBox="1">
              <a:spLocks noChangeArrowheads="1"/>
            </p:cNvSpPr>
            <p:nvPr/>
          </p:nvSpPr>
          <p:spPr bwMode="auto">
            <a:xfrm>
              <a:off x="3550435" y="3744352"/>
              <a:ext cx="1711494" cy="646331"/>
            </a:xfrm>
            <a:prstGeom prst="rect">
              <a:avLst/>
            </a:prstGeom>
            <a:solidFill>
              <a:schemeClr val="bg1">
                <a:lumMod val="85000"/>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b="1">
                  <a:solidFill>
                    <a:schemeClr val="tx1"/>
                  </a:solidFill>
                  <a:latin typeface="Arial" pitchFamily="34" charset="0"/>
                  <a:ea typeface="ヒラギノ角ゴ Pro W3" pitchFamily="-112" charset="-128"/>
                </a:defRPr>
              </a:lvl1pPr>
              <a:lvl2pPr marL="742950" indent="-285750">
                <a:defRPr b="1">
                  <a:solidFill>
                    <a:schemeClr val="tx1"/>
                  </a:solidFill>
                  <a:latin typeface="Arial" pitchFamily="34" charset="0"/>
                  <a:ea typeface="ヒラギノ角ゴ Pro W3" pitchFamily="-112" charset="-128"/>
                </a:defRPr>
              </a:lvl2pPr>
              <a:lvl3pPr marL="1143000" indent="-228600">
                <a:defRPr b="1">
                  <a:solidFill>
                    <a:schemeClr val="tx1"/>
                  </a:solidFill>
                  <a:latin typeface="Arial" pitchFamily="34" charset="0"/>
                  <a:ea typeface="ヒラギノ角ゴ Pro W3" pitchFamily="-112" charset="-128"/>
                </a:defRPr>
              </a:lvl3pPr>
              <a:lvl4pPr marL="1600200" indent="-228600">
                <a:defRPr b="1">
                  <a:solidFill>
                    <a:schemeClr val="tx1"/>
                  </a:solidFill>
                  <a:latin typeface="Arial" pitchFamily="34" charset="0"/>
                  <a:ea typeface="ヒラギノ角ゴ Pro W3" pitchFamily="-112" charset="-128"/>
                </a:defRPr>
              </a:lvl4pPr>
              <a:lvl5pPr marL="2057400" indent="-228600">
                <a:defRPr b="1">
                  <a:solidFill>
                    <a:schemeClr val="tx1"/>
                  </a:solidFill>
                  <a:latin typeface="Arial" pitchFamily="34" charset="0"/>
                  <a:ea typeface="ヒラギノ角ゴ Pro W3" pitchFamily="-112" charset="-128"/>
                </a:defRPr>
              </a:lvl5pPr>
              <a:lvl6pPr marL="2514600" indent="-228600" algn="ctr" eaLnBrk="0" fontAlgn="base" hangingPunct="0">
                <a:spcBef>
                  <a:spcPct val="0"/>
                </a:spcBef>
                <a:spcAft>
                  <a:spcPct val="0"/>
                </a:spcAft>
                <a:defRPr b="1">
                  <a:solidFill>
                    <a:schemeClr val="tx1"/>
                  </a:solidFill>
                  <a:latin typeface="Arial" pitchFamily="34" charset="0"/>
                  <a:ea typeface="ヒラギノ角ゴ Pro W3" pitchFamily="-112" charset="-128"/>
                </a:defRPr>
              </a:lvl6pPr>
              <a:lvl7pPr marL="2971800" indent="-228600" algn="ctr" eaLnBrk="0" fontAlgn="base" hangingPunct="0">
                <a:spcBef>
                  <a:spcPct val="0"/>
                </a:spcBef>
                <a:spcAft>
                  <a:spcPct val="0"/>
                </a:spcAft>
                <a:defRPr b="1">
                  <a:solidFill>
                    <a:schemeClr val="tx1"/>
                  </a:solidFill>
                  <a:latin typeface="Arial" pitchFamily="34" charset="0"/>
                  <a:ea typeface="ヒラギノ角ゴ Pro W3" pitchFamily="-112" charset="-128"/>
                </a:defRPr>
              </a:lvl7pPr>
              <a:lvl8pPr marL="3429000" indent="-228600" algn="ctr" eaLnBrk="0" fontAlgn="base" hangingPunct="0">
                <a:spcBef>
                  <a:spcPct val="0"/>
                </a:spcBef>
                <a:spcAft>
                  <a:spcPct val="0"/>
                </a:spcAft>
                <a:defRPr b="1">
                  <a:solidFill>
                    <a:schemeClr val="tx1"/>
                  </a:solidFill>
                  <a:latin typeface="Arial" pitchFamily="34" charset="0"/>
                  <a:ea typeface="ヒラギノ角ゴ Pro W3" pitchFamily="-112" charset="-128"/>
                </a:defRPr>
              </a:lvl8pPr>
              <a:lvl9pPr marL="3886200" indent="-228600" algn="ctr" eaLnBrk="0" fontAlgn="base" hangingPunct="0">
                <a:spcBef>
                  <a:spcPct val="0"/>
                </a:spcBef>
                <a:spcAft>
                  <a:spcPct val="0"/>
                </a:spcAft>
                <a:defRPr b="1">
                  <a:solidFill>
                    <a:schemeClr val="tx1"/>
                  </a:solidFill>
                  <a:latin typeface="Arial" pitchFamily="34" charset="0"/>
                  <a:ea typeface="ヒラギノ角ゴ Pro W3" pitchFamily="-112" charset="-128"/>
                </a:defRPr>
              </a:lvl9pPr>
            </a:lstStyle>
            <a:p>
              <a:r>
                <a:rPr lang="de-DE" altLang="de-DE" dirty="0"/>
                <a:t>Schulinterner</a:t>
              </a:r>
            </a:p>
            <a:p>
              <a:pPr algn="ctr"/>
              <a:r>
                <a:rPr lang="de-DE" altLang="de-DE" dirty="0" smtClean="0"/>
                <a:t>Lehrplan</a:t>
              </a:r>
              <a:endParaRPr lang="de-DE" altLang="de-DE" dirty="0"/>
            </a:p>
          </p:txBody>
        </p:sp>
        <p:pic>
          <p:nvPicPr>
            <p:cNvPr id="17" name="Picture 1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502994" y="2362597"/>
              <a:ext cx="1741461" cy="1337594"/>
            </a:xfrm>
            <a:prstGeom prst="rect">
              <a:avLst/>
            </a:prstGeom>
            <a:solidFill>
              <a:schemeClr val="bg1">
                <a:lumMod val="85000"/>
              </a:schemeClr>
            </a:solidFill>
            <a:ln w="9525">
              <a:solidFill>
                <a:schemeClr val="accent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pic>
      </p:grpSp>
      <p:sp>
        <p:nvSpPr>
          <p:cNvPr id="19" name="Textfeld 18"/>
          <p:cNvSpPr txBox="1"/>
          <p:nvPr/>
        </p:nvSpPr>
        <p:spPr>
          <a:xfrm>
            <a:off x="1403648" y="1700808"/>
            <a:ext cx="2015984" cy="1384995"/>
          </a:xfrm>
          <a:prstGeom prst="rect">
            <a:avLst/>
          </a:prstGeom>
          <a:noFill/>
        </p:spPr>
        <p:txBody>
          <a:bodyPr wrap="square" rtlCol="0">
            <a:spAutoFit/>
          </a:bodyPr>
          <a:lstStyle/>
          <a:p>
            <a:pPr algn="ctr"/>
            <a:r>
              <a:rPr lang="de-DE" sz="2400" b="1" dirty="0">
                <a:solidFill>
                  <a:srgbClr val="003CB4"/>
                </a:solidFill>
              </a:rPr>
              <a:t>Angestrebte </a:t>
            </a:r>
          </a:p>
          <a:p>
            <a:pPr algn="ctr"/>
            <a:r>
              <a:rPr lang="de-DE" sz="2400" b="1" dirty="0">
                <a:solidFill>
                  <a:srgbClr val="003CB4"/>
                </a:solidFill>
              </a:rPr>
              <a:t>Kompetenzen</a:t>
            </a:r>
            <a:endParaRPr lang="de-DE" b="1" dirty="0"/>
          </a:p>
          <a:p>
            <a:pPr algn="ctr"/>
            <a:r>
              <a:rPr lang="de-DE" b="1" dirty="0"/>
              <a:t>Was?</a:t>
            </a:r>
          </a:p>
          <a:p>
            <a:pPr algn="ctr"/>
            <a:r>
              <a:rPr lang="de-DE" b="1" dirty="0"/>
              <a:t>Wofür?</a:t>
            </a:r>
          </a:p>
        </p:txBody>
      </p:sp>
      <p:sp>
        <p:nvSpPr>
          <p:cNvPr id="20" name="Textfeld 19"/>
          <p:cNvSpPr txBox="1"/>
          <p:nvPr/>
        </p:nvSpPr>
        <p:spPr>
          <a:xfrm>
            <a:off x="5563264" y="1700808"/>
            <a:ext cx="1960823" cy="1384995"/>
          </a:xfrm>
          <a:prstGeom prst="rect">
            <a:avLst/>
          </a:prstGeom>
          <a:noFill/>
        </p:spPr>
        <p:txBody>
          <a:bodyPr wrap="square" rtlCol="0">
            <a:spAutoFit/>
          </a:bodyPr>
          <a:lstStyle/>
          <a:p>
            <a:pPr algn="ctr"/>
            <a:r>
              <a:rPr lang="de-DE" sz="2400" b="1" dirty="0">
                <a:solidFill>
                  <a:srgbClr val="003CB4"/>
                </a:solidFill>
              </a:rPr>
              <a:t>Kompetenz-entwicklung</a:t>
            </a:r>
          </a:p>
          <a:p>
            <a:pPr algn="ctr"/>
            <a:r>
              <a:rPr lang="de-DE" b="1" dirty="0"/>
              <a:t>Wie?</a:t>
            </a:r>
          </a:p>
          <a:p>
            <a:pPr algn="ctr"/>
            <a:r>
              <a:rPr lang="de-DE" b="1" dirty="0"/>
              <a:t>Womit?</a:t>
            </a:r>
          </a:p>
        </p:txBody>
      </p:sp>
      <p:sp>
        <p:nvSpPr>
          <p:cNvPr id="5" name="Pfeil nach rechts 4"/>
          <p:cNvSpPr/>
          <p:nvPr/>
        </p:nvSpPr>
        <p:spPr>
          <a:xfrm>
            <a:off x="4509227" y="2750666"/>
            <a:ext cx="864096" cy="21602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2" name="Pfeil nach rechts 21"/>
          <p:cNvSpPr/>
          <p:nvPr/>
        </p:nvSpPr>
        <p:spPr>
          <a:xfrm>
            <a:off x="4509227" y="4398723"/>
            <a:ext cx="864096" cy="21602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grpSp>
        <p:nvGrpSpPr>
          <p:cNvPr id="23" name="Gruppieren 22"/>
          <p:cNvGrpSpPr/>
          <p:nvPr/>
        </p:nvGrpSpPr>
        <p:grpSpPr>
          <a:xfrm>
            <a:off x="2338775" y="3717035"/>
            <a:ext cx="1964586" cy="2064262"/>
            <a:chOff x="361453" y="3978650"/>
            <a:chExt cx="2160000" cy="2340000"/>
          </a:xfrm>
        </p:grpSpPr>
        <p:sp>
          <p:nvSpPr>
            <p:cNvPr id="24" name="Rectangle 6"/>
            <p:cNvSpPr>
              <a:spLocks noChangeArrowheads="1"/>
            </p:cNvSpPr>
            <p:nvPr/>
          </p:nvSpPr>
          <p:spPr bwMode="auto">
            <a:xfrm>
              <a:off x="361453" y="3978650"/>
              <a:ext cx="2160000" cy="2340000"/>
            </a:xfrm>
            <a:prstGeom prst="rect">
              <a:avLst/>
            </a:prstGeom>
            <a:solidFill>
              <a:schemeClr val="bg1">
                <a:lumMod val="85000"/>
              </a:schemeClr>
            </a:solidFill>
            <a:ln w="28575">
              <a:solidFill>
                <a:srgbClr val="000080"/>
              </a:solidFill>
              <a:miter lim="800000"/>
              <a:headEnd/>
              <a:tailEnd/>
            </a:ln>
          </p:spPr>
          <p:txBody>
            <a:bodyPr wrap="none" anchor="ctr"/>
            <a:lstStyle/>
            <a:p>
              <a:pPr>
                <a:defRPr/>
              </a:pPr>
              <a:endParaRPr lang="de-DE" sz="2000" b="0"/>
            </a:p>
          </p:txBody>
        </p:sp>
        <p:sp>
          <p:nvSpPr>
            <p:cNvPr id="25" name="Text Box 10"/>
            <p:cNvSpPr txBox="1">
              <a:spLocks noChangeArrowheads="1"/>
            </p:cNvSpPr>
            <p:nvPr/>
          </p:nvSpPr>
          <p:spPr bwMode="auto">
            <a:xfrm>
              <a:off x="361453" y="5376651"/>
              <a:ext cx="2160000" cy="941999"/>
            </a:xfrm>
            <a:prstGeom prst="rect">
              <a:avLst/>
            </a:prstGeom>
            <a:noFill/>
            <a:ln>
              <a:noFill/>
            </a:ln>
            <a:effectLst/>
          </p:spPr>
          <p:txBody>
            <a:bodyPr wrap="square">
              <a:spAutoFit/>
            </a:bodyPr>
            <a:lstStyle>
              <a:lvl1pPr>
                <a:defRPr b="1">
                  <a:solidFill>
                    <a:schemeClr val="tx1"/>
                  </a:solidFill>
                  <a:latin typeface="Arial" pitchFamily="34" charset="0"/>
                  <a:ea typeface="ヒラギノ角ゴ Pro W3" pitchFamily="-112" charset="-128"/>
                </a:defRPr>
              </a:lvl1pPr>
              <a:lvl2pPr marL="742950" indent="-285750">
                <a:defRPr b="1">
                  <a:solidFill>
                    <a:schemeClr val="tx1"/>
                  </a:solidFill>
                  <a:latin typeface="Arial" pitchFamily="34" charset="0"/>
                  <a:ea typeface="ヒラギノ角ゴ Pro W3" pitchFamily="-112" charset="-128"/>
                </a:defRPr>
              </a:lvl2pPr>
              <a:lvl3pPr marL="1143000" indent="-228600">
                <a:defRPr b="1">
                  <a:solidFill>
                    <a:schemeClr val="tx1"/>
                  </a:solidFill>
                  <a:latin typeface="Arial" pitchFamily="34" charset="0"/>
                  <a:ea typeface="ヒラギノ角ゴ Pro W3" pitchFamily="-112" charset="-128"/>
                </a:defRPr>
              </a:lvl3pPr>
              <a:lvl4pPr marL="1600200" indent="-228600">
                <a:defRPr b="1">
                  <a:solidFill>
                    <a:schemeClr val="tx1"/>
                  </a:solidFill>
                  <a:latin typeface="Arial" pitchFamily="34" charset="0"/>
                  <a:ea typeface="ヒラギノ角ゴ Pro W3" pitchFamily="-112" charset="-128"/>
                </a:defRPr>
              </a:lvl4pPr>
              <a:lvl5pPr marL="2057400" indent="-228600">
                <a:defRPr b="1">
                  <a:solidFill>
                    <a:schemeClr val="tx1"/>
                  </a:solidFill>
                  <a:latin typeface="Arial" pitchFamily="34" charset="0"/>
                  <a:ea typeface="ヒラギノ角ゴ Pro W3" pitchFamily="-112" charset="-128"/>
                </a:defRPr>
              </a:lvl5pPr>
              <a:lvl6pPr marL="2514600" indent="-228600" algn="ctr" eaLnBrk="0" fontAlgn="base" hangingPunct="0">
                <a:spcBef>
                  <a:spcPct val="0"/>
                </a:spcBef>
                <a:spcAft>
                  <a:spcPct val="0"/>
                </a:spcAft>
                <a:defRPr b="1">
                  <a:solidFill>
                    <a:schemeClr val="tx1"/>
                  </a:solidFill>
                  <a:latin typeface="Arial" pitchFamily="34" charset="0"/>
                  <a:ea typeface="ヒラギノ角ゴ Pro W3" pitchFamily="-112" charset="-128"/>
                </a:defRPr>
              </a:lvl6pPr>
              <a:lvl7pPr marL="2971800" indent="-228600" algn="ctr" eaLnBrk="0" fontAlgn="base" hangingPunct="0">
                <a:spcBef>
                  <a:spcPct val="0"/>
                </a:spcBef>
                <a:spcAft>
                  <a:spcPct val="0"/>
                </a:spcAft>
                <a:defRPr b="1">
                  <a:solidFill>
                    <a:schemeClr val="tx1"/>
                  </a:solidFill>
                  <a:latin typeface="Arial" pitchFamily="34" charset="0"/>
                  <a:ea typeface="ヒラギノ角ゴ Pro W3" pitchFamily="-112" charset="-128"/>
                </a:defRPr>
              </a:lvl7pPr>
              <a:lvl8pPr marL="3429000" indent="-228600" algn="ctr" eaLnBrk="0" fontAlgn="base" hangingPunct="0">
                <a:spcBef>
                  <a:spcPct val="0"/>
                </a:spcBef>
                <a:spcAft>
                  <a:spcPct val="0"/>
                </a:spcAft>
                <a:defRPr b="1">
                  <a:solidFill>
                    <a:schemeClr val="tx1"/>
                  </a:solidFill>
                  <a:latin typeface="Arial" pitchFamily="34" charset="0"/>
                  <a:ea typeface="ヒラギノ角ゴ Pro W3" pitchFamily="-112" charset="-128"/>
                </a:defRPr>
              </a:lvl8pPr>
              <a:lvl9pPr marL="3886200" indent="-228600" algn="ctr" eaLnBrk="0" fontAlgn="base" hangingPunct="0">
                <a:spcBef>
                  <a:spcPct val="0"/>
                </a:spcBef>
                <a:spcAft>
                  <a:spcPct val="0"/>
                </a:spcAft>
                <a:defRPr b="1">
                  <a:solidFill>
                    <a:schemeClr val="tx1"/>
                  </a:solidFill>
                  <a:latin typeface="Arial" pitchFamily="34" charset="0"/>
                  <a:ea typeface="ヒラギノ角ゴ Pro W3" pitchFamily="-112" charset="-128"/>
                </a:defRPr>
              </a:lvl9pPr>
            </a:lstStyle>
            <a:p>
              <a:r>
                <a:rPr lang="de-DE" altLang="de-DE" sz="1600" dirty="0"/>
                <a:t>Unterrichtsvor-gaben für den Bildungsgang GG</a:t>
              </a:r>
            </a:p>
          </p:txBody>
        </p:sp>
        <p:pic>
          <p:nvPicPr>
            <p:cNvPr id="26" name="Picture 14" descr="NRW_MSW_RGB"/>
            <p:cNvPicPr>
              <a:picLocks noChangeAspect="1" noChangeArrowheads="1"/>
            </p:cNvPicPr>
            <p:nvPr/>
          </p:nvPicPr>
          <p:blipFill>
            <a:blip r:embed="rId2" cstate="print">
              <a:extLst>
                <a:ext uri="{28A0092B-C50C-407E-A947-70E740481C1C}">
                  <a14:useLocalDpi xmlns:a14="http://schemas.microsoft.com/office/drawing/2010/main" val="0"/>
                </a:ext>
              </a:extLst>
            </a:blip>
            <a:srcRect l="80573"/>
            <a:stretch>
              <a:fillRect/>
            </a:stretch>
          </p:blipFill>
          <p:spPr bwMode="auto">
            <a:xfrm>
              <a:off x="886536" y="4059451"/>
              <a:ext cx="1203187" cy="1296987"/>
            </a:xfrm>
            <a:prstGeom prst="rect">
              <a:avLst/>
            </a:prstGeom>
            <a:solidFill>
              <a:schemeClr val="bg1">
                <a:lumMod val="85000"/>
              </a:schemeClr>
            </a:solidFill>
            <a:ln>
              <a:noFill/>
            </a:ln>
            <a:extLst>
              <a:ext uri="{91240B29-F687-4F45-9708-019B960494DF}">
                <a14:hiddenLine xmlns:a14="http://schemas.microsoft.com/office/drawing/2010/main" w="9525">
                  <a:solidFill>
                    <a:srgbClr val="000000"/>
                  </a:solidFill>
                  <a:miter lim="800000"/>
                  <a:headEnd/>
                  <a:tailEnd/>
                </a14:hiddenLine>
              </a:ext>
            </a:extLst>
          </p:spPr>
        </p:pic>
      </p:grpSp>
      <p:sp>
        <p:nvSpPr>
          <p:cNvPr id="4" name="Fußzeilenplatzhalter 3">
            <a:extLst>
              <a:ext uri="{FF2B5EF4-FFF2-40B4-BE49-F238E27FC236}">
                <a16:creationId xmlns:a16="http://schemas.microsoft.com/office/drawing/2014/main" id="{52B192AB-7C5E-E934-3134-569B0926190A}"/>
              </a:ext>
            </a:extLst>
          </p:cNvPr>
          <p:cNvSpPr>
            <a:spLocks noGrp="1"/>
          </p:cNvSpPr>
          <p:nvPr>
            <p:ph type="ftr" sz="quarter" idx="11"/>
          </p:nvPr>
        </p:nvSpPr>
        <p:spPr/>
        <p:txBody>
          <a:bodyPr/>
          <a:lstStyle/>
          <a:p>
            <a:endParaRPr lang="de-DE"/>
          </a:p>
        </p:txBody>
      </p:sp>
      <p:sp>
        <p:nvSpPr>
          <p:cNvPr id="6" name="Datumsplatzhalter 5">
            <a:extLst>
              <a:ext uri="{FF2B5EF4-FFF2-40B4-BE49-F238E27FC236}">
                <a16:creationId xmlns:a16="http://schemas.microsoft.com/office/drawing/2014/main" id="{CFA6579A-9C2F-481B-395D-178B551D49A5}"/>
              </a:ext>
            </a:extLst>
          </p:cNvPr>
          <p:cNvSpPr>
            <a:spLocks noGrp="1"/>
          </p:cNvSpPr>
          <p:nvPr>
            <p:ph type="dt" sz="half" idx="10"/>
          </p:nvPr>
        </p:nvSpPr>
        <p:spPr/>
        <p:txBody>
          <a:bodyPr/>
          <a:lstStyle/>
          <a:p>
            <a:r>
              <a:rPr lang="de-DE"/>
              <a:t>Unterrichtsvorgabe für den zieldifferenten Bildungsgang Geistige Entwicklung - Aufgabenfeld Sprache und Kommunikation</a:t>
            </a:r>
          </a:p>
        </p:txBody>
      </p:sp>
    </p:spTree>
    <p:extLst>
      <p:ext uri="{BB962C8B-B14F-4D97-AF65-F5344CB8AC3E}">
        <p14:creationId xmlns:p14="http://schemas.microsoft.com/office/powerpoint/2010/main" val="163561166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A8330E7-2FED-9240-B43B-791B2DA812C7}"/>
              </a:ext>
            </a:extLst>
          </p:cNvPr>
          <p:cNvSpPr>
            <a:spLocks noGrp="1"/>
          </p:cNvSpPr>
          <p:nvPr>
            <p:ph type="title"/>
          </p:nvPr>
        </p:nvSpPr>
        <p:spPr/>
        <p:txBody>
          <a:bodyPr/>
          <a:lstStyle/>
          <a:p>
            <a:r>
              <a:rPr lang="de-DE" sz="2200" b="1" dirty="0"/>
              <a:t>Schulinterne </a:t>
            </a:r>
            <a:r>
              <a:rPr lang="de-DE" sz="2200" b="1" dirty="0" smtClean="0"/>
              <a:t>Lehrpläne</a:t>
            </a:r>
            <a:endParaRPr lang="de-DE" sz="2200" b="1" dirty="0"/>
          </a:p>
        </p:txBody>
      </p:sp>
      <p:sp>
        <p:nvSpPr>
          <p:cNvPr id="3" name="Inhaltsplatzhalter 2">
            <a:extLst>
              <a:ext uri="{FF2B5EF4-FFF2-40B4-BE49-F238E27FC236}">
                <a16:creationId xmlns:a16="http://schemas.microsoft.com/office/drawing/2014/main" id="{C5220460-9AF9-EB40-9934-3D9213581DA9}"/>
              </a:ext>
            </a:extLst>
          </p:cNvPr>
          <p:cNvSpPr>
            <a:spLocks noGrp="1"/>
          </p:cNvSpPr>
          <p:nvPr>
            <p:ph idx="1"/>
          </p:nvPr>
        </p:nvSpPr>
        <p:spPr/>
        <p:txBody>
          <a:bodyPr>
            <a:normAutofit/>
          </a:bodyPr>
          <a:lstStyle/>
          <a:p>
            <a:pPr>
              <a:spcBef>
                <a:spcPts val="1200"/>
              </a:spcBef>
            </a:pPr>
            <a:r>
              <a:rPr lang="de-DE" sz="2000" dirty="0"/>
              <a:t>Umsetzung der Richtlinien und Unterrichtsvorgaben unter spezifischen Bedingungen einer Schule</a:t>
            </a:r>
          </a:p>
          <a:p>
            <a:pPr>
              <a:spcBef>
                <a:spcPts val="1200"/>
              </a:spcBef>
            </a:pPr>
            <a:r>
              <a:rPr lang="de-DE" sz="2000" dirty="0"/>
              <a:t>Ausgestaltung von Freiräumen</a:t>
            </a:r>
          </a:p>
          <a:p>
            <a:pPr>
              <a:spcBef>
                <a:spcPts val="1200"/>
              </a:spcBef>
            </a:pPr>
            <a:r>
              <a:rPr lang="de-DE" sz="2000" dirty="0"/>
              <a:t>Instrumente zur Unterrichtsentwicklung und Unterrichtsgestaltung</a:t>
            </a:r>
          </a:p>
          <a:p>
            <a:pPr>
              <a:spcBef>
                <a:spcPts val="1200"/>
              </a:spcBef>
            </a:pPr>
            <a:r>
              <a:rPr lang="de-DE" sz="2000" dirty="0"/>
              <a:t>Grundlage der fachlichen und entwicklungsbezogenen Arbeit im Team</a:t>
            </a:r>
          </a:p>
          <a:p>
            <a:pPr>
              <a:spcBef>
                <a:spcPts val="1200"/>
              </a:spcBef>
            </a:pPr>
            <a:r>
              <a:rPr lang="de-DE" sz="2000" dirty="0"/>
              <a:t>Transparenz für alle am Bildungsprozess Beteiligten</a:t>
            </a:r>
          </a:p>
          <a:p>
            <a:pPr>
              <a:spcBef>
                <a:spcPts val="1200"/>
              </a:spcBef>
            </a:pPr>
            <a:r>
              <a:rPr lang="de-DE" sz="2000" dirty="0"/>
              <a:t>Grundlage für Reflexion und Evaluation</a:t>
            </a:r>
          </a:p>
          <a:p>
            <a:pPr marL="0" indent="0">
              <a:buNone/>
            </a:pPr>
            <a:endParaRPr lang="de-DE" dirty="0"/>
          </a:p>
        </p:txBody>
      </p:sp>
      <p:sp>
        <p:nvSpPr>
          <p:cNvPr id="5" name="Fußzeilenplatzhalter 4">
            <a:extLst>
              <a:ext uri="{FF2B5EF4-FFF2-40B4-BE49-F238E27FC236}">
                <a16:creationId xmlns:a16="http://schemas.microsoft.com/office/drawing/2014/main" id="{24CFB3B0-16DD-241E-0DEA-286F84E3B2F4}"/>
              </a:ext>
            </a:extLst>
          </p:cNvPr>
          <p:cNvSpPr>
            <a:spLocks noGrp="1"/>
          </p:cNvSpPr>
          <p:nvPr>
            <p:ph type="ftr" sz="quarter" idx="11"/>
          </p:nvPr>
        </p:nvSpPr>
        <p:spPr/>
        <p:txBody>
          <a:bodyPr/>
          <a:lstStyle/>
          <a:p>
            <a:endParaRPr lang="de-DE"/>
          </a:p>
        </p:txBody>
      </p:sp>
      <p:sp>
        <p:nvSpPr>
          <p:cNvPr id="7" name="Datumsplatzhalter 6">
            <a:extLst>
              <a:ext uri="{FF2B5EF4-FFF2-40B4-BE49-F238E27FC236}">
                <a16:creationId xmlns:a16="http://schemas.microsoft.com/office/drawing/2014/main" id="{E24FA753-25B6-F1C3-414C-CF79D0482BAD}"/>
              </a:ext>
            </a:extLst>
          </p:cNvPr>
          <p:cNvSpPr>
            <a:spLocks noGrp="1"/>
          </p:cNvSpPr>
          <p:nvPr>
            <p:ph type="dt" sz="half" idx="10"/>
          </p:nvPr>
        </p:nvSpPr>
        <p:spPr/>
        <p:txBody>
          <a:bodyPr/>
          <a:lstStyle/>
          <a:p>
            <a:r>
              <a:rPr lang="de-DE"/>
              <a:t>Unterrichtsvorgabe für den zieldifferenten Bildungsgang Geistige Entwicklung - Aufgabenfeld Sprache und Kommunikation</a:t>
            </a:r>
          </a:p>
        </p:txBody>
      </p:sp>
    </p:spTree>
    <p:extLst>
      <p:ext uri="{BB962C8B-B14F-4D97-AF65-F5344CB8AC3E}">
        <p14:creationId xmlns:p14="http://schemas.microsoft.com/office/powerpoint/2010/main" val="308953890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9EF9747-424B-1D47-8C18-363169B25A6A}"/>
              </a:ext>
            </a:extLst>
          </p:cNvPr>
          <p:cNvSpPr>
            <a:spLocks noGrp="1"/>
          </p:cNvSpPr>
          <p:nvPr>
            <p:ph type="title"/>
          </p:nvPr>
        </p:nvSpPr>
        <p:spPr/>
        <p:txBody>
          <a:bodyPr/>
          <a:lstStyle/>
          <a:p>
            <a:r>
              <a:rPr lang="de-DE" sz="2200" b="1" dirty="0"/>
              <a:t>Gliederung des schulinternen </a:t>
            </a:r>
            <a:r>
              <a:rPr lang="de-DE" sz="2200" b="1" dirty="0" smtClean="0"/>
              <a:t>Beispiel-Lehrplans </a:t>
            </a:r>
            <a:endParaRPr lang="de-DE" sz="2200" b="1" dirty="0"/>
          </a:p>
        </p:txBody>
      </p:sp>
      <p:sp>
        <p:nvSpPr>
          <p:cNvPr id="9" name="Inhaltsplatzhalter 2">
            <a:extLst>
              <a:ext uri="{FF2B5EF4-FFF2-40B4-BE49-F238E27FC236}">
                <a16:creationId xmlns:a16="http://schemas.microsoft.com/office/drawing/2014/main" id="{8B8A3032-F31A-124D-AA79-6C3891DEC2EA}"/>
              </a:ext>
            </a:extLst>
          </p:cNvPr>
          <p:cNvSpPr txBox="1">
            <a:spLocks/>
          </p:cNvSpPr>
          <p:nvPr/>
        </p:nvSpPr>
        <p:spPr>
          <a:xfrm>
            <a:off x="611560" y="1854039"/>
            <a:ext cx="8229600" cy="4205064"/>
          </a:xfrm>
          <a:prstGeom prst="rect">
            <a:avLst/>
          </a:prstGeom>
          <a:solidFill>
            <a:schemeClr val="bg1"/>
          </a:solidFill>
          <a:effectLst/>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defTabSz="536575">
              <a:buNone/>
            </a:pPr>
            <a:r>
              <a:rPr lang="de-DE" dirty="0"/>
              <a:t>	</a:t>
            </a:r>
          </a:p>
          <a:p>
            <a:pPr defTabSz="536575"/>
            <a:endParaRPr lang="de-DE" dirty="0"/>
          </a:p>
        </p:txBody>
      </p:sp>
      <p:sp>
        <p:nvSpPr>
          <p:cNvPr id="11" name="Rechteck 10"/>
          <p:cNvSpPr/>
          <p:nvPr/>
        </p:nvSpPr>
        <p:spPr>
          <a:xfrm>
            <a:off x="457200" y="1556792"/>
            <a:ext cx="8147248" cy="4759765"/>
          </a:xfrm>
          <a:prstGeom prst="rect">
            <a:avLst/>
          </a:prstGeom>
          <a:ln w="15875">
            <a:solidFill>
              <a:schemeClr val="tx1"/>
            </a:solidFill>
          </a:ln>
        </p:spPr>
        <p:txBody>
          <a:bodyPr wrap="square">
            <a:spAutoFit/>
          </a:bodyPr>
          <a:lstStyle/>
          <a:p>
            <a:pPr>
              <a:lnSpc>
                <a:spcPct val="115000"/>
              </a:lnSpc>
              <a:spcAft>
                <a:spcPts val="1000"/>
              </a:spcAft>
            </a:pPr>
            <a:r>
              <a:rPr lang="de-DE" sz="1100" b="1" dirty="0">
                <a:latin typeface="Arial" panose="020B0604020202020204" pitchFamily="34" charset="0"/>
                <a:ea typeface="Calibri" panose="020F0502020204030204" pitchFamily="34" charset="0"/>
                <a:cs typeface="Arial" panose="020B0604020202020204" pitchFamily="34" charset="0"/>
              </a:rPr>
              <a:t>1	Rahmenbedingungen der Arbeit im Aufgabenfeld Sprache und Kommunikation</a:t>
            </a:r>
            <a:br>
              <a:rPr lang="de-DE" sz="1100" b="1" dirty="0">
                <a:latin typeface="Arial" panose="020B0604020202020204" pitchFamily="34" charset="0"/>
                <a:ea typeface="Calibri" panose="020F0502020204030204" pitchFamily="34" charset="0"/>
                <a:cs typeface="Arial" panose="020B0604020202020204" pitchFamily="34" charset="0"/>
              </a:rPr>
            </a:br>
            <a:r>
              <a:rPr lang="de-DE" sz="1100" b="1" dirty="0">
                <a:latin typeface="Arial" panose="020B0604020202020204" pitchFamily="34" charset="0"/>
                <a:ea typeface="Calibri" panose="020F0502020204030204" pitchFamily="34" charset="0"/>
                <a:cs typeface="Arial" panose="020B0604020202020204" pitchFamily="34" charset="0"/>
              </a:rPr>
              <a:t>2	Entscheidungen zum Unterricht	</a:t>
            </a:r>
            <a:r>
              <a:rPr lang="de-DE" sz="1100" dirty="0">
                <a:latin typeface="Arial" panose="020B0604020202020204" pitchFamily="34" charset="0"/>
                <a:ea typeface="Calibri" panose="020F0502020204030204" pitchFamily="34" charset="0"/>
                <a:cs typeface="Times New Roman" panose="02020603050405020304" pitchFamily="18" charset="0"/>
              </a:rPr>
              <a:t/>
            </a:r>
            <a:br>
              <a:rPr lang="de-DE" sz="1100" dirty="0">
                <a:latin typeface="Arial" panose="020B0604020202020204" pitchFamily="34" charset="0"/>
                <a:ea typeface="Calibri" panose="020F0502020204030204" pitchFamily="34" charset="0"/>
                <a:cs typeface="Times New Roman" panose="02020603050405020304" pitchFamily="18" charset="0"/>
              </a:rPr>
            </a:br>
            <a:r>
              <a:rPr lang="de-DE" sz="1100" dirty="0">
                <a:latin typeface="Arial" panose="020B0604020202020204" pitchFamily="34" charset="0"/>
                <a:ea typeface="Calibri" panose="020F0502020204030204" pitchFamily="34" charset="0"/>
                <a:cs typeface="Times New Roman" panose="02020603050405020304" pitchFamily="18" charset="0"/>
              </a:rPr>
              <a:t>	</a:t>
            </a:r>
            <a:r>
              <a:rPr lang="de-DE" sz="1100" b="1" dirty="0">
                <a:latin typeface="Arial" panose="020B0604020202020204" pitchFamily="34" charset="0"/>
                <a:ea typeface="Calibri" panose="020F0502020204030204" pitchFamily="34" charset="0"/>
                <a:cs typeface="Arial" panose="020B0604020202020204" pitchFamily="34" charset="0"/>
              </a:rPr>
              <a:t>2.1 	Darstellung der Themenfelder	</a:t>
            </a:r>
            <a:br>
              <a:rPr lang="de-DE" sz="1100" b="1" dirty="0">
                <a:latin typeface="Arial" panose="020B0604020202020204" pitchFamily="34" charset="0"/>
                <a:ea typeface="Calibri" panose="020F0502020204030204" pitchFamily="34" charset="0"/>
                <a:cs typeface="Arial" panose="020B0604020202020204" pitchFamily="34" charset="0"/>
              </a:rPr>
            </a:br>
            <a:r>
              <a:rPr lang="de-DE" sz="1100" b="1" dirty="0">
                <a:latin typeface="Arial" panose="020B0604020202020204" pitchFamily="34" charset="0"/>
                <a:ea typeface="Calibri" panose="020F0502020204030204" pitchFamily="34" charset="0"/>
                <a:cs typeface="Arial" panose="020B0604020202020204" pitchFamily="34" charset="0"/>
              </a:rPr>
              <a:t>		</a:t>
            </a:r>
            <a:r>
              <a:rPr lang="de-DE" sz="1100" dirty="0">
                <a:latin typeface="Arial" panose="020B0604020202020204" pitchFamily="34" charset="0"/>
                <a:ea typeface="Calibri" panose="020F0502020204030204" pitchFamily="34" charset="0"/>
                <a:cs typeface="Arial" panose="020B0604020202020204" pitchFamily="34" charset="0"/>
              </a:rPr>
              <a:t>Primarstufe – Schuleingangsphase – Jahr A</a:t>
            </a:r>
            <a:br>
              <a:rPr lang="de-DE" sz="1100" dirty="0">
                <a:latin typeface="Arial" panose="020B0604020202020204" pitchFamily="34" charset="0"/>
                <a:ea typeface="Calibri" panose="020F0502020204030204" pitchFamily="34" charset="0"/>
                <a:cs typeface="Arial" panose="020B0604020202020204" pitchFamily="34" charset="0"/>
              </a:rPr>
            </a:br>
            <a:r>
              <a:rPr lang="de-DE" sz="1100" dirty="0">
                <a:latin typeface="Arial" panose="020B0604020202020204" pitchFamily="34" charset="0"/>
                <a:ea typeface="Calibri" panose="020F0502020204030204" pitchFamily="34" charset="0"/>
                <a:cs typeface="Arial" panose="020B0604020202020204" pitchFamily="34" charset="0"/>
              </a:rPr>
              <a:t>		Primarstufe – Schuleingangsphase – Jahr B	</a:t>
            </a:r>
            <a:br>
              <a:rPr lang="de-DE" sz="1100" dirty="0">
                <a:latin typeface="Arial" panose="020B0604020202020204" pitchFamily="34" charset="0"/>
                <a:ea typeface="Calibri" panose="020F0502020204030204" pitchFamily="34" charset="0"/>
                <a:cs typeface="Arial" panose="020B0604020202020204" pitchFamily="34" charset="0"/>
              </a:rPr>
            </a:br>
            <a:r>
              <a:rPr lang="de-DE" sz="1100" dirty="0">
                <a:latin typeface="Arial" panose="020B0604020202020204" pitchFamily="34" charset="0"/>
                <a:ea typeface="Calibri" panose="020F0502020204030204" pitchFamily="34" charset="0"/>
                <a:cs typeface="Arial" panose="020B0604020202020204" pitchFamily="34" charset="0"/>
              </a:rPr>
              <a:t>		Primarstufe – Schuleingangsphase – Jahr C	</a:t>
            </a:r>
            <a:br>
              <a:rPr lang="de-DE" sz="1100" dirty="0">
                <a:latin typeface="Arial" panose="020B0604020202020204" pitchFamily="34" charset="0"/>
                <a:ea typeface="Calibri" panose="020F0502020204030204" pitchFamily="34" charset="0"/>
                <a:cs typeface="Arial" panose="020B0604020202020204" pitchFamily="34" charset="0"/>
              </a:rPr>
            </a:br>
            <a:r>
              <a:rPr lang="de-DE" sz="1100" dirty="0">
                <a:latin typeface="Arial" panose="020B0604020202020204" pitchFamily="34" charset="0"/>
                <a:ea typeface="Calibri" panose="020F0502020204030204" pitchFamily="34" charset="0"/>
                <a:cs typeface="Arial" panose="020B0604020202020204" pitchFamily="34" charset="0"/>
              </a:rPr>
              <a:t>		Primarstufe – Jahrgang 3/4 – Jahr D</a:t>
            </a:r>
            <a:br>
              <a:rPr lang="de-DE" sz="1100" dirty="0">
                <a:latin typeface="Arial" panose="020B0604020202020204" pitchFamily="34" charset="0"/>
                <a:ea typeface="Calibri" panose="020F0502020204030204" pitchFamily="34" charset="0"/>
                <a:cs typeface="Arial" panose="020B0604020202020204" pitchFamily="34" charset="0"/>
              </a:rPr>
            </a:br>
            <a:r>
              <a:rPr lang="de-DE" sz="1100" dirty="0">
                <a:latin typeface="Arial" panose="020B0604020202020204" pitchFamily="34" charset="0"/>
                <a:ea typeface="Calibri" panose="020F0502020204030204" pitchFamily="34" charset="0"/>
                <a:cs typeface="Arial" panose="020B0604020202020204" pitchFamily="34" charset="0"/>
              </a:rPr>
              <a:t>		Primarstufe – Jahrgang 3/4 – Jahr E	</a:t>
            </a:r>
            <a:endParaRPr lang="de-DE" sz="1100" dirty="0">
              <a:latin typeface="Arial" panose="020B0604020202020204" pitchFamily="34" charset="0"/>
              <a:ea typeface="Calibri" panose="020F0502020204030204" pitchFamily="34" charset="0"/>
              <a:cs typeface="Times New Roman" panose="02020603050405020304" pitchFamily="18" charset="0"/>
            </a:endParaRPr>
          </a:p>
          <a:p>
            <a:pPr marL="897255">
              <a:lnSpc>
                <a:spcPct val="115000"/>
              </a:lnSpc>
              <a:spcAft>
                <a:spcPts val="1000"/>
              </a:spcAft>
            </a:pPr>
            <a:r>
              <a:rPr lang="de-DE" sz="1100" dirty="0">
                <a:latin typeface="Arial" panose="020B0604020202020204" pitchFamily="34" charset="0"/>
                <a:ea typeface="Calibri" panose="020F0502020204030204" pitchFamily="34" charset="0"/>
                <a:cs typeface="Arial" panose="020B0604020202020204" pitchFamily="34" charset="0"/>
              </a:rPr>
              <a:t>		Sekundarstufe I – Jahrgang 5-7 – Jahr A	</a:t>
            </a:r>
            <a:br>
              <a:rPr lang="de-DE" sz="1100" dirty="0">
                <a:latin typeface="Arial" panose="020B0604020202020204" pitchFamily="34" charset="0"/>
                <a:ea typeface="Calibri" panose="020F0502020204030204" pitchFamily="34" charset="0"/>
                <a:cs typeface="Arial" panose="020B0604020202020204" pitchFamily="34" charset="0"/>
              </a:rPr>
            </a:br>
            <a:r>
              <a:rPr lang="de-DE" sz="1100" dirty="0">
                <a:latin typeface="Arial" panose="020B0604020202020204" pitchFamily="34" charset="0"/>
                <a:ea typeface="Calibri" panose="020F0502020204030204" pitchFamily="34" charset="0"/>
                <a:cs typeface="Arial" panose="020B0604020202020204" pitchFamily="34" charset="0"/>
              </a:rPr>
              <a:t>		Sekundarstufe I – Jahrgang 5-7 – Jahr B	</a:t>
            </a:r>
            <a:br>
              <a:rPr lang="de-DE" sz="1100" dirty="0">
                <a:latin typeface="Arial" panose="020B0604020202020204" pitchFamily="34" charset="0"/>
                <a:ea typeface="Calibri" panose="020F0502020204030204" pitchFamily="34" charset="0"/>
                <a:cs typeface="Arial" panose="020B0604020202020204" pitchFamily="34" charset="0"/>
              </a:rPr>
            </a:br>
            <a:r>
              <a:rPr lang="de-DE" sz="1100" dirty="0">
                <a:latin typeface="Arial" panose="020B0604020202020204" pitchFamily="34" charset="0"/>
                <a:ea typeface="Calibri" panose="020F0502020204030204" pitchFamily="34" charset="0"/>
                <a:cs typeface="Arial" panose="020B0604020202020204" pitchFamily="34" charset="0"/>
              </a:rPr>
              <a:t>		Sekundarstufe I – Jahrgang 5-7 – Jahr C	</a:t>
            </a:r>
            <a:br>
              <a:rPr lang="de-DE" sz="1100" dirty="0">
                <a:latin typeface="Arial" panose="020B0604020202020204" pitchFamily="34" charset="0"/>
                <a:ea typeface="Calibri" panose="020F0502020204030204" pitchFamily="34" charset="0"/>
                <a:cs typeface="Arial" panose="020B0604020202020204" pitchFamily="34" charset="0"/>
              </a:rPr>
            </a:br>
            <a:r>
              <a:rPr lang="de-DE" sz="1100" dirty="0">
                <a:latin typeface="Arial" panose="020B0604020202020204" pitchFamily="34" charset="0"/>
                <a:ea typeface="Calibri" panose="020F0502020204030204" pitchFamily="34" charset="0"/>
                <a:cs typeface="Arial" panose="020B0604020202020204" pitchFamily="34" charset="0"/>
              </a:rPr>
              <a:t>		Sekundarstufe I – Jahrgang 8-10 – Jahr A	</a:t>
            </a:r>
            <a:br>
              <a:rPr lang="de-DE" sz="1100" dirty="0">
                <a:latin typeface="Arial" panose="020B0604020202020204" pitchFamily="34" charset="0"/>
                <a:ea typeface="Calibri" panose="020F0502020204030204" pitchFamily="34" charset="0"/>
                <a:cs typeface="Arial" panose="020B0604020202020204" pitchFamily="34" charset="0"/>
              </a:rPr>
            </a:br>
            <a:r>
              <a:rPr lang="de-DE" sz="1100" dirty="0">
                <a:latin typeface="Arial" panose="020B0604020202020204" pitchFamily="34" charset="0"/>
                <a:ea typeface="Calibri" panose="020F0502020204030204" pitchFamily="34" charset="0"/>
                <a:cs typeface="Arial" panose="020B0604020202020204" pitchFamily="34" charset="0"/>
              </a:rPr>
              <a:t>		Sekundarstufe I – Jahrgang 8-10 – Jahr B</a:t>
            </a:r>
            <a:br>
              <a:rPr lang="de-DE" sz="1100" dirty="0">
                <a:latin typeface="Arial" panose="020B0604020202020204" pitchFamily="34" charset="0"/>
                <a:ea typeface="Calibri" panose="020F0502020204030204" pitchFamily="34" charset="0"/>
                <a:cs typeface="Arial" panose="020B0604020202020204" pitchFamily="34" charset="0"/>
              </a:rPr>
            </a:br>
            <a:r>
              <a:rPr lang="de-DE" sz="1100" dirty="0">
                <a:latin typeface="Arial" panose="020B0604020202020204" pitchFamily="34" charset="0"/>
                <a:ea typeface="Calibri" panose="020F0502020204030204" pitchFamily="34" charset="0"/>
                <a:cs typeface="Arial" panose="020B0604020202020204" pitchFamily="34" charset="0"/>
              </a:rPr>
              <a:t>		Sekundarstufe I – Jahrgang 8-10 – Jahr C	</a:t>
            </a:r>
            <a:endParaRPr lang="de-DE" sz="1100" dirty="0">
              <a:latin typeface="Arial" panose="020B0604020202020204" pitchFamily="34" charset="0"/>
              <a:ea typeface="Calibri" panose="020F0502020204030204" pitchFamily="34" charset="0"/>
              <a:cs typeface="Times New Roman" panose="02020603050405020304" pitchFamily="18" charset="0"/>
            </a:endParaRPr>
          </a:p>
          <a:p>
            <a:pPr marL="895350">
              <a:lnSpc>
                <a:spcPct val="115000"/>
              </a:lnSpc>
              <a:spcAft>
                <a:spcPts val="1000"/>
              </a:spcAft>
            </a:pPr>
            <a:r>
              <a:rPr lang="de-DE" sz="1100" dirty="0">
                <a:latin typeface="Arial" panose="020B0604020202020204" pitchFamily="34" charset="0"/>
                <a:ea typeface="Calibri" panose="020F0502020204030204" pitchFamily="34" charset="0"/>
                <a:cs typeface="Arial" panose="020B0604020202020204" pitchFamily="34" charset="0"/>
              </a:rPr>
              <a:t>		Berufspraxisstufe – Jahr D</a:t>
            </a:r>
            <a:br>
              <a:rPr lang="de-DE" sz="1100" dirty="0">
                <a:latin typeface="Arial" panose="020B0604020202020204" pitchFamily="34" charset="0"/>
                <a:ea typeface="Calibri" panose="020F0502020204030204" pitchFamily="34" charset="0"/>
                <a:cs typeface="Arial" panose="020B0604020202020204" pitchFamily="34" charset="0"/>
              </a:rPr>
            </a:br>
            <a:r>
              <a:rPr lang="de-DE" sz="1100" dirty="0">
                <a:latin typeface="Arial" panose="020B0604020202020204" pitchFamily="34" charset="0"/>
                <a:ea typeface="Calibri" panose="020F0502020204030204" pitchFamily="34" charset="0"/>
                <a:cs typeface="Arial" panose="020B0604020202020204" pitchFamily="34" charset="0"/>
              </a:rPr>
              <a:t>		Berufspraxisstufe – Jahr E	</a:t>
            </a:r>
            <a:endParaRPr lang="de-DE" sz="1100" dirty="0">
              <a:latin typeface="Arial" panose="020B0604020202020204" pitchFamily="34" charset="0"/>
              <a:ea typeface="Calibri" panose="020F0502020204030204" pitchFamily="34" charset="0"/>
              <a:cs typeface="Times New Roman" panose="02020603050405020304" pitchFamily="18" charset="0"/>
            </a:endParaRPr>
          </a:p>
          <a:p>
            <a:pPr indent="449580">
              <a:lnSpc>
                <a:spcPct val="115000"/>
              </a:lnSpc>
              <a:spcAft>
                <a:spcPts val="1000"/>
              </a:spcAft>
            </a:pPr>
            <a:r>
              <a:rPr lang="de-DE" sz="1100" b="1" dirty="0">
                <a:latin typeface="Arial" panose="020B0604020202020204" pitchFamily="34" charset="0"/>
                <a:ea typeface="Calibri" panose="020F0502020204030204" pitchFamily="34" charset="0"/>
                <a:cs typeface="Arial" panose="020B0604020202020204" pitchFamily="34" charset="0"/>
              </a:rPr>
              <a:t>	2.2	Grundsätze der fachdidaktischen und fachmethodischen Arbeit</a:t>
            </a:r>
            <a:br>
              <a:rPr lang="de-DE" sz="1100" b="1" dirty="0">
                <a:latin typeface="Arial" panose="020B0604020202020204" pitchFamily="34" charset="0"/>
                <a:ea typeface="Calibri" panose="020F0502020204030204" pitchFamily="34" charset="0"/>
                <a:cs typeface="Arial" panose="020B0604020202020204" pitchFamily="34" charset="0"/>
              </a:rPr>
            </a:br>
            <a:r>
              <a:rPr lang="de-DE" sz="1100" b="1" dirty="0">
                <a:latin typeface="Arial" panose="020B0604020202020204" pitchFamily="34" charset="0"/>
                <a:ea typeface="Calibri" panose="020F0502020204030204" pitchFamily="34" charset="0"/>
                <a:cs typeface="Arial" panose="020B0604020202020204" pitchFamily="34" charset="0"/>
              </a:rPr>
              <a:t>	2.3	Grundsätze zum Ermöglichen, Erkennen, Einschätzen und Rückmelden von Leistungen	2.4	Lehr- und Lernmittel</a:t>
            </a:r>
            <a:br>
              <a:rPr lang="de-DE" sz="1100" b="1" dirty="0">
                <a:latin typeface="Arial" panose="020B0604020202020204" pitchFamily="34" charset="0"/>
                <a:ea typeface="Calibri" panose="020F0502020204030204" pitchFamily="34" charset="0"/>
                <a:cs typeface="Arial" panose="020B0604020202020204" pitchFamily="34" charset="0"/>
              </a:rPr>
            </a:br>
            <a:r>
              <a:rPr lang="de-DE" sz="1100" b="1" dirty="0">
                <a:latin typeface="Arial" panose="020B0604020202020204" pitchFamily="34" charset="0"/>
                <a:ea typeface="Calibri" panose="020F0502020204030204" pitchFamily="34" charset="0"/>
                <a:cs typeface="Arial" panose="020B0604020202020204" pitchFamily="34" charset="0"/>
              </a:rPr>
              <a:t>3	Entscheidungen zu unterrichtsübergreifenden Projekten</a:t>
            </a:r>
            <a:br>
              <a:rPr lang="de-DE" sz="1100" b="1" dirty="0">
                <a:latin typeface="Arial" panose="020B0604020202020204" pitchFamily="34" charset="0"/>
                <a:ea typeface="Calibri" panose="020F0502020204030204" pitchFamily="34" charset="0"/>
                <a:cs typeface="Arial" panose="020B0604020202020204" pitchFamily="34" charset="0"/>
              </a:rPr>
            </a:br>
            <a:r>
              <a:rPr lang="de-DE" sz="1100" b="1" dirty="0">
                <a:latin typeface="Arial" panose="020B0604020202020204" pitchFamily="34" charset="0"/>
                <a:ea typeface="Calibri" panose="020F0502020204030204" pitchFamily="34" charset="0"/>
                <a:cs typeface="Arial" panose="020B0604020202020204" pitchFamily="34" charset="0"/>
              </a:rPr>
              <a:t>4	Qualitätssicherung</a:t>
            </a:r>
            <a:br>
              <a:rPr lang="de-DE" sz="1100" b="1" dirty="0">
                <a:latin typeface="Arial" panose="020B0604020202020204" pitchFamily="34" charset="0"/>
                <a:ea typeface="Calibri" panose="020F0502020204030204" pitchFamily="34" charset="0"/>
                <a:cs typeface="Arial" panose="020B0604020202020204" pitchFamily="34" charset="0"/>
              </a:rPr>
            </a:br>
            <a:r>
              <a:rPr lang="de-DE" sz="1100" b="1" dirty="0">
                <a:latin typeface="Arial" panose="020B0604020202020204" pitchFamily="34" charset="0"/>
                <a:ea typeface="Calibri" panose="020F0502020204030204" pitchFamily="34" charset="0"/>
              </a:rPr>
              <a:t>Anhang	</a:t>
            </a:r>
            <a:endParaRPr lang="de-DE" dirty="0"/>
          </a:p>
        </p:txBody>
      </p:sp>
      <p:sp>
        <p:nvSpPr>
          <p:cNvPr id="7" name="Textfeld 6"/>
          <p:cNvSpPr txBox="1"/>
          <p:nvPr/>
        </p:nvSpPr>
        <p:spPr>
          <a:xfrm>
            <a:off x="5364088" y="1988840"/>
            <a:ext cx="3096343" cy="2031325"/>
          </a:xfrm>
          <a:prstGeom prst="rect">
            <a:avLst/>
          </a:prstGeom>
          <a:noFill/>
          <a:ln>
            <a:solidFill>
              <a:schemeClr val="tx1"/>
            </a:solidFill>
          </a:ln>
        </p:spPr>
        <p:txBody>
          <a:bodyPr wrap="square" rtlCol="0">
            <a:spAutoFit/>
          </a:bodyPr>
          <a:lstStyle/>
          <a:p>
            <a:r>
              <a:rPr lang="de-DE" dirty="0"/>
              <a:t>Diese Gliederung ist exemplarisch. Jede Schule ist aufgefordert zu prüfen, welche Struktur bzw. Gliederung für den jeweils eigenen schulinternen </a:t>
            </a:r>
            <a:r>
              <a:rPr lang="de-DE" dirty="0" smtClean="0"/>
              <a:t>Lehrplan </a:t>
            </a:r>
            <a:r>
              <a:rPr lang="de-DE" dirty="0"/>
              <a:t>geeignet ist.</a:t>
            </a:r>
          </a:p>
        </p:txBody>
      </p:sp>
      <p:sp>
        <p:nvSpPr>
          <p:cNvPr id="3" name="Fußzeilenplatzhalter 2">
            <a:extLst>
              <a:ext uri="{FF2B5EF4-FFF2-40B4-BE49-F238E27FC236}">
                <a16:creationId xmlns:a16="http://schemas.microsoft.com/office/drawing/2014/main" id="{5A82966A-62DF-3E91-DE22-F9B122A16C7E}"/>
              </a:ext>
            </a:extLst>
          </p:cNvPr>
          <p:cNvSpPr>
            <a:spLocks noGrp="1"/>
          </p:cNvSpPr>
          <p:nvPr>
            <p:ph type="ftr" sz="quarter" idx="11"/>
          </p:nvPr>
        </p:nvSpPr>
        <p:spPr/>
        <p:txBody>
          <a:bodyPr/>
          <a:lstStyle/>
          <a:p>
            <a:endParaRPr lang="de-DE"/>
          </a:p>
        </p:txBody>
      </p:sp>
      <p:sp>
        <p:nvSpPr>
          <p:cNvPr id="5" name="Datumsplatzhalter 4">
            <a:extLst>
              <a:ext uri="{FF2B5EF4-FFF2-40B4-BE49-F238E27FC236}">
                <a16:creationId xmlns:a16="http://schemas.microsoft.com/office/drawing/2014/main" id="{4E34B7EF-93F1-AADB-9E82-A8E38558D700}"/>
              </a:ext>
            </a:extLst>
          </p:cNvPr>
          <p:cNvSpPr>
            <a:spLocks noGrp="1"/>
          </p:cNvSpPr>
          <p:nvPr>
            <p:ph type="dt" sz="half" idx="10"/>
          </p:nvPr>
        </p:nvSpPr>
        <p:spPr/>
        <p:txBody>
          <a:bodyPr/>
          <a:lstStyle/>
          <a:p>
            <a:r>
              <a:rPr lang="de-DE"/>
              <a:t>Unterrichtsvorgabe für den zieldifferenten Bildungsgang Geistige Entwicklung - Aufgabenfeld Sprache und Kommunikation</a:t>
            </a:r>
          </a:p>
        </p:txBody>
      </p:sp>
    </p:spTree>
    <p:extLst>
      <p:ext uri="{BB962C8B-B14F-4D97-AF65-F5344CB8AC3E}">
        <p14:creationId xmlns:p14="http://schemas.microsoft.com/office/powerpoint/2010/main" val="230802506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z="2200" b="1" dirty="0"/>
              <a:t>Systematik des schulinternen </a:t>
            </a:r>
            <a:r>
              <a:rPr lang="de-DE" sz="2200" b="1" dirty="0" smtClean="0"/>
              <a:t>Beispiel-Lehrplans</a:t>
            </a:r>
            <a:endParaRPr lang="de-DE" sz="2200" b="1" dirty="0"/>
          </a:p>
        </p:txBody>
      </p:sp>
      <p:sp>
        <p:nvSpPr>
          <p:cNvPr id="3" name="Inhaltsplatzhalter 2"/>
          <p:cNvSpPr>
            <a:spLocks noGrp="1"/>
          </p:cNvSpPr>
          <p:nvPr>
            <p:ph idx="1"/>
          </p:nvPr>
        </p:nvSpPr>
        <p:spPr>
          <a:xfrm>
            <a:off x="472412" y="1700808"/>
            <a:ext cx="8229600" cy="4205064"/>
          </a:xfrm>
        </p:spPr>
        <p:txBody>
          <a:bodyPr>
            <a:normAutofit/>
          </a:bodyPr>
          <a:lstStyle/>
          <a:p>
            <a:r>
              <a:rPr lang="de-DE" sz="2400" dirty="0">
                <a:latin typeface="Arial" panose="020B0604020202020204" pitchFamily="34" charset="0"/>
                <a:ea typeface="Calibri" panose="020F0502020204030204" pitchFamily="34" charset="0"/>
                <a:cs typeface="Times New Roman" panose="02020603050405020304" pitchFamily="18" charset="0"/>
              </a:rPr>
              <a:t>Die Themenfelder sind durch Konferenzbeschluss verbindlich auf die jeweiligen schulbezogenen Stufen </a:t>
            </a:r>
            <a:r>
              <a:rPr lang="de-DE" sz="2400" dirty="0" err="1">
                <a:latin typeface="Arial" panose="020B0604020202020204" pitchFamily="34" charset="0"/>
                <a:ea typeface="Calibri" panose="020F0502020204030204" pitchFamily="34" charset="0"/>
                <a:cs typeface="Times New Roman" panose="02020603050405020304" pitchFamily="18" charset="0"/>
              </a:rPr>
              <a:t>ver</a:t>
            </a:r>
            <a:r>
              <a:rPr lang="de-DE" sz="2400" dirty="0">
                <a:latin typeface="Arial" panose="020B0604020202020204" pitchFamily="34" charset="0"/>
                <a:ea typeface="Calibri" panose="020F0502020204030204" pitchFamily="34" charset="0"/>
                <a:cs typeface="Times New Roman" panose="02020603050405020304" pitchFamily="18" charset="0"/>
              </a:rPr>
              <a:t>-teilt worden. </a:t>
            </a:r>
            <a:endParaRPr lang="de-DE" sz="2400" dirty="0"/>
          </a:p>
        </p:txBody>
      </p:sp>
      <p:graphicFrame>
        <p:nvGraphicFramePr>
          <p:cNvPr id="9" name="Tabelle 8"/>
          <p:cNvGraphicFramePr>
            <a:graphicFrameLocks noGrp="1"/>
          </p:cNvGraphicFramePr>
          <p:nvPr/>
        </p:nvGraphicFramePr>
        <p:xfrm>
          <a:off x="2970465" y="2642084"/>
          <a:ext cx="5327269" cy="2523744"/>
        </p:xfrm>
        <a:graphic>
          <a:graphicData uri="http://schemas.openxmlformats.org/drawingml/2006/table">
            <a:tbl>
              <a:tblPr firstRow="1" firstCol="1" bandRow="1"/>
              <a:tblGrid>
                <a:gridCol w="1063544">
                  <a:extLst>
                    <a:ext uri="{9D8B030D-6E8A-4147-A177-3AD203B41FA5}">
                      <a16:colId xmlns:a16="http://schemas.microsoft.com/office/drawing/2014/main" val="1439080479"/>
                    </a:ext>
                  </a:extLst>
                </a:gridCol>
                <a:gridCol w="675484">
                  <a:extLst>
                    <a:ext uri="{9D8B030D-6E8A-4147-A177-3AD203B41FA5}">
                      <a16:colId xmlns:a16="http://schemas.microsoft.com/office/drawing/2014/main" val="4188916826"/>
                    </a:ext>
                  </a:extLst>
                </a:gridCol>
                <a:gridCol w="731187">
                  <a:extLst>
                    <a:ext uri="{9D8B030D-6E8A-4147-A177-3AD203B41FA5}">
                      <a16:colId xmlns:a16="http://schemas.microsoft.com/office/drawing/2014/main" val="3424765675"/>
                    </a:ext>
                  </a:extLst>
                </a:gridCol>
                <a:gridCol w="598244">
                  <a:extLst>
                    <a:ext uri="{9D8B030D-6E8A-4147-A177-3AD203B41FA5}">
                      <a16:colId xmlns:a16="http://schemas.microsoft.com/office/drawing/2014/main" val="1303280198"/>
                    </a:ext>
                  </a:extLst>
                </a:gridCol>
                <a:gridCol w="598244">
                  <a:extLst>
                    <a:ext uri="{9D8B030D-6E8A-4147-A177-3AD203B41FA5}">
                      <a16:colId xmlns:a16="http://schemas.microsoft.com/office/drawing/2014/main" val="2951193719"/>
                    </a:ext>
                  </a:extLst>
                </a:gridCol>
                <a:gridCol w="1660566">
                  <a:extLst>
                    <a:ext uri="{9D8B030D-6E8A-4147-A177-3AD203B41FA5}">
                      <a16:colId xmlns:a16="http://schemas.microsoft.com/office/drawing/2014/main" val="2216296929"/>
                    </a:ext>
                  </a:extLst>
                </a:gridCol>
              </a:tblGrid>
              <a:tr h="271811">
                <a:tc>
                  <a:txBody>
                    <a:bodyPr/>
                    <a:lstStyle/>
                    <a:p>
                      <a:pPr algn="just">
                        <a:lnSpc>
                          <a:spcPct val="115000"/>
                        </a:lnSpc>
                        <a:spcAft>
                          <a:spcPts val="0"/>
                        </a:spcAft>
                      </a:pPr>
                      <a:r>
                        <a:rPr lang="de-DE" sz="1100">
                          <a:effectLst/>
                          <a:latin typeface="Arial" panose="020B060402020202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de-DE" sz="1800" dirty="0">
                          <a:effectLst/>
                          <a:latin typeface="Arial" panose="020B0604020202020204" pitchFamily="34" charset="0"/>
                          <a:ea typeface="Calibri" panose="020F0502020204030204" pitchFamily="34" charset="0"/>
                          <a:cs typeface="Times New Roman" panose="02020603050405020304" pitchFamily="18" charset="0"/>
                        </a:rPr>
                        <a:t>SEP</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de-DE" sz="1800" dirty="0">
                          <a:effectLst/>
                          <a:latin typeface="Arial" panose="020B0604020202020204" pitchFamily="34" charset="0"/>
                          <a:ea typeface="Calibri" panose="020F0502020204030204" pitchFamily="34" charset="0"/>
                          <a:cs typeface="Times New Roman" panose="02020603050405020304" pitchFamily="18" charset="0"/>
                        </a:rPr>
                        <a:t>3 / 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de-DE" sz="1800">
                          <a:effectLst/>
                          <a:latin typeface="Arial" panose="020B0604020202020204" pitchFamily="34" charset="0"/>
                          <a:ea typeface="Calibri" panose="020F0502020204030204" pitchFamily="34" charset="0"/>
                          <a:cs typeface="Times New Roman" panose="02020603050405020304" pitchFamily="18" charset="0"/>
                        </a:rPr>
                        <a:t>5-7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de-DE" sz="1800" dirty="0">
                          <a:effectLst/>
                          <a:latin typeface="Arial" panose="020B0604020202020204" pitchFamily="34" charset="0"/>
                          <a:ea typeface="Calibri" panose="020F0502020204030204" pitchFamily="34" charset="0"/>
                          <a:cs typeface="Times New Roman" panose="02020603050405020304" pitchFamily="18" charset="0"/>
                        </a:rPr>
                        <a:t>8-10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de-DE" sz="1800" dirty="0">
                          <a:effectLst/>
                          <a:latin typeface="Arial" panose="020B0604020202020204" pitchFamily="34" charset="0"/>
                          <a:ea typeface="Calibri" panose="020F0502020204030204" pitchFamily="34" charset="0"/>
                          <a:cs typeface="Times New Roman" panose="02020603050405020304" pitchFamily="18" charset="0"/>
                        </a:rPr>
                        <a:t>BPS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50907538"/>
                  </a:ext>
                </a:extLst>
              </a:tr>
              <a:tr h="271811">
                <a:tc>
                  <a:txBody>
                    <a:bodyPr/>
                    <a:lstStyle/>
                    <a:p>
                      <a:pPr algn="just">
                        <a:lnSpc>
                          <a:spcPct val="115000"/>
                        </a:lnSpc>
                        <a:spcAft>
                          <a:spcPts val="0"/>
                        </a:spcAft>
                      </a:pPr>
                      <a:r>
                        <a:rPr lang="de-DE" sz="1800" dirty="0">
                          <a:effectLst/>
                          <a:latin typeface="Arial" panose="020B0604020202020204" pitchFamily="34" charset="0"/>
                          <a:ea typeface="Calibri" panose="020F0502020204030204" pitchFamily="34" charset="0"/>
                          <a:cs typeface="Times New Roman" panose="02020603050405020304" pitchFamily="18" charset="0"/>
                        </a:rPr>
                        <a:t>2022/23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de-DE" sz="1800">
                          <a:effectLst/>
                          <a:latin typeface="Arial" panose="020B0604020202020204" pitchFamily="34" charset="0"/>
                          <a:ea typeface="Calibri" panose="020F0502020204030204" pitchFamily="34" charset="0"/>
                          <a:cs typeface="Times New Roman" panose="02020603050405020304" pitchFamily="18" charset="0"/>
                        </a:rPr>
                        <a:t>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de-DE" sz="1800">
                          <a:effectLst/>
                          <a:latin typeface="Arial" panose="020B0604020202020204" pitchFamily="34" charset="0"/>
                          <a:ea typeface="Calibri" panose="020F0502020204030204" pitchFamily="34" charset="0"/>
                          <a:cs typeface="Times New Roman" panose="02020603050405020304" pitchFamily="18" charset="0"/>
                        </a:rPr>
                        <a:t>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de-DE" sz="1800">
                          <a:effectLst/>
                          <a:latin typeface="Arial" panose="020B0604020202020204" pitchFamily="34" charset="0"/>
                          <a:ea typeface="Calibri" panose="020F0502020204030204" pitchFamily="34" charset="0"/>
                          <a:cs typeface="Times New Roman" panose="02020603050405020304" pitchFamily="18" charset="0"/>
                        </a:rPr>
                        <a:t>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de-DE" sz="1800" dirty="0">
                          <a:effectLst/>
                          <a:latin typeface="Arial" panose="020B0604020202020204" pitchFamily="34" charset="0"/>
                          <a:ea typeface="Calibri" panose="020F0502020204030204" pitchFamily="34" charset="0"/>
                          <a:cs typeface="Times New Roman" panose="02020603050405020304" pitchFamily="18" charset="0"/>
                        </a:rPr>
                        <a:t>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de-DE" sz="1800" dirty="0">
                          <a:effectLst/>
                          <a:latin typeface="Arial" panose="020B0604020202020204" pitchFamily="34" charset="0"/>
                          <a:ea typeface="Calibri" panose="020F0502020204030204" pitchFamily="34" charset="0"/>
                          <a:cs typeface="Times New Roman" panose="02020603050405020304" pitchFamily="18" charset="0"/>
                        </a:rPr>
                        <a:t>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48788274"/>
                  </a:ext>
                </a:extLst>
              </a:tr>
              <a:tr h="271811">
                <a:tc>
                  <a:txBody>
                    <a:bodyPr/>
                    <a:lstStyle/>
                    <a:p>
                      <a:pPr algn="just">
                        <a:lnSpc>
                          <a:spcPct val="115000"/>
                        </a:lnSpc>
                        <a:spcAft>
                          <a:spcPts val="0"/>
                        </a:spcAft>
                      </a:pPr>
                      <a:r>
                        <a:rPr lang="de-DE" sz="1800" dirty="0">
                          <a:effectLst/>
                          <a:latin typeface="Arial" panose="020B0604020202020204" pitchFamily="34" charset="0"/>
                          <a:ea typeface="Calibri" panose="020F0502020204030204" pitchFamily="34" charset="0"/>
                          <a:cs typeface="Times New Roman" panose="02020603050405020304" pitchFamily="18" charset="0"/>
                        </a:rPr>
                        <a:t>2023/24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de-DE" sz="1800" dirty="0">
                          <a:effectLst/>
                          <a:latin typeface="Arial" panose="020B0604020202020204" pitchFamily="34" charset="0"/>
                          <a:ea typeface="Calibri" panose="020F0502020204030204" pitchFamily="34" charset="0"/>
                          <a:cs typeface="Times New Roman" panose="02020603050405020304" pitchFamily="18" charset="0"/>
                        </a:rPr>
                        <a:t>B</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de-DE" sz="1800" dirty="0">
                          <a:effectLst/>
                          <a:latin typeface="Arial" panose="020B0604020202020204" pitchFamily="34" charset="0"/>
                          <a:ea typeface="Calibri" panose="020F0502020204030204" pitchFamily="34" charset="0"/>
                          <a:cs typeface="Times New Roman" panose="02020603050405020304" pitchFamily="18" charset="0"/>
                        </a:rPr>
                        <a:t>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de-DE" sz="1800" dirty="0">
                          <a:effectLst/>
                          <a:latin typeface="Arial" panose="020B0604020202020204" pitchFamily="34" charset="0"/>
                          <a:ea typeface="Calibri" panose="020F0502020204030204" pitchFamily="34" charset="0"/>
                          <a:cs typeface="Times New Roman" panose="02020603050405020304" pitchFamily="18" charset="0"/>
                        </a:rPr>
                        <a:t>B</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de-DE" sz="1800" dirty="0">
                          <a:effectLst/>
                          <a:latin typeface="Arial" panose="020B0604020202020204" pitchFamily="34" charset="0"/>
                          <a:ea typeface="Calibri" panose="020F0502020204030204" pitchFamily="34" charset="0"/>
                          <a:cs typeface="Times New Roman" panose="02020603050405020304" pitchFamily="18" charset="0"/>
                        </a:rPr>
                        <a:t>B</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de-DE" sz="1800">
                          <a:effectLst/>
                          <a:latin typeface="Arial" panose="020B0604020202020204" pitchFamily="34" charset="0"/>
                          <a:ea typeface="Calibri" panose="020F0502020204030204" pitchFamily="34" charset="0"/>
                          <a:cs typeface="Times New Roman" panose="02020603050405020304" pitchFamily="18" charset="0"/>
                        </a:rPr>
                        <a:t>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96320826"/>
                  </a:ext>
                </a:extLst>
              </a:tr>
              <a:tr h="271811">
                <a:tc>
                  <a:txBody>
                    <a:bodyPr/>
                    <a:lstStyle/>
                    <a:p>
                      <a:pPr algn="just">
                        <a:lnSpc>
                          <a:spcPct val="115000"/>
                        </a:lnSpc>
                        <a:spcAft>
                          <a:spcPts val="0"/>
                        </a:spcAft>
                      </a:pPr>
                      <a:r>
                        <a:rPr lang="de-DE" sz="1800">
                          <a:effectLst/>
                          <a:latin typeface="Arial" panose="020B0604020202020204" pitchFamily="34" charset="0"/>
                          <a:ea typeface="Calibri" panose="020F0502020204030204" pitchFamily="34" charset="0"/>
                          <a:cs typeface="Times New Roman" panose="02020603050405020304" pitchFamily="18" charset="0"/>
                        </a:rPr>
                        <a:t>2024/25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de-DE" sz="1800" dirty="0">
                          <a:effectLst/>
                          <a:latin typeface="Arial" panose="020B0604020202020204" pitchFamily="34" charset="0"/>
                          <a:ea typeface="Calibri" panose="020F0502020204030204" pitchFamily="34" charset="0"/>
                          <a:cs typeface="Times New Roman" panose="02020603050405020304" pitchFamily="18" charset="0"/>
                        </a:rPr>
                        <a:t>C</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de-DE" sz="1800" dirty="0">
                          <a:effectLst/>
                          <a:latin typeface="Arial" panose="020B0604020202020204" pitchFamily="34" charset="0"/>
                          <a:ea typeface="Calibri" panose="020F0502020204030204" pitchFamily="34" charset="0"/>
                          <a:cs typeface="Times New Roman" panose="02020603050405020304" pitchFamily="18" charset="0"/>
                        </a:rPr>
                        <a:t>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de-DE" sz="1800">
                          <a:effectLst/>
                          <a:latin typeface="Arial" panose="020B0604020202020204" pitchFamily="34" charset="0"/>
                          <a:ea typeface="Calibri" panose="020F0502020204030204" pitchFamily="34" charset="0"/>
                          <a:cs typeface="Times New Roman" panose="02020603050405020304" pitchFamily="18" charset="0"/>
                        </a:rPr>
                        <a:t>C</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de-DE" sz="1800">
                          <a:effectLst/>
                          <a:latin typeface="Arial" panose="020B0604020202020204" pitchFamily="34" charset="0"/>
                          <a:ea typeface="Calibri" panose="020F0502020204030204" pitchFamily="34" charset="0"/>
                          <a:cs typeface="Times New Roman" panose="02020603050405020304" pitchFamily="18" charset="0"/>
                        </a:rPr>
                        <a:t>C</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de-DE" sz="1800">
                          <a:effectLst/>
                          <a:latin typeface="Arial" panose="020B0604020202020204" pitchFamily="34" charset="0"/>
                          <a:ea typeface="Calibri" panose="020F0502020204030204" pitchFamily="34" charset="0"/>
                          <a:cs typeface="Times New Roman" panose="02020603050405020304" pitchFamily="18" charset="0"/>
                        </a:rPr>
                        <a:t>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07399322"/>
                  </a:ext>
                </a:extLst>
              </a:tr>
              <a:tr h="271811">
                <a:tc>
                  <a:txBody>
                    <a:bodyPr/>
                    <a:lstStyle/>
                    <a:p>
                      <a:pPr algn="just">
                        <a:lnSpc>
                          <a:spcPct val="115000"/>
                        </a:lnSpc>
                        <a:spcAft>
                          <a:spcPts val="0"/>
                        </a:spcAft>
                      </a:pPr>
                      <a:r>
                        <a:rPr lang="de-DE" sz="1800">
                          <a:effectLst/>
                          <a:latin typeface="Arial" panose="020B0604020202020204" pitchFamily="34" charset="0"/>
                          <a:ea typeface="Calibri" panose="020F0502020204030204" pitchFamily="34" charset="0"/>
                          <a:cs typeface="Times New Roman" panose="02020603050405020304" pitchFamily="18" charset="0"/>
                        </a:rPr>
                        <a:t>2025/26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de-DE" sz="1800">
                          <a:effectLst/>
                          <a:latin typeface="Arial" panose="020B0604020202020204" pitchFamily="34" charset="0"/>
                          <a:ea typeface="Calibri" panose="020F0502020204030204" pitchFamily="34" charset="0"/>
                          <a:cs typeface="Times New Roman" panose="02020603050405020304" pitchFamily="18" charset="0"/>
                        </a:rPr>
                        <a:t>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de-DE" sz="1800" dirty="0">
                          <a:effectLst/>
                          <a:latin typeface="Arial" panose="020B0604020202020204" pitchFamily="34" charset="0"/>
                          <a:ea typeface="Calibri" panose="020F0502020204030204" pitchFamily="34" charset="0"/>
                          <a:cs typeface="Times New Roman" panose="02020603050405020304" pitchFamily="18" charset="0"/>
                        </a:rPr>
                        <a:t>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de-DE" sz="1800" dirty="0">
                          <a:effectLst/>
                          <a:latin typeface="Arial" panose="020B0604020202020204" pitchFamily="34" charset="0"/>
                          <a:ea typeface="Calibri" panose="020F0502020204030204" pitchFamily="34" charset="0"/>
                          <a:cs typeface="Times New Roman" panose="02020603050405020304" pitchFamily="18" charset="0"/>
                        </a:rPr>
                        <a:t>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de-DE" sz="1800">
                          <a:effectLst/>
                          <a:latin typeface="Arial" panose="020B0604020202020204" pitchFamily="34" charset="0"/>
                          <a:ea typeface="Calibri" panose="020F0502020204030204" pitchFamily="34" charset="0"/>
                          <a:cs typeface="Times New Roman" panose="02020603050405020304" pitchFamily="18" charset="0"/>
                        </a:rPr>
                        <a:t>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de-DE" sz="1800">
                          <a:effectLst/>
                          <a:latin typeface="Arial" panose="020B0604020202020204" pitchFamily="34" charset="0"/>
                          <a:ea typeface="Calibri" panose="020F0502020204030204" pitchFamily="34" charset="0"/>
                          <a:cs typeface="Times New Roman" panose="02020603050405020304" pitchFamily="18" charset="0"/>
                        </a:rPr>
                        <a:t>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6436489"/>
                  </a:ext>
                </a:extLst>
              </a:tr>
              <a:tr h="271811">
                <a:tc>
                  <a:txBody>
                    <a:bodyPr/>
                    <a:lstStyle/>
                    <a:p>
                      <a:pPr algn="just">
                        <a:lnSpc>
                          <a:spcPct val="115000"/>
                        </a:lnSpc>
                        <a:spcAft>
                          <a:spcPts val="0"/>
                        </a:spcAft>
                      </a:pPr>
                      <a:r>
                        <a:rPr lang="de-DE" sz="1800">
                          <a:effectLst/>
                          <a:latin typeface="Arial" panose="020B0604020202020204" pitchFamily="34" charset="0"/>
                          <a:ea typeface="Calibri" panose="020F0502020204030204" pitchFamily="34" charset="0"/>
                          <a:cs typeface="Times New Roman" panose="02020603050405020304" pitchFamily="18" charset="0"/>
                        </a:rPr>
                        <a:t>2026/27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de-DE" sz="1800">
                          <a:effectLst/>
                          <a:latin typeface="Arial" panose="020B0604020202020204" pitchFamily="34" charset="0"/>
                          <a:ea typeface="Calibri" panose="020F0502020204030204" pitchFamily="34" charset="0"/>
                          <a:cs typeface="Times New Roman" panose="02020603050405020304" pitchFamily="18" charset="0"/>
                        </a:rPr>
                        <a:t>B</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de-DE" sz="1800" dirty="0">
                          <a:effectLst/>
                          <a:latin typeface="Arial" panose="020B0604020202020204" pitchFamily="34" charset="0"/>
                          <a:ea typeface="Calibri" panose="020F0502020204030204" pitchFamily="34" charset="0"/>
                          <a:cs typeface="Times New Roman" panose="02020603050405020304" pitchFamily="18" charset="0"/>
                        </a:rPr>
                        <a:t>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de-DE" sz="1800" dirty="0">
                          <a:effectLst/>
                          <a:latin typeface="Arial" panose="020B0604020202020204" pitchFamily="34" charset="0"/>
                          <a:ea typeface="Calibri" panose="020F0502020204030204" pitchFamily="34" charset="0"/>
                          <a:cs typeface="Times New Roman" panose="02020603050405020304" pitchFamily="18" charset="0"/>
                        </a:rPr>
                        <a:t>B</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de-DE" sz="1800" dirty="0">
                          <a:effectLst/>
                          <a:latin typeface="Arial" panose="020B0604020202020204" pitchFamily="34" charset="0"/>
                          <a:ea typeface="Calibri" panose="020F0502020204030204" pitchFamily="34" charset="0"/>
                          <a:cs typeface="Times New Roman" panose="02020603050405020304" pitchFamily="18" charset="0"/>
                        </a:rPr>
                        <a:t>B</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de-DE" sz="1800">
                          <a:effectLst/>
                          <a:latin typeface="Arial" panose="020B0604020202020204" pitchFamily="34" charset="0"/>
                          <a:ea typeface="Calibri" panose="020F0502020204030204" pitchFamily="34" charset="0"/>
                          <a:cs typeface="Times New Roman" panose="02020603050405020304" pitchFamily="18" charset="0"/>
                        </a:rPr>
                        <a:t>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67666226"/>
                  </a:ext>
                </a:extLst>
              </a:tr>
              <a:tr h="271811">
                <a:tc>
                  <a:txBody>
                    <a:bodyPr/>
                    <a:lstStyle/>
                    <a:p>
                      <a:pPr algn="just">
                        <a:lnSpc>
                          <a:spcPct val="115000"/>
                        </a:lnSpc>
                        <a:spcAft>
                          <a:spcPts val="0"/>
                        </a:spcAft>
                      </a:pPr>
                      <a:r>
                        <a:rPr lang="de-DE" sz="1800">
                          <a:effectLst/>
                          <a:latin typeface="Arial" panose="020B0604020202020204" pitchFamily="34" charset="0"/>
                          <a:ea typeface="Calibri" panose="020F0502020204030204" pitchFamily="34" charset="0"/>
                          <a:cs typeface="Times New Roman" panose="02020603050405020304" pitchFamily="18" charset="0"/>
                        </a:rPr>
                        <a:t>2027/28</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de-DE" sz="1800">
                          <a:effectLst/>
                          <a:latin typeface="Arial" panose="020B0604020202020204" pitchFamily="34" charset="0"/>
                          <a:ea typeface="Calibri" panose="020F0502020204030204" pitchFamily="34" charset="0"/>
                          <a:cs typeface="Times New Roman" panose="02020603050405020304" pitchFamily="18" charset="0"/>
                        </a:rPr>
                        <a:t>C</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de-DE" sz="1800">
                          <a:effectLst/>
                          <a:latin typeface="Arial" panose="020B0604020202020204" pitchFamily="34" charset="0"/>
                          <a:ea typeface="Calibri" panose="020F0502020204030204" pitchFamily="34" charset="0"/>
                          <a:cs typeface="Times New Roman" panose="02020603050405020304" pitchFamily="18" charset="0"/>
                        </a:rPr>
                        <a:t>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de-DE" sz="1800">
                          <a:effectLst/>
                          <a:latin typeface="Arial" panose="020B0604020202020204" pitchFamily="34" charset="0"/>
                          <a:ea typeface="Calibri" panose="020F0502020204030204" pitchFamily="34" charset="0"/>
                          <a:cs typeface="Times New Roman" panose="02020603050405020304" pitchFamily="18" charset="0"/>
                        </a:rPr>
                        <a:t>C</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de-DE" sz="1800" dirty="0">
                          <a:effectLst/>
                          <a:latin typeface="Arial" panose="020B0604020202020204" pitchFamily="34" charset="0"/>
                          <a:ea typeface="Calibri" panose="020F0502020204030204" pitchFamily="34" charset="0"/>
                          <a:cs typeface="Times New Roman" panose="02020603050405020304" pitchFamily="18" charset="0"/>
                        </a:rPr>
                        <a:t>C</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de-DE" sz="1800" dirty="0">
                          <a:effectLst/>
                          <a:latin typeface="Arial" panose="020B0604020202020204" pitchFamily="34" charset="0"/>
                          <a:ea typeface="Calibri" panose="020F0502020204030204" pitchFamily="34" charset="0"/>
                          <a:cs typeface="Times New Roman" panose="02020603050405020304" pitchFamily="18" charset="0"/>
                        </a:rPr>
                        <a:t>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48388207"/>
                  </a:ext>
                </a:extLst>
              </a:tr>
              <a:tr h="271811">
                <a:tc>
                  <a:txBody>
                    <a:bodyPr/>
                    <a:lstStyle/>
                    <a:p>
                      <a:pPr algn="just">
                        <a:lnSpc>
                          <a:spcPct val="115000"/>
                        </a:lnSpc>
                        <a:spcAft>
                          <a:spcPts val="0"/>
                        </a:spcAft>
                      </a:pPr>
                      <a:r>
                        <a:rPr lang="de-DE" sz="1800">
                          <a:effectLst/>
                          <a:latin typeface="Arial" panose="020B0604020202020204" pitchFamily="34" charset="0"/>
                          <a:ea typeface="Calibri" panose="020F0502020204030204" pitchFamily="34" charset="0"/>
                          <a:cs typeface="Times New Roman" panose="02020603050405020304" pitchFamily="18" charset="0"/>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de-DE" sz="1800" dirty="0">
                          <a:effectLst/>
                          <a:latin typeface="Arial" panose="020B060402020202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de-DE" sz="1800">
                          <a:effectLst/>
                          <a:latin typeface="Arial" panose="020B060402020202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de-DE" sz="1800">
                          <a:effectLst/>
                          <a:latin typeface="Arial" panose="020B060402020202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de-DE" sz="1800">
                          <a:effectLst/>
                          <a:latin typeface="Arial" panose="020B060402020202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de-DE" sz="1800" dirty="0">
                          <a:effectLst/>
                          <a:latin typeface="Arial" panose="020B060402020202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75296604"/>
                  </a:ext>
                </a:extLst>
              </a:tr>
            </a:tbl>
          </a:graphicData>
        </a:graphic>
      </p:graphicFrame>
      <p:sp>
        <p:nvSpPr>
          <p:cNvPr id="10" name="Rectangle 2"/>
          <p:cNvSpPr>
            <a:spLocks noChangeArrowheads="1"/>
          </p:cNvSpPr>
          <p:nvPr/>
        </p:nvSpPr>
        <p:spPr bwMode="auto">
          <a:xfrm>
            <a:off x="490344" y="2888514"/>
            <a:ext cx="2053767"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de-DE" altLang="de-DE" sz="20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Beispielschema:</a:t>
            </a:r>
            <a:endParaRPr kumimoji="0" lang="de-DE" altLang="de-DE" sz="2000" b="0" i="0" u="none" strike="noStrike" cap="none" normalizeH="0" baseline="0" dirty="0">
              <a:ln>
                <a:noFill/>
              </a:ln>
              <a:solidFill>
                <a:schemeClr val="tx1"/>
              </a:solidFill>
              <a:effectLst/>
              <a:latin typeface="Arial" panose="020B0604020202020204" pitchFamily="34" charset="0"/>
            </a:endParaRPr>
          </a:p>
        </p:txBody>
      </p:sp>
      <p:sp>
        <p:nvSpPr>
          <p:cNvPr id="8" name="Textfeld 7"/>
          <p:cNvSpPr txBox="1"/>
          <p:nvPr/>
        </p:nvSpPr>
        <p:spPr>
          <a:xfrm>
            <a:off x="499102" y="5301129"/>
            <a:ext cx="8003232" cy="646331"/>
          </a:xfrm>
          <a:prstGeom prst="rect">
            <a:avLst/>
          </a:prstGeom>
          <a:noFill/>
        </p:spPr>
        <p:txBody>
          <a:bodyPr wrap="square" rtlCol="0">
            <a:spAutoFit/>
          </a:bodyPr>
          <a:lstStyle/>
          <a:p>
            <a:r>
              <a:rPr lang="de-DE" dirty="0"/>
              <a:t>Beispiel: ein Kind, das im SJ 24/25 eingeschult wird, durchläuft die Themenfelder der SEP in der Reihenfolge C-A-B.</a:t>
            </a:r>
          </a:p>
        </p:txBody>
      </p:sp>
      <p:sp>
        <p:nvSpPr>
          <p:cNvPr id="5" name="Fußzeilenplatzhalter 4">
            <a:extLst>
              <a:ext uri="{FF2B5EF4-FFF2-40B4-BE49-F238E27FC236}">
                <a16:creationId xmlns:a16="http://schemas.microsoft.com/office/drawing/2014/main" id="{B59E95D0-A3E7-1064-B937-955C979BF459}"/>
              </a:ext>
            </a:extLst>
          </p:cNvPr>
          <p:cNvSpPr>
            <a:spLocks noGrp="1"/>
          </p:cNvSpPr>
          <p:nvPr>
            <p:ph type="ftr" sz="quarter" idx="11"/>
          </p:nvPr>
        </p:nvSpPr>
        <p:spPr/>
        <p:txBody>
          <a:bodyPr/>
          <a:lstStyle/>
          <a:p>
            <a:endParaRPr lang="de-DE"/>
          </a:p>
        </p:txBody>
      </p:sp>
      <p:sp>
        <p:nvSpPr>
          <p:cNvPr id="7" name="Datumsplatzhalter 6">
            <a:extLst>
              <a:ext uri="{FF2B5EF4-FFF2-40B4-BE49-F238E27FC236}">
                <a16:creationId xmlns:a16="http://schemas.microsoft.com/office/drawing/2014/main" id="{C134FE0A-6B40-39EE-35CC-09BAE40F5F50}"/>
              </a:ext>
            </a:extLst>
          </p:cNvPr>
          <p:cNvSpPr>
            <a:spLocks noGrp="1"/>
          </p:cNvSpPr>
          <p:nvPr>
            <p:ph type="dt" sz="half" idx="10"/>
          </p:nvPr>
        </p:nvSpPr>
        <p:spPr/>
        <p:txBody>
          <a:bodyPr/>
          <a:lstStyle/>
          <a:p>
            <a:r>
              <a:rPr lang="de-DE"/>
              <a:t>Unterrichtsvorgabe für den zieldifferenten Bildungsgang Geistige Entwicklung - Aufgabenfeld Sprache und Kommunikation</a:t>
            </a:r>
          </a:p>
        </p:txBody>
      </p:sp>
    </p:spTree>
    <p:extLst>
      <p:ext uri="{BB962C8B-B14F-4D97-AF65-F5344CB8AC3E}">
        <p14:creationId xmlns:p14="http://schemas.microsoft.com/office/powerpoint/2010/main" val="340932266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z="2200" b="1" dirty="0"/>
              <a:t>Beispiel zur Systematik des schulinternen </a:t>
            </a:r>
            <a:r>
              <a:rPr lang="de-DE" sz="2200" b="1" dirty="0" smtClean="0"/>
              <a:t>Beispiel-Lehrplans</a:t>
            </a:r>
            <a:endParaRPr lang="de-DE" sz="2200" b="1" dirty="0"/>
          </a:p>
        </p:txBody>
      </p:sp>
      <p:pic>
        <p:nvPicPr>
          <p:cNvPr id="7" name="Inhaltsplatzhalter 6"/>
          <p:cNvPicPr>
            <a:picLocks noGrp="1" noChangeAspect="1"/>
          </p:cNvPicPr>
          <p:nvPr>
            <p:ph idx="1"/>
          </p:nvPr>
        </p:nvPicPr>
        <p:blipFill>
          <a:blip r:embed="rId3"/>
          <a:stretch>
            <a:fillRect/>
          </a:stretch>
        </p:blipFill>
        <p:spPr>
          <a:xfrm>
            <a:off x="539552" y="1700808"/>
            <a:ext cx="8064896" cy="4204693"/>
          </a:xfrm>
          <a:prstGeom prst="rect">
            <a:avLst/>
          </a:prstGeom>
        </p:spPr>
      </p:pic>
      <p:sp>
        <p:nvSpPr>
          <p:cNvPr id="3" name="Fußzeilenplatzhalter 2">
            <a:extLst>
              <a:ext uri="{FF2B5EF4-FFF2-40B4-BE49-F238E27FC236}">
                <a16:creationId xmlns:a16="http://schemas.microsoft.com/office/drawing/2014/main" id="{409B477E-8A82-14F9-43FF-B7549D525D02}"/>
              </a:ext>
            </a:extLst>
          </p:cNvPr>
          <p:cNvSpPr>
            <a:spLocks noGrp="1"/>
          </p:cNvSpPr>
          <p:nvPr>
            <p:ph type="ftr" sz="quarter" idx="11"/>
          </p:nvPr>
        </p:nvSpPr>
        <p:spPr/>
        <p:txBody>
          <a:bodyPr/>
          <a:lstStyle/>
          <a:p>
            <a:endParaRPr lang="de-DE"/>
          </a:p>
        </p:txBody>
      </p:sp>
      <p:sp>
        <p:nvSpPr>
          <p:cNvPr id="5" name="Datumsplatzhalter 4">
            <a:extLst>
              <a:ext uri="{FF2B5EF4-FFF2-40B4-BE49-F238E27FC236}">
                <a16:creationId xmlns:a16="http://schemas.microsoft.com/office/drawing/2014/main" id="{9CCB1016-38AA-F259-8CDC-B67E055CEB93}"/>
              </a:ext>
            </a:extLst>
          </p:cNvPr>
          <p:cNvSpPr>
            <a:spLocks noGrp="1"/>
          </p:cNvSpPr>
          <p:nvPr>
            <p:ph type="dt" sz="half" idx="10"/>
          </p:nvPr>
        </p:nvSpPr>
        <p:spPr/>
        <p:txBody>
          <a:bodyPr/>
          <a:lstStyle/>
          <a:p>
            <a:r>
              <a:rPr lang="de-DE"/>
              <a:t>Unterrichtsvorgabe für den zieldifferenten Bildungsgang Geistige Entwicklung - Aufgabenfeld Sprache und Kommunikation</a:t>
            </a:r>
          </a:p>
        </p:txBody>
      </p:sp>
    </p:spTree>
    <p:extLst>
      <p:ext uri="{BB962C8B-B14F-4D97-AF65-F5344CB8AC3E}">
        <p14:creationId xmlns:p14="http://schemas.microsoft.com/office/powerpoint/2010/main" val="13278686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469603" y="1700808"/>
            <a:ext cx="8229600" cy="4205064"/>
          </a:xfrm>
        </p:spPr>
        <p:txBody>
          <a:bodyPr>
            <a:normAutofit/>
          </a:bodyPr>
          <a:lstStyle/>
          <a:p>
            <a:pPr marL="0" indent="0">
              <a:buNone/>
            </a:pPr>
            <a:endParaRPr lang="de-DE" altLang="de-DE" sz="2400" b="1" dirty="0">
              <a:solidFill>
                <a:srgbClr val="002060"/>
              </a:solidFill>
              <a:cs typeface="Times New Roman" pitchFamily="18" charset="0"/>
            </a:endParaRPr>
          </a:p>
          <a:p>
            <a:pPr marL="0" indent="0">
              <a:buNone/>
            </a:pPr>
            <a:endParaRPr lang="de-DE" altLang="de-DE" sz="2400" b="1" dirty="0">
              <a:solidFill>
                <a:srgbClr val="002060"/>
              </a:solidFill>
              <a:cs typeface="Times New Roman" pitchFamily="18" charset="0"/>
            </a:endParaRPr>
          </a:p>
          <a:p>
            <a:pPr marL="0" indent="0">
              <a:buNone/>
            </a:pPr>
            <a:r>
              <a:rPr lang="de-DE" altLang="de-DE" sz="2400" b="1" dirty="0">
                <a:solidFill>
                  <a:srgbClr val="002060"/>
                </a:solidFill>
                <a:cs typeface="Times New Roman" pitchFamily="18" charset="0"/>
              </a:rPr>
              <a:t>I. a	Aufbau und Systematik der Unterrichtsvorgaben für das 	Aufgabenfeld Sprache und Kommunikation </a:t>
            </a:r>
            <a:r>
              <a:rPr lang="de-DE" sz="2400" b="1" dirty="0"/>
              <a:t/>
            </a:r>
            <a:br>
              <a:rPr lang="de-DE" sz="2400" b="1" dirty="0"/>
            </a:br>
            <a:r>
              <a:rPr lang="de-DE" sz="3600" dirty="0"/>
              <a:t/>
            </a:r>
            <a:br>
              <a:rPr lang="de-DE" sz="3600" dirty="0"/>
            </a:br>
            <a:endParaRPr lang="de-DE" sz="4400" dirty="0"/>
          </a:p>
          <a:p>
            <a:pPr marL="0" indent="0">
              <a:buNone/>
            </a:pPr>
            <a:endParaRPr lang="de-DE" dirty="0"/>
          </a:p>
        </p:txBody>
      </p:sp>
      <p:sp>
        <p:nvSpPr>
          <p:cNvPr id="2" name="Fußzeilenplatzhalter 1">
            <a:extLst>
              <a:ext uri="{FF2B5EF4-FFF2-40B4-BE49-F238E27FC236}">
                <a16:creationId xmlns:a16="http://schemas.microsoft.com/office/drawing/2014/main" id="{5AD9FCDA-F6D0-8436-FD9A-AD7AECB2FBD8}"/>
              </a:ext>
            </a:extLst>
          </p:cNvPr>
          <p:cNvSpPr>
            <a:spLocks noGrp="1"/>
          </p:cNvSpPr>
          <p:nvPr>
            <p:ph type="ftr" sz="quarter" idx="11"/>
          </p:nvPr>
        </p:nvSpPr>
        <p:spPr/>
        <p:txBody>
          <a:bodyPr/>
          <a:lstStyle/>
          <a:p>
            <a:endParaRPr lang="de-DE"/>
          </a:p>
        </p:txBody>
      </p:sp>
      <p:sp>
        <p:nvSpPr>
          <p:cNvPr id="5" name="Datumsplatzhalter 4">
            <a:extLst>
              <a:ext uri="{FF2B5EF4-FFF2-40B4-BE49-F238E27FC236}">
                <a16:creationId xmlns:a16="http://schemas.microsoft.com/office/drawing/2014/main" id="{30FFD1A5-4B7F-8443-F8C5-A41EA5C1CE75}"/>
              </a:ext>
            </a:extLst>
          </p:cNvPr>
          <p:cNvSpPr>
            <a:spLocks noGrp="1"/>
          </p:cNvSpPr>
          <p:nvPr>
            <p:ph type="dt" sz="half" idx="10"/>
          </p:nvPr>
        </p:nvSpPr>
        <p:spPr/>
        <p:txBody>
          <a:bodyPr/>
          <a:lstStyle/>
          <a:p>
            <a:r>
              <a:rPr lang="de-DE"/>
              <a:t>Unterrichtsvorgabe für den zieldifferenten Bildungsgang Geistige Entwicklung - Aufgabenfeld Sprache und Kommunikation</a:t>
            </a:r>
          </a:p>
        </p:txBody>
      </p:sp>
    </p:spTree>
    <p:extLst>
      <p:ext uri="{BB962C8B-B14F-4D97-AF65-F5344CB8AC3E}">
        <p14:creationId xmlns:p14="http://schemas.microsoft.com/office/powerpoint/2010/main" val="63719794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rafik 4"/>
          <p:cNvPicPr>
            <a:picLocks noChangeAspect="1"/>
          </p:cNvPicPr>
          <p:nvPr/>
        </p:nvPicPr>
        <p:blipFill>
          <a:blip r:embed="rId2"/>
          <a:stretch>
            <a:fillRect/>
          </a:stretch>
        </p:blipFill>
        <p:spPr>
          <a:xfrm>
            <a:off x="539552" y="1606303"/>
            <a:ext cx="7560840" cy="4490375"/>
          </a:xfrm>
          <a:prstGeom prst="rect">
            <a:avLst/>
          </a:prstGeom>
        </p:spPr>
      </p:pic>
      <p:sp>
        <p:nvSpPr>
          <p:cNvPr id="6" name="Titel 1"/>
          <p:cNvSpPr txBox="1">
            <a:spLocks/>
          </p:cNvSpPr>
          <p:nvPr/>
        </p:nvSpPr>
        <p:spPr>
          <a:xfrm>
            <a:off x="457200" y="1124744"/>
            <a:ext cx="8229600" cy="360040"/>
          </a:xfrm>
          <a:prstGeom prst="rect">
            <a:avLst/>
          </a:prstGeom>
        </p:spPr>
        <p:txBody>
          <a:bodyPr/>
          <a:lstStyle>
            <a:lvl1pPr algn="l" defTabSz="914400" rtl="0" eaLnBrk="1" latinLnBrk="0" hangingPunct="1">
              <a:spcBef>
                <a:spcPct val="0"/>
              </a:spcBef>
              <a:buNone/>
              <a:defRPr sz="3400" kern="1200">
                <a:solidFill>
                  <a:schemeClr val="tx1"/>
                </a:solidFill>
                <a:latin typeface="+mj-lt"/>
                <a:ea typeface="+mj-ea"/>
                <a:cs typeface="+mj-cs"/>
              </a:defRPr>
            </a:lvl1pPr>
          </a:lstStyle>
          <a:p>
            <a:r>
              <a:rPr lang="de-DE" sz="2200" b="1" dirty="0"/>
              <a:t>Beispiel aus dem schulinternen </a:t>
            </a:r>
            <a:r>
              <a:rPr lang="de-DE" sz="2200" b="1" dirty="0" smtClean="0"/>
              <a:t>Beispiel-Lehrplan </a:t>
            </a:r>
            <a:r>
              <a:rPr lang="de-DE" sz="2200" b="1" dirty="0"/>
              <a:t>(I)</a:t>
            </a:r>
          </a:p>
        </p:txBody>
      </p:sp>
      <p:sp>
        <p:nvSpPr>
          <p:cNvPr id="3" name="Fußzeilenplatzhalter 2">
            <a:extLst>
              <a:ext uri="{FF2B5EF4-FFF2-40B4-BE49-F238E27FC236}">
                <a16:creationId xmlns:a16="http://schemas.microsoft.com/office/drawing/2014/main" id="{56A6A620-81D7-2EB4-A25D-5646136E9520}"/>
              </a:ext>
            </a:extLst>
          </p:cNvPr>
          <p:cNvSpPr>
            <a:spLocks noGrp="1"/>
          </p:cNvSpPr>
          <p:nvPr>
            <p:ph type="ftr" sz="quarter" idx="11"/>
          </p:nvPr>
        </p:nvSpPr>
        <p:spPr/>
        <p:txBody>
          <a:bodyPr/>
          <a:lstStyle/>
          <a:p>
            <a:endParaRPr lang="de-DE"/>
          </a:p>
        </p:txBody>
      </p:sp>
      <p:sp>
        <p:nvSpPr>
          <p:cNvPr id="7" name="Datumsplatzhalter 6">
            <a:extLst>
              <a:ext uri="{FF2B5EF4-FFF2-40B4-BE49-F238E27FC236}">
                <a16:creationId xmlns:a16="http://schemas.microsoft.com/office/drawing/2014/main" id="{36042CC5-EE15-7BC1-922C-C2FFF2735978}"/>
              </a:ext>
            </a:extLst>
          </p:cNvPr>
          <p:cNvSpPr>
            <a:spLocks noGrp="1"/>
          </p:cNvSpPr>
          <p:nvPr>
            <p:ph type="dt" sz="half" idx="10"/>
          </p:nvPr>
        </p:nvSpPr>
        <p:spPr/>
        <p:txBody>
          <a:bodyPr/>
          <a:lstStyle/>
          <a:p>
            <a:r>
              <a:rPr lang="de-DE"/>
              <a:t>Unterrichtsvorgabe für den zieldifferenten Bildungsgang Geistige Entwicklung - Aufgabenfeld Sprache und Kommunikation</a:t>
            </a:r>
          </a:p>
        </p:txBody>
      </p:sp>
    </p:spTree>
    <p:extLst>
      <p:ext uri="{BB962C8B-B14F-4D97-AF65-F5344CB8AC3E}">
        <p14:creationId xmlns:p14="http://schemas.microsoft.com/office/powerpoint/2010/main" val="247282931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1"/>
          <p:cNvSpPr txBox="1">
            <a:spLocks/>
          </p:cNvSpPr>
          <p:nvPr/>
        </p:nvSpPr>
        <p:spPr>
          <a:xfrm>
            <a:off x="457200" y="1124744"/>
            <a:ext cx="8229600" cy="360040"/>
          </a:xfrm>
          <a:prstGeom prst="rect">
            <a:avLst/>
          </a:prstGeom>
        </p:spPr>
        <p:txBody>
          <a:bodyPr/>
          <a:lstStyle>
            <a:lvl1pPr algn="l" defTabSz="914400" rtl="0" eaLnBrk="1" latinLnBrk="0" hangingPunct="1">
              <a:spcBef>
                <a:spcPct val="0"/>
              </a:spcBef>
              <a:buNone/>
              <a:defRPr sz="3400" kern="1200">
                <a:solidFill>
                  <a:schemeClr val="tx1"/>
                </a:solidFill>
                <a:latin typeface="+mj-lt"/>
                <a:ea typeface="+mj-ea"/>
                <a:cs typeface="+mj-cs"/>
              </a:defRPr>
            </a:lvl1pPr>
          </a:lstStyle>
          <a:p>
            <a:r>
              <a:rPr lang="de-DE" sz="2200" b="1" dirty="0"/>
              <a:t>Beispiel aus dem schulinternen </a:t>
            </a:r>
            <a:r>
              <a:rPr lang="de-DE" sz="2200" b="1" dirty="0" smtClean="0"/>
              <a:t>Beispiel-Lehrplan </a:t>
            </a:r>
            <a:r>
              <a:rPr lang="de-DE" sz="2200" b="1" dirty="0"/>
              <a:t>(II)</a:t>
            </a:r>
          </a:p>
        </p:txBody>
      </p:sp>
      <p:pic>
        <p:nvPicPr>
          <p:cNvPr id="7" name="Grafik 6"/>
          <p:cNvPicPr>
            <a:picLocks noChangeAspect="1"/>
          </p:cNvPicPr>
          <p:nvPr/>
        </p:nvPicPr>
        <p:blipFill>
          <a:blip r:embed="rId2"/>
          <a:stretch>
            <a:fillRect/>
          </a:stretch>
        </p:blipFill>
        <p:spPr>
          <a:xfrm>
            <a:off x="457200" y="1603465"/>
            <a:ext cx="7643192" cy="4488006"/>
          </a:xfrm>
          <a:prstGeom prst="rect">
            <a:avLst/>
          </a:prstGeom>
        </p:spPr>
      </p:pic>
      <p:sp>
        <p:nvSpPr>
          <p:cNvPr id="3" name="Fußzeilenplatzhalter 2">
            <a:extLst>
              <a:ext uri="{FF2B5EF4-FFF2-40B4-BE49-F238E27FC236}">
                <a16:creationId xmlns:a16="http://schemas.microsoft.com/office/drawing/2014/main" id="{56BE2979-60E0-286C-91E0-C4A753D96A54}"/>
              </a:ext>
            </a:extLst>
          </p:cNvPr>
          <p:cNvSpPr>
            <a:spLocks noGrp="1"/>
          </p:cNvSpPr>
          <p:nvPr>
            <p:ph type="ftr" sz="quarter" idx="11"/>
          </p:nvPr>
        </p:nvSpPr>
        <p:spPr/>
        <p:txBody>
          <a:bodyPr/>
          <a:lstStyle/>
          <a:p>
            <a:endParaRPr lang="de-DE"/>
          </a:p>
        </p:txBody>
      </p:sp>
      <p:sp>
        <p:nvSpPr>
          <p:cNvPr id="5" name="Datumsplatzhalter 4">
            <a:extLst>
              <a:ext uri="{FF2B5EF4-FFF2-40B4-BE49-F238E27FC236}">
                <a16:creationId xmlns:a16="http://schemas.microsoft.com/office/drawing/2014/main" id="{08EE545A-7837-BD56-DE04-D5721E4EA8A9}"/>
              </a:ext>
            </a:extLst>
          </p:cNvPr>
          <p:cNvSpPr>
            <a:spLocks noGrp="1"/>
          </p:cNvSpPr>
          <p:nvPr>
            <p:ph type="dt" sz="half" idx="10"/>
          </p:nvPr>
        </p:nvSpPr>
        <p:spPr/>
        <p:txBody>
          <a:bodyPr/>
          <a:lstStyle/>
          <a:p>
            <a:r>
              <a:rPr lang="de-DE"/>
              <a:t>Unterrichtsvorgabe für den zieldifferenten Bildungsgang Geistige Entwicklung - Aufgabenfeld Sprache und Kommunikation</a:t>
            </a:r>
          </a:p>
        </p:txBody>
      </p:sp>
    </p:spTree>
    <p:extLst>
      <p:ext uri="{BB962C8B-B14F-4D97-AF65-F5344CB8AC3E}">
        <p14:creationId xmlns:p14="http://schemas.microsoft.com/office/powerpoint/2010/main" val="405279879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1"/>
          <p:cNvSpPr txBox="1">
            <a:spLocks/>
          </p:cNvSpPr>
          <p:nvPr/>
        </p:nvSpPr>
        <p:spPr>
          <a:xfrm>
            <a:off x="457200" y="1124744"/>
            <a:ext cx="8229600" cy="360040"/>
          </a:xfrm>
          <a:prstGeom prst="rect">
            <a:avLst/>
          </a:prstGeom>
        </p:spPr>
        <p:txBody>
          <a:bodyPr/>
          <a:lstStyle>
            <a:lvl1pPr algn="l" defTabSz="914400" rtl="0" eaLnBrk="1" latinLnBrk="0" hangingPunct="1">
              <a:spcBef>
                <a:spcPct val="0"/>
              </a:spcBef>
              <a:buNone/>
              <a:defRPr sz="3400" kern="1200">
                <a:solidFill>
                  <a:schemeClr val="tx1"/>
                </a:solidFill>
                <a:latin typeface="+mj-lt"/>
                <a:ea typeface="+mj-ea"/>
                <a:cs typeface="+mj-cs"/>
              </a:defRPr>
            </a:lvl1pPr>
          </a:lstStyle>
          <a:p>
            <a:r>
              <a:rPr lang="de-DE" sz="2200" b="1" dirty="0"/>
              <a:t>Beispiel aus dem schulinternen </a:t>
            </a:r>
            <a:r>
              <a:rPr lang="de-DE" sz="2200" b="1" dirty="0" smtClean="0"/>
              <a:t>Beispiel-Lehrplan </a:t>
            </a:r>
            <a:r>
              <a:rPr lang="de-DE" sz="2200" b="1" dirty="0"/>
              <a:t>(III)</a:t>
            </a:r>
          </a:p>
        </p:txBody>
      </p:sp>
      <p:pic>
        <p:nvPicPr>
          <p:cNvPr id="5" name="Grafik 4"/>
          <p:cNvPicPr>
            <a:picLocks noChangeAspect="1"/>
          </p:cNvPicPr>
          <p:nvPr/>
        </p:nvPicPr>
        <p:blipFill>
          <a:blip r:embed="rId2"/>
          <a:stretch>
            <a:fillRect/>
          </a:stretch>
        </p:blipFill>
        <p:spPr>
          <a:xfrm>
            <a:off x="457200" y="2204864"/>
            <a:ext cx="8404646" cy="1296144"/>
          </a:xfrm>
          <a:prstGeom prst="rect">
            <a:avLst/>
          </a:prstGeom>
        </p:spPr>
      </p:pic>
      <p:sp>
        <p:nvSpPr>
          <p:cNvPr id="3" name="Fußzeilenplatzhalter 2">
            <a:extLst>
              <a:ext uri="{FF2B5EF4-FFF2-40B4-BE49-F238E27FC236}">
                <a16:creationId xmlns:a16="http://schemas.microsoft.com/office/drawing/2014/main" id="{6A97C678-402C-9A72-CC40-C256C6362E56}"/>
              </a:ext>
            </a:extLst>
          </p:cNvPr>
          <p:cNvSpPr>
            <a:spLocks noGrp="1"/>
          </p:cNvSpPr>
          <p:nvPr>
            <p:ph type="ftr" sz="quarter" idx="11"/>
          </p:nvPr>
        </p:nvSpPr>
        <p:spPr/>
        <p:txBody>
          <a:bodyPr/>
          <a:lstStyle/>
          <a:p>
            <a:endParaRPr lang="de-DE"/>
          </a:p>
        </p:txBody>
      </p:sp>
      <p:sp>
        <p:nvSpPr>
          <p:cNvPr id="7" name="Datumsplatzhalter 6">
            <a:extLst>
              <a:ext uri="{FF2B5EF4-FFF2-40B4-BE49-F238E27FC236}">
                <a16:creationId xmlns:a16="http://schemas.microsoft.com/office/drawing/2014/main" id="{69C87AE1-AB5F-56C0-5D70-38EE9497149F}"/>
              </a:ext>
            </a:extLst>
          </p:cNvPr>
          <p:cNvSpPr>
            <a:spLocks noGrp="1"/>
          </p:cNvSpPr>
          <p:nvPr>
            <p:ph type="dt" sz="half" idx="10"/>
          </p:nvPr>
        </p:nvSpPr>
        <p:spPr/>
        <p:txBody>
          <a:bodyPr/>
          <a:lstStyle/>
          <a:p>
            <a:r>
              <a:rPr lang="de-DE"/>
              <a:t>Unterrichtsvorgabe für den zieldifferenten Bildungsgang Geistige Entwicklung - Aufgabenfeld Sprache und Kommunikation</a:t>
            </a:r>
          </a:p>
        </p:txBody>
      </p:sp>
    </p:spTree>
    <p:extLst>
      <p:ext uri="{BB962C8B-B14F-4D97-AF65-F5344CB8AC3E}">
        <p14:creationId xmlns:p14="http://schemas.microsoft.com/office/powerpoint/2010/main" val="382200126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469603" y="1700808"/>
            <a:ext cx="8229600" cy="4205064"/>
          </a:xfrm>
        </p:spPr>
        <p:txBody>
          <a:bodyPr>
            <a:normAutofit/>
          </a:bodyPr>
          <a:lstStyle/>
          <a:p>
            <a:pPr marL="0" indent="0">
              <a:buNone/>
            </a:pPr>
            <a:endParaRPr lang="de-DE" altLang="de-DE" sz="2400" b="1" dirty="0">
              <a:solidFill>
                <a:srgbClr val="002060"/>
              </a:solidFill>
              <a:cs typeface="Times New Roman" pitchFamily="18" charset="0"/>
            </a:endParaRPr>
          </a:p>
          <a:p>
            <a:pPr marL="0" indent="0">
              <a:buNone/>
            </a:pPr>
            <a:endParaRPr lang="de-DE" altLang="de-DE" sz="2400" b="1" dirty="0">
              <a:solidFill>
                <a:srgbClr val="002060"/>
              </a:solidFill>
              <a:cs typeface="Times New Roman" pitchFamily="18" charset="0"/>
            </a:endParaRPr>
          </a:p>
          <a:p>
            <a:pPr marL="0" indent="0">
              <a:buNone/>
            </a:pPr>
            <a:r>
              <a:rPr lang="de-DE" altLang="de-DE" sz="2400" b="1" dirty="0">
                <a:solidFill>
                  <a:srgbClr val="002060"/>
                </a:solidFill>
                <a:cs typeface="Times New Roman" pitchFamily="18" charset="0"/>
              </a:rPr>
              <a:t>I. f	Vorschlag für teilnehmeraktivierende Elemente zum 	schulinternen </a:t>
            </a:r>
            <a:r>
              <a:rPr lang="de-DE" altLang="de-DE" sz="2400" b="1" dirty="0" smtClean="0">
                <a:solidFill>
                  <a:srgbClr val="002060"/>
                </a:solidFill>
                <a:cs typeface="Times New Roman" pitchFamily="18" charset="0"/>
              </a:rPr>
              <a:t>Lehrplan </a:t>
            </a:r>
            <a:r>
              <a:rPr lang="de-DE" altLang="de-DE" sz="2400" b="1" dirty="0">
                <a:solidFill>
                  <a:srgbClr val="002060"/>
                </a:solidFill>
                <a:cs typeface="Times New Roman" pitchFamily="18" charset="0"/>
              </a:rPr>
              <a:t>für das Aufgabenfeld Sprache 	und Kommunikation</a:t>
            </a:r>
            <a:r>
              <a:rPr lang="de-DE" sz="2400" b="1" dirty="0"/>
              <a:t/>
            </a:r>
            <a:br>
              <a:rPr lang="de-DE" sz="2400" b="1" dirty="0"/>
            </a:br>
            <a:r>
              <a:rPr lang="de-DE" sz="3600" dirty="0"/>
              <a:t/>
            </a:r>
            <a:br>
              <a:rPr lang="de-DE" sz="3600" dirty="0"/>
            </a:br>
            <a:endParaRPr lang="de-DE" sz="4400" dirty="0"/>
          </a:p>
          <a:p>
            <a:pPr marL="0" indent="0">
              <a:buNone/>
            </a:pPr>
            <a:endParaRPr lang="de-DE" dirty="0"/>
          </a:p>
        </p:txBody>
      </p:sp>
      <p:sp>
        <p:nvSpPr>
          <p:cNvPr id="2" name="Fußzeilenplatzhalter 1">
            <a:extLst>
              <a:ext uri="{FF2B5EF4-FFF2-40B4-BE49-F238E27FC236}">
                <a16:creationId xmlns:a16="http://schemas.microsoft.com/office/drawing/2014/main" id="{22B7E326-113F-6411-149C-6D7E15C91480}"/>
              </a:ext>
            </a:extLst>
          </p:cNvPr>
          <p:cNvSpPr>
            <a:spLocks noGrp="1"/>
          </p:cNvSpPr>
          <p:nvPr>
            <p:ph type="ftr" sz="quarter" idx="11"/>
          </p:nvPr>
        </p:nvSpPr>
        <p:spPr/>
        <p:txBody>
          <a:bodyPr/>
          <a:lstStyle/>
          <a:p>
            <a:endParaRPr lang="de-DE"/>
          </a:p>
        </p:txBody>
      </p:sp>
      <p:sp>
        <p:nvSpPr>
          <p:cNvPr id="5" name="Datumsplatzhalter 4">
            <a:extLst>
              <a:ext uri="{FF2B5EF4-FFF2-40B4-BE49-F238E27FC236}">
                <a16:creationId xmlns:a16="http://schemas.microsoft.com/office/drawing/2014/main" id="{DD575328-A5A4-0A29-46A0-CEAC455DA73C}"/>
              </a:ext>
            </a:extLst>
          </p:cNvPr>
          <p:cNvSpPr>
            <a:spLocks noGrp="1"/>
          </p:cNvSpPr>
          <p:nvPr>
            <p:ph type="dt" sz="half" idx="10"/>
          </p:nvPr>
        </p:nvSpPr>
        <p:spPr/>
        <p:txBody>
          <a:bodyPr/>
          <a:lstStyle/>
          <a:p>
            <a:r>
              <a:rPr lang="de-DE"/>
              <a:t>Unterrichtsvorgabe für den zieldifferenten Bildungsgang Geistige Entwicklung - Aufgabenfeld Sprache und Kommunikation</a:t>
            </a:r>
          </a:p>
        </p:txBody>
      </p:sp>
    </p:spTree>
    <p:extLst>
      <p:ext uri="{BB962C8B-B14F-4D97-AF65-F5344CB8AC3E}">
        <p14:creationId xmlns:p14="http://schemas.microsoft.com/office/powerpoint/2010/main" val="317481409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feld 2"/>
          <p:cNvSpPr txBox="1"/>
          <p:nvPr/>
        </p:nvSpPr>
        <p:spPr>
          <a:xfrm>
            <a:off x="457200" y="1080824"/>
            <a:ext cx="7734300" cy="430887"/>
          </a:xfrm>
          <a:prstGeom prst="rect">
            <a:avLst/>
          </a:prstGeom>
          <a:noFill/>
        </p:spPr>
        <p:txBody>
          <a:bodyPr wrap="square" rtlCol="0">
            <a:spAutoFit/>
          </a:bodyPr>
          <a:lstStyle/>
          <a:p>
            <a:pPr>
              <a:defRPr/>
            </a:pPr>
            <a:r>
              <a:rPr lang="de-DE" sz="2200" b="1" dirty="0">
                <a:solidFill>
                  <a:srgbClr val="FF0000"/>
                </a:solidFill>
                <a:latin typeface="Calibri"/>
              </a:rPr>
              <a:t>Auf dem Weg zum schulinternen </a:t>
            </a:r>
            <a:r>
              <a:rPr lang="de-DE" sz="2200" b="1" dirty="0" smtClean="0">
                <a:solidFill>
                  <a:srgbClr val="FF0000"/>
                </a:solidFill>
                <a:latin typeface="Calibri"/>
              </a:rPr>
              <a:t>Lehrplan</a:t>
            </a:r>
            <a:r>
              <a:rPr lang="de-DE" sz="2200" b="1" dirty="0">
                <a:solidFill>
                  <a:srgbClr val="FF0000"/>
                </a:solidFill>
                <a:latin typeface="Calibri"/>
              </a:rPr>
              <a:t>:</a:t>
            </a:r>
            <a:endParaRPr lang="de-DE" altLang="de-DE" sz="2200" b="1" dirty="0">
              <a:solidFill>
                <a:prstClr val="black"/>
              </a:solidFill>
              <a:latin typeface="Calibri"/>
            </a:endParaRPr>
          </a:p>
        </p:txBody>
      </p:sp>
      <p:sp>
        <p:nvSpPr>
          <p:cNvPr id="7" name="Textfeld 6"/>
          <p:cNvSpPr txBox="1"/>
          <p:nvPr/>
        </p:nvSpPr>
        <p:spPr>
          <a:xfrm>
            <a:off x="395536" y="2420888"/>
            <a:ext cx="8229600" cy="3477875"/>
          </a:xfrm>
          <a:prstGeom prst="rect">
            <a:avLst/>
          </a:prstGeom>
          <a:noFill/>
        </p:spPr>
        <p:txBody>
          <a:bodyPr wrap="square" rtlCol="0">
            <a:spAutoFit/>
          </a:bodyPr>
          <a:lstStyle/>
          <a:p>
            <a:pPr marL="385763" indent="-385763">
              <a:buFont typeface="+mj-lt"/>
              <a:buAutoNum type="arabicPeriod"/>
              <a:defRPr/>
            </a:pPr>
            <a:r>
              <a:rPr lang="de-DE" altLang="de-DE" sz="2000" dirty="0">
                <a:solidFill>
                  <a:prstClr val="black"/>
                </a:solidFill>
                <a:latin typeface="Calibri"/>
              </a:rPr>
              <a:t>Vorstellen der </a:t>
            </a:r>
            <a:r>
              <a:rPr lang="de-DE" altLang="de-DE" sz="2000" b="1" dirty="0">
                <a:solidFill>
                  <a:prstClr val="black"/>
                </a:solidFill>
                <a:latin typeface="Calibri"/>
              </a:rPr>
              <a:t>Unterrichtvorgaben</a:t>
            </a:r>
            <a:r>
              <a:rPr lang="de-DE" altLang="de-DE" sz="2000" dirty="0">
                <a:solidFill>
                  <a:prstClr val="black"/>
                </a:solidFill>
                <a:latin typeface="Calibri"/>
              </a:rPr>
              <a:t> </a:t>
            </a:r>
            <a:r>
              <a:rPr lang="de-DE" altLang="de-DE" sz="2000" i="1" dirty="0">
                <a:solidFill>
                  <a:prstClr val="black"/>
                </a:solidFill>
                <a:latin typeface="Calibri"/>
              </a:rPr>
              <a:t>(Grundlage: </a:t>
            </a:r>
            <a:r>
              <a:rPr lang="de-DE" altLang="de-DE" sz="2000" i="1" dirty="0" err="1">
                <a:solidFill>
                  <a:prstClr val="black"/>
                </a:solidFill>
                <a:latin typeface="Calibri"/>
              </a:rPr>
              <a:t>ppt</a:t>
            </a:r>
            <a:r>
              <a:rPr lang="de-DE" altLang="de-DE" sz="2000" i="1" dirty="0">
                <a:solidFill>
                  <a:prstClr val="black"/>
                </a:solidFill>
                <a:latin typeface="Calibri"/>
              </a:rPr>
              <a:t>)</a:t>
            </a:r>
            <a:br>
              <a:rPr lang="de-DE" altLang="de-DE" sz="2000" i="1" dirty="0">
                <a:solidFill>
                  <a:prstClr val="black"/>
                </a:solidFill>
                <a:latin typeface="Calibri"/>
              </a:rPr>
            </a:br>
            <a:endParaRPr lang="de-DE" altLang="de-DE" sz="2000" i="1" dirty="0">
              <a:solidFill>
                <a:prstClr val="black"/>
              </a:solidFill>
              <a:latin typeface="Calibri"/>
            </a:endParaRPr>
          </a:p>
          <a:p>
            <a:pPr marL="385763" indent="-385763">
              <a:buFont typeface="+mj-lt"/>
              <a:buAutoNum type="arabicPeriod"/>
              <a:defRPr/>
            </a:pPr>
            <a:r>
              <a:rPr lang="de-DE" altLang="de-DE" sz="2000" dirty="0">
                <a:solidFill>
                  <a:prstClr val="black"/>
                </a:solidFill>
                <a:latin typeface="Calibri"/>
              </a:rPr>
              <a:t>Unterstützungsmaterialien vorstellen: </a:t>
            </a:r>
            <a:r>
              <a:rPr lang="de-DE" altLang="de-DE" sz="2000" b="1" dirty="0">
                <a:solidFill>
                  <a:prstClr val="black"/>
                </a:solidFill>
                <a:latin typeface="Calibri"/>
              </a:rPr>
              <a:t>Lehrplannavigator</a:t>
            </a:r>
            <a:r>
              <a:rPr lang="de-DE" altLang="de-DE" sz="2000" dirty="0">
                <a:solidFill>
                  <a:prstClr val="black"/>
                </a:solidFill>
                <a:latin typeface="Calibri"/>
              </a:rPr>
              <a:t> mit beispielhaftem schulinternen </a:t>
            </a:r>
            <a:r>
              <a:rPr lang="de-DE" altLang="de-DE" sz="2000" dirty="0" smtClean="0">
                <a:solidFill>
                  <a:prstClr val="black"/>
                </a:solidFill>
                <a:latin typeface="Calibri"/>
              </a:rPr>
              <a:t>Lehrplan </a:t>
            </a:r>
            <a:r>
              <a:rPr lang="de-DE" altLang="de-DE" sz="2000" dirty="0">
                <a:solidFill>
                  <a:prstClr val="black"/>
                </a:solidFill>
                <a:latin typeface="Calibri"/>
              </a:rPr>
              <a:t>etc. </a:t>
            </a:r>
            <a:r>
              <a:rPr lang="de-DE" altLang="de-DE" sz="2000" i="1" dirty="0">
                <a:solidFill>
                  <a:prstClr val="black"/>
                </a:solidFill>
                <a:latin typeface="Calibri"/>
              </a:rPr>
              <a:t>(Motto: „Dazu gibt es übrigens schon etwas als </a:t>
            </a:r>
            <a:r>
              <a:rPr lang="de-DE" altLang="de-DE" sz="2000" i="1" dirty="0" smtClean="0">
                <a:solidFill>
                  <a:prstClr val="black"/>
                </a:solidFill>
                <a:latin typeface="Calibri"/>
              </a:rPr>
              <a:t>Anregung!“)</a:t>
            </a:r>
            <a:r>
              <a:rPr lang="de-DE" altLang="de-DE" sz="2000" dirty="0" smtClean="0">
                <a:solidFill>
                  <a:prstClr val="black"/>
                </a:solidFill>
                <a:latin typeface="Calibri"/>
              </a:rPr>
              <a:t> </a:t>
            </a:r>
            <a:r>
              <a:rPr lang="de-DE" altLang="de-DE" sz="2000" dirty="0">
                <a:solidFill>
                  <a:prstClr val="black"/>
                </a:solidFill>
                <a:latin typeface="Calibri"/>
              </a:rPr>
              <a:t/>
            </a:r>
            <a:br>
              <a:rPr lang="de-DE" altLang="de-DE" sz="2000" dirty="0">
                <a:solidFill>
                  <a:prstClr val="black"/>
                </a:solidFill>
                <a:latin typeface="Calibri"/>
              </a:rPr>
            </a:br>
            <a:endParaRPr lang="de-DE" altLang="de-DE" sz="2000" dirty="0">
              <a:solidFill>
                <a:prstClr val="black"/>
              </a:solidFill>
              <a:latin typeface="Calibri"/>
            </a:endParaRPr>
          </a:p>
          <a:p>
            <a:pPr marL="385763" indent="-385763">
              <a:buFont typeface="+mj-lt"/>
              <a:buAutoNum type="arabicPeriod"/>
              <a:defRPr/>
            </a:pPr>
            <a:r>
              <a:rPr lang="de-DE" altLang="de-DE" sz="2000" dirty="0">
                <a:solidFill>
                  <a:prstClr val="black"/>
                </a:solidFill>
                <a:latin typeface="Calibri"/>
              </a:rPr>
              <a:t>Den eigenen </a:t>
            </a:r>
            <a:r>
              <a:rPr lang="de-DE" altLang="de-DE" sz="2000" b="1" dirty="0">
                <a:solidFill>
                  <a:prstClr val="black"/>
                </a:solidFill>
                <a:latin typeface="Calibri"/>
              </a:rPr>
              <a:t>schulinternen </a:t>
            </a:r>
            <a:r>
              <a:rPr lang="de-DE" altLang="de-DE" sz="2000" b="1" dirty="0" smtClean="0">
                <a:solidFill>
                  <a:prstClr val="black"/>
                </a:solidFill>
                <a:latin typeface="Calibri"/>
              </a:rPr>
              <a:t>Lehrplan </a:t>
            </a:r>
            <a:r>
              <a:rPr lang="de-DE" altLang="de-DE" sz="2000" b="1" dirty="0">
                <a:solidFill>
                  <a:prstClr val="black"/>
                </a:solidFill>
                <a:latin typeface="Calibri"/>
              </a:rPr>
              <a:t>(schulinterne Curricula) </a:t>
            </a:r>
            <a:r>
              <a:rPr lang="de-DE" altLang="de-DE" sz="2000" dirty="0">
                <a:solidFill>
                  <a:prstClr val="black"/>
                </a:solidFill>
                <a:latin typeface="Calibri"/>
              </a:rPr>
              <a:t>prüfen: Was sind unsere Stärken? Wo besteht Handlungsbedarf? </a:t>
            </a:r>
            <a:r>
              <a:rPr lang="de-DE" altLang="de-DE" sz="2000" i="1" dirty="0">
                <a:solidFill>
                  <a:prstClr val="black"/>
                </a:solidFill>
                <a:latin typeface="Calibri"/>
              </a:rPr>
              <a:t> </a:t>
            </a:r>
            <a:br>
              <a:rPr lang="de-DE" altLang="de-DE" sz="2000" i="1" dirty="0">
                <a:solidFill>
                  <a:prstClr val="black"/>
                </a:solidFill>
                <a:latin typeface="Calibri"/>
              </a:rPr>
            </a:br>
            <a:endParaRPr lang="de-DE" altLang="de-DE" sz="2000" i="1" dirty="0">
              <a:solidFill>
                <a:prstClr val="black"/>
              </a:solidFill>
              <a:latin typeface="Calibri"/>
            </a:endParaRPr>
          </a:p>
          <a:p>
            <a:pPr marL="385763" indent="-385763">
              <a:buFont typeface="+mj-lt"/>
              <a:buAutoNum type="arabicPeriod"/>
              <a:defRPr/>
            </a:pPr>
            <a:r>
              <a:rPr lang="de-DE" altLang="de-DE" sz="2000" dirty="0">
                <a:solidFill>
                  <a:prstClr val="black"/>
                </a:solidFill>
                <a:latin typeface="Calibri"/>
              </a:rPr>
              <a:t>Konkrete </a:t>
            </a:r>
            <a:r>
              <a:rPr lang="de-DE" altLang="de-DE" sz="2000" b="1" dirty="0">
                <a:solidFill>
                  <a:prstClr val="black"/>
                </a:solidFill>
                <a:latin typeface="Calibri"/>
              </a:rPr>
              <a:t>Maßnahmen</a:t>
            </a:r>
            <a:r>
              <a:rPr lang="de-DE" altLang="de-DE" sz="2000" dirty="0">
                <a:solidFill>
                  <a:prstClr val="black"/>
                </a:solidFill>
                <a:latin typeface="Calibri"/>
              </a:rPr>
              <a:t> zur Fortschreibung des schulinternen </a:t>
            </a:r>
            <a:r>
              <a:rPr lang="de-DE" altLang="de-DE" sz="2000" dirty="0" smtClean="0">
                <a:solidFill>
                  <a:prstClr val="black"/>
                </a:solidFill>
                <a:latin typeface="Calibri"/>
              </a:rPr>
              <a:t>Lehrplans </a:t>
            </a:r>
            <a:r>
              <a:rPr lang="de-DE" altLang="de-DE" sz="2000" dirty="0">
                <a:solidFill>
                  <a:prstClr val="black"/>
                </a:solidFill>
                <a:latin typeface="Calibri"/>
              </a:rPr>
              <a:t>festlegen </a:t>
            </a:r>
            <a:r>
              <a:rPr lang="de-DE" altLang="de-DE" sz="2000" i="1" dirty="0">
                <a:solidFill>
                  <a:prstClr val="black"/>
                </a:solidFill>
                <a:latin typeface="Calibri"/>
              </a:rPr>
              <a:t>(Was? Wer? Wann bzw. bis wann?)</a:t>
            </a:r>
          </a:p>
        </p:txBody>
      </p:sp>
      <p:sp>
        <p:nvSpPr>
          <p:cNvPr id="6" name="Textfeld 5"/>
          <p:cNvSpPr txBox="1"/>
          <p:nvPr/>
        </p:nvSpPr>
        <p:spPr>
          <a:xfrm>
            <a:off x="395536" y="1537771"/>
            <a:ext cx="8229600" cy="707886"/>
          </a:xfrm>
          <a:prstGeom prst="rect">
            <a:avLst/>
          </a:prstGeom>
          <a:noFill/>
        </p:spPr>
        <p:txBody>
          <a:bodyPr wrap="square" rtlCol="0">
            <a:spAutoFit/>
          </a:bodyPr>
          <a:lstStyle/>
          <a:p>
            <a:r>
              <a:rPr lang="de-DE" sz="2000" b="1" dirty="0">
                <a:solidFill>
                  <a:prstClr val="black"/>
                </a:solidFill>
              </a:rPr>
              <a:t>Tauschen Sie sich zu dem </a:t>
            </a:r>
            <a:r>
              <a:rPr lang="de-DE" altLang="de-DE" sz="2000" b="1" dirty="0">
                <a:solidFill>
                  <a:prstClr val="black"/>
                </a:solidFill>
              </a:rPr>
              <a:t>Vorschlag für die Weiterarbeit in der Schule </a:t>
            </a:r>
            <a:r>
              <a:rPr lang="de-DE" sz="2000" b="1" dirty="0">
                <a:solidFill>
                  <a:prstClr val="black"/>
                </a:solidFill>
              </a:rPr>
              <a:t>aus und planen Sie Ihre nächsten Schritte</a:t>
            </a:r>
            <a:r>
              <a:rPr lang="de-DE" altLang="de-DE" sz="2000" b="1" dirty="0">
                <a:solidFill>
                  <a:prstClr val="black"/>
                </a:solidFill>
              </a:rPr>
              <a:t>.</a:t>
            </a:r>
            <a:endParaRPr lang="de-DE" sz="2000" dirty="0"/>
          </a:p>
        </p:txBody>
      </p:sp>
      <p:sp>
        <p:nvSpPr>
          <p:cNvPr id="4" name="Fußzeilenplatzhalter 3">
            <a:extLst>
              <a:ext uri="{FF2B5EF4-FFF2-40B4-BE49-F238E27FC236}">
                <a16:creationId xmlns:a16="http://schemas.microsoft.com/office/drawing/2014/main" id="{34382F93-CAD2-F5D8-383F-8FFE37447B12}"/>
              </a:ext>
            </a:extLst>
          </p:cNvPr>
          <p:cNvSpPr>
            <a:spLocks noGrp="1"/>
          </p:cNvSpPr>
          <p:nvPr>
            <p:ph type="ftr" sz="quarter" idx="11"/>
          </p:nvPr>
        </p:nvSpPr>
        <p:spPr/>
        <p:txBody>
          <a:bodyPr/>
          <a:lstStyle/>
          <a:p>
            <a:endParaRPr lang="de-DE"/>
          </a:p>
        </p:txBody>
      </p:sp>
      <p:sp>
        <p:nvSpPr>
          <p:cNvPr id="8" name="Datumsplatzhalter 7">
            <a:extLst>
              <a:ext uri="{FF2B5EF4-FFF2-40B4-BE49-F238E27FC236}">
                <a16:creationId xmlns:a16="http://schemas.microsoft.com/office/drawing/2014/main" id="{16653AD6-988D-8DBD-CF50-4866FF5BCF3E}"/>
              </a:ext>
            </a:extLst>
          </p:cNvPr>
          <p:cNvSpPr>
            <a:spLocks noGrp="1"/>
          </p:cNvSpPr>
          <p:nvPr>
            <p:ph type="dt" sz="half" idx="10"/>
          </p:nvPr>
        </p:nvSpPr>
        <p:spPr/>
        <p:txBody>
          <a:bodyPr/>
          <a:lstStyle/>
          <a:p>
            <a:r>
              <a:rPr lang="de-DE"/>
              <a:t>Unterrichtsvorgabe für den zieldifferenten Bildungsgang Geistige Entwicklung - Aufgabenfeld Sprache und Kommunikation</a:t>
            </a:r>
          </a:p>
        </p:txBody>
      </p:sp>
    </p:spTree>
    <p:extLst>
      <p:ext uri="{BB962C8B-B14F-4D97-AF65-F5344CB8AC3E}">
        <p14:creationId xmlns:p14="http://schemas.microsoft.com/office/powerpoint/2010/main" val="208766872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feld 2"/>
          <p:cNvSpPr txBox="1"/>
          <p:nvPr/>
        </p:nvSpPr>
        <p:spPr>
          <a:xfrm>
            <a:off x="361950" y="1052736"/>
            <a:ext cx="8677274" cy="461665"/>
          </a:xfrm>
          <a:prstGeom prst="rect">
            <a:avLst/>
          </a:prstGeom>
          <a:noFill/>
        </p:spPr>
        <p:txBody>
          <a:bodyPr wrap="square" rtlCol="0">
            <a:spAutoFit/>
          </a:bodyPr>
          <a:lstStyle/>
          <a:p>
            <a:pPr>
              <a:defRPr/>
            </a:pPr>
            <a:r>
              <a:rPr lang="de-DE" sz="2400" b="1" dirty="0">
                <a:solidFill>
                  <a:srgbClr val="FF0000"/>
                </a:solidFill>
                <a:latin typeface="Calibri"/>
              </a:rPr>
              <a:t>Themenfelder auf der Basis schuleigener Gegebenheiten planen:</a:t>
            </a:r>
            <a:endParaRPr lang="de-DE" sz="2400" b="1" dirty="0">
              <a:latin typeface="Calibri"/>
            </a:endParaRPr>
          </a:p>
        </p:txBody>
      </p:sp>
      <p:sp>
        <p:nvSpPr>
          <p:cNvPr id="9" name="Textfeld 8"/>
          <p:cNvSpPr txBox="1"/>
          <p:nvPr/>
        </p:nvSpPr>
        <p:spPr>
          <a:xfrm>
            <a:off x="361950" y="1700808"/>
            <a:ext cx="2409849" cy="2246769"/>
          </a:xfrm>
          <a:prstGeom prst="rect">
            <a:avLst/>
          </a:prstGeom>
          <a:noFill/>
        </p:spPr>
        <p:txBody>
          <a:bodyPr wrap="square" rtlCol="0">
            <a:spAutoFit/>
          </a:bodyPr>
          <a:lstStyle/>
          <a:p>
            <a:r>
              <a:rPr lang="de-DE" sz="2000" dirty="0">
                <a:solidFill>
                  <a:prstClr val="black"/>
                </a:solidFill>
              </a:rPr>
              <a:t>Bitte planen Sie mit Ihrer Nachbarin / Ihrem Nachbarn</a:t>
            </a:r>
          </a:p>
          <a:p>
            <a:r>
              <a:rPr lang="de-DE" sz="2000" dirty="0">
                <a:solidFill>
                  <a:prstClr val="black"/>
                </a:solidFill>
              </a:rPr>
              <a:t>ein Themenfeld auf der Basis Ihrer schuleigenen Gegebenheiten.</a:t>
            </a:r>
          </a:p>
        </p:txBody>
      </p:sp>
      <p:pic>
        <p:nvPicPr>
          <p:cNvPr id="7" name="Grafik 6"/>
          <p:cNvPicPr>
            <a:picLocks noChangeAspect="1"/>
          </p:cNvPicPr>
          <p:nvPr/>
        </p:nvPicPr>
        <p:blipFill>
          <a:blip r:embed="rId3"/>
          <a:stretch>
            <a:fillRect/>
          </a:stretch>
        </p:blipFill>
        <p:spPr>
          <a:xfrm>
            <a:off x="2627784" y="1623253"/>
            <a:ext cx="6411440" cy="2982346"/>
          </a:xfrm>
          <a:prstGeom prst="rect">
            <a:avLst/>
          </a:prstGeom>
        </p:spPr>
      </p:pic>
      <p:sp>
        <p:nvSpPr>
          <p:cNvPr id="4" name="Fußzeilenplatzhalter 3">
            <a:extLst>
              <a:ext uri="{FF2B5EF4-FFF2-40B4-BE49-F238E27FC236}">
                <a16:creationId xmlns:a16="http://schemas.microsoft.com/office/drawing/2014/main" id="{7541ACEB-7BDF-030C-E093-C08FAC3D9FBC}"/>
              </a:ext>
            </a:extLst>
          </p:cNvPr>
          <p:cNvSpPr>
            <a:spLocks noGrp="1"/>
          </p:cNvSpPr>
          <p:nvPr>
            <p:ph type="ftr" sz="quarter" idx="11"/>
          </p:nvPr>
        </p:nvSpPr>
        <p:spPr/>
        <p:txBody>
          <a:bodyPr/>
          <a:lstStyle/>
          <a:p>
            <a:endParaRPr lang="de-DE"/>
          </a:p>
        </p:txBody>
      </p:sp>
      <p:sp>
        <p:nvSpPr>
          <p:cNvPr id="5" name="Datumsplatzhalter 4">
            <a:extLst>
              <a:ext uri="{FF2B5EF4-FFF2-40B4-BE49-F238E27FC236}">
                <a16:creationId xmlns:a16="http://schemas.microsoft.com/office/drawing/2014/main" id="{B8378F25-3BC8-4A32-B15A-945BD47B3E83}"/>
              </a:ext>
            </a:extLst>
          </p:cNvPr>
          <p:cNvSpPr>
            <a:spLocks noGrp="1"/>
          </p:cNvSpPr>
          <p:nvPr>
            <p:ph type="dt" sz="half" idx="10"/>
          </p:nvPr>
        </p:nvSpPr>
        <p:spPr/>
        <p:txBody>
          <a:bodyPr/>
          <a:lstStyle/>
          <a:p>
            <a:r>
              <a:rPr lang="de-DE"/>
              <a:t>Unterrichtsvorgabe für den zieldifferenten Bildungsgang Geistige Entwicklung - Aufgabenfeld Sprache und Kommunikation</a:t>
            </a:r>
          </a:p>
        </p:txBody>
      </p:sp>
    </p:spTree>
    <p:extLst>
      <p:ext uri="{BB962C8B-B14F-4D97-AF65-F5344CB8AC3E}">
        <p14:creationId xmlns:p14="http://schemas.microsoft.com/office/powerpoint/2010/main" val="74390527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feld 2"/>
          <p:cNvSpPr txBox="1"/>
          <p:nvPr/>
        </p:nvSpPr>
        <p:spPr>
          <a:xfrm>
            <a:off x="361950" y="1052736"/>
            <a:ext cx="8677274" cy="430887"/>
          </a:xfrm>
          <a:prstGeom prst="rect">
            <a:avLst/>
          </a:prstGeom>
          <a:noFill/>
        </p:spPr>
        <p:txBody>
          <a:bodyPr wrap="square" rtlCol="0">
            <a:spAutoFit/>
          </a:bodyPr>
          <a:lstStyle/>
          <a:p>
            <a:pPr>
              <a:defRPr/>
            </a:pPr>
            <a:r>
              <a:rPr lang="de-DE" sz="2200" b="1" dirty="0">
                <a:solidFill>
                  <a:srgbClr val="FF0000"/>
                </a:solidFill>
                <a:latin typeface="Calibri"/>
              </a:rPr>
              <a:t>Unterricht für eine Lerngruppe auf der Basis eines Themenfeldes planen:</a:t>
            </a:r>
            <a:endParaRPr lang="de-DE" sz="2200" b="1" dirty="0">
              <a:latin typeface="Calibri"/>
            </a:endParaRPr>
          </a:p>
        </p:txBody>
      </p:sp>
      <p:sp>
        <p:nvSpPr>
          <p:cNvPr id="9" name="Textfeld 8"/>
          <p:cNvSpPr txBox="1"/>
          <p:nvPr/>
        </p:nvSpPr>
        <p:spPr>
          <a:xfrm>
            <a:off x="361951" y="1592797"/>
            <a:ext cx="2409849" cy="3477875"/>
          </a:xfrm>
          <a:prstGeom prst="rect">
            <a:avLst/>
          </a:prstGeom>
          <a:noFill/>
        </p:spPr>
        <p:txBody>
          <a:bodyPr wrap="square" rtlCol="0">
            <a:spAutoFit/>
          </a:bodyPr>
          <a:lstStyle/>
          <a:p>
            <a:r>
              <a:rPr lang="de-DE" sz="2000" dirty="0">
                <a:solidFill>
                  <a:prstClr val="black"/>
                </a:solidFill>
              </a:rPr>
              <a:t>Planen Sie bitte mit Ihrer Nachbarin / Ihrem Nachbarn für eine konkrete Lerngruppe </a:t>
            </a:r>
            <a:r>
              <a:rPr lang="de-DE" sz="2000">
                <a:solidFill>
                  <a:prstClr val="black"/>
                </a:solidFill>
              </a:rPr>
              <a:t>eine </a:t>
            </a:r>
            <a:r>
              <a:rPr lang="de-DE" sz="2000" smtClean="0">
                <a:solidFill>
                  <a:prstClr val="black"/>
                </a:solidFill>
              </a:rPr>
              <a:t>Unterrichtssequenz </a:t>
            </a:r>
            <a:r>
              <a:rPr lang="de-DE" sz="2000" dirty="0">
                <a:solidFill>
                  <a:prstClr val="black"/>
                </a:solidFill>
              </a:rPr>
              <a:t>auf Basis des in der vorherigen Aufgabe erarbeiteten  Themenfeldes des </a:t>
            </a:r>
            <a:r>
              <a:rPr lang="de-DE" sz="2000" dirty="0" smtClean="0">
                <a:solidFill>
                  <a:prstClr val="black"/>
                </a:solidFill>
              </a:rPr>
              <a:t>Beispiellehrplanes</a:t>
            </a:r>
            <a:r>
              <a:rPr lang="de-DE" sz="2000" dirty="0">
                <a:solidFill>
                  <a:prstClr val="black"/>
                </a:solidFill>
              </a:rPr>
              <a:t>.</a:t>
            </a:r>
          </a:p>
        </p:txBody>
      </p:sp>
      <p:pic>
        <p:nvPicPr>
          <p:cNvPr id="7" name="Grafik 6"/>
          <p:cNvPicPr>
            <a:picLocks noChangeAspect="1"/>
          </p:cNvPicPr>
          <p:nvPr/>
        </p:nvPicPr>
        <p:blipFill>
          <a:blip r:embed="rId3"/>
          <a:stretch>
            <a:fillRect/>
          </a:stretch>
        </p:blipFill>
        <p:spPr>
          <a:xfrm>
            <a:off x="2627784" y="1623253"/>
            <a:ext cx="6411440" cy="2982346"/>
          </a:xfrm>
          <a:prstGeom prst="rect">
            <a:avLst/>
          </a:prstGeom>
        </p:spPr>
      </p:pic>
      <p:sp>
        <p:nvSpPr>
          <p:cNvPr id="4" name="Textfeld 3"/>
          <p:cNvSpPr txBox="1"/>
          <p:nvPr/>
        </p:nvSpPr>
        <p:spPr>
          <a:xfrm>
            <a:off x="361950" y="5378449"/>
            <a:ext cx="8507288" cy="707886"/>
          </a:xfrm>
          <a:prstGeom prst="rect">
            <a:avLst/>
          </a:prstGeom>
          <a:noFill/>
          <a:ln>
            <a:noFill/>
          </a:ln>
        </p:spPr>
        <p:txBody>
          <a:bodyPr wrap="square" rtlCol="0">
            <a:spAutoFit/>
          </a:bodyPr>
          <a:lstStyle/>
          <a:p>
            <a:r>
              <a:rPr lang="de-DE" sz="2000" dirty="0">
                <a:solidFill>
                  <a:prstClr val="black"/>
                </a:solidFill>
              </a:rPr>
              <a:t>Bitte prüfen Sie anschließend, ob dieses Format für Ihren schulinternen </a:t>
            </a:r>
            <a:r>
              <a:rPr lang="de-DE" sz="2000" dirty="0" smtClean="0">
                <a:solidFill>
                  <a:prstClr val="black"/>
                </a:solidFill>
              </a:rPr>
              <a:t>Lehr</a:t>
            </a:r>
            <a:r>
              <a:rPr lang="de-DE" sz="2000" dirty="0" smtClean="0">
                <a:solidFill>
                  <a:prstClr val="black"/>
                </a:solidFill>
              </a:rPr>
              <a:t>plan </a:t>
            </a:r>
            <a:r>
              <a:rPr lang="de-DE" sz="2000" dirty="0">
                <a:solidFill>
                  <a:prstClr val="black"/>
                </a:solidFill>
              </a:rPr>
              <a:t>nützlich ist, und passen Sie dieses ggf. an.</a:t>
            </a:r>
          </a:p>
        </p:txBody>
      </p:sp>
      <p:sp>
        <p:nvSpPr>
          <p:cNvPr id="5" name="Fußzeilenplatzhalter 4">
            <a:extLst>
              <a:ext uri="{FF2B5EF4-FFF2-40B4-BE49-F238E27FC236}">
                <a16:creationId xmlns:a16="http://schemas.microsoft.com/office/drawing/2014/main" id="{6555BA79-10A7-F417-09FE-089335155BBC}"/>
              </a:ext>
            </a:extLst>
          </p:cNvPr>
          <p:cNvSpPr>
            <a:spLocks noGrp="1"/>
          </p:cNvSpPr>
          <p:nvPr>
            <p:ph type="ftr" sz="quarter" idx="11"/>
          </p:nvPr>
        </p:nvSpPr>
        <p:spPr/>
        <p:txBody>
          <a:bodyPr/>
          <a:lstStyle/>
          <a:p>
            <a:endParaRPr lang="de-DE"/>
          </a:p>
        </p:txBody>
      </p:sp>
      <p:sp>
        <p:nvSpPr>
          <p:cNvPr id="8" name="Datumsplatzhalter 7">
            <a:extLst>
              <a:ext uri="{FF2B5EF4-FFF2-40B4-BE49-F238E27FC236}">
                <a16:creationId xmlns:a16="http://schemas.microsoft.com/office/drawing/2014/main" id="{D78D4C48-B59E-0435-F11A-30BAA400BFE7}"/>
              </a:ext>
            </a:extLst>
          </p:cNvPr>
          <p:cNvSpPr>
            <a:spLocks noGrp="1"/>
          </p:cNvSpPr>
          <p:nvPr>
            <p:ph type="dt" sz="half" idx="10"/>
          </p:nvPr>
        </p:nvSpPr>
        <p:spPr/>
        <p:txBody>
          <a:bodyPr/>
          <a:lstStyle/>
          <a:p>
            <a:r>
              <a:rPr lang="de-DE"/>
              <a:t>Unterrichtsvorgabe für den zieldifferenten Bildungsgang Geistige Entwicklung - Aufgabenfeld Sprache und Kommunikation</a:t>
            </a:r>
          </a:p>
        </p:txBody>
      </p:sp>
    </p:spTree>
    <p:extLst>
      <p:ext uri="{BB962C8B-B14F-4D97-AF65-F5344CB8AC3E}">
        <p14:creationId xmlns:p14="http://schemas.microsoft.com/office/powerpoint/2010/main" val="301099329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de-DE"/>
          </a:p>
        </p:txBody>
      </p:sp>
      <p:sp>
        <p:nvSpPr>
          <p:cNvPr id="3" name="Inhaltsplatzhalter 2"/>
          <p:cNvSpPr>
            <a:spLocks noGrp="1"/>
          </p:cNvSpPr>
          <p:nvPr>
            <p:ph idx="1"/>
          </p:nvPr>
        </p:nvSpPr>
        <p:spPr/>
        <p:txBody>
          <a:bodyPr/>
          <a:lstStyle/>
          <a:p>
            <a:pPr marL="0" indent="0" algn="ctr">
              <a:buNone/>
            </a:pPr>
            <a:endParaRPr lang="de-DE" b="1" dirty="0"/>
          </a:p>
          <a:p>
            <a:pPr marL="0" indent="0" algn="ctr">
              <a:buNone/>
            </a:pPr>
            <a:r>
              <a:rPr lang="de-DE" sz="3600" b="1" dirty="0"/>
              <a:t>Herzlichen Dank für Ihre Aufmerksamkeit!</a:t>
            </a:r>
          </a:p>
          <a:p>
            <a:pPr marL="0" indent="0" algn="ctr">
              <a:buNone/>
            </a:pPr>
            <a:endParaRPr lang="de-DE" sz="3600" b="1" dirty="0"/>
          </a:p>
        </p:txBody>
      </p:sp>
      <p:sp>
        <p:nvSpPr>
          <p:cNvPr id="5" name="Fußzeilenplatzhalter 4">
            <a:extLst>
              <a:ext uri="{FF2B5EF4-FFF2-40B4-BE49-F238E27FC236}">
                <a16:creationId xmlns:a16="http://schemas.microsoft.com/office/drawing/2014/main" id="{54430941-CD0C-256E-A600-1CC73DD2B6B4}"/>
              </a:ext>
            </a:extLst>
          </p:cNvPr>
          <p:cNvSpPr>
            <a:spLocks noGrp="1"/>
          </p:cNvSpPr>
          <p:nvPr>
            <p:ph type="ftr" sz="quarter" idx="11"/>
          </p:nvPr>
        </p:nvSpPr>
        <p:spPr/>
        <p:txBody>
          <a:bodyPr/>
          <a:lstStyle/>
          <a:p>
            <a:endParaRPr lang="de-DE"/>
          </a:p>
        </p:txBody>
      </p:sp>
      <p:sp>
        <p:nvSpPr>
          <p:cNvPr id="7" name="Datumsplatzhalter 6">
            <a:extLst>
              <a:ext uri="{FF2B5EF4-FFF2-40B4-BE49-F238E27FC236}">
                <a16:creationId xmlns:a16="http://schemas.microsoft.com/office/drawing/2014/main" id="{C1AF3EAB-2CEB-9AB8-3D10-5847B4278BAC}"/>
              </a:ext>
            </a:extLst>
          </p:cNvPr>
          <p:cNvSpPr>
            <a:spLocks noGrp="1"/>
          </p:cNvSpPr>
          <p:nvPr>
            <p:ph type="dt" sz="half" idx="10"/>
          </p:nvPr>
        </p:nvSpPr>
        <p:spPr/>
        <p:txBody>
          <a:bodyPr/>
          <a:lstStyle/>
          <a:p>
            <a:r>
              <a:rPr lang="de-DE"/>
              <a:t>Unterrichtsvorgabe für den zieldifferenten Bildungsgang Geistige Entwicklung - Aufgabenfeld Sprache und Kommunikation</a:t>
            </a:r>
          </a:p>
        </p:txBody>
      </p:sp>
    </p:spTree>
    <p:extLst>
      <p:ext uri="{BB962C8B-B14F-4D97-AF65-F5344CB8AC3E}">
        <p14:creationId xmlns:p14="http://schemas.microsoft.com/office/powerpoint/2010/main" val="24520670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z="2200" b="1" dirty="0"/>
              <a:t>Gliederung der Unterrichtsvorgabe</a:t>
            </a:r>
          </a:p>
        </p:txBody>
      </p:sp>
      <p:graphicFrame>
        <p:nvGraphicFramePr>
          <p:cNvPr id="6" name="Group 50"/>
          <p:cNvGraphicFramePr>
            <a:graphicFrameLocks/>
          </p:cNvGraphicFramePr>
          <p:nvPr/>
        </p:nvGraphicFramePr>
        <p:xfrm>
          <a:off x="452698" y="1628800"/>
          <a:ext cx="8079742" cy="4320480"/>
        </p:xfrm>
        <a:graphic>
          <a:graphicData uri="http://schemas.openxmlformats.org/drawingml/2006/table">
            <a:tbl>
              <a:tblPr/>
              <a:tblGrid>
                <a:gridCol w="1238982">
                  <a:extLst>
                    <a:ext uri="{9D8B030D-6E8A-4147-A177-3AD203B41FA5}">
                      <a16:colId xmlns:a16="http://schemas.microsoft.com/office/drawing/2014/main" val="20000"/>
                    </a:ext>
                  </a:extLst>
                </a:gridCol>
                <a:gridCol w="6840760">
                  <a:extLst>
                    <a:ext uri="{9D8B030D-6E8A-4147-A177-3AD203B41FA5}">
                      <a16:colId xmlns:a16="http://schemas.microsoft.com/office/drawing/2014/main" val="20001"/>
                    </a:ext>
                  </a:extLst>
                </a:gridCol>
              </a:tblGrid>
              <a:tr h="1286659">
                <a:tc>
                  <a:txBody>
                    <a:bodyPr/>
                    <a:lstStyle>
                      <a:lvl1pPr eaLnBrk="0" hangingPunct="0">
                        <a:spcBef>
                          <a:spcPct val="20000"/>
                        </a:spcBef>
                        <a:defRPr sz="1900">
                          <a:solidFill>
                            <a:schemeClr val="tx1"/>
                          </a:solidFill>
                          <a:latin typeface="Arial" charset="0"/>
                        </a:defRPr>
                      </a:lvl1pPr>
                      <a:lvl2pPr marL="742950" indent="-285750" eaLnBrk="0" hangingPunct="0">
                        <a:spcBef>
                          <a:spcPct val="20000"/>
                        </a:spcBef>
                        <a:defRPr sz="1900">
                          <a:solidFill>
                            <a:schemeClr val="tx1"/>
                          </a:solidFill>
                          <a:latin typeface="Arial" charset="0"/>
                        </a:defRPr>
                      </a:lvl2pPr>
                      <a:lvl3pPr marL="1143000" indent="-228600" eaLnBrk="0" hangingPunct="0">
                        <a:spcBef>
                          <a:spcPct val="20000"/>
                        </a:spcBef>
                        <a:defRPr sz="19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de-DE" altLang="de-DE" sz="1600" b="0" i="0" u="none" strike="noStrike" cap="none" normalizeH="0" baseline="0" dirty="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1900">
                          <a:solidFill>
                            <a:schemeClr val="tx1"/>
                          </a:solidFill>
                          <a:latin typeface="Arial" charset="0"/>
                        </a:defRPr>
                      </a:lvl1pPr>
                      <a:lvl2pPr marL="742950" indent="-285750" eaLnBrk="0" hangingPunct="0">
                        <a:spcBef>
                          <a:spcPct val="20000"/>
                        </a:spcBef>
                        <a:defRPr sz="1900">
                          <a:solidFill>
                            <a:schemeClr val="tx1"/>
                          </a:solidFill>
                          <a:latin typeface="Arial" charset="0"/>
                        </a:defRPr>
                      </a:lvl2pPr>
                      <a:lvl3pPr marL="1143000" indent="-228600" eaLnBrk="0" hangingPunct="0">
                        <a:spcBef>
                          <a:spcPct val="20000"/>
                        </a:spcBef>
                        <a:defRPr sz="19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altLang="de-DE" sz="2000" b="1" i="0" u="none" strike="noStrike" cap="none" normalizeH="0" baseline="0" dirty="0">
                          <a:ln>
                            <a:noFill/>
                          </a:ln>
                          <a:solidFill>
                            <a:schemeClr val="tx1"/>
                          </a:solidFill>
                          <a:effectLst/>
                          <a:latin typeface="Arial" charset="0"/>
                        </a:rPr>
                        <a:t>Vorbemerkungen:</a:t>
                      </a:r>
                      <a:r>
                        <a:rPr kumimoji="0" lang="de-DE" altLang="de-DE" sz="2000" b="0" i="0" u="none" strike="noStrike" cap="none" normalizeH="0" baseline="0" dirty="0">
                          <a:ln>
                            <a:noFill/>
                          </a:ln>
                          <a:solidFill>
                            <a:schemeClr val="tx1"/>
                          </a:solidFill>
                          <a:effectLst/>
                          <a:latin typeface="Arial" charset="0"/>
                        </a:rPr>
                        <a:t> </a:t>
                      </a:r>
                      <a:br>
                        <a:rPr kumimoji="0" lang="de-DE" altLang="de-DE" sz="2000" b="0" i="0" u="none" strike="noStrike" cap="none" normalizeH="0" baseline="0" dirty="0">
                          <a:ln>
                            <a:noFill/>
                          </a:ln>
                          <a:solidFill>
                            <a:schemeClr val="tx1"/>
                          </a:solidFill>
                          <a:effectLst/>
                          <a:latin typeface="Arial" charset="0"/>
                        </a:rPr>
                      </a:br>
                      <a:r>
                        <a:rPr lang="de-DE" sz="2000" kern="1200" dirty="0">
                          <a:solidFill>
                            <a:schemeClr val="tx1"/>
                          </a:solidFill>
                          <a:effectLst/>
                          <a:latin typeface="Arial" charset="0"/>
                          <a:ea typeface="+mn-ea"/>
                          <a:cs typeface="+mn-cs"/>
                        </a:rPr>
                        <a:t>Unterrichtsvorgaben für den zieldifferenten Bildungsgang Geistige Entwicklung an allen Lernorten als kompetenzorientierte Unterrichtsvorgaben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055586">
                <a:tc>
                  <a:txBody>
                    <a:bodyPr/>
                    <a:lstStyle>
                      <a:lvl1pPr eaLnBrk="0" hangingPunct="0">
                        <a:spcBef>
                          <a:spcPct val="20000"/>
                        </a:spcBef>
                        <a:defRPr sz="1900">
                          <a:solidFill>
                            <a:schemeClr val="tx1"/>
                          </a:solidFill>
                          <a:latin typeface="Arial" charset="0"/>
                        </a:defRPr>
                      </a:lvl1pPr>
                      <a:lvl2pPr marL="742950" indent="-285750" eaLnBrk="0" hangingPunct="0">
                        <a:spcBef>
                          <a:spcPct val="20000"/>
                        </a:spcBef>
                        <a:defRPr sz="1900">
                          <a:solidFill>
                            <a:schemeClr val="tx1"/>
                          </a:solidFill>
                          <a:latin typeface="Arial" charset="0"/>
                        </a:defRPr>
                      </a:lvl2pPr>
                      <a:lvl3pPr marL="1143000" indent="-228600" eaLnBrk="0" hangingPunct="0">
                        <a:spcBef>
                          <a:spcPct val="20000"/>
                        </a:spcBef>
                        <a:defRPr sz="19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altLang="de-DE" sz="2000" b="1" i="0" u="none" strike="noStrike" cap="none" normalizeH="0" baseline="0" dirty="0">
                          <a:ln>
                            <a:noFill/>
                          </a:ln>
                          <a:solidFill>
                            <a:schemeClr val="tx1"/>
                          </a:solidFill>
                          <a:effectLst/>
                          <a:latin typeface="Arial" charset="0"/>
                        </a:rPr>
                        <a:t>Kapitel</a:t>
                      </a:r>
                      <a:r>
                        <a:rPr kumimoji="0" lang="de-DE" altLang="de-DE" sz="1600" b="1" i="0" u="none" strike="noStrike" cap="none" normalizeH="0" baseline="0" dirty="0">
                          <a:ln>
                            <a:noFill/>
                          </a:ln>
                          <a:solidFill>
                            <a:schemeClr val="tx1"/>
                          </a:solidFill>
                          <a:effectLst/>
                          <a:latin typeface="Arial" charset="0"/>
                        </a:rPr>
                        <a:t> </a:t>
                      </a:r>
                      <a:r>
                        <a:rPr kumimoji="0" lang="de-DE" altLang="de-DE" sz="2000" b="1" i="0" u="none" strike="noStrike" cap="none" normalizeH="0" baseline="0" dirty="0">
                          <a:ln>
                            <a:noFill/>
                          </a:ln>
                          <a:solidFill>
                            <a:schemeClr val="tx1"/>
                          </a:solidFill>
                          <a:effectLst/>
                          <a:latin typeface="Arial" charset="0"/>
                        </a:rPr>
                        <a:t>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1900">
                          <a:solidFill>
                            <a:schemeClr val="tx1"/>
                          </a:solidFill>
                          <a:latin typeface="Arial" charset="0"/>
                        </a:defRPr>
                      </a:lvl1pPr>
                      <a:lvl2pPr marL="742950" indent="-285750" eaLnBrk="0" hangingPunct="0">
                        <a:spcBef>
                          <a:spcPct val="20000"/>
                        </a:spcBef>
                        <a:defRPr sz="1900">
                          <a:solidFill>
                            <a:schemeClr val="tx1"/>
                          </a:solidFill>
                          <a:latin typeface="Arial" charset="0"/>
                        </a:defRPr>
                      </a:lvl2pPr>
                      <a:lvl3pPr marL="1143000" indent="-228600" eaLnBrk="0" hangingPunct="0">
                        <a:spcBef>
                          <a:spcPct val="20000"/>
                        </a:spcBef>
                        <a:defRPr sz="19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r>
                        <a:rPr lang="de-DE" sz="2000" b="0" dirty="0"/>
                        <a:t>Der Beitrag des Aufgabenfeldes Sprache und Kommunikation zur </a:t>
                      </a:r>
                      <a:r>
                        <a:rPr lang="de-DE" sz="2000" b="0" kern="1200" dirty="0">
                          <a:solidFill>
                            <a:schemeClr val="tx1"/>
                          </a:solidFill>
                          <a:latin typeface="Arial" charset="0"/>
                          <a:ea typeface="+mn-ea"/>
                          <a:cs typeface="+mn-cs"/>
                        </a:rPr>
                        <a:t>Bildung im zieldifferenten Bildungsgang Geistige Entwicklung</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704300">
                <a:tc>
                  <a:txBody>
                    <a:bodyPr/>
                    <a:lstStyle>
                      <a:lvl1pPr eaLnBrk="0" hangingPunct="0">
                        <a:spcBef>
                          <a:spcPct val="20000"/>
                        </a:spcBef>
                        <a:defRPr sz="1900">
                          <a:solidFill>
                            <a:schemeClr val="tx1"/>
                          </a:solidFill>
                          <a:latin typeface="Arial" charset="0"/>
                        </a:defRPr>
                      </a:lvl1pPr>
                      <a:lvl2pPr marL="742950" indent="-285750" eaLnBrk="0" hangingPunct="0">
                        <a:spcBef>
                          <a:spcPct val="20000"/>
                        </a:spcBef>
                        <a:defRPr sz="1900">
                          <a:solidFill>
                            <a:schemeClr val="tx1"/>
                          </a:solidFill>
                          <a:latin typeface="Arial" charset="0"/>
                        </a:defRPr>
                      </a:lvl2pPr>
                      <a:lvl3pPr marL="1143000" indent="-228600" eaLnBrk="0" hangingPunct="0">
                        <a:spcBef>
                          <a:spcPct val="20000"/>
                        </a:spcBef>
                        <a:defRPr sz="19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altLang="de-DE" sz="2000" b="1" i="0" u="none" strike="noStrike" cap="none" normalizeH="0" baseline="0" dirty="0">
                          <a:ln>
                            <a:noFill/>
                          </a:ln>
                          <a:solidFill>
                            <a:schemeClr val="tx1"/>
                          </a:solidFill>
                          <a:effectLst/>
                          <a:latin typeface="Arial" charset="0"/>
                        </a:rPr>
                        <a:t>Kapitel</a:t>
                      </a:r>
                      <a:r>
                        <a:rPr kumimoji="0" lang="de-DE" altLang="de-DE" sz="1600" b="1" i="0" u="none" strike="noStrike" cap="none" normalizeH="0" baseline="0" dirty="0">
                          <a:ln>
                            <a:noFill/>
                          </a:ln>
                          <a:solidFill>
                            <a:schemeClr val="tx1"/>
                          </a:solidFill>
                          <a:effectLst/>
                          <a:latin typeface="Arial" charset="0"/>
                        </a:rPr>
                        <a:t> </a:t>
                      </a:r>
                      <a:r>
                        <a:rPr kumimoji="0" lang="de-DE" altLang="de-DE" sz="2000" b="1" i="0" u="none" strike="noStrike" cap="none" normalizeH="0" baseline="0" dirty="0">
                          <a:ln>
                            <a:noFill/>
                          </a:ln>
                          <a:solidFill>
                            <a:schemeClr val="tx1"/>
                          </a:solidFill>
                          <a:effectLst/>
                          <a:latin typeface="Arial" charset="0"/>
                        </a:rPr>
                        <a:t>2</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1900">
                          <a:solidFill>
                            <a:schemeClr val="tx1"/>
                          </a:solidFill>
                          <a:latin typeface="Arial" charset="0"/>
                        </a:defRPr>
                      </a:lvl1pPr>
                      <a:lvl2pPr marL="742950" indent="-285750" eaLnBrk="0" hangingPunct="0">
                        <a:spcBef>
                          <a:spcPct val="20000"/>
                        </a:spcBef>
                        <a:defRPr sz="1900">
                          <a:solidFill>
                            <a:schemeClr val="tx1"/>
                          </a:solidFill>
                          <a:latin typeface="Arial" charset="0"/>
                        </a:defRPr>
                      </a:lvl2pPr>
                      <a:lvl3pPr marL="1143000" indent="-228600" eaLnBrk="0" hangingPunct="0">
                        <a:spcBef>
                          <a:spcPct val="20000"/>
                        </a:spcBef>
                        <a:defRPr sz="19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altLang="de-DE" sz="2000" b="0" i="0" u="none" strike="noStrike" cap="none" normalizeH="0" baseline="0" dirty="0">
                          <a:ln>
                            <a:noFill/>
                          </a:ln>
                          <a:solidFill>
                            <a:srgbClr val="000000"/>
                          </a:solidFill>
                          <a:effectLst/>
                          <a:latin typeface="Arial" charset="0"/>
                          <a:ea typeface="ヒラギノ角ゴ Pro W3" charset="-128"/>
                        </a:rPr>
                        <a:t>Bereiche, Inhalte, fachliche Aspekte und </a:t>
                      </a:r>
                      <a:r>
                        <a:rPr kumimoji="0" lang="de-DE" altLang="de-DE" sz="2000" b="0" i="1" u="none" strike="noStrike" cap="none" normalizeH="0" baseline="0" dirty="0">
                          <a:ln>
                            <a:noFill/>
                          </a:ln>
                          <a:solidFill>
                            <a:srgbClr val="000000"/>
                          </a:solidFill>
                          <a:effectLst/>
                          <a:latin typeface="Arial" charset="0"/>
                          <a:ea typeface="ヒラギノ角ゴ Pro W3" charset="-128"/>
                        </a:rPr>
                        <a:t>angestrebte Kompetenzen.</a:t>
                      </a:r>
                      <a:endParaRPr kumimoji="0" lang="de-DE" altLang="de-DE" sz="2000" b="0" i="0" u="none" strike="noStrike" cap="none" normalizeH="0" baseline="0" dirty="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708975">
                <a:tc>
                  <a:txBody>
                    <a:bodyPr/>
                    <a:lstStyle>
                      <a:lvl1pPr eaLnBrk="0" hangingPunct="0">
                        <a:spcBef>
                          <a:spcPct val="20000"/>
                        </a:spcBef>
                        <a:defRPr sz="1900">
                          <a:solidFill>
                            <a:schemeClr val="tx1"/>
                          </a:solidFill>
                          <a:latin typeface="Arial" charset="0"/>
                        </a:defRPr>
                      </a:lvl1pPr>
                      <a:lvl2pPr marL="742950" indent="-285750" eaLnBrk="0" hangingPunct="0">
                        <a:spcBef>
                          <a:spcPct val="20000"/>
                        </a:spcBef>
                        <a:defRPr sz="1900">
                          <a:solidFill>
                            <a:schemeClr val="tx1"/>
                          </a:solidFill>
                          <a:latin typeface="Arial" charset="0"/>
                        </a:defRPr>
                      </a:lvl2pPr>
                      <a:lvl3pPr marL="1143000" indent="-228600" eaLnBrk="0" hangingPunct="0">
                        <a:spcBef>
                          <a:spcPct val="20000"/>
                        </a:spcBef>
                        <a:defRPr sz="19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altLang="de-DE" sz="2000" b="1" i="0" u="none" strike="noStrike" cap="none" normalizeH="0" baseline="0" dirty="0">
                          <a:ln>
                            <a:noFill/>
                          </a:ln>
                          <a:solidFill>
                            <a:schemeClr val="tx1"/>
                          </a:solidFill>
                          <a:effectLst/>
                          <a:latin typeface="Arial" charset="0"/>
                        </a:rPr>
                        <a:t>Kapitel</a:t>
                      </a:r>
                      <a:r>
                        <a:rPr kumimoji="0" lang="de-DE" altLang="de-DE" sz="1600" b="1" i="0" u="none" strike="noStrike" cap="none" normalizeH="0" baseline="0" dirty="0">
                          <a:ln>
                            <a:noFill/>
                          </a:ln>
                          <a:solidFill>
                            <a:schemeClr val="tx1"/>
                          </a:solidFill>
                          <a:effectLst/>
                          <a:latin typeface="Arial" charset="0"/>
                        </a:rPr>
                        <a:t> </a:t>
                      </a:r>
                      <a:r>
                        <a:rPr kumimoji="0" lang="de-DE" altLang="de-DE" sz="2000" b="1" i="0" u="none" strike="noStrike" cap="none" normalizeH="0" baseline="0" dirty="0">
                          <a:ln>
                            <a:noFill/>
                          </a:ln>
                          <a:solidFill>
                            <a:schemeClr val="tx1"/>
                          </a:solidFill>
                          <a:effectLst/>
                          <a:latin typeface="Arial" charset="0"/>
                        </a:rPr>
                        <a:t>3</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1900">
                          <a:solidFill>
                            <a:schemeClr val="tx1"/>
                          </a:solidFill>
                          <a:latin typeface="Arial" charset="0"/>
                        </a:defRPr>
                      </a:lvl1pPr>
                      <a:lvl2pPr marL="742950" indent="-285750" eaLnBrk="0" hangingPunct="0">
                        <a:spcBef>
                          <a:spcPct val="20000"/>
                        </a:spcBef>
                        <a:defRPr sz="1900">
                          <a:solidFill>
                            <a:schemeClr val="tx1"/>
                          </a:solidFill>
                          <a:latin typeface="Arial" charset="0"/>
                        </a:defRPr>
                      </a:lvl2pPr>
                      <a:lvl3pPr marL="1143000" indent="-228600" eaLnBrk="0" hangingPunct="0">
                        <a:spcBef>
                          <a:spcPct val="20000"/>
                        </a:spcBef>
                        <a:defRPr sz="19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altLang="de-DE" sz="2000" b="0" i="0" u="none" strike="noStrike" cap="none" normalizeH="0" baseline="0" dirty="0">
                          <a:ln>
                            <a:noFill/>
                          </a:ln>
                          <a:solidFill>
                            <a:srgbClr val="000000"/>
                          </a:solidFill>
                          <a:effectLst/>
                          <a:latin typeface="Arial" charset="0"/>
                          <a:ea typeface="ヒラギノ角ゴ Pro W3" charset="-128"/>
                        </a:rPr>
                        <a:t>Leistungen ermöglichen, erkennen, einschätzen und rückmelden</a:t>
                      </a:r>
                      <a:endParaRPr kumimoji="0" lang="de-DE" altLang="de-DE" sz="2000" b="0" i="0" u="none" strike="noStrike" cap="none" normalizeH="0" baseline="0" dirty="0">
                        <a:ln>
                          <a:noFill/>
                        </a:ln>
                        <a:solidFill>
                          <a:srgbClr val="000000"/>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540979">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de-DE" altLang="de-DE" sz="2000" b="1" i="0" u="none" strike="noStrike" cap="none" normalizeH="0" baseline="0" dirty="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altLang="de-DE" sz="2000" b="1" i="0" u="none" strike="noStrike" cap="none" normalizeH="0" baseline="0" dirty="0">
                          <a:ln>
                            <a:noFill/>
                          </a:ln>
                          <a:solidFill>
                            <a:srgbClr val="000000"/>
                          </a:solidFill>
                          <a:effectLst/>
                          <a:latin typeface="Arial" charset="0"/>
                        </a:rPr>
                        <a:t>Glossar</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525898719"/>
                  </a:ext>
                </a:extLst>
              </a:tr>
            </a:tbl>
          </a:graphicData>
        </a:graphic>
      </p:graphicFrame>
      <p:sp>
        <p:nvSpPr>
          <p:cNvPr id="4" name="Fußzeilenplatzhalter 3">
            <a:extLst>
              <a:ext uri="{FF2B5EF4-FFF2-40B4-BE49-F238E27FC236}">
                <a16:creationId xmlns:a16="http://schemas.microsoft.com/office/drawing/2014/main" id="{BCD95DFB-924D-F267-383C-1AEF41D4AF9A}"/>
              </a:ext>
            </a:extLst>
          </p:cNvPr>
          <p:cNvSpPr>
            <a:spLocks noGrp="1"/>
          </p:cNvSpPr>
          <p:nvPr>
            <p:ph type="ftr" sz="quarter" idx="11"/>
          </p:nvPr>
        </p:nvSpPr>
        <p:spPr/>
        <p:txBody>
          <a:bodyPr/>
          <a:lstStyle/>
          <a:p>
            <a:endParaRPr lang="de-DE"/>
          </a:p>
        </p:txBody>
      </p:sp>
      <p:sp>
        <p:nvSpPr>
          <p:cNvPr id="7" name="Datumsplatzhalter 6">
            <a:extLst>
              <a:ext uri="{FF2B5EF4-FFF2-40B4-BE49-F238E27FC236}">
                <a16:creationId xmlns:a16="http://schemas.microsoft.com/office/drawing/2014/main" id="{906E8C68-1E61-94E5-CBFF-02B5F7FC1930}"/>
              </a:ext>
            </a:extLst>
          </p:cNvPr>
          <p:cNvSpPr>
            <a:spLocks noGrp="1"/>
          </p:cNvSpPr>
          <p:nvPr>
            <p:ph type="dt" sz="half" idx="10"/>
          </p:nvPr>
        </p:nvSpPr>
        <p:spPr/>
        <p:txBody>
          <a:bodyPr/>
          <a:lstStyle/>
          <a:p>
            <a:r>
              <a:rPr lang="de-DE"/>
              <a:t>Unterrichtsvorgabe für den zieldifferenten Bildungsgang Geistige Entwicklung - Aufgabenfeld Sprache und Kommunikation</a:t>
            </a:r>
          </a:p>
        </p:txBody>
      </p:sp>
    </p:spTree>
    <p:extLst>
      <p:ext uri="{BB962C8B-B14F-4D97-AF65-F5344CB8AC3E}">
        <p14:creationId xmlns:p14="http://schemas.microsoft.com/office/powerpoint/2010/main" val="27464067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z="2200" b="1" dirty="0"/>
              <a:t>Entwicklung der neuen Vorgaben - RAHMENSETZUNG</a:t>
            </a:r>
          </a:p>
        </p:txBody>
      </p:sp>
      <p:sp>
        <p:nvSpPr>
          <p:cNvPr id="3" name="Inhaltsplatzhalter 2"/>
          <p:cNvSpPr>
            <a:spLocks noGrp="1"/>
          </p:cNvSpPr>
          <p:nvPr>
            <p:ph idx="1"/>
          </p:nvPr>
        </p:nvSpPr>
        <p:spPr>
          <a:xfrm>
            <a:off x="457200" y="1724323"/>
            <a:ext cx="8075240" cy="4296965"/>
          </a:xfrm>
        </p:spPr>
        <p:txBody>
          <a:bodyPr>
            <a:normAutofit/>
          </a:bodyPr>
          <a:lstStyle/>
          <a:p>
            <a:pPr marL="0" indent="0">
              <a:spcBef>
                <a:spcPts val="580"/>
              </a:spcBef>
              <a:buNone/>
            </a:pPr>
            <a:r>
              <a:rPr lang="de-DE" sz="2000" dirty="0"/>
              <a:t>Orientierung an </a:t>
            </a:r>
          </a:p>
          <a:p>
            <a:pPr>
              <a:spcBef>
                <a:spcPts val="580"/>
              </a:spcBef>
              <a:buFont typeface="Symbol" panose="05050102010706020507" pitchFamily="18" charset="2"/>
              <a:buChar char="-"/>
            </a:pPr>
            <a:r>
              <a:rPr lang="de-DE" sz="2000" dirty="0"/>
              <a:t>Empfehlungen der Kultusministerkonferenz (KMK) zur schulischen Bildung, Beratung und Unterstützung von Kindern und Jugendlichen im sonderpädagogischen Schwerpunkt Geistige Entwicklung (KMK 2021) </a:t>
            </a:r>
          </a:p>
          <a:p>
            <a:pPr>
              <a:spcBef>
                <a:spcPts val="580"/>
              </a:spcBef>
              <a:buFont typeface="Symbol" panose="05050102010706020507" pitchFamily="18" charset="2"/>
              <a:buChar char="-"/>
            </a:pPr>
            <a:r>
              <a:rPr lang="de-DE" sz="2000" dirty="0"/>
              <a:t>Empfehlungen der KMK zur inklusiven Bildung von Kindern und Jugendlichen mit Behinderungen in Schulen (KMK 2011)</a:t>
            </a:r>
          </a:p>
          <a:p>
            <a:pPr>
              <a:spcBef>
                <a:spcPts val="580"/>
              </a:spcBef>
              <a:buFont typeface="Symbol" panose="05050102010706020507" pitchFamily="18" charset="2"/>
              <a:buChar char="-"/>
            </a:pPr>
            <a:r>
              <a:rPr lang="de-DE" sz="2000" dirty="0"/>
              <a:t>Format, Systematik, Inhalt der Lehrpläne der Primarstufe und den Kernlehrplänen der Hauptschule. U. a. mit den Zielen: </a:t>
            </a:r>
          </a:p>
          <a:p>
            <a:pPr>
              <a:spcBef>
                <a:spcPts val="580"/>
              </a:spcBef>
              <a:buFont typeface="Symbol" panose="05050102010706020507" pitchFamily="18" charset="2"/>
              <a:buChar char="Þ"/>
            </a:pPr>
            <a:r>
              <a:rPr lang="de-DE" sz="2000" dirty="0"/>
              <a:t>Anschlussorientierung </a:t>
            </a:r>
          </a:p>
          <a:p>
            <a:pPr>
              <a:spcBef>
                <a:spcPts val="580"/>
              </a:spcBef>
              <a:buFont typeface="Symbol" panose="05050102010706020507" pitchFamily="18" charset="2"/>
              <a:buChar char="Þ"/>
            </a:pPr>
            <a:r>
              <a:rPr lang="de-DE" sz="2000" dirty="0"/>
              <a:t>Ermöglichen von Partizipation auf allen Ebenen</a:t>
            </a:r>
          </a:p>
        </p:txBody>
      </p:sp>
      <p:sp>
        <p:nvSpPr>
          <p:cNvPr id="5" name="Fußzeilenplatzhalter 4">
            <a:extLst>
              <a:ext uri="{FF2B5EF4-FFF2-40B4-BE49-F238E27FC236}">
                <a16:creationId xmlns:a16="http://schemas.microsoft.com/office/drawing/2014/main" id="{D835B5C4-A71B-744A-13E0-92D5E9DAD652}"/>
              </a:ext>
            </a:extLst>
          </p:cNvPr>
          <p:cNvSpPr>
            <a:spLocks noGrp="1"/>
          </p:cNvSpPr>
          <p:nvPr>
            <p:ph type="ftr" sz="quarter" idx="11"/>
          </p:nvPr>
        </p:nvSpPr>
        <p:spPr/>
        <p:txBody>
          <a:bodyPr/>
          <a:lstStyle/>
          <a:p>
            <a:endParaRPr lang="de-DE"/>
          </a:p>
        </p:txBody>
      </p:sp>
      <p:sp>
        <p:nvSpPr>
          <p:cNvPr id="7" name="Datumsplatzhalter 6">
            <a:extLst>
              <a:ext uri="{FF2B5EF4-FFF2-40B4-BE49-F238E27FC236}">
                <a16:creationId xmlns:a16="http://schemas.microsoft.com/office/drawing/2014/main" id="{50638B9E-2F10-4216-12F9-C0715BD83404}"/>
              </a:ext>
            </a:extLst>
          </p:cNvPr>
          <p:cNvSpPr>
            <a:spLocks noGrp="1"/>
          </p:cNvSpPr>
          <p:nvPr>
            <p:ph type="dt" sz="half" idx="10"/>
          </p:nvPr>
        </p:nvSpPr>
        <p:spPr/>
        <p:txBody>
          <a:bodyPr/>
          <a:lstStyle/>
          <a:p>
            <a:r>
              <a:rPr lang="de-DE"/>
              <a:t>Unterrichtsvorgabe für den zieldifferenten Bildungsgang Geistige Entwicklung - Aufgabenfeld Sprache und Kommunikation</a:t>
            </a:r>
          </a:p>
        </p:txBody>
      </p:sp>
    </p:spTree>
    <p:extLst>
      <p:ext uri="{BB962C8B-B14F-4D97-AF65-F5344CB8AC3E}">
        <p14:creationId xmlns:p14="http://schemas.microsoft.com/office/powerpoint/2010/main" val="10871281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z="2200" b="1" dirty="0"/>
              <a:t>Gliederung der Unterrichtsvorgaben</a:t>
            </a:r>
          </a:p>
        </p:txBody>
      </p:sp>
      <p:pic>
        <p:nvPicPr>
          <p:cNvPr id="19" name="Inhaltsplatzhalter 18"/>
          <p:cNvPicPr>
            <a:picLocks noGrp="1" noChangeAspect="1"/>
          </p:cNvPicPr>
          <p:nvPr>
            <p:ph idx="1"/>
          </p:nvPr>
        </p:nvPicPr>
        <p:blipFill>
          <a:blip r:embed="rId2"/>
          <a:stretch>
            <a:fillRect/>
          </a:stretch>
        </p:blipFill>
        <p:spPr>
          <a:xfrm>
            <a:off x="1475656" y="1701902"/>
            <a:ext cx="6120680" cy="4251931"/>
          </a:xfrm>
          <a:prstGeom prst="rect">
            <a:avLst/>
          </a:prstGeom>
        </p:spPr>
      </p:pic>
      <p:sp>
        <p:nvSpPr>
          <p:cNvPr id="3" name="Fußzeilenplatzhalter 2">
            <a:extLst>
              <a:ext uri="{FF2B5EF4-FFF2-40B4-BE49-F238E27FC236}">
                <a16:creationId xmlns:a16="http://schemas.microsoft.com/office/drawing/2014/main" id="{62C84AE0-1986-2393-5754-BFC8CC3CD561}"/>
              </a:ext>
            </a:extLst>
          </p:cNvPr>
          <p:cNvSpPr>
            <a:spLocks noGrp="1"/>
          </p:cNvSpPr>
          <p:nvPr>
            <p:ph type="ftr" sz="quarter" idx="11"/>
          </p:nvPr>
        </p:nvSpPr>
        <p:spPr/>
        <p:txBody>
          <a:bodyPr/>
          <a:lstStyle/>
          <a:p>
            <a:endParaRPr lang="de-DE"/>
          </a:p>
        </p:txBody>
      </p:sp>
      <p:sp>
        <p:nvSpPr>
          <p:cNvPr id="5" name="Datumsplatzhalter 4">
            <a:extLst>
              <a:ext uri="{FF2B5EF4-FFF2-40B4-BE49-F238E27FC236}">
                <a16:creationId xmlns:a16="http://schemas.microsoft.com/office/drawing/2014/main" id="{FA8F910D-C914-F6EF-7F44-B181F7F2ABFD}"/>
              </a:ext>
            </a:extLst>
          </p:cNvPr>
          <p:cNvSpPr>
            <a:spLocks noGrp="1"/>
          </p:cNvSpPr>
          <p:nvPr>
            <p:ph type="dt" sz="half" idx="10"/>
          </p:nvPr>
        </p:nvSpPr>
        <p:spPr/>
        <p:txBody>
          <a:bodyPr/>
          <a:lstStyle/>
          <a:p>
            <a:r>
              <a:rPr lang="de-DE"/>
              <a:t>Unterrichtsvorgabe für den zieldifferenten Bildungsgang Geistige Entwicklung - Aufgabenfeld Sprache und Kommunikation</a:t>
            </a:r>
          </a:p>
        </p:txBody>
      </p:sp>
    </p:spTree>
    <p:extLst>
      <p:ext uri="{BB962C8B-B14F-4D97-AF65-F5344CB8AC3E}">
        <p14:creationId xmlns:p14="http://schemas.microsoft.com/office/powerpoint/2010/main" val="27476366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z="2200" b="1" dirty="0"/>
              <a:t>Bereiche</a:t>
            </a:r>
          </a:p>
        </p:txBody>
      </p:sp>
      <p:sp>
        <p:nvSpPr>
          <p:cNvPr id="3" name="Inhaltsplatzhalter 2"/>
          <p:cNvSpPr>
            <a:spLocks noGrp="1"/>
          </p:cNvSpPr>
          <p:nvPr>
            <p:ph idx="1"/>
          </p:nvPr>
        </p:nvSpPr>
        <p:spPr>
          <a:xfrm>
            <a:off x="4572000" y="1844824"/>
            <a:ext cx="3888432" cy="3888432"/>
          </a:xfrm>
        </p:spPr>
        <p:txBody>
          <a:bodyPr>
            <a:normAutofit fontScale="92500"/>
          </a:bodyPr>
          <a:lstStyle/>
          <a:p>
            <a:pPr marL="0" indent="0">
              <a:buNone/>
            </a:pPr>
            <a:r>
              <a:rPr lang="de-DE" sz="2400" dirty="0"/>
              <a:t>Untergliederung der Unterrichtsvorgaben in vier verschiedene </a:t>
            </a:r>
            <a:r>
              <a:rPr lang="de-DE" sz="2400" b="1" dirty="0"/>
              <a:t>Bereiche</a:t>
            </a:r>
            <a:r>
              <a:rPr lang="de-DE" sz="2400" dirty="0"/>
              <a:t>: </a:t>
            </a:r>
          </a:p>
          <a:p>
            <a:pPr lvl="0"/>
            <a:r>
              <a:rPr lang="de-DE" sz="2400" dirty="0"/>
              <a:t>Kommunizieren – Sprechen und Zuhören</a:t>
            </a:r>
          </a:p>
          <a:p>
            <a:pPr lvl="0"/>
            <a:r>
              <a:rPr lang="de-DE" sz="2400" dirty="0"/>
              <a:t>Schreiben</a:t>
            </a:r>
          </a:p>
          <a:p>
            <a:pPr lvl="0"/>
            <a:r>
              <a:rPr lang="de-DE" sz="2400" dirty="0"/>
              <a:t>Lesen – mit Texten und Medien umgehen</a:t>
            </a:r>
          </a:p>
          <a:p>
            <a:pPr lvl="0"/>
            <a:r>
              <a:rPr lang="de-DE" sz="2400" dirty="0"/>
              <a:t>Sprache und Sprachgebrauch untersuchen</a:t>
            </a:r>
          </a:p>
          <a:p>
            <a:endParaRPr lang="de-DE" dirty="0"/>
          </a:p>
        </p:txBody>
      </p:sp>
      <p:pic>
        <p:nvPicPr>
          <p:cNvPr id="13" name="Grafik 12"/>
          <p:cNvPicPr>
            <a:picLocks noChangeAspect="1"/>
          </p:cNvPicPr>
          <p:nvPr/>
        </p:nvPicPr>
        <p:blipFill>
          <a:blip r:embed="rId2"/>
          <a:stretch>
            <a:fillRect/>
          </a:stretch>
        </p:blipFill>
        <p:spPr>
          <a:xfrm>
            <a:off x="539552" y="2445391"/>
            <a:ext cx="3702240" cy="2571882"/>
          </a:xfrm>
          <a:prstGeom prst="rect">
            <a:avLst/>
          </a:prstGeom>
        </p:spPr>
      </p:pic>
      <p:sp>
        <p:nvSpPr>
          <p:cNvPr id="14" name="Ellipse 13"/>
          <p:cNvSpPr/>
          <p:nvPr/>
        </p:nvSpPr>
        <p:spPr>
          <a:xfrm flipV="1">
            <a:off x="986516" y="2924944"/>
            <a:ext cx="2808312" cy="314321"/>
          </a:xfrm>
          <a:prstGeom prst="ellipse">
            <a:avLst/>
          </a:prstGeom>
          <a:noFill/>
          <a:ln>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5" name="Fußzeilenplatzhalter 4">
            <a:extLst>
              <a:ext uri="{FF2B5EF4-FFF2-40B4-BE49-F238E27FC236}">
                <a16:creationId xmlns:a16="http://schemas.microsoft.com/office/drawing/2014/main" id="{602B96F7-EFBA-D0AB-7F47-ADA9B500C471}"/>
              </a:ext>
            </a:extLst>
          </p:cNvPr>
          <p:cNvSpPr>
            <a:spLocks noGrp="1"/>
          </p:cNvSpPr>
          <p:nvPr>
            <p:ph type="ftr" sz="quarter" idx="11"/>
          </p:nvPr>
        </p:nvSpPr>
        <p:spPr/>
        <p:txBody>
          <a:bodyPr/>
          <a:lstStyle/>
          <a:p>
            <a:endParaRPr lang="de-DE"/>
          </a:p>
        </p:txBody>
      </p:sp>
      <p:sp>
        <p:nvSpPr>
          <p:cNvPr id="7" name="Datumsplatzhalter 6">
            <a:extLst>
              <a:ext uri="{FF2B5EF4-FFF2-40B4-BE49-F238E27FC236}">
                <a16:creationId xmlns:a16="http://schemas.microsoft.com/office/drawing/2014/main" id="{3F770B0E-9667-4617-CE37-683BD52F4C61}"/>
              </a:ext>
            </a:extLst>
          </p:cNvPr>
          <p:cNvSpPr>
            <a:spLocks noGrp="1"/>
          </p:cNvSpPr>
          <p:nvPr>
            <p:ph type="dt" sz="half" idx="10"/>
          </p:nvPr>
        </p:nvSpPr>
        <p:spPr/>
        <p:txBody>
          <a:bodyPr/>
          <a:lstStyle/>
          <a:p>
            <a:r>
              <a:rPr lang="de-DE"/>
              <a:t>Unterrichtsvorgabe für den zieldifferenten Bildungsgang Geistige Entwicklung - Aufgabenfeld Sprache und Kommunikation</a:t>
            </a:r>
          </a:p>
        </p:txBody>
      </p:sp>
    </p:spTree>
    <p:extLst>
      <p:ext uri="{BB962C8B-B14F-4D97-AF65-F5344CB8AC3E}">
        <p14:creationId xmlns:p14="http://schemas.microsoft.com/office/powerpoint/2010/main" val="866940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z="2200" b="1" dirty="0"/>
              <a:t>Unterteilung der Bereiche in Inhalte</a:t>
            </a:r>
          </a:p>
        </p:txBody>
      </p:sp>
      <p:sp>
        <p:nvSpPr>
          <p:cNvPr id="3" name="Inhaltsplatzhalter 2"/>
          <p:cNvSpPr>
            <a:spLocks noGrp="1"/>
          </p:cNvSpPr>
          <p:nvPr>
            <p:ph idx="1"/>
          </p:nvPr>
        </p:nvSpPr>
        <p:spPr>
          <a:xfrm>
            <a:off x="4896036" y="2276872"/>
            <a:ext cx="3610744" cy="2571883"/>
          </a:xfrm>
        </p:spPr>
        <p:txBody>
          <a:bodyPr>
            <a:normAutofit/>
          </a:bodyPr>
          <a:lstStyle/>
          <a:p>
            <a:pPr marL="0" indent="0">
              <a:buNone/>
            </a:pPr>
            <a:r>
              <a:rPr lang="de-DE" sz="2200" dirty="0"/>
              <a:t>Untergliederung der Bereiche in </a:t>
            </a:r>
            <a:r>
              <a:rPr lang="de-DE" sz="2200" b="1" dirty="0"/>
              <a:t>Inhalte</a:t>
            </a:r>
            <a:r>
              <a:rPr lang="de-DE" sz="2200" dirty="0"/>
              <a:t>: </a:t>
            </a:r>
          </a:p>
          <a:p>
            <a:pPr marL="0" indent="0">
              <a:buNone/>
            </a:pPr>
            <a:r>
              <a:rPr lang="de-DE" sz="2200" dirty="0"/>
              <a:t>Inhalte dienen dazu, die Bereiche inhaltlich und systematisch zu strukturieren. </a:t>
            </a:r>
          </a:p>
        </p:txBody>
      </p:sp>
      <p:pic>
        <p:nvPicPr>
          <p:cNvPr id="13" name="Grafik 12"/>
          <p:cNvPicPr>
            <a:picLocks noChangeAspect="1"/>
          </p:cNvPicPr>
          <p:nvPr/>
        </p:nvPicPr>
        <p:blipFill>
          <a:blip r:embed="rId2"/>
          <a:stretch>
            <a:fillRect/>
          </a:stretch>
        </p:blipFill>
        <p:spPr>
          <a:xfrm>
            <a:off x="755576" y="2320305"/>
            <a:ext cx="3702240" cy="2571882"/>
          </a:xfrm>
          <a:prstGeom prst="rect">
            <a:avLst/>
          </a:prstGeom>
        </p:spPr>
      </p:pic>
      <p:sp>
        <p:nvSpPr>
          <p:cNvPr id="14" name="Ellipse 13"/>
          <p:cNvSpPr/>
          <p:nvPr/>
        </p:nvSpPr>
        <p:spPr>
          <a:xfrm flipV="1">
            <a:off x="1115616" y="3291925"/>
            <a:ext cx="2808312" cy="314321"/>
          </a:xfrm>
          <a:prstGeom prst="ellipse">
            <a:avLst/>
          </a:prstGeom>
          <a:noFill/>
          <a:ln>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5" name="Fußzeilenplatzhalter 4">
            <a:extLst>
              <a:ext uri="{FF2B5EF4-FFF2-40B4-BE49-F238E27FC236}">
                <a16:creationId xmlns:a16="http://schemas.microsoft.com/office/drawing/2014/main" id="{694F15AC-B6E4-4617-9B15-9608E5421093}"/>
              </a:ext>
            </a:extLst>
          </p:cNvPr>
          <p:cNvSpPr>
            <a:spLocks noGrp="1"/>
          </p:cNvSpPr>
          <p:nvPr>
            <p:ph type="ftr" sz="quarter" idx="11"/>
          </p:nvPr>
        </p:nvSpPr>
        <p:spPr/>
        <p:txBody>
          <a:bodyPr/>
          <a:lstStyle/>
          <a:p>
            <a:endParaRPr lang="de-DE"/>
          </a:p>
        </p:txBody>
      </p:sp>
      <p:sp>
        <p:nvSpPr>
          <p:cNvPr id="7" name="Datumsplatzhalter 6">
            <a:extLst>
              <a:ext uri="{FF2B5EF4-FFF2-40B4-BE49-F238E27FC236}">
                <a16:creationId xmlns:a16="http://schemas.microsoft.com/office/drawing/2014/main" id="{CE57EEE0-BDFC-FFB4-11AE-E4783EE74353}"/>
              </a:ext>
            </a:extLst>
          </p:cNvPr>
          <p:cNvSpPr>
            <a:spLocks noGrp="1"/>
          </p:cNvSpPr>
          <p:nvPr>
            <p:ph type="dt" sz="half" idx="10"/>
          </p:nvPr>
        </p:nvSpPr>
        <p:spPr/>
        <p:txBody>
          <a:bodyPr/>
          <a:lstStyle/>
          <a:p>
            <a:r>
              <a:rPr lang="de-DE"/>
              <a:t>Unterrichtsvorgabe für den zieldifferenten Bildungsgang Geistige Entwicklung - Aufgabenfeld Sprache und Kommunikation</a:t>
            </a:r>
          </a:p>
        </p:txBody>
      </p:sp>
    </p:spTree>
    <p:extLst>
      <p:ext uri="{BB962C8B-B14F-4D97-AF65-F5344CB8AC3E}">
        <p14:creationId xmlns:p14="http://schemas.microsoft.com/office/powerpoint/2010/main" val="34871699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Unterteilung der Bereiche in </a:t>
            </a:r>
            <a:r>
              <a:rPr lang="de-DE" b="1" dirty="0"/>
              <a:t>Inhalte</a:t>
            </a:r>
          </a:p>
        </p:txBody>
      </p:sp>
      <p:pic>
        <p:nvPicPr>
          <p:cNvPr id="7" name="Inhaltsplatzhalter 6"/>
          <p:cNvPicPr>
            <a:picLocks noGrp="1"/>
          </p:cNvPicPr>
          <p:nvPr>
            <p:ph idx="1"/>
          </p:nvPr>
        </p:nvPicPr>
        <p:blipFill>
          <a:blip r:embed="rId2">
            <a:extLst>
              <a:ext uri="{28A0092B-C50C-407E-A947-70E740481C1C}">
                <a14:useLocalDpi xmlns:a14="http://schemas.microsoft.com/office/drawing/2010/main" val="0"/>
              </a:ext>
            </a:extLst>
          </a:blip>
          <a:stretch>
            <a:fillRect/>
          </a:stretch>
        </p:blipFill>
        <p:spPr>
          <a:xfrm>
            <a:off x="750404" y="1752341"/>
            <a:ext cx="7349988" cy="4156571"/>
          </a:xfrm>
          <a:prstGeom prst="rect">
            <a:avLst/>
          </a:prstGeom>
        </p:spPr>
      </p:pic>
      <p:sp>
        <p:nvSpPr>
          <p:cNvPr id="8" name="Ellipse 7"/>
          <p:cNvSpPr/>
          <p:nvPr/>
        </p:nvSpPr>
        <p:spPr>
          <a:xfrm flipV="1">
            <a:off x="251520" y="2492896"/>
            <a:ext cx="8712967" cy="2536531"/>
          </a:xfrm>
          <a:prstGeom prst="ellipse">
            <a:avLst/>
          </a:prstGeom>
          <a:noFill/>
          <a:ln w="28575">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 name="Fußzeilenplatzhalter 2">
            <a:extLst>
              <a:ext uri="{FF2B5EF4-FFF2-40B4-BE49-F238E27FC236}">
                <a16:creationId xmlns:a16="http://schemas.microsoft.com/office/drawing/2014/main" id="{A16DC064-CB8A-C665-B7AD-58B97DBDF767}"/>
              </a:ext>
            </a:extLst>
          </p:cNvPr>
          <p:cNvSpPr>
            <a:spLocks noGrp="1"/>
          </p:cNvSpPr>
          <p:nvPr>
            <p:ph type="ftr" sz="quarter" idx="11"/>
          </p:nvPr>
        </p:nvSpPr>
        <p:spPr/>
        <p:txBody>
          <a:bodyPr/>
          <a:lstStyle/>
          <a:p>
            <a:endParaRPr lang="de-DE"/>
          </a:p>
        </p:txBody>
      </p:sp>
      <p:sp>
        <p:nvSpPr>
          <p:cNvPr id="5" name="Datumsplatzhalter 4">
            <a:extLst>
              <a:ext uri="{FF2B5EF4-FFF2-40B4-BE49-F238E27FC236}">
                <a16:creationId xmlns:a16="http://schemas.microsoft.com/office/drawing/2014/main" id="{75B040EC-B8A0-F397-DF05-1C54C116CB9F}"/>
              </a:ext>
            </a:extLst>
          </p:cNvPr>
          <p:cNvSpPr>
            <a:spLocks noGrp="1"/>
          </p:cNvSpPr>
          <p:nvPr>
            <p:ph type="dt" sz="half" idx="10"/>
          </p:nvPr>
        </p:nvSpPr>
        <p:spPr/>
        <p:txBody>
          <a:bodyPr/>
          <a:lstStyle/>
          <a:p>
            <a:r>
              <a:rPr lang="de-DE"/>
              <a:t>Unterrichtsvorgabe für den zieldifferenten Bildungsgang Geistige Entwicklung - Aufgabenfeld Sprache und Kommunikation</a:t>
            </a:r>
          </a:p>
        </p:txBody>
      </p:sp>
    </p:spTree>
    <p:extLst>
      <p:ext uri="{BB962C8B-B14F-4D97-AF65-F5344CB8AC3E}">
        <p14:creationId xmlns:p14="http://schemas.microsoft.com/office/powerpoint/2010/main" val="6310634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IMING" val="|2.5|20.9|18.3"/>
</p:tagLst>
</file>

<file path=ppt/tags/tag2.xml><?xml version="1.0" encoding="utf-8"?>
<p:tagLst xmlns:a="http://schemas.openxmlformats.org/drawingml/2006/main" xmlns:r="http://schemas.openxmlformats.org/officeDocument/2006/relationships" xmlns:p="http://schemas.openxmlformats.org/presentationml/2006/main">
  <p:tag name="TIMING" val="|24.2|3.6|18.6"/>
</p:tagLst>
</file>

<file path=ppt/tags/tag3.xml><?xml version="1.0" encoding="utf-8"?>
<p:tagLst xmlns:a="http://schemas.openxmlformats.org/drawingml/2006/main" xmlns:r="http://schemas.openxmlformats.org/officeDocument/2006/relationships" xmlns:p="http://schemas.openxmlformats.org/presentationml/2006/main">
  <p:tag name="TIMING" val="|26.7|8.9|13.8"/>
</p:tagLst>
</file>

<file path=ppt/theme/theme1.xml><?xml version="1.0" encoding="utf-8"?>
<a:theme xmlns:a="http://schemas.openxmlformats.org/drawingml/2006/main" name="QUA-LiS_Vorlage_weiss">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QUA-LiS_Vorlage_weiss</Template>
  <TotalTime>0</TotalTime>
  <Words>2462</Words>
  <Application>Microsoft Office PowerPoint</Application>
  <PresentationFormat>Bildschirmpräsentation (4:3)</PresentationFormat>
  <Paragraphs>274</Paragraphs>
  <Slides>37</Slides>
  <Notes>19</Notes>
  <HiddenSlides>0</HiddenSlides>
  <MMClips>0</MMClips>
  <ScaleCrop>false</ScaleCrop>
  <HeadingPairs>
    <vt:vector size="6" baseType="variant">
      <vt:variant>
        <vt:lpstr>Verwendete Schriftarten</vt:lpstr>
      </vt:variant>
      <vt:variant>
        <vt:i4>6</vt:i4>
      </vt:variant>
      <vt:variant>
        <vt:lpstr>Design</vt:lpstr>
      </vt:variant>
      <vt:variant>
        <vt:i4>1</vt:i4>
      </vt:variant>
      <vt:variant>
        <vt:lpstr>Folientitel</vt:lpstr>
      </vt:variant>
      <vt:variant>
        <vt:i4>37</vt:i4>
      </vt:variant>
    </vt:vector>
  </HeadingPairs>
  <TitlesOfParts>
    <vt:vector size="44" baseType="lpstr">
      <vt:lpstr>Arial</vt:lpstr>
      <vt:lpstr>Calibri</vt:lpstr>
      <vt:lpstr>Symbol</vt:lpstr>
      <vt:lpstr>Times New Roman</vt:lpstr>
      <vt:lpstr>Wingdings</vt:lpstr>
      <vt:lpstr>ヒラギノ角ゴ Pro W3</vt:lpstr>
      <vt:lpstr>QUA-LiS_Vorlage_weiss</vt:lpstr>
      <vt:lpstr>   Unterrichtsvorgabe für den zieldifferenten Bildungsgang Geistige Entwicklung an allen Lernorten –  Aufgabenfeld Sprache und Kommunikation   </vt:lpstr>
      <vt:lpstr>PowerPoint-Präsentation</vt:lpstr>
      <vt:lpstr>PowerPoint-Präsentation</vt:lpstr>
      <vt:lpstr>Gliederung der Unterrichtsvorgabe</vt:lpstr>
      <vt:lpstr>Entwicklung der neuen Vorgaben - RAHMENSETZUNG</vt:lpstr>
      <vt:lpstr>Gliederung der Unterrichtsvorgaben</vt:lpstr>
      <vt:lpstr>Bereiche</vt:lpstr>
      <vt:lpstr>Unterteilung der Bereiche in Inhalte</vt:lpstr>
      <vt:lpstr>Unterteilung der Bereiche in Inhalte</vt:lpstr>
      <vt:lpstr>Fachliche Aspekte</vt:lpstr>
      <vt:lpstr>Fachliche Aspekte (Beispiel)</vt:lpstr>
      <vt:lpstr>Angestrebte Kompetenzen</vt:lpstr>
      <vt:lpstr>Entwicklungschancen und Verknüpfungsmöglichkeiten</vt:lpstr>
      <vt:lpstr>Vernetzung von fachlichem und entwicklungsbezogenem Kompetenzerwerb</vt:lpstr>
      <vt:lpstr>Exemplarische Verknüpfungen zum Lehrplan Primarstufe / Hauptschule</vt:lpstr>
      <vt:lpstr>PowerPoint-Präsentation</vt:lpstr>
      <vt:lpstr>Arbeitsaufträge zum Verständnis der Systematik der Unterrichtsvorgaben</vt:lpstr>
      <vt:lpstr>PowerPoint-Präsentation</vt:lpstr>
      <vt:lpstr>Bildung im zieldifferenten Bildungsgang Geistige Entwicklung</vt:lpstr>
      <vt:lpstr>Umsetzung des Medienkompetenzrahmens MKR im Aufgabenfeld  - Beispiele -</vt:lpstr>
      <vt:lpstr>Umsetzung Rahmenvorgabe Verbraucherbildung (VB)  im Aufgabenfeld  -Beispiele -</vt:lpstr>
      <vt:lpstr>PowerPoint-Präsentation</vt:lpstr>
      <vt:lpstr>PowerPoint-Präsentation</vt:lpstr>
      <vt:lpstr>PowerPoint-Präsentation</vt:lpstr>
      <vt:lpstr>Entwicklungs-, fach- und lebensweltbezogene Kompetenzen</vt:lpstr>
      <vt:lpstr>Schulinterne Lehrpläne</vt:lpstr>
      <vt:lpstr>Gliederung des schulinternen Beispiel-Lehrplans </vt:lpstr>
      <vt:lpstr>Systematik des schulinternen Beispiel-Lehrplans</vt:lpstr>
      <vt:lpstr>Beispiel zur Systematik des schulinternen Beispiel-Lehrplans</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Unterrichtsvorgabe für den zieldifferenten Bildungsgang Geistige Entwicklung an allen Lernorten –  Aufgabenfeld Sprache und Kommunikation   </dc:title>
  <dc:creator>Esser, Susanne</dc:creator>
  <cp:lastModifiedBy>Esser, Susanne</cp:lastModifiedBy>
  <cp:revision>4</cp:revision>
  <cp:lastPrinted>2022-05-19T13:58:39Z</cp:lastPrinted>
  <dcterms:created xsi:type="dcterms:W3CDTF">2018-01-17T08:49:04Z</dcterms:created>
  <dcterms:modified xsi:type="dcterms:W3CDTF">2024-10-01T13:50:56Z</dcterms:modified>
</cp:coreProperties>
</file>