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939" r:id="rId3"/>
    <p:sldId id="940" r:id="rId4"/>
    <p:sldId id="941" r:id="rId5"/>
    <p:sldId id="942" r:id="rId6"/>
    <p:sldId id="943" r:id="rId7"/>
    <p:sldId id="947" r:id="rId8"/>
    <p:sldId id="945" r:id="rId9"/>
    <p:sldId id="946" r:id="rId10"/>
    <p:sldId id="948" r:id="rId11"/>
    <p:sldId id="949" r:id="rId12"/>
    <p:sldId id="950" r:id="rId13"/>
    <p:sldId id="951" r:id="rId14"/>
    <p:sldId id="952" r:id="rId15"/>
    <p:sldId id="953" r:id="rId16"/>
    <p:sldId id="954" r:id="rId17"/>
    <p:sldId id="955" r:id="rId18"/>
    <p:sldId id="956" r:id="rId19"/>
    <p:sldId id="479" r:id="rId20"/>
    <p:sldId id="930" r:id="rId21"/>
    <p:sldId id="931" r:id="rId22"/>
    <p:sldId id="970" r:id="rId23"/>
    <p:sldId id="971" r:id="rId24"/>
    <p:sldId id="972" r:id="rId25"/>
    <p:sldId id="973" r:id="rId26"/>
    <p:sldId id="974" r:id="rId27"/>
    <p:sldId id="967" r:id="rId28"/>
    <p:sldId id="579" r:id="rId29"/>
    <p:sldId id="374" r:id="rId30"/>
    <p:sldId id="660" r:id="rId31"/>
    <p:sldId id="377" r:id="rId32"/>
    <p:sldId id="379" r:id="rId33"/>
    <p:sldId id="934" r:id="rId34"/>
    <p:sldId id="968" r:id="rId35"/>
    <p:sldId id="933" r:id="rId36"/>
    <p:sldId id="960" r:id="rId37"/>
    <p:sldId id="662" r:id="rId38"/>
    <p:sldId id="962" r:id="rId39"/>
    <p:sldId id="663" r:id="rId40"/>
    <p:sldId id="963" r:id="rId41"/>
    <p:sldId id="964" r:id="rId42"/>
    <p:sldId id="664" r:id="rId43"/>
    <p:sldId id="965" r:id="rId44"/>
    <p:sldId id="899" r:id="rId45"/>
    <p:sldId id="378" r:id="rId46"/>
    <p:sldId id="969" r:id="rId47"/>
    <p:sldId id="908" r:id="rId48"/>
    <p:sldId id="910" r:id="rId49"/>
    <p:sldId id="914" r:id="rId50"/>
    <p:sldId id="913" r:id="rId51"/>
    <p:sldId id="912" r:id="rId52"/>
    <p:sldId id="911" r:id="rId53"/>
    <p:sldId id="909" r:id="rId54"/>
    <p:sldId id="923" r:id="rId55"/>
    <p:sldId id="901" r:id="rId56"/>
    <p:sldId id="925" r:id="rId57"/>
    <p:sldId id="957" r:id="rId58"/>
    <p:sldId id="926" r:id="rId59"/>
    <p:sldId id="927" r:id="rId60"/>
    <p:sldId id="928" r:id="rId61"/>
    <p:sldId id="936" r:id="rId62"/>
    <p:sldId id="918" r:id="rId63"/>
    <p:sldId id="497" r:id="rId64"/>
    <p:sldId id="966" r:id="rId65"/>
    <p:sldId id="267" r:id="rId6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54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Karow-Hanschke, Diana" initials="KD" lastIdx="19" clrIdx="1">
    <p:extLst>
      <p:ext uri="{19B8F6BF-5375-455C-9EA6-DF929625EA0E}">
        <p15:presenceInfo xmlns:p15="http://schemas.microsoft.com/office/powerpoint/2012/main" userId="Karow-Hanschke, Diana" providerId="None"/>
      </p:ext>
    </p:extLst>
  </p:cmAuthor>
  <p:cmAuthor id="3" name="Walpuski, Silke" initials="WS" lastIdx="10" clrIdx="2">
    <p:extLst>
      <p:ext uri="{19B8F6BF-5375-455C-9EA6-DF929625EA0E}">
        <p15:presenceInfo xmlns:p15="http://schemas.microsoft.com/office/powerpoint/2012/main" userId="S-1-5-21-2167508772-3871557885-3661781329-1463" providerId="AD"/>
      </p:ext>
    </p:extLst>
  </p:cmAuthor>
  <p:cmAuthor id="4" name="Hartwig, Cordula" initials="HC" lastIdx="2" clrIdx="3">
    <p:extLst>
      <p:ext uri="{19B8F6BF-5375-455C-9EA6-DF929625EA0E}">
        <p15:presenceInfo xmlns:p15="http://schemas.microsoft.com/office/powerpoint/2012/main" userId="Hartwig, Cordula" providerId="None"/>
      </p:ext>
    </p:extLst>
  </p:cmAuthor>
  <p:cmAuthor id="5" name="Windmüller-Jesse, Vera" initials="WV" lastIdx="6" clrIdx="4">
    <p:extLst>
      <p:ext uri="{19B8F6BF-5375-455C-9EA6-DF929625EA0E}">
        <p15:presenceInfo xmlns:p15="http://schemas.microsoft.com/office/powerpoint/2012/main" userId="Windmüller-Jesse, V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66FFFF"/>
    <a:srgbClr val="D0D8E8"/>
    <a:srgbClr val="E9EDF4"/>
    <a:srgbClr val="3399FF"/>
    <a:srgbClr val="DB820B"/>
    <a:srgbClr val="DA8F0B"/>
    <a:srgbClr val="FF9900"/>
    <a:srgbClr val="CC3300"/>
    <a:srgbClr val="D6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7907" autoAdjust="0"/>
  </p:normalViewPr>
  <p:slideViewPr>
    <p:cSldViewPr showGuides="1">
      <p:cViewPr varScale="1">
        <p:scale>
          <a:sx n="82" d="100"/>
          <a:sy n="82" d="100"/>
        </p:scale>
        <p:origin x="10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69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Zentraler Implementations-auftakt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 dirty="0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Dezentrale Implementations-maßnahmen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 dirty="0"/>
        </a:p>
      </dgm:t>
    </dgm:pt>
    <dgm:pt modelId="{4FF2D3E9-2B22-4398-A4D5-E08B8B8B3783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/>
            <a:t>Schulinterne Implementation</a:t>
          </a:r>
          <a:endParaRPr lang="de-DE" dirty="0"/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 dirty="0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 dirty="0"/>
        </a:p>
      </dgm:t>
    </dgm:pt>
    <dgm:pt modelId="{4FF2D3E9-2B22-4398-A4D5-E08B8B8B378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Unterricht</a:t>
          </a:r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 dirty="0"/>
        </a:p>
      </dgm:t>
    </dgm:pt>
    <dgm:pt modelId="{168AC04B-39DA-4AB1-A042-0A10C537805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 dirty="0"/>
        </a:p>
      </dgm:t>
    </dgm:pt>
    <dgm:pt modelId="{4FF2D3E9-2B22-4398-A4D5-E08B8B8B378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Unterricht</a:t>
          </a:r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F0BD3C-497A-47CA-8CBC-080B42A6901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C12CDDC-47EE-45C3-8358-01CBCEA6089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Ministerielle Vorgaben</a:t>
          </a:r>
          <a:endParaRPr lang="de-DE" dirty="0"/>
        </a:p>
      </dgm:t>
    </dgm:pt>
    <dgm:pt modelId="{7CA70A45-FCBC-47A8-B8A9-5B85D2A3CC5B}" type="parTrans" cxnId="{4A4CE90C-559F-4D3D-95EE-5742542F3CCE}">
      <dgm:prSet/>
      <dgm:spPr/>
      <dgm:t>
        <a:bodyPr/>
        <a:lstStyle/>
        <a:p>
          <a:endParaRPr lang="de-DE"/>
        </a:p>
      </dgm:t>
    </dgm:pt>
    <dgm:pt modelId="{DC27DD39-D97B-44CB-82F6-35EE727292CF}" type="sibTrans" cxnId="{4A4CE90C-559F-4D3D-95EE-5742542F3CCE}">
      <dgm:prSet/>
      <dgm:spPr/>
      <dgm:t>
        <a:bodyPr/>
        <a:lstStyle/>
        <a:p>
          <a:endParaRPr lang="de-DE" dirty="0"/>
        </a:p>
      </dgm:t>
    </dgm:pt>
    <dgm:pt modelId="{168AC04B-39DA-4AB1-A042-0A10C537805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Schuleigene Vorgaben</a:t>
          </a:r>
          <a:endParaRPr lang="de-DE" sz="1400" dirty="0"/>
        </a:p>
      </dgm:t>
    </dgm:pt>
    <dgm:pt modelId="{C05C12E1-1FF4-44CD-85A1-D632031515DE}" type="parTrans" cxnId="{245B5B81-E728-43EC-9C23-9D24C375A94D}">
      <dgm:prSet/>
      <dgm:spPr/>
      <dgm:t>
        <a:bodyPr/>
        <a:lstStyle/>
        <a:p>
          <a:endParaRPr lang="de-DE"/>
        </a:p>
      </dgm:t>
    </dgm:pt>
    <dgm:pt modelId="{7C8103A4-E5C3-4553-BED3-0ED15E107687}" type="sibTrans" cxnId="{245B5B81-E728-43EC-9C23-9D24C375A94D}">
      <dgm:prSet/>
      <dgm:spPr/>
      <dgm:t>
        <a:bodyPr/>
        <a:lstStyle/>
        <a:p>
          <a:endParaRPr lang="de-DE" dirty="0"/>
        </a:p>
      </dgm:t>
    </dgm:pt>
    <dgm:pt modelId="{4FF2D3E9-2B22-4398-A4D5-E08B8B8B3783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dirty="0"/>
            <a:t>Unterricht</a:t>
          </a:r>
        </a:p>
      </dgm:t>
    </dgm:pt>
    <dgm:pt modelId="{3198F22F-D4DE-4A16-BD07-FA8420BD2B37}" type="parTrans" cxnId="{852881A8-5570-4EFA-8A48-89EAFAD4B725}">
      <dgm:prSet/>
      <dgm:spPr/>
      <dgm:t>
        <a:bodyPr/>
        <a:lstStyle/>
        <a:p>
          <a:endParaRPr lang="de-DE"/>
        </a:p>
      </dgm:t>
    </dgm:pt>
    <dgm:pt modelId="{7F0EBF03-8EB9-434B-84C0-5F5FC0307874}" type="sibTrans" cxnId="{852881A8-5570-4EFA-8A48-89EAFAD4B725}">
      <dgm:prSet/>
      <dgm:spPr/>
      <dgm:t>
        <a:bodyPr/>
        <a:lstStyle/>
        <a:p>
          <a:endParaRPr lang="de-DE"/>
        </a:p>
      </dgm:t>
    </dgm:pt>
    <dgm:pt modelId="{C584973E-249D-4433-87BE-5C5B0FFC9E1F}" type="pres">
      <dgm:prSet presAssocID="{FDF0BD3C-497A-47CA-8CBC-080B42A69019}" presName="Name0" presStyleCnt="0">
        <dgm:presLayoutVars>
          <dgm:dir/>
          <dgm:resizeHandles val="exact"/>
        </dgm:presLayoutVars>
      </dgm:prSet>
      <dgm:spPr/>
    </dgm:pt>
    <dgm:pt modelId="{59805EA5-C11C-4026-B2E6-B16387586643}" type="pres">
      <dgm:prSet presAssocID="{1C12CDDC-47EE-45C3-8358-01CBCEA6089E}" presName="node" presStyleLbl="node1" presStyleIdx="0" presStyleCnt="3">
        <dgm:presLayoutVars>
          <dgm:bulletEnabled val="1"/>
        </dgm:presLayoutVars>
      </dgm:prSet>
      <dgm:spPr/>
    </dgm:pt>
    <dgm:pt modelId="{1ED8CD63-AC7D-42B5-9C63-A2A91E78B0CD}" type="pres">
      <dgm:prSet presAssocID="{DC27DD39-D97B-44CB-82F6-35EE727292CF}" presName="sibTrans" presStyleLbl="sibTrans2D1" presStyleIdx="0" presStyleCnt="2"/>
      <dgm:spPr/>
    </dgm:pt>
    <dgm:pt modelId="{03DF7E26-2BF2-48AF-99E8-36EAA70BBB48}" type="pres">
      <dgm:prSet presAssocID="{DC27DD39-D97B-44CB-82F6-35EE727292CF}" presName="connectorText" presStyleLbl="sibTrans2D1" presStyleIdx="0" presStyleCnt="2"/>
      <dgm:spPr/>
    </dgm:pt>
    <dgm:pt modelId="{883517A5-75A4-40A8-907B-C555638C0D74}" type="pres">
      <dgm:prSet presAssocID="{168AC04B-39DA-4AB1-A042-0A10C537805B}" presName="node" presStyleLbl="node1" presStyleIdx="1" presStyleCnt="3">
        <dgm:presLayoutVars>
          <dgm:bulletEnabled val="1"/>
        </dgm:presLayoutVars>
      </dgm:prSet>
      <dgm:spPr/>
    </dgm:pt>
    <dgm:pt modelId="{97A0AFC5-C65C-4292-9F9C-4DAF51BED3C5}" type="pres">
      <dgm:prSet presAssocID="{7C8103A4-E5C3-4553-BED3-0ED15E107687}" presName="sibTrans" presStyleLbl="sibTrans2D1" presStyleIdx="1" presStyleCnt="2"/>
      <dgm:spPr/>
    </dgm:pt>
    <dgm:pt modelId="{8CEAA22C-8FC3-4245-922F-B3FFDDBE7ED7}" type="pres">
      <dgm:prSet presAssocID="{7C8103A4-E5C3-4553-BED3-0ED15E107687}" presName="connectorText" presStyleLbl="sibTrans2D1" presStyleIdx="1" presStyleCnt="2"/>
      <dgm:spPr/>
    </dgm:pt>
    <dgm:pt modelId="{57BC13AC-6970-49BD-8BD3-0E822B7D2638}" type="pres">
      <dgm:prSet presAssocID="{4FF2D3E9-2B22-4398-A4D5-E08B8B8B3783}" presName="node" presStyleLbl="node1" presStyleIdx="2" presStyleCnt="3">
        <dgm:presLayoutVars>
          <dgm:bulletEnabled val="1"/>
        </dgm:presLayoutVars>
      </dgm:prSet>
      <dgm:spPr/>
    </dgm:pt>
  </dgm:ptLst>
  <dgm:cxnLst>
    <dgm:cxn modelId="{4A4CE90C-559F-4D3D-95EE-5742542F3CCE}" srcId="{FDF0BD3C-497A-47CA-8CBC-080B42A69019}" destId="{1C12CDDC-47EE-45C3-8358-01CBCEA6089E}" srcOrd="0" destOrd="0" parTransId="{7CA70A45-FCBC-47A8-B8A9-5B85D2A3CC5B}" sibTransId="{DC27DD39-D97B-44CB-82F6-35EE727292CF}"/>
    <dgm:cxn modelId="{8B238359-FFC4-4BB4-84BC-6EA77CE9C821}" type="presOf" srcId="{168AC04B-39DA-4AB1-A042-0A10C537805B}" destId="{883517A5-75A4-40A8-907B-C555638C0D74}" srcOrd="0" destOrd="0" presId="urn:microsoft.com/office/officeart/2005/8/layout/process1"/>
    <dgm:cxn modelId="{245B5B81-E728-43EC-9C23-9D24C375A94D}" srcId="{FDF0BD3C-497A-47CA-8CBC-080B42A69019}" destId="{168AC04B-39DA-4AB1-A042-0A10C537805B}" srcOrd="1" destOrd="0" parTransId="{C05C12E1-1FF4-44CD-85A1-D632031515DE}" sibTransId="{7C8103A4-E5C3-4553-BED3-0ED15E107687}"/>
    <dgm:cxn modelId="{CFCCA38F-A060-4441-BCCB-4AD0C09BB7CB}" type="presOf" srcId="{DC27DD39-D97B-44CB-82F6-35EE727292CF}" destId="{1ED8CD63-AC7D-42B5-9C63-A2A91E78B0CD}" srcOrd="0" destOrd="0" presId="urn:microsoft.com/office/officeart/2005/8/layout/process1"/>
    <dgm:cxn modelId="{852881A8-5570-4EFA-8A48-89EAFAD4B725}" srcId="{FDF0BD3C-497A-47CA-8CBC-080B42A69019}" destId="{4FF2D3E9-2B22-4398-A4D5-E08B8B8B3783}" srcOrd="2" destOrd="0" parTransId="{3198F22F-D4DE-4A16-BD07-FA8420BD2B37}" sibTransId="{7F0EBF03-8EB9-434B-84C0-5F5FC0307874}"/>
    <dgm:cxn modelId="{31A2EFA9-D5A8-479D-B18E-E732C7D7F88C}" type="presOf" srcId="{7C8103A4-E5C3-4553-BED3-0ED15E107687}" destId="{8CEAA22C-8FC3-4245-922F-B3FFDDBE7ED7}" srcOrd="1" destOrd="0" presId="urn:microsoft.com/office/officeart/2005/8/layout/process1"/>
    <dgm:cxn modelId="{83EB42B3-D384-4CF2-8C34-DC9C8A75BE83}" type="presOf" srcId="{4FF2D3E9-2B22-4398-A4D5-E08B8B8B3783}" destId="{57BC13AC-6970-49BD-8BD3-0E822B7D2638}" srcOrd="0" destOrd="0" presId="urn:microsoft.com/office/officeart/2005/8/layout/process1"/>
    <dgm:cxn modelId="{131AFABC-3E40-416C-93D7-C0A6469859B5}" type="presOf" srcId="{1C12CDDC-47EE-45C3-8358-01CBCEA6089E}" destId="{59805EA5-C11C-4026-B2E6-B16387586643}" srcOrd="0" destOrd="0" presId="urn:microsoft.com/office/officeart/2005/8/layout/process1"/>
    <dgm:cxn modelId="{15103ACF-5E61-49E7-B181-E03A98123576}" type="presOf" srcId="{DC27DD39-D97B-44CB-82F6-35EE727292CF}" destId="{03DF7E26-2BF2-48AF-99E8-36EAA70BBB48}" srcOrd="1" destOrd="0" presId="urn:microsoft.com/office/officeart/2005/8/layout/process1"/>
    <dgm:cxn modelId="{F15E00E9-3227-4B51-8A96-F4DD0CE490F2}" type="presOf" srcId="{FDF0BD3C-497A-47CA-8CBC-080B42A69019}" destId="{C584973E-249D-4433-87BE-5C5B0FFC9E1F}" srcOrd="0" destOrd="0" presId="urn:microsoft.com/office/officeart/2005/8/layout/process1"/>
    <dgm:cxn modelId="{A1F229F3-AFFF-4AE1-B5D6-1E904EAFEABE}" type="presOf" srcId="{7C8103A4-E5C3-4553-BED3-0ED15E107687}" destId="{97A0AFC5-C65C-4292-9F9C-4DAF51BED3C5}" srcOrd="0" destOrd="0" presId="urn:microsoft.com/office/officeart/2005/8/layout/process1"/>
    <dgm:cxn modelId="{23D99517-9CD9-4C44-99E0-B53628F81670}" type="presParOf" srcId="{C584973E-249D-4433-87BE-5C5B0FFC9E1F}" destId="{59805EA5-C11C-4026-B2E6-B16387586643}" srcOrd="0" destOrd="0" presId="urn:microsoft.com/office/officeart/2005/8/layout/process1"/>
    <dgm:cxn modelId="{4F30AC7F-AE70-4D66-B37E-9C05BFF1C1F4}" type="presParOf" srcId="{C584973E-249D-4433-87BE-5C5B0FFC9E1F}" destId="{1ED8CD63-AC7D-42B5-9C63-A2A91E78B0CD}" srcOrd="1" destOrd="0" presId="urn:microsoft.com/office/officeart/2005/8/layout/process1"/>
    <dgm:cxn modelId="{B77AD1EC-838D-4B23-AE6D-0A736F88E383}" type="presParOf" srcId="{1ED8CD63-AC7D-42B5-9C63-A2A91E78B0CD}" destId="{03DF7E26-2BF2-48AF-99E8-36EAA70BBB48}" srcOrd="0" destOrd="0" presId="urn:microsoft.com/office/officeart/2005/8/layout/process1"/>
    <dgm:cxn modelId="{F5A5BC98-48AB-4745-9F0D-B358FA01C76C}" type="presParOf" srcId="{C584973E-249D-4433-87BE-5C5B0FFC9E1F}" destId="{883517A5-75A4-40A8-907B-C555638C0D74}" srcOrd="2" destOrd="0" presId="urn:microsoft.com/office/officeart/2005/8/layout/process1"/>
    <dgm:cxn modelId="{3AC2C060-9E8E-403E-B7F6-D9AC816B00EB}" type="presParOf" srcId="{C584973E-249D-4433-87BE-5C5B0FFC9E1F}" destId="{97A0AFC5-C65C-4292-9F9C-4DAF51BED3C5}" srcOrd="3" destOrd="0" presId="urn:microsoft.com/office/officeart/2005/8/layout/process1"/>
    <dgm:cxn modelId="{135A602B-642A-4809-A836-B2D1E6E8A323}" type="presParOf" srcId="{97A0AFC5-C65C-4292-9F9C-4DAF51BED3C5}" destId="{8CEAA22C-8FC3-4245-922F-B3FFDDBE7ED7}" srcOrd="0" destOrd="0" presId="urn:microsoft.com/office/officeart/2005/8/layout/process1"/>
    <dgm:cxn modelId="{F48488C4-767D-43CF-8A85-65DC825FE77B}" type="presParOf" srcId="{C584973E-249D-4433-87BE-5C5B0FFC9E1F}" destId="{57BC13AC-6970-49BD-8BD3-0E822B7D263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Zentraler Implementations-auftakt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 dirty="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Dezentrale Implementations-maßnahmen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 dirty="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300" kern="1200" dirty="0"/>
            <a:t>Schulinterne Implementation</a:t>
          </a:r>
        </a:p>
      </dsp:txBody>
      <dsp:txXfrm>
        <a:off x="6093250" y="513964"/>
        <a:ext cx="2084104" cy="1220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05EA5-C11C-4026-B2E6-B16387586643}">
      <dsp:nvSpPr>
        <dsp:cNvPr id="0" name=""/>
        <dsp:cNvSpPr/>
      </dsp:nvSpPr>
      <dsp:spPr>
        <a:xfrm>
          <a:off x="7226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Ministerielle Vorgaben</a:t>
          </a:r>
          <a:endParaRPr lang="de-DE" kern="1200" dirty="0"/>
        </a:p>
      </dsp:txBody>
      <dsp:txXfrm>
        <a:off x="45185" y="513964"/>
        <a:ext cx="2084104" cy="1220095"/>
      </dsp:txXfrm>
    </dsp:sp>
    <dsp:sp modelId="{1ED8CD63-AC7D-42B5-9C63-A2A91E78B0CD}">
      <dsp:nvSpPr>
        <dsp:cNvPr id="0" name=""/>
        <dsp:cNvSpPr/>
      </dsp:nvSpPr>
      <dsp:spPr>
        <a:xfrm>
          <a:off x="2383252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2383252" y="963306"/>
        <a:ext cx="320547" cy="321411"/>
      </dsp:txXfrm>
    </dsp:sp>
    <dsp:sp modelId="{883517A5-75A4-40A8-907B-C555638C0D74}">
      <dsp:nvSpPr>
        <dsp:cNvPr id="0" name=""/>
        <dsp:cNvSpPr/>
      </dsp:nvSpPr>
      <dsp:spPr>
        <a:xfrm>
          <a:off x="3031259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Schuleigene Vorgaben</a:t>
          </a:r>
          <a:endParaRPr lang="de-DE" sz="1400" kern="1200" dirty="0"/>
        </a:p>
      </dsp:txBody>
      <dsp:txXfrm>
        <a:off x="3069218" y="513964"/>
        <a:ext cx="2084104" cy="1220095"/>
      </dsp:txXfrm>
    </dsp:sp>
    <dsp:sp modelId="{97A0AFC5-C65C-4292-9F9C-4DAF51BED3C5}">
      <dsp:nvSpPr>
        <dsp:cNvPr id="0" name=""/>
        <dsp:cNvSpPr/>
      </dsp:nvSpPr>
      <dsp:spPr>
        <a:xfrm>
          <a:off x="5407284" y="856169"/>
          <a:ext cx="457924" cy="5356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300" kern="1200" dirty="0"/>
        </a:p>
      </dsp:txBody>
      <dsp:txXfrm>
        <a:off x="5407284" y="963306"/>
        <a:ext cx="320547" cy="321411"/>
      </dsp:txXfrm>
    </dsp:sp>
    <dsp:sp modelId="{57BC13AC-6970-49BD-8BD3-0E822B7D2638}">
      <dsp:nvSpPr>
        <dsp:cNvPr id="0" name=""/>
        <dsp:cNvSpPr/>
      </dsp:nvSpPr>
      <dsp:spPr>
        <a:xfrm>
          <a:off x="6055291" y="476005"/>
          <a:ext cx="2160022" cy="12960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2000" kern="1200" dirty="0"/>
            <a:t>Unterricht</a:t>
          </a:r>
        </a:p>
      </dsp:txBody>
      <dsp:txXfrm>
        <a:off x="6093250" y="513964"/>
        <a:ext cx="2084104" cy="1220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E8F09-F471-4F2F-BCE7-2BAF6964EE22}" type="datetime1">
              <a:rPr lang="de-DE" smtClean="0"/>
              <a:t>11.07.2025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8038E-2D5D-407F-8713-4F7D456269AE}" type="datetime1">
              <a:rPr lang="de-DE" smtClean="0"/>
              <a:t>11.07.2025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91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163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CCA169DA-CAA4-4674-B6E5-FF687776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EF01C760-D8DB-4150-9CBE-505111D30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6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154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34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436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04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178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84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94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34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1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737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365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506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415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2257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070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557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768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27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709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81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4278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32310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105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065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639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1753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7293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7388791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27798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61185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1695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179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02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89645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1605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487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1750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65703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434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trike="noStrike" dirty="0"/>
          </a:p>
        </p:txBody>
      </p:sp>
    </p:spTree>
    <p:extLst>
      <p:ext uri="{BB962C8B-B14F-4D97-AF65-F5344CB8AC3E}">
        <p14:creationId xmlns:p14="http://schemas.microsoft.com/office/powerpoint/2010/main" val="14635651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165415" indent="-165415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9069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21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56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28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</p:spTree>
    <p:extLst>
      <p:ext uri="{BB962C8B-B14F-4D97-AF65-F5344CB8AC3E}">
        <p14:creationId xmlns:p14="http://schemas.microsoft.com/office/powerpoint/2010/main" val="94014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trike="noStrike" dirty="0"/>
          </a:p>
        </p:txBody>
      </p:sp>
    </p:spTree>
    <p:extLst>
      <p:ext uri="{BB962C8B-B14F-4D97-AF65-F5344CB8AC3E}">
        <p14:creationId xmlns:p14="http://schemas.microsoft.com/office/powerpoint/2010/main" val="23388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Fußzeilenplatzhalter 2"/>
          <p:cNvSpPr txBox="1">
            <a:spLocks/>
          </p:cNvSpPr>
          <p:nvPr userDrawn="1"/>
        </p:nvSpPr>
        <p:spPr>
          <a:xfrm>
            <a:off x="2987824" y="6342062"/>
            <a:ext cx="3168352" cy="3993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KLP Praktische Philosophie SI schulformübergreifend</a:t>
            </a:r>
          </a:p>
          <a:p>
            <a:pPr algn="ctr">
              <a:defRPr/>
            </a:pPr>
            <a:endParaRPr lang="de-DE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2"/>
          <p:cNvSpPr txBox="1">
            <a:spLocks/>
          </p:cNvSpPr>
          <p:nvPr userDrawn="1"/>
        </p:nvSpPr>
        <p:spPr>
          <a:xfrm>
            <a:off x="2987824" y="6342062"/>
            <a:ext cx="3168352" cy="3993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KLP Praktische Philosophie SI schulformübergreifend</a:t>
            </a:r>
          </a:p>
          <a:p>
            <a:pPr algn="ctr">
              <a:defRPr/>
            </a:pPr>
            <a:endParaRPr lang="de-DE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2"/>
          <p:cNvSpPr txBox="1">
            <a:spLocks/>
          </p:cNvSpPr>
          <p:nvPr userDrawn="1"/>
        </p:nvSpPr>
        <p:spPr>
          <a:xfrm>
            <a:off x="2987824" y="6342062"/>
            <a:ext cx="3168352" cy="3993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KLP Praktische Philosophie SI schulformübergreifend</a:t>
            </a:r>
          </a:p>
          <a:p>
            <a:pPr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3212" y="2468205"/>
            <a:ext cx="8136904" cy="2189844"/>
          </a:xfrm>
        </p:spPr>
        <p:txBody>
          <a:bodyPr/>
          <a:lstStyle/>
          <a:p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Novellierung des</a:t>
            </a:r>
            <a:b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schulformübergreifenden Kernlehrplans</a:t>
            </a:r>
            <a:b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Praktische Philosophie in der Sekundarstufe I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720" y="4941168"/>
            <a:ext cx="5184576" cy="720080"/>
          </a:xfrm>
        </p:spPr>
        <p:txBody>
          <a:bodyPr>
            <a:noAutofit/>
          </a:bodyPr>
          <a:lstStyle/>
          <a:p>
            <a:r>
              <a:rPr lang="de-DE" sz="2400" dirty="0"/>
              <a:t>Implementation</a:t>
            </a:r>
          </a:p>
        </p:txBody>
      </p:sp>
      <p:sp>
        <p:nvSpPr>
          <p:cNvPr id="5" name="Fußzeilenplatzhalter 2"/>
          <p:cNvSpPr txBox="1">
            <a:spLocks/>
          </p:cNvSpPr>
          <p:nvPr/>
        </p:nvSpPr>
        <p:spPr>
          <a:xfrm>
            <a:off x="2987824" y="6342062"/>
            <a:ext cx="3168352" cy="3993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KLP Praktische Philosophie SI schulformübergreifend</a:t>
            </a:r>
          </a:p>
          <a:p>
            <a:pPr algn="ctr">
              <a:defRPr/>
            </a:pPr>
            <a:endParaRPr lang="de-DE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83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1236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Grundlagen der Novellierung der Kernlehrpläne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Einbindung von Querschnittsthemen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b="1" dirty="0"/>
              <a:t>Implementation von Kernlehrplänen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Fachspezifische Erläuterungen:</a:t>
            </a:r>
          </a:p>
          <a:p>
            <a:pPr marL="542925" indent="0">
              <a:spcAft>
                <a:spcPts val="600"/>
              </a:spcAft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Kernlehrplan Praktische Philosophie SI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64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03244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e-DE" b="1" dirty="0"/>
              <a:t>Zentraler Implementationsauftakt</a:t>
            </a:r>
          </a:p>
          <a:p>
            <a:pPr marL="542925" indent="0">
              <a:buNone/>
            </a:pPr>
            <a:r>
              <a:rPr lang="de-DE" sz="2000" dirty="0"/>
              <a:t>für Multiplikatorinnen und Multiplikatoren der Bezirksregierungen</a:t>
            </a:r>
          </a:p>
          <a:p>
            <a:pPr marL="542925" indent="0">
              <a:buNone/>
            </a:pPr>
            <a:endParaRPr lang="de-DE" sz="1000" dirty="0"/>
          </a:p>
          <a:p>
            <a:pPr marL="514350" indent="-514350">
              <a:buFont typeface="+mj-lt"/>
              <a:buAutoNum type="arabicPeriod" startAt="2"/>
            </a:pPr>
            <a:r>
              <a:rPr lang="de-DE" b="1" dirty="0"/>
              <a:t>Dezentrale Implementationsmaßnahmen der Bezirksregierungen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  <a:p>
            <a:pPr marL="542925" lvl="1" indent="0">
              <a:buNone/>
            </a:pPr>
            <a:r>
              <a:rPr lang="de-DE" dirty="0"/>
              <a:t>für entsandte Fachlehrkräfte der Schulen</a:t>
            </a:r>
          </a:p>
          <a:p>
            <a:pPr marL="542925" lvl="1" indent="0">
              <a:buNone/>
            </a:pP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* BR-interne Entscheidung über Terminierung, Durchführung (personell, räumlich)</a:t>
            </a:r>
          </a:p>
          <a:p>
            <a:pPr marL="0" indent="0">
              <a:buNone/>
            </a:pPr>
            <a:endParaRPr lang="de-DE" sz="1000" dirty="0"/>
          </a:p>
          <a:p>
            <a:pPr marL="514350" indent="-514350">
              <a:buFont typeface="+mj-lt"/>
              <a:buAutoNum type="arabicPeriod" startAt="3"/>
            </a:pPr>
            <a:r>
              <a:rPr lang="de-DE" b="1" dirty="0"/>
              <a:t>Schulinterne Implementation</a:t>
            </a:r>
          </a:p>
          <a:p>
            <a:pPr marL="885825" lvl="1" indent="-342900">
              <a:buFont typeface="Wingdings" panose="05000000000000000000" pitchFamily="2" charset="2"/>
              <a:buChar char="§"/>
            </a:pPr>
            <a:r>
              <a:rPr lang="de-DE" dirty="0"/>
              <a:t>durch Gremien der Schule: Fach- und Bildungsgangkonferenzen, ggf. Lehrkräfte-, Schulkonferenz</a:t>
            </a:r>
          </a:p>
          <a:p>
            <a:pPr marL="885825" lvl="1" indent="-342900">
              <a:buFont typeface="Wingdings" panose="05000000000000000000" pitchFamily="2" charset="2"/>
              <a:buChar char="§"/>
            </a:pPr>
            <a:r>
              <a:rPr lang="de-DE" dirty="0"/>
              <a:t>durch einzelne Lehrkraft und jeweiligen Unterricht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729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Implementationsphasen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61879971"/>
              </p:ext>
            </p:extLst>
          </p:nvPr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vor Inkraftsetzung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QUA-LiS, AB4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MSB, Gr. 52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 Anschluss an die Veröffentlichung der finalen Kernlehrpläne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Bezirksregierungen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Lehrplannavigator: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Implementationsmaterialien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Zeit: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Innerhalb des Schuljahres nach Inkraftsetzung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+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regelmäßige Überprüfung der schuleigenen Vorgaben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Träger: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Schule,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Fachkonferenzen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58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Aufgabe und Ziel der Implementation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(§29 SchulG)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165677594"/>
              </p:ext>
            </p:extLst>
          </p:nvPr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60365" y="3103735"/>
            <a:ext cx="21705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Richtlinien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Kernlehrplan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Rahmenvorgabe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ggf. ergänzende Erlasse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91880" y="3068960"/>
            <a:ext cx="238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Schulinterner Lehrplan</a:t>
            </a:r>
            <a:endParaRPr kumimoji="0" lang="de-DE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476380" y="3103735"/>
            <a:ext cx="22512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Konzept Unterrichtsvorhaben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Entwurf Unterrichtsstunde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feil nach rechts 3"/>
          <p:cNvSpPr/>
          <p:nvPr/>
        </p:nvSpPr>
        <p:spPr>
          <a:xfrm>
            <a:off x="457201" y="5233282"/>
            <a:ext cx="8229599" cy="94996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Zunahme an fachlicher Konkretion und Abstimmung auf Lerngruppe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28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Aufgabe und Ziel der Implementation </a:t>
            </a:r>
            <a:r>
              <a:rPr lang="de-DE" sz="1800" dirty="0">
                <a:solidFill>
                  <a:schemeClr val="accent6">
                    <a:lumMod val="75000"/>
                  </a:schemeClr>
                </a:solidFill>
              </a:rPr>
              <a:t>(§29 SchulG)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813402221"/>
              </p:ext>
            </p:extLst>
          </p:nvPr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9552" y="3391094"/>
            <a:ext cx="8140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Nach §70 SchulG entwickelt die Fachkonferenz schulinterne Lehrpläne ausgehend von den ministeriellen Vorgaben.</a:t>
            </a:r>
          </a:p>
          <a:p>
            <a:pPr marL="0" marR="0" lvl="0" indent="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Dabei </a:t>
            </a:r>
            <a:r>
              <a:rPr kumimoji="0" lang="de-DE" alt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wird insbesondere entschieden über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Grundsätze zur </a:t>
            </a:r>
            <a:r>
              <a:rPr kumimoji="0" lang="de-DE" altLang="de-DE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fachdidaktischen und fachmethodischen Arbeit</a:t>
            </a:r>
            <a:r>
              <a:rPr kumimoji="0" lang="de-DE" alt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Grundsätze zur </a:t>
            </a:r>
            <a:r>
              <a:rPr kumimoji="0" lang="de-DE" altLang="de-DE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Leistungsbewertung</a:t>
            </a:r>
            <a:r>
              <a:rPr kumimoji="0" lang="de-DE" alt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marL="285750" marR="0" lvl="0" indent="-285750" algn="l" defTabSz="449263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Vorschläge an die Lehrkräftekonferenz zur Einführung von </a:t>
            </a:r>
            <a:r>
              <a:rPr kumimoji="0" lang="de-DE" altLang="de-DE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Lernmitteln.</a:t>
            </a:r>
            <a:endParaRPr kumimoji="0" lang="de-DE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6893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Aufgabe und Ziel der Implementation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318272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602054541"/>
              </p:ext>
            </p:extLst>
          </p:nvPr>
        </p:nvGraphicFramePr>
        <p:xfrm>
          <a:off x="457200" y="1257920"/>
          <a:ext cx="8222541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11560" y="363832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Ergänzend zu den Vereinbarungen im schulinternen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Lehrplan gelten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§ 5 ADO Pädagogische Freiheit und Verantwortung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§ 6 ADO Unterrichtsplanung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273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66CEDE24-0976-4DAC-92D3-9F2A36386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6">
                    <a:lumMod val="75000"/>
                  </a:schemeClr>
                </a:solidFill>
              </a:rPr>
              <a:t>Zielsetzung schuleigener Vorgaben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07DE2-FA02-41B3-A083-C237FE3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600" dirty="0"/>
              <a:t>Schulbezogene Konkretisierung der Vorgaben nach §29 SchulG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600" dirty="0"/>
              <a:t>Instrument zur Unterrichtsentwicklung und Unterrichtsvorbereitung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600" dirty="0"/>
              <a:t>Ausgestaltung von Freiräumen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600" dirty="0"/>
              <a:t>Grundlage der fachlichen Arbeit im Team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600" dirty="0"/>
              <a:t>Transparenz für alle am Bildungsprozess Beteiligten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2600" dirty="0"/>
              <a:t>Maßstab für Evaluation und Rechenschaftslegung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9410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31925DE1-98D5-4A64-B3EA-1F2148D4F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accent6">
                    <a:lumMod val="75000"/>
                  </a:schemeClr>
                </a:solidFill>
              </a:rPr>
              <a:t>Gliederungsvorschlag SILP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BD8C65-0FF5-401D-9475-94B7A117CC16}"/>
              </a:ext>
            </a:extLst>
          </p:cNvPr>
          <p:cNvSpPr txBox="1">
            <a:spLocks/>
          </p:cNvSpPr>
          <p:nvPr/>
        </p:nvSpPr>
        <p:spPr>
          <a:xfrm>
            <a:off x="609600" y="1852613"/>
            <a:ext cx="8229600" cy="4024659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Rahmenbedingungen der fachlichen Arbeit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	Entscheidungen zum Unterricht</a:t>
            </a:r>
          </a:p>
          <a:p>
            <a:pPr marL="542925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 	Abfolge verbindlicher Unterrichtsvorhaben	</a:t>
            </a:r>
          </a:p>
          <a:p>
            <a:pPr marL="542925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	Grundsätze der fachdidaktischen und fachmethodischen Arbeit</a:t>
            </a:r>
          </a:p>
          <a:p>
            <a:pPr marL="542925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	Grundsätze der Leistungsbewertung und Leistungsrückmeldung</a:t>
            </a:r>
          </a:p>
          <a:p>
            <a:pPr marL="542925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	Lehr- und Lernmittel</a:t>
            </a:r>
          </a:p>
          <a:p>
            <a:pPr marL="542925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	Prüfung und Weiterentwicklung des schulinternen Lehrplans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718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333" y="1808820"/>
            <a:ext cx="8229600" cy="324036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Grundlagen der Novellierung der Kernlehrpläne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Einbindung von Querschnittsthemen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Implementation von Kernlehrplänen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b="1" dirty="0"/>
              <a:t>Fachspezifische Erläuterungen:</a:t>
            </a:r>
          </a:p>
          <a:p>
            <a:pPr marL="542925" indent="0">
              <a:spcAft>
                <a:spcPts val="600"/>
              </a:spcAft>
              <a:buNone/>
            </a:pPr>
            <a:r>
              <a:rPr lang="de-DE" b="1" dirty="0"/>
              <a:t>Kernlehrplan Praktische Philosophie SI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03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KLP Praktische Philosophie SI</a:t>
            </a:r>
            <a:r>
              <a:rPr lang="de-DE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3612" y="1700808"/>
            <a:ext cx="8229600" cy="42484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dirty="0"/>
              <a:t>Zentrale Anliegen der Novellierung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dirty="0"/>
              <a:t>Zentrale inhaltliche Anliegen der Novellierung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dirty="0"/>
              <a:t>Struktur des KLP Praktische Philosophie SI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45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4006" y="1772816"/>
            <a:ext cx="8229600" cy="331236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b="1" dirty="0"/>
              <a:t>Grundlagen der Novellierung der Kernlehrpläne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Einbindung von Querschnittsthemen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Implementation von Kernlehrplänen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Fachspezifische Erläuterungen:</a:t>
            </a:r>
          </a:p>
          <a:p>
            <a:pPr marL="542925" indent="0">
              <a:spcAft>
                <a:spcPts val="600"/>
              </a:spcAft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Kernlehrplan Praktische Philosophie SI</a:t>
            </a:r>
          </a:p>
        </p:txBody>
      </p:sp>
      <p:sp>
        <p:nvSpPr>
          <p:cNvPr id="9" name="Fußzeilenplatzhalter 2"/>
          <p:cNvSpPr txBox="1">
            <a:spLocks/>
          </p:cNvSpPr>
          <p:nvPr/>
        </p:nvSpPr>
        <p:spPr>
          <a:xfrm>
            <a:off x="2987824" y="6342062"/>
            <a:ext cx="3168352" cy="39930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1000" dirty="0">
                <a:solidFill>
                  <a:prstClr val="black">
                    <a:tint val="75000"/>
                  </a:prstClr>
                </a:solidFill>
                <a:latin typeface="Calibri"/>
              </a:rPr>
              <a:t>KLP Praktische Philosophie SI schulformübergreifend</a:t>
            </a:r>
          </a:p>
          <a:p>
            <a:pPr algn="ctr">
              <a:defRPr/>
            </a:pPr>
            <a:endParaRPr lang="de-DE" sz="1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9343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Anschlussfähigkeit an die Struktur geltender Kernlehrpläne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400" dirty="0"/>
              <a:t>Anpassung der Kompetenzbereiche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Sachkompetenz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Methodenkompetenz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Urteilskompetenz</a:t>
            </a:r>
          </a:p>
          <a:p>
            <a:pPr lvl="2">
              <a:buFont typeface="Symbol" panose="05050102010706020507" pitchFamily="18" charset="2"/>
              <a:buChar char="-"/>
            </a:pPr>
            <a:r>
              <a:rPr lang="de-DE" dirty="0"/>
              <a:t>Handlungskompetenz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</a:rPr>
              <a:t>Kompetenzerwartungen und inhaltliche Schwerpunkte</a:t>
            </a:r>
          </a:p>
          <a:p>
            <a:pPr lvl="2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</a:rPr>
              <a:t>bis zum Ende der Erprobungsstufe bzw. der Klasse 6</a:t>
            </a:r>
          </a:p>
          <a:p>
            <a:pPr lvl="2">
              <a:buFont typeface="Symbol" panose="05050102010706020507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</a:rPr>
              <a:t>bis zum Ende der Sekundarstufe I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</a:rPr>
              <a:t>Akzentuierung der Kompetenzen hinsichtlich Überprüfbarkeit</a:t>
            </a:r>
          </a:p>
          <a:p>
            <a:pPr lvl="2"/>
            <a:endParaRPr lang="de-DE" dirty="0"/>
          </a:p>
          <a:p>
            <a:pPr lvl="1"/>
            <a:endParaRPr lang="de-DE" dirty="0"/>
          </a:p>
          <a:p>
            <a:pPr lvl="3">
              <a:defRPr/>
            </a:pPr>
            <a:endParaRPr lang="de-DE" sz="2400" dirty="0"/>
          </a:p>
          <a:p>
            <a:pPr marL="1371600" lvl="3" indent="0">
              <a:buNone/>
              <a:defRPr/>
            </a:pPr>
            <a:endParaRPr lang="de-DE" sz="2400" dirty="0"/>
          </a:p>
          <a:p>
            <a:pPr lvl="2">
              <a:defRPr/>
            </a:pPr>
            <a:endParaRPr lang="de-DE" sz="2600" dirty="0"/>
          </a:p>
          <a:p>
            <a:pPr marL="354012" indent="0">
              <a:buNone/>
              <a:defRPr/>
            </a:pPr>
            <a:endParaRPr lang="de-DE" sz="1600" dirty="0"/>
          </a:p>
          <a:p>
            <a:pPr lvl="2"/>
            <a:endParaRPr lang="de-DE" sz="26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06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Formulierung eines </a:t>
            </a:r>
            <a:r>
              <a:rPr lang="de-DE" b="1" dirty="0"/>
              <a:t>schulformübergreifenden</a:t>
            </a:r>
            <a:r>
              <a:rPr lang="de-DE" dirty="0"/>
              <a:t> KLP</a:t>
            </a:r>
          </a:p>
          <a:p>
            <a:pPr marL="361950" lvl="1" indent="0">
              <a:buNone/>
            </a:pPr>
            <a:r>
              <a:rPr lang="de-DE" sz="2400" dirty="0"/>
              <a:t>Die ausgewiesenen Inhalte und Kompetenzen sind nach Maßgabe des Bildungsganges </a:t>
            </a:r>
            <a:r>
              <a:rPr lang="de-DE" sz="2400" b="1" dirty="0"/>
              <a:t>in Tiefe und Breite zu entfalten </a:t>
            </a:r>
            <a:r>
              <a:rPr lang="de-DE" sz="2400" dirty="0"/>
              <a:t>und angemessen umzusetzen</a:t>
            </a:r>
            <a:r>
              <a:rPr lang="de-DE" sz="2100" dirty="0"/>
              <a:t>.</a:t>
            </a:r>
          </a:p>
          <a:p>
            <a:pPr marL="361950" lvl="1" indent="0">
              <a:buNone/>
            </a:pPr>
            <a:r>
              <a:rPr lang="de-DE" sz="2100" dirty="0"/>
              <a:t>Dies erfordert insbesondere eine </a:t>
            </a:r>
            <a:r>
              <a:rPr lang="de-DE" sz="2100" b="1" dirty="0"/>
              <a:t>Anpassung nach Maßgabe des Bildungsganges und unter Berücksichtigung der Lerngruppe </a:t>
            </a:r>
            <a:r>
              <a:rPr lang="de-DE" sz="2100" dirty="0"/>
              <a:t>in Bezug auf:</a:t>
            </a:r>
          </a:p>
          <a:p>
            <a:pPr marL="704850" lvl="1" indent="-342900">
              <a:buFontTx/>
              <a:buChar char="-"/>
            </a:pPr>
            <a:r>
              <a:rPr lang="de-DE" sz="2100" dirty="0"/>
              <a:t>die zu erzielenden Lernergebnisse (KLP Standards)</a:t>
            </a:r>
          </a:p>
          <a:p>
            <a:pPr marL="704850" lvl="1" indent="-342900">
              <a:buFontTx/>
              <a:buChar char="-"/>
            </a:pPr>
            <a:r>
              <a:rPr lang="de-DE" sz="2100" dirty="0"/>
              <a:t>die Tiefe und Breite der Auseinandersetzung </a:t>
            </a:r>
          </a:p>
          <a:p>
            <a:pPr marL="704850" lvl="1" indent="-342900">
              <a:buFontTx/>
              <a:buChar char="-"/>
            </a:pPr>
            <a:r>
              <a:rPr lang="de-DE" sz="2100" dirty="0"/>
              <a:t>die Komplexität der auszuwählenden Materialien</a:t>
            </a:r>
          </a:p>
          <a:p>
            <a:pPr marL="704850" lvl="1" indent="-342900">
              <a:buFontTx/>
              <a:buChar char="-"/>
            </a:pPr>
            <a:endParaRPr lang="de-DE" sz="2100" dirty="0"/>
          </a:p>
          <a:p>
            <a:pPr marL="704850" lvl="1" indent="-342900">
              <a:buFontTx/>
              <a:buChar char="-"/>
            </a:pPr>
            <a:endParaRPr lang="de-DE" sz="2100" dirty="0"/>
          </a:p>
          <a:p>
            <a:pPr marL="361950" lvl="1" indent="0">
              <a:buNone/>
            </a:pPr>
            <a:endParaRPr lang="de-DE" sz="21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809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Anschlussfähigkeit an </a:t>
            </a:r>
            <a:r>
              <a:rPr lang="de-DE" sz="2800" dirty="0"/>
              <a:t>den </a:t>
            </a:r>
            <a:r>
              <a:rPr lang="de-DE" dirty="0"/>
              <a:t>Lehrplan </a:t>
            </a:r>
            <a:r>
              <a:rPr lang="de-DE" sz="2800" dirty="0"/>
              <a:t>Praktische Philosophie Primarstufe sowie den Kernlehrplan Philosophie für die </a:t>
            </a:r>
            <a:r>
              <a:rPr lang="de-DE" dirty="0"/>
              <a:t>Sekundarstufe II</a:t>
            </a:r>
          </a:p>
          <a:p>
            <a:pPr marL="0" indent="0">
              <a:buNone/>
            </a:pPr>
            <a:endParaRPr lang="de-DE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Berücksichtigung der Fragenkreise aus dem Kernlehrplan Praktische Philosophie Sekundarstufe I 2008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Substanzielle Kontinuität des neuen KLP durch Überführung der Fragenkreise in Inhaltsfelder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31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e-DE" dirty="0"/>
              <a:t>Gegenüberstellung „Fragenkreise“ und „Inhaltsfelder“</a:t>
            </a:r>
          </a:p>
          <a:p>
            <a:pPr marL="57150" indent="0">
              <a:buNone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373404A-DA1D-4092-AB5D-3081B40F4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68676"/>
              </p:ext>
            </p:extLst>
          </p:nvPr>
        </p:nvGraphicFramePr>
        <p:xfrm>
          <a:off x="971600" y="2348880"/>
          <a:ext cx="72008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78493769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60262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Fragenkreise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Inhaltsfelder (2024)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0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dem Selbst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Ich und mein Leben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Freizeit, freie Zeit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Gefühl und Verstand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Geschlechtlichkeit und Pubertät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Freiheit und Unfreiheit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Leib und Seele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Das Selbst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Person und Persönlichkeit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Entwürfe des Selbst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Vernunft und Gefühl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51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dem Anderen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Der Mensch in der Gemeinschaft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Umgang mit Konflikten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Freundschaft, Liebe und Partnerschaft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Begegnung mit Fremden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Rollen- und Gruppenverhalten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Interkulturalität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Zwischenmenschliche Beziehungen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Beziehungen und Miteinander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Gemeinschaft als Herausforderung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3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561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e-DE" sz="1050" dirty="0"/>
              <a:t>Fortsetzung: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373404A-DA1D-4092-AB5D-3081B40F4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691907"/>
              </p:ext>
            </p:extLst>
          </p:nvPr>
        </p:nvGraphicFramePr>
        <p:xfrm>
          <a:off x="971600" y="2060848"/>
          <a:ext cx="7200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78493769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60262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Fragenkreise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Inhaltsfelder (2024)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0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dem guten Handeln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Wahrhaftigkeit und Lüge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„Gut“ und „Böse“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Lust und Pflicht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Gewalt und Aggression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Entscheidung und Gewissen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Freiheit und Verantwortung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Verantwortung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Mensch und Natur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Wahrheit, Wahrhaftigkeit und Lüge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Freiheit und Verantwortung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Wertekonflikte</a:t>
                      </a:r>
                    </a:p>
                    <a:p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51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Recht, Staat und Wirtschaft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Regeln und Gesetze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Armut und Wohlstand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Recht und Gerechtigkeit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Utopien und ihre politische Funktion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Arbeits- und Wirtschaftswelt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Völkergemeinschaft und Frieden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Strukturen des Zusammenlebens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Gerechtigkeit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Partizipation und Verantwortung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Recht und Gerechtigkeit</a:t>
                      </a:r>
                    </a:p>
                    <a:p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3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956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e-DE" sz="1050" dirty="0"/>
              <a:t>Fortsetzung: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373404A-DA1D-4092-AB5D-3081B40F4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14379"/>
              </p:ext>
            </p:extLst>
          </p:nvPr>
        </p:nvGraphicFramePr>
        <p:xfrm>
          <a:off x="971600" y="2060848"/>
          <a:ext cx="7200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78493769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60262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Fragenkreise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Inhaltsfelder (2024)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0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Natur, Kultur und Technik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Leben von und mit der Natur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Tiere als Mit-Lebewesen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Der Mensch als kulturelles Wesen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Technik – Nutzen und Risiko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Wissenschaft und Verantwortung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Ökologie versus Ökonomie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Gegenwart und Zukunft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Nachhaltig lernen und leben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Utopien und ihre Funktion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Friedenskonzepte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Nachhaltige Entwicklung</a:t>
                      </a:r>
                    </a:p>
                    <a:p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51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Wahrheit, Wirklichkeit und Medien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Medienwelten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„Schön“ und „hässlich“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„Wahr“ und „falsch“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Virtualität und Schein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Vorurteil, Urteil, Wissen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Quellen der Erkenntnis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Sinnsuche und Medienentwürfe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Leben und Grenzerfahrungen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Lebensgestaltung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Grenzerfahrungen</a:t>
                      </a:r>
                    </a:p>
                    <a:p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436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581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de-DE" sz="1050" dirty="0"/>
              <a:t>Fortsetzung: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373404A-DA1D-4092-AB5D-3081B40F4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06837"/>
              </p:ext>
            </p:extLst>
          </p:nvPr>
        </p:nvGraphicFramePr>
        <p:xfrm>
          <a:off x="971600" y="2060848"/>
          <a:ext cx="72008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78493769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160262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Fragenkreise (2008)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Inhaltsfelder (2024)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90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b="1" dirty="0"/>
                        <a:t>Die Frage nach Ursprung, Zukunft und Sinn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Vom Anfang der Welt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Leben und Feste in unterschiedlichen Religionen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Glück und Sinn des Lebens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Ethische Grundsätze in Religionen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Sterben und Tod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dirty="0"/>
                        <a:t>Menschen- und Gottesbilder in Religionen</a:t>
                      </a:r>
                    </a:p>
                    <a:p>
                      <a:endParaRPr lang="de-DE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dirty="0"/>
                        <a:t>Menschliche Erkenntnis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Wahrnehmung und Täuschung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Realität und Virtualität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dirty="0"/>
                        <a:t>Vorurteil, Urteil, Wissen</a:t>
                      </a:r>
                    </a:p>
                    <a:p>
                      <a:endParaRPr lang="de-D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51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08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Zentrale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Die verwendeten Operatoren der Kompetenzerwartungen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/>
              <a:t>zielen auf ein fachbezogen aktives Handeln der Schülerinnen und Schüler,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200" dirty="0"/>
              <a:t>leiten ein erkennbares sowie überprüfbares Handeln der Schülerinnen und Schüler an.</a:t>
            </a:r>
          </a:p>
          <a:p>
            <a:pPr marL="457200" lvl="1" indent="0">
              <a:buNone/>
            </a:pPr>
            <a:endParaRPr lang="de-DE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Anschlussfähigkeit an Querschnittsthemen, u. 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Politische Bildung und Demokratieerziehung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Bildung für die digitale Welt und Medienerziehung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Bildung für nachhaltige Entwicklung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Geschlechtersensible Bildung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7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sz="3200" b="1" dirty="0">
                <a:solidFill>
                  <a:schemeClr val="accent6">
                    <a:lumMod val="75000"/>
                  </a:schemeClr>
                </a:solidFill>
              </a:rPr>
              <a:t>Zentrale inhaltliche Anliegen der Novellierung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Aufgaben und Ziele des Faches, hier: Orientierung in einer mehrdeutigen und komplexen Welt</a:t>
            </a:r>
          </a:p>
          <a:p>
            <a:pPr marL="457200" lvl="1" indent="0">
              <a:buNone/>
            </a:pPr>
            <a:r>
              <a:rPr lang="de-DE" sz="2200" dirty="0"/>
              <a:t>Aufgreifen zentraler Herausforderungen der Lebenswelt der Schülerinnen und Schüler in der inhaltlichen Ausrichtung der Unterrichtsvorhaben, u. a.</a:t>
            </a:r>
          </a:p>
          <a:p>
            <a:pPr lvl="2"/>
            <a:r>
              <a:rPr lang="de-DE" sz="2200" dirty="0"/>
              <a:t>Autonomie</a:t>
            </a:r>
          </a:p>
          <a:p>
            <a:pPr lvl="2"/>
            <a:r>
              <a:rPr lang="de-DE" sz="2200" dirty="0"/>
              <a:t>Komplexität</a:t>
            </a:r>
          </a:p>
          <a:p>
            <a:pPr lvl="2"/>
            <a:r>
              <a:rPr lang="de-DE" sz="2200" dirty="0"/>
              <a:t>Diversität</a:t>
            </a:r>
          </a:p>
          <a:p>
            <a:pPr lvl="2"/>
            <a:r>
              <a:rPr lang="de-DE" sz="2200" dirty="0"/>
              <a:t>Digitalität</a:t>
            </a:r>
          </a:p>
          <a:p>
            <a:pPr lvl="2"/>
            <a:r>
              <a:rPr lang="de-DE" sz="2200" dirty="0"/>
              <a:t>Nachhaltigkeit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699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Struktur des KLP Praktische Philosophie SI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783572"/>
            <a:ext cx="8229600" cy="42050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Aufgaben und Ziele des Faches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Kompetenzbereiche, Inhaltsfelder und Kompetenzerwartungen</a:t>
            </a:r>
          </a:p>
          <a:p>
            <a:pPr marL="457200" lvl="1" indent="0">
              <a:buNone/>
            </a:pPr>
            <a:r>
              <a:rPr lang="de-DE" dirty="0"/>
              <a:t>2.1	Kompetenzbereiche und Inhaltsfelder des Faches</a:t>
            </a:r>
          </a:p>
          <a:p>
            <a:pPr marL="457200" lvl="1" indent="0">
              <a:buNone/>
            </a:pPr>
            <a:r>
              <a:rPr lang="de-DE" dirty="0"/>
              <a:t>2.2	Kompetenzerwartungen und inhaltliche Schwerpunkte</a:t>
            </a:r>
          </a:p>
          <a:p>
            <a:pPr marL="893763" lvl="1" indent="0">
              <a:buNone/>
            </a:pPr>
            <a:r>
              <a:rPr lang="de-DE" dirty="0"/>
              <a:t>bis zum Ende der Erprobungsstufe bzw. der Klasse 6</a:t>
            </a:r>
          </a:p>
          <a:p>
            <a:pPr marL="457200" lvl="1" indent="0">
              <a:buNone/>
            </a:pPr>
            <a:r>
              <a:rPr lang="de-DE" dirty="0"/>
              <a:t>2.3	Kompetenzerwartungen und inhaltliche Schwerpunkte</a:t>
            </a:r>
          </a:p>
          <a:p>
            <a:pPr marL="893763" lvl="1" indent="0">
              <a:buNone/>
            </a:pPr>
            <a:r>
              <a:rPr lang="de-DE" dirty="0"/>
              <a:t>bis zum Ende der Sekundarstufe I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dirty="0"/>
              <a:t>Lernerfolgsüberprüfung und Leistungsbewertung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40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Merkmale von Kernlehrplänen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18035"/>
            <a:ext cx="8435280" cy="420506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3600" dirty="0"/>
              <a:t>Vorgabe zu erzielender Lernergebnisse </a:t>
            </a:r>
          </a:p>
          <a:p>
            <a:pPr marL="0" lv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Wissen und Können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dirty="0"/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3600" dirty="0"/>
              <a:t>Abbildung einer Progression der zu erzielenden Lernergebnisse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zwei Stufen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Þ"/>
              <a:tabLst>
                <a:tab pos="914400" algn="l"/>
              </a:tabLst>
              <a:defRPr/>
            </a:pPr>
            <a:endParaRPr lang="de-DE" dirty="0"/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3600" dirty="0"/>
              <a:t>Beschränkung auf einen fachlichen Kern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Obligatorik für etwa dreiviertel der zur Verfügung stehenden Unterrichtszeit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dirty="0"/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3600" dirty="0"/>
              <a:t>Verzicht auf Vorgaben zur unterrichtlichen Umsetzung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Gestaltungsfreiheit und Umsetzungspflicht der Schulen und Lehrpersonen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913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EE2A6-F85B-092B-F85F-2464B1C6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Struktur des KLP Praktische Philosophie SI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Zeichenbereich 91">
            <a:extLst>
              <a:ext uri="{FF2B5EF4-FFF2-40B4-BE49-F238E27FC236}">
                <a16:creationId xmlns:a16="http://schemas.microsoft.com/office/drawing/2014/main" id="{EB8F17E4-2120-BBC1-2D25-B27E59B43858}"/>
              </a:ext>
            </a:extLst>
          </p:cNvPr>
          <p:cNvGrpSpPr/>
          <p:nvPr/>
        </p:nvGrpSpPr>
        <p:grpSpPr>
          <a:xfrm>
            <a:off x="457200" y="1898650"/>
            <a:ext cx="8229600" cy="4050630"/>
            <a:chOff x="0" y="0"/>
            <a:chExt cx="5030470" cy="30607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3A17069-6084-96C5-A5F0-E6FC9118D6B7}"/>
                </a:ext>
              </a:extLst>
            </p:cNvPr>
            <p:cNvSpPr/>
            <p:nvPr/>
          </p:nvSpPr>
          <p:spPr>
            <a:xfrm>
              <a:off x="0" y="0"/>
              <a:ext cx="5030470" cy="30607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C2D77955-E0C1-213E-A811-55A45E60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080"/>
              <a:ext cx="3420110" cy="6515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Ziele des Faches/</a:t>
              </a:r>
            </a:p>
            <a:p>
              <a:pPr algn="ctr"/>
              <a:r>
                <a:rPr lang="de-DE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1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1E947911-0178-CB49-2D14-C87931032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1143000"/>
              <a:ext cx="2057400" cy="672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Kompetenzbereiche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(Prozesse)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D3D4012-9956-D3EC-46E2-66155DCC7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355" y="1143000"/>
              <a:ext cx="2058035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Inhaltsfelder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(Gegenstände)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25B60834-9C5B-4007-7FC8-D486E08DD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" y="2369820"/>
              <a:ext cx="3420110" cy="685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Kompetenzerwartungen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2.2 und 2.3</a:t>
              </a:r>
            </a:p>
          </p:txBody>
        </p:sp>
        <p:cxnSp>
          <p:nvCxnSpPr>
            <p:cNvPr id="13" name="Line 8">
              <a:extLst>
                <a:ext uri="{FF2B5EF4-FFF2-40B4-BE49-F238E27FC236}">
                  <a16:creationId xmlns:a16="http://schemas.microsoft.com/office/drawing/2014/main" id="{C79A8EBD-C13F-394F-1843-F3BCE7CB57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23490" y="657225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">
              <a:extLst>
                <a:ext uri="{FF2B5EF4-FFF2-40B4-BE49-F238E27FC236}">
                  <a16:creationId xmlns:a16="http://schemas.microsoft.com/office/drawing/2014/main" id="{E73F064A-7889-DD0F-5C9C-633BF1D57D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3780" y="885825"/>
              <a:ext cx="1485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">
              <a:extLst>
                <a:ext uri="{FF2B5EF4-FFF2-40B4-BE49-F238E27FC236}">
                  <a16:creationId xmlns:a16="http://schemas.microsoft.com/office/drawing/2014/main" id="{14F16F0B-6B4B-B7A4-2E3D-268E90517D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3965" y="885825"/>
              <a:ext cx="148653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">
              <a:extLst>
                <a:ext uri="{FF2B5EF4-FFF2-40B4-BE49-F238E27FC236}">
                  <a16:creationId xmlns:a16="http://schemas.microsoft.com/office/drawing/2014/main" id="{3B2A66FD-B78C-B397-111F-0767022F12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3145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2">
              <a:extLst>
                <a:ext uri="{FF2B5EF4-FFF2-40B4-BE49-F238E27FC236}">
                  <a16:creationId xmlns:a16="http://schemas.microsoft.com/office/drawing/2014/main" id="{5FE1AD3B-A6E4-90D3-BDD7-E1B86DD2E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5580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3">
              <a:extLst>
                <a:ext uri="{FF2B5EF4-FFF2-40B4-BE49-F238E27FC236}">
                  <a16:creationId xmlns:a16="http://schemas.microsoft.com/office/drawing/2014/main" id="{A818BB22-FE89-EB9E-69AC-8886B9A26C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965" y="2085340"/>
              <a:ext cx="635" cy="284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4">
              <a:extLst>
                <a:ext uri="{FF2B5EF4-FFF2-40B4-BE49-F238E27FC236}">
                  <a16:creationId xmlns:a16="http://schemas.microsoft.com/office/drawing/2014/main" id="{731BB828-12EF-6DD2-941B-CFC27923F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6160" y="2084705"/>
              <a:ext cx="148463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5">
              <a:extLst>
                <a:ext uri="{FF2B5EF4-FFF2-40B4-BE49-F238E27FC236}">
                  <a16:creationId xmlns:a16="http://schemas.microsoft.com/office/drawing/2014/main" id="{A60601F5-E056-376C-05D9-6652EFC1B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24760" y="2094040"/>
              <a:ext cx="148463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6">
              <a:extLst>
                <a:ext uri="{FF2B5EF4-FFF2-40B4-BE49-F238E27FC236}">
                  <a16:creationId xmlns:a16="http://schemas.microsoft.com/office/drawing/2014/main" id="{E2C74FB8-1A49-C667-3A11-10433EA9D8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5525" y="1815465"/>
              <a:ext cx="1905" cy="267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7">
              <a:extLst>
                <a:ext uri="{FF2B5EF4-FFF2-40B4-BE49-F238E27FC236}">
                  <a16:creationId xmlns:a16="http://schemas.microsoft.com/office/drawing/2014/main" id="{74A3A6D7-187B-D2F4-DFAC-74DB5C081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1135" y="1815465"/>
              <a:ext cx="5080" cy="267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3124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1: Aufgaben und Ziele des Faches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8274"/>
            <a:ext cx="8229600" cy="4205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/>
              <a:t>Förderung der philosophischen </a:t>
            </a:r>
            <a:r>
              <a:rPr lang="de-DE" b="1" dirty="0"/>
              <a:t>Reflexionsfähigkeit</a:t>
            </a:r>
            <a:r>
              <a:rPr lang="de-DE" dirty="0"/>
              <a:t>, Er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werb einer philosophischen 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Grundbildung</a:t>
            </a:r>
            <a:endParaRPr lang="de-DE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b="1" dirty="0"/>
              <a:t>Philosophieren lernen </a:t>
            </a:r>
            <a:r>
              <a:rPr lang="de-DE" dirty="0"/>
              <a:t>als zentrales Prinzip, Betonung der Selbstständigkeit der Lernenden im Umgang mit fachlichen Gegenständen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b="1" dirty="0"/>
              <a:t>Orientierung</a:t>
            </a:r>
            <a:r>
              <a:rPr lang="de-DE" dirty="0"/>
              <a:t> in einer mehrdeutigen und komplexen Welt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94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1: Aufgaben und Ziele des Faches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3B6E73-E572-2903-00BD-BF6F7D33E3FD}"/>
              </a:ext>
            </a:extLst>
          </p:cNvPr>
          <p:cNvSpPr txBox="1"/>
          <p:nvPr/>
        </p:nvSpPr>
        <p:spPr>
          <a:xfrm>
            <a:off x="457200" y="1564243"/>
            <a:ext cx="806489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 </a:t>
            </a:r>
            <a:r>
              <a:rPr lang="de-DE" sz="2800" b="1" dirty="0"/>
              <a:t>erweiterter Textbegriff </a:t>
            </a:r>
            <a:r>
              <a:rPr lang="de-DE" sz="2800" dirty="0"/>
              <a:t>umfasst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alles zeichenhaft Vermittelte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mündliche und schriftliche Textsorten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kontinuierliche und diskontinuierliche Texte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medial-ästhetische Gestaltungen</a:t>
            </a:r>
          </a:p>
          <a:p>
            <a:endParaRPr lang="de-DE" sz="1000" dirty="0"/>
          </a:p>
          <a:p>
            <a:r>
              <a:rPr lang="de-DE" sz="2800" dirty="0"/>
              <a:t>Unterscheidung</a:t>
            </a:r>
          </a:p>
          <a:p>
            <a:pPr marL="342900" indent="-342900">
              <a:buAutoNum type="alphaLcParenR"/>
            </a:pPr>
            <a:r>
              <a:rPr lang="de-DE" sz="2800" b="1" dirty="0"/>
              <a:t>präsentative Materialien</a:t>
            </a:r>
            <a:r>
              <a:rPr lang="de-DE" sz="2800" dirty="0"/>
              <a:t>: auditiv, visuell, literarisch</a:t>
            </a:r>
          </a:p>
          <a:p>
            <a:pPr marL="342900" indent="-342900">
              <a:buAutoNum type="alphaLcParenR"/>
            </a:pPr>
            <a:r>
              <a:rPr lang="de-DE" sz="2800" b="1" dirty="0"/>
              <a:t>diskursive Materialien</a:t>
            </a:r>
            <a:r>
              <a:rPr lang="de-DE" sz="2800" dirty="0"/>
              <a:t>: argumentative philosophische Texte, Sachtexte mit philosophischem Gehalt</a:t>
            </a:r>
            <a:endParaRPr lang="de-DE" sz="24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591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EE2A6-F85B-092B-F85F-2464B1C6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Struktur des KLP Praktische Philosophie SI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Zeichenbereich 91">
            <a:extLst>
              <a:ext uri="{FF2B5EF4-FFF2-40B4-BE49-F238E27FC236}">
                <a16:creationId xmlns:a16="http://schemas.microsoft.com/office/drawing/2014/main" id="{EB8F17E4-2120-BBC1-2D25-B27E59B43858}"/>
              </a:ext>
            </a:extLst>
          </p:cNvPr>
          <p:cNvGrpSpPr/>
          <p:nvPr/>
        </p:nvGrpSpPr>
        <p:grpSpPr>
          <a:xfrm>
            <a:off x="457200" y="1898650"/>
            <a:ext cx="8229600" cy="4050630"/>
            <a:chOff x="0" y="0"/>
            <a:chExt cx="5030470" cy="30607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3A17069-6084-96C5-A5F0-E6FC9118D6B7}"/>
                </a:ext>
              </a:extLst>
            </p:cNvPr>
            <p:cNvSpPr/>
            <p:nvPr/>
          </p:nvSpPr>
          <p:spPr>
            <a:xfrm>
              <a:off x="0" y="0"/>
              <a:ext cx="5030470" cy="30607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C2D77955-E0C1-213E-A811-55A45E60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080"/>
              <a:ext cx="3420110" cy="651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Ziele des Faches/</a:t>
              </a:r>
            </a:p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1E947911-0178-CB49-2D14-C87931032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1143000"/>
              <a:ext cx="2057400" cy="6724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Kompetenzbereiche</a:t>
              </a:r>
            </a:p>
            <a:p>
              <a:pPr algn="ctr"/>
              <a:r>
                <a:rPr lang="de-DE" sz="1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(Prozesse)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D3D4012-9956-D3EC-46E2-66155DCC7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355" y="1143000"/>
              <a:ext cx="2058035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Inhaltsfelder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(Gegenstände)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25B60834-9C5B-4007-7FC8-D486E08DD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" y="2369820"/>
              <a:ext cx="3420110" cy="685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Kompetenzerwartungen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2.2 und 2.3</a:t>
              </a:r>
            </a:p>
          </p:txBody>
        </p:sp>
        <p:cxnSp>
          <p:nvCxnSpPr>
            <p:cNvPr id="13" name="Line 8">
              <a:extLst>
                <a:ext uri="{FF2B5EF4-FFF2-40B4-BE49-F238E27FC236}">
                  <a16:creationId xmlns:a16="http://schemas.microsoft.com/office/drawing/2014/main" id="{C79A8EBD-C13F-394F-1843-F3BCE7CB57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23490" y="657225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">
              <a:extLst>
                <a:ext uri="{FF2B5EF4-FFF2-40B4-BE49-F238E27FC236}">
                  <a16:creationId xmlns:a16="http://schemas.microsoft.com/office/drawing/2014/main" id="{E73F064A-7889-DD0F-5C9C-633BF1D57D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3780" y="885825"/>
              <a:ext cx="1485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">
              <a:extLst>
                <a:ext uri="{FF2B5EF4-FFF2-40B4-BE49-F238E27FC236}">
                  <a16:creationId xmlns:a16="http://schemas.microsoft.com/office/drawing/2014/main" id="{14F16F0B-6B4B-B7A4-2E3D-268E90517D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3965" y="885825"/>
              <a:ext cx="148653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">
              <a:extLst>
                <a:ext uri="{FF2B5EF4-FFF2-40B4-BE49-F238E27FC236}">
                  <a16:creationId xmlns:a16="http://schemas.microsoft.com/office/drawing/2014/main" id="{3B2A66FD-B78C-B397-111F-0767022F12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3145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2">
              <a:extLst>
                <a:ext uri="{FF2B5EF4-FFF2-40B4-BE49-F238E27FC236}">
                  <a16:creationId xmlns:a16="http://schemas.microsoft.com/office/drawing/2014/main" id="{5FE1AD3B-A6E4-90D3-BDD7-E1B86DD2E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5580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3">
              <a:extLst>
                <a:ext uri="{FF2B5EF4-FFF2-40B4-BE49-F238E27FC236}">
                  <a16:creationId xmlns:a16="http://schemas.microsoft.com/office/drawing/2014/main" id="{A818BB22-FE89-EB9E-69AC-8886B9A26C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965" y="2085340"/>
              <a:ext cx="635" cy="284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4">
              <a:extLst>
                <a:ext uri="{FF2B5EF4-FFF2-40B4-BE49-F238E27FC236}">
                  <a16:creationId xmlns:a16="http://schemas.microsoft.com/office/drawing/2014/main" id="{731BB828-12EF-6DD2-941B-CFC27923F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6160" y="2084705"/>
              <a:ext cx="148463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5">
              <a:extLst>
                <a:ext uri="{FF2B5EF4-FFF2-40B4-BE49-F238E27FC236}">
                  <a16:creationId xmlns:a16="http://schemas.microsoft.com/office/drawing/2014/main" id="{A60601F5-E056-376C-05D9-6652EFC1B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24760" y="2094040"/>
              <a:ext cx="148463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6">
              <a:extLst>
                <a:ext uri="{FF2B5EF4-FFF2-40B4-BE49-F238E27FC236}">
                  <a16:creationId xmlns:a16="http://schemas.microsoft.com/office/drawing/2014/main" id="{E2C74FB8-1A49-C667-3A11-10433EA9D8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5525" y="1815465"/>
              <a:ext cx="1905" cy="267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7">
              <a:extLst>
                <a:ext uri="{FF2B5EF4-FFF2-40B4-BE49-F238E27FC236}">
                  <a16:creationId xmlns:a16="http://schemas.microsoft.com/office/drawing/2014/main" id="{74A3A6D7-187B-D2F4-DFAC-74DB5C081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1135" y="1815465"/>
              <a:ext cx="5080" cy="267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58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Kompetenzbereiche</a:t>
            </a:r>
            <a:r>
              <a:rPr lang="de-DE" dirty="0"/>
              <a:t> repräsentieren die grundlegenden Prozesse fachlichen Handelns.</a:t>
            </a:r>
          </a:p>
          <a:p>
            <a:pPr marL="0" indent="0">
              <a:buNone/>
            </a:pPr>
            <a:r>
              <a:rPr lang="de-DE" dirty="0"/>
              <a:t>Sie dienen dazu, die einzelnen Teiloperationen entlang der fachlichen Kerne zu strukturieren und den Zugriff für die am Lehr-Lernprozess Beteiligten zu verdeutlichen.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418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Sachkompetenz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Sachkompetenz im Fach Praktische Philosophie zeigt sich in den </a:t>
            </a:r>
            <a:r>
              <a:rPr lang="de-DE" b="1" dirty="0"/>
              <a:t>Fähigkeiten</a:t>
            </a:r>
            <a:r>
              <a:rPr lang="de-DE" dirty="0"/>
              <a:t>,</a:t>
            </a:r>
            <a:r>
              <a:rPr lang="de-DE" b="1" dirty="0"/>
              <a:t> Gegenstände und philosophische Problemstellungen</a:t>
            </a:r>
            <a:r>
              <a:rPr lang="de-DE" dirty="0"/>
              <a:t> ausgehend von den verschiedenen Inhaltsfeldern </a:t>
            </a:r>
            <a:r>
              <a:rPr lang="de-DE" b="1" dirty="0"/>
              <a:t>zu erfassen, darzustellen und zu erläutern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Dazu gehört, dass </a:t>
            </a:r>
            <a:r>
              <a:rPr lang="de-DE" b="1" dirty="0"/>
              <a:t>Begriffe erläutert und geklärt </a:t>
            </a:r>
            <a:r>
              <a:rPr lang="de-DE" dirty="0"/>
              <a:t>werden.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124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Sachkompetenz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Sachkompetenz beinhaltet zudem die Fähigkeiten, philosophische Gedanken, Ansätze und Positionen in verschiedenen Anwendungskontexten fundiert zu erläutern, Bezüge zwischen ihnen herzustellen und sie voneinander abzugrenzen.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080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Methodenkompetenz</a:t>
            </a:r>
          </a:p>
          <a:p>
            <a:pPr marL="0" indent="0">
              <a:spcBef>
                <a:spcPts val="0"/>
              </a:spcBef>
              <a:buNone/>
            </a:pPr>
            <a:endParaRPr lang="de-DE" sz="1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Methodenkompetenz im Fach Praktische Philosophie bedeutet, dass Schülerinnen und Schüler die </a:t>
            </a:r>
            <a:r>
              <a:rPr lang="de-DE" b="1" dirty="0"/>
              <a:t>zum Philosophieren notwendigen Verfahren erlernen</a:t>
            </a:r>
            <a:r>
              <a:rPr lang="de-DE" dirty="0"/>
              <a:t>. Dazu gehören die </a:t>
            </a:r>
            <a:r>
              <a:rPr lang="de-DE" b="1" dirty="0"/>
              <a:t>Analyse von Begriffen </a:t>
            </a:r>
            <a:r>
              <a:rPr lang="de-DE" dirty="0"/>
              <a:t>sowie die </a:t>
            </a:r>
            <a:r>
              <a:rPr lang="de-DE" b="1" dirty="0"/>
              <a:t>Erschließung präsentativer </a:t>
            </a:r>
            <a:r>
              <a:rPr lang="de-DE" dirty="0"/>
              <a:t>und </a:t>
            </a:r>
            <a:r>
              <a:rPr lang="de-DE" b="1" dirty="0"/>
              <a:t>diskursiver Materialien</a:t>
            </a:r>
            <a:r>
              <a:rPr lang="de-DE" dirty="0"/>
              <a:t>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2478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764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Methodenkompetenz</a:t>
            </a:r>
          </a:p>
          <a:p>
            <a:pPr marL="0" indent="0">
              <a:spcBef>
                <a:spcPts val="0"/>
              </a:spcBef>
              <a:buNone/>
            </a:pPr>
            <a:endParaRPr lang="de-DE" sz="1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Zudem bedeutet Methodenkompetenz, </a:t>
            </a:r>
            <a:r>
              <a:rPr lang="de-DE" b="1" dirty="0"/>
              <a:t>heuristische Verfahren </a:t>
            </a:r>
            <a:r>
              <a:rPr lang="de-DE" dirty="0"/>
              <a:t>wie </a:t>
            </a:r>
            <a:r>
              <a:rPr lang="de-DE" b="1" dirty="0"/>
              <a:t>Gedankenexperimente</a:t>
            </a:r>
            <a:r>
              <a:rPr lang="de-DE" dirty="0"/>
              <a:t> und </a:t>
            </a:r>
            <a:r>
              <a:rPr lang="de-DE" b="1" dirty="0"/>
              <a:t>Dilemmata</a:t>
            </a:r>
            <a:r>
              <a:rPr lang="de-DE" dirty="0"/>
              <a:t> zur </a:t>
            </a:r>
            <a:r>
              <a:rPr lang="de-DE" b="1" dirty="0"/>
              <a:t>Entwicklung eigener Gedanken zu nutzen.</a:t>
            </a:r>
          </a:p>
          <a:p>
            <a:pPr marL="0" indent="0">
              <a:spcBef>
                <a:spcPts val="0"/>
              </a:spcBef>
              <a:buNone/>
            </a:pPr>
            <a:endParaRPr lang="de-DE" sz="1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Methodenkompetenz umfasst außerdem die </a:t>
            </a:r>
            <a:r>
              <a:rPr lang="de-DE" b="1" dirty="0"/>
              <a:t>strukturierte</a:t>
            </a:r>
            <a:r>
              <a:rPr lang="de-DE" dirty="0"/>
              <a:t>, </a:t>
            </a:r>
            <a:r>
              <a:rPr lang="de-DE" b="1" dirty="0"/>
              <a:t>begrifflich klare und argumentative Darstellung philosophischer Sachverhalte </a:t>
            </a:r>
            <a:r>
              <a:rPr lang="de-DE" dirty="0"/>
              <a:t>in unterschiedlichen, zeitgemäßen Medienformaten.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532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Urteilskompetenz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Urteilskompetenz im Fach Praktische Philosophie ist das </a:t>
            </a:r>
            <a:r>
              <a:rPr lang="de-DE" b="1" dirty="0"/>
              <a:t>Vermögen</a:t>
            </a:r>
            <a:r>
              <a:rPr lang="de-DE" dirty="0"/>
              <a:t>, in der Auseinandersetzung mit philosophischen Fragen, Problemen sowie Positionen unter Berücksichtigung unterschiedlicher Perspektiven </a:t>
            </a:r>
            <a:r>
              <a:rPr lang="de-DE" b="1" dirty="0"/>
              <a:t>kriteriengeleitet</a:t>
            </a:r>
            <a:r>
              <a:rPr lang="de-DE" dirty="0"/>
              <a:t> einen </a:t>
            </a:r>
            <a:r>
              <a:rPr lang="de-DE" b="1" dirty="0"/>
              <a:t>eigenen, argumentativ gestützten, plausiblen Standpunkt </a:t>
            </a:r>
            <a:r>
              <a:rPr lang="de-DE" dirty="0"/>
              <a:t>zu</a:t>
            </a:r>
            <a:r>
              <a:rPr lang="de-DE" b="1" dirty="0"/>
              <a:t> entwickeln</a:t>
            </a:r>
            <a:r>
              <a:rPr lang="de-DE" dirty="0"/>
              <a:t>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20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Funktionen von Kernlehrplänen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64" y="1818035"/>
            <a:ext cx="8229600" cy="4205064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sz="2600" b="1" dirty="0"/>
              <a:t>Festlegung landesweit gültiger Standards </a:t>
            </a:r>
          </a:p>
          <a:p>
            <a:pPr marL="0" lv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sz="500" dirty="0"/>
          </a:p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Qualitätssicherung schulfachlicher Bildung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Zielklarheit schulfachlichen Handelns</a:t>
            </a:r>
          </a:p>
          <a:p>
            <a:pPr marL="0" lvl="0" inden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914400" algn="l"/>
              </a:tabLst>
              <a:defRPr/>
            </a:pPr>
            <a:r>
              <a:rPr lang="de-DE" sz="26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 sz="2600" dirty="0"/>
              <a:t>Vergleichbarkeit schulfachlicher Bildung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de-DE" sz="1800" dirty="0"/>
              <a:t>Herstellung von Anschlussfähigkeit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de-DE" sz="1800" dirty="0"/>
              <a:t>Herstellung von Verbindlichkeit und Verlässlichkeit für alle an Schule Beteiligte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de-DE" sz="1800" dirty="0"/>
              <a:t>Grundlage für Abschlüsse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481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Urteilskompetenz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Dazu gehört sowohl die </a:t>
            </a:r>
            <a:r>
              <a:rPr lang="de-DE" b="1" dirty="0"/>
              <a:t>Prüfung der Stichhaltigkeit</a:t>
            </a:r>
            <a:r>
              <a:rPr lang="de-DE" dirty="0"/>
              <a:t> wie die </a:t>
            </a:r>
            <a:r>
              <a:rPr lang="de-DE" b="1" dirty="0"/>
              <a:t>Gewichtung von Argumenten</a:t>
            </a:r>
            <a:r>
              <a:rPr lang="de-DE" dirty="0"/>
              <a:t>, die </a:t>
            </a:r>
            <a:r>
              <a:rPr lang="de-DE" b="1" dirty="0"/>
              <a:t>selbstkritische Prüfung eigener Konzepte und Überzeugungen </a:t>
            </a:r>
            <a:r>
              <a:rPr lang="de-DE" dirty="0"/>
              <a:t>als auch die </a:t>
            </a:r>
            <a:r>
              <a:rPr lang="de-DE" b="1" dirty="0"/>
              <a:t>kritische Prüfung differenter Weltanschauungen</a:t>
            </a:r>
            <a:r>
              <a:rPr lang="de-DE" dirty="0"/>
              <a:t>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5423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3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Urteilskompetenz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Zudem beinhaltet Urteilskompetenz die </a:t>
            </a:r>
            <a:r>
              <a:rPr lang="de-DE" b="1" dirty="0"/>
              <a:t>Fähigkeit</a:t>
            </a:r>
            <a:r>
              <a:rPr lang="de-DE" dirty="0"/>
              <a:t>, eine </a:t>
            </a:r>
            <a:r>
              <a:rPr lang="de-DE" b="1" dirty="0"/>
              <a:t>Wertung von Aussagen</a:t>
            </a:r>
            <a:r>
              <a:rPr lang="de-DE" dirty="0"/>
              <a:t>, </a:t>
            </a:r>
            <a:r>
              <a:rPr lang="de-DE" b="1" dirty="0"/>
              <a:t>Sichtweisen</a:t>
            </a:r>
            <a:r>
              <a:rPr lang="de-DE" dirty="0"/>
              <a:t> oder </a:t>
            </a:r>
            <a:r>
              <a:rPr lang="de-DE" b="1" dirty="0"/>
              <a:t>Überzeugungen vorzunehmen</a:t>
            </a:r>
            <a:r>
              <a:rPr lang="de-DE" dirty="0"/>
              <a:t>, indem diese begründet aufgegriffen oder verworfen werden.</a:t>
            </a:r>
          </a:p>
          <a:p>
            <a:pPr marL="0" indent="0">
              <a:buNone/>
            </a:pPr>
            <a:endParaRPr lang="de-DE" sz="1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Urteilskompetenz befähigt Schülerinnen und Schüler zum </a:t>
            </a:r>
            <a:r>
              <a:rPr lang="de-DE" b="1" dirty="0"/>
              <a:t>Abgleich des eigenen Denkens und Handelns mit dem anderer</a:t>
            </a:r>
            <a:r>
              <a:rPr lang="de-DE" dirty="0"/>
              <a:t>.</a:t>
            </a:r>
            <a:endParaRPr lang="de-DE" dirty="0">
              <a:ea typeface="Calibri" panose="020F050202020403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799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330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Handlungskompetenz</a:t>
            </a:r>
          </a:p>
          <a:p>
            <a:pPr marL="0" indent="0">
              <a:spcBef>
                <a:spcPts val="0"/>
              </a:spcBef>
              <a:buNone/>
            </a:pPr>
            <a:endParaRPr lang="de-DE" sz="1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Die Handlungskompetenz im Fach Praktische Philosophie fußt auf der Sach-, Methoden- und Urteilskompetenz und bedeutet, dass die </a:t>
            </a:r>
            <a:r>
              <a:rPr lang="de-DE" b="1" dirty="0"/>
              <a:t>erworbene Orientierung im Denken zu eigenen verantwortbaren Handlungsoptionen führt</a:t>
            </a:r>
            <a:r>
              <a:rPr lang="de-DE" dirty="0"/>
              <a:t>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388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Kompetenzbereiche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770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Handlungskompetenz</a:t>
            </a:r>
          </a:p>
          <a:p>
            <a:pPr marL="0" indent="0">
              <a:spcBef>
                <a:spcPts val="0"/>
              </a:spcBef>
              <a:buNone/>
            </a:pPr>
            <a:endParaRPr lang="de-DE" sz="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Die Handlungskompetenz zielt auf die </a:t>
            </a:r>
            <a:r>
              <a:rPr lang="de-DE" b="1" dirty="0"/>
              <a:t>Beteiligung an rationalen Diskursen</a:t>
            </a:r>
            <a:r>
              <a:rPr lang="de-DE" dirty="0"/>
              <a:t>, in denen auch die </a:t>
            </a:r>
            <a:r>
              <a:rPr lang="de-DE" b="1" dirty="0"/>
              <a:t>Perspektive anderer berücksichtigt </a:t>
            </a:r>
            <a:r>
              <a:rPr lang="de-DE" dirty="0"/>
              <a:t>wird, um sich mit ihnen </a:t>
            </a:r>
            <a:r>
              <a:rPr lang="de-DE" b="1" dirty="0"/>
              <a:t>respektvoll und sprachlich angemessen austauschen </a:t>
            </a:r>
            <a:r>
              <a:rPr lang="de-DE" dirty="0"/>
              <a:t>zu können.</a:t>
            </a:r>
          </a:p>
          <a:p>
            <a:pPr marL="0" indent="0">
              <a:spcBef>
                <a:spcPts val="0"/>
              </a:spcBef>
              <a:buNone/>
            </a:pPr>
            <a:endParaRPr lang="de-DE" sz="5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dirty="0"/>
              <a:t>Das </a:t>
            </a:r>
            <a:r>
              <a:rPr lang="de-DE" b="1" dirty="0"/>
              <a:t>eigene Handeln</a:t>
            </a:r>
            <a:r>
              <a:rPr lang="de-DE" dirty="0"/>
              <a:t> jederzeit zu </a:t>
            </a:r>
            <a:r>
              <a:rPr lang="de-DE" b="1" dirty="0"/>
              <a:t>reflektieren</a:t>
            </a:r>
            <a:r>
              <a:rPr lang="de-DE" dirty="0"/>
              <a:t> und die </a:t>
            </a:r>
            <a:r>
              <a:rPr lang="de-DE" b="1" dirty="0"/>
              <a:t>argumentative Beteiligung </a:t>
            </a:r>
            <a:r>
              <a:rPr lang="de-DE" dirty="0"/>
              <a:t>an der E</a:t>
            </a:r>
            <a:r>
              <a:rPr lang="de-DE" b="1" dirty="0"/>
              <a:t>rörterung philosophischer Fragestellungen</a:t>
            </a:r>
            <a:r>
              <a:rPr lang="de-DE" dirty="0"/>
              <a:t>, ist das Ziel der Handlungskompetenz.</a:t>
            </a:r>
            <a:endParaRPr lang="de-DE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194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EE2A6-F85B-092B-F85F-2464B1C6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040"/>
            <a:ext cx="8229600" cy="493744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Struktur des KLP Praktische Philosophie SI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Zeichenbereich 91">
            <a:extLst>
              <a:ext uri="{FF2B5EF4-FFF2-40B4-BE49-F238E27FC236}">
                <a16:creationId xmlns:a16="http://schemas.microsoft.com/office/drawing/2014/main" id="{EB8F17E4-2120-BBC1-2D25-B27E59B43858}"/>
              </a:ext>
            </a:extLst>
          </p:cNvPr>
          <p:cNvGrpSpPr/>
          <p:nvPr/>
        </p:nvGrpSpPr>
        <p:grpSpPr>
          <a:xfrm>
            <a:off x="457200" y="1898650"/>
            <a:ext cx="8229600" cy="4050630"/>
            <a:chOff x="0" y="0"/>
            <a:chExt cx="5030470" cy="30607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3A17069-6084-96C5-A5F0-E6FC9118D6B7}"/>
                </a:ext>
              </a:extLst>
            </p:cNvPr>
            <p:cNvSpPr/>
            <p:nvPr/>
          </p:nvSpPr>
          <p:spPr>
            <a:xfrm>
              <a:off x="0" y="0"/>
              <a:ext cx="5030470" cy="30607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C2D77955-E0C1-213E-A811-55A45E60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080"/>
              <a:ext cx="3420110" cy="651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Ziele des Faches/</a:t>
              </a:r>
            </a:p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1E947911-0178-CB49-2D14-C87931032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1143000"/>
              <a:ext cx="2057400" cy="672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Kompetenzbereiche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(Prozesse)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D3D4012-9956-D3EC-46E2-66155DCC7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355" y="1143000"/>
              <a:ext cx="2058035" cy="660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Inhaltsfelder</a:t>
              </a:r>
            </a:p>
            <a:p>
              <a:pPr algn="ctr"/>
              <a:r>
                <a:rPr lang="de-DE" sz="1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(Gegenstände)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25B60834-9C5B-4007-7FC8-D486E08DD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" y="2369820"/>
              <a:ext cx="3420110" cy="685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Kompetenzerwartungen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2.2 und 2.3</a:t>
              </a:r>
            </a:p>
          </p:txBody>
        </p:sp>
        <p:cxnSp>
          <p:nvCxnSpPr>
            <p:cNvPr id="13" name="Line 8">
              <a:extLst>
                <a:ext uri="{FF2B5EF4-FFF2-40B4-BE49-F238E27FC236}">
                  <a16:creationId xmlns:a16="http://schemas.microsoft.com/office/drawing/2014/main" id="{C79A8EBD-C13F-394F-1843-F3BCE7CB57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23490" y="657225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">
              <a:extLst>
                <a:ext uri="{FF2B5EF4-FFF2-40B4-BE49-F238E27FC236}">
                  <a16:creationId xmlns:a16="http://schemas.microsoft.com/office/drawing/2014/main" id="{E73F064A-7889-DD0F-5C9C-633BF1D57D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3780" y="885825"/>
              <a:ext cx="1485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">
              <a:extLst>
                <a:ext uri="{FF2B5EF4-FFF2-40B4-BE49-F238E27FC236}">
                  <a16:creationId xmlns:a16="http://schemas.microsoft.com/office/drawing/2014/main" id="{14F16F0B-6B4B-B7A4-2E3D-268E90517D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3965" y="885825"/>
              <a:ext cx="148653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">
              <a:extLst>
                <a:ext uri="{FF2B5EF4-FFF2-40B4-BE49-F238E27FC236}">
                  <a16:creationId xmlns:a16="http://schemas.microsoft.com/office/drawing/2014/main" id="{3B2A66FD-B78C-B397-111F-0767022F12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3145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2">
              <a:extLst>
                <a:ext uri="{FF2B5EF4-FFF2-40B4-BE49-F238E27FC236}">
                  <a16:creationId xmlns:a16="http://schemas.microsoft.com/office/drawing/2014/main" id="{5FE1AD3B-A6E4-90D3-BDD7-E1B86DD2E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5580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3">
              <a:extLst>
                <a:ext uri="{FF2B5EF4-FFF2-40B4-BE49-F238E27FC236}">
                  <a16:creationId xmlns:a16="http://schemas.microsoft.com/office/drawing/2014/main" id="{A818BB22-FE89-EB9E-69AC-8886B9A26C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965" y="2085340"/>
              <a:ext cx="635" cy="284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4">
              <a:extLst>
                <a:ext uri="{FF2B5EF4-FFF2-40B4-BE49-F238E27FC236}">
                  <a16:creationId xmlns:a16="http://schemas.microsoft.com/office/drawing/2014/main" id="{731BB828-12EF-6DD2-941B-CFC27923F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6160" y="2084705"/>
              <a:ext cx="148463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5">
              <a:extLst>
                <a:ext uri="{FF2B5EF4-FFF2-40B4-BE49-F238E27FC236}">
                  <a16:creationId xmlns:a16="http://schemas.microsoft.com/office/drawing/2014/main" id="{A60601F5-E056-376C-05D9-6652EFC1B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24760" y="2094040"/>
              <a:ext cx="148463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6">
              <a:extLst>
                <a:ext uri="{FF2B5EF4-FFF2-40B4-BE49-F238E27FC236}">
                  <a16:creationId xmlns:a16="http://schemas.microsoft.com/office/drawing/2014/main" id="{E2C74FB8-1A49-C667-3A11-10433EA9D8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5525" y="1815465"/>
              <a:ext cx="1905" cy="267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7">
              <a:extLst>
                <a:ext uri="{FF2B5EF4-FFF2-40B4-BE49-F238E27FC236}">
                  <a16:creationId xmlns:a16="http://schemas.microsoft.com/office/drawing/2014/main" id="{74A3A6D7-187B-D2F4-DFAC-74DB5C081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1135" y="1815465"/>
              <a:ext cx="5080" cy="267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8127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/>
              <a:t>Inhaltsfelder</a:t>
            </a:r>
            <a:r>
              <a:rPr lang="de-DE" dirty="0"/>
              <a:t> systematisieren mit ihren jeweiligen inhaltlichen Schwerpunkten die im Unterricht verbindlichen und unverzichtbaren Gegenstände und liefern Hinweise für die inhaltliche Ausrichtung des Lehrens und Lernens.</a:t>
            </a:r>
          </a:p>
        </p:txBody>
      </p:sp>
    </p:spTree>
    <p:extLst>
      <p:ext uri="{BB962C8B-B14F-4D97-AF65-F5344CB8AC3E}">
        <p14:creationId xmlns:p14="http://schemas.microsoft.com/office/powerpoint/2010/main" val="3092999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graphicFrame>
        <p:nvGraphicFramePr>
          <p:cNvPr id="8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846637"/>
              </p:ext>
            </p:extLst>
          </p:nvPr>
        </p:nvGraphicFramePr>
        <p:xfrm>
          <a:off x="1979712" y="1844824"/>
          <a:ext cx="5382597" cy="3960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0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400" dirty="0"/>
                        <a:t>KLP 2024 – sieben Inhaltsfelder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1 - Das Selbst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dirty="0"/>
                        <a:t>IF 2 - Zwischenmenschliche</a:t>
                      </a:r>
                      <a:r>
                        <a:rPr lang="de-DE" sz="2000" b="0" baseline="0" dirty="0"/>
                        <a:t> Beziehungen</a:t>
                      </a:r>
                      <a:endParaRPr lang="de-DE" sz="2000" b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/>
                        <a:t>IF 3 - Verantwortung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4 - Strukturen</a:t>
                      </a:r>
                      <a:r>
                        <a:rPr lang="de-DE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Zusammenlebens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605650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5 - Gegenwart und Zukunft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128385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/>
                        <a:t>IF 6 - Sinnsuche und Lebensentwürfe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120720"/>
                  </a:ext>
                </a:extLst>
              </a:tr>
              <a:tr h="49690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/>
                        <a:t>IF 7 - Menschliche Erkenntnis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1914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97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1: Das Selbst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diesem Inhaltsfeld geht es um </a:t>
            </a:r>
            <a:r>
              <a:rPr lang="de-DE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Konzepte in Bezug auf den Menschen, dessen Persönlichkeit und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Entwicklung</a:t>
            </a: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Hierbei werden </a:t>
            </a:r>
            <a:r>
              <a:rPr lang="de-DE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individuelle Fähigkeiten</a:t>
            </a: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Emotionen</a:t>
            </a:r>
            <a:r>
              <a:rPr lang="de-DE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sowie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Vernunft</a:t>
            </a:r>
            <a:r>
              <a:rPr lang="de-DE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und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Vorstellungen des Seins </a:t>
            </a: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besprochen. Verschiedene </a:t>
            </a:r>
            <a:r>
              <a:rPr lang="de-DE" sz="2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Möglichkeiten, sich und die eigene Persönlichkeit auszudrücken</a:t>
            </a:r>
            <a:r>
              <a:rPr lang="de-DE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werden in den Blick genommen. Durch die Auseinandersetzung mit diesen Konzepten werden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eigene Handlungsmöglichkeiten eröffnet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6863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2: Zwischenmenschliche Beziehungen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Dieses Inhaltsfeld greift </a:t>
            </a:r>
            <a:r>
              <a:rPr lang="de-DE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zwischenmenschliche Beziehungen </a:t>
            </a: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 einer </a:t>
            </a:r>
            <a:r>
              <a:rPr lang="de-DE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persönlichen </a:t>
            </a: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de-DE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gemeinschaftlichen Ebene </a:t>
            </a: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Lebensweisen und soziale Beziehungen von Menschen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mit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unterschiedlichen Wertvorstellungen und Weltanschauungen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werden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fokussiert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Die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Bedeutung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der vielfältigen Beziehungen für das eigene Leben </a:t>
            </a: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für die Gemeinschaft </a:t>
            </a: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wird </a:t>
            </a:r>
            <a:r>
              <a:rPr lang="de-DE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verdeutlicht</a:t>
            </a: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138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6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3: Verantwortung</a:t>
            </a:r>
            <a:endParaRPr lang="de-DE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diesem Inhaltsfeld geht es um </a:t>
            </a:r>
            <a:r>
              <a:rPr lang="de-DE" sz="2600" dirty="0">
                <a:ea typeface="Calibri" panose="020F0502020204030204" pitchFamily="34" charset="0"/>
                <a:cs typeface="Arial" panose="020B0604020202020204" pitchFamily="34" charset="0"/>
              </a:rPr>
              <a:t>das </a:t>
            </a:r>
            <a:r>
              <a:rPr lang="de-DE" sz="2600" b="1" dirty="0">
                <a:ea typeface="Calibri" panose="020F0502020204030204" pitchFamily="34" charset="0"/>
                <a:cs typeface="Arial" panose="020B0604020202020204" pitchFamily="34" charset="0"/>
              </a:rPr>
              <a:t>menschliche Handeln und die damit verbundene Verantwortung des Menschen für sich selbst und die Welt</a:t>
            </a:r>
            <a:r>
              <a:rPr lang="de-DE" sz="2600" dirty="0">
                <a:ea typeface="Calibri" panose="020F0502020204030204" pitchFamily="34" charset="0"/>
                <a:cs typeface="Arial" panose="020B0604020202020204" pitchFamily="34" charset="0"/>
              </a:rPr>
              <a:t>. Im Fokus steht das Verhältnis von </a:t>
            </a:r>
            <a:r>
              <a:rPr lang="de-DE" sz="2600" b="1" dirty="0">
                <a:ea typeface="Calibri" panose="020F0502020204030204" pitchFamily="34" charset="0"/>
                <a:cs typeface="Arial" panose="020B0604020202020204" pitchFamily="34" charset="0"/>
              </a:rPr>
              <a:t>Freiheit und Verantwortung der Einzelperson </a:t>
            </a:r>
            <a:r>
              <a:rPr lang="de-DE" sz="2600" dirty="0">
                <a:ea typeface="Calibri" panose="020F0502020204030204" pitchFamily="34" charset="0"/>
                <a:cs typeface="Arial" panose="020B0604020202020204" pitchFamily="34" charset="0"/>
              </a:rPr>
              <a:t>sowie </a:t>
            </a:r>
            <a:r>
              <a:rPr lang="de-DE" sz="2600" b="1" dirty="0">
                <a:ea typeface="Calibri" panose="020F0502020204030204" pitchFamily="34" charset="0"/>
                <a:cs typeface="Arial" panose="020B0604020202020204" pitchFamily="34" charset="0"/>
              </a:rPr>
              <a:t>verantwortliches Handeln in der Gesellschaft</a:t>
            </a:r>
            <a:r>
              <a:rPr lang="de-DE" sz="2600" dirty="0">
                <a:ea typeface="Calibri" panose="020F0502020204030204" pitchFamily="34" charset="0"/>
                <a:cs typeface="Arial" panose="020B0604020202020204" pitchFamily="34" charset="0"/>
              </a:rPr>
              <a:t>. Es werden die </a:t>
            </a:r>
            <a:r>
              <a:rPr lang="de-DE" sz="2600" b="1" dirty="0">
                <a:ea typeface="Calibri" panose="020F0502020204030204" pitchFamily="34" charset="0"/>
                <a:cs typeface="Arial" panose="020B0604020202020204" pitchFamily="34" charset="0"/>
              </a:rPr>
              <a:t>Gültigkeit moralischer Maßstäbe im interkulturellen </a:t>
            </a:r>
            <a:r>
              <a:rPr lang="de-DE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Kontext </a:t>
            </a:r>
            <a:r>
              <a:rPr lang="de-DE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sowie die </a:t>
            </a:r>
            <a:r>
              <a:rPr lang="de-DE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Auswirkungen menschlichen Handelns auf die eigene unmittelbare Lebenswelt und die Natur </a:t>
            </a:r>
            <a:r>
              <a:rPr lang="de-DE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 den Blick genommen. Auf der Grundlage der Prüfung unterschiedlicher Positionen wird </a:t>
            </a:r>
            <a:r>
              <a:rPr lang="de-DE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 eigenes Verständnis von verantwortlichem Handeln</a:t>
            </a:r>
            <a:r>
              <a:rPr lang="de-DE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geschaffen.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3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Prämissen der Kernlehrplannovelle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764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de-DE" dirty="0"/>
              <a:t>Anpassung an zeitgemäße Anforderungen sowie</a:t>
            </a:r>
          </a:p>
          <a:p>
            <a:pPr marL="354013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r>
              <a:rPr lang="de-DE" dirty="0"/>
              <a:t>Sicherstellung der Zukunftsfähigkeit schulfachlicher Bildung</a:t>
            </a:r>
          </a:p>
          <a:p>
            <a:pPr marL="0" indent="0">
              <a:lnSpc>
                <a:spcPct val="90000"/>
              </a:lnSpc>
              <a:buNone/>
              <a:tabLst>
                <a:tab pos="914400" algn="l"/>
              </a:tabLst>
              <a:defRPr/>
            </a:pPr>
            <a:endParaRPr lang="de-DE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de-DE" dirty="0"/>
              <a:t>Fachangemessene Berücksichtigung von übergreifenden Bildungs- und Erziehungszielen sowie Querschnittsaufgaben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endParaRPr lang="de-DE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  <a:defRPr/>
            </a:pPr>
            <a:r>
              <a:rPr lang="de-DE" dirty="0"/>
              <a:t>Angleichung von Struktur und Systematik der Kernlehrpläne über die Fächer/ Aufgabenfelder, Schulstufen, Schulformen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810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4: Strukturen des Zusammenlebens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Dieses Inhaltsfeld beschäftigt sich mit der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Rechtfertigung von Strukturen des Zusammenlebens in Gemeinschaft, Gesellschaft und Staat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sowie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 Fragen des Rechts und der Gerechtigkeit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 Herausforderungen einer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globalisierten und komplexen Welt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werden in Beziehung zu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lokalem Handeln </a:t>
            </a:r>
            <a:r>
              <a:rPr lang="de-D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gesetzt. Dabei wird die </a:t>
            </a:r>
            <a:r>
              <a:rPr lang="de-DE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eigene Rolle in unterschiedlichen Strukturen des Zusammenlebens </a:t>
            </a:r>
            <a:r>
              <a:rPr lang="de-D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den Blick genommen.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392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5: </a:t>
            </a:r>
            <a:r>
              <a:rPr lang="de-DE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Gegenwart und Zukunft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Dieses Inhaltsfeld greift das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Spannungsverhältnis von Gegenwart und Zukunft auf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 Dabei stehen das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menschliche Handeln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und die damit verbundene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Verantwortung des Menschen für sich und die Welt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im Fokus.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Krieg und Frieden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Konsumgewohnheiten und Konsumverantwortung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sowie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ökologische Krisen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werden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multiperspektivisch analysiert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 Dabei werden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Möglichkeiten und Grenzen werteorientierten Handelns im Kontext der Gestaltung von Nachhaltigkeitsprozessen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reflektiert</a:t>
            </a:r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290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48" y="1700808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6: Sinnsuche und Lebensentwürfe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 diesem Inhaltsfeld geht es um den </a:t>
            </a:r>
            <a:r>
              <a:rPr lang="de-DE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Umgang mit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unterschiedlichen Weltanschauungen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 um das Verhältnis von Vernunft und Glaube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 Im Fokus stehen hier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verschiedene Lebensentwürfe, Sinnsuche und Grenzerfahrungen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Es werden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unterschiedliche Überzeugungen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und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Weltanschauungen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in den Blick genommen und für die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(Weiter-</a:t>
            </a:r>
            <a:r>
              <a:rPr lang="de-DE" sz="22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)Entwicklung eigener Konzepte</a:t>
            </a:r>
            <a:r>
              <a:rPr lang="de-DE" sz="2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genutzt.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a typeface="Calibri" panose="020F0502020204030204" pitchFamily="34" charset="0"/>
                <a:cs typeface="Calibri" panose="020F0502020204030204" pitchFamily="34" charset="0"/>
              </a:rPr>
              <a:t>Das Inhaltsfeld umfasst in diesem Sinne auch eine </a:t>
            </a:r>
            <a:r>
              <a:rPr lang="de-DE" sz="2200" b="1" dirty="0">
                <a:ea typeface="Calibri" panose="020F0502020204030204" pitchFamily="34" charset="0"/>
                <a:cs typeface="Calibri" panose="020F0502020204030204" pitchFamily="34" charset="0"/>
              </a:rPr>
              <a:t>Auseinandersetzung mit den Weltreligionen</a:t>
            </a:r>
            <a:r>
              <a:rPr lang="de-DE" sz="22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347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745EB-2707-519F-2640-75B36867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2.1: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D000E-782D-A03B-91E9-7C6E9168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de-DE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Inhaltsfeld 7: Menschliche Erkenntnis</a:t>
            </a:r>
            <a:endParaRPr lang="de-DE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Dieses Inhaltsfeld beschäftigt sich mit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Grundproblemen des Wahrnehmens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 Erkennens.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Schwerpunktmäßig werden die Unterscheidung von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Wahrnehmung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Erfahrung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und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Wissen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sowie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Grenzen menschlicher Erkenntnis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 in den Blick genommen, wobei der immer größer werdende Stellenwert der digitalen Welt und die damit einhergehende Frage nach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Wirklichkeit und Wahrheit </a:t>
            </a: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berücksichtigt werden.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200" dirty="0">
                <a:ea typeface="Calibri" panose="020F0502020204030204" pitchFamily="34" charset="0"/>
                <a:cs typeface="Arial" panose="020B0604020202020204" pitchFamily="34" charset="0"/>
              </a:rPr>
              <a:t>Im Fokus steht das </a:t>
            </a:r>
            <a:r>
              <a:rPr lang="de-DE" sz="2200" b="1" dirty="0">
                <a:ea typeface="Calibri" panose="020F0502020204030204" pitchFamily="34" charset="0"/>
                <a:cs typeface="Arial" panose="020B0604020202020204" pitchFamily="34" charset="0"/>
              </a:rPr>
              <a:t>Hinterfragen und Bewerten von Quel</a:t>
            </a:r>
            <a:r>
              <a:rPr lang="de-DE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len und Inhalten</a:t>
            </a:r>
            <a:r>
              <a:rPr lang="de-DE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das der Bildung fundierter Urteile zugrunde liegt.</a:t>
            </a:r>
          </a:p>
          <a:p>
            <a:endParaRPr lang="de-D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623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2: IF und inhaltliche Schwerpunkte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208207"/>
              </p:ext>
            </p:extLst>
          </p:nvPr>
        </p:nvGraphicFramePr>
        <p:xfrm>
          <a:off x="457200" y="1772816"/>
          <a:ext cx="8229600" cy="40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59310440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267266223"/>
                    </a:ext>
                  </a:extLst>
                </a:gridCol>
                <a:gridCol w="2746648">
                  <a:extLst>
                    <a:ext uri="{9D8B030D-6E8A-4147-A177-3AD203B41FA5}">
                      <a16:colId xmlns:a16="http://schemas.microsoft.com/office/drawing/2014/main" val="1092332031"/>
                    </a:ext>
                  </a:extLst>
                </a:gridCol>
              </a:tblGrid>
              <a:tr h="435435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Inhaltsfelder</a:t>
                      </a:r>
                      <a:r>
                        <a:rPr lang="de-DE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Inhaltliche Schwerpunkte 5/6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Inhaltliche Schwerpunkte 7-10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94082"/>
                  </a:ext>
                </a:extLst>
              </a:tr>
              <a:tr h="500669">
                <a:tc>
                  <a:txBody>
                    <a:bodyPr/>
                    <a:lstStyle/>
                    <a:p>
                      <a:r>
                        <a:rPr lang="de-DE" sz="1200" b="0" i="0" dirty="0"/>
                        <a:t>IF 1 :</a:t>
                      </a:r>
                    </a:p>
                    <a:p>
                      <a:r>
                        <a:rPr lang="de-DE" sz="1200" b="0" i="0" dirty="0"/>
                        <a:t>Das Selbst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Person und Persönlichkeit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Entwürfe des Selbst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Vernunft und Gefühl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24542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IF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Zwischenmenschliche</a:t>
                      </a:r>
                      <a:r>
                        <a:rPr lang="de-DE" sz="1200" b="0" i="0" baseline="0" dirty="0"/>
                        <a:t> B</a:t>
                      </a:r>
                      <a:r>
                        <a:rPr lang="de-DE" sz="1200" b="0" i="0" dirty="0"/>
                        <a:t>eziehungen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Beziehungen und Miteinander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>
                          <a:solidFill>
                            <a:schemeClr val="tx1"/>
                          </a:solidFill>
                        </a:rPr>
                        <a:t>Gemeinschaft als Herausforderung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74662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de-DE" sz="1200" b="0" i="0" dirty="0"/>
                        <a:t>IF 3:</a:t>
                      </a:r>
                    </a:p>
                    <a:p>
                      <a:r>
                        <a:rPr lang="de-DE" sz="1200" b="0" i="0" dirty="0"/>
                        <a:t>Verantwortung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Mensch und Natur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Wahrheit, Wahrhaftigkeit und Lüge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Freiheit und Verantwortung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Wertekonflikte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93136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4: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Strukturen</a:t>
                      </a:r>
                      <a:r>
                        <a:rPr lang="de-DE" sz="12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des Zusammenlebens</a:t>
                      </a:r>
                      <a:r>
                        <a:rPr lang="de-DE" sz="1200" b="0" i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Gerechtigkeit</a:t>
                      </a:r>
                      <a:endParaRPr lang="de-DE" sz="12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Partizipation und Verantwortung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Recht und Gerechtigkeit</a:t>
                      </a:r>
                      <a:endParaRPr lang="de-DE" sz="1200" b="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835632"/>
                  </a:ext>
                </a:extLst>
              </a:tr>
              <a:tr h="369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IF 5:</a:t>
                      </a:r>
                      <a:endParaRPr lang="de-DE" sz="1200" b="0" i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Gegenwart und Zukunft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Nachhaltiges Leben und Lernen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Utopien und ihre Funktion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Friedenskonzepte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Nachhaltige Entwicklung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259547"/>
                  </a:ext>
                </a:extLst>
              </a:tr>
              <a:tr h="51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IF 6:</a:t>
                      </a:r>
                      <a:endParaRPr lang="de-DE" sz="1200" b="0" i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Sinnsuche und Lebensentwürfe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Leben und Grenzerfahrungen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Lebensgestaltung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Grenzerfahrungen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244671"/>
                  </a:ext>
                </a:extLst>
              </a:tr>
              <a:tr h="369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IF 7:</a:t>
                      </a:r>
                      <a:endParaRPr lang="de-DE" sz="1200" b="0" i="0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dirty="0"/>
                        <a:t>Menschliche Erkenntnis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Wahrnehmung und Täuschung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Realität und Virtualität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b="0" baseline="0" dirty="0"/>
                        <a:t>Vorurteil, Urteil, Wissen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09045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98506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EE2A6-F85B-092B-F85F-2464B1C6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Struktur des KLP Praktische Philosophie SI</a:t>
            </a:r>
            <a:endParaRPr lang="de-DE" dirty="0"/>
          </a:p>
        </p:txBody>
      </p:sp>
      <p:grpSp>
        <p:nvGrpSpPr>
          <p:cNvPr id="7" name="Zeichenbereich 91">
            <a:extLst>
              <a:ext uri="{FF2B5EF4-FFF2-40B4-BE49-F238E27FC236}">
                <a16:creationId xmlns:a16="http://schemas.microsoft.com/office/drawing/2014/main" id="{EB8F17E4-2120-BBC1-2D25-B27E59B43858}"/>
              </a:ext>
            </a:extLst>
          </p:cNvPr>
          <p:cNvGrpSpPr/>
          <p:nvPr/>
        </p:nvGrpSpPr>
        <p:grpSpPr>
          <a:xfrm>
            <a:off x="457200" y="1898650"/>
            <a:ext cx="8229600" cy="4050630"/>
            <a:chOff x="0" y="0"/>
            <a:chExt cx="5030470" cy="30607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3A17069-6084-96C5-A5F0-E6FC9118D6B7}"/>
                </a:ext>
              </a:extLst>
            </p:cNvPr>
            <p:cNvSpPr/>
            <p:nvPr/>
          </p:nvSpPr>
          <p:spPr>
            <a:xfrm>
              <a:off x="0" y="0"/>
              <a:ext cx="5030470" cy="30607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C2D77955-E0C1-213E-A811-55A45E604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080"/>
              <a:ext cx="3420110" cy="651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Ziele des Faches/</a:t>
              </a:r>
            </a:p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1E947911-0178-CB49-2D14-C87931032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1143000"/>
              <a:ext cx="2057400" cy="672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Kompetenzbereiche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(Prozesse)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D3D4012-9956-D3EC-46E2-66155DCC7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7355" y="1143000"/>
              <a:ext cx="2058035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Inhaltsfelder</a:t>
              </a:r>
            </a:p>
            <a:p>
              <a:pPr algn="ctr"/>
              <a:r>
                <a:rPr lang="de-DE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(Gegenstände)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de-DE" sz="1200" dirty="0"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25B60834-9C5B-4007-7FC8-D486E08DD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" y="2369820"/>
              <a:ext cx="3420110" cy="685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de-DE" sz="16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Kompetenzerwartungen</a:t>
              </a:r>
            </a:p>
            <a:p>
              <a:pPr algn="ctr"/>
              <a:r>
                <a:rPr lang="de-DE" sz="1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</a:pPr>
              <a:r>
                <a:rPr lang="de-DE" sz="1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2.2 und 2.3</a:t>
              </a:r>
            </a:p>
          </p:txBody>
        </p:sp>
        <p:cxnSp>
          <p:nvCxnSpPr>
            <p:cNvPr id="13" name="Line 8">
              <a:extLst>
                <a:ext uri="{FF2B5EF4-FFF2-40B4-BE49-F238E27FC236}">
                  <a16:creationId xmlns:a16="http://schemas.microsoft.com/office/drawing/2014/main" id="{C79A8EBD-C13F-394F-1843-F3BCE7CB57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23490" y="657225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">
              <a:extLst>
                <a:ext uri="{FF2B5EF4-FFF2-40B4-BE49-F238E27FC236}">
                  <a16:creationId xmlns:a16="http://schemas.microsoft.com/office/drawing/2014/main" id="{E73F064A-7889-DD0F-5C9C-633BF1D57D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3780" y="885825"/>
              <a:ext cx="1485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">
              <a:extLst>
                <a:ext uri="{FF2B5EF4-FFF2-40B4-BE49-F238E27FC236}">
                  <a16:creationId xmlns:a16="http://schemas.microsoft.com/office/drawing/2014/main" id="{14F16F0B-6B4B-B7A4-2E3D-268E90517D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3965" y="885825"/>
              <a:ext cx="148653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11">
              <a:extLst>
                <a:ext uri="{FF2B5EF4-FFF2-40B4-BE49-F238E27FC236}">
                  <a16:creationId xmlns:a16="http://schemas.microsoft.com/office/drawing/2014/main" id="{3B2A66FD-B78C-B397-111F-0767022F120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3145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12">
              <a:extLst>
                <a:ext uri="{FF2B5EF4-FFF2-40B4-BE49-F238E27FC236}">
                  <a16:creationId xmlns:a16="http://schemas.microsoft.com/office/drawing/2014/main" id="{5FE1AD3B-A6E4-90D3-BDD7-E1B86DD2E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5580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3">
              <a:extLst>
                <a:ext uri="{FF2B5EF4-FFF2-40B4-BE49-F238E27FC236}">
                  <a16:creationId xmlns:a16="http://schemas.microsoft.com/office/drawing/2014/main" id="{A818BB22-FE89-EB9E-69AC-8886B9A26C4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965" y="2085340"/>
              <a:ext cx="635" cy="284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4">
              <a:extLst>
                <a:ext uri="{FF2B5EF4-FFF2-40B4-BE49-F238E27FC236}">
                  <a16:creationId xmlns:a16="http://schemas.microsoft.com/office/drawing/2014/main" id="{731BB828-12EF-6DD2-941B-CFC27923FE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6160" y="2084705"/>
              <a:ext cx="148463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15">
              <a:extLst>
                <a:ext uri="{FF2B5EF4-FFF2-40B4-BE49-F238E27FC236}">
                  <a16:creationId xmlns:a16="http://schemas.microsoft.com/office/drawing/2014/main" id="{A60601F5-E056-376C-05D9-6652EFC1BC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24760" y="2094040"/>
              <a:ext cx="148463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16">
              <a:extLst>
                <a:ext uri="{FF2B5EF4-FFF2-40B4-BE49-F238E27FC236}">
                  <a16:creationId xmlns:a16="http://schemas.microsoft.com/office/drawing/2014/main" id="{E2C74FB8-1A49-C667-3A11-10433EA9D83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5525" y="1815465"/>
              <a:ext cx="1905" cy="267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17">
              <a:extLst>
                <a:ext uri="{FF2B5EF4-FFF2-40B4-BE49-F238E27FC236}">
                  <a16:creationId xmlns:a16="http://schemas.microsoft.com/office/drawing/2014/main" id="{74A3A6D7-187B-D2F4-DFAC-74DB5C0816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1135" y="1815465"/>
              <a:ext cx="5080" cy="267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246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2.2 + 2.3: Kompetenzerwartungen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300" y="1700808"/>
            <a:ext cx="8229600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600" b="1" dirty="0"/>
              <a:t>Kompetenzerwartungen</a:t>
            </a:r>
            <a:r>
              <a:rPr lang="de-DE" sz="3600" dirty="0"/>
              <a:t> führen Prozesse und Gegenstände zusammen und beschreiben die fachlichen Anforderungen und zu erzielenden Lernergebnisse.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3600" b="1" dirty="0"/>
              <a:t>Kompetenzerwartungen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/>
              <a:t>beziehen sich auf beobachtbare Handlungen und sind auf die Bewältigung von Anforderungssituationen ausgerichtet,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/>
              <a:t>stellen im Sinne von Regelstandards die erwarteten Kenntnisse, Fähigkeiten und Fertigkeiten auf einem mittleren Abstraktionsgrad dar,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/>
              <a:t>beschreiben Ergebnisse eines kumulativen, systematisch vernetzten Lernens,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600" dirty="0"/>
              <a:t>können in Aufgabenstellungen umgesetzt und überprüft werden.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6320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2.2 + 2.3: Kompetenzerwartungen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69728"/>
              </p:ext>
            </p:extLst>
          </p:nvPr>
        </p:nvGraphicFramePr>
        <p:xfrm>
          <a:off x="1043608" y="1628800"/>
          <a:ext cx="6982392" cy="4360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144">
                  <a:extLst>
                    <a:ext uri="{9D8B030D-6E8A-4147-A177-3AD203B41FA5}">
                      <a16:colId xmlns:a16="http://schemas.microsoft.com/office/drawing/2014/main" val="2593104404"/>
                    </a:ext>
                  </a:extLst>
                </a:gridCol>
                <a:gridCol w="3463248">
                  <a:extLst>
                    <a:ext uri="{9D8B030D-6E8A-4147-A177-3AD203B41FA5}">
                      <a16:colId xmlns:a16="http://schemas.microsoft.com/office/drawing/2014/main" val="2267266223"/>
                    </a:ext>
                  </a:extLst>
                </a:gridCol>
              </a:tblGrid>
              <a:tr h="3854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5/6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7-10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94082"/>
                  </a:ext>
                </a:extLst>
              </a:tr>
              <a:tr h="326136">
                <a:tc gridSpan="2">
                  <a:txBody>
                    <a:bodyPr/>
                    <a:lstStyle/>
                    <a:p>
                      <a:r>
                        <a:rPr lang="de-DE" sz="1600" b="0" i="0" dirty="0"/>
                        <a:t>Bezug: Herausforderung </a:t>
                      </a:r>
                      <a:r>
                        <a:rPr lang="de-DE" sz="16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Autonomie</a:t>
                      </a:r>
                      <a:r>
                        <a:rPr lang="de-DE" sz="1600" b="0" i="0" dirty="0"/>
                        <a:t> – Progression im IF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45421"/>
                  </a:ext>
                </a:extLst>
              </a:tr>
              <a:tr h="800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Inhaltlicher 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/>
                        <a:t>Person und Persönlichkeit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Inhaltlicher 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/>
                        <a:t>Entwürfe des Selbst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46628"/>
                  </a:ext>
                </a:extLst>
              </a:tr>
              <a:tr h="326136">
                <a:tc gridSpan="2">
                  <a:txBody>
                    <a:bodyPr/>
                    <a:lstStyle/>
                    <a:p>
                      <a:r>
                        <a:rPr lang="de-DE" sz="1400" b="1" i="0" dirty="0"/>
                        <a:t>Auf der Ebene der konkretisierten Sach- und Urteilskompetenzen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0922"/>
                  </a:ext>
                </a:extLst>
              </a:tr>
              <a:tr h="326136">
                <a:tc gridSpan="2">
                  <a:txBody>
                    <a:bodyPr/>
                    <a:lstStyle/>
                    <a:p>
                      <a:r>
                        <a:rPr lang="de-DE" sz="1400" b="0" i="0" dirty="0"/>
                        <a:t>Die Schülerinnen und Schüler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1366"/>
                  </a:ext>
                </a:extLst>
              </a:tr>
              <a:tr h="711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Merkmale ihrer Person und ihrer Persönlichkeit, (SK)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untersuchen den Zusammenhang zwischen Persönlichkeit, Geschlechtlichkeit und Rollen in der Gesellschaft, (SK)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35632"/>
                  </a:ext>
                </a:extLst>
              </a:tr>
              <a:tr h="91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den Einfluss von Emotionen auf den Menschen und für das Zusammenleben, (SK)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vergleichen die Bedeutung von Vernunft und Gefühl für ihre Selbstbilder und deren Auswirkungen auf Entscheidungen, (SK)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59547"/>
                  </a:ext>
                </a:extLst>
              </a:tr>
              <a:tr h="5254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begründen die Relevanz von Emotionen und Fähigkeiten für den Entwicklungsprozess.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überprüfen die Rolle von Vernunft und Emotion bei Entscheidungsprozessen. (UK)</a:t>
                      </a:r>
                      <a:endParaRPr lang="de-DE" sz="1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44671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57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164288" y="2492896"/>
            <a:ext cx="147378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vgl. SILP</a:t>
            </a:r>
          </a:p>
          <a:p>
            <a:pPr algn="ctr"/>
            <a:r>
              <a:rPr lang="de-DE" sz="1400" dirty="0"/>
              <a:t>UV 5.1, 5.4, </a:t>
            </a:r>
          </a:p>
          <a:p>
            <a:pPr algn="ctr"/>
            <a:r>
              <a:rPr lang="de-DE" sz="1400" dirty="0"/>
              <a:t>8.1, 8.3</a:t>
            </a:r>
          </a:p>
        </p:txBody>
      </p:sp>
    </p:spTree>
    <p:extLst>
      <p:ext uri="{BB962C8B-B14F-4D97-AF65-F5344CB8AC3E}">
        <p14:creationId xmlns:p14="http://schemas.microsoft.com/office/powerpoint/2010/main" val="294240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2.2 + 2.3: Kompetenzerwartungen 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4257"/>
              </p:ext>
            </p:extLst>
          </p:nvPr>
        </p:nvGraphicFramePr>
        <p:xfrm>
          <a:off x="720764" y="1700808"/>
          <a:ext cx="7702472" cy="4268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2066">
                  <a:extLst>
                    <a:ext uri="{9D8B030D-6E8A-4147-A177-3AD203B41FA5}">
                      <a16:colId xmlns:a16="http://schemas.microsoft.com/office/drawing/2014/main" val="2593104404"/>
                    </a:ext>
                  </a:extLst>
                </a:gridCol>
                <a:gridCol w="3820406">
                  <a:extLst>
                    <a:ext uri="{9D8B030D-6E8A-4147-A177-3AD203B41FA5}">
                      <a16:colId xmlns:a16="http://schemas.microsoft.com/office/drawing/2014/main" val="2267266223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5/6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7-10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94082"/>
                  </a:ext>
                </a:extLst>
              </a:tr>
              <a:tr h="321996">
                <a:tc gridSpan="2">
                  <a:txBody>
                    <a:bodyPr/>
                    <a:lstStyle/>
                    <a:p>
                      <a:r>
                        <a:rPr lang="de-DE" sz="1600" b="0" i="0" dirty="0"/>
                        <a:t>Bezug: Herausforderung </a:t>
                      </a:r>
                      <a:r>
                        <a:rPr lang="de-DE" sz="16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Nachhaltigkeit</a:t>
                      </a:r>
                      <a:r>
                        <a:rPr lang="de-DE" sz="1600" b="0" i="0" dirty="0"/>
                        <a:t> – Progression im IF 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45421"/>
                  </a:ext>
                </a:extLst>
              </a:tr>
              <a:tr h="790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Inhaltlicher 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/>
                        <a:t>Nachhaltiges Leben und Lernen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Inhaltlicher 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/>
                        <a:t>Nachhaltige Entwicklung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46628"/>
                  </a:ext>
                </a:extLst>
              </a:tr>
              <a:tr h="321996">
                <a:tc gridSpan="2">
                  <a:txBody>
                    <a:bodyPr/>
                    <a:lstStyle/>
                    <a:p>
                      <a:r>
                        <a:rPr lang="de-DE" sz="1400" b="1" i="0" dirty="0"/>
                        <a:t>Auf der Ebene der konkretisierten Sach- und Urteilskompetenzen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0922"/>
                  </a:ext>
                </a:extLst>
              </a:tr>
              <a:tr h="321996">
                <a:tc gridSpan="2">
                  <a:txBody>
                    <a:bodyPr/>
                    <a:lstStyle/>
                    <a:p>
                      <a:r>
                        <a:rPr lang="de-DE" sz="1400" b="0" i="0" dirty="0"/>
                        <a:t>Die Schülerinnen und Schüler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1366"/>
                  </a:ext>
                </a:extLst>
              </a:tr>
              <a:tr h="11123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beschreiben Möglichkeiten nachhaltigen Konsums, (SK),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die Bedeutung von Teilhabe und Gemeinschaft für nachhaltiges Handeln (SK),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Möglichkeiten und Grenzen eigenen Handelns hinsichtlich der Gestaltung von Nachhaltigkeitsprozessen (u. a. im Kontext Mensch – Natur – Technik, gegenwärtige – nachfolgende Generationen), (SK)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35632"/>
                  </a:ext>
                </a:extLst>
              </a:tr>
              <a:tr h="907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erörtern ihre Rolle als Konsumentin und Konsument und die damit verbundene Verantwortung. (UK)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erörtern Chancen auf ein gelingendes Leben im Kontext globaler Krisen und Erfordernissen von Nachhaltigkeit. (UK)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59547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7596336" y="2564904"/>
            <a:ext cx="111539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vgl. SILP</a:t>
            </a:r>
          </a:p>
          <a:p>
            <a:pPr algn="ctr"/>
            <a:r>
              <a:rPr lang="de-DE" sz="1400" dirty="0"/>
              <a:t>UV 5.3, 6.3, 7.3</a:t>
            </a:r>
          </a:p>
        </p:txBody>
      </p:sp>
    </p:spTree>
    <p:extLst>
      <p:ext uri="{BB962C8B-B14F-4D97-AF65-F5344CB8AC3E}">
        <p14:creationId xmlns:p14="http://schemas.microsoft.com/office/powerpoint/2010/main" val="39663036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2.2 + 2.3: Kompetenzerwartungen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283701"/>
              </p:ext>
            </p:extLst>
          </p:nvPr>
        </p:nvGraphicFramePr>
        <p:xfrm>
          <a:off x="576748" y="1628800"/>
          <a:ext cx="7990504" cy="4265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104">
                  <a:extLst>
                    <a:ext uri="{9D8B030D-6E8A-4147-A177-3AD203B41FA5}">
                      <a16:colId xmlns:a16="http://schemas.microsoft.com/office/drawing/2014/main" val="2593104404"/>
                    </a:ext>
                  </a:extLst>
                </a:gridCol>
                <a:gridCol w="3968400">
                  <a:extLst>
                    <a:ext uri="{9D8B030D-6E8A-4147-A177-3AD203B41FA5}">
                      <a16:colId xmlns:a16="http://schemas.microsoft.com/office/drawing/2014/main" val="2267266223"/>
                    </a:ext>
                  </a:extLst>
                </a:gridCol>
              </a:tblGrid>
              <a:tr h="3794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5/6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7-10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94082"/>
                  </a:ext>
                </a:extLst>
              </a:tr>
              <a:tr h="351358">
                <a:tc gridSpan="2">
                  <a:txBody>
                    <a:bodyPr/>
                    <a:lstStyle/>
                    <a:p>
                      <a:r>
                        <a:rPr lang="de-DE" sz="1600" b="0" i="0" dirty="0"/>
                        <a:t>Bezug: Herausforderung </a:t>
                      </a:r>
                      <a:r>
                        <a:rPr lang="de-DE" sz="16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Digitalität</a:t>
                      </a:r>
                      <a:r>
                        <a:rPr lang="de-DE" sz="1600" b="0" i="0" dirty="0"/>
                        <a:t> – Progression in den IF 1, 2, 3, 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245421"/>
                  </a:ext>
                </a:extLst>
              </a:tr>
              <a:tr h="1254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Inhaltlicher 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/>
                        <a:t>Person und Persönlichkeit, Wahrnehmung und Täuschung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Inhaltlicher Schwerpunkt: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dirty="0"/>
                        <a:t>Gemeinschaft als Herausforderung, Freiheit und Verantwortung, Vorurteil, Urteil, Wissen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46628"/>
                  </a:ext>
                </a:extLst>
              </a:tr>
              <a:tr h="351358">
                <a:tc gridSpan="2">
                  <a:txBody>
                    <a:bodyPr/>
                    <a:lstStyle/>
                    <a:p>
                      <a:r>
                        <a:rPr lang="de-DE" sz="1400" b="1" i="0" dirty="0"/>
                        <a:t>Auf der Ebene der konkretisierten Sach- und Urteilskompetenzen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90922"/>
                  </a:ext>
                </a:extLst>
              </a:tr>
              <a:tr h="351358">
                <a:tc gridSpan="2">
                  <a:txBody>
                    <a:bodyPr/>
                    <a:lstStyle/>
                    <a:p>
                      <a:r>
                        <a:rPr lang="de-DE" sz="1400" b="0" i="0" dirty="0"/>
                        <a:t>Die Schülerinnen und Schüler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31366"/>
                  </a:ext>
                </a:extLst>
              </a:tr>
              <a:tr h="79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dirty="0"/>
                        <a:t>beurteilen die Bedeutsamkeit von Sprache und weiterer Ausdrucksformen für sich selbst in der analogen und digitalen Welt, (UK)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diskutieren die Bedeutung von Sprache und Medien für sich selbst und für das Miteinander in der Gemeinschaft kriteriengeleitet, (SK)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35632"/>
                  </a:ext>
                </a:extLst>
              </a:tr>
              <a:tr h="766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erläutern Chancen und Herausforderungen der Urteilsbildung in einer digitalisierten Welt. (SK)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bewerten Nutzungsverhalten werteorientiert hinsichtlich eines verantwortungsvollen Umgangs mit Medien, (UK)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59547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59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164288" y="3499839"/>
            <a:ext cx="16561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vgl. SILP</a:t>
            </a:r>
          </a:p>
          <a:p>
            <a:pPr algn="ctr"/>
            <a:r>
              <a:rPr lang="de-DE" sz="1400" dirty="0"/>
              <a:t>UV 6.5</a:t>
            </a:r>
            <a:r>
              <a:rPr lang="de-DE" sz="1400"/>
              <a:t>, 7.1, 8.4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3601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Kontinuität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1544" y="1818034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stufenbezogene landesweit</a:t>
            </a:r>
          </a:p>
          <a:p>
            <a:pPr marL="354013" indent="0">
              <a:buNone/>
            </a:pPr>
            <a:r>
              <a:rPr lang="de-DE" dirty="0"/>
              <a:t>verbindliche Standards,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den fachlichen Kern der dafür erforderlichen Kompetenzen einschließlich zugrunde liegender Wissensbestände,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keine</a:t>
            </a:r>
            <a:r>
              <a:rPr lang="de-DE" dirty="0"/>
              <a:t> Aussagen zur konkreten Gestaltung und Durchführung des Unterrichts.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0692" y="1772816"/>
            <a:ext cx="2090452" cy="1373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2124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2.2 + 2.3: Kompetenzerwartungen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057235"/>
              </p:ext>
            </p:extLst>
          </p:nvPr>
        </p:nvGraphicFramePr>
        <p:xfrm>
          <a:off x="576748" y="1844824"/>
          <a:ext cx="7990504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2104">
                  <a:extLst>
                    <a:ext uri="{9D8B030D-6E8A-4147-A177-3AD203B41FA5}">
                      <a16:colId xmlns:a16="http://schemas.microsoft.com/office/drawing/2014/main" val="2593104404"/>
                    </a:ext>
                  </a:extLst>
                </a:gridCol>
                <a:gridCol w="3968400">
                  <a:extLst>
                    <a:ext uri="{9D8B030D-6E8A-4147-A177-3AD203B41FA5}">
                      <a16:colId xmlns:a16="http://schemas.microsoft.com/office/drawing/2014/main" val="2267266223"/>
                    </a:ext>
                  </a:extLst>
                </a:gridCol>
              </a:tblGrid>
              <a:tr h="35509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5/6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Kompetenzen 7-10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94082"/>
                  </a:ext>
                </a:extLst>
              </a:tr>
              <a:tr h="801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erörtern eine mögliche Beeinflussung der Urteilsbildung durch Wahrnehmung.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erörtern die Bedeutung von Meinungsverstärkern (u.a. Peergroup, digitale Filterblasen) auf Wahrnehmung und Handeln in der Welt. (UK)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835632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484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2.2 Kompetenzerwartungen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80908"/>
            <a:ext cx="8507288" cy="4053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Beispiel: Inhaltsfeldverknüpfung (5/6)</a:t>
            </a:r>
          </a:p>
        </p:txBody>
      </p:sp>
      <p:sp>
        <p:nvSpPr>
          <p:cNvPr id="7" name="Rechteck 6"/>
          <p:cNvSpPr/>
          <p:nvPr/>
        </p:nvSpPr>
        <p:spPr>
          <a:xfrm>
            <a:off x="485776" y="2132856"/>
            <a:ext cx="4014216" cy="2576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>
                <a:solidFill>
                  <a:prstClr val="black"/>
                </a:solidFill>
              </a:rPr>
              <a:t>IF 1 – Das Selbst</a:t>
            </a: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I</a:t>
            </a:r>
            <a:r>
              <a:rPr lang="de-DE" sz="1600" b="1" dirty="0">
                <a:solidFill>
                  <a:prstClr val="black"/>
                </a:solidFill>
              </a:rPr>
              <a:t>nhaltlicher Schwerpunkt:</a:t>
            </a: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Person und Persönlichkeit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entwickeln Vorstellungen von Rollen und deren Entwicklung,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erläutern unterschiedliche Möglichkeiten des Ausdrucks von Persönlichkeit (u. a. sprachlich, künstlerisch, spielerisch).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5BAC31E-04DA-C316-DF8C-EFD9BC5428B9}"/>
              </a:ext>
            </a:extLst>
          </p:cNvPr>
          <p:cNvSpPr/>
          <p:nvPr/>
        </p:nvSpPr>
        <p:spPr>
          <a:xfrm>
            <a:off x="485776" y="4805692"/>
            <a:ext cx="8201024" cy="107264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>
                <a:solidFill>
                  <a:prstClr val="black"/>
                </a:solidFill>
              </a:rPr>
              <a:t>Mögliche Unterrichtsvorhaben:</a:t>
            </a:r>
            <a:endParaRPr lang="de-DE" sz="1600" b="1" i="1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Ich und mein Leben (UV 5.1)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Ich sehe, wie du dich fühlst - wenn unser Körper erzählt. Erprobung und Reflexion körpersprachlicher Ausdrucksformen (UV 5.4)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de-DE" sz="1400" b="1" dirty="0">
              <a:solidFill>
                <a:prstClr val="black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6C8C200-72F6-6305-1218-11E32C9925CB}"/>
              </a:ext>
            </a:extLst>
          </p:cNvPr>
          <p:cNvSpPr/>
          <p:nvPr/>
        </p:nvSpPr>
        <p:spPr>
          <a:xfrm>
            <a:off x="4622243" y="2132856"/>
            <a:ext cx="4064558" cy="257671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>
                <a:solidFill>
                  <a:prstClr val="black"/>
                </a:solidFill>
              </a:rPr>
              <a:t>IF 2 – Zwischenmenschliche Beziehungen</a:t>
            </a: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Inhaltlicher Schwerpunkt:</a:t>
            </a: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Beziehungen und Miteinander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beschreiben Chancen und Herausforderungen von Beziehungen und Gemeinschaft auch unter </a:t>
            </a:r>
            <a:r>
              <a:rPr lang="de-DE" sz="1400" dirty="0">
                <a:solidFill>
                  <a:schemeClr val="tx1"/>
                </a:solidFill>
              </a:rPr>
              <a:t>Berücksichtigung</a:t>
            </a:r>
            <a:r>
              <a:rPr lang="de-DE" sz="1400" dirty="0">
                <a:solidFill>
                  <a:prstClr val="black"/>
                </a:solidFill>
              </a:rPr>
              <a:t> von Weltreligionen bzw. Wert- und Glaubensvorstellungen,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bewerten Handlungen hinsichtlich der Umsetzung eines toleranten und respektvollen Umgangs miteinander.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810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Kapitel 2.3 Kompetenzerwartungen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3792" y="1616393"/>
            <a:ext cx="8107694" cy="3858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Beispiel: Inhaltsfeldverknüpfung (7-10)</a:t>
            </a:r>
          </a:p>
        </p:txBody>
      </p:sp>
      <p:sp>
        <p:nvSpPr>
          <p:cNvPr id="7" name="Rechteck 6"/>
          <p:cNvSpPr/>
          <p:nvPr/>
        </p:nvSpPr>
        <p:spPr>
          <a:xfrm>
            <a:off x="462224" y="2104124"/>
            <a:ext cx="4541824" cy="2130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>
                <a:solidFill>
                  <a:prstClr val="black"/>
                </a:solidFill>
              </a:rPr>
              <a:t>IF 4 - Strukturen des Zusammenlebens </a:t>
            </a:r>
          </a:p>
          <a:p>
            <a:pPr lvl="0"/>
            <a:r>
              <a:rPr lang="de-DE" sz="1600" dirty="0">
                <a:solidFill>
                  <a:prstClr val="black"/>
                </a:solidFill>
              </a:rPr>
              <a:t>I</a:t>
            </a:r>
            <a:r>
              <a:rPr lang="de-DE" sz="1600" b="1" dirty="0">
                <a:solidFill>
                  <a:prstClr val="black"/>
                </a:solidFill>
              </a:rPr>
              <a:t>nhaltlicher Schwerpunkt:</a:t>
            </a: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Partizipation und Verantwortung</a:t>
            </a:r>
          </a:p>
          <a:p>
            <a:pPr lvl="0"/>
            <a:r>
              <a:rPr lang="de-DE" sz="1400" dirty="0">
                <a:solidFill>
                  <a:schemeClr val="tx1"/>
                </a:solidFill>
              </a:rPr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vergleichen die Gesellschaften zugrundeliegenden Werthaltungen kritisch,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erläutern Chancen und Herausforderungen unterschiedlicher Möglichkeiten von Partizipation in einer demokratischen Gesellschaft.</a:t>
            </a:r>
          </a:p>
        </p:txBody>
      </p:sp>
      <p:sp>
        <p:nvSpPr>
          <p:cNvPr id="9" name="Rechteck 8"/>
          <p:cNvSpPr/>
          <p:nvPr/>
        </p:nvSpPr>
        <p:spPr>
          <a:xfrm>
            <a:off x="5076056" y="2104124"/>
            <a:ext cx="3554152" cy="21300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>
                <a:solidFill>
                  <a:prstClr val="black"/>
                </a:solidFill>
              </a:rPr>
              <a:t>IF 5- Gegenwart und Zukunft</a:t>
            </a: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Inhaltlicher Schwerpunkt:</a:t>
            </a:r>
          </a:p>
          <a:p>
            <a:pPr lvl="0"/>
            <a:r>
              <a:rPr lang="de-DE" sz="1600" b="1" dirty="0">
                <a:solidFill>
                  <a:prstClr val="black"/>
                </a:solidFill>
              </a:rPr>
              <a:t>Utopien und ihre Funktion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Die Schülerinnen und Schüler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 erläutern Wirkungen von Utopien und Dystopien.</a:t>
            </a:r>
            <a:endParaRPr lang="de-DE" sz="1400" dirty="0">
              <a:solidFill>
                <a:srgbClr val="FF0000"/>
              </a:solidFill>
            </a:endParaRP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sz="1600" i="1" dirty="0">
              <a:solidFill>
                <a:prstClr val="black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5BAC31E-04DA-C316-DF8C-EFD9BC5428B9}"/>
              </a:ext>
            </a:extLst>
          </p:cNvPr>
          <p:cNvSpPr/>
          <p:nvPr/>
        </p:nvSpPr>
        <p:spPr>
          <a:xfrm>
            <a:off x="457200" y="4347648"/>
            <a:ext cx="8173008" cy="16146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de-DE" sz="1600" b="1" dirty="0">
                <a:solidFill>
                  <a:prstClr val="black"/>
                </a:solidFill>
              </a:rPr>
              <a:t>Mögliches Unterrichtsvorhaben: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KI und der Mensch – Wer steuert wen? Reflexion zur Verwendung von künstlicher Intelligenz im Alltag der Menschen (UV 9.3)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lvl="0"/>
            <a:endParaRPr lang="de-DE" sz="1600" i="1" dirty="0">
              <a:solidFill>
                <a:prstClr val="black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72600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33317"/>
            <a:ext cx="8568952" cy="36004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Kapitel 3: Lernerfolgsüberprüfung und Leistungsbewertung</a:t>
            </a:r>
            <a:endParaRPr lang="de-DE" sz="2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457200" y="1728752"/>
            <a:ext cx="8229600" cy="414852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ündliche Beiträge zum Unterricht:</a:t>
            </a:r>
          </a:p>
          <a:p>
            <a:pPr marL="361950" lvl="0" indent="0">
              <a:spcBef>
                <a:spcPts val="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z. B. Beiträge zu philosophischen Gesprächs- und Diskussionsformen, Präsentationen</a:t>
            </a:r>
          </a:p>
          <a:p>
            <a:pPr marL="361950" lvl="0" indent="0">
              <a:spcBef>
                <a:spcPts val="0"/>
              </a:spcBef>
              <a:buNone/>
            </a:pP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chriftliche Beiträge zum Unterricht:</a:t>
            </a:r>
          </a:p>
          <a:p>
            <a:pPr marL="361950" lvl="0" indent="0">
              <a:spcBef>
                <a:spcPts val="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z. B. Ergebnisse der Arbeit an und mit diskursiven und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präsentativen Materialien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Ergebnisse von Recherchen, Begriffsarbeit</a:t>
            </a:r>
          </a:p>
          <a:p>
            <a:pPr marL="361950" lvl="0" indent="0">
              <a:spcBef>
                <a:spcPts val="0"/>
              </a:spcBef>
              <a:buNone/>
            </a:pPr>
            <a:endParaRPr lang="de-D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de-DE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achspezifische Ergebnisse kreativer Gestaltungen:</a:t>
            </a:r>
          </a:p>
          <a:p>
            <a:pPr marL="361950" lvl="0" indent="0">
              <a:spcBef>
                <a:spcPts val="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z. B. Bilder, Kurz- und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Erklärvideos,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Collagen, 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theatrales Spiel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4041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133317"/>
            <a:ext cx="8568952" cy="36004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600" b="1" dirty="0">
                <a:solidFill>
                  <a:schemeClr val="accent6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Kapitel 3: Lernerfolgsüberprüfung und Leistungsbewertung</a:t>
            </a:r>
            <a:endParaRPr lang="de-DE" sz="2600" b="1" dirty="0">
              <a:solidFill>
                <a:schemeClr val="accent6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nhaltsplatzhalter 3"/>
          <p:cNvSpPr>
            <a:spLocks noGrp="1"/>
          </p:cNvSpPr>
          <p:nvPr>
            <p:ph sz="half" idx="4294967295"/>
          </p:nvPr>
        </p:nvSpPr>
        <p:spPr>
          <a:xfrm>
            <a:off x="457200" y="1738801"/>
            <a:ext cx="8229600" cy="399445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Dokumentation längerfristiger Lern- und Arbeitsprozesse:</a:t>
            </a:r>
          </a:p>
          <a:p>
            <a:pPr marL="361950" lvl="0" indent="0">
              <a:spcBef>
                <a:spcPts val="0"/>
              </a:spcBef>
              <a:buNone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z. B. Hefte/Mappen, Portfolios, Lerntagebücher</a:t>
            </a:r>
          </a:p>
          <a:p>
            <a:pPr marL="361950" lvl="0" indent="0">
              <a:spcBef>
                <a:spcPts val="0"/>
              </a:spcBef>
              <a:buNone/>
            </a:pP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Kurze schriftliche Übungen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Beiträge im Prozess eigenverantwortlichen, schüleraktiven Handelns:</a:t>
            </a:r>
          </a:p>
          <a:p>
            <a:pPr marL="361950" lvl="0" indent="0">
              <a:spcBef>
                <a:spcPts val="0"/>
              </a:spcBef>
              <a:buNone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z. B. Wahrnehmung der Aufgaben im Rahmen von Gruppenarbeit und projektorientiertem Handeln innerhalb oder außerhalb des Lernortes Schule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2041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296144"/>
          </a:xfrm>
        </p:spPr>
        <p:txBody>
          <a:bodyPr/>
          <a:lstStyle/>
          <a:p>
            <a:r>
              <a:rPr lang="de-DE" sz="4600" b="1" dirty="0">
                <a:solidFill>
                  <a:schemeClr val="accent6">
                    <a:lumMod val="75000"/>
                  </a:schemeClr>
                </a:solidFill>
              </a:rPr>
              <a:t>Herzlichen Dank!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656" y="2492896"/>
            <a:ext cx="6408712" cy="1595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97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8437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Grundlagen der Novellierung der Kernlehrpläne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b="1" dirty="0"/>
              <a:t>Einbindung von Querschnittsthemen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Implementation von Kernlehrplänen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Fachspezifische Erläuterungen:</a:t>
            </a:r>
          </a:p>
          <a:p>
            <a:pPr marL="542925" indent="0">
              <a:spcAft>
                <a:spcPts val="600"/>
              </a:spcAft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Kernlehrplan Praktische Philosophie SI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29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Querschnittsthemen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88274"/>
            <a:ext cx="8229600" cy="420506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DE" b="1" dirty="0"/>
              <a:t>Orientierungsdokumente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Medienkompetenzrahmen NRW (2018), Bildung in der digitalen Welt. Strategie der Kultusminister-konferenz </a:t>
            </a:r>
            <a:r>
              <a:rPr lang="de-DE" sz="2000" dirty="0"/>
              <a:t>(Beschluss der KMK vom 08.12.2016)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dirty="0"/>
              <a:t>Bildung für nachhaltige Entwicklung (vgl. Leitlinie BNE, 2019)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012" y="4509120"/>
            <a:ext cx="1850584" cy="1301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414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/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Querschnittsthemen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91765"/>
            <a:ext cx="8229600" cy="3497475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Fachspezifische Anbindung und Konkretisierung</a:t>
            </a:r>
          </a:p>
          <a:p>
            <a:pPr marL="0" lvl="0" indent="0">
              <a:spcBef>
                <a:spcPts val="1200"/>
              </a:spcBef>
              <a:spcAft>
                <a:spcPts val="600"/>
              </a:spcAft>
              <a:buNone/>
            </a:pPr>
            <a:endParaRPr lang="de-DE" sz="5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Erreichen der Ziele der Vorgaben arbeitsteilig im Zusammenspiel aller Fächer und im Verlauf des gesamten Bildungsgangs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72675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3586</Words>
  <Application>Microsoft Office PowerPoint</Application>
  <PresentationFormat>Bildschirmpräsentation (4:3)</PresentationFormat>
  <Paragraphs>711</Paragraphs>
  <Slides>65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71" baseType="lpstr">
      <vt:lpstr>Arial</vt:lpstr>
      <vt:lpstr>Calibri</vt:lpstr>
      <vt:lpstr>Symbol</vt:lpstr>
      <vt:lpstr>Times New Roman</vt:lpstr>
      <vt:lpstr>Wingdings</vt:lpstr>
      <vt:lpstr>QUA-LiS_Vorlage_weiss</vt:lpstr>
      <vt:lpstr>Novellierung des schulformübergreifenden Kernlehrplans Praktische Philosophie in der Sekundarstufe I</vt:lpstr>
      <vt:lpstr>Gliederung</vt:lpstr>
      <vt:lpstr>Merkmale von Kernlehrplänen</vt:lpstr>
      <vt:lpstr>Funktionen von Kernlehrplänen</vt:lpstr>
      <vt:lpstr>Prämissen der Kernlehrplannovelle</vt:lpstr>
      <vt:lpstr>Kontinuität</vt:lpstr>
      <vt:lpstr>Gliederung</vt:lpstr>
      <vt:lpstr>Querschnittsthemen</vt:lpstr>
      <vt:lpstr>Querschnittsthemen</vt:lpstr>
      <vt:lpstr>Gliederung</vt:lpstr>
      <vt:lpstr>Implementationsphasen</vt:lpstr>
      <vt:lpstr>Implementationsphasen</vt:lpstr>
      <vt:lpstr>Aufgabe und Ziel der Implementation (§29 SchulG)</vt:lpstr>
      <vt:lpstr>Aufgabe und Ziel der Implementation (§29 SchulG)</vt:lpstr>
      <vt:lpstr>Aufgabe und Ziel der Implementation</vt:lpstr>
      <vt:lpstr>Zielsetzung schuleigener Vorgaben</vt:lpstr>
      <vt:lpstr>Gliederungsvorschlag SILP</vt:lpstr>
      <vt:lpstr>Gliederung</vt:lpstr>
      <vt:lpstr>KLP Praktische Philosophie SI </vt:lpstr>
      <vt:lpstr>Zentrale Anliegen der Novellierung</vt:lpstr>
      <vt:lpstr>Zentrale Anliegen der Novellierung</vt:lpstr>
      <vt:lpstr>Zentrale Anliegen der Novellierung</vt:lpstr>
      <vt:lpstr>Zentrale Anliegen der Novellierung</vt:lpstr>
      <vt:lpstr>Zentrale Anliegen der Novellierung</vt:lpstr>
      <vt:lpstr>Zentrale Anliegen der Novellierung</vt:lpstr>
      <vt:lpstr>Zentrale Anliegen der Novellierung</vt:lpstr>
      <vt:lpstr>Zentrale Anliegen der Novellierung</vt:lpstr>
      <vt:lpstr>Zentrale inhaltliche Anliegen der Novellierung</vt:lpstr>
      <vt:lpstr>Struktur des KLP Praktische Philosophie SI</vt:lpstr>
      <vt:lpstr>Struktur des KLP Praktische Philosophie SI</vt:lpstr>
      <vt:lpstr>Kapitel 1: Aufgaben und Ziele des Faches</vt:lpstr>
      <vt:lpstr>Kapitel 1: Aufgaben und Ziele des Faches</vt:lpstr>
      <vt:lpstr>Struktur des KLP Praktische Philosophie SI</vt:lpstr>
      <vt:lpstr>Kapitel 2.1: Kompetenzbereiche</vt:lpstr>
      <vt:lpstr>Kapitel 2.1: Kompetenzbereiche</vt:lpstr>
      <vt:lpstr>Kapitel 2.1: Kompetenzbereiche</vt:lpstr>
      <vt:lpstr>Kapitel 2.1: Kompetenzbereiche</vt:lpstr>
      <vt:lpstr>Kapitel 2.1: Kompetenzbereiche</vt:lpstr>
      <vt:lpstr>Kapitel 2.1: Kompetenzbereiche</vt:lpstr>
      <vt:lpstr>Kapitel 2.1: Kompetenzbereiche</vt:lpstr>
      <vt:lpstr>Kapitel 2.1: Kompetenzbereiche</vt:lpstr>
      <vt:lpstr>Kapitel 2.1: Kompetenzbereiche</vt:lpstr>
      <vt:lpstr>Kapitel 2.1: Kompetenzbereiche</vt:lpstr>
      <vt:lpstr>Struktur des KLP Praktische Philosophie SI</vt:lpstr>
      <vt:lpstr>Kapitel 2.1: Inhaltsfelder</vt:lpstr>
      <vt:lpstr>Kapitel 2.1: Inhaltsfelder</vt:lpstr>
      <vt:lpstr>Kapitel 2.1: Inhaltsfelder</vt:lpstr>
      <vt:lpstr>Kapitel 2.1: Inhaltsfelder</vt:lpstr>
      <vt:lpstr>Kapitel 2.1: Inhaltsfelder</vt:lpstr>
      <vt:lpstr>Kapitel 2.1: Inhaltsfelder</vt:lpstr>
      <vt:lpstr>Kapitel 2.1: Inhaltsfelder</vt:lpstr>
      <vt:lpstr>Kapitel 2.1: Inhaltsfelder</vt:lpstr>
      <vt:lpstr>Kapitel 2.1: Inhaltsfelder</vt:lpstr>
      <vt:lpstr>Kapitel 2: IF und inhaltliche Schwerpunkte</vt:lpstr>
      <vt:lpstr>Struktur des KLP Praktische Philosophie SI</vt:lpstr>
      <vt:lpstr>Kapitel 2.2 + 2.3: Kompetenzerwartungen</vt:lpstr>
      <vt:lpstr>Kapitel 2.2 + 2.3: Kompetenzerwartungen</vt:lpstr>
      <vt:lpstr>Kapitel 2.2 + 2.3: Kompetenzerwartungen </vt:lpstr>
      <vt:lpstr>Kapitel 2.2 + 2.3: Kompetenzerwartungen</vt:lpstr>
      <vt:lpstr>Kapitel 2.2 + 2.3: Kompetenzerwartungen</vt:lpstr>
      <vt:lpstr>Kapitel 2.2 Kompetenzerwartungen</vt:lpstr>
      <vt:lpstr>Kapitel 2.3 Kompetenzerwartungen</vt:lpstr>
      <vt:lpstr>Kapitel 3: Lernerfolgsüberprüfung und Leistungsbewertung</vt:lpstr>
      <vt:lpstr>Kapitel 3: Lernerfolgsüberprüfung und Leistungsbewertung</vt:lpstr>
      <vt:lpstr>Herzlichen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Novellierung der Kernlehrpläne in den Fächern Deutsch, Englisch, Französisch und Mathematik  in der gymnasialen Oberstufe</dc:title>
  <dc:creator>Vera.Windmueller-Jesse@qua-lis.nrw.de;Bettina.Krome@qua-lis.nrw.de</dc:creator>
  <cp:lastModifiedBy>Krome, Bettina</cp:lastModifiedBy>
  <cp:revision>346</cp:revision>
  <cp:lastPrinted>2024-02-20T12:59:00Z</cp:lastPrinted>
  <dcterms:created xsi:type="dcterms:W3CDTF">2018-01-17T08:49:04Z</dcterms:created>
  <dcterms:modified xsi:type="dcterms:W3CDTF">2025-07-11T11:09:52Z</dcterms:modified>
</cp:coreProperties>
</file>