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2" r:id="rId3"/>
    <p:sldId id="436" r:id="rId4"/>
    <p:sldId id="394" r:id="rId5"/>
    <p:sldId id="395" r:id="rId6"/>
    <p:sldId id="402" r:id="rId7"/>
    <p:sldId id="403" r:id="rId8"/>
    <p:sldId id="404" r:id="rId9"/>
    <p:sldId id="396" r:id="rId10"/>
    <p:sldId id="445" r:id="rId11"/>
    <p:sldId id="416" r:id="rId12"/>
    <p:sldId id="417" r:id="rId13"/>
    <p:sldId id="446" r:id="rId14"/>
    <p:sldId id="422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8" r:id="rId25"/>
    <p:sldId id="459" r:id="rId26"/>
    <p:sldId id="460" r:id="rId27"/>
    <p:sldId id="461" r:id="rId28"/>
    <p:sldId id="462" r:id="rId29"/>
    <p:sldId id="463" r:id="rId30"/>
    <p:sldId id="471" r:id="rId31"/>
    <p:sldId id="472" r:id="rId32"/>
    <p:sldId id="466" r:id="rId33"/>
    <p:sldId id="473" r:id="rId34"/>
    <p:sldId id="467" r:id="rId35"/>
    <p:sldId id="468" r:id="rId36"/>
    <p:sldId id="469" r:id="rId37"/>
    <p:sldId id="470" r:id="rId38"/>
    <p:sldId id="457" r:id="rId3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t, Eva-Maria" initials="ME" lastIdx="3" clrIdx="0"/>
  <p:cmAuthor id="2" name="Probst, Thomas" initials="PT" lastIdx="26" clrIdx="1"/>
  <p:cmAuthor id="3" name="Burkard, Christoph" initials="BC" lastIdx="5" clrIdx="2"/>
  <p:cmAuthor id="4" name="Weingarten, Jörg" initials="WEI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3399FF"/>
    <a:srgbClr val="DB820B"/>
    <a:srgbClr val="DA8F0B"/>
    <a:srgbClr val="FF9900"/>
    <a:srgbClr val="CC3300"/>
    <a:srgbClr val="D6E9D8"/>
    <a:srgbClr val="EFE0C8"/>
    <a:srgbClr val="EFE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78291" autoAdjust="0"/>
  </p:normalViewPr>
  <p:slideViewPr>
    <p:cSldViewPr showGuides="1">
      <p:cViewPr varScale="1">
        <p:scale>
          <a:sx n="112" d="100"/>
          <a:sy n="112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1813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58B38B7B-4761-408D-AB95-02035E81AF12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56"/>
            <a:ext cx="3077137" cy="511812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7" y="9721156"/>
            <a:ext cx="3077137" cy="511812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A6291F51-8DA5-4BA7-A2D5-48215C930B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366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/>
          </a:p>
          <a:p>
            <a:endParaRPr lang="de-DE" baseline="0"/>
          </a:p>
          <a:p>
            <a:endParaRPr lang="de-DE" baseline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920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68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4488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57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221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12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07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72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557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869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89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15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1" dirty="0"/>
              <a:t>keine didaktischen Herleitungen, Kommentare oder Rechtfertigungen</a:t>
            </a:r>
          </a:p>
          <a:p>
            <a:r>
              <a:rPr lang="de-DE" i="1" dirty="0"/>
              <a:t>keine Beschreibungen von Unterricht oder Schülerhandeln</a:t>
            </a:r>
          </a:p>
          <a:p>
            <a:endParaRPr lang="de-DE" i="1" dirty="0"/>
          </a:p>
          <a:p>
            <a:endParaRPr lang="de-DE" i="1" dirty="0"/>
          </a:p>
          <a:p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5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87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81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4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818656" cy="365125"/>
          </a:xfrm>
        </p:spPr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Kernlehrplanentwicklung  HS, RS, GS Auftaktveranstaltung Soest, 14.03.2019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Kernlehrplanentwicklung  HS, RS, GS Auftaktveranstaltung Soest, 14.03.2019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ulentwicklung.nrw.de/lehrplaene/lehrplannavigator-s-i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539552" y="1772816"/>
            <a:ext cx="8132440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>
                <a:solidFill>
                  <a:srgbClr val="0070C0"/>
                </a:solidFill>
                <a:latin typeface="+mn-lt"/>
              </a:rPr>
              <a:t/>
            </a:r>
            <a:br>
              <a:rPr lang="de-DE" sz="3600" dirty="0">
                <a:solidFill>
                  <a:srgbClr val="0070C0"/>
                </a:solidFill>
                <a:latin typeface="+mn-lt"/>
              </a:rPr>
            </a:br>
            <a:r>
              <a:rPr lang="de-DE" sz="3600" dirty="0">
                <a:solidFill>
                  <a:srgbClr val="0070C0"/>
                </a:solidFill>
                <a:latin typeface="+mn-lt"/>
              </a:rPr>
              <a:t/>
            </a:r>
            <a:br>
              <a:rPr lang="de-DE" sz="3600" dirty="0">
                <a:solidFill>
                  <a:srgbClr val="0070C0"/>
                </a:solidFill>
                <a:latin typeface="+mn-lt"/>
              </a:rPr>
            </a:br>
            <a:r>
              <a:rPr lang="de-DE" sz="3600" dirty="0">
                <a:solidFill>
                  <a:srgbClr val="0070C0"/>
                </a:solidFill>
                <a:latin typeface="+mn-lt"/>
              </a:rPr>
              <a:t/>
            </a:r>
            <a:br>
              <a:rPr lang="de-DE" sz="3600" dirty="0">
                <a:solidFill>
                  <a:srgbClr val="0070C0"/>
                </a:solidFill>
                <a:latin typeface="+mn-lt"/>
              </a:rPr>
            </a:br>
            <a:r>
              <a:rPr lang="de-DE" sz="3600" dirty="0">
                <a:solidFill>
                  <a:srgbClr val="0070C0"/>
                </a:solidFill>
              </a:rPr>
              <a:t/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3600" dirty="0">
                <a:solidFill>
                  <a:srgbClr val="0070C0"/>
                </a:solidFill>
              </a:rPr>
              <a:t>Neue Kernlehrpläne</a:t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3600" dirty="0">
                <a:solidFill>
                  <a:srgbClr val="0070C0"/>
                </a:solidFill>
              </a:rPr>
              <a:t>für die Sekundarstufe I der </a:t>
            </a:r>
          </a:p>
          <a:p>
            <a:pPr algn="ctr"/>
            <a:r>
              <a:rPr lang="de-DE" sz="3600" dirty="0">
                <a:solidFill>
                  <a:srgbClr val="0070C0"/>
                </a:solidFill>
              </a:rPr>
              <a:t>Realschule</a:t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3600" dirty="0">
                <a:solidFill>
                  <a:srgbClr val="0070C0"/>
                </a:solidFill>
              </a:rPr>
              <a:t/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3600" dirty="0">
                <a:solidFill>
                  <a:srgbClr val="0070C0"/>
                </a:solidFill>
              </a:rPr>
              <a:t>Kernlehrplan Erdkunde</a:t>
            </a:r>
          </a:p>
          <a:p>
            <a:pPr algn="ctr"/>
            <a:r>
              <a:rPr lang="de-DE" sz="3600" dirty="0">
                <a:solidFill>
                  <a:srgbClr val="0070C0"/>
                </a:solidFill>
              </a:rPr>
              <a:t/>
            </a:r>
            <a:br>
              <a:rPr lang="de-DE" sz="3600" dirty="0">
                <a:solidFill>
                  <a:srgbClr val="0070C0"/>
                </a:solidFill>
              </a:rPr>
            </a:br>
            <a:r>
              <a:rPr lang="de-DE" sz="3600" dirty="0">
                <a:latin typeface="+mn-lt"/>
              </a:rPr>
              <a:t/>
            </a:r>
            <a:br>
              <a:rPr lang="de-DE" sz="3600" dirty="0">
                <a:latin typeface="+mn-lt"/>
              </a:rPr>
            </a:br>
            <a:endParaRPr lang="de-D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147248" cy="3384376"/>
          </a:xfrm>
        </p:spPr>
        <p:txBody>
          <a:bodyPr anchor="ctr" anchorCtr="0">
            <a:normAutofit/>
          </a:bodyPr>
          <a:lstStyle/>
          <a:p>
            <a:pPr algn="ctr"/>
            <a:r>
              <a:rPr lang="de-DE" sz="3200" b="0" dirty="0">
                <a:solidFill>
                  <a:srgbClr val="0070C0"/>
                </a:solidFill>
              </a:rPr>
              <a:t>2. Übergreifende Aufgaben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13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Fokussierte </a:t>
            </a:r>
            <a:r>
              <a:rPr lang="de-DE" sz="3200" dirty="0" smtClean="0"/>
              <a:t>Querschnittsaufgaben für alle Fächer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de-DE" b="1" dirty="0"/>
              <a:t>Bildung in der digitalen Welt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b="1" dirty="0"/>
              <a:t>Verbraucherbildung / BNE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Grundlagen: Rahmenvorgabe Verbraucherbildung, Leitlinie Bildung für nachhaltige Entwicklung</a:t>
            </a:r>
          </a:p>
          <a:p>
            <a:pPr>
              <a:spcBef>
                <a:spcPts val="1200"/>
              </a:spcBef>
            </a:pPr>
            <a:r>
              <a:rPr lang="de-DE" b="1" dirty="0"/>
              <a:t>Berufliche Orientierung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Grundlage: </a:t>
            </a:r>
            <a:r>
              <a:rPr lang="de-DE" dirty="0" err="1"/>
              <a:t>Curriculumentwicklung</a:t>
            </a:r>
            <a:r>
              <a:rPr lang="de-DE" dirty="0"/>
              <a:t> SBO 3.1 / </a:t>
            </a:r>
            <a:r>
              <a:rPr lang="de-DE" dirty="0" err="1"/>
              <a:t>KAoA</a:t>
            </a:r>
            <a:r>
              <a:rPr lang="de-DE" dirty="0"/>
              <a:t> / Berufsorientierungsindex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AEBBC-D1E7-344B-878A-9C4767E7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990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des </a:t>
            </a:r>
            <a:r>
              <a:rPr lang="de-DE" sz="2800" dirty="0" smtClean="0"/>
              <a:t>Medienkompetenzrahmens</a:t>
            </a:r>
            <a:endParaRPr lang="de-DE" sz="2800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Informatische</a:t>
            </a:r>
            <a:endParaRPr lang="de-DE" dirty="0"/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122772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Kernlehrpläne leisten einen wichtigen Beitrag, die Kompetenzanforderungen des MKR fachlich zu konkretisieren.</a:t>
            </a:r>
          </a:p>
          <a:p>
            <a:r>
              <a:rPr lang="de-DE" dirty="0"/>
              <a:t>Bezüge zur Informatik werden fachangemessen aufgezeigt.</a:t>
            </a:r>
          </a:p>
          <a:p>
            <a:r>
              <a:rPr lang="de-DE" dirty="0"/>
              <a:t>Weitergehende Unterstützungsmaterialien zur Stärkung der informatischen Bildung werden zur Verfügung gestellt.</a:t>
            </a:r>
          </a:p>
          <a:p>
            <a:r>
              <a:rPr lang="de-DE" dirty="0"/>
              <a:t>Der MKR ist und bleibt verbindlicher Orientierungs-rahmen für die Weiterentwicklung des schulischen Medienkonzepts.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94013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Rahmenvorgabe Verbraucherbildung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19844"/>
              </p:ext>
            </p:extLst>
          </p:nvPr>
        </p:nvGraphicFramePr>
        <p:xfrm>
          <a:off x="683565" y="1916832"/>
          <a:ext cx="7848874" cy="1909064"/>
        </p:xfrm>
        <a:graphic>
          <a:graphicData uri="http://schemas.openxmlformats.org/drawingml/2006/table">
            <a:tbl>
              <a:tblPr firstRow="1" bandRow="1"/>
              <a:tblGrid>
                <a:gridCol w="196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05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Übergreifender Bereich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Allgemeiner Konsum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Bereich A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Finanzen, Marktgeschehen und Verbraucherrecht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Bereich B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Ernährung und Gesundheit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Bereich C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Medien und Information in der digitalen Welt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Bereich 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Leben, Wohnen und Mobilität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909467" y="1628800"/>
            <a:ext cx="762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/>
              <a:t>1.</a:t>
            </a:r>
            <a:r>
              <a:rPr lang="de-DE" sz="1600"/>
              <a:t> </a:t>
            </a:r>
            <a:r>
              <a:rPr lang="de-DE" sz="1600" b="1"/>
              <a:t>Inhaltsbereiche der Verbraucherbildung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909467" y="3429000"/>
            <a:ext cx="7550965" cy="2874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de-DE" sz="1400" b="1" dirty="0"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400" b="1" dirty="0">
                <a:latin typeface="Arial"/>
                <a:ea typeface="Calibri"/>
                <a:cs typeface="Times New Roman"/>
              </a:rPr>
              <a:t>2.</a:t>
            </a:r>
            <a:r>
              <a:rPr lang="de-DE" sz="1400" dirty="0">
                <a:latin typeface="Arial"/>
                <a:ea typeface="Calibri"/>
                <a:cs typeface="Times New Roman"/>
              </a:rPr>
              <a:t> </a:t>
            </a:r>
            <a:r>
              <a:rPr lang="de-DE" sz="1400" b="1" dirty="0">
                <a:latin typeface="Arial"/>
                <a:ea typeface="Calibri"/>
                <a:cs typeface="Times New Roman"/>
              </a:rPr>
              <a:t>Ziele der Verbraucherbildung</a:t>
            </a:r>
            <a:r>
              <a:rPr lang="de-DE" sz="1400" dirty="0">
                <a:latin typeface="Arial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de-DE" sz="1400" dirty="0">
                <a:latin typeface="Arial"/>
                <a:ea typeface="Calibri"/>
                <a:cs typeface="Times New Roman"/>
              </a:rPr>
              <a:t>Auseinandersetzung mit</a:t>
            </a:r>
          </a:p>
          <a:p>
            <a:pPr>
              <a:lnSpc>
                <a:spcPct val="115000"/>
              </a:lnSpc>
            </a:pPr>
            <a:endParaRPr lang="de-DE" sz="12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individuellen Bedürfnissen und Bedarfen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gesellschaftlichen Einflüssen auf Konsumentscheidungen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individuellen und gesellschaftlichen Folgen des Konsums 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politisch-rechtlichen und sozioökonomischen Rahmenbedingungen 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Kriterien für Konsumentscheidungen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individuellen, kollektiven und politischen Gestaltungsoptionen des Konsums </a:t>
            </a:r>
            <a:endParaRPr lang="de-DE" sz="1400" dirty="0">
              <a:ea typeface="Calibri"/>
              <a:cs typeface="Times New Roman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657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Berufliche Orientierung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4077072"/>
            <a:ext cx="8229600" cy="1944216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de-DE" dirty="0"/>
              <a:t>Lern- und Kompetenzbereiche (BOX):</a:t>
            </a:r>
          </a:p>
          <a:p>
            <a:pPr lvl="1"/>
            <a:r>
              <a:rPr lang="de-DE" dirty="0"/>
              <a:t>Berufliche Sicherheit (1)</a:t>
            </a:r>
          </a:p>
          <a:p>
            <a:pPr lvl="1"/>
            <a:r>
              <a:rPr lang="de-DE" dirty="0"/>
              <a:t>Berufliches Selbstkonzept (2)</a:t>
            </a:r>
          </a:p>
          <a:p>
            <a:pPr lvl="1"/>
            <a:r>
              <a:rPr lang="de-DE" dirty="0"/>
              <a:t>Selbstwirksamkeit (3)</a:t>
            </a:r>
          </a:p>
          <a:p>
            <a:pPr lvl="1"/>
            <a:r>
              <a:rPr lang="de-DE" dirty="0"/>
              <a:t>Flexibilität (4)</a:t>
            </a:r>
          </a:p>
          <a:p>
            <a:pPr lvl="1"/>
            <a:r>
              <a:rPr lang="de-DE" dirty="0"/>
              <a:t>Berufswahlengagement (5)</a:t>
            </a:r>
          </a:p>
        </p:txBody>
      </p:sp>
      <p:pic>
        <p:nvPicPr>
          <p:cNvPr id="11" name="Grafik 2">
            <a:extLst>
              <a:ext uri="{FF2B5EF4-FFF2-40B4-BE49-F238E27FC236}">
                <a16:creationId xmlns:a16="http://schemas.microsoft.com/office/drawing/2014/main" id="{19B90162-FEA1-244B-B783-2CB046D1A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8" y="1819846"/>
            <a:ext cx="3989332" cy="213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3">
            <a:extLst>
              <a:ext uri="{FF2B5EF4-FFF2-40B4-BE49-F238E27FC236}">
                <a16:creationId xmlns:a16="http://schemas.microsoft.com/office/drawing/2014/main" id="{EFB426E5-1A55-A64D-918B-7620A627F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4" y="1841676"/>
            <a:ext cx="316639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190681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47248" cy="4104456"/>
          </a:xfrm>
        </p:spPr>
        <p:txBody>
          <a:bodyPr anchor="ctr" anchorCtr="0">
            <a:noAutofit/>
          </a:bodyPr>
          <a:lstStyle/>
          <a:p>
            <a:pPr algn="ctr"/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600" b="0" dirty="0">
                <a:solidFill>
                  <a:srgbClr val="0070C0"/>
                </a:solidFill>
                <a:latin typeface="+mn-lt"/>
              </a:rPr>
              <a:t>3. Schulinterne Lehrpläne</a:t>
            </a:r>
            <a:br>
              <a:rPr lang="de-DE" sz="3600" b="0" dirty="0">
                <a:solidFill>
                  <a:srgbClr val="0070C0"/>
                </a:solidFill>
                <a:latin typeface="+mn-lt"/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endParaRPr lang="de-DE" sz="3200" b="0" dirty="0">
              <a:solidFill>
                <a:srgbClr val="0070C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29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de-DE" altLang="de-DE" sz="1800" b="1" dirty="0" smtClean="0"/>
              <a:t>§ </a:t>
            </a:r>
            <a:r>
              <a:rPr lang="de-DE" altLang="de-DE" sz="1800" b="1" dirty="0" smtClean="0"/>
              <a:t>29 </a:t>
            </a:r>
            <a:r>
              <a:rPr lang="de-DE" altLang="de-DE" sz="1800" b="1" dirty="0" err="1" smtClean="0"/>
              <a:t>SchulG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86417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de-DE" altLang="de-DE" sz="1600" b="1" dirty="0" smtClean="0"/>
              <a:t>§ </a:t>
            </a:r>
            <a:r>
              <a:rPr lang="de-DE" altLang="de-DE" sz="1600" b="1" dirty="0" smtClean="0"/>
              <a:t>70 </a:t>
            </a:r>
            <a:r>
              <a:rPr lang="de-DE" altLang="de-DE" sz="1600" b="1" dirty="0" err="1" smtClean="0"/>
              <a:t>SchulG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Bildungsgangkonferenz</a:t>
            </a:r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fachdidaktischen und fachmethodischen Arbeit</a:t>
            </a:r>
            <a:r>
              <a:rPr lang="de-DE" altLang="de-DE" sz="1600" dirty="0">
                <a:solidFill>
                  <a:srgbClr val="FF0000"/>
                </a:solidFill>
              </a:rPr>
              <a:t>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Lernmitteln</a:t>
            </a:r>
            <a:r>
              <a:rPr lang="de-DE" altLang="de-DE" sz="1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379993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109506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8450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Der Kernlehrplan Erdkunde im Detail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  <p:pic>
        <p:nvPicPr>
          <p:cNvPr id="7" name="Picture 2" descr="http://www.unifr.ch/pedg/bild_foto_logo/agend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196919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61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890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4155699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für einen schulinternen Lehrplan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323528" y="1772816"/>
            <a:ext cx="8568952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600" dirty="0"/>
              <a:t>2.2	Grundsätze der fachmethodischen und fachdidaktischen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buNone/>
            </a:pPr>
            <a:endParaRPr lang="de-DE" sz="2600" dirty="0"/>
          </a:p>
          <a:p>
            <a:pPr marL="0" indent="0" defTabSz="536575">
              <a:buNone/>
            </a:pPr>
            <a:r>
              <a:rPr lang="de-DE" sz="2600" dirty="0"/>
              <a:t>Unterstützungsmaterial im Lehrplannavigator: (</a:t>
            </a:r>
            <a:r>
              <a:rPr lang="de-DE" sz="2600" dirty="0">
                <a:hlinkClick r:id="rId2"/>
              </a:rPr>
              <a:t>https://www.schulentwicklung.nrw.de/lehrplaene/lehrplannavigator-s-i/</a:t>
            </a:r>
            <a:r>
              <a:rPr lang="de-DE" sz="2600" dirty="0"/>
              <a:t>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220944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4989998-FFDE-FA4A-825F-B1F46B63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77" y="1841359"/>
            <a:ext cx="6317046" cy="3948154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424984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147248" cy="3096344"/>
          </a:xfrm>
        </p:spPr>
        <p:txBody>
          <a:bodyPr anchor="ctr" anchorCtr="0">
            <a:noAutofit/>
          </a:bodyPr>
          <a:lstStyle/>
          <a:p>
            <a:pPr algn="ctr"/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600" b="0" dirty="0">
                <a:solidFill>
                  <a:srgbClr val="0070C0"/>
                </a:solidFill>
                <a:latin typeface="+mn-lt"/>
              </a:rPr>
              <a:t>4. Der Kernlehrplan Erdkunde im Detail</a:t>
            </a:r>
            <a:br>
              <a:rPr lang="de-DE" sz="3600" b="0" dirty="0">
                <a:solidFill>
                  <a:srgbClr val="0070C0"/>
                </a:solidFill>
                <a:latin typeface="+mn-lt"/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endParaRPr lang="de-DE" sz="3200" b="0" dirty="0">
              <a:solidFill>
                <a:srgbClr val="0070C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566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Kernlehrplan Erdkunde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endParaRPr lang="de-DE" sz="2400" dirty="0"/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de-DE" dirty="0"/>
              <a:t>Gliederung des Kernlehrplans Erdkunde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de-DE" dirty="0"/>
              <a:t>Aufgaben und Ziele des Faches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de-DE" dirty="0"/>
              <a:t>Die wichtigsten Neuerungen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de-DE" dirty="0"/>
              <a:t>Der Kernlehrplan Erdkunde im Detail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de-DE" dirty="0"/>
              <a:t>Schulinterner Lehrplan (Beispiel)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290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593" y="1052736"/>
            <a:ext cx="6447501" cy="610688"/>
          </a:xfrm>
        </p:spPr>
        <p:txBody>
          <a:bodyPr/>
          <a:lstStyle/>
          <a:p>
            <a:r>
              <a:rPr lang="de-DE" sz="2800" dirty="0"/>
              <a:t>Gliederung des Kernlehrplans Erdkunde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01" y="1772816"/>
            <a:ext cx="8168455" cy="41764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endParaRPr lang="de-DE" sz="1800" b="1" dirty="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  <a:p>
            <a:pPr fontAlgn="base">
              <a:spcBef>
                <a:spcPts val="0"/>
              </a:spcBef>
            </a:pP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</a:rPr>
              <a:t>Vorbemerkungen</a:t>
            </a:r>
          </a:p>
          <a:p>
            <a:pPr fontAlgn="base">
              <a:spcBef>
                <a:spcPts val="0"/>
              </a:spcBef>
            </a:pPr>
            <a:endParaRPr lang="de-DE" sz="1800" b="1" dirty="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  <a:p>
            <a:pPr fontAlgn="base">
              <a:spcBef>
                <a:spcPts val="0"/>
              </a:spcBef>
            </a:pP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</a:rPr>
              <a:t>Aufgaben und Ziele des Faches</a:t>
            </a: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fontAlgn="base">
              <a:spcBef>
                <a:spcPts val="0"/>
              </a:spcBef>
            </a:pPr>
            <a:endParaRPr lang="de-DE" sz="1800" b="1" dirty="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  <a:p>
            <a:pPr fontAlgn="base">
              <a:spcBef>
                <a:spcPts val="0"/>
              </a:spcBef>
            </a:pP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</a:rPr>
              <a:t>Kompetenzbereiche, Inhaltsfelder und Kompetenzerwartungen</a:t>
            </a: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sz="1800" dirty="0"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</a:rPr>
              <a:t>Kompetenzbereiche und Inhaltsfelder des Faches</a:t>
            </a:r>
          </a:p>
          <a:p>
            <a:pPr marL="742950" lvl="1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</a:rPr>
              <a:t>Kompetenzerwartungen und inhaltliche Schwerpunkte bis zum Ende der Jahrgangsstufe 6</a:t>
            </a:r>
            <a:endParaRPr lang="de-DE" sz="1650" dirty="0"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5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</a:rPr>
              <a:t>Kompetenzerwartungen und inhaltliche Schwerpunkte bis zum Ende der Sekundarstufe I</a:t>
            </a:r>
          </a:p>
          <a:p>
            <a:pPr fontAlgn="base">
              <a:spcBef>
                <a:spcPts val="0"/>
              </a:spcBef>
            </a:pPr>
            <a:endParaRPr lang="de-DE" sz="1800" b="1" dirty="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  <a:p>
            <a:pPr fontAlgn="base">
              <a:spcBef>
                <a:spcPts val="0"/>
              </a:spcBef>
            </a:pP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</a:rPr>
              <a:t>Lernerfolgsüberprüfung und Leistungsbewertung</a:t>
            </a:r>
            <a:r>
              <a:rPr lang="de-DE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sz="1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43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6447501" cy="571500"/>
          </a:xfrm>
        </p:spPr>
        <p:txBody>
          <a:bodyPr/>
          <a:lstStyle/>
          <a:p>
            <a:r>
              <a:rPr lang="de-DE" sz="2800" dirty="0"/>
              <a:t>Aufgaben und Ziele des Faches Erdkunde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01" y="1772817"/>
            <a:ext cx="8096447" cy="41764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de-DE" sz="2400" b="1" dirty="0"/>
              <a:t>Entwicklung einer raumbezogenen Handlungskompetenz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2400" b="1" dirty="0"/>
          </a:p>
          <a:p>
            <a:r>
              <a:rPr lang="de-DE" sz="2400" dirty="0"/>
              <a:t>Ziel ist es, die Fähigkeit und Bereitschaft zu entwickeln,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Strukturen und Prozesse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der </a:t>
            </a:r>
            <a:r>
              <a:rPr lang="de-DE" sz="2400" b="1" dirty="0"/>
              <a:t>nah- und fernräumlichen Lebenswirklichkeit </a:t>
            </a:r>
            <a:r>
              <a:rPr lang="de-DE" sz="2400" dirty="0"/>
              <a:t>zu analysieren,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sie </a:t>
            </a:r>
            <a:r>
              <a:rPr lang="de-DE" sz="2400" b="1" dirty="0"/>
              <a:t>fachstrukturell</a:t>
            </a:r>
            <a:r>
              <a:rPr lang="de-DE" sz="2400" dirty="0"/>
              <a:t> zu erfassen und zu durchdringen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/>
              <a:t>sowie </a:t>
            </a:r>
            <a:r>
              <a:rPr lang="de-DE" sz="2400" b="1" dirty="0"/>
              <a:t>selbstbestimmt und solidarisch </a:t>
            </a:r>
            <a:r>
              <a:rPr lang="de-DE" sz="2400" dirty="0"/>
              <a:t>an der Entwicklung, Gestaltung und Bewahrung der räumlichen Lebenswirklichkeit </a:t>
            </a:r>
            <a:r>
              <a:rPr lang="de-DE" sz="2400" b="1" dirty="0"/>
              <a:t>mitzuarbeiten</a:t>
            </a:r>
            <a:r>
              <a:rPr lang="de-DE" sz="2400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522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6447501" cy="463732"/>
          </a:xfrm>
        </p:spPr>
        <p:txBody>
          <a:bodyPr>
            <a:noAutofit/>
          </a:bodyPr>
          <a:lstStyle/>
          <a:p>
            <a:r>
              <a:rPr lang="de-DE" sz="2800" dirty="0"/>
              <a:t>Was wurde beibehalten?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95748"/>
            <a:ext cx="7886700" cy="38152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endParaRPr lang="de-DE" u="sng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dirty="0"/>
              <a:t>Mensch-Umwelt-Beziehungen im Fokus des Faches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dirty="0"/>
              <a:t>Traditionelle und bewährte Inhalte des Faches werden weitgehend beibehalten,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dirty="0"/>
              <a:t>jedoch z.T. mit neuer Gewichtung und Akzentuierung</a:t>
            </a:r>
          </a:p>
          <a:p>
            <a:endParaRPr lang="de-DE" dirty="0"/>
          </a:p>
          <a:p>
            <a:r>
              <a:rPr lang="de-DE" b="1" dirty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027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72468-505D-4FFC-BCFD-C3778D7D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17" y="980728"/>
            <a:ext cx="6447501" cy="721311"/>
          </a:xfrm>
        </p:spPr>
        <p:txBody>
          <a:bodyPr/>
          <a:lstStyle/>
          <a:p>
            <a:r>
              <a:rPr lang="de-DE" dirty="0"/>
              <a:t>Was ist neu?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4B1219-C91C-4D15-9050-3117B4A2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18" y="1916832"/>
            <a:ext cx="8235038" cy="40324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de-DE" sz="5100" dirty="0"/>
              <a:t>Fachliche und didaktische Aktualisierungen,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de-DE" sz="5100" dirty="0"/>
              <a:t>Berücksichtigung von Verbraucherbildung, Bildung in der digitalen Welt und Berufsorientierung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de-DE" sz="5100" dirty="0"/>
              <a:t>Stärkung der Fachlichkeit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5100" dirty="0"/>
              <a:t>Präzisere Beschreibung der Inhaltsfelder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5100" dirty="0"/>
              <a:t>Stärkere Konkretion von fachlichen Schwerpunkten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5100" dirty="0"/>
              <a:t>Beschreibung fachlicher Prozesse durch konkretisierte Kompetenzerwartungen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sz="5100" dirty="0"/>
              <a:t>Orientierungsraster jeweils für jedes Inhaltsfeld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8534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909" y="980728"/>
            <a:ext cx="6447501" cy="600892"/>
          </a:xfrm>
        </p:spPr>
        <p:txBody>
          <a:bodyPr/>
          <a:lstStyle/>
          <a:p>
            <a:r>
              <a:rPr lang="de-DE" sz="2800" dirty="0"/>
              <a:t>Inhaltsfelder</a:t>
            </a:r>
            <a:endParaRPr lang="de-DE" sz="2800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01" y="1772816"/>
            <a:ext cx="8240463" cy="41044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de-DE" dirty="0"/>
          </a:p>
          <a:p>
            <a:r>
              <a:rPr lang="de-DE" dirty="0"/>
              <a:t>IF1: 	Unterschiedlich strukturierte Siedlungen</a:t>
            </a:r>
          </a:p>
          <a:p>
            <a:r>
              <a:rPr lang="de-DE" dirty="0"/>
              <a:t>IF2: 	Räumliche Voraussetzungen und Auswirkungen des Tourismus</a:t>
            </a:r>
          </a:p>
          <a:p>
            <a:r>
              <a:rPr lang="de-DE" dirty="0"/>
              <a:t>IF3: 	Arbeit und Versorgung in Wirtschaftsräumen unterschiedlicher</a:t>
            </a:r>
          </a:p>
          <a:p>
            <a:r>
              <a:rPr lang="de-DE" dirty="0"/>
              <a:t>	Ausstattung</a:t>
            </a:r>
          </a:p>
          <a:p>
            <a:r>
              <a:rPr lang="de-DE" dirty="0"/>
              <a:t>IF4: 	Aufbau und Dynamik der Erde</a:t>
            </a:r>
          </a:p>
          <a:p>
            <a:r>
              <a:rPr lang="de-DE" dirty="0"/>
              <a:t>IF5: 	Wetter, Klima und Klimawandel</a:t>
            </a:r>
          </a:p>
          <a:p>
            <a:r>
              <a:rPr lang="de-DE" dirty="0"/>
              <a:t>IF6: 	Landwirtschaftliche Produktion in unterschiedlichen Klima- und</a:t>
            </a:r>
          </a:p>
          <a:p>
            <a:r>
              <a:rPr lang="de-DE" dirty="0"/>
              <a:t>	Landschaftszonen</a:t>
            </a:r>
          </a:p>
          <a:p>
            <a:r>
              <a:rPr lang="de-DE" dirty="0"/>
              <a:t>IF7: 	Innerstaatliche und globale Disparitäten</a:t>
            </a:r>
          </a:p>
          <a:p>
            <a:r>
              <a:rPr lang="de-DE" dirty="0"/>
              <a:t>IF8: 	Wachstum und Verteilung der Weltbevölkerung</a:t>
            </a:r>
          </a:p>
          <a:p>
            <a:r>
              <a:rPr lang="de-DE" dirty="0"/>
              <a:t>IF9: 	Verstädterung und Stadtentwicklung</a:t>
            </a:r>
          </a:p>
          <a:p>
            <a:r>
              <a:rPr lang="de-DE" dirty="0"/>
              <a:t>IF10: 	Räumliche Strukturen unter dem Einfluss von Globalisierung und</a:t>
            </a:r>
          </a:p>
          <a:p>
            <a:r>
              <a:rPr lang="de-DE" dirty="0"/>
              <a:t>	Digitalisierung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10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147248" cy="3816424"/>
          </a:xfrm>
        </p:spPr>
        <p:txBody>
          <a:bodyPr anchor="ctr" anchorCtr="0">
            <a:noAutofit/>
          </a:bodyPr>
          <a:lstStyle/>
          <a:p>
            <a:pPr algn="ctr"/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r>
              <a:rPr lang="de-DE" sz="3600" b="0" dirty="0">
                <a:solidFill>
                  <a:srgbClr val="0070C0"/>
                </a:solidFill>
                <a:latin typeface="+mn-lt"/>
              </a:rPr>
              <a:t>1. Merkmale der neuen Kernlehrpläne</a:t>
            </a:r>
            <a:br>
              <a:rPr lang="de-DE" sz="3600" b="0" dirty="0">
                <a:solidFill>
                  <a:srgbClr val="0070C0"/>
                </a:solidFill>
                <a:latin typeface="+mn-lt"/>
              </a:rPr>
            </a:br>
            <a:r>
              <a:rPr lang="de-DE" sz="3200" b="0" dirty="0">
                <a:solidFill>
                  <a:srgbClr val="0070C0"/>
                </a:solidFill>
              </a:rPr>
              <a:t/>
            </a:r>
            <a:br>
              <a:rPr lang="de-DE" sz="3200" b="0" dirty="0">
                <a:solidFill>
                  <a:srgbClr val="0070C0"/>
                </a:solidFill>
              </a:rPr>
            </a:br>
            <a:endParaRPr lang="de-DE" sz="3200" b="0" dirty="0">
              <a:solidFill>
                <a:srgbClr val="0070C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3491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58A16-B421-44B8-9577-781F1203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Neuakzentuierungen an Beispielen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16C991-5BBC-4062-BE55-FB4DD428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700809"/>
            <a:ext cx="8178799" cy="41764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de-DE" sz="2900" b="1" dirty="0"/>
          </a:p>
          <a:p>
            <a:r>
              <a:rPr lang="de-DE" sz="2900" b="1" dirty="0"/>
              <a:t>„Merkmale der Erde“ </a:t>
            </a:r>
            <a:r>
              <a:rPr lang="de-DE" sz="2900" dirty="0"/>
              <a:t>, eigenes Inhaltsfeld im KLP 2011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900" dirty="0"/>
              <a:t>Im KLP 2020 nicht mehr als separates Inhaltsfeld,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900" dirty="0"/>
              <a:t>sondern inhaltliche Integration in  IF 5 „Aufbau und Dynamik der Erde“ und IF 6 „Wetter, Klima und Klimawandel“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900" b="1" dirty="0"/>
          </a:p>
          <a:p>
            <a:r>
              <a:rPr lang="de-DE" sz="2900" b="1" dirty="0"/>
              <a:t> „Leben und Wirtschaften in verschiedenen Landschaftszonen“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900" dirty="0"/>
              <a:t>Im KLP 2020 nur Tropen und Subtropen obligatorisch,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900" dirty="0"/>
              <a:t>keine ausdrückliche Berücksichtigung der gemäßigten Zone wie im KLP 2011,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900" dirty="0"/>
              <a:t>statt dessen Betonung eines Überblicks über alle Landschaftszonen.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900" dirty="0"/>
              <a:t> Erarbeitung der gemäßigten Zone im Rahmen des schulischen Freiraums möglich.</a:t>
            </a:r>
          </a:p>
          <a:p>
            <a:r>
              <a:rPr lang="de-DE" sz="2900" b="1" dirty="0"/>
              <a:t>	</a:t>
            </a:r>
          </a:p>
          <a:p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007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58A16-B421-44B8-9577-781F1203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Neuakzentuierungen an Beispielen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16C991-5BBC-4062-BE55-FB4DD428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28800"/>
            <a:ext cx="8178799" cy="43924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de-DE" sz="1800" b="1" dirty="0"/>
          </a:p>
          <a:p>
            <a:r>
              <a:rPr lang="de-DE" sz="1800" b="1" dirty="0"/>
              <a:t>Neues Inhaltsfeld 9 „Verstädterung und Stadtentwicklung“</a:t>
            </a:r>
          </a:p>
          <a:p>
            <a:pPr marL="300038" lvl="1"/>
            <a:r>
              <a:rPr lang="de-DE" sz="1800" dirty="0"/>
              <a:t>Wegen der vielfältigen und besonderen Bedeutung von Städten weltweit besondere Akzentuierung als eigenes Inhaltsfeld unter Aufnahme von inhaltlichen Schwerpunkte alter Inhaltsfelder.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de-DE" sz="1800" dirty="0"/>
              <a:t>grundlegende genetische, funktionale und soziale Merkmale, innere Differenzierung und Wandel von Städten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de-DE" sz="1800" dirty="0"/>
              <a:t>Phänomene der Verstädterung: Metropolisierung, Segregation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de-DE" sz="1800" dirty="0"/>
              <a:t>Schwerpunkte aktueller Stadtentwicklung: Umweltbelastung, nachhaltige Mobilitätskonzepte, demographischer und sozialer Wandel, Wohnraumverfügbarkeit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r>
              <a:rPr lang="de-DE" sz="1800" b="1" dirty="0"/>
              <a:t>Neues Inhaltsfeld 10 „Räumliche Strukturen unter dem Einfluss von Globalisierung und Digitalisierung“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de-DE" sz="1800" dirty="0"/>
              <a:t>Entspricht weitgehend dem alten IF 9 „Wandel wirtschaftsräumlicher und politischer Strukturen unter dem Einfluss der Globalisierung.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de-DE" sz="1800" dirty="0"/>
              <a:t>Neu ist hier der Aspekt der Digitalisierung.</a:t>
            </a:r>
            <a:r>
              <a:rPr lang="de-DE" sz="1500" dirty="0"/>
              <a:t>	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341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52928" cy="796835"/>
          </a:xfrm>
        </p:spPr>
        <p:txBody>
          <a:bodyPr>
            <a:noAutofit/>
          </a:bodyPr>
          <a:lstStyle/>
          <a:p>
            <a:r>
              <a:rPr lang="de-DE" sz="3200" dirty="0"/>
              <a:t>Ausschärfung der inhaltlichen Schwerpunkte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01" y="1700809"/>
            <a:ext cx="8240463" cy="43204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de-DE" b="1" dirty="0"/>
              <a:t>Beispiel - Inhaltsfeld 2: </a:t>
            </a:r>
          </a:p>
          <a:p>
            <a:r>
              <a:rPr lang="de-DE" b="1" dirty="0"/>
              <a:t>Räumliche Voraussetzungen und Auswirkungen des Tourismus </a:t>
            </a:r>
          </a:p>
          <a:p>
            <a:endParaRPr lang="de-DE" i="1" u="sng" dirty="0"/>
          </a:p>
          <a:p>
            <a:r>
              <a:rPr lang="de-DE" i="1" u="sng" dirty="0"/>
              <a:t>Inhaltliche Schwerpunkte: </a:t>
            </a:r>
            <a:endParaRPr lang="de-DE" u="sng" dirty="0"/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de-DE" dirty="0"/>
              <a:t>Formen des Tourismus: Erholungstourismus, Städtetourismus, und sanfter Tourismus 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de-DE" dirty="0"/>
              <a:t>Touristisches Potential: Temperatur und Niederschlag, touristische Infrastruktur, Fluss-, Küsten- und Gebirgslandschaft 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de-DE" dirty="0"/>
              <a:t>Veränderungen eines Ortes durch den Tourismus: Demographie, Infrastruktur, Bebauung, Wirtschaftsstruktur, Umwelt </a:t>
            </a:r>
          </a:p>
        </p:txBody>
      </p:sp>
    </p:spTree>
    <p:extLst>
      <p:ext uri="{BB962C8B-B14F-4D97-AF65-F5344CB8AC3E}">
        <p14:creationId xmlns:p14="http://schemas.microsoft.com/office/powerpoint/2010/main" val="4002223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52928" cy="796835"/>
          </a:xfrm>
        </p:spPr>
        <p:txBody>
          <a:bodyPr>
            <a:noAutofit/>
          </a:bodyPr>
          <a:lstStyle/>
          <a:p>
            <a:r>
              <a:rPr lang="de-DE" sz="2800" dirty="0"/>
              <a:t>Topographische Orientierungsraster zu jedem Inhaltsfeld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01" y="1700809"/>
            <a:ext cx="8240463" cy="43204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de-DE" dirty="0"/>
              <a:t>Beispiel - Inhaltsfeld 2: </a:t>
            </a:r>
          </a:p>
          <a:p>
            <a:r>
              <a:rPr lang="de-DE" dirty="0"/>
              <a:t>Räumliche Voraussetzungen und Auswirkungen des Tourismus </a:t>
            </a:r>
          </a:p>
          <a:p>
            <a:endParaRPr lang="de-DE" i="1" u="sng" dirty="0"/>
          </a:p>
          <a:p>
            <a:r>
              <a:rPr lang="de-DE" i="1" u="sng" dirty="0"/>
              <a:t>Inhaltliche Schwerpunkte:  </a:t>
            </a:r>
            <a:r>
              <a:rPr lang="de-DE" dirty="0"/>
              <a:t>… (s.o.)</a:t>
            </a:r>
          </a:p>
          <a:p>
            <a:endParaRPr lang="de-DE" dirty="0"/>
          </a:p>
          <a:p>
            <a:r>
              <a:rPr lang="de-DE" b="1" u="sng" dirty="0"/>
              <a:t>Inhaltsfeldbezogenes topographisches Orientierungsraster:</a:t>
            </a:r>
          </a:p>
          <a:p>
            <a:r>
              <a:rPr lang="de-DE" dirty="0"/>
              <a:t>Großlandschaften und Tourismus- und Erholungsregionen in Nordrhein- Westfalen, Deutschland und Europa</a:t>
            </a:r>
          </a:p>
          <a:p>
            <a:endParaRPr lang="de-DE" dirty="0"/>
          </a:p>
          <a:p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59475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646" y="903973"/>
            <a:ext cx="8404708" cy="796835"/>
          </a:xfrm>
        </p:spPr>
        <p:txBody>
          <a:bodyPr>
            <a:noAutofit/>
          </a:bodyPr>
          <a:lstStyle/>
          <a:p>
            <a:r>
              <a:rPr lang="de-DE" sz="2400" dirty="0"/>
              <a:t>Kompetenzformulierungen auf einem höheren Abstraktionsniveau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01" y="1700808"/>
            <a:ext cx="8148226" cy="43924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de-DE" b="1" u="sng" dirty="0"/>
              <a:t>Sachkompetenz</a:t>
            </a:r>
            <a:r>
              <a:rPr lang="de-DE" b="1" dirty="0"/>
              <a:t> </a:t>
            </a:r>
          </a:p>
          <a:p>
            <a:r>
              <a:rPr lang="de-DE" dirty="0"/>
              <a:t>Die Schülerinnen und Schüler …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de-DE" dirty="0"/>
              <a:t>erklären vor dem Hintergrund naturräumlicher Voraussetzungen Formen, Entwicklung und Bedeutung des Tourismus in einer Region,  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de-DE" dirty="0"/>
              <a:t>erläutern die Auswirkungen des Tourismus in ökonomischer, ökologischer und sozialer Hinsicht, 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de-DE" dirty="0"/>
              <a:t>beschreiben das Konzept des sanften Tourismus. </a:t>
            </a:r>
          </a:p>
          <a:p>
            <a:r>
              <a:rPr lang="de-DE" b="1" u="sng" dirty="0"/>
              <a:t>Urteilskompetenz </a:t>
            </a:r>
          </a:p>
          <a:p>
            <a:r>
              <a:rPr lang="de-DE" dirty="0"/>
              <a:t>Die Schülerinnen und Schüler …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de-DE" dirty="0"/>
              <a:t>beurteilen in Ansätzen positive und negative Auswirkungen einer touristischen Raumentwicklung, 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de-DE" dirty="0"/>
              <a:t>erörtern ausgewählte Aspekte des Zielkonflikts zwischen Ökonomie und Ökologie in Tourismusregionen,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erörtern ausgewählte Gesichtspunkte ihres eigenen Urlaubs- und Freizeitverhaltens.</a:t>
            </a:r>
          </a:p>
        </p:txBody>
      </p:sp>
    </p:spTree>
    <p:extLst>
      <p:ext uri="{BB962C8B-B14F-4D97-AF65-F5344CB8AC3E}">
        <p14:creationId xmlns:p14="http://schemas.microsoft.com/office/powerpoint/2010/main" val="954597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980728"/>
            <a:ext cx="8240463" cy="561703"/>
          </a:xfrm>
        </p:spPr>
        <p:txBody>
          <a:bodyPr/>
          <a:lstStyle/>
          <a:p>
            <a:r>
              <a:rPr lang="de-DE" sz="2200" b="1" dirty="0"/>
              <a:t>Schulinterner Lehrplan – Auswahl von Schwerpunkten der Kompetenzentwicklung je Unterrichtsvorhaben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01" y="1700808"/>
            <a:ext cx="8240463" cy="43204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de-DE" b="1" i="1" u="sng" dirty="0"/>
              <a:t>Konkretisiertes Unterrichtsvorhaben </a:t>
            </a:r>
            <a:r>
              <a:rPr lang="de-DE" i="1" u="sng" dirty="0"/>
              <a:t>- </a:t>
            </a:r>
            <a:r>
              <a:rPr lang="de-DE" b="1" i="1" u="sng" dirty="0"/>
              <a:t>Jahrgangsstufe 5/6 -  UV III</a:t>
            </a:r>
            <a:endParaRPr lang="de-DE" i="1" u="sng" dirty="0"/>
          </a:p>
          <a:p>
            <a:r>
              <a:rPr lang="de-DE" dirty="0"/>
              <a:t>Wohin in Ferien und Freizeit? Tourismus verändert Orte und Landschaften</a:t>
            </a:r>
          </a:p>
          <a:p>
            <a:endParaRPr lang="de-DE" b="1" u="sng" dirty="0"/>
          </a:p>
          <a:p>
            <a:r>
              <a:rPr lang="de-DE" b="1" u="sng" dirty="0"/>
              <a:t>Schwerpunkte der Kompetenzentwicklung</a:t>
            </a:r>
            <a:r>
              <a:rPr lang="de-DE" u="sng" dirty="0"/>
              <a:t>:</a:t>
            </a:r>
          </a:p>
          <a:p>
            <a:r>
              <a:rPr lang="de-DE" dirty="0"/>
              <a:t>Die Schülerinnen und Schüler …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dirty="0"/>
              <a:t>orientieren sich unmittelbar vor Ort und mittelbar mit Hilfe von Karten und einfachen web- bzw. GPS-basierten Anwendungen (MK1), (MKR 1.2)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dirty="0"/>
              <a:t>identifizieren einfache geographische Sachverhalte, auch mittels einfacher digitaler Medien, und entwickeln erste Fragestellungen (MK2),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dirty="0"/>
              <a:t>nutzen Inhaltsverzeichnis, Register und Planquadrate im Atlas sowie digitale Kartenanwendungen zur Orientierung und Lokalisierung (MK3),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dirty="0"/>
              <a:t>präsentieren Arbeitsergebnisse mit Hilfe analoger und digitaler Techniken unter Verwendung eingeführter Fachbegriffe (MK5), (MKR 4.1)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dirty="0"/>
              <a:t>vertreten probehandelnd in Raumnutzungskonflikten eigene bzw. fremde Positionen unter Nutzung von Sachargumenten (HK1).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273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980728"/>
            <a:ext cx="8168455" cy="571500"/>
          </a:xfrm>
        </p:spPr>
        <p:txBody>
          <a:bodyPr/>
          <a:lstStyle/>
          <a:p>
            <a:r>
              <a:rPr lang="de-DE" sz="2200" dirty="0"/>
              <a:t>Schulinterner Lehrplan – Zusammenstellung von Inhaltsfeldern und inhaltlichen Schwerpunkte je Unterrichtsvorhaben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01" y="1700808"/>
            <a:ext cx="8168455" cy="43204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DE" sz="1600" b="1" u="sng" dirty="0"/>
              <a:t>Inhaltsfelder</a:t>
            </a:r>
            <a:r>
              <a:rPr lang="de-DE" sz="1600" u="sng" dirty="0"/>
              <a:t>:</a:t>
            </a:r>
          </a:p>
          <a:p>
            <a:r>
              <a:rPr lang="de-DE" sz="1600" dirty="0"/>
              <a:t>IF 2 (Räumliche Voraussetzungen und Auswirkungen des Tourismus), </a:t>
            </a:r>
          </a:p>
          <a:p>
            <a:r>
              <a:rPr lang="de-DE" sz="1600" dirty="0"/>
              <a:t>IF 1 (Unterschiedlich strukturierte Siedlungen)</a:t>
            </a:r>
          </a:p>
          <a:p>
            <a:r>
              <a:rPr lang="de-DE" sz="1600" b="1" u="sng" dirty="0"/>
              <a:t>Inhaltliche Schwerpunkte: </a:t>
            </a:r>
            <a:endParaRPr lang="de-DE" sz="1600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600" dirty="0"/>
              <a:t>Formen des Tourismus: Erholungstourismus, Städtetourismus, und sanfter Tourismus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600" dirty="0"/>
              <a:t>Touristisches Potential: Temperatur und Niederschlag, touristische Infrastruktur, Fluss-, Küsten- und Gebirgslandschaft,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600" dirty="0"/>
              <a:t>Veränderungen eines Ortes durch den Tourismus: Demographie, Infrastruktur, Bebauung, Wirtschaftsstruktur, Umwelt</a:t>
            </a:r>
          </a:p>
          <a:p>
            <a:r>
              <a:rPr lang="de-DE" sz="1600" b="1" u="sng" dirty="0"/>
              <a:t>Hinweise: </a:t>
            </a:r>
            <a:endParaRPr lang="de-DE" sz="1600" u="sng" dirty="0"/>
          </a:p>
          <a:p>
            <a:pPr lvl="0"/>
            <a:r>
              <a:rPr lang="de-DE" sz="1600" dirty="0"/>
              <a:t>Zur Entwicklung eines inhaltsfeldbezogenen topographischen Orientierungsrasters sollen im Zuge dieses Unterrichtsvorhabens Tourismus- und Erholungsregionen in NRW,  Deutschland und Europa lokalisiert werden.</a:t>
            </a:r>
          </a:p>
          <a:p>
            <a:pPr lvl="0"/>
            <a:r>
              <a:rPr lang="de-DE" sz="1600" dirty="0"/>
              <a:t>Urlaubsorte können mit Hilfe virtueller Entdeckungsreisen erkundet werden</a:t>
            </a:r>
          </a:p>
          <a:p>
            <a:r>
              <a:rPr lang="de-DE" sz="1600" b="1" u="sng" dirty="0"/>
              <a:t>Zeitbedarf</a:t>
            </a:r>
            <a:r>
              <a:rPr lang="de-DE" sz="1600" u="sng" dirty="0"/>
              <a:t>:</a:t>
            </a:r>
            <a:r>
              <a:rPr lang="de-DE" sz="1600" dirty="0"/>
              <a:t> ca. 12 Std.</a:t>
            </a:r>
          </a:p>
        </p:txBody>
      </p:sp>
    </p:spTree>
    <p:extLst>
      <p:ext uri="{BB962C8B-B14F-4D97-AF65-F5344CB8AC3E}">
        <p14:creationId xmlns:p14="http://schemas.microsoft.com/office/powerpoint/2010/main" val="3973169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981539"/>
            <a:ext cx="8096447" cy="630283"/>
          </a:xfrm>
        </p:spPr>
        <p:txBody>
          <a:bodyPr>
            <a:noAutofit/>
          </a:bodyPr>
          <a:lstStyle/>
          <a:p>
            <a:r>
              <a:rPr lang="de-DE" sz="3200" dirty="0"/>
              <a:t>Formen von Lernerfolgsüberprüfungen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01" y="1611822"/>
            <a:ext cx="8096447" cy="44094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de-DE" b="1" dirty="0"/>
              <a:t>Darstellungsaufgabe:</a:t>
            </a:r>
          </a:p>
          <a:p>
            <a:r>
              <a:rPr lang="de-DE" b="1" dirty="0"/>
              <a:t>	</a:t>
            </a:r>
            <a:r>
              <a:rPr lang="de-DE" dirty="0"/>
              <a:t>Zusammenstellung, Anordnung, Erläuterung von Sachverhalten,</a:t>
            </a:r>
          </a:p>
          <a:p>
            <a:pPr lvl="0" fontAlgn="base"/>
            <a:r>
              <a:rPr lang="de-DE" dirty="0"/>
              <a:t>	Topographische Orientierungsraster</a:t>
            </a:r>
          </a:p>
          <a:p>
            <a:pPr lvl="0" fontAlgn="base"/>
            <a:r>
              <a:rPr lang="de-DE" b="1" dirty="0"/>
              <a:t>Analyseaufgabe:</a:t>
            </a:r>
            <a:r>
              <a:rPr lang="de-DE" dirty="0"/>
              <a:t> </a:t>
            </a:r>
          </a:p>
          <a:p>
            <a:r>
              <a:rPr lang="de-DE" dirty="0"/>
              <a:t>	Strukturen erfassen, Zusammenhänge herstellen, 	Schlussfolgerungen ziehen, Erklären von Sachverhalten  </a:t>
            </a:r>
          </a:p>
          <a:p>
            <a:r>
              <a:rPr lang="de-DE" b="1" dirty="0"/>
              <a:t>Erörterungsaufgabe:</a:t>
            </a:r>
            <a:r>
              <a:rPr lang="de-DE" dirty="0"/>
              <a:t> </a:t>
            </a:r>
          </a:p>
          <a:p>
            <a:r>
              <a:rPr lang="de-DE" dirty="0"/>
              <a:t>	Systematisches Verarbeiten komplexer Gegebenheiten mit dem Ziel, 	zu 	selbstständigen Begründungen und Wertungen zu gelangen,</a:t>
            </a:r>
          </a:p>
          <a:p>
            <a:r>
              <a:rPr lang="de-DE" dirty="0"/>
              <a:t>	Einbeziehen erworbener Kenntnisse und erlangter Einsichten bei der 	Begründung eines selbstständigen Urteils</a:t>
            </a:r>
          </a:p>
          <a:p>
            <a:r>
              <a:rPr lang="de-DE" b="1" dirty="0"/>
              <a:t>Handlungsaufgabe:</a:t>
            </a:r>
            <a:r>
              <a:rPr lang="de-DE" dirty="0"/>
              <a:t>  </a:t>
            </a:r>
          </a:p>
          <a:p>
            <a:r>
              <a:rPr lang="de-DE" dirty="0"/>
              <a:t>	Planung, Durchführung und Reflexion von simulativen und realen 	geographischen Handlungsszenarien. </a:t>
            </a:r>
          </a:p>
          <a:p>
            <a:pPr lvl="0" fontAlgn="base"/>
            <a:r>
              <a:rPr lang="de-DE" dirty="0"/>
              <a:t>	Unterrichtsgänge und Exkursionen, Befragungen, Debatten, Rollen- und 	Planspiele, Experimente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9411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147248" cy="3456384"/>
          </a:xfrm>
        </p:spPr>
        <p:txBody>
          <a:bodyPr anchor="ctr" anchorCtr="0">
            <a:normAutofit/>
          </a:bodyPr>
          <a:lstStyle/>
          <a:p>
            <a:pPr algn="ctr"/>
            <a:r>
              <a:rPr lang="de-DE" sz="3200" b="0" dirty="0">
                <a:solidFill>
                  <a:srgbClr val="0070C0"/>
                </a:solidFill>
              </a:rPr>
              <a:t>5. Fachliche Unterstützungsmaterialien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17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Ausgangslage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Stärkung bzw. Einführung des Schulfaches Wirtschaft an Haupt-, Real-, Sekundar- und Gesamtschulen zum Schuljahr 2020/21</a:t>
            </a:r>
          </a:p>
          <a:p>
            <a:r>
              <a:rPr lang="de-DE" sz="2400" dirty="0" smtClean="0"/>
              <a:t>Weiterentwicklungsbedarf </a:t>
            </a:r>
            <a:r>
              <a:rPr lang="de-DE" sz="2400" dirty="0"/>
              <a:t>der schulformspezifischen Kernlehrpläne </a:t>
            </a:r>
          </a:p>
          <a:p>
            <a:r>
              <a:rPr lang="de-DE" sz="2400" dirty="0"/>
              <a:t>Gewährleistung der Durchlässigkeit zwischen den Schulformen, insbesondere in der Jahrgangsstufe 5 und 6</a:t>
            </a:r>
          </a:p>
          <a:p>
            <a:r>
              <a:rPr lang="de-DE" sz="2400" dirty="0"/>
              <a:t>Anschlussfähigkeit an die KLP der GOSt</a:t>
            </a:r>
          </a:p>
          <a:p>
            <a:r>
              <a:rPr lang="de-DE" sz="2400" dirty="0"/>
              <a:t>zeitgemäße Anpassung und Weiterentwicklung (u.a. fachdidaktisch, fachwissenschaftlich)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E6EDB-8E83-0C4C-B808-18FE1365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33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Zielsetzungen u.a.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Stärkung der Fachlichkeit </a:t>
            </a:r>
          </a:p>
          <a:p>
            <a:r>
              <a:rPr lang="de-DE" dirty="0"/>
              <a:t>Stärkung der ökonomischen Bildung</a:t>
            </a:r>
          </a:p>
          <a:p>
            <a:r>
              <a:rPr lang="de-DE" dirty="0"/>
              <a:t>Kenntnisse zu unserer Wirtschaftsordnung </a:t>
            </a:r>
          </a:p>
          <a:p>
            <a:r>
              <a:rPr lang="de-DE" dirty="0"/>
              <a:t>Berücksichtigung von Aspekten der Verbraucherbildung</a:t>
            </a:r>
          </a:p>
          <a:p>
            <a:r>
              <a:rPr lang="de-DE" dirty="0"/>
              <a:t>Schülerinnen und Schüler bestmöglich auf eine selbstbestimmte Lebensgestaltung und einen erfolgreichen Berufseinstieg vorzubereiten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371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</a:t>
            </a:r>
          </a:p>
          <a:p>
            <a:r>
              <a:rPr lang="de-DE" dirty="0"/>
              <a:t>den fachlichen Kern der dafür erforderlichen Kompetenzen einschließlich zugrunde liegender Wissensbestände</a:t>
            </a:r>
          </a:p>
          <a:p>
            <a:r>
              <a:rPr lang="de-DE" dirty="0"/>
              <a:t>eine Progression der Kompetenzentwicklung über zwei Stufen (Ende der 6 bzw. Erprobungsstufe, Ende der Sekundarstufe I)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 </a:t>
            </a:r>
            <a:br>
              <a:rPr lang="de-DE" dirty="0"/>
            </a:br>
            <a:r>
              <a:rPr lang="de-DE" dirty="0"/>
              <a:t>(Dies ist Bestandteil der schulinternen Lehrpläne)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B8AEC2-76C3-FF4C-A788-31A73D7A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391">
            <a:off x="6732240" y="2132856"/>
            <a:ext cx="2011816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328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Grundkonstrukt und zentrale Begriffe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2483768" y="2013534"/>
            <a:ext cx="5616624" cy="364771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" name="Gruppieren 7"/>
          <p:cNvGrpSpPr/>
          <p:nvPr/>
        </p:nvGrpSpPr>
        <p:grpSpPr>
          <a:xfrm>
            <a:off x="1835696" y="2019588"/>
            <a:ext cx="5605280" cy="3635606"/>
            <a:chOff x="2051720" y="2019588"/>
            <a:chExt cx="5605280" cy="3635606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960646" y="2019588"/>
              <a:ext cx="3818624" cy="776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Ziele des Faches/</a:t>
              </a:r>
            </a:p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1</a:t>
              </a: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2051720" y="3375751"/>
              <a:ext cx="2297130" cy="801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Kompetenzbereiche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(Prozesse)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2.1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5359161" y="3375751"/>
              <a:ext cx="2297839" cy="7870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Inhaltsfelder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(Gegenstände)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2.1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699792" y="4837864"/>
              <a:ext cx="4320480" cy="817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Kompetenzerwartungen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2.2 und 2.3</a:t>
              </a:r>
            </a:p>
          </p:txBody>
        </p:sp>
        <p:cxnSp>
          <p:nvCxnSpPr>
            <p:cNvPr id="26" name="Line 8"/>
            <p:cNvCxnSpPr>
              <a:cxnSpLocks noChangeShapeType="1"/>
            </p:cNvCxnSpPr>
            <p:nvPr/>
          </p:nvCxnSpPr>
          <p:spPr bwMode="auto">
            <a:xfrm>
              <a:off x="4863577" y="2796809"/>
              <a:ext cx="709" cy="27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9"/>
            <p:cNvCxnSpPr>
              <a:cxnSpLocks noChangeShapeType="1"/>
            </p:cNvCxnSpPr>
            <p:nvPr/>
          </p:nvCxnSpPr>
          <p:spPr bwMode="auto">
            <a:xfrm flipH="1">
              <a:off x="3200285" y="3069252"/>
              <a:ext cx="1659038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0"/>
            <p:cNvCxnSpPr>
              <a:cxnSpLocks noChangeShapeType="1"/>
            </p:cNvCxnSpPr>
            <p:nvPr/>
          </p:nvCxnSpPr>
          <p:spPr bwMode="auto">
            <a:xfrm flipH="1">
              <a:off x="4852942" y="3069252"/>
              <a:ext cx="1659747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1"/>
            <p:cNvCxnSpPr>
              <a:cxnSpLocks noChangeShapeType="1"/>
            </p:cNvCxnSpPr>
            <p:nvPr/>
          </p:nvCxnSpPr>
          <p:spPr bwMode="auto">
            <a:xfrm>
              <a:off x="3199576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2"/>
            <p:cNvCxnSpPr>
              <a:cxnSpLocks noChangeShapeType="1"/>
            </p:cNvCxnSpPr>
            <p:nvPr/>
          </p:nvCxnSpPr>
          <p:spPr bwMode="auto">
            <a:xfrm>
              <a:off x="6518361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3"/>
            <p:cNvCxnSpPr>
              <a:cxnSpLocks noChangeShapeType="1"/>
            </p:cNvCxnSpPr>
            <p:nvPr/>
          </p:nvCxnSpPr>
          <p:spPr bwMode="auto">
            <a:xfrm>
              <a:off x="4852942" y="4498823"/>
              <a:ext cx="709" cy="339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4"/>
            <p:cNvCxnSpPr>
              <a:cxnSpLocks noChangeShapeType="1"/>
            </p:cNvCxnSpPr>
            <p:nvPr/>
          </p:nvCxnSpPr>
          <p:spPr bwMode="auto">
            <a:xfrm flipH="1">
              <a:off x="3191777" y="4498066"/>
              <a:ext cx="1657620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5"/>
            <p:cNvCxnSpPr>
              <a:cxnSpLocks noChangeShapeType="1"/>
            </p:cNvCxnSpPr>
            <p:nvPr/>
          </p:nvCxnSpPr>
          <p:spPr bwMode="auto">
            <a:xfrm flipH="1">
              <a:off x="4864995" y="4509192"/>
              <a:ext cx="1657620" cy="15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6"/>
            <p:cNvCxnSpPr>
              <a:cxnSpLocks noChangeShapeType="1"/>
            </p:cNvCxnSpPr>
            <p:nvPr/>
          </p:nvCxnSpPr>
          <p:spPr bwMode="auto">
            <a:xfrm flipH="1">
              <a:off x="3191068" y="4177188"/>
              <a:ext cx="2127" cy="3186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7"/>
            <p:cNvCxnSpPr>
              <a:cxnSpLocks noChangeShapeType="1"/>
            </p:cNvCxnSpPr>
            <p:nvPr/>
          </p:nvCxnSpPr>
          <p:spPr bwMode="auto">
            <a:xfrm>
              <a:off x="6513398" y="4177188"/>
              <a:ext cx="5672" cy="3193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1888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Gliederung der aktuellen Kernlehrpläne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032807"/>
              </p:ext>
            </p:extLst>
          </p:nvPr>
        </p:nvGraphicFramePr>
        <p:xfrm>
          <a:off x="520700" y="1780854"/>
          <a:ext cx="8064500" cy="339315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Kompetenzerwartungen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Inhaltsfelder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am Ende </a:t>
                      </a: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der Erprobungsstufe (bzw. am Ende der Doppeljahrgangsstufe 5/6)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am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28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Akzentsetzungen der Kernlehrpläne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Zeit zum Üben, Wiederholen, Vertiefen</a:t>
            </a:r>
          </a:p>
          <a:p>
            <a:pPr lvl="1"/>
            <a:r>
              <a:rPr lang="de-DE" dirty="0"/>
              <a:t>Möglichkeiten zur Auseinandersetzung mit eigenen Fragestellungen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</a:t>
            </a:r>
            <a:r>
              <a:rPr lang="de-DE"/>
              <a:t>digitalen Welt / Medienkompetenzrahmen </a:t>
            </a:r>
            <a:endParaRPr lang="de-DE" dirty="0"/>
          </a:p>
          <a:p>
            <a:pPr lvl="1"/>
            <a:r>
              <a:rPr lang="de-DE"/>
              <a:t>Verbraucherbildung / Bildung für nachhaltige Entwicklung</a:t>
            </a:r>
          </a:p>
          <a:p>
            <a:pPr lvl="1"/>
            <a:r>
              <a:rPr lang="de-DE"/>
              <a:t>Berufsorientierung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6160F9-ABFF-6348-A579-E0AF5CB6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823185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2071</Words>
  <PresentationFormat>Bildschirmpräsentation (4:3)</PresentationFormat>
  <Paragraphs>372</Paragraphs>
  <Slides>38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ヒラギノ角ゴ Pro W3</vt:lpstr>
      <vt:lpstr>QUA-LiS_Vorlage_weiss</vt:lpstr>
      <vt:lpstr>PowerPoint-Präsentation</vt:lpstr>
      <vt:lpstr>Gliederung</vt:lpstr>
      <vt:lpstr> 1. Merkmale der neuen Kernlehrpläne  </vt:lpstr>
      <vt:lpstr>Ausgangslage</vt:lpstr>
      <vt:lpstr>Zielsetzungen u.a. </vt:lpstr>
      <vt:lpstr>Bewährte Merkmale</vt:lpstr>
      <vt:lpstr>Grundkonstrukt und zentrale Begriffe</vt:lpstr>
      <vt:lpstr>Gliederung der aktuellen Kernlehrpläne</vt:lpstr>
      <vt:lpstr>Neue Akzentsetzungen der Kernlehrpläne</vt:lpstr>
      <vt:lpstr>2. Übergreifende Aufgaben</vt:lpstr>
      <vt:lpstr>Fokussierte Querschnittsaufgaben für alle Fächer</vt:lpstr>
      <vt:lpstr>Fachliche Einbindung des Medienkompetenzrahmens</vt:lpstr>
      <vt:lpstr>Einbindung des Medienkompetenzrahmens</vt:lpstr>
      <vt:lpstr>Rahmenvorgabe Verbraucherbildung</vt:lpstr>
      <vt:lpstr>Fachliche Einbindung Berufliche Orientierung</vt:lpstr>
      <vt:lpstr>   3. Schulinterne Lehrpläne  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   4. Der Kernlehrplan Erdkunde im Detail  </vt:lpstr>
      <vt:lpstr>Kernlehrplan Erdkunde</vt:lpstr>
      <vt:lpstr>Gliederung des Kernlehrplans Erdkunde</vt:lpstr>
      <vt:lpstr>Aufgaben und Ziele des Faches Erdkunde</vt:lpstr>
      <vt:lpstr>Was wurde beibehalten? </vt:lpstr>
      <vt:lpstr>Was ist neu?</vt:lpstr>
      <vt:lpstr>Inhaltsfelder</vt:lpstr>
      <vt:lpstr>Neuakzentuierungen an Beispielen</vt:lpstr>
      <vt:lpstr>Neuakzentuierungen an Beispielen</vt:lpstr>
      <vt:lpstr>Ausschärfung der inhaltlichen Schwerpunkte</vt:lpstr>
      <vt:lpstr>Topographische Orientierungsraster zu jedem Inhaltsfeld</vt:lpstr>
      <vt:lpstr>Kompetenzformulierungen auf einem höheren Abstraktionsniveau</vt:lpstr>
      <vt:lpstr>Schulinterner Lehrplan – Auswahl von Schwerpunkten der Kompetenzentwicklung je Unterrichtsvorhaben</vt:lpstr>
      <vt:lpstr>Schulinterner Lehrplan – Zusammenstellung von Inhaltsfeldern und inhaltlichen Schwerpunkte je Unterrichtsvorhaben</vt:lpstr>
      <vt:lpstr>Formen von Lernerfolgsüberprüfungen</vt:lpstr>
      <vt:lpstr>5. Fachliche Unterstützungsmaterialien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2020-02-25T14:44:52Z</cp:lastPrinted>
  <dcterms:created xsi:type="dcterms:W3CDTF">2018-01-17T08:49:04Z</dcterms:created>
  <dcterms:modified xsi:type="dcterms:W3CDTF">2020-07-01T15:21:30Z</dcterms:modified>
</cp:coreProperties>
</file>