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41"/>
  </p:notesMasterIdLst>
  <p:handoutMasterIdLst>
    <p:handoutMasterId r:id="rId42"/>
  </p:handoutMasterIdLst>
  <p:sldIdLst>
    <p:sldId id="546" r:id="rId2"/>
    <p:sldId id="479" r:id="rId3"/>
    <p:sldId id="552" r:id="rId4"/>
    <p:sldId id="399" r:id="rId5"/>
    <p:sldId id="502" r:id="rId6"/>
    <p:sldId id="504" r:id="rId7"/>
    <p:sldId id="382" r:id="rId8"/>
    <p:sldId id="481" r:id="rId9"/>
    <p:sldId id="482" r:id="rId10"/>
    <p:sldId id="483" r:id="rId11"/>
    <p:sldId id="484" r:id="rId12"/>
    <p:sldId id="522" r:id="rId13"/>
    <p:sldId id="513" r:id="rId14"/>
    <p:sldId id="525" r:id="rId15"/>
    <p:sldId id="566" r:id="rId16"/>
    <p:sldId id="567" r:id="rId17"/>
    <p:sldId id="568" r:id="rId18"/>
    <p:sldId id="526" r:id="rId19"/>
    <p:sldId id="574" r:id="rId20"/>
    <p:sldId id="575" r:id="rId21"/>
    <p:sldId id="576" r:id="rId22"/>
    <p:sldId id="496" r:id="rId23"/>
    <p:sldId id="497" r:id="rId24"/>
    <p:sldId id="498" r:id="rId25"/>
    <p:sldId id="499" r:id="rId26"/>
    <p:sldId id="321" r:id="rId27"/>
    <p:sldId id="580" r:id="rId28"/>
    <p:sldId id="581" r:id="rId29"/>
    <p:sldId id="582" r:id="rId30"/>
    <p:sldId id="583" r:id="rId31"/>
    <p:sldId id="584" r:id="rId32"/>
    <p:sldId id="585" r:id="rId33"/>
    <p:sldId id="586" r:id="rId34"/>
    <p:sldId id="587" r:id="rId35"/>
    <p:sldId id="588" r:id="rId36"/>
    <p:sldId id="589" r:id="rId37"/>
    <p:sldId id="590" r:id="rId38"/>
    <p:sldId id="591" r:id="rId39"/>
    <p:sldId id="592" r:id="rId40"/>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or" initials="A" lastIdx="1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E9EDF4"/>
    <a:srgbClr val="0000FF"/>
    <a:srgbClr val="DA8F0B"/>
    <a:srgbClr val="FF9900"/>
    <a:srgbClr val="3399FF"/>
    <a:srgbClr val="DB820B"/>
    <a:srgbClr val="CC3300"/>
    <a:srgbClr val="D6E9D8"/>
    <a:srgbClr val="EFE0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187" autoAdjust="0"/>
    <p:restoredTop sz="94826" autoAdjust="0"/>
  </p:normalViewPr>
  <p:slideViewPr>
    <p:cSldViewPr showGuides="1">
      <p:cViewPr varScale="1">
        <p:scale>
          <a:sx n="124" d="100"/>
          <a:sy n="124" d="100"/>
        </p:scale>
        <p:origin x="846" y="108"/>
      </p:cViewPr>
      <p:guideLst>
        <p:guide orient="horz" pos="2160"/>
        <p:guide pos="2880"/>
      </p:guideLst>
    </p:cSldViewPr>
  </p:slideViewPr>
  <p:notesTextViewPr>
    <p:cViewPr>
      <p:scale>
        <a:sx n="1" d="1"/>
        <a:sy n="1" d="1"/>
      </p:scale>
      <p:origin x="0" y="0"/>
    </p:cViewPr>
  </p:notesTextViewPr>
  <p:sorterViewPr>
    <p:cViewPr>
      <p:scale>
        <a:sx n="200" d="100"/>
        <a:sy n="200" d="100"/>
      </p:scale>
      <p:origin x="0" y="19056"/>
    </p:cViewPr>
  </p:sorterViewPr>
  <p:notesViewPr>
    <p:cSldViewPr>
      <p:cViewPr varScale="1">
        <p:scale>
          <a:sx n="77" d="100"/>
          <a:sy n="77" d="100"/>
        </p:scale>
        <p:origin x="3360" y="12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32" tIns="45716" rIns="91432" bIns="45716" rtlCol="0"/>
          <a:lstStyle>
            <a:lvl1pPr algn="l">
              <a:defRPr sz="1200"/>
            </a:lvl1pPr>
          </a:lstStyle>
          <a:p>
            <a:endParaRPr lang="de-DE"/>
          </a:p>
        </p:txBody>
      </p:sp>
      <p:sp>
        <p:nvSpPr>
          <p:cNvPr id="3" name="Datumsplatzhalter 2"/>
          <p:cNvSpPr>
            <a:spLocks noGrp="1"/>
          </p:cNvSpPr>
          <p:nvPr>
            <p:ph type="dt" sz="quarter" idx="1"/>
          </p:nvPr>
        </p:nvSpPr>
        <p:spPr>
          <a:xfrm>
            <a:off x="3849689" y="0"/>
            <a:ext cx="2946400" cy="496888"/>
          </a:xfrm>
          <a:prstGeom prst="rect">
            <a:avLst/>
          </a:prstGeom>
        </p:spPr>
        <p:txBody>
          <a:bodyPr vert="horz" lIns="91432" tIns="45716" rIns="91432" bIns="45716" rtlCol="0"/>
          <a:lstStyle>
            <a:lvl1pPr algn="r">
              <a:defRPr sz="1200"/>
            </a:lvl1pPr>
          </a:lstStyle>
          <a:p>
            <a:fld id="{A70FFBEA-A2C0-40B2-981A-40B6EF9D1A81}" type="datetimeFigureOut">
              <a:rPr lang="de-DE" smtClean="0"/>
              <a:t>20.06.2022</a:t>
            </a:fld>
            <a:endParaRPr lang="de-DE"/>
          </a:p>
        </p:txBody>
      </p:sp>
      <p:sp>
        <p:nvSpPr>
          <p:cNvPr id="4" name="Fußzeilenplatzhalter 3"/>
          <p:cNvSpPr>
            <a:spLocks noGrp="1"/>
          </p:cNvSpPr>
          <p:nvPr>
            <p:ph type="ftr" sz="quarter" idx="2"/>
          </p:nvPr>
        </p:nvSpPr>
        <p:spPr>
          <a:xfrm>
            <a:off x="0" y="9428164"/>
            <a:ext cx="2946400" cy="496887"/>
          </a:xfrm>
          <a:prstGeom prst="rect">
            <a:avLst/>
          </a:prstGeom>
        </p:spPr>
        <p:txBody>
          <a:bodyPr vert="horz" lIns="91432" tIns="45716" rIns="91432" bIns="45716" rtlCol="0" anchor="b"/>
          <a:lstStyle>
            <a:lvl1pPr algn="l">
              <a:defRPr sz="1200"/>
            </a:lvl1pPr>
          </a:lstStyle>
          <a:p>
            <a:endParaRPr lang="de-DE"/>
          </a:p>
        </p:txBody>
      </p:sp>
      <p:sp>
        <p:nvSpPr>
          <p:cNvPr id="5" name="Foliennummernplatzhalter 4"/>
          <p:cNvSpPr>
            <a:spLocks noGrp="1"/>
          </p:cNvSpPr>
          <p:nvPr>
            <p:ph type="sldNum" sz="quarter" idx="3"/>
          </p:nvPr>
        </p:nvSpPr>
        <p:spPr>
          <a:xfrm>
            <a:off x="3849689" y="9428164"/>
            <a:ext cx="2946400" cy="496887"/>
          </a:xfrm>
          <a:prstGeom prst="rect">
            <a:avLst/>
          </a:prstGeom>
        </p:spPr>
        <p:txBody>
          <a:bodyPr vert="horz" lIns="91432" tIns="45716" rIns="91432" bIns="45716" rtlCol="0" anchor="b"/>
          <a:lstStyle>
            <a:lvl1pPr algn="r">
              <a:defRPr sz="1200"/>
            </a:lvl1pPr>
          </a:lstStyle>
          <a:p>
            <a:fld id="{27EA4A06-14A4-470D-AC98-D77B8E735667}" type="slidenum">
              <a:rPr lang="de-DE" smtClean="0"/>
              <a:t>‹Nr.›</a:t>
            </a:fld>
            <a:endParaRPr lang="de-DE"/>
          </a:p>
        </p:txBody>
      </p:sp>
    </p:spTree>
    <p:extLst>
      <p:ext uri="{BB962C8B-B14F-4D97-AF65-F5344CB8AC3E}">
        <p14:creationId xmlns:p14="http://schemas.microsoft.com/office/powerpoint/2010/main" val="9533570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1"/>
            <a:ext cx="2945659" cy="496332"/>
          </a:xfrm>
          <a:prstGeom prst="rect">
            <a:avLst/>
          </a:prstGeom>
        </p:spPr>
        <p:txBody>
          <a:bodyPr vert="horz" lIns="91432" tIns="45716" rIns="91432" bIns="45716" rtlCol="0"/>
          <a:lstStyle>
            <a:lvl1pPr algn="l">
              <a:defRPr sz="1200"/>
            </a:lvl1pPr>
          </a:lstStyle>
          <a:p>
            <a:endParaRPr lang="de-DE"/>
          </a:p>
        </p:txBody>
      </p:sp>
      <p:sp>
        <p:nvSpPr>
          <p:cNvPr id="3" name="Datumsplatzhalter 2"/>
          <p:cNvSpPr>
            <a:spLocks noGrp="1"/>
          </p:cNvSpPr>
          <p:nvPr>
            <p:ph type="dt" idx="1"/>
          </p:nvPr>
        </p:nvSpPr>
        <p:spPr>
          <a:xfrm>
            <a:off x="3850445" y="1"/>
            <a:ext cx="2945659" cy="496332"/>
          </a:xfrm>
          <a:prstGeom prst="rect">
            <a:avLst/>
          </a:prstGeom>
        </p:spPr>
        <p:txBody>
          <a:bodyPr vert="horz" lIns="91432" tIns="45716" rIns="91432" bIns="45716" rtlCol="0"/>
          <a:lstStyle>
            <a:lvl1pPr algn="r">
              <a:defRPr sz="1200"/>
            </a:lvl1pPr>
          </a:lstStyle>
          <a:p>
            <a:fld id="{985472B4-A8F5-4AAC-8AF9-E73AECEF49A5}" type="datetimeFigureOut">
              <a:rPr lang="de-DE" smtClean="0"/>
              <a:t>20.06.2022</a:t>
            </a:fld>
            <a:endParaRPr lang="de-DE"/>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32" tIns="45716" rIns="91432" bIns="45716" rtlCol="0" anchor="ctr"/>
          <a:lstStyle/>
          <a:p>
            <a:endParaRPr lang="de-DE"/>
          </a:p>
        </p:txBody>
      </p:sp>
      <p:sp>
        <p:nvSpPr>
          <p:cNvPr id="5" name="Notizenplatzhalter 4"/>
          <p:cNvSpPr>
            <a:spLocks noGrp="1"/>
          </p:cNvSpPr>
          <p:nvPr>
            <p:ph type="body" sz="quarter" idx="3"/>
          </p:nvPr>
        </p:nvSpPr>
        <p:spPr>
          <a:xfrm>
            <a:off x="679768" y="4715154"/>
            <a:ext cx="5438140" cy="4466987"/>
          </a:xfrm>
          <a:prstGeom prst="rect">
            <a:avLst/>
          </a:prstGeom>
        </p:spPr>
        <p:txBody>
          <a:bodyPr vert="horz" lIns="91432" tIns="45716" rIns="91432" bIns="45716"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2" y="9428584"/>
            <a:ext cx="2945659" cy="496332"/>
          </a:xfrm>
          <a:prstGeom prst="rect">
            <a:avLst/>
          </a:prstGeom>
        </p:spPr>
        <p:txBody>
          <a:bodyPr vert="horz" lIns="91432" tIns="45716" rIns="91432" bIns="45716" rtlCol="0" anchor="b"/>
          <a:lstStyle>
            <a:lvl1pPr algn="l">
              <a:defRPr sz="1200"/>
            </a:lvl1pPr>
          </a:lstStyle>
          <a:p>
            <a:endParaRPr lang="de-DE"/>
          </a:p>
        </p:txBody>
      </p:sp>
      <p:sp>
        <p:nvSpPr>
          <p:cNvPr id="7" name="Foliennummernplatzhalter 6"/>
          <p:cNvSpPr>
            <a:spLocks noGrp="1"/>
          </p:cNvSpPr>
          <p:nvPr>
            <p:ph type="sldNum" sz="quarter" idx="5"/>
          </p:nvPr>
        </p:nvSpPr>
        <p:spPr>
          <a:xfrm>
            <a:off x="3850445" y="9428584"/>
            <a:ext cx="2945659" cy="496332"/>
          </a:xfrm>
          <a:prstGeom prst="rect">
            <a:avLst/>
          </a:prstGeom>
        </p:spPr>
        <p:txBody>
          <a:bodyPr vert="horz" lIns="91432" tIns="45716" rIns="91432" bIns="45716" rtlCol="0" anchor="b"/>
          <a:lstStyle>
            <a:lvl1pPr algn="r">
              <a:defRPr sz="1200"/>
            </a:lvl1pPr>
          </a:lstStyle>
          <a:p>
            <a:fld id="{91EBFD06-840E-465F-BEE3-A3A19D45DCF6}" type="slidenum">
              <a:rPr lang="de-DE" smtClean="0"/>
              <a:t>‹Nr.›</a:t>
            </a:fld>
            <a:endParaRPr lang="de-DE"/>
          </a:p>
        </p:txBody>
      </p:sp>
    </p:spTree>
    <p:extLst>
      <p:ext uri="{BB962C8B-B14F-4D97-AF65-F5344CB8AC3E}">
        <p14:creationId xmlns:p14="http://schemas.microsoft.com/office/powerpoint/2010/main" val="2292898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1</a:t>
            </a:fld>
            <a:endParaRPr lang="de-DE"/>
          </a:p>
        </p:txBody>
      </p:sp>
    </p:spTree>
    <p:extLst>
      <p:ext uri="{BB962C8B-B14F-4D97-AF65-F5344CB8AC3E}">
        <p14:creationId xmlns:p14="http://schemas.microsoft.com/office/powerpoint/2010/main" val="1410730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91EBFD06-840E-465F-BEE3-A3A19D45DCF6}" type="slidenum">
              <a:rPr lang="de-DE" smtClean="0"/>
              <a:t>10</a:t>
            </a:fld>
            <a:endParaRPr lang="de-DE"/>
          </a:p>
        </p:txBody>
      </p:sp>
    </p:spTree>
    <p:extLst>
      <p:ext uri="{BB962C8B-B14F-4D97-AF65-F5344CB8AC3E}">
        <p14:creationId xmlns:p14="http://schemas.microsoft.com/office/powerpoint/2010/main" val="40887686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11</a:t>
            </a:fld>
            <a:endParaRPr lang="de-DE"/>
          </a:p>
        </p:txBody>
      </p:sp>
    </p:spTree>
    <p:extLst>
      <p:ext uri="{BB962C8B-B14F-4D97-AF65-F5344CB8AC3E}">
        <p14:creationId xmlns:p14="http://schemas.microsoft.com/office/powerpoint/2010/main" val="40887686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 typeface="Arial" panose="020B0604020202020204" pitchFamily="34" charset="0"/>
              <a:buChar char="•"/>
            </a:pPr>
            <a:endParaRPr lang="de-DE" baseline="0" dirty="0"/>
          </a:p>
        </p:txBody>
      </p:sp>
      <p:sp>
        <p:nvSpPr>
          <p:cNvPr id="4" name="Foliennummernplatzhalter 3"/>
          <p:cNvSpPr>
            <a:spLocks noGrp="1"/>
          </p:cNvSpPr>
          <p:nvPr>
            <p:ph type="sldNum" sz="quarter" idx="10"/>
          </p:nvPr>
        </p:nvSpPr>
        <p:spPr/>
        <p:txBody>
          <a:bodyPr/>
          <a:lstStyle/>
          <a:p>
            <a:fld id="{91EBFD06-840E-465F-BEE3-A3A19D45DCF6}" type="slidenum">
              <a:rPr lang="de-DE" smtClean="0"/>
              <a:t>12</a:t>
            </a:fld>
            <a:endParaRPr lang="de-DE"/>
          </a:p>
        </p:txBody>
      </p:sp>
    </p:spTree>
    <p:extLst>
      <p:ext uri="{BB962C8B-B14F-4D97-AF65-F5344CB8AC3E}">
        <p14:creationId xmlns:p14="http://schemas.microsoft.com/office/powerpoint/2010/main" val="7591121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 typeface="Arial" panose="020B0604020202020204" pitchFamily="34" charset="0"/>
              <a:buChar char="•"/>
            </a:pPr>
            <a:endParaRPr lang="de-DE" baseline="0" dirty="0"/>
          </a:p>
        </p:txBody>
      </p:sp>
      <p:sp>
        <p:nvSpPr>
          <p:cNvPr id="4" name="Foliennummernplatzhalter 3"/>
          <p:cNvSpPr>
            <a:spLocks noGrp="1"/>
          </p:cNvSpPr>
          <p:nvPr>
            <p:ph type="sldNum" sz="quarter" idx="10"/>
          </p:nvPr>
        </p:nvSpPr>
        <p:spPr/>
        <p:txBody>
          <a:bodyPr/>
          <a:lstStyle/>
          <a:p>
            <a:fld id="{91EBFD06-840E-465F-BEE3-A3A19D45DCF6}" type="slidenum">
              <a:rPr lang="de-DE" smtClean="0"/>
              <a:t>13</a:t>
            </a:fld>
            <a:endParaRPr lang="de-DE"/>
          </a:p>
        </p:txBody>
      </p:sp>
    </p:spTree>
    <p:extLst>
      <p:ext uri="{BB962C8B-B14F-4D97-AF65-F5344CB8AC3E}">
        <p14:creationId xmlns:p14="http://schemas.microsoft.com/office/powerpoint/2010/main" val="17535084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 typeface="Arial" panose="020B0604020202020204" pitchFamily="34" charset="0"/>
              <a:buChar char="•"/>
            </a:pPr>
            <a:endParaRPr lang="de-DE" baseline="0" dirty="0"/>
          </a:p>
        </p:txBody>
      </p:sp>
      <p:sp>
        <p:nvSpPr>
          <p:cNvPr id="4" name="Foliennummernplatzhalter 3"/>
          <p:cNvSpPr>
            <a:spLocks noGrp="1"/>
          </p:cNvSpPr>
          <p:nvPr>
            <p:ph type="sldNum" sz="quarter" idx="10"/>
          </p:nvPr>
        </p:nvSpPr>
        <p:spPr/>
        <p:txBody>
          <a:bodyPr/>
          <a:lstStyle/>
          <a:p>
            <a:fld id="{91EBFD06-840E-465F-BEE3-A3A19D45DCF6}" type="slidenum">
              <a:rPr lang="de-DE" smtClean="0"/>
              <a:t>14</a:t>
            </a:fld>
            <a:endParaRPr lang="de-DE"/>
          </a:p>
        </p:txBody>
      </p:sp>
    </p:spTree>
    <p:extLst>
      <p:ext uri="{BB962C8B-B14F-4D97-AF65-F5344CB8AC3E}">
        <p14:creationId xmlns:p14="http://schemas.microsoft.com/office/powerpoint/2010/main" val="8622549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65415" indent="-165415">
              <a:buFont typeface="Arial" panose="020B0604020202020204" pitchFamily="34" charset="0"/>
              <a:buChar char="•"/>
            </a:pPr>
            <a:endParaRPr lang="de-DE" baseline="0" dirty="0"/>
          </a:p>
        </p:txBody>
      </p:sp>
      <p:sp>
        <p:nvSpPr>
          <p:cNvPr id="4" name="Foliennummernplatzhalter 3"/>
          <p:cNvSpPr>
            <a:spLocks noGrp="1"/>
          </p:cNvSpPr>
          <p:nvPr>
            <p:ph type="sldNum" sz="quarter" idx="10"/>
          </p:nvPr>
        </p:nvSpPr>
        <p:spPr/>
        <p:txBody>
          <a:bodyPr/>
          <a:lstStyle/>
          <a:p>
            <a:fld id="{91EBFD06-840E-465F-BEE3-A3A19D45DCF6}" type="slidenum">
              <a:rPr lang="de-DE" smtClean="0"/>
              <a:t>15</a:t>
            </a:fld>
            <a:endParaRPr lang="de-DE"/>
          </a:p>
        </p:txBody>
      </p:sp>
    </p:spTree>
    <p:extLst>
      <p:ext uri="{BB962C8B-B14F-4D97-AF65-F5344CB8AC3E}">
        <p14:creationId xmlns:p14="http://schemas.microsoft.com/office/powerpoint/2010/main" val="35038808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65415" indent="-165415">
              <a:buFont typeface="Arial" panose="020B0604020202020204" pitchFamily="34" charset="0"/>
              <a:buChar char="•"/>
            </a:pPr>
            <a:endParaRPr lang="de-DE" baseline="0" dirty="0"/>
          </a:p>
        </p:txBody>
      </p:sp>
      <p:sp>
        <p:nvSpPr>
          <p:cNvPr id="4" name="Foliennummernplatzhalter 3"/>
          <p:cNvSpPr>
            <a:spLocks noGrp="1"/>
          </p:cNvSpPr>
          <p:nvPr>
            <p:ph type="sldNum" sz="quarter" idx="10"/>
          </p:nvPr>
        </p:nvSpPr>
        <p:spPr/>
        <p:txBody>
          <a:bodyPr/>
          <a:lstStyle/>
          <a:p>
            <a:fld id="{91EBFD06-840E-465F-BEE3-A3A19D45DCF6}" type="slidenum">
              <a:rPr lang="de-DE" smtClean="0"/>
              <a:t>16</a:t>
            </a:fld>
            <a:endParaRPr lang="de-DE"/>
          </a:p>
        </p:txBody>
      </p:sp>
    </p:spTree>
    <p:extLst>
      <p:ext uri="{BB962C8B-B14F-4D97-AF65-F5344CB8AC3E}">
        <p14:creationId xmlns:p14="http://schemas.microsoft.com/office/powerpoint/2010/main" val="27440689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65415" indent="-165415">
              <a:buFont typeface="Arial" panose="020B0604020202020204" pitchFamily="34" charset="0"/>
              <a:buChar char="•"/>
            </a:pPr>
            <a:endParaRPr lang="de-DE" baseline="0" dirty="0"/>
          </a:p>
        </p:txBody>
      </p:sp>
      <p:sp>
        <p:nvSpPr>
          <p:cNvPr id="4" name="Foliennummernplatzhalter 3"/>
          <p:cNvSpPr>
            <a:spLocks noGrp="1"/>
          </p:cNvSpPr>
          <p:nvPr>
            <p:ph type="sldNum" sz="quarter" idx="10"/>
          </p:nvPr>
        </p:nvSpPr>
        <p:spPr/>
        <p:txBody>
          <a:bodyPr/>
          <a:lstStyle/>
          <a:p>
            <a:fld id="{91EBFD06-840E-465F-BEE3-A3A19D45DCF6}" type="slidenum">
              <a:rPr lang="de-DE" smtClean="0"/>
              <a:t>17</a:t>
            </a:fld>
            <a:endParaRPr lang="de-DE"/>
          </a:p>
        </p:txBody>
      </p:sp>
    </p:spTree>
    <p:extLst>
      <p:ext uri="{BB962C8B-B14F-4D97-AF65-F5344CB8AC3E}">
        <p14:creationId xmlns:p14="http://schemas.microsoft.com/office/powerpoint/2010/main" val="39151953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10"/>
          </p:nvPr>
        </p:nvSpPr>
        <p:spPr/>
        <p:txBody>
          <a:bodyPr/>
          <a:lstStyle/>
          <a:p>
            <a:fld id="{91EBFD06-840E-465F-BEE3-A3A19D45DCF6}" type="slidenum">
              <a:rPr lang="de-DE" smtClean="0"/>
              <a:t>18</a:t>
            </a:fld>
            <a:endParaRPr lang="de-DE"/>
          </a:p>
        </p:txBody>
      </p:sp>
      <p:sp>
        <p:nvSpPr>
          <p:cNvPr id="6" name="Notizenplatzhalter 2">
            <a:extLst>
              <a:ext uri="{FF2B5EF4-FFF2-40B4-BE49-F238E27FC236}">
                <a16:creationId xmlns:a16="http://schemas.microsoft.com/office/drawing/2014/main" id="{7969DFE6-10F0-44A8-A7B0-82E0C92CC6E9}"/>
              </a:ext>
            </a:extLst>
          </p:cNvPr>
          <p:cNvSpPr>
            <a:spLocks noGrp="1"/>
          </p:cNvSpPr>
          <p:nvPr>
            <p:ph type="body" idx="1"/>
          </p:nvPr>
        </p:nvSpPr>
        <p:spPr>
          <a:xfrm>
            <a:off x="679450" y="4714875"/>
            <a:ext cx="5438775" cy="4467225"/>
          </a:xfrm>
        </p:spPr>
        <p:txBody>
          <a:bodyPr/>
          <a:lstStyle/>
          <a:p>
            <a:endParaRPr lang="de-DE" dirty="0"/>
          </a:p>
        </p:txBody>
      </p:sp>
    </p:spTree>
    <p:extLst>
      <p:ext uri="{BB962C8B-B14F-4D97-AF65-F5344CB8AC3E}">
        <p14:creationId xmlns:p14="http://schemas.microsoft.com/office/powerpoint/2010/main" val="30305029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65415" marR="0" lvl="0" indent="-16541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dirty="0"/>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EBFD06-840E-465F-BEE3-A3A19D45DCF6}" type="slidenum">
              <a:rPr kumimoji="0" lang="de-D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de-D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42230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a:t>
            </a:fld>
            <a:endParaRPr lang="de-DE"/>
          </a:p>
        </p:txBody>
      </p:sp>
    </p:spTree>
    <p:extLst>
      <p:ext uri="{BB962C8B-B14F-4D97-AF65-F5344CB8AC3E}">
        <p14:creationId xmlns:p14="http://schemas.microsoft.com/office/powerpoint/2010/main" val="42106289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65415" marR="0" lvl="0" indent="-16541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dirty="0"/>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EBFD06-840E-465F-BEE3-A3A19D45DCF6}" type="slidenum">
              <a:rPr kumimoji="0" lang="de-D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de-D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263989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65415" indent="-165415">
              <a:buFont typeface="Arial" panose="020B0604020202020204" pitchFamily="34" charset="0"/>
              <a:buChar char="•"/>
            </a:pPr>
            <a:endParaRPr lang="de-DE" dirty="0"/>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EBFD06-840E-465F-BEE3-A3A19D45DCF6}" type="slidenum">
              <a:rPr kumimoji="0" lang="de-D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de-D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432809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65415" indent="-165415">
              <a:buFont typeface="Arial" panose="020B0604020202020204" pitchFamily="34" charset="0"/>
              <a:buChar char="•"/>
            </a:pPr>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22</a:t>
            </a:fld>
            <a:endParaRPr lang="de-DE"/>
          </a:p>
        </p:txBody>
      </p:sp>
    </p:spTree>
    <p:extLst>
      <p:ext uri="{BB962C8B-B14F-4D97-AF65-F5344CB8AC3E}">
        <p14:creationId xmlns:p14="http://schemas.microsoft.com/office/powerpoint/2010/main" val="19712175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65415" indent="-165415">
              <a:buFont typeface="Arial" panose="020B0604020202020204" pitchFamily="34" charset="0"/>
              <a:buChar char="•"/>
            </a:pPr>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23</a:t>
            </a:fld>
            <a:endParaRPr lang="de-DE"/>
          </a:p>
        </p:txBody>
      </p:sp>
    </p:spTree>
    <p:extLst>
      <p:ext uri="{BB962C8B-B14F-4D97-AF65-F5344CB8AC3E}">
        <p14:creationId xmlns:p14="http://schemas.microsoft.com/office/powerpoint/2010/main" val="19712175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220553" indent="-220553">
              <a:buFont typeface="Arial" panose="020B0604020202020204" pitchFamily="34" charset="0"/>
              <a:buChar char="•"/>
            </a:pPr>
            <a:r>
              <a:rPr lang="de-DE" baseline="0" dirty="0" smtClean="0"/>
              <a:t>.</a:t>
            </a:r>
            <a:endParaRPr lang="de-DE" dirty="0"/>
          </a:p>
          <a:p>
            <a:pPr marL="220553" indent="-220553">
              <a:buFont typeface="Arial" panose="020B0604020202020204" pitchFamily="34" charset="0"/>
              <a:buChar char="•"/>
            </a:pPr>
            <a:endParaRPr lang="de-DE" dirty="0"/>
          </a:p>
          <a:p>
            <a:pPr marL="165415" indent="-165415">
              <a:buFont typeface="Arial" panose="020B0604020202020204" pitchFamily="34" charset="0"/>
              <a:buChar char="•"/>
            </a:pPr>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24</a:t>
            </a:fld>
            <a:endParaRPr lang="de-DE"/>
          </a:p>
        </p:txBody>
      </p:sp>
    </p:spTree>
    <p:extLst>
      <p:ext uri="{BB962C8B-B14F-4D97-AF65-F5344CB8AC3E}">
        <p14:creationId xmlns:p14="http://schemas.microsoft.com/office/powerpoint/2010/main" val="19712175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220553" indent="-220553">
              <a:buFont typeface="Arial" panose="020B0604020202020204" pitchFamily="34" charset="0"/>
              <a:buChar char="•"/>
            </a:pPr>
            <a:endParaRPr lang="de-DE" dirty="0"/>
          </a:p>
          <a:p>
            <a:pPr marL="165415" indent="-165415">
              <a:buFont typeface="Arial" panose="020B0604020202020204" pitchFamily="34" charset="0"/>
              <a:buChar char="•"/>
            </a:pPr>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25</a:t>
            </a:fld>
            <a:endParaRPr lang="de-DE"/>
          </a:p>
        </p:txBody>
      </p:sp>
    </p:spTree>
    <p:extLst>
      <p:ext uri="{BB962C8B-B14F-4D97-AF65-F5344CB8AC3E}">
        <p14:creationId xmlns:p14="http://schemas.microsoft.com/office/powerpoint/2010/main" val="19712175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91EBFD06-840E-465F-BEE3-A3A19D45DCF6}" type="slidenum">
              <a:rPr lang="de-DE" smtClean="0"/>
              <a:t>26</a:t>
            </a:fld>
            <a:endParaRPr lang="de-DE"/>
          </a:p>
        </p:txBody>
      </p:sp>
    </p:spTree>
    <p:extLst>
      <p:ext uri="{BB962C8B-B14F-4D97-AF65-F5344CB8AC3E}">
        <p14:creationId xmlns:p14="http://schemas.microsoft.com/office/powerpoint/2010/main" val="12408441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27</a:t>
            </a:fld>
            <a:endParaRPr lang="de-DE"/>
          </a:p>
        </p:txBody>
      </p:sp>
    </p:spTree>
    <p:extLst>
      <p:ext uri="{BB962C8B-B14F-4D97-AF65-F5344CB8AC3E}">
        <p14:creationId xmlns:p14="http://schemas.microsoft.com/office/powerpoint/2010/main" val="30618030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28</a:t>
            </a:fld>
            <a:endParaRPr lang="de-DE"/>
          </a:p>
        </p:txBody>
      </p:sp>
    </p:spTree>
    <p:extLst>
      <p:ext uri="{BB962C8B-B14F-4D97-AF65-F5344CB8AC3E}">
        <p14:creationId xmlns:p14="http://schemas.microsoft.com/office/powerpoint/2010/main" val="15142111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Inhaltsverzeichnis zur Veranschaulichung des Aufbaus</a:t>
            </a:r>
          </a:p>
        </p:txBody>
      </p:sp>
      <p:sp>
        <p:nvSpPr>
          <p:cNvPr id="4" name="Foliennummernplatzhalter 3"/>
          <p:cNvSpPr>
            <a:spLocks noGrp="1"/>
          </p:cNvSpPr>
          <p:nvPr>
            <p:ph type="sldNum" sz="quarter" idx="10"/>
          </p:nvPr>
        </p:nvSpPr>
        <p:spPr/>
        <p:txBody>
          <a:bodyPr/>
          <a:lstStyle/>
          <a:p>
            <a:fld id="{91EBFD06-840E-465F-BEE3-A3A19D45DCF6}" type="slidenum">
              <a:rPr lang="de-DE" smtClean="0"/>
              <a:t>29</a:t>
            </a:fld>
            <a:endParaRPr lang="de-DE"/>
          </a:p>
        </p:txBody>
      </p:sp>
    </p:spTree>
    <p:extLst>
      <p:ext uri="{BB962C8B-B14F-4D97-AF65-F5344CB8AC3E}">
        <p14:creationId xmlns:p14="http://schemas.microsoft.com/office/powerpoint/2010/main" val="38202502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3</a:t>
            </a:fld>
            <a:endParaRPr lang="de-DE"/>
          </a:p>
        </p:txBody>
      </p:sp>
    </p:spTree>
    <p:extLst>
      <p:ext uri="{BB962C8B-B14F-4D97-AF65-F5344CB8AC3E}">
        <p14:creationId xmlns:p14="http://schemas.microsoft.com/office/powerpoint/2010/main" val="35971073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10 - 15 Minuten Zeit für die Beschäftigung mit der Kopie der tabellarischen Darstellung des UV.</a:t>
            </a:r>
          </a:p>
        </p:txBody>
      </p:sp>
      <p:sp>
        <p:nvSpPr>
          <p:cNvPr id="4" name="Foliennummernplatzhalter 3"/>
          <p:cNvSpPr>
            <a:spLocks noGrp="1"/>
          </p:cNvSpPr>
          <p:nvPr>
            <p:ph type="sldNum" sz="quarter" idx="5"/>
          </p:nvPr>
        </p:nvSpPr>
        <p:spPr/>
        <p:txBody>
          <a:bodyPr/>
          <a:lstStyle/>
          <a:p>
            <a:fld id="{91EBFD06-840E-465F-BEE3-A3A19D45DCF6}" type="slidenum">
              <a:rPr lang="de-DE" smtClean="0"/>
              <a:t>30</a:t>
            </a:fld>
            <a:endParaRPr lang="de-DE"/>
          </a:p>
        </p:txBody>
      </p:sp>
    </p:spTree>
    <p:extLst>
      <p:ext uri="{BB962C8B-B14F-4D97-AF65-F5344CB8AC3E}">
        <p14:creationId xmlns:p14="http://schemas.microsoft.com/office/powerpoint/2010/main" val="258836649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PA-Austausch: max. 15 Minuten Zeit für die Beschäftigung mit der Tischvorlage (Kopie </a:t>
            </a:r>
            <a:r>
              <a:rPr lang="de-DE" dirty="0" err="1"/>
              <a:t>exempl</a:t>
            </a:r>
            <a:r>
              <a:rPr lang="de-DE" dirty="0"/>
              <a:t>. UV)</a:t>
            </a:r>
          </a:p>
        </p:txBody>
      </p:sp>
      <p:sp>
        <p:nvSpPr>
          <p:cNvPr id="4" name="Foliennummernplatzhalter 3"/>
          <p:cNvSpPr>
            <a:spLocks noGrp="1"/>
          </p:cNvSpPr>
          <p:nvPr>
            <p:ph type="sldNum" sz="quarter" idx="5"/>
          </p:nvPr>
        </p:nvSpPr>
        <p:spPr/>
        <p:txBody>
          <a:bodyPr/>
          <a:lstStyle/>
          <a:p>
            <a:fld id="{91EBFD06-840E-465F-BEE3-A3A19D45DCF6}" type="slidenum">
              <a:rPr lang="de-DE" smtClean="0"/>
              <a:t>31</a:t>
            </a:fld>
            <a:endParaRPr lang="de-DE"/>
          </a:p>
        </p:txBody>
      </p:sp>
    </p:spTree>
    <p:extLst>
      <p:ext uri="{BB962C8B-B14F-4D97-AF65-F5344CB8AC3E}">
        <p14:creationId xmlns:p14="http://schemas.microsoft.com/office/powerpoint/2010/main" val="14968289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de-DE" dirty="0"/>
              <a:t>Struktur (Aufbau) der Karte mit Bezug zum neuen KLP kurz erläutern… dabei den „Vorteil“ der Vorerfahrungen der TN durch die Informationen der Implementationsveranstaltung sowie der vorangegangenen Aufgabe („Blick auf ein UV“) nutzen. (Vieles ist selbsterklärend!)</a:t>
            </a:r>
          </a:p>
          <a:p>
            <a:pPr marL="171450" indent="-171450">
              <a:buFontTx/>
              <a:buChar char="-"/>
            </a:pPr>
            <a:r>
              <a:rPr lang="de-DE" dirty="0"/>
              <a:t>- s. auch die Ausführungen von Kathrin und Katharina (Mail vom 15.04.22)</a:t>
            </a:r>
          </a:p>
        </p:txBody>
      </p:sp>
      <p:sp>
        <p:nvSpPr>
          <p:cNvPr id="4" name="Foliennummernplatzhalter 3"/>
          <p:cNvSpPr>
            <a:spLocks noGrp="1"/>
          </p:cNvSpPr>
          <p:nvPr>
            <p:ph type="sldNum" sz="quarter" idx="10"/>
          </p:nvPr>
        </p:nvSpPr>
        <p:spPr/>
        <p:txBody>
          <a:bodyPr/>
          <a:lstStyle/>
          <a:p>
            <a:fld id="{91EBFD06-840E-465F-BEE3-A3A19D45DCF6}" type="slidenum">
              <a:rPr lang="de-DE" smtClean="0"/>
              <a:t>32</a:t>
            </a:fld>
            <a:endParaRPr lang="de-DE"/>
          </a:p>
        </p:txBody>
      </p:sp>
    </p:spTree>
    <p:extLst>
      <p:ext uri="{BB962C8B-B14F-4D97-AF65-F5344CB8AC3E}">
        <p14:creationId xmlns:p14="http://schemas.microsoft.com/office/powerpoint/2010/main" val="31927280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Kompetenzorientiertes Vorgehen – Entscheidung für einen Aufgabentyp und ein Vorhaben – Entscheidung über „betroffene“ Inhaltsfelder</a:t>
            </a:r>
          </a:p>
        </p:txBody>
      </p:sp>
      <p:sp>
        <p:nvSpPr>
          <p:cNvPr id="4" name="Foliennummernplatzhalter 3"/>
          <p:cNvSpPr>
            <a:spLocks noGrp="1"/>
          </p:cNvSpPr>
          <p:nvPr>
            <p:ph type="sldNum" sz="quarter" idx="10"/>
          </p:nvPr>
        </p:nvSpPr>
        <p:spPr/>
        <p:txBody>
          <a:bodyPr/>
          <a:lstStyle/>
          <a:p>
            <a:fld id="{91EBFD06-840E-465F-BEE3-A3A19D45DCF6}" type="slidenum">
              <a:rPr lang="de-DE" smtClean="0"/>
              <a:t>33</a:t>
            </a:fld>
            <a:endParaRPr lang="de-DE"/>
          </a:p>
        </p:txBody>
      </p:sp>
    </p:spTree>
    <p:extLst>
      <p:ext uri="{BB962C8B-B14F-4D97-AF65-F5344CB8AC3E}">
        <p14:creationId xmlns:p14="http://schemas.microsoft.com/office/powerpoint/2010/main" val="414766167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 vor dem Hintergrund des schulinternen Medienkonzeptes.</a:t>
            </a:r>
          </a:p>
        </p:txBody>
      </p:sp>
      <p:sp>
        <p:nvSpPr>
          <p:cNvPr id="4" name="Foliennummernplatzhalter 3"/>
          <p:cNvSpPr>
            <a:spLocks noGrp="1"/>
          </p:cNvSpPr>
          <p:nvPr>
            <p:ph type="sldNum" sz="quarter" idx="10"/>
          </p:nvPr>
        </p:nvSpPr>
        <p:spPr/>
        <p:txBody>
          <a:bodyPr/>
          <a:lstStyle/>
          <a:p>
            <a:fld id="{91EBFD06-840E-465F-BEE3-A3A19D45DCF6}" type="slidenum">
              <a:rPr lang="de-DE" smtClean="0"/>
              <a:t>34</a:t>
            </a:fld>
            <a:endParaRPr lang="de-DE"/>
          </a:p>
        </p:txBody>
      </p:sp>
    </p:spTree>
    <p:extLst>
      <p:ext uri="{BB962C8B-B14F-4D97-AF65-F5344CB8AC3E}">
        <p14:creationId xmlns:p14="http://schemas.microsoft.com/office/powerpoint/2010/main" val="223153953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Wir haben eine inhaltliche Ausrichtung! Die inhaltliche Ausrichtung führt zur Modifikation der Kompetenzbereiche. Sprachsensibler Unterricht.</a:t>
            </a:r>
          </a:p>
        </p:txBody>
      </p:sp>
      <p:sp>
        <p:nvSpPr>
          <p:cNvPr id="4" name="Foliennummernplatzhalter 3"/>
          <p:cNvSpPr>
            <a:spLocks noGrp="1"/>
          </p:cNvSpPr>
          <p:nvPr>
            <p:ph type="sldNum" sz="quarter" idx="10"/>
          </p:nvPr>
        </p:nvSpPr>
        <p:spPr/>
        <p:txBody>
          <a:bodyPr/>
          <a:lstStyle/>
          <a:p>
            <a:fld id="{91EBFD06-840E-465F-BEE3-A3A19D45DCF6}" type="slidenum">
              <a:rPr lang="de-DE" smtClean="0"/>
              <a:t>35</a:t>
            </a:fld>
            <a:endParaRPr lang="de-DE"/>
          </a:p>
        </p:txBody>
      </p:sp>
    </p:spTree>
    <p:extLst>
      <p:ext uri="{BB962C8B-B14F-4D97-AF65-F5344CB8AC3E}">
        <p14:creationId xmlns:p14="http://schemas.microsoft.com/office/powerpoint/2010/main" val="153987309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36</a:t>
            </a:fld>
            <a:endParaRPr lang="de-DE"/>
          </a:p>
        </p:txBody>
      </p:sp>
    </p:spTree>
    <p:extLst>
      <p:ext uri="{BB962C8B-B14F-4D97-AF65-F5344CB8AC3E}">
        <p14:creationId xmlns:p14="http://schemas.microsoft.com/office/powerpoint/2010/main" val="100724419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u="sng" dirty="0"/>
              <a:t>Anmerkungen zu den „Verbindlichen Absprachen“</a:t>
            </a:r>
            <a:r>
              <a:rPr lang="de-DE" u="none" dirty="0"/>
              <a:t>:</a:t>
            </a:r>
          </a:p>
          <a:p>
            <a:pPr marL="171450" indent="-171450">
              <a:buFontTx/>
              <a:buChar char="-"/>
            </a:pPr>
            <a:r>
              <a:rPr lang="de-DE" dirty="0"/>
              <a:t>Bewusst „zurückhaltend“ ausgefüllt, um den Kolleg*innen entsprechend ihrer konkreten Lerngruppe pädagogischen Spielraum zu geben!</a:t>
            </a:r>
          </a:p>
          <a:p>
            <a:pPr marL="171450" indent="-171450">
              <a:buFontTx/>
              <a:buChar char="-"/>
            </a:pPr>
            <a:r>
              <a:rPr lang="de-DE" dirty="0"/>
              <a:t>Festlegung auf bestimmte Strategien (hier: Lese- und Recherchestrategien)</a:t>
            </a:r>
          </a:p>
          <a:p>
            <a:pPr marL="171450" indent="-171450">
              <a:buFontTx/>
              <a:buChar char="-"/>
            </a:pPr>
            <a:r>
              <a:rPr lang="de-DE" dirty="0"/>
              <a:t>keine Festlegungen auf bestimmt Texte/Lektüren</a:t>
            </a:r>
          </a:p>
          <a:p>
            <a:pPr marL="171450" indent="-171450">
              <a:buFontTx/>
              <a:buChar char="-"/>
            </a:pPr>
            <a:r>
              <a:rPr lang="de-DE" dirty="0"/>
              <a:t>gewinnbringend: Festlegungen im Zusammenhang mit dem Schulprogramm</a:t>
            </a:r>
          </a:p>
          <a:p>
            <a:pPr marL="171450" indent="-171450">
              <a:buFontTx/>
              <a:buChar char="-"/>
            </a:pPr>
            <a:r>
              <a:rPr lang="de-DE" dirty="0"/>
              <a:t>Möglichkeit für die Realisation der Ersatzform: „Einmal im Schuljahr kann gemäß APO SI eine schriftliche Arbeit durch eine andere, in der Regel schriftliche, in Ausnahmefällen auch gleichwertige nicht schriftliche Leistungsüberprüfung ersetzt werden.“ (KLP S.36)</a:t>
            </a:r>
          </a:p>
          <a:p>
            <a:pPr marL="0" indent="0">
              <a:buFontTx/>
              <a:buNone/>
            </a:pPr>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37</a:t>
            </a:fld>
            <a:endParaRPr lang="de-DE"/>
          </a:p>
        </p:txBody>
      </p:sp>
    </p:spTree>
    <p:extLst>
      <p:ext uri="{BB962C8B-B14F-4D97-AF65-F5344CB8AC3E}">
        <p14:creationId xmlns:p14="http://schemas.microsoft.com/office/powerpoint/2010/main" val="386559197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defRPr/>
            </a:pPr>
            <a:r>
              <a:rPr lang="de-DE" b="1" dirty="0">
                <a:solidFill>
                  <a:srgbClr val="FF0000"/>
                </a:solidFill>
                <a:latin typeface="+mn-lt"/>
              </a:rPr>
              <a:t>M</a:t>
            </a:r>
            <a:r>
              <a:rPr lang="de-DE" b="1" dirty="0">
                <a:solidFill>
                  <a:prstClr val="black"/>
                </a:solidFill>
                <a:latin typeface="+mn-lt"/>
              </a:rPr>
              <a:t>ögliche Vorgehensweise</a:t>
            </a:r>
            <a:r>
              <a:rPr lang="de-DE" b="1" baseline="0" dirty="0">
                <a:solidFill>
                  <a:prstClr val="black"/>
                </a:solidFill>
                <a:latin typeface="+mn-lt"/>
              </a:rPr>
              <a:t> während einer Implementationsveranstaltung </a:t>
            </a:r>
            <a:endParaRPr lang="de-DE" b="1" dirty="0">
              <a:solidFill>
                <a:prstClr val="black"/>
              </a:solidFill>
              <a:latin typeface="+mn-lt"/>
            </a:endParaRPr>
          </a:p>
          <a:p>
            <a:pPr>
              <a:defRPr/>
            </a:pPr>
            <a:endParaRPr lang="de-DE" b="1" dirty="0">
              <a:solidFill>
                <a:prstClr val="black"/>
              </a:solidFill>
              <a:latin typeface="+mn-lt"/>
            </a:endParaRPr>
          </a:p>
        </p:txBody>
      </p:sp>
      <p:sp>
        <p:nvSpPr>
          <p:cNvPr id="4" name="Foliennummernplatzhalter 3"/>
          <p:cNvSpPr>
            <a:spLocks noGrp="1"/>
          </p:cNvSpPr>
          <p:nvPr>
            <p:ph type="sldNum" sz="quarter" idx="10"/>
          </p:nvPr>
        </p:nvSpPr>
        <p:spPr/>
        <p:txBody>
          <a:bodyPr/>
          <a:lstStyle/>
          <a:p>
            <a:fld id="{91EBFD06-840E-465F-BEE3-A3A19D45DCF6}" type="slidenum">
              <a:rPr lang="de-DE" smtClean="0"/>
              <a:t>38</a:t>
            </a:fld>
            <a:endParaRPr lang="de-DE"/>
          </a:p>
        </p:txBody>
      </p:sp>
    </p:spTree>
    <p:extLst>
      <p:ext uri="{BB962C8B-B14F-4D97-AF65-F5344CB8AC3E}">
        <p14:creationId xmlns:p14="http://schemas.microsoft.com/office/powerpoint/2010/main" val="221227432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 typeface="Arial" panose="020B0604020202020204" pitchFamily="34" charset="0"/>
              <a:buNone/>
            </a:pPr>
            <a:endParaRPr lang="de-DE" baseline="0" dirty="0"/>
          </a:p>
        </p:txBody>
      </p:sp>
      <p:sp>
        <p:nvSpPr>
          <p:cNvPr id="4" name="Foliennummernplatzhalter 3"/>
          <p:cNvSpPr>
            <a:spLocks noGrp="1"/>
          </p:cNvSpPr>
          <p:nvPr>
            <p:ph type="sldNum" sz="quarter" idx="10"/>
          </p:nvPr>
        </p:nvSpPr>
        <p:spPr/>
        <p:txBody>
          <a:bodyPr/>
          <a:lstStyle/>
          <a:p>
            <a:fld id="{BD702BCD-0F72-4190-9178-CDA2A15354A7}" type="slidenum">
              <a:rPr lang="de-DE" smtClean="0">
                <a:solidFill>
                  <a:prstClr val="black"/>
                </a:solidFill>
              </a:rPr>
              <a:pPr/>
              <a:t>39</a:t>
            </a:fld>
            <a:endParaRPr lang="de-DE">
              <a:solidFill>
                <a:prstClr val="black"/>
              </a:solidFill>
            </a:endParaRPr>
          </a:p>
        </p:txBody>
      </p:sp>
    </p:spTree>
    <p:extLst>
      <p:ext uri="{BB962C8B-B14F-4D97-AF65-F5344CB8AC3E}">
        <p14:creationId xmlns:p14="http://schemas.microsoft.com/office/powerpoint/2010/main" val="8111375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4</a:t>
            </a:fld>
            <a:endParaRPr lang="de-DE"/>
          </a:p>
        </p:txBody>
      </p:sp>
    </p:spTree>
    <p:extLst>
      <p:ext uri="{BB962C8B-B14F-4D97-AF65-F5344CB8AC3E}">
        <p14:creationId xmlns:p14="http://schemas.microsoft.com/office/powerpoint/2010/main" val="13186635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 typeface="Arial" panose="020B0604020202020204" pitchFamily="34" charset="0"/>
              <a:buChar char="•"/>
            </a:pPr>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5</a:t>
            </a:fld>
            <a:endParaRPr lang="de-DE"/>
          </a:p>
        </p:txBody>
      </p:sp>
    </p:spTree>
    <p:extLst>
      <p:ext uri="{BB962C8B-B14F-4D97-AF65-F5344CB8AC3E}">
        <p14:creationId xmlns:p14="http://schemas.microsoft.com/office/powerpoint/2010/main" val="15546762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 typeface="Arial" panose="020B0604020202020204" pitchFamily="34" charset="0"/>
              <a:buChar char="•"/>
            </a:pPr>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6</a:t>
            </a:fld>
            <a:endParaRPr lang="de-DE"/>
          </a:p>
        </p:txBody>
      </p:sp>
    </p:spTree>
    <p:extLst>
      <p:ext uri="{BB962C8B-B14F-4D97-AF65-F5344CB8AC3E}">
        <p14:creationId xmlns:p14="http://schemas.microsoft.com/office/powerpoint/2010/main" val="31914641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 typeface="Arial" panose="020B0604020202020204" pitchFamily="34" charset="0"/>
              <a:buChar char="•"/>
            </a:pPr>
            <a:endParaRPr lang="de-DE" baseline="0" dirty="0"/>
          </a:p>
        </p:txBody>
      </p:sp>
      <p:sp>
        <p:nvSpPr>
          <p:cNvPr id="4" name="Foliennummernplatzhalter 3"/>
          <p:cNvSpPr>
            <a:spLocks noGrp="1"/>
          </p:cNvSpPr>
          <p:nvPr>
            <p:ph type="sldNum" sz="quarter" idx="10"/>
          </p:nvPr>
        </p:nvSpPr>
        <p:spPr/>
        <p:txBody>
          <a:bodyPr/>
          <a:lstStyle/>
          <a:p>
            <a:fld id="{91EBFD06-840E-465F-BEE3-A3A19D45DCF6}" type="slidenum">
              <a:rPr lang="de-DE" smtClean="0"/>
              <a:t>7</a:t>
            </a:fld>
            <a:endParaRPr lang="de-DE"/>
          </a:p>
        </p:txBody>
      </p:sp>
    </p:spTree>
    <p:extLst>
      <p:ext uri="{BB962C8B-B14F-4D97-AF65-F5344CB8AC3E}">
        <p14:creationId xmlns:p14="http://schemas.microsoft.com/office/powerpoint/2010/main" val="4088768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8</a:t>
            </a:fld>
            <a:endParaRPr lang="de-DE"/>
          </a:p>
        </p:txBody>
      </p:sp>
    </p:spTree>
    <p:extLst>
      <p:ext uri="{BB962C8B-B14F-4D97-AF65-F5344CB8AC3E}">
        <p14:creationId xmlns:p14="http://schemas.microsoft.com/office/powerpoint/2010/main" val="40887686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9</a:t>
            </a:fld>
            <a:endParaRPr lang="de-DE"/>
          </a:p>
        </p:txBody>
      </p:sp>
    </p:spTree>
    <p:extLst>
      <p:ext uri="{BB962C8B-B14F-4D97-AF65-F5344CB8AC3E}">
        <p14:creationId xmlns:p14="http://schemas.microsoft.com/office/powerpoint/2010/main" val="4088768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r>
              <a:rPr lang="de-DE"/>
              <a:t>Implementationsveranstaltung zur Einführung der Kernlehrpläne Gymnasium SI I</a:t>
            </a:r>
          </a:p>
        </p:txBody>
      </p:sp>
      <p:sp>
        <p:nvSpPr>
          <p:cNvPr id="5" name="Fußzeilenplatzhalter 4"/>
          <p:cNvSpPr>
            <a:spLocks noGrp="1"/>
          </p:cNvSpPr>
          <p:nvPr>
            <p:ph type="ftr" sz="quarter" idx="11"/>
          </p:nvPr>
        </p:nvSpPr>
        <p:spPr/>
        <p:txBody>
          <a:bodyPr/>
          <a:lstStyle/>
          <a:p>
            <a:r>
              <a:rPr lang="de-DE"/>
              <a:t>((Bitte BR spezifische Kontaktinformationen  einfügen!))</a:t>
            </a:r>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634601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700808"/>
            <a:ext cx="8229600" cy="4248472"/>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a:t>Implementationsveranstaltung zur Einführung der Kernlehrpläne Gymnasium SI I</a:t>
            </a:r>
          </a:p>
        </p:txBody>
      </p:sp>
      <p:sp>
        <p:nvSpPr>
          <p:cNvPr id="5" name="Fußzeilenplatzhalter 4"/>
          <p:cNvSpPr>
            <a:spLocks noGrp="1"/>
          </p:cNvSpPr>
          <p:nvPr>
            <p:ph type="ftr" sz="quarter" idx="11"/>
          </p:nvPr>
        </p:nvSpPr>
        <p:spPr/>
        <p:txBody>
          <a:bodyPr/>
          <a:lstStyle/>
          <a:p>
            <a:r>
              <a:rPr lang="de-DE"/>
              <a:t>((Bitte BR spezifische Kontaktinformationen  einfügen!))</a:t>
            </a:r>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2474806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700809"/>
            <a:ext cx="2057400" cy="4248472"/>
          </a:xfrm>
        </p:spPr>
        <p:txBody>
          <a:bodyPr vert="eaVert"/>
          <a:lstStyle/>
          <a:p>
            <a:r>
              <a:rPr lang="de-DE"/>
              <a:t>Titelmasterformat durch Klicken bearbeiten</a:t>
            </a:r>
            <a:endParaRPr lang="de-DE" dirty="0"/>
          </a:p>
        </p:txBody>
      </p:sp>
      <p:sp>
        <p:nvSpPr>
          <p:cNvPr id="3" name="Vertikaler Textplatzhalter 2"/>
          <p:cNvSpPr>
            <a:spLocks noGrp="1"/>
          </p:cNvSpPr>
          <p:nvPr>
            <p:ph type="body" orient="vert" idx="1"/>
          </p:nvPr>
        </p:nvSpPr>
        <p:spPr>
          <a:xfrm>
            <a:off x="457200" y="1700809"/>
            <a:ext cx="6019800" cy="4248472"/>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p:cNvSpPr>
            <a:spLocks noGrp="1"/>
          </p:cNvSpPr>
          <p:nvPr>
            <p:ph type="dt" sz="half" idx="10"/>
          </p:nvPr>
        </p:nvSpPr>
        <p:spPr/>
        <p:txBody>
          <a:bodyPr/>
          <a:lstStyle/>
          <a:p>
            <a:r>
              <a:rPr lang="de-DE"/>
              <a:t>Implementationsveranstaltung zur Einführung der Kernlehrpläne Gymnasium SI I</a:t>
            </a:r>
          </a:p>
        </p:txBody>
      </p:sp>
      <p:sp>
        <p:nvSpPr>
          <p:cNvPr id="5" name="Fußzeilenplatzhalter 4"/>
          <p:cNvSpPr>
            <a:spLocks noGrp="1"/>
          </p:cNvSpPr>
          <p:nvPr>
            <p:ph type="ftr" sz="quarter" idx="11"/>
          </p:nvPr>
        </p:nvSpPr>
        <p:spPr/>
        <p:txBody>
          <a:bodyPr/>
          <a:lstStyle/>
          <a:p>
            <a:r>
              <a:rPr lang="de-DE"/>
              <a:t>((Bitte BR spezifische Kontaktinformationen  einfügen!))</a:t>
            </a:r>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1964282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infacher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a:xfrm>
            <a:off x="457200" y="1700808"/>
            <a:ext cx="8229600" cy="4205064"/>
          </a:xfrm>
          <a:prstGeom prst="rect">
            <a:avLst/>
          </a:prstGeom>
          <a:solidFill>
            <a:srgbClr val="EFE0C8"/>
          </a:solidFill>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de-DE"/>
              <a:t>Textmasterformat bearbeiten</a:t>
            </a:r>
          </a:p>
        </p:txBody>
      </p:sp>
      <p:sp>
        <p:nvSpPr>
          <p:cNvPr id="4" name="Datumsplatzhalter 3"/>
          <p:cNvSpPr>
            <a:spLocks noGrp="1"/>
          </p:cNvSpPr>
          <p:nvPr>
            <p:ph type="dt" sz="half" idx="10"/>
          </p:nvPr>
        </p:nvSpPr>
        <p:spPr/>
        <p:txBody>
          <a:bodyPr/>
          <a:lstStyle/>
          <a:p>
            <a:r>
              <a:rPr lang="de-DE"/>
              <a:t>Implementationsveranstaltung zur Einführung der Kernlehrpläne Gymnasium SI I</a:t>
            </a:r>
          </a:p>
        </p:txBody>
      </p:sp>
      <p:sp>
        <p:nvSpPr>
          <p:cNvPr id="5" name="Fußzeilenplatzhalter 4"/>
          <p:cNvSpPr>
            <a:spLocks noGrp="1"/>
          </p:cNvSpPr>
          <p:nvPr>
            <p:ph type="ftr" sz="quarter" idx="11"/>
          </p:nvPr>
        </p:nvSpPr>
        <p:spPr/>
        <p:txBody>
          <a:bodyPr/>
          <a:lstStyle/>
          <a:p>
            <a:r>
              <a:rPr lang="de-DE"/>
              <a:t>((Bitte BR spezifische Kontaktinformationen  einfügen!))</a:t>
            </a:r>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744216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p>
        </p:txBody>
      </p:sp>
      <p:sp>
        <p:nvSpPr>
          <p:cNvPr id="3" name="Inhaltsplatzhalter 2"/>
          <p:cNvSpPr>
            <a:spLocks noGrp="1"/>
          </p:cNvSpPr>
          <p:nvPr>
            <p:ph idx="1"/>
          </p:nvPr>
        </p:nvSpPr>
        <p:spPr>
          <a:xfrm>
            <a:off x="457200" y="1700808"/>
            <a:ext cx="8229600" cy="4205064"/>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a:xfrm>
            <a:off x="179512" y="6319404"/>
            <a:ext cx="3024336" cy="365125"/>
          </a:xfrm>
        </p:spPr>
        <p:txBody>
          <a:bodyPr/>
          <a:lstStyle/>
          <a:p>
            <a:r>
              <a:rPr lang="de-DE" dirty="0" smtClean="0"/>
              <a:t>Kernlehrpläne </a:t>
            </a:r>
            <a:r>
              <a:rPr lang="de-DE" dirty="0" err="1" smtClean="0"/>
              <a:t>HRGeSK</a:t>
            </a:r>
            <a:r>
              <a:rPr lang="de-DE" dirty="0" smtClean="0"/>
              <a:t> Deutsch und Mathematik </a:t>
            </a:r>
            <a:endParaRPr lang="de-DE" dirty="0"/>
          </a:p>
        </p:txBody>
      </p:sp>
      <p:sp>
        <p:nvSpPr>
          <p:cNvPr id="5" name="Fußzeilenplatzhalter 4"/>
          <p:cNvSpPr>
            <a:spLocks noGrp="1"/>
          </p:cNvSpPr>
          <p:nvPr>
            <p:ph type="ftr" sz="quarter" idx="11"/>
          </p:nvPr>
        </p:nvSpPr>
        <p:spPr/>
        <p:txBody>
          <a:bodyPr/>
          <a:lstStyle/>
          <a:p>
            <a:r>
              <a:rPr lang="de-DE" dirty="0"/>
              <a:t>((Bitte BR spezifische Kontaktinformationen  einfügen!))</a:t>
            </a:r>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5428779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r>
              <a:rPr lang="de-DE"/>
              <a:t>Implementationsveranstaltung zur Einführung der Kernlehrpläne Gymnasium SI I</a:t>
            </a:r>
          </a:p>
        </p:txBody>
      </p:sp>
      <p:sp>
        <p:nvSpPr>
          <p:cNvPr id="5" name="Fußzeilenplatzhalter 4"/>
          <p:cNvSpPr>
            <a:spLocks noGrp="1"/>
          </p:cNvSpPr>
          <p:nvPr>
            <p:ph type="ftr" sz="quarter" idx="11"/>
          </p:nvPr>
        </p:nvSpPr>
        <p:spPr/>
        <p:txBody>
          <a:bodyPr/>
          <a:lstStyle/>
          <a:p>
            <a:r>
              <a:rPr lang="de-DE"/>
              <a:t>((Bitte BR spezifische Kontaktinformationen  einfügen!))</a:t>
            </a:r>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1676187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700808"/>
            <a:ext cx="4038600" cy="417646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700808"/>
            <a:ext cx="4038600" cy="417646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r>
              <a:rPr lang="de-DE"/>
              <a:t>Implementationsveranstaltung zur Einführung der Kernlehrpläne Gymnasium SI I</a:t>
            </a:r>
          </a:p>
        </p:txBody>
      </p:sp>
      <p:sp>
        <p:nvSpPr>
          <p:cNvPr id="6" name="Fußzeilenplatzhalter 5"/>
          <p:cNvSpPr>
            <a:spLocks noGrp="1"/>
          </p:cNvSpPr>
          <p:nvPr>
            <p:ph type="ftr" sz="quarter" idx="11"/>
          </p:nvPr>
        </p:nvSpPr>
        <p:spPr/>
        <p:txBody>
          <a:bodyPr/>
          <a:lstStyle/>
          <a:p>
            <a:r>
              <a:rPr lang="de-DE"/>
              <a:t>((Bitte BR spezifische Kontaktinformationen  einfügen!))</a:t>
            </a:r>
          </a:p>
        </p:txBody>
      </p:sp>
      <p:sp>
        <p:nvSpPr>
          <p:cNvPr id="7" name="Foliennummernplatzhalter 6"/>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3973358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628801"/>
            <a:ext cx="4040188" cy="54607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70239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5" name="Textplatzhalter 4"/>
          <p:cNvSpPr>
            <a:spLocks noGrp="1"/>
          </p:cNvSpPr>
          <p:nvPr>
            <p:ph type="body" sz="quarter" idx="3"/>
          </p:nvPr>
        </p:nvSpPr>
        <p:spPr>
          <a:xfrm>
            <a:off x="4645025" y="1628801"/>
            <a:ext cx="4041775" cy="54607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70239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Datumsplatzhalter 6"/>
          <p:cNvSpPr>
            <a:spLocks noGrp="1"/>
          </p:cNvSpPr>
          <p:nvPr>
            <p:ph type="dt" sz="half" idx="10"/>
          </p:nvPr>
        </p:nvSpPr>
        <p:spPr/>
        <p:txBody>
          <a:bodyPr/>
          <a:lstStyle/>
          <a:p>
            <a:r>
              <a:rPr lang="de-DE"/>
              <a:t>Implementationsveranstaltung zur Einführung der Kernlehrpläne Gymnasium SI I</a:t>
            </a:r>
          </a:p>
        </p:txBody>
      </p:sp>
      <p:sp>
        <p:nvSpPr>
          <p:cNvPr id="8" name="Fußzeilenplatzhalter 7"/>
          <p:cNvSpPr>
            <a:spLocks noGrp="1"/>
          </p:cNvSpPr>
          <p:nvPr>
            <p:ph type="ftr" sz="quarter" idx="11"/>
          </p:nvPr>
        </p:nvSpPr>
        <p:spPr/>
        <p:txBody>
          <a:bodyPr/>
          <a:lstStyle/>
          <a:p>
            <a:r>
              <a:rPr lang="de-DE"/>
              <a:t>((Bitte BR spezifische Kontaktinformationen  einfügen!))</a:t>
            </a:r>
          </a:p>
        </p:txBody>
      </p:sp>
      <p:sp>
        <p:nvSpPr>
          <p:cNvPr id="9" name="Foliennummernplatzhalter 8"/>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2066295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a:xfrm>
            <a:off x="457200" y="6356351"/>
            <a:ext cx="3682752" cy="360040"/>
          </a:xfrm>
        </p:spPr>
        <p:txBody>
          <a:bodyPr/>
          <a:lstStyle/>
          <a:p>
            <a:r>
              <a:rPr lang="de-DE"/>
              <a:t>Implementationsveranstaltung zur Einführung der Kernlehrpläne Gymnasium SI I</a:t>
            </a:r>
            <a:endParaRPr lang="de-DE" dirty="0"/>
          </a:p>
        </p:txBody>
      </p:sp>
      <p:sp>
        <p:nvSpPr>
          <p:cNvPr id="4" name="Fußzeilenplatzhalter 3"/>
          <p:cNvSpPr>
            <a:spLocks noGrp="1"/>
          </p:cNvSpPr>
          <p:nvPr>
            <p:ph type="ftr" sz="quarter" idx="11"/>
          </p:nvPr>
        </p:nvSpPr>
        <p:spPr>
          <a:xfrm>
            <a:off x="4427984" y="6356350"/>
            <a:ext cx="2952328" cy="365125"/>
          </a:xfrm>
        </p:spPr>
        <p:txBody>
          <a:bodyPr/>
          <a:lstStyle/>
          <a:p>
            <a:r>
              <a:rPr lang="de-DE"/>
              <a:t>((Bitte BR spezifische Kontaktinformationen  einfügen!))</a:t>
            </a:r>
          </a:p>
        </p:txBody>
      </p:sp>
      <p:sp>
        <p:nvSpPr>
          <p:cNvPr id="5" name="Foliennummernplatzhalter 4"/>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4183604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a:t>Implementationsveranstaltung zur Einführung der Kernlehrpläne Gymnasium SI I</a:t>
            </a:r>
          </a:p>
        </p:txBody>
      </p:sp>
      <p:sp>
        <p:nvSpPr>
          <p:cNvPr id="3" name="Fußzeilenplatzhalter 2"/>
          <p:cNvSpPr>
            <a:spLocks noGrp="1"/>
          </p:cNvSpPr>
          <p:nvPr>
            <p:ph type="ftr" sz="quarter" idx="11"/>
          </p:nvPr>
        </p:nvSpPr>
        <p:spPr/>
        <p:txBody>
          <a:bodyPr/>
          <a:lstStyle/>
          <a:p>
            <a:r>
              <a:rPr lang="de-DE"/>
              <a:t>((Bitte BR spezifische Kontaktinformationen  einfügen!))</a:t>
            </a:r>
          </a:p>
        </p:txBody>
      </p:sp>
      <p:sp>
        <p:nvSpPr>
          <p:cNvPr id="4" name="Foliennummernplatzhalter 3"/>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1490744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1772817"/>
            <a:ext cx="5486400" cy="295475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de-DE" dirty="0"/>
          </a:p>
        </p:txBody>
      </p:sp>
      <p:sp>
        <p:nvSpPr>
          <p:cNvPr id="4" name="Textplatzhalter 3"/>
          <p:cNvSpPr>
            <a:spLocks noGrp="1"/>
          </p:cNvSpPr>
          <p:nvPr>
            <p:ph type="body" sz="half" idx="2"/>
          </p:nvPr>
        </p:nvSpPr>
        <p:spPr>
          <a:xfrm>
            <a:off x="1792288" y="5367338"/>
            <a:ext cx="5486400" cy="58194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r>
              <a:rPr lang="de-DE"/>
              <a:t>Implementationsveranstaltung zur Einführung der Kernlehrpläne Gymnasium SI I</a:t>
            </a:r>
          </a:p>
        </p:txBody>
      </p:sp>
      <p:sp>
        <p:nvSpPr>
          <p:cNvPr id="6" name="Fußzeilenplatzhalter 5"/>
          <p:cNvSpPr>
            <a:spLocks noGrp="1"/>
          </p:cNvSpPr>
          <p:nvPr>
            <p:ph type="ftr" sz="quarter" idx="11"/>
          </p:nvPr>
        </p:nvSpPr>
        <p:spPr/>
        <p:txBody>
          <a:bodyPr/>
          <a:lstStyle/>
          <a:p>
            <a:r>
              <a:rPr lang="de-DE"/>
              <a:t>((Bitte BR spezifische Kontaktinformationen  einfügen!))</a:t>
            </a:r>
          </a:p>
        </p:txBody>
      </p:sp>
      <p:sp>
        <p:nvSpPr>
          <p:cNvPr id="7" name="Foliennummernplatzhalter 6"/>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1193871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1124744"/>
            <a:ext cx="8229600" cy="360040"/>
          </a:xfrm>
          <a:prstGeom prst="rect">
            <a:avLst/>
          </a:prstGeom>
        </p:spPr>
        <p:txBody>
          <a:bodyPr vert="horz" lIns="91440" tIns="45720" rIns="91440" bIns="45720" rtlCol="0" anchor="ctr">
            <a:noAutofit/>
          </a:bodyPr>
          <a:lstStyle/>
          <a:p>
            <a:r>
              <a:rPr lang="de-DE" dirty="0"/>
              <a:t>Titelmasterformat durch Klicken bearbeiten</a:t>
            </a:r>
          </a:p>
        </p:txBody>
      </p:sp>
      <p:sp>
        <p:nvSpPr>
          <p:cNvPr id="4" name="Datumsplatzhalter 3"/>
          <p:cNvSpPr>
            <a:spLocks noGrp="1"/>
          </p:cNvSpPr>
          <p:nvPr>
            <p:ph type="dt" sz="half" idx="2"/>
          </p:nvPr>
        </p:nvSpPr>
        <p:spPr>
          <a:xfrm>
            <a:off x="179512" y="6356350"/>
            <a:ext cx="2962672" cy="365125"/>
          </a:xfrm>
          <a:prstGeom prst="rect">
            <a:avLst/>
          </a:prstGeom>
        </p:spPr>
        <p:txBody>
          <a:bodyPr vert="horz" lIns="91440" tIns="45720" rIns="91440" bIns="45720" rtlCol="0" anchor="ctr"/>
          <a:lstStyle>
            <a:lvl1pPr algn="l">
              <a:defRPr sz="1200">
                <a:solidFill>
                  <a:schemeClr val="tx1">
                    <a:lumMod val="50000"/>
                    <a:lumOff val="50000"/>
                  </a:schemeClr>
                </a:solidFill>
              </a:defRPr>
            </a:lvl1pPr>
          </a:lstStyle>
          <a:p>
            <a:r>
              <a:rPr lang="de-DE" dirty="0" smtClean="0"/>
              <a:t>Einführung der Kernlehrpläne SI </a:t>
            </a:r>
            <a:r>
              <a:rPr lang="de-DE" dirty="0" err="1" smtClean="0"/>
              <a:t>HRSGe</a:t>
            </a:r>
            <a:endParaRPr lang="de-DE" dirty="0"/>
          </a:p>
        </p:txBody>
      </p:sp>
      <p:sp>
        <p:nvSpPr>
          <p:cNvPr id="5" name="Fußzeilenplatzhalter 4"/>
          <p:cNvSpPr>
            <a:spLocks noGrp="1"/>
          </p:cNvSpPr>
          <p:nvPr>
            <p:ph type="ftr" sz="quarter" idx="3"/>
          </p:nvPr>
        </p:nvSpPr>
        <p:spPr>
          <a:xfrm>
            <a:off x="3419872" y="6204656"/>
            <a:ext cx="2664296" cy="653344"/>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t>((Bitte BR spezifische Kontaktinformationen  einfügen!))</a:t>
            </a:r>
            <a:endParaRPr lang="de-DE" dirty="0"/>
          </a:p>
        </p:txBody>
      </p:sp>
      <p:sp>
        <p:nvSpPr>
          <p:cNvPr id="6" name="Foliennummernplatzhalter 5"/>
          <p:cNvSpPr>
            <a:spLocks noGrp="1"/>
          </p:cNvSpPr>
          <p:nvPr>
            <p:ph type="sldNum" sz="quarter" idx="4"/>
          </p:nvPr>
        </p:nvSpPr>
        <p:spPr>
          <a:xfrm>
            <a:off x="8100392" y="6356350"/>
            <a:ext cx="58640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2A4277-7E7A-4AAF-BFC7-47646BF5CD0C}" type="slidenum">
              <a:rPr lang="de-DE" smtClean="0"/>
              <a:t>‹Nr.›</a:t>
            </a:fld>
            <a:endParaRPr lang="de-DE"/>
          </a:p>
        </p:txBody>
      </p:sp>
      <p:sp>
        <p:nvSpPr>
          <p:cNvPr id="10" name="Textplatzhalter 2"/>
          <p:cNvSpPr>
            <a:spLocks noGrp="1"/>
          </p:cNvSpPr>
          <p:nvPr>
            <p:ph type="body" idx="1"/>
          </p:nvPr>
        </p:nvSpPr>
        <p:spPr>
          <a:xfrm>
            <a:off x="494655" y="1700808"/>
            <a:ext cx="8229600" cy="4248472"/>
          </a:xfrm>
          <a:prstGeom prst="rect">
            <a:avLst/>
          </a:prstGeom>
          <a:solidFill>
            <a:schemeClr val="bg1"/>
          </a:solidFill>
          <a:effectLst/>
        </p:spPr>
        <p:txBody>
          <a:bodyPr vert="horz" lIns="91440" tIns="45720" rIns="9144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pic>
        <p:nvPicPr>
          <p:cNvPr id="11" name="Picture 2" descr="Logo QUA-LiS NRW"/>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74507" y="317579"/>
            <a:ext cx="2153277" cy="617485"/>
          </a:xfrm>
          <a:prstGeom prst="rect">
            <a:avLst/>
          </a:prstGeom>
          <a:noFill/>
          <a:extLst>
            <a:ext uri="{909E8E84-426E-40DD-AFC4-6F175D3DCCD1}">
              <a14:hiddenFill xmlns:a14="http://schemas.microsoft.com/office/drawing/2010/main">
                <a:solidFill>
                  <a:srgbClr val="FFFFFF"/>
                </a:solidFill>
              </a14:hiddenFill>
            </a:ext>
          </a:extLst>
        </p:spPr>
      </p:pic>
      <p:cxnSp>
        <p:nvCxnSpPr>
          <p:cNvPr id="13" name="Gerade Verbindung 12"/>
          <p:cNvCxnSpPr/>
          <p:nvPr/>
        </p:nvCxnSpPr>
        <p:spPr>
          <a:xfrm>
            <a:off x="467544" y="1556792"/>
            <a:ext cx="8208912" cy="0"/>
          </a:xfrm>
          <a:prstGeom prst="line">
            <a:avLst/>
          </a:prstGeom>
          <a:ln/>
        </p:spPr>
        <p:style>
          <a:lnRef idx="2">
            <a:schemeClr val="accent6"/>
          </a:lnRef>
          <a:fillRef idx="0">
            <a:schemeClr val="accent6"/>
          </a:fillRef>
          <a:effectRef idx="1">
            <a:schemeClr val="accent6"/>
          </a:effectRef>
          <a:fontRef idx="minor">
            <a:schemeClr val="tx1"/>
          </a:fontRef>
        </p:style>
      </p:cxnSp>
      <p:sp>
        <p:nvSpPr>
          <p:cNvPr id="14" name="CustomShape 6"/>
          <p:cNvSpPr/>
          <p:nvPr/>
        </p:nvSpPr>
        <p:spPr>
          <a:xfrm>
            <a:off x="0" y="6060575"/>
            <a:ext cx="2987640" cy="143640"/>
          </a:xfrm>
          <a:prstGeom prst="rect">
            <a:avLst/>
          </a:prstGeom>
          <a:gradFill>
            <a:gsLst>
              <a:gs pos="0">
                <a:srgbClr val="008000"/>
              </a:gs>
              <a:gs pos="100000">
                <a:srgbClr val="FFFFCC"/>
              </a:gs>
            </a:gsLst>
            <a:lin ang="0"/>
          </a:gradFill>
          <a:ln w="25560">
            <a:noFill/>
          </a:ln>
        </p:spPr>
      </p:sp>
      <p:sp>
        <p:nvSpPr>
          <p:cNvPr id="15" name="CustomShape 8"/>
          <p:cNvSpPr/>
          <p:nvPr/>
        </p:nvSpPr>
        <p:spPr>
          <a:xfrm>
            <a:off x="3090600" y="6060575"/>
            <a:ext cx="2987640" cy="143640"/>
          </a:xfrm>
          <a:prstGeom prst="rect">
            <a:avLst/>
          </a:prstGeom>
          <a:gradFill>
            <a:gsLst>
              <a:gs pos="0">
                <a:srgbClr val="808080"/>
              </a:gs>
              <a:gs pos="100000">
                <a:srgbClr val="FFFFCC"/>
              </a:gs>
            </a:gsLst>
            <a:lin ang="0"/>
          </a:gradFill>
          <a:ln w="25560">
            <a:noFill/>
          </a:ln>
        </p:spPr>
      </p:sp>
      <p:sp>
        <p:nvSpPr>
          <p:cNvPr id="16" name="Rechteck 15"/>
          <p:cNvSpPr/>
          <p:nvPr/>
        </p:nvSpPr>
        <p:spPr>
          <a:xfrm>
            <a:off x="6158160" y="6060640"/>
            <a:ext cx="2988000" cy="144016"/>
          </a:xfrm>
          <a:prstGeom prst="rect">
            <a:avLst/>
          </a:prstGeom>
          <a:gradFill flip="none" rotWithShape="1">
            <a:gsLst>
              <a:gs pos="1000">
                <a:srgbClr val="FFFFCC"/>
              </a:gs>
              <a:gs pos="100000">
                <a:srgbClr val="FF0000"/>
              </a:gs>
              <a:gs pos="100000">
                <a:srgbClr val="D1C39F"/>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3" name="Picture 2" descr="V:\QUA-LIS\Formulare und Muster\AbsenderKennungMSB neu-farbig.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791588" y="332728"/>
            <a:ext cx="3018668" cy="6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4359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7" r:id="rId9"/>
    <p:sldLayoutId id="2147483658" r:id="rId10"/>
    <p:sldLayoutId id="2147483659" r:id="rId11"/>
  </p:sldLayoutIdLst>
  <p:hf hdr="0"/>
  <p:txStyles>
    <p:titleStyle>
      <a:lvl1pPr algn="l" defTabSz="914400" rtl="0" eaLnBrk="1" latinLnBrk="0" hangingPunct="1">
        <a:spcBef>
          <a:spcPct val="0"/>
        </a:spcBef>
        <a:buNone/>
        <a:defRPr sz="3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700809"/>
            <a:ext cx="7772400" cy="792087"/>
          </a:xfrm>
        </p:spPr>
        <p:txBody>
          <a:bodyPr/>
          <a:lstStyle/>
          <a:p>
            <a:pPr algn="ctr"/>
            <a:r>
              <a:rPr lang="de-DE" sz="4000" b="1" cap="small" dirty="0">
                <a:solidFill>
                  <a:srgbClr val="002060"/>
                </a:solidFill>
              </a:rPr>
              <a:t>Herzlich willkommen</a:t>
            </a:r>
          </a:p>
        </p:txBody>
      </p:sp>
      <p:sp>
        <p:nvSpPr>
          <p:cNvPr id="3" name="Untertitel 2"/>
          <p:cNvSpPr>
            <a:spLocks noGrp="1"/>
          </p:cNvSpPr>
          <p:nvPr>
            <p:ph type="subTitle" idx="1"/>
          </p:nvPr>
        </p:nvSpPr>
        <p:spPr>
          <a:xfrm>
            <a:off x="1259632" y="2780928"/>
            <a:ext cx="6400800" cy="2736304"/>
          </a:xfrm>
        </p:spPr>
        <p:txBody>
          <a:bodyPr>
            <a:noAutofit/>
          </a:bodyPr>
          <a:lstStyle/>
          <a:p>
            <a:r>
              <a:rPr lang="de-DE" sz="3600" dirty="0">
                <a:solidFill>
                  <a:srgbClr val="002060"/>
                </a:solidFill>
              </a:rPr>
              <a:t>Neue Kernlehrpläne für die </a:t>
            </a:r>
          </a:p>
          <a:p>
            <a:r>
              <a:rPr lang="de-DE" sz="3600" dirty="0" smtClean="0">
                <a:solidFill>
                  <a:srgbClr val="002060"/>
                </a:solidFill>
              </a:rPr>
              <a:t>Sekundarstufe I Hauptschule, Realschule</a:t>
            </a:r>
            <a:r>
              <a:rPr lang="de-DE" sz="3600" dirty="0">
                <a:solidFill>
                  <a:srgbClr val="002060"/>
                </a:solidFill>
              </a:rPr>
              <a:t> </a:t>
            </a:r>
            <a:r>
              <a:rPr lang="de-DE" sz="3600" dirty="0" smtClean="0">
                <a:solidFill>
                  <a:srgbClr val="002060"/>
                </a:solidFill>
              </a:rPr>
              <a:t>und Gesamtschule/Sekundarschule</a:t>
            </a:r>
            <a:endParaRPr lang="de-DE" sz="3600" dirty="0">
              <a:solidFill>
                <a:srgbClr val="002060"/>
              </a:solidFill>
            </a:endParaRPr>
          </a:p>
          <a:p>
            <a:r>
              <a:rPr lang="de-DE" sz="3200" b="1" dirty="0">
                <a:solidFill>
                  <a:srgbClr val="002060"/>
                </a:solidFill>
              </a:rPr>
              <a:t>Kernlehrplan </a:t>
            </a:r>
            <a:r>
              <a:rPr lang="de-DE" sz="3200" b="1" dirty="0" smtClean="0">
                <a:solidFill>
                  <a:srgbClr val="002060"/>
                </a:solidFill>
              </a:rPr>
              <a:t>Deutsch</a:t>
            </a:r>
            <a:endParaRPr lang="de-DE" sz="3200" b="1" dirty="0">
              <a:solidFill>
                <a:srgbClr val="002060"/>
              </a:solidFill>
            </a:endParaRPr>
          </a:p>
        </p:txBody>
      </p:sp>
    </p:spTree>
    <p:extLst>
      <p:ext uri="{BB962C8B-B14F-4D97-AF65-F5344CB8AC3E}">
        <p14:creationId xmlns:p14="http://schemas.microsoft.com/office/powerpoint/2010/main" val="21685725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dirty="0" smtClean="0"/>
              <a:t>5. Aufgaben </a:t>
            </a:r>
            <a:r>
              <a:rPr lang="de-DE" dirty="0"/>
              <a:t>und Ziele des Faches </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p:txBody>
          <a:bodyPr/>
          <a:lstStyle/>
          <a:p>
            <a:r>
              <a:rPr lang="de-DE" dirty="0"/>
              <a:t>KLP </a:t>
            </a:r>
            <a:r>
              <a:rPr lang="de-DE" dirty="0" err="1"/>
              <a:t>HRGeSk</a:t>
            </a:r>
            <a:r>
              <a:rPr lang="de-DE" dirty="0"/>
              <a:t> </a:t>
            </a:r>
            <a:r>
              <a:rPr lang="de-DE" dirty="0" smtClean="0"/>
              <a:t>Deutsch</a:t>
            </a:r>
            <a:endParaRPr lang="de-DE" dirty="0"/>
          </a:p>
        </p:txBody>
      </p:sp>
      <p:sp>
        <p:nvSpPr>
          <p:cNvPr id="5"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p:txBody>
          <a:bodyPr/>
          <a:lstStyle/>
          <a:p>
            <a:r>
              <a:rPr lang="de-DE" dirty="0"/>
              <a:t>Dienstbesprechung zum Auftakt der Implementation</a:t>
            </a: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10</a:t>
            </a:fld>
            <a:endParaRPr lang="de-DE"/>
          </a:p>
        </p:txBody>
      </p:sp>
      <p:sp>
        <p:nvSpPr>
          <p:cNvPr id="10" name="Untertitel 2"/>
          <p:cNvSpPr txBox="1">
            <a:spLocks/>
          </p:cNvSpPr>
          <p:nvPr/>
        </p:nvSpPr>
        <p:spPr>
          <a:xfrm>
            <a:off x="611560" y="1700808"/>
            <a:ext cx="8064896" cy="4320480"/>
          </a:xfrm>
          <a:prstGeom prst="rect">
            <a:avLst/>
          </a:prstGeom>
          <a:solidFill>
            <a:schemeClr val="bg1"/>
          </a:solidFill>
          <a:effectLst/>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de-DE" sz="2000" i="1" dirty="0"/>
              <a:t>Mit dieser übergreifenden fachlichen Kompetenz richten sich die Ziele des Faches Deutsch auf die Entwicklung</a:t>
            </a:r>
          </a:p>
          <a:p>
            <a:pPr lvl="0"/>
            <a:r>
              <a:rPr lang="de-DE" sz="2000" dirty="0"/>
              <a:t>der Fähigkeit zum kritischen Umgang mit Sachtexten,</a:t>
            </a:r>
          </a:p>
          <a:p>
            <a:pPr lvl="0"/>
            <a:r>
              <a:rPr lang="de-DE" sz="2000" dirty="0"/>
              <a:t>fundierter Einsichten in das System, die Funktion und die </a:t>
            </a:r>
            <a:r>
              <a:rPr lang="de-DE" sz="2000" dirty="0" smtClean="0"/>
              <a:t>anthropologische und ästhetische </a:t>
            </a:r>
            <a:r>
              <a:rPr lang="de-DE" sz="2000" dirty="0"/>
              <a:t>Bedeutung der Sprache,</a:t>
            </a:r>
          </a:p>
          <a:p>
            <a:pPr lvl="0"/>
            <a:r>
              <a:rPr lang="de-DE" sz="2000" dirty="0"/>
              <a:t>der Fähigkeit, adressaten-, intentions- und </a:t>
            </a:r>
            <a:r>
              <a:rPr lang="de-DE" sz="2000" dirty="0" smtClean="0"/>
              <a:t>situationsangemessen sowie bildungssprachlich angemessen </a:t>
            </a:r>
            <a:r>
              <a:rPr lang="de-DE" sz="2000" dirty="0"/>
              <a:t>zu sprechen und zu schreiben sowie die medialen Besonderheiten von Kommunikationskontexten zu berücksichtigen,</a:t>
            </a:r>
          </a:p>
          <a:p>
            <a:pPr lvl="0"/>
            <a:r>
              <a:rPr lang="de-DE" sz="2000" dirty="0"/>
              <a:t>eines kritisch-reflektierten Umgangs mit Informationsdarbietung und Wirklichkeitsvermittlung durch Medien,</a:t>
            </a:r>
          </a:p>
          <a:p>
            <a:pPr lvl="0"/>
            <a:r>
              <a:rPr lang="de-DE" sz="2000" dirty="0"/>
              <a:t>reflektierter Fähigkeiten zur Nutzung digitaler Medien,</a:t>
            </a:r>
          </a:p>
        </p:txBody>
      </p:sp>
    </p:spTree>
    <p:extLst>
      <p:ext uri="{BB962C8B-B14F-4D97-AF65-F5344CB8AC3E}">
        <p14:creationId xmlns:p14="http://schemas.microsoft.com/office/powerpoint/2010/main" val="10074738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dirty="0" smtClean="0"/>
              <a:t>5. Aufgaben </a:t>
            </a:r>
            <a:r>
              <a:rPr lang="de-DE" dirty="0"/>
              <a:t>und Ziele des </a:t>
            </a:r>
            <a:r>
              <a:rPr lang="de-DE" dirty="0" smtClean="0"/>
              <a:t>Faches</a:t>
            </a:r>
            <a:endParaRPr lang="de-DE" dirty="0"/>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a:xfrm>
            <a:off x="251520" y="6348765"/>
            <a:ext cx="3024336" cy="365125"/>
          </a:xfrm>
        </p:spPr>
        <p:txBody>
          <a:bodyPr/>
          <a:lstStyle/>
          <a:p>
            <a:r>
              <a:rPr lang="de-DE" dirty="0"/>
              <a:t>KLP </a:t>
            </a:r>
            <a:r>
              <a:rPr lang="de-DE" dirty="0" err="1"/>
              <a:t>HRGeSk</a:t>
            </a:r>
            <a:r>
              <a:rPr lang="de-DE" dirty="0"/>
              <a:t> </a:t>
            </a:r>
            <a:r>
              <a:rPr lang="de-DE" dirty="0" smtClean="0"/>
              <a:t>Deutsch</a:t>
            </a:r>
            <a:endParaRPr lang="de-DE" dirty="0"/>
          </a:p>
        </p:txBody>
      </p:sp>
      <p:sp>
        <p:nvSpPr>
          <p:cNvPr id="5"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p:txBody>
          <a:bodyPr/>
          <a:lstStyle/>
          <a:p>
            <a:r>
              <a:rPr lang="de-DE" dirty="0"/>
              <a:t>Dienstbesprechung zum Auftakt der Implementation</a:t>
            </a: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11</a:t>
            </a:fld>
            <a:endParaRPr lang="de-DE"/>
          </a:p>
        </p:txBody>
      </p:sp>
      <p:sp>
        <p:nvSpPr>
          <p:cNvPr id="10" name="Untertitel 2"/>
          <p:cNvSpPr txBox="1">
            <a:spLocks/>
          </p:cNvSpPr>
          <p:nvPr/>
        </p:nvSpPr>
        <p:spPr>
          <a:xfrm>
            <a:off x="467544" y="1700808"/>
            <a:ext cx="7704856" cy="4176464"/>
          </a:xfrm>
          <a:prstGeom prst="rect">
            <a:avLst/>
          </a:prstGeom>
          <a:solidFill>
            <a:schemeClr val="bg1"/>
          </a:solidFill>
          <a:effectLst/>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de-DE" sz="2000" i="1" dirty="0"/>
              <a:t>Mit dieser übergreifenden fachlichen Kompetenz richten sich die Ziele des Faches Deutsch auf die Entwicklung</a:t>
            </a:r>
          </a:p>
          <a:p>
            <a:pPr lvl="0"/>
            <a:r>
              <a:rPr lang="de-DE" sz="2000" dirty="0"/>
              <a:t>der Fähigkeit zu einem ausgewogenen Urteil und einer ethisch fundierten Haltung durch die Auseinandersetzung mit literarischen Texten und Medien,</a:t>
            </a:r>
          </a:p>
          <a:p>
            <a:pPr lvl="0"/>
            <a:r>
              <a:rPr lang="de-DE" sz="2000" dirty="0"/>
              <a:t>der Fähigkeit zur Perspektivübernahme und Empathie durch Auseinandersetzung mit literarischen Texten und Medien,</a:t>
            </a:r>
          </a:p>
          <a:p>
            <a:pPr lvl="0"/>
            <a:r>
              <a:rPr lang="de-DE" sz="2000" dirty="0"/>
              <a:t>Weiterentwicklung der eigenen Fantasie im produktiven Umgang mit literarischen Texten und Medien sowie</a:t>
            </a:r>
          </a:p>
          <a:p>
            <a:r>
              <a:rPr lang="de-DE" sz="2000" dirty="0"/>
              <a:t>methodischer Fähigkeiten und Fertigkeiten, die zielgerichtetes, selbstständiges und selbstorganisiertes Arbeiten beinhalten.</a:t>
            </a:r>
          </a:p>
          <a:p>
            <a:pPr marL="0" lvl="0" indent="0">
              <a:lnSpc>
                <a:spcPct val="120000"/>
              </a:lnSpc>
              <a:buNone/>
            </a:pPr>
            <a:endParaRPr lang="de-DE" sz="2000" dirty="0"/>
          </a:p>
          <a:p>
            <a:pPr marL="0" lvl="0" indent="0">
              <a:buNone/>
            </a:pPr>
            <a:endParaRPr lang="de-DE" sz="1600" dirty="0"/>
          </a:p>
        </p:txBody>
      </p:sp>
    </p:spTree>
    <p:extLst>
      <p:ext uri="{BB962C8B-B14F-4D97-AF65-F5344CB8AC3E}">
        <p14:creationId xmlns:p14="http://schemas.microsoft.com/office/powerpoint/2010/main" val="29774384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sz="3200" dirty="0"/>
              <a:t>Struktur des KLP Deutsch</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p:txBody>
          <a:bodyPr/>
          <a:lstStyle/>
          <a:p>
            <a:r>
              <a:rPr lang="de-DE" dirty="0"/>
              <a:t>KLP </a:t>
            </a:r>
            <a:r>
              <a:rPr lang="de-DE" dirty="0" err="1"/>
              <a:t>HRGeSk</a:t>
            </a:r>
            <a:r>
              <a:rPr lang="de-DE" dirty="0"/>
              <a:t> </a:t>
            </a:r>
            <a:r>
              <a:rPr lang="de-DE" dirty="0" smtClean="0"/>
              <a:t>Deutsch</a:t>
            </a:r>
            <a:endParaRPr lang="de-DE" dirty="0"/>
          </a:p>
        </p:txBody>
      </p:sp>
      <p:sp>
        <p:nvSpPr>
          <p:cNvPr id="5"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p:txBody>
          <a:bodyPr/>
          <a:lstStyle/>
          <a:p>
            <a:r>
              <a:rPr lang="de-DE" dirty="0"/>
              <a:t>Dienstbesprechung zum Auftakt der Implementation</a:t>
            </a: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12</a:t>
            </a:fld>
            <a:endParaRPr lang="de-DE"/>
          </a:p>
        </p:txBody>
      </p:sp>
      <p:sp>
        <p:nvSpPr>
          <p:cNvPr id="8" name="Inhaltsplatzhalter 3"/>
          <p:cNvSpPr>
            <a:spLocks noGrp="1"/>
          </p:cNvSpPr>
          <p:nvPr>
            <p:ph sz="half" idx="4294967295"/>
          </p:nvPr>
        </p:nvSpPr>
        <p:spPr>
          <a:xfrm>
            <a:off x="539552" y="1772816"/>
            <a:ext cx="5482952" cy="2808312"/>
          </a:xfrm>
          <a:prstGeom prst="rect">
            <a:avLst/>
          </a:prstGeom>
          <a:solidFill>
            <a:schemeClr val="bg1">
              <a:lumMod val="95000"/>
            </a:schemeClr>
          </a:solidFill>
          <a:ln w="38100">
            <a:solidFill>
              <a:srgbClr val="0000FF"/>
            </a:solidFill>
          </a:ln>
        </p:spPr>
        <p:txBody>
          <a:bodyPr>
            <a:normAutofit/>
          </a:bodyPr>
          <a:lstStyle/>
          <a:p>
            <a:pPr marL="0" indent="0">
              <a:buNone/>
            </a:pPr>
            <a:r>
              <a:rPr lang="de-DE" sz="2000" b="1" dirty="0">
                <a:solidFill>
                  <a:schemeClr val="bg1">
                    <a:lumMod val="75000"/>
                  </a:schemeClr>
                </a:solidFill>
              </a:rPr>
              <a:t>Kap. 1: Aufgaben und Ziele des Faches</a:t>
            </a:r>
            <a:endParaRPr lang="de-DE" sz="2000" dirty="0">
              <a:solidFill>
                <a:schemeClr val="bg1">
                  <a:lumMod val="75000"/>
                </a:schemeClr>
              </a:solidFill>
            </a:endParaRPr>
          </a:p>
          <a:p>
            <a:pPr marL="0" indent="0">
              <a:buNone/>
            </a:pPr>
            <a:endParaRPr lang="de-DE" sz="2000" dirty="0">
              <a:solidFill>
                <a:schemeClr val="bg1">
                  <a:lumMod val="75000"/>
                </a:schemeClr>
              </a:solidFill>
            </a:endParaRPr>
          </a:p>
          <a:p>
            <a:pPr marL="0" indent="0">
              <a:buNone/>
            </a:pPr>
            <a:endParaRPr lang="de-DE" sz="2000" dirty="0"/>
          </a:p>
        </p:txBody>
      </p:sp>
      <p:pic>
        <p:nvPicPr>
          <p:cNvPr id="10" name="Grafik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1560" y="2132856"/>
            <a:ext cx="3445004" cy="2384440"/>
          </a:xfrm>
          <a:prstGeom prst="rect">
            <a:avLst/>
          </a:prstGeom>
        </p:spPr>
      </p:pic>
      <p:pic>
        <p:nvPicPr>
          <p:cNvPr id="1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3176052"/>
            <a:ext cx="4067772" cy="1312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20656" y="4365104"/>
            <a:ext cx="2267768" cy="14614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Gestreifter Pfeil nach rechts 15"/>
          <p:cNvSpPr/>
          <p:nvPr/>
        </p:nvSpPr>
        <p:spPr>
          <a:xfrm rot="2598105">
            <a:off x="544804" y="2842067"/>
            <a:ext cx="1062825" cy="432048"/>
          </a:xfrm>
          <a:prstGeom prst="stripedRightArrow">
            <a:avLst>
              <a:gd name="adj1" fmla="val 3625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8" name="Inhaltsplatzhalter 3">
            <a:extLst>
              <a:ext uri="{FF2B5EF4-FFF2-40B4-BE49-F238E27FC236}">
                <a16:creationId xmlns:a16="http://schemas.microsoft.com/office/drawing/2014/main" id="{7E5E6C42-CB03-4E08-B8B0-A37B3C46BB82}"/>
              </a:ext>
            </a:extLst>
          </p:cNvPr>
          <p:cNvSpPr txBox="1">
            <a:spLocks/>
          </p:cNvSpPr>
          <p:nvPr/>
        </p:nvSpPr>
        <p:spPr>
          <a:xfrm>
            <a:off x="1596357" y="2536414"/>
            <a:ext cx="4958533" cy="2160240"/>
          </a:xfrm>
          <a:prstGeom prst="rect">
            <a:avLst/>
          </a:prstGeom>
          <a:solidFill>
            <a:schemeClr val="bg1">
              <a:lumMod val="75000"/>
            </a:schemeClr>
          </a:solidFill>
          <a:ln w="38100">
            <a:solidFill>
              <a:srgbClr val="0000FF"/>
            </a:solidFill>
          </a:ln>
          <a:effectLst/>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de-DE" sz="2000" b="1" dirty="0"/>
              <a:t>Kap. 2: Übergeordnete Kompetenzerwartungen (2 Stufen)</a:t>
            </a:r>
          </a:p>
          <a:p>
            <a:pPr marL="0" indent="0">
              <a:buFont typeface="Arial" panose="020B0604020202020204" pitchFamily="34" charset="0"/>
              <a:buNone/>
            </a:pPr>
            <a:endParaRPr lang="de-DE" sz="2000" dirty="0"/>
          </a:p>
          <a:p>
            <a:pPr marL="0" indent="0">
              <a:buFont typeface="Arial" panose="020B0604020202020204" pitchFamily="34" charset="0"/>
              <a:buNone/>
            </a:pPr>
            <a:endParaRPr lang="de-DE" sz="2000" dirty="0"/>
          </a:p>
          <a:p>
            <a:pPr marL="0" indent="0">
              <a:buFont typeface="Arial" panose="020B0604020202020204" pitchFamily="34" charset="0"/>
              <a:buNone/>
            </a:pPr>
            <a:endParaRPr lang="de-DE" sz="2000" dirty="0"/>
          </a:p>
        </p:txBody>
      </p:sp>
      <p:sp>
        <p:nvSpPr>
          <p:cNvPr id="11" name="Inhaltsplatzhalter 3"/>
          <p:cNvSpPr>
            <a:spLocks noGrp="1"/>
          </p:cNvSpPr>
          <p:nvPr>
            <p:ph sz="half" idx="4294967295"/>
          </p:nvPr>
        </p:nvSpPr>
        <p:spPr>
          <a:xfrm>
            <a:off x="2509750" y="3379340"/>
            <a:ext cx="5112568" cy="2160240"/>
          </a:xfrm>
          <a:prstGeom prst="rect">
            <a:avLst/>
          </a:prstGeom>
          <a:solidFill>
            <a:schemeClr val="bg1">
              <a:lumMod val="95000"/>
            </a:schemeClr>
          </a:solidFill>
          <a:ln w="38100">
            <a:solidFill>
              <a:srgbClr val="0000FF"/>
            </a:solidFill>
          </a:ln>
        </p:spPr>
        <p:txBody>
          <a:bodyPr>
            <a:normAutofit/>
          </a:bodyPr>
          <a:lstStyle/>
          <a:p>
            <a:pPr marL="0" indent="0">
              <a:buNone/>
            </a:pPr>
            <a:r>
              <a:rPr lang="de-DE" sz="2000" b="1" dirty="0">
                <a:solidFill>
                  <a:schemeClr val="bg1">
                    <a:lumMod val="75000"/>
                  </a:schemeClr>
                </a:solidFill>
              </a:rPr>
              <a:t>Kap. 2: „Inhaltliche Schwerpunkte“ der Inhaltsfelder</a:t>
            </a:r>
          </a:p>
          <a:p>
            <a:pPr marL="0" indent="0">
              <a:buNone/>
            </a:pPr>
            <a:endParaRPr lang="de-DE" sz="2000" dirty="0"/>
          </a:p>
          <a:p>
            <a:pPr marL="0" indent="0">
              <a:buNone/>
            </a:pPr>
            <a:endParaRPr lang="de-DE" sz="2000" dirty="0"/>
          </a:p>
          <a:p>
            <a:pPr marL="0" indent="0">
              <a:buNone/>
            </a:pPr>
            <a:endParaRPr lang="de-DE" sz="2000" dirty="0"/>
          </a:p>
        </p:txBody>
      </p:sp>
      <p:sp>
        <p:nvSpPr>
          <p:cNvPr id="20" name="Gestreifter Pfeil nach rechts 15">
            <a:extLst>
              <a:ext uri="{FF2B5EF4-FFF2-40B4-BE49-F238E27FC236}">
                <a16:creationId xmlns:a16="http://schemas.microsoft.com/office/drawing/2014/main" id="{26AA7E9C-8D62-4318-8624-F5B5D3E02DA4}"/>
              </a:ext>
            </a:extLst>
          </p:cNvPr>
          <p:cNvSpPr/>
          <p:nvPr/>
        </p:nvSpPr>
        <p:spPr>
          <a:xfrm rot="2598105">
            <a:off x="1513681" y="3736675"/>
            <a:ext cx="1062825" cy="432048"/>
          </a:xfrm>
          <a:prstGeom prst="stripedRightArrow">
            <a:avLst>
              <a:gd name="adj1" fmla="val 3625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21" name="Gestreifter Pfeil nach rechts 15">
            <a:extLst>
              <a:ext uri="{FF2B5EF4-FFF2-40B4-BE49-F238E27FC236}">
                <a16:creationId xmlns:a16="http://schemas.microsoft.com/office/drawing/2014/main" id="{E246B60D-0800-4471-8BC8-DC748E05CAC5}"/>
              </a:ext>
            </a:extLst>
          </p:cNvPr>
          <p:cNvSpPr/>
          <p:nvPr/>
        </p:nvSpPr>
        <p:spPr>
          <a:xfrm rot="2598105">
            <a:off x="2817463" y="4670756"/>
            <a:ext cx="1062825" cy="432048"/>
          </a:xfrm>
          <a:prstGeom prst="stripedRightArrow">
            <a:avLst>
              <a:gd name="adj1" fmla="val 3625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pic>
        <p:nvPicPr>
          <p:cNvPr id="22" name="Picture 3">
            <a:extLst>
              <a:ext uri="{FF2B5EF4-FFF2-40B4-BE49-F238E27FC236}">
                <a16:creationId xmlns:a16="http://schemas.microsoft.com/office/drawing/2014/main" id="{7A4CD38F-742F-400C-A398-1166164C2D5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41229" y="4416261"/>
            <a:ext cx="2267768" cy="14614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Pfeil: nach links und oben 22">
            <a:extLst>
              <a:ext uri="{FF2B5EF4-FFF2-40B4-BE49-F238E27FC236}">
                <a16:creationId xmlns:a16="http://schemas.microsoft.com/office/drawing/2014/main" id="{82D6FADB-B4C2-44DB-BFC6-E6B01AE1DD9A}"/>
              </a:ext>
            </a:extLst>
          </p:cNvPr>
          <p:cNvSpPr/>
          <p:nvPr/>
        </p:nvSpPr>
        <p:spPr>
          <a:xfrm rot="16200000">
            <a:off x="7223363" y="2347765"/>
            <a:ext cx="1143173" cy="1783701"/>
          </a:xfrm>
          <a:prstGeom prst="leftUpArrow">
            <a:avLst>
              <a:gd name="adj1" fmla="val 25000"/>
              <a:gd name="adj2" fmla="val 246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4" name="Picture 2">
            <a:extLst>
              <a:ext uri="{FF2B5EF4-FFF2-40B4-BE49-F238E27FC236}">
                <a16:creationId xmlns:a16="http://schemas.microsoft.com/office/drawing/2014/main" id="{BFB6D7F7-B19F-44D3-B214-04F1417B7EC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89428" y="4131944"/>
            <a:ext cx="4067772" cy="1312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9" name="Inhaltsplatzhalter 3">
            <a:extLst>
              <a:ext uri="{FF2B5EF4-FFF2-40B4-BE49-F238E27FC236}">
                <a16:creationId xmlns:a16="http://schemas.microsoft.com/office/drawing/2014/main" id="{F6564E82-A08F-4821-A257-9096CB3542E4}"/>
              </a:ext>
            </a:extLst>
          </p:cNvPr>
          <p:cNvSpPr txBox="1">
            <a:spLocks/>
          </p:cNvSpPr>
          <p:nvPr/>
        </p:nvSpPr>
        <p:spPr>
          <a:xfrm>
            <a:off x="4114981" y="4056386"/>
            <a:ext cx="4958533" cy="1940967"/>
          </a:xfrm>
          <a:prstGeom prst="rect">
            <a:avLst/>
          </a:prstGeom>
          <a:solidFill>
            <a:schemeClr val="bg1">
              <a:lumMod val="95000"/>
            </a:schemeClr>
          </a:solidFill>
          <a:ln w="38100">
            <a:solidFill>
              <a:srgbClr val="0000FF"/>
            </a:solidFill>
          </a:ln>
          <a:effectLst/>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de-DE" sz="2000" b="1" dirty="0">
                <a:solidFill>
                  <a:schemeClr val="bg1">
                    <a:lumMod val="75000"/>
                  </a:schemeClr>
                </a:solidFill>
              </a:rPr>
              <a:t>Kap. 2: Konkretisierte Kompetenzerwartungen in den Inhaltsfeldern</a:t>
            </a:r>
          </a:p>
          <a:p>
            <a:pPr marL="0" indent="0">
              <a:buFont typeface="Arial" panose="020B0604020202020204" pitchFamily="34" charset="0"/>
              <a:buNone/>
            </a:pPr>
            <a:r>
              <a:rPr lang="de-DE" sz="2000" dirty="0">
                <a:solidFill>
                  <a:schemeClr val="bg1">
                    <a:lumMod val="75000"/>
                  </a:schemeClr>
                </a:solidFill>
              </a:rPr>
              <a:t>Rezeption</a:t>
            </a:r>
          </a:p>
          <a:p>
            <a:pPr marL="0" indent="0">
              <a:buFont typeface="Arial" panose="020B0604020202020204" pitchFamily="34" charset="0"/>
              <a:buNone/>
            </a:pPr>
            <a:r>
              <a:rPr lang="de-DE" sz="2000" dirty="0">
                <a:solidFill>
                  <a:schemeClr val="bg1">
                    <a:lumMod val="75000"/>
                  </a:schemeClr>
                </a:solidFill>
              </a:rPr>
              <a:t>…</a:t>
            </a:r>
          </a:p>
          <a:p>
            <a:pPr marL="0" indent="0">
              <a:buFont typeface="Arial" panose="020B0604020202020204" pitchFamily="34" charset="0"/>
              <a:buNone/>
            </a:pPr>
            <a:r>
              <a:rPr lang="de-DE" sz="2000" dirty="0">
                <a:solidFill>
                  <a:schemeClr val="bg1">
                    <a:lumMod val="75000"/>
                  </a:schemeClr>
                </a:solidFill>
              </a:rPr>
              <a:t>Produktion</a:t>
            </a:r>
          </a:p>
          <a:p>
            <a:pPr marL="0" indent="0">
              <a:buFont typeface="Arial" panose="020B0604020202020204" pitchFamily="34" charset="0"/>
              <a:buNone/>
            </a:pPr>
            <a:r>
              <a:rPr lang="de-DE" sz="2000" dirty="0">
                <a:solidFill>
                  <a:schemeClr val="bg1">
                    <a:lumMod val="75000"/>
                  </a:schemeClr>
                </a:solidFill>
              </a:rPr>
              <a:t>…</a:t>
            </a:r>
          </a:p>
          <a:p>
            <a:pPr marL="0" indent="0">
              <a:buFont typeface="Arial" panose="020B0604020202020204" pitchFamily="34" charset="0"/>
              <a:buNone/>
            </a:pPr>
            <a:endParaRPr lang="de-DE" sz="2000" dirty="0"/>
          </a:p>
          <a:p>
            <a:pPr marL="0" indent="0">
              <a:buFont typeface="Arial" panose="020B0604020202020204" pitchFamily="34" charset="0"/>
              <a:buNone/>
            </a:pPr>
            <a:endParaRPr lang="de-DE" sz="2000" dirty="0"/>
          </a:p>
          <a:p>
            <a:pPr marL="0" indent="0">
              <a:buFont typeface="Arial" panose="020B0604020202020204" pitchFamily="34" charset="0"/>
              <a:buNone/>
            </a:pPr>
            <a:endParaRPr lang="de-DE" sz="2000" dirty="0"/>
          </a:p>
        </p:txBody>
      </p:sp>
      <p:sp>
        <p:nvSpPr>
          <p:cNvPr id="25" name="Gestreifter Pfeil nach rechts 15">
            <a:extLst>
              <a:ext uri="{FF2B5EF4-FFF2-40B4-BE49-F238E27FC236}">
                <a16:creationId xmlns:a16="http://schemas.microsoft.com/office/drawing/2014/main" id="{1764B7A9-5C97-46E3-9D93-8CE45ADC9BA8}"/>
              </a:ext>
            </a:extLst>
          </p:cNvPr>
          <p:cNvSpPr/>
          <p:nvPr/>
        </p:nvSpPr>
        <p:spPr>
          <a:xfrm rot="2598105">
            <a:off x="2834194" y="4793650"/>
            <a:ext cx="1062825" cy="432048"/>
          </a:xfrm>
          <a:prstGeom prst="stripedRightArrow">
            <a:avLst>
              <a:gd name="adj1" fmla="val 3625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Tree>
    <p:extLst>
      <p:ext uri="{BB962C8B-B14F-4D97-AF65-F5344CB8AC3E}">
        <p14:creationId xmlns:p14="http://schemas.microsoft.com/office/powerpoint/2010/main" val="36498092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908720"/>
            <a:ext cx="8229600" cy="792088"/>
          </a:xfrm>
        </p:spPr>
        <p:txBody>
          <a:bodyPr/>
          <a:lstStyle/>
          <a:p>
            <a:r>
              <a:rPr lang="de-DE" sz="2400" dirty="0" smtClean="0"/>
              <a:t>6. Übergeordnete </a:t>
            </a:r>
            <a:r>
              <a:rPr lang="de-DE" sz="2400" dirty="0"/>
              <a:t>Kompetenzerwartungen – Bsp. Kl. 5/6</a:t>
            </a:r>
          </a:p>
        </p:txBody>
      </p:sp>
      <p:sp>
        <p:nvSpPr>
          <p:cNvPr id="3" name="Inhaltsplatzhalter 2"/>
          <p:cNvSpPr>
            <a:spLocks noGrp="1"/>
          </p:cNvSpPr>
          <p:nvPr>
            <p:ph idx="1"/>
          </p:nvPr>
        </p:nvSpPr>
        <p:spPr/>
        <p:txBody>
          <a:bodyPr>
            <a:normAutofit fontScale="92500"/>
          </a:bodyPr>
          <a:lstStyle/>
          <a:p>
            <a:pPr marL="0" indent="0">
              <a:buNone/>
            </a:pPr>
            <a:r>
              <a:rPr lang="de-DE" b="1" dirty="0"/>
              <a:t>Rezeption</a:t>
            </a:r>
            <a:r>
              <a:rPr lang="de-DE" dirty="0"/>
              <a:t>: </a:t>
            </a:r>
            <a:r>
              <a:rPr lang="de-DE" i="1" dirty="0"/>
              <a:t>Die Schülerinnen und Schüler können </a:t>
            </a:r>
          </a:p>
          <a:p>
            <a:pPr lvl="0"/>
            <a:r>
              <a:rPr lang="de-DE" dirty="0"/>
              <a:t>sinnerfassend lesen und zuhören,</a:t>
            </a:r>
          </a:p>
          <a:p>
            <a:pPr lvl="0"/>
            <a:r>
              <a:rPr lang="de-DE" dirty="0"/>
              <a:t>in Gesprächssituationen aktiv zuhören und Sprechabsichten identifizieren, </a:t>
            </a:r>
          </a:p>
          <a:p>
            <a:pPr marL="0" indent="0">
              <a:buNone/>
            </a:pPr>
            <a:endParaRPr lang="de-DE" b="1" dirty="0"/>
          </a:p>
          <a:p>
            <a:pPr marL="0" indent="0">
              <a:buNone/>
            </a:pPr>
            <a:r>
              <a:rPr lang="de-DE" b="1" dirty="0"/>
              <a:t>Produktion</a:t>
            </a:r>
            <a:r>
              <a:rPr lang="de-DE" dirty="0"/>
              <a:t>:</a:t>
            </a:r>
            <a:r>
              <a:rPr lang="de-DE" b="1" dirty="0"/>
              <a:t> </a:t>
            </a:r>
            <a:r>
              <a:rPr lang="de-DE" i="1" dirty="0"/>
              <a:t>Die Schülerinnen und Schüler können </a:t>
            </a:r>
          </a:p>
          <a:p>
            <a:pPr lvl="0"/>
            <a:r>
              <a:rPr lang="de-DE" dirty="0"/>
              <a:t>mündliche und schriftliche Texte funktional gestalten,</a:t>
            </a:r>
          </a:p>
          <a:p>
            <a:pPr lvl="0"/>
            <a:r>
              <a:rPr lang="de-DE" dirty="0"/>
              <a:t>mündliche Beiträge artikuliert, verständlich und sprachlich korrekt gestalten.</a:t>
            </a:r>
          </a:p>
        </p:txBody>
      </p:sp>
      <p:sp>
        <p:nvSpPr>
          <p:cNvPr id="4" name="Datumsplatzhalter 3"/>
          <p:cNvSpPr>
            <a:spLocks noGrp="1"/>
          </p:cNvSpPr>
          <p:nvPr>
            <p:ph type="dt" sz="half" idx="10"/>
          </p:nvPr>
        </p:nvSpPr>
        <p:spPr/>
        <p:txBody>
          <a:bodyPr/>
          <a:lstStyle/>
          <a:p>
            <a:r>
              <a:rPr lang="de-DE" dirty="0"/>
              <a:t>KLP </a:t>
            </a:r>
            <a:r>
              <a:rPr lang="de-DE" dirty="0" err="1"/>
              <a:t>HRGeSk</a:t>
            </a:r>
            <a:r>
              <a:rPr lang="de-DE" dirty="0"/>
              <a:t> </a:t>
            </a:r>
            <a:r>
              <a:rPr lang="de-DE" dirty="0" smtClean="0"/>
              <a:t>Deutsch</a:t>
            </a:r>
            <a:endParaRPr lang="de-DE" dirty="0"/>
          </a:p>
        </p:txBody>
      </p:sp>
      <p:sp>
        <p:nvSpPr>
          <p:cNvPr id="5" name="Fußzeilenplatzhalter 4"/>
          <p:cNvSpPr>
            <a:spLocks noGrp="1"/>
          </p:cNvSpPr>
          <p:nvPr>
            <p:ph type="ftr" sz="quarter" idx="11"/>
          </p:nvPr>
        </p:nvSpPr>
        <p:spPr/>
        <p:txBody>
          <a:bodyPr/>
          <a:lstStyle/>
          <a:p>
            <a:r>
              <a:rPr lang="de-DE" dirty="0"/>
              <a:t>Dienstbesprechung zum Auftakt der Implementation</a:t>
            </a:r>
          </a:p>
        </p:txBody>
      </p:sp>
      <p:sp>
        <p:nvSpPr>
          <p:cNvPr id="6" name="Foliennummernplatzhalter 5"/>
          <p:cNvSpPr>
            <a:spLocks noGrp="1"/>
          </p:cNvSpPr>
          <p:nvPr>
            <p:ph type="sldNum" sz="quarter" idx="12"/>
          </p:nvPr>
        </p:nvSpPr>
        <p:spPr/>
        <p:txBody>
          <a:bodyPr/>
          <a:lstStyle/>
          <a:p>
            <a:fld id="{512A4277-7E7A-4AAF-BFC7-47646BF5CD0C}" type="slidenum">
              <a:rPr lang="de-DE" smtClean="0"/>
              <a:t>13</a:t>
            </a:fld>
            <a:endParaRPr lang="de-DE"/>
          </a:p>
        </p:txBody>
      </p:sp>
      <p:sp>
        <p:nvSpPr>
          <p:cNvPr id="7" name="Rechteck: abgerundete Ecken 6">
            <a:extLst>
              <a:ext uri="{FF2B5EF4-FFF2-40B4-BE49-F238E27FC236}">
                <a16:creationId xmlns:a16="http://schemas.microsoft.com/office/drawing/2014/main" id="{BCE50A23-CD0F-4AD5-9A5D-1E9FF9B0F2F9}"/>
              </a:ext>
            </a:extLst>
          </p:cNvPr>
          <p:cNvSpPr/>
          <p:nvPr/>
        </p:nvSpPr>
        <p:spPr>
          <a:xfrm>
            <a:off x="6496948" y="2236555"/>
            <a:ext cx="1152128" cy="365125"/>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dirty="0"/>
              <a:t>Lesen</a:t>
            </a:r>
          </a:p>
        </p:txBody>
      </p:sp>
      <p:sp>
        <p:nvSpPr>
          <p:cNvPr id="8" name="Rechteck: abgerundete Ecken 7">
            <a:extLst>
              <a:ext uri="{FF2B5EF4-FFF2-40B4-BE49-F238E27FC236}">
                <a16:creationId xmlns:a16="http://schemas.microsoft.com/office/drawing/2014/main" id="{B5670D26-B03E-4AB0-891E-266B2D41ED2D}"/>
              </a:ext>
            </a:extLst>
          </p:cNvPr>
          <p:cNvSpPr/>
          <p:nvPr/>
        </p:nvSpPr>
        <p:spPr>
          <a:xfrm>
            <a:off x="7200239" y="3018272"/>
            <a:ext cx="1152128" cy="365125"/>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dirty="0"/>
              <a:t>Zuhören</a:t>
            </a:r>
          </a:p>
        </p:txBody>
      </p:sp>
      <p:sp>
        <p:nvSpPr>
          <p:cNvPr id="9" name="Rechteck: abgerundete Ecken 8">
            <a:extLst>
              <a:ext uri="{FF2B5EF4-FFF2-40B4-BE49-F238E27FC236}">
                <a16:creationId xmlns:a16="http://schemas.microsoft.com/office/drawing/2014/main" id="{CD631A61-1F03-43A6-A249-F17B1F04ADFD}"/>
              </a:ext>
            </a:extLst>
          </p:cNvPr>
          <p:cNvSpPr/>
          <p:nvPr/>
        </p:nvSpPr>
        <p:spPr>
          <a:xfrm>
            <a:off x="7817532" y="4219317"/>
            <a:ext cx="1152128" cy="365125"/>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dirty="0"/>
              <a:t>Schreiben</a:t>
            </a:r>
          </a:p>
        </p:txBody>
      </p:sp>
      <p:sp>
        <p:nvSpPr>
          <p:cNvPr id="10" name="Rechteck: abgerundete Ecken 9">
            <a:extLst>
              <a:ext uri="{FF2B5EF4-FFF2-40B4-BE49-F238E27FC236}">
                <a16:creationId xmlns:a16="http://schemas.microsoft.com/office/drawing/2014/main" id="{F2709C17-30F4-4EF9-B273-975608EBF33A}"/>
              </a:ext>
            </a:extLst>
          </p:cNvPr>
          <p:cNvSpPr/>
          <p:nvPr/>
        </p:nvSpPr>
        <p:spPr>
          <a:xfrm>
            <a:off x="7200239" y="5419450"/>
            <a:ext cx="1152128" cy="365125"/>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dirty="0"/>
              <a:t>Sprechen</a:t>
            </a:r>
          </a:p>
        </p:txBody>
      </p:sp>
    </p:spTree>
    <p:extLst>
      <p:ext uri="{BB962C8B-B14F-4D97-AF65-F5344CB8AC3E}">
        <p14:creationId xmlns:p14="http://schemas.microsoft.com/office/powerpoint/2010/main" val="12808219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sz="3200" dirty="0"/>
              <a:t>Struktur des KLP Deutsch</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p:txBody>
          <a:bodyPr/>
          <a:lstStyle/>
          <a:p>
            <a:r>
              <a:rPr lang="de-DE" dirty="0"/>
              <a:t>KLP </a:t>
            </a:r>
            <a:r>
              <a:rPr lang="de-DE" dirty="0" err="1"/>
              <a:t>HRGeSk</a:t>
            </a:r>
            <a:r>
              <a:rPr lang="de-DE" dirty="0"/>
              <a:t> </a:t>
            </a:r>
            <a:r>
              <a:rPr lang="de-DE" dirty="0" smtClean="0"/>
              <a:t>Deutsch</a:t>
            </a:r>
            <a:endParaRPr lang="de-DE" dirty="0"/>
          </a:p>
        </p:txBody>
      </p:sp>
      <p:sp>
        <p:nvSpPr>
          <p:cNvPr id="5"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p:txBody>
          <a:bodyPr/>
          <a:lstStyle/>
          <a:p>
            <a:r>
              <a:rPr lang="de-DE" dirty="0"/>
              <a:t>Dienstbesprechung zum Auftakt der Implementation</a:t>
            </a: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14</a:t>
            </a:fld>
            <a:endParaRPr lang="de-DE"/>
          </a:p>
        </p:txBody>
      </p:sp>
      <p:sp>
        <p:nvSpPr>
          <p:cNvPr id="8" name="Inhaltsplatzhalter 3"/>
          <p:cNvSpPr>
            <a:spLocks noGrp="1"/>
          </p:cNvSpPr>
          <p:nvPr>
            <p:ph sz="half" idx="4294967295"/>
          </p:nvPr>
        </p:nvSpPr>
        <p:spPr>
          <a:xfrm>
            <a:off x="539552" y="1772816"/>
            <a:ext cx="5482952" cy="2808312"/>
          </a:xfrm>
          <a:prstGeom prst="rect">
            <a:avLst/>
          </a:prstGeom>
          <a:solidFill>
            <a:schemeClr val="bg1">
              <a:lumMod val="95000"/>
            </a:schemeClr>
          </a:solidFill>
          <a:ln w="38100">
            <a:solidFill>
              <a:srgbClr val="0000FF"/>
            </a:solidFill>
          </a:ln>
        </p:spPr>
        <p:txBody>
          <a:bodyPr>
            <a:normAutofit/>
          </a:bodyPr>
          <a:lstStyle/>
          <a:p>
            <a:pPr marL="0" indent="0">
              <a:buNone/>
            </a:pPr>
            <a:r>
              <a:rPr lang="de-DE" sz="2000" b="1" dirty="0">
                <a:solidFill>
                  <a:schemeClr val="bg1">
                    <a:lumMod val="75000"/>
                  </a:schemeClr>
                </a:solidFill>
              </a:rPr>
              <a:t>Kap. 1: Aufgaben und Ziele des Faches</a:t>
            </a:r>
            <a:endParaRPr lang="de-DE" sz="2000" dirty="0">
              <a:solidFill>
                <a:schemeClr val="bg1">
                  <a:lumMod val="75000"/>
                </a:schemeClr>
              </a:solidFill>
            </a:endParaRPr>
          </a:p>
          <a:p>
            <a:pPr marL="0" indent="0">
              <a:buNone/>
            </a:pPr>
            <a:endParaRPr lang="de-DE" sz="2000" dirty="0">
              <a:solidFill>
                <a:schemeClr val="bg1">
                  <a:lumMod val="75000"/>
                </a:schemeClr>
              </a:solidFill>
            </a:endParaRPr>
          </a:p>
          <a:p>
            <a:pPr marL="0" indent="0">
              <a:buNone/>
            </a:pPr>
            <a:endParaRPr lang="de-DE" sz="2000" dirty="0"/>
          </a:p>
        </p:txBody>
      </p:sp>
      <p:pic>
        <p:nvPicPr>
          <p:cNvPr id="10" name="Grafik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1560" y="2132856"/>
            <a:ext cx="3445004" cy="2384440"/>
          </a:xfrm>
          <a:prstGeom prst="rect">
            <a:avLst/>
          </a:prstGeom>
        </p:spPr>
      </p:pic>
      <p:pic>
        <p:nvPicPr>
          <p:cNvPr id="1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3176052"/>
            <a:ext cx="4067772" cy="1312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20656" y="4365104"/>
            <a:ext cx="2267768" cy="14614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Gestreifter Pfeil nach rechts 15"/>
          <p:cNvSpPr/>
          <p:nvPr/>
        </p:nvSpPr>
        <p:spPr>
          <a:xfrm rot="2598105">
            <a:off x="544804" y="2842067"/>
            <a:ext cx="1062825" cy="432048"/>
          </a:xfrm>
          <a:prstGeom prst="stripedRightArrow">
            <a:avLst>
              <a:gd name="adj1" fmla="val 3625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8" name="Inhaltsplatzhalter 3">
            <a:extLst>
              <a:ext uri="{FF2B5EF4-FFF2-40B4-BE49-F238E27FC236}">
                <a16:creationId xmlns:a16="http://schemas.microsoft.com/office/drawing/2014/main" id="{7E5E6C42-CB03-4E08-B8B0-A37B3C46BB82}"/>
              </a:ext>
            </a:extLst>
          </p:cNvPr>
          <p:cNvSpPr txBox="1">
            <a:spLocks/>
          </p:cNvSpPr>
          <p:nvPr/>
        </p:nvSpPr>
        <p:spPr>
          <a:xfrm>
            <a:off x="1596357" y="2536414"/>
            <a:ext cx="4958533" cy="2160240"/>
          </a:xfrm>
          <a:prstGeom prst="rect">
            <a:avLst/>
          </a:prstGeom>
          <a:solidFill>
            <a:schemeClr val="bg1">
              <a:lumMod val="95000"/>
            </a:schemeClr>
          </a:solidFill>
          <a:ln w="38100">
            <a:solidFill>
              <a:srgbClr val="0000FF"/>
            </a:solidFill>
          </a:ln>
          <a:effectLst/>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de-DE" sz="2000" b="1" dirty="0">
                <a:solidFill>
                  <a:schemeClr val="bg1">
                    <a:lumMod val="75000"/>
                  </a:schemeClr>
                </a:solidFill>
              </a:rPr>
              <a:t>Kap. 2: Übergeordnete Kompetenzerwartungen (2 Stufen)</a:t>
            </a:r>
          </a:p>
          <a:p>
            <a:pPr marL="0" indent="0">
              <a:buFont typeface="Arial" panose="020B0604020202020204" pitchFamily="34" charset="0"/>
              <a:buNone/>
            </a:pPr>
            <a:endParaRPr lang="de-DE" sz="2000" dirty="0"/>
          </a:p>
          <a:p>
            <a:pPr marL="0" indent="0">
              <a:buFont typeface="Arial" panose="020B0604020202020204" pitchFamily="34" charset="0"/>
              <a:buNone/>
            </a:pPr>
            <a:endParaRPr lang="de-DE" sz="2000" dirty="0"/>
          </a:p>
          <a:p>
            <a:pPr marL="0" indent="0">
              <a:buFont typeface="Arial" panose="020B0604020202020204" pitchFamily="34" charset="0"/>
              <a:buNone/>
            </a:pPr>
            <a:endParaRPr lang="de-DE" sz="2000" dirty="0"/>
          </a:p>
        </p:txBody>
      </p:sp>
      <p:sp>
        <p:nvSpPr>
          <p:cNvPr id="11" name="Inhaltsplatzhalter 3"/>
          <p:cNvSpPr>
            <a:spLocks noGrp="1"/>
          </p:cNvSpPr>
          <p:nvPr>
            <p:ph sz="half" idx="4294967295"/>
          </p:nvPr>
        </p:nvSpPr>
        <p:spPr>
          <a:xfrm>
            <a:off x="2509750" y="3379340"/>
            <a:ext cx="5112568" cy="2160240"/>
          </a:xfrm>
          <a:prstGeom prst="rect">
            <a:avLst/>
          </a:prstGeom>
          <a:solidFill>
            <a:schemeClr val="bg1">
              <a:lumMod val="75000"/>
            </a:schemeClr>
          </a:solidFill>
          <a:ln w="38100">
            <a:solidFill>
              <a:srgbClr val="0000FF"/>
            </a:solidFill>
          </a:ln>
        </p:spPr>
        <p:txBody>
          <a:bodyPr>
            <a:normAutofit/>
          </a:bodyPr>
          <a:lstStyle/>
          <a:p>
            <a:pPr marL="0" indent="0">
              <a:buNone/>
            </a:pPr>
            <a:r>
              <a:rPr lang="de-DE" sz="2000" b="1" dirty="0"/>
              <a:t>Kap. 2: „Inhaltliche Schwerpunkte“ der Inhaltsfelder</a:t>
            </a:r>
          </a:p>
          <a:p>
            <a:pPr marL="0" indent="0">
              <a:buNone/>
            </a:pPr>
            <a:endParaRPr lang="de-DE" sz="2000" dirty="0"/>
          </a:p>
          <a:p>
            <a:pPr marL="0" indent="0">
              <a:buNone/>
            </a:pPr>
            <a:endParaRPr lang="de-DE" sz="2000" dirty="0"/>
          </a:p>
          <a:p>
            <a:pPr marL="0" indent="0">
              <a:buNone/>
            </a:pPr>
            <a:endParaRPr lang="de-DE" sz="2000" dirty="0"/>
          </a:p>
        </p:txBody>
      </p:sp>
      <p:sp>
        <p:nvSpPr>
          <p:cNvPr id="20" name="Gestreifter Pfeil nach rechts 15">
            <a:extLst>
              <a:ext uri="{FF2B5EF4-FFF2-40B4-BE49-F238E27FC236}">
                <a16:creationId xmlns:a16="http://schemas.microsoft.com/office/drawing/2014/main" id="{26AA7E9C-8D62-4318-8624-F5B5D3E02DA4}"/>
              </a:ext>
            </a:extLst>
          </p:cNvPr>
          <p:cNvSpPr/>
          <p:nvPr/>
        </p:nvSpPr>
        <p:spPr>
          <a:xfrm rot="2598105">
            <a:off x="1513681" y="3736675"/>
            <a:ext cx="1062825" cy="432048"/>
          </a:xfrm>
          <a:prstGeom prst="stripedRightArrow">
            <a:avLst>
              <a:gd name="adj1" fmla="val 3625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21" name="Gestreifter Pfeil nach rechts 15">
            <a:extLst>
              <a:ext uri="{FF2B5EF4-FFF2-40B4-BE49-F238E27FC236}">
                <a16:creationId xmlns:a16="http://schemas.microsoft.com/office/drawing/2014/main" id="{E246B60D-0800-4471-8BC8-DC748E05CAC5}"/>
              </a:ext>
            </a:extLst>
          </p:cNvPr>
          <p:cNvSpPr/>
          <p:nvPr/>
        </p:nvSpPr>
        <p:spPr>
          <a:xfrm rot="2598105">
            <a:off x="2817463" y="4670756"/>
            <a:ext cx="1062825" cy="432048"/>
          </a:xfrm>
          <a:prstGeom prst="stripedRightArrow">
            <a:avLst>
              <a:gd name="adj1" fmla="val 3625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pic>
        <p:nvPicPr>
          <p:cNvPr id="22" name="Picture 3">
            <a:extLst>
              <a:ext uri="{FF2B5EF4-FFF2-40B4-BE49-F238E27FC236}">
                <a16:creationId xmlns:a16="http://schemas.microsoft.com/office/drawing/2014/main" id="{7A4CD38F-742F-400C-A398-1166164C2D5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41229" y="4416261"/>
            <a:ext cx="2267768" cy="14614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Pfeil: nach links und oben 22">
            <a:extLst>
              <a:ext uri="{FF2B5EF4-FFF2-40B4-BE49-F238E27FC236}">
                <a16:creationId xmlns:a16="http://schemas.microsoft.com/office/drawing/2014/main" id="{82D6FADB-B4C2-44DB-BFC6-E6B01AE1DD9A}"/>
              </a:ext>
            </a:extLst>
          </p:cNvPr>
          <p:cNvSpPr/>
          <p:nvPr/>
        </p:nvSpPr>
        <p:spPr>
          <a:xfrm rot="16200000">
            <a:off x="7072397" y="2390867"/>
            <a:ext cx="1420839" cy="1663538"/>
          </a:xfrm>
          <a:prstGeom prst="leftUpArrow">
            <a:avLst>
              <a:gd name="adj1" fmla="val 25000"/>
              <a:gd name="adj2" fmla="val 246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4" name="Picture 2">
            <a:extLst>
              <a:ext uri="{FF2B5EF4-FFF2-40B4-BE49-F238E27FC236}">
                <a16:creationId xmlns:a16="http://schemas.microsoft.com/office/drawing/2014/main" id="{BFB6D7F7-B19F-44D3-B214-04F1417B7EC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89428" y="4131944"/>
            <a:ext cx="4067772" cy="1312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9" name="Inhaltsplatzhalter 3">
            <a:extLst>
              <a:ext uri="{FF2B5EF4-FFF2-40B4-BE49-F238E27FC236}">
                <a16:creationId xmlns:a16="http://schemas.microsoft.com/office/drawing/2014/main" id="{F6564E82-A08F-4821-A257-9096CB3542E4}"/>
              </a:ext>
            </a:extLst>
          </p:cNvPr>
          <p:cNvSpPr txBox="1">
            <a:spLocks/>
          </p:cNvSpPr>
          <p:nvPr/>
        </p:nvSpPr>
        <p:spPr>
          <a:xfrm>
            <a:off x="4114981" y="4056386"/>
            <a:ext cx="4958533" cy="1940967"/>
          </a:xfrm>
          <a:prstGeom prst="rect">
            <a:avLst/>
          </a:prstGeom>
          <a:solidFill>
            <a:schemeClr val="bg1">
              <a:lumMod val="95000"/>
            </a:schemeClr>
          </a:solidFill>
          <a:ln w="38100">
            <a:solidFill>
              <a:srgbClr val="0000FF"/>
            </a:solidFill>
          </a:ln>
          <a:effectLst/>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de-DE" sz="2000" b="1" dirty="0">
                <a:solidFill>
                  <a:schemeClr val="bg1">
                    <a:lumMod val="75000"/>
                  </a:schemeClr>
                </a:solidFill>
              </a:rPr>
              <a:t>Kap. 2: Konkretisierte Kompetenzerwartungen in den Inhaltsfeldern</a:t>
            </a:r>
          </a:p>
          <a:p>
            <a:pPr marL="0" indent="0">
              <a:buFont typeface="Arial" panose="020B0604020202020204" pitchFamily="34" charset="0"/>
              <a:buNone/>
            </a:pPr>
            <a:r>
              <a:rPr lang="de-DE" sz="2000" dirty="0">
                <a:solidFill>
                  <a:schemeClr val="bg1">
                    <a:lumMod val="75000"/>
                  </a:schemeClr>
                </a:solidFill>
              </a:rPr>
              <a:t>Rezeption</a:t>
            </a:r>
          </a:p>
          <a:p>
            <a:pPr marL="0" indent="0">
              <a:buFont typeface="Arial" panose="020B0604020202020204" pitchFamily="34" charset="0"/>
              <a:buNone/>
            </a:pPr>
            <a:r>
              <a:rPr lang="de-DE" sz="2000" dirty="0">
                <a:solidFill>
                  <a:schemeClr val="bg1">
                    <a:lumMod val="75000"/>
                  </a:schemeClr>
                </a:solidFill>
              </a:rPr>
              <a:t>…</a:t>
            </a:r>
          </a:p>
          <a:p>
            <a:pPr marL="0" indent="0">
              <a:buFont typeface="Arial" panose="020B0604020202020204" pitchFamily="34" charset="0"/>
              <a:buNone/>
            </a:pPr>
            <a:r>
              <a:rPr lang="de-DE" sz="2000" dirty="0">
                <a:solidFill>
                  <a:schemeClr val="bg1">
                    <a:lumMod val="75000"/>
                  </a:schemeClr>
                </a:solidFill>
              </a:rPr>
              <a:t>Produktion</a:t>
            </a:r>
          </a:p>
          <a:p>
            <a:pPr marL="0" indent="0">
              <a:buFont typeface="Arial" panose="020B0604020202020204" pitchFamily="34" charset="0"/>
              <a:buNone/>
            </a:pPr>
            <a:r>
              <a:rPr lang="de-DE" sz="2000" dirty="0">
                <a:solidFill>
                  <a:schemeClr val="bg1">
                    <a:lumMod val="75000"/>
                  </a:schemeClr>
                </a:solidFill>
              </a:rPr>
              <a:t>…</a:t>
            </a:r>
          </a:p>
          <a:p>
            <a:pPr marL="0" indent="0">
              <a:buFont typeface="Arial" panose="020B0604020202020204" pitchFamily="34" charset="0"/>
              <a:buNone/>
            </a:pPr>
            <a:endParaRPr lang="de-DE" sz="2000" dirty="0"/>
          </a:p>
          <a:p>
            <a:pPr marL="0" indent="0">
              <a:buFont typeface="Arial" panose="020B0604020202020204" pitchFamily="34" charset="0"/>
              <a:buNone/>
            </a:pPr>
            <a:endParaRPr lang="de-DE" sz="2000" dirty="0"/>
          </a:p>
          <a:p>
            <a:pPr marL="0" indent="0">
              <a:buFont typeface="Arial" panose="020B0604020202020204" pitchFamily="34" charset="0"/>
              <a:buNone/>
            </a:pPr>
            <a:endParaRPr lang="de-DE" sz="2000" dirty="0"/>
          </a:p>
        </p:txBody>
      </p:sp>
      <p:sp>
        <p:nvSpPr>
          <p:cNvPr id="25" name="Gestreifter Pfeil nach rechts 15">
            <a:extLst>
              <a:ext uri="{FF2B5EF4-FFF2-40B4-BE49-F238E27FC236}">
                <a16:creationId xmlns:a16="http://schemas.microsoft.com/office/drawing/2014/main" id="{1764B7A9-5C97-46E3-9D93-8CE45ADC9BA8}"/>
              </a:ext>
            </a:extLst>
          </p:cNvPr>
          <p:cNvSpPr/>
          <p:nvPr/>
        </p:nvSpPr>
        <p:spPr>
          <a:xfrm rot="2598105">
            <a:off x="2834194" y="4793650"/>
            <a:ext cx="1062825" cy="432048"/>
          </a:xfrm>
          <a:prstGeom prst="stripedRightArrow">
            <a:avLst>
              <a:gd name="adj1" fmla="val 3625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Tree>
    <p:extLst>
      <p:ext uri="{BB962C8B-B14F-4D97-AF65-F5344CB8AC3E}">
        <p14:creationId xmlns:p14="http://schemas.microsoft.com/office/powerpoint/2010/main" val="10162938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dirty="0" smtClean="0"/>
              <a:t>7. Inhaltsfelder </a:t>
            </a:r>
            <a:r>
              <a:rPr lang="de-DE" dirty="0"/>
              <a:t>und inhaltliche Schwerpunkte </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a:xfrm>
            <a:off x="251520" y="6348765"/>
            <a:ext cx="3024336" cy="365125"/>
          </a:xfrm>
        </p:spPr>
        <p:txBody>
          <a:bodyPr/>
          <a:lstStyle/>
          <a:p>
            <a:r>
              <a:rPr lang="de-DE" dirty="0"/>
              <a:t>KLP </a:t>
            </a:r>
            <a:r>
              <a:rPr lang="de-DE" dirty="0" err="1"/>
              <a:t>HRGeSk</a:t>
            </a:r>
            <a:r>
              <a:rPr lang="de-DE" dirty="0"/>
              <a:t> Deutsch und Mathematik </a:t>
            </a:r>
          </a:p>
        </p:txBody>
      </p:sp>
      <p:sp>
        <p:nvSpPr>
          <p:cNvPr id="5"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15</a:t>
            </a:fld>
            <a:endParaRPr lang="de-DE"/>
          </a:p>
        </p:txBody>
      </p:sp>
      <p:sp>
        <p:nvSpPr>
          <p:cNvPr id="10" name="Untertitel 2"/>
          <p:cNvSpPr txBox="1">
            <a:spLocks/>
          </p:cNvSpPr>
          <p:nvPr/>
        </p:nvSpPr>
        <p:spPr>
          <a:xfrm>
            <a:off x="467544" y="1700808"/>
            <a:ext cx="7704856" cy="4176464"/>
          </a:xfrm>
          <a:prstGeom prst="rect">
            <a:avLst/>
          </a:prstGeom>
          <a:solidFill>
            <a:schemeClr val="bg1"/>
          </a:solidFill>
          <a:effectLst/>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de-DE" sz="1600" dirty="0"/>
          </a:p>
        </p:txBody>
      </p:sp>
      <p:graphicFrame>
        <p:nvGraphicFramePr>
          <p:cNvPr id="8" name="Tabelle 7"/>
          <p:cNvGraphicFramePr>
            <a:graphicFrameLocks noGrp="1"/>
          </p:cNvGraphicFramePr>
          <p:nvPr>
            <p:extLst>
              <p:ext uri="{D42A27DB-BD31-4B8C-83A1-F6EECF244321}">
                <p14:modId xmlns:p14="http://schemas.microsoft.com/office/powerpoint/2010/main" val="425000715"/>
              </p:ext>
            </p:extLst>
          </p:nvPr>
        </p:nvGraphicFramePr>
        <p:xfrm>
          <a:off x="179512" y="116632"/>
          <a:ext cx="8784976" cy="6604843"/>
        </p:xfrm>
        <a:graphic>
          <a:graphicData uri="http://schemas.openxmlformats.org/drawingml/2006/table">
            <a:tbl>
              <a:tblPr firstRow="1" bandRow="1">
                <a:tableStyleId>{5C22544A-7EE6-4342-B048-85BDC9FD1C3A}</a:tableStyleId>
              </a:tblPr>
              <a:tblGrid>
                <a:gridCol w="1702126">
                  <a:extLst>
                    <a:ext uri="{9D8B030D-6E8A-4147-A177-3AD203B41FA5}">
                      <a16:colId xmlns:a16="http://schemas.microsoft.com/office/drawing/2014/main" val="3300961491"/>
                    </a:ext>
                  </a:extLst>
                </a:gridCol>
                <a:gridCol w="7082850">
                  <a:extLst>
                    <a:ext uri="{9D8B030D-6E8A-4147-A177-3AD203B41FA5}">
                      <a16:colId xmlns:a16="http://schemas.microsoft.com/office/drawing/2014/main" val="2081063150"/>
                    </a:ext>
                  </a:extLst>
                </a:gridCol>
              </a:tblGrid>
              <a:tr h="1462893">
                <a:tc>
                  <a:txBody>
                    <a:bodyPr/>
                    <a:lstStyle/>
                    <a:p>
                      <a:r>
                        <a:rPr lang="de-DE" sz="1200" dirty="0" smtClean="0">
                          <a:solidFill>
                            <a:schemeClr val="tx1"/>
                          </a:solidFill>
                        </a:rPr>
                        <a:t>Inhaltsfeld</a:t>
                      </a:r>
                    </a:p>
                    <a:p>
                      <a:r>
                        <a:rPr lang="de-DE" sz="1200" dirty="0" smtClean="0">
                          <a:solidFill>
                            <a:schemeClr val="tx1"/>
                          </a:solidFill>
                        </a:rPr>
                        <a:t>Sprache</a:t>
                      </a:r>
                    </a:p>
                    <a:p>
                      <a:endParaRPr lang="de-DE" sz="1200" dirty="0" smtClean="0">
                        <a:solidFill>
                          <a:schemeClr val="tx1"/>
                        </a:solidFill>
                      </a:endParaRPr>
                    </a:p>
                    <a:p>
                      <a:r>
                        <a:rPr lang="de-DE" sz="1200" dirty="0" smtClean="0">
                          <a:solidFill>
                            <a:schemeClr val="tx1"/>
                          </a:solidFill>
                        </a:rPr>
                        <a:t>Inhaltliche Schwerpunkte 5/6</a:t>
                      </a:r>
                      <a:endParaRPr lang="de-DE" sz="1200" dirty="0">
                        <a:solidFill>
                          <a:schemeClr val="tx1"/>
                        </a:solidFill>
                      </a:endParaRPr>
                    </a:p>
                  </a:txBody>
                  <a:tcPr>
                    <a:solidFill>
                      <a:schemeClr val="tx2">
                        <a:lumMod val="40000"/>
                        <a:lumOff val="60000"/>
                      </a:schemeClr>
                    </a:solidFill>
                  </a:tcPr>
                </a:tc>
                <a:tc>
                  <a:txBody>
                    <a:bodyPr/>
                    <a:lstStyle/>
                    <a:p>
                      <a:r>
                        <a:rPr lang="de-DE" sz="1200" b="0" kern="1200" dirty="0" smtClean="0">
                          <a:solidFill>
                            <a:srgbClr val="002060"/>
                          </a:solidFill>
                          <a:effectLst/>
                          <a:latin typeface="+mn-lt"/>
                          <a:ea typeface="+mn-ea"/>
                          <a:cs typeface="+mn-cs"/>
                        </a:rPr>
                        <a:t>Wortebene: Wortarten, Wortbildung, Wortbedeutung</a:t>
                      </a:r>
                    </a:p>
                    <a:p>
                      <a:r>
                        <a:rPr lang="de-DE" sz="1200" b="0" kern="1200" dirty="0" smtClean="0">
                          <a:solidFill>
                            <a:srgbClr val="002060"/>
                          </a:solidFill>
                          <a:effectLst/>
                          <a:latin typeface="+mn-lt"/>
                          <a:ea typeface="+mn-ea"/>
                          <a:cs typeface="+mn-cs"/>
                        </a:rPr>
                        <a:t>Satzebene: Satzglieder, Satzarten, Satzreihe, Satzgefüge</a:t>
                      </a:r>
                    </a:p>
                    <a:p>
                      <a:r>
                        <a:rPr lang="de-DE" sz="1200" b="0" kern="1200" dirty="0" smtClean="0">
                          <a:solidFill>
                            <a:srgbClr val="002060"/>
                          </a:solidFill>
                          <a:effectLst/>
                          <a:latin typeface="+mn-lt"/>
                          <a:ea typeface="+mn-ea"/>
                          <a:cs typeface="+mn-cs"/>
                        </a:rPr>
                        <a:t>Textebene: </a:t>
                      </a:r>
                      <a:r>
                        <a:rPr lang="de-DE" sz="1200" b="1" kern="1200" dirty="0" smtClean="0">
                          <a:solidFill>
                            <a:srgbClr val="0000FF"/>
                          </a:solidFill>
                          <a:effectLst/>
                          <a:latin typeface="+mn-lt"/>
                          <a:ea typeface="+mn-ea"/>
                          <a:cs typeface="+mn-cs"/>
                        </a:rPr>
                        <a:t>Kohärenz</a:t>
                      </a:r>
                      <a:r>
                        <a:rPr lang="de-DE" sz="1200" b="0" kern="1200" dirty="0" smtClean="0">
                          <a:solidFill>
                            <a:srgbClr val="002060"/>
                          </a:solidFill>
                          <a:effectLst/>
                          <a:latin typeface="+mn-lt"/>
                          <a:ea typeface="+mn-ea"/>
                          <a:cs typeface="+mn-cs"/>
                        </a:rPr>
                        <a:t>, sprachliche Mittel</a:t>
                      </a:r>
                    </a:p>
                    <a:p>
                      <a:r>
                        <a:rPr lang="de-DE" sz="1200" b="0" kern="1200" dirty="0" smtClean="0">
                          <a:solidFill>
                            <a:srgbClr val="002060"/>
                          </a:solidFill>
                          <a:effectLst/>
                          <a:latin typeface="+mn-lt"/>
                          <a:ea typeface="+mn-ea"/>
                          <a:cs typeface="+mn-cs"/>
                        </a:rPr>
                        <a:t>Innere und äußere Mehrsprachigkeit: Alltags- und Bildungssprache, </a:t>
                      </a:r>
                      <a:r>
                        <a:rPr lang="de-DE" sz="1200" b="1" kern="1200" dirty="0" smtClean="0">
                          <a:solidFill>
                            <a:srgbClr val="0000FF"/>
                          </a:solidFill>
                          <a:effectLst/>
                          <a:latin typeface="+mn-lt"/>
                          <a:ea typeface="+mn-ea"/>
                          <a:cs typeface="+mn-cs"/>
                        </a:rPr>
                        <a:t>Sprachen der Lerngruppe</a:t>
                      </a:r>
                    </a:p>
                    <a:p>
                      <a:r>
                        <a:rPr lang="de-DE" sz="1200" b="0" kern="1200" dirty="0" smtClean="0">
                          <a:solidFill>
                            <a:srgbClr val="002060"/>
                          </a:solidFill>
                          <a:effectLst/>
                          <a:latin typeface="+mn-lt"/>
                          <a:ea typeface="+mn-ea"/>
                          <a:cs typeface="+mn-cs"/>
                        </a:rPr>
                        <a:t>Orthografie: Rechtschreibstrategien, Zeichensetzung</a:t>
                      </a:r>
                      <a:endParaRPr lang="de-DE" sz="1200" b="0" kern="1200" dirty="0">
                        <a:solidFill>
                          <a:srgbClr val="002060"/>
                        </a:solidFill>
                        <a:effectLst/>
                        <a:latin typeface="+mn-lt"/>
                        <a:ea typeface="+mn-ea"/>
                        <a:cs typeface="+mn-cs"/>
                      </a:endParaRPr>
                    </a:p>
                  </a:txBody>
                  <a:tcPr>
                    <a:solidFill>
                      <a:schemeClr val="tx2">
                        <a:lumMod val="20000"/>
                        <a:lumOff val="80000"/>
                      </a:schemeClr>
                    </a:solidFill>
                  </a:tcPr>
                </a:tc>
                <a:extLst>
                  <a:ext uri="{0D108BD9-81ED-4DB2-BD59-A6C34878D82A}">
                    <a16:rowId xmlns:a16="http://schemas.microsoft.com/office/drawing/2014/main" val="2413906"/>
                  </a:ext>
                </a:extLst>
              </a:tr>
              <a:tr h="2216164">
                <a:tc>
                  <a:txBody>
                    <a:bodyPr/>
                    <a:lstStyle/>
                    <a:p>
                      <a:r>
                        <a:rPr lang="de-DE" sz="1200" b="1" dirty="0" smtClean="0">
                          <a:solidFill>
                            <a:schemeClr val="tx1"/>
                          </a:solidFill>
                        </a:rPr>
                        <a:t>Inhaltsfeld</a:t>
                      </a:r>
                    </a:p>
                    <a:p>
                      <a:r>
                        <a:rPr lang="de-DE" sz="1200" b="1" dirty="0" smtClean="0">
                          <a:solidFill>
                            <a:schemeClr val="tx1"/>
                          </a:solidFill>
                        </a:rPr>
                        <a:t>Texte </a:t>
                      </a:r>
                    </a:p>
                    <a:p>
                      <a:endParaRPr lang="de-DE" sz="1200" b="1" dirty="0" smtClean="0">
                        <a:solidFill>
                          <a:schemeClr val="tx1"/>
                        </a:solidFill>
                      </a:endParaRPr>
                    </a:p>
                    <a:p>
                      <a:r>
                        <a:rPr lang="de-DE" sz="1200" baseline="0" dirty="0" smtClean="0">
                          <a:solidFill>
                            <a:schemeClr val="tx1"/>
                          </a:solidFill>
                        </a:rPr>
                        <a:t>Inhaltliche Schwerpunkte 5/6</a:t>
                      </a:r>
                      <a:endParaRPr lang="de-DE" sz="1200" b="1" baseline="0" dirty="0">
                        <a:solidFill>
                          <a:schemeClr val="tx1"/>
                        </a:solidFill>
                      </a:endParaRPr>
                    </a:p>
                  </a:txBody>
                  <a:tcPr>
                    <a:solidFill>
                      <a:schemeClr val="tx2">
                        <a:lumMod val="40000"/>
                        <a:lumOff val="60000"/>
                      </a:schemeClr>
                    </a:solidFill>
                  </a:tcPr>
                </a:tc>
                <a:tc>
                  <a:txBody>
                    <a:bodyPr/>
                    <a:lstStyle/>
                    <a:p>
                      <a:r>
                        <a:rPr lang="de-DE" sz="1200" b="0" kern="1200" dirty="0" smtClean="0">
                          <a:solidFill>
                            <a:schemeClr val="tx1"/>
                          </a:solidFill>
                          <a:effectLst/>
                          <a:latin typeface="+mn-lt"/>
                          <a:ea typeface="+mn-ea"/>
                          <a:cs typeface="+mn-cs"/>
                        </a:rPr>
                        <a:t>Figuren und Handlung in Erzähltexten:</a:t>
                      </a:r>
                      <a:r>
                        <a:rPr lang="de-DE" sz="1200" b="0" kern="1200" dirty="0" smtClean="0">
                          <a:solidFill>
                            <a:srgbClr val="002060"/>
                          </a:solidFill>
                          <a:effectLst/>
                          <a:latin typeface="+mn-lt"/>
                          <a:ea typeface="+mn-ea"/>
                          <a:cs typeface="+mn-cs"/>
                        </a:rPr>
                        <a:t> Kurze Geschichten, Märchen, Fabeln, Jugendroman</a:t>
                      </a:r>
                    </a:p>
                    <a:p>
                      <a:r>
                        <a:rPr lang="de-DE" sz="1200" b="0" kern="1200" dirty="0" smtClean="0">
                          <a:solidFill>
                            <a:srgbClr val="002060"/>
                          </a:solidFill>
                          <a:effectLst/>
                          <a:latin typeface="+mn-lt"/>
                          <a:ea typeface="+mn-ea"/>
                          <a:cs typeface="+mn-cs"/>
                        </a:rPr>
                        <a:t>Kommunikatives Handeln in Texten: Dialoge, Spielszenen</a:t>
                      </a:r>
                    </a:p>
                    <a:p>
                      <a:r>
                        <a:rPr lang="de-DE" sz="1200" b="0" kern="1200" dirty="0" smtClean="0">
                          <a:solidFill>
                            <a:srgbClr val="002060"/>
                          </a:solidFill>
                          <a:effectLst/>
                          <a:latin typeface="+mn-lt"/>
                          <a:ea typeface="+mn-ea"/>
                          <a:cs typeface="+mn-cs"/>
                        </a:rPr>
                        <a:t>Verdichtetes Sprechen und sprachliche Bilder: Gedichte</a:t>
                      </a:r>
                    </a:p>
                    <a:p>
                      <a:r>
                        <a:rPr lang="de-DE" sz="1200" b="1" kern="1200" dirty="0" smtClean="0">
                          <a:solidFill>
                            <a:srgbClr val="0000FF"/>
                          </a:solidFill>
                          <a:effectLst/>
                          <a:latin typeface="+mn-lt"/>
                          <a:ea typeface="+mn-ea"/>
                          <a:cs typeface="+mn-cs"/>
                        </a:rPr>
                        <a:t>Sachtexte: kontinuierliche und diskontinuierliche, argumentierende und</a:t>
                      </a:r>
                    </a:p>
                    <a:p>
                      <a:r>
                        <a:rPr lang="de-DE" sz="1200" b="1" kern="1200" dirty="0" smtClean="0">
                          <a:solidFill>
                            <a:srgbClr val="0000FF"/>
                          </a:solidFill>
                          <a:effectLst/>
                          <a:latin typeface="+mn-lt"/>
                          <a:ea typeface="+mn-ea"/>
                          <a:cs typeface="+mn-cs"/>
                        </a:rPr>
                        <a:t>informierende Texte </a:t>
                      </a:r>
                    </a:p>
                    <a:p>
                      <a:r>
                        <a:rPr lang="de-DE" sz="1200" b="0" kern="1200" dirty="0" smtClean="0">
                          <a:solidFill>
                            <a:srgbClr val="002060"/>
                          </a:solidFill>
                          <a:effectLst/>
                          <a:latin typeface="+mn-lt"/>
                          <a:ea typeface="+mn-ea"/>
                          <a:cs typeface="+mn-cs"/>
                        </a:rPr>
                        <a:t>Schreibprozess: typische grammatische Konstruktionen, lexikalische Wendungen, satzübergreifende Muster der Textorganisation </a:t>
                      </a:r>
                    </a:p>
                    <a:p>
                      <a:r>
                        <a:rPr lang="de-DE" sz="1200" b="1" kern="1200" dirty="0" smtClean="0">
                          <a:solidFill>
                            <a:srgbClr val="0000FF"/>
                          </a:solidFill>
                          <a:effectLst/>
                          <a:latin typeface="+mn-lt"/>
                          <a:ea typeface="+mn-ea"/>
                          <a:cs typeface="+mn-cs"/>
                        </a:rPr>
                        <a:t>Erfahrungen mit Literatur: Vorstellungsbilder, Leseerfahrungen und Leseinteressen</a:t>
                      </a:r>
                      <a:endParaRPr lang="de-DE" sz="1200" b="1" kern="1200" dirty="0">
                        <a:solidFill>
                          <a:srgbClr val="0000FF"/>
                        </a:solidFill>
                        <a:effectLst/>
                        <a:latin typeface="+mn-lt"/>
                        <a:ea typeface="+mn-ea"/>
                        <a:cs typeface="+mn-cs"/>
                      </a:endParaRPr>
                    </a:p>
                  </a:txBody>
                  <a:tcPr>
                    <a:solidFill>
                      <a:schemeClr val="tx2">
                        <a:lumMod val="20000"/>
                        <a:lumOff val="80000"/>
                      </a:schemeClr>
                    </a:solidFill>
                  </a:tcPr>
                </a:tc>
                <a:extLst>
                  <a:ext uri="{0D108BD9-81ED-4DB2-BD59-A6C34878D82A}">
                    <a16:rowId xmlns:a16="http://schemas.microsoft.com/office/drawing/2014/main" val="345607393"/>
                  </a:ext>
                </a:extLst>
              </a:tr>
              <a:tr h="1462893">
                <a:tc>
                  <a:txBody>
                    <a:bodyPr/>
                    <a:lstStyle/>
                    <a:p>
                      <a:r>
                        <a:rPr lang="de-DE" sz="1200" b="1" dirty="0" smtClean="0">
                          <a:solidFill>
                            <a:schemeClr val="tx1"/>
                          </a:solidFill>
                        </a:rPr>
                        <a:t>Inhaltsfeld</a:t>
                      </a:r>
                    </a:p>
                    <a:p>
                      <a:r>
                        <a:rPr lang="de-DE" sz="1200" b="1" dirty="0" smtClean="0">
                          <a:solidFill>
                            <a:schemeClr val="tx1"/>
                          </a:solidFill>
                        </a:rPr>
                        <a:t>Kommunikation</a:t>
                      </a:r>
                    </a:p>
                    <a:p>
                      <a:endParaRPr lang="de-DE" sz="1200" b="1" dirty="0" smtClean="0">
                        <a:solidFill>
                          <a:schemeClr val="tx1"/>
                        </a:solidFill>
                      </a:endParaRPr>
                    </a:p>
                    <a:p>
                      <a:r>
                        <a:rPr lang="de-DE" sz="1200" baseline="0" dirty="0" smtClean="0">
                          <a:solidFill>
                            <a:schemeClr val="tx1"/>
                          </a:solidFill>
                        </a:rPr>
                        <a:t>Inhaltliche Schwerpunkte 5/6</a:t>
                      </a:r>
                      <a:endParaRPr lang="de-DE" sz="1200" b="1" baseline="0" dirty="0">
                        <a:solidFill>
                          <a:schemeClr val="tx1"/>
                        </a:solidFill>
                      </a:endParaRPr>
                    </a:p>
                  </a:txBody>
                  <a:tcPr>
                    <a:solidFill>
                      <a:schemeClr val="tx2">
                        <a:lumMod val="40000"/>
                        <a:lumOff val="60000"/>
                      </a:schemeClr>
                    </a:solidFill>
                  </a:tcPr>
                </a:tc>
                <a:tc>
                  <a:txBody>
                    <a:bodyPr/>
                    <a:lstStyle/>
                    <a:p>
                      <a:pPr lvl="0"/>
                      <a:r>
                        <a:rPr lang="de-DE" sz="1200" b="0" kern="1200" dirty="0" smtClean="0">
                          <a:solidFill>
                            <a:srgbClr val="002060"/>
                          </a:solidFill>
                          <a:effectLst/>
                          <a:latin typeface="+mn-lt"/>
                          <a:ea typeface="+mn-ea"/>
                          <a:cs typeface="+mn-cs"/>
                        </a:rPr>
                        <a:t>Kommunikationssituationen: digitale Kommunikation, gesprochene und geschriebene Sprache</a:t>
                      </a:r>
                    </a:p>
                    <a:p>
                      <a:r>
                        <a:rPr lang="de-DE" sz="1200" b="0" kern="1200" dirty="0" smtClean="0">
                          <a:solidFill>
                            <a:srgbClr val="002060"/>
                          </a:solidFill>
                          <a:effectLst/>
                          <a:latin typeface="+mn-lt"/>
                          <a:ea typeface="+mn-ea"/>
                          <a:cs typeface="+mn-cs"/>
                        </a:rPr>
                        <a:t>Kommunikationsverläufe: Gesprächsverläufe, gelingende und misslingende Kommunikation</a:t>
                      </a:r>
                    </a:p>
                    <a:p>
                      <a:r>
                        <a:rPr lang="de-DE" sz="1200" b="0" kern="1200" dirty="0" smtClean="0">
                          <a:solidFill>
                            <a:srgbClr val="002060"/>
                          </a:solidFill>
                          <a:effectLst/>
                          <a:latin typeface="+mn-lt"/>
                          <a:ea typeface="+mn-ea"/>
                          <a:cs typeface="+mn-cs"/>
                        </a:rPr>
                        <a:t>Kommunikationskonventionen: Gesprächsregeln, Höflichkeit </a:t>
                      </a:r>
                    </a:p>
                    <a:p>
                      <a:r>
                        <a:rPr lang="de-DE" sz="1200" b="1" kern="1200" dirty="0" smtClean="0">
                          <a:solidFill>
                            <a:srgbClr val="0000FF"/>
                          </a:solidFill>
                          <a:effectLst/>
                          <a:latin typeface="+mn-lt"/>
                          <a:ea typeface="+mn-ea"/>
                          <a:cs typeface="+mn-cs"/>
                        </a:rPr>
                        <a:t>Wirkung kommunikativen Handelns</a:t>
                      </a:r>
                    </a:p>
                    <a:p>
                      <a:endParaRPr lang="de-DE" sz="1200" dirty="0"/>
                    </a:p>
                  </a:txBody>
                  <a:tcPr>
                    <a:solidFill>
                      <a:schemeClr val="tx2">
                        <a:lumMod val="20000"/>
                        <a:lumOff val="80000"/>
                      </a:schemeClr>
                    </a:solidFill>
                  </a:tcPr>
                </a:tc>
                <a:extLst>
                  <a:ext uri="{0D108BD9-81ED-4DB2-BD59-A6C34878D82A}">
                    <a16:rowId xmlns:a16="http://schemas.microsoft.com/office/drawing/2014/main" val="4003740961"/>
                  </a:ext>
                </a:extLst>
              </a:tr>
              <a:tr h="1462893">
                <a:tc>
                  <a:txBody>
                    <a:bodyPr/>
                    <a:lstStyle/>
                    <a:p>
                      <a:r>
                        <a:rPr lang="de-DE" sz="1200" b="1" dirty="0" smtClean="0">
                          <a:solidFill>
                            <a:schemeClr val="tx1"/>
                          </a:solidFill>
                        </a:rPr>
                        <a:t>Inhaltsfeld</a:t>
                      </a:r>
                    </a:p>
                    <a:p>
                      <a:r>
                        <a:rPr lang="de-DE" sz="1200" b="1" dirty="0" smtClean="0">
                          <a:solidFill>
                            <a:schemeClr val="tx1"/>
                          </a:solidFill>
                        </a:rPr>
                        <a:t>Medien</a:t>
                      </a:r>
                    </a:p>
                    <a:p>
                      <a:endParaRPr lang="de-DE" sz="1200" b="1" dirty="0" smtClean="0">
                        <a:solidFill>
                          <a:schemeClr val="tx1"/>
                        </a:solidFill>
                      </a:endParaRPr>
                    </a:p>
                    <a:p>
                      <a:r>
                        <a:rPr lang="de-DE" sz="1200" baseline="0" dirty="0" smtClean="0">
                          <a:solidFill>
                            <a:schemeClr val="tx1"/>
                          </a:solidFill>
                        </a:rPr>
                        <a:t>Inhaltliche Schwerpunkte 5/6</a:t>
                      </a:r>
                      <a:endParaRPr lang="de-DE" sz="1200" b="1" baseline="0" dirty="0">
                        <a:solidFill>
                          <a:schemeClr val="tx1"/>
                        </a:solidFill>
                      </a:endParaRPr>
                    </a:p>
                  </a:txBody>
                  <a:tcPr>
                    <a:solidFill>
                      <a:schemeClr val="tx2">
                        <a:lumMod val="40000"/>
                        <a:lumOff val="60000"/>
                      </a:schemeClr>
                    </a:solidFill>
                  </a:tcPr>
                </a:tc>
                <a:tc>
                  <a:txBody>
                    <a:bodyPr/>
                    <a:lstStyle/>
                    <a:p>
                      <a:r>
                        <a:rPr lang="de-DE" sz="1200" b="1" kern="1200" dirty="0" smtClean="0">
                          <a:solidFill>
                            <a:srgbClr val="0000FF"/>
                          </a:solidFill>
                          <a:effectLst/>
                          <a:latin typeface="+mn-lt"/>
                          <a:ea typeface="+mn-ea"/>
                          <a:cs typeface="+mn-cs"/>
                        </a:rPr>
                        <a:t>Mediale Präsentationsformen: Printmedien, Hörmedien, audiovisuelle Medien, Websites, interaktive Medien</a:t>
                      </a:r>
                    </a:p>
                    <a:p>
                      <a:r>
                        <a:rPr lang="de-DE" sz="1200" b="0" kern="1200" dirty="0" smtClean="0">
                          <a:solidFill>
                            <a:srgbClr val="002060"/>
                          </a:solidFill>
                          <a:effectLst/>
                          <a:latin typeface="+mn-lt"/>
                          <a:ea typeface="+mn-ea"/>
                          <a:cs typeface="+mn-cs"/>
                        </a:rPr>
                        <a:t>Medien als Hilfsmittel: Textverarbeitung, Nachschlagewerke und Suchmaschinen </a:t>
                      </a:r>
                      <a:endParaRPr lang="de-DE" sz="1200" b="0" kern="1200" dirty="0">
                        <a:solidFill>
                          <a:srgbClr val="002060"/>
                        </a:solidFill>
                        <a:effectLst/>
                        <a:latin typeface="+mn-lt"/>
                        <a:ea typeface="+mn-ea"/>
                        <a:cs typeface="+mn-cs"/>
                      </a:endParaRPr>
                    </a:p>
                  </a:txBody>
                  <a:tcPr>
                    <a:solidFill>
                      <a:schemeClr val="tx2">
                        <a:lumMod val="20000"/>
                        <a:lumOff val="80000"/>
                      </a:schemeClr>
                    </a:solidFill>
                  </a:tcPr>
                </a:tc>
                <a:extLst>
                  <a:ext uri="{0D108BD9-81ED-4DB2-BD59-A6C34878D82A}">
                    <a16:rowId xmlns:a16="http://schemas.microsoft.com/office/drawing/2014/main" val="721839153"/>
                  </a:ext>
                </a:extLst>
              </a:tr>
            </a:tbl>
          </a:graphicData>
        </a:graphic>
      </p:graphicFrame>
    </p:spTree>
    <p:extLst>
      <p:ext uri="{BB962C8B-B14F-4D97-AF65-F5344CB8AC3E}">
        <p14:creationId xmlns:p14="http://schemas.microsoft.com/office/powerpoint/2010/main" val="18421456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dirty="0" smtClean="0"/>
              <a:t>7. Inhaltsfelder </a:t>
            </a:r>
            <a:r>
              <a:rPr lang="de-DE" dirty="0"/>
              <a:t>und inhaltliche Schwerpunkte </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a:xfrm>
            <a:off x="251520" y="6348765"/>
            <a:ext cx="3024336" cy="365125"/>
          </a:xfrm>
        </p:spPr>
        <p:txBody>
          <a:bodyPr/>
          <a:lstStyle/>
          <a:p>
            <a:r>
              <a:rPr lang="de-DE" dirty="0"/>
              <a:t>KLP </a:t>
            </a:r>
            <a:r>
              <a:rPr lang="de-DE" dirty="0" err="1"/>
              <a:t>HRGeSk</a:t>
            </a:r>
            <a:r>
              <a:rPr lang="de-DE" dirty="0"/>
              <a:t> </a:t>
            </a:r>
            <a:r>
              <a:rPr lang="de-DE" dirty="0" smtClean="0"/>
              <a:t>Deutsch</a:t>
            </a:r>
            <a:endParaRPr lang="de-DE" dirty="0"/>
          </a:p>
        </p:txBody>
      </p:sp>
      <p:sp>
        <p:nvSpPr>
          <p:cNvPr id="5"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p:txBody>
          <a:bodyPr/>
          <a:lstStyle/>
          <a:p>
            <a:r>
              <a:rPr lang="de-DE" dirty="0"/>
              <a:t>Dienstbesprechung zum Auftakt der Implementation</a:t>
            </a: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16</a:t>
            </a:fld>
            <a:endParaRPr lang="de-DE"/>
          </a:p>
        </p:txBody>
      </p:sp>
      <p:sp>
        <p:nvSpPr>
          <p:cNvPr id="10" name="Untertitel 2"/>
          <p:cNvSpPr txBox="1">
            <a:spLocks/>
          </p:cNvSpPr>
          <p:nvPr/>
        </p:nvSpPr>
        <p:spPr>
          <a:xfrm>
            <a:off x="467544" y="1700808"/>
            <a:ext cx="7704856" cy="4176464"/>
          </a:xfrm>
          <a:prstGeom prst="rect">
            <a:avLst/>
          </a:prstGeom>
          <a:solidFill>
            <a:schemeClr val="bg1"/>
          </a:solidFill>
          <a:effectLst/>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de-DE" sz="1600" dirty="0"/>
          </a:p>
        </p:txBody>
      </p:sp>
      <p:graphicFrame>
        <p:nvGraphicFramePr>
          <p:cNvPr id="3" name="Tabelle 2"/>
          <p:cNvGraphicFramePr>
            <a:graphicFrameLocks noGrp="1"/>
          </p:cNvGraphicFramePr>
          <p:nvPr>
            <p:extLst>
              <p:ext uri="{D42A27DB-BD31-4B8C-83A1-F6EECF244321}">
                <p14:modId xmlns:p14="http://schemas.microsoft.com/office/powerpoint/2010/main" val="2332340934"/>
              </p:ext>
            </p:extLst>
          </p:nvPr>
        </p:nvGraphicFramePr>
        <p:xfrm>
          <a:off x="760748" y="1956275"/>
          <a:ext cx="7632848" cy="3580827"/>
        </p:xfrm>
        <a:graphic>
          <a:graphicData uri="http://schemas.openxmlformats.org/drawingml/2006/table">
            <a:tbl>
              <a:tblPr firstRow="1" bandRow="1">
                <a:tableStyleId>{5C22544A-7EE6-4342-B048-85BDC9FD1C3A}</a:tableStyleId>
              </a:tblPr>
              <a:tblGrid>
                <a:gridCol w="1795028">
                  <a:extLst>
                    <a:ext uri="{9D8B030D-6E8A-4147-A177-3AD203B41FA5}">
                      <a16:colId xmlns:a16="http://schemas.microsoft.com/office/drawing/2014/main" val="375789765"/>
                    </a:ext>
                  </a:extLst>
                </a:gridCol>
                <a:gridCol w="5837820">
                  <a:extLst>
                    <a:ext uri="{9D8B030D-6E8A-4147-A177-3AD203B41FA5}">
                      <a16:colId xmlns:a16="http://schemas.microsoft.com/office/drawing/2014/main" val="915465820"/>
                    </a:ext>
                  </a:extLst>
                </a:gridCol>
              </a:tblGrid>
              <a:tr h="536621">
                <a:tc gridSpan="2">
                  <a:txBody>
                    <a:bodyPr/>
                    <a:lstStyle/>
                    <a:p>
                      <a:pPr algn="l"/>
                      <a:r>
                        <a:rPr lang="de-DE" dirty="0" smtClean="0"/>
                        <a:t>Inhaltliche Schwerpunkte: Kumulativer Kompetenzaufbau über  die Jahrgangsstufen im Inhaltsfeld</a:t>
                      </a:r>
                      <a:r>
                        <a:rPr lang="de-DE" baseline="0" dirty="0" smtClean="0"/>
                        <a:t> Sprache </a:t>
                      </a:r>
                      <a:endParaRPr lang="de-DE" dirty="0"/>
                    </a:p>
                  </a:txBody>
                  <a:tcPr/>
                </a:tc>
                <a:tc hMerge="1">
                  <a:txBody>
                    <a:bodyPr/>
                    <a:lstStyle/>
                    <a:p>
                      <a:endParaRPr lang="de-DE" dirty="0"/>
                    </a:p>
                  </a:txBody>
                  <a:tcPr/>
                </a:tc>
                <a:extLst>
                  <a:ext uri="{0D108BD9-81ED-4DB2-BD59-A6C34878D82A}">
                    <a16:rowId xmlns:a16="http://schemas.microsoft.com/office/drawing/2014/main" val="1029692122"/>
                  </a:ext>
                </a:extLst>
              </a:tr>
              <a:tr h="980249">
                <a:tc>
                  <a:txBody>
                    <a:bodyPr/>
                    <a:lstStyle/>
                    <a:p>
                      <a:r>
                        <a:rPr lang="de-DE" dirty="0" smtClean="0"/>
                        <a:t>Klasse 5/6</a:t>
                      </a:r>
                      <a:r>
                        <a:rPr lang="de-DE" baseline="0" dirty="0" smtClean="0"/>
                        <a:t> </a:t>
                      </a:r>
                      <a:endParaRPr lang="de-DE" dirty="0"/>
                    </a:p>
                  </a:txBody>
                  <a:tcPr/>
                </a:tc>
                <a:tc>
                  <a:txBody>
                    <a:bodyPr/>
                    <a:lstStyle/>
                    <a:p>
                      <a:pPr lvl="0"/>
                      <a:r>
                        <a:rPr lang="de-DE" sz="1800" kern="1200" dirty="0" smtClean="0">
                          <a:solidFill>
                            <a:schemeClr val="dk1"/>
                          </a:solidFill>
                          <a:effectLst/>
                          <a:latin typeface="+mn-lt"/>
                          <a:ea typeface="+mn-ea"/>
                          <a:cs typeface="+mn-cs"/>
                        </a:rPr>
                        <a:t>innere und äußere Mehrsprachigkeit: </a:t>
                      </a:r>
                      <a:r>
                        <a:rPr lang="de-DE" sz="1800" b="1" kern="1200" dirty="0" smtClean="0">
                          <a:solidFill>
                            <a:srgbClr val="0000FF"/>
                          </a:solidFill>
                          <a:effectLst/>
                          <a:latin typeface="+mn-lt"/>
                          <a:ea typeface="+mn-ea"/>
                          <a:cs typeface="+mn-cs"/>
                        </a:rPr>
                        <a:t>Alltags- und Bildungssprache</a:t>
                      </a:r>
                      <a:r>
                        <a:rPr lang="de-DE" sz="1800" kern="1200" dirty="0" smtClean="0">
                          <a:solidFill>
                            <a:schemeClr val="dk1"/>
                          </a:solidFill>
                          <a:effectLst/>
                          <a:latin typeface="+mn-lt"/>
                          <a:ea typeface="+mn-ea"/>
                          <a:cs typeface="+mn-cs"/>
                        </a:rPr>
                        <a:t>, Sprachen der Lerngruppe</a:t>
                      </a:r>
                      <a:endParaRPr lang="de-DE" sz="1800" kern="1200" dirty="0">
                        <a:solidFill>
                          <a:schemeClr val="dk1"/>
                        </a:solidFill>
                        <a:effectLst/>
                        <a:latin typeface="+mn-lt"/>
                        <a:ea typeface="+mn-ea"/>
                        <a:cs typeface="+mn-cs"/>
                      </a:endParaRPr>
                    </a:p>
                  </a:txBody>
                  <a:tcPr/>
                </a:tc>
                <a:extLst>
                  <a:ext uri="{0D108BD9-81ED-4DB2-BD59-A6C34878D82A}">
                    <a16:rowId xmlns:a16="http://schemas.microsoft.com/office/drawing/2014/main" val="2231044043"/>
                  </a:ext>
                </a:extLst>
              </a:tr>
              <a:tr h="980249">
                <a:tc>
                  <a:txBody>
                    <a:bodyPr/>
                    <a:lstStyle/>
                    <a:p>
                      <a:r>
                        <a:rPr lang="de-DE" dirty="0" smtClean="0"/>
                        <a:t>Klasse 7/8</a:t>
                      </a:r>
                      <a:endParaRPr lang="de-DE" dirty="0"/>
                    </a:p>
                  </a:txBody>
                  <a:tcPr/>
                </a:tc>
                <a:tc>
                  <a:txBody>
                    <a:bodyPr/>
                    <a:lstStyle/>
                    <a:p>
                      <a:pPr lvl="0"/>
                      <a:r>
                        <a:rPr lang="de-DE" sz="1800" kern="1200" dirty="0" smtClean="0">
                          <a:solidFill>
                            <a:schemeClr val="dk1"/>
                          </a:solidFill>
                          <a:effectLst/>
                          <a:latin typeface="+mn-lt"/>
                          <a:ea typeface="+mn-ea"/>
                          <a:cs typeface="+mn-cs"/>
                        </a:rPr>
                        <a:t>innere und äußere Mehrsprachigkeit: Unterschiede zwischen Sprachen, </a:t>
                      </a:r>
                      <a:r>
                        <a:rPr lang="de-DE" sz="1800" b="1" kern="1200" dirty="0" smtClean="0">
                          <a:solidFill>
                            <a:srgbClr val="0000FF"/>
                          </a:solidFill>
                          <a:effectLst/>
                          <a:latin typeface="+mn-lt"/>
                          <a:ea typeface="+mn-ea"/>
                          <a:cs typeface="+mn-cs"/>
                        </a:rPr>
                        <a:t>mündliche und schriftliche Ausdruckformen, Bildungssprache</a:t>
                      </a:r>
                      <a:endParaRPr lang="de-DE" sz="1800" b="1" kern="1200" dirty="0">
                        <a:solidFill>
                          <a:srgbClr val="0000FF"/>
                        </a:solidFill>
                        <a:effectLst/>
                        <a:latin typeface="+mn-lt"/>
                        <a:ea typeface="+mn-ea"/>
                        <a:cs typeface="+mn-cs"/>
                      </a:endParaRPr>
                    </a:p>
                  </a:txBody>
                  <a:tcPr/>
                </a:tc>
                <a:extLst>
                  <a:ext uri="{0D108BD9-81ED-4DB2-BD59-A6C34878D82A}">
                    <a16:rowId xmlns:a16="http://schemas.microsoft.com/office/drawing/2014/main" val="3093825687"/>
                  </a:ext>
                </a:extLst>
              </a:tr>
              <a:tr h="980249">
                <a:tc>
                  <a:txBody>
                    <a:bodyPr/>
                    <a:lstStyle/>
                    <a:p>
                      <a:r>
                        <a:rPr lang="de-DE" dirty="0" smtClean="0"/>
                        <a:t>Klasse 9/10</a:t>
                      </a:r>
                      <a:r>
                        <a:rPr lang="de-DE" baseline="0" dirty="0" smtClean="0"/>
                        <a:t> </a:t>
                      </a:r>
                      <a:endParaRPr lang="de-DE" dirty="0"/>
                    </a:p>
                  </a:txBody>
                  <a:tcPr/>
                </a:tc>
                <a:tc>
                  <a:txBody>
                    <a:bodyPr/>
                    <a:lstStyle/>
                    <a:p>
                      <a:pPr lvl="0"/>
                      <a:r>
                        <a:rPr lang="de-DE" sz="1800" kern="1200" dirty="0" smtClean="0">
                          <a:solidFill>
                            <a:schemeClr val="dk1"/>
                          </a:solidFill>
                          <a:effectLst/>
                          <a:latin typeface="+mn-lt"/>
                          <a:ea typeface="+mn-ea"/>
                          <a:cs typeface="+mn-cs"/>
                        </a:rPr>
                        <a:t>Sprachebenen: </a:t>
                      </a:r>
                      <a:r>
                        <a:rPr lang="de-DE" sz="1800" b="1" kern="1200" dirty="0" smtClean="0">
                          <a:solidFill>
                            <a:srgbClr val="0000FF"/>
                          </a:solidFill>
                          <a:effectLst/>
                          <a:latin typeface="+mn-lt"/>
                          <a:ea typeface="+mn-ea"/>
                          <a:cs typeface="+mn-cs"/>
                        </a:rPr>
                        <a:t>Sprachvarietäten</a:t>
                      </a:r>
                      <a:r>
                        <a:rPr lang="de-DE" sz="1800" kern="1200" dirty="0" smtClean="0">
                          <a:solidFill>
                            <a:schemeClr val="dk1"/>
                          </a:solidFill>
                          <a:effectLst/>
                          <a:latin typeface="+mn-lt"/>
                          <a:ea typeface="+mn-ea"/>
                          <a:cs typeface="+mn-cs"/>
                        </a:rPr>
                        <a:t>, </a:t>
                      </a:r>
                      <a:r>
                        <a:rPr lang="de-DE" sz="1800" b="1" kern="1200" dirty="0" smtClean="0">
                          <a:solidFill>
                            <a:srgbClr val="0000FF"/>
                          </a:solidFill>
                          <a:effectLst/>
                          <a:latin typeface="+mn-lt"/>
                          <a:ea typeface="+mn-ea"/>
                          <a:cs typeface="+mn-cs"/>
                        </a:rPr>
                        <a:t>Sprachstile</a:t>
                      </a:r>
                      <a:r>
                        <a:rPr lang="de-DE" sz="1800" kern="1200" dirty="0" smtClean="0">
                          <a:solidFill>
                            <a:schemeClr val="dk1"/>
                          </a:solidFill>
                          <a:effectLst/>
                          <a:latin typeface="+mn-lt"/>
                          <a:ea typeface="+mn-ea"/>
                          <a:cs typeface="+mn-cs"/>
                        </a:rPr>
                        <a:t>, Diskriminierung durch Sprache</a:t>
                      </a:r>
                    </a:p>
                  </a:txBody>
                  <a:tcPr/>
                </a:tc>
                <a:extLst>
                  <a:ext uri="{0D108BD9-81ED-4DB2-BD59-A6C34878D82A}">
                    <a16:rowId xmlns:a16="http://schemas.microsoft.com/office/drawing/2014/main" val="435000472"/>
                  </a:ext>
                </a:extLst>
              </a:tr>
            </a:tbl>
          </a:graphicData>
        </a:graphic>
      </p:graphicFrame>
    </p:spTree>
    <p:extLst>
      <p:ext uri="{BB962C8B-B14F-4D97-AF65-F5344CB8AC3E}">
        <p14:creationId xmlns:p14="http://schemas.microsoft.com/office/powerpoint/2010/main" val="42390157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dirty="0" smtClean="0"/>
              <a:t>7. Inhaltsfelder </a:t>
            </a:r>
            <a:r>
              <a:rPr lang="de-DE" dirty="0"/>
              <a:t>und inhaltliche Schwerpunkte </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a:xfrm>
            <a:off x="251520" y="6348765"/>
            <a:ext cx="3024336" cy="365125"/>
          </a:xfrm>
        </p:spPr>
        <p:txBody>
          <a:bodyPr/>
          <a:lstStyle/>
          <a:p>
            <a:r>
              <a:rPr lang="de-DE" dirty="0"/>
              <a:t>KLP </a:t>
            </a:r>
            <a:r>
              <a:rPr lang="de-DE" dirty="0" err="1"/>
              <a:t>HRGeSk</a:t>
            </a:r>
            <a:r>
              <a:rPr lang="de-DE" dirty="0"/>
              <a:t> </a:t>
            </a:r>
            <a:r>
              <a:rPr lang="de-DE" dirty="0" smtClean="0"/>
              <a:t>Deutsch</a:t>
            </a:r>
            <a:endParaRPr lang="de-DE" dirty="0"/>
          </a:p>
        </p:txBody>
      </p:sp>
      <p:sp>
        <p:nvSpPr>
          <p:cNvPr id="5"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p:txBody>
          <a:bodyPr/>
          <a:lstStyle/>
          <a:p>
            <a:r>
              <a:rPr lang="de-DE" dirty="0"/>
              <a:t>Dienstbesprechung zum Auftakt der Implementation</a:t>
            </a: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17</a:t>
            </a:fld>
            <a:endParaRPr lang="de-DE"/>
          </a:p>
        </p:txBody>
      </p:sp>
      <p:sp>
        <p:nvSpPr>
          <p:cNvPr id="10" name="Untertitel 2"/>
          <p:cNvSpPr txBox="1">
            <a:spLocks/>
          </p:cNvSpPr>
          <p:nvPr/>
        </p:nvSpPr>
        <p:spPr>
          <a:xfrm>
            <a:off x="467544" y="1700808"/>
            <a:ext cx="7704856" cy="4176464"/>
          </a:xfrm>
          <a:prstGeom prst="rect">
            <a:avLst/>
          </a:prstGeom>
          <a:solidFill>
            <a:schemeClr val="bg1"/>
          </a:solidFill>
          <a:effectLst/>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de-DE" sz="1600" dirty="0"/>
          </a:p>
        </p:txBody>
      </p:sp>
      <p:graphicFrame>
        <p:nvGraphicFramePr>
          <p:cNvPr id="3" name="Tabelle 2"/>
          <p:cNvGraphicFramePr>
            <a:graphicFrameLocks noGrp="1"/>
          </p:cNvGraphicFramePr>
          <p:nvPr>
            <p:extLst>
              <p:ext uri="{D42A27DB-BD31-4B8C-83A1-F6EECF244321}">
                <p14:modId xmlns:p14="http://schemas.microsoft.com/office/powerpoint/2010/main" val="2481329630"/>
              </p:ext>
            </p:extLst>
          </p:nvPr>
        </p:nvGraphicFramePr>
        <p:xfrm>
          <a:off x="760748" y="1956275"/>
          <a:ext cx="7632848" cy="3580827"/>
        </p:xfrm>
        <a:graphic>
          <a:graphicData uri="http://schemas.openxmlformats.org/drawingml/2006/table">
            <a:tbl>
              <a:tblPr firstRow="1" bandRow="1">
                <a:tableStyleId>{5C22544A-7EE6-4342-B048-85BDC9FD1C3A}</a:tableStyleId>
              </a:tblPr>
              <a:tblGrid>
                <a:gridCol w="1795028">
                  <a:extLst>
                    <a:ext uri="{9D8B030D-6E8A-4147-A177-3AD203B41FA5}">
                      <a16:colId xmlns:a16="http://schemas.microsoft.com/office/drawing/2014/main" val="375789765"/>
                    </a:ext>
                  </a:extLst>
                </a:gridCol>
                <a:gridCol w="5837820">
                  <a:extLst>
                    <a:ext uri="{9D8B030D-6E8A-4147-A177-3AD203B41FA5}">
                      <a16:colId xmlns:a16="http://schemas.microsoft.com/office/drawing/2014/main" val="915465820"/>
                    </a:ext>
                  </a:extLst>
                </a:gridCol>
              </a:tblGrid>
              <a:tr h="536621">
                <a:tc gridSpan="2">
                  <a:txBody>
                    <a:bodyPr/>
                    <a:lstStyle/>
                    <a:p>
                      <a:pPr algn="l"/>
                      <a:r>
                        <a:rPr lang="de-DE" dirty="0" smtClean="0"/>
                        <a:t>Inhaltliche Schwerpunkte: Kumulativer Kompetenzaufbau über  die Jahrgangsstufen</a:t>
                      </a:r>
                      <a:endParaRPr lang="de-DE" dirty="0"/>
                    </a:p>
                  </a:txBody>
                  <a:tcPr/>
                </a:tc>
                <a:tc hMerge="1">
                  <a:txBody>
                    <a:bodyPr/>
                    <a:lstStyle/>
                    <a:p>
                      <a:endParaRPr lang="de-DE" dirty="0"/>
                    </a:p>
                  </a:txBody>
                  <a:tcPr/>
                </a:tc>
                <a:extLst>
                  <a:ext uri="{0D108BD9-81ED-4DB2-BD59-A6C34878D82A}">
                    <a16:rowId xmlns:a16="http://schemas.microsoft.com/office/drawing/2014/main" val="1029692122"/>
                  </a:ext>
                </a:extLst>
              </a:tr>
              <a:tr h="980249">
                <a:tc>
                  <a:txBody>
                    <a:bodyPr/>
                    <a:lstStyle/>
                    <a:p>
                      <a:r>
                        <a:rPr lang="de-DE" dirty="0" smtClean="0"/>
                        <a:t>Klasse 5/6</a:t>
                      </a:r>
                      <a:r>
                        <a:rPr lang="de-DE" baseline="0" dirty="0" smtClean="0"/>
                        <a:t> </a:t>
                      </a:r>
                      <a:endParaRPr lang="de-DE" dirty="0"/>
                    </a:p>
                  </a:txBody>
                  <a:tcPr/>
                </a:tc>
                <a:tc>
                  <a:txBody>
                    <a:bodyPr/>
                    <a:lstStyle/>
                    <a:p>
                      <a:pPr lvl="0"/>
                      <a:r>
                        <a:rPr lang="de-DE" sz="1800" kern="1200" dirty="0" smtClean="0">
                          <a:solidFill>
                            <a:schemeClr val="dk1"/>
                          </a:solidFill>
                          <a:effectLst/>
                          <a:latin typeface="+mn-lt"/>
                          <a:ea typeface="+mn-ea"/>
                          <a:cs typeface="+mn-cs"/>
                        </a:rPr>
                        <a:t>innere und äußere Mehrsprachigkeit: </a:t>
                      </a:r>
                      <a:r>
                        <a:rPr lang="de-DE" sz="1800" b="0" kern="1200" dirty="0" smtClean="0">
                          <a:solidFill>
                            <a:schemeClr val="tx1"/>
                          </a:solidFill>
                          <a:effectLst/>
                          <a:latin typeface="+mn-lt"/>
                          <a:ea typeface="+mn-ea"/>
                          <a:cs typeface="+mn-cs"/>
                        </a:rPr>
                        <a:t>Alltags- und Bildungssprache</a:t>
                      </a:r>
                      <a:r>
                        <a:rPr lang="de-DE" sz="1800" kern="1200" dirty="0" smtClean="0">
                          <a:solidFill>
                            <a:schemeClr val="dk1"/>
                          </a:solidFill>
                          <a:effectLst/>
                          <a:latin typeface="+mn-lt"/>
                          <a:ea typeface="+mn-ea"/>
                          <a:cs typeface="+mn-cs"/>
                        </a:rPr>
                        <a:t>, </a:t>
                      </a:r>
                      <a:r>
                        <a:rPr lang="de-DE" sz="1800" b="1" kern="1200" dirty="0" smtClean="0">
                          <a:solidFill>
                            <a:srgbClr val="FF0000"/>
                          </a:solidFill>
                          <a:effectLst/>
                          <a:latin typeface="+mn-lt"/>
                          <a:ea typeface="+mn-ea"/>
                          <a:cs typeface="+mn-cs"/>
                        </a:rPr>
                        <a:t>Sprachen der Lerngruppe</a:t>
                      </a:r>
                      <a:endParaRPr lang="de-DE" sz="1800" b="1" kern="1200" dirty="0">
                        <a:solidFill>
                          <a:srgbClr val="FF0000"/>
                        </a:solidFill>
                        <a:effectLst/>
                        <a:latin typeface="+mn-lt"/>
                        <a:ea typeface="+mn-ea"/>
                        <a:cs typeface="+mn-cs"/>
                      </a:endParaRPr>
                    </a:p>
                  </a:txBody>
                  <a:tcPr/>
                </a:tc>
                <a:extLst>
                  <a:ext uri="{0D108BD9-81ED-4DB2-BD59-A6C34878D82A}">
                    <a16:rowId xmlns:a16="http://schemas.microsoft.com/office/drawing/2014/main" val="2231044043"/>
                  </a:ext>
                </a:extLst>
              </a:tr>
              <a:tr h="980249">
                <a:tc>
                  <a:txBody>
                    <a:bodyPr/>
                    <a:lstStyle/>
                    <a:p>
                      <a:r>
                        <a:rPr lang="de-DE" dirty="0" smtClean="0"/>
                        <a:t>Klasse 7/8</a:t>
                      </a:r>
                      <a:endParaRPr lang="de-DE" dirty="0"/>
                    </a:p>
                  </a:txBody>
                  <a:tcPr/>
                </a:tc>
                <a:tc>
                  <a:txBody>
                    <a:bodyPr/>
                    <a:lstStyle/>
                    <a:p>
                      <a:pPr lvl="0"/>
                      <a:r>
                        <a:rPr lang="de-DE" sz="1800" kern="1200" dirty="0" smtClean="0">
                          <a:solidFill>
                            <a:schemeClr val="dk1"/>
                          </a:solidFill>
                          <a:effectLst/>
                          <a:latin typeface="+mn-lt"/>
                          <a:ea typeface="+mn-ea"/>
                          <a:cs typeface="+mn-cs"/>
                        </a:rPr>
                        <a:t>innere und äußere Mehrsprachigkeit: </a:t>
                      </a:r>
                      <a:r>
                        <a:rPr lang="de-DE" sz="1800" b="1" kern="1200" dirty="0" smtClean="0">
                          <a:solidFill>
                            <a:srgbClr val="FF0000"/>
                          </a:solidFill>
                          <a:effectLst/>
                          <a:latin typeface="+mn-lt"/>
                          <a:ea typeface="+mn-ea"/>
                          <a:cs typeface="+mn-cs"/>
                        </a:rPr>
                        <a:t>Unterschiede zwischen Sprachen</a:t>
                      </a:r>
                      <a:r>
                        <a:rPr lang="de-DE" sz="1800" kern="1200" dirty="0" smtClean="0">
                          <a:solidFill>
                            <a:schemeClr val="dk1"/>
                          </a:solidFill>
                          <a:effectLst/>
                          <a:latin typeface="+mn-lt"/>
                          <a:ea typeface="+mn-ea"/>
                          <a:cs typeface="+mn-cs"/>
                        </a:rPr>
                        <a:t>, </a:t>
                      </a:r>
                      <a:r>
                        <a:rPr lang="de-DE" sz="1800" b="0" kern="1200" dirty="0" smtClean="0">
                          <a:solidFill>
                            <a:schemeClr val="tx1"/>
                          </a:solidFill>
                          <a:effectLst/>
                          <a:latin typeface="+mn-lt"/>
                          <a:ea typeface="+mn-ea"/>
                          <a:cs typeface="+mn-cs"/>
                        </a:rPr>
                        <a:t>mündliche und schriftliche Ausdruckformen, Bildungssprache</a:t>
                      </a:r>
                      <a:endParaRPr lang="de-DE" sz="1800" b="0" kern="1200" dirty="0">
                        <a:solidFill>
                          <a:schemeClr val="tx1"/>
                        </a:solidFill>
                        <a:effectLst/>
                        <a:latin typeface="+mn-lt"/>
                        <a:ea typeface="+mn-ea"/>
                        <a:cs typeface="+mn-cs"/>
                      </a:endParaRPr>
                    </a:p>
                  </a:txBody>
                  <a:tcPr/>
                </a:tc>
                <a:extLst>
                  <a:ext uri="{0D108BD9-81ED-4DB2-BD59-A6C34878D82A}">
                    <a16:rowId xmlns:a16="http://schemas.microsoft.com/office/drawing/2014/main" val="3093825687"/>
                  </a:ext>
                </a:extLst>
              </a:tr>
              <a:tr h="980249">
                <a:tc>
                  <a:txBody>
                    <a:bodyPr/>
                    <a:lstStyle/>
                    <a:p>
                      <a:r>
                        <a:rPr lang="de-DE" dirty="0" smtClean="0"/>
                        <a:t>Klasse 9/10</a:t>
                      </a:r>
                      <a:r>
                        <a:rPr lang="de-DE" baseline="0" dirty="0" smtClean="0"/>
                        <a:t> </a:t>
                      </a:r>
                      <a:endParaRPr lang="de-DE" dirty="0"/>
                    </a:p>
                  </a:txBody>
                  <a:tcPr/>
                </a:tc>
                <a:tc>
                  <a:txBody>
                    <a:bodyPr/>
                    <a:lstStyle/>
                    <a:p>
                      <a:pPr lvl="0"/>
                      <a:r>
                        <a:rPr lang="de-DE" sz="1800" b="1" kern="1200" dirty="0" smtClean="0">
                          <a:solidFill>
                            <a:srgbClr val="FF0000"/>
                          </a:solidFill>
                          <a:effectLst/>
                          <a:latin typeface="+mn-lt"/>
                          <a:ea typeface="+mn-ea"/>
                          <a:cs typeface="+mn-cs"/>
                        </a:rPr>
                        <a:t>Mehrsprachigkeit als individuelles und gesellschaftliches Phänomen</a:t>
                      </a:r>
                    </a:p>
                  </a:txBody>
                  <a:tcPr/>
                </a:tc>
                <a:extLst>
                  <a:ext uri="{0D108BD9-81ED-4DB2-BD59-A6C34878D82A}">
                    <a16:rowId xmlns:a16="http://schemas.microsoft.com/office/drawing/2014/main" val="435000472"/>
                  </a:ext>
                </a:extLst>
              </a:tr>
            </a:tbl>
          </a:graphicData>
        </a:graphic>
      </p:graphicFrame>
    </p:spTree>
    <p:extLst>
      <p:ext uri="{BB962C8B-B14F-4D97-AF65-F5344CB8AC3E}">
        <p14:creationId xmlns:p14="http://schemas.microsoft.com/office/powerpoint/2010/main" val="16412915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sz="3200" dirty="0"/>
              <a:t>Struktur des KLP Deutsch</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p:txBody>
          <a:bodyPr/>
          <a:lstStyle/>
          <a:p>
            <a:r>
              <a:rPr lang="de-DE" dirty="0"/>
              <a:t>KLP </a:t>
            </a:r>
            <a:r>
              <a:rPr lang="de-DE" dirty="0" err="1"/>
              <a:t>HRGeSk</a:t>
            </a:r>
            <a:r>
              <a:rPr lang="de-DE" dirty="0"/>
              <a:t> </a:t>
            </a:r>
            <a:r>
              <a:rPr lang="de-DE" dirty="0" smtClean="0"/>
              <a:t>Deutsch</a:t>
            </a:r>
            <a:endParaRPr lang="de-DE" dirty="0"/>
          </a:p>
        </p:txBody>
      </p:sp>
      <p:sp>
        <p:nvSpPr>
          <p:cNvPr id="5"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p:txBody>
          <a:bodyPr/>
          <a:lstStyle/>
          <a:p>
            <a:r>
              <a:rPr lang="de-DE" dirty="0"/>
              <a:t>Dienstbesprechung zum Auftakt der Implementation</a:t>
            </a: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18</a:t>
            </a:fld>
            <a:endParaRPr lang="de-DE"/>
          </a:p>
        </p:txBody>
      </p:sp>
      <p:sp>
        <p:nvSpPr>
          <p:cNvPr id="8" name="Inhaltsplatzhalter 3"/>
          <p:cNvSpPr>
            <a:spLocks noGrp="1"/>
          </p:cNvSpPr>
          <p:nvPr>
            <p:ph sz="half" idx="4294967295"/>
          </p:nvPr>
        </p:nvSpPr>
        <p:spPr>
          <a:xfrm>
            <a:off x="539552" y="1772816"/>
            <a:ext cx="5482952" cy="2808312"/>
          </a:xfrm>
          <a:prstGeom prst="rect">
            <a:avLst/>
          </a:prstGeom>
          <a:solidFill>
            <a:schemeClr val="bg1">
              <a:lumMod val="95000"/>
            </a:schemeClr>
          </a:solidFill>
          <a:ln w="38100">
            <a:solidFill>
              <a:srgbClr val="0000FF"/>
            </a:solidFill>
          </a:ln>
        </p:spPr>
        <p:txBody>
          <a:bodyPr>
            <a:normAutofit/>
          </a:bodyPr>
          <a:lstStyle/>
          <a:p>
            <a:pPr marL="0" indent="0">
              <a:buNone/>
            </a:pPr>
            <a:r>
              <a:rPr lang="de-DE" sz="2000" b="1" dirty="0">
                <a:solidFill>
                  <a:schemeClr val="bg1">
                    <a:lumMod val="75000"/>
                  </a:schemeClr>
                </a:solidFill>
              </a:rPr>
              <a:t>Kap. 1: Aufgaben und Ziele des Faches</a:t>
            </a:r>
            <a:endParaRPr lang="de-DE" sz="2000" dirty="0">
              <a:solidFill>
                <a:schemeClr val="bg1">
                  <a:lumMod val="75000"/>
                </a:schemeClr>
              </a:solidFill>
            </a:endParaRPr>
          </a:p>
          <a:p>
            <a:pPr marL="0" indent="0">
              <a:buNone/>
            </a:pPr>
            <a:endParaRPr lang="de-DE" sz="2000" dirty="0">
              <a:solidFill>
                <a:schemeClr val="bg1">
                  <a:lumMod val="75000"/>
                </a:schemeClr>
              </a:solidFill>
            </a:endParaRPr>
          </a:p>
          <a:p>
            <a:pPr marL="0" indent="0">
              <a:buNone/>
            </a:pPr>
            <a:endParaRPr lang="de-DE" sz="2000" dirty="0"/>
          </a:p>
        </p:txBody>
      </p:sp>
      <p:pic>
        <p:nvPicPr>
          <p:cNvPr id="10" name="Grafik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1560" y="2132856"/>
            <a:ext cx="3445004" cy="2384440"/>
          </a:xfrm>
          <a:prstGeom prst="rect">
            <a:avLst/>
          </a:prstGeom>
        </p:spPr>
      </p:pic>
      <p:pic>
        <p:nvPicPr>
          <p:cNvPr id="1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3176052"/>
            <a:ext cx="4067772" cy="1312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20656" y="4365104"/>
            <a:ext cx="2267768" cy="14614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Gestreifter Pfeil nach rechts 15"/>
          <p:cNvSpPr/>
          <p:nvPr/>
        </p:nvSpPr>
        <p:spPr>
          <a:xfrm rot="2598105">
            <a:off x="544804" y="2842067"/>
            <a:ext cx="1062825" cy="432048"/>
          </a:xfrm>
          <a:prstGeom prst="stripedRightArrow">
            <a:avLst>
              <a:gd name="adj1" fmla="val 3625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8" name="Inhaltsplatzhalter 3">
            <a:extLst>
              <a:ext uri="{FF2B5EF4-FFF2-40B4-BE49-F238E27FC236}">
                <a16:creationId xmlns:a16="http://schemas.microsoft.com/office/drawing/2014/main" id="{7E5E6C42-CB03-4E08-B8B0-A37B3C46BB82}"/>
              </a:ext>
            </a:extLst>
          </p:cNvPr>
          <p:cNvSpPr txBox="1">
            <a:spLocks/>
          </p:cNvSpPr>
          <p:nvPr/>
        </p:nvSpPr>
        <p:spPr>
          <a:xfrm>
            <a:off x="1596357" y="2536414"/>
            <a:ext cx="4958533" cy="2160240"/>
          </a:xfrm>
          <a:prstGeom prst="rect">
            <a:avLst/>
          </a:prstGeom>
          <a:solidFill>
            <a:schemeClr val="bg1">
              <a:lumMod val="95000"/>
            </a:schemeClr>
          </a:solidFill>
          <a:ln w="38100">
            <a:solidFill>
              <a:srgbClr val="0000FF"/>
            </a:solidFill>
          </a:ln>
          <a:effectLst/>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de-DE" sz="2000" b="1" dirty="0">
                <a:solidFill>
                  <a:schemeClr val="bg1">
                    <a:lumMod val="75000"/>
                  </a:schemeClr>
                </a:solidFill>
              </a:rPr>
              <a:t>Kap. 2: Übergeordnete Kompetenzerwartungen (2 Stufen)</a:t>
            </a:r>
          </a:p>
          <a:p>
            <a:pPr marL="0" indent="0">
              <a:buFont typeface="Arial" panose="020B0604020202020204" pitchFamily="34" charset="0"/>
              <a:buNone/>
            </a:pPr>
            <a:endParaRPr lang="de-DE" sz="2000" dirty="0"/>
          </a:p>
          <a:p>
            <a:pPr marL="0" indent="0">
              <a:buFont typeface="Arial" panose="020B0604020202020204" pitchFamily="34" charset="0"/>
              <a:buNone/>
            </a:pPr>
            <a:endParaRPr lang="de-DE" sz="2000" dirty="0"/>
          </a:p>
          <a:p>
            <a:pPr marL="0" indent="0">
              <a:buFont typeface="Arial" panose="020B0604020202020204" pitchFamily="34" charset="0"/>
              <a:buNone/>
            </a:pPr>
            <a:endParaRPr lang="de-DE" sz="2000" dirty="0"/>
          </a:p>
        </p:txBody>
      </p:sp>
      <p:sp>
        <p:nvSpPr>
          <p:cNvPr id="11" name="Inhaltsplatzhalter 3"/>
          <p:cNvSpPr>
            <a:spLocks noGrp="1"/>
          </p:cNvSpPr>
          <p:nvPr>
            <p:ph sz="half" idx="4294967295"/>
          </p:nvPr>
        </p:nvSpPr>
        <p:spPr>
          <a:xfrm>
            <a:off x="2509750" y="3379340"/>
            <a:ext cx="5112568" cy="2160240"/>
          </a:xfrm>
          <a:prstGeom prst="rect">
            <a:avLst/>
          </a:prstGeom>
          <a:solidFill>
            <a:schemeClr val="bg1">
              <a:lumMod val="95000"/>
            </a:schemeClr>
          </a:solidFill>
          <a:ln w="38100">
            <a:solidFill>
              <a:srgbClr val="0000FF"/>
            </a:solidFill>
          </a:ln>
        </p:spPr>
        <p:txBody>
          <a:bodyPr>
            <a:normAutofit/>
          </a:bodyPr>
          <a:lstStyle/>
          <a:p>
            <a:pPr marL="0" indent="0">
              <a:buNone/>
            </a:pPr>
            <a:r>
              <a:rPr lang="de-DE" sz="2000" b="1" dirty="0">
                <a:solidFill>
                  <a:schemeClr val="bg1">
                    <a:lumMod val="65000"/>
                  </a:schemeClr>
                </a:solidFill>
              </a:rPr>
              <a:t>Kap. 2: „Inhaltliche Schwerpunkte“ der Inhaltsfelder</a:t>
            </a:r>
          </a:p>
          <a:p>
            <a:pPr marL="0" indent="0">
              <a:buNone/>
            </a:pPr>
            <a:endParaRPr lang="de-DE" sz="2000" dirty="0"/>
          </a:p>
          <a:p>
            <a:pPr marL="0" indent="0">
              <a:buNone/>
            </a:pPr>
            <a:endParaRPr lang="de-DE" sz="2000" dirty="0"/>
          </a:p>
          <a:p>
            <a:pPr marL="0" indent="0">
              <a:buNone/>
            </a:pPr>
            <a:endParaRPr lang="de-DE" sz="2000" dirty="0"/>
          </a:p>
        </p:txBody>
      </p:sp>
      <p:sp>
        <p:nvSpPr>
          <p:cNvPr id="20" name="Gestreifter Pfeil nach rechts 15">
            <a:extLst>
              <a:ext uri="{FF2B5EF4-FFF2-40B4-BE49-F238E27FC236}">
                <a16:creationId xmlns:a16="http://schemas.microsoft.com/office/drawing/2014/main" id="{26AA7E9C-8D62-4318-8624-F5B5D3E02DA4}"/>
              </a:ext>
            </a:extLst>
          </p:cNvPr>
          <p:cNvSpPr/>
          <p:nvPr/>
        </p:nvSpPr>
        <p:spPr>
          <a:xfrm rot="2598105">
            <a:off x="1513681" y="3736675"/>
            <a:ext cx="1062825" cy="432048"/>
          </a:xfrm>
          <a:prstGeom prst="stripedRightArrow">
            <a:avLst>
              <a:gd name="adj1" fmla="val 3625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21" name="Gestreifter Pfeil nach rechts 15">
            <a:extLst>
              <a:ext uri="{FF2B5EF4-FFF2-40B4-BE49-F238E27FC236}">
                <a16:creationId xmlns:a16="http://schemas.microsoft.com/office/drawing/2014/main" id="{E246B60D-0800-4471-8BC8-DC748E05CAC5}"/>
              </a:ext>
            </a:extLst>
          </p:cNvPr>
          <p:cNvSpPr/>
          <p:nvPr/>
        </p:nvSpPr>
        <p:spPr>
          <a:xfrm rot="2598105">
            <a:off x="2817463" y="4670756"/>
            <a:ext cx="1062825" cy="432048"/>
          </a:xfrm>
          <a:prstGeom prst="stripedRightArrow">
            <a:avLst>
              <a:gd name="adj1" fmla="val 3625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pic>
        <p:nvPicPr>
          <p:cNvPr id="22" name="Picture 3">
            <a:extLst>
              <a:ext uri="{FF2B5EF4-FFF2-40B4-BE49-F238E27FC236}">
                <a16:creationId xmlns:a16="http://schemas.microsoft.com/office/drawing/2014/main" id="{7A4CD38F-742F-400C-A398-1166164C2D5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41229" y="4416261"/>
            <a:ext cx="2267768" cy="14614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Pfeil: nach links und oben 22">
            <a:extLst>
              <a:ext uri="{FF2B5EF4-FFF2-40B4-BE49-F238E27FC236}">
                <a16:creationId xmlns:a16="http://schemas.microsoft.com/office/drawing/2014/main" id="{82D6FADB-B4C2-44DB-BFC6-E6B01AE1DD9A}"/>
              </a:ext>
            </a:extLst>
          </p:cNvPr>
          <p:cNvSpPr/>
          <p:nvPr/>
        </p:nvSpPr>
        <p:spPr>
          <a:xfrm rot="16200000">
            <a:off x="7072397" y="2390867"/>
            <a:ext cx="1420839" cy="1663538"/>
          </a:xfrm>
          <a:prstGeom prst="leftUpArrow">
            <a:avLst>
              <a:gd name="adj1" fmla="val 25000"/>
              <a:gd name="adj2" fmla="val 246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4" name="Picture 2">
            <a:extLst>
              <a:ext uri="{FF2B5EF4-FFF2-40B4-BE49-F238E27FC236}">
                <a16:creationId xmlns:a16="http://schemas.microsoft.com/office/drawing/2014/main" id="{BFB6D7F7-B19F-44D3-B214-04F1417B7EC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89428" y="4131944"/>
            <a:ext cx="4067772" cy="1312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9" name="Inhaltsplatzhalter 3">
            <a:extLst>
              <a:ext uri="{FF2B5EF4-FFF2-40B4-BE49-F238E27FC236}">
                <a16:creationId xmlns:a16="http://schemas.microsoft.com/office/drawing/2014/main" id="{F6564E82-A08F-4821-A257-9096CB3542E4}"/>
              </a:ext>
            </a:extLst>
          </p:cNvPr>
          <p:cNvSpPr txBox="1">
            <a:spLocks/>
          </p:cNvSpPr>
          <p:nvPr/>
        </p:nvSpPr>
        <p:spPr>
          <a:xfrm>
            <a:off x="4114981" y="4056386"/>
            <a:ext cx="4958533" cy="1940967"/>
          </a:xfrm>
          <a:prstGeom prst="rect">
            <a:avLst/>
          </a:prstGeom>
          <a:solidFill>
            <a:schemeClr val="bg1">
              <a:lumMod val="75000"/>
            </a:schemeClr>
          </a:solidFill>
          <a:ln w="38100">
            <a:solidFill>
              <a:srgbClr val="0000FF"/>
            </a:solidFill>
          </a:ln>
          <a:effectLst/>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de-DE" sz="2000" b="1" dirty="0"/>
              <a:t>Kap. 2: Konkretisierte Kompetenzerwartungen in den Inhaltsfeldern</a:t>
            </a:r>
          </a:p>
          <a:p>
            <a:pPr marL="0" indent="0">
              <a:buFont typeface="Arial" panose="020B0604020202020204" pitchFamily="34" charset="0"/>
              <a:buNone/>
            </a:pPr>
            <a:r>
              <a:rPr lang="de-DE" sz="2000" dirty="0"/>
              <a:t>Rezeption</a:t>
            </a:r>
          </a:p>
          <a:p>
            <a:pPr marL="0" indent="0">
              <a:buFont typeface="Arial" panose="020B0604020202020204" pitchFamily="34" charset="0"/>
              <a:buNone/>
            </a:pPr>
            <a:r>
              <a:rPr lang="de-DE" sz="2000" dirty="0"/>
              <a:t>…</a:t>
            </a:r>
          </a:p>
          <a:p>
            <a:pPr marL="0" indent="0">
              <a:buFont typeface="Arial" panose="020B0604020202020204" pitchFamily="34" charset="0"/>
              <a:buNone/>
            </a:pPr>
            <a:r>
              <a:rPr lang="de-DE" sz="2000" dirty="0"/>
              <a:t>Produktion</a:t>
            </a:r>
          </a:p>
          <a:p>
            <a:pPr marL="0" indent="0">
              <a:buFont typeface="Arial" panose="020B0604020202020204" pitchFamily="34" charset="0"/>
              <a:buNone/>
            </a:pPr>
            <a:r>
              <a:rPr lang="de-DE" sz="2000" dirty="0"/>
              <a:t>…</a:t>
            </a:r>
          </a:p>
          <a:p>
            <a:pPr marL="0" indent="0">
              <a:buFont typeface="Arial" panose="020B0604020202020204" pitchFamily="34" charset="0"/>
              <a:buNone/>
            </a:pPr>
            <a:endParaRPr lang="de-DE" sz="2000" dirty="0"/>
          </a:p>
          <a:p>
            <a:pPr marL="0" indent="0">
              <a:buFont typeface="Arial" panose="020B0604020202020204" pitchFamily="34" charset="0"/>
              <a:buNone/>
            </a:pPr>
            <a:endParaRPr lang="de-DE" sz="2000" dirty="0"/>
          </a:p>
          <a:p>
            <a:pPr marL="0" indent="0">
              <a:buFont typeface="Arial" panose="020B0604020202020204" pitchFamily="34" charset="0"/>
              <a:buNone/>
            </a:pPr>
            <a:endParaRPr lang="de-DE" sz="2000" dirty="0"/>
          </a:p>
        </p:txBody>
      </p:sp>
      <p:sp>
        <p:nvSpPr>
          <p:cNvPr id="25" name="Gestreifter Pfeil nach rechts 15">
            <a:extLst>
              <a:ext uri="{FF2B5EF4-FFF2-40B4-BE49-F238E27FC236}">
                <a16:creationId xmlns:a16="http://schemas.microsoft.com/office/drawing/2014/main" id="{1764B7A9-5C97-46E3-9D93-8CE45ADC9BA8}"/>
              </a:ext>
            </a:extLst>
          </p:cNvPr>
          <p:cNvSpPr/>
          <p:nvPr/>
        </p:nvSpPr>
        <p:spPr>
          <a:xfrm rot="2598105">
            <a:off x="2834194" y="4793650"/>
            <a:ext cx="1062825" cy="432048"/>
          </a:xfrm>
          <a:prstGeom prst="stripedRightArrow">
            <a:avLst>
              <a:gd name="adj1" fmla="val 3625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Tree>
    <p:extLst>
      <p:ext uri="{BB962C8B-B14F-4D97-AF65-F5344CB8AC3E}">
        <p14:creationId xmlns:p14="http://schemas.microsoft.com/office/powerpoint/2010/main" val="27224937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dirty="0"/>
              <a:t>8</a:t>
            </a:r>
            <a:r>
              <a:rPr lang="de-DE" dirty="0" smtClean="0"/>
              <a:t>. Inhaltsfeld </a:t>
            </a:r>
            <a:r>
              <a:rPr lang="de-DE" dirty="0"/>
              <a:t>Medien </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a:xfrm>
            <a:off x="251520" y="6348765"/>
            <a:ext cx="3024336" cy="365125"/>
          </a:xfrm>
        </p:spPr>
        <p:txBody>
          <a:bodyPr/>
          <a:lstStyle/>
          <a:p>
            <a:r>
              <a:rPr lang="de-DE" dirty="0"/>
              <a:t>KLP </a:t>
            </a:r>
            <a:r>
              <a:rPr lang="de-DE" dirty="0" err="1"/>
              <a:t>HRGeSk</a:t>
            </a:r>
            <a:r>
              <a:rPr lang="de-DE" dirty="0"/>
              <a:t> </a:t>
            </a:r>
            <a:r>
              <a:rPr lang="de-DE" dirty="0" smtClean="0"/>
              <a:t>Deutsch</a:t>
            </a:r>
            <a:endParaRPr lang="de-DE" dirty="0"/>
          </a:p>
        </p:txBody>
      </p:sp>
      <p:sp>
        <p:nvSpPr>
          <p:cNvPr id="5"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p:txBody>
          <a:bodyPr/>
          <a:lstStyle/>
          <a:p>
            <a:pPr lvl="0">
              <a:defRPr/>
            </a:pPr>
            <a:r>
              <a:rPr lang="de-DE" dirty="0"/>
              <a:t>Dienstbesprechung zum Auftakt der Implementation</a:t>
            </a:r>
            <a:endParaRPr kumimoji="0" lang="de-DE"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2A4277-7E7A-4AAF-BFC7-47646BF5CD0C}" type="slidenum">
              <a:rPr kumimoji="0" lang="de-DE"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de-DE"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10" name="Untertitel 2"/>
          <p:cNvSpPr txBox="1">
            <a:spLocks/>
          </p:cNvSpPr>
          <p:nvPr/>
        </p:nvSpPr>
        <p:spPr>
          <a:xfrm>
            <a:off x="467544" y="1700808"/>
            <a:ext cx="7704856" cy="4176464"/>
          </a:xfrm>
          <a:prstGeom prst="rect">
            <a:avLst/>
          </a:prstGeom>
          <a:solidFill>
            <a:schemeClr val="bg1"/>
          </a:solidFill>
          <a:effectLst/>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de-DE" b="1" dirty="0"/>
              <a:t>Medienbegriff des KLP Deutsch</a:t>
            </a:r>
            <a:r>
              <a:rPr lang="de-DE" b="1" dirty="0" smtClean="0"/>
              <a:t>:</a:t>
            </a:r>
          </a:p>
          <a:p>
            <a:pPr marL="0" indent="0">
              <a:buNone/>
            </a:pPr>
            <a:endParaRPr lang="de-DE" b="1" dirty="0"/>
          </a:p>
          <a:p>
            <a:pPr marL="285750" lvl="0" indent="-285750">
              <a:spcBef>
                <a:spcPts val="0"/>
              </a:spcBef>
              <a:defRPr/>
            </a:pPr>
            <a:r>
              <a:rPr lang="de-DE" b="1" dirty="0"/>
              <a:t>Medien = </a:t>
            </a:r>
            <a:r>
              <a:rPr lang="de-DE" dirty="0"/>
              <a:t>Alle Vermittlungsformen in der Kommunikation mehrerer Partner (Meder 1995)</a:t>
            </a:r>
            <a:endParaRPr lang="de-DE" b="1" dirty="0"/>
          </a:p>
          <a:p>
            <a:pPr marL="285750" indent="-285750"/>
            <a:r>
              <a:rPr lang="de-DE" dirty="0"/>
              <a:t>eines kritisch-reflektierten Umgangs mit Informationsdarbietung und Wirklichkeitsvermittlung durch Medien</a:t>
            </a:r>
          </a:p>
          <a:p>
            <a:pPr marL="0" indent="0">
              <a:buNone/>
            </a:pPr>
            <a:r>
              <a:rPr lang="de-DE" b="1" dirty="0">
                <a:sym typeface="Symbol"/>
              </a:rPr>
              <a:t> </a:t>
            </a:r>
            <a:r>
              <a:rPr lang="de-DE" b="1" dirty="0"/>
              <a:t>Der Begriff „Medien“ umfasst mehr als digitale Medien</a:t>
            </a:r>
          </a:p>
        </p:txBody>
      </p:sp>
    </p:spTree>
    <p:extLst>
      <p:ext uri="{BB962C8B-B14F-4D97-AF65-F5344CB8AC3E}">
        <p14:creationId xmlns:p14="http://schemas.microsoft.com/office/powerpoint/2010/main" val="4298537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528" y="1124744"/>
            <a:ext cx="8507288" cy="360040"/>
          </a:xfrm>
        </p:spPr>
        <p:txBody>
          <a:bodyPr/>
          <a:lstStyle/>
          <a:p>
            <a:r>
              <a:rPr lang="de-DE" sz="3200" dirty="0" smtClean="0"/>
              <a:t>Gliederung </a:t>
            </a:r>
            <a:endParaRPr lang="de-DE" sz="3200" dirty="0"/>
          </a:p>
        </p:txBody>
      </p:sp>
      <p:sp>
        <p:nvSpPr>
          <p:cNvPr id="3" name="Datumsplatzhalter 2"/>
          <p:cNvSpPr>
            <a:spLocks noGrp="1"/>
          </p:cNvSpPr>
          <p:nvPr>
            <p:ph type="dt" sz="half" idx="10"/>
          </p:nvPr>
        </p:nvSpPr>
        <p:spPr/>
        <p:txBody>
          <a:bodyPr/>
          <a:lstStyle/>
          <a:p>
            <a:r>
              <a:rPr lang="de-DE" dirty="0"/>
              <a:t>KLP </a:t>
            </a:r>
            <a:r>
              <a:rPr lang="de-DE" dirty="0" err="1"/>
              <a:t>HRGeSk</a:t>
            </a:r>
            <a:r>
              <a:rPr lang="de-DE" dirty="0"/>
              <a:t> </a:t>
            </a:r>
            <a:r>
              <a:rPr lang="de-DE" dirty="0" smtClean="0"/>
              <a:t>Deutsch</a:t>
            </a:r>
            <a:endParaRPr lang="de-DE" dirty="0"/>
          </a:p>
        </p:txBody>
      </p:sp>
      <p:sp>
        <p:nvSpPr>
          <p:cNvPr id="4" name="Fußzeilenplatzhalter 3">
            <a:extLst>
              <a:ext uri="{FF2B5EF4-FFF2-40B4-BE49-F238E27FC236}">
                <a16:creationId xmlns:a16="http://schemas.microsoft.com/office/drawing/2014/main" id="{704DDD69-D404-5643-A445-B25ABA265835}"/>
              </a:ext>
            </a:extLst>
          </p:cNvPr>
          <p:cNvSpPr>
            <a:spLocks noGrp="1"/>
          </p:cNvSpPr>
          <p:nvPr>
            <p:ph type="ftr" sz="quarter" idx="11"/>
          </p:nvPr>
        </p:nvSpPr>
        <p:spPr/>
        <p:txBody>
          <a:bodyPr/>
          <a:lstStyle/>
          <a:p>
            <a:r>
              <a:rPr lang="de-DE" dirty="0"/>
              <a:t>Dienstbesprechung zum Auftakt der Implementation</a:t>
            </a:r>
          </a:p>
        </p:txBody>
      </p:sp>
      <p:sp>
        <p:nvSpPr>
          <p:cNvPr id="5" name="Foliennummernplatzhalter 4">
            <a:extLst>
              <a:ext uri="{FF2B5EF4-FFF2-40B4-BE49-F238E27FC236}">
                <a16:creationId xmlns:a16="http://schemas.microsoft.com/office/drawing/2014/main" id="{0FBB1F8D-1C56-E948-A166-0661E1EAA88D}"/>
              </a:ext>
            </a:extLst>
          </p:cNvPr>
          <p:cNvSpPr>
            <a:spLocks noGrp="1"/>
          </p:cNvSpPr>
          <p:nvPr>
            <p:ph type="sldNum" sz="quarter" idx="12"/>
          </p:nvPr>
        </p:nvSpPr>
        <p:spPr/>
        <p:txBody>
          <a:bodyPr/>
          <a:lstStyle/>
          <a:p>
            <a:fld id="{512A4277-7E7A-4AAF-BFC7-47646BF5CD0C}" type="slidenum">
              <a:rPr lang="de-DE" smtClean="0"/>
              <a:t>2</a:t>
            </a:fld>
            <a:endParaRPr lang="de-DE"/>
          </a:p>
        </p:txBody>
      </p:sp>
      <p:sp>
        <p:nvSpPr>
          <p:cNvPr id="6" name="Inhaltsplatzhalter 5"/>
          <p:cNvSpPr>
            <a:spLocks noGrp="1"/>
          </p:cNvSpPr>
          <p:nvPr>
            <p:ph idx="1"/>
          </p:nvPr>
        </p:nvSpPr>
        <p:spPr/>
        <p:txBody>
          <a:bodyPr>
            <a:normAutofit fontScale="92500" lnSpcReduction="10000"/>
          </a:bodyPr>
          <a:lstStyle/>
          <a:p>
            <a:pPr marL="514350" indent="-514350">
              <a:buAutoNum type="arabicPeriod"/>
            </a:pPr>
            <a:r>
              <a:rPr lang="de-DE" dirty="0" smtClean="0"/>
              <a:t>Kompetenzmodell und zentrale Begriffe </a:t>
            </a:r>
          </a:p>
          <a:p>
            <a:pPr marL="514350" indent="-514350">
              <a:buAutoNum type="arabicPeriod"/>
            </a:pPr>
            <a:r>
              <a:rPr lang="de-DE" dirty="0" smtClean="0"/>
              <a:t>Gliederung des Kernlehrplans Deutsch </a:t>
            </a:r>
          </a:p>
          <a:p>
            <a:pPr marL="514350" indent="-514350">
              <a:buAutoNum type="arabicPeriod"/>
            </a:pPr>
            <a:r>
              <a:rPr lang="de-DE" dirty="0" smtClean="0"/>
              <a:t>Die wichtigsten Kontinuitäten </a:t>
            </a:r>
          </a:p>
          <a:p>
            <a:pPr marL="514350" indent="-514350">
              <a:buAutoNum type="arabicPeriod"/>
            </a:pPr>
            <a:r>
              <a:rPr lang="de-DE" dirty="0" smtClean="0"/>
              <a:t>Die wichtigsten Neuerungen </a:t>
            </a:r>
          </a:p>
          <a:p>
            <a:pPr marL="514350" indent="-514350">
              <a:buAutoNum type="arabicPeriod"/>
            </a:pPr>
            <a:r>
              <a:rPr lang="de-DE" dirty="0" smtClean="0"/>
              <a:t>Kapitel 1: Aufgaben und Ziele des Faches </a:t>
            </a:r>
          </a:p>
          <a:p>
            <a:pPr marL="514350" indent="-514350">
              <a:buAutoNum type="arabicPeriod"/>
            </a:pPr>
            <a:r>
              <a:rPr lang="de-DE" dirty="0" smtClean="0"/>
              <a:t>Kapitel 2: Übergeordnete Kompetenzerwartungen </a:t>
            </a:r>
          </a:p>
          <a:p>
            <a:pPr marL="514350" indent="-514350">
              <a:buAutoNum type="arabicPeriod"/>
            </a:pPr>
            <a:r>
              <a:rPr lang="de-DE" dirty="0" smtClean="0"/>
              <a:t>Kapitel 2: Inhaltsfelder und inhaltliche Schwerpunkte </a:t>
            </a:r>
          </a:p>
          <a:p>
            <a:pPr marL="514350" indent="-514350">
              <a:buAutoNum type="arabicPeriod"/>
            </a:pPr>
            <a:r>
              <a:rPr lang="de-DE" dirty="0" smtClean="0"/>
              <a:t>Kapitel 2: Inhaltsfeld Medien </a:t>
            </a:r>
          </a:p>
          <a:p>
            <a:pPr marL="514350" indent="-514350">
              <a:buAutoNum type="arabicPeriod"/>
            </a:pPr>
            <a:r>
              <a:rPr lang="de-DE" dirty="0" smtClean="0"/>
              <a:t>Kapitel 3</a:t>
            </a:r>
            <a:r>
              <a:rPr lang="de-DE" dirty="0"/>
              <a:t>: Leistungsbewertung und </a:t>
            </a:r>
            <a:r>
              <a:rPr lang="de-DE" dirty="0" smtClean="0"/>
              <a:t>–</a:t>
            </a:r>
            <a:r>
              <a:rPr lang="de-DE" dirty="0" err="1" smtClean="0"/>
              <a:t>überprüfung</a:t>
            </a:r>
            <a:endParaRPr lang="de-DE" dirty="0" smtClean="0"/>
          </a:p>
          <a:p>
            <a:pPr marL="0" indent="0">
              <a:buNone/>
            </a:pPr>
            <a:endParaRPr lang="de-DE" dirty="0"/>
          </a:p>
        </p:txBody>
      </p:sp>
    </p:spTree>
    <p:extLst>
      <p:ext uri="{BB962C8B-B14F-4D97-AF65-F5344CB8AC3E}">
        <p14:creationId xmlns:p14="http://schemas.microsoft.com/office/powerpoint/2010/main" val="29364573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dirty="0"/>
              <a:t>8</a:t>
            </a:r>
            <a:r>
              <a:rPr lang="de-DE" dirty="0" smtClean="0"/>
              <a:t>. Inhaltsfeld </a:t>
            </a:r>
            <a:r>
              <a:rPr lang="de-DE" dirty="0"/>
              <a:t>Medien </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a:xfrm>
            <a:off x="251520" y="6348765"/>
            <a:ext cx="3024336" cy="365125"/>
          </a:xfrm>
        </p:spPr>
        <p:txBody>
          <a:bodyPr/>
          <a:lstStyle/>
          <a:p>
            <a:r>
              <a:rPr lang="de-DE" dirty="0"/>
              <a:t>KLP </a:t>
            </a:r>
            <a:r>
              <a:rPr lang="de-DE" dirty="0" err="1"/>
              <a:t>HRGeSk</a:t>
            </a:r>
            <a:r>
              <a:rPr lang="de-DE" dirty="0"/>
              <a:t> </a:t>
            </a:r>
            <a:r>
              <a:rPr lang="de-DE" dirty="0" smtClean="0"/>
              <a:t>Deutsch</a:t>
            </a:r>
            <a:endParaRPr lang="de-DE" dirty="0"/>
          </a:p>
        </p:txBody>
      </p:sp>
      <p:sp>
        <p:nvSpPr>
          <p:cNvPr id="5"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p:txBody>
          <a:bodyPr/>
          <a:lstStyle/>
          <a:p>
            <a:pPr lvl="0">
              <a:defRPr/>
            </a:pPr>
            <a:r>
              <a:rPr lang="de-DE" dirty="0"/>
              <a:t>Dienstbesprechung zum Auftakt der Implementation</a:t>
            </a:r>
            <a:endParaRPr kumimoji="0" lang="de-DE"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2A4277-7E7A-4AAF-BFC7-47646BF5CD0C}" type="slidenum">
              <a:rPr kumimoji="0" lang="de-DE"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de-DE"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10" name="Untertitel 2"/>
          <p:cNvSpPr txBox="1">
            <a:spLocks/>
          </p:cNvSpPr>
          <p:nvPr/>
        </p:nvSpPr>
        <p:spPr>
          <a:xfrm>
            <a:off x="467544" y="1700808"/>
            <a:ext cx="7704856" cy="4176464"/>
          </a:xfrm>
          <a:prstGeom prst="rect">
            <a:avLst/>
          </a:prstGeom>
          <a:solidFill>
            <a:schemeClr val="bg1"/>
          </a:solidFill>
          <a:effectLst/>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de-DE" b="1" dirty="0"/>
          </a:p>
        </p:txBody>
      </p:sp>
      <p:pic>
        <p:nvPicPr>
          <p:cNvPr id="7" name="Grafik 6"/>
          <p:cNvPicPr>
            <a:picLocks noChangeAspect="1"/>
          </p:cNvPicPr>
          <p:nvPr/>
        </p:nvPicPr>
        <p:blipFill>
          <a:blip r:embed="rId3"/>
          <a:stretch>
            <a:fillRect/>
          </a:stretch>
        </p:blipFill>
        <p:spPr>
          <a:xfrm>
            <a:off x="155919" y="2204864"/>
            <a:ext cx="8832161" cy="2195277"/>
          </a:xfrm>
          <a:prstGeom prst="rect">
            <a:avLst/>
          </a:prstGeom>
        </p:spPr>
      </p:pic>
    </p:spTree>
    <p:extLst>
      <p:ext uri="{BB962C8B-B14F-4D97-AF65-F5344CB8AC3E}">
        <p14:creationId xmlns:p14="http://schemas.microsoft.com/office/powerpoint/2010/main" val="26024771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dirty="0"/>
              <a:t>8. Inhaltsfeld Medien </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a:xfrm>
            <a:off x="395536" y="6348765"/>
            <a:ext cx="3024336" cy="365125"/>
          </a:xfrm>
        </p:spPr>
        <p:txBody>
          <a:bodyPr/>
          <a:lstStyle/>
          <a:p>
            <a:r>
              <a:rPr lang="de-DE" dirty="0"/>
              <a:t>KLP </a:t>
            </a:r>
            <a:r>
              <a:rPr lang="de-DE" dirty="0" err="1"/>
              <a:t>HRGeSk</a:t>
            </a:r>
            <a:r>
              <a:rPr lang="de-DE" dirty="0"/>
              <a:t> </a:t>
            </a:r>
            <a:r>
              <a:rPr lang="de-DE" dirty="0" smtClean="0"/>
              <a:t>Deutsch</a:t>
            </a:r>
            <a:endParaRPr lang="de-DE" dirty="0"/>
          </a:p>
        </p:txBody>
      </p:sp>
      <p:sp>
        <p:nvSpPr>
          <p:cNvPr id="5"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p:txBody>
          <a:bodyPr/>
          <a:lstStyle/>
          <a:p>
            <a:pPr lvl="0">
              <a:defRPr/>
            </a:pPr>
            <a:r>
              <a:rPr lang="de-DE" dirty="0"/>
              <a:t>Dienstbesprechung zum Auftakt der Implementation</a:t>
            </a:r>
            <a:endParaRPr kumimoji="0" lang="de-DE"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2A4277-7E7A-4AAF-BFC7-47646BF5CD0C}" type="slidenum">
              <a:rPr kumimoji="0" lang="de-DE"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de-DE"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10" name="Untertitel 2"/>
          <p:cNvSpPr txBox="1">
            <a:spLocks/>
          </p:cNvSpPr>
          <p:nvPr/>
        </p:nvSpPr>
        <p:spPr>
          <a:xfrm>
            <a:off x="467544" y="1700808"/>
            <a:ext cx="7704856" cy="4176464"/>
          </a:xfrm>
          <a:prstGeom prst="rect">
            <a:avLst/>
          </a:prstGeom>
          <a:solidFill>
            <a:schemeClr val="bg1"/>
          </a:solidFill>
          <a:effectLst/>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buNone/>
            </a:pPr>
            <a:r>
              <a:rPr lang="de-DE" sz="2000" b="1" dirty="0">
                <a:solidFill>
                  <a:prstClr val="black"/>
                </a:solidFill>
              </a:rPr>
              <a:t>Aufgaben und Ziele des Deutschunterrichts in Bezug auf Medien:</a:t>
            </a:r>
          </a:p>
          <a:p>
            <a:pPr marL="0" lvl="0" indent="0">
              <a:spcBef>
                <a:spcPts val="0"/>
              </a:spcBef>
              <a:buNone/>
            </a:pPr>
            <a:r>
              <a:rPr lang="de-DE" sz="1800" b="1" dirty="0">
                <a:solidFill>
                  <a:prstClr val="black"/>
                </a:solidFill>
              </a:rPr>
              <a:t>Entwicklung </a:t>
            </a:r>
          </a:p>
          <a:p>
            <a:pPr marL="285750" lvl="0" indent="-285750">
              <a:spcBef>
                <a:spcPts val="0"/>
              </a:spcBef>
              <a:buFont typeface="Wingdings" panose="05000000000000000000" pitchFamily="2" charset="2"/>
              <a:buChar char="§"/>
            </a:pPr>
            <a:r>
              <a:rPr lang="de-DE" sz="1800" b="1" dirty="0">
                <a:solidFill>
                  <a:srgbClr val="0000FF"/>
                </a:solidFill>
              </a:rPr>
              <a:t>eines kritisch-reflektierten Umgangs mit Informationsdarbietung und Wirklichkeitsvermittlung durch Medien</a:t>
            </a:r>
            <a:r>
              <a:rPr lang="de-DE" sz="1800" b="1" dirty="0">
                <a:solidFill>
                  <a:prstClr val="black"/>
                </a:solidFill>
              </a:rPr>
              <a:t>,</a:t>
            </a:r>
          </a:p>
          <a:p>
            <a:pPr marL="285750" lvl="0" indent="-285750">
              <a:spcBef>
                <a:spcPts val="0"/>
              </a:spcBef>
              <a:buFont typeface="Wingdings" panose="05000000000000000000" pitchFamily="2" charset="2"/>
              <a:buChar char="§"/>
            </a:pPr>
            <a:r>
              <a:rPr lang="de-DE" sz="1800" b="1" dirty="0">
                <a:solidFill>
                  <a:srgbClr val="00B050"/>
                </a:solidFill>
              </a:rPr>
              <a:t>reflektierter Fähigkeiten zur Nutzung digitaler </a:t>
            </a:r>
            <a:r>
              <a:rPr lang="de-DE" sz="1800" b="1" dirty="0" smtClean="0">
                <a:solidFill>
                  <a:srgbClr val="00B050"/>
                </a:solidFill>
              </a:rPr>
              <a:t>Medien</a:t>
            </a:r>
          </a:p>
          <a:p>
            <a:pPr marL="285750" lvl="0" indent="-285750">
              <a:spcBef>
                <a:spcPts val="0"/>
              </a:spcBef>
              <a:buFont typeface="Wingdings" panose="05000000000000000000" pitchFamily="2" charset="2"/>
              <a:buChar char="§"/>
            </a:pPr>
            <a:endParaRPr lang="de-DE" sz="1800" b="1" dirty="0">
              <a:solidFill>
                <a:srgbClr val="00B050"/>
              </a:solidFill>
            </a:endParaRPr>
          </a:p>
          <a:p>
            <a:pPr marL="0" indent="0">
              <a:buNone/>
            </a:pPr>
            <a:r>
              <a:rPr lang="de-DE" sz="2000" dirty="0"/>
              <a:t>zeigt sich in </a:t>
            </a:r>
            <a:r>
              <a:rPr lang="de-DE" sz="2000" b="1" dirty="0"/>
              <a:t>Kompetenzerwartungen</a:t>
            </a:r>
            <a:r>
              <a:rPr lang="de-DE" sz="2000" dirty="0"/>
              <a:t> in Stufe 5/6 zum Beispiel in dieser Form: </a:t>
            </a:r>
            <a:r>
              <a:rPr lang="de-DE" sz="2000" dirty="0" err="1"/>
              <a:t>SuS</a:t>
            </a:r>
            <a:r>
              <a:rPr lang="de-DE" sz="2000" dirty="0"/>
              <a:t> können…</a:t>
            </a:r>
          </a:p>
          <a:p>
            <a:pPr>
              <a:spcAft>
                <a:spcPts val="600"/>
              </a:spcAft>
            </a:pPr>
            <a:r>
              <a:rPr lang="de-DE" sz="1800" dirty="0">
                <a:solidFill>
                  <a:srgbClr val="00B050"/>
                </a:solidFill>
              </a:rPr>
              <a:t>… Informationen und Daten aus Printmedien und digitalen Medien gezielt auswerten. </a:t>
            </a:r>
          </a:p>
          <a:p>
            <a:pPr>
              <a:spcAft>
                <a:spcPts val="600"/>
              </a:spcAft>
            </a:pPr>
            <a:r>
              <a:rPr lang="de-DE" sz="1800" dirty="0">
                <a:solidFill>
                  <a:schemeClr val="dk1"/>
                </a:solidFill>
              </a:rPr>
              <a:t>… </a:t>
            </a:r>
            <a:r>
              <a:rPr lang="de-DE" sz="1800" dirty="0">
                <a:solidFill>
                  <a:srgbClr val="0000FF"/>
                </a:solidFill>
              </a:rPr>
              <a:t>angeleitet die Qualität verschiedener altersgemäßer Quellen prüfen und bewerten (Autor/in, Ausgewogenheit, Informationsgehalt, Belege).. </a:t>
            </a:r>
          </a:p>
          <a:p>
            <a:pPr>
              <a:spcAft>
                <a:spcPts val="600"/>
              </a:spcAft>
            </a:pPr>
            <a:r>
              <a:rPr lang="de-DE" sz="1800" dirty="0">
                <a:solidFill>
                  <a:schemeClr val="dk1"/>
                </a:solidFill>
              </a:rPr>
              <a:t>… </a:t>
            </a:r>
            <a:r>
              <a:rPr lang="de-DE" sz="1800" dirty="0">
                <a:solidFill>
                  <a:srgbClr val="00B050"/>
                </a:solidFill>
              </a:rPr>
              <a:t>grundlegende Funktionen eines Textverarbeitungsprogramms unterscheiden und einsetzen.</a:t>
            </a:r>
            <a:r>
              <a:rPr lang="de-DE" sz="1800" dirty="0">
                <a:solidFill>
                  <a:schemeClr val="dk1"/>
                </a:solidFill>
              </a:rPr>
              <a:t> </a:t>
            </a:r>
          </a:p>
          <a:p>
            <a:pPr>
              <a:spcAft>
                <a:spcPts val="600"/>
              </a:spcAft>
            </a:pPr>
            <a:r>
              <a:rPr lang="de-DE" sz="1800" dirty="0">
                <a:solidFill>
                  <a:srgbClr val="0000FF"/>
                </a:solidFill>
              </a:rPr>
              <a:t>… einfache Gestaltungsmittel in Präsentationsformen verschiedener literarischer Texte benennen und deren Wirkung beschreiben (u.a. Hörfassungen, </a:t>
            </a:r>
            <a:r>
              <a:rPr lang="de-DE" sz="1800" dirty="0" err="1">
                <a:solidFill>
                  <a:srgbClr val="0000FF"/>
                </a:solidFill>
              </a:rPr>
              <a:t>Graphic</a:t>
            </a:r>
            <a:r>
              <a:rPr lang="de-DE" sz="1800" dirty="0">
                <a:solidFill>
                  <a:srgbClr val="0000FF"/>
                </a:solidFill>
              </a:rPr>
              <a:t> </a:t>
            </a:r>
            <a:r>
              <a:rPr lang="de-DE" sz="1800" dirty="0" err="1">
                <a:solidFill>
                  <a:srgbClr val="0000FF"/>
                </a:solidFill>
              </a:rPr>
              <a:t>Novels</a:t>
            </a:r>
            <a:r>
              <a:rPr lang="de-DE" sz="1800" dirty="0">
                <a:solidFill>
                  <a:srgbClr val="0000FF"/>
                </a:solidFill>
              </a:rPr>
              <a:t>). </a:t>
            </a:r>
          </a:p>
          <a:p>
            <a:pPr>
              <a:spcAft>
                <a:spcPts val="600"/>
              </a:spcAft>
            </a:pPr>
            <a:r>
              <a:rPr lang="de-DE" sz="1800" dirty="0">
                <a:solidFill>
                  <a:srgbClr val="00B050"/>
                </a:solidFill>
              </a:rPr>
              <a:t>… Texte medial umformen (Vertonung/Verfilmung bzw. szenisches Spiel) und verwendete Gestaltungsmittel beschreiben.</a:t>
            </a:r>
            <a:r>
              <a:rPr lang="de-DE" sz="1800" dirty="0">
                <a:solidFill>
                  <a:schemeClr val="dk1"/>
                </a:solidFill>
              </a:rPr>
              <a:t> </a:t>
            </a:r>
            <a:endParaRPr lang="de-DE" sz="1800" dirty="0"/>
          </a:p>
          <a:p>
            <a:pPr marL="285750" lvl="0" indent="-285750">
              <a:spcBef>
                <a:spcPts val="0"/>
              </a:spcBef>
              <a:buFont typeface="Wingdings" panose="05000000000000000000" pitchFamily="2" charset="2"/>
              <a:buChar char="§"/>
            </a:pPr>
            <a:endParaRPr lang="de-DE" sz="1800" b="1" dirty="0">
              <a:solidFill>
                <a:srgbClr val="00B050"/>
              </a:solidFill>
            </a:endParaRPr>
          </a:p>
        </p:txBody>
      </p:sp>
    </p:spTree>
    <p:extLst>
      <p:ext uri="{BB962C8B-B14F-4D97-AF65-F5344CB8AC3E}">
        <p14:creationId xmlns:p14="http://schemas.microsoft.com/office/powerpoint/2010/main" val="30820131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568952" cy="360040"/>
          </a:xfrm>
        </p:spPr>
        <p:txBody>
          <a:bodyPr/>
          <a:lstStyle/>
          <a:p>
            <a:r>
              <a:rPr lang="de-DE" sz="3200" dirty="0" smtClean="0"/>
              <a:t>9. Leistungsbewertung </a:t>
            </a:r>
            <a:r>
              <a:rPr lang="de-DE" sz="3200" dirty="0"/>
              <a:t>und -überprüfung</a:t>
            </a:r>
          </a:p>
        </p:txBody>
      </p:sp>
      <p:sp>
        <p:nvSpPr>
          <p:cNvPr id="4" name="Datumsplatzhalter 3"/>
          <p:cNvSpPr>
            <a:spLocks noGrp="1"/>
          </p:cNvSpPr>
          <p:nvPr>
            <p:ph type="dt" sz="half" idx="10"/>
          </p:nvPr>
        </p:nvSpPr>
        <p:spPr/>
        <p:txBody>
          <a:bodyPr/>
          <a:lstStyle/>
          <a:p>
            <a:r>
              <a:rPr lang="de-DE" dirty="0"/>
              <a:t>KLP </a:t>
            </a:r>
            <a:r>
              <a:rPr lang="de-DE" dirty="0" err="1"/>
              <a:t>HRGeSk</a:t>
            </a:r>
            <a:r>
              <a:rPr lang="de-DE" dirty="0"/>
              <a:t> </a:t>
            </a:r>
            <a:r>
              <a:rPr lang="de-DE" dirty="0" smtClean="0"/>
              <a:t>Deutsch</a:t>
            </a:r>
            <a:endParaRPr lang="de-DE" dirty="0"/>
          </a:p>
        </p:txBody>
      </p:sp>
      <p:sp>
        <p:nvSpPr>
          <p:cNvPr id="3" name="Fußzeilenplatzhalter 2">
            <a:extLst>
              <a:ext uri="{FF2B5EF4-FFF2-40B4-BE49-F238E27FC236}">
                <a16:creationId xmlns:a16="http://schemas.microsoft.com/office/drawing/2014/main" id="{7D686581-C1AF-2449-9E46-D67F0A0921D1}"/>
              </a:ext>
            </a:extLst>
          </p:cNvPr>
          <p:cNvSpPr>
            <a:spLocks noGrp="1"/>
          </p:cNvSpPr>
          <p:nvPr>
            <p:ph type="ftr" sz="quarter" idx="11"/>
          </p:nvPr>
        </p:nvSpPr>
        <p:spPr/>
        <p:txBody>
          <a:bodyPr/>
          <a:lstStyle/>
          <a:p>
            <a:r>
              <a:rPr lang="de-DE" dirty="0"/>
              <a:t>Dienstbesprechung zum Auftakt der Implementation</a:t>
            </a:r>
          </a:p>
        </p:txBody>
      </p:sp>
      <p:sp>
        <p:nvSpPr>
          <p:cNvPr id="5" name="Foliennummernplatzhalter 4">
            <a:extLst>
              <a:ext uri="{FF2B5EF4-FFF2-40B4-BE49-F238E27FC236}">
                <a16:creationId xmlns:a16="http://schemas.microsoft.com/office/drawing/2014/main" id="{AB873F37-CF66-B744-AE61-6B57860066DE}"/>
              </a:ext>
            </a:extLst>
          </p:cNvPr>
          <p:cNvSpPr>
            <a:spLocks noGrp="1"/>
          </p:cNvSpPr>
          <p:nvPr>
            <p:ph type="sldNum" sz="quarter" idx="12"/>
          </p:nvPr>
        </p:nvSpPr>
        <p:spPr/>
        <p:txBody>
          <a:bodyPr/>
          <a:lstStyle/>
          <a:p>
            <a:fld id="{512A4277-7E7A-4AAF-BFC7-47646BF5CD0C}" type="slidenum">
              <a:rPr lang="de-DE" smtClean="0"/>
              <a:t>22</a:t>
            </a:fld>
            <a:endParaRPr lang="de-DE" dirty="0"/>
          </a:p>
        </p:txBody>
      </p:sp>
      <p:sp>
        <p:nvSpPr>
          <p:cNvPr id="8" name="Inhaltsplatzhalter 3"/>
          <p:cNvSpPr>
            <a:spLocks noGrp="1"/>
          </p:cNvSpPr>
          <p:nvPr>
            <p:ph sz="half" idx="4294967295"/>
          </p:nvPr>
        </p:nvSpPr>
        <p:spPr>
          <a:xfrm>
            <a:off x="683568" y="1844825"/>
            <a:ext cx="7560840" cy="3888432"/>
          </a:xfrm>
          <a:prstGeom prst="rect">
            <a:avLst/>
          </a:prstGeom>
        </p:spPr>
        <p:txBody>
          <a:bodyPr>
            <a:normAutofit/>
          </a:bodyPr>
          <a:lstStyle/>
          <a:p>
            <a:pPr marL="0" indent="0">
              <a:lnSpc>
                <a:spcPct val="120000"/>
              </a:lnSpc>
              <a:buNone/>
            </a:pPr>
            <a:r>
              <a:rPr lang="de-DE" b="1" dirty="0"/>
              <a:t>Grundsätze:</a:t>
            </a:r>
          </a:p>
          <a:p>
            <a:pPr marL="0" indent="0">
              <a:lnSpc>
                <a:spcPct val="120000"/>
              </a:lnSpc>
              <a:buNone/>
            </a:pPr>
            <a:r>
              <a:rPr lang="de-DE" sz="2000" dirty="0"/>
              <a:t>„Die Leistungsbewertung ist so anzulegen,</a:t>
            </a:r>
          </a:p>
          <a:p>
            <a:pPr>
              <a:lnSpc>
                <a:spcPct val="120000"/>
              </a:lnSpc>
              <a:buFontTx/>
              <a:buChar char="-"/>
            </a:pPr>
            <a:r>
              <a:rPr lang="de-DE" sz="2000" dirty="0"/>
              <a:t>dass sie den in den </a:t>
            </a:r>
            <a:r>
              <a:rPr lang="de-DE" sz="2000" b="1" dirty="0">
                <a:solidFill>
                  <a:srgbClr val="0000FF"/>
                </a:solidFill>
              </a:rPr>
              <a:t>Fachkonferenzen</a:t>
            </a:r>
            <a:r>
              <a:rPr lang="de-DE" sz="2000" dirty="0"/>
              <a:t> gemäß Schulgesetz (§ 70 Abs. 4 </a:t>
            </a:r>
            <a:r>
              <a:rPr lang="de-DE" sz="2000" dirty="0" err="1"/>
              <a:t>SchulG</a:t>
            </a:r>
            <a:r>
              <a:rPr lang="de-DE" sz="2000" dirty="0"/>
              <a:t>) beschlossenen </a:t>
            </a:r>
            <a:r>
              <a:rPr lang="de-DE" sz="2000" b="1" dirty="0">
                <a:solidFill>
                  <a:srgbClr val="0000FF"/>
                </a:solidFill>
              </a:rPr>
              <a:t>Grundsätzen</a:t>
            </a:r>
            <a:r>
              <a:rPr lang="de-DE" sz="2000" dirty="0"/>
              <a:t> entspricht, </a:t>
            </a:r>
          </a:p>
          <a:p>
            <a:pPr>
              <a:lnSpc>
                <a:spcPct val="120000"/>
              </a:lnSpc>
              <a:buFontTx/>
              <a:buChar char="-"/>
            </a:pPr>
            <a:r>
              <a:rPr lang="de-DE" sz="2000" dirty="0"/>
              <a:t>dass die </a:t>
            </a:r>
            <a:r>
              <a:rPr lang="de-DE" sz="2000" b="1" dirty="0">
                <a:solidFill>
                  <a:srgbClr val="0000FF"/>
                </a:solidFill>
              </a:rPr>
              <a:t>Kriterien</a:t>
            </a:r>
            <a:r>
              <a:rPr lang="de-DE" sz="2000" dirty="0"/>
              <a:t> für die Notengebung den Schülerinnen und Schülern </a:t>
            </a:r>
            <a:r>
              <a:rPr lang="de-DE" sz="2000" b="1" dirty="0">
                <a:solidFill>
                  <a:srgbClr val="0000FF"/>
                </a:solidFill>
              </a:rPr>
              <a:t>transparent</a:t>
            </a:r>
            <a:r>
              <a:rPr lang="de-DE" sz="2000" dirty="0"/>
              <a:t> sind </a:t>
            </a:r>
          </a:p>
          <a:p>
            <a:pPr>
              <a:lnSpc>
                <a:spcPct val="120000"/>
              </a:lnSpc>
              <a:buFontTx/>
              <a:buChar char="-"/>
            </a:pPr>
            <a:r>
              <a:rPr lang="de-DE" sz="2000" dirty="0"/>
              <a:t>und die Korrekturen sowie die Kommentierungen den Lernenden auch Erkenntnisse über die </a:t>
            </a:r>
            <a:r>
              <a:rPr lang="de-DE" sz="2000" b="1" dirty="0">
                <a:solidFill>
                  <a:srgbClr val="0000FF"/>
                </a:solidFill>
              </a:rPr>
              <a:t>individuelle Lernentwicklung </a:t>
            </a:r>
            <a:r>
              <a:rPr lang="de-DE" sz="2000" dirty="0" smtClean="0"/>
              <a:t>ermöglichen.“ </a:t>
            </a:r>
            <a:endParaRPr lang="de-DE" sz="2000" dirty="0"/>
          </a:p>
        </p:txBody>
      </p:sp>
    </p:spTree>
    <p:extLst>
      <p:ext uri="{BB962C8B-B14F-4D97-AF65-F5344CB8AC3E}">
        <p14:creationId xmlns:p14="http://schemas.microsoft.com/office/powerpoint/2010/main" val="35249114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568952" cy="360040"/>
          </a:xfrm>
        </p:spPr>
        <p:txBody>
          <a:bodyPr/>
          <a:lstStyle/>
          <a:p>
            <a:r>
              <a:rPr lang="de-DE" sz="3200" dirty="0"/>
              <a:t>9. „Schriftliche Arbeiten“: Aufgabentypen</a:t>
            </a:r>
          </a:p>
        </p:txBody>
      </p:sp>
      <p:sp>
        <p:nvSpPr>
          <p:cNvPr id="4" name="Datumsplatzhalter 3"/>
          <p:cNvSpPr>
            <a:spLocks noGrp="1"/>
          </p:cNvSpPr>
          <p:nvPr>
            <p:ph type="dt" sz="half" idx="10"/>
          </p:nvPr>
        </p:nvSpPr>
        <p:spPr/>
        <p:txBody>
          <a:bodyPr/>
          <a:lstStyle/>
          <a:p>
            <a:r>
              <a:rPr lang="de-DE" dirty="0"/>
              <a:t>KLP </a:t>
            </a:r>
            <a:r>
              <a:rPr lang="de-DE" dirty="0" err="1"/>
              <a:t>HRGeSk</a:t>
            </a:r>
            <a:r>
              <a:rPr lang="de-DE" dirty="0"/>
              <a:t> </a:t>
            </a:r>
            <a:r>
              <a:rPr lang="de-DE" dirty="0" smtClean="0"/>
              <a:t>Deutsch</a:t>
            </a:r>
            <a:endParaRPr lang="de-DE" dirty="0"/>
          </a:p>
        </p:txBody>
      </p:sp>
      <p:sp>
        <p:nvSpPr>
          <p:cNvPr id="3" name="Fußzeilenplatzhalter 2">
            <a:extLst>
              <a:ext uri="{FF2B5EF4-FFF2-40B4-BE49-F238E27FC236}">
                <a16:creationId xmlns:a16="http://schemas.microsoft.com/office/drawing/2014/main" id="{7D686581-C1AF-2449-9E46-D67F0A0921D1}"/>
              </a:ext>
            </a:extLst>
          </p:cNvPr>
          <p:cNvSpPr>
            <a:spLocks noGrp="1"/>
          </p:cNvSpPr>
          <p:nvPr>
            <p:ph type="ftr" sz="quarter" idx="11"/>
          </p:nvPr>
        </p:nvSpPr>
        <p:spPr/>
        <p:txBody>
          <a:bodyPr/>
          <a:lstStyle/>
          <a:p>
            <a:r>
              <a:rPr lang="de-DE" dirty="0"/>
              <a:t>Dienstbesprechung zum Auftakt der Implementation</a:t>
            </a:r>
          </a:p>
        </p:txBody>
      </p:sp>
      <p:sp>
        <p:nvSpPr>
          <p:cNvPr id="5" name="Foliennummernplatzhalter 4">
            <a:extLst>
              <a:ext uri="{FF2B5EF4-FFF2-40B4-BE49-F238E27FC236}">
                <a16:creationId xmlns:a16="http://schemas.microsoft.com/office/drawing/2014/main" id="{AB873F37-CF66-B744-AE61-6B57860066DE}"/>
              </a:ext>
            </a:extLst>
          </p:cNvPr>
          <p:cNvSpPr>
            <a:spLocks noGrp="1"/>
          </p:cNvSpPr>
          <p:nvPr>
            <p:ph type="sldNum" sz="quarter" idx="12"/>
          </p:nvPr>
        </p:nvSpPr>
        <p:spPr/>
        <p:txBody>
          <a:bodyPr/>
          <a:lstStyle/>
          <a:p>
            <a:fld id="{512A4277-7E7A-4AAF-BFC7-47646BF5CD0C}" type="slidenum">
              <a:rPr lang="de-DE" smtClean="0"/>
              <a:t>23</a:t>
            </a:fld>
            <a:endParaRPr lang="de-DE"/>
          </a:p>
        </p:txBody>
      </p:sp>
      <p:sp>
        <p:nvSpPr>
          <p:cNvPr id="7" name="Inhaltsplatzhalter 3"/>
          <p:cNvSpPr>
            <a:spLocks noGrp="1"/>
          </p:cNvSpPr>
          <p:nvPr>
            <p:ph sz="half" idx="4294967295"/>
          </p:nvPr>
        </p:nvSpPr>
        <p:spPr>
          <a:xfrm>
            <a:off x="539552" y="1678837"/>
            <a:ext cx="8352928" cy="4270443"/>
          </a:xfrm>
          <a:prstGeom prst="rect">
            <a:avLst/>
          </a:prstGeom>
        </p:spPr>
        <p:txBody>
          <a:bodyPr>
            <a:normAutofit/>
          </a:bodyPr>
          <a:lstStyle/>
          <a:p>
            <a:pPr marL="0" indent="0">
              <a:lnSpc>
                <a:spcPct val="120000"/>
              </a:lnSpc>
              <a:buNone/>
            </a:pPr>
            <a:r>
              <a:rPr lang="de-DE" sz="2000" dirty="0"/>
              <a:t>„Für die schriftlichen Arbeiten (Klassenarbeiten) gelten </a:t>
            </a:r>
            <a:r>
              <a:rPr lang="de-DE" sz="2000" b="1" dirty="0">
                <a:solidFill>
                  <a:srgbClr val="0000FF"/>
                </a:solidFill>
              </a:rPr>
              <a:t>folgende Aufgabentypen</a:t>
            </a:r>
            <a:r>
              <a:rPr lang="de-DE" sz="2000" dirty="0"/>
              <a:t>, </a:t>
            </a:r>
            <a:r>
              <a:rPr lang="de-DE" sz="2000" dirty="0" smtClean="0"/>
              <a:t>mit denen </a:t>
            </a:r>
            <a:r>
              <a:rPr lang="de-DE" sz="2000" dirty="0"/>
              <a:t>die fachlichen Anforderungen der in Kapitel 2 angegebenen </a:t>
            </a:r>
            <a:r>
              <a:rPr lang="de-DE" sz="2000" dirty="0" smtClean="0"/>
              <a:t>Kompetenzerwartungen überprüft </a:t>
            </a:r>
            <a:r>
              <a:rPr lang="de-DE" sz="2000" dirty="0"/>
              <a:t>werden: </a:t>
            </a:r>
            <a:r>
              <a:rPr lang="de-DE" sz="2000" dirty="0" smtClean="0"/>
              <a:t>“</a:t>
            </a:r>
          </a:p>
          <a:p>
            <a:pPr>
              <a:lnSpc>
                <a:spcPct val="120000"/>
              </a:lnSpc>
            </a:pPr>
            <a:r>
              <a:rPr lang="de-DE" sz="2000" b="1" dirty="0" smtClean="0"/>
              <a:t>Typ </a:t>
            </a:r>
            <a:r>
              <a:rPr lang="de-DE" sz="2000" b="1" dirty="0"/>
              <a:t>1: Erzählendes Schreiben </a:t>
            </a:r>
            <a:endParaRPr lang="de-DE" sz="2000" dirty="0"/>
          </a:p>
          <a:p>
            <a:r>
              <a:rPr lang="de-DE" sz="2000" b="1" dirty="0"/>
              <a:t>Typ 2: Informierendes Schreiben</a:t>
            </a:r>
            <a:endParaRPr lang="de-DE" sz="2000" dirty="0"/>
          </a:p>
          <a:p>
            <a:r>
              <a:rPr lang="de-DE" sz="2000" b="1" dirty="0"/>
              <a:t>Typ 3: Argumentierendes Schreiben </a:t>
            </a:r>
            <a:endParaRPr lang="de-DE" sz="2000" dirty="0"/>
          </a:p>
          <a:p>
            <a:r>
              <a:rPr lang="de-DE" sz="2000" b="1" dirty="0"/>
              <a:t>Typ 4: Analysierendes Schreiben</a:t>
            </a:r>
            <a:r>
              <a:rPr lang="de-DE" sz="2000" dirty="0"/>
              <a:t> </a:t>
            </a:r>
          </a:p>
          <a:p>
            <a:r>
              <a:rPr lang="de-DE" sz="2000" b="1" dirty="0"/>
              <a:t>Typ 5: Überarbeitendes Schreiben </a:t>
            </a:r>
            <a:endParaRPr lang="de-DE" sz="2000" dirty="0"/>
          </a:p>
          <a:p>
            <a:r>
              <a:rPr lang="de-DE" sz="2000" b="1" dirty="0"/>
              <a:t>Typ 6: Produktionsorientiertes Schreiben </a:t>
            </a:r>
            <a:endParaRPr lang="de-DE" sz="2000" dirty="0"/>
          </a:p>
        </p:txBody>
      </p:sp>
    </p:spTree>
    <p:extLst>
      <p:ext uri="{BB962C8B-B14F-4D97-AF65-F5344CB8AC3E}">
        <p14:creationId xmlns:p14="http://schemas.microsoft.com/office/powerpoint/2010/main" val="5944041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568952" cy="360040"/>
          </a:xfrm>
        </p:spPr>
        <p:txBody>
          <a:bodyPr/>
          <a:lstStyle/>
          <a:p>
            <a:r>
              <a:rPr lang="de-DE" sz="3200" dirty="0" smtClean="0"/>
              <a:t>9. „Schriftliche </a:t>
            </a:r>
            <a:r>
              <a:rPr lang="de-DE" sz="3200" dirty="0"/>
              <a:t>Arbeiten“: Bewertung</a:t>
            </a:r>
          </a:p>
        </p:txBody>
      </p:sp>
      <p:sp>
        <p:nvSpPr>
          <p:cNvPr id="4" name="Datumsplatzhalter 3"/>
          <p:cNvSpPr>
            <a:spLocks noGrp="1"/>
          </p:cNvSpPr>
          <p:nvPr>
            <p:ph type="dt" sz="half" idx="10"/>
          </p:nvPr>
        </p:nvSpPr>
        <p:spPr/>
        <p:txBody>
          <a:bodyPr/>
          <a:lstStyle/>
          <a:p>
            <a:r>
              <a:rPr lang="de-DE" dirty="0"/>
              <a:t>KLP </a:t>
            </a:r>
            <a:r>
              <a:rPr lang="de-DE" dirty="0" err="1"/>
              <a:t>HRGeSk</a:t>
            </a:r>
            <a:r>
              <a:rPr lang="de-DE" dirty="0"/>
              <a:t> </a:t>
            </a:r>
            <a:r>
              <a:rPr lang="de-DE" dirty="0" smtClean="0"/>
              <a:t>Deutsch</a:t>
            </a:r>
            <a:endParaRPr lang="de-DE" dirty="0"/>
          </a:p>
        </p:txBody>
      </p:sp>
      <p:sp>
        <p:nvSpPr>
          <p:cNvPr id="3" name="Fußzeilenplatzhalter 2">
            <a:extLst>
              <a:ext uri="{FF2B5EF4-FFF2-40B4-BE49-F238E27FC236}">
                <a16:creationId xmlns:a16="http://schemas.microsoft.com/office/drawing/2014/main" id="{7D686581-C1AF-2449-9E46-D67F0A0921D1}"/>
              </a:ext>
            </a:extLst>
          </p:cNvPr>
          <p:cNvSpPr>
            <a:spLocks noGrp="1"/>
          </p:cNvSpPr>
          <p:nvPr>
            <p:ph type="ftr" sz="quarter" idx="11"/>
          </p:nvPr>
        </p:nvSpPr>
        <p:spPr/>
        <p:txBody>
          <a:bodyPr/>
          <a:lstStyle/>
          <a:p>
            <a:r>
              <a:rPr lang="de-DE" dirty="0"/>
              <a:t>Dienstbesprechung zum Auftakt der Implementation</a:t>
            </a:r>
          </a:p>
        </p:txBody>
      </p:sp>
      <p:sp>
        <p:nvSpPr>
          <p:cNvPr id="5" name="Foliennummernplatzhalter 4">
            <a:extLst>
              <a:ext uri="{FF2B5EF4-FFF2-40B4-BE49-F238E27FC236}">
                <a16:creationId xmlns:a16="http://schemas.microsoft.com/office/drawing/2014/main" id="{AB873F37-CF66-B744-AE61-6B57860066DE}"/>
              </a:ext>
            </a:extLst>
          </p:cNvPr>
          <p:cNvSpPr>
            <a:spLocks noGrp="1"/>
          </p:cNvSpPr>
          <p:nvPr>
            <p:ph type="sldNum" sz="quarter" idx="12"/>
          </p:nvPr>
        </p:nvSpPr>
        <p:spPr/>
        <p:txBody>
          <a:bodyPr/>
          <a:lstStyle/>
          <a:p>
            <a:fld id="{512A4277-7E7A-4AAF-BFC7-47646BF5CD0C}" type="slidenum">
              <a:rPr lang="de-DE" smtClean="0"/>
              <a:t>24</a:t>
            </a:fld>
            <a:endParaRPr lang="de-DE"/>
          </a:p>
        </p:txBody>
      </p:sp>
      <p:sp>
        <p:nvSpPr>
          <p:cNvPr id="9" name="Inhaltsplatzhalter 3"/>
          <p:cNvSpPr>
            <a:spLocks noGrp="1"/>
          </p:cNvSpPr>
          <p:nvPr>
            <p:ph sz="half" idx="4294967295"/>
          </p:nvPr>
        </p:nvSpPr>
        <p:spPr>
          <a:xfrm>
            <a:off x="611560" y="1844825"/>
            <a:ext cx="7560840" cy="3240360"/>
          </a:xfrm>
          <a:prstGeom prst="rect">
            <a:avLst/>
          </a:prstGeom>
        </p:spPr>
        <p:txBody>
          <a:bodyPr>
            <a:normAutofit fontScale="92500" lnSpcReduction="10000"/>
          </a:bodyPr>
          <a:lstStyle/>
          <a:p>
            <a:pPr marL="0" indent="0">
              <a:lnSpc>
                <a:spcPct val="120000"/>
              </a:lnSpc>
              <a:buNone/>
            </a:pPr>
            <a:r>
              <a:rPr lang="de-DE" sz="2000" b="1" dirty="0"/>
              <a:t> </a:t>
            </a:r>
            <a:r>
              <a:rPr lang="de-DE" sz="2000" dirty="0" smtClean="0"/>
              <a:t>„Zur </a:t>
            </a:r>
            <a:r>
              <a:rPr lang="de-DE" sz="2000" dirty="0"/>
              <a:t>Schaffung einer angemessener Transparenz im Hinblick auf die erbrachte Verstehens- und Darstellungsleistung gehört auch eine </a:t>
            </a:r>
            <a:r>
              <a:rPr lang="de-DE" sz="2000" b="1" dirty="0" err="1">
                <a:solidFill>
                  <a:srgbClr val="0000FF"/>
                </a:solidFill>
              </a:rPr>
              <a:t>kriteriengeleitete</a:t>
            </a:r>
            <a:r>
              <a:rPr lang="de-DE" sz="2000" b="1" dirty="0">
                <a:solidFill>
                  <a:srgbClr val="0000FF"/>
                </a:solidFill>
              </a:rPr>
              <a:t> </a:t>
            </a:r>
            <a:r>
              <a:rPr lang="de-DE" sz="2000" b="1" dirty="0" smtClean="0">
                <a:solidFill>
                  <a:srgbClr val="0000FF"/>
                </a:solidFill>
              </a:rPr>
              <a:t>Bewertung</a:t>
            </a:r>
            <a:r>
              <a:rPr lang="de-DE" sz="2000" dirty="0" smtClean="0"/>
              <a:t>.“</a:t>
            </a:r>
          </a:p>
          <a:p>
            <a:pPr marL="0" indent="0">
              <a:lnSpc>
                <a:spcPct val="120000"/>
              </a:lnSpc>
              <a:buNone/>
            </a:pPr>
            <a:r>
              <a:rPr lang="de-DE" sz="2000" dirty="0" smtClean="0"/>
              <a:t>„[</a:t>
            </a:r>
            <a:r>
              <a:rPr lang="de-DE" sz="2000" dirty="0"/>
              <a:t>D]</a:t>
            </a:r>
            <a:r>
              <a:rPr lang="de-DE" sz="2000" dirty="0" err="1"/>
              <a:t>ie</a:t>
            </a:r>
            <a:r>
              <a:rPr lang="de-DE" sz="2000" dirty="0"/>
              <a:t> Korrekturen sowie die Kommentierungen [sollen] den Lernenden auch Erkenntnisse über die </a:t>
            </a:r>
            <a:r>
              <a:rPr lang="de-DE" sz="2000" b="1" dirty="0">
                <a:solidFill>
                  <a:srgbClr val="0000FF"/>
                </a:solidFill>
              </a:rPr>
              <a:t>individuelle Lernentwicklung </a:t>
            </a:r>
            <a:r>
              <a:rPr lang="de-DE" sz="2000" dirty="0"/>
              <a:t>ermöglichen. Dazu gehören – neben der Etablierung eines angemessenen Umgangs mit eigenen Stärken, Entwicklungsnotwendigkeiten und Fehlern – insbesondere auch Hinweise zu individuell erfolgversprechenden </a:t>
            </a:r>
            <a:r>
              <a:rPr lang="de-DE" sz="2000" b="1" dirty="0">
                <a:solidFill>
                  <a:srgbClr val="0000FF"/>
                </a:solidFill>
              </a:rPr>
              <a:t>allgemeinen und fachmethodischen Lernstrategien</a:t>
            </a:r>
            <a:r>
              <a:rPr lang="de-DE" sz="2000" dirty="0"/>
              <a:t>.“ </a:t>
            </a:r>
          </a:p>
        </p:txBody>
      </p:sp>
    </p:spTree>
    <p:extLst>
      <p:ext uri="{BB962C8B-B14F-4D97-AF65-F5344CB8AC3E}">
        <p14:creationId xmlns:p14="http://schemas.microsoft.com/office/powerpoint/2010/main" val="26310386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124744"/>
            <a:ext cx="8568952" cy="360040"/>
          </a:xfrm>
        </p:spPr>
        <p:txBody>
          <a:bodyPr/>
          <a:lstStyle/>
          <a:p>
            <a:r>
              <a:rPr lang="de-DE" sz="3200" dirty="0"/>
              <a:t>9</a:t>
            </a:r>
            <a:r>
              <a:rPr lang="de-DE" sz="2400" b="1" dirty="0" smtClean="0"/>
              <a:t>. „</a:t>
            </a:r>
            <a:r>
              <a:rPr lang="de-DE" sz="3200" dirty="0" smtClean="0"/>
              <a:t>Schriftliche </a:t>
            </a:r>
            <a:r>
              <a:rPr lang="de-DE" sz="3200" dirty="0"/>
              <a:t>Arbeiten“: Ersatz möglich</a:t>
            </a:r>
          </a:p>
        </p:txBody>
      </p:sp>
      <p:sp>
        <p:nvSpPr>
          <p:cNvPr id="4" name="Datumsplatzhalter 3"/>
          <p:cNvSpPr>
            <a:spLocks noGrp="1"/>
          </p:cNvSpPr>
          <p:nvPr>
            <p:ph type="dt" sz="half" idx="10"/>
          </p:nvPr>
        </p:nvSpPr>
        <p:spPr/>
        <p:txBody>
          <a:bodyPr/>
          <a:lstStyle/>
          <a:p>
            <a:r>
              <a:rPr lang="de-DE" dirty="0"/>
              <a:t>KLP </a:t>
            </a:r>
            <a:r>
              <a:rPr lang="de-DE" dirty="0" err="1"/>
              <a:t>HRGeSk</a:t>
            </a:r>
            <a:r>
              <a:rPr lang="de-DE" dirty="0"/>
              <a:t> </a:t>
            </a:r>
            <a:r>
              <a:rPr lang="de-DE" dirty="0" smtClean="0"/>
              <a:t>Deutsch</a:t>
            </a:r>
            <a:endParaRPr lang="de-DE" dirty="0"/>
          </a:p>
        </p:txBody>
      </p:sp>
      <p:sp>
        <p:nvSpPr>
          <p:cNvPr id="3" name="Fußzeilenplatzhalter 2">
            <a:extLst>
              <a:ext uri="{FF2B5EF4-FFF2-40B4-BE49-F238E27FC236}">
                <a16:creationId xmlns:a16="http://schemas.microsoft.com/office/drawing/2014/main" id="{7D686581-C1AF-2449-9E46-D67F0A0921D1}"/>
              </a:ext>
            </a:extLst>
          </p:cNvPr>
          <p:cNvSpPr>
            <a:spLocks noGrp="1"/>
          </p:cNvSpPr>
          <p:nvPr>
            <p:ph type="ftr" sz="quarter" idx="11"/>
          </p:nvPr>
        </p:nvSpPr>
        <p:spPr/>
        <p:txBody>
          <a:bodyPr/>
          <a:lstStyle/>
          <a:p>
            <a:r>
              <a:rPr lang="de-DE" dirty="0"/>
              <a:t>Dienstbesprechung zum Auftakt der Implementation</a:t>
            </a:r>
          </a:p>
        </p:txBody>
      </p:sp>
      <p:sp>
        <p:nvSpPr>
          <p:cNvPr id="5" name="Foliennummernplatzhalter 4">
            <a:extLst>
              <a:ext uri="{FF2B5EF4-FFF2-40B4-BE49-F238E27FC236}">
                <a16:creationId xmlns:a16="http://schemas.microsoft.com/office/drawing/2014/main" id="{AB873F37-CF66-B744-AE61-6B57860066DE}"/>
              </a:ext>
            </a:extLst>
          </p:cNvPr>
          <p:cNvSpPr>
            <a:spLocks noGrp="1"/>
          </p:cNvSpPr>
          <p:nvPr>
            <p:ph type="sldNum" sz="quarter" idx="12"/>
          </p:nvPr>
        </p:nvSpPr>
        <p:spPr/>
        <p:txBody>
          <a:bodyPr/>
          <a:lstStyle/>
          <a:p>
            <a:fld id="{512A4277-7E7A-4AAF-BFC7-47646BF5CD0C}" type="slidenum">
              <a:rPr lang="de-DE" smtClean="0"/>
              <a:t>25</a:t>
            </a:fld>
            <a:endParaRPr lang="de-DE"/>
          </a:p>
        </p:txBody>
      </p:sp>
      <p:sp>
        <p:nvSpPr>
          <p:cNvPr id="7" name="Inhaltsplatzhalter 3"/>
          <p:cNvSpPr>
            <a:spLocks noGrp="1"/>
          </p:cNvSpPr>
          <p:nvPr>
            <p:ph sz="half" idx="4294967295"/>
          </p:nvPr>
        </p:nvSpPr>
        <p:spPr>
          <a:xfrm>
            <a:off x="683568" y="1916832"/>
            <a:ext cx="6912768" cy="2232248"/>
          </a:xfrm>
          <a:prstGeom prst="rect">
            <a:avLst/>
          </a:prstGeom>
        </p:spPr>
        <p:txBody>
          <a:bodyPr>
            <a:normAutofit lnSpcReduction="10000"/>
          </a:bodyPr>
          <a:lstStyle/>
          <a:p>
            <a:pPr marL="0" indent="0">
              <a:lnSpc>
                <a:spcPct val="120000"/>
              </a:lnSpc>
              <a:buNone/>
            </a:pPr>
            <a:r>
              <a:rPr lang="de-DE" sz="2000" b="1" dirty="0"/>
              <a:t> „</a:t>
            </a:r>
            <a:r>
              <a:rPr lang="de-DE" sz="2000" dirty="0"/>
              <a:t>Einmal im Schuljahr kann gem. § 6 Abs. 8 APO SI eine schriftliche </a:t>
            </a:r>
            <a:r>
              <a:rPr lang="de-DE" sz="2000" b="1" dirty="0">
                <a:solidFill>
                  <a:srgbClr val="0000FF"/>
                </a:solidFill>
              </a:rPr>
              <a:t>Klassenarbeit</a:t>
            </a:r>
            <a:r>
              <a:rPr lang="de-DE" sz="2000" dirty="0"/>
              <a:t> durch eine andere, in der Regel schriftliche, in Ausnahmefällen auch gleichwertige nicht schriftliche Leistungsüberprüfung </a:t>
            </a:r>
            <a:r>
              <a:rPr lang="de-DE" sz="2000" b="1" dirty="0">
                <a:solidFill>
                  <a:srgbClr val="0000FF"/>
                </a:solidFill>
              </a:rPr>
              <a:t>ersetzt werden</a:t>
            </a:r>
            <a:r>
              <a:rPr lang="de-DE" sz="2000" dirty="0" smtClean="0"/>
              <a:t>.“</a:t>
            </a:r>
          </a:p>
          <a:p>
            <a:pPr marL="0" indent="0">
              <a:lnSpc>
                <a:spcPct val="120000"/>
              </a:lnSpc>
              <a:buNone/>
            </a:pPr>
            <a:endParaRPr lang="de-DE" sz="2000" dirty="0">
              <a:sym typeface="Symbol"/>
            </a:endParaRPr>
          </a:p>
          <a:p>
            <a:pPr marL="0" indent="0">
              <a:lnSpc>
                <a:spcPct val="120000"/>
              </a:lnSpc>
              <a:buNone/>
            </a:pPr>
            <a:r>
              <a:rPr lang="de-DE" sz="2000" dirty="0" smtClean="0">
                <a:sym typeface="Symbol"/>
              </a:rPr>
              <a:t> </a:t>
            </a:r>
            <a:r>
              <a:rPr lang="de-DE" sz="2000" dirty="0">
                <a:sym typeface="Symbol"/>
              </a:rPr>
              <a:t>Möglichkeit zur Stärkung der neuen Akzente des KLP </a:t>
            </a:r>
            <a:endParaRPr lang="de-DE" sz="2000" dirty="0"/>
          </a:p>
        </p:txBody>
      </p:sp>
    </p:spTree>
    <p:extLst>
      <p:ext uri="{BB962C8B-B14F-4D97-AF65-F5344CB8AC3E}">
        <p14:creationId xmlns:p14="http://schemas.microsoft.com/office/powerpoint/2010/main" val="40669157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a:xfrm>
            <a:off x="179512" y="6348765"/>
            <a:ext cx="3024336" cy="365125"/>
          </a:xfrm>
        </p:spPr>
        <p:txBody>
          <a:bodyPr/>
          <a:lstStyle/>
          <a:p>
            <a:r>
              <a:rPr lang="de-DE" dirty="0"/>
              <a:t>KLP </a:t>
            </a:r>
            <a:r>
              <a:rPr lang="de-DE" dirty="0" err="1"/>
              <a:t>HRGeSk</a:t>
            </a:r>
            <a:r>
              <a:rPr lang="de-DE" dirty="0"/>
              <a:t> </a:t>
            </a:r>
            <a:r>
              <a:rPr lang="de-DE" dirty="0" smtClean="0"/>
              <a:t>Deutsch</a:t>
            </a:r>
            <a:endParaRPr lang="de-DE" dirty="0"/>
          </a:p>
        </p:txBody>
      </p:sp>
      <p:sp>
        <p:nvSpPr>
          <p:cNvPr id="7" name="Rectangle 3"/>
          <p:cNvSpPr txBox="1">
            <a:spLocks noChangeArrowheads="1"/>
          </p:cNvSpPr>
          <p:nvPr/>
        </p:nvSpPr>
        <p:spPr bwMode="auto">
          <a:xfrm>
            <a:off x="395536" y="4725144"/>
            <a:ext cx="8507412" cy="504552"/>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21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100">
                <a:solidFill>
                  <a:schemeClr val="tx1"/>
                </a:solidFill>
                <a:latin typeface="+mn-lt"/>
              </a:defRPr>
            </a:lvl2pPr>
            <a:lvl3pPr marL="1143000" indent="-228600" algn="l" rtl="0" eaLnBrk="1" fontAlgn="base" hangingPunct="1">
              <a:spcBef>
                <a:spcPct val="20000"/>
              </a:spcBef>
              <a:spcAft>
                <a:spcPct val="0"/>
              </a:spcAft>
              <a:buChar char="•"/>
              <a:defRPr sz="21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ctr">
              <a:lnSpc>
                <a:spcPct val="80000"/>
              </a:lnSpc>
              <a:buFont typeface="Times" pitchFamily="18" charset="0"/>
              <a:buNone/>
            </a:pPr>
            <a:r>
              <a:rPr lang="de-DE" altLang="de-DE" sz="3200" kern="0" dirty="0">
                <a:solidFill>
                  <a:srgbClr val="0070C0"/>
                </a:solidFill>
              </a:rPr>
              <a:t>Herzlichen Dank für Ihre Aufmerksamkeit!</a:t>
            </a:r>
          </a:p>
        </p:txBody>
      </p:sp>
      <p:pic>
        <p:nvPicPr>
          <p:cNvPr id="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2565400"/>
            <a:ext cx="8207375" cy="1479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Fußzeilenplatzhalter 1">
            <a:extLst>
              <a:ext uri="{FF2B5EF4-FFF2-40B4-BE49-F238E27FC236}">
                <a16:creationId xmlns:a16="http://schemas.microsoft.com/office/drawing/2014/main" id="{A30EC2B6-0F12-0C42-BAB6-4F4114938682}"/>
              </a:ext>
            </a:extLst>
          </p:cNvPr>
          <p:cNvSpPr>
            <a:spLocks noGrp="1"/>
          </p:cNvSpPr>
          <p:nvPr>
            <p:ph type="ftr" sz="quarter" idx="11"/>
          </p:nvPr>
        </p:nvSpPr>
        <p:spPr/>
        <p:txBody>
          <a:bodyPr/>
          <a:lstStyle/>
          <a:p>
            <a:r>
              <a:rPr lang="de-DE" dirty="0"/>
              <a:t>Dienstbesprechung zum Auftakt der Implementation</a:t>
            </a:r>
          </a:p>
        </p:txBody>
      </p:sp>
      <p:sp>
        <p:nvSpPr>
          <p:cNvPr id="3" name="Foliennummernplatzhalter 2">
            <a:extLst>
              <a:ext uri="{FF2B5EF4-FFF2-40B4-BE49-F238E27FC236}">
                <a16:creationId xmlns:a16="http://schemas.microsoft.com/office/drawing/2014/main" id="{FB39564D-959C-054D-9479-CBD0C843A211}"/>
              </a:ext>
            </a:extLst>
          </p:cNvPr>
          <p:cNvSpPr>
            <a:spLocks noGrp="1"/>
          </p:cNvSpPr>
          <p:nvPr>
            <p:ph type="sldNum" sz="quarter" idx="12"/>
          </p:nvPr>
        </p:nvSpPr>
        <p:spPr/>
        <p:txBody>
          <a:bodyPr/>
          <a:lstStyle/>
          <a:p>
            <a:fld id="{512A4277-7E7A-4AAF-BFC7-47646BF5CD0C}" type="slidenum">
              <a:rPr lang="de-DE" smtClean="0"/>
              <a:t>26</a:t>
            </a:fld>
            <a:endParaRPr lang="de-DE"/>
          </a:p>
        </p:txBody>
      </p:sp>
    </p:spTree>
    <p:extLst>
      <p:ext uri="{BB962C8B-B14F-4D97-AF65-F5344CB8AC3E}">
        <p14:creationId xmlns:p14="http://schemas.microsoft.com/office/powerpoint/2010/main" val="25856760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700809"/>
            <a:ext cx="7772400" cy="792087"/>
          </a:xfrm>
        </p:spPr>
        <p:txBody>
          <a:bodyPr/>
          <a:lstStyle/>
          <a:p>
            <a:pPr algn="ctr"/>
            <a:r>
              <a:rPr lang="de-DE" sz="4000" b="1" cap="small" dirty="0">
                <a:solidFill>
                  <a:srgbClr val="002060"/>
                </a:solidFill>
              </a:rPr>
              <a:t>Herzlich willkommen</a:t>
            </a:r>
          </a:p>
        </p:txBody>
      </p:sp>
      <p:sp>
        <p:nvSpPr>
          <p:cNvPr id="3" name="Untertitel 2"/>
          <p:cNvSpPr>
            <a:spLocks noGrp="1"/>
          </p:cNvSpPr>
          <p:nvPr>
            <p:ph type="subTitle" idx="1"/>
          </p:nvPr>
        </p:nvSpPr>
        <p:spPr>
          <a:xfrm>
            <a:off x="1259632" y="2780928"/>
            <a:ext cx="6400800" cy="2736304"/>
          </a:xfrm>
        </p:spPr>
        <p:txBody>
          <a:bodyPr>
            <a:noAutofit/>
          </a:bodyPr>
          <a:lstStyle/>
          <a:p>
            <a:r>
              <a:rPr lang="de-DE" sz="3200" b="1" dirty="0">
                <a:solidFill>
                  <a:srgbClr val="002060"/>
                </a:solidFill>
              </a:rPr>
              <a:t>Kernlehrplan </a:t>
            </a:r>
          </a:p>
          <a:p>
            <a:r>
              <a:rPr lang="de-DE" sz="3200" b="1" dirty="0">
                <a:solidFill>
                  <a:srgbClr val="002060"/>
                </a:solidFill>
              </a:rPr>
              <a:t>Deutsch</a:t>
            </a:r>
          </a:p>
          <a:p>
            <a:r>
              <a:rPr lang="de-DE" sz="3200" b="1" dirty="0">
                <a:solidFill>
                  <a:srgbClr val="002060"/>
                </a:solidFill>
              </a:rPr>
              <a:t>Realschule </a:t>
            </a:r>
          </a:p>
          <a:p>
            <a:endParaRPr lang="de-DE" sz="3200" b="1" dirty="0">
              <a:solidFill>
                <a:srgbClr val="002060"/>
              </a:solidFill>
            </a:endParaRPr>
          </a:p>
        </p:txBody>
      </p:sp>
    </p:spTree>
    <p:extLst>
      <p:ext uri="{BB962C8B-B14F-4D97-AF65-F5344CB8AC3E}">
        <p14:creationId xmlns:p14="http://schemas.microsoft.com/office/powerpoint/2010/main" val="461710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dirty="0"/>
              <a:t>Gliederung </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a:xfrm>
            <a:off x="251520" y="6348765"/>
            <a:ext cx="3024336" cy="365125"/>
          </a:xfrm>
        </p:spPr>
        <p:txBody>
          <a:bodyPr/>
          <a:lstStyle/>
          <a:p>
            <a:r>
              <a:rPr lang="de-DE" dirty="0"/>
              <a:t>KLP </a:t>
            </a:r>
            <a:r>
              <a:rPr lang="de-DE" dirty="0" err="1"/>
              <a:t>HRGeSk</a:t>
            </a:r>
            <a:r>
              <a:rPr lang="de-DE" dirty="0"/>
              <a:t> Deutsch</a:t>
            </a:r>
          </a:p>
        </p:txBody>
      </p:sp>
      <p:sp>
        <p:nvSpPr>
          <p:cNvPr id="5"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p:txBody>
          <a:bodyPr/>
          <a:lstStyle/>
          <a:p>
            <a:r>
              <a:rPr lang="de-DE" dirty="0"/>
              <a:t>Dienstbesprechung zum Auftakt der Implementation</a:t>
            </a:r>
          </a:p>
          <a:p>
            <a:endParaRPr lang="de-DE" dirty="0"/>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28</a:t>
            </a:fld>
            <a:endParaRPr lang="de-DE"/>
          </a:p>
        </p:txBody>
      </p:sp>
      <p:sp>
        <p:nvSpPr>
          <p:cNvPr id="10" name="Untertitel 2"/>
          <p:cNvSpPr txBox="1">
            <a:spLocks/>
          </p:cNvSpPr>
          <p:nvPr/>
        </p:nvSpPr>
        <p:spPr>
          <a:xfrm>
            <a:off x="467544" y="1700808"/>
            <a:ext cx="7704856" cy="4176464"/>
          </a:xfrm>
          <a:prstGeom prst="rect">
            <a:avLst/>
          </a:prstGeom>
          <a:solidFill>
            <a:schemeClr val="bg1"/>
          </a:solidFill>
          <a:effectLst/>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nSpc>
                <a:spcPct val="120000"/>
              </a:lnSpc>
              <a:buNone/>
            </a:pPr>
            <a:endParaRPr lang="de-DE" sz="2000" dirty="0"/>
          </a:p>
          <a:p>
            <a:pPr marL="0" lvl="0" indent="0">
              <a:buNone/>
            </a:pPr>
            <a:r>
              <a:rPr lang="de-DE" dirty="0"/>
              <a:t> </a:t>
            </a:r>
          </a:p>
          <a:p>
            <a:pPr lvl="0">
              <a:buAutoNum type="arabicPeriod"/>
            </a:pPr>
            <a:r>
              <a:rPr lang="de-DE" dirty="0"/>
              <a:t>Beispiel für einen schulinternen Lehrplan </a:t>
            </a:r>
          </a:p>
          <a:p>
            <a:pPr lvl="0">
              <a:buAutoNum type="arabicPeriod"/>
            </a:pPr>
            <a:r>
              <a:rPr lang="de-DE" dirty="0"/>
              <a:t>Beispiel für ein Unterrichtsvorhaben </a:t>
            </a:r>
          </a:p>
          <a:p>
            <a:pPr lvl="0">
              <a:buAutoNum type="arabicPeriod"/>
            </a:pPr>
            <a:r>
              <a:rPr lang="de-DE" dirty="0"/>
              <a:t>Vorschläge für teilnehmeraktivierende Elemente </a:t>
            </a:r>
          </a:p>
          <a:p>
            <a:pPr lvl="0">
              <a:buAutoNum type="arabicPeriod"/>
            </a:pPr>
            <a:endParaRPr lang="de-DE" sz="1600" dirty="0"/>
          </a:p>
        </p:txBody>
      </p:sp>
    </p:spTree>
    <p:extLst>
      <p:ext uri="{BB962C8B-B14F-4D97-AF65-F5344CB8AC3E}">
        <p14:creationId xmlns:p14="http://schemas.microsoft.com/office/powerpoint/2010/main" val="26846726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sz="2800" dirty="0"/>
              <a:t>1. Beispiel für einen schulinternen Lehrplan </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a:xfrm>
            <a:off x="251520" y="6348765"/>
            <a:ext cx="3024336" cy="365125"/>
          </a:xfrm>
        </p:spPr>
        <p:txBody>
          <a:bodyPr/>
          <a:lstStyle/>
          <a:p>
            <a:r>
              <a:rPr lang="de-DE" dirty="0"/>
              <a:t>KLP </a:t>
            </a:r>
            <a:r>
              <a:rPr lang="de-DE" dirty="0" err="1"/>
              <a:t>HRGeSk</a:t>
            </a:r>
            <a:r>
              <a:rPr lang="de-DE" dirty="0"/>
              <a:t> Deutsch</a:t>
            </a: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29</a:t>
            </a:fld>
            <a:endParaRPr lang="de-DE"/>
          </a:p>
        </p:txBody>
      </p:sp>
      <p:sp>
        <p:nvSpPr>
          <p:cNvPr id="10" name="Untertitel 2"/>
          <p:cNvSpPr txBox="1">
            <a:spLocks/>
          </p:cNvSpPr>
          <p:nvPr/>
        </p:nvSpPr>
        <p:spPr>
          <a:xfrm>
            <a:off x="467544" y="1700808"/>
            <a:ext cx="7704856" cy="4176464"/>
          </a:xfrm>
          <a:prstGeom prst="rect">
            <a:avLst/>
          </a:prstGeom>
          <a:solidFill>
            <a:schemeClr val="bg1"/>
          </a:solidFill>
          <a:effectLst/>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nSpc>
                <a:spcPct val="120000"/>
              </a:lnSpc>
              <a:buNone/>
            </a:pPr>
            <a:endParaRPr lang="de-DE" sz="2000" dirty="0"/>
          </a:p>
          <a:p>
            <a:pPr marL="0" lvl="0" indent="0">
              <a:buNone/>
            </a:pPr>
            <a:endParaRPr lang="de-DE" sz="1600" dirty="0"/>
          </a:p>
        </p:txBody>
      </p:sp>
      <p:pic>
        <p:nvPicPr>
          <p:cNvPr id="7" name="Grafik 6"/>
          <p:cNvPicPr>
            <a:picLocks noChangeAspect="1"/>
          </p:cNvPicPr>
          <p:nvPr/>
        </p:nvPicPr>
        <p:blipFill>
          <a:blip r:embed="rId3"/>
          <a:stretch>
            <a:fillRect/>
          </a:stretch>
        </p:blipFill>
        <p:spPr>
          <a:xfrm>
            <a:off x="539543" y="1812168"/>
            <a:ext cx="8064914" cy="3702240"/>
          </a:xfrm>
          <a:prstGeom prst="rect">
            <a:avLst/>
          </a:prstGeom>
        </p:spPr>
      </p:pic>
      <p:sp>
        <p:nvSpPr>
          <p:cNvPr id="3" name="Pfeil: nach links 2">
            <a:extLst>
              <a:ext uri="{FF2B5EF4-FFF2-40B4-BE49-F238E27FC236}">
                <a16:creationId xmlns:a16="http://schemas.microsoft.com/office/drawing/2014/main" id="{8D5673B8-031B-4BCF-945B-46DBECD9BE63}"/>
              </a:ext>
            </a:extLst>
          </p:cNvPr>
          <p:cNvSpPr/>
          <p:nvPr/>
        </p:nvSpPr>
        <p:spPr>
          <a:xfrm>
            <a:off x="7452311" y="2924944"/>
            <a:ext cx="792088" cy="360040"/>
          </a:xfrm>
          <a:prstGeom prst="lef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a:xfrm>
            <a:off x="3419872" y="6204656"/>
            <a:ext cx="2664296" cy="653344"/>
          </a:xfrm>
        </p:spPr>
        <p:txBody>
          <a:bodyPr/>
          <a:lstStyle/>
          <a:p>
            <a:r>
              <a:rPr lang="de-DE" dirty="0"/>
              <a:t>Dienstbesprechung zum Auftakt der Implementation</a:t>
            </a:r>
          </a:p>
          <a:p>
            <a:endParaRPr lang="de-DE" dirty="0"/>
          </a:p>
        </p:txBody>
      </p:sp>
    </p:spTree>
    <p:extLst>
      <p:ext uri="{BB962C8B-B14F-4D97-AF65-F5344CB8AC3E}">
        <p14:creationId xmlns:p14="http://schemas.microsoft.com/office/powerpoint/2010/main" val="3064434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528" y="1124744"/>
            <a:ext cx="8507288" cy="360040"/>
          </a:xfrm>
        </p:spPr>
        <p:txBody>
          <a:bodyPr/>
          <a:lstStyle/>
          <a:p>
            <a:r>
              <a:rPr lang="de-DE" sz="2800" dirty="0" smtClean="0"/>
              <a:t>1. Kompetenzmodell und </a:t>
            </a:r>
            <a:r>
              <a:rPr lang="de-DE" sz="2800" dirty="0"/>
              <a:t>zentrale Begriffe KLP Deutsch</a:t>
            </a:r>
          </a:p>
        </p:txBody>
      </p:sp>
      <p:sp>
        <p:nvSpPr>
          <p:cNvPr id="3" name="Datumsplatzhalter 2"/>
          <p:cNvSpPr>
            <a:spLocks noGrp="1"/>
          </p:cNvSpPr>
          <p:nvPr>
            <p:ph type="dt" sz="half" idx="10"/>
          </p:nvPr>
        </p:nvSpPr>
        <p:spPr/>
        <p:txBody>
          <a:bodyPr/>
          <a:lstStyle/>
          <a:p>
            <a:r>
              <a:rPr lang="de-DE" dirty="0"/>
              <a:t>KLP </a:t>
            </a:r>
            <a:r>
              <a:rPr lang="de-DE" dirty="0" err="1"/>
              <a:t>HRGeSk</a:t>
            </a:r>
            <a:r>
              <a:rPr lang="de-DE" dirty="0"/>
              <a:t> </a:t>
            </a:r>
            <a:r>
              <a:rPr lang="de-DE" dirty="0" smtClean="0"/>
              <a:t>Deutsch</a:t>
            </a:r>
            <a:endParaRPr lang="de-DE" dirty="0"/>
          </a:p>
        </p:txBody>
      </p:sp>
      <p:sp>
        <p:nvSpPr>
          <p:cNvPr id="4" name="Fußzeilenplatzhalter 3">
            <a:extLst>
              <a:ext uri="{FF2B5EF4-FFF2-40B4-BE49-F238E27FC236}">
                <a16:creationId xmlns:a16="http://schemas.microsoft.com/office/drawing/2014/main" id="{704DDD69-D404-5643-A445-B25ABA265835}"/>
              </a:ext>
            </a:extLst>
          </p:cNvPr>
          <p:cNvSpPr>
            <a:spLocks noGrp="1"/>
          </p:cNvSpPr>
          <p:nvPr>
            <p:ph type="ftr" sz="quarter" idx="11"/>
          </p:nvPr>
        </p:nvSpPr>
        <p:spPr/>
        <p:txBody>
          <a:bodyPr/>
          <a:lstStyle/>
          <a:p>
            <a:r>
              <a:rPr lang="de-DE" dirty="0"/>
              <a:t>Dienstbesprechung zum Auftakt der Implementation</a:t>
            </a:r>
          </a:p>
        </p:txBody>
      </p:sp>
      <p:sp>
        <p:nvSpPr>
          <p:cNvPr id="5" name="Foliennummernplatzhalter 4">
            <a:extLst>
              <a:ext uri="{FF2B5EF4-FFF2-40B4-BE49-F238E27FC236}">
                <a16:creationId xmlns:a16="http://schemas.microsoft.com/office/drawing/2014/main" id="{0FBB1F8D-1C56-E948-A166-0661E1EAA88D}"/>
              </a:ext>
            </a:extLst>
          </p:cNvPr>
          <p:cNvSpPr>
            <a:spLocks noGrp="1"/>
          </p:cNvSpPr>
          <p:nvPr>
            <p:ph type="sldNum" sz="quarter" idx="12"/>
          </p:nvPr>
        </p:nvSpPr>
        <p:spPr/>
        <p:txBody>
          <a:bodyPr/>
          <a:lstStyle/>
          <a:p>
            <a:fld id="{512A4277-7E7A-4AAF-BFC7-47646BF5CD0C}" type="slidenum">
              <a:rPr lang="de-DE" smtClean="0"/>
              <a:t>3</a:t>
            </a:fld>
            <a:endParaRPr lang="de-DE"/>
          </a:p>
        </p:txBody>
      </p:sp>
      <p:pic>
        <p:nvPicPr>
          <p:cNvPr id="20"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tretch>
            <a:fillRect/>
          </a:stretch>
        </p:blipFill>
        <p:spPr bwMode="auto">
          <a:xfrm>
            <a:off x="1619672" y="2348880"/>
            <a:ext cx="6031483" cy="27631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6673639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D6BD9E-B2DB-449A-854E-638C0709D850}"/>
              </a:ext>
            </a:extLst>
          </p:cNvPr>
          <p:cNvSpPr>
            <a:spLocks noGrp="1"/>
          </p:cNvSpPr>
          <p:nvPr>
            <p:ph type="title"/>
          </p:nvPr>
        </p:nvSpPr>
        <p:spPr/>
        <p:txBody>
          <a:bodyPr/>
          <a:lstStyle/>
          <a:p>
            <a:r>
              <a:rPr lang="de-DE" dirty="0"/>
              <a:t>Umsetzung in den Unterrichtsvorhaben</a:t>
            </a:r>
          </a:p>
        </p:txBody>
      </p:sp>
      <p:sp>
        <p:nvSpPr>
          <p:cNvPr id="3" name="Inhaltsplatzhalter 2">
            <a:extLst>
              <a:ext uri="{FF2B5EF4-FFF2-40B4-BE49-F238E27FC236}">
                <a16:creationId xmlns:a16="http://schemas.microsoft.com/office/drawing/2014/main" id="{B5BEDB6F-289A-4108-993E-3EE63A3AD107}"/>
              </a:ext>
            </a:extLst>
          </p:cNvPr>
          <p:cNvSpPr>
            <a:spLocks noGrp="1"/>
          </p:cNvSpPr>
          <p:nvPr>
            <p:ph idx="1"/>
          </p:nvPr>
        </p:nvSpPr>
        <p:spPr/>
        <p:txBody>
          <a:bodyPr>
            <a:normAutofit/>
          </a:bodyPr>
          <a:lstStyle/>
          <a:p>
            <a:pPr marL="0" indent="0">
              <a:buNone/>
            </a:pPr>
            <a:r>
              <a:rPr lang="de-DE" b="1" dirty="0"/>
              <a:t>Wie werden die im neuen KLP formulierten </a:t>
            </a:r>
          </a:p>
          <a:p>
            <a:pPr marL="0" indent="0">
              <a:buNone/>
            </a:pPr>
            <a:r>
              <a:rPr lang="de-DE" b="1" dirty="0"/>
              <a:t>fachlichen und didaktischen Ansprüche umgesetzt?</a:t>
            </a:r>
          </a:p>
          <a:p>
            <a:pPr marL="0" indent="0">
              <a:buNone/>
            </a:pPr>
            <a:endParaRPr lang="de-DE" dirty="0"/>
          </a:p>
          <a:p>
            <a:r>
              <a:rPr lang="de-DE" sz="2400" dirty="0"/>
              <a:t>unter den Bedingungen von ausgeprägter Heterogenität</a:t>
            </a:r>
          </a:p>
          <a:p>
            <a:r>
              <a:rPr lang="de-DE" sz="2400" dirty="0"/>
              <a:t>mit den Zielen </a:t>
            </a:r>
          </a:p>
          <a:p>
            <a:pPr marL="0" indent="0">
              <a:buNone/>
            </a:pPr>
            <a:r>
              <a:rPr lang="de-DE" sz="2400" dirty="0"/>
              <a:t>	- Förderung einer demokratischen Grundhaltung </a:t>
            </a:r>
          </a:p>
          <a:p>
            <a:pPr marL="0" indent="0">
              <a:buNone/>
            </a:pPr>
            <a:r>
              <a:rPr lang="de-DE" sz="2400" dirty="0"/>
              <a:t>	- Erwerb von Bildungssprache</a:t>
            </a:r>
          </a:p>
          <a:p>
            <a:pPr marL="0" indent="0">
              <a:buNone/>
            </a:pPr>
            <a:r>
              <a:rPr lang="de-DE" sz="2400" dirty="0"/>
              <a:t>	- Persönlichkeitsentwicklung</a:t>
            </a:r>
          </a:p>
          <a:p>
            <a:pPr marL="0" indent="0">
              <a:buNone/>
            </a:pPr>
            <a:endParaRPr lang="de-DE" sz="2000" dirty="0"/>
          </a:p>
          <a:p>
            <a:endParaRPr lang="de-DE" dirty="0"/>
          </a:p>
          <a:p>
            <a:endParaRPr lang="de-DE" dirty="0"/>
          </a:p>
        </p:txBody>
      </p:sp>
      <p:sp>
        <p:nvSpPr>
          <p:cNvPr id="4" name="Datumsplatzhalter 3">
            <a:extLst>
              <a:ext uri="{FF2B5EF4-FFF2-40B4-BE49-F238E27FC236}">
                <a16:creationId xmlns:a16="http://schemas.microsoft.com/office/drawing/2014/main" id="{DFEDC961-F9CE-4A07-8C9F-350F811B0F24}"/>
              </a:ext>
            </a:extLst>
          </p:cNvPr>
          <p:cNvSpPr>
            <a:spLocks noGrp="1"/>
          </p:cNvSpPr>
          <p:nvPr>
            <p:ph type="dt" sz="half" idx="10"/>
          </p:nvPr>
        </p:nvSpPr>
        <p:spPr/>
        <p:txBody>
          <a:bodyPr/>
          <a:lstStyle/>
          <a:p>
            <a:r>
              <a:rPr lang="de-DE" dirty="0"/>
              <a:t>Kernlehrpläne </a:t>
            </a:r>
            <a:r>
              <a:rPr lang="de-DE" dirty="0" err="1"/>
              <a:t>HRGeSK</a:t>
            </a:r>
            <a:r>
              <a:rPr lang="de-DE" dirty="0"/>
              <a:t> Deutsch  </a:t>
            </a:r>
          </a:p>
        </p:txBody>
      </p:sp>
      <p:sp>
        <p:nvSpPr>
          <p:cNvPr id="6" name="Foliennummernplatzhalter 5">
            <a:extLst>
              <a:ext uri="{FF2B5EF4-FFF2-40B4-BE49-F238E27FC236}">
                <a16:creationId xmlns:a16="http://schemas.microsoft.com/office/drawing/2014/main" id="{BAB95427-B868-4FA3-9AED-2F9CFE7C378D}"/>
              </a:ext>
            </a:extLst>
          </p:cNvPr>
          <p:cNvSpPr>
            <a:spLocks noGrp="1"/>
          </p:cNvSpPr>
          <p:nvPr>
            <p:ph type="sldNum" sz="quarter" idx="12"/>
          </p:nvPr>
        </p:nvSpPr>
        <p:spPr/>
        <p:txBody>
          <a:bodyPr/>
          <a:lstStyle/>
          <a:p>
            <a:fld id="{512A4277-7E7A-4AAF-BFC7-47646BF5CD0C}" type="slidenum">
              <a:rPr lang="de-DE" smtClean="0"/>
              <a:t>30</a:t>
            </a:fld>
            <a:endParaRPr lang="de-DE"/>
          </a:p>
        </p:txBody>
      </p:sp>
      <p:sp>
        <p:nvSpPr>
          <p:cNvPr id="7"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a:xfrm>
            <a:off x="3419872" y="6204656"/>
            <a:ext cx="2664296" cy="653344"/>
          </a:xfrm>
        </p:spPr>
        <p:txBody>
          <a:bodyPr/>
          <a:lstStyle/>
          <a:p>
            <a:r>
              <a:rPr lang="de-DE" dirty="0"/>
              <a:t>Dienstbesprechung zum Auftakt der Implementation</a:t>
            </a:r>
          </a:p>
          <a:p>
            <a:endParaRPr lang="de-DE" dirty="0"/>
          </a:p>
        </p:txBody>
      </p:sp>
    </p:spTree>
    <p:extLst>
      <p:ext uri="{BB962C8B-B14F-4D97-AF65-F5344CB8AC3E}">
        <p14:creationId xmlns:p14="http://schemas.microsoft.com/office/powerpoint/2010/main" val="1608792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D6BD9E-B2DB-449A-854E-638C0709D850}"/>
              </a:ext>
            </a:extLst>
          </p:cNvPr>
          <p:cNvSpPr>
            <a:spLocks noGrp="1"/>
          </p:cNvSpPr>
          <p:nvPr>
            <p:ph type="title"/>
          </p:nvPr>
        </p:nvSpPr>
        <p:spPr/>
        <p:txBody>
          <a:bodyPr/>
          <a:lstStyle/>
          <a:p>
            <a:r>
              <a:rPr lang="de-DE" dirty="0"/>
              <a:t>Umsetzung</a:t>
            </a:r>
          </a:p>
        </p:txBody>
      </p:sp>
      <p:sp>
        <p:nvSpPr>
          <p:cNvPr id="3" name="Inhaltsplatzhalter 2">
            <a:extLst>
              <a:ext uri="{FF2B5EF4-FFF2-40B4-BE49-F238E27FC236}">
                <a16:creationId xmlns:a16="http://schemas.microsoft.com/office/drawing/2014/main" id="{B5BEDB6F-289A-4108-993E-3EE63A3AD107}"/>
              </a:ext>
            </a:extLst>
          </p:cNvPr>
          <p:cNvSpPr>
            <a:spLocks noGrp="1"/>
          </p:cNvSpPr>
          <p:nvPr>
            <p:ph idx="1"/>
          </p:nvPr>
        </p:nvSpPr>
        <p:spPr>
          <a:xfrm>
            <a:off x="3059832" y="2457093"/>
            <a:ext cx="2879728" cy="3340968"/>
          </a:xfrm>
        </p:spPr>
        <p:txBody>
          <a:bodyPr>
            <a:normAutofit fontScale="92500" lnSpcReduction="10000"/>
          </a:bodyPr>
          <a:lstStyle/>
          <a:p>
            <a:pPr marL="0" indent="0" algn="ctr">
              <a:buNone/>
            </a:pPr>
            <a:r>
              <a:rPr lang="de-DE" sz="1700" b="1" dirty="0"/>
              <a:t>Einbindung der Querschnittsthemen? </a:t>
            </a:r>
          </a:p>
          <a:p>
            <a:r>
              <a:rPr lang="de-DE" sz="1700" dirty="0"/>
              <a:t>Menschenrechtsbildung</a:t>
            </a:r>
          </a:p>
          <a:p>
            <a:r>
              <a:rPr lang="de-DE" sz="1700" dirty="0"/>
              <a:t>Werteerziehung</a:t>
            </a:r>
          </a:p>
          <a:p>
            <a:r>
              <a:rPr lang="de-DE" sz="1700" dirty="0"/>
              <a:t>politische Bildung und Demokratieerziehung</a:t>
            </a:r>
          </a:p>
          <a:p>
            <a:r>
              <a:rPr lang="de-DE" sz="1700" dirty="0"/>
              <a:t>Bildung für die digitale Welt</a:t>
            </a:r>
          </a:p>
          <a:p>
            <a:r>
              <a:rPr lang="de-DE" sz="1700" dirty="0"/>
              <a:t>Bildung für nachhaltige Entwicklung</a:t>
            </a:r>
          </a:p>
          <a:p>
            <a:r>
              <a:rPr lang="de-DE" sz="1700" dirty="0"/>
              <a:t>geschlechtersensible Bildung</a:t>
            </a:r>
          </a:p>
          <a:p>
            <a:r>
              <a:rPr lang="de-DE" sz="1700" dirty="0"/>
              <a:t>kulturelle und interkulturelle Bildung</a:t>
            </a:r>
          </a:p>
          <a:p>
            <a:pPr marL="0" indent="0">
              <a:buNone/>
            </a:pPr>
            <a:endParaRPr lang="de-DE" sz="2000" dirty="0"/>
          </a:p>
          <a:p>
            <a:endParaRPr lang="de-DE" dirty="0"/>
          </a:p>
          <a:p>
            <a:endParaRPr lang="de-DE" dirty="0"/>
          </a:p>
        </p:txBody>
      </p:sp>
      <p:sp>
        <p:nvSpPr>
          <p:cNvPr id="6" name="Foliennummernplatzhalter 5">
            <a:extLst>
              <a:ext uri="{FF2B5EF4-FFF2-40B4-BE49-F238E27FC236}">
                <a16:creationId xmlns:a16="http://schemas.microsoft.com/office/drawing/2014/main" id="{BAB95427-B868-4FA3-9AED-2F9CFE7C378D}"/>
              </a:ext>
            </a:extLst>
          </p:cNvPr>
          <p:cNvSpPr>
            <a:spLocks noGrp="1"/>
          </p:cNvSpPr>
          <p:nvPr>
            <p:ph type="sldNum" sz="quarter" idx="12"/>
          </p:nvPr>
        </p:nvSpPr>
        <p:spPr/>
        <p:txBody>
          <a:bodyPr/>
          <a:lstStyle/>
          <a:p>
            <a:fld id="{512A4277-7E7A-4AAF-BFC7-47646BF5CD0C}" type="slidenum">
              <a:rPr lang="de-DE" smtClean="0"/>
              <a:t>31</a:t>
            </a:fld>
            <a:endParaRPr lang="de-DE"/>
          </a:p>
        </p:txBody>
      </p:sp>
      <p:sp>
        <p:nvSpPr>
          <p:cNvPr id="8" name="Inhaltsplatzhalter 2">
            <a:extLst>
              <a:ext uri="{FF2B5EF4-FFF2-40B4-BE49-F238E27FC236}">
                <a16:creationId xmlns:a16="http://schemas.microsoft.com/office/drawing/2014/main" id="{A8A9795C-D623-4A47-8BB6-6C40B908A744}"/>
              </a:ext>
            </a:extLst>
          </p:cNvPr>
          <p:cNvSpPr txBox="1">
            <a:spLocks/>
          </p:cNvSpPr>
          <p:nvPr/>
        </p:nvSpPr>
        <p:spPr>
          <a:xfrm>
            <a:off x="457200" y="1768325"/>
            <a:ext cx="8229600" cy="653344"/>
          </a:xfrm>
          <a:prstGeom prst="rect">
            <a:avLst/>
          </a:prstGeom>
          <a:solidFill>
            <a:schemeClr val="bg1"/>
          </a:solidFill>
          <a:effectLst/>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de-DE" sz="2000" b="1" dirty="0"/>
              <a:t>Wie werden die fachlichen und didaktischen Ansprüche </a:t>
            </a:r>
          </a:p>
          <a:p>
            <a:pPr marL="0" indent="0" algn="ctr">
              <a:buFont typeface="Arial" panose="020B0604020202020204" pitchFamily="34" charset="0"/>
              <a:buNone/>
            </a:pPr>
            <a:r>
              <a:rPr lang="de-DE" sz="2000" b="1" u="sng" dirty="0"/>
              <a:t>in diesem UV</a:t>
            </a:r>
            <a:r>
              <a:rPr lang="de-DE" sz="2000" b="1" dirty="0"/>
              <a:t> umgesetzt?</a:t>
            </a:r>
          </a:p>
        </p:txBody>
      </p:sp>
      <p:sp>
        <p:nvSpPr>
          <p:cNvPr id="9" name="Inhaltsplatzhalter 2">
            <a:extLst>
              <a:ext uri="{FF2B5EF4-FFF2-40B4-BE49-F238E27FC236}">
                <a16:creationId xmlns:a16="http://schemas.microsoft.com/office/drawing/2014/main" id="{33B8B184-F4E8-49F0-A417-72DED9ECD091}"/>
              </a:ext>
            </a:extLst>
          </p:cNvPr>
          <p:cNvSpPr txBox="1">
            <a:spLocks/>
          </p:cNvSpPr>
          <p:nvPr/>
        </p:nvSpPr>
        <p:spPr>
          <a:xfrm>
            <a:off x="5948372" y="2457093"/>
            <a:ext cx="2879727" cy="3340968"/>
          </a:xfrm>
          <a:prstGeom prst="rect">
            <a:avLst/>
          </a:prstGeom>
          <a:solidFill>
            <a:schemeClr val="bg1"/>
          </a:solidFill>
          <a:effectLst/>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de-DE" sz="1600" b="1" dirty="0"/>
              <a:t>Verbraucherbildung?</a:t>
            </a:r>
          </a:p>
          <a:p>
            <a:pPr marL="0" indent="0">
              <a:buNone/>
            </a:pPr>
            <a:endParaRPr lang="de-DE" sz="1600" b="1" dirty="0"/>
          </a:p>
          <a:p>
            <a:r>
              <a:rPr lang="de-DE" sz="1700" dirty="0"/>
              <a:t>Finanzen/Marktgeschehen/Verbraucherrecht</a:t>
            </a:r>
          </a:p>
          <a:p>
            <a:r>
              <a:rPr lang="de-DE" sz="1700" dirty="0"/>
              <a:t>Ernährung/Gesundheit, </a:t>
            </a:r>
          </a:p>
          <a:p>
            <a:r>
              <a:rPr lang="de-DE" sz="1700" dirty="0"/>
              <a:t>Medien und Informationen in der digitalen Welt </a:t>
            </a:r>
          </a:p>
          <a:p>
            <a:r>
              <a:rPr lang="de-DE" sz="1700" dirty="0"/>
              <a:t>Leben/Wohnen/Mobilität</a:t>
            </a:r>
          </a:p>
          <a:p>
            <a:pPr marL="0" indent="0">
              <a:buFont typeface="Arial" panose="020B0604020202020204" pitchFamily="34" charset="0"/>
              <a:buNone/>
            </a:pPr>
            <a:endParaRPr lang="de-DE" sz="2000" dirty="0"/>
          </a:p>
          <a:p>
            <a:pPr marL="0" indent="0">
              <a:buFont typeface="Arial" panose="020B0604020202020204" pitchFamily="34" charset="0"/>
              <a:buNone/>
            </a:pPr>
            <a:endParaRPr lang="de-DE" sz="2000" dirty="0"/>
          </a:p>
          <a:p>
            <a:endParaRPr lang="de-DE" dirty="0"/>
          </a:p>
          <a:p>
            <a:endParaRPr lang="de-DE" dirty="0"/>
          </a:p>
        </p:txBody>
      </p:sp>
      <p:sp>
        <p:nvSpPr>
          <p:cNvPr id="10" name="Inhaltsplatzhalter 2">
            <a:extLst>
              <a:ext uri="{FF2B5EF4-FFF2-40B4-BE49-F238E27FC236}">
                <a16:creationId xmlns:a16="http://schemas.microsoft.com/office/drawing/2014/main" id="{607AFEA7-2E2F-4C4D-8EA7-5F6DEED89455}"/>
              </a:ext>
            </a:extLst>
          </p:cNvPr>
          <p:cNvSpPr txBox="1">
            <a:spLocks/>
          </p:cNvSpPr>
          <p:nvPr/>
        </p:nvSpPr>
        <p:spPr>
          <a:xfrm>
            <a:off x="457200" y="2457093"/>
            <a:ext cx="2484460" cy="3340968"/>
          </a:xfrm>
          <a:prstGeom prst="rect">
            <a:avLst/>
          </a:prstGeom>
          <a:solidFill>
            <a:schemeClr val="bg1"/>
          </a:solidFill>
          <a:effectLst/>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de-DE" sz="1600" b="1" dirty="0"/>
              <a:t>Umsetzung </a:t>
            </a:r>
          </a:p>
          <a:p>
            <a:pPr marL="0" indent="0" algn="ctr">
              <a:buNone/>
            </a:pPr>
            <a:r>
              <a:rPr lang="de-DE" sz="1600" b="1" dirty="0"/>
              <a:t>MKR?</a:t>
            </a:r>
          </a:p>
          <a:p>
            <a:r>
              <a:rPr lang="de-DE" sz="1600" dirty="0"/>
              <a:t>Gebrauch digitaler Basiswerkzeuge</a:t>
            </a:r>
          </a:p>
          <a:p>
            <a:r>
              <a:rPr lang="de-DE" sz="1600" dirty="0"/>
              <a:t>Entwicklung fachlicher Kompetenzen mit Hilfe digitaler Medien</a:t>
            </a:r>
          </a:p>
          <a:p>
            <a:r>
              <a:rPr lang="de-DE" sz="1600" dirty="0"/>
              <a:t>Thematisierung in fachlichen Inhalten</a:t>
            </a:r>
          </a:p>
          <a:p>
            <a:r>
              <a:rPr lang="de-DE" sz="1600" dirty="0"/>
              <a:t>informatische Grundbildung</a:t>
            </a:r>
          </a:p>
          <a:p>
            <a:pPr marL="0" indent="0">
              <a:buFont typeface="Arial" panose="020B0604020202020204" pitchFamily="34" charset="0"/>
              <a:buNone/>
            </a:pPr>
            <a:endParaRPr lang="de-DE" sz="2000" dirty="0"/>
          </a:p>
          <a:p>
            <a:pPr marL="0" indent="0">
              <a:buFont typeface="Arial" panose="020B0604020202020204" pitchFamily="34" charset="0"/>
              <a:buNone/>
            </a:pPr>
            <a:endParaRPr lang="de-DE" sz="2000" dirty="0"/>
          </a:p>
          <a:p>
            <a:endParaRPr lang="de-DE" dirty="0"/>
          </a:p>
          <a:p>
            <a:endParaRPr lang="de-DE" dirty="0"/>
          </a:p>
        </p:txBody>
      </p:sp>
      <p:sp>
        <p:nvSpPr>
          <p:cNvPr id="11" name="Datumsplatzhalter 3">
            <a:extLst>
              <a:ext uri="{FF2B5EF4-FFF2-40B4-BE49-F238E27FC236}">
                <a16:creationId xmlns:a16="http://schemas.microsoft.com/office/drawing/2014/main" id="{8CD6CEE4-6A19-45D3-B3B1-97969FFFC77A}"/>
              </a:ext>
            </a:extLst>
          </p:cNvPr>
          <p:cNvSpPr>
            <a:spLocks noGrp="1"/>
          </p:cNvSpPr>
          <p:nvPr>
            <p:ph type="dt" sz="half" idx="10"/>
          </p:nvPr>
        </p:nvSpPr>
        <p:spPr>
          <a:xfrm>
            <a:off x="179512" y="6319404"/>
            <a:ext cx="3024336" cy="365125"/>
          </a:xfrm>
        </p:spPr>
        <p:txBody>
          <a:bodyPr/>
          <a:lstStyle/>
          <a:p>
            <a:r>
              <a:rPr lang="de-DE" dirty="0"/>
              <a:t>Kernlehrpläne </a:t>
            </a:r>
            <a:r>
              <a:rPr lang="de-DE" dirty="0" err="1"/>
              <a:t>HRGeSK</a:t>
            </a:r>
            <a:r>
              <a:rPr lang="de-DE" dirty="0"/>
              <a:t> Deutsch  </a:t>
            </a:r>
          </a:p>
        </p:txBody>
      </p:sp>
      <p:sp>
        <p:nvSpPr>
          <p:cNvPr id="12"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a:xfrm>
            <a:off x="3419872" y="6204656"/>
            <a:ext cx="2664296" cy="653344"/>
          </a:xfrm>
        </p:spPr>
        <p:txBody>
          <a:bodyPr/>
          <a:lstStyle/>
          <a:p>
            <a:r>
              <a:rPr lang="de-DE" dirty="0"/>
              <a:t>Dienstbesprechung zum Auftakt der Implementation</a:t>
            </a:r>
          </a:p>
          <a:p>
            <a:endParaRPr lang="de-DE" dirty="0"/>
          </a:p>
        </p:txBody>
      </p:sp>
    </p:spTree>
    <p:extLst>
      <p:ext uri="{BB962C8B-B14F-4D97-AF65-F5344CB8AC3E}">
        <p14:creationId xmlns:p14="http://schemas.microsoft.com/office/powerpoint/2010/main" val="103883113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sz="2800" dirty="0"/>
              <a:t>2. Beispiel Unterrichtsvorhaben </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a:xfrm>
            <a:off x="251520" y="6348765"/>
            <a:ext cx="3024336" cy="365125"/>
          </a:xfrm>
        </p:spPr>
        <p:txBody>
          <a:bodyPr/>
          <a:lstStyle/>
          <a:p>
            <a:r>
              <a:rPr lang="de-DE" dirty="0"/>
              <a:t>KLP </a:t>
            </a:r>
            <a:r>
              <a:rPr lang="de-DE" dirty="0" err="1"/>
              <a:t>HRGeSk</a:t>
            </a:r>
            <a:r>
              <a:rPr lang="de-DE" dirty="0"/>
              <a:t> Deutsch </a:t>
            </a: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32</a:t>
            </a:fld>
            <a:endParaRPr lang="de-DE"/>
          </a:p>
        </p:txBody>
      </p:sp>
      <p:pic>
        <p:nvPicPr>
          <p:cNvPr id="26" name="Grafik 25">
            <a:extLst>
              <a:ext uri="{FF2B5EF4-FFF2-40B4-BE49-F238E27FC236}">
                <a16:creationId xmlns:a16="http://schemas.microsoft.com/office/drawing/2014/main" id="{E19D8027-364B-4D98-89BB-E73FFCC38B71}"/>
              </a:ext>
            </a:extLst>
          </p:cNvPr>
          <p:cNvPicPr>
            <a:picLocks noChangeAspect="1"/>
          </p:cNvPicPr>
          <p:nvPr/>
        </p:nvPicPr>
        <p:blipFill>
          <a:blip r:embed="rId3"/>
          <a:stretch>
            <a:fillRect/>
          </a:stretch>
        </p:blipFill>
        <p:spPr>
          <a:xfrm>
            <a:off x="1349807" y="1658175"/>
            <a:ext cx="6444385" cy="4228982"/>
          </a:xfrm>
          <a:prstGeom prst="rect">
            <a:avLst/>
          </a:prstGeom>
        </p:spPr>
      </p:pic>
      <p:graphicFrame>
        <p:nvGraphicFramePr>
          <p:cNvPr id="27" name="Tabelle 27">
            <a:extLst>
              <a:ext uri="{FF2B5EF4-FFF2-40B4-BE49-F238E27FC236}">
                <a16:creationId xmlns:a16="http://schemas.microsoft.com/office/drawing/2014/main" id="{9A256BEE-6F79-4A81-9626-35AC76A2FC28}"/>
              </a:ext>
            </a:extLst>
          </p:cNvPr>
          <p:cNvGraphicFramePr>
            <a:graphicFrameLocks noGrp="1"/>
          </p:cNvGraphicFramePr>
          <p:nvPr>
            <p:extLst/>
          </p:nvPr>
        </p:nvGraphicFramePr>
        <p:xfrm>
          <a:off x="1349807" y="1650197"/>
          <a:ext cx="6373295" cy="4244938"/>
        </p:xfrm>
        <a:graphic>
          <a:graphicData uri="http://schemas.openxmlformats.org/drawingml/2006/table">
            <a:tbl>
              <a:tblPr firstRow="1" bandRow="1">
                <a:tableStyleId>{F5AB1C69-6EDB-4FF4-983F-18BD219EF322}</a:tableStyleId>
              </a:tblPr>
              <a:tblGrid>
                <a:gridCol w="1434713">
                  <a:extLst>
                    <a:ext uri="{9D8B030D-6E8A-4147-A177-3AD203B41FA5}">
                      <a16:colId xmlns:a16="http://schemas.microsoft.com/office/drawing/2014/main" val="3905785544"/>
                    </a:ext>
                  </a:extLst>
                </a:gridCol>
                <a:gridCol w="1434713">
                  <a:extLst>
                    <a:ext uri="{9D8B030D-6E8A-4147-A177-3AD203B41FA5}">
                      <a16:colId xmlns:a16="http://schemas.microsoft.com/office/drawing/2014/main" val="85234568"/>
                    </a:ext>
                  </a:extLst>
                </a:gridCol>
                <a:gridCol w="1016840">
                  <a:extLst>
                    <a:ext uri="{9D8B030D-6E8A-4147-A177-3AD203B41FA5}">
                      <a16:colId xmlns:a16="http://schemas.microsoft.com/office/drawing/2014/main" val="2796399425"/>
                    </a:ext>
                  </a:extLst>
                </a:gridCol>
                <a:gridCol w="1052316">
                  <a:extLst>
                    <a:ext uri="{9D8B030D-6E8A-4147-A177-3AD203B41FA5}">
                      <a16:colId xmlns:a16="http://schemas.microsoft.com/office/drawing/2014/main" val="2767458661"/>
                    </a:ext>
                  </a:extLst>
                </a:gridCol>
                <a:gridCol w="1434713">
                  <a:extLst>
                    <a:ext uri="{9D8B030D-6E8A-4147-A177-3AD203B41FA5}">
                      <a16:colId xmlns:a16="http://schemas.microsoft.com/office/drawing/2014/main" val="1038274056"/>
                    </a:ext>
                  </a:extLst>
                </a:gridCol>
              </a:tblGrid>
              <a:tr h="701118">
                <a:tc>
                  <a:txBody>
                    <a:bodyPr/>
                    <a:lstStyle/>
                    <a:p>
                      <a:r>
                        <a:rPr lang="de-DE" sz="1600" dirty="0"/>
                        <a:t>Deutsch</a:t>
                      </a:r>
                    </a:p>
                    <a:p>
                      <a:r>
                        <a:rPr lang="de-DE" sz="1600" dirty="0"/>
                        <a:t>Klasse</a:t>
                      </a:r>
                    </a:p>
                  </a:txBody>
                  <a:tcPr/>
                </a:tc>
                <a:tc>
                  <a:txBody>
                    <a:bodyPr/>
                    <a:lstStyle/>
                    <a:p>
                      <a:r>
                        <a:rPr lang="de-DE" sz="1600" dirty="0"/>
                        <a:t>Aufgabentyp</a:t>
                      </a:r>
                    </a:p>
                  </a:txBody>
                  <a:tcPr/>
                </a:tc>
                <a:tc gridSpan="2">
                  <a:txBody>
                    <a:bodyPr/>
                    <a:lstStyle/>
                    <a:p>
                      <a:r>
                        <a:rPr lang="de-DE" sz="1600" dirty="0"/>
                        <a:t>Unterrichtsvorhaben</a:t>
                      </a:r>
                    </a:p>
                  </a:txBody>
                  <a:tcPr/>
                </a:tc>
                <a:tc hMerge="1">
                  <a:txBody>
                    <a:bodyPr/>
                    <a:lstStyle/>
                    <a:p>
                      <a:endParaRPr lang="de-DE" dirty="0"/>
                    </a:p>
                  </a:txBody>
                  <a:tcPr/>
                </a:tc>
                <a:tc>
                  <a:txBody>
                    <a:bodyPr/>
                    <a:lstStyle/>
                    <a:p>
                      <a:r>
                        <a:rPr lang="de-DE" sz="1600" dirty="0"/>
                        <a:t>Zeitrahmen: </a:t>
                      </a:r>
                    </a:p>
                    <a:p>
                      <a:r>
                        <a:rPr lang="de-DE" sz="1600" dirty="0"/>
                        <a:t>Stunden</a:t>
                      </a:r>
                    </a:p>
                  </a:txBody>
                  <a:tcPr/>
                </a:tc>
                <a:extLst>
                  <a:ext uri="{0D108BD9-81ED-4DB2-BD59-A6C34878D82A}">
                    <a16:rowId xmlns:a16="http://schemas.microsoft.com/office/drawing/2014/main" val="894352718"/>
                  </a:ext>
                </a:extLst>
              </a:tr>
              <a:tr h="406203">
                <a:tc rowSpan="2">
                  <a:txBody>
                    <a:bodyPr/>
                    <a:lstStyle/>
                    <a:p>
                      <a:r>
                        <a:rPr lang="de-DE" sz="1400" dirty="0"/>
                        <a:t>Inhaltsfelder</a:t>
                      </a:r>
                    </a:p>
                  </a:txBody>
                  <a:tcPr/>
                </a:tc>
                <a:tc gridSpan="4">
                  <a:txBody>
                    <a:bodyPr/>
                    <a:lstStyle/>
                    <a:p>
                      <a:pPr algn="ctr"/>
                      <a:r>
                        <a:rPr lang="de-DE" sz="1600" dirty="0"/>
                        <a:t>Kompetenzerwartungen KLP</a:t>
                      </a:r>
                    </a:p>
                  </a:txBody>
                  <a:tcPr/>
                </a:tc>
                <a:tc hMerge="1">
                  <a:txBody>
                    <a:bodyPr/>
                    <a:lstStyle/>
                    <a:p>
                      <a:endParaRPr lang="de-DE" dirty="0"/>
                    </a:p>
                  </a:txBody>
                  <a:tcPr/>
                </a:tc>
                <a:tc hMerge="1">
                  <a:txBody>
                    <a:bodyPr/>
                    <a:lstStyle/>
                    <a:p>
                      <a:endParaRPr lang="de-DE"/>
                    </a:p>
                  </a:txBody>
                  <a:tcPr/>
                </a:tc>
                <a:tc hMerge="1">
                  <a:txBody>
                    <a:bodyPr/>
                    <a:lstStyle/>
                    <a:p>
                      <a:endParaRPr lang="de-DE" dirty="0"/>
                    </a:p>
                  </a:txBody>
                  <a:tcPr/>
                </a:tc>
                <a:extLst>
                  <a:ext uri="{0D108BD9-81ED-4DB2-BD59-A6C34878D82A}">
                    <a16:rowId xmlns:a16="http://schemas.microsoft.com/office/drawing/2014/main" val="415679505"/>
                  </a:ext>
                </a:extLst>
              </a:tr>
              <a:tr h="406203">
                <a:tc vMerge="1">
                  <a:txBody>
                    <a:bodyPr/>
                    <a:lstStyle/>
                    <a:p>
                      <a:endParaRPr lang="de-DE" dirty="0"/>
                    </a:p>
                  </a:txBody>
                  <a:tcPr/>
                </a:tc>
                <a:tc gridSpan="2">
                  <a:txBody>
                    <a:bodyPr/>
                    <a:lstStyle/>
                    <a:p>
                      <a:pPr algn="ctr"/>
                      <a:r>
                        <a:rPr lang="de-DE" sz="1400" b="1" kern="1200" dirty="0">
                          <a:solidFill>
                            <a:schemeClr val="dk1"/>
                          </a:solidFill>
                          <a:effectLst/>
                          <a:latin typeface="+mn-lt"/>
                          <a:ea typeface="+mn-ea"/>
                          <a:cs typeface="+mn-cs"/>
                        </a:rPr>
                        <a:t>Kompetenzbereich Rezeption</a:t>
                      </a:r>
                      <a:endParaRPr lang="de-DE" sz="1400" kern="1200" dirty="0">
                        <a:solidFill>
                          <a:schemeClr val="dk1"/>
                        </a:solidFill>
                        <a:effectLst/>
                        <a:latin typeface="+mn-lt"/>
                        <a:ea typeface="+mn-ea"/>
                        <a:cs typeface="+mn-cs"/>
                      </a:endParaRPr>
                    </a:p>
                    <a:p>
                      <a:pPr algn="ctr"/>
                      <a:r>
                        <a:rPr lang="de-DE" sz="1400" kern="1200" dirty="0">
                          <a:solidFill>
                            <a:schemeClr val="dk1"/>
                          </a:solidFill>
                          <a:effectLst/>
                          <a:latin typeface="+mn-lt"/>
                          <a:ea typeface="+mn-ea"/>
                          <a:cs typeface="+mn-cs"/>
                        </a:rPr>
                        <a:t>Lesen und Zuhören</a:t>
                      </a:r>
                      <a:endParaRPr lang="de-DE" sz="1400" dirty="0"/>
                    </a:p>
                  </a:txBody>
                  <a:tcPr/>
                </a:tc>
                <a:tc hMerge="1">
                  <a:txBody>
                    <a:bodyPr/>
                    <a:lstStyle/>
                    <a:p>
                      <a:endParaRPr lang="de-DE" dirty="0"/>
                    </a:p>
                  </a:txBody>
                  <a:tcPr/>
                </a:tc>
                <a:tc gridSpan="2">
                  <a:txBody>
                    <a:bodyPr/>
                    <a:lstStyle/>
                    <a:p>
                      <a:pPr algn="ctr"/>
                      <a:r>
                        <a:rPr lang="de-DE" sz="1400" b="1" kern="1200" dirty="0">
                          <a:solidFill>
                            <a:schemeClr val="dk1"/>
                          </a:solidFill>
                          <a:effectLst/>
                          <a:latin typeface="+mn-lt"/>
                          <a:ea typeface="+mn-ea"/>
                          <a:cs typeface="+mn-cs"/>
                        </a:rPr>
                        <a:t>Kompetenzbereich</a:t>
                      </a:r>
                      <a:r>
                        <a:rPr lang="de-DE" sz="1400" kern="1200" dirty="0">
                          <a:solidFill>
                            <a:schemeClr val="dk1"/>
                          </a:solidFill>
                          <a:effectLst/>
                          <a:latin typeface="+mn-lt"/>
                          <a:ea typeface="+mn-ea"/>
                          <a:cs typeface="+mn-cs"/>
                        </a:rPr>
                        <a:t> </a:t>
                      </a:r>
                      <a:r>
                        <a:rPr lang="de-DE" sz="1400" b="1" kern="1200" dirty="0">
                          <a:solidFill>
                            <a:schemeClr val="dk1"/>
                          </a:solidFill>
                          <a:effectLst/>
                          <a:latin typeface="+mn-lt"/>
                          <a:ea typeface="+mn-ea"/>
                          <a:cs typeface="+mn-cs"/>
                        </a:rPr>
                        <a:t>Produktion</a:t>
                      </a:r>
                      <a:endParaRPr lang="de-DE" sz="1400" kern="1200" dirty="0">
                        <a:solidFill>
                          <a:schemeClr val="dk1"/>
                        </a:solidFill>
                        <a:effectLst/>
                        <a:latin typeface="+mn-lt"/>
                        <a:ea typeface="+mn-ea"/>
                        <a:cs typeface="+mn-cs"/>
                      </a:endParaRPr>
                    </a:p>
                    <a:p>
                      <a:pPr algn="ctr"/>
                      <a:r>
                        <a:rPr lang="de-DE" sz="1400" kern="1200" dirty="0">
                          <a:solidFill>
                            <a:schemeClr val="dk1"/>
                          </a:solidFill>
                          <a:effectLst/>
                          <a:latin typeface="+mn-lt"/>
                          <a:ea typeface="+mn-ea"/>
                          <a:cs typeface="+mn-cs"/>
                        </a:rPr>
                        <a:t>Schreiben und Sprechen</a:t>
                      </a:r>
                      <a:endParaRPr lang="de-DE" sz="1600" dirty="0"/>
                    </a:p>
                  </a:txBody>
                  <a:tcPr/>
                </a:tc>
                <a:tc hMerge="1">
                  <a:txBody>
                    <a:bodyPr/>
                    <a:lstStyle/>
                    <a:p>
                      <a:endParaRPr lang="de-DE" dirty="0"/>
                    </a:p>
                  </a:txBody>
                  <a:tcPr/>
                </a:tc>
                <a:extLst>
                  <a:ext uri="{0D108BD9-81ED-4DB2-BD59-A6C34878D82A}">
                    <a16:rowId xmlns:a16="http://schemas.microsoft.com/office/drawing/2014/main" val="2198471309"/>
                  </a:ext>
                </a:extLst>
              </a:tr>
              <a:tr h="406203">
                <a:tc>
                  <a:txBody>
                    <a:bodyPr/>
                    <a:lstStyle/>
                    <a:p>
                      <a:r>
                        <a:rPr lang="de-DE" sz="1400" dirty="0"/>
                        <a:t>Sprache</a:t>
                      </a:r>
                    </a:p>
                  </a:txBody>
                  <a:tcPr/>
                </a:tc>
                <a:tc gridSpan="2">
                  <a:txBody>
                    <a:bodyPr/>
                    <a:lstStyle/>
                    <a:p>
                      <a:endParaRPr lang="de-DE" dirty="0"/>
                    </a:p>
                  </a:txBody>
                  <a:tcPr/>
                </a:tc>
                <a:tc hMerge="1">
                  <a:txBody>
                    <a:bodyPr/>
                    <a:lstStyle/>
                    <a:p>
                      <a:endParaRPr lang="de-DE" dirty="0"/>
                    </a:p>
                  </a:txBody>
                  <a:tcPr/>
                </a:tc>
                <a:tc gridSpan="2">
                  <a:txBody>
                    <a:bodyPr/>
                    <a:lstStyle/>
                    <a:p>
                      <a:endParaRPr lang="de-DE" dirty="0"/>
                    </a:p>
                  </a:txBody>
                  <a:tcPr/>
                </a:tc>
                <a:tc hMerge="1">
                  <a:txBody>
                    <a:bodyPr/>
                    <a:lstStyle/>
                    <a:p>
                      <a:endParaRPr lang="de-DE" dirty="0"/>
                    </a:p>
                  </a:txBody>
                  <a:tcPr/>
                </a:tc>
                <a:extLst>
                  <a:ext uri="{0D108BD9-81ED-4DB2-BD59-A6C34878D82A}">
                    <a16:rowId xmlns:a16="http://schemas.microsoft.com/office/drawing/2014/main" val="2176191507"/>
                  </a:ext>
                </a:extLst>
              </a:tr>
              <a:tr h="406203">
                <a:tc>
                  <a:txBody>
                    <a:bodyPr/>
                    <a:lstStyle/>
                    <a:p>
                      <a:r>
                        <a:rPr lang="de-DE" sz="1400" dirty="0"/>
                        <a:t>Texte</a:t>
                      </a:r>
                    </a:p>
                  </a:txBody>
                  <a:tcPr/>
                </a:tc>
                <a:tc gridSpan="2">
                  <a:txBody>
                    <a:bodyPr/>
                    <a:lstStyle/>
                    <a:p>
                      <a:endParaRPr lang="de-DE" dirty="0"/>
                    </a:p>
                  </a:txBody>
                  <a:tcPr/>
                </a:tc>
                <a:tc hMerge="1">
                  <a:txBody>
                    <a:bodyPr/>
                    <a:lstStyle/>
                    <a:p>
                      <a:endParaRPr lang="de-DE" dirty="0"/>
                    </a:p>
                  </a:txBody>
                  <a:tcPr/>
                </a:tc>
                <a:tc gridSpan="2">
                  <a:txBody>
                    <a:bodyPr/>
                    <a:lstStyle/>
                    <a:p>
                      <a:endParaRPr lang="de-DE" dirty="0"/>
                    </a:p>
                  </a:txBody>
                  <a:tcPr/>
                </a:tc>
                <a:tc hMerge="1">
                  <a:txBody>
                    <a:bodyPr/>
                    <a:lstStyle/>
                    <a:p>
                      <a:endParaRPr lang="de-DE" dirty="0"/>
                    </a:p>
                  </a:txBody>
                  <a:tcPr/>
                </a:tc>
                <a:extLst>
                  <a:ext uri="{0D108BD9-81ED-4DB2-BD59-A6C34878D82A}">
                    <a16:rowId xmlns:a16="http://schemas.microsoft.com/office/drawing/2014/main" val="2155104422"/>
                  </a:ext>
                </a:extLst>
              </a:tr>
              <a:tr h="700424">
                <a:tc>
                  <a:txBody>
                    <a:bodyPr/>
                    <a:lstStyle/>
                    <a:p>
                      <a:r>
                        <a:rPr lang="de-DE" sz="1400" dirty="0"/>
                        <a:t>Kommunikation</a:t>
                      </a:r>
                    </a:p>
                  </a:txBody>
                  <a:tcPr/>
                </a:tc>
                <a:tc gridSpan="2">
                  <a:txBody>
                    <a:bodyPr/>
                    <a:lstStyle/>
                    <a:p>
                      <a:endParaRPr lang="de-DE" dirty="0"/>
                    </a:p>
                  </a:txBody>
                  <a:tcPr/>
                </a:tc>
                <a:tc hMerge="1">
                  <a:txBody>
                    <a:bodyPr/>
                    <a:lstStyle/>
                    <a:p>
                      <a:endParaRPr lang="de-DE" dirty="0"/>
                    </a:p>
                  </a:txBody>
                  <a:tcPr/>
                </a:tc>
                <a:tc gridSpan="2">
                  <a:txBody>
                    <a:bodyPr/>
                    <a:lstStyle/>
                    <a:p>
                      <a:endParaRPr lang="de-DE" dirty="0"/>
                    </a:p>
                  </a:txBody>
                  <a:tcPr/>
                </a:tc>
                <a:tc hMerge="1">
                  <a:txBody>
                    <a:bodyPr/>
                    <a:lstStyle/>
                    <a:p>
                      <a:endParaRPr lang="de-DE" dirty="0"/>
                    </a:p>
                  </a:txBody>
                  <a:tcPr/>
                </a:tc>
                <a:extLst>
                  <a:ext uri="{0D108BD9-81ED-4DB2-BD59-A6C34878D82A}">
                    <a16:rowId xmlns:a16="http://schemas.microsoft.com/office/drawing/2014/main" val="304438686"/>
                  </a:ext>
                </a:extLst>
              </a:tr>
              <a:tr h="406203">
                <a:tc>
                  <a:txBody>
                    <a:bodyPr/>
                    <a:lstStyle/>
                    <a:p>
                      <a:r>
                        <a:rPr lang="de-DE" sz="1400" dirty="0"/>
                        <a:t>Medien</a:t>
                      </a:r>
                    </a:p>
                  </a:txBody>
                  <a:tcPr/>
                </a:tc>
                <a:tc gridSpan="2">
                  <a:txBody>
                    <a:bodyPr/>
                    <a:lstStyle/>
                    <a:p>
                      <a:endParaRPr lang="de-DE" dirty="0"/>
                    </a:p>
                  </a:txBody>
                  <a:tcPr/>
                </a:tc>
                <a:tc hMerge="1">
                  <a:txBody>
                    <a:bodyPr/>
                    <a:lstStyle/>
                    <a:p>
                      <a:endParaRPr lang="de-DE"/>
                    </a:p>
                  </a:txBody>
                  <a:tcPr/>
                </a:tc>
                <a:tc gridSpan="2">
                  <a:txBody>
                    <a:bodyPr/>
                    <a:lstStyle/>
                    <a:p>
                      <a:endParaRPr lang="de-DE" dirty="0"/>
                    </a:p>
                  </a:txBody>
                  <a:tcPr/>
                </a:tc>
                <a:tc hMerge="1">
                  <a:txBody>
                    <a:bodyPr/>
                    <a:lstStyle/>
                    <a:p>
                      <a:endParaRPr lang="de-DE"/>
                    </a:p>
                  </a:txBody>
                  <a:tcPr/>
                </a:tc>
                <a:extLst>
                  <a:ext uri="{0D108BD9-81ED-4DB2-BD59-A6C34878D82A}">
                    <a16:rowId xmlns:a16="http://schemas.microsoft.com/office/drawing/2014/main" val="2304398096"/>
                  </a:ext>
                </a:extLst>
              </a:tr>
              <a:tr h="700424">
                <a:tc>
                  <a:txBody>
                    <a:bodyPr/>
                    <a:lstStyle/>
                    <a:p>
                      <a:r>
                        <a:rPr lang="de-DE" sz="1400" dirty="0"/>
                        <a:t>Verbindliche Absprachen</a:t>
                      </a:r>
                    </a:p>
                  </a:txBody>
                  <a:tcPr/>
                </a:tc>
                <a:tc gridSpan="4">
                  <a:txBody>
                    <a:bodyPr/>
                    <a:lstStyle/>
                    <a:p>
                      <a:endParaRPr lang="de-DE" dirty="0"/>
                    </a:p>
                  </a:txBody>
                  <a:tcPr/>
                </a:tc>
                <a:tc hMerge="1">
                  <a:txBody>
                    <a:bodyPr/>
                    <a:lstStyle/>
                    <a:p>
                      <a:endParaRPr lang="de-DE"/>
                    </a:p>
                  </a:txBody>
                  <a:tcPr/>
                </a:tc>
                <a:tc hMerge="1">
                  <a:txBody>
                    <a:bodyPr/>
                    <a:lstStyle/>
                    <a:p>
                      <a:endParaRPr lang="de-DE" dirty="0"/>
                    </a:p>
                  </a:txBody>
                  <a:tcPr/>
                </a:tc>
                <a:tc hMerge="1">
                  <a:txBody>
                    <a:bodyPr/>
                    <a:lstStyle/>
                    <a:p>
                      <a:endParaRPr lang="de-DE"/>
                    </a:p>
                  </a:txBody>
                  <a:tcPr/>
                </a:tc>
                <a:extLst>
                  <a:ext uri="{0D108BD9-81ED-4DB2-BD59-A6C34878D82A}">
                    <a16:rowId xmlns:a16="http://schemas.microsoft.com/office/drawing/2014/main" val="1553074027"/>
                  </a:ext>
                </a:extLst>
              </a:tr>
            </a:tbl>
          </a:graphicData>
        </a:graphic>
      </p:graphicFrame>
      <p:sp>
        <p:nvSpPr>
          <p:cNvPr id="7"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a:xfrm>
            <a:off x="3419872" y="6204656"/>
            <a:ext cx="2664296" cy="653344"/>
          </a:xfrm>
        </p:spPr>
        <p:txBody>
          <a:bodyPr/>
          <a:lstStyle/>
          <a:p>
            <a:r>
              <a:rPr lang="de-DE" dirty="0"/>
              <a:t>Dienstbesprechung zum Auftakt der Implementation</a:t>
            </a:r>
          </a:p>
          <a:p>
            <a:endParaRPr lang="de-DE" dirty="0"/>
          </a:p>
        </p:txBody>
      </p:sp>
    </p:spTree>
    <p:extLst>
      <p:ext uri="{BB962C8B-B14F-4D97-AF65-F5344CB8AC3E}">
        <p14:creationId xmlns:p14="http://schemas.microsoft.com/office/powerpoint/2010/main" val="2683276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arn(inVertical)">
                                      <p:cBhvr>
                                        <p:cTn id="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sz="2000" dirty="0"/>
              <a:t>2. Beispiel Unterrichtsvorhaben – Grundsätzliche Entscheidungen </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a:xfrm>
            <a:off x="251520" y="6348765"/>
            <a:ext cx="3024336" cy="365125"/>
          </a:xfrm>
        </p:spPr>
        <p:txBody>
          <a:bodyPr/>
          <a:lstStyle/>
          <a:p>
            <a:r>
              <a:rPr lang="de-DE" dirty="0"/>
              <a:t>KLP </a:t>
            </a:r>
            <a:r>
              <a:rPr lang="de-DE" dirty="0" err="1"/>
              <a:t>HRGeSk</a:t>
            </a:r>
            <a:r>
              <a:rPr lang="de-DE" dirty="0"/>
              <a:t> Deutsch  </a:t>
            </a: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33</a:t>
            </a:fld>
            <a:endParaRPr lang="de-DE"/>
          </a:p>
        </p:txBody>
      </p:sp>
      <p:graphicFrame>
        <p:nvGraphicFramePr>
          <p:cNvPr id="27" name="Tabelle 27">
            <a:extLst>
              <a:ext uri="{FF2B5EF4-FFF2-40B4-BE49-F238E27FC236}">
                <a16:creationId xmlns:a16="http://schemas.microsoft.com/office/drawing/2014/main" id="{9A256BEE-6F79-4A81-9626-35AC76A2FC28}"/>
              </a:ext>
            </a:extLst>
          </p:cNvPr>
          <p:cNvGraphicFramePr>
            <a:graphicFrameLocks noGrp="1"/>
          </p:cNvGraphicFramePr>
          <p:nvPr>
            <p:extLst/>
          </p:nvPr>
        </p:nvGraphicFramePr>
        <p:xfrm>
          <a:off x="446854" y="1814867"/>
          <a:ext cx="8229602" cy="3989946"/>
        </p:xfrm>
        <a:graphic>
          <a:graphicData uri="http://schemas.openxmlformats.org/drawingml/2006/table">
            <a:tbl>
              <a:tblPr firstRow="1" bandRow="1">
                <a:tableStyleId>{F5AB1C69-6EDB-4FF4-983F-18BD219EF322}</a:tableStyleId>
              </a:tblPr>
              <a:tblGrid>
                <a:gridCol w="2829002">
                  <a:extLst>
                    <a:ext uri="{9D8B030D-6E8A-4147-A177-3AD203B41FA5}">
                      <a16:colId xmlns:a16="http://schemas.microsoft.com/office/drawing/2014/main" val="3905785544"/>
                    </a:ext>
                  </a:extLst>
                </a:gridCol>
                <a:gridCol w="876182">
                  <a:extLst>
                    <a:ext uri="{9D8B030D-6E8A-4147-A177-3AD203B41FA5}">
                      <a16:colId xmlns:a16="http://schemas.microsoft.com/office/drawing/2014/main" val="85234568"/>
                    </a:ext>
                  </a:extLst>
                </a:gridCol>
                <a:gridCol w="1860122">
                  <a:extLst>
                    <a:ext uri="{9D8B030D-6E8A-4147-A177-3AD203B41FA5}">
                      <a16:colId xmlns:a16="http://schemas.microsoft.com/office/drawing/2014/main" val="2796399425"/>
                    </a:ext>
                  </a:extLst>
                </a:gridCol>
                <a:gridCol w="811704">
                  <a:extLst>
                    <a:ext uri="{9D8B030D-6E8A-4147-A177-3AD203B41FA5}">
                      <a16:colId xmlns:a16="http://schemas.microsoft.com/office/drawing/2014/main" val="2767458661"/>
                    </a:ext>
                  </a:extLst>
                </a:gridCol>
                <a:gridCol w="1852592">
                  <a:extLst>
                    <a:ext uri="{9D8B030D-6E8A-4147-A177-3AD203B41FA5}">
                      <a16:colId xmlns:a16="http://schemas.microsoft.com/office/drawing/2014/main" val="1038274056"/>
                    </a:ext>
                  </a:extLst>
                </a:gridCol>
              </a:tblGrid>
              <a:tr h="298445">
                <a:tc>
                  <a:txBody>
                    <a:bodyPr/>
                    <a:lstStyle/>
                    <a:p>
                      <a:r>
                        <a:rPr lang="de-DE" sz="1050" dirty="0"/>
                        <a:t>Deutsch</a:t>
                      </a:r>
                    </a:p>
                    <a:p>
                      <a:r>
                        <a:rPr lang="de-DE" sz="1050" dirty="0"/>
                        <a:t>Klasse </a:t>
                      </a:r>
                    </a:p>
                    <a:p>
                      <a:r>
                        <a:rPr lang="de-DE" sz="1050" dirty="0">
                          <a:solidFill>
                            <a:schemeClr val="tx1"/>
                          </a:solidFill>
                        </a:rPr>
                        <a:t>6</a:t>
                      </a:r>
                      <a:endParaRPr lang="de-DE" sz="1050" dirty="0"/>
                    </a:p>
                  </a:txBody>
                  <a:tcPr/>
                </a:tc>
                <a:tc>
                  <a:txBody>
                    <a:bodyPr/>
                    <a:lstStyle/>
                    <a:p>
                      <a:r>
                        <a:rPr lang="de-DE" sz="1050" dirty="0"/>
                        <a:t>Aufgaben-typ </a:t>
                      </a:r>
                    </a:p>
                    <a:p>
                      <a:r>
                        <a:rPr lang="de-DE" sz="1050" dirty="0">
                          <a:solidFill>
                            <a:schemeClr val="tx1"/>
                          </a:solidFill>
                        </a:rPr>
                        <a:t>2</a:t>
                      </a:r>
                    </a:p>
                  </a:txBody>
                  <a:tcPr/>
                </a:tc>
                <a:tc gridSpan="2">
                  <a:txBody>
                    <a:bodyPr/>
                    <a:lstStyle/>
                    <a:p>
                      <a:r>
                        <a:rPr lang="de-DE" sz="1050" dirty="0"/>
                        <a:t>Unterrichtsvorhaben</a:t>
                      </a:r>
                    </a:p>
                    <a:p>
                      <a:r>
                        <a:rPr lang="de-DE" sz="1050" dirty="0">
                          <a:solidFill>
                            <a:srgbClr val="FF0000"/>
                          </a:solidFill>
                        </a:rPr>
                        <a:t>Informierende Texte lesen, recherchieren, auswerten und verfassen</a:t>
                      </a:r>
                    </a:p>
                  </a:txBody>
                  <a:tcPr/>
                </a:tc>
                <a:tc hMerge="1">
                  <a:txBody>
                    <a:bodyPr/>
                    <a:lstStyle/>
                    <a:p>
                      <a:endParaRPr lang="de-DE" dirty="0"/>
                    </a:p>
                  </a:txBody>
                  <a:tcPr/>
                </a:tc>
                <a:tc>
                  <a:txBody>
                    <a:bodyPr/>
                    <a:lstStyle/>
                    <a:p>
                      <a:r>
                        <a:rPr lang="de-DE" sz="1050" dirty="0"/>
                        <a:t>Zeitrahmen: </a:t>
                      </a:r>
                    </a:p>
                    <a:p>
                      <a:r>
                        <a:rPr lang="de-DE" sz="1050" dirty="0"/>
                        <a:t>Stunden</a:t>
                      </a:r>
                    </a:p>
                  </a:txBody>
                  <a:tcPr/>
                </a:tc>
                <a:extLst>
                  <a:ext uri="{0D108BD9-81ED-4DB2-BD59-A6C34878D82A}">
                    <a16:rowId xmlns:a16="http://schemas.microsoft.com/office/drawing/2014/main" val="894352718"/>
                  </a:ext>
                </a:extLst>
              </a:tr>
              <a:tr h="406203">
                <a:tc rowSpan="2">
                  <a:txBody>
                    <a:bodyPr/>
                    <a:lstStyle/>
                    <a:p>
                      <a:r>
                        <a:rPr lang="de-DE" sz="1050" b="1" dirty="0"/>
                        <a:t>Inhaltsfelder</a:t>
                      </a:r>
                    </a:p>
                  </a:txBody>
                  <a:tcPr/>
                </a:tc>
                <a:tc gridSpan="4">
                  <a:txBody>
                    <a:bodyPr/>
                    <a:lstStyle/>
                    <a:p>
                      <a:pPr algn="ctr"/>
                      <a:r>
                        <a:rPr lang="de-DE" sz="1050" dirty="0"/>
                        <a:t>Kompetenzerwartungen KLP</a:t>
                      </a:r>
                    </a:p>
                  </a:txBody>
                  <a:tcPr/>
                </a:tc>
                <a:tc hMerge="1">
                  <a:txBody>
                    <a:bodyPr/>
                    <a:lstStyle/>
                    <a:p>
                      <a:endParaRPr lang="de-DE" dirty="0"/>
                    </a:p>
                  </a:txBody>
                  <a:tcPr/>
                </a:tc>
                <a:tc hMerge="1">
                  <a:txBody>
                    <a:bodyPr/>
                    <a:lstStyle/>
                    <a:p>
                      <a:endParaRPr lang="de-DE"/>
                    </a:p>
                  </a:txBody>
                  <a:tcPr/>
                </a:tc>
                <a:tc hMerge="1">
                  <a:txBody>
                    <a:bodyPr/>
                    <a:lstStyle/>
                    <a:p>
                      <a:endParaRPr lang="de-DE" dirty="0"/>
                    </a:p>
                  </a:txBody>
                  <a:tcPr/>
                </a:tc>
                <a:extLst>
                  <a:ext uri="{0D108BD9-81ED-4DB2-BD59-A6C34878D82A}">
                    <a16:rowId xmlns:a16="http://schemas.microsoft.com/office/drawing/2014/main" val="415679505"/>
                  </a:ext>
                </a:extLst>
              </a:tr>
              <a:tr h="406203">
                <a:tc vMerge="1">
                  <a:txBody>
                    <a:bodyPr/>
                    <a:lstStyle/>
                    <a:p>
                      <a:endParaRPr lang="de-DE" dirty="0"/>
                    </a:p>
                  </a:txBody>
                  <a:tcPr/>
                </a:tc>
                <a:tc gridSpan="2">
                  <a:txBody>
                    <a:bodyPr/>
                    <a:lstStyle/>
                    <a:p>
                      <a:pPr algn="ctr"/>
                      <a:r>
                        <a:rPr lang="de-DE" sz="1050" b="1" kern="1200" dirty="0">
                          <a:solidFill>
                            <a:schemeClr val="dk1"/>
                          </a:solidFill>
                          <a:effectLst/>
                          <a:latin typeface="+mn-lt"/>
                          <a:ea typeface="+mn-ea"/>
                          <a:cs typeface="+mn-cs"/>
                        </a:rPr>
                        <a:t>Kompetenzbereich Rezeption</a:t>
                      </a:r>
                      <a:endParaRPr lang="de-DE" sz="1050" kern="1200" dirty="0">
                        <a:solidFill>
                          <a:schemeClr val="dk1"/>
                        </a:solidFill>
                        <a:effectLst/>
                        <a:latin typeface="+mn-lt"/>
                        <a:ea typeface="+mn-ea"/>
                        <a:cs typeface="+mn-cs"/>
                      </a:endParaRPr>
                    </a:p>
                    <a:p>
                      <a:pPr algn="ctr"/>
                      <a:r>
                        <a:rPr lang="de-DE" sz="1050" kern="1200" dirty="0">
                          <a:solidFill>
                            <a:schemeClr val="dk1"/>
                          </a:solidFill>
                          <a:effectLst/>
                          <a:latin typeface="+mn-lt"/>
                          <a:ea typeface="+mn-ea"/>
                          <a:cs typeface="+mn-cs"/>
                        </a:rPr>
                        <a:t>Lesen und Zuhören</a:t>
                      </a:r>
                      <a:endParaRPr lang="de-DE" sz="1050" dirty="0"/>
                    </a:p>
                  </a:txBody>
                  <a:tcPr/>
                </a:tc>
                <a:tc hMerge="1">
                  <a:txBody>
                    <a:bodyPr/>
                    <a:lstStyle/>
                    <a:p>
                      <a:endParaRPr lang="de-DE" dirty="0"/>
                    </a:p>
                  </a:txBody>
                  <a:tcPr/>
                </a:tc>
                <a:tc gridSpan="2">
                  <a:txBody>
                    <a:bodyPr/>
                    <a:lstStyle/>
                    <a:p>
                      <a:pPr algn="ctr"/>
                      <a:r>
                        <a:rPr lang="de-DE" sz="1050" b="1" kern="1200" dirty="0">
                          <a:solidFill>
                            <a:schemeClr val="dk1"/>
                          </a:solidFill>
                          <a:effectLst/>
                          <a:latin typeface="+mn-lt"/>
                          <a:ea typeface="+mn-ea"/>
                          <a:cs typeface="+mn-cs"/>
                        </a:rPr>
                        <a:t>Kompetenzbereich</a:t>
                      </a:r>
                      <a:r>
                        <a:rPr lang="de-DE" sz="1050" kern="1200" dirty="0">
                          <a:solidFill>
                            <a:schemeClr val="dk1"/>
                          </a:solidFill>
                          <a:effectLst/>
                          <a:latin typeface="+mn-lt"/>
                          <a:ea typeface="+mn-ea"/>
                          <a:cs typeface="+mn-cs"/>
                        </a:rPr>
                        <a:t> </a:t>
                      </a:r>
                      <a:r>
                        <a:rPr lang="de-DE" sz="1050" b="1" kern="1200" dirty="0">
                          <a:solidFill>
                            <a:schemeClr val="dk1"/>
                          </a:solidFill>
                          <a:effectLst/>
                          <a:latin typeface="+mn-lt"/>
                          <a:ea typeface="+mn-ea"/>
                          <a:cs typeface="+mn-cs"/>
                        </a:rPr>
                        <a:t>Produktion</a:t>
                      </a:r>
                      <a:endParaRPr lang="de-DE" sz="1050" kern="1200" dirty="0">
                        <a:solidFill>
                          <a:schemeClr val="dk1"/>
                        </a:solidFill>
                        <a:effectLst/>
                        <a:latin typeface="+mn-lt"/>
                        <a:ea typeface="+mn-ea"/>
                        <a:cs typeface="+mn-cs"/>
                      </a:endParaRPr>
                    </a:p>
                    <a:p>
                      <a:pPr algn="ctr"/>
                      <a:r>
                        <a:rPr lang="de-DE" sz="1050" kern="1200" dirty="0">
                          <a:solidFill>
                            <a:schemeClr val="dk1"/>
                          </a:solidFill>
                          <a:effectLst/>
                          <a:latin typeface="+mn-lt"/>
                          <a:ea typeface="+mn-ea"/>
                          <a:cs typeface="+mn-cs"/>
                        </a:rPr>
                        <a:t>Schreiben und Sprechen</a:t>
                      </a:r>
                      <a:endParaRPr lang="de-DE" sz="1050" dirty="0"/>
                    </a:p>
                  </a:txBody>
                  <a:tcPr/>
                </a:tc>
                <a:tc hMerge="1">
                  <a:txBody>
                    <a:bodyPr/>
                    <a:lstStyle/>
                    <a:p>
                      <a:endParaRPr lang="de-DE" dirty="0"/>
                    </a:p>
                  </a:txBody>
                  <a:tcPr/>
                </a:tc>
                <a:extLst>
                  <a:ext uri="{0D108BD9-81ED-4DB2-BD59-A6C34878D82A}">
                    <a16:rowId xmlns:a16="http://schemas.microsoft.com/office/drawing/2014/main" val="2198471309"/>
                  </a:ext>
                </a:extLst>
              </a:tr>
              <a:tr h="406203">
                <a:tc>
                  <a:txBody>
                    <a:bodyPr/>
                    <a:lstStyle/>
                    <a:p>
                      <a:r>
                        <a:rPr lang="de-DE" sz="900" b="1" dirty="0"/>
                        <a:t>Sprache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kern="1200" dirty="0">
                          <a:solidFill>
                            <a:schemeClr val="dk1"/>
                          </a:solidFill>
                          <a:effectLst/>
                          <a:latin typeface="+mn-lt"/>
                          <a:ea typeface="+mn-ea"/>
                          <a:cs typeface="+mn-cs"/>
                        </a:rPr>
                        <a:t>- </a:t>
                      </a:r>
                      <a:r>
                        <a:rPr lang="en-US" sz="900" kern="1200" dirty="0" err="1">
                          <a:solidFill>
                            <a:schemeClr val="dk1"/>
                          </a:solidFill>
                          <a:effectLst/>
                          <a:latin typeface="+mn-lt"/>
                          <a:ea typeface="+mn-ea"/>
                          <a:cs typeface="+mn-cs"/>
                        </a:rPr>
                        <a:t>Orthografie</a:t>
                      </a:r>
                      <a:r>
                        <a:rPr lang="en-US" sz="900" kern="1200" dirty="0">
                          <a:solidFill>
                            <a:schemeClr val="dk1"/>
                          </a:solidFill>
                          <a:effectLst/>
                          <a:latin typeface="+mn-lt"/>
                          <a:ea typeface="+mn-ea"/>
                          <a:cs typeface="+mn-cs"/>
                        </a:rPr>
                        <a:t>: </a:t>
                      </a:r>
                      <a:r>
                        <a:rPr lang="en-US" sz="900" kern="1200" dirty="0" err="1">
                          <a:solidFill>
                            <a:schemeClr val="dk1"/>
                          </a:solidFill>
                          <a:effectLst/>
                          <a:latin typeface="+mn-lt"/>
                          <a:ea typeface="+mn-ea"/>
                          <a:cs typeface="+mn-cs"/>
                        </a:rPr>
                        <a:t>Rechtschreibstrategien</a:t>
                      </a:r>
                      <a:r>
                        <a:rPr lang="en-US" sz="900" kern="1200" dirty="0">
                          <a:solidFill>
                            <a:schemeClr val="dk1"/>
                          </a:solidFill>
                          <a:effectLst/>
                          <a:latin typeface="+mn-lt"/>
                          <a:ea typeface="+mn-ea"/>
                          <a:cs typeface="+mn-cs"/>
                        </a:rPr>
                        <a:t>, </a:t>
                      </a:r>
                      <a:r>
                        <a:rPr lang="en-US" sz="900" kern="1200" dirty="0" err="1">
                          <a:solidFill>
                            <a:schemeClr val="dk1"/>
                          </a:solidFill>
                          <a:effectLst/>
                          <a:latin typeface="+mn-lt"/>
                          <a:ea typeface="+mn-ea"/>
                          <a:cs typeface="+mn-cs"/>
                        </a:rPr>
                        <a:t>Zeichensetzung</a:t>
                      </a:r>
                      <a:endParaRPr lang="de-DE" sz="900" kern="1200" dirty="0">
                        <a:solidFill>
                          <a:schemeClr val="dk1"/>
                        </a:solidFill>
                        <a:effectLst/>
                        <a:latin typeface="+mn-lt"/>
                        <a:ea typeface="+mn-ea"/>
                        <a:cs typeface="+mn-cs"/>
                      </a:endParaRPr>
                    </a:p>
                  </a:txBody>
                  <a:tcPr/>
                </a:tc>
                <a:tc gridSpan="2">
                  <a:txBody>
                    <a:bodyPr/>
                    <a:lstStyle/>
                    <a:p>
                      <a:endParaRPr lang="de-DE" sz="1600" dirty="0"/>
                    </a:p>
                  </a:txBody>
                  <a:tcPr/>
                </a:tc>
                <a:tc hMerge="1">
                  <a:txBody>
                    <a:bodyPr/>
                    <a:lstStyle/>
                    <a:p>
                      <a:endParaRPr lang="de-DE" dirty="0"/>
                    </a:p>
                  </a:txBody>
                  <a:tcPr/>
                </a:tc>
                <a:tc gridSpan="2">
                  <a:txBody>
                    <a:bodyPr/>
                    <a:lstStyle/>
                    <a:p>
                      <a:endParaRPr lang="de-DE" sz="1600" dirty="0"/>
                    </a:p>
                  </a:txBody>
                  <a:tcPr/>
                </a:tc>
                <a:tc hMerge="1">
                  <a:txBody>
                    <a:bodyPr/>
                    <a:lstStyle/>
                    <a:p>
                      <a:endParaRPr lang="de-DE" dirty="0"/>
                    </a:p>
                  </a:txBody>
                  <a:tcPr/>
                </a:tc>
                <a:extLst>
                  <a:ext uri="{0D108BD9-81ED-4DB2-BD59-A6C34878D82A}">
                    <a16:rowId xmlns:a16="http://schemas.microsoft.com/office/drawing/2014/main" val="2176191507"/>
                  </a:ext>
                </a:extLst>
              </a:tr>
              <a:tr h="317898">
                <a:tc>
                  <a:txBody>
                    <a:bodyPr/>
                    <a:lstStyle/>
                    <a:p>
                      <a:r>
                        <a:rPr lang="de-DE" sz="900" b="1" dirty="0"/>
                        <a:t>Texte</a:t>
                      </a:r>
                    </a:p>
                    <a:p>
                      <a:r>
                        <a:rPr lang="de-DE" sz="900" kern="1200" dirty="0">
                          <a:solidFill>
                            <a:schemeClr val="dk1"/>
                          </a:solidFill>
                          <a:effectLst/>
                          <a:latin typeface="+mn-lt"/>
                          <a:ea typeface="+mn-ea"/>
                          <a:cs typeface="+mn-cs"/>
                        </a:rPr>
                        <a:t>- Sachtexte: kontinuierliche und diskontinuierliche, argumentierende und informierende Texte, digitale und nicht-digitale Texte</a:t>
                      </a:r>
                    </a:p>
                  </a:txBody>
                  <a:tcPr/>
                </a:tc>
                <a:tc gridSpan="2">
                  <a:txBody>
                    <a:bodyPr/>
                    <a:lstStyle/>
                    <a:p>
                      <a:endParaRPr lang="de-DE" sz="1600" dirty="0"/>
                    </a:p>
                  </a:txBody>
                  <a:tcPr/>
                </a:tc>
                <a:tc hMerge="1">
                  <a:txBody>
                    <a:bodyPr/>
                    <a:lstStyle/>
                    <a:p>
                      <a:endParaRPr lang="de-DE" dirty="0"/>
                    </a:p>
                  </a:txBody>
                  <a:tcPr/>
                </a:tc>
                <a:tc gridSpan="2">
                  <a:txBody>
                    <a:bodyPr/>
                    <a:lstStyle/>
                    <a:p>
                      <a:endParaRPr lang="de-DE" sz="1600" dirty="0"/>
                    </a:p>
                  </a:txBody>
                  <a:tcPr/>
                </a:tc>
                <a:tc hMerge="1">
                  <a:txBody>
                    <a:bodyPr/>
                    <a:lstStyle/>
                    <a:p>
                      <a:endParaRPr lang="de-DE" dirty="0"/>
                    </a:p>
                  </a:txBody>
                  <a:tcPr/>
                </a:tc>
                <a:extLst>
                  <a:ext uri="{0D108BD9-81ED-4DB2-BD59-A6C34878D82A}">
                    <a16:rowId xmlns:a16="http://schemas.microsoft.com/office/drawing/2014/main" val="2155104422"/>
                  </a:ext>
                </a:extLst>
              </a:tr>
              <a:tr h="0">
                <a:tc>
                  <a:txBody>
                    <a:bodyPr/>
                    <a:lstStyle/>
                    <a:p>
                      <a:r>
                        <a:rPr lang="de-DE" sz="900" b="1" dirty="0"/>
                        <a:t>Kommunikation</a:t>
                      </a:r>
                    </a:p>
                    <a:p>
                      <a:pPr lvl="0"/>
                      <a:r>
                        <a:rPr lang="de-DE" sz="900" kern="1200" dirty="0">
                          <a:solidFill>
                            <a:schemeClr val="dk1"/>
                          </a:solidFill>
                          <a:effectLst/>
                          <a:latin typeface="+mn-lt"/>
                          <a:ea typeface="+mn-ea"/>
                          <a:cs typeface="+mn-cs"/>
                        </a:rPr>
                        <a:t>- Kommunikationssituationen: digitale Kommunikation, gesprochene und geschriebene Sprache</a:t>
                      </a:r>
                    </a:p>
                    <a:p>
                      <a:r>
                        <a:rPr lang="de-DE" sz="900" kern="1200" dirty="0">
                          <a:solidFill>
                            <a:schemeClr val="dk1"/>
                          </a:solidFill>
                          <a:effectLst/>
                          <a:latin typeface="+mn-lt"/>
                          <a:ea typeface="+mn-ea"/>
                          <a:cs typeface="+mn-cs"/>
                        </a:rPr>
                        <a:t>- Kommunikationsrollen: Produzent/in und Rezipient/in</a:t>
                      </a:r>
                    </a:p>
                  </a:txBody>
                  <a:tcPr/>
                </a:tc>
                <a:tc gridSpan="2">
                  <a:txBody>
                    <a:bodyPr/>
                    <a:lstStyle/>
                    <a:p>
                      <a:endParaRPr lang="de-DE" sz="1600" dirty="0"/>
                    </a:p>
                  </a:txBody>
                  <a:tcPr/>
                </a:tc>
                <a:tc hMerge="1">
                  <a:txBody>
                    <a:bodyPr/>
                    <a:lstStyle/>
                    <a:p>
                      <a:endParaRPr lang="de-DE" dirty="0"/>
                    </a:p>
                  </a:txBody>
                  <a:tcPr/>
                </a:tc>
                <a:tc gridSpan="2">
                  <a:txBody>
                    <a:bodyPr/>
                    <a:lstStyle/>
                    <a:p>
                      <a:endParaRPr lang="de-DE" sz="1600" dirty="0"/>
                    </a:p>
                  </a:txBody>
                  <a:tcPr/>
                </a:tc>
                <a:tc hMerge="1">
                  <a:txBody>
                    <a:bodyPr/>
                    <a:lstStyle/>
                    <a:p>
                      <a:endParaRPr lang="de-DE" dirty="0"/>
                    </a:p>
                  </a:txBody>
                  <a:tcPr/>
                </a:tc>
                <a:extLst>
                  <a:ext uri="{0D108BD9-81ED-4DB2-BD59-A6C34878D82A}">
                    <a16:rowId xmlns:a16="http://schemas.microsoft.com/office/drawing/2014/main" val="304438686"/>
                  </a:ext>
                </a:extLst>
              </a:tr>
              <a:tr h="406203">
                <a:tc>
                  <a:txBody>
                    <a:bodyPr/>
                    <a:lstStyle/>
                    <a:p>
                      <a:pPr marL="0" algn="l" defTabSz="914400" rtl="0" eaLnBrk="1" latinLnBrk="0" hangingPunct="1"/>
                      <a:r>
                        <a:rPr lang="de-DE" sz="900" b="1" kern="1200" dirty="0">
                          <a:solidFill>
                            <a:schemeClr val="dk1"/>
                          </a:solidFill>
                          <a:latin typeface="+mn-lt"/>
                          <a:ea typeface="+mn-ea"/>
                          <a:cs typeface="+mn-cs"/>
                        </a:rPr>
                        <a:t>Medien</a:t>
                      </a:r>
                    </a:p>
                    <a:p>
                      <a:pPr lvl="0"/>
                      <a:r>
                        <a:rPr lang="de-DE" sz="900" kern="1200" dirty="0">
                          <a:solidFill>
                            <a:schemeClr val="dk1"/>
                          </a:solidFill>
                          <a:effectLst/>
                          <a:latin typeface="+mn-lt"/>
                          <a:ea typeface="+mn-ea"/>
                          <a:cs typeface="+mn-cs"/>
                        </a:rPr>
                        <a:t>- mediale Präsentationsformen: Printmedien, Hör-medien, audiovisuelle Medien, Websites, interaktive Medien</a:t>
                      </a:r>
                    </a:p>
                    <a:p>
                      <a:r>
                        <a:rPr lang="de-DE" sz="900" kern="1200" dirty="0">
                          <a:solidFill>
                            <a:schemeClr val="dk1"/>
                          </a:solidFill>
                          <a:effectLst/>
                          <a:latin typeface="+mn-lt"/>
                          <a:ea typeface="+mn-ea"/>
                          <a:cs typeface="+mn-cs"/>
                        </a:rPr>
                        <a:t>- Medien als Hilfsmittel: Textverarbeitung, Nachschlagewerke und Suchmaschinen</a:t>
                      </a:r>
                    </a:p>
                  </a:txBody>
                  <a:tcPr/>
                </a:tc>
                <a:tc gridSpan="2">
                  <a:txBody>
                    <a:bodyPr/>
                    <a:lstStyle/>
                    <a:p>
                      <a:endParaRPr lang="de-DE" sz="1600" dirty="0"/>
                    </a:p>
                  </a:txBody>
                  <a:tcPr/>
                </a:tc>
                <a:tc hMerge="1">
                  <a:txBody>
                    <a:bodyPr/>
                    <a:lstStyle/>
                    <a:p>
                      <a:endParaRPr lang="de-DE"/>
                    </a:p>
                  </a:txBody>
                  <a:tcPr/>
                </a:tc>
                <a:tc gridSpan="2">
                  <a:txBody>
                    <a:bodyPr/>
                    <a:lstStyle/>
                    <a:p>
                      <a:endParaRPr lang="de-DE" sz="1600" dirty="0"/>
                    </a:p>
                  </a:txBody>
                  <a:tcPr/>
                </a:tc>
                <a:tc hMerge="1">
                  <a:txBody>
                    <a:bodyPr/>
                    <a:lstStyle/>
                    <a:p>
                      <a:endParaRPr lang="de-DE"/>
                    </a:p>
                  </a:txBody>
                  <a:tcPr/>
                </a:tc>
                <a:extLst>
                  <a:ext uri="{0D108BD9-81ED-4DB2-BD59-A6C34878D82A}">
                    <a16:rowId xmlns:a16="http://schemas.microsoft.com/office/drawing/2014/main" val="2304398096"/>
                  </a:ext>
                </a:extLst>
              </a:tr>
            </a:tbl>
          </a:graphicData>
        </a:graphic>
      </p:graphicFrame>
      <p:sp>
        <p:nvSpPr>
          <p:cNvPr id="7"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a:xfrm>
            <a:off x="3419872" y="6204656"/>
            <a:ext cx="2664296" cy="653344"/>
          </a:xfrm>
        </p:spPr>
        <p:txBody>
          <a:bodyPr/>
          <a:lstStyle/>
          <a:p>
            <a:r>
              <a:rPr lang="de-DE" dirty="0"/>
              <a:t>Dienstbesprechung zum Auftakt der Implementation</a:t>
            </a:r>
          </a:p>
          <a:p>
            <a:endParaRPr lang="de-DE" dirty="0"/>
          </a:p>
        </p:txBody>
      </p:sp>
    </p:spTree>
    <p:extLst>
      <p:ext uri="{BB962C8B-B14F-4D97-AF65-F5344CB8AC3E}">
        <p14:creationId xmlns:p14="http://schemas.microsoft.com/office/powerpoint/2010/main" val="14660588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sz="2000" dirty="0"/>
              <a:t>2. Beispiel Unterrichtsvorhaben – Konkretion 1</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a:xfrm>
            <a:off x="251520" y="6348765"/>
            <a:ext cx="3024336" cy="365125"/>
          </a:xfrm>
        </p:spPr>
        <p:txBody>
          <a:bodyPr/>
          <a:lstStyle/>
          <a:p>
            <a:r>
              <a:rPr lang="de-DE" dirty="0"/>
              <a:t>KLP </a:t>
            </a:r>
            <a:r>
              <a:rPr lang="de-DE" dirty="0" err="1"/>
              <a:t>HRGeSk</a:t>
            </a:r>
            <a:r>
              <a:rPr lang="de-DE" dirty="0"/>
              <a:t> Deutsch  </a:t>
            </a: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34</a:t>
            </a:fld>
            <a:endParaRPr lang="de-DE"/>
          </a:p>
        </p:txBody>
      </p:sp>
      <p:graphicFrame>
        <p:nvGraphicFramePr>
          <p:cNvPr id="27" name="Tabelle 27">
            <a:extLst>
              <a:ext uri="{FF2B5EF4-FFF2-40B4-BE49-F238E27FC236}">
                <a16:creationId xmlns:a16="http://schemas.microsoft.com/office/drawing/2014/main" id="{9A256BEE-6F79-4A81-9626-35AC76A2FC28}"/>
              </a:ext>
            </a:extLst>
          </p:cNvPr>
          <p:cNvGraphicFramePr>
            <a:graphicFrameLocks noGrp="1"/>
          </p:cNvGraphicFramePr>
          <p:nvPr>
            <p:extLst/>
          </p:nvPr>
        </p:nvGraphicFramePr>
        <p:xfrm>
          <a:off x="323528" y="1688915"/>
          <a:ext cx="8496943" cy="4566642"/>
        </p:xfrm>
        <a:graphic>
          <a:graphicData uri="http://schemas.openxmlformats.org/drawingml/2006/table">
            <a:tbl>
              <a:tblPr firstRow="1" bandRow="1">
                <a:tableStyleId>{F5AB1C69-6EDB-4FF4-983F-18BD219EF322}</a:tableStyleId>
              </a:tblPr>
              <a:tblGrid>
                <a:gridCol w="1350199">
                  <a:extLst>
                    <a:ext uri="{9D8B030D-6E8A-4147-A177-3AD203B41FA5}">
                      <a16:colId xmlns:a16="http://schemas.microsoft.com/office/drawing/2014/main" val="3905785544"/>
                    </a:ext>
                  </a:extLst>
                </a:gridCol>
                <a:gridCol w="3864785">
                  <a:extLst>
                    <a:ext uri="{9D8B030D-6E8A-4147-A177-3AD203B41FA5}">
                      <a16:colId xmlns:a16="http://schemas.microsoft.com/office/drawing/2014/main" val="85234568"/>
                    </a:ext>
                  </a:extLst>
                </a:gridCol>
                <a:gridCol w="3281959">
                  <a:extLst>
                    <a:ext uri="{9D8B030D-6E8A-4147-A177-3AD203B41FA5}">
                      <a16:colId xmlns:a16="http://schemas.microsoft.com/office/drawing/2014/main" val="2767458661"/>
                    </a:ext>
                  </a:extLst>
                </a:gridCol>
              </a:tblGrid>
              <a:tr h="289536">
                <a:tc rowSpan="2">
                  <a:txBody>
                    <a:bodyPr/>
                    <a:lstStyle/>
                    <a:p>
                      <a:r>
                        <a:rPr lang="de-DE" sz="1050" dirty="0"/>
                        <a:t>Inhaltsfelder</a:t>
                      </a:r>
                    </a:p>
                  </a:txBody>
                  <a:tcPr/>
                </a:tc>
                <a:tc gridSpan="2">
                  <a:txBody>
                    <a:bodyPr/>
                    <a:lstStyle/>
                    <a:p>
                      <a:pPr algn="ctr"/>
                      <a:r>
                        <a:rPr lang="de-DE" sz="1050" dirty="0"/>
                        <a:t>Kompetenzerwartungen KLP</a:t>
                      </a:r>
                    </a:p>
                  </a:txBody>
                  <a:tcPr/>
                </a:tc>
                <a:tc hMerge="1">
                  <a:txBody>
                    <a:bodyPr/>
                    <a:lstStyle/>
                    <a:p>
                      <a:endParaRPr lang="de-DE"/>
                    </a:p>
                  </a:txBody>
                  <a:tcPr/>
                </a:tc>
                <a:extLst>
                  <a:ext uri="{0D108BD9-81ED-4DB2-BD59-A6C34878D82A}">
                    <a16:rowId xmlns:a16="http://schemas.microsoft.com/office/drawing/2014/main" val="415679505"/>
                  </a:ext>
                </a:extLst>
              </a:tr>
              <a:tr h="406203">
                <a:tc vMerge="1">
                  <a:txBody>
                    <a:bodyPr/>
                    <a:lstStyle/>
                    <a:p>
                      <a:endParaRPr lang="de-DE" dirty="0"/>
                    </a:p>
                  </a:txBody>
                  <a:tcPr/>
                </a:tc>
                <a:tc>
                  <a:txBody>
                    <a:bodyPr/>
                    <a:lstStyle/>
                    <a:p>
                      <a:pPr algn="ctr"/>
                      <a:r>
                        <a:rPr lang="de-DE" sz="1050" b="1" kern="1200" dirty="0">
                          <a:solidFill>
                            <a:schemeClr val="dk1"/>
                          </a:solidFill>
                          <a:effectLst/>
                          <a:latin typeface="+mn-lt"/>
                          <a:ea typeface="+mn-ea"/>
                          <a:cs typeface="+mn-cs"/>
                        </a:rPr>
                        <a:t>Kompetenzbereich Rezeption</a:t>
                      </a:r>
                      <a:endParaRPr lang="de-DE" sz="1050" kern="1200" dirty="0">
                        <a:solidFill>
                          <a:schemeClr val="dk1"/>
                        </a:solidFill>
                        <a:effectLst/>
                        <a:latin typeface="+mn-lt"/>
                        <a:ea typeface="+mn-ea"/>
                        <a:cs typeface="+mn-cs"/>
                      </a:endParaRPr>
                    </a:p>
                    <a:p>
                      <a:pPr algn="ctr"/>
                      <a:r>
                        <a:rPr lang="de-DE" sz="1050" kern="1200" dirty="0">
                          <a:solidFill>
                            <a:schemeClr val="dk1"/>
                          </a:solidFill>
                          <a:effectLst/>
                          <a:latin typeface="+mn-lt"/>
                          <a:ea typeface="+mn-ea"/>
                          <a:cs typeface="+mn-cs"/>
                        </a:rPr>
                        <a:t>Lesen und Zuhören</a:t>
                      </a:r>
                      <a:endParaRPr lang="de-DE" sz="1050" dirty="0"/>
                    </a:p>
                  </a:txBody>
                  <a:tcPr/>
                </a:tc>
                <a:tc>
                  <a:txBody>
                    <a:bodyPr/>
                    <a:lstStyle/>
                    <a:p>
                      <a:pPr algn="ctr"/>
                      <a:r>
                        <a:rPr lang="de-DE" sz="1050" b="1" kern="1200" dirty="0">
                          <a:solidFill>
                            <a:schemeClr val="dk1"/>
                          </a:solidFill>
                          <a:effectLst/>
                          <a:latin typeface="+mn-lt"/>
                          <a:ea typeface="+mn-ea"/>
                          <a:cs typeface="+mn-cs"/>
                        </a:rPr>
                        <a:t>Kompetenzbereich</a:t>
                      </a:r>
                      <a:r>
                        <a:rPr lang="de-DE" sz="1050" kern="1200" dirty="0">
                          <a:solidFill>
                            <a:schemeClr val="dk1"/>
                          </a:solidFill>
                          <a:effectLst/>
                          <a:latin typeface="+mn-lt"/>
                          <a:ea typeface="+mn-ea"/>
                          <a:cs typeface="+mn-cs"/>
                        </a:rPr>
                        <a:t> </a:t>
                      </a:r>
                      <a:r>
                        <a:rPr lang="de-DE" sz="1050" b="1" kern="1200" dirty="0">
                          <a:solidFill>
                            <a:schemeClr val="dk1"/>
                          </a:solidFill>
                          <a:effectLst/>
                          <a:latin typeface="+mn-lt"/>
                          <a:ea typeface="+mn-ea"/>
                          <a:cs typeface="+mn-cs"/>
                        </a:rPr>
                        <a:t>Produktion</a:t>
                      </a:r>
                      <a:endParaRPr lang="de-DE" sz="1050" kern="1200" dirty="0">
                        <a:solidFill>
                          <a:schemeClr val="dk1"/>
                        </a:solidFill>
                        <a:effectLst/>
                        <a:latin typeface="+mn-lt"/>
                        <a:ea typeface="+mn-ea"/>
                        <a:cs typeface="+mn-cs"/>
                      </a:endParaRPr>
                    </a:p>
                    <a:p>
                      <a:pPr algn="ctr"/>
                      <a:r>
                        <a:rPr lang="de-DE" sz="1050" kern="1200" dirty="0">
                          <a:solidFill>
                            <a:schemeClr val="dk1"/>
                          </a:solidFill>
                          <a:effectLst/>
                          <a:latin typeface="+mn-lt"/>
                          <a:ea typeface="+mn-ea"/>
                          <a:cs typeface="+mn-cs"/>
                        </a:rPr>
                        <a:t>Schreiben und Sprechen</a:t>
                      </a:r>
                      <a:endParaRPr lang="de-DE" sz="1050" dirty="0"/>
                    </a:p>
                  </a:txBody>
                  <a:tcPr/>
                </a:tc>
                <a:extLst>
                  <a:ext uri="{0D108BD9-81ED-4DB2-BD59-A6C34878D82A}">
                    <a16:rowId xmlns:a16="http://schemas.microsoft.com/office/drawing/2014/main" val="2198471309"/>
                  </a:ext>
                </a:extLst>
              </a:tr>
              <a:tr h="0">
                <a:tc>
                  <a:txBody>
                    <a:bodyPr/>
                    <a:lstStyle/>
                    <a:p>
                      <a:pPr marL="0" algn="l" defTabSz="914400" rtl="0" eaLnBrk="1" latinLnBrk="0" hangingPunct="1"/>
                      <a:r>
                        <a:rPr lang="de-DE" sz="1200" b="1" kern="1200" dirty="0">
                          <a:solidFill>
                            <a:schemeClr val="dk1"/>
                          </a:solidFill>
                          <a:latin typeface="+mn-lt"/>
                          <a:ea typeface="+mn-ea"/>
                          <a:cs typeface="+mn-cs"/>
                        </a:rPr>
                        <a:t>Sprache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dk1"/>
                          </a:solidFill>
                          <a:latin typeface="+mn-lt"/>
                          <a:ea typeface="+mn-ea"/>
                          <a:cs typeface="+mn-cs"/>
                        </a:rPr>
                        <a:t>[…]</a:t>
                      </a:r>
                      <a:endParaRPr lang="de-DE" sz="1200" b="1" kern="1200" dirty="0">
                        <a:solidFill>
                          <a:schemeClr val="dk1"/>
                        </a:solidFill>
                        <a:latin typeface="+mn-lt"/>
                        <a:ea typeface="+mn-ea"/>
                        <a:cs typeface="+mn-cs"/>
                      </a:endParaRPr>
                    </a:p>
                  </a:txBody>
                  <a:tcPr/>
                </a:tc>
                <a:tc>
                  <a:txBody>
                    <a:bodyPr/>
                    <a:lstStyle/>
                    <a:p>
                      <a:pPr algn="l" defTabSz="914400" rtl="0" eaLnBrk="1" latinLnBrk="0" hangingPunct="1">
                        <a:spcAft>
                          <a:spcPts val="0"/>
                        </a:spcAft>
                      </a:pPr>
                      <a:r>
                        <a:rPr lang="de-DE" sz="900" kern="1200" dirty="0">
                          <a:solidFill>
                            <a:schemeClr val="dk1"/>
                          </a:solidFill>
                          <a:effectLst/>
                          <a:latin typeface="Arial" panose="020B0604020202020204" pitchFamily="34" charset="0"/>
                          <a:ea typeface="+mn-ea"/>
                          <a:cs typeface="Arial" panose="020B0604020202020204" pitchFamily="34" charset="0"/>
                        </a:rPr>
                        <a:t>Die Schülerinnen und Schüler können</a:t>
                      </a:r>
                    </a:p>
                    <a:p>
                      <a:pPr marL="171450" lvl="0" indent="-171450" algn="l" defTabSz="914400" rtl="0" eaLnBrk="1" latinLnBrk="0" hangingPunct="1">
                        <a:lnSpc>
                          <a:spcPct val="115000"/>
                        </a:lnSpc>
                        <a:spcAft>
                          <a:spcPts val="0"/>
                        </a:spcAft>
                        <a:buSzPts val="1000"/>
                        <a:buFont typeface="Arial" panose="020B0604020202020204" pitchFamily="34" charset="0"/>
                        <a:buChar char="•"/>
                      </a:pPr>
                      <a:r>
                        <a:rPr lang="de-DE" sz="900" kern="1200" dirty="0">
                          <a:solidFill>
                            <a:schemeClr val="dk1"/>
                          </a:solidFill>
                          <a:effectLst/>
                          <a:latin typeface="Arial" panose="020B0604020202020204" pitchFamily="34" charset="0"/>
                          <a:ea typeface="+mn-ea"/>
                          <a:cs typeface="Arial" panose="020B0604020202020204" pitchFamily="34" charset="0"/>
                        </a:rPr>
                        <a:t>Wortbedeutungen aus dem Kontext erschließen und unter Zuhilfenahme von </a:t>
                      </a:r>
                      <a:r>
                        <a:rPr lang="de-DE" sz="900" kern="1200" dirty="0">
                          <a:solidFill>
                            <a:srgbClr val="FF0000"/>
                          </a:solidFill>
                          <a:effectLst/>
                          <a:latin typeface="Arial" panose="020B0604020202020204" pitchFamily="34" charset="0"/>
                          <a:ea typeface="+mn-ea"/>
                          <a:cs typeface="Arial" panose="020B0604020202020204" pitchFamily="34" charset="0"/>
                        </a:rPr>
                        <a:t>digitalen sowie analogen Wörterbüchern </a:t>
                      </a:r>
                      <a:r>
                        <a:rPr lang="de-DE" sz="900" kern="1200" dirty="0">
                          <a:solidFill>
                            <a:schemeClr val="dk1"/>
                          </a:solidFill>
                          <a:effectLst/>
                          <a:latin typeface="Arial" panose="020B0604020202020204" pitchFamily="34" charset="0"/>
                          <a:ea typeface="+mn-ea"/>
                          <a:cs typeface="Arial" panose="020B0604020202020204" pitchFamily="34" charset="0"/>
                        </a:rPr>
                        <a:t>klären</a:t>
                      </a:r>
                    </a:p>
                  </a:txBody>
                  <a:tcPr/>
                </a:tc>
                <a:tc>
                  <a:txBody>
                    <a:bodyPr/>
                    <a:lstStyle/>
                    <a:p>
                      <a:r>
                        <a:rPr lang="de-DE" sz="900" kern="1200" dirty="0">
                          <a:solidFill>
                            <a:schemeClr val="dk1"/>
                          </a:solidFill>
                          <a:effectLst/>
                          <a:latin typeface="+mn-lt"/>
                          <a:ea typeface="+mn-ea"/>
                          <a:cs typeface="+mn-cs"/>
                        </a:rPr>
                        <a:t>[…]</a:t>
                      </a:r>
                    </a:p>
                  </a:txBody>
                  <a:tcPr/>
                </a:tc>
                <a:extLst>
                  <a:ext uri="{0D108BD9-81ED-4DB2-BD59-A6C34878D82A}">
                    <a16:rowId xmlns:a16="http://schemas.microsoft.com/office/drawing/2014/main" val="2176191507"/>
                  </a:ext>
                </a:extLst>
              </a:tr>
              <a:tr h="537936">
                <a:tc>
                  <a:txBody>
                    <a:bodyPr/>
                    <a:lstStyle/>
                    <a:p>
                      <a:pPr marL="0" algn="l" defTabSz="914400" rtl="0" eaLnBrk="1" latinLnBrk="0" hangingPunct="1"/>
                      <a:r>
                        <a:rPr lang="de-DE" sz="1200" b="1" kern="1200" dirty="0">
                          <a:solidFill>
                            <a:schemeClr val="dk1"/>
                          </a:solidFill>
                          <a:latin typeface="+mn-lt"/>
                          <a:ea typeface="+mn-ea"/>
                          <a:cs typeface="+mn-cs"/>
                        </a:rPr>
                        <a:t>Texte</a:t>
                      </a:r>
                    </a:p>
                    <a:p>
                      <a:pPr marL="0" algn="l" defTabSz="914400" rtl="0" eaLnBrk="1" latinLnBrk="0" hangingPunct="1"/>
                      <a:r>
                        <a:rPr lang="de-DE" sz="1200" b="1" kern="1200" dirty="0">
                          <a:solidFill>
                            <a:schemeClr val="dk1"/>
                          </a:solidFill>
                          <a:latin typeface="+mn-lt"/>
                          <a:ea typeface="+mn-ea"/>
                          <a:cs typeface="+mn-cs"/>
                        </a:rPr>
                        <a:t>[…]</a:t>
                      </a:r>
                    </a:p>
                    <a:p>
                      <a:pPr marL="0" algn="l" defTabSz="914400" rtl="0" eaLnBrk="1" latinLnBrk="0" hangingPunct="1"/>
                      <a:endParaRPr lang="de-DE" sz="1200" b="1" kern="1200" dirty="0">
                        <a:solidFill>
                          <a:schemeClr val="dk1"/>
                        </a:solidFill>
                        <a:latin typeface="+mn-lt"/>
                        <a:ea typeface="+mn-ea"/>
                        <a:cs typeface="+mn-cs"/>
                      </a:endParaRPr>
                    </a:p>
                  </a:txBody>
                  <a:tcPr/>
                </a:tc>
                <a:tc>
                  <a:txBody>
                    <a:bodyPr/>
                    <a:lstStyle/>
                    <a:p>
                      <a:pPr algn="l" defTabSz="914400" rtl="0" eaLnBrk="1" latinLnBrk="0" hangingPunct="1">
                        <a:lnSpc>
                          <a:spcPct val="115000"/>
                        </a:lnSpc>
                        <a:spcAft>
                          <a:spcPts val="0"/>
                        </a:spcAft>
                      </a:pPr>
                      <a:r>
                        <a:rPr lang="de-DE" sz="900" kern="1200" dirty="0">
                          <a:solidFill>
                            <a:schemeClr val="dk1"/>
                          </a:solidFill>
                          <a:effectLst/>
                          <a:latin typeface="Arial" panose="020B0604020202020204" pitchFamily="34" charset="0"/>
                          <a:ea typeface="+mn-ea"/>
                          <a:cs typeface="Arial" panose="020B0604020202020204" pitchFamily="34" charset="0"/>
                        </a:rPr>
                        <a:t>Die Schülerinnen und Schüler können</a:t>
                      </a:r>
                    </a:p>
                    <a:p>
                      <a:pPr marL="171450" indent="-171450" algn="l" defTabSz="914400" rtl="0" eaLnBrk="1" latinLnBrk="0" hangingPunct="1">
                        <a:lnSpc>
                          <a:spcPct val="115000"/>
                        </a:lnSpc>
                        <a:spcAft>
                          <a:spcPts val="0"/>
                        </a:spcAft>
                        <a:buFont typeface="Arial" panose="020B0604020202020204" pitchFamily="34" charset="0"/>
                        <a:buChar char="•"/>
                      </a:pPr>
                      <a:r>
                        <a:rPr lang="de-DE" sz="900" kern="1200" dirty="0">
                          <a:solidFill>
                            <a:schemeClr val="dk1"/>
                          </a:solidFill>
                          <a:effectLst/>
                          <a:latin typeface="Arial" panose="020B0604020202020204" pitchFamily="34" charset="0"/>
                          <a:ea typeface="+mn-ea"/>
                          <a:cs typeface="Arial" panose="020B0604020202020204" pitchFamily="34" charset="0"/>
                        </a:rPr>
                        <a:t>grundlegende Textfunktionen innerhalb von Sachtexten (appellieren, argumentieren, berichten, beschreiben, erklären) unterscheiden,</a:t>
                      </a:r>
                    </a:p>
                    <a:p>
                      <a:pPr marL="171450" marR="147955" lvl="0" indent="-171450" algn="l" defTabSz="914400" rtl="0" eaLnBrk="1" latinLnBrk="0" hangingPunct="1">
                        <a:lnSpc>
                          <a:spcPct val="115000"/>
                        </a:lnSpc>
                        <a:spcAft>
                          <a:spcPts val="0"/>
                        </a:spcAft>
                        <a:buSzPts val="1000"/>
                        <a:buFont typeface="Arial" panose="020B0604020202020204" pitchFamily="34" charset="0"/>
                        <a:buChar char="•"/>
                      </a:pPr>
                      <a:r>
                        <a:rPr lang="de-DE" sz="900" kern="1200" dirty="0">
                          <a:solidFill>
                            <a:schemeClr val="dk1"/>
                          </a:solidFill>
                          <a:effectLst/>
                          <a:latin typeface="Arial" panose="020B0604020202020204" pitchFamily="34" charset="0"/>
                          <a:ea typeface="+mn-ea"/>
                          <a:cs typeface="Arial" panose="020B0604020202020204" pitchFamily="34" charset="0"/>
                        </a:rPr>
                        <a:t>in einfachen diskontinuierlichen und kontinuierlichen </a:t>
                      </a:r>
                      <a:r>
                        <a:rPr lang="de-DE" sz="900" kern="1200" dirty="0">
                          <a:solidFill>
                            <a:srgbClr val="FF0000"/>
                          </a:solidFill>
                          <a:effectLst/>
                          <a:latin typeface="Arial" panose="020B0604020202020204" pitchFamily="34" charset="0"/>
                          <a:ea typeface="+mn-ea"/>
                          <a:cs typeface="Arial" panose="020B0604020202020204" pitchFamily="34" charset="0"/>
                        </a:rPr>
                        <a:t>Sachtexten – auch in digitaler Form – </a:t>
                      </a:r>
                      <a:r>
                        <a:rPr lang="de-DE" sz="900" kern="1200" dirty="0">
                          <a:solidFill>
                            <a:schemeClr val="dk1"/>
                          </a:solidFill>
                          <a:effectLst/>
                          <a:latin typeface="Arial" panose="020B0604020202020204" pitchFamily="34" charset="0"/>
                          <a:ea typeface="+mn-ea"/>
                          <a:cs typeface="Arial" panose="020B0604020202020204" pitchFamily="34" charset="0"/>
                        </a:rPr>
                        <a:t>Aufbau und Funktion beschreiben,</a:t>
                      </a:r>
                    </a:p>
                    <a:p>
                      <a:pPr marL="171450" marR="147955" lvl="0" indent="-171450" algn="l" defTabSz="914400" rtl="0" eaLnBrk="1" latinLnBrk="0" hangingPunct="1">
                        <a:lnSpc>
                          <a:spcPct val="115000"/>
                        </a:lnSpc>
                        <a:spcAft>
                          <a:spcPts val="0"/>
                        </a:spcAft>
                        <a:buSzPts val="1000"/>
                        <a:buFont typeface="Arial" panose="020B0604020202020204" pitchFamily="34" charset="0"/>
                        <a:buChar char="•"/>
                      </a:pPr>
                      <a:r>
                        <a:rPr lang="de-DE" sz="900" kern="1200" dirty="0">
                          <a:solidFill>
                            <a:schemeClr val="dk1"/>
                          </a:solidFill>
                          <a:effectLst/>
                          <a:latin typeface="Arial" panose="020B0604020202020204" pitchFamily="34" charset="0"/>
                          <a:ea typeface="+mn-ea"/>
                          <a:cs typeface="Arial" panose="020B0604020202020204" pitchFamily="34" charset="0"/>
                        </a:rPr>
                        <a:t>Informationen aus Sachtexten aufeinander beziehen und miteinander vergleichen.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kern="1200" dirty="0">
                          <a:solidFill>
                            <a:schemeClr val="dk1"/>
                          </a:solidFill>
                          <a:effectLst/>
                          <a:latin typeface="+mn-lt"/>
                          <a:ea typeface="+mn-ea"/>
                          <a:cs typeface="+mn-cs"/>
                        </a:rPr>
                        <a:t>[…]</a:t>
                      </a:r>
                    </a:p>
                    <a:p>
                      <a:endParaRPr lang="de-DE" sz="1600" dirty="0"/>
                    </a:p>
                  </a:txBody>
                  <a:tcPr/>
                </a:tc>
                <a:extLst>
                  <a:ext uri="{0D108BD9-81ED-4DB2-BD59-A6C34878D82A}">
                    <a16:rowId xmlns:a16="http://schemas.microsoft.com/office/drawing/2014/main" val="2155104422"/>
                  </a:ext>
                </a:extLst>
              </a:tr>
              <a:tr h="0">
                <a:tc>
                  <a:txBody>
                    <a:bodyPr/>
                    <a:lstStyle/>
                    <a:p>
                      <a:pPr marL="0" algn="l" defTabSz="914400" rtl="0" eaLnBrk="1" latinLnBrk="0" hangingPunct="1"/>
                      <a:r>
                        <a:rPr lang="de-DE" sz="1200" b="1" kern="1200" dirty="0">
                          <a:solidFill>
                            <a:schemeClr val="dk1"/>
                          </a:solidFill>
                          <a:latin typeface="+mn-lt"/>
                          <a:ea typeface="+mn-ea"/>
                          <a:cs typeface="+mn-cs"/>
                        </a:rPr>
                        <a:t>Kommunikation</a:t>
                      </a:r>
                    </a:p>
                    <a:p>
                      <a:pPr marL="0" algn="l" defTabSz="914400" rtl="0" eaLnBrk="1" latinLnBrk="0" hangingPunct="1"/>
                      <a:r>
                        <a:rPr lang="de-DE" sz="1200" b="1" kern="1200" dirty="0">
                          <a:solidFill>
                            <a:schemeClr val="dk1"/>
                          </a:solidFill>
                          <a:latin typeface="+mn-lt"/>
                          <a:ea typeface="+mn-ea"/>
                          <a:cs typeface="+mn-cs"/>
                        </a:rPr>
                        <a:t>[…]</a:t>
                      </a:r>
                    </a:p>
                  </a:txBody>
                  <a:tcPr/>
                </a:tc>
                <a:tc>
                  <a:txBody>
                    <a:bodyPr/>
                    <a:lstStyle/>
                    <a:p>
                      <a:pPr marL="0" algn="l" defTabSz="914400" rtl="0" eaLnBrk="1" latinLnBrk="0" hangingPunct="1"/>
                      <a:r>
                        <a:rPr lang="de-DE" sz="900" kern="1200" dirty="0">
                          <a:solidFill>
                            <a:schemeClr val="dk1"/>
                          </a:solidFill>
                          <a:effectLst/>
                          <a:latin typeface="+mn-lt"/>
                          <a:ea typeface="+mn-ea"/>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kern="1200" dirty="0">
                          <a:solidFill>
                            <a:schemeClr val="dk1"/>
                          </a:solidFill>
                          <a:effectLst/>
                          <a:latin typeface="+mn-lt"/>
                          <a:ea typeface="+mn-ea"/>
                          <a:cs typeface="+mn-cs"/>
                        </a:rPr>
                        <a:t>[…]</a:t>
                      </a:r>
                    </a:p>
                  </a:txBody>
                  <a:tcPr/>
                </a:tc>
                <a:extLst>
                  <a:ext uri="{0D108BD9-81ED-4DB2-BD59-A6C34878D82A}">
                    <a16:rowId xmlns:a16="http://schemas.microsoft.com/office/drawing/2014/main" val="304438686"/>
                  </a:ext>
                </a:extLst>
              </a:tr>
              <a:tr h="0">
                <a:tc>
                  <a:txBody>
                    <a:bodyPr/>
                    <a:lstStyle/>
                    <a:p>
                      <a:pPr marL="0" algn="l" defTabSz="914400" rtl="0" eaLnBrk="1" latinLnBrk="0" hangingPunct="1"/>
                      <a:r>
                        <a:rPr lang="de-DE" sz="1200" b="1" kern="1200" dirty="0">
                          <a:solidFill>
                            <a:schemeClr val="dk1"/>
                          </a:solidFill>
                          <a:latin typeface="+mn-lt"/>
                          <a:ea typeface="+mn-ea"/>
                          <a:cs typeface="+mn-cs"/>
                        </a:rPr>
                        <a:t>Medien</a:t>
                      </a:r>
                    </a:p>
                    <a:p>
                      <a:pPr marL="0" lvl="0" algn="l" defTabSz="914400" rtl="0" eaLnBrk="1" latinLnBrk="0" hangingPunct="1"/>
                      <a:r>
                        <a:rPr lang="de-DE" sz="1200" b="1" kern="1200" dirty="0">
                          <a:solidFill>
                            <a:schemeClr val="dk1"/>
                          </a:solidFill>
                          <a:latin typeface="+mn-lt"/>
                          <a:ea typeface="+mn-ea"/>
                          <a:cs typeface="+mn-cs"/>
                        </a:rPr>
                        <a:t>[…]</a:t>
                      </a:r>
                    </a:p>
                  </a:txBody>
                  <a:tcPr/>
                </a:tc>
                <a:tc>
                  <a:txBody>
                    <a:bodyPr/>
                    <a:lstStyle/>
                    <a:p>
                      <a:pPr algn="l" defTabSz="914400" rtl="0" eaLnBrk="1" latinLnBrk="0" hangingPunct="1">
                        <a:lnSpc>
                          <a:spcPct val="115000"/>
                        </a:lnSpc>
                        <a:spcAft>
                          <a:spcPts val="0"/>
                        </a:spcAft>
                      </a:pPr>
                      <a:r>
                        <a:rPr lang="de-DE" sz="900" kern="1200" dirty="0">
                          <a:solidFill>
                            <a:schemeClr val="dk1"/>
                          </a:solidFill>
                          <a:effectLst/>
                          <a:latin typeface="Arial" panose="020B0604020202020204" pitchFamily="34" charset="0"/>
                          <a:ea typeface="+mn-ea"/>
                          <a:cs typeface="Arial" panose="020B0604020202020204" pitchFamily="34" charset="0"/>
                        </a:rPr>
                        <a:t>Die Schülerinnen und Schüler können</a:t>
                      </a:r>
                    </a:p>
                    <a:p>
                      <a:pPr marL="171450" marR="145415" lvl="0" indent="-171450" algn="l" defTabSz="914400" rtl="0" eaLnBrk="1" latinLnBrk="0" hangingPunct="1">
                        <a:lnSpc>
                          <a:spcPct val="115000"/>
                        </a:lnSpc>
                        <a:spcAft>
                          <a:spcPts val="0"/>
                        </a:spcAft>
                        <a:buSzPts val="1000"/>
                        <a:buFont typeface="Arial" panose="020B0604020202020204" pitchFamily="34" charset="0"/>
                        <a:buChar char="•"/>
                      </a:pPr>
                      <a:r>
                        <a:rPr lang="de-DE" sz="900" kern="1200" dirty="0">
                          <a:solidFill>
                            <a:srgbClr val="FF0000"/>
                          </a:solidFill>
                          <a:effectLst/>
                          <a:latin typeface="Arial" panose="020B0604020202020204" pitchFamily="34" charset="0"/>
                          <a:ea typeface="+mn-ea"/>
                          <a:cs typeface="Arial" panose="020B0604020202020204" pitchFamily="34" charset="0"/>
                        </a:rPr>
                        <a:t>dem </a:t>
                      </a:r>
                      <a:r>
                        <a:rPr lang="de-DE" sz="900" kern="1200" dirty="0" err="1">
                          <a:solidFill>
                            <a:srgbClr val="FF0000"/>
                          </a:solidFill>
                          <a:effectLst/>
                          <a:latin typeface="Arial" panose="020B0604020202020204" pitchFamily="34" charset="0"/>
                          <a:ea typeface="+mn-ea"/>
                          <a:cs typeface="Arial" panose="020B0604020202020204" pitchFamily="34" charset="0"/>
                        </a:rPr>
                        <a:t>Leseziel</a:t>
                      </a:r>
                      <a:r>
                        <a:rPr lang="de-DE" sz="900" kern="1200" dirty="0">
                          <a:solidFill>
                            <a:srgbClr val="FF0000"/>
                          </a:solidFill>
                          <a:effectLst/>
                          <a:latin typeface="Arial" panose="020B0604020202020204" pitchFamily="34" charset="0"/>
                          <a:ea typeface="+mn-ea"/>
                          <a:cs typeface="Arial" panose="020B0604020202020204" pitchFamily="34" charset="0"/>
                        </a:rPr>
                        <a:t> und dem Medium angepasste einfache Lesestrategien des orientierenden, selektiven, intensiven und vergleichenden Lesens einsetzen (u.a. bei Hypertexten) und die Lektüreergebnisse darstellen,</a:t>
                      </a:r>
                    </a:p>
                    <a:p>
                      <a:pPr marL="171450" marR="146050" lvl="0" indent="-171450" algn="l" defTabSz="914400" rtl="0" eaLnBrk="1" latinLnBrk="0" hangingPunct="1">
                        <a:lnSpc>
                          <a:spcPct val="115000"/>
                        </a:lnSpc>
                        <a:spcAft>
                          <a:spcPts val="0"/>
                        </a:spcAft>
                        <a:buSzPts val="1000"/>
                        <a:buFont typeface="Arial" panose="020B0604020202020204" pitchFamily="34" charset="0"/>
                        <a:buChar char="•"/>
                      </a:pPr>
                      <a:r>
                        <a:rPr lang="de-DE" sz="900" kern="1200" dirty="0">
                          <a:solidFill>
                            <a:srgbClr val="FF0000"/>
                          </a:solidFill>
                          <a:effectLst/>
                          <a:latin typeface="Arial" panose="020B0604020202020204" pitchFamily="34" charset="0"/>
                          <a:ea typeface="+mn-ea"/>
                          <a:cs typeface="Arial" panose="020B0604020202020204" pitchFamily="34" charset="0"/>
                        </a:rPr>
                        <a:t>Informationen und Daten aus Printmedien und digitalen Medien gezielt auswerten,</a:t>
                      </a:r>
                    </a:p>
                    <a:p>
                      <a:pPr marL="171450" marR="146050" lvl="0" indent="-171450" algn="l" defTabSz="914400" rtl="0" eaLnBrk="1" latinLnBrk="0" hangingPunct="1">
                        <a:lnSpc>
                          <a:spcPct val="115000"/>
                        </a:lnSpc>
                        <a:spcAft>
                          <a:spcPts val="0"/>
                        </a:spcAft>
                        <a:buSzPts val="1000"/>
                        <a:buFont typeface="Arial" panose="020B0604020202020204" pitchFamily="34" charset="0"/>
                        <a:buChar char="•"/>
                      </a:pPr>
                      <a:r>
                        <a:rPr lang="de-DE" sz="900" kern="1200" dirty="0">
                          <a:solidFill>
                            <a:srgbClr val="FF0000"/>
                          </a:solidFill>
                          <a:effectLst/>
                          <a:latin typeface="Arial" panose="020B0604020202020204" pitchFamily="34" charset="0"/>
                          <a:ea typeface="+mn-ea"/>
                          <a:cs typeface="Arial" panose="020B0604020202020204" pitchFamily="34" charset="0"/>
                        </a:rPr>
                        <a:t>angeleitet die Qualität verschiedener altersgemäßer Quellen prüfen und bewerten (Autor/in, Ausgewogenheit, Informationsgehalt, Belege). </a:t>
                      </a:r>
                    </a:p>
                  </a:txBody>
                  <a:tcPr/>
                </a:tc>
                <a:tc>
                  <a:txBody>
                    <a:bodyPr/>
                    <a:lstStyle/>
                    <a:p>
                      <a:pPr algn="l" defTabSz="914400" rtl="0" eaLnBrk="1" latinLnBrk="0" hangingPunct="1">
                        <a:lnSpc>
                          <a:spcPct val="115000"/>
                        </a:lnSpc>
                        <a:spcAft>
                          <a:spcPts val="0"/>
                        </a:spcAft>
                      </a:pPr>
                      <a:r>
                        <a:rPr lang="de-DE" sz="900" kern="1200" dirty="0">
                          <a:solidFill>
                            <a:schemeClr val="dk1"/>
                          </a:solidFill>
                          <a:effectLst/>
                          <a:latin typeface="Arial" panose="020B0604020202020204" pitchFamily="34" charset="0"/>
                          <a:ea typeface="+mn-ea"/>
                          <a:cs typeface="Arial" panose="020B0604020202020204" pitchFamily="34" charset="0"/>
                        </a:rPr>
                        <a:t>Die Schülerinnen und Schüler können</a:t>
                      </a:r>
                    </a:p>
                    <a:p>
                      <a:pPr marL="171450" lvl="0" indent="-171450" algn="l" defTabSz="914400" rtl="0" eaLnBrk="1" latinLnBrk="0" hangingPunct="1">
                        <a:lnSpc>
                          <a:spcPct val="115000"/>
                        </a:lnSpc>
                        <a:spcAft>
                          <a:spcPts val="0"/>
                        </a:spcAft>
                        <a:buFont typeface="Arial" panose="020B0604020202020204" pitchFamily="34" charset="0"/>
                        <a:buChar char="•"/>
                      </a:pPr>
                      <a:r>
                        <a:rPr lang="de-DE" sz="900" kern="1200" dirty="0">
                          <a:solidFill>
                            <a:srgbClr val="FF0000"/>
                          </a:solidFill>
                          <a:effectLst/>
                          <a:latin typeface="Arial" panose="020B0604020202020204" pitchFamily="34" charset="0"/>
                          <a:ea typeface="+mn-ea"/>
                          <a:cs typeface="Arial" panose="020B0604020202020204" pitchFamily="34" charset="0"/>
                        </a:rPr>
                        <a:t>grundlegende Recherchestrategien in Printmedien und digitalen Medien (u.a. Suchmaschinen für Kinder) funktional einsetzen,</a:t>
                      </a:r>
                    </a:p>
                    <a:p>
                      <a:pPr marL="171450" lvl="0" indent="-171450" algn="l" defTabSz="914400" rtl="0" eaLnBrk="1" latinLnBrk="0" hangingPunct="1">
                        <a:lnSpc>
                          <a:spcPct val="115000"/>
                        </a:lnSpc>
                        <a:spcAft>
                          <a:spcPts val="0"/>
                        </a:spcAft>
                        <a:buFont typeface="Arial" panose="020B0604020202020204" pitchFamily="34" charset="0"/>
                        <a:buChar char="•"/>
                      </a:pPr>
                      <a:r>
                        <a:rPr lang="de-DE" sz="900" kern="1200" dirty="0">
                          <a:solidFill>
                            <a:srgbClr val="FF0000"/>
                          </a:solidFill>
                          <a:effectLst/>
                          <a:latin typeface="Arial" panose="020B0604020202020204" pitchFamily="34" charset="0"/>
                          <a:ea typeface="+mn-ea"/>
                          <a:cs typeface="Arial" panose="020B0604020202020204" pitchFamily="34" charset="0"/>
                        </a:rPr>
                        <a:t>digitale und nicht-digitale Medien zur Organisation von Lernprozessen und zur Dokumentation von Arbeitsergebnissen einsetzen, </a:t>
                      </a:r>
                    </a:p>
                    <a:p>
                      <a:pPr marL="171450" indent="-171450" algn="l" defTabSz="914400" rtl="0" eaLnBrk="1" latinLnBrk="0" hangingPunct="1">
                        <a:lnSpc>
                          <a:spcPct val="115000"/>
                        </a:lnSpc>
                        <a:spcAft>
                          <a:spcPts val="0"/>
                        </a:spcAft>
                        <a:buFont typeface="Arial" panose="020B0604020202020204" pitchFamily="34" charset="0"/>
                        <a:buChar char="•"/>
                      </a:pPr>
                      <a:r>
                        <a:rPr lang="de-DE" sz="900" kern="1200" dirty="0">
                          <a:solidFill>
                            <a:srgbClr val="FF0000"/>
                          </a:solidFill>
                          <a:effectLst/>
                          <a:latin typeface="Arial" panose="020B0604020202020204" pitchFamily="34" charset="0"/>
                          <a:ea typeface="+mn-ea"/>
                          <a:cs typeface="Arial" panose="020B0604020202020204" pitchFamily="34" charset="0"/>
                        </a:rPr>
                        <a:t>Inhalt und Gestaltung von Medienprodukten angeleitet beschreiben</a:t>
                      </a:r>
                      <a:r>
                        <a:rPr lang="de-DE" sz="900" kern="1200" dirty="0">
                          <a:solidFill>
                            <a:schemeClr val="dk1"/>
                          </a:solidFill>
                          <a:effectLst/>
                          <a:latin typeface="Arial" panose="020B0604020202020204" pitchFamily="34" charset="0"/>
                          <a:ea typeface="+mn-ea"/>
                          <a:cs typeface="Arial" panose="020B0604020202020204" pitchFamily="34" charset="0"/>
                        </a:rPr>
                        <a:t>.</a:t>
                      </a:r>
                    </a:p>
                  </a:txBody>
                  <a:tcPr/>
                </a:tc>
                <a:extLst>
                  <a:ext uri="{0D108BD9-81ED-4DB2-BD59-A6C34878D82A}">
                    <a16:rowId xmlns:a16="http://schemas.microsoft.com/office/drawing/2014/main" val="2304398096"/>
                  </a:ext>
                </a:extLst>
              </a:tr>
            </a:tbl>
          </a:graphicData>
        </a:graphic>
      </p:graphicFrame>
      <p:sp>
        <p:nvSpPr>
          <p:cNvPr id="3" name="Textfeld 2">
            <a:extLst>
              <a:ext uri="{FF2B5EF4-FFF2-40B4-BE49-F238E27FC236}">
                <a16:creationId xmlns:a16="http://schemas.microsoft.com/office/drawing/2014/main" id="{7D9013FB-CC90-419A-BA66-66D83CD2BB1B}"/>
              </a:ext>
            </a:extLst>
          </p:cNvPr>
          <p:cNvSpPr txBox="1"/>
          <p:nvPr/>
        </p:nvSpPr>
        <p:spPr>
          <a:xfrm>
            <a:off x="5580111" y="2459504"/>
            <a:ext cx="3240360" cy="1938992"/>
          </a:xfrm>
          <a:prstGeom prst="rect">
            <a:avLst/>
          </a:prstGeom>
          <a:solidFill>
            <a:schemeClr val="bg1"/>
          </a:solidFill>
          <a:ln>
            <a:solidFill>
              <a:srgbClr val="FF0000"/>
            </a:solidFill>
          </a:ln>
        </p:spPr>
        <p:txBody>
          <a:bodyPr wrap="square" rtlCol="0">
            <a:spAutoFit/>
          </a:bodyPr>
          <a:lstStyle/>
          <a:p>
            <a:pPr marL="342900" indent="-342900">
              <a:buFont typeface="Wingdings" panose="05000000000000000000" pitchFamily="2" charset="2"/>
              <a:buChar char="ü"/>
            </a:pPr>
            <a:r>
              <a:rPr lang="de-DE" sz="2000" dirty="0"/>
              <a:t>Umsetzung des MKR</a:t>
            </a:r>
          </a:p>
          <a:p>
            <a:pPr marL="342900" indent="-342900">
              <a:buFont typeface="Wingdings" panose="05000000000000000000" pitchFamily="2" charset="2"/>
              <a:buChar char="ü"/>
            </a:pPr>
            <a:r>
              <a:rPr lang="de-DE" sz="2000" dirty="0"/>
              <a:t>Bildung für die digitale Welt</a:t>
            </a:r>
          </a:p>
          <a:p>
            <a:pPr marL="342900" indent="-342900">
              <a:buFont typeface="Wingdings" panose="05000000000000000000" pitchFamily="2" charset="2"/>
              <a:buChar char="ü"/>
            </a:pPr>
            <a:r>
              <a:rPr lang="de-DE" sz="2000" dirty="0"/>
              <a:t>Medien und Informationen in der digitalen Welt</a:t>
            </a:r>
          </a:p>
        </p:txBody>
      </p:sp>
      <p:sp>
        <p:nvSpPr>
          <p:cNvPr id="7"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a:xfrm>
            <a:off x="3419872" y="6204656"/>
            <a:ext cx="2664296" cy="653344"/>
          </a:xfrm>
        </p:spPr>
        <p:txBody>
          <a:bodyPr/>
          <a:lstStyle/>
          <a:p>
            <a:r>
              <a:rPr lang="de-DE" dirty="0"/>
              <a:t>Dienstbesprechung zum Auftakt der Implementation</a:t>
            </a:r>
          </a:p>
          <a:p>
            <a:endParaRPr lang="de-DE" dirty="0"/>
          </a:p>
        </p:txBody>
      </p:sp>
    </p:spTree>
    <p:extLst>
      <p:ext uri="{BB962C8B-B14F-4D97-AF65-F5344CB8AC3E}">
        <p14:creationId xmlns:p14="http://schemas.microsoft.com/office/powerpoint/2010/main" val="248632655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sz="2000" dirty="0"/>
              <a:t>2. Beispiel Unterrichtsvorhaben – Konkretion 2</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a:xfrm>
            <a:off x="251520" y="6348765"/>
            <a:ext cx="3024336" cy="365125"/>
          </a:xfrm>
        </p:spPr>
        <p:txBody>
          <a:bodyPr/>
          <a:lstStyle/>
          <a:p>
            <a:r>
              <a:rPr lang="de-DE" dirty="0"/>
              <a:t>KLP </a:t>
            </a:r>
            <a:r>
              <a:rPr lang="de-DE" dirty="0" err="1"/>
              <a:t>HRGeSk</a:t>
            </a:r>
            <a:r>
              <a:rPr lang="de-DE" dirty="0"/>
              <a:t> Deutsch und Mathematik </a:t>
            </a:r>
          </a:p>
        </p:txBody>
      </p:sp>
      <p:sp>
        <p:nvSpPr>
          <p:cNvPr id="5"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35</a:t>
            </a:fld>
            <a:endParaRPr lang="de-DE"/>
          </a:p>
        </p:txBody>
      </p:sp>
      <p:graphicFrame>
        <p:nvGraphicFramePr>
          <p:cNvPr id="27" name="Tabelle 27">
            <a:extLst>
              <a:ext uri="{FF2B5EF4-FFF2-40B4-BE49-F238E27FC236}">
                <a16:creationId xmlns:a16="http://schemas.microsoft.com/office/drawing/2014/main" id="{9A256BEE-6F79-4A81-9626-35AC76A2FC28}"/>
              </a:ext>
            </a:extLst>
          </p:cNvPr>
          <p:cNvGraphicFramePr>
            <a:graphicFrameLocks noGrp="1"/>
          </p:cNvGraphicFramePr>
          <p:nvPr>
            <p:extLst/>
          </p:nvPr>
        </p:nvGraphicFramePr>
        <p:xfrm>
          <a:off x="455598" y="1608961"/>
          <a:ext cx="8229602" cy="5107095"/>
        </p:xfrm>
        <a:graphic>
          <a:graphicData uri="http://schemas.openxmlformats.org/drawingml/2006/table">
            <a:tbl>
              <a:tblPr firstRow="1" bandRow="1">
                <a:tableStyleId>{F5AB1C69-6EDB-4FF4-983F-18BD219EF322}</a:tableStyleId>
              </a:tblPr>
              <a:tblGrid>
                <a:gridCol w="1316834">
                  <a:extLst>
                    <a:ext uri="{9D8B030D-6E8A-4147-A177-3AD203B41FA5}">
                      <a16:colId xmlns:a16="http://schemas.microsoft.com/office/drawing/2014/main" val="3905785544"/>
                    </a:ext>
                  </a:extLst>
                </a:gridCol>
                <a:gridCol w="2388350">
                  <a:extLst>
                    <a:ext uri="{9D8B030D-6E8A-4147-A177-3AD203B41FA5}">
                      <a16:colId xmlns:a16="http://schemas.microsoft.com/office/drawing/2014/main" val="85234568"/>
                    </a:ext>
                  </a:extLst>
                </a:gridCol>
                <a:gridCol w="1068034">
                  <a:extLst>
                    <a:ext uri="{9D8B030D-6E8A-4147-A177-3AD203B41FA5}">
                      <a16:colId xmlns:a16="http://schemas.microsoft.com/office/drawing/2014/main" val="2796399425"/>
                    </a:ext>
                  </a:extLst>
                </a:gridCol>
                <a:gridCol w="1603792">
                  <a:extLst>
                    <a:ext uri="{9D8B030D-6E8A-4147-A177-3AD203B41FA5}">
                      <a16:colId xmlns:a16="http://schemas.microsoft.com/office/drawing/2014/main" val="2767458661"/>
                    </a:ext>
                  </a:extLst>
                </a:gridCol>
                <a:gridCol w="1852592">
                  <a:extLst>
                    <a:ext uri="{9D8B030D-6E8A-4147-A177-3AD203B41FA5}">
                      <a16:colId xmlns:a16="http://schemas.microsoft.com/office/drawing/2014/main" val="1038274056"/>
                    </a:ext>
                  </a:extLst>
                </a:gridCol>
              </a:tblGrid>
              <a:tr h="298445">
                <a:tc>
                  <a:txBody>
                    <a:bodyPr/>
                    <a:lstStyle/>
                    <a:p>
                      <a:r>
                        <a:rPr lang="de-DE" sz="1050" dirty="0"/>
                        <a:t>Deutsch</a:t>
                      </a:r>
                    </a:p>
                    <a:p>
                      <a:r>
                        <a:rPr lang="de-DE" sz="1050" dirty="0"/>
                        <a:t>Klasse </a:t>
                      </a:r>
                    </a:p>
                    <a:p>
                      <a:r>
                        <a:rPr lang="de-DE" sz="1050" dirty="0">
                          <a:solidFill>
                            <a:schemeClr val="tx1"/>
                          </a:solidFill>
                        </a:rPr>
                        <a:t>6</a:t>
                      </a:r>
                      <a:endParaRPr lang="de-DE" sz="1050" dirty="0"/>
                    </a:p>
                  </a:txBody>
                  <a:tcPr/>
                </a:tc>
                <a:tc>
                  <a:txBody>
                    <a:bodyPr/>
                    <a:lstStyle/>
                    <a:p>
                      <a:r>
                        <a:rPr lang="de-DE" sz="1050" dirty="0"/>
                        <a:t>Aufgabentyp </a:t>
                      </a:r>
                    </a:p>
                    <a:p>
                      <a:r>
                        <a:rPr lang="de-DE" sz="1050" dirty="0">
                          <a:solidFill>
                            <a:schemeClr val="tx1"/>
                          </a:solidFill>
                        </a:rPr>
                        <a:t>2</a:t>
                      </a:r>
                    </a:p>
                  </a:txBody>
                  <a:tcPr/>
                </a:tc>
                <a:tc gridSpan="2">
                  <a:txBody>
                    <a:bodyPr/>
                    <a:lstStyle/>
                    <a:p>
                      <a:r>
                        <a:rPr lang="de-DE" sz="1050" dirty="0"/>
                        <a:t>Unterrichtsvorhaben</a:t>
                      </a:r>
                    </a:p>
                    <a:p>
                      <a:r>
                        <a:rPr lang="de-DE" sz="1800" b="1" kern="1200" dirty="0">
                          <a:solidFill>
                            <a:srgbClr val="FF0000"/>
                          </a:solidFill>
                          <a:effectLst/>
                          <a:latin typeface="+mn-lt"/>
                          <a:ea typeface="+mn-ea"/>
                          <a:cs typeface="+mn-cs"/>
                        </a:rPr>
                        <a:t>„Komm´ mit auf eine virtuelle Reise...“ </a:t>
                      </a:r>
                      <a:r>
                        <a:rPr lang="de-DE" sz="1800" b="1" kern="1200" dirty="0">
                          <a:solidFill>
                            <a:schemeClr val="lt1"/>
                          </a:solidFill>
                          <a:effectLst/>
                          <a:latin typeface="+mn-lt"/>
                          <a:ea typeface="+mn-ea"/>
                          <a:cs typeface="+mn-cs"/>
                        </a:rPr>
                        <a:t>–</a:t>
                      </a:r>
                      <a:r>
                        <a:rPr lang="de-DE" sz="1050" dirty="0">
                          <a:solidFill>
                            <a:schemeClr val="tx1"/>
                          </a:solidFill>
                        </a:rPr>
                        <a:t>Informierende Texte lesen, recherchieren, auswerten und verfassen</a:t>
                      </a:r>
                    </a:p>
                  </a:txBody>
                  <a:tcPr/>
                </a:tc>
                <a:tc hMerge="1">
                  <a:txBody>
                    <a:bodyPr/>
                    <a:lstStyle/>
                    <a:p>
                      <a:endParaRPr lang="de-DE" dirty="0"/>
                    </a:p>
                  </a:txBody>
                  <a:tcPr/>
                </a:tc>
                <a:tc>
                  <a:txBody>
                    <a:bodyPr/>
                    <a:lstStyle/>
                    <a:p>
                      <a:r>
                        <a:rPr lang="de-DE" sz="1050" dirty="0"/>
                        <a:t>Zeitrahmen: </a:t>
                      </a:r>
                    </a:p>
                    <a:p>
                      <a:r>
                        <a:rPr lang="de-DE" sz="1050" dirty="0"/>
                        <a:t>Stunden</a:t>
                      </a:r>
                    </a:p>
                  </a:txBody>
                  <a:tcPr/>
                </a:tc>
                <a:extLst>
                  <a:ext uri="{0D108BD9-81ED-4DB2-BD59-A6C34878D82A}">
                    <a16:rowId xmlns:a16="http://schemas.microsoft.com/office/drawing/2014/main" val="894352718"/>
                  </a:ext>
                </a:extLst>
              </a:tr>
              <a:tr h="406203">
                <a:tc rowSpan="2">
                  <a:txBody>
                    <a:bodyPr/>
                    <a:lstStyle/>
                    <a:p>
                      <a:pPr marL="0" algn="l" defTabSz="914400" rtl="0" eaLnBrk="1" latinLnBrk="0" hangingPunct="1"/>
                      <a:r>
                        <a:rPr lang="de-DE" sz="900" b="1" kern="1200" dirty="0">
                          <a:solidFill>
                            <a:schemeClr val="dk1"/>
                          </a:solidFill>
                          <a:latin typeface="+mn-lt"/>
                          <a:ea typeface="+mn-ea"/>
                          <a:cs typeface="+mn-cs"/>
                        </a:rPr>
                        <a:t>Inhaltsfelder</a:t>
                      </a:r>
                    </a:p>
                  </a:txBody>
                  <a:tcPr/>
                </a:tc>
                <a:tc gridSpan="4">
                  <a:txBody>
                    <a:bodyPr/>
                    <a:lstStyle/>
                    <a:p>
                      <a:pPr algn="ctr"/>
                      <a:r>
                        <a:rPr lang="de-DE" sz="900" dirty="0"/>
                        <a:t>Kompetenzerwartungen KLP</a:t>
                      </a:r>
                    </a:p>
                  </a:txBody>
                  <a:tcPr/>
                </a:tc>
                <a:tc hMerge="1">
                  <a:txBody>
                    <a:bodyPr/>
                    <a:lstStyle/>
                    <a:p>
                      <a:endParaRPr lang="de-DE" dirty="0"/>
                    </a:p>
                  </a:txBody>
                  <a:tcPr/>
                </a:tc>
                <a:tc hMerge="1">
                  <a:txBody>
                    <a:bodyPr/>
                    <a:lstStyle/>
                    <a:p>
                      <a:endParaRPr lang="de-DE"/>
                    </a:p>
                  </a:txBody>
                  <a:tcPr/>
                </a:tc>
                <a:tc hMerge="1">
                  <a:txBody>
                    <a:bodyPr/>
                    <a:lstStyle/>
                    <a:p>
                      <a:endParaRPr lang="de-DE" dirty="0"/>
                    </a:p>
                  </a:txBody>
                  <a:tcPr/>
                </a:tc>
                <a:extLst>
                  <a:ext uri="{0D108BD9-81ED-4DB2-BD59-A6C34878D82A}">
                    <a16:rowId xmlns:a16="http://schemas.microsoft.com/office/drawing/2014/main" val="415679505"/>
                  </a:ext>
                </a:extLst>
              </a:tr>
              <a:tr h="406203">
                <a:tc vMerge="1">
                  <a:txBody>
                    <a:bodyPr/>
                    <a:lstStyle/>
                    <a:p>
                      <a:endParaRPr lang="de-DE" dirty="0"/>
                    </a:p>
                  </a:txBody>
                  <a:tcPr/>
                </a:tc>
                <a:tc gridSpan="2">
                  <a:txBody>
                    <a:bodyPr/>
                    <a:lstStyle/>
                    <a:p>
                      <a:pPr algn="ctr"/>
                      <a:r>
                        <a:rPr lang="de-DE" sz="900" b="1" kern="1200" dirty="0">
                          <a:solidFill>
                            <a:schemeClr val="dk1"/>
                          </a:solidFill>
                          <a:effectLst/>
                          <a:latin typeface="+mn-lt"/>
                          <a:ea typeface="+mn-ea"/>
                          <a:cs typeface="+mn-cs"/>
                        </a:rPr>
                        <a:t>Kompetenzbereich Rezeption</a:t>
                      </a:r>
                      <a:endParaRPr lang="de-DE" sz="900" kern="1200" dirty="0">
                        <a:solidFill>
                          <a:schemeClr val="dk1"/>
                        </a:solidFill>
                        <a:effectLst/>
                        <a:latin typeface="+mn-lt"/>
                        <a:ea typeface="+mn-ea"/>
                        <a:cs typeface="+mn-cs"/>
                      </a:endParaRPr>
                    </a:p>
                    <a:p>
                      <a:pPr algn="ctr"/>
                      <a:r>
                        <a:rPr lang="de-DE" sz="900" kern="1200" dirty="0">
                          <a:solidFill>
                            <a:schemeClr val="dk1"/>
                          </a:solidFill>
                          <a:effectLst/>
                          <a:latin typeface="+mn-lt"/>
                          <a:ea typeface="+mn-ea"/>
                          <a:cs typeface="+mn-cs"/>
                        </a:rPr>
                        <a:t>Lesen und Zuhören</a:t>
                      </a:r>
                      <a:endParaRPr lang="de-DE" sz="900" dirty="0"/>
                    </a:p>
                  </a:txBody>
                  <a:tcPr/>
                </a:tc>
                <a:tc hMerge="1">
                  <a:txBody>
                    <a:bodyPr/>
                    <a:lstStyle/>
                    <a:p>
                      <a:endParaRPr lang="de-DE" dirty="0"/>
                    </a:p>
                  </a:txBody>
                  <a:tcPr/>
                </a:tc>
                <a:tc gridSpan="2">
                  <a:txBody>
                    <a:bodyPr/>
                    <a:lstStyle/>
                    <a:p>
                      <a:pPr algn="ctr"/>
                      <a:r>
                        <a:rPr lang="de-DE" sz="900" b="1" kern="1200" dirty="0">
                          <a:solidFill>
                            <a:schemeClr val="dk1"/>
                          </a:solidFill>
                          <a:effectLst/>
                          <a:latin typeface="+mn-lt"/>
                          <a:ea typeface="+mn-ea"/>
                          <a:cs typeface="+mn-cs"/>
                        </a:rPr>
                        <a:t>Kompetenzbereich</a:t>
                      </a:r>
                      <a:r>
                        <a:rPr lang="de-DE" sz="900" kern="1200" dirty="0">
                          <a:solidFill>
                            <a:schemeClr val="dk1"/>
                          </a:solidFill>
                          <a:effectLst/>
                          <a:latin typeface="+mn-lt"/>
                          <a:ea typeface="+mn-ea"/>
                          <a:cs typeface="+mn-cs"/>
                        </a:rPr>
                        <a:t> </a:t>
                      </a:r>
                      <a:r>
                        <a:rPr lang="de-DE" sz="900" b="1" kern="1200" dirty="0">
                          <a:solidFill>
                            <a:schemeClr val="dk1"/>
                          </a:solidFill>
                          <a:effectLst/>
                          <a:latin typeface="+mn-lt"/>
                          <a:ea typeface="+mn-ea"/>
                          <a:cs typeface="+mn-cs"/>
                        </a:rPr>
                        <a:t>Produktion</a:t>
                      </a:r>
                      <a:endParaRPr lang="de-DE" sz="900" kern="1200" dirty="0">
                        <a:solidFill>
                          <a:schemeClr val="dk1"/>
                        </a:solidFill>
                        <a:effectLst/>
                        <a:latin typeface="+mn-lt"/>
                        <a:ea typeface="+mn-ea"/>
                        <a:cs typeface="+mn-cs"/>
                      </a:endParaRPr>
                    </a:p>
                    <a:p>
                      <a:pPr algn="ctr"/>
                      <a:r>
                        <a:rPr lang="de-DE" sz="900" kern="1200" dirty="0">
                          <a:solidFill>
                            <a:schemeClr val="dk1"/>
                          </a:solidFill>
                          <a:effectLst/>
                          <a:latin typeface="+mn-lt"/>
                          <a:ea typeface="+mn-ea"/>
                          <a:cs typeface="+mn-cs"/>
                        </a:rPr>
                        <a:t>Schreiben und Sprechen</a:t>
                      </a:r>
                      <a:endParaRPr lang="de-DE" sz="900" dirty="0"/>
                    </a:p>
                  </a:txBody>
                  <a:tcPr/>
                </a:tc>
                <a:tc hMerge="1">
                  <a:txBody>
                    <a:bodyPr/>
                    <a:lstStyle/>
                    <a:p>
                      <a:endParaRPr lang="de-DE" dirty="0"/>
                    </a:p>
                  </a:txBody>
                  <a:tcPr/>
                </a:tc>
                <a:extLst>
                  <a:ext uri="{0D108BD9-81ED-4DB2-BD59-A6C34878D82A}">
                    <a16:rowId xmlns:a16="http://schemas.microsoft.com/office/drawing/2014/main" val="2198471309"/>
                  </a:ext>
                </a:extLst>
              </a:tr>
              <a:tr h="406203">
                <a:tc>
                  <a:txBody>
                    <a:bodyPr/>
                    <a:lstStyle/>
                    <a:p>
                      <a:pPr marL="0" algn="l" defTabSz="914400" rtl="0" eaLnBrk="1" latinLnBrk="0" hangingPunct="1"/>
                      <a:r>
                        <a:rPr lang="de-DE" sz="900" b="1" kern="1200" dirty="0">
                          <a:solidFill>
                            <a:schemeClr val="dk1"/>
                          </a:solidFill>
                          <a:latin typeface="+mn-lt"/>
                          <a:ea typeface="+mn-ea"/>
                          <a:cs typeface="+mn-cs"/>
                        </a:rPr>
                        <a:t>Sprache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b="1" kern="1200" dirty="0">
                          <a:solidFill>
                            <a:schemeClr val="dk1"/>
                          </a:solidFill>
                          <a:latin typeface="+mn-lt"/>
                          <a:ea typeface="+mn-ea"/>
                          <a:cs typeface="+mn-cs"/>
                        </a:rPr>
                        <a:t>[…]</a:t>
                      </a:r>
                      <a:endParaRPr lang="de-DE" sz="900" b="1" kern="1200" dirty="0">
                        <a:solidFill>
                          <a:schemeClr val="dk1"/>
                        </a:solidFill>
                        <a:latin typeface="+mn-lt"/>
                        <a:ea typeface="+mn-ea"/>
                        <a:cs typeface="+mn-cs"/>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Die Schülerinnen und Schüler können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171450" marR="0" lvl="0" indent="-171450" algn="l" defTabSz="914400" rtl="0" eaLnBrk="1" fontAlgn="auto" latinLnBrk="0" hangingPunct="1">
                        <a:lnSpc>
                          <a:spcPct val="115000"/>
                        </a:lnSpc>
                        <a:spcBef>
                          <a:spcPts val="0"/>
                        </a:spcBef>
                        <a:spcAft>
                          <a:spcPts val="0"/>
                        </a:spcAft>
                        <a:buClrTx/>
                        <a:buSzPts val="1000"/>
                        <a:buFont typeface="Arial" panose="020B0604020202020204" pitchFamily="34" charset="0"/>
                        <a:buChar char="•"/>
                        <a:tabLst/>
                        <a:defRPr/>
                      </a:pPr>
                      <a:r>
                        <a:rPr kumimoji="0" lang="de-DE" sz="9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angeleitet Gemeinsamkeiten und Unterschiede (Satzstrukturen, Wörter und Wortgebrauch) verschiedener Sprachen (der Lerngruppe) untersuchen. </a:t>
                      </a:r>
                    </a:p>
                  </a:txBody>
                  <a:tcPr/>
                </a:tc>
                <a:tc hMerge="1">
                  <a:txBody>
                    <a:bodyPr/>
                    <a:lstStyle/>
                    <a:p>
                      <a:endParaRPr lang="de-DE" dirty="0"/>
                    </a:p>
                  </a:txBody>
                  <a:tcPr/>
                </a:tc>
                <a:tc gridSpan="2">
                  <a:txBody>
                    <a:bodyPr/>
                    <a:lstStyle/>
                    <a:p>
                      <a:r>
                        <a:rPr lang="de-DE" sz="900" dirty="0"/>
                        <a:t>[…]</a:t>
                      </a:r>
                    </a:p>
                  </a:txBody>
                  <a:tcPr/>
                </a:tc>
                <a:tc hMerge="1">
                  <a:txBody>
                    <a:bodyPr/>
                    <a:lstStyle/>
                    <a:p>
                      <a:endParaRPr lang="de-DE" dirty="0"/>
                    </a:p>
                  </a:txBody>
                  <a:tcPr/>
                </a:tc>
                <a:extLst>
                  <a:ext uri="{0D108BD9-81ED-4DB2-BD59-A6C34878D82A}">
                    <a16:rowId xmlns:a16="http://schemas.microsoft.com/office/drawing/2014/main" val="2176191507"/>
                  </a:ext>
                </a:extLst>
              </a:tr>
              <a:tr h="317898">
                <a:tc>
                  <a:txBody>
                    <a:bodyPr/>
                    <a:lstStyle/>
                    <a:p>
                      <a:pPr marL="0" algn="l" defTabSz="914400" rtl="0" eaLnBrk="1" latinLnBrk="0" hangingPunct="1"/>
                      <a:r>
                        <a:rPr lang="de-DE" sz="900" b="1" kern="1200" dirty="0">
                          <a:solidFill>
                            <a:schemeClr val="dk1"/>
                          </a:solidFill>
                          <a:latin typeface="+mn-lt"/>
                          <a:ea typeface="+mn-ea"/>
                          <a:cs typeface="+mn-cs"/>
                        </a:rPr>
                        <a:t>Texte</a:t>
                      </a:r>
                    </a:p>
                    <a:p>
                      <a:pPr marL="0" algn="l" defTabSz="914400" rtl="0" eaLnBrk="1" latinLnBrk="0" hangingPunct="1"/>
                      <a:r>
                        <a:rPr lang="de-DE" sz="900" b="1" kern="1200" dirty="0">
                          <a:solidFill>
                            <a:schemeClr val="dk1"/>
                          </a:solidFill>
                          <a:latin typeface="+mn-lt"/>
                          <a:ea typeface="+mn-ea"/>
                          <a:cs typeface="+mn-cs"/>
                        </a:rPr>
                        <a:t>[…]</a:t>
                      </a:r>
                    </a:p>
                  </a:txBody>
                  <a:tcPr/>
                </a:tc>
                <a:tc gridSpan="2">
                  <a:txBody>
                    <a:bodyPr/>
                    <a:lstStyle/>
                    <a:p>
                      <a:r>
                        <a:rPr lang="de-DE" sz="900" dirty="0"/>
                        <a:t>[…]</a:t>
                      </a:r>
                    </a:p>
                  </a:txBody>
                  <a:tcPr/>
                </a:tc>
                <a:tc hMerge="1">
                  <a:txBody>
                    <a:bodyPr/>
                    <a:lstStyle/>
                    <a:p>
                      <a:endParaRPr lang="de-DE" dirty="0"/>
                    </a:p>
                  </a:txBody>
                  <a:tcPr/>
                </a:tc>
                <a:tc gridSpan="2">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de-DE" sz="9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Die Schülerinnen und Schüler können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15000"/>
                        </a:lnSpc>
                        <a:spcBef>
                          <a:spcPts val="0"/>
                        </a:spcBef>
                        <a:spcAft>
                          <a:spcPts val="0"/>
                        </a:spcAft>
                        <a:buClrTx/>
                        <a:buSzTx/>
                        <a:buFont typeface="Arial" panose="020B0604020202020204" pitchFamily="34" charset="0"/>
                        <a:buChar char="•"/>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171450" marR="145415" lvl="0" indent="-171450" algn="l" defTabSz="914400" rtl="0" eaLnBrk="1" fontAlgn="auto" latinLnBrk="0" hangingPunct="1">
                        <a:lnSpc>
                          <a:spcPct val="115000"/>
                        </a:lnSpc>
                        <a:spcBef>
                          <a:spcPts val="0"/>
                        </a:spcBef>
                        <a:spcAft>
                          <a:spcPts val="0"/>
                        </a:spcAft>
                        <a:buClrTx/>
                        <a:buSzPts val="1000"/>
                        <a:buFont typeface="Arial" panose="020B0604020202020204" pitchFamily="34" charset="0"/>
                        <a:buChar char="•"/>
                        <a:tabLst/>
                        <a:defRPr/>
                      </a:pPr>
                      <a:r>
                        <a:rPr lang="de-DE" sz="900" kern="1200" noProof="0" dirty="0">
                          <a:solidFill>
                            <a:srgbClr val="FF0000"/>
                          </a:solidFill>
                          <a:effectLst/>
                          <a:latin typeface="Arial" panose="020B0604020202020204" pitchFamily="34" charset="0"/>
                          <a:ea typeface="Arial" panose="020B0604020202020204" pitchFamily="34" charset="0"/>
                          <a:cs typeface="Times New Roman" panose="02020603050405020304" pitchFamily="18" charset="0"/>
                        </a:rPr>
                        <a:t>Sachtexte – auch in digitaler Form – zur Erweiterung der eigenen Wissensbestände, für den Austausch mit anderen und für das Verfassen eigener Texte gezielt einsetzen,</a:t>
                      </a:r>
                    </a:p>
                    <a:p>
                      <a:pPr marL="228600" marR="145415" lvl="0" indent="-228600" algn="l" defTabSz="914400" rtl="0" eaLnBrk="1" fontAlgn="auto" latinLnBrk="0" hangingPunct="1">
                        <a:lnSpc>
                          <a:spcPct val="115000"/>
                        </a:lnSpc>
                        <a:spcBef>
                          <a:spcPts val="0"/>
                        </a:spcBef>
                        <a:spcAft>
                          <a:spcPts val="0"/>
                        </a:spcAft>
                        <a:buClrTx/>
                        <a:buSzPts val="1000"/>
                        <a:buFont typeface="Arial" panose="020B0604020202020204" pitchFamily="34" charset="0"/>
                        <a:buChar char="•"/>
                        <a:tabLst/>
                        <a:defRPr/>
                      </a:pPr>
                      <a:r>
                        <a:rPr kumimoji="0" lang="de-DE" sz="900" b="0" i="0" u="none" strike="noStrike" kern="1200" cap="none" spc="0" normalizeH="0" baseline="0" noProof="0" dirty="0">
                          <a:ln>
                            <a:noFill/>
                          </a:ln>
                          <a:solidFill>
                            <a:srgbClr val="231F20"/>
                          </a:solidFill>
                          <a:effectLst/>
                          <a:uLnTx/>
                          <a:uFillTx/>
                          <a:latin typeface="Arial" panose="020B0604020202020204" pitchFamily="34" charset="0"/>
                          <a:ea typeface="+mn-ea"/>
                          <a:cs typeface="Times New Roman" panose="02020603050405020304" pitchFamily="18" charset="0"/>
                        </a:rPr>
                        <a:t>[…]</a:t>
                      </a:r>
                      <a:endParaRPr kumimoji="0" lang="de-DE" sz="900" b="0" i="0" u="none" strike="noStrike" kern="1200" cap="none" spc="0" normalizeH="0" baseline="0" noProof="0" dirty="0">
                        <a:ln>
                          <a:noFill/>
                        </a:ln>
                        <a:solidFill>
                          <a:prstClr val="black"/>
                        </a:solidFill>
                        <a:effectLst/>
                        <a:uLnTx/>
                        <a:uFillTx/>
                        <a:latin typeface="+mn-lt"/>
                        <a:ea typeface="+mn-ea"/>
                        <a:cs typeface="+mn-cs"/>
                      </a:endParaRPr>
                    </a:p>
                  </a:txBody>
                  <a:tcPr/>
                </a:tc>
                <a:tc hMerge="1">
                  <a:txBody>
                    <a:bodyPr/>
                    <a:lstStyle/>
                    <a:p>
                      <a:endParaRPr lang="de-DE" dirty="0"/>
                    </a:p>
                  </a:txBody>
                  <a:tcPr/>
                </a:tc>
                <a:extLst>
                  <a:ext uri="{0D108BD9-81ED-4DB2-BD59-A6C34878D82A}">
                    <a16:rowId xmlns:a16="http://schemas.microsoft.com/office/drawing/2014/main" val="2155104422"/>
                  </a:ext>
                </a:extLst>
              </a:tr>
              <a:tr h="0">
                <a:tc>
                  <a:txBody>
                    <a:bodyPr/>
                    <a:lstStyle/>
                    <a:p>
                      <a:pPr marL="0" algn="l" defTabSz="914400" rtl="0" eaLnBrk="1" latinLnBrk="0" hangingPunct="1"/>
                      <a:r>
                        <a:rPr lang="de-DE" sz="900" b="1" kern="1200" dirty="0">
                          <a:solidFill>
                            <a:schemeClr val="dk1"/>
                          </a:solidFill>
                          <a:latin typeface="+mn-lt"/>
                          <a:ea typeface="+mn-ea"/>
                          <a:cs typeface="+mn-cs"/>
                        </a:rPr>
                        <a:t>Kommunikation</a:t>
                      </a:r>
                    </a:p>
                    <a:p>
                      <a:pPr marL="0" lvl="0" algn="l" defTabSz="914400" rtl="0" eaLnBrk="1" latinLnBrk="0" hangingPunct="1"/>
                      <a:r>
                        <a:rPr lang="de-DE" sz="900" b="1" kern="1200" dirty="0">
                          <a:solidFill>
                            <a:schemeClr val="dk1"/>
                          </a:solidFill>
                          <a:latin typeface="+mn-lt"/>
                          <a:ea typeface="+mn-ea"/>
                          <a:cs typeface="+mn-cs"/>
                        </a:rPr>
                        <a:t>[…]</a:t>
                      </a:r>
                    </a:p>
                  </a:txBody>
                  <a:tcPr/>
                </a:tc>
                <a:tc gridSpan="2">
                  <a:txBody>
                    <a:bodyPr/>
                    <a:lstStyle/>
                    <a:p>
                      <a:r>
                        <a:rPr lang="de-DE" sz="900" dirty="0"/>
                        <a:t>[…]</a:t>
                      </a:r>
                    </a:p>
                  </a:txBody>
                  <a:tcPr/>
                </a:tc>
                <a:tc hMerge="1">
                  <a:txBody>
                    <a:bodyPr/>
                    <a:lstStyle/>
                    <a:p>
                      <a:endParaRPr lang="de-DE" dirty="0"/>
                    </a:p>
                  </a:txBody>
                  <a:tcPr/>
                </a:tc>
                <a:tc gridSpan="2">
                  <a:txBody>
                    <a:bodyPr/>
                    <a:lstStyle/>
                    <a:p>
                      <a:pPr algn="l">
                        <a:lnSpc>
                          <a:spcPct val="115000"/>
                        </a:lnSpc>
                        <a:spcAft>
                          <a:spcPts val="0"/>
                        </a:spcAft>
                      </a:pPr>
                      <a:r>
                        <a:rPr lang="de-DE" sz="900" dirty="0">
                          <a:effectLst/>
                          <a:latin typeface="Arial" panose="020B0604020202020204" pitchFamily="34" charset="0"/>
                          <a:ea typeface="Calibri" panose="020F0502020204030204" pitchFamily="34" charset="0"/>
                          <a:cs typeface="Arial" panose="020B0604020202020204" pitchFamily="34" charset="0"/>
                        </a:rPr>
                        <a:t>Die Schülerinnen und Schüler können</a:t>
                      </a:r>
                      <a:endParaRPr lang="de-DE" sz="1050" dirty="0">
                        <a:effectLst/>
                        <a:latin typeface="Arial" panose="020B0604020202020204" pitchFamily="34" charset="0"/>
                        <a:ea typeface="Calibri" panose="020F0502020204030204" pitchFamily="34" charset="0"/>
                        <a:cs typeface="Times New Roman" panose="02020603050405020304" pitchFamily="18" charset="0"/>
                      </a:endParaRPr>
                    </a:p>
                    <a:p>
                      <a:pPr marL="171450" indent="-171450" algn="l">
                        <a:lnSpc>
                          <a:spcPct val="115000"/>
                        </a:lnSpc>
                        <a:spcAft>
                          <a:spcPts val="0"/>
                        </a:spcAft>
                        <a:buFont typeface="Arial" panose="020B0604020202020204" pitchFamily="34" charset="0"/>
                        <a:buChar char="•"/>
                      </a:pPr>
                      <a:r>
                        <a:rPr lang="de-DE" sz="1050" dirty="0">
                          <a:effectLst/>
                          <a:latin typeface="Arial" panose="020B0604020202020204" pitchFamily="34" charset="0"/>
                          <a:ea typeface="Arial" panose="020B0604020202020204" pitchFamily="34" charset="0"/>
                          <a:cs typeface="Times New Roman" panose="02020603050405020304" pitchFamily="18" charset="0"/>
                        </a:rPr>
                        <a:t>[…]</a:t>
                      </a:r>
                      <a:endParaRPr lang="de-DE" sz="1100" dirty="0">
                        <a:effectLst/>
                        <a:latin typeface="Arial" panose="020B0604020202020204" pitchFamily="34" charset="0"/>
                        <a:ea typeface="Arial" panose="020B0604020202020204" pitchFamily="34" charset="0"/>
                      </a:endParaRPr>
                    </a:p>
                    <a:p>
                      <a:pPr marL="171450" indent="-171450">
                        <a:spcAft>
                          <a:spcPts val="0"/>
                        </a:spcAft>
                        <a:buFont typeface="Arial" panose="020B0604020202020204" pitchFamily="34" charset="0"/>
                        <a:buChar char="•"/>
                      </a:pPr>
                      <a:r>
                        <a:rPr lang="de-DE" sz="9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eigene Beobachtungen und Erfahrungen anderen gegenüber sprachlich angemessen und verständlich</a:t>
                      </a:r>
                      <a:r>
                        <a:rPr lang="de-DE" sz="900" spc="1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a:t>
                      </a:r>
                      <a:r>
                        <a:rPr lang="de-DE" sz="9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darstellen.</a:t>
                      </a:r>
                      <a:endParaRPr lang="de-DE" sz="900" dirty="0">
                        <a:solidFill>
                          <a:srgbClr val="FF0000"/>
                        </a:solidFill>
                      </a:endParaRPr>
                    </a:p>
                  </a:txBody>
                  <a:tcPr/>
                </a:tc>
                <a:tc hMerge="1">
                  <a:txBody>
                    <a:bodyPr/>
                    <a:lstStyle/>
                    <a:p>
                      <a:endParaRPr lang="de-DE" dirty="0"/>
                    </a:p>
                  </a:txBody>
                  <a:tcPr/>
                </a:tc>
                <a:extLst>
                  <a:ext uri="{0D108BD9-81ED-4DB2-BD59-A6C34878D82A}">
                    <a16:rowId xmlns:a16="http://schemas.microsoft.com/office/drawing/2014/main" val="304438686"/>
                  </a:ext>
                </a:extLst>
              </a:tr>
              <a:tr h="406203">
                <a:tc>
                  <a:txBody>
                    <a:bodyPr/>
                    <a:lstStyle/>
                    <a:p>
                      <a:pPr marL="0" algn="l" defTabSz="914400" rtl="0" eaLnBrk="1" latinLnBrk="0" hangingPunct="1"/>
                      <a:r>
                        <a:rPr lang="de-DE" sz="900" b="1" kern="1200" dirty="0">
                          <a:solidFill>
                            <a:schemeClr val="dk1"/>
                          </a:solidFill>
                          <a:latin typeface="+mn-lt"/>
                          <a:ea typeface="+mn-ea"/>
                          <a:cs typeface="+mn-cs"/>
                        </a:rPr>
                        <a:t>Medien</a:t>
                      </a:r>
                    </a:p>
                    <a:p>
                      <a:pPr marL="0" lvl="0" algn="l" defTabSz="914400" rtl="0" eaLnBrk="1" latinLnBrk="0" hangingPunct="1"/>
                      <a:r>
                        <a:rPr lang="de-DE" sz="900" b="1" kern="1200" dirty="0">
                          <a:solidFill>
                            <a:schemeClr val="dk1"/>
                          </a:solidFill>
                          <a:latin typeface="+mn-lt"/>
                          <a:ea typeface="+mn-ea"/>
                          <a:cs typeface="+mn-cs"/>
                        </a:rPr>
                        <a:t>[…]</a:t>
                      </a:r>
                    </a:p>
                  </a:txBody>
                  <a:tcPr/>
                </a:tc>
                <a:tc gridSpan="2">
                  <a:txBody>
                    <a:bodyPr/>
                    <a:lstStyle/>
                    <a:p>
                      <a:r>
                        <a:rPr lang="de-DE" sz="900" dirty="0"/>
                        <a:t>[…]</a:t>
                      </a:r>
                    </a:p>
                  </a:txBody>
                  <a:tcPr/>
                </a:tc>
                <a:tc hMerge="1">
                  <a:txBody>
                    <a:bodyPr/>
                    <a:lstStyle/>
                    <a:p>
                      <a:endParaRPr lang="de-DE"/>
                    </a:p>
                  </a:txBody>
                  <a:tcPr/>
                </a:tc>
                <a:tc gridSpan="2">
                  <a:txBody>
                    <a:bodyPr/>
                    <a:lstStyle/>
                    <a:p>
                      <a:r>
                        <a:rPr lang="de-DE" sz="900" dirty="0"/>
                        <a:t>[…]</a:t>
                      </a:r>
                    </a:p>
                  </a:txBody>
                  <a:tcPr/>
                </a:tc>
                <a:tc hMerge="1">
                  <a:txBody>
                    <a:bodyPr/>
                    <a:lstStyle/>
                    <a:p>
                      <a:endParaRPr lang="de-DE"/>
                    </a:p>
                  </a:txBody>
                  <a:tcPr/>
                </a:tc>
                <a:extLst>
                  <a:ext uri="{0D108BD9-81ED-4DB2-BD59-A6C34878D82A}">
                    <a16:rowId xmlns:a16="http://schemas.microsoft.com/office/drawing/2014/main" val="2304398096"/>
                  </a:ext>
                </a:extLst>
              </a:tr>
            </a:tbl>
          </a:graphicData>
        </a:graphic>
      </p:graphicFrame>
      <p:sp>
        <p:nvSpPr>
          <p:cNvPr id="8" name="Textfeld 7">
            <a:extLst>
              <a:ext uri="{FF2B5EF4-FFF2-40B4-BE49-F238E27FC236}">
                <a16:creationId xmlns:a16="http://schemas.microsoft.com/office/drawing/2014/main" id="{283C0109-0DF3-4A0F-98B7-7AB8A664034E}"/>
              </a:ext>
            </a:extLst>
          </p:cNvPr>
          <p:cNvSpPr txBox="1"/>
          <p:nvPr/>
        </p:nvSpPr>
        <p:spPr>
          <a:xfrm>
            <a:off x="1331640" y="4593372"/>
            <a:ext cx="3420380" cy="1631216"/>
          </a:xfrm>
          <a:prstGeom prst="rect">
            <a:avLst/>
          </a:prstGeom>
          <a:solidFill>
            <a:schemeClr val="bg1"/>
          </a:solidFill>
          <a:ln>
            <a:solidFill>
              <a:srgbClr val="FF0000"/>
            </a:solidFill>
          </a:ln>
        </p:spPr>
        <p:txBody>
          <a:bodyPr wrap="square" rtlCol="0">
            <a:spAutoFit/>
          </a:bodyPr>
          <a:lstStyle/>
          <a:p>
            <a:pPr marL="342900" indent="-342900">
              <a:buFont typeface="Wingdings" panose="05000000000000000000" pitchFamily="2" charset="2"/>
              <a:buChar char="ü"/>
            </a:pPr>
            <a:r>
              <a:rPr lang="de-DE" sz="2000" dirty="0"/>
              <a:t>kulturelle und interkulturelle Bildung (Heterogenität als Mehrwert, Persönlichkeitsentwicklung)</a:t>
            </a:r>
          </a:p>
        </p:txBody>
      </p:sp>
    </p:spTree>
    <p:extLst>
      <p:ext uri="{BB962C8B-B14F-4D97-AF65-F5344CB8AC3E}">
        <p14:creationId xmlns:p14="http://schemas.microsoft.com/office/powerpoint/2010/main" val="62206739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sz="2000" dirty="0"/>
              <a:t>2. Beispiel Unterrichtsvorhaben – Konkretion 3</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a:xfrm>
            <a:off x="251520" y="6348765"/>
            <a:ext cx="3024336" cy="365125"/>
          </a:xfrm>
        </p:spPr>
        <p:txBody>
          <a:bodyPr/>
          <a:lstStyle/>
          <a:p>
            <a:r>
              <a:rPr lang="de-DE" dirty="0"/>
              <a:t>KLP </a:t>
            </a:r>
            <a:r>
              <a:rPr lang="de-DE" dirty="0" err="1"/>
              <a:t>HRGeSk</a:t>
            </a:r>
            <a:r>
              <a:rPr lang="de-DE" dirty="0"/>
              <a:t> Deutsch </a:t>
            </a: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36</a:t>
            </a:fld>
            <a:endParaRPr lang="de-DE"/>
          </a:p>
        </p:txBody>
      </p:sp>
      <p:graphicFrame>
        <p:nvGraphicFramePr>
          <p:cNvPr id="27" name="Tabelle 27">
            <a:extLst>
              <a:ext uri="{FF2B5EF4-FFF2-40B4-BE49-F238E27FC236}">
                <a16:creationId xmlns:a16="http://schemas.microsoft.com/office/drawing/2014/main" id="{9A256BEE-6F79-4A81-9626-35AC76A2FC28}"/>
              </a:ext>
            </a:extLst>
          </p:cNvPr>
          <p:cNvGraphicFramePr>
            <a:graphicFrameLocks noGrp="1"/>
          </p:cNvGraphicFramePr>
          <p:nvPr>
            <p:extLst/>
          </p:nvPr>
        </p:nvGraphicFramePr>
        <p:xfrm>
          <a:off x="455598" y="1608961"/>
          <a:ext cx="8229602" cy="4306290"/>
        </p:xfrm>
        <a:graphic>
          <a:graphicData uri="http://schemas.openxmlformats.org/drawingml/2006/table">
            <a:tbl>
              <a:tblPr firstRow="1" bandRow="1">
                <a:tableStyleId>{F5AB1C69-6EDB-4FF4-983F-18BD219EF322}</a:tableStyleId>
              </a:tblPr>
              <a:tblGrid>
                <a:gridCol w="1316834">
                  <a:extLst>
                    <a:ext uri="{9D8B030D-6E8A-4147-A177-3AD203B41FA5}">
                      <a16:colId xmlns:a16="http://schemas.microsoft.com/office/drawing/2014/main" val="3905785544"/>
                    </a:ext>
                  </a:extLst>
                </a:gridCol>
                <a:gridCol w="2388350">
                  <a:extLst>
                    <a:ext uri="{9D8B030D-6E8A-4147-A177-3AD203B41FA5}">
                      <a16:colId xmlns:a16="http://schemas.microsoft.com/office/drawing/2014/main" val="85234568"/>
                    </a:ext>
                  </a:extLst>
                </a:gridCol>
                <a:gridCol w="1068034">
                  <a:extLst>
                    <a:ext uri="{9D8B030D-6E8A-4147-A177-3AD203B41FA5}">
                      <a16:colId xmlns:a16="http://schemas.microsoft.com/office/drawing/2014/main" val="2796399425"/>
                    </a:ext>
                  </a:extLst>
                </a:gridCol>
                <a:gridCol w="1603792">
                  <a:extLst>
                    <a:ext uri="{9D8B030D-6E8A-4147-A177-3AD203B41FA5}">
                      <a16:colId xmlns:a16="http://schemas.microsoft.com/office/drawing/2014/main" val="2767458661"/>
                    </a:ext>
                  </a:extLst>
                </a:gridCol>
                <a:gridCol w="1852592">
                  <a:extLst>
                    <a:ext uri="{9D8B030D-6E8A-4147-A177-3AD203B41FA5}">
                      <a16:colId xmlns:a16="http://schemas.microsoft.com/office/drawing/2014/main" val="1038274056"/>
                    </a:ext>
                  </a:extLst>
                </a:gridCol>
              </a:tblGrid>
              <a:tr h="298445">
                <a:tc>
                  <a:txBody>
                    <a:bodyPr/>
                    <a:lstStyle/>
                    <a:p>
                      <a:r>
                        <a:rPr lang="de-DE" sz="1050" dirty="0"/>
                        <a:t>Deutsch</a:t>
                      </a:r>
                    </a:p>
                    <a:p>
                      <a:r>
                        <a:rPr lang="de-DE" sz="1050" dirty="0"/>
                        <a:t>Klasse </a:t>
                      </a:r>
                    </a:p>
                    <a:p>
                      <a:r>
                        <a:rPr lang="de-DE" sz="1050" dirty="0">
                          <a:solidFill>
                            <a:schemeClr val="tx1"/>
                          </a:solidFill>
                        </a:rPr>
                        <a:t>6</a:t>
                      </a:r>
                      <a:endParaRPr lang="de-DE" sz="1050" dirty="0"/>
                    </a:p>
                  </a:txBody>
                  <a:tcPr/>
                </a:tc>
                <a:tc>
                  <a:txBody>
                    <a:bodyPr/>
                    <a:lstStyle/>
                    <a:p>
                      <a:r>
                        <a:rPr lang="de-DE" sz="1050" dirty="0"/>
                        <a:t>Aufgabentyp </a:t>
                      </a:r>
                    </a:p>
                    <a:p>
                      <a:r>
                        <a:rPr lang="de-DE" sz="1050" dirty="0">
                          <a:solidFill>
                            <a:schemeClr val="tx1"/>
                          </a:solidFill>
                        </a:rPr>
                        <a:t>2</a:t>
                      </a:r>
                    </a:p>
                  </a:txBody>
                  <a:tcPr/>
                </a:tc>
                <a:tc gridSpan="2">
                  <a:txBody>
                    <a:bodyPr/>
                    <a:lstStyle/>
                    <a:p>
                      <a:r>
                        <a:rPr lang="de-DE" sz="1050" dirty="0"/>
                        <a:t>Unterrichtsvorhaben</a:t>
                      </a:r>
                    </a:p>
                    <a:p>
                      <a:r>
                        <a:rPr lang="de-DE" sz="1800" b="1" kern="1200" dirty="0">
                          <a:solidFill>
                            <a:srgbClr val="FF0000"/>
                          </a:solidFill>
                          <a:effectLst/>
                          <a:latin typeface="+mn-lt"/>
                          <a:ea typeface="+mn-ea"/>
                          <a:cs typeface="+mn-cs"/>
                        </a:rPr>
                        <a:t>„Komm´ mit auf eine virtuelle Reise...“ </a:t>
                      </a:r>
                      <a:r>
                        <a:rPr lang="de-DE" sz="1800" b="1" kern="1200" dirty="0">
                          <a:solidFill>
                            <a:schemeClr val="lt1"/>
                          </a:solidFill>
                          <a:effectLst/>
                          <a:latin typeface="+mn-lt"/>
                          <a:ea typeface="+mn-ea"/>
                          <a:cs typeface="+mn-cs"/>
                        </a:rPr>
                        <a:t>–</a:t>
                      </a:r>
                      <a:r>
                        <a:rPr lang="de-DE" sz="1050" dirty="0">
                          <a:solidFill>
                            <a:schemeClr val="tx1"/>
                          </a:solidFill>
                        </a:rPr>
                        <a:t>Informierende Texte lesen, recherchieren, auswerten und verfassen</a:t>
                      </a:r>
                    </a:p>
                  </a:txBody>
                  <a:tcPr/>
                </a:tc>
                <a:tc hMerge="1">
                  <a:txBody>
                    <a:bodyPr/>
                    <a:lstStyle/>
                    <a:p>
                      <a:endParaRPr lang="de-DE" dirty="0"/>
                    </a:p>
                  </a:txBody>
                  <a:tcPr/>
                </a:tc>
                <a:tc>
                  <a:txBody>
                    <a:bodyPr/>
                    <a:lstStyle/>
                    <a:p>
                      <a:r>
                        <a:rPr lang="de-DE" sz="1050" dirty="0"/>
                        <a:t>Zeitrahmen: </a:t>
                      </a:r>
                    </a:p>
                    <a:p>
                      <a:r>
                        <a:rPr lang="de-DE" sz="1050" dirty="0"/>
                        <a:t>Stunden</a:t>
                      </a:r>
                    </a:p>
                  </a:txBody>
                  <a:tcPr/>
                </a:tc>
                <a:extLst>
                  <a:ext uri="{0D108BD9-81ED-4DB2-BD59-A6C34878D82A}">
                    <a16:rowId xmlns:a16="http://schemas.microsoft.com/office/drawing/2014/main" val="894352718"/>
                  </a:ext>
                </a:extLst>
              </a:tr>
              <a:tr h="406203">
                <a:tc rowSpan="2">
                  <a:txBody>
                    <a:bodyPr/>
                    <a:lstStyle/>
                    <a:p>
                      <a:pPr marL="0" algn="l" defTabSz="914400" rtl="0" eaLnBrk="1" latinLnBrk="0" hangingPunct="1"/>
                      <a:r>
                        <a:rPr lang="de-DE" sz="900" b="1" kern="1200" dirty="0">
                          <a:solidFill>
                            <a:schemeClr val="dk1"/>
                          </a:solidFill>
                          <a:latin typeface="+mn-lt"/>
                          <a:ea typeface="+mn-ea"/>
                          <a:cs typeface="+mn-cs"/>
                        </a:rPr>
                        <a:t>Inhaltsfelder</a:t>
                      </a:r>
                    </a:p>
                  </a:txBody>
                  <a:tcPr/>
                </a:tc>
                <a:tc gridSpan="4">
                  <a:txBody>
                    <a:bodyPr/>
                    <a:lstStyle/>
                    <a:p>
                      <a:pPr algn="ctr"/>
                      <a:r>
                        <a:rPr lang="de-DE" sz="900" dirty="0"/>
                        <a:t>Kompetenzerwartungen KLP</a:t>
                      </a:r>
                    </a:p>
                  </a:txBody>
                  <a:tcPr/>
                </a:tc>
                <a:tc hMerge="1">
                  <a:txBody>
                    <a:bodyPr/>
                    <a:lstStyle/>
                    <a:p>
                      <a:endParaRPr lang="de-DE" dirty="0"/>
                    </a:p>
                  </a:txBody>
                  <a:tcPr/>
                </a:tc>
                <a:tc hMerge="1">
                  <a:txBody>
                    <a:bodyPr/>
                    <a:lstStyle/>
                    <a:p>
                      <a:endParaRPr lang="de-DE"/>
                    </a:p>
                  </a:txBody>
                  <a:tcPr/>
                </a:tc>
                <a:tc hMerge="1">
                  <a:txBody>
                    <a:bodyPr/>
                    <a:lstStyle/>
                    <a:p>
                      <a:endParaRPr lang="de-DE" dirty="0"/>
                    </a:p>
                  </a:txBody>
                  <a:tcPr/>
                </a:tc>
                <a:extLst>
                  <a:ext uri="{0D108BD9-81ED-4DB2-BD59-A6C34878D82A}">
                    <a16:rowId xmlns:a16="http://schemas.microsoft.com/office/drawing/2014/main" val="415679505"/>
                  </a:ext>
                </a:extLst>
              </a:tr>
              <a:tr h="406203">
                <a:tc vMerge="1">
                  <a:txBody>
                    <a:bodyPr/>
                    <a:lstStyle/>
                    <a:p>
                      <a:endParaRPr lang="de-DE" dirty="0"/>
                    </a:p>
                  </a:txBody>
                  <a:tcPr/>
                </a:tc>
                <a:tc gridSpan="2">
                  <a:txBody>
                    <a:bodyPr/>
                    <a:lstStyle/>
                    <a:p>
                      <a:pPr algn="ctr"/>
                      <a:r>
                        <a:rPr lang="de-DE" sz="900" b="1" kern="1200" dirty="0">
                          <a:solidFill>
                            <a:schemeClr val="dk1"/>
                          </a:solidFill>
                          <a:effectLst/>
                          <a:latin typeface="+mn-lt"/>
                          <a:ea typeface="+mn-ea"/>
                          <a:cs typeface="+mn-cs"/>
                        </a:rPr>
                        <a:t>Kompetenzbereich Rezeption</a:t>
                      </a:r>
                      <a:endParaRPr lang="de-DE" sz="900" kern="1200" dirty="0">
                        <a:solidFill>
                          <a:schemeClr val="dk1"/>
                        </a:solidFill>
                        <a:effectLst/>
                        <a:latin typeface="+mn-lt"/>
                        <a:ea typeface="+mn-ea"/>
                        <a:cs typeface="+mn-cs"/>
                      </a:endParaRPr>
                    </a:p>
                    <a:p>
                      <a:pPr algn="ctr"/>
                      <a:r>
                        <a:rPr lang="de-DE" sz="900" kern="1200" dirty="0">
                          <a:solidFill>
                            <a:schemeClr val="dk1"/>
                          </a:solidFill>
                          <a:effectLst/>
                          <a:latin typeface="+mn-lt"/>
                          <a:ea typeface="+mn-ea"/>
                          <a:cs typeface="+mn-cs"/>
                        </a:rPr>
                        <a:t>Lesen und Zuhören</a:t>
                      </a:r>
                      <a:endParaRPr lang="de-DE" sz="900" dirty="0"/>
                    </a:p>
                  </a:txBody>
                  <a:tcPr/>
                </a:tc>
                <a:tc hMerge="1">
                  <a:txBody>
                    <a:bodyPr/>
                    <a:lstStyle/>
                    <a:p>
                      <a:endParaRPr lang="de-DE" dirty="0"/>
                    </a:p>
                  </a:txBody>
                  <a:tcPr/>
                </a:tc>
                <a:tc gridSpan="2">
                  <a:txBody>
                    <a:bodyPr/>
                    <a:lstStyle/>
                    <a:p>
                      <a:pPr algn="ctr"/>
                      <a:r>
                        <a:rPr lang="de-DE" sz="900" b="1" kern="1200" dirty="0">
                          <a:solidFill>
                            <a:schemeClr val="dk1"/>
                          </a:solidFill>
                          <a:effectLst/>
                          <a:latin typeface="+mn-lt"/>
                          <a:ea typeface="+mn-ea"/>
                          <a:cs typeface="+mn-cs"/>
                        </a:rPr>
                        <a:t>Kompetenzbereich</a:t>
                      </a:r>
                      <a:r>
                        <a:rPr lang="de-DE" sz="900" kern="1200" dirty="0">
                          <a:solidFill>
                            <a:schemeClr val="dk1"/>
                          </a:solidFill>
                          <a:effectLst/>
                          <a:latin typeface="+mn-lt"/>
                          <a:ea typeface="+mn-ea"/>
                          <a:cs typeface="+mn-cs"/>
                        </a:rPr>
                        <a:t> </a:t>
                      </a:r>
                      <a:r>
                        <a:rPr lang="de-DE" sz="900" b="1" kern="1200" dirty="0">
                          <a:solidFill>
                            <a:schemeClr val="dk1"/>
                          </a:solidFill>
                          <a:effectLst/>
                          <a:latin typeface="+mn-lt"/>
                          <a:ea typeface="+mn-ea"/>
                          <a:cs typeface="+mn-cs"/>
                        </a:rPr>
                        <a:t>Produktion</a:t>
                      </a:r>
                      <a:endParaRPr lang="de-DE" sz="900" kern="1200" dirty="0">
                        <a:solidFill>
                          <a:schemeClr val="dk1"/>
                        </a:solidFill>
                        <a:effectLst/>
                        <a:latin typeface="+mn-lt"/>
                        <a:ea typeface="+mn-ea"/>
                        <a:cs typeface="+mn-cs"/>
                      </a:endParaRPr>
                    </a:p>
                    <a:p>
                      <a:pPr algn="ctr"/>
                      <a:r>
                        <a:rPr lang="de-DE" sz="900" kern="1200" dirty="0">
                          <a:solidFill>
                            <a:schemeClr val="dk1"/>
                          </a:solidFill>
                          <a:effectLst/>
                          <a:latin typeface="+mn-lt"/>
                          <a:ea typeface="+mn-ea"/>
                          <a:cs typeface="+mn-cs"/>
                        </a:rPr>
                        <a:t>Schreiben und Sprechen</a:t>
                      </a:r>
                      <a:endParaRPr lang="de-DE" sz="900" dirty="0"/>
                    </a:p>
                  </a:txBody>
                  <a:tcPr/>
                </a:tc>
                <a:tc hMerge="1">
                  <a:txBody>
                    <a:bodyPr/>
                    <a:lstStyle/>
                    <a:p>
                      <a:endParaRPr lang="de-DE" dirty="0"/>
                    </a:p>
                  </a:txBody>
                  <a:tcPr/>
                </a:tc>
                <a:extLst>
                  <a:ext uri="{0D108BD9-81ED-4DB2-BD59-A6C34878D82A}">
                    <a16:rowId xmlns:a16="http://schemas.microsoft.com/office/drawing/2014/main" val="2198471309"/>
                  </a:ext>
                </a:extLst>
              </a:tr>
              <a:tr h="406203">
                <a:tc>
                  <a:txBody>
                    <a:bodyPr/>
                    <a:lstStyle/>
                    <a:p>
                      <a:pPr marL="0" algn="l" defTabSz="914400" rtl="0" eaLnBrk="1" latinLnBrk="0" hangingPunct="1"/>
                      <a:r>
                        <a:rPr lang="de-DE" sz="900" b="1" kern="1200" dirty="0">
                          <a:solidFill>
                            <a:schemeClr val="dk1"/>
                          </a:solidFill>
                          <a:latin typeface="+mn-lt"/>
                          <a:ea typeface="+mn-ea"/>
                          <a:cs typeface="+mn-cs"/>
                        </a:rPr>
                        <a:t>Sprache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b="1" kern="1200" dirty="0">
                          <a:solidFill>
                            <a:schemeClr val="dk1"/>
                          </a:solidFill>
                          <a:latin typeface="+mn-lt"/>
                          <a:ea typeface="+mn-ea"/>
                          <a:cs typeface="+mn-cs"/>
                        </a:rPr>
                        <a:t>[…]</a:t>
                      </a:r>
                      <a:endParaRPr lang="de-DE" sz="900" b="1" kern="1200" dirty="0">
                        <a:solidFill>
                          <a:schemeClr val="dk1"/>
                        </a:solidFill>
                        <a:latin typeface="+mn-lt"/>
                        <a:ea typeface="+mn-ea"/>
                        <a:cs typeface="+mn-cs"/>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9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a:txBody>
                  <a:tcPr/>
                </a:tc>
                <a:tc hMerge="1">
                  <a:txBody>
                    <a:bodyPr/>
                    <a:lstStyle/>
                    <a:p>
                      <a:endParaRPr lang="de-DE" dirty="0"/>
                    </a:p>
                  </a:txBody>
                  <a:tcPr/>
                </a:tc>
                <a:tc gridSpan="2">
                  <a:txBody>
                    <a:bodyPr/>
                    <a:lstStyle/>
                    <a:p>
                      <a:r>
                        <a:rPr lang="de-DE" sz="900" dirty="0"/>
                        <a:t>[…]</a:t>
                      </a:r>
                    </a:p>
                  </a:txBody>
                  <a:tcPr/>
                </a:tc>
                <a:tc hMerge="1">
                  <a:txBody>
                    <a:bodyPr/>
                    <a:lstStyle/>
                    <a:p>
                      <a:endParaRPr lang="de-DE" dirty="0"/>
                    </a:p>
                  </a:txBody>
                  <a:tcPr/>
                </a:tc>
                <a:extLst>
                  <a:ext uri="{0D108BD9-81ED-4DB2-BD59-A6C34878D82A}">
                    <a16:rowId xmlns:a16="http://schemas.microsoft.com/office/drawing/2014/main" val="2176191507"/>
                  </a:ext>
                </a:extLst>
              </a:tr>
              <a:tr h="317898">
                <a:tc>
                  <a:txBody>
                    <a:bodyPr/>
                    <a:lstStyle/>
                    <a:p>
                      <a:pPr marL="0" algn="l" defTabSz="914400" rtl="0" eaLnBrk="1" latinLnBrk="0" hangingPunct="1"/>
                      <a:r>
                        <a:rPr lang="de-DE" sz="900" b="1" kern="1200" dirty="0">
                          <a:solidFill>
                            <a:schemeClr val="dk1"/>
                          </a:solidFill>
                          <a:latin typeface="+mn-lt"/>
                          <a:ea typeface="+mn-ea"/>
                          <a:cs typeface="+mn-cs"/>
                        </a:rPr>
                        <a:t>Texte</a:t>
                      </a:r>
                    </a:p>
                    <a:p>
                      <a:pPr marL="0" algn="l" defTabSz="914400" rtl="0" eaLnBrk="1" latinLnBrk="0" hangingPunct="1"/>
                      <a:r>
                        <a:rPr lang="de-DE" sz="900" b="1" kern="1200" dirty="0">
                          <a:solidFill>
                            <a:schemeClr val="dk1"/>
                          </a:solidFill>
                          <a:latin typeface="+mn-lt"/>
                          <a:ea typeface="+mn-ea"/>
                          <a:cs typeface="+mn-cs"/>
                        </a:rPr>
                        <a:t>[…]</a:t>
                      </a:r>
                    </a:p>
                  </a:txBody>
                  <a:tcPr/>
                </a:tc>
                <a:tc gridSpan="2">
                  <a:txBody>
                    <a:bodyPr/>
                    <a:lstStyle/>
                    <a:p>
                      <a:r>
                        <a:rPr lang="de-DE" sz="900" dirty="0"/>
                        <a:t>[…]</a:t>
                      </a:r>
                    </a:p>
                  </a:txBody>
                  <a:tcPr/>
                </a:tc>
                <a:tc hMerge="1">
                  <a:txBody>
                    <a:bodyPr/>
                    <a:lstStyle/>
                    <a:p>
                      <a:endParaRPr lang="de-DE" dirty="0"/>
                    </a:p>
                  </a:txBody>
                  <a:tcPr/>
                </a:tc>
                <a:tc gridSpan="2">
                  <a:txBody>
                    <a:bodyPr/>
                    <a:lstStyle/>
                    <a:p>
                      <a:r>
                        <a:rPr lang="de-DE" sz="900" dirty="0"/>
                        <a:t>[…]</a:t>
                      </a:r>
                    </a:p>
                  </a:txBody>
                  <a:tcPr/>
                </a:tc>
                <a:tc hMerge="1">
                  <a:txBody>
                    <a:bodyPr/>
                    <a:lstStyle/>
                    <a:p>
                      <a:endParaRPr lang="de-DE" dirty="0"/>
                    </a:p>
                  </a:txBody>
                  <a:tcPr/>
                </a:tc>
                <a:extLst>
                  <a:ext uri="{0D108BD9-81ED-4DB2-BD59-A6C34878D82A}">
                    <a16:rowId xmlns:a16="http://schemas.microsoft.com/office/drawing/2014/main" val="2155104422"/>
                  </a:ext>
                </a:extLst>
              </a:tr>
              <a:tr h="0">
                <a:tc>
                  <a:txBody>
                    <a:bodyPr/>
                    <a:lstStyle/>
                    <a:p>
                      <a:pPr marL="0" algn="l" defTabSz="914400" rtl="0" eaLnBrk="1" latinLnBrk="0" hangingPunct="1"/>
                      <a:r>
                        <a:rPr lang="de-DE" sz="900" b="1" kern="1200" dirty="0">
                          <a:solidFill>
                            <a:schemeClr val="dk1"/>
                          </a:solidFill>
                          <a:latin typeface="+mn-lt"/>
                          <a:ea typeface="+mn-ea"/>
                          <a:cs typeface="+mn-cs"/>
                        </a:rPr>
                        <a:t>Kommunikation</a:t>
                      </a:r>
                    </a:p>
                    <a:p>
                      <a:pPr marL="0" lvl="0" algn="l" defTabSz="914400" rtl="0" eaLnBrk="1" latinLnBrk="0" hangingPunct="1"/>
                      <a:r>
                        <a:rPr lang="de-DE" sz="900" b="1" kern="1200" dirty="0">
                          <a:solidFill>
                            <a:schemeClr val="dk1"/>
                          </a:solidFill>
                          <a:latin typeface="+mn-lt"/>
                          <a:ea typeface="+mn-ea"/>
                          <a:cs typeface="+mn-cs"/>
                        </a:rPr>
                        <a:t>[…]</a:t>
                      </a:r>
                    </a:p>
                  </a:txBody>
                  <a:tcPr/>
                </a:tc>
                <a:tc gridSpan="2">
                  <a:txBody>
                    <a:bodyPr/>
                    <a:lstStyle/>
                    <a:p>
                      <a:pPr algn="l">
                        <a:lnSpc>
                          <a:spcPct val="115000"/>
                        </a:lnSpc>
                        <a:spcAft>
                          <a:spcPts val="0"/>
                        </a:spcAft>
                      </a:pPr>
                      <a:r>
                        <a:rPr lang="de-DE" sz="900" dirty="0">
                          <a:effectLst/>
                          <a:latin typeface="Arial" panose="020B0604020202020204" pitchFamily="34" charset="0"/>
                          <a:ea typeface="Calibri" panose="020F0502020204030204" pitchFamily="34" charset="0"/>
                          <a:cs typeface="Arial" panose="020B0604020202020204" pitchFamily="34" charset="0"/>
                        </a:rPr>
                        <a:t>Die Schülerinnen und Schüler können</a:t>
                      </a:r>
                      <a:endParaRPr lang="de-DE" sz="1050" dirty="0">
                        <a:effectLst/>
                        <a:latin typeface="Arial" panose="020B0604020202020204" pitchFamily="34" charset="0"/>
                        <a:ea typeface="Calibri" panose="020F0502020204030204" pitchFamily="34" charset="0"/>
                        <a:cs typeface="Times New Roman" panose="02020603050405020304" pitchFamily="18" charset="0"/>
                      </a:endParaRPr>
                    </a:p>
                    <a:p>
                      <a:pPr marL="342900" marR="147955" lvl="0" indent="-342900">
                        <a:lnSpc>
                          <a:spcPct val="115000"/>
                        </a:lnSpc>
                        <a:spcAft>
                          <a:spcPts val="0"/>
                        </a:spcAft>
                        <a:buSzPts val="1000"/>
                        <a:buFont typeface="Symbol" panose="05050102010706020507" pitchFamily="18" charset="2"/>
                        <a:buChar char=""/>
                        <a:tabLst>
                          <a:tab pos="589280" algn="l"/>
                        </a:tabLst>
                      </a:pPr>
                      <a:r>
                        <a:rPr lang="de-DE" sz="900" dirty="0">
                          <a:solidFill>
                            <a:srgbClr val="FF0000"/>
                          </a:solidFill>
                          <a:effectLst/>
                          <a:latin typeface="Arial" panose="020B0604020202020204" pitchFamily="34" charset="0"/>
                          <a:ea typeface="Arial" panose="020B0604020202020204" pitchFamily="34" charset="0"/>
                        </a:rPr>
                        <a:t>die Wirkung ihres kommunikativen Handelns – auch in digitaler Kommunikation – abschätzen und Konsequenzen</a:t>
                      </a:r>
                      <a:r>
                        <a:rPr lang="de-DE" sz="900" spc="-25" dirty="0">
                          <a:solidFill>
                            <a:srgbClr val="FF0000"/>
                          </a:solidFill>
                          <a:effectLst/>
                          <a:latin typeface="Arial" panose="020B0604020202020204" pitchFamily="34" charset="0"/>
                          <a:ea typeface="Arial" panose="020B0604020202020204" pitchFamily="34" charset="0"/>
                        </a:rPr>
                        <a:t> </a:t>
                      </a:r>
                      <a:r>
                        <a:rPr lang="de-DE" sz="900" dirty="0">
                          <a:solidFill>
                            <a:srgbClr val="FF0000"/>
                          </a:solidFill>
                          <a:effectLst/>
                          <a:latin typeface="Arial" panose="020B0604020202020204" pitchFamily="34" charset="0"/>
                          <a:ea typeface="Arial" panose="020B0604020202020204" pitchFamily="34" charset="0"/>
                        </a:rPr>
                        <a:t>reflektieren, </a:t>
                      </a:r>
                      <a:endParaRPr lang="de-DE" sz="1100" dirty="0">
                        <a:solidFill>
                          <a:srgbClr val="FF0000"/>
                        </a:solidFill>
                        <a:effectLst/>
                        <a:latin typeface="Arial" panose="020B0604020202020204" pitchFamily="34" charset="0"/>
                        <a:ea typeface="Arial" panose="020B0604020202020204" pitchFamily="34" charset="0"/>
                        <a:cs typeface="+mn-cs"/>
                      </a:endParaRPr>
                    </a:p>
                    <a:p>
                      <a:pPr marL="342900" marR="147955" lvl="0" indent="-342900">
                        <a:lnSpc>
                          <a:spcPct val="115000"/>
                        </a:lnSpc>
                        <a:spcAft>
                          <a:spcPts val="0"/>
                        </a:spcAft>
                        <a:buSzPts val="1000"/>
                        <a:buFont typeface="Symbol" panose="05050102010706020507" pitchFamily="18" charset="2"/>
                        <a:buChar char=""/>
                        <a:tabLst>
                          <a:tab pos="589280" algn="l"/>
                        </a:tabLst>
                      </a:pPr>
                      <a:r>
                        <a:rPr lang="de-DE" sz="9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aktiv zuhören, gezielt nachfragen und Gehörtes zutreffend wiedergeben – auch unter Nutzung eigener</a:t>
                      </a:r>
                      <a:r>
                        <a:rPr lang="de-DE" sz="900" spc="-3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a:t>
                      </a:r>
                      <a:r>
                        <a:rPr lang="de-DE" sz="9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Notizen.</a:t>
                      </a:r>
                      <a:endParaRPr lang="de-DE" sz="900" dirty="0">
                        <a:solidFill>
                          <a:srgbClr val="FF0000"/>
                        </a:solidFill>
                      </a:endParaRPr>
                    </a:p>
                  </a:txBody>
                  <a:tcPr/>
                </a:tc>
                <a:tc hMerge="1">
                  <a:txBody>
                    <a:bodyPr/>
                    <a:lstStyle/>
                    <a:p>
                      <a:endParaRPr lang="de-DE" dirty="0"/>
                    </a:p>
                  </a:txBody>
                  <a:tcPr/>
                </a:tc>
                <a:tc gridSpan="2">
                  <a:txBody>
                    <a:bodyPr/>
                    <a:lstStyle/>
                    <a:p>
                      <a:pPr algn="l">
                        <a:lnSpc>
                          <a:spcPct val="115000"/>
                        </a:lnSpc>
                        <a:spcAft>
                          <a:spcPts val="0"/>
                        </a:spcAft>
                      </a:pPr>
                      <a:r>
                        <a:rPr lang="de-DE" sz="900" dirty="0">
                          <a:effectLst/>
                          <a:latin typeface="Arial" panose="020B0604020202020204" pitchFamily="34" charset="0"/>
                          <a:ea typeface="Calibri" panose="020F0502020204030204" pitchFamily="34" charset="0"/>
                          <a:cs typeface="Arial" panose="020B0604020202020204" pitchFamily="34" charset="0"/>
                        </a:rPr>
                        <a:t>Die Schülerinnen und Schüler können</a:t>
                      </a:r>
                      <a:endParaRPr lang="de-DE" sz="1050" dirty="0">
                        <a:effectLst/>
                        <a:latin typeface="Arial" panose="020B0604020202020204" pitchFamily="34" charset="0"/>
                        <a:ea typeface="Calibri" panose="020F0502020204030204" pitchFamily="34" charset="0"/>
                        <a:cs typeface="Times New Roman" panose="02020603050405020304" pitchFamily="18" charset="0"/>
                      </a:endParaRPr>
                    </a:p>
                    <a:p>
                      <a:pPr marL="342900" marR="227330" lvl="0" indent="-342900">
                        <a:lnSpc>
                          <a:spcPct val="115000"/>
                        </a:lnSpc>
                        <a:spcAft>
                          <a:spcPts val="0"/>
                        </a:spcAft>
                        <a:buSzPts val="1000"/>
                        <a:buFont typeface="Symbol" panose="05050102010706020507" pitchFamily="18" charset="2"/>
                        <a:buChar char=""/>
                        <a:tabLst>
                          <a:tab pos="589280" algn="l"/>
                        </a:tabLst>
                      </a:pPr>
                      <a:r>
                        <a:rPr lang="de-DE" sz="900" dirty="0">
                          <a:solidFill>
                            <a:srgbClr val="FF0000"/>
                          </a:solidFill>
                          <a:effectLst/>
                          <a:latin typeface="Arial" panose="020B0604020202020204" pitchFamily="34" charset="0"/>
                          <a:ea typeface="Arial" panose="020B0604020202020204" pitchFamily="34" charset="0"/>
                        </a:rPr>
                        <a:t>das eigene Kommunikationsverhalten nach Kommunikationskonventionen ausrichten,</a:t>
                      </a:r>
                      <a:endParaRPr lang="de-DE" sz="1100" dirty="0">
                        <a:solidFill>
                          <a:srgbClr val="FF0000"/>
                        </a:solidFill>
                        <a:effectLst/>
                        <a:latin typeface="Arial" panose="020B0604020202020204" pitchFamily="34" charset="0"/>
                        <a:ea typeface="Arial" panose="020B0604020202020204" pitchFamily="34" charset="0"/>
                        <a:cs typeface="+mn-cs"/>
                      </a:endParaRPr>
                    </a:p>
                    <a:p>
                      <a:pPr marL="342900" marR="227330" lvl="0" indent="-342900">
                        <a:lnSpc>
                          <a:spcPct val="115000"/>
                        </a:lnSpc>
                        <a:spcAft>
                          <a:spcPts val="0"/>
                        </a:spcAft>
                        <a:buSzPts val="1000"/>
                        <a:buFont typeface="Symbol" panose="05050102010706020507" pitchFamily="18" charset="2"/>
                        <a:buChar char=""/>
                        <a:tabLst>
                          <a:tab pos="589280" algn="l"/>
                        </a:tabLst>
                      </a:pPr>
                      <a:r>
                        <a:rPr lang="de-DE" sz="9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eigene Beobachtungen und Erfahrungen anderen gegenüber sprachlich angemessen und verständlich</a:t>
                      </a:r>
                      <a:r>
                        <a:rPr lang="de-DE" sz="900" spc="1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a:t>
                      </a:r>
                      <a:r>
                        <a:rPr lang="de-DE" sz="9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darstellen.</a:t>
                      </a:r>
                      <a:endParaRPr lang="de-DE" sz="900" dirty="0">
                        <a:solidFill>
                          <a:srgbClr val="FF0000"/>
                        </a:solidFill>
                      </a:endParaRPr>
                    </a:p>
                  </a:txBody>
                  <a:tcPr/>
                </a:tc>
                <a:tc hMerge="1">
                  <a:txBody>
                    <a:bodyPr/>
                    <a:lstStyle/>
                    <a:p>
                      <a:endParaRPr lang="de-DE" dirty="0"/>
                    </a:p>
                  </a:txBody>
                  <a:tcPr/>
                </a:tc>
                <a:extLst>
                  <a:ext uri="{0D108BD9-81ED-4DB2-BD59-A6C34878D82A}">
                    <a16:rowId xmlns:a16="http://schemas.microsoft.com/office/drawing/2014/main" val="304438686"/>
                  </a:ext>
                </a:extLst>
              </a:tr>
              <a:tr h="406203">
                <a:tc>
                  <a:txBody>
                    <a:bodyPr/>
                    <a:lstStyle/>
                    <a:p>
                      <a:pPr marL="0" algn="l" defTabSz="914400" rtl="0" eaLnBrk="1" latinLnBrk="0" hangingPunct="1"/>
                      <a:r>
                        <a:rPr lang="de-DE" sz="900" b="1" kern="1200" dirty="0">
                          <a:solidFill>
                            <a:schemeClr val="dk1"/>
                          </a:solidFill>
                          <a:latin typeface="+mn-lt"/>
                          <a:ea typeface="+mn-ea"/>
                          <a:cs typeface="+mn-cs"/>
                        </a:rPr>
                        <a:t>Medien</a:t>
                      </a:r>
                    </a:p>
                    <a:p>
                      <a:pPr marL="0" lvl="0" algn="l" defTabSz="914400" rtl="0" eaLnBrk="1" latinLnBrk="0" hangingPunct="1"/>
                      <a:r>
                        <a:rPr lang="de-DE" sz="900" b="1" kern="1200" dirty="0">
                          <a:solidFill>
                            <a:schemeClr val="dk1"/>
                          </a:solidFill>
                          <a:latin typeface="+mn-lt"/>
                          <a:ea typeface="+mn-ea"/>
                          <a:cs typeface="+mn-cs"/>
                        </a:rPr>
                        <a:t>[…]</a:t>
                      </a:r>
                    </a:p>
                  </a:txBody>
                  <a:tcPr/>
                </a:tc>
                <a:tc gridSpan="2">
                  <a:txBody>
                    <a:bodyPr/>
                    <a:lstStyle/>
                    <a:p>
                      <a:r>
                        <a:rPr lang="de-DE" sz="900" dirty="0"/>
                        <a:t>[…]</a:t>
                      </a:r>
                    </a:p>
                  </a:txBody>
                  <a:tcPr/>
                </a:tc>
                <a:tc hMerge="1">
                  <a:txBody>
                    <a:bodyPr/>
                    <a:lstStyle/>
                    <a:p>
                      <a:endParaRPr lang="de-DE"/>
                    </a:p>
                  </a:txBody>
                  <a:tcPr/>
                </a:tc>
                <a:tc gridSpan="2">
                  <a:txBody>
                    <a:bodyPr/>
                    <a:lstStyle/>
                    <a:p>
                      <a:r>
                        <a:rPr lang="de-DE" sz="900" dirty="0"/>
                        <a:t>[…]</a:t>
                      </a:r>
                    </a:p>
                  </a:txBody>
                  <a:tcPr/>
                </a:tc>
                <a:tc hMerge="1">
                  <a:txBody>
                    <a:bodyPr/>
                    <a:lstStyle/>
                    <a:p>
                      <a:endParaRPr lang="de-DE"/>
                    </a:p>
                  </a:txBody>
                  <a:tcPr/>
                </a:tc>
                <a:extLst>
                  <a:ext uri="{0D108BD9-81ED-4DB2-BD59-A6C34878D82A}">
                    <a16:rowId xmlns:a16="http://schemas.microsoft.com/office/drawing/2014/main" val="2304398096"/>
                  </a:ext>
                </a:extLst>
              </a:tr>
            </a:tbl>
          </a:graphicData>
        </a:graphic>
      </p:graphicFrame>
      <p:sp>
        <p:nvSpPr>
          <p:cNvPr id="7" name="Textfeld 6">
            <a:extLst>
              <a:ext uri="{FF2B5EF4-FFF2-40B4-BE49-F238E27FC236}">
                <a16:creationId xmlns:a16="http://schemas.microsoft.com/office/drawing/2014/main" id="{1C1ED759-6D4E-4D32-A49B-94BB783F06A6}"/>
              </a:ext>
            </a:extLst>
          </p:cNvPr>
          <p:cNvSpPr txBox="1"/>
          <p:nvPr/>
        </p:nvSpPr>
        <p:spPr>
          <a:xfrm>
            <a:off x="5259488" y="5523249"/>
            <a:ext cx="3587440" cy="1015663"/>
          </a:xfrm>
          <a:prstGeom prst="rect">
            <a:avLst/>
          </a:prstGeom>
          <a:solidFill>
            <a:schemeClr val="bg1"/>
          </a:solidFill>
          <a:ln>
            <a:solidFill>
              <a:srgbClr val="FF0000"/>
            </a:solidFill>
          </a:ln>
        </p:spPr>
        <p:txBody>
          <a:bodyPr wrap="square" rtlCol="0">
            <a:spAutoFit/>
          </a:bodyPr>
          <a:lstStyle/>
          <a:p>
            <a:pPr marL="342900" indent="-342900">
              <a:buFont typeface="Wingdings" panose="05000000000000000000" pitchFamily="2" charset="2"/>
              <a:buChar char="ü"/>
            </a:pPr>
            <a:r>
              <a:rPr lang="de-DE" sz="2000" dirty="0"/>
              <a:t>[…] Demokratieerziehung (Erwerb von Bildungssprache, Teilhabe)</a:t>
            </a:r>
          </a:p>
        </p:txBody>
      </p:sp>
    </p:spTree>
    <p:extLst>
      <p:ext uri="{BB962C8B-B14F-4D97-AF65-F5344CB8AC3E}">
        <p14:creationId xmlns:p14="http://schemas.microsoft.com/office/powerpoint/2010/main" val="63059745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sz="2000" dirty="0"/>
              <a:t>2. Beispiel Unterrichtsvorhaben – Konkretion 4 </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a:xfrm>
            <a:off x="251520" y="6348765"/>
            <a:ext cx="3024336" cy="365125"/>
          </a:xfrm>
        </p:spPr>
        <p:txBody>
          <a:bodyPr/>
          <a:lstStyle/>
          <a:p>
            <a:r>
              <a:rPr lang="de-DE" dirty="0"/>
              <a:t>KLP </a:t>
            </a:r>
            <a:r>
              <a:rPr lang="de-DE" dirty="0" err="1"/>
              <a:t>HRGeSk</a:t>
            </a:r>
            <a:r>
              <a:rPr lang="de-DE" dirty="0"/>
              <a:t> Deutsch  </a:t>
            </a: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37</a:t>
            </a:fld>
            <a:endParaRPr lang="de-DE"/>
          </a:p>
        </p:txBody>
      </p:sp>
      <p:graphicFrame>
        <p:nvGraphicFramePr>
          <p:cNvPr id="27" name="Tabelle 27">
            <a:extLst>
              <a:ext uri="{FF2B5EF4-FFF2-40B4-BE49-F238E27FC236}">
                <a16:creationId xmlns:a16="http://schemas.microsoft.com/office/drawing/2014/main" id="{9A256BEE-6F79-4A81-9626-35AC76A2FC28}"/>
              </a:ext>
            </a:extLst>
          </p:cNvPr>
          <p:cNvGraphicFramePr>
            <a:graphicFrameLocks noGrp="1"/>
          </p:cNvGraphicFramePr>
          <p:nvPr>
            <p:extLst/>
          </p:nvPr>
        </p:nvGraphicFramePr>
        <p:xfrm>
          <a:off x="455598" y="1608961"/>
          <a:ext cx="8229602" cy="4634712"/>
        </p:xfrm>
        <a:graphic>
          <a:graphicData uri="http://schemas.openxmlformats.org/drawingml/2006/table">
            <a:tbl>
              <a:tblPr firstRow="1" bandRow="1">
                <a:tableStyleId>{F5AB1C69-6EDB-4FF4-983F-18BD219EF322}</a:tableStyleId>
              </a:tblPr>
              <a:tblGrid>
                <a:gridCol w="1316834">
                  <a:extLst>
                    <a:ext uri="{9D8B030D-6E8A-4147-A177-3AD203B41FA5}">
                      <a16:colId xmlns:a16="http://schemas.microsoft.com/office/drawing/2014/main" val="3905785544"/>
                    </a:ext>
                  </a:extLst>
                </a:gridCol>
                <a:gridCol w="2388350">
                  <a:extLst>
                    <a:ext uri="{9D8B030D-6E8A-4147-A177-3AD203B41FA5}">
                      <a16:colId xmlns:a16="http://schemas.microsoft.com/office/drawing/2014/main" val="85234568"/>
                    </a:ext>
                  </a:extLst>
                </a:gridCol>
                <a:gridCol w="1068034">
                  <a:extLst>
                    <a:ext uri="{9D8B030D-6E8A-4147-A177-3AD203B41FA5}">
                      <a16:colId xmlns:a16="http://schemas.microsoft.com/office/drawing/2014/main" val="2796399425"/>
                    </a:ext>
                  </a:extLst>
                </a:gridCol>
                <a:gridCol w="1603792">
                  <a:extLst>
                    <a:ext uri="{9D8B030D-6E8A-4147-A177-3AD203B41FA5}">
                      <a16:colId xmlns:a16="http://schemas.microsoft.com/office/drawing/2014/main" val="2767458661"/>
                    </a:ext>
                  </a:extLst>
                </a:gridCol>
                <a:gridCol w="1852592">
                  <a:extLst>
                    <a:ext uri="{9D8B030D-6E8A-4147-A177-3AD203B41FA5}">
                      <a16:colId xmlns:a16="http://schemas.microsoft.com/office/drawing/2014/main" val="1038274056"/>
                    </a:ext>
                  </a:extLst>
                </a:gridCol>
              </a:tblGrid>
              <a:tr h="298445">
                <a:tc>
                  <a:txBody>
                    <a:bodyPr/>
                    <a:lstStyle/>
                    <a:p>
                      <a:r>
                        <a:rPr lang="de-DE" sz="1050" dirty="0"/>
                        <a:t>Deutsch</a:t>
                      </a:r>
                    </a:p>
                    <a:p>
                      <a:r>
                        <a:rPr lang="de-DE" sz="1050" dirty="0"/>
                        <a:t>Klasse </a:t>
                      </a:r>
                    </a:p>
                    <a:p>
                      <a:r>
                        <a:rPr lang="de-DE" sz="1050" dirty="0">
                          <a:solidFill>
                            <a:schemeClr val="tx1"/>
                          </a:solidFill>
                        </a:rPr>
                        <a:t>6</a:t>
                      </a:r>
                      <a:endParaRPr lang="de-DE" sz="1050" dirty="0"/>
                    </a:p>
                  </a:txBody>
                  <a:tcPr/>
                </a:tc>
                <a:tc>
                  <a:txBody>
                    <a:bodyPr/>
                    <a:lstStyle/>
                    <a:p>
                      <a:r>
                        <a:rPr lang="de-DE" sz="1050" dirty="0"/>
                        <a:t>Aufgabentyp </a:t>
                      </a:r>
                    </a:p>
                    <a:p>
                      <a:r>
                        <a:rPr lang="de-DE" sz="1050" dirty="0">
                          <a:solidFill>
                            <a:schemeClr val="tx1"/>
                          </a:solidFill>
                        </a:rPr>
                        <a:t>2</a:t>
                      </a:r>
                    </a:p>
                  </a:txBody>
                  <a:tcPr/>
                </a:tc>
                <a:tc gridSpan="2">
                  <a:txBody>
                    <a:bodyPr/>
                    <a:lstStyle/>
                    <a:p>
                      <a:r>
                        <a:rPr lang="de-DE" sz="1050" dirty="0"/>
                        <a:t>Unterrichtsvorhaben</a:t>
                      </a:r>
                    </a:p>
                    <a:p>
                      <a:r>
                        <a:rPr lang="de-DE" sz="1800" b="1" kern="1200" dirty="0">
                          <a:solidFill>
                            <a:srgbClr val="FF0000"/>
                          </a:solidFill>
                          <a:effectLst/>
                          <a:latin typeface="+mn-lt"/>
                          <a:ea typeface="+mn-ea"/>
                          <a:cs typeface="+mn-cs"/>
                        </a:rPr>
                        <a:t>„Komm´ mit auf eine virtuelle Reise...“ </a:t>
                      </a:r>
                      <a:r>
                        <a:rPr lang="de-DE" sz="1800" b="1" kern="1200" dirty="0">
                          <a:solidFill>
                            <a:schemeClr val="lt1"/>
                          </a:solidFill>
                          <a:effectLst/>
                          <a:latin typeface="+mn-lt"/>
                          <a:ea typeface="+mn-ea"/>
                          <a:cs typeface="+mn-cs"/>
                        </a:rPr>
                        <a:t>–</a:t>
                      </a:r>
                      <a:r>
                        <a:rPr lang="de-DE" sz="1050" dirty="0">
                          <a:solidFill>
                            <a:schemeClr val="tx1"/>
                          </a:solidFill>
                        </a:rPr>
                        <a:t>Informierende Texte lesen, recherchieren, auswerten und verfassen</a:t>
                      </a:r>
                    </a:p>
                  </a:txBody>
                  <a:tcPr/>
                </a:tc>
                <a:tc hMerge="1">
                  <a:txBody>
                    <a:bodyPr/>
                    <a:lstStyle/>
                    <a:p>
                      <a:endParaRPr lang="de-DE" dirty="0"/>
                    </a:p>
                  </a:txBody>
                  <a:tcPr/>
                </a:tc>
                <a:tc>
                  <a:txBody>
                    <a:bodyPr/>
                    <a:lstStyle/>
                    <a:p>
                      <a:r>
                        <a:rPr lang="de-DE" sz="1050" dirty="0"/>
                        <a:t>Zeitrahmen: </a:t>
                      </a:r>
                    </a:p>
                    <a:p>
                      <a:r>
                        <a:rPr lang="de-DE" sz="1050" dirty="0"/>
                        <a:t>Stunden</a:t>
                      </a:r>
                    </a:p>
                  </a:txBody>
                  <a:tcPr/>
                </a:tc>
                <a:extLst>
                  <a:ext uri="{0D108BD9-81ED-4DB2-BD59-A6C34878D82A}">
                    <a16:rowId xmlns:a16="http://schemas.microsoft.com/office/drawing/2014/main" val="894352718"/>
                  </a:ext>
                </a:extLst>
              </a:tr>
              <a:tr h="406203">
                <a:tc rowSpan="2">
                  <a:txBody>
                    <a:bodyPr/>
                    <a:lstStyle/>
                    <a:p>
                      <a:pPr marL="0" algn="l" defTabSz="914400" rtl="0" eaLnBrk="1" latinLnBrk="0" hangingPunct="1"/>
                      <a:r>
                        <a:rPr lang="de-DE" sz="900" b="1" kern="1200" dirty="0">
                          <a:solidFill>
                            <a:schemeClr val="dk1"/>
                          </a:solidFill>
                          <a:latin typeface="+mn-lt"/>
                          <a:ea typeface="+mn-ea"/>
                          <a:cs typeface="+mn-cs"/>
                        </a:rPr>
                        <a:t>Inhaltsfelder</a:t>
                      </a:r>
                    </a:p>
                  </a:txBody>
                  <a:tcPr/>
                </a:tc>
                <a:tc gridSpan="4">
                  <a:txBody>
                    <a:bodyPr/>
                    <a:lstStyle/>
                    <a:p>
                      <a:pPr algn="ctr"/>
                      <a:r>
                        <a:rPr lang="de-DE" sz="900" dirty="0"/>
                        <a:t>Kompetenzerwartungen KLP</a:t>
                      </a:r>
                    </a:p>
                  </a:txBody>
                  <a:tcPr/>
                </a:tc>
                <a:tc hMerge="1">
                  <a:txBody>
                    <a:bodyPr/>
                    <a:lstStyle/>
                    <a:p>
                      <a:endParaRPr lang="de-DE" dirty="0"/>
                    </a:p>
                  </a:txBody>
                  <a:tcPr/>
                </a:tc>
                <a:tc hMerge="1">
                  <a:txBody>
                    <a:bodyPr/>
                    <a:lstStyle/>
                    <a:p>
                      <a:endParaRPr lang="de-DE"/>
                    </a:p>
                  </a:txBody>
                  <a:tcPr/>
                </a:tc>
                <a:tc hMerge="1">
                  <a:txBody>
                    <a:bodyPr/>
                    <a:lstStyle/>
                    <a:p>
                      <a:endParaRPr lang="de-DE" dirty="0"/>
                    </a:p>
                  </a:txBody>
                  <a:tcPr/>
                </a:tc>
                <a:extLst>
                  <a:ext uri="{0D108BD9-81ED-4DB2-BD59-A6C34878D82A}">
                    <a16:rowId xmlns:a16="http://schemas.microsoft.com/office/drawing/2014/main" val="415679505"/>
                  </a:ext>
                </a:extLst>
              </a:tr>
              <a:tr h="406203">
                <a:tc vMerge="1">
                  <a:txBody>
                    <a:bodyPr/>
                    <a:lstStyle/>
                    <a:p>
                      <a:endParaRPr lang="de-DE" dirty="0"/>
                    </a:p>
                  </a:txBody>
                  <a:tcPr/>
                </a:tc>
                <a:tc gridSpan="2">
                  <a:txBody>
                    <a:bodyPr/>
                    <a:lstStyle/>
                    <a:p>
                      <a:pPr algn="ctr"/>
                      <a:r>
                        <a:rPr lang="de-DE" sz="900" b="1" kern="1200" dirty="0">
                          <a:solidFill>
                            <a:schemeClr val="dk1"/>
                          </a:solidFill>
                          <a:effectLst/>
                          <a:latin typeface="+mn-lt"/>
                          <a:ea typeface="+mn-ea"/>
                          <a:cs typeface="+mn-cs"/>
                        </a:rPr>
                        <a:t>Kompetenzbereich Rezeption</a:t>
                      </a:r>
                      <a:endParaRPr lang="de-DE" sz="900" kern="1200" dirty="0">
                        <a:solidFill>
                          <a:schemeClr val="dk1"/>
                        </a:solidFill>
                        <a:effectLst/>
                        <a:latin typeface="+mn-lt"/>
                        <a:ea typeface="+mn-ea"/>
                        <a:cs typeface="+mn-cs"/>
                      </a:endParaRPr>
                    </a:p>
                    <a:p>
                      <a:pPr algn="ctr"/>
                      <a:r>
                        <a:rPr lang="de-DE" sz="900" kern="1200" dirty="0">
                          <a:solidFill>
                            <a:schemeClr val="dk1"/>
                          </a:solidFill>
                          <a:effectLst/>
                          <a:latin typeface="+mn-lt"/>
                          <a:ea typeface="+mn-ea"/>
                          <a:cs typeface="+mn-cs"/>
                        </a:rPr>
                        <a:t>Lesen und Zuhören</a:t>
                      </a:r>
                      <a:endParaRPr lang="de-DE" sz="900" dirty="0"/>
                    </a:p>
                  </a:txBody>
                  <a:tcPr/>
                </a:tc>
                <a:tc hMerge="1">
                  <a:txBody>
                    <a:bodyPr/>
                    <a:lstStyle/>
                    <a:p>
                      <a:endParaRPr lang="de-DE" dirty="0"/>
                    </a:p>
                  </a:txBody>
                  <a:tcPr/>
                </a:tc>
                <a:tc gridSpan="2">
                  <a:txBody>
                    <a:bodyPr/>
                    <a:lstStyle/>
                    <a:p>
                      <a:pPr algn="ctr"/>
                      <a:r>
                        <a:rPr lang="de-DE" sz="900" b="1" kern="1200" dirty="0">
                          <a:solidFill>
                            <a:schemeClr val="dk1"/>
                          </a:solidFill>
                          <a:effectLst/>
                          <a:latin typeface="+mn-lt"/>
                          <a:ea typeface="+mn-ea"/>
                          <a:cs typeface="+mn-cs"/>
                        </a:rPr>
                        <a:t>Kompetenzbereich</a:t>
                      </a:r>
                      <a:r>
                        <a:rPr lang="de-DE" sz="900" kern="1200" dirty="0">
                          <a:solidFill>
                            <a:schemeClr val="dk1"/>
                          </a:solidFill>
                          <a:effectLst/>
                          <a:latin typeface="+mn-lt"/>
                          <a:ea typeface="+mn-ea"/>
                          <a:cs typeface="+mn-cs"/>
                        </a:rPr>
                        <a:t> </a:t>
                      </a:r>
                      <a:r>
                        <a:rPr lang="de-DE" sz="900" b="1" kern="1200" dirty="0">
                          <a:solidFill>
                            <a:schemeClr val="dk1"/>
                          </a:solidFill>
                          <a:effectLst/>
                          <a:latin typeface="+mn-lt"/>
                          <a:ea typeface="+mn-ea"/>
                          <a:cs typeface="+mn-cs"/>
                        </a:rPr>
                        <a:t>Produktion</a:t>
                      </a:r>
                      <a:endParaRPr lang="de-DE" sz="900" kern="1200" dirty="0">
                        <a:solidFill>
                          <a:schemeClr val="dk1"/>
                        </a:solidFill>
                        <a:effectLst/>
                        <a:latin typeface="+mn-lt"/>
                        <a:ea typeface="+mn-ea"/>
                        <a:cs typeface="+mn-cs"/>
                      </a:endParaRPr>
                    </a:p>
                    <a:p>
                      <a:pPr algn="ctr"/>
                      <a:r>
                        <a:rPr lang="de-DE" sz="900" kern="1200" dirty="0">
                          <a:solidFill>
                            <a:schemeClr val="dk1"/>
                          </a:solidFill>
                          <a:effectLst/>
                          <a:latin typeface="+mn-lt"/>
                          <a:ea typeface="+mn-ea"/>
                          <a:cs typeface="+mn-cs"/>
                        </a:rPr>
                        <a:t>Schreiben und Sprechen</a:t>
                      </a:r>
                      <a:endParaRPr lang="de-DE" sz="900" dirty="0"/>
                    </a:p>
                  </a:txBody>
                  <a:tcPr/>
                </a:tc>
                <a:tc hMerge="1">
                  <a:txBody>
                    <a:bodyPr/>
                    <a:lstStyle/>
                    <a:p>
                      <a:endParaRPr lang="de-DE" dirty="0"/>
                    </a:p>
                  </a:txBody>
                  <a:tcPr/>
                </a:tc>
                <a:extLst>
                  <a:ext uri="{0D108BD9-81ED-4DB2-BD59-A6C34878D82A}">
                    <a16:rowId xmlns:a16="http://schemas.microsoft.com/office/drawing/2014/main" val="2198471309"/>
                  </a:ext>
                </a:extLst>
              </a:tr>
              <a:tr h="406203">
                <a:tc>
                  <a:txBody>
                    <a:bodyPr/>
                    <a:lstStyle/>
                    <a:p>
                      <a:pPr marL="0" algn="l" defTabSz="914400" rtl="0" eaLnBrk="1" latinLnBrk="0" hangingPunct="1"/>
                      <a:r>
                        <a:rPr lang="de-DE" sz="900" b="1" kern="1200" dirty="0">
                          <a:solidFill>
                            <a:schemeClr val="dk1"/>
                          </a:solidFill>
                          <a:latin typeface="+mn-lt"/>
                          <a:ea typeface="+mn-ea"/>
                          <a:cs typeface="+mn-cs"/>
                        </a:rPr>
                        <a:t>Sprache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b="1" kern="1200" dirty="0">
                          <a:solidFill>
                            <a:schemeClr val="dk1"/>
                          </a:solidFill>
                          <a:latin typeface="+mn-lt"/>
                          <a:ea typeface="+mn-ea"/>
                          <a:cs typeface="+mn-cs"/>
                        </a:rPr>
                        <a:t>[…]</a:t>
                      </a:r>
                      <a:endParaRPr lang="de-DE" sz="900" b="1" kern="1200" dirty="0">
                        <a:solidFill>
                          <a:schemeClr val="dk1"/>
                        </a:solidFill>
                        <a:latin typeface="+mn-lt"/>
                        <a:ea typeface="+mn-ea"/>
                        <a:cs typeface="+mn-cs"/>
                      </a:endParaRPr>
                    </a:p>
                  </a:txBody>
                  <a:tcPr/>
                </a:tc>
                <a:tc gridSpan="2">
                  <a:txBody>
                    <a:bodyPr/>
                    <a:lstStyle/>
                    <a:p>
                      <a:r>
                        <a:rPr lang="de-DE" sz="900" dirty="0"/>
                        <a:t>[…]</a:t>
                      </a:r>
                    </a:p>
                  </a:txBody>
                  <a:tcPr/>
                </a:tc>
                <a:tc hMerge="1">
                  <a:txBody>
                    <a:bodyPr/>
                    <a:lstStyle/>
                    <a:p>
                      <a:endParaRPr lang="de-DE" dirty="0"/>
                    </a:p>
                  </a:txBody>
                  <a:tcPr/>
                </a:tc>
                <a:tc gridSpan="2">
                  <a:txBody>
                    <a:bodyPr/>
                    <a:lstStyle/>
                    <a:p>
                      <a:r>
                        <a:rPr lang="de-DE" sz="900" dirty="0"/>
                        <a:t>[…]</a:t>
                      </a:r>
                    </a:p>
                  </a:txBody>
                  <a:tcPr/>
                </a:tc>
                <a:tc hMerge="1">
                  <a:txBody>
                    <a:bodyPr/>
                    <a:lstStyle/>
                    <a:p>
                      <a:endParaRPr lang="de-DE" dirty="0"/>
                    </a:p>
                  </a:txBody>
                  <a:tcPr/>
                </a:tc>
                <a:extLst>
                  <a:ext uri="{0D108BD9-81ED-4DB2-BD59-A6C34878D82A}">
                    <a16:rowId xmlns:a16="http://schemas.microsoft.com/office/drawing/2014/main" val="2176191507"/>
                  </a:ext>
                </a:extLst>
              </a:tr>
              <a:tr h="317898">
                <a:tc>
                  <a:txBody>
                    <a:bodyPr/>
                    <a:lstStyle/>
                    <a:p>
                      <a:pPr marL="0" algn="l" defTabSz="914400" rtl="0" eaLnBrk="1" latinLnBrk="0" hangingPunct="1"/>
                      <a:r>
                        <a:rPr lang="de-DE" sz="900" b="1" kern="1200" dirty="0">
                          <a:solidFill>
                            <a:schemeClr val="dk1"/>
                          </a:solidFill>
                          <a:latin typeface="+mn-lt"/>
                          <a:ea typeface="+mn-ea"/>
                          <a:cs typeface="+mn-cs"/>
                        </a:rPr>
                        <a:t>Texte</a:t>
                      </a:r>
                    </a:p>
                    <a:p>
                      <a:pPr marL="0" algn="l" defTabSz="914400" rtl="0" eaLnBrk="1" latinLnBrk="0" hangingPunct="1"/>
                      <a:r>
                        <a:rPr lang="de-DE" sz="900" b="1" kern="1200" dirty="0">
                          <a:solidFill>
                            <a:schemeClr val="dk1"/>
                          </a:solidFill>
                          <a:latin typeface="+mn-lt"/>
                          <a:ea typeface="+mn-ea"/>
                          <a:cs typeface="+mn-cs"/>
                        </a:rPr>
                        <a:t>[…]</a:t>
                      </a:r>
                    </a:p>
                  </a:txBody>
                  <a:tcPr/>
                </a:tc>
                <a:tc gridSpan="2">
                  <a:txBody>
                    <a:bodyPr/>
                    <a:lstStyle/>
                    <a:p>
                      <a:r>
                        <a:rPr lang="de-DE" sz="900" dirty="0"/>
                        <a:t>[…]</a:t>
                      </a:r>
                    </a:p>
                  </a:txBody>
                  <a:tcPr/>
                </a:tc>
                <a:tc hMerge="1">
                  <a:txBody>
                    <a:bodyPr/>
                    <a:lstStyle/>
                    <a:p>
                      <a:endParaRPr lang="de-DE" dirty="0"/>
                    </a:p>
                  </a:txBody>
                  <a:tcPr/>
                </a:tc>
                <a:tc gridSpan="2">
                  <a:txBody>
                    <a:bodyPr/>
                    <a:lstStyle/>
                    <a:p>
                      <a:r>
                        <a:rPr lang="de-DE" sz="900" dirty="0"/>
                        <a:t>[…]</a:t>
                      </a:r>
                    </a:p>
                  </a:txBody>
                  <a:tcPr/>
                </a:tc>
                <a:tc hMerge="1">
                  <a:txBody>
                    <a:bodyPr/>
                    <a:lstStyle/>
                    <a:p>
                      <a:endParaRPr lang="de-DE" dirty="0"/>
                    </a:p>
                  </a:txBody>
                  <a:tcPr/>
                </a:tc>
                <a:extLst>
                  <a:ext uri="{0D108BD9-81ED-4DB2-BD59-A6C34878D82A}">
                    <a16:rowId xmlns:a16="http://schemas.microsoft.com/office/drawing/2014/main" val="2155104422"/>
                  </a:ext>
                </a:extLst>
              </a:tr>
              <a:tr h="0">
                <a:tc>
                  <a:txBody>
                    <a:bodyPr/>
                    <a:lstStyle/>
                    <a:p>
                      <a:pPr marL="0" algn="l" defTabSz="914400" rtl="0" eaLnBrk="1" latinLnBrk="0" hangingPunct="1"/>
                      <a:r>
                        <a:rPr lang="de-DE" sz="900" b="1" kern="1200" dirty="0">
                          <a:solidFill>
                            <a:schemeClr val="dk1"/>
                          </a:solidFill>
                          <a:latin typeface="+mn-lt"/>
                          <a:ea typeface="+mn-ea"/>
                          <a:cs typeface="+mn-cs"/>
                        </a:rPr>
                        <a:t>Kommunikation</a:t>
                      </a:r>
                    </a:p>
                    <a:p>
                      <a:pPr marL="0" lvl="0" algn="l" defTabSz="914400" rtl="0" eaLnBrk="1" latinLnBrk="0" hangingPunct="1"/>
                      <a:r>
                        <a:rPr lang="de-DE" sz="900" b="1" kern="1200" dirty="0">
                          <a:solidFill>
                            <a:schemeClr val="dk1"/>
                          </a:solidFill>
                          <a:latin typeface="+mn-lt"/>
                          <a:ea typeface="+mn-ea"/>
                          <a:cs typeface="+mn-cs"/>
                        </a:rPr>
                        <a:t>[…]</a:t>
                      </a:r>
                    </a:p>
                  </a:txBody>
                  <a:tcPr/>
                </a:tc>
                <a:tc gridSpan="2">
                  <a:txBody>
                    <a:bodyPr/>
                    <a:lstStyle/>
                    <a:p>
                      <a:r>
                        <a:rPr lang="de-DE" sz="900" dirty="0"/>
                        <a:t>[…]</a:t>
                      </a:r>
                    </a:p>
                  </a:txBody>
                  <a:tcPr/>
                </a:tc>
                <a:tc hMerge="1">
                  <a:txBody>
                    <a:bodyPr/>
                    <a:lstStyle/>
                    <a:p>
                      <a:endParaRPr lang="de-DE" dirty="0"/>
                    </a:p>
                  </a:txBody>
                  <a:tcPr/>
                </a:tc>
                <a:tc gridSpan="2">
                  <a:txBody>
                    <a:bodyPr/>
                    <a:lstStyle/>
                    <a:p>
                      <a:r>
                        <a:rPr lang="de-DE" sz="900" dirty="0"/>
                        <a:t>[…]</a:t>
                      </a:r>
                    </a:p>
                  </a:txBody>
                  <a:tcPr/>
                </a:tc>
                <a:tc hMerge="1">
                  <a:txBody>
                    <a:bodyPr/>
                    <a:lstStyle/>
                    <a:p>
                      <a:endParaRPr lang="de-DE" dirty="0"/>
                    </a:p>
                  </a:txBody>
                  <a:tcPr/>
                </a:tc>
                <a:extLst>
                  <a:ext uri="{0D108BD9-81ED-4DB2-BD59-A6C34878D82A}">
                    <a16:rowId xmlns:a16="http://schemas.microsoft.com/office/drawing/2014/main" val="304438686"/>
                  </a:ext>
                </a:extLst>
              </a:tr>
              <a:tr h="406203">
                <a:tc>
                  <a:txBody>
                    <a:bodyPr/>
                    <a:lstStyle/>
                    <a:p>
                      <a:pPr marL="0" algn="l" defTabSz="914400" rtl="0" eaLnBrk="1" latinLnBrk="0" hangingPunct="1"/>
                      <a:r>
                        <a:rPr lang="de-DE" sz="900" b="1" kern="1200" dirty="0">
                          <a:solidFill>
                            <a:schemeClr val="dk1"/>
                          </a:solidFill>
                          <a:latin typeface="+mn-lt"/>
                          <a:ea typeface="+mn-ea"/>
                          <a:cs typeface="+mn-cs"/>
                        </a:rPr>
                        <a:t>Medien</a:t>
                      </a:r>
                    </a:p>
                    <a:p>
                      <a:pPr marL="0" lvl="0" algn="l" defTabSz="914400" rtl="0" eaLnBrk="1" latinLnBrk="0" hangingPunct="1"/>
                      <a:r>
                        <a:rPr lang="de-DE" sz="900" b="1" kern="1200" dirty="0">
                          <a:solidFill>
                            <a:schemeClr val="dk1"/>
                          </a:solidFill>
                          <a:latin typeface="+mn-lt"/>
                          <a:ea typeface="+mn-ea"/>
                          <a:cs typeface="+mn-cs"/>
                        </a:rPr>
                        <a:t>[…]</a:t>
                      </a:r>
                    </a:p>
                  </a:txBody>
                  <a:tcPr/>
                </a:tc>
                <a:tc gridSpan="2">
                  <a:txBody>
                    <a:bodyPr/>
                    <a:lstStyle/>
                    <a:p>
                      <a:r>
                        <a:rPr lang="de-DE" sz="900" dirty="0"/>
                        <a:t>[…]</a:t>
                      </a:r>
                    </a:p>
                  </a:txBody>
                  <a:tcPr/>
                </a:tc>
                <a:tc hMerge="1">
                  <a:txBody>
                    <a:bodyPr/>
                    <a:lstStyle/>
                    <a:p>
                      <a:endParaRPr lang="de-DE"/>
                    </a:p>
                  </a:txBody>
                  <a:tcPr/>
                </a:tc>
                <a:tc gridSpan="2">
                  <a:txBody>
                    <a:bodyPr/>
                    <a:lstStyle/>
                    <a:p>
                      <a:r>
                        <a:rPr lang="de-DE" sz="900" dirty="0"/>
                        <a:t>[…]</a:t>
                      </a:r>
                    </a:p>
                  </a:txBody>
                  <a:tcPr/>
                </a:tc>
                <a:tc hMerge="1">
                  <a:txBody>
                    <a:bodyPr/>
                    <a:lstStyle/>
                    <a:p>
                      <a:endParaRPr lang="de-DE"/>
                    </a:p>
                  </a:txBody>
                  <a:tcPr/>
                </a:tc>
                <a:extLst>
                  <a:ext uri="{0D108BD9-81ED-4DB2-BD59-A6C34878D82A}">
                    <a16:rowId xmlns:a16="http://schemas.microsoft.com/office/drawing/2014/main" val="2304398096"/>
                  </a:ext>
                </a:extLst>
              </a:tr>
              <a:tr h="406203">
                <a:tc>
                  <a:txBody>
                    <a:bodyPr/>
                    <a:lstStyle/>
                    <a:p>
                      <a:pPr marL="0" lvl="0" algn="l" defTabSz="914400" rtl="0" eaLnBrk="1" latinLnBrk="0" hangingPunct="1"/>
                      <a:r>
                        <a:rPr lang="de-DE" sz="1200" b="1" kern="1200" dirty="0">
                          <a:solidFill>
                            <a:schemeClr val="dk1"/>
                          </a:solidFill>
                          <a:latin typeface="+mn-lt"/>
                          <a:ea typeface="+mn-ea"/>
                          <a:cs typeface="+mn-cs"/>
                        </a:rPr>
                        <a:t>Verbindliche </a:t>
                      </a:r>
                    </a:p>
                    <a:p>
                      <a:pPr marL="0" lvl="0" algn="l" defTabSz="914400" rtl="0" eaLnBrk="1" latinLnBrk="0" hangingPunct="1"/>
                      <a:r>
                        <a:rPr lang="de-DE" sz="1200" b="1" kern="1200" dirty="0">
                          <a:solidFill>
                            <a:schemeClr val="dk1"/>
                          </a:solidFill>
                          <a:latin typeface="+mn-lt"/>
                          <a:ea typeface="+mn-ea"/>
                          <a:cs typeface="+mn-cs"/>
                        </a:rPr>
                        <a:t>Absprachen</a:t>
                      </a:r>
                    </a:p>
                  </a:txBody>
                  <a:tcPr/>
                </a:tc>
                <a:tc gridSpan="4">
                  <a:txBody>
                    <a:bodyPr/>
                    <a:lstStyle/>
                    <a:p>
                      <a:pPr marL="285750" lvl="0" indent="-285750">
                        <a:buFont typeface="Arial" panose="020B0604020202020204" pitchFamily="34" charset="0"/>
                        <a:buChar char="•"/>
                      </a:pPr>
                      <a:r>
                        <a:rPr lang="de-DE" sz="1400" kern="1200" dirty="0">
                          <a:solidFill>
                            <a:srgbClr val="FF0000"/>
                          </a:solidFill>
                          <a:effectLst/>
                          <a:latin typeface="+mn-lt"/>
                          <a:ea typeface="+mn-ea"/>
                          <a:cs typeface="+mn-cs"/>
                        </a:rPr>
                        <a:t>Lesestrategien </a:t>
                      </a:r>
                      <a:r>
                        <a:rPr lang="de-DE" sz="1400" kern="1200" dirty="0">
                          <a:solidFill>
                            <a:schemeClr val="dk1"/>
                          </a:solidFill>
                          <a:effectLst/>
                          <a:latin typeface="+mn-lt"/>
                          <a:ea typeface="+mn-ea"/>
                          <a:cs typeface="+mn-cs"/>
                        </a:rPr>
                        <a:t>(kontinuierliche und diskontinuierliche Sachtexte – analog und digital)</a:t>
                      </a:r>
                    </a:p>
                    <a:p>
                      <a:pPr marL="285750" lvl="0" indent="-285750">
                        <a:buFont typeface="Arial" panose="020B0604020202020204" pitchFamily="34" charset="0"/>
                        <a:buChar char="•"/>
                      </a:pPr>
                      <a:r>
                        <a:rPr lang="de-DE" sz="1400" kern="1200" dirty="0">
                          <a:solidFill>
                            <a:srgbClr val="FF0000"/>
                          </a:solidFill>
                          <a:effectLst/>
                          <a:latin typeface="+mn-lt"/>
                          <a:ea typeface="+mn-ea"/>
                          <a:cs typeface="+mn-cs"/>
                        </a:rPr>
                        <a:t>Recherchestrategien</a:t>
                      </a:r>
                    </a:p>
                    <a:p>
                      <a:pPr marL="285750" lvl="0" indent="-285750">
                        <a:buFont typeface="Arial" panose="020B0604020202020204" pitchFamily="34" charset="0"/>
                        <a:buChar char="•"/>
                      </a:pPr>
                      <a:r>
                        <a:rPr lang="de-DE" sz="1400" kern="1200" dirty="0">
                          <a:solidFill>
                            <a:schemeClr val="dk1"/>
                          </a:solidFill>
                          <a:effectLst/>
                          <a:latin typeface="+mn-lt"/>
                          <a:ea typeface="+mn-ea"/>
                          <a:cs typeface="+mn-cs"/>
                        </a:rPr>
                        <a:t>Präsentationen (Kommunikationsverhalten vor einer Gruppe: adressatenorientierte Vorstellung von Projektmappe mit Karten, Sachtexten, Tabellen, Bildern)</a:t>
                      </a:r>
                    </a:p>
                    <a:p>
                      <a:pPr marL="285750" indent="-285750">
                        <a:buFont typeface="Arial" panose="020B0604020202020204" pitchFamily="34" charset="0"/>
                        <a:buChar char="•"/>
                      </a:pPr>
                      <a:r>
                        <a:rPr lang="de-DE" sz="1400" kern="1200" dirty="0">
                          <a:solidFill>
                            <a:schemeClr val="dk1"/>
                          </a:solidFill>
                          <a:effectLst/>
                          <a:latin typeface="+mn-lt"/>
                          <a:ea typeface="+mn-ea"/>
                          <a:cs typeface="+mn-cs"/>
                        </a:rPr>
                        <a:t>Projektmappe</a:t>
                      </a:r>
                      <a:endParaRPr lang="de-DE" sz="1200" dirty="0"/>
                    </a:p>
                  </a:txBody>
                  <a:tcPr/>
                </a:tc>
                <a:tc hMerge="1">
                  <a:txBody>
                    <a:bodyPr/>
                    <a:lstStyle/>
                    <a:p>
                      <a:endParaRPr lang="de-DE"/>
                    </a:p>
                  </a:txBody>
                  <a:tcPr/>
                </a:tc>
                <a:tc hMerge="1">
                  <a:txBody>
                    <a:bodyPr/>
                    <a:lstStyle/>
                    <a:p>
                      <a:endParaRPr lang="de-DE" sz="1600" dirty="0"/>
                    </a:p>
                  </a:txBody>
                  <a:tcPr/>
                </a:tc>
                <a:tc hMerge="1">
                  <a:txBody>
                    <a:bodyPr/>
                    <a:lstStyle/>
                    <a:p>
                      <a:endParaRPr lang="de-DE"/>
                    </a:p>
                  </a:txBody>
                  <a:tcPr/>
                </a:tc>
                <a:extLst>
                  <a:ext uri="{0D108BD9-81ED-4DB2-BD59-A6C34878D82A}">
                    <a16:rowId xmlns:a16="http://schemas.microsoft.com/office/drawing/2014/main" val="3334276976"/>
                  </a:ext>
                </a:extLst>
              </a:tr>
            </a:tbl>
          </a:graphicData>
        </a:graphic>
      </p:graphicFrame>
      <p:sp>
        <p:nvSpPr>
          <p:cNvPr id="3" name="Sprechblase: rechteckig 2">
            <a:extLst>
              <a:ext uri="{FF2B5EF4-FFF2-40B4-BE49-F238E27FC236}">
                <a16:creationId xmlns:a16="http://schemas.microsoft.com/office/drawing/2014/main" id="{645831C0-88EC-47DB-8C55-37BE396D43D8}"/>
              </a:ext>
            </a:extLst>
          </p:cNvPr>
          <p:cNvSpPr/>
          <p:nvPr/>
        </p:nvSpPr>
        <p:spPr>
          <a:xfrm>
            <a:off x="6478320" y="6115822"/>
            <a:ext cx="1595250" cy="504056"/>
          </a:xfrm>
          <a:prstGeom prst="wedgeRectCallout">
            <a:avLst>
              <a:gd name="adj1" fmla="val -250114"/>
              <a:gd name="adj2" fmla="val -55721"/>
            </a:avLst>
          </a:prstGeom>
          <a:solidFill>
            <a:schemeClr val="bg1">
              <a:lumMod val="9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Ersatzform</a:t>
            </a:r>
          </a:p>
        </p:txBody>
      </p:sp>
    </p:spTree>
    <p:extLst>
      <p:ext uri="{BB962C8B-B14F-4D97-AF65-F5344CB8AC3E}">
        <p14:creationId xmlns:p14="http://schemas.microsoft.com/office/powerpoint/2010/main" val="256310298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9603" y="1115529"/>
            <a:ext cx="8229600" cy="360040"/>
          </a:xfrm>
        </p:spPr>
        <p:txBody>
          <a:bodyPr/>
          <a:lstStyle/>
          <a:p>
            <a:r>
              <a:rPr lang="de-DE" altLang="de-DE" sz="2800" dirty="0">
                <a:cs typeface="Times New Roman" pitchFamily="18" charset="0"/>
              </a:rPr>
              <a:t>3. Vorschläge für teilnehmeraktivierende Elemente </a:t>
            </a:r>
            <a:endParaRPr lang="de-DE" sz="2800" dirty="0"/>
          </a:p>
        </p:txBody>
      </p:sp>
      <p:sp>
        <p:nvSpPr>
          <p:cNvPr id="3" name="Inhaltsplatzhalter 2"/>
          <p:cNvSpPr>
            <a:spLocks noGrp="1"/>
          </p:cNvSpPr>
          <p:nvPr>
            <p:ph idx="1"/>
          </p:nvPr>
        </p:nvSpPr>
        <p:spPr>
          <a:xfrm>
            <a:off x="469603" y="1700808"/>
            <a:ext cx="8229600" cy="4205064"/>
          </a:xfrm>
        </p:spPr>
        <p:txBody>
          <a:bodyPr>
            <a:normAutofit fontScale="55000" lnSpcReduction="20000"/>
          </a:bodyPr>
          <a:lstStyle/>
          <a:p>
            <a:pPr marL="0" indent="0">
              <a:buNone/>
              <a:defRPr/>
            </a:pPr>
            <a:r>
              <a:rPr lang="de-DE" sz="4400" b="1" dirty="0">
                <a:solidFill>
                  <a:prstClr val="black"/>
                </a:solidFill>
              </a:rPr>
              <a:t>Tauschen Sie sich zu dem </a:t>
            </a:r>
            <a:r>
              <a:rPr lang="de-DE" altLang="de-DE" sz="4400" b="1" dirty="0">
                <a:solidFill>
                  <a:prstClr val="black"/>
                </a:solidFill>
              </a:rPr>
              <a:t>Vorschlag für die Weiterarbeit in der Schule </a:t>
            </a:r>
            <a:r>
              <a:rPr lang="de-DE" sz="4400" b="1" dirty="0">
                <a:solidFill>
                  <a:prstClr val="black"/>
                </a:solidFill>
              </a:rPr>
              <a:t>aus und planen Sie Ihre nächsten Schritte</a:t>
            </a:r>
            <a:r>
              <a:rPr lang="de-DE" altLang="de-DE" sz="4400" b="1" dirty="0">
                <a:solidFill>
                  <a:prstClr val="black"/>
                </a:solidFill>
              </a:rPr>
              <a:t>. </a:t>
            </a:r>
          </a:p>
          <a:p>
            <a:pPr marL="742950" indent="-742950">
              <a:buFont typeface="+mj-lt"/>
              <a:buAutoNum type="arabicPeriod"/>
              <a:defRPr/>
            </a:pPr>
            <a:r>
              <a:rPr lang="de-DE" altLang="de-DE" sz="4400" dirty="0">
                <a:solidFill>
                  <a:prstClr val="black"/>
                </a:solidFill>
              </a:rPr>
              <a:t>Vorstellen des </a:t>
            </a:r>
            <a:r>
              <a:rPr lang="de-DE" altLang="de-DE" sz="4400" b="1" dirty="0">
                <a:solidFill>
                  <a:prstClr val="black"/>
                </a:solidFill>
              </a:rPr>
              <a:t>Lehrplans</a:t>
            </a:r>
            <a:r>
              <a:rPr lang="de-DE" altLang="de-DE" sz="4400" dirty="0">
                <a:solidFill>
                  <a:prstClr val="black"/>
                </a:solidFill>
              </a:rPr>
              <a:t> </a:t>
            </a:r>
            <a:r>
              <a:rPr lang="de-DE" altLang="de-DE" sz="4400" i="1" dirty="0">
                <a:solidFill>
                  <a:prstClr val="black"/>
                </a:solidFill>
              </a:rPr>
              <a:t>(Grundlage: </a:t>
            </a:r>
            <a:r>
              <a:rPr lang="de-DE" altLang="de-DE" sz="4400" i="1" dirty="0" err="1">
                <a:solidFill>
                  <a:prstClr val="black"/>
                </a:solidFill>
              </a:rPr>
              <a:t>ppt</a:t>
            </a:r>
            <a:r>
              <a:rPr lang="de-DE" altLang="de-DE" sz="4400" i="1" dirty="0">
                <a:solidFill>
                  <a:prstClr val="black"/>
                </a:solidFill>
              </a:rPr>
              <a:t>)</a:t>
            </a:r>
          </a:p>
          <a:p>
            <a:pPr marL="742950" indent="-742950">
              <a:buFont typeface="+mj-lt"/>
              <a:buAutoNum type="arabicPeriod"/>
              <a:defRPr/>
            </a:pPr>
            <a:r>
              <a:rPr lang="de-DE" altLang="de-DE" sz="4400" dirty="0">
                <a:solidFill>
                  <a:prstClr val="black"/>
                </a:solidFill>
              </a:rPr>
              <a:t>Unterstützungsmaterialien vorstellen: </a:t>
            </a:r>
            <a:r>
              <a:rPr lang="de-DE" altLang="de-DE" sz="4400" b="1" dirty="0">
                <a:solidFill>
                  <a:prstClr val="black"/>
                </a:solidFill>
              </a:rPr>
              <a:t>Lehrplannavigator</a:t>
            </a:r>
            <a:r>
              <a:rPr lang="de-DE" altLang="de-DE" sz="4400" dirty="0">
                <a:solidFill>
                  <a:prstClr val="black"/>
                </a:solidFill>
              </a:rPr>
              <a:t> mit beispielhaftem schulinternen Lehrplan etc. </a:t>
            </a:r>
            <a:r>
              <a:rPr lang="de-DE" altLang="de-DE" sz="4400" i="1" dirty="0">
                <a:solidFill>
                  <a:prstClr val="black"/>
                </a:solidFill>
              </a:rPr>
              <a:t>(Motto: „Dazu gibt es übrigens schon etwas als Anregung!“)</a:t>
            </a:r>
            <a:r>
              <a:rPr lang="de-DE" altLang="de-DE" sz="4400" dirty="0">
                <a:solidFill>
                  <a:prstClr val="black"/>
                </a:solidFill>
              </a:rPr>
              <a:t> </a:t>
            </a:r>
          </a:p>
          <a:p>
            <a:pPr marL="742950" indent="-742950">
              <a:buFont typeface="+mj-lt"/>
              <a:buAutoNum type="arabicPeriod"/>
              <a:defRPr/>
            </a:pPr>
            <a:r>
              <a:rPr lang="de-DE" altLang="de-DE" sz="4400" dirty="0">
                <a:solidFill>
                  <a:prstClr val="black"/>
                </a:solidFill>
              </a:rPr>
              <a:t>Den eigenen </a:t>
            </a:r>
            <a:r>
              <a:rPr lang="de-DE" altLang="de-DE" sz="4400" b="1" dirty="0">
                <a:solidFill>
                  <a:prstClr val="black"/>
                </a:solidFill>
              </a:rPr>
              <a:t>schulinternen Arbeitsplan </a:t>
            </a:r>
            <a:r>
              <a:rPr lang="de-DE" altLang="de-DE" sz="4400" dirty="0">
                <a:solidFill>
                  <a:prstClr val="black"/>
                </a:solidFill>
              </a:rPr>
              <a:t>prüfen: Was sind unsere Stärken? Wo besteht Handlungsbedarf? </a:t>
            </a:r>
            <a:r>
              <a:rPr lang="de-DE" altLang="de-DE" sz="4400" i="1" dirty="0">
                <a:solidFill>
                  <a:prstClr val="black"/>
                </a:solidFill>
              </a:rPr>
              <a:t> </a:t>
            </a:r>
          </a:p>
          <a:p>
            <a:pPr marL="742950" indent="-742950">
              <a:buFont typeface="+mj-lt"/>
              <a:buAutoNum type="arabicPeriod"/>
              <a:defRPr/>
            </a:pPr>
            <a:r>
              <a:rPr lang="de-DE" altLang="de-DE" sz="4400" dirty="0">
                <a:solidFill>
                  <a:prstClr val="black"/>
                </a:solidFill>
              </a:rPr>
              <a:t>Konkrete </a:t>
            </a:r>
            <a:r>
              <a:rPr lang="de-DE" altLang="de-DE" sz="4400" b="1" dirty="0">
                <a:solidFill>
                  <a:prstClr val="black"/>
                </a:solidFill>
              </a:rPr>
              <a:t>Maßnahmen</a:t>
            </a:r>
            <a:r>
              <a:rPr lang="de-DE" altLang="de-DE" sz="4400" dirty="0">
                <a:solidFill>
                  <a:prstClr val="black"/>
                </a:solidFill>
              </a:rPr>
              <a:t> zur Fortschreibung des schulinternen Arbeitsplans festlegen </a:t>
            </a:r>
            <a:r>
              <a:rPr lang="de-DE" altLang="de-DE" sz="4400" i="1" dirty="0">
                <a:solidFill>
                  <a:prstClr val="black"/>
                </a:solidFill>
              </a:rPr>
              <a:t>(Was? Wer? Wann bzw. bis wann?)</a:t>
            </a:r>
          </a:p>
          <a:p>
            <a:pPr marL="0" indent="0">
              <a:buNone/>
            </a:pPr>
            <a:endParaRPr lang="de-DE" altLang="de-DE" sz="4400" b="1" dirty="0">
              <a:solidFill>
                <a:prstClr val="black"/>
              </a:solidFill>
            </a:endParaRPr>
          </a:p>
          <a:p>
            <a:pPr marL="0" indent="0">
              <a:buNone/>
            </a:pPr>
            <a:endParaRPr lang="de-DE" altLang="de-DE" sz="4400" dirty="0">
              <a:solidFill>
                <a:srgbClr val="002060"/>
              </a:solidFill>
              <a:cs typeface="Times New Roman" pitchFamily="18" charset="0"/>
            </a:endParaRPr>
          </a:p>
        </p:txBody>
      </p:sp>
      <p:sp>
        <p:nvSpPr>
          <p:cNvPr id="4" name="Datumsplatzhalter 3"/>
          <p:cNvSpPr>
            <a:spLocks noGrp="1"/>
          </p:cNvSpPr>
          <p:nvPr>
            <p:ph type="dt" sz="half" idx="10"/>
          </p:nvPr>
        </p:nvSpPr>
        <p:spPr/>
        <p:txBody>
          <a:bodyPr/>
          <a:lstStyle/>
          <a:p>
            <a:r>
              <a:rPr lang="de-DE" dirty="0"/>
              <a:t>KLP </a:t>
            </a:r>
            <a:r>
              <a:rPr lang="de-DE" dirty="0" err="1"/>
              <a:t>HRGeSk</a:t>
            </a:r>
            <a:r>
              <a:rPr lang="de-DE" dirty="0"/>
              <a:t> Deutsch  </a:t>
            </a:r>
          </a:p>
        </p:txBody>
      </p:sp>
      <p:sp>
        <p:nvSpPr>
          <p:cNvPr id="6" name="Foliennummernplatzhalter 5"/>
          <p:cNvSpPr>
            <a:spLocks noGrp="1"/>
          </p:cNvSpPr>
          <p:nvPr>
            <p:ph type="sldNum" sz="quarter" idx="12"/>
          </p:nvPr>
        </p:nvSpPr>
        <p:spPr/>
        <p:txBody>
          <a:bodyPr/>
          <a:lstStyle/>
          <a:p>
            <a:fld id="{512A4277-7E7A-4AAF-BFC7-47646BF5CD0C}" type="slidenum">
              <a:rPr lang="de-DE" smtClean="0"/>
              <a:t>38</a:t>
            </a:fld>
            <a:endParaRPr lang="de-DE"/>
          </a:p>
        </p:txBody>
      </p:sp>
      <p:sp>
        <p:nvSpPr>
          <p:cNvPr id="7"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a:xfrm>
            <a:off x="3419872" y="6204656"/>
            <a:ext cx="2664296" cy="653344"/>
          </a:xfrm>
        </p:spPr>
        <p:txBody>
          <a:bodyPr/>
          <a:lstStyle/>
          <a:p>
            <a:r>
              <a:rPr lang="de-DE" dirty="0"/>
              <a:t>Dienstbesprechung zum Auftakt der Implementation</a:t>
            </a:r>
          </a:p>
          <a:p>
            <a:endParaRPr lang="de-DE" dirty="0"/>
          </a:p>
        </p:txBody>
      </p:sp>
    </p:spTree>
    <p:extLst>
      <p:ext uri="{BB962C8B-B14F-4D97-AF65-F5344CB8AC3E}">
        <p14:creationId xmlns:p14="http://schemas.microsoft.com/office/powerpoint/2010/main" val="9620018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361951" y="982978"/>
            <a:ext cx="8677274" cy="400110"/>
          </a:xfrm>
          <a:prstGeom prst="rect">
            <a:avLst/>
          </a:prstGeom>
          <a:noFill/>
        </p:spPr>
        <p:txBody>
          <a:bodyPr wrap="square" rtlCol="0">
            <a:spAutoFit/>
          </a:bodyPr>
          <a:lstStyle/>
          <a:p>
            <a:pPr>
              <a:defRPr/>
            </a:pPr>
            <a:r>
              <a:rPr lang="de-DE" sz="2000" dirty="0">
                <a:latin typeface="+mj-lt"/>
                <a:ea typeface="+mj-ea"/>
                <a:cs typeface="Times New Roman" pitchFamily="18" charset="0"/>
              </a:rPr>
              <a:t>3. Kompetenzen, Inhalte, schulische Gegebenheiten: Unterrichtsvorhaben planen</a:t>
            </a:r>
          </a:p>
        </p:txBody>
      </p:sp>
      <p:sp>
        <p:nvSpPr>
          <p:cNvPr id="9" name="Textfeld 8"/>
          <p:cNvSpPr txBox="1"/>
          <p:nvPr/>
        </p:nvSpPr>
        <p:spPr>
          <a:xfrm>
            <a:off x="321900" y="1628800"/>
            <a:ext cx="2089860" cy="2585323"/>
          </a:xfrm>
          <a:prstGeom prst="rect">
            <a:avLst/>
          </a:prstGeom>
          <a:noFill/>
        </p:spPr>
        <p:txBody>
          <a:bodyPr wrap="square" rtlCol="0">
            <a:spAutoFit/>
          </a:bodyPr>
          <a:lstStyle/>
          <a:p>
            <a:r>
              <a:rPr lang="de-DE" b="1" dirty="0">
                <a:solidFill>
                  <a:prstClr val="black"/>
                </a:solidFill>
              </a:rPr>
              <a:t>Entwickeln Sie mit Ihrer Nachbarin/ Ihrem Nachbarn eine Grundidee für ein Unterrichts-vorhaben zum Thema Mehrsprachigkeit.</a:t>
            </a:r>
            <a:endParaRPr lang="de-DE" b="1" u="sng" dirty="0">
              <a:solidFill>
                <a:prstClr val="black"/>
              </a:solidFill>
            </a:endParaRPr>
          </a:p>
          <a:p>
            <a:endParaRPr lang="de-DE" dirty="0">
              <a:solidFill>
                <a:prstClr val="black"/>
              </a:solidFill>
              <a:latin typeface="Arial Black" panose="020B0A04020102020204" pitchFamily="34" charset="0"/>
            </a:endParaRPr>
          </a:p>
        </p:txBody>
      </p:sp>
      <p:sp>
        <p:nvSpPr>
          <p:cNvPr id="6" name="Fußzeilenplatzhalter 5"/>
          <p:cNvSpPr>
            <a:spLocks noGrp="1"/>
          </p:cNvSpPr>
          <p:nvPr>
            <p:ph type="ftr" sz="quarter" idx="11"/>
          </p:nvPr>
        </p:nvSpPr>
        <p:spPr>
          <a:xfrm>
            <a:off x="-38140" y="6371277"/>
            <a:ext cx="2952328" cy="365125"/>
          </a:xfrm>
        </p:spPr>
        <p:txBody>
          <a:bodyPr/>
          <a:lstStyle/>
          <a:p>
            <a:r>
              <a:rPr lang="de-DE" dirty="0"/>
              <a:t>KLP </a:t>
            </a:r>
            <a:r>
              <a:rPr lang="de-DE" dirty="0" err="1"/>
              <a:t>HRGeSk</a:t>
            </a:r>
            <a:r>
              <a:rPr lang="de-DE" dirty="0"/>
              <a:t> Deutsch  </a:t>
            </a:r>
          </a:p>
          <a:p>
            <a:endParaRPr lang="de-DE" dirty="0"/>
          </a:p>
        </p:txBody>
      </p:sp>
      <p:sp>
        <p:nvSpPr>
          <p:cNvPr id="7" name="Foliennummernplatzhalter 6"/>
          <p:cNvSpPr>
            <a:spLocks noGrp="1"/>
          </p:cNvSpPr>
          <p:nvPr>
            <p:ph type="sldNum" sz="quarter" idx="12"/>
          </p:nvPr>
        </p:nvSpPr>
        <p:spPr/>
        <p:txBody>
          <a:bodyPr/>
          <a:lstStyle/>
          <a:p>
            <a:fld id="{512A4277-7E7A-4AAF-BFC7-47646BF5CD0C}" type="slidenum">
              <a:rPr lang="de-DE" smtClean="0"/>
              <a:t>39</a:t>
            </a:fld>
            <a:endParaRPr lang="de-DE"/>
          </a:p>
        </p:txBody>
      </p:sp>
      <p:pic>
        <p:nvPicPr>
          <p:cNvPr id="5" name="Grafik 4"/>
          <p:cNvPicPr>
            <a:picLocks noChangeAspect="1"/>
          </p:cNvPicPr>
          <p:nvPr/>
        </p:nvPicPr>
        <p:blipFill>
          <a:blip r:embed="rId3"/>
          <a:stretch>
            <a:fillRect/>
          </a:stretch>
        </p:blipFill>
        <p:spPr>
          <a:xfrm>
            <a:off x="2471299" y="1648290"/>
            <a:ext cx="6444385" cy="4228982"/>
          </a:xfrm>
          <a:prstGeom prst="rect">
            <a:avLst/>
          </a:prstGeom>
        </p:spPr>
      </p:pic>
      <p:sp>
        <p:nvSpPr>
          <p:cNvPr id="8" name="Fußzeilenplatzhalter 4">
            <a:extLst>
              <a:ext uri="{FF2B5EF4-FFF2-40B4-BE49-F238E27FC236}">
                <a16:creationId xmlns:a16="http://schemas.microsoft.com/office/drawing/2014/main" id="{0ECB4851-AB37-2449-AAFA-D6B5A6ED01F1}"/>
              </a:ext>
            </a:extLst>
          </p:cNvPr>
          <p:cNvSpPr txBox="1">
            <a:spLocks/>
          </p:cNvSpPr>
          <p:nvPr/>
        </p:nvSpPr>
        <p:spPr>
          <a:xfrm>
            <a:off x="3419872" y="6204656"/>
            <a:ext cx="2664296" cy="653344"/>
          </a:xfrm>
          <a:prstGeom prst="rect">
            <a:avLst/>
          </a:prstGeom>
        </p:spPr>
        <p:txBody>
          <a:bodyPr vert="horz" lIns="91440" tIns="45720" rIns="91440" bIns="45720" rtlCol="0" anchor="ctr"/>
          <a:lstStyle>
            <a:defPPr>
              <a:defRPr lang="de-DE"/>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mtClean="0"/>
              <a:t>Dienstbesprechung zum Auftakt der Implementation</a:t>
            </a:r>
          </a:p>
          <a:p>
            <a:endParaRPr lang="de-DE" dirty="0"/>
          </a:p>
        </p:txBody>
      </p:sp>
    </p:spTree>
    <p:extLst>
      <p:ext uri="{BB962C8B-B14F-4D97-AF65-F5344CB8AC3E}">
        <p14:creationId xmlns:p14="http://schemas.microsoft.com/office/powerpoint/2010/main" val="38862879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200" dirty="0" smtClean="0"/>
              <a:t>2. Gliederung </a:t>
            </a:r>
            <a:r>
              <a:rPr lang="de-DE" sz="3200" dirty="0"/>
              <a:t>des </a:t>
            </a:r>
            <a:r>
              <a:rPr lang="de-DE" sz="3200" dirty="0" smtClean="0"/>
              <a:t>Kernlehrplans Deutsch</a:t>
            </a:r>
            <a:endParaRPr lang="de-DE" sz="3200" dirty="0"/>
          </a:p>
        </p:txBody>
      </p:sp>
      <p:sp>
        <p:nvSpPr>
          <p:cNvPr id="4" name="Datumsplatzhalter 3"/>
          <p:cNvSpPr>
            <a:spLocks noGrp="1"/>
          </p:cNvSpPr>
          <p:nvPr>
            <p:ph type="dt" sz="half" idx="10"/>
          </p:nvPr>
        </p:nvSpPr>
        <p:spPr/>
        <p:txBody>
          <a:bodyPr/>
          <a:lstStyle/>
          <a:p>
            <a:r>
              <a:rPr lang="de-DE" dirty="0"/>
              <a:t>KLP </a:t>
            </a:r>
            <a:r>
              <a:rPr lang="de-DE" dirty="0" err="1"/>
              <a:t>HRGeSk</a:t>
            </a:r>
            <a:r>
              <a:rPr lang="de-DE" dirty="0"/>
              <a:t> </a:t>
            </a:r>
            <a:r>
              <a:rPr lang="de-DE" dirty="0" smtClean="0"/>
              <a:t>Deutsch</a:t>
            </a:r>
            <a:endParaRPr lang="de-DE" dirty="0"/>
          </a:p>
        </p:txBody>
      </p:sp>
      <p:sp>
        <p:nvSpPr>
          <p:cNvPr id="5" name="Fußzeilenplatzhalter 4"/>
          <p:cNvSpPr>
            <a:spLocks noGrp="1"/>
          </p:cNvSpPr>
          <p:nvPr>
            <p:ph type="ftr" sz="quarter" idx="11"/>
          </p:nvPr>
        </p:nvSpPr>
        <p:spPr/>
        <p:txBody>
          <a:bodyPr/>
          <a:lstStyle/>
          <a:p>
            <a:r>
              <a:rPr lang="de-DE" dirty="0"/>
              <a:t>Dienstbesprechung zum Auftakt der Implementation</a:t>
            </a:r>
          </a:p>
        </p:txBody>
      </p:sp>
      <p:sp>
        <p:nvSpPr>
          <p:cNvPr id="6" name="Foliennummernplatzhalter 5"/>
          <p:cNvSpPr>
            <a:spLocks noGrp="1"/>
          </p:cNvSpPr>
          <p:nvPr>
            <p:ph type="sldNum" sz="quarter" idx="12"/>
          </p:nvPr>
        </p:nvSpPr>
        <p:spPr/>
        <p:txBody>
          <a:bodyPr/>
          <a:lstStyle/>
          <a:p>
            <a:fld id="{512A4277-7E7A-4AAF-BFC7-47646BF5CD0C}" type="slidenum">
              <a:rPr lang="de-DE" smtClean="0"/>
              <a:t>4</a:t>
            </a:fld>
            <a:endParaRPr lang="de-DE"/>
          </a:p>
        </p:txBody>
      </p:sp>
      <p:graphicFrame>
        <p:nvGraphicFramePr>
          <p:cNvPr id="8" name="Group 50"/>
          <p:cNvGraphicFramePr>
            <a:graphicFrameLocks/>
          </p:cNvGraphicFramePr>
          <p:nvPr>
            <p:extLst>
              <p:ext uri="{D42A27DB-BD31-4B8C-83A1-F6EECF244321}">
                <p14:modId xmlns:p14="http://schemas.microsoft.com/office/powerpoint/2010/main" val="1671026286"/>
              </p:ext>
            </p:extLst>
          </p:nvPr>
        </p:nvGraphicFramePr>
        <p:xfrm>
          <a:off x="520700" y="1780854"/>
          <a:ext cx="8064500" cy="4113238"/>
        </p:xfrm>
        <a:graphic>
          <a:graphicData uri="http://schemas.openxmlformats.org/drawingml/2006/table">
            <a:tbl>
              <a:tblPr/>
              <a:tblGrid>
                <a:gridCol w="863600">
                  <a:extLst>
                    <a:ext uri="{9D8B030D-6E8A-4147-A177-3AD203B41FA5}">
                      <a16:colId xmlns:a16="http://schemas.microsoft.com/office/drawing/2014/main" val="20000"/>
                    </a:ext>
                  </a:extLst>
                </a:gridCol>
                <a:gridCol w="7200900">
                  <a:extLst>
                    <a:ext uri="{9D8B030D-6E8A-4147-A177-3AD203B41FA5}">
                      <a16:colId xmlns:a16="http://schemas.microsoft.com/office/drawing/2014/main" val="20001"/>
                    </a:ext>
                  </a:extLst>
                </a:gridCol>
              </a:tblGrid>
              <a:tr h="434764">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altLang="de-DE" sz="1600" b="1" i="0" u="none" strike="noStrike" cap="none" normalizeH="0" baseline="0" dirty="0">
                          <a:ln>
                            <a:noFill/>
                          </a:ln>
                          <a:solidFill>
                            <a:schemeClr val="tx1"/>
                          </a:solidFill>
                          <a:effectLst/>
                          <a:latin typeface="Arial" charset="0"/>
                        </a:rPr>
                        <a:t>Kapitel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altLang="de-DE" sz="1600" b="1" i="0" u="none" strike="noStrike" cap="none" normalizeH="0" baseline="0">
                          <a:ln>
                            <a:noFill/>
                          </a:ln>
                          <a:solidFill>
                            <a:schemeClr val="tx1"/>
                          </a:solidFill>
                          <a:effectLst/>
                          <a:latin typeface="Arial" charset="0"/>
                        </a:rPr>
                        <a:t>Gliederungspunkt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r h="434764">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DE" altLang="de-DE" sz="1600" b="0" i="0" u="none" strike="noStrike" cap="none" normalizeH="0" baseline="0" dirty="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1400" b="0" i="0" u="none" strike="noStrike" cap="none" normalizeH="0" baseline="0">
                          <a:ln>
                            <a:noFill/>
                          </a:ln>
                          <a:solidFill>
                            <a:schemeClr val="tx1"/>
                          </a:solidFill>
                          <a:effectLst/>
                          <a:latin typeface="Arial" charset="0"/>
                        </a:rPr>
                        <a:t>Vorbemerkungen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34764">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de-DE" sz="1600" b="0" i="0" u="none" strike="noStrike" cap="none" normalizeH="0" baseline="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1400" b="1" i="0" u="none" strike="noStrike" cap="none" normalizeH="0" baseline="0">
                          <a:ln>
                            <a:noFill/>
                          </a:ln>
                          <a:solidFill>
                            <a:srgbClr val="000000"/>
                          </a:solidFill>
                          <a:effectLst/>
                          <a:latin typeface="Arial" charset="0"/>
                          <a:ea typeface="ヒラギノ角ゴ Pro W3" charset="-128"/>
                        </a:rPr>
                        <a:t>Aufgaben und Ziele des Faches</a:t>
                      </a:r>
                      <a:r>
                        <a:rPr kumimoji="0" lang="de-DE" altLang="de-DE" sz="1400" b="1" i="0" u="none" strike="noStrike" cap="none" normalizeH="0" baseline="0">
                          <a:ln>
                            <a:noFill/>
                          </a:ln>
                          <a:solidFill>
                            <a:srgbClr val="000000"/>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34764">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de-DE" sz="1600" b="0" i="0" u="none" strike="noStrike" cap="none" normalizeH="0" baseline="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1400" b="1" i="0" u="none" strike="noStrike" cap="none" normalizeH="0" baseline="0" dirty="0">
                          <a:ln>
                            <a:noFill/>
                          </a:ln>
                          <a:solidFill>
                            <a:srgbClr val="000000"/>
                          </a:solidFill>
                          <a:effectLst/>
                          <a:latin typeface="Arial" charset="0"/>
                          <a:ea typeface="ヒラギノ角ゴ Pro W3" charset="-128"/>
                        </a:rPr>
                        <a:t>Kompetenzbereiche, Inhaltsfelder und fachliche Konkretisierungen</a:t>
                      </a:r>
                      <a:r>
                        <a:rPr kumimoji="0" lang="de-DE" altLang="de-DE" sz="1400" b="1" i="0" u="none" strike="noStrike" cap="none" normalizeH="0" baseline="0" dirty="0">
                          <a:ln>
                            <a:noFill/>
                          </a:ln>
                          <a:solidFill>
                            <a:srgbClr val="000000"/>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41138">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de-DE" sz="1600" b="0" i="0" u="none" strike="noStrike" cap="none" normalizeH="0" baseline="0">
                          <a:ln>
                            <a:noFill/>
                          </a:ln>
                          <a:solidFill>
                            <a:schemeClr val="tx1"/>
                          </a:solidFill>
                          <a:effectLst/>
                          <a:latin typeface="Arial" charset="0"/>
                        </a:rPr>
                        <a:t>2.1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1900">
                          <a:solidFill>
                            <a:schemeClr val="tx1"/>
                          </a:solidFill>
                          <a:latin typeface="Arial" charset="0"/>
                        </a:defRPr>
                      </a:lvl1pPr>
                      <a:lvl2pPr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457200" marR="0" lvl="1" indent="0" algn="l" defTabSz="914400" rtl="0" eaLnBrk="1" fontAlgn="base" latinLnBrk="0" hangingPunct="1">
                        <a:lnSpc>
                          <a:spcPct val="100000"/>
                        </a:lnSpc>
                        <a:spcBef>
                          <a:spcPct val="0"/>
                        </a:spcBef>
                        <a:spcAft>
                          <a:spcPct val="0"/>
                        </a:spcAft>
                        <a:buClrTx/>
                        <a:buSzTx/>
                        <a:buFontTx/>
                        <a:buNone/>
                        <a:tabLst/>
                      </a:pPr>
                      <a:r>
                        <a:rPr lang="de-DE" sz="1400" dirty="0" smtClean="0"/>
                        <a:t>Kompetenzbereiche und Inhaltsfelder des Faches</a:t>
                      </a:r>
                      <a:endParaRPr kumimoji="0" lang="de-DE" altLang="de-DE" sz="1400" b="0" i="0" u="none" strike="noStrike" cap="none" normalizeH="0" baseline="0" dirty="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10430">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de-DE" sz="1600" b="0" i="0" u="none" strike="noStrike" cap="none" normalizeH="0" baseline="0" dirty="0">
                          <a:ln>
                            <a:noFill/>
                          </a:ln>
                          <a:solidFill>
                            <a:schemeClr val="tx1"/>
                          </a:solidFill>
                          <a:effectLst/>
                          <a:latin typeface="Arial" charset="0"/>
                        </a:rPr>
                        <a:t>2.2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1900">
                          <a:solidFill>
                            <a:schemeClr val="tx1"/>
                          </a:solidFill>
                          <a:latin typeface="Arial" charset="0"/>
                        </a:defRPr>
                      </a:lvl1pPr>
                      <a:lvl2pPr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457200" marR="0" lvl="1" indent="0" algn="l" defTabSz="914400" rtl="0" eaLnBrk="1" fontAlgn="base" latinLnBrk="0" hangingPunct="1">
                        <a:lnSpc>
                          <a:spcPct val="100000"/>
                        </a:lnSpc>
                        <a:spcBef>
                          <a:spcPct val="0"/>
                        </a:spcBef>
                        <a:spcAft>
                          <a:spcPct val="0"/>
                        </a:spcAft>
                        <a:buClrTx/>
                        <a:buSzTx/>
                        <a:buFontTx/>
                        <a:buNone/>
                        <a:tabLst/>
                      </a:pPr>
                      <a:r>
                        <a:rPr lang="de-DE" sz="1400" dirty="0" smtClean="0"/>
                        <a:t>Kompetenzerwartungen und inhaltliche Schwerpunkte bis zum Ende der Doppeljahrgangsstufe 5/6 </a:t>
                      </a:r>
                      <a:endParaRPr kumimoji="0" lang="de-DE" altLang="de-DE" sz="1400" b="0" i="0" u="none" strike="noStrike" cap="none" normalizeH="0" baseline="0" dirty="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0040">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de-DE" sz="1600" b="0" i="0" u="none" strike="noStrike" cap="none" normalizeH="0" baseline="0" dirty="0">
                          <a:ln>
                            <a:noFill/>
                          </a:ln>
                          <a:solidFill>
                            <a:schemeClr val="tx1"/>
                          </a:solidFill>
                          <a:effectLst/>
                          <a:latin typeface="Arial" charset="0"/>
                        </a:rPr>
                        <a:t>2.3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1900">
                          <a:solidFill>
                            <a:schemeClr val="tx1"/>
                          </a:solidFill>
                          <a:latin typeface="Arial" charset="0"/>
                        </a:defRPr>
                      </a:lvl1pPr>
                      <a:lvl2pPr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457200" marR="0" lvl="1" indent="0" algn="l" defTabSz="914400" rtl="0" eaLnBrk="1" fontAlgn="base" latinLnBrk="0" hangingPunct="1">
                        <a:lnSpc>
                          <a:spcPct val="100000"/>
                        </a:lnSpc>
                        <a:spcBef>
                          <a:spcPct val="0"/>
                        </a:spcBef>
                        <a:spcAft>
                          <a:spcPct val="0"/>
                        </a:spcAft>
                        <a:buClrTx/>
                        <a:buSzTx/>
                        <a:buFontTx/>
                        <a:buNone/>
                        <a:tabLst/>
                        <a:defRPr/>
                      </a:pPr>
                      <a:r>
                        <a:rPr kumimoji="0" lang="de-DE" altLang="de-DE" sz="1400" b="0" i="0" u="none" strike="noStrike" cap="none" normalizeH="0" baseline="0" dirty="0">
                          <a:ln>
                            <a:noFill/>
                          </a:ln>
                          <a:solidFill>
                            <a:srgbClr val="000000"/>
                          </a:solidFill>
                          <a:effectLst/>
                          <a:latin typeface="Arial" charset="0"/>
                          <a:ea typeface="ヒラギノ角ゴ Pro W3" charset="-128"/>
                        </a:rPr>
                        <a:t>Kompetenzerwartungen bis zum Ende der Sekundarstufe I</a:t>
                      </a:r>
                      <a:endParaRPr kumimoji="0" lang="de-DE" altLang="de-DE" sz="1400" b="0" i="0" u="none" strike="noStrike" cap="none" normalizeH="0" baseline="0" dirty="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600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de-DE" sz="1600" b="0" i="1" u="none" strike="noStrike" cap="none" normalizeH="0" baseline="0" dirty="0">
                          <a:ln>
                            <a:noFill/>
                          </a:ln>
                          <a:solidFill>
                            <a:schemeClr val="tx1"/>
                          </a:solidFill>
                          <a:effectLst/>
                          <a:latin typeface="Arial" charset="0"/>
                        </a:rPr>
                        <a:t>2.3.1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57200" marR="0" lvl="1" indent="0" algn="l" defTabSz="914400" rtl="0" eaLnBrk="1" fontAlgn="base" latinLnBrk="0" hangingPunct="1">
                        <a:lnSpc>
                          <a:spcPct val="100000"/>
                        </a:lnSpc>
                        <a:spcBef>
                          <a:spcPct val="0"/>
                        </a:spcBef>
                        <a:spcAft>
                          <a:spcPct val="0"/>
                        </a:spcAft>
                        <a:buClrTx/>
                        <a:buSzTx/>
                        <a:buFontTx/>
                        <a:buNone/>
                        <a:tabLst/>
                        <a:defRPr/>
                      </a:pPr>
                      <a:r>
                        <a:rPr lang="de-DE" sz="1400" dirty="0" smtClean="0"/>
                        <a:t>Doppeljahrgangstufe 7/8 </a:t>
                      </a:r>
                      <a:endParaRPr kumimoji="0" lang="de-DE" altLang="de-DE" sz="1400" b="0" i="1" u="none" strike="noStrike" cap="none" normalizeH="0" baseline="0" dirty="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600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de-DE" sz="1600" b="0" i="1" u="none" strike="noStrike" cap="none" normalizeH="0" baseline="0" dirty="0">
                          <a:ln>
                            <a:noFill/>
                          </a:ln>
                          <a:solidFill>
                            <a:schemeClr val="tx1"/>
                          </a:solidFill>
                          <a:effectLst/>
                          <a:latin typeface="Arial" charset="0"/>
                        </a:rPr>
                        <a:t>2.3.2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57200" marR="0" lvl="1" indent="0" algn="l" defTabSz="914400" rtl="0" eaLnBrk="1" fontAlgn="base" latinLnBrk="0" hangingPunct="1">
                        <a:lnSpc>
                          <a:spcPct val="100000"/>
                        </a:lnSpc>
                        <a:spcBef>
                          <a:spcPct val="0"/>
                        </a:spcBef>
                        <a:spcAft>
                          <a:spcPct val="0"/>
                        </a:spcAft>
                        <a:buClrTx/>
                        <a:buSzTx/>
                        <a:buFontTx/>
                        <a:buNone/>
                        <a:tabLst/>
                        <a:defRPr/>
                      </a:pPr>
                      <a:r>
                        <a:rPr lang="de-DE" sz="1400" dirty="0" smtClean="0"/>
                        <a:t>Doppeljahrgangstufe 9/10</a:t>
                      </a:r>
                      <a:endParaRPr kumimoji="0" lang="de-DE" altLang="de-DE" sz="1400" b="0" i="1" u="none" strike="noStrike" cap="none" normalizeH="0" baseline="0" dirty="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434764">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de-DE" sz="1600" b="0" i="0" u="none" strike="noStrike" cap="none" normalizeH="0" baseline="0" dirty="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1400" b="1" i="0" u="none" strike="noStrike" cap="none" normalizeH="0" baseline="0" dirty="0">
                          <a:ln>
                            <a:noFill/>
                          </a:ln>
                          <a:solidFill>
                            <a:srgbClr val="000000"/>
                          </a:solidFill>
                          <a:effectLst/>
                          <a:latin typeface="Arial" charset="0"/>
                          <a:ea typeface="ヒラギノ角ゴ Pro W3" charset="-128"/>
                        </a:rPr>
                        <a:t>Lernerfolgsüberprüfung und Leistungsbewertung</a:t>
                      </a:r>
                      <a:r>
                        <a:rPr kumimoji="0" lang="de-DE" altLang="de-DE" sz="1400" b="1" i="0" u="none" strike="noStrike" cap="none" normalizeH="0" baseline="0" dirty="0">
                          <a:ln>
                            <a:noFill/>
                          </a:ln>
                          <a:solidFill>
                            <a:srgbClr val="000000"/>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7241431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C4FFF9-7FB3-F24D-8A89-D29A7BD6BEB6}"/>
              </a:ext>
            </a:extLst>
          </p:cNvPr>
          <p:cNvSpPr>
            <a:spLocks noGrp="1"/>
          </p:cNvSpPr>
          <p:nvPr>
            <p:ph type="title"/>
          </p:nvPr>
        </p:nvSpPr>
        <p:spPr/>
        <p:txBody>
          <a:bodyPr/>
          <a:lstStyle/>
          <a:p>
            <a:r>
              <a:rPr lang="de-DE" dirty="0" smtClean="0"/>
              <a:t>3. Die </a:t>
            </a:r>
            <a:r>
              <a:rPr lang="de-DE" dirty="0"/>
              <a:t>wichtigsten Kontinuitäten</a:t>
            </a:r>
          </a:p>
        </p:txBody>
      </p:sp>
      <p:sp>
        <p:nvSpPr>
          <p:cNvPr id="3" name="Inhaltsplatzhalter 2">
            <a:extLst>
              <a:ext uri="{FF2B5EF4-FFF2-40B4-BE49-F238E27FC236}">
                <a16:creationId xmlns:a16="http://schemas.microsoft.com/office/drawing/2014/main" id="{F2ADA2A4-372F-E048-9555-ACAF3F44B8CE}"/>
              </a:ext>
            </a:extLst>
          </p:cNvPr>
          <p:cNvSpPr>
            <a:spLocks noGrp="1"/>
          </p:cNvSpPr>
          <p:nvPr>
            <p:ph idx="1"/>
          </p:nvPr>
        </p:nvSpPr>
        <p:spPr/>
        <p:txBody>
          <a:bodyPr/>
          <a:lstStyle/>
          <a:p>
            <a:r>
              <a:rPr lang="de-DE" dirty="0"/>
              <a:t>Unverändert liegt dem KLP das Konzept eines kumulativen </a:t>
            </a:r>
            <a:r>
              <a:rPr lang="de-DE" b="1" dirty="0"/>
              <a:t>Kompetenzaufbaus </a:t>
            </a:r>
            <a:r>
              <a:rPr lang="de-DE" dirty="0"/>
              <a:t>von Klasse 5 bis zum Ende der Sekundarstufe I zugrunde.</a:t>
            </a:r>
          </a:p>
          <a:p>
            <a:r>
              <a:rPr lang="de-DE" dirty="0"/>
              <a:t>Ein großer Teil der </a:t>
            </a:r>
            <a:r>
              <a:rPr lang="de-DE" b="1" dirty="0"/>
              <a:t>fachlichen Gegenstände </a:t>
            </a:r>
            <a:r>
              <a:rPr lang="de-DE" dirty="0"/>
              <a:t>in den Inhaltsfeldern ist identisch mit dem Vorgänger-KLP.</a:t>
            </a:r>
          </a:p>
          <a:p>
            <a:r>
              <a:rPr lang="de-DE" dirty="0"/>
              <a:t>Zahlreiche </a:t>
            </a:r>
            <a:r>
              <a:rPr lang="de-DE" b="1" dirty="0"/>
              <a:t>konkretisierte Kompetenzerwartungen </a:t>
            </a:r>
            <a:r>
              <a:rPr lang="de-DE" dirty="0"/>
              <a:t>sind analog zum Vorgänger-KLP formuliert.</a:t>
            </a:r>
          </a:p>
          <a:p>
            <a:r>
              <a:rPr lang="de-DE" dirty="0"/>
              <a:t>Die </a:t>
            </a:r>
            <a:r>
              <a:rPr lang="de-DE" b="1" dirty="0"/>
              <a:t>Aufgabentypen</a:t>
            </a:r>
            <a:r>
              <a:rPr lang="de-DE" dirty="0"/>
              <a:t> für Klassenarbeiten bleiben erhalten.</a:t>
            </a:r>
          </a:p>
        </p:txBody>
      </p:sp>
      <p:sp>
        <p:nvSpPr>
          <p:cNvPr id="4" name="Datumsplatzhalter 3">
            <a:extLst>
              <a:ext uri="{FF2B5EF4-FFF2-40B4-BE49-F238E27FC236}">
                <a16:creationId xmlns:a16="http://schemas.microsoft.com/office/drawing/2014/main" id="{39DE3C38-78BD-1142-BB89-B04F4FD44654}"/>
              </a:ext>
            </a:extLst>
          </p:cNvPr>
          <p:cNvSpPr>
            <a:spLocks noGrp="1"/>
          </p:cNvSpPr>
          <p:nvPr>
            <p:ph type="dt" sz="half" idx="10"/>
          </p:nvPr>
        </p:nvSpPr>
        <p:spPr/>
        <p:txBody>
          <a:bodyPr/>
          <a:lstStyle/>
          <a:p>
            <a:r>
              <a:rPr lang="de-DE" dirty="0"/>
              <a:t>KLP </a:t>
            </a:r>
            <a:r>
              <a:rPr lang="de-DE" dirty="0" err="1"/>
              <a:t>HRGeSk</a:t>
            </a:r>
            <a:r>
              <a:rPr lang="de-DE" dirty="0"/>
              <a:t> </a:t>
            </a:r>
            <a:r>
              <a:rPr lang="de-DE" dirty="0" smtClean="0"/>
              <a:t>Deutsch</a:t>
            </a:r>
            <a:endParaRPr lang="de-DE" dirty="0"/>
          </a:p>
        </p:txBody>
      </p:sp>
      <p:sp>
        <p:nvSpPr>
          <p:cNvPr id="5" name="Fußzeilenplatzhalter 4">
            <a:extLst>
              <a:ext uri="{FF2B5EF4-FFF2-40B4-BE49-F238E27FC236}">
                <a16:creationId xmlns:a16="http://schemas.microsoft.com/office/drawing/2014/main" id="{23C70120-1105-1549-A619-C6351A6B732E}"/>
              </a:ext>
            </a:extLst>
          </p:cNvPr>
          <p:cNvSpPr>
            <a:spLocks noGrp="1"/>
          </p:cNvSpPr>
          <p:nvPr>
            <p:ph type="ftr" sz="quarter" idx="11"/>
          </p:nvPr>
        </p:nvSpPr>
        <p:spPr/>
        <p:txBody>
          <a:bodyPr/>
          <a:lstStyle/>
          <a:p>
            <a:r>
              <a:rPr lang="de-DE" dirty="0"/>
              <a:t>Dienstbesprechung zum Auftakt der Implementation</a:t>
            </a:r>
          </a:p>
        </p:txBody>
      </p:sp>
      <p:sp>
        <p:nvSpPr>
          <p:cNvPr id="6" name="Foliennummernplatzhalter 5">
            <a:extLst>
              <a:ext uri="{FF2B5EF4-FFF2-40B4-BE49-F238E27FC236}">
                <a16:creationId xmlns:a16="http://schemas.microsoft.com/office/drawing/2014/main" id="{AA250A9D-98AA-6F44-8CB8-DE79BC50D592}"/>
              </a:ext>
            </a:extLst>
          </p:cNvPr>
          <p:cNvSpPr>
            <a:spLocks noGrp="1"/>
          </p:cNvSpPr>
          <p:nvPr>
            <p:ph type="sldNum" sz="quarter" idx="12"/>
          </p:nvPr>
        </p:nvSpPr>
        <p:spPr/>
        <p:txBody>
          <a:bodyPr/>
          <a:lstStyle/>
          <a:p>
            <a:fld id="{512A4277-7E7A-4AAF-BFC7-47646BF5CD0C}" type="slidenum">
              <a:rPr lang="de-DE" smtClean="0"/>
              <a:t>5</a:t>
            </a:fld>
            <a:endParaRPr lang="de-DE"/>
          </a:p>
        </p:txBody>
      </p:sp>
    </p:spTree>
    <p:extLst>
      <p:ext uri="{BB962C8B-B14F-4D97-AF65-F5344CB8AC3E}">
        <p14:creationId xmlns:p14="http://schemas.microsoft.com/office/powerpoint/2010/main" val="18080543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524E87-3501-2549-97F6-0BE4068189D7}"/>
              </a:ext>
            </a:extLst>
          </p:cNvPr>
          <p:cNvSpPr>
            <a:spLocks noGrp="1"/>
          </p:cNvSpPr>
          <p:nvPr>
            <p:ph type="title"/>
          </p:nvPr>
        </p:nvSpPr>
        <p:spPr/>
        <p:txBody>
          <a:bodyPr/>
          <a:lstStyle/>
          <a:p>
            <a:r>
              <a:rPr lang="de-DE" dirty="0" smtClean="0"/>
              <a:t>4. Die </a:t>
            </a:r>
            <a:r>
              <a:rPr lang="de-DE" dirty="0"/>
              <a:t>wichtigsten Neuerungen</a:t>
            </a:r>
          </a:p>
        </p:txBody>
      </p:sp>
      <p:sp>
        <p:nvSpPr>
          <p:cNvPr id="3" name="Inhaltsplatzhalter 2">
            <a:extLst>
              <a:ext uri="{FF2B5EF4-FFF2-40B4-BE49-F238E27FC236}">
                <a16:creationId xmlns:a16="http://schemas.microsoft.com/office/drawing/2014/main" id="{323EFAE1-F979-1049-BA0C-ABF010A35C81}"/>
              </a:ext>
            </a:extLst>
          </p:cNvPr>
          <p:cNvSpPr>
            <a:spLocks noGrp="1"/>
          </p:cNvSpPr>
          <p:nvPr>
            <p:ph idx="1"/>
          </p:nvPr>
        </p:nvSpPr>
        <p:spPr>
          <a:xfrm>
            <a:off x="457200" y="1628800"/>
            <a:ext cx="8686800" cy="4464496"/>
          </a:xfrm>
        </p:spPr>
        <p:txBody>
          <a:bodyPr>
            <a:normAutofit/>
          </a:bodyPr>
          <a:lstStyle/>
          <a:p>
            <a:r>
              <a:rPr lang="de-DE" sz="2400" dirty="0">
                <a:sym typeface="Symbol"/>
              </a:rPr>
              <a:t>Stärkung </a:t>
            </a:r>
            <a:r>
              <a:rPr lang="de-DE" sz="2400" b="1" dirty="0" smtClean="0">
                <a:sym typeface="Symbol"/>
              </a:rPr>
              <a:t>zentraler </a:t>
            </a:r>
            <a:r>
              <a:rPr lang="de-DE" sz="2400" b="1" dirty="0">
                <a:sym typeface="Symbol"/>
              </a:rPr>
              <a:t>K</a:t>
            </a:r>
            <a:r>
              <a:rPr lang="de-DE" sz="2400" b="1" dirty="0" smtClean="0"/>
              <a:t>ompetenzen </a:t>
            </a:r>
            <a:r>
              <a:rPr lang="de-DE" sz="2400" dirty="0"/>
              <a:t>(Lesen, Schreiben, Sprechen, Zuhören)</a:t>
            </a:r>
            <a:endParaRPr lang="de-DE" sz="2400" b="1" dirty="0"/>
          </a:p>
          <a:p>
            <a:r>
              <a:rPr lang="de-DE" sz="2400" dirty="0"/>
              <a:t>Stärkung des Faches im Hinblick auf die </a:t>
            </a:r>
            <a:r>
              <a:rPr lang="de-DE" sz="2400" b="1" dirty="0"/>
              <a:t>ästhetische Bildung</a:t>
            </a:r>
            <a:r>
              <a:rPr lang="de-DE" sz="2400" dirty="0"/>
              <a:t> und die Bedeutung für die </a:t>
            </a:r>
            <a:r>
              <a:rPr lang="de-DE" sz="2400" b="1" dirty="0"/>
              <a:t>Persönlichkeitsentwicklung</a:t>
            </a:r>
          </a:p>
          <a:p>
            <a:r>
              <a:rPr lang="de-DE" sz="2400" dirty="0" smtClean="0"/>
              <a:t>Berücksichtigung </a:t>
            </a:r>
            <a:r>
              <a:rPr lang="de-DE" sz="2400" dirty="0"/>
              <a:t>des </a:t>
            </a:r>
            <a:r>
              <a:rPr lang="de-DE" sz="2400" b="1" dirty="0"/>
              <a:t>Medienkompetenzrahmens </a:t>
            </a:r>
            <a:r>
              <a:rPr lang="de-DE" sz="2400" dirty="0"/>
              <a:t>in deutschspezifische Kompetenzen und mit fachlichen Gegenständen des Deutschunterrichts</a:t>
            </a:r>
          </a:p>
          <a:p>
            <a:r>
              <a:rPr lang="de-DE" sz="2400" b="1" dirty="0"/>
              <a:t>Inhaltsfeld Medien </a:t>
            </a:r>
            <a:r>
              <a:rPr lang="de-DE" sz="2400" dirty="0"/>
              <a:t>(Medien </a:t>
            </a:r>
            <a:r>
              <a:rPr lang="de-DE" sz="2400" dirty="0">
                <a:sym typeface="Symbol"/>
              </a:rPr>
              <a:t> digitale Medien):</a:t>
            </a:r>
            <a:r>
              <a:rPr lang="de-DE" sz="2400" dirty="0"/>
              <a:t> Medialität als Reflexionsgegenstand, dabei auch Mündigkeit im Umgang mit digitalen Medien im Sinne der </a:t>
            </a:r>
            <a:r>
              <a:rPr lang="de-DE" sz="2400" dirty="0" smtClean="0"/>
              <a:t>Verbraucherbildung</a:t>
            </a:r>
            <a:endParaRPr lang="de-DE" sz="2400" dirty="0"/>
          </a:p>
        </p:txBody>
      </p:sp>
      <p:sp>
        <p:nvSpPr>
          <p:cNvPr id="4" name="Datumsplatzhalter 3">
            <a:extLst>
              <a:ext uri="{FF2B5EF4-FFF2-40B4-BE49-F238E27FC236}">
                <a16:creationId xmlns:a16="http://schemas.microsoft.com/office/drawing/2014/main" id="{FE18153D-5BC8-C449-8E75-B628F2A84FF7}"/>
              </a:ext>
            </a:extLst>
          </p:cNvPr>
          <p:cNvSpPr>
            <a:spLocks noGrp="1"/>
          </p:cNvSpPr>
          <p:nvPr>
            <p:ph type="dt" sz="half" idx="10"/>
          </p:nvPr>
        </p:nvSpPr>
        <p:spPr>
          <a:xfrm>
            <a:off x="107504" y="6356350"/>
            <a:ext cx="3024336" cy="365125"/>
          </a:xfrm>
        </p:spPr>
        <p:txBody>
          <a:bodyPr/>
          <a:lstStyle/>
          <a:p>
            <a:r>
              <a:rPr lang="de-DE" dirty="0"/>
              <a:t>KLP </a:t>
            </a:r>
            <a:r>
              <a:rPr lang="de-DE" dirty="0" err="1"/>
              <a:t>HRGeSk</a:t>
            </a:r>
            <a:r>
              <a:rPr lang="de-DE" dirty="0"/>
              <a:t> </a:t>
            </a:r>
            <a:r>
              <a:rPr lang="de-DE" dirty="0" smtClean="0"/>
              <a:t>Deutsch</a:t>
            </a:r>
            <a:endParaRPr lang="de-DE" dirty="0"/>
          </a:p>
        </p:txBody>
      </p:sp>
      <p:sp>
        <p:nvSpPr>
          <p:cNvPr id="5" name="Fußzeilenplatzhalter 4">
            <a:extLst>
              <a:ext uri="{FF2B5EF4-FFF2-40B4-BE49-F238E27FC236}">
                <a16:creationId xmlns:a16="http://schemas.microsoft.com/office/drawing/2014/main" id="{8FA40E25-216F-BC44-ADE5-A27BF3BFB3F4}"/>
              </a:ext>
            </a:extLst>
          </p:cNvPr>
          <p:cNvSpPr>
            <a:spLocks noGrp="1"/>
          </p:cNvSpPr>
          <p:nvPr>
            <p:ph type="ftr" sz="quarter" idx="11"/>
          </p:nvPr>
        </p:nvSpPr>
        <p:spPr/>
        <p:txBody>
          <a:bodyPr/>
          <a:lstStyle/>
          <a:p>
            <a:r>
              <a:rPr lang="de-DE" dirty="0"/>
              <a:t>Dienstbesprechung zum Auftakt der Implementation</a:t>
            </a:r>
          </a:p>
        </p:txBody>
      </p:sp>
      <p:sp>
        <p:nvSpPr>
          <p:cNvPr id="6" name="Foliennummernplatzhalter 5">
            <a:extLst>
              <a:ext uri="{FF2B5EF4-FFF2-40B4-BE49-F238E27FC236}">
                <a16:creationId xmlns:a16="http://schemas.microsoft.com/office/drawing/2014/main" id="{1434D6F9-E209-6148-BC5D-EF58A2F29410}"/>
              </a:ext>
            </a:extLst>
          </p:cNvPr>
          <p:cNvSpPr>
            <a:spLocks noGrp="1"/>
          </p:cNvSpPr>
          <p:nvPr>
            <p:ph type="sldNum" sz="quarter" idx="12"/>
          </p:nvPr>
        </p:nvSpPr>
        <p:spPr/>
        <p:txBody>
          <a:bodyPr/>
          <a:lstStyle/>
          <a:p>
            <a:fld id="{512A4277-7E7A-4AAF-BFC7-47646BF5CD0C}" type="slidenum">
              <a:rPr lang="de-DE" smtClean="0"/>
              <a:t>6</a:t>
            </a:fld>
            <a:endParaRPr lang="de-DE"/>
          </a:p>
        </p:txBody>
      </p:sp>
    </p:spTree>
    <p:extLst>
      <p:ext uri="{BB962C8B-B14F-4D97-AF65-F5344CB8AC3E}">
        <p14:creationId xmlns:p14="http://schemas.microsoft.com/office/powerpoint/2010/main" val="12101557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sz="3200" dirty="0"/>
              <a:t>Struktur des KLP Deutsch</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p:txBody>
          <a:bodyPr/>
          <a:lstStyle/>
          <a:p>
            <a:r>
              <a:rPr lang="de-DE" dirty="0"/>
              <a:t>KLP </a:t>
            </a:r>
            <a:r>
              <a:rPr lang="de-DE" dirty="0" err="1"/>
              <a:t>HRGeSk</a:t>
            </a:r>
            <a:r>
              <a:rPr lang="de-DE" dirty="0"/>
              <a:t> </a:t>
            </a:r>
            <a:r>
              <a:rPr lang="de-DE" dirty="0" smtClean="0"/>
              <a:t>Deutsch</a:t>
            </a:r>
            <a:endParaRPr lang="de-DE" dirty="0"/>
          </a:p>
        </p:txBody>
      </p:sp>
      <p:sp>
        <p:nvSpPr>
          <p:cNvPr id="5"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p:txBody>
          <a:bodyPr/>
          <a:lstStyle/>
          <a:p>
            <a:endParaRPr lang="de-DE" dirty="0"/>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7</a:t>
            </a:fld>
            <a:endParaRPr lang="de-DE"/>
          </a:p>
        </p:txBody>
      </p:sp>
      <p:sp>
        <p:nvSpPr>
          <p:cNvPr id="8" name="Inhaltsplatzhalter 3"/>
          <p:cNvSpPr>
            <a:spLocks noGrp="1"/>
          </p:cNvSpPr>
          <p:nvPr>
            <p:ph sz="half" idx="4294967295"/>
          </p:nvPr>
        </p:nvSpPr>
        <p:spPr>
          <a:xfrm>
            <a:off x="539552" y="1772816"/>
            <a:ext cx="5482952" cy="2808312"/>
          </a:xfrm>
          <a:prstGeom prst="rect">
            <a:avLst/>
          </a:prstGeom>
          <a:solidFill>
            <a:schemeClr val="bg1">
              <a:lumMod val="85000"/>
            </a:schemeClr>
          </a:solidFill>
          <a:ln w="38100">
            <a:solidFill>
              <a:srgbClr val="0000FF"/>
            </a:solidFill>
          </a:ln>
        </p:spPr>
        <p:txBody>
          <a:bodyPr>
            <a:normAutofit/>
          </a:bodyPr>
          <a:lstStyle/>
          <a:p>
            <a:pPr marL="0" indent="0">
              <a:buNone/>
            </a:pPr>
            <a:r>
              <a:rPr lang="de-DE" sz="2000" b="1" dirty="0"/>
              <a:t>Kap. 1: Aufgaben und Ziele des Faches</a:t>
            </a:r>
            <a:endParaRPr lang="de-DE" sz="2000" dirty="0"/>
          </a:p>
          <a:p>
            <a:pPr marL="0" indent="0">
              <a:buNone/>
            </a:pPr>
            <a:endParaRPr lang="de-DE" sz="2000" dirty="0"/>
          </a:p>
          <a:p>
            <a:pPr marL="0" indent="0">
              <a:buNone/>
            </a:pPr>
            <a:endParaRPr lang="de-DE" sz="2000" dirty="0"/>
          </a:p>
        </p:txBody>
      </p:sp>
      <p:pic>
        <p:nvPicPr>
          <p:cNvPr id="10" name="Grafik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1560" y="2132856"/>
            <a:ext cx="3445004" cy="2384440"/>
          </a:xfrm>
          <a:prstGeom prst="rect">
            <a:avLst/>
          </a:prstGeom>
        </p:spPr>
      </p:pic>
      <p:pic>
        <p:nvPicPr>
          <p:cNvPr id="1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3176052"/>
            <a:ext cx="4067772" cy="1312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20656" y="4365104"/>
            <a:ext cx="2267768" cy="14614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Gestreifter Pfeil nach rechts 15"/>
          <p:cNvSpPr/>
          <p:nvPr/>
        </p:nvSpPr>
        <p:spPr>
          <a:xfrm rot="2598105">
            <a:off x="544804" y="2842067"/>
            <a:ext cx="1062825" cy="432048"/>
          </a:xfrm>
          <a:prstGeom prst="stripedRightArrow">
            <a:avLst>
              <a:gd name="adj1" fmla="val 3625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18" name="Inhaltsplatzhalter 3">
            <a:extLst>
              <a:ext uri="{FF2B5EF4-FFF2-40B4-BE49-F238E27FC236}">
                <a16:creationId xmlns:a16="http://schemas.microsoft.com/office/drawing/2014/main" id="{7E5E6C42-CB03-4E08-B8B0-A37B3C46BB82}"/>
              </a:ext>
            </a:extLst>
          </p:cNvPr>
          <p:cNvSpPr txBox="1">
            <a:spLocks/>
          </p:cNvSpPr>
          <p:nvPr/>
        </p:nvSpPr>
        <p:spPr>
          <a:xfrm>
            <a:off x="1596357" y="2536414"/>
            <a:ext cx="4958533" cy="2160240"/>
          </a:xfrm>
          <a:prstGeom prst="rect">
            <a:avLst/>
          </a:prstGeom>
          <a:solidFill>
            <a:schemeClr val="bg1">
              <a:lumMod val="85000"/>
            </a:schemeClr>
          </a:solidFill>
          <a:ln w="38100">
            <a:solidFill>
              <a:srgbClr val="0000FF"/>
            </a:solidFill>
          </a:ln>
          <a:effectLst/>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de-DE" sz="2000" b="1" dirty="0"/>
              <a:t>Kap. 2: Übergeordnete Kompetenzerwartungen (2 Stufen)</a:t>
            </a:r>
          </a:p>
          <a:p>
            <a:pPr marL="0" indent="0">
              <a:buFont typeface="Arial" panose="020B0604020202020204" pitchFamily="34" charset="0"/>
              <a:buNone/>
            </a:pPr>
            <a:endParaRPr lang="de-DE" sz="2000" dirty="0"/>
          </a:p>
          <a:p>
            <a:pPr marL="0" indent="0">
              <a:buFont typeface="Arial" panose="020B0604020202020204" pitchFamily="34" charset="0"/>
              <a:buNone/>
            </a:pPr>
            <a:endParaRPr lang="de-DE" sz="2000" dirty="0"/>
          </a:p>
          <a:p>
            <a:pPr marL="0" indent="0">
              <a:buFont typeface="Arial" panose="020B0604020202020204" pitchFamily="34" charset="0"/>
              <a:buNone/>
            </a:pPr>
            <a:endParaRPr lang="de-DE" sz="2000" dirty="0"/>
          </a:p>
        </p:txBody>
      </p:sp>
      <p:sp>
        <p:nvSpPr>
          <p:cNvPr id="11" name="Inhaltsplatzhalter 3"/>
          <p:cNvSpPr>
            <a:spLocks noGrp="1"/>
          </p:cNvSpPr>
          <p:nvPr>
            <p:ph sz="half" idx="4294967295"/>
          </p:nvPr>
        </p:nvSpPr>
        <p:spPr>
          <a:xfrm>
            <a:off x="2509750" y="3379340"/>
            <a:ext cx="5112568" cy="2160240"/>
          </a:xfrm>
          <a:prstGeom prst="rect">
            <a:avLst/>
          </a:prstGeom>
          <a:solidFill>
            <a:schemeClr val="bg1">
              <a:lumMod val="85000"/>
            </a:schemeClr>
          </a:solidFill>
          <a:ln w="38100">
            <a:solidFill>
              <a:srgbClr val="0000FF"/>
            </a:solidFill>
          </a:ln>
        </p:spPr>
        <p:txBody>
          <a:bodyPr>
            <a:normAutofit/>
          </a:bodyPr>
          <a:lstStyle/>
          <a:p>
            <a:pPr marL="0" indent="0">
              <a:buNone/>
            </a:pPr>
            <a:r>
              <a:rPr lang="de-DE" sz="2000" b="1" dirty="0"/>
              <a:t>Kap. 2: „Inhaltliche Schwerpunkte“ der Inhaltsfelder</a:t>
            </a:r>
          </a:p>
          <a:p>
            <a:pPr marL="0" indent="0">
              <a:buNone/>
            </a:pPr>
            <a:endParaRPr lang="de-DE" sz="2000" dirty="0"/>
          </a:p>
          <a:p>
            <a:pPr marL="0" indent="0">
              <a:buNone/>
            </a:pPr>
            <a:endParaRPr lang="de-DE" sz="2000" dirty="0"/>
          </a:p>
          <a:p>
            <a:pPr marL="0" indent="0">
              <a:buNone/>
            </a:pPr>
            <a:endParaRPr lang="de-DE" sz="2000" dirty="0"/>
          </a:p>
        </p:txBody>
      </p:sp>
      <p:sp>
        <p:nvSpPr>
          <p:cNvPr id="20" name="Gestreifter Pfeil nach rechts 15">
            <a:extLst>
              <a:ext uri="{FF2B5EF4-FFF2-40B4-BE49-F238E27FC236}">
                <a16:creationId xmlns:a16="http://schemas.microsoft.com/office/drawing/2014/main" id="{26AA7E9C-8D62-4318-8624-F5B5D3E02DA4}"/>
              </a:ext>
            </a:extLst>
          </p:cNvPr>
          <p:cNvSpPr/>
          <p:nvPr/>
        </p:nvSpPr>
        <p:spPr>
          <a:xfrm rot="2598105">
            <a:off x="1513681" y="3736675"/>
            <a:ext cx="1062825" cy="432048"/>
          </a:xfrm>
          <a:prstGeom prst="stripedRightArrow">
            <a:avLst>
              <a:gd name="adj1" fmla="val 3625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21" name="Gestreifter Pfeil nach rechts 15">
            <a:extLst>
              <a:ext uri="{FF2B5EF4-FFF2-40B4-BE49-F238E27FC236}">
                <a16:creationId xmlns:a16="http://schemas.microsoft.com/office/drawing/2014/main" id="{E246B60D-0800-4471-8BC8-DC748E05CAC5}"/>
              </a:ext>
            </a:extLst>
          </p:cNvPr>
          <p:cNvSpPr/>
          <p:nvPr/>
        </p:nvSpPr>
        <p:spPr>
          <a:xfrm rot="2598105">
            <a:off x="2817463" y="4670756"/>
            <a:ext cx="1062825" cy="432048"/>
          </a:xfrm>
          <a:prstGeom prst="stripedRightArrow">
            <a:avLst>
              <a:gd name="adj1" fmla="val 3625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pic>
        <p:nvPicPr>
          <p:cNvPr id="22" name="Picture 3">
            <a:extLst>
              <a:ext uri="{FF2B5EF4-FFF2-40B4-BE49-F238E27FC236}">
                <a16:creationId xmlns:a16="http://schemas.microsoft.com/office/drawing/2014/main" id="{7A4CD38F-742F-400C-A398-1166164C2D5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41229" y="4416261"/>
            <a:ext cx="2267768" cy="14614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2">
            <a:extLst>
              <a:ext uri="{FF2B5EF4-FFF2-40B4-BE49-F238E27FC236}">
                <a16:creationId xmlns:a16="http://schemas.microsoft.com/office/drawing/2014/main" id="{BFB6D7F7-B19F-44D3-B214-04F1417B7EC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89428" y="4131944"/>
            <a:ext cx="4067772" cy="1312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9" name="Inhaltsplatzhalter 3">
            <a:extLst>
              <a:ext uri="{FF2B5EF4-FFF2-40B4-BE49-F238E27FC236}">
                <a16:creationId xmlns:a16="http://schemas.microsoft.com/office/drawing/2014/main" id="{F6564E82-A08F-4821-A257-9096CB3542E4}"/>
              </a:ext>
            </a:extLst>
          </p:cNvPr>
          <p:cNvSpPr txBox="1">
            <a:spLocks/>
          </p:cNvSpPr>
          <p:nvPr/>
        </p:nvSpPr>
        <p:spPr>
          <a:xfrm>
            <a:off x="4114981" y="4056386"/>
            <a:ext cx="4958533" cy="1940967"/>
          </a:xfrm>
          <a:prstGeom prst="rect">
            <a:avLst/>
          </a:prstGeom>
          <a:solidFill>
            <a:schemeClr val="bg1">
              <a:lumMod val="85000"/>
            </a:schemeClr>
          </a:solidFill>
          <a:ln w="38100">
            <a:solidFill>
              <a:srgbClr val="0000FF"/>
            </a:solidFill>
          </a:ln>
          <a:effectLst/>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de-DE" sz="2000" b="1" dirty="0"/>
              <a:t>Kap. 2: Konkretisierte Kompetenzerwartungen in den Inhaltsfeldern</a:t>
            </a:r>
          </a:p>
          <a:p>
            <a:pPr marL="0" indent="0">
              <a:buFont typeface="Arial" panose="020B0604020202020204" pitchFamily="34" charset="0"/>
              <a:buNone/>
            </a:pPr>
            <a:r>
              <a:rPr lang="de-DE" sz="2000" dirty="0"/>
              <a:t>Rezeption</a:t>
            </a:r>
          </a:p>
          <a:p>
            <a:pPr marL="0" indent="0">
              <a:buFont typeface="Arial" panose="020B0604020202020204" pitchFamily="34" charset="0"/>
              <a:buNone/>
            </a:pPr>
            <a:r>
              <a:rPr lang="de-DE" sz="2000" dirty="0"/>
              <a:t>…</a:t>
            </a:r>
          </a:p>
          <a:p>
            <a:pPr marL="0" indent="0">
              <a:buFont typeface="Arial" panose="020B0604020202020204" pitchFamily="34" charset="0"/>
              <a:buNone/>
            </a:pPr>
            <a:r>
              <a:rPr lang="de-DE" sz="2000" dirty="0"/>
              <a:t>Produktion</a:t>
            </a:r>
          </a:p>
          <a:p>
            <a:pPr marL="0" indent="0">
              <a:buFont typeface="Arial" panose="020B0604020202020204" pitchFamily="34" charset="0"/>
              <a:buNone/>
            </a:pPr>
            <a:r>
              <a:rPr lang="de-DE" sz="2000" dirty="0"/>
              <a:t>…</a:t>
            </a:r>
          </a:p>
          <a:p>
            <a:pPr marL="0" indent="0">
              <a:buFont typeface="Arial" panose="020B0604020202020204" pitchFamily="34" charset="0"/>
              <a:buNone/>
            </a:pPr>
            <a:endParaRPr lang="de-DE" sz="2000" dirty="0"/>
          </a:p>
          <a:p>
            <a:pPr marL="0" indent="0">
              <a:buFont typeface="Arial" panose="020B0604020202020204" pitchFamily="34" charset="0"/>
              <a:buNone/>
            </a:pPr>
            <a:endParaRPr lang="de-DE" sz="2000" dirty="0"/>
          </a:p>
        </p:txBody>
      </p:sp>
      <p:sp>
        <p:nvSpPr>
          <p:cNvPr id="25" name="Gestreifter Pfeil nach rechts 15">
            <a:extLst>
              <a:ext uri="{FF2B5EF4-FFF2-40B4-BE49-F238E27FC236}">
                <a16:creationId xmlns:a16="http://schemas.microsoft.com/office/drawing/2014/main" id="{1764B7A9-5C97-46E3-9D93-8CE45ADC9BA8}"/>
              </a:ext>
            </a:extLst>
          </p:cNvPr>
          <p:cNvSpPr/>
          <p:nvPr/>
        </p:nvSpPr>
        <p:spPr>
          <a:xfrm rot="2598105">
            <a:off x="2834194" y="4793650"/>
            <a:ext cx="1062825" cy="432048"/>
          </a:xfrm>
          <a:prstGeom prst="stripedRightArrow">
            <a:avLst>
              <a:gd name="adj1" fmla="val 3625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prstClr val="white"/>
              </a:solidFill>
            </a:endParaRPr>
          </a:p>
        </p:txBody>
      </p:sp>
      <p:sp>
        <p:nvSpPr>
          <p:cNvPr id="26" name="Pfeil: nach links und oben 25">
            <a:extLst>
              <a:ext uri="{FF2B5EF4-FFF2-40B4-BE49-F238E27FC236}">
                <a16:creationId xmlns:a16="http://schemas.microsoft.com/office/drawing/2014/main" id="{3BBB3FF5-642D-4A9D-853D-C091228B655F}"/>
              </a:ext>
            </a:extLst>
          </p:cNvPr>
          <p:cNvSpPr/>
          <p:nvPr/>
        </p:nvSpPr>
        <p:spPr>
          <a:xfrm rot="16200000">
            <a:off x="7223363" y="2347765"/>
            <a:ext cx="1143173" cy="1783701"/>
          </a:xfrm>
          <a:prstGeom prst="leftUpArrow">
            <a:avLst>
              <a:gd name="adj1" fmla="val 25000"/>
              <a:gd name="adj2" fmla="val 246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1964515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dirty="0" smtClean="0"/>
              <a:t>5. Aufgaben </a:t>
            </a:r>
            <a:r>
              <a:rPr lang="de-DE" dirty="0"/>
              <a:t>und Ziele des Faches </a:t>
            </a:r>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p:txBody>
          <a:bodyPr/>
          <a:lstStyle/>
          <a:p>
            <a:r>
              <a:rPr lang="de-DE" dirty="0"/>
              <a:t>KLP </a:t>
            </a:r>
            <a:r>
              <a:rPr lang="de-DE" dirty="0" err="1"/>
              <a:t>HRGeSk</a:t>
            </a:r>
            <a:r>
              <a:rPr lang="de-DE" dirty="0"/>
              <a:t> </a:t>
            </a:r>
            <a:r>
              <a:rPr lang="de-DE" dirty="0" smtClean="0"/>
              <a:t>Deutsch</a:t>
            </a:r>
            <a:endParaRPr lang="de-DE" dirty="0"/>
          </a:p>
        </p:txBody>
      </p:sp>
      <p:sp>
        <p:nvSpPr>
          <p:cNvPr id="5"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p:txBody>
          <a:bodyPr/>
          <a:lstStyle/>
          <a:p>
            <a:r>
              <a:rPr lang="de-DE" dirty="0"/>
              <a:t>Dienstbesprechung zum Auftakt der Implementation</a:t>
            </a: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8</a:t>
            </a:fld>
            <a:endParaRPr lang="de-DE"/>
          </a:p>
        </p:txBody>
      </p:sp>
      <p:sp>
        <p:nvSpPr>
          <p:cNvPr id="10" name="Untertitel 2"/>
          <p:cNvSpPr txBox="1">
            <a:spLocks/>
          </p:cNvSpPr>
          <p:nvPr/>
        </p:nvSpPr>
        <p:spPr>
          <a:xfrm>
            <a:off x="539552" y="1700808"/>
            <a:ext cx="7776864" cy="576064"/>
          </a:xfrm>
          <a:prstGeom prst="rect">
            <a:avLst/>
          </a:prstGeom>
          <a:solidFill>
            <a:schemeClr val="bg1"/>
          </a:solidFill>
          <a:effectLst/>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de-DE" sz="2400" dirty="0">
                <a:solidFill>
                  <a:srgbClr val="002060"/>
                </a:solidFill>
              </a:rPr>
              <a:t>Definition der </a:t>
            </a:r>
            <a:r>
              <a:rPr lang="de-DE" sz="2400" b="1" dirty="0">
                <a:solidFill>
                  <a:srgbClr val="002060"/>
                </a:solidFill>
              </a:rPr>
              <a:t>übergreifende fachlichen  Kompetenz </a:t>
            </a:r>
            <a:r>
              <a:rPr lang="de-DE" sz="2400" dirty="0">
                <a:solidFill>
                  <a:srgbClr val="002060"/>
                </a:solidFill>
              </a:rPr>
              <a:t>in</a:t>
            </a:r>
            <a:r>
              <a:rPr lang="de-DE" sz="2400" b="1" dirty="0">
                <a:solidFill>
                  <a:srgbClr val="002060"/>
                </a:solidFill>
              </a:rPr>
              <a:t> Kap. 1:</a:t>
            </a:r>
          </a:p>
        </p:txBody>
      </p:sp>
      <p:sp>
        <p:nvSpPr>
          <p:cNvPr id="11" name="Untertitel 2"/>
          <p:cNvSpPr txBox="1">
            <a:spLocks/>
          </p:cNvSpPr>
          <p:nvPr/>
        </p:nvSpPr>
        <p:spPr>
          <a:xfrm>
            <a:off x="971600" y="2276872"/>
            <a:ext cx="7344816" cy="3672408"/>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de-DE" sz="2000" b="1" i="1" dirty="0">
                <a:solidFill>
                  <a:prstClr val="black"/>
                </a:solidFill>
              </a:rPr>
              <a:t>Schülerinnen und Schüler erwerben im Deutschunterricht eine</a:t>
            </a:r>
          </a:p>
          <a:p>
            <a:pPr algn="l"/>
            <a:r>
              <a:rPr lang="de-DE" sz="2000" b="1" i="1" dirty="0">
                <a:solidFill>
                  <a:srgbClr val="002060"/>
                </a:solidFill>
              </a:rPr>
              <a:t> </a:t>
            </a:r>
            <a:r>
              <a:rPr lang="de-DE" sz="2400" b="1" i="1" dirty="0">
                <a:solidFill>
                  <a:srgbClr val="002060"/>
                </a:solidFill>
              </a:rPr>
              <a:t>funktionale rezeptive und produktive Text- und Gesprächskompetenz </a:t>
            </a:r>
          </a:p>
          <a:p>
            <a:pPr algn="l"/>
            <a:r>
              <a:rPr lang="de-DE" sz="2000" b="1" i="1" dirty="0">
                <a:solidFill>
                  <a:prstClr val="black"/>
                </a:solidFill>
              </a:rPr>
              <a:t>Damit erlangen sie ein </a:t>
            </a:r>
            <a:r>
              <a:rPr lang="de-DE" sz="2400" b="1" i="1" dirty="0">
                <a:solidFill>
                  <a:srgbClr val="002060"/>
                </a:solidFill>
              </a:rPr>
              <a:t>Bewusstsein für die persönliche und gesellschaftliche Bedeutung von Sprache, Texten, Kommunikation und Medien</a:t>
            </a:r>
            <a:r>
              <a:rPr lang="de-DE" sz="2000" b="1" i="1" dirty="0">
                <a:solidFill>
                  <a:prstClr val="black"/>
                </a:solidFill>
              </a:rPr>
              <a:t> </a:t>
            </a:r>
          </a:p>
          <a:p>
            <a:pPr algn="l"/>
            <a:r>
              <a:rPr lang="de-DE" sz="2000" b="1" i="1" dirty="0">
                <a:solidFill>
                  <a:prstClr val="black"/>
                </a:solidFill>
              </a:rPr>
              <a:t>und bauen </a:t>
            </a:r>
            <a:r>
              <a:rPr lang="de-DE" sz="2400" b="1" i="1" dirty="0">
                <a:solidFill>
                  <a:srgbClr val="002060"/>
                </a:solidFill>
              </a:rPr>
              <a:t>ihre Lese- und Schreibkompetenz – auch in Bezug auf normgerechte Rechtschreibung –  sowie Kompetenzen im Bereich Sprechen und Zuhören als Voraussetzung für gesellschaftliche Teilhabe </a:t>
            </a:r>
            <a:r>
              <a:rPr lang="de-DE" sz="2000" b="1" i="1" dirty="0">
                <a:solidFill>
                  <a:prstClr val="black"/>
                </a:solidFill>
              </a:rPr>
              <a:t>aus. </a:t>
            </a:r>
            <a:endParaRPr lang="de-DE" sz="2400" b="1" i="1" dirty="0">
              <a:solidFill>
                <a:srgbClr val="002060"/>
              </a:solidFill>
            </a:endParaRPr>
          </a:p>
        </p:txBody>
      </p:sp>
    </p:spTree>
    <p:extLst>
      <p:ext uri="{BB962C8B-B14F-4D97-AF65-F5344CB8AC3E}">
        <p14:creationId xmlns:p14="http://schemas.microsoft.com/office/powerpoint/2010/main" val="23186182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90600-4C62-3545-A679-44E6CCF25A74}"/>
              </a:ext>
            </a:extLst>
          </p:cNvPr>
          <p:cNvSpPr>
            <a:spLocks noGrp="1"/>
          </p:cNvSpPr>
          <p:nvPr>
            <p:ph type="title"/>
          </p:nvPr>
        </p:nvSpPr>
        <p:spPr/>
        <p:txBody>
          <a:bodyPr/>
          <a:lstStyle/>
          <a:p>
            <a:r>
              <a:rPr lang="de-DE" dirty="0" smtClean="0"/>
              <a:t>5. Aufgaben </a:t>
            </a:r>
            <a:r>
              <a:rPr lang="de-DE" dirty="0"/>
              <a:t>und Ziele des </a:t>
            </a:r>
            <a:r>
              <a:rPr lang="de-DE" dirty="0" smtClean="0"/>
              <a:t>Faches</a:t>
            </a:r>
            <a:endParaRPr lang="de-DE" dirty="0"/>
          </a:p>
        </p:txBody>
      </p:sp>
      <p:sp>
        <p:nvSpPr>
          <p:cNvPr id="4" name="Datumsplatzhalter 3">
            <a:extLst>
              <a:ext uri="{FF2B5EF4-FFF2-40B4-BE49-F238E27FC236}">
                <a16:creationId xmlns:a16="http://schemas.microsoft.com/office/drawing/2014/main" id="{8BC481A6-D312-B247-ACCD-D50571F6CEB2}"/>
              </a:ext>
            </a:extLst>
          </p:cNvPr>
          <p:cNvSpPr>
            <a:spLocks noGrp="1"/>
          </p:cNvSpPr>
          <p:nvPr>
            <p:ph type="dt" sz="half" idx="10"/>
          </p:nvPr>
        </p:nvSpPr>
        <p:spPr/>
        <p:txBody>
          <a:bodyPr/>
          <a:lstStyle/>
          <a:p>
            <a:r>
              <a:rPr lang="de-DE" dirty="0"/>
              <a:t>KLP </a:t>
            </a:r>
            <a:r>
              <a:rPr lang="de-DE" dirty="0" err="1"/>
              <a:t>HRGeSk</a:t>
            </a:r>
            <a:r>
              <a:rPr lang="de-DE" dirty="0"/>
              <a:t> </a:t>
            </a:r>
            <a:r>
              <a:rPr lang="de-DE" dirty="0" smtClean="0"/>
              <a:t>Deutsch</a:t>
            </a:r>
            <a:endParaRPr lang="de-DE" dirty="0"/>
          </a:p>
        </p:txBody>
      </p:sp>
      <p:sp>
        <p:nvSpPr>
          <p:cNvPr id="5" name="Fußzeilenplatzhalter 4">
            <a:extLst>
              <a:ext uri="{FF2B5EF4-FFF2-40B4-BE49-F238E27FC236}">
                <a16:creationId xmlns:a16="http://schemas.microsoft.com/office/drawing/2014/main" id="{0ECB4851-AB37-2449-AAFA-D6B5A6ED01F1}"/>
              </a:ext>
            </a:extLst>
          </p:cNvPr>
          <p:cNvSpPr>
            <a:spLocks noGrp="1"/>
          </p:cNvSpPr>
          <p:nvPr>
            <p:ph type="ftr" sz="quarter" idx="11"/>
          </p:nvPr>
        </p:nvSpPr>
        <p:spPr/>
        <p:txBody>
          <a:bodyPr/>
          <a:lstStyle/>
          <a:p>
            <a:r>
              <a:rPr lang="de-DE" dirty="0"/>
              <a:t>Dienstbesprechung zum Auftakt der Implementation</a:t>
            </a:r>
          </a:p>
        </p:txBody>
      </p:sp>
      <p:sp>
        <p:nvSpPr>
          <p:cNvPr id="6" name="Foliennummernplatzhalter 5">
            <a:extLst>
              <a:ext uri="{FF2B5EF4-FFF2-40B4-BE49-F238E27FC236}">
                <a16:creationId xmlns:a16="http://schemas.microsoft.com/office/drawing/2014/main" id="{20D4B202-67AB-AA4D-876C-E3E9A2C3C2F5}"/>
              </a:ext>
            </a:extLst>
          </p:cNvPr>
          <p:cNvSpPr>
            <a:spLocks noGrp="1"/>
          </p:cNvSpPr>
          <p:nvPr>
            <p:ph type="sldNum" sz="quarter" idx="12"/>
          </p:nvPr>
        </p:nvSpPr>
        <p:spPr/>
        <p:txBody>
          <a:bodyPr/>
          <a:lstStyle/>
          <a:p>
            <a:fld id="{512A4277-7E7A-4AAF-BFC7-47646BF5CD0C}" type="slidenum">
              <a:rPr lang="de-DE" smtClean="0"/>
              <a:t>9</a:t>
            </a:fld>
            <a:endParaRPr lang="de-DE"/>
          </a:p>
        </p:txBody>
      </p:sp>
      <p:sp>
        <p:nvSpPr>
          <p:cNvPr id="8" name="Titel 1"/>
          <p:cNvSpPr txBox="1">
            <a:spLocks/>
          </p:cNvSpPr>
          <p:nvPr/>
        </p:nvSpPr>
        <p:spPr>
          <a:xfrm>
            <a:off x="539552" y="1772817"/>
            <a:ext cx="7772400" cy="1080119"/>
          </a:xfrm>
          <a:prstGeom prst="rect">
            <a:avLst/>
          </a:prstGeom>
        </p:spPr>
        <p:txBody>
          <a:bodyPr vert="horz" lIns="91440" tIns="45720" rIns="91440" bIns="45720" rtlCol="0" anchor="ctr">
            <a:noAutofit/>
          </a:bodyPr>
          <a:lstStyle>
            <a:lvl1pPr algn="l" defTabSz="914400" rtl="0" eaLnBrk="1" latinLnBrk="0" hangingPunct="1">
              <a:spcBef>
                <a:spcPct val="0"/>
              </a:spcBef>
              <a:buNone/>
              <a:defRPr sz="3400" kern="1200">
                <a:solidFill>
                  <a:schemeClr val="tx1"/>
                </a:solidFill>
                <a:latin typeface="+mj-lt"/>
                <a:ea typeface="+mj-ea"/>
                <a:cs typeface="+mj-cs"/>
              </a:defRPr>
            </a:lvl1pPr>
          </a:lstStyle>
          <a:p>
            <a:r>
              <a:rPr lang="en-US" sz="2400" b="1" dirty="0" err="1"/>
              <a:t>Herleitung</a:t>
            </a:r>
            <a:r>
              <a:rPr lang="en-US" sz="2400" b="1" dirty="0"/>
              <a:t> </a:t>
            </a:r>
            <a:r>
              <a:rPr lang="en-US" sz="2400" b="1" dirty="0" err="1"/>
              <a:t>konstitutiver</a:t>
            </a:r>
            <a:r>
              <a:rPr lang="en-US" sz="2400" b="1" dirty="0"/>
              <a:t> </a:t>
            </a:r>
            <a:r>
              <a:rPr lang="en-US" sz="2400" b="1" dirty="0" err="1"/>
              <a:t>Ziele</a:t>
            </a:r>
            <a:r>
              <a:rPr lang="en-US" sz="2400" b="1" dirty="0"/>
              <a:t> </a:t>
            </a:r>
            <a:r>
              <a:rPr lang="en-US" sz="2400" b="1" dirty="0" err="1"/>
              <a:t>aus</a:t>
            </a:r>
            <a:r>
              <a:rPr lang="en-US" sz="2400" b="1" dirty="0"/>
              <a:t> der </a:t>
            </a:r>
            <a:r>
              <a:rPr lang="en-US" sz="2400" b="1" dirty="0" err="1"/>
              <a:t>übergreifenden</a:t>
            </a:r>
            <a:r>
              <a:rPr lang="en-US" sz="2400" b="1" dirty="0"/>
              <a:t> </a:t>
            </a:r>
            <a:r>
              <a:rPr lang="en-US" sz="2400" b="1" dirty="0" err="1"/>
              <a:t>fachlichen</a:t>
            </a:r>
            <a:r>
              <a:rPr lang="en-US" sz="2400" b="1" dirty="0"/>
              <a:t> </a:t>
            </a:r>
            <a:r>
              <a:rPr lang="en-US" sz="2400" b="1" dirty="0" err="1"/>
              <a:t>Kompetenz</a:t>
            </a:r>
            <a:r>
              <a:rPr lang="en-US" sz="2400" b="1" dirty="0"/>
              <a:t> </a:t>
            </a:r>
            <a:r>
              <a:rPr lang="en-US" sz="2800" b="1" dirty="0"/>
              <a:t/>
            </a:r>
            <a:br>
              <a:rPr lang="en-US" sz="2800" b="1" dirty="0"/>
            </a:br>
            <a:endParaRPr lang="de-DE" sz="2800" b="1" i="1" dirty="0"/>
          </a:p>
        </p:txBody>
      </p:sp>
      <p:sp>
        <p:nvSpPr>
          <p:cNvPr id="9" name="Untertitel 2"/>
          <p:cNvSpPr txBox="1">
            <a:spLocks/>
          </p:cNvSpPr>
          <p:nvPr/>
        </p:nvSpPr>
        <p:spPr>
          <a:xfrm>
            <a:off x="755576" y="2420888"/>
            <a:ext cx="7704856" cy="3600400"/>
          </a:xfrm>
          <a:prstGeom prst="rect">
            <a:avLst/>
          </a:prstGeom>
          <a:solidFill>
            <a:schemeClr val="bg1"/>
          </a:solidFill>
          <a:effectLst/>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de-DE" sz="2000" i="1" dirty="0"/>
              <a:t>Mit dieser übergreifenden fachlichen Kompetenz richten sich die Ziele des Faches Deutsch auf die Entwicklung</a:t>
            </a:r>
          </a:p>
          <a:p>
            <a:pPr lvl="0"/>
            <a:r>
              <a:rPr lang="de-DE" sz="2000" dirty="0"/>
              <a:t>eines fundierten Verständnisses von verschiedenartigen Texten, auch aus unterschiedlichen kulturellen und historischen Zusammenhängen. Dabei wird in der Tradition des erweiterten Textbegriffs alles zeichenhaft Vermittelte dem Begriff des Textes zugeordnet,</a:t>
            </a:r>
          </a:p>
          <a:p>
            <a:pPr lvl="0"/>
            <a:r>
              <a:rPr lang="de-DE" sz="2000" dirty="0"/>
              <a:t>einer Sensibilität für die ästhetische Gestaltung literarischer Texte und Medien sowie eines Bewusstseins </a:t>
            </a:r>
            <a:r>
              <a:rPr lang="de-DE" sz="2000" dirty="0" smtClean="0"/>
              <a:t>ihrer Mehrdeutigkeit,</a:t>
            </a:r>
            <a:endParaRPr lang="de-DE" sz="2000" dirty="0"/>
          </a:p>
        </p:txBody>
      </p:sp>
    </p:spTree>
    <p:extLst>
      <p:ext uri="{BB962C8B-B14F-4D97-AF65-F5344CB8AC3E}">
        <p14:creationId xmlns:p14="http://schemas.microsoft.com/office/powerpoint/2010/main" val="3949583383"/>
      </p:ext>
    </p:extLst>
  </p:cSld>
  <p:clrMapOvr>
    <a:masterClrMapping/>
  </p:clrMapOvr>
  <p:timing>
    <p:tnLst>
      <p:par>
        <p:cTn id="1" dur="indefinite" restart="never" nodeType="tmRoot"/>
      </p:par>
    </p:tnLst>
  </p:timing>
</p:sld>
</file>

<file path=ppt/theme/theme1.xml><?xml version="1.0" encoding="utf-8"?>
<a:theme xmlns:a="http://schemas.openxmlformats.org/drawingml/2006/main" name="QUA-LiS_Vorlage_weiss">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QUA-LiS_Vorlage_weiss</Template>
  <TotalTime>0</TotalTime>
  <Words>3125</Words>
  <Application>Microsoft Office PowerPoint</Application>
  <PresentationFormat>Bildschirmpräsentation (4:3)</PresentationFormat>
  <Paragraphs>633</Paragraphs>
  <Slides>39</Slides>
  <Notes>39</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39</vt:i4>
      </vt:variant>
    </vt:vector>
  </HeadingPairs>
  <TitlesOfParts>
    <vt:vector size="48" baseType="lpstr">
      <vt:lpstr>Arial</vt:lpstr>
      <vt:lpstr>Arial Black</vt:lpstr>
      <vt:lpstr>Calibri</vt:lpstr>
      <vt:lpstr>Symbol</vt:lpstr>
      <vt:lpstr>Times</vt:lpstr>
      <vt:lpstr>Times New Roman</vt:lpstr>
      <vt:lpstr>Wingdings</vt:lpstr>
      <vt:lpstr>ヒラギノ角ゴ Pro W3</vt:lpstr>
      <vt:lpstr>QUA-LiS_Vorlage_weiss</vt:lpstr>
      <vt:lpstr>Herzlich willkommen</vt:lpstr>
      <vt:lpstr>Gliederung </vt:lpstr>
      <vt:lpstr>1. Kompetenzmodell und zentrale Begriffe KLP Deutsch</vt:lpstr>
      <vt:lpstr>2. Gliederung des Kernlehrplans Deutsch</vt:lpstr>
      <vt:lpstr>3. Die wichtigsten Kontinuitäten</vt:lpstr>
      <vt:lpstr>4. Die wichtigsten Neuerungen</vt:lpstr>
      <vt:lpstr>Struktur des KLP Deutsch</vt:lpstr>
      <vt:lpstr>5. Aufgaben und Ziele des Faches </vt:lpstr>
      <vt:lpstr>5. Aufgaben und Ziele des Faches</vt:lpstr>
      <vt:lpstr>5. Aufgaben und Ziele des Faches </vt:lpstr>
      <vt:lpstr>5. Aufgaben und Ziele des Faches</vt:lpstr>
      <vt:lpstr>Struktur des KLP Deutsch</vt:lpstr>
      <vt:lpstr>6. Übergeordnete Kompetenzerwartungen – Bsp. Kl. 5/6</vt:lpstr>
      <vt:lpstr>Struktur des KLP Deutsch</vt:lpstr>
      <vt:lpstr>7. Inhaltsfelder und inhaltliche Schwerpunkte </vt:lpstr>
      <vt:lpstr>7. Inhaltsfelder und inhaltliche Schwerpunkte </vt:lpstr>
      <vt:lpstr>7. Inhaltsfelder und inhaltliche Schwerpunkte </vt:lpstr>
      <vt:lpstr>Struktur des KLP Deutsch</vt:lpstr>
      <vt:lpstr>8. Inhaltsfeld Medien </vt:lpstr>
      <vt:lpstr>8. Inhaltsfeld Medien </vt:lpstr>
      <vt:lpstr>8. Inhaltsfeld Medien </vt:lpstr>
      <vt:lpstr>9. Leistungsbewertung und -überprüfung</vt:lpstr>
      <vt:lpstr>9. „Schriftliche Arbeiten“: Aufgabentypen</vt:lpstr>
      <vt:lpstr>9. „Schriftliche Arbeiten“: Bewertung</vt:lpstr>
      <vt:lpstr>9. „Schriftliche Arbeiten“: Ersatz möglich</vt:lpstr>
      <vt:lpstr>PowerPoint-Präsentation</vt:lpstr>
      <vt:lpstr>Herzlich willkommen</vt:lpstr>
      <vt:lpstr>Gliederung </vt:lpstr>
      <vt:lpstr>1. Beispiel für einen schulinternen Lehrplan </vt:lpstr>
      <vt:lpstr>Umsetzung in den Unterrichtsvorhaben</vt:lpstr>
      <vt:lpstr>Umsetzung</vt:lpstr>
      <vt:lpstr>2. Beispiel Unterrichtsvorhaben </vt:lpstr>
      <vt:lpstr>2. Beispiel Unterrichtsvorhaben – Grundsätzliche Entscheidungen </vt:lpstr>
      <vt:lpstr>2. Beispiel Unterrichtsvorhaben – Konkretion 1</vt:lpstr>
      <vt:lpstr>2. Beispiel Unterrichtsvorhaben – Konkretion 2</vt:lpstr>
      <vt:lpstr>2. Beispiel Unterrichtsvorhaben – Konkretion 3</vt:lpstr>
      <vt:lpstr>2. Beispiel Unterrichtsvorhaben – Konkretion 4 </vt:lpstr>
      <vt:lpstr>3. Vorschläge für teilnehmeraktivierende Elemente </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2018-11-19T14:12:53Z</dcterms:created>
  <dcterms:modified xsi:type="dcterms:W3CDTF">2022-06-20T10:32:36Z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