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handoutMasterIdLst>
    <p:handoutMasterId r:id="rId56"/>
  </p:handoutMasterIdLst>
  <p:sldIdLst>
    <p:sldId id="256" r:id="rId2"/>
    <p:sldId id="264" r:id="rId3"/>
    <p:sldId id="292" r:id="rId4"/>
    <p:sldId id="265" r:id="rId5"/>
    <p:sldId id="266" r:id="rId6"/>
    <p:sldId id="337" r:id="rId7"/>
    <p:sldId id="269" r:id="rId8"/>
    <p:sldId id="372" r:id="rId9"/>
    <p:sldId id="373" r:id="rId10"/>
    <p:sldId id="270" r:id="rId11"/>
    <p:sldId id="271" r:id="rId12"/>
    <p:sldId id="273" r:id="rId13"/>
    <p:sldId id="336" r:id="rId14"/>
    <p:sldId id="291" r:id="rId15"/>
    <p:sldId id="380" r:id="rId16"/>
    <p:sldId id="334" r:id="rId17"/>
    <p:sldId id="381" r:id="rId18"/>
    <p:sldId id="278" r:id="rId19"/>
    <p:sldId id="335" r:id="rId20"/>
    <p:sldId id="293" r:id="rId21"/>
    <p:sldId id="315" r:id="rId22"/>
    <p:sldId id="316" r:id="rId23"/>
    <p:sldId id="385" r:id="rId24"/>
    <p:sldId id="386" r:id="rId25"/>
    <p:sldId id="387" r:id="rId26"/>
    <p:sldId id="388" r:id="rId27"/>
    <p:sldId id="389" r:id="rId28"/>
    <p:sldId id="390" r:id="rId29"/>
    <p:sldId id="391" r:id="rId30"/>
    <p:sldId id="392" r:id="rId31"/>
    <p:sldId id="357" r:id="rId32"/>
    <p:sldId id="393" r:id="rId33"/>
    <p:sldId id="358" r:id="rId34"/>
    <p:sldId id="359" r:id="rId35"/>
    <p:sldId id="360" r:id="rId36"/>
    <p:sldId id="361" r:id="rId37"/>
    <p:sldId id="362" r:id="rId38"/>
    <p:sldId id="363" r:id="rId39"/>
    <p:sldId id="364" r:id="rId40"/>
    <p:sldId id="374" r:id="rId41"/>
    <p:sldId id="375" r:id="rId42"/>
    <p:sldId id="376" r:id="rId43"/>
    <p:sldId id="365" r:id="rId44"/>
    <p:sldId id="366" r:id="rId45"/>
    <p:sldId id="367" r:id="rId46"/>
    <p:sldId id="368" r:id="rId47"/>
    <p:sldId id="369" r:id="rId48"/>
    <p:sldId id="383" r:id="rId49"/>
    <p:sldId id="371" r:id="rId50"/>
    <p:sldId id="377" r:id="rId51"/>
    <p:sldId id="378" r:id="rId52"/>
    <p:sldId id="379" r:id="rId53"/>
    <p:sldId id="303" r:id="rId5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1" clrIdx="1">
    <p:extLst>
      <p:ext uri="{19B8F6BF-5375-455C-9EA6-DF929625EA0E}">
        <p15:presenceInfo xmlns:p15="http://schemas.microsoft.com/office/powerpoint/2012/main" userId="Pertzel, 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597" autoAdjust="0"/>
  </p:normalViewPr>
  <p:slideViewPr>
    <p:cSldViewPr showGuides="1">
      <p:cViewPr varScale="1">
        <p:scale>
          <a:sx n="112" d="100"/>
          <a:sy n="112" d="100"/>
        </p:scale>
        <p:origin x="2430" y="108"/>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23.08.2024</a:t>
            </a:fld>
            <a:endParaRPr lang="de-DE"/>
          </a:p>
        </p:txBody>
      </p:sp>
      <p:sp>
        <p:nvSpPr>
          <p:cNvPr id="4" name="Fußzeilenplatzhalter 3"/>
          <p:cNvSpPr>
            <a:spLocks noGrp="1"/>
          </p:cNvSpPr>
          <p:nvPr>
            <p:ph type="ftr" sz="quarter" idx="2"/>
          </p:nvPr>
        </p:nvSpPr>
        <p:spPr>
          <a:xfrm>
            <a:off x="0" y="9428629"/>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29"/>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23.08.2024</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732" tIns="45867" rIns="91732" bIns="45867"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a:t>
            </a:fld>
            <a:endParaRPr lang="de-DE"/>
          </a:p>
        </p:txBody>
      </p:sp>
    </p:spTree>
    <p:extLst>
      <p:ext uri="{BB962C8B-B14F-4D97-AF65-F5344CB8AC3E}">
        <p14:creationId xmlns:p14="http://schemas.microsoft.com/office/powerpoint/2010/main" val="338883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705352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2210516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vermuten, dass Sie manche dieser Ziele besonders wichtig finden und in </a:t>
            </a:r>
            <a:r>
              <a:rPr lang="de-DE" dirty="0" smtClean="0"/>
              <a:t>Ihrem </a:t>
            </a:r>
            <a:r>
              <a:rPr lang="de-DE" dirty="0"/>
              <a:t>Unterricht schon jetzt verfolgen. Daher bitten wir Sie nun</a:t>
            </a:r>
            <a:r>
              <a:rPr lang="de-DE" baseline="0" dirty="0"/>
              <a:t> ….</a:t>
            </a:r>
          </a:p>
          <a:p>
            <a:pPr marL="165415" indent="-165415">
              <a:buFont typeface="Arial" panose="020B0604020202020204" pitchFamily="34" charset="0"/>
              <a:buChar char="•"/>
            </a:pPr>
            <a:endParaRPr lang="de-DE" baseline="0" dirty="0"/>
          </a:p>
          <a:p>
            <a:pPr marL="165415" indent="-165415">
              <a:buFont typeface="Arial" panose="020B0604020202020204" pitchFamily="34" charset="0"/>
              <a:buChar char="•"/>
            </a:pPr>
            <a:r>
              <a:rPr lang="de-DE" baseline="0" dirty="0"/>
              <a:t>Auswertung: Es wäre schön, wenn zwei, drei </a:t>
            </a:r>
            <a:r>
              <a:rPr lang="de-DE" baseline="0" dirty="0" smtClean="0"/>
              <a:t>Kolleg/-innen </a:t>
            </a:r>
            <a:r>
              <a:rPr lang="de-DE" baseline="0" dirty="0"/>
              <a:t>einmal berichten würden, was </a:t>
            </a:r>
            <a:r>
              <a:rPr lang="de-DE" baseline="0" dirty="0" smtClean="0"/>
              <a:t>sie </a:t>
            </a:r>
            <a:r>
              <a:rPr lang="de-DE" baseline="0" dirty="0"/>
              <a:t>in ihren Partnergruppen besprochen haben.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2487449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auf mittleren Abstraktionsniveau formuliert, also ungleich Stundenziel oder Aufgabenstellung (ACHTUNG: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a:t>
            </a:r>
            <a:r>
              <a:rPr lang="de-DE" sz="1200" kern="1200" dirty="0" smtClean="0">
                <a:solidFill>
                  <a:schemeClr val="tx1"/>
                </a:solidFill>
                <a:effectLst/>
                <a:latin typeface="+mn-lt"/>
                <a:ea typeface="+mn-ea"/>
                <a:cs typeface="+mn-cs"/>
              </a:rPr>
              <a:t>Schule </a:t>
            </a:r>
            <a:r>
              <a:rPr lang="de-DE" sz="1200" kern="1200" dirty="0">
                <a:solidFill>
                  <a:schemeClr val="tx1"/>
                </a:solidFill>
                <a:effectLst/>
                <a:latin typeface="+mn-lt"/>
                <a:ea typeface="+mn-ea"/>
                <a:cs typeface="+mn-cs"/>
              </a:rPr>
              <a:t>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4903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44</a:t>
            </a:fld>
            <a:endParaRPr lang="de-DE"/>
          </a:p>
        </p:txBody>
      </p:sp>
    </p:spTree>
    <p:extLst>
      <p:ext uri="{BB962C8B-B14F-4D97-AF65-F5344CB8AC3E}">
        <p14:creationId xmlns:p14="http://schemas.microsoft.com/office/powerpoint/2010/main" val="2242458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45</a:t>
            </a:fld>
            <a:endParaRPr lang="de-DE"/>
          </a:p>
        </p:txBody>
      </p:sp>
    </p:spTree>
    <p:extLst>
      <p:ext uri="{BB962C8B-B14F-4D97-AF65-F5344CB8AC3E}">
        <p14:creationId xmlns:p14="http://schemas.microsoft.com/office/powerpoint/2010/main" val="2140747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a:p>
        </p:txBody>
      </p:sp>
    </p:spTree>
    <p:extLst>
      <p:ext uri="{BB962C8B-B14F-4D97-AF65-F5344CB8AC3E}">
        <p14:creationId xmlns:p14="http://schemas.microsoft.com/office/powerpoint/2010/main" val="3263616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47</a:t>
            </a:fld>
            <a:endParaRPr lang="de-DE"/>
          </a:p>
        </p:txBody>
      </p:sp>
    </p:spTree>
    <p:extLst>
      <p:ext uri="{BB962C8B-B14F-4D97-AF65-F5344CB8AC3E}">
        <p14:creationId xmlns:p14="http://schemas.microsoft.com/office/powerpoint/2010/main" val="1673742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48</a:t>
            </a:fld>
            <a:endParaRPr lang="de-DE"/>
          </a:p>
        </p:txBody>
      </p:sp>
    </p:spTree>
    <p:extLst>
      <p:ext uri="{BB962C8B-B14F-4D97-AF65-F5344CB8AC3E}">
        <p14:creationId xmlns:p14="http://schemas.microsoft.com/office/powerpoint/2010/main" val="4030568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49</a:t>
            </a:fld>
            <a:endParaRPr lang="de-DE"/>
          </a:p>
        </p:txBody>
      </p:sp>
    </p:spTree>
    <p:extLst>
      <p:ext uri="{BB962C8B-B14F-4D97-AF65-F5344CB8AC3E}">
        <p14:creationId xmlns:p14="http://schemas.microsoft.com/office/powerpoint/2010/main" val="400362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Tree>
    <p:extLst>
      <p:ext uri="{BB962C8B-B14F-4D97-AF65-F5344CB8AC3E}">
        <p14:creationId xmlns:p14="http://schemas.microsoft.com/office/powerpoint/2010/main" val="1028446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4692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marR="0" lvl="0" indent="-1654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Wir möchten Sie bitten, nun einmal eine ähnliche Skizze zu versuchen für ein Thema aus</a:t>
            </a:r>
            <a:r>
              <a:rPr lang="de-DE" baseline="0" dirty="0" smtClean="0"/>
              <a:t> der SEP oder der Klasse 3/4, nämlich zum Thema „Wald“</a:t>
            </a:r>
          </a:p>
          <a:p>
            <a:pPr marL="165415" indent="-165415">
              <a:buFont typeface="Arial" panose="020B0604020202020204" pitchFamily="34" charset="0"/>
              <a:buChar char="•"/>
            </a:pPr>
            <a:r>
              <a:rPr lang="de-DE" baseline="0" dirty="0" smtClean="0"/>
              <a:t>Auswertung</a:t>
            </a:r>
            <a:r>
              <a:rPr lang="de-DE" baseline="0" dirty="0"/>
              <a:t>: Vielleicht können zwei Paare einmal etwas zu je einem Unterrichtsvorhaben </a:t>
            </a:r>
            <a:r>
              <a:rPr lang="de-DE" baseline="0" dirty="0" smtClean="0"/>
              <a:t>sagen?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52</a:t>
            </a:fld>
            <a:endParaRPr lang="de-DE">
              <a:solidFill>
                <a:prstClr val="black"/>
              </a:solidFill>
            </a:endParaRPr>
          </a:p>
        </p:txBody>
      </p:sp>
    </p:spTree>
    <p:extLst>
      <p:ext uri="{BB962C8B-B14F-4D97-AF65-F5344CB8AC3E}">
        <p14:creationId xmlns:p14="http://schemas.microsoft.com/office/powerpoint/2010/main" val="11375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257799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176459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2872879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179063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3162952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2448005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285242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t>Lehrplanentwicklung  Grundschule</a:t>
            </a:r>
          </a:p>
          <a:p>
            <a:r>
              <a:rPr lang="de-DE" smtClean="0"/>
              <a:t>Auftaktveranstaltung Soest, 20.09.2019</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r>
              <a:rPr lang="de-DE" smtClean="0"/>
              <a:t>Kernlehrplanentwicklung  Gymnasium SI Auftaktveranstaltung Soest, 19.01.2018</a:t>
            </a:r>
            <a:endParaRPr lang="de-DE"/>
          </a:p>
        </p:txBody>
      </p:sp>
      <p:sp>
        <p:nvSpPr>
          <p:cNvPr id="8" name="Fußzeilenplatzhalter 7"/>
          <p:cNvSpPr>
            <a:spLocks noGrp="1"/>
          </p:cNvSpPr>
          <p:nvPr>
            <p:ph type="ftr" sz="quarter" idx="11"/>
          </p:nvPr>
        </p:nvSpPr>
        <p:spPr/>
        <p:txBody>
          <a:bodyPr/>
          <a:lstStyle/>
          <a:p>
            <a:r>
              <a:rPr lang="de-DE" smtClean="0"/>
              <a:t>georg.trendel@qua-lis.nrw.de jens.austermann@qua-lis.nrw</a:t>
            </a:r>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Kernlehrplanentwicklung  Gymnasium SI Auftaktveranstaltung Soest, 19.01.2018</a:t>
            </a:r>
            <a:endParaRPr lang="de-DE"/>
          </a:p>
        </p:txBody>
      </p:sp>
      <p:sp>
        <p:nvSpPr>
          <p:cNvPr id="4" name="Fußzeilenplatzhalter 3"/>
          <p:cNvSpPr>
            <a:spLocks noGrp="1"/>
          </p:cNvSpPr>
          <p:nvPr>
            <p:ph type="ftr" sz="quarter" idx="11"/>
          </p:nvPr>
        </p:nvSpPr>
        <p:spPr/>
        <p:txBody>
          <a:bodyPr/>
          <a:lstStyle/>
          <a:p>
            <a:r>
              <a:rPr lang="de-DE" smtClean="0"/>
              <a:t>georg.trendel@qua-lis.nrw.de jens.austermann@qua-lis.nrw</a:t>
            </a:r>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Kernlehrplanentwicklung  Gymnasium SI Auftaktveranstaltung Soest, 19.01.2018</a:t>
            </a:r>
            <a:endParaRPr lang="de-DE"/>
          </a:p>
        </p:txBody>
      </p:sp>
      <p:sp>
        <p:nvSpPr>
          <p:cNvPr id="3" name="Fußzeilenplatzhalter 2"/>
          <p:cNvSpPr>
            <a:spLocks noGrp="1"/>
          </p:cNvSpPr>
          <p:nvPr>
            <p:ph type="ftr" sz="quarter" idx="11"/>
          </p:nvPr>
        </p:nvSpPr>
        <p:spPr/>
        <p:txBody>
          <a:bodyPr/>
          <a:lstStyle/>
          <a:p>
            <a:r>
              <a:rPr lang="de-DE" smtClean="0"/>
              <a:t>georg.trendel@qua-lis.nrw.de jens.austermann@qua-lis.nrw</a:t>
            </a:r>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smtClean="0"/>
              <a:t>Kernlehrplanentwicklung  Gymnasium SI Auftaktveranstaltung Soest, 19.01.2018</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georg.trendel@qua-lis.nrw.de jens.austermann@qua-lis.nrw</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bezreg-muenster.de/zentralablage/dokumente/schule_und_bildung/digitale_bildung/handreichungen_orientierungshilfen/Erstellung-schulinterner-Lehrplaene-Handreichung-fuer-Schulen.pdf" TargetMode="External"/><Relationship Id="rId2" Type="http://schemas.openxmlformats.org/officeDocument/2006/relationships/hyperlink" Target="https://www.schulentwicklung.nrw.de/referenzrahmen/index.php?bereich=105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smtClean="0"/>
              <a:t>Neue Lehrpläne</a:t>
            </a:r>
            <a:br>
              <a:rPr lang="de-DE" dirty="0" smtClean="0"/>
            </a:br>
            <a:r>
              <a:rPr lang="de-DE" dirty="0" smtClean="0"/>
              <a:t>für die Primarstufe</a:t>
            </a:r>
            <a:endParaRPr lang="de-DE" dirty="0"/>
          </a:p>
        </p:txBody>
      </p:sp>
      <p:sp>
        <p:nvSpPr>
          <p:cNvPr id="3" name="Untertitel 2"/>
          <p:cNvSpPr>
            <a:spLocks noGrp="1"/>
          </p:cNvSpPr>
          <p:nvPr>
            <p:ph type="subTitle" idx="1"/>
          </p:nvPr>
        </p:nvSpPr>
        <p:spPr/>
        <p:txBody>
          <a:bodyPr/>
          <a:lstStyle/>
          <a:p>
            <a:r>
              <a:rPr lang="de-DE" dirty="0" smtClean="0"/>
              <a:t>Weiterentwicklung der Lehrpläne Grundschule von 2008</a:t>
            </a:r>
          </a:p>
        </p:txBody>
      </p:sp>
    </p:spTree>
    <p:extLst>
      <p:ext uri="{BB962C8B-B14F-4D97-AF65-F5344CB8AC3E}">
        <p14:creationId xmlns:p14="http://schemas.microsoft.com/office/powerpoint/2010/main" val="307078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smtClean="0"/>
              <a:t>Kapitel 2.1: Bereiche in den Fächern D, M und E</a:t>
            </a:r>
            <a:endParaRPr lang="de-DE" sz="3200" dirty="0"/>
          </a:p>
        </p:txBody>
      </p:sp>
      <p:sp>
        <p:nvSpPr>
          <p:cNvPr id="3" name="Inhaltsplatzhalter 2"/>
          <p:cNvSpPr>
            <a:spLocks noGrp="1"/>
          </p:cNvSpPr>
          <p:nvPr>
            <p:ph idx="1"/>
          </p:nvPr>
        </p:nvSpPr>
        <p:spPr/>
        <p:txBody>
          <a:bodyPr>
            <a:normAutofit/>
          </a:bodyPr>
          <a:lstStyle/>
          <a:p>
            <a:r>
              <a:rPr lang="de-DE" dirty="0" smtClean="0"/>
              <a:t>benennen analytisch unterscheidbare Handlungsfelder eines Faches,</a:t>
            </a:r>
          </a:p>
          <a:p>
            <a:r>
              <a:rPr lang="de-DE" dirty="0" smtClean="0"/>
              <a:t>orientieren sich an den Bildungsstandards (PS: D, M; SI: E)</a:t>
            </a:r>
          </a:p>
          <a:p>
            <a:r>
              <a:rPr lang="de-DE" dirty="0" smtClean="0"/>
              <a:t>werden in Form von Kompetenzerwartungen ausdifferenziert und beschrieben,</a:t>
            </a:r>
          </a:p>
          <a:p>
            <a:r>
              <a:rPr lang="de-DE" dirty="0" smtClean="0"/>
              <a:t>besitzen stets eine Handlungsdimension und eine Wissensdimension (Metawissen).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Tree>
    <p:extLst>
      <p:ext uri="{BB962C8B-B14F-4D97-AF65-F5344CB8AC3E}">
        <p14:creationId xmlns:p14="http://schemas.microsoft.com/office/powerpoint/2010/main" val="13978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Kapitel 2.1: Bereiche in SU, </a:t>
            </a:r>
            <a:r>
              <a:rPr lang="de-DE" sz="2000" dirty="0" err="1" smtClean="0"/>
              <a:t>Mu</a:t>
            </a:r>
            <a:r>
              <a:rPr lang="de-DE" sz="2000" dirty="0" smtClean="0"/>
              <a:t>, </a:t>
            </a:r>
            <a:r>
              <a:rPr lang="de-DE" sz="2000" dirty="0" err="1" smtClean="0"/>
              <a:t>Ku</a:t>
            </a:r>
            <a:r>
              <a:rPr lang="de-DE" sz="2000" dirty="0" smtClean="0"/>
              <a:t>, KR, ER, SP und Praktische Philosophie</a:t>
            </a:r>
            <a:endParaRPr lang="de-DE" sz="2000" dirty="0"/>
          </a:p>
        </p:txBody>
      </p:sp>
      <p:sp>
        <p:nvSpPr>
          <p:cNvPr id="3" name="Inhaltsplatzhalter 2"/>
          <p:cNvSpPr>
            <a:spLocks noGrp="1"/>
          </p:cNvSpPr>
          <p:nvPr>
            <p:ph idx="1"/>
          </p:nvPr>
        </p:nvSpPr>
        <p:spPr/>
        <p:txBody>
          <a:bodyPr/>
          <a:lstStyle/>
          <a:p>
            <a:r>
              <a:rPr lang="de-DE" dirty="0" smtClean="0"/>
              <a:t>umfassen fachliche Gegenstände wie Phänomene, Sachverhalte, Konzepte usw.,</a:t>
            </a:r>
          </a:p>
          <a:p>
            <a:r>
              <a:rPr lang="de-DE" dirty="0" smtClean="0"/>
              <a:t>bilden den Kontext für Kompetenzentwicklung,</a:t>
            </a:r>
          </a:p>
          <a:p>
            <a:r>
              <a:rPr lang="de-DE" dirty="0" smtClean="0"/>
              <a:t>sind für die Beschreibung von Kompetenzen unverzichtbar und machen diese erst vorstellbar.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248066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2.2: Kompetenzerwartungen</a:t>
            </a:r>
            <a:endParaRPr lang="de-DE" dirty="0"/>
          </a:p>
        </p:txBody>
      </p:sp>
      <p:sp>
        <p:nvSpPr>
          <p:cNvPr id="3" name="Inhaltsplatzhalter 2"/>
          <p:cNvSpPr>
            <a:spLocks noGrp="1"/>
          </p:cNvSpPr>
          <p:nvPr>
            <p:ph idx="1"/>
          </p:nvPr>
        </p:nvSpPr>
        <p:spPr/>
        <p:txBody>
          <a:bodyPr>
            <a:normAutofit/>
          </a:bodyPr>
          <a:lstStyle/>
          <a:p>
            <a:r>
              <a:rPr lang="de-DE" dirty="0" smtClean="0"/>
              <a:t>führen fachliche Prozesse und fachliche Inhalte zusammen,</a:t>
            </a:r>
          </a:p>
          <a:p>
            <a:r>
              <a:rPr lang="de-DE" dirty="0"/>
              <a:t>beschreiben konkret, was Schülerinnen und Schüler </a:t>
            </a:r>
            <a:r>
              <a:rPr lang="de-DE" dirty="0" smtClean="0"/>
              <a:t>in einem Bereich unter Berücksichtigung aller Anforderungsbereiche </a:t>
            </a:r>
            <a:r>
              <a:rPr lang="de-DE" dirty="0"/>
              <a:t>in der Regel können und wissen </a:t>
            </a:r>
            <a:r>
              <a:rPr lang="de-DE" dirty="0" smtClean="0"/>
              <a:t>sollen,</a:t>
            </a:r>
          </a:p>
          <a:p>
            <a:r>
              <a:rPr lang="de-DE" dirty="0" smtClean="0"/>
              <a:t>besitzen einen exemplarischen Charakter und sind auf vergleichbare Situationen </a:t>
            </a:r>
            <a:r>
              <a:rPr lang="de-DE" dirty="0" err="1" smtClean="0"/>
              <a:t>transferierbar</a:t>
            </a:r>
            <a:r>
              <a:rPr lang="de-DE" dirty="0"/>
              <a:t>.</a:t>
            </a:r>
            <a:endParaRPr lang="de-DE" u="sng" dirty="0" smtClean="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Tree>
    <p:extLst>
      <p:ext uri="{BB962C8B-B14F-4D97-AF65-F5344CB8AC3E}">
        <p14:creationId xmlns:p14="http://schemas.microsoft.com/office/powerpoint/2010/main" val="426786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Kapitel 3: Leistung fördern und bewerten </a:t>
            </a:r>
            <a:endParaRPr lang="de-DE" sz="2400" dirty="0"/>
          </a:p>
        </p:txBody>
      </p:sp>
      <p:sp>
        <p:nvSpPr>
          <p:cNvPr id="3" name="Inhaltsplatzhalter 2"/>
          <p:cNvSpPr>
            <a:spLocks noGrp="1"/>
          </p:cNvSpPr>
          <p:nvPr>
            <p:ph idx="1"/>
          </p:nvPr>
        </p:nvSpPr>
        <p:spPr/>
        <p:txBody>
          <a:bodyPr/>
          <a:lstStyle/>
          <a:p>
            <a:r>
              <a:rPr lang="de-DE" dirty="0" smtClean="0"/>
              <a:t>Pädagogisches Leistungsverständnis </a:t>
            </a:r>
          </a:p>
          <a:p>
            <a:r>
              <a:rPr lang="de-DE" dirty="0" smtClean="0"/>
              <a:t>Ausgangspunkt: individueller Lernstand </a:t>
            </a:r>
          </a:p>
          <a:p>
            <a:r>
              <a:rPr lang="de-DE" dirty="0" smtClean="0"/>
              <a:t>Prozesse wie auch Produkte als Basis </a:t>
            </a:r>
          </a:p>
          <a:p>
            <a:r>
              <a:rPr lang="de-DE" dirty="0" smtClean="0"/>
              <a:t>Transparenz der Kriterien </a:t>
            </a:r>
          </a:p>
          <a:p>
            <a:r>
              <a:rPr lang="de-DE" dirty="0" smtClean="0"/>
              <a:t>Fächer D, M, E: schriftliche Leistungen</a:t>
            </a:r>
          </a:p>
          <a:p>
            <a:r>
              <a:rPr lang="de-DE" dirty="0" smtClean="0"/>
              <a:t>Fächer SU, </a:t>
            </a:r>
            <a:r>
              <a:rPr lang="de-DE" dirty="0" err="1" smtClean="0"/>
              <a:t>Mu</a:t>
            </a:r>
            <a:r>
              <a:rPr lang="de-DE" dirty="0" smtClean="0"/>
              <a:t>, </a:t>
            </a:r>
            <a:r>
              <a:rPr lang="de-DE" dirty="0" err="1" smtClean="0"/>
              <a:t>Ku</a:t>
            </a:r>
            <a:r>
              <a:rPr lang="de-DE" dirty="0" smtClean="0"/>
              <a:t>, KR, ER, SP, PP: sonstige Leistungen </a:t>
            </a:r>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Tree>
    <p:extLst>
      <p:ext uri="{BB962C8B-B14F-4D97-AF65-F5344CB8AC3E}">
        <p14:creationId xmlns:p14="http://schemas.microsoft.com/office/powerpoint/2010/main" val="390147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924944"/>
            <a:ext cx="5486400" cy="566738"/>
          </a:xfrm>
        </p:spPr>
        <p:txBody>
          <a:bodyPr/>
          <a:lstStyle/>
          <a:p>
            <a:pPr algn="ct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Prinzipien der Weiterentwicklung und Veränderungen </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14</a:t>
            </a:fld>
            <a:endParaRPr lang="de-DE"/>
          </a:p>
        </p:txBody>
      </p:sp>
    </p:spTree>
    <p:extLst>
      <p:ext uri="{BB962C8B-B14F-4D97-AF65-F5344CB8AC3E}">
        <p14:creationId xmlns:p14="http://schemas.microsoft.com/office/powerpoint/2010/main" val="899576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Kompetenzformulierungen </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beschreiben durch die Lehrkraft überprüfbare, d.h. beobachtbare Lernergebnisse,</a:t>
            </a:r>
          </a:p>
          <a:p>
            <a:r>
              <a:rPr lang="de-DE" dirty="0" smtClean="0"/>
              <a:t>Hilfestellung durch Operatoren: beschreiben, erklären, bewerten, … </a:t>
            </a:r>
          </a:p>
          <a:p>
            <a:r>
              <a:rPr lang="de-DE" dirty="0" smtClean="0"/>
              <a:t>Hilfestellung durch zu erstellende Produkte: verfassen einen Text, fertigen ein Modell an, … </a:t>
            </a:r>
          </a:p>
          <a:p>
            <a:r>
              <a:rPr lang="de-DE" dirty="0" smtClean="0"/>
              <a:t>Hilfestellungen durch ausgeführte Handlungen: laufen </a:t>
            </a:r>
            <a:r>
              <a:rPr lang="de-DE" dirty="0"/>
              <a:t>rhythmisch über </a:t>
            </a:r>
            <a:r>
              <a:rPr lang="de-DE" dirty="0" smtClean="0"/>
              <a:t>Hindernisse, </a:t>
            </a:r>
            <a:r>
              <a:rPr lang="de-DE" dirty="0"/>
              <a:t> </a:t>
            </a:r>
            <a:r>
              <a:rPr lang="de-DE" dirty="0" smtClean="0"/>
              <a:t>experimentieren   beim  Malen </a:t>
            </a:r>
            <a:r>
              <a:rPr lang="de-DE" dirty="0"/>
              <a:t>mit </a:t>
            </a:r>
            <a:r>
              <a:rPr lang="de-DE" dirty="0" smtClean="0"/>
              <a:t>Farbmischungen, … </a:t>
            </a:r>
          </a:p>
          <a:p>
            <a:r>
              <a:rPr lang="de-DE" dirty="0" smtClean="0"/>
              <a:t>bilden </a:t>
            </a:r>
            <a:r>
              <a:rPr lang="de-DE" u="sng" dirty="0" smtClean="0"/>
              <a:t>keine</a:t>
            </a:r>
            <a:r>
              <a:rPr lang="de-DE" dirty="0" smtClean="0"/>
              <a:t> Unterrichtsschritte ab. </a:t>
            </a:r>
          </a:p>
          <a:p>
            <a:endParaRPr lang="de-DE" dirty="0" smtClean="0"/>
          </a:p>
          <a:p>
            <a:endParaRPr lang="de-DE" dirty="0" smtClean="0"/>
          </a:p>
          <a:p>
            <a:endParaRPr lang="de-DE"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Tree>
    <p:extLst>
      <p:ext uri="{BB962C8B-B14F-4D97-AF65-F5344CB8AC3E}">
        <p14:creationId xmlns:p14="http://schemas.microsoft.com/office/powerpoint/2010/main" val="250495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Aktualisierung </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Orientierung an der Struktur der bisherigen Lehrpläne für die Grundschule bei</a:t>
            </a:r>
          </a:p>
          <a:p>
            <a:r>
              <a:rPr lang="de-DE" dirty="0" smtClean="0"/>
              <a:t>Aktualisierung der Aufgaben und Ziele des Faches</a:t>
            </a:r>
          </a:p>
          <a:p>
            <a:r>
              <a:rPr lang="de-DE" dirty="0" smtClean="0"/>
              <a:t>Berücksichtigung von sog. Vorläuferfähigkeiten in D, M</a:t>
            </a:r>
          </a:p>
          <a:p>
            <a:r>
              <a:rPr lang="de-DE" dirty="0"/>
              <a:t>Aktualisierung </a:t>
            </a:r>
            <a:r>
              <a:rPr lang="de-DE" dirty="0" smtClean="0"/>
              <a:t>des gesamten Kapitels 2: Kompetenzerwartungen und Inhalte </a:t>
            </a:r>
          </a:p>
          <a:p>
            <a:r>
              <a:rPr lang="de-DE" dirty="0" smtClean="0"/>
              <a:t>Aktualisierung Kapitel 3 </a:t>
            </a:r>
          </a:p>
          <a:p>
            <a:pPr>
              <a:buFont typeface="Wingdings" panose="05000000000000000000" pitchFamily="2" charset="2"/>
              <a:buChar char="à"/>
            </a:pPr>
            <a:r>
              <a:rPr lang="de-DE" dirty="0" smtClean="0">
                <a:sym typeface="Wingdings" panose="05000000000000000000" pitchFamily="2" charset="2"/>
              </a:rPr>
              <a:t> besondere Berücksichtigung der Schuleingangsphase</a:t>
            </a:r>
            <a:endParaRPr lang="de-DE" dirty="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 </a:t>
            </a:r>
            <a:r>
              <a:rPr lang="de-DE" dirty="0" smtClean="0"/>
              <a:t>Anschlussfähigkeit </a:t>
            </a:r>
            <a:r>
              <a:rPr lang="de-DE" dirty="0"/>
              <a:t>zur Sekundarstufe </a:t>
            </a:r>
            <a:r>
              <a:rPr lang="de-DE" dirty="0" smtClean="0"/>
              <a:t>I / Übergang </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627948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Anpassung der Struktur an Lehrpläne anderer Schulformen </a:t>
            </a:r>
            <a:endParaRPr lang="de-DE" sz="2400" dirty="0"/>
          </a:p>
        </p:txBody>
      </p:sp>
      <p:sp>
        <p:nvSpPr>
          <p:cNvPr id="3" name="Inhaltsplatzhalter 2"/>
          <p:cNvSpPr>
            <a:spLocks noGrp="1"/>
          </p:cNvSpPr>
          <p:nvPr>
            <p:ph idx="1"/>
          </p:nvPr>
        </p:nvSpPr>
        <p:spPr/>
        <p:txBody>
          <a:bodyPr>
            <a:normAutofit fontScale="92500"/>
          </a:bodyPr>
          <a:lstStyle/>
          <a:p>
            <a:r>
              <a:rPr lang="de-DE" dirty="0" smtClean="0"/>
              <a:t>Zusammenführung der Kapitel 2 und 3 aus dem LP 2008 zu einem Kapitel 2 </a:t>
            </a:r>
          </a:p>
          <a:p>
            <a:r>
              <a:rPr lang="de-DE" dirty="0"/>
              <a:t>s</a:t>
            </a:r>
            <a:r>
              <a:rPr lang="de-DE" dirty="0" smtClean="0"/>
              <a:t>chnellere Orientierung über die Schulformen hinweg </a:t>
            </a:r>
          </a:p>
          <a:p>
            <a:r>
              <a:rPr lang="de-DE" dirty="0" smtClean="0"/>
              <a:t>Beibehaltung der Unterteilung </a:t>
            </a:r>
            <a:r>
              <a:rPr lang="de-DE" smtClean="0"/>
              <a:t>in Bereiche mit </a:t>
            </a:r>
            <a:r>
              <a:rPr lang="de-DE" dirty="0" smtClean="0"/>
              <a:t>zugehörigen Schwerpunkten </a:t>
            </a:r>
          </a:p>
          <a:p>
            <a:r>
              <a:rPr lang="de-DE" dirty="0" smtClean="0"/>
              <a:t>Wichtig für die Lesart der LP: Reihenfolge der Bereiche in den Lehrplänen gibt nicht die Reihenfolge der Unterrichtsvorhaben in der Praxis vor, sondern im Unterricht werden die Bereiche miteinander vernetzt.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Tree>
    <p:extLst>
      <p:ext uri="{BB962C8B-B14F-4D97-AF65-F5344CB8AC3E}">
        <p14:creationId xmlns:p14="http://schemas.microsoft.com/office/powerpoint/2010/main" val="2916388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a:t>
            </a:r>
            <a:endParaRPr lang="de-DE" dirty="0"/>
          </a:p>
        </p:txBody>
      </p:sp>
      <p:sp>
        <p:nvSpPr>
          <p:cNvPr id="3" name="Inhaltsplatzhalter 2"/>
          <p:cNvSpPr>
            <a:spLocks noGrp="1"/>
          </p:cNvSpPr>
          <p:nvPr>
            <p:ph idx="1"/>
          </p:nvPr>
        </p:nvSpPr>
        <p:spPr/>
        <p:txBody>
          <a:bodyPr>
            <a:normAutofit fontScale="92500" lnSpcReduction="20000"/>
          </a:bodyPr>
          <a:lstStyle/>
          <a:p>
            <a:r>
              <a:rPr lang="de-DE" dirty="0"/>
              <a:t>z</a:t>
            </a:r>
            <a:r>
              <a:rPr lang="de-DE" dirty="0" smtClean="0"/>
              <a:t>ielgerechte Auswahl und Präzisierung von Fachinhalten statt Beispiele wie im LP 2008 </a:t>
            </a:r>
          </a:p>
          <a:p>
            <a:r>
              <a:rPr lang="de-DE" dirty="0" smtClean="0"/>
              <a:t>Anpassung </a:t>
            </a:r>
            <a:r>
              <a:rPr lang="de-DE" dirty="0"/>
              <a:t>an zeitgemäße fachliche Perspektiven</a:t>
            </a:r>
          </a:p>
          <a:p>
            <a:r>
              <a:rPr lang="de-DE" dirty="0" smtClean="0"/>
              <a:t>Verdeutlichung einer Kompetenzprogression</a:t>
            </a:r>
          </a:p>
          <a:p>
            <a:pPr lvl="1"/>
            <a:r>
              <a:rPr lang="de-DE" sz="2400" dirty="0" smtClean="0"/>
              <a:t>Ende der Schuleingangsphase</a:t>
            </a:r>
          </a:p>
          <a:p>
            <a:pPr lvl="1"/>
            <a:r>
              <a:rPr lang="de-DE" sz="2400" dirty="0" smtClean="0"/>
              <a:t>Ende Klasse 4</a:t>
            </a:r>
          </a:p>
          <a:p>
            <a:r>
              <a:rPr lang="de-DE" dirty="0" smtClean="0"/>
              <a:t>In </a:t>
            </a:r>
            <a:r>
              <a:rPr lang="de-DE" i="1" dirty="0"/>
              <a:t>Klammerzusätzen</a:t>
            </a:r>
            <a:r>
              <a:rPr lang="de-DE" dirty="0"/>
              <a:t> werden Kompetenzerwartungen um verbindliche Inhalte und Gegenstände zur Entwicklung der Kompetenz ergänzt. Der Zusatz „</a:t>
            </a:r>
            <a:r>
              <a:rPr lang="de-DE" i="1" dirty="0"/>
              <a:t>u.a.</a:t>
            </a:r>
            <a:r>
              <a:rPr lang="de-DE" dirty="0"/>
              <a:t>“ weist darauf hin, dass zusätzlich zu den genannten mindestens ein weiterer Inhalt bzw. Gegenstand verbindlich zu behandeln ist.</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Tree>
    <p:extLst>
      <p:ext uri="{BB962C8B-B14F-4D97-AF65-F5344CB8AC3E}">
        <p14:creationId xmlns:p14="http://schemas.microsoft.com/office/powerpoint/2010/main" val="1859276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Berücksichtigung der Querschnittsaufgaben u.a. </a:t>
            </a:r>
            <a:endParaRPr lang="de-DE" sz="3200" dirty="0"/>
          </a:p>
        </p:txBody>
      </p:sp>
      <p:sp>
        <p:nvSpPr>
          <p:cNvPr id="3" name="Inhaltsplatzhalter 2"/>
          <p:cNvSpPr>
            <a:spLocks noGrp="1"/>
          </p:cNvSpPr>
          <p:nvPr>
            <p:ph idx="1"/>
          </p:nvPr>
        </p:nvSpPr>
        <p:spPr/>
        <p:txBody>
          <a:bodyPr>
            <a:normAutofit fontScale="92500" lnSpcReduction="10000"/>
          </a:bodyPr>
          <a:lstStyle/>
          <a:p>
            <a:r>
              <a:rPr lang="de-DE" dirty="0" smtClean="0"/>
              <a:t>geschlechtersensible </a:t>
            </a:r>
            <a:r>
              <a:rPr lang="de-DE" dirty="0"/>
              <a:t>Bildung  </a:t>
            </a:r>
          </a:p>
          <a:p>
            <a:r>
              <a:rPr lang="de-DE" dirty="0" smtClean="0"/>
              <a:t>Interkulturelle Bildung </a:t>
            </a:r>
          </a:p>
          <a:p>
            <a:r>
              <a:rPr lang="de-DE" dirty="0" smtClean="0"/>
              <a:t>Bildung in der digitalen Welt  </a:t>
            </a:r>
            <a:r>
              <a:rPr lang="de-DE" dirty="0" smtClean="0">
                <a:sym typeface="Wingdings" panose="05000000000000000000" pitchFamily="2" charset="2"/>
              </a:rPr>
              <a:t> </a:t>
            </a:r>
            <a:r>
              <a:rPr lang="de-DE" dirty="0" smtClean="0"/>
              <a:t>MKR NRW:  Erstellung einer  Synopse als Unterstützung für die Schulen  </a:t>
            </a:r>
          </a:p>
          <a:p>
            <a:r>
              <a:rPr lang="de-DE" dirty="0" smtClean="0"/>
              <a:t>Verbraucherbildung </a:t>
            </a:r>
            <a:r>
              <a:rPr lang="de-DE" dirty="0" smtClean="0">
                <a:sym typeface="Wingdings" panose="05000000000000000000" pitchFamily="2" charset="2"/>
              </a:rPr>
              <a:t> </a:t>
            </a:r>
            <a:r>
              <a:rPr lang="de-DE" dirty="0" smtClean="0"/>
              <a:t>Rahmenvorgabe </a:t>
            </a:r>
            <a:r>
              <a:rPr lang="de-DE" dirty="0"/>
              <a:t>Verbraucherbildung in Schule in der Primarstufe und Sekundarstufe </a:t>
            </a:r>
            <a:r>
              <a:rPr lang="de-DE" dirty="0" smtClean="0"/>
              <a:t>I: </a:t>
            </a:r>
            <a:r>
              <a:rPr lang="de-DE" dirty="0"/>
              <a:t>Erstellung einer Synopse als Unterstützung für die Schulen</a:t>
            </a:r>
            <a:r>
              <a:rPr lang="de-DE" dirty="0" smtClean="0"/>
              <a:t> </a:t>
            </a:r>
            <a:endParaRPr lang="de-DE" dirty="0"/>
          </a:p>
          <a:p>
            <a:r>
              <a:rPr lang="de-DE" dirty="0" smtClean="0"/>
              <a:t>Bildung für nachhaltige Entwicklung</a:t>
            </a:r>
          </a:p>
          <a:p>
            <a:r>
              <a:rPr lang="de-DE" dirty="0"/>
              <a:t>Politische Bildung und Demokratieerziehung</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970708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4" name="Datumsplatzhalter 3"/>
          <p:cNvSpPr>
            <a:spLocks noGrp="1"/>
          </p:cNvSpPr>
          <p:nvPr>
            <p:ph type="dt" sz="half" idx="10"/>
          </p:nvPr>
        </p:nvSpPr>
        <p:spPr/>
        <p:txBody>
          <a:bodyPr/>
          <a:lstStyle/>
          <a:p>
            <a:r>
              <a:rPr lang="de-DE" dirty="0" smtClean="0"/>
              <a:t>Lehrplanentwicklung </a:t>
            </a:r>
            <a:r>
              <a:rPr lang="de-DE" dirty="0"/>
              <a:t>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
        <p:nvSpPr>
          <p:cNvPr id="3" name="Inhaltsplatzhalter 2"/>
          <p:cNvSpPr>
            <a:spLocks noGrp="1"/>
          </p:cNvSpPr>
          <p:nvPr>
            <p:ph idx="1"/>
          </p:nvPr>
        </p:nvSpPr>
        <p:spPr/>
        <p:txBody>
          <a:bodyPr>
            <a:normAutofit/>
          </a:bodyPr>
          <a:lstStyle/>
          <a:p>
            <a:pPr marL="571500" indent="-571500" defTabSz="358775">
              <a:spcBef>
                <a:spcPct val="0"/>
              </a:spcBef>
              <a:buFont typeface="+mj-lt"/>
              <a:buAutoNum type="romanUcPeriod"/>
            </a:pPr>
            <a:r>
              <a:rPr lang="de-DE" altLang="de-DE" b="1" dirty="0" smtClean="0">
                <a:solidFill>
                  <a:srgbClr val="002060"/>
                </a:solidFill>
                <a:cs typeface="Times New Roman" pitchFamily="18" charset="0"/>
              </a:rPr>
              <a:t>Informationen </a:t>
            </a:r>
            <a:r>
              <a:rPr lang="de-DE" altLang="de-DE" b="1" dirty="0">
                <a:solidFill>
                  <a:srgbClr val="002060"/>
                </a:solidFill>
                <a:cs typeface="Times New Roman" pitchFamily="18" charset="0"/>
              </a:rPr>
              <a:t>zum </a:t>
            </a:r>
            <a:r>
              <a:rPr lang="de-DE" altLang="de-DE" b="1" dirty="0" smtClean="0">
                <a:solidFill>
                  <a:srgbClr val="002060"/>
                </a:solidFill>
                <a:cs typeface="Times New Roman" pitchFamily="18" charset="0"/>
              </a:rPr>
              <a:t>Lehrplankonstrukt</a:t>
            </a:r>
          </a:p>
          <a:p>
            <a:pPr marL="571500" indent="-571500" defTabSz="358775">
              <a:spcBef>
                <a:spcPct val="0"/>
              </a:spcBef>
              <a:buFont typeface="+mj-lt"/>
              <a:buAutoNum type="romanUcPeriod"/>
            </a:pPr>
            <a:endParaRPr lang="de-DE" altLang="de-DE" dirty="0" smtClean="0">
              <a:solidFill>
                <a:srgbClr val="000066"/>
              </a:solidFill>
              <a:ea typeface="ヒラギノ角ゴ Pro W3"/>
              <a:cs typeface="ヒラギノ角ゴ Pro W3"/>
            </a:endParaRPr>
          </a:p>
          <a:p>
            <a:pPr marL="571500" indent="-571500" defTabSz="358775">
              <a:spcBef>
                <a:spcPct val="0"/>
              </a:spcBef>
              <a:buFont typeface="+mj-lt"/>
              <a:buAutoNum type="romanUcPeriod"/>
            </a:pPr>
            <a:r>
              <a:rPr lang="de-DE" b="1" dirty="0" smtClean="0">
                <a:solidFill>
                  <a:srgbClr val="002060"/>
                </a:solidFill>
                <a:cs typeface="Times New Roman" pitchFamily="18" charset="0"/>
              </a:rPr>
              <a:t>Prinzipien der Weiterentwicklung und Veränderungen </a:t>
            </a:r>
          </a:p>
          <a:p>
            <a:pPr marL="571500" indent="-571500" defTabSz="358775">
              <a:spcBef>
                <a:spcPct val="0"/>
              </a:spcBef>
              <a:buFont typeface="+mj-lt"/>
              <a:buAutoNum type="romanUcPeriod"/>
            </a:pPr>
            <a:endParaRPr lang="de-DE" dirty="0"/>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Schuleigene Unterrichtsvorgaben </a:t>
            </a:r>
            <a:r>
              <a:rPr lang="de-DE" altLang="de-DE" b="1" dirty="0">
                <a:solidFill>
                  <a:srgbClr val="002060"/>
                </a:solidFill>
                <a:cs typeface="Times New Roman" pitchFamily="18" charset="0"/>
              </a:rPr>
              <a:t>und  </a:t>
            </a:r>
            <a:r>
              <a:rPr lang="de-DE" altLang="de-DE" b="1" dirty="0" smtClean="0">
                <a:solidFill>
                  <a:srgbClr val="002060"/>
                </a:solidFill>
                <a:cs typeface="Times New Roman" pitchFamily="18" charset="0"/>
              </a:rPr>
              <a:t>Unterstützungsangebote</a:t>
            </a:r>
          </a:p>
          <a:p>
            <a:pPr marL="514350" indent="-514350" defTabSz="358775">
              <a:spcBef>
                <a:spcPct val="0"/>
              </a:spcBef>
              <a:buFont typeface="+mj-lt"/>
              <a:buAutoNum type="romanUcPeriod"/>
            </a:pPr>
            <a:endParaRPr lang="de-DE" altLang="de-DE" b="1" dirty="0" smtClean="0">
              <a:solidFill>
                <a:srgbClr val="002060"/>
              </a:solidFill>
              <a:cs typeface="Times New Roman" pitchFamily="18" charset="0"/>
            </a:endParaRPr>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Fachspezifische Erläuterungen </a:t>
            </a:r>
            <a:endParaRPr lang="de-DE" altLang="de-DE" b="1" dirty="0">
              <a:solidFill>
                <a:srgbClr val="002060"/>
              </a:solidFill>
              <a:cs typeface="Times New Roman" pitchFamily="18" charset="0"/>
            </a:endParaRPr>
          </a:p>
          <a:p>
            <a:pPr marL="514350" indent="-514350" defTabSz="358775">
              <a:spcBef>
                <a:spcPct val="0"/>
              </a:spcBef>
              <a:buFont typeface="+mj-lt"/>
              <a:buAutoNum type="romanUcPeriod"/>
            </a:pPr>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1247728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132856"/>
            <a:ext cx="5486400" cy="1358826"/>
          </a:xfrm>
        </p:spPr>
        <p:txBody>
          <a:bodyPr/>
          <a:lstStyle/>
          <a:p>
            <a:pPr algn="ctr"/>
            <a:r>
              <a:rPr lang="de-DE" sz="4000" dirty="0" smtClean="0">
                <a:solidFill>
                  <a:srgbClr val="002060"/>
                </a:solidFill>
              </a:rPr>
              <a:t>Einbindung der Querschnittsaufgaben</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20</a:t>
            </a:fld>
            <a:endParaRPr lang="de-DE"/>
          </a:p>
        </p:txBody>
      </p:sp>
    </p:spTree>
    <p:extLst>
      <p:ext uri="{BB962C8B-B14F-4D97-AF65-F5344CB8AC3E}">
        <p14:creationId xmlns:p14="http://schemas.microsoft.com/office/powerpoint/2010/main" val="2304455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dirty="0"/>
              <a:t>Lehrplanentwicklung Primarstufe</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id="{1B540098-C677-E645-9563-14F4E9F7D017}"/>
              </a:ext>
            </a:extLst>
          </p:cNvPr>
          <p:cNvSpPr>
            <a:spLocks noGrp="1"/>
          </p:cNvSpPr>
          <p:nvPr>
            <p:ph type="ftr" sz="quarter" idx="11"/>
          </p:nvPr>
        </p:nvSpPr>
        <p:spPr>
          <a:xfrm>
            <a:off x="3271676" y="6346302"/>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21</a:t>
            </a:fld>
            <a:endParaRPr lang="de-DE"/>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2723951" cy="646331"/>
          </a:xfrm>
          <a:prstGeom prst="rect">
            <a:avLst/>
          </a:prstGeom>
          <a:noFill/>
        </p:spPr>
        <p:txBody>
          <a:bodyPr wrap="none" rtlCol="0">
            <a:spAutoFit/>
          </a:bodyPr>
          <a:lstStyle/>
          <a:p>
            <a:r>
              <a:rPr lang="de-DE" dirty="0" smtClean="0"/>
              <a:t>Module zur informatischen</a:t>
            </a:r>
          </a:p>
          <a:p>
            <a:r>
              <a:rPr lang="de-DE" dirty="0" smtClean="0"/>
              <a:t>Grundbildung </a:t>
            </a:r>
            <a:endParaRPr lang="de-DE" dirty="0"/>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53855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844157C2-4A5D-DA48-9F2F-2AC67F0E5D6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22</a:t>
            </a:fld>
            <a:endParaRPr lang="de-DE"/>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extLst/>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Tree>
    <p:extLst>
      <p:ext uri="{BB962C8B-B14F-4D97-AF65-F5344CB8AC3E}">
        <p14:creationId xmlns:p14="http://schemas.microsoft.com/office/powerpoint/2010/main" val="62255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smtClean="0">
                <a:solidFill>
                  <a:srgbClr val="002060"/>
                </a:solidFill>
                <a:cs typeface="Times New Roman" pitchFamily="18" charset="0"/>
              </a:rPr>
              <a:t>Schuleigene Unterrichtsvorgaben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399447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24</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91826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25</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2489622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a:t>
            </a:r>
            <a:r>
              <a:rPr lang="de-DE" sz="2800" b="1" dirty="0" smtClean="0"/>
              <a:t>schuleigener Unterrichtsvorgaben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84731" cy="369332"/>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26</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
        <p:nvSpPr>
          <p:cNvPr id="9" name="Rechteck 8"/>
          <p:cNvSpPr/>
          <p:nvPr/>
        </p:nvSpPr>
        <p:spPr>
          <a:xfrm>
            <a:off x="5344941" y="4931576"/>
            <a:ext cx="2198294" cy="646331"/>
          </a:xfrm>
          <a:prstGeom prst="rect">
            <a:avLst/>
          </a:prstGeom>
        </p:spPr>
        <p:txBody>
          <a:bodyPr wrap="none">
            <a:spAutoFit/>
          </a:bodyPr>
          <a:lstStyle/>
          <a:p>
            <a:pPr algn="ctr"/>
            <a:r>
              <a:rPr lang="de-DE" b="1" dirty="0" smtClean="0"/>
              <a:t>Schuleigene</a:t>
            </a:r>
          </a:p>
          <a:p>
            <a:pPr algn="ctr"/>
            <a:r>
              <a:rPr lang="de-DE" b="1" dirty="0" smtClean="0"/>
              <a:t>Unterrichtsvorgaben </a:t>
            </a:r>
            <a:endParaRPr lang="de-DE" b="1" dirty="0"/>
          </a:p>
        </p:txBody>
      </p:sp>
    </p:spTree>
    <p:extLst>
      <p:ext uri="{BB962C8B-B14F-4D97-AF65-F5344CB8AC3E}">
        <p14:creationId xmlns:p14="http://schemas.microsoft.com/office/powerpoint/2010/main" val="1355113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schuleigener Unterrichtsvorgaben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29095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600" dirty="0" smtClean="0"/>
              <a:t>Weitere Hinweise zu </a:t>
            </a:r>
            <a:r>
              <a:rPr lang="de-DE" sz="2600" dirty="0" smtClean="0"/>
              <a:t>den schuleigenen Unterrichtsvorgaben </a:t>
            </a:r>
            <a:endParaRPr lang="de-DE" sz="2600" dirty="0"/>
          </a:p>
        </p:txBody>
      </p:sp>
      <p:sp>
        <p:nvSpPr>
          <p:cNvPr id="3" name="Inhaltsplatzhalter 2"/>
          <p:cNvSpPr>
            <a:spLocks noGrp="1"/>
          </p:cNvSpPr>
          <p:nvPr>
            <p:ph idx="1"/>
          </p:nvPr>
        </p:nvSpPr>
        <p:spPr/>
        <p:txBody>
          <a:bodyPr>
            <a:normAutofit fontScale="85000" lnSpcReduction="10000"/>
          </a:bodyPr>
          <a:lstStyle/>
          <a:p>
            <a:r>
              <a:rPr lang="de-DE" dirty="0" smtClean="0"/>
              <a:t>Referenzrahmen Schulqualität </a:t>
            </a:r>
            <a:r>
              <a:rPr lang="de-DE" dirty="0">
                <a:sym typeface="Wingdings" panose="05000000000000000000" pitchFamily="2" charset="2"/>
              </a:rPr>
              <a:t> Dimension 2.1 </a:t>
            </a:r>
          </a:p>
          <a:p>
            <a:pPr marL="0" indent="0">
              <a:buNone/>
            </a:pPr>
            <a:r>
              <a:rPr lang="de-DE" dirty="0" smtClean="0">
                <a:sym typeface="Wingdings" panose="05000000000000000000" pitchFamily="2" charset="2"/>
              </a:rPr>
              <a:t>    Ergebnis- </a:t>
            </a:r>
            <a:r>
              <a:rPr lang="de-DE" dirty="0">
                <a:sym typeface="Wingdings" panose="05000000000000000000" pitchFamily="2" charset="2"/>
              </a:rPr>
              <a:t>und </a:t>
            </a:r>
            <a:r>
              <a:rPr lang="de-DE" dirty="0" smtClean="0">
                <a:sym typeface="Wingdings" panose="05000000000000000000" pitchFamily="2" charset="2"/>
              </a:rPr>
              <a:t>Standardorientierung </a:t>
            </a:r>
          </a:p>
          <a:p>
            <a:pPr marL="0" indent="0">
              <a:buNone/>
            </a:pPr>
            <a:r>
              <a:rPr lang="de-DE" dirty="0" smtClean="0">
                <a:sym typeface="Wingdings" panose="05000000000000000000" pitchFamily="2" charset="2"/>
                <a:hlinkClick r:id="rId2"/>
              </a:rPr>
              <a:t>https</a:t>
            </a:r>
            <a:r>
              <a:rPr lang="de-DE" dirty="0">
                <a:sym typeface="Wingdings" panose="05000000000000000000" pitchFamily="2" charset="2"/>
                <a:hlinkClick r:id="rId2"/>
              </a:rPr>
              <a:t>://</a:t>
            </a:r>
            <a:r>
              <a:rPr lang="de-DE" dirty="0" smtClean="0">
                <a:sym typeface="Wingdings" panose="05000000000000000000" pitchFamily="2" charset="2"/>
                <a:hlinkClick r:id="rId2"/>
              </a:rPr>
              <a:t>www.schulentwicklung.nrw.de/referenzrahmen/index.php?bereich=1053</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r>
              <a:rPr lang="de-DE" dirty="0" smtClean="0">
                <a:sym typeface="Wingdings" panose="05000000000000000000" pitchFamily="2" charset="2"/>
              </a:rPr>
              <a:t>Handreichung der BR Münster zur Erstellung schulinterner Lehrpläne </a:t>
            </a:r>
          </a:p>
          <a:p>
            <a:pPr marL="0" indent="0">
              <a:buNone/>
            </a:pPr>
            <a:r>
              <a:rPr lang="de-DE" dirty="0">
                <a:sym typeface="Wingdings" panose="05000000000000000000" pitchFamily="2" charset="2"/>
                <a:hlinkClick r:id="rId3"/>
              </a:rPr>
              <a:t>https://</a:t>
            </a:r>
            <a:r>
              <a:rPr lang="de-DE" dirty="0" smtClean="0">
                <a:sym typeface="Wingdings" panose="05000000000000000000" pitchFamily="2" charset="2"/>
                <a:hlinkClick r:id="rId3"/>
              </a:rPr>
              <a:t>www.bezreg-muenster.de/zentralablage/dokumente/schule_und_bildung/digitale_bildung/handreichungen_orientierungshilfen/Erstellung-schulinterner-Lehrplaene-Handreichung-fuer-Schulen.pdf</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a:p>
        </p:txBody>
      </p:sp>
    </p:spTree>
    <p:extLst>
      <p:ext uri="{BB962C8B-B14F-4D97-AF65-F5344CB8AC3E}">
        <p14:creationId xmlns:p14="http://schemas.microsoft.com/office/powerpoint/2010/main" val="884939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600" dirty="0"/>
              <a:t>Gliederung </a:t>
            </a:r>
            <a:r>
              <a:rPr lang="de-DE" sz="2600" dirty="0"/>
              <a:t>der schuleigenen Unterrichtsvorgaben </a:t>
            </a:r>
            <a:r>
              <a:rPr lang="de-DE" sz="2600" dirty="0" smtClean="0"/>
              <a:t>(Beispiel)</a:t>
            </a:r>
            <a:endParaRPr lang="de-DE" sz="26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29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5936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924944"/>
            <a:ext cx="5688632" cy="576064"/>
          </a:xfrm>
        </p:spPr>
        <p:txBody>
          <a:bodyPr/>
          <a:lstStyle/>
          <a:p>
            <a:pPr defTabSz="358775"/>
            <a:r>
              <a:rPr lang="de-DE" sz="4800" dirty="0">
                <a:solidFill>
                  <a:srgbClr val="002060"/>
                </a:solidFill>
                <a:latin typeface="+mn-lt"/>
                <a:ea typeface="+mn-ea"/>
                <a:cs typeface="Times New Roman" pitchFamily="18" charset="0"/>
              </a:rPr>
              <a:t>I. Lehrplankonstrukt</a:t>
            </a:r>
          </a:p>
        </p:txBody>
      </p:sp>
      <p:sp>
        <p:nvSpPr>
          <p:cNvPr id="5" name="Datumsplatzhalter 4"/>
          <p:cNvSpPr>
            <a:spLocks noGrp="1"/>
          </p:cNvSpPr>
          <p:nvPr>
            <p:ph type="dt" sz="half" idx="10"/>
          </p:nvPr>
        </p:nvSpPr>
        <p:spPr>
          <a:xfrm>
            <a:off x="426368" y="6352878"/>
            <a:ext cx="2818656" cy="365125"/>
          </a:xfrm>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2304455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30</a:t>
            </a:fld>
            <a:endParaRPr lang="de-DE"/>
          </a:p>
        </p:txBody>
      </p:sp>
      <p:pic>
        <p:nvPicPr>
          <p:cNvPr id="3" name="Grafik 2"/>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3291458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smtClean="0">
                <a:solidFill>
                  <a:srgbClr val="002060"/>
                </a:solidFill>
                <a:cs typeface="Times New Roman" pitchFamily="18" charset="0"/>
              </a:rPr>
              <a:t>IV. </a:t>
            </a:r>
            <a:r>
              <a:rPr lang="de-DE" altLang="de-DE" sz="4400" b="1" dirty="0">
                <a:solidFill>
                  <a:srgbClr val="002060"/>
                </a:solidFill>
                <a:cs typeface="Times New Roman" pitchFamily="18" charset="0"/>
              </a:rPr>
              <a:t>Fachspezifische Erläuterungen </a:t>
            </a:r>
          </a:p>
          <a:p>
            <a:pPr marL="0" indent="0">
              <a:buNone/>
            </a:pPr>
            <a:endParaRPr lang="de-DE" altLang="de-DE" sz="4400" b="1" dirty="0" smtClean="0">
              <a:solidFill>
                <a:srgbClr val="002060"/>
              </a:solidFill>
              <a:cs typeface="Times New Roman" pitchFamily="18" charset="0"/>
            </a:endParaRPr>
          </a:p>
          <a:p>
            <a:pPr marL="0" indent="0" algn="ctr">
              <a:buNone/>
            </a:pPr>
            <a:r>
              <a:rPr lang="de-DE" altLang="de-DE" sz="4400" b="1" dirty="0" smtClean="0">
                <a:solidFill>
                  <a:srgbClr val="002060"/>
                </a:solidFill>
                <a:cs typeface="Times New Roman" pitchFamily="18" charset="0"/>
              </a:rPr>
              <a:t>Lehrplan Sachunterricht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a:p>
        </p:txBody>
      </p:sp>
    </p:spTree>
    <p:extLst>
      <p:ext uri="{BB962C8B-B14F-4D97-AF65-F5344CB8AC3E}">
        <p14:creationId xmlns:p14="http://schemas.microsoft.com/office/powerpoint/2010/main" val="2701760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solidFill>
                  <a:srgbClr val="002060"/>
                </a:solidFill>
                <a:latin typeface="+mn-lt"/>
                <a:ea typeface="+mn-ea"/>
                <a:cs typeface="Times New Roman" pitchFamily="18" charset="0"/>
              </a:rPr>
              <a:t>Agenda</a:t>
            </a:r>
          </a:p>
        </p:txBody>
      </p:sp>
      <p:sp>
        <p:nvSpPr>
          <p:cNvPr id="3" name="Inhaltsplatzhalter 2"/>
          <p:cNvSpPr>
            <a:spLocks noGrp="1"/>
          </p:cNvSpPr>
          <p:nvPr>
            <p:ph idx="1"/>
          </p:nvPr>
        </p:nvSpPr>
        <p:spPr/>
        <p:txBody>
          <a:bodyPr>
            <a:normAutofit/>
          </a:bodyPr>
          <a:lstStyle/>
          <a:p>
            <a:r>
              <a:rPr lang="de-DE" b="1" dirty="0">
                <a:solidFill>
                  <a:srgbClr val="002060"/>
                </a:solidFill>
                <a:cs typeface="Times New Roman" pitchFamily="18" charset="0"/>
              </a:rPr>
              <a:t>Vorstellungsrunde </a:t>
            </a:r>
          </a:p>
          <a:p>
            <a:r>
              <a:rPr lang="de-DE" b="1" dirty="0">
                <a:solidFill>
                  <a:srgbClr val="002060"/>
                </a:solidFill>
                <a:cs typeface="Times New Roman" pitchFamily="18" charset="0"/>
              </a:rPr>
              <a:t>Einführung in den Lehrplan Sachunterricht</a:t>
            </a:r>
          </a:p>
          <a:p>
            <a:r>
              <a:rPr lang="de-DE" b="1" dirty="0">
                <a:solidFill>
                  <a:srgbClr val="002060"/>
                </a:solidFill>
                <a:cs typeface="Times New Roman" pitchFamily="18" charset="0"/>
              </a:rPr>
              <a:t>Erläuterungen </a:t>
            </a:r>
            <a:r>
              <a:rPr lang="de-DE" b="1" dirty="0">
                <a:solidFill>
                  <a:srgbClr val="002060"/>
                </a:solidFill>
                <a:cs typeface="Times New Roman" pitchFamily="18" charset="0"/>
              </a:rPr>
              <a:t>zu den schuleigenen Unterrichtsvorgaben im </a:t>
            </a:r>
            <a:r>
              <a:rPr lang="de-DE" b="1" dirty="0">
                <a:solidFill>
                  <a:srgbClr val="002060"/>
                </a:solidFill>
                <a:cs typeface="Times New Roman" pitchFamily="18" charset="0"/>
              </a:rPr>
              <a:t>Fach Sachunterricht </a:t>
            </a:r>
          </a:p>
          <a:p>
            <a:r>
              <a:rPr lang="de-DE" altLang="de-DE" b="1" dirty="0">
                <a:solidFill>
                  <a:srgbClr val="002060"/>
                </a:solidFill>
                <a:cs typeface="Times New Roman" pitchFamily="18" charset="0"/>
              </a:rPr>
              <a:t>Vorschläge für teilnehmeraktivierende Elemente bei Implementationsveranstaltungen</a:t>
            </a:r>
            <a:r>
              <a:rPr lang="de-DE" b="1" dirty="0">
                <a:solidFill>
                  <a:srgbClr val="002060"/>
                </a:solidFill>
                <a:cs typeface="Times New Roman" pitchFamily="18" charset="0"/>
              </a:rPr>
              <a:t> </a:t>
            </a:r>
          </a:p>
          <a:p>
            <a:endParaRPr lang="de-DE" b="1" dirty="0">
              <a:solidFill>
                <a:srgbClr val="002060"/>
              </a:solidFill>
              <a:cs typeface="Times New Roman" pitchFamily="18" charset="0"/>
            </a:endParaRPr>
          </a:p>
          <a:p>
            <a:endParaRPr lang="de-DE" b="1" dirty="0">
              <a:solidFill>
                <a:srgbClr val="002060"/>
              </a:solidFill>
              <a:cs typeface="Times New Roman" pitchFamily="18" charset="0"/>
            </a:endParaRP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32</a:t>
            </a:fld>
            <a:endParaRPr lang="de-DE"/>
          </a:p>
        </p:txBody>
      </p:sp>
    </p:spTree>
    <p:extLst>
      <p:ext uri="{BB962C8B-B14F-4D97-AF65-F5344CB8AC3E}">
        <p14:creationId xmlns:p14="http://schemas.microsoft.com/office/powerpoint/2010/main" val="658494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Sachunterricht – Aufgaben und Ziele des Faches</a:t>
            </a:r>
            <a:endParaRPr lang="de-DE" sz="2800" dirty="0"/>
          </a:p>
        </p:txBody>
      </p:sp>
      <p:sp>
        <p:nvSpPr>
          <p:cNvPr id="3" name="Inhaltsplatzhalter 2"/>
          <p:cNvSpPr>
            <a:spLocks noGrp="1"/>
          </p:cNvSpPr>
          <p:nvPr>
            <p:ph idx="1"/>
          </p:nvPr>
        </p:nvSpPr>
        <p:spPr/>
        <p:txBody>
          <a:bodyPr>
            <a:normAutofit fontScale="92500" lnSpcReduction="10000"/>
          </a:bodyPr>
          <a:lstStyle/>
          <a:p>
            <a:r>
              <a:rPr lang="de-DE" dirty="0" smtClean="0"/>
              <a:t>Beitrag </a:t>
            </a:r>
            <a:r>
              <a:rPr lang="de-DE" dirty="0"/>
              <a:t>zur grundlegenden Bildung, indem Fragestellungen aus der sozial-gesellschaftlichen, aus der natur- und raumbezogenen, der historischen und technischen Perspektive beleuchtet </a:t>
            </a:r>
            <a:r>
              <a:rPr lang="de-DE" dirty="0" smtClean="0"/>
              <a:t>werden</a:t>
            </a:r>
          </a:p>
          <a:p>
            <a:r>
              <a:rPr lang="de-DE" dirty="0" smtClean="0"/>
              <a:t>Ausgangspunkt: Vorerfahrungen, Fragen</a:t>
            </a:r>
            <a:r>
              <a:rPr lang="de-DE" dirty="0"/>
              <a:t>, Interessen und Lernbedürfnisse der </a:t>
            </a:r>
            <a:r>
              <a:rPr lang="de-DE" dirty="0" smtClean="0"/>
              <a:t>Kinder (Lebensweltbezug) </a:t>
            </a:r>
          </a:p>
          <a:p>
            <a:r>
              <a:rPr lang="de-DE" dirty="0" smtClean="0"/>
              <a:t>Perspektive der Schülerinnen und Schüler wird weiterentwickelt </a:t>
            </a:r>
            <a:r>
              <a:rPr lang="de-DE" dirty="0"/>
              <a:t>mit den inhaltlichen und methodischen Anforderungen der Bezugsfachwissenschaften (Gesellschaftswissenschaften, Naturwissenschaften und Technik). </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33</a:t>
            </a:fld>
            <a:endParaRPr lang="de-DE"/>
          </a:p>
        </p:txBody>
      </p:sp>
    </p:spTree>
    <p:extLst>
      <p:ext uri="{BB962C8B-B14F-4D97-AF65-F5344CB8AC3E}">
        <p14:creationId xmlns:p14="http://schemas.microsoft.com/office/powerpoint/2010/main" val="962134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a:t>
            </a:r>
            <a:r>
              <a:rPr lang="de-DE" dirty="0"/>
              <a:t>wichtigsten Kontinuitäten</a:t>
            </a:r>
          </a:p>
        </p:txBody>
      </p:sp>
      <p:sp>
        <p:nvSpPr>
          <p:cNvPr id="3" name="Inhaltsplatzhalter 2"/>
          <p:cNvSpPr>
            <a:spLocks noGrp="1"/>
          </p:cNvSpPr>
          <p:nvPr>
            <p:ph idx="1"/>
          </p:nvPr>
        </p:nvSpPr>
        <p:spPr>
          <a:xfrm>
            <a:off x="395536" y="1799454"/>
            <a:ext cx="8229600" cy="4205064"/>
          </a:xfrm>
        </p:spPr>
        <p:txBody>
          <a:bodyPr>
            <a:normAutofit fontScale="32500" lnSpcReduction="20000"/>
          </a:bodyPr>
          <a:lstStyle/>
          <a:p>
            <a:r>
              <a:rPr lang="de-DE" sz="7200" dirty="0" smtClean="0"/>
              <a:t>Ausgangspunkt ist die (reale wie mediale) Lebenswelt der Schülerinnen und Schüler</a:t>
            </a:r>
          </a:p>
          <a:p>
            <a:r>
              <a:rPr lang="de-DE" sz="7200" dirty="0" smtClean="0"/>
              <a:t>Kompetenzerwartungen in Kapitel 2 des Lehrplans Sachunterricht weiterhin unterteilt in </a:t>
            </a:r>
            <a:r>
              <a:rPr lang="de-DE" sz="7200" dirty="0"/>
              <a:t>B</a:t>
            </a:r>
            <a:r>
              <a:rPr lang="de-DE" sz="7200" dirty="0" smtClean="0"/>
              <a:t>ereiche und zugehörige inhaltliche Schwerpunkte</a:t>
            </a:r>
          </a:p>
          <a:p>
            <a:r>
              <a:rPr lang="de-DE" sz="7200" dirty="0" smtClean="0"/>
              <a:t>Bereiche bündeln weiterhin fachliche Perspektiven, die im Unterricht vernetzt und verknüpft werden</a:t>
            </a:r>
          </a:p>
          <a:p>
            <a:endParaRPr lang="de-DE" sz="7200" dirty="0" smtClean="0"/>
          </a:p>
          <a:p>
            <a:pPr marL="0" indent="0">
              <a:buNone/>
            </a:pPr>
            <a:endParaRPr lang="de-DE" sz="7200" u="sng" dirty="0" smtClean="0"/>
          </a:p>
          <a:p>
            <a:pPr marL="0" indent="0">
              <a:buNone/>
            </a:pPr>
            <a:r>
              <a:rPr lang="de-DE" sz="7200" dirty="0"/>
              <a:t> </a:t>
            </a:r>
            <a:r>
              <a:rPr lang="de-DE" sz="5100" dirty="0"/>
              <a:t/>
            </a:r>
            <a:br>
              <a:rPr lang="de-DE" sz="5100" dirty="0"/>
            </a:br>
            <a:r>
              <a:rPr lang="de-DE" sz="5100" dirty="0"/>
              <a:t/>
            </a:r>
            <a:br>
              <a:rPr lang="de-DE" sz="5100" dirty="0"/>
            </a:br>
            <a:r>
              <a:rPr lang="de-DE" dirty="0"/>
              <a:t>		</a:t>
            </a:r>
            <a:br>
              <a:rPr lang="de-DE" dirty="0"/>
            </a:br>
            <a:r>
              <a:rPr lang="de-DE" dirty="0"/>
              <a:t> </a:t>
            </a:r>
            <a:br>
              <a:rPr lang="de-DE" dirty="0"/>
            </a:b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34</a:t>
            </a:fld>
            <a:endParaRPr lang="de-DE"/>
          </a:p>
        </p:txBody>
      </p:sp>
      <p:sp>
        <p:nvSpPr>
          <p:cNvPr id="7" name="Rechteck 6"/>
          <p:cNvSpPr/>
          <p:nvPr/>
        </p:nvSpPr>
        <p:spPr>
          <a:xfrm>
            <a:off x="5029499" y="4077072"/>
            <a:ext cx="3364097" cy="1802013"/>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r>
              <a:rPr lang="de-DE" dirty="0"/>
              <a:t>Natur und Umwelt</a:t>
            </a:r>
          </a:p>
          <a:p>
            <a:pPr marL="285750" indent="-285750">
              <a:buFont typeface="Arial" panose="020B0604020202020204" pitchFamily="34" charset="0"/>
              <a:buChar char="•"/>
            </a:pPr>
            <a:r>
              <a:rPr lang="de-DE" dirty="0" smtClean="0"/>
              <a:t>Tiere</a:t>
            </a:r>
            <a:r>
              <a:rPr lang="de-DE" dirty="0"/>
              <a:t>, Pflanzen, Lebensräume</a:t>
            </a:r>
          </a:p>
          <a:p>
            <a:pPr marL="285750" indent="-285750">
              <a:buFont typeface="Arial" panose="020B0604020202020204" pitchFamily="34" charset="0"/>
              <a:buChar char="•"/>
            </a:pPr>
            <a:r>
              <a:rPr lang="de-DE" dirty="0"/>
              <a:t>Stoffe, ihre Umwandlung und Stoffkreisläufe</a:t>
            </a:r>
          </a:p>
          <a:p>
            <a:pPr marL="285750" indent="-285750">
              <a:buFont typeface="Arial" panose="020B0604020202020204" pitchFamily="34" charset="0"/>
              <a:buChar char="•"/>
            </a:pPr>
            <a:r>
              <a:rPr lang="de-DE" dirty="0"/>
              <a:t>Energie und Ressourcen </a:t>
            </a:r>
          </a:p>
          <a:p>
            <a:pPr algn="ctr"/>
            <a:endParaRPr lang="de-DE" dirty="0"/>
          </a:p>
        </p:txBody>
      </p:sp>
    </p:spTree>
    <p:extLst>
      <p:ext uri="{BB962C8B-B14F-4D97-AF65-F5344CB8AC3E}">
        <p14:creationId xmlns:p14="http://schemas.microsoft.com/office/powerpoint/2010/main" val="243300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Die wichtigsten Aspekte der Weiterentwicklung </a:t>
            </a:r>
            <a:endParaRPr lang="de-DE" sz="28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a:p>
        </p:txBody>
      </p:sp>
      <p:sp>
        <p:nvSpPr>
          <p:cNvPr id="7" name="Inhaltsplatzhalter 6"/>
          <p:cNvSpPr>
            <a:spLocks noGrp="1"/>
          </p:cNvSpPr>
          <p:nvPr>
            <p:ph idx="1"/>
          </p:nvPr>
        </p:nvSpPr>
        <p:spPr/>
        <p:txBody>
          <a:bodyPr>
            <a:normAutofit fontScale="85000" lnSpcReduction="20000"/>
          </a:bodyPr>
          <a:lstStyle/>
          <a:p>
            <a:r>
              <a:rPr lang="de-DE" dirty="0"/>
              <a:t>s</a:t>
            </a:r>
            <a:r>
              <a:rPr lang="de-DE" dirty="0" smtClean="0"/>
              <a:t>tärkere Systematisierung in 6 Bereichen und neue Bezeichnungen, die fachliche Perspektive des Bereiches verdeutlichen wie z.B. Bereich „Raum und Mobilität“ </a:t>
            </a:r>
            <a:r>
              <a:rPr lang="de-DE" dirty="0" smtClean="0">
                <a:sym typeface="Wingdings" panose="05000000000000000000" pitchFamily="2" charset="2"/>
              </a:rPr>
              <a:t> geographische Perspektive sowie Verkehrserziehung und Mobilitätsbildung </a:t>
            </a:r>
            <a:endParaRPr lang="de-DE" dirty="0" smtClean="0"/>
          </a:p>
          <a:p>
            <a:r>
              <a:rPr lang="de-DE" dirty="0" smtClean="0"/>
              <a:t>Straffung der Schwerpunkte der Inhaltsbereiche: Nur zwei bzw.  drei Schwerpunkte pro Bereich</a:t>
            </a:r>
          </a:p>
          <a:p>
            <a:r>
              <a:rPr lang="de-DE" dirty="0" smtClean="0"/>
              <a:t>Informatorische Grundbildungen verankert</a:t>
            </a:r>
            <a:endParaRPr lang="de-DE" dirty="0"/>
          </a:p>
          <a:p>
            <a:r>
              <a:rPr lang="de-DE" dirty="0" smtClean="0"/>
              <a:t>Bedeutung der Digitalisierung im alltäglichen und gesellschaftlichen Kontexten hervorgehoben </a:t>
            </a:r>
          </a:p>
          <a:p>
            <a:r>
              <a:rPr lang="de-DE" dirty="0"/>
              <a:t>p</a:t>
            </a:r>
            <a:r>
              <a:rPr lang="de-DE" dirty="0" smtClean="0"/>
              <a:t>olitische Bildung gestärkt z.B. durch Auseinandersetzung mit politischen Wahlen </a:t>
            </a:r>
          </a:p>
          <a:p>
            <a:endParaRPr lang="de-DE" dirty="0" smtClean="0"/>
          </a:p>
          <a:p>
            <a:endParaRPr lang="de-DE" dirty="0" smtClean="0"/>
          </a:p>
          <a:p>
            <a:endParaRPr lang="de-DE" dirty="0"/>
          </a:p>
        </p:txBody>
      </p:sp>
    </p:spTree>
    <p:extLst>
      <p:ext uri="{BB962C8B-B14F-4D97-AF65-F5344CB8AC3E}">
        <p14:creationId xmlns:p14="http://schemas.microsoft.com/office/powerpoint/2010/main" val="4219671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smtClean="0"/>
              <a:t>Übersicht Bereiche, Schwerpunkte und zugeordnete Perspektiven </a:t>
            </a:r>
            <a:endParaRPr lang="de-DE" sz="2200"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46067260"/>
              </p:ext>
            </p:extLst>
          </p:nvPr>
        </p:nvGraphicFramePr>
        <p:xfrm>
          <a:off x="457200" y="1700213"/>
          <a:ext cx="8229600" cy="4394200"/>
        </p:xfrm>
        <a:graphic>
          <a:graphicData uri="http://schemas.openxmlformats.org/drawingml/2006/table">
            <a:tbl>
              <a:tblPr firstRow="1" bandRow="1">
                <a:tableStyleId>{5940675A-B579-460E-94D1-54222C63F5DA}</a:tableStyleId>
              </a:tblPr>
              <a:tblGrid>
                <a:gridCol w="1306488">
                  <a:extLst>
                    <a:ext uri="{9D8B030D-6E8A-4147-A177-3AD203B41FA5}">
                      <a16:colId xmlns:a16="http://schemas.microsoft.com/office/drawing/2014/main" val="4111025116"/>
                    </a:ext>
                  </a:extLst>
                </a:gridCol>
                <a:gridCol w="4116643">
                  <a:extLst>
                    <a:ext uri="{9D8B030D-6E8A-4147-A177-3AD203B41FA5}">
                      <a16:colId xmlns:a16="http://schemas.microsoft.com/office/drawing/2014/main" val="362778900"/>
                    </a:ext>
                  </a:extLst>
                </a:gridCol>
                <a:gridCol w="2806469">
                  <a:extLst>
                    <a:ext uri="{9D8B030D-6E8A-4147-A177-3AD203B41FA5}">
                      <a16:colId xmlns:a16="http://schemas.microsoft.com/office/drawing/2014/main" val="316152636"/>
                    </a:ext>
                  </a:extLst>
                </a:gridCol>
              </a:tblGrid>
              <a:tr h="370840">
                <a:tc>
                  <a:txBody>
                    <a:bodyPr/>
                    <a:lstStyle/>
                    <a:p>
                      <a:r>
                        <a:rPr lang="de-DE" sz="1200" dirty="0" smtClean="0"/>
                        <a:t>Bereich </a:t>
                      </a:r>
                      <a:endParaRPr lang="de-DE" sz="1200" dirty="0"/>
                    </a:p>
                  </a:txBody>
                  <a:tcPr/>
                </a:tc>
                <a:tc>
                  <a:txBody>
                    <a:bodyPr/>
                    <a:lstStyle/>
                    <a:p>
                      <a:r>
                        <a:rPr lang="de-DE" sz="1200" dirty="0" smtClean="0"/>
                        <a:t>Schwerpunkte </a:t>
                      </a:r>
                      <a:endParaRPr lang="de-DE" sz="1200" dirty="0"/>
                    </a:p>
                  </a:txBody>
                  <a:tcPr/>
                </a:tc>
                <a:tc>
                  <a:txBody>
                    <a:bodyPr/>
                    <a:lstStyle/>
                    <a:p>
                      <a:r>
                        <a:rPr lang="de-DE" sz="1200" dirty="0" smtClean="0"/>
                        <a:t>Fachliche</a:t>
                      </a:r>
                      <a:r>
                        <a:rPr lang="de-DE" sz="1200" baseline="0" dirty="0" smtClean="0"/>
                        <a:t> Perspektive </a:t>
                      </a:r>
                      <a:endParaRPr lang="de-DE" sz="1200" dirty="0"/>
                    </a:p>
                  </a:txBody>
                  <a:tcPr/>
                </a:tc>
                <a:extLst>
                  <a:ext uri="{0D108BD9-81ED-4DB2-BD59-A6C34878D82A}">
                    <a16:rowId xmlns:a16="http://schemas.microsoft.com/office/drawing/2014/main" val="1820920757"/>
                  </a:ext>
                </a:extLst>
              </a:tr>
              <a:tr h="370840">
                <a:tc>
                  <a:txBody>
                    <a:bodyPr/>
                    <a:lstStyle/>
                    <a:p>
                      <a:r>
                        <a:rPr lang="de-DE" sz="1200" kern="1200" dirty="0" smtClean="0">
                          <a:effectLst/>
                        </a:rPr>
                        <a:t>Demokratie und Gesellschaft </a:t>
                      </a:r>
                    </a:p>
                    <a:p>
                      <a:endParaRPr lang="de-DE" sz="1200" b="1" kern="1200" dirty="0">
                        <a:solidFill>
                          <a:schemeClr val="dk1"/>
                        </a:solidFill>
                        <a:effectLst/>
                        <a:latin typeface="+mn-lt"/>
                        <a:ea typeface="+mn-ea"/>
                        <a:cs typeface="+mn-cs"/>
                      </a:endParaRPr>
                    </a:p>
                  </a:txBody>
                  <a:tcPr/>
                </a:tc>
                <a:tc>
                  <a:txBody>
                    <a:bodyPr/>
                    <a:lstStyle/>
                    <a:p>
                      <a:pPr marL="285750" indent="-285750">
                        <a:buFont typeface="Arial" panose="020B0604020202020204" pitchFamily="34" charset="0"/>
                        <a:buChar char="•"/>
                      </a:pPr>
                      <a:r>
                        <a:rPr lang="de-DE" sz="1200" kern="1200" dirty="0" smtClean="0">
                          <a:solidFill>
                            <a:schemeClr val="tx1"/>
                          </a:solidFill>
                          <a:effectLst/>
                          <a:latin typeface="+mn-lt"/>
                          <a:ea typeface="+mn-ea"/>
                          <a:cs typeface="+mn-cs"/>
                        </a:rPr>
                        <a:t>Zusammenleben in der Klasse, in der Schule und in der Gesellschaft </a:t>
                      </a:r>
                    </a:p>
                    <a:p>
                      <a:pPr marL="285750" indent="-285750">
                        <a:buFont typeface="Arial" panose="020B0604020202020204" pitchFamily="34" charset="0"/>
                        <a:buChar char="•"/>
                      </a:pPr>
                      <a:r>
                        <a:rPr lang="de-DE" sz="1200" kern="1200" dirty="0" smtClean="0">
                          <a:solidFill>
                            <a:schemeClr val="tx1"/>
                          </a:solidFill>
                          <a:effectLst/>
                          <a:latin typeface="+mn-lt"/>
                          <a:ea typeface="+mn-ea"/>
                          <a:cs typeface="+mn-cs"/>
                        </a:rPr>
                        <a:t>Leben in der Medien- und Konsumgesellschaft</a:t>
                      </a:r>
                    </a:p>
                    <a:p>
                      <a:pPr marL="285750" indent="-285750">
                        <a:buFont typeface="Arial" panose="020B0604020202020204" pitchFamily="34" charset="0"/>
                        <a:buChar char="•"/>
                      </a:pPr>
                      <a:r>
                        <a:rPr lang="de-DE" sz="1200" kern="1200" dirty="0" smtClean="0">
                          <a:solidFill>
                            <a:schemeClr val="tx1"/>
                          </a:solidFill>
                          <a:effectLst/>
                          <a:latin typeface="+mn-lt"/>
                          <a:ea typeface="+mn-ea"/>
                          <a:cs typeface="+mn-cs"/>
                        </a:rPr>
                        <a:t>Leben in Vielfalt </a:t>
                      </a:r>
                      <a:endParaRPr lang="de-DE" sz="1200" dirty="0"/>
                    </a:p>
                  </a:txBody>
                  <a:tcPr/>
                </a:tc>
                <a:tc>
                  <a:txBody>
                    <a:bodyPr/>
                    <a:lstStyle/>
                    <a:p>
                      <a:r>
                        <a:rPr lang="de-DE" sz="1200" dirty="0" smtClean="0"/>
                        <a:t>Sozialwissenschaftliche Perspektive </a:t>
                      </a:r>
                      <a:endParaRPr lang="de-DE" sz="1200" dirty="0"/>
                    </a:p>
                  </a:txBody>
                  <a:tcPr/>
                </a:tc>
                <a:extLst>
                  <a:ext uri="{0D108BD9-81ED-4DB2-BD59-A6C34878D82A}">
                    <a16:rowId xmlns:a16="http://schemas.microsoft.com/office/drawing/2014/main" val="2686132823"/>
                  </a:ext>
                </a:extLst>
              </a:tr>
              <a:tr h="370840">
                <a:tc>
                  <a:txBody>
                    <a:bodyPr/>
                    <a:lstStyle/>
                    <a:p>
                      <a:r>
                        <a:rPr lang="de-DE" sz="1200" kern="1200" dirty="0" smtClean="0">
                          <a:effectLst/>
                        </a:rPr>
                        <a:t>Körper und Gesundheit</a:t>
                      </a:r>
                      <a:endParaRPr lang="de-DE" sz="1200" b="1" kern="1200" dirty="0">
                        <a:solidFill>
                          <a:schemeClr val="dk1"/>
                        </a:solidFill>
                        <a:effectLst/>
                        <a:latin typeface="+mn-lt"/>
                        <a:ea typeface="+mn-ea"/>
                        <a:cs typeface="+mn-cs"/>
                      </a:endParaRPr>
                    </a:p>
                  </a:txBody>
                  <a:tcPr/>
                </a:tc>
                <a:tc>
                  <a:txBody>
                    <a:bodyPr/>
                    <a:lstStyle/>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Körper und gesunde Lebensführung</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Körper</a:t>
                      </a:r>
                      <a:r>
                        <a:rPr lang="de-DE" sz="1200" kern="1200" baseline="0" dirty="0" smtClean="0">
                          <a:solidFill>
                            <a:schemeClr val="tx1"/>
                          </a:solidFill>
                          <a:effectLst/>
                          <a:latin typeface="+mn-lt"/>
                          <a:ea typeface="+mn-ea"/>
                          <a:cs typeface="+mn-cs"/>
                        </a:rPr>
                        <a:t> und Entwicklung </a:t>
                      </a:r>
                      <a:endParaRPr lang="de-DE" sz="1200" kern="1200" dirty="0" smtClean="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Naturwissenschaftliche Perspektive / Sozialwissenschaftliche Perspektive </a:t>
                      </a:r>
                    </a:p>
                    <a:p>
                      <a:endParaRPr lang="de-DE" sz="1200" dirty="0"/>
                    </a:p>
                  </a:txBody>
                  <a:tcPr/>
                </a:tc>
                <a:extLst>
                  <a:ext uri="{0D108BD9-81ED-4DB2-BD59-A6C34878D82A}">
                    <a16:rowId xmlns:a16="http://schemas.microsoft.com/office/drawing/2014/main" val="2601384931"/>
                  </a:ext>
                </a:extLst>
              </a:tr>
              <a:tr h="370840">
                <a:tc>
                  <a:txBody>
                    <a:bodyPr/>
                    <a:lstStyle/>
                    <a:p>
                      <a:r>
                        <a:rPr lang="de-DE" sz="1200" kern="1200" dirty="0" smtClean="0">
                          <a:effectLst/>
                        </a:rPr>
                        <a:t>Natur und Umwelt </a:t>
                      </a:r>
                      <a:endParaRPr lang="de-DE" sz="1200" kern="1200" dirty="0">
                        <a:solidFill>
                          <a:schemeClr val="dk1"/>
                        </a:solidFill>
                        <a:effectLst/>
                        <a:latin typeface="+mn-lt"/>
                        <a:ea typeface="+mn-ea"/>
                        <a:cs typeface="+mn-cs"/>
                      </a:endParaRPr>
                    </a:p>
                  </a:txBody>
                  <a:tcPr/>
                </a:tc>
                <a:tc>
                  <a:txBody>
                    <a:bodyPr/>
                    <a:lstStyle/>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Tiere, Pflanzen, Lebensräume</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Stoffe, ihre Umwandlung und Stoffkreisläufe</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Energie und Ressourcen </a:t>
                      </a:r>
                      <a:endParaRPr lang="de-DE" sz="1200" dirty="0"/>
                    </a:p>
                  </a:txBody>
                  <a:tcPr/>
                </a:tc>
                <a:tc>
                  <a:txBody>
                    <a:bodyPr/>
                    <a:lstStyle/>
                    <a:p>
                      <a:r>
                        <a:rPr lang="de-DE" sz="1200" dirty="0" smtClean="0"/>
                        <a:t>Naturwissenschaftliche Perspektive</a:t>
                      </a:r>
                      <a:r>
                        <a:rPr lang="de-DE" sz="1200" baseline="0" dirty="0" smtClean="0"/>
                        <a:t> </a:t>
                      </a:r>
                      <a:endParaRPr lang="de-DE" sz="1200" dirty="0"/>
                    </a:p>
                  </a:txBody>
                  <a:tcPr/>
                </a:tc>
                <a:extLst>
                  <a:ext uri="{0D108BD9-81ED-4DB2-BD59-A6C34878D82A}">
                    <a16:rowId xmlns:a16="http://schemas.microsoft.com/office/drawing/2014/main" val="82094894"/>
                  </a:ext>
                </a:extLst>
              </a:tr>
              <a:tr h="370840">
                <a:tc>
                  <a:txBody>
                    <a:bodyPr/>
                    <a:lstStyle/>
                    <a:p>
                      <a:r>
                        <a:rPr lang="de-DE" sz="1200" kern="1200" dirty="0" smtClean="0">
                          <a:effectLst/>
                        </a:rPr>
                        <a:t>Raum und Mobilität</a:t>
                      </a:r>
                      <a:endParaRPr lang="de-DE" sz="1200" kern="1200" dirty="0">
                        <a:solidFill>
                          <a:schemeClr val="dk1"/>
                        </a:solidFill>
                        <a:effectLst/>
                        <a:latin typeface="+mn-lt"/>
                        <a:ea typeface="+mn-ea"/>
                        <a:cs typeface="+mn-cs"/>
                      </a:endParaRPr>
                    </a:p>
                  </a:txBody>
                  <a:tcPr/>
                </a:tc>
                <a:tc>
                  <a:txBody>
                    <a:bodyPr/>
                    <a:lstStyle/>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Orientierung in Räumen</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Räume nutzen und schützen</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Mobilität</a:t>
                      </a:r>
                      <a:r>
                        <a:rPr lang="de-DE" sz="1200" kern="1200" baseline="0" dirty="0" smtClean="0">
                          <a:solidFill>
                            <a:schemeClr val="tx1"/>
                          </a:solidFill>
                          <a:effectLst/>
                          <a:latin typeface="+mn-lt"/>
                          <a:ea typeface="+mn-ea"/>
                          <a:cs typeface="+mn-cs"/>
                        </a:rPr>
                        <a:t> im Raum </a:t>
                      </a:r>
                      <a:endParaRPr lang="de-DE" sz="1200" dirty="0"/>
                    </a:p>
                  </a:txBody>
                  <a:tcPr/>
                </a:tc>
                <a:tc>
                  <a:txBody>
                    <a:bodyPr/>
                    <a:lstStyle/>
                    <a:p>
                      <a:r>
                        <a:rPr lang="de-DE" sz="1200" dirty="0" smtClean="0"/>
                        <a:t>Geographische</a:t>
                      </a:r>
                      <a:r>
                        <a:rPr lang="de-DE" sz="1200" baseline="0" dirty="0" smtClean="0"/>
                        <a:t> Perspektive mit Verkehrserziehung und Mobilitätsbildung</a:t>
                      </a:r>
                      <a:endParaRPr lang="de-DE" sz="1200" dirty="0"/>
                    </a:p>
                  </a:txBody>
                  <a:tcPr/>
                </a:tc>
                <a:extLst>
                  <a:ext uri="{0D108BD9-81ED-4DB2-BD59-A6C34878D82A}">
                    <a16:rowId xmlns:a16="http://schemas.microsoft.com/office/drawing/2014/main" val="2375853146"/>
                  </a:ext>
                </a:extLst>
              </a:tr>
              <a:tr h="370840">
                <a:tc>
                  <a:txBody>
                    <a:bodyPr/>
                    <a:lstStyle/>
                    <a:p>
                      <a:r>
                        <a:rPr lang="de-DE" sz="1200" kern="1200" dirty="0" smtClean="0">
                          <a:effectLst/>
                        </a:rPr>
                        <a:t>Technik, digitale Technologien und Arbeit </a:t>
                      </a:r>
                      <a:endParaRPr lang="de-DE" sz="1200" kern="1200" dirty="0">
                        <a:solidFill>
                          <a:schemeClr val="dk1"/>
                        </a:solidFill>
                        <a:effectLst/>
                        <a:latin typeface="+mn-lt"/>
                        <a:ea typeface="+mn-ea"/>
                        <a:cs typeface="+mn-cs"/>
                      </a:endParaRPr>
                    </a:p>
                  </a:txBody>
                  <a:tcPr/>
                </a:tc>
                <a:tc>
                  <a:txBody>
                    <a:bodyPr/>
                    <a:lstStyle/>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Bauen und Konstruieren</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Technische und digitale Entwicklungen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Arbeit und Beruf</a:t>
                      </a:r>
                      <a:endParaRPr lang="de-DE" sz="1200" dirty="0"/>
                    </a:p>
                  </a:txBody>
                  <a:tcPr/>
                </a:tc>
                <a:tc>
                  <a:txBody>
                    <a:bodyPr/>
                    <a:lstStyle/>
                    <a:p>
                      <a:r>
                        <a:rPr lang="de-DE" sz="1200" dirty="0" smtClean="0"/>
                        <a:t>Technische Perspektive</a:t>
                      </a:r>
                      <a:endParaRPr lang="de-DE" sz="1200" dirty="0"/>
                    </a:p>
                  </a:txBody>
                  <a:tcPr/>
                </a:tc>
                <a:extLst>
                  <a:ext uri="{0D108BD9-81ED-4DB2-BD59-A6C34878D82A}">
                    <a16:rowId xmlns:a16="http://schemas.microsoft.com/office/drawing/2014/main" val="2169364176"/>
                  </a:ext>
                </a:extLst>
              </a:tr>
              <a:tr h="370840">
                <a:tc>
                  <a:txBody>
                    <a:bodyPr/>
                    <a:lstStyle/>
                    <a:p>
                      <a:r>
                        <a:rPr lang="de-DE" sz="1200" kern="1200" dirty="0" smtClean="0">
                          <a:solidFill>
                            <a:schemeClr val="dk1"/>
                          </a:solidFill>
                          <a:effectLst/>
                          <a:latin typeface="+mn-lt"/>
                          <a:ea typeface="+mn-ea"/>
                          <a:cs typeface="+mn-cs"/>
                        </a:rPr>
                        <a:t>Zeit und Wandel </a:t>
                      </a:r>
                      <a:endParaRPr lang="de-DE" sz="1200" kern="1200" dirty="0">
                        <a:solidFill>
                          <a:schemeClr val="dk1"/>
                        </a:solidFill>
                        <a:effectLst/>
                        <a:latin typeface="+mn-lt"/>
                        <a:ea typeface="+mn-ea"/>
                        <a:cs typeface="+mn-cs"/>
                      </a:endParaRPr>
                    </a:p>
                  </a:txBody>
                  <a:tcPr/>
                </a:tc>
                <a:tc>
                  <a:txBody>
                    <a:bodyPr/>
                    <a:lstStyle/>
                    <a:p>
                      <a:pPr marL="171450" indent="-171450">
                        <a:buFont typeface="Arial" panose="020B0604020202020204" pitchFamily="34" charset="0"/>
                        <a:buChar char="•"/>
                      </a:pPr>
                      <a:r>
                        <a:rPr lang="de-DE" sz="1200" dirty="0" smtClean="0"/>
                        <a:t>Orientierung in der Zeit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Früher, heute und morgen</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Fakten und Fiktion </a:t>
                      </a:r>
                      <a:endParaRPr lang="de-DE" sz="1200" dirty="0"/>
                    </a:p>
                  </a:txBody>
                  <a:tcPr/>
                </a:tc>
                <a:tc>
                  <a:txBody>
                    <a:bodyPr/>
                    <a:lstStyle/>
                    <a:p>
                      <a:r>
                        <a:rPr lang="de-DE" sz="1200" dirty="0" smtClean="0"/>
                        <a:t>Historische Perspektive</a:t>
                      </a:r>
                      <a:r>
                        <a:rPr lang="de-DE" sz="1200" baseline="0" dirty="0" smtClean="0"/>
                        <a:t> </a:t>
                      </a:r>
                      <a:endParaRPr lang="de-DE" sz="1200" dirty="0"/>
                    </a:p>
                  </a:txBody>
                  <a:tcPr/>
                </a:tc>
                <a:extLst>
                  <a:ext uri="{0D108BD9-81ED-4DB2-BD59-A6C34878D82A}">
                    <a16:rowId xmlns:a16="http://schemas.microsoft.com/office/drawing/2014/main" val="1598316619"/>
                  </a:ext>
                </a:extLst>
              </a:tr>
            </a:tbl>
          </a:graphicData>
        </a:graphic>
      </p:graphicFrame>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36</a:t>
            </a:fld>
            <a:endParaRPr lang="de-DE"/>
          </a:p>
        </p:txBody>
      </p:sp>
    </p:spTree>
    <p:extLst>
      <p:ext uri="{BB962C8B-B14F-4D97-AF65-F5344CB8AC3E}">
        <p14:creationId xmlns:p14="http://schemas.microsoft.com/office/powerpoint/2010/main" val="2689061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 </a:t>
            </a:r>
            <a:endParaRPr lang="de-DE" dirty="0"/>
          </a:p>
        </p:txBody>
      </p:sp>
      <p:sp>
        <p:nvSpPr>
          <p:cNvPr id="3" name="Inhaltsplatzhalter 2"/>
          <p:cNvSpPr>
            <a:spLocks noGrp="1"/>
          </p:cNvSpPr>
          <p:nvPr>
            <p:ph idx="1"/>
          </p:nvPr>
        </p:nvSpPr>
        <p:spPr/>
        <p:txBody>
          <a:bodyPr>
            <a:normAutofit/>
          </a:bodyPr>
          <a:lstStyle/>
          <a:p>
            <a:pPr marL="0" indent="0">
              <a:buNone/>
            </a:pPr>
            <a:r>
              <a:rPr lang="de-DE" sz="2000" dirty="0" smtClean="0"/>
              <a:t>„In </a:t>
            </a:r>
            <a:r>
              <a:rPr lang="de-DE" sz="2000" i="1" dirty="0"/>
              <a:t>Klammerzusätzen</a:t>
            </a:r>
            <a:r>
              <a:rPr lang="de-DE" sz="2000" dirty="0"/>
              <a:t> werden Kompetenzerwartungen um verbindliche Inhalte und Gegenstände zur Entwicklung der Kompetenz ergänzt. Der Zusatz „</a:t>
            </a:r>
            <a:r>
              <a:rPr lang="de-DE" sz="2000" i="1" dirty="0"/>
              <a:t>u. a.</a:t>
            </a:r>
            <a:r>
              <a:rPr lang="de-DE" sz="2000" dirty="0"/>
              <a:t>“ weist darauf hin, dass zusätzlich zu den genannten mindestens ein weiterer Inhalt bzw. Gegenstand verbindlich zu behandeln ist</a:t>
            </a:r>
            <a:r>
              <a:rPr lang="de-DE" sz="2000" dirty="0" smtClean="0"/>
              <a:t>.“</a:t>
            </a:r>
          </a:p>
          <a:p>
            <a:pPr marL="0" indent="0">
              <a:buNone/>
            </a:pPr>
            <a:endParaRPr lang="de-DE" sz="2000" dirty="0"/>
          </a:p>
          <a:p>
            <a:pPr marL="0" indent="0">
              <a:buNone/>
            </a:pPr>
            <a:r>
              <a:rPr lang="de-DE" sz="2000" i="1" dirty="0" smtClean="0"/>
              <a:t>Beispiel 1 </a:t>
            </a:r>
            <a:r>
              <a:rPr lang="de-DE" sz="2000" i="1" dirty="0"/>
              <a:t>(Demokratie und </a:t>
            </a:r>
            <a:r>
              <a:rPr lang="de-DE" sz="2000" i="1" dirty="0" smtClean="0"/>
              <a:t>Gemeinschaft, Ende Klasse 4): </a:t>
            </a:r>
            <a:r>
              <a:rPr lang="de-DE" sz="2000" i="1" dirty="0">
                <a:solidFill>
                  <a:schemeClr val="dk1"/>
                </a:solidFill>
              </a:rPr>
              <a:t>Schülerinnen und Schüler </a:t>
            </a:r>
            <a:r>
              <a:rPr lang="de-DE" sz="2000" b="1" dirty="0" smtClean="0"/>
              <a:t>beschreiben </a:t>
            </a:r>
            <a:r>
              <a:rPr lang="de-DE" sz="2000" b="1" dirty="0"/>
              <a:t>Einflussfaktoren auf das Kaufverhalten und beurteilen die eigene Beeinflussbarkeit (u. a. Genderaspekte im Marketing, Dimensionen der Nachhaltigkeit</a:t>
            </a:r>
            <a:r>
              <a:rPr lang="de-DE" sz="2000" b="1" dirty="0" smtClean="0"/>
              <a:t>).</a:t>
            </a:r>
          </a:p>
          <a:p>
            <a:pPr marL="0" indent="0">
              <a:buNone/>
            </a:pPr>
            <a:r>
              <a:rPr lang="de-DE" sz="2000" i="1" dirty="0" smtClean="0"/>
              <a:t>Beispiel 2 (Körper und Gesundheit, Ende Klasse 4):</a:t>
            </a:r>
            <a:r>
              <a:rPr lang="de-DE" sz="2000" dirty="0" smtClean="0"/>
              <a:t> </a:t>
            </a:r>
            <a:r>
              <a:rPr lang="de-DE" sz="2000" i="1" dirty="0" smtClean="0">
                <a:solidFill>
                  <a:schemeClr val="dk1"/>
                </a:solidFill>
              </a:rPr>
              <a:t>Schülerinnen und Schüler </a:t>
            </a:r>
            <a:r>
              <a:rPr lang="de-DE" sz="2000" b="1" dirty="0" smtClean="0"/>
              <a:t>beurteilen den Einfluss der Umwelt auf die menschliche Gesundheit (u. a. Trinkwasser, Luft). </a:t>
            </a:r>
            <a:endParaRPr lang="de-DE" sz="2000" b="1"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37</a:t>
            </a:fld>
            <a:endParaRPr lang="de-DE"/>
          </a:p>
        </p:txBody>
      </p:sp>
    </p:spTree>
    <p:extLst>
      <p:ext uri="{BB962C8B-B14F-4D97-AF65-F5344CB8AC3E}">
        <p14:creationId xmlns:p14="http://schemas.microsoft.com/office/powerpoint/2010/main" val="1711230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Fachliche Umsetzung MKR </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de-DE" i="1" dirty="0" smtClean="0"/>
              <a:t>Beispiel 1 (</a:t>
            </a:r>
            <a:r>
              <a:rPr lang="de-DE" i="1" dirty="0"/>
              <a:t>Technik, digitale Technologien und </a:t>
            </a:r>
            <a:r>
              <a:rPr lang="de-DE" i="1" dirty="0" smtClean="0"/>
              <a:t>Arbeit, Ende Klasse 4):</a:t>
            </a:r>
            <a:r>
              <a:rPr lang="de-DE" i="1" dirty="0" smtClean="0">
                <a:solidFill>
                  <a:schemeClr val="dk1"/>
                </a:solidFill>
              </a:rPr>
              <a:t> Schülerinnen und Schüler </a:t>
            </a:r>
            <a:r>
              <a:rPr lang="de-DE" b="1" dirty="0"/>
              <a:t>simulieren und beschreiben das EVA-Prinzip (Eingabe, Verarbeitung, Ausgabe) als Grundprinzip der Datenverarbeitung in Informatiksystemen anhand eines Beispiels</a:t>
            </a:r>
            <a:r>
              <a:rPr lang="de-DE" b="1" dirty="0" smtClean="0"/>
              <a:t>. </a:t>
            </a:r>
            <a:r>
              <a:rPr lang="de-DE" b="1" dirty="0">
                <a:solidFill>
                  <a:schemeClr val="bg1">
                    <a:lumMod val="50000"/>
                  </a:schemeClr>
                </a:solidFill>
              </a:rPr>
              <a:t>(MKR, 6.2.,6.3.,6.4)</a:t>
            </a:r>
          </a:p>
          <a:p>
            <a:pPr marL="0" lvl="0" indent="0">
              <a:buNone/>
            </a:pPr>
            <a:endParaRPr lang="de-DE" dirty="0" smtClean="0"/>
          </a:p>
          <a:p>
            <a:pPr marL="0" lvl="0" indent="0">
              <a:buNone/>
            </a:pPr>
            <a:r>
              <a:rPr lang="de-DE" i="1" dirty="0" smtClean="0"/>
              <a:t>Beispiel 2 (Zeit und Wandel, Ende Klasse 4): Schülerinnen und Schüler </a:t>
            </a:r>
            <a:r>
              <a:rPr lang="de-DE" b="1" dirty="0" smtClean="0"/>
              <a:t>unterscheiden </a:t>
            </a:r>
            <a:r>
              <a:rPr lang="de-DE" b="1" dirty="0"/>
              <a:t>in der Auseinandersetzung mit medialen Geschichtsdarstellungen zwischen Realität und Fiktion (u. a. Computerspiele, filmische Darstellung) </a:t>
            </a:r>
            <a:r>
              <a:rPr lang="de-DE" b="1" dirty="0">
                <a:solidFill>
                  <a:schemeClr val="bg1">
                    <a:lumMod val="50000"/>
                  </a:schemeClr>
                </a:solidFill>
              </a:rPr>
              <a:t>(MKR 5.1, 5.2, 5.3)</a:t>
            </a:r>
            <a:r>
              <a:rPr lang="de-DE" b="1" dirty="0"/>
              <a:t>.</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38</a:t>
            </a:fld>
            <a:endParaRPr lang="de-DE"/>
          </a:p>
        </p:txBody>
      </p:sp>
    </p:spTree>
    <p:extLst>
      <p:ext uri="{BB962C8B-B14F-4D97-AF65-F5344CB8AC3E}">
        <p14:creationId xmlns:p14="http://schemas.microsoft.com/office/powerpoint/2010/main" val="2386370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Fachliche Umsetzung Verbraucherbildung </a:t>
            </a:r>
            <a:endParaRPr lang="de-DE" dirty="0"/>
          </a:p>
        </p:txBody>
      </p:sp>
      <p:sp>
        <p:nvSpPr>
          <p:cNvPr id="3" name="Inhaltsplatzhalter 2"/>
          <p:cNvSpPr>
            <a:spLocks noGrp="1"/>
          </p:cNvSpPr>
          <p:nvPr>
            <p:ph idx="1"/>
          </p:nvPr>
        </p:nvSpPr>
        <p:spPr/>
        <p:txBody>
          <a:bodyPr/>
          <a:lstStyle/>
          <a:p>
            <a:pPr marL="0" indent="0">
              <a:buNone/>
            </a:pPr>
            <a:r>
              <a:rPr lang="de-DE" sz="2600" i="1" dirty="0"/>
              <a:t>Beispiel 1 (Demokratie und Gemeinschaft, Ende SEP)</a:t>
            </a:r>
            <a:r>
              <a:rPr lang="de-DE" dirty="0" smtClean="0"/>
              <a:t>: </a:t>
            </a:r>
            <a:r>
              <a:rPr lang="de-DE" i="1" dirty="0">
                <a:solidFill>
                  <a:schemeClr val="dk1"/>
                </a:solidFill>
              </a:rPr>
              <a:t>Schülerinnen und Schüler </a:t>
            </a:r>
            <a:r>
              <a:rPr lang="de-DE" b="1" dirty="0" smtClean="0"/>
              <a:t>beurteilen </a:t>
            </a:r>
            <a:r>
              <a:rPr lang="de-DE" b="1" dirty="0"/>
              <a:t>die Bedeutung der verfügbaren Mittel für Kaufentscheidungen (u. a. Taschengeld). </a:t>
            </a:r>
            <a:r>
              <a:rPr lang="de-DE" b="1" dirty="0">
                <a:solidFill>
                  <a:schemeClr val="bg1">
                    <a:lumMod val="65000"/>
                  </a:schemeClr>
                </a:solidFill>
              </a:rPr>
              <a:t>(VB A, Z 1-6) </a:t>
            </a:r>
          </a:p>
          <a:p>
            <a:pPr marL="0" indent="0">
              <a:buNone/>
            </a:pPr>
            <a:endParaRPr lang="de-DE" dirty="0"/>
          </a:p>
          <a:p>
            <a:pPr marL="0" indent="0">
              <a:buNone/>
            </a:pPr>
            <a:r>
              <a:rPr lang="de-DE" i="1" dirty="0" smtClean="0"/>
              <a:t>Beispiel 2 (Raum und Mobilität, Ende Klasse 4): </a:t>
            </a:r>
            <a:r>
              <a:rPr lang="de-DE" i="1" dirty="0" smtClean="0">
                <a:solidFill>
                  <a:schemeClr val="dk1"/>
                </a:solidFill>
              </a:rPr>
              <a:t>Schülerinnen und Schüler </a:t>
            </a:r>
            <a:r>
              <a:rPr lang="de-DE" b="1" dirty="0" smtClean="0"/>
              <a:t>entwickeln </a:t>
            </a:r>
            <a:r>
              <a:rPr lang="de-DE" b="1" dirty="0"/>
              <a:t>Handlungsmöglichkeiten zur Nutzung und zum Schutz von Räumen. </a:t>
            </a:r>
            <a:r>
              <a:rPr lang="de-DE" b="1" dirty="0">
                <a:solidFill>
                  <a:schemeClr val="bg1">
                    <a:lumMod val="65000"/>
                  </a:schemeClr>
                </a:solidFill>
              </a:rPr>
              <a:t>(VB D, Z </a:t>
            </a:r>
            <a:r>
              <a:rPr lang="de-DE" b="1" dirty="0" smtClean="0">
                <a:solidFill>
                  <a:schemeClr val="bg1">
                    <a:lumMod val="65000"/>
                  </a:schemeClr>
                </a:solidFill>
              </a:rPr>
              <a:t>5,6)</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Tree>
    <p:extLst>
      <p:ext uri="{BB962C8B-B14F-4D97-AF65-F5344CB8AC3E}">
        <p14:creationId xmlns:p14="http://schemas.microsoft.com/office/powerpoint/2010/main" val="1294298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der Lehrpläne</a:t>
            </a:r>
            <a:endParaRPr lang="de-DE" sz="3000" dirty="0"/>
          </a:p>
        </p:txBody>
      </p:sp>
      <p:sp>
        <p:nvSpPr>
          <p:cNvPr id="3" name="Inhaltsplatzhalter 2"/>
          <p:cNvSpPr>
            <a:spLocks noGrp="1"/>
          </p:cNvSpPr>
          <p:nvPr>
            <p:ph idx="1"/>
          </p:nvPr>
        </p:nvSpPr>
        <p:spPr>
          <a:xfrm>
            <a:off x="457200" y="1700808"/>
            <a:ext cx="6131024" cy="4205064"/>
          </a:xfrm>
        </p:spPr>
        <p:txBody>
          <a:bodyPr>
            <a:normAutofit lnSpcReduction="10000"/>
          </a:bodyPr>
          <a:lstStyle/>
          <a:p>
            <a:pPr marL="0" indent="0">
              <a:buNone/>
            </a:pPr>
            <a:r>
              <a:rPr lang="de-DE" dirty="0" smtClean="0"/>
              <a:t>Die Lehrpläne der Primarstufe beschreiben</a:t>
            </a:r>
          </a:p>
          <a:p>
            <a:r>
              <a:rPr lang="de-DE" dirty="0" smtClean="0"/>
              <a:t>Aufgaben und Ziele des jeweiligen </a:t>
            </a:r>
            <a:r>
              <a:rPr lang="de-DE" dirty="0"/>
              <a:t>F</a:t>
            </a:r>
            <a:r>
              <a:rPr lang="de-DE" dirty="0" smtClean="0"/>
              <a:t>aches,</a:t>
            </a:r>
          </a:p>
          <a:p>
            <a:r>
              <a:rPr lang="de-DE" dirty="0" smtClean="0"/>
              <a:t>zu erwartende Lernergebnisse der Schülerinnen und Schüler kompetenzorientiert,</a:t>
            </a:r>
          </a:p>
          <a:p>
            <a:r>
              <a:rPr lang="de-DE" dirty="0" smtClean="0"/>
              <a:t>den fachlichen Kern der dafür erforderlichen Kompetenzen und fachlichen Inhalte.</a:t>
            </a:r>
          </a:p>
          <a:p>
            <a:endParaRPr lang="de-DE" dirty="0" smtClean="0"/>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a:p>
        </p:txBody>
      </p:sp>
      <p:pic>
        <p:nvPicPr>
          <p:cNvPr id="8" name="Grafik 7"/>
          <p:cNvPicPr>
            <a:picLocks noChangeAspect="1"/>
          </p:cNvPicPr>
          <p:nvPr/>
        </p:nvPicPr>
        <p:blipFill>
          <a:blip r:embed="rId2"/>
          <a:stretch>
            <a:fillRect/>
          </a:stretch>
        </p:blipFill>
        <p:spPr>
          <a:xfrm>
            <a:off x="6548538" y="2132856"/>
            <a:ext cx="2307250" cy="3270835"/>
          </a:xfrm>
          <a:prstGeom prst="rect">
            <a:avLst/>
          </a:prstGeom>
        </p:spPr>
      </p:pic>
    </p:spTree>
    <p:extLst>
      <p:ext uri="{BB962C8B-B14F-4D97-AF65-F5344CB8AC3E}">
        <p14:creationId xmlns:p14="http://schemas.microsoft.com/office/powerpoint/2010/main" val="3567319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85000" lnSpcReduction="20000"/>
          </a:bodyPr>
          <a:lstStyle/>
          <a:p>
            <a:pPr marL="0" indent="0">
              <a:buNone/>
            </a:pPr>
            <a:r>
              <a:rPr lang="de-DE" altLang="de-DE" sz="4400" b="1" dirty="0" err="1" smtClean="0">
                <a:solidFill>
                  <a:srgbClr val="002060"/>
                </a:solidFill>
                <a:cs typeface="Times New Roman" pitchFamily="18" charset="0"/>
              </a:rPr>
              <a:t>II.b</a:t>
            </a:r>
            <a:r>
              <a:rPr lang="de-DE" altLang="de-DE" sz="4400" b="1" dirty="0" smtClean="0">
                <a:solidFill>
                  <a:srgbClr val="002060"/>
                </a:solidFill>
                <a:cs typeface="Times New Roman" pitchFamily="18" charset="0"/>
              </a:rPr>
              <a:t> Vorschlag </a:t>
            </a:r>
            <a:r>
              <a:rPr lang="de-DE" altLang="de-DE" sz="4400" b="1" dirty="0">
                <a:solidFill>
                  <a:srgbClr val="002060"/>
                </a:solidFill>
                <a:cs typeface="Times New Roman" pitchFamily="18" charset="0"/>
              </a:rPr>
              <a:t>für teilnehmeraktivierende Elemente </a:t>
            </a:r>
            <a:endParaRPr lang="de-DE" altLang="de-DE" sz="4400" b="1" dirty="0" smtClean="0">
              <a:solidFill>
                <a:srgbClr val="002060"/>
              </a:solidFill>
              <a:cs typeface="Times New Roman" pitchFamily="18" charset="0"/>
            </a:endParaRPr>
          </a:p>
          <a:p>
            <a:pPr marL="0" indent="0">
              <a:buNone/>
            </a:pPr>
            <a:endParaRPr lang="de-DE" altLang="de-DE" sz="4400" b="1" dirty="0">
              <a:solidFill>
                <a:srgbClr val="002060"/>
              </a:solidFill>
              <a:cs typeface="Times New Roman" pitchFamily="18" charset="0"/>
            </a:endParaRPr>
          </a:p>
          <a:p>
            <a:pPr marL="0" indent="0">
              <a:buNone/>
            </a:pPr>
            <a:r>
              <a:rPr lang="de-DE" altLang="de-DE" sz="4400" dirty="0" smtClean="0">
                <a:solidFill>
                  <a:srgbClr val="002060"/>
                </a:solidFill>
                <a:cs typeface="Times New Roman" pitchFamily="18" charset="0"/>
              </a:rPr>
              <a:t>bei </a:t>
            </a:r>
            <a:r>
              <a:rPr lang="de-DE" altLang="de-DE" sz="4400" dirty="0">
                <a:solidFill>
                  <a:srgbClr val="002060"/>
                </a:solidFill>
                <a:cs typeface="Times New Roman" pitchFamily="18" charset="0"/>
              </a:rPr>
              <a:t>Implementationsveranstaltungen passend zu den einzelnen </a:t>
            </a:r>
            <a:r>
              <a:rPr lang="de-DE" altLang="de-DE" sz="4400" dirty="0" smtClean="0">
                <a:solidFill>
                  <a:srgbClr val="002060"/>
                </a:solidFill>
                <a:cs typeface="Times New Roman" pitchFamily="18" charset="0"/>
              </a:rPr>
              <a:t>Kapiteln des Lehrplans Sachunterricht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40</a:t>
            </a:fld>
            <a:endParaRPr lang="de-DE"/>
          </a:p>
        </p:txBody>
      </p:sp>
    </p:spTree>
    <p:extLst>
      <p:ext uri="{BB962C8B-B14F-4D97-AF65-F5344CB8AC3E}">
        <p14:creationId xmlns:p14="http://schemas.microsoft.com/office/powerpoint/2010/main" val="3522847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539552" y="2636912"/>
            <a:ext cx="7846142" cy="2993127"/>
          </a:xfrm>
          <a:prstGeom prst="rect">
            <a:avLst/>
          </a:prstGeom>
          <a:noFill/>
        </p:spPr>
        <p:txBody>
          <a:bodyPr wrap="square" rtlCol="0">
            <a:spAutoFit/>
          </a:bodyPr>
          <a:lstStyle/>
          <a:p>
            <a:r>
              <a:rPr lang="de-DE" sz="1650" b="1" dirty="0"/>
              <a:t>Zitate aus dem Lehrplan </a:t>
            </a:r>
            <a:r>
              <a:rPr lang="de-DE" sz="1650" b="1" dirty="0" smtClean="0"/>
              <a:t>Sachunterricht </a:t>
            </a:r>
            <a:r>
              <a:rPr lang="de-DE" sz="1650" b="1" dirty="0"/>
              <a:t>[Auszüge aus Kap. 1]</a:t>
            </a:r>
          </a:p>
          <a:p>
            <a:pPr marL="257175" indent="-257175">
              <a:buFont typeface="+mj-lt"/>
              <a:buAutoNum type="arabicPeriod"/>
            </a:pPr>
            <a:r>
              <a:rPr lang="de-DE" sz="1400" dirty="0" smtClean="0"/>
              <a:t>„kindlichen </a:t>
            </a:r>
            <a:r>
              <a:rPr lang="de-DE" sz="1400" dirty="0"/>
              <a:t>Lernvoraussetzungen sowie die Fragen, Interessen und Lernbedürfnisse der Schülerinnen und Schüler stellen den Ausgangspunkt des Lernens im Sachunterricht </a:t>
            </a:r>
            <a:r>
              <a:rPr lang="de-DE" sz="1400" dirty="0" smtClean="0"/>
              <a:t>dar“</a:t>
            </a:r>
            <a:endParaRPr lang="de-DE" sz="1400" dirty="0"/>
          </a:p>
          <a:p>
            <a:pPr marL="257175" indent="-257175">
              <a:buFont typeface="+mj-lt"/>
              <a:buAutoNum type="arabicPeriod"/>
            </a:pPr>
            <a:r>
              <a:rPr lang="de-DE" sz="1400" dirty="0" smtClean="0"/>
              <a:t>„</a:t>
            </a:r>
            <a:r>
              <a:rPr lang="de-DE" sz="1400" dirty="0"/>
              <a:t>Schülerinnen und Schülern zu ermöglichen, sich ihre Lebenswelt weiter zu erschließen, sich darin zu orientieren, mitzuwirken und verantwortungsbewusst darin zu </a:t>
            </a:r>
            <a:r>
              <a:rPr lang="de-DE" sz="1400" dirty="0" smtClean="0"/>
              <a:t>handeln und diese mitzugestalten“</a:t>
            </a:r>
          </a:p>
          <a:p>
            <a:pPr marL="257175" indent="-257175">
              <a:buFont typeface="+mj-lt"/>
              <a:buAutoNum type="arabicPeriod"/>
            </a:pPr>
            <a:r>
              <a:rPr lang="de-DE" sz="1400" dirty="0" smtClean="0"/>
              <a:t>„</a:t>
            </a:r>
            <a:r>
              <a:rPr lang="de-DE" sz="1400" dirty="0"/>
              <a:t>die Aktivierung der </a:t>
            </a:r>
            <a:r>
              <a:rPr lang="de-DE" sz="1400" dirty="0" smtClean="0"/>
              <a:t>Schülervorstellungen und -einstellungen und </a:t>
            </a:r>
            <a:r>
              <a:rPr lang="de-DE" sz="1400" dirty="0"/>
              <a:t>ihres </a:t>
            </a:r>
            <a:r>
              <a:rPr lang="de-DE" sz="1400" dirty="0" smtClean="0"/>
              <a:t>Vorwissens“</a:t>
            </a:r>
          </a:p>
          <a:p>
            <a:pPr marL="257175" indent="-257175">
              <a:buFont typeface="+mj-lt"/>
              <a:buAutoNum type="arabicPeriod"/>
            </a:pPr>
            <a:r>
              <a:rPr lang="de-DE" sz="1400" dirty="0" smtClean="0"/>
              <a:t>„</a:t>
            </a:r>
            <a:r>
              <a:rPr lang="de-DE" sz="1400" dirty="0"/>
              <a:t>Kompetenzorientierte Aufgabenstellungen im Sachunterricht bieten verschiedene Tätigkeiten in der Auseinandersetzung mit Lerngegenständen auf unterschiedlichen kognitiven Anspruchsniveaus an und beziehen die Lernbedürfnisse aller Schülerinnen und Schüler mit </a:t>
            </a:r>
            <a:r>
              <a:rPr lang="de-DE" sz="1400" dirty="0" smtClean="0"/>
              <a:t>ein.“</a:t>
            </a:r>
          </a:p>
          <a:p>
            <a:pPr marL="257175" indent="-257175">
              <a:buFont typeface="+mj-lt"/>
              <a:buAutoNum type="arabicPeriod"/>
            </a:pPr>
            <a:r>
              <a:rPr lang="de-DE" sz="1400" dirty="0" smtClean="0"/>
              <a:t>„Ein </a:t>
            </a:r>
            <a:r>
              <a:rPr lang="de-DE" sz="1400" dirty="0"/>
              <a:t>handlungsorientierter Zugang und problemorientiertes sowie forschend-entdeckendes Lernen unterstützen die Kinder dabei, Kenntnisse, Fähig- und Fertigkeiten zu erwerben und sie in neuen Kontexten </a:t>
            </a:r>
            <a:r>
              <a:rPr lang="de-DE" sz="1400" dirty="0" smtClean="0"/>
              <a:t>anzuwenden.“</a:t>
            </a:r>
          </a:p>
          <a:p>
            <a:pPr marL="257175" indent="-257175">
              <a:buFont typeface="+mj-lt"/>
              <a:buAutoNum type="arabicPeriod"/>
            </a:pPr>
            <a:r>
              <a:rPr lang="de-DE" sz="1400" dirty="0" smtClean="0"/>
              <a:t>„Medien </a:t>
            </a:r>
            <a:r>
              <a:rPr lang="de-DE" sz="1400" dirty="0"/>
              <a:t>sind dabei sowohl Hilfsmittel zum Lernen als auch Gegenstand des Lernens </a:t>
            </a:r>
            <a:r>
              <a:rPr lang="de-DE" sz="1400" dirty="0" smtClean="0"/>
              <a:t>selbst.“</a:t>
            </a:r>
          </a:p>
        </p:txBody>
      </p:sp>
      <p:sp>
        <p:nvSpPr>
          <p:cNvPr id="8" name="Textfeld 7"/>
          <p:cNvSpPr txBox="1"/>
          <p:nvPr/>
        </p:nvSpPr>
        <p:spPr>
          <a:xfrm>
            <a:off x="539552" y="1548691"/>
            <a:ext cx="8163232" cy="923330"/>
          </a:xfrm>
          <a:prstGeom prst="rect">
            <a:avLst/>
          </a:prstGeom>
          <a:noFill/>
        </p:spPr>
        <p:txBody>
          <a:bodyPr wrap="square" rtlCol="0">
            <a:spAutoFit/>
          </a:bodyPr>
          <a:lstStyle/>
          <a:p>
            <a:pPr marL="257175" indent="-257175">
              <a:buFont typeface="+mj-lt"/>
              <a:buAutoNum type="alphaLcPeriod"/>
            </a:pPr>
            <a:r>
              <a:rPr lang="de-DE" sz="1350" b="1" dirty="0">
                <a:solidFill>
                  <a:prstClr val="black"/>
                </a:solidFill>
              </a:rPr>
              <a:t>Notieren Sie 1-2 Punkte dieser Zieldimensionen, die Ihnen persönlich in Ihrem </a:t>
            </a:r>
            <a:endParaRPr lang="de-DE" sz="1350" b="1" dirty="0" smtClean="0">
              <a:solidFill>
                <a:prstClr val="black"/>
              </a:solidFill>
            </a:endParaRPr>
          </a:p>
          <a:p>
            <a:r>
              <a:rPr lang="de-DE" sz="1350" b="1" dirty="0" smtClean="0">
                <a:solidFill>
                  <a:prstClr val="black"/>
                </a:solidFill>
              </a:rPr>
              <a:t>       Sachunterricht </a:t>
            </a:r>
            <a:r>
              <a:rPr lang="de-DE" sz="1350" b="1" dirty="0">
                <a:solidFill>
                  <a:prstClr val="black"/>
                </a:solidFill>
              </a:rPr>
              <a:t>besonders am Herzen liegen.</a:t>
            </a:r>
          </a:p>
          <a:p>
            <a:pPr marL="257175" indent="-257175">
              <a:buFont typeface="+mj-lt"/>
              <a:buAutoNum type="alphaLcPeriod"/>
            </a:pPr>
            <a:r>
              <a:rPr lang="de-DE" sz="1350" b="1" dirty="0">
                <a:solidFill>
                  <a:prstClr val="black"/>
                </a:solidFill>
              </a:rPr>
              <a:t>Geben Sie ein Beispiel, wie sich diese Ziele konkret in Ihrem Unterricht zeigen.</a:t>
            </a:r>
          </a:p>
          <a:p>
            <a:pPr marL="257175" indent="-257175">
              <a:buFont typeface="+mj-lt"/>
              <a:buAutoNum type="alphaLcPeriod"/>
            </a:pPr>
            <a:r>
              <a:rPr lang="de-DE" sz="1350" b="1" dirty="0">
                <a:solidFill>
                  <a:prstClr val="black"/>
                </a:solidFill>
              </a:rPr>
              <a:t>Tauschen Sie sich mit </a:t>
            </a:r>
            <a:r>
              <a:rPr lang="de-DE" sz="1350" b="1" dirty="0" smtClean="0">
                <a:solidFill>
                  <a:prstClr val="black"/>
                </a:solidFill>
              </a:rPr>
              <a:t>Ihrem </a:t>
            </a:r>
            <a:r>
              <a:rPr lang="de-DE" sz="1350" b="1" dirty="0">
                <a:solidFill>
                  <a:prstClr val="black"/>
                </a:solidFill>
              </a:rPr>
              <a:t>Nachbarn / Ihrer Nachbarin aus.</a:t>
            </a:r>
          </a:p>
        </p:txBody>
      </p:sp>
      <p:sp>
        <p:nvSpPr>
          <p:cNvPr id="3" name="Textfeld 2"/>
          <p:cNvSpPr txBox="1"/>
          <p:nvPr/>
        </p:nvSpPr>
        <p:spPr>
          <a:xfrm>
            <a:off x="539552" y="980728"/>
            <a:ext cx="6343178" cy="461665"/>
          </a:xfrm>
          <a:prstGeom prst="rect">
            <a:avLst/>
          </a:prstGeom>
          <a:noFill/>
        </p:spPr>
        <p:txBody>
          <a:bodyPr wrap="square" rtlCol="0">
            <a:spAutoFit/>
          </a:bodyPr>
          <a:lstStyle/>
          <a:p>
            <a:pPr>
              <a:defRPr/>
            </a:pPr>
            <a:r>
              <a:rPr lang="de-DE" sz="2400" b="1" dirty="0" smtClean="0">
                <a:solidFill>
                  <a:srgbClr val="FF0000"/>
                </a:solidFill>
                <a:latin typeface="Calibri"/>
              </a:rPr>
              <a:t>Kapitel 1: </a:t>
            </a:r>
            <a:r>
              <a:rPr lang="de-DE" sz="2400" b="1" dirty="0">
                <a:latin typeface="Calibri"/>
              </a:rPr>
              <a:t>Aufgaben und </a:t>
            </a:r>
            <a:r>
              <a:rPr lang="de-DE" sz="2400" b="1" dirty="0" smtClean="0">
                <a:latin typeface="Calibri"/>
              </a:rPr>
              <a:t>Ziele </a:t>
            </a:r>
            <a:r>
              <a:rPr lang="de-DE" sz="2400" b="1" dirty="0">
                <a:latin typeface="Calibri"/>
              </a:rPr>
              <a:t>des Faches    </a:t>
            </a:r>
          </a:p>
        </p:txBody>
      </p:sp>
      <p:sp>
        <p:nvSpPr>
          <p:cNvPr id="2" name="Fußzeilenplatzhalter 1"/>
          <p:cNvSpPr>
            <a:spLocks noGrp="1"/>
          </p:cNvSpPr>
          <p:nvPr>
            <p:ph type="ftr" sz="quarter" idx="11"/>
          </p:nvPr>
        </p:nvSpPr>
        <p:spPr>
          <a:xfrm>
            <a:off x="395536" y="6356350"/>
            <a:ext cx="2952328" cy="365125"/>
          </a:xfrm>
        </p:spPr>
        <p:txBody>
          <a:bodyPr/>
          <a:lstStyle/>
          <a:p>
            <a:r>
              <a:rPr lang="de-DE" smtClean="0"/>
              <a:t>Lehrplanentwicklung Primarstufe</a:t>
            </a:r>
            <a:endParaRPr lang="de-DE" dirty="0"/>
          </a:p>
        </p:txBody>
      </p:sp>
      <p:sp>
        <p:nvSpPr>
          <p:cNvPr id="4" name="Foliennummernplatzhalter 3"/>
          <p:cNvSpPr>
            <a:spLocks noGrp="1"/>
          </p:cNvSpPr>
          <p:nvPr>
            <p:ph type="sldNum" sz="quarter" idx="12"/>
          </p:nvPr>
        </p:nvSpPr>
        <p:spPr/>
        <p:txBody>
          <a:bodyPr/>
          <a:lstStyle/>
          <a:p>
            <a:fld id="{512A4277-7E7A-4AAF-BFC7-47646BF5CD0C}" type="slidenum">
              <a:rPr lang="de-DE" smtClean="0"/>
              <a:t>41</a:t>
            </a:fld>
            <a:endParaRPr lang="de-DE"/>
          </a:p>
        </p:txBody>
      </p:sp>
    </p:spTree>
    <p:extLst>
      <p:ext uri="{BB962C8B-B14F-4D97-AF65-F5344CB8AC3E}">
        <p14:creationId xmlns:p14="http://schemas.microsoft.com/office/powerpoint/2010/main" val="4286380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smtClean="0">
                <a:solidFill>
                  <a:srgbClr val="FF0000"/>
                </a:solidFill>
                <a:latin typeface="Calibri"/>
              </a:rPr>
              <a:t>Kapitel </a:t>
            </a:r>
            <a:r>
              <a:rPr lang="de-DE" sz="2800" b="1" dirty="0">
                <a:solidFill>
                  <a:srgbClr val="FF0000"/>
                </a:solidFill>
                <a:latin typeface="Calibri"/>
              </a:rPr>
              <a:t>2:</a:t>
            </a:r>
            <a:r>
              <a:rPr lang="de-DE" sz="2800" b="1" dirty="0">
                <a:solidFill>
                  <a:prstClr val="black"/>
                </a:solidFill>
                <a:latin typeface="Calibri"/>
              </a:rPr>
              <a:t> Kompetenzerwartungen in der Praxis</a:t>
            </a:r>
          </a:p>
        </p:txBody>
      </p:sp>
      <p:sp>
        <p:nvSpPr>
          <p:cNvPr id="8" name="Textfeld 7"/>
          <p:cNvSpPr txBox="1"/>
          <p:nvPr/>
        </p:nvSpPr>
        <p:spPr>
          <a:xfrm>
            <a:off x="1331640" y="1538790"/>
            <a:ext cx="6588732" cy="4269117"/>
          </a:xfrm>
          <a:prstGeom prst="rect">
            <a:avLst/>
          </a:prstGeom>
          <a:noFill/>
        </p:spPr>
        <p:txBody>
          <a:bodyPr wrap="square" rtlCol="0">
            <a:spAutoFit/>
          </a:bodyPr>
          <a:lstStyle/>
          <a:p>
            <a:pPr marL="257175" indent="-257175">
              <a:buFontTx/>
              <a:buAutoNum type="alphaLcParenR"/>
              <a:defRPr/>
            </a:pPr>
            <a:r>
              <a:rPr lang="de-DE" sz="1425" dirty="0">
                <a:solidFill>
                  <a:prstClr val="black"/>
                </a:solidFill>
                <a:latin typeface="Calibri"/>
              </a:rPr>
              <a:t>Wählen Sie bitte in Partnerarbeit </a:t>
            </a:r>
            <a:r>
              <a:rPr lang="de-DE" sz="1425" b="1" dirty="0">
                <a:solidFill>
                  <a:prstClr val="black"/>
                </a:solidFill>
                <a:latin typeface="Calibri"/>
              </a:rPr>
              <a:t>eine</a:t>
            </a:r>
            <a:r>
              <a:rPr lang="de-DE" sz="1425" dirty="0">
                <a:solidFill>
                  <a:prstClr val="black"/>
                </a:solidFill>
                <a:latin typeface="Calibri"/>
              </a:rPr>
              <a:t> der Kompetenzerwartungen aus: </a:t>
            </a:r>
            <a:r>
              <a:rPr lang="de-DE" sz="1425" dirty="0">
                <a:solidFill>
                  <a:prstClr val="black"/>
                </a:solidFill>
                <a:latin typeface="Calibri"/>
                <a:ea typeface="Times New Roman"/>
              </a:rPr>
              <a:t>Die Schülerinnen und Schüler …</a:t>
            </a:r>
            <a:endParaRPr lang="de-DE" sz="1425" dirty="0">
              <a:solidFill>
                <a:prstClr val="black"/>
              </a:solidFill>
              <a:latin typeface="Times New Roman"/>
              <a:ea typeface="Times New Roman"/>
            </a:endParaRPr>
          </a:p>
          <a:p>
            <a:pPr marL="600075" lvl="1" indent="-257175">
              <a:spcBef>
                <a:spcPts val="450"/>
              </a:spcBef>
              <a:buFont typeface="Symbol"/>
              <a:buChar char=""/>
              <a:tabLst>
                <a:tab pos="342900" algn="l"/>
              </a:tabLst>
              <a:defRPr/>
            </a:pPr>
            <a:r>
              <a:rPr lang="de-DE" sz="1400" b="1" dirty="0"/>
              <a:t>verhandeln unterschiedliche Interessen und Bedürfnisse zwischen einzelnen und zwischen Gruppen </a:t>
            </a:r>
            <a:r>
              <a:rPr lang="de-DE" sz="1400" b="1" dirty="0" smtClean="0"/>
              <a:t>lösungsorientiert.</a:t>
            </a:r>
            <a:r>
              <a:rPr lang="de-DE" sz="1400" i="1" dirty="0" smtClean="0">
                <a:solidFill>
                  <a:prstClr val="black"/>
                </a:solidFill>
                <a:latin typeface="Calibri"/>
                <a:ea typeface="Times New Roman"/>
              </a:rPr>
              <a:t> (Ende Klasse 4 Zusammenleben </a:t>
            </a:r>
            <a:r>
              <a:rPr lang="de-DE" sz="1400" i="1" dirty="0">
                <a:solidFill>
                  <a:prstClr val="black"/>
                </a:solidFill>
                <a:latin typeface="Calibri"/>
                <a:ea typeface="Times New Roman"/>
              </a:rPr>
              <a:t>in der Klasse, in der Schule und in der Gesellschaft)</a:t>
            </a:r>
          </a:p>
          <a:p>
            <a:pPr marL="600075" lvl="1" indent="-257175">
              <a:spcBef>
                <a:spcPts val="450"/>
              </a:spcBef>
              <a:buFont typeface="Symbol"/>
              <a:buChar char=""/>
              <a:tabLst>
                <a:tab pos="342900" algn="l"/>
              </a:tabLst>
              <a:defRPr/>
            </a:pPr>
            <a:r>
              <a:rPr lang="de-DE" sz="1400" b="1" dirty="0"/>
              <a:t>erklären Einflüsse des Menschen auf den Lebensraum von Tieren und </a:t>
            </a:r>
            <a:r>
              <a:rPr lang="de-DE" sz="1400" b="1" dirty="0" smtClean="0"/>
              <a:t>Pflanzen</a:t>
            </a:r>
            <a:r>
              <a:rPr lang="de-DE" sz="1400" dirty="0" smtClean="0"/>
              <a:t>. </a:t>
            </a:r>
            <a:r>
              <a:rPr lang="de-DE" sz="1400" i="1" dirty="0" smtClean="0">
                <a:solidFill>
                  <a:prstClr val="black"/>
                </a:solidFill>
                <a:latin typeface="Calibri"/>
                <a:ea typeface="Times New Roman"/>
              </a:rPr>
              <a:t>(Ende </a:t>
            </a:r>
            <a:r>
              <a:rPr lang="de-DE" sz="1400" i="1" dirty="0">
                <a:solidFill>
                  <a:prstClr val="black"/>
                </a:solidFill>
                <a:latin typeface="Calibri"/>
                <a:ea typeface="Times New Roman"/>
              </a:rPr>
              <a:t>Klasse 4</a:t>
            </a:r>
            <a:r>
              <a:rPr lang="de-DE" sz="1400" i="1" dirty="0">
                <a:solidFill>
                  <a:prstClr val="black"/>
                </a:solidFill>
                <a:ea typeface="Times New Roman"/>
              </a:rPr>
              <a:t>, </a:t>
            </a:r>
            <a:r>
              <a:rPr lang="de-DE" sz="1400" i="1" dirty="0" smtClean="0">
                <a:solidFill>
                  <a:prstClr val="black"/>
                </a:solidFill>
                <a:ea typeface="Times New Roman"/>
              </a:rPr>
              <a:t>Tiere, Pflanzen, Lebensräume)</a:t>
            </a:r>
            <a:endParaRPr lang="de-DE" sz="1400" dirty="0">
              <a:solidFill>
                <a:prstClr val="black"/>
              </a:solidFill>
              <a:latin typeface="Times New Roman"/>
              <a:ea typeface="Times New Roman"/>
            </a:endParaRPr>
          </a:p>
          <a:p>
            <a:pPr marL="600075" lvl="1" indent="-257175">
              <a:spcBef>
                <a:spcPts val="450"/>
              </a:spcBef>
              <a:spcAft>
                <a:spcPts val="450"/>
              </a:spcAft>
              <a:buFont typeface="Symbol"/>
              <a:buChar char=""/>
              <a:tabLst>
                <a:tab pos="342900" algn="l"/>
              </a:tabLst>
              <a:defRPr/>
            </a:pPr>
            <a:r>
              <a:rPr lang="de-DE" sz="1400" b="1" dirty="0"/>
              <a:t>entwickeln Fragen nach Veränderungen menschlichen Zusammenlebens in der Geschichte</a:t>
            </a:r>
            <a:r>
              <a:rPr lang="de-DE" sz="1400" dirty="0" smtClean="0">
                <a:solidFill>
                  <a:prstClr val="black"/>
                </a:solidFill>
                <a:ea typeface="Times New Roman"/>
                <a:cs typeface="Arial"/>
              </a:rPr>
              <a:t>. </a:t>
            </a:r>
            <a:r>
              <a:rPr lang="de-DE" sz="1400" i="1" dirty="0" smtClean="0">
                <a:solidFill>
                  <a:prstClr val="black"/>
                </a:solidFill>
                <a:latin typeface="Calibri"/>
                <a:ea typeface="Times New Roman"/>
              </a:rPr>
              <a:t>(</a:t>
            </a:r>
            <a:r>
              <a:rPr lang="de-DE" sz="1400" i="1" dirty="0" smtClean="0">
                <a:solidFill>
                  <a:prstClr val="black"/>
                </a:solidFill>
                <a:ea typeface="Times New Roman"/>
              </a:rPr>
              <a:t>Ende Klasse 4, Früher, heute und morgen</a:t>
            </a:r>
            <a:r>
              <a:rPr lang="de-DE" sz="1400" i="1" dirty="0" smtClean="0">
                <a:solidFill>
                  <a:prstClr val="black"/>
                </a:solidFill>
                <a:latin typeface="Calibri"/>
                <a:ea typeface="Times New Roman"/>
              </a:rPr>
              <a:t>)</a:t>
            </a:r>
            <a:r>
              <a:rPr lang="de-DE" sz="1400" dirty="0" smtClean="0">
                <a:solidFill>
                  <a:prstClr val="black"/>
                </a:solidFill>
                <a:latin typeface="Calibri"/>
                <a:ea typeface="Times New Roman"/>
              </a:rPr>
              <a:t> </a:t>
            </a:r>
            <a:endParaRPr lang="de-DE" sz="1400" dirty="0" smtClean="0">
              <a:solidFill>
                <a:prstClr val="black"/>
              </a:solidFill>
              <a:latin typeface="Times New Roman"/>
              <a:ea typeface="Times New Roman"/>
            </a:endParaRPr>
          </a:p>
          <a:p>
            <a:pPr marL="257175" indent="-257175">
              <a:buFontTx/>
              <a:buAutoNum type="alphaLcParenR"/>
              <a:defRPr/>
            </a:pPr>
            <a:r>
              <a:rPr lang="de-DE" sz="1425" dirty="0" smtClean="0">
                <a:solidFill>
                  <a:prstClr val="black"/>
                </a:solidFill>
                <a:latin typeface="Calibri"/>
              </a:rPr>
              <a:t>Erörtern Sie in Ihrem Team: „Was kann eine Schülerin/ein Schüler, wenn sie/er über die (von Ihnen ausgewählte) Kompetenz verfügt?“</a:t>
            </a:r>
          </a:p>
          <a:p>
            <a:pPr marL="257175" indent="-257175">
              <a:buFontTx/>
              <a:buAutoNum type="alphaLcParenR"/>
              <a:defRPr/>
            </a:pPr>
            <a:r>
              <a:rPr lang="de-DE" sz="1425" dirty="0" smtClean="0">
                <a:solidFill>
                  <a:prstClr val="black"/>
                </a:solidFill>
                <a:latin typeface="Calibri"/>
              </a:rPr>
              <a:t>Beschreiben </a:t>
            </a:r>
            <a:r>
              <a:rPr lang="de-DE" sz="1425" dirty="0">
                <a:solidFill>
                  <a:prstClr val="black"/>
                </a:solidFill>
                <a:latin typeface="Calibri"/>
              </a:rPr>
              <a:t>Sie nun bitte, über welche Kenntnisse / Fähigkeiten / Fertigkeiten / Haltungen eine Schülerin/ein Schüler mit Blick auf die (von Ihnen ausgewählte) Kompetenz </a:t>
            </a:r>
            <a:r>
              <a:rPr lang="de-DE" sz="1425" u="sng" dirty="0">
                <a:solidFill>
                  <a:prstClr val="black"/>
                </a:solidFill>
                <a:latin typeface="Calibri"/>
              </a:rPr>
              <a:t>mindestens</a:t>
            </a:r>
            <a:r>
              <a:rPr lang="de-DE" sz="1425" dirty="0">
                <a:solidFill>
                  <a:prstClr val="black"/>
                </a:solidFill>
                <a:latin typeface="Calibri"/>
              </a:rPr>
              <a:t> verfügen sollte!</a:t>
            </a:r>
          </a:p>
          <a:p>
            <a:pPr marL="257175" indent="-257175">
              <a:buFontTx/>
              <a:buAutoNum type="alphaLcParenR"/>
              <a:defRPr/>
            </a:pPr>
            <a:r>
              <a:rPr lang="de-DE" sz="1425" dirty="0">
                <a:solidFill>
                  <a:prstClr val="black"/>
                </a:solidFill>
                <a:latin typeface="Calibri"/>
              </a:rPr>
              <a:t>fakultativ: Überlegen Sie bitte, in welchem Unterrichtsvorhaben </a:t>
            </a:r>
            <a:r>
              <a:rPr lang="de-DE" sz="1425" dirty="0" smtClean="0">
                <a:solidFill>
                  <a:prstClr val="black"/>
                </a:solidFill>
                <a:latin typeface="Calibri"/>
              </a:rPr>
              <a:t>Ihrer </a:t>
            </a:r>
            <a:r>
              <a:rPr lang="de-DE" sz="1425" dirty="0">
                <a:solidFill>
                  <a:prstClr val="black"/>
                </a:solidFill>
                <a:latin typeface="Calibri"/>
              </a:rPr>
              <a:t>bisherigen </a:t>
            </a:r>
            <a:r>
              <a:rPr lang="de-DE" sz="1425" dirty="0">
                <a:solidFill>
                  <a:prstClr val="black"/>
                </a:solidFill>
              </a:rPr>
              <a:t>schuleigenen Unterrichtsvorgaben sich </a:t>
            </a:r>
            <a:r>
              <a:rPr lang="de-DE" sz="1425" dirty="0">
                <a:solidFill>
                  <a:prstClr val="black"/>
                </a:solidFill>
                <a:latin typeface="Calibri"/>
              </a:rPr>
              <a:t>diese Kompetenzen am besten fördern lassen bzw. welche Änderungen </a:t>
            </a:r>
            <a:r>
              <a:rPr lang="de-DE" sz="1425" dirty="0">
                <a:solidFill>
                  <a:prstClr val="black"/>
                </a:solidFill>
              </a:rPr>
              <a:t>in </a:t>
            </a:r>
            <a:r>
              <a:rPr lang="de-DE" sz="1425" dirty="0" smtClean="0">
                <a:solidFill>
                  <a:prstClr val="black"/>
                </a:solidFill>
              </a:rPr>
              <a:t>den schuleigenen Unterrichtsvorgaben nötig </a:t>
            </a:r>
            <a:r>
              <a:rPr lang="de-DE" sz="1425" dirty="0">
                <a:solidFill>
                  <a:prstClr val="black"/>
                </a:solidFill>
                <a:latin typeface="Calibri"/>
              </a:rPr>
              <a:t>sind.</a:t>
            </a:r>
          </a:p>
        </p:txBody>
      </p:sp>
      <p:sp>
        <p:nvSpPr>
          <p:cNvPr id="2" name="Foliennummernplatzhalter 1"/>
          <p:cNvSpPr>
            <a:spLocks noGrp="1"/>
          </p:cNvSpPr>
          <p:nvPr>
            <p:ph type="sldNum" sz="quarter" idx="12"/>
          </p:nvPr>
        </p:nvSpPr>
        <p:spPr/>
        <p:txBody>
          <a:bodyPr/>
          <a:lstStyle/>
          <a:p>
            <a:fld id="{512A4277-7E7A-4AAF-BFC7-47646BF5CD0C}" type="slidenum">
              <a:rPr lang="de-DE" smtClean="0"/>
              <a:t>42</a:t>
            </a:fld>
            <a:endParaRPr lang="de-DE"/>
          </a:p>
        </p:txBody>
      </p:sp>
      <p:sp>
        <p:nvSpPr>
          <p:cNvPr id="4" name="Fußzeilenplatzhalter 3"/>
          <p:cNvSpPr>
            <a:spLocks noGrp="1"/>
          </p:cNvSpPr>
          <p:nvPr>
            <p:ph type="ftr" sz="quarter" idx="11"/>
          </p:nvPr>
        </p:nvSpPr>
        <p:spPr>
          <a:xfrm>
            <a:off x="323528" y="6325759"/>
            <a:ext cx="2952328" cy="365125"/>
          </a:xfrm>
        </p:spPr>
        <p:txBody>
          <a:bodyPr/>
          <a:lstStyle/>
          <a:p>
            <a:r>
              <a:rPr lang="de-DE" smtClean="0"/>
              <a:t>Lehrplanentwicklung Primarstufe</a:t>
            </a:r>
            <a:endParaRPr lang="de-DE" dirty="0"/>
          </a:p>
        </p:txBody>
      </p:sp>
    </p:spTree>
    <p:extLst>
      <p:ext uri="{BB962C8B-B14F-4D97-AF65-F5344CB8AC3E}">
        <p14:creationId xmlns:p14="http://schemas.microsoft.com/office/powerpoint/2010/main" val="1111269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Schuleigene Unterrichtsvorgaben und </a:t>
            </a:r>
            <a:r>
              <a:rPr lang="de-DE" altLang="de-DE" sz="4400" b="1" dirty="0" smtClean="0">
                <a:solidFill>
                  <a:srgbClr val="002060"/>
                </a:solidFill>
                <a:cs typeface="Times New Roman" pitchFamily="18" charset="0"/>
              </a:rPr>
              <a:t>Unterstützungsangebote im Fach Sachunterricht </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43</a:t>
            </a:fld>
            <a:endParaRPr lang="de-DE"/>
          </a:p>
        </p:txBody>
      </p:sp>
    </p:spTree>
    <p:extLst>
      <p:ext uri="{BB962C8B-B14F-4D97-AF65-F5344CB8AC3E}">
        <p14:creationId xmlns:p14="http://schemas.microsoft.com/office/powerpoint/2010/main" val="284269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44</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226857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45</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370633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a:t>
            </a:r>
            <a:r>
              <a:rPr lang="de-DE" sz="2800" b="1" dirty="0" smtClean="0"/>
              <a:t>schuleigener Unterrichtsvorgaben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84731" cy="369332"/>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46</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
        <p:nvSpPr>
          <p:cNvPr id="9" name="Rechteck 8"/>
          <p:cNvSpPr/>
          <p:nvPr/>
        </p:nvSpPr>
        <p:spPr>
          <a:xfrm>
            <a:off x="5329212" y="4963680"/>
            <a:ext cx="2215608" cy="646331"/>
          </a:xfrm>
          <a:prstGeom prst="rect">
            <a:avLst/>
          </a:prstGeom>
        </p:spPr>
        <p:txBody>
          <a:bodyPr wrap="none">
            <a:spAutoFit/>
          </a:bodyPr>
          <a:lstStyle/>
          <a:p>
            <a:pPr algn="ctr"/>
            <a:r>
              <a:rPr lang="de-DE" b="1" dirty="0" smtClean="0"/>
              <a:t>Schuleigene</a:t>
            </a:r>
          </a:p>
          <a:p>
            <a:pPr algn="ctr"/>
            <a:r>
              <a:rPr lang="de-DE" b="1" dirty="0" smtClean="0"/>
              <a:t>Unterrichtsvorgaben </a:t>
            </a:r>
            <a:endParaRPr lang="de-DE" b="1" dirty="0"/>
          </a:p>
        </p:txBody>
      </p:sp>
    </p:spTree>
    <p:extLst>
      <p:ext uri="{BB962C8B-B14F-4D97-AF65-F5344CB8AC3E}">
        <p14:creationId xmlns:p14="http://schemas.microsoft.com/office/powerpoint/2010/main" val="231280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schuleigener Unterrichtsvorgaben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47</a:t>
            </a:fld>
            <a:endParaRPr lang="de-DE"/>
          </a:p>
        </p:txBody>
      </p:sp>
    </p:spTree>
    <p:extLst>
      <p:ext uri="{BB962C8B-B14F-4D97-AF65-F5344CB8AC3E}">
        <p14:creationId xmlns:p14="http://schemas.microsoft.com/office/powerpoint/2010/main" val="177911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600" dirty="0"/>
              <a:t>Gliederung </a:t>
            </a:r>
            <a:r>
              <a:rPr lang="de-DE" sz="2600" dirty="0"/>
              <a:t>der schuleigenen Unterrichtsvorgaben </a:t>
            </a:r>
            <a:r>
              <a:rPr lang="de-DE" sz="2600" dirty="0" smtClean="0"/>
              <a:t>(Beispiel)</a:t>
            </a:r>
            <a:endParaRPr lang="de-DE" sz="26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48</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1360375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49</a:t>
            </a:fld>
            <a:endParaRPr lang="de-DE"/>
          </a:p>
        </p:txBody>
      </p:sp>
      <p:pic>
        <p:nvPicPr>
          <p:cNvPr id="3" name="Grafik 2"/>
          <p:cNvPicPr>
            <a:picLocks noChangeAspect="1"/>
          </p:cNvPicPr>
          <p:nvPr/>
        </p:nvPicPr>
        <p:blipFill>
          <a:blip r:embed="rId3"/>
          <a:stretch>
            <a:fillRect/>
          </a:stretch>
        </p:blipFill>
        <p:spPr>
          <a:xfrm>
            <a:off x="502567" y="2118246"/>
            <a:ext cx="8138865" cy="2621507"/>
          </a:xfrm>
          <a:prstGeom prst="rect">
            <a:avLst/>
          </a:prstGeom>
        </p:spPr>
      </p:pic>
    </p:spTree>
    <p:extLst>
      <p:ext uri="{BB962C8B-B14F-4D97-AF65-F5344CB8AC3E}">
        <p14:creationId xmlns:p14="http://schemas.microsoft.com/office/powerpoint/2010/main" val="94338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von </a:t>
            </a:r>
            <a:r>
              <a:rPr lang="de-DE" sz="3000" dirty="0"/>
              <a:t>kompetenzorientierten Lehrplänen</a:t>
            </a:r>
          </a:p>
        </p:txBody>
      </p:sp>
      <p:sp>
        <p:nvSpPr>
          <p:cNvPr id="3" name="Inhaltsplatzhalter 2"/>
          <p:cNvSpPr>
            <a:spLocks noGrp="1"/>
          </p:cNvSpPr>
          <p:nvPr>
            <p:ph idx="1"/>
          </p:nvPr>
        </p:nvSpPr>
        <p:spPr>
          <a:xfrm>
            <a:off x="457200" y="1700808"/>
            <a:ext cx="8075240" cy="4205064"/>
          </a:xfrm>
        </p:spPr>
        <p:txBody>
          <a:bodyPr>
            <a:normAutofit lnSpcReduction="10000"/>
          </a:bodyPr>
          <a:lstStyle/>
          <a:p>
            <a:pPr marL="0" indent="0">
              <a:buNone/>
            </a:pPr>
            <a:r>
              <a:rPr lang="de-DE" dirty="0"/>
              <a:t>Kompetenzorientierte Lehrpläne </a:t>
            </a:r>
            <a:r>
              <a:rPr lang="de-DE" dirty="0" smtClean="0"/>
              <a:t>in NRW formulieren</a:t>
            </a:r>
          </a:p>
          <a:p>
            <a:r>
              <a:rPr lang="de-DE" dirty="0" smtClean="0"/>
              <a:t>landesweit verbindliche Standards,</a:t>
            </a:r>
          </a:p>
          <a:p>
            <a:r>
              <a:rPr lang="de-DE" dirty="0" smtClean="0"/>
              <a:t>Vorgaben ohne Auswahlmöglichkeiten,</a:t>
            </a:r>
          </a:p>
          <a:p>
            <a:r>
              <a:rPr lang="de-DE" dirty="0" smtClean="0"/>
              <a:t>eine Progression der Kompetenzentwicklung über zwei Stufen („Ende Schuleingangsphase“ und „Ende der 4. Klasse“),</a:t>
            </a:r>
          </a:p>
          <a:p>
            <a:r>
              <a:rPr lang="de-DE" dirty="0" smtClean="0"/>
              <a:t>in der Primarstufe auch Aussagen zu erwünschten didaktischen Modellen bzw. methodischen Vorgehensweisen.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a:p>
        </p:txBody>
      </p:sp>
    </p:spTree>
    <p:extLst>
      <p:ext uri="{BB962C8B-B14F-4D97-AF65-F5344CB8AC3E}">
        <p14:creationId xmlns:p14="http://schemas.microsoft.com/office/powerpoint/2010/main" val="768862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err="1" smtClean="0">
                <a:solidFill>
                  <a:srgbClr val="002060"/>
                </a:solidFill>
                <a:cs typeface="Times New Roman" pitchFamily="18" charset="0"/>
              </a:rPr>
              <a:t>II.b</a:t>
            </a:r>
            <a:r>
              <a:rPr lang="de-DE" altLang="de-DE" sz="4400" b="1" dirty="0" smtClean="0">
                <a:solidFill>
                  <a:srgbClr val="002060"/>
                </a:solidFill>
                <a:cs typeface="Times New Roman" pitchFamily="18" charset="0"/>
              </a:rPr>
              <a:t> Vorschlag </a:t>
            </a:r>
            <a:r>
              <a:rPr lang="de-DE" altLang="de-DE" sz="4400" b="1" dirty="0">
                <a:solidFill>
                  <a:srgbClr val="002060"/>
                </a:solidFill>
                <a:cs typeface="Times New Roman" pitchFamily="18" charset="0"/>
              </a:rPr>
              <a:t>für teilnehmeraktivierende Elemente </a:t>
            </a:r>
            <a:endParaRPr lang="de-DE" altLang="de-DE" sz="4400" b="1" dirty="0" smtClean="0">
              <a:solidFill>
                <a:srgbClr val="002060"/>
              </a:solidFill>
              <a:cs typeface="Times New Roman" pitchFamily="18" charset="0"/>
            </a:endParaRPr>
          </a:p>
          <a:p>
            <a:pPr marL="0" indent="0">
              <a:buNone/>
            </a:pPr>
            <a:r>
              <a:rPr lang="de-DE" altLang="de-DE" sz="4400" dirty="0" smtClean="0">
                <a:solidFill>
                  <a:srgbClr val="002060"/>
                </a:solidFill>
                <a:cs typeface="Times New Roman" pitchFamily="18" charset="0"/>
              </a:rPr>
              <a:t>zu </a:t>
            </a:r>
            <a:r>
              <a:rPr lang="de-DE" altLang="de-DE" sz="4400" dirty="0">
                <a:solidFill>
                  <a:srgbClr val="002060"/>
                </a:solidFill>
                <a:cs typeface="Times New Roman" pitchFamily="18" charset="0"/>
              </a:rPr>
              <a:t>den schuleigenen </a:t>
            </a:r>
            <a:r>
              <a:rPr lang="de-DE" altLang="de-DE" sz="4400" dirty="0" smtClean="0">
                <a:solidFill>
                  <a:srgbClr val="002060"/>
                </a:solidFill>
                <a:cs typeface="Times New Roman" pitchFamily="18" charset="0"/>
              </a:rPr>
              <a:t>Unterrichts-vorgaben </a:t>
            </a:r>
            <a:r>
              <a:rPr lang="de-DE" altLang="de-DE" sz="4400" dirty="0">
                <a:solidFill>
                  <a:srgbClr val="002060"/>
                </a:solidFill>
                <a:cs typeface="Times New Roman" pitchFamily="18" charset="0"/>
              </a:rPr>
              <a:t>im </a:t>
            </a:r>
            <a:r>
              <a:rPr lang="de-DE" altLang="de-DE" sz="4400" dirty="0" smtClean="0">
                <a:solidFill>
                  <a:srgbClr val="002060"/>
                </a:solidFill>
                <a:cs typeface="Times New Roman" pitchFamily="18" charset="0"/>
              </a:rPr>
              <a:t>Fach Sachunterricht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50</a:t>
            </a:fld>
            <a:endParaRPr lang="de-DE"/>
          </a:p>
        </p:txBody>
      </p:sp>
    </p:spTree>
    <p:extLst>
      <p:ext uri="{BB962C8B-B14F-4D97-AF65-F5344CB8AC3E}">
        <p14:creationId xmlns:p14="http://schemas.microsoft.com/office/powerpoint/2010/main" val="37879783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55576" y="908720"/>
            <a:ext cx="7734300" cy="1477328"/>
          </a:xfrm>
          <a:prstGeom prst="rect">
            <a:avLst/>
          </a:prstGeom>
          <a:noFill/>
        </p:spPr>
        <p:txBody>
          <a:bodyPr wrap="square" rtlCol="0">
            <a:spAutoFit/>
          </a:bodyPr>
          <a:lstStyle/>
          <a:p>
            <a:pPr>
              <a:defRPr/>
            </a:pPr>
            <a:endParaRPr lang="de-DE" b="1" dirty="0" smtClean="0">
              <a:solidFill>
                <a:srgbClr val="FF0000"/>
              </a:solidFill>
              <a:latin typeface="Calibri"/>
            </a:endParaRPr>
          </a:p>
          <a:p>
            <a:pPr>
              <a:defRPr/>
            </a:pPr>
            <a:r>
              <a:rPr lang="de-DE" b="1" dirty="0" smtClean="0">
                <a:solidFill>
                  <a:srgbClr val="FF0000"/>
                </a:solidFill>
                <a:latin typeface="Calibri"/>
              </a:rPr>
              <a:t>Auf dem Weg </a:t>
            </a:r>
            <a:r>
              <a:rPr lang="de-DE" b="1" dirty="0">
                <a:solidFill>
                  <a:srgbClr val="FF0000"/>
                </a:solidFill>
              </a:rPr>
              <a:t>zu schuleigenen </a:t>
            </a:r>
            <a:r>
              <a:rPr lang="de-DE" b="1" dirty="0" smtClean="0">
                <a:solidFill>
                  <a:srgbClr val="FF0000"/>
                </a:solidFill>
              </a:rPr>
              <a:t>Unterrichtsvorgaben:</a:t>
            </a:r>
            <a:r>
              <a:rPr lang="de-DE" b="1" dirty="0" smtClean="0">
                <a:solidFill>
                  <a:prstClr val="black"/>
                </a:solidFill>
                <a:latin typeface="Calibri"/>
              </a:rPr>
              <a:t> </a:t>
            </a:r>
            <a:endParaRPr lang="de-DE" b="1" dirty="0" smtClean="0">
              <a:solidFill>
                <a:prstClr val="black"/>
              </a:solidFill>
              <a:latin typeface="Calibri"/>
            </a:endParaRPr>
          </a:p>
          <a:p>
            <a:pPr>
              <a:defRPr/>
            </a:pPr>
            <a:endParaRPr lang="de-DE" b="1" dirty="0" smtClean="0">
              <a:solidFill>
                <a:prstClr val="black"/>
              </a:solidFill>
              <a:latin typeface="Calibri"/>
            </a:endParaRPr>
          </a:p>
          <a:p>
            <a:pPr>
              <a:defRPr/>
            </a:pPr>
            <a:r>
              <a:rPr lang="de-DE" b="1" dirty="0">
                <a:solidFill>
                  <a:prstClr val="black"/>
                </a:solidFill>
                <a:latin typeface="Calibri"/>
              </a:rPr>
              <a:t>T</a:t>
            </a:r>
            <a:r>
              <a:rPr lang="de-DE" b="1" dirty="0" smtClean="0">
                <a:solidFill>
                  <a:prstClr val="black"/>
                </a:solidFill>
                <a:latin typeface="Calibri"/>
              </a:rPr>
              <a:t>auschen </a:t>
            </a:r>
            <a:r>
              <a:rPr lang="de-DE" b="1" dirty="0">
                <a:solidFill>
                  <a:prstClr val="black"/>
                </a:solidFill>
                <a:latin typeface="Calibri"/>
              </a:rPr>
              <a:t>Sie sich zu dem </a:t>
            </a:r>
            <a:r>
              <a:rPr lang="de-DE" altLang="de-DE" b="1" dirty="0">
                <a:solidFill>
                  <a:prstClr val="black"/>
                </a:solidFill>
                <a:latin typeface="Calibri"/>
              </a:rPr>
              <a:t>Vorschlag für die Weiterarbeit in der Schule </a:t>
            </a:r>
            <a:r>
              <a:rPr lang="de-DE" b="1" dirty="0">
                <a:solidFill>
                  <a:prstClr val="black"/>
                </a:solidFill>
                <a:latin typeface="Calibri"/>
              </a:rPr>
              <a:t>aus und planen Sie Ihre nächsten Schritte</a:t>
            </a:r>
            <a:r>
              <a:rPr lang="de-DE" altLang="de-DE" b="1" dirty="0">
                <a:solidFill>
                  <a:prstClr val="black"/>
                </a:solidFill>
                <a:latin typeface="Calibri"/>
              </a:rPr>
              <a:t>. </a:t>
            </a:r>
          </a:p>
        </p:txBody>
      </p:sp>
      <p:sp>
        <p:nvSpPr>
          <p:cNvPr id="7" name="Textfeld 6"/>
          <p:cNvSpPr txBox="1"/>
          <p:nvPr/>
        </p:nvSpPr>
        <p:spPr>
          <a:xfrm>
            <a:off x="1475656" y="2342282"/>
            <a:ext cx="6048672" cy="3477875"/>
          </a:xfrm>
          <a:prstGeom prst="rect">
            <a:avLst/>
          </a:prstGeom>
          <a:noFill/>
        </p:spPr>
        <p:txBody>
          <a:bodyPr wrap="square" rtlCol="0">
            <a:spAutoFit/>
          </a:bodyPr>
          <a:lstStyle/>
          <a:p>
            <a:pPr marL="385763" indent="-385763">
              <a:buFont typeface="+mj-lt"/>
              <a:buAutoNum type="arabicPeriod"/>
              <a:defRPr/>
            </a:pPr>
            <a:r>
              <a:rPr lang="de-DE" altLang="de-DE" sz="2000" dirty="0">
                <a:solidFill>
                  <a:prstClr val="black"/>
                </a:solidFill>
                <a:latin typeface="Calibri"/>
              </a:rPr>
              <a:t>Vorstellen des </a:t>
            </a:r>
            <a:r>
              <a:rPr lang="de-DE" altLang="de-DE" sz="2000" b="1" dirty="0">
                <a:solidFill>
                  <a:prstClr val="black"/>
                </a:solidFill>
                <a:latin typeface="Calibri"/>
              </a:rPr>
              <a:t>Lehrplans</a:t>
            </a:r>
            <a:r>
              <a:rPr lang="de-DE" altLang="de-DE" sz="2000" dirty="0">
                <a:solidFill>
                  <a:prstClr val="black"/>
                </a:solidFill>
                <a:latin typeface="Calibri"/>
              </a:rPr>
              <a:t> </a:t>
            </a:r>
            <a:r>
              <a:rPr lang="de-DE" altLang="de-DE" sz="2000" i="1" dirty="0">
                <a:solidFill>
                  <a:prstClr val="black"/>
                </a:solidFill>
                <a:latin typeface="Calibri"/>
              </a:rPr>
              <a:t>(Grundlage: </a:t>
            </a:r>
            <a:r>
              <a:rPr lang="de-DE" altLang="de-DE" sz="2000" i="1" dirty="0" err="1">
                <a:solidFill>
                  <a:prstClr val="black"/>
                </a:solidFill>
                <a:latin typeface="Calibri"/>
              </a:rPr>
              <a:t>ppt</a:t>
            </a:r>
            <a:r>
              <a:rPr lang="de-DE" altLang="de-DE" sz="2000" i="1" dirty="0">
                <a:solidFill>
                  <a:prstClr val="black"/>
                </a:solidFill>
                <a:latin typeface="Calibri"/>
              </a:rPr>
              <a:t>)</a:t>
            </a:r>
          </a:p>
          <a:p>
            <a:pPr marL="385763" indent="-385763">
              <a:buFont typeface="+mj-lt"/>
              <a:buAutoNum type="arabicPeriod"/>
              <a:defRPr/>
            </a:pPr>
            <a:r>
              <a:rPr lang="de-DE" altLang="de-DE" sz="2000" dirty="0">
                <a:solidFill>
                  <a:prstClr val="black"/>
                </a:solidFill>
                <a:latin typeface="Calibri"/>
              </a:rPr>
              <a:t>Unterstützungsmaterialien vorstellen: </a:t>
            </a:r>
            <a:r>
              <a:rPr lang="de-DE" altLang="de-DE" sz="2000" b="1" dirty="0">
                <a:solidFill>
                  <a:prstClr val="black"/>
                </a:solidFill>
                <a:latin typeface="Calibri"/>
              </a:rPr>
              <a:t>Lehrplannavigator</a:t>
            </a:r>
            <a:r>
              <a:rPr lang="de-DE" altLang="de-DE" sz="2000" dirty="0">
                <a:solidFill>
                  <a:prstClr val="black"/>
                </a:solidFill>
                <a:latin typeface="Calibri"/>
              </a:rPr>
              <a:t> mit beispielhaftem schulinternen Lehrplan etc. </a:t>
            </a:r>
            <a:r>
              <a:rPr lang="de-DE" altLang="de-DE" sz="2000" i="1" dirty="0">
                <a:solidFill>
                  <a:prstClr val="black"/>
                </a:solidFill>
                <a:latin typeface="Calibri"/>
              </a:rPr>
              <a:t>(Motto: „Dazu gibt es übrigens schon etwas als Anregung!“)</a:t>
            </a:r>
            <a:r>
              <a:rPr lang="de-DE" altLang="de-DE" sz="2000" dirty="0">
                <a:solidFill>
                  <a:prstClr val="black"/>
                </a:solidFill>
                <a:latin typeface="Calibri"/>
              </a:rPr>
              <a:t> </a:t>
            </a:r>
          </a:p>
          <a:p>
            <a:pPr marL="385763" indent="-385763">
              <a:buFont typeface="+mj-lt"/>
              <a:buAutoNum type="arabicPeriod"/>
              <a:defRPr/>
            </a:pPr>
            <a:r>
              <a:rPr lang="de-DE" altLang="de-DE" sz="2000" dirty="0">
                <a:solidFill>
                  <a:prstClr val="black"/>
                </a:solidFill>
              </a:rPr>
              <a:t>Die </a:t>
            </a:r>
            <a:r>
              <a:rPr lang="de-DE" altLang="de-DE" sz="2000" b="1" dirty="0">
                <a:solidFill>
                  <a:prstClr val="black"/>
                </a:solidFill>
              </a:rPr>
              <a:t>schuleigenen Unterrichtsvorgaben </a:t>
            </a:r>
            <a:r>
              <a:rPr lang="de-DE" altLang="de-DE" sz="2000" dirty="0">
                <a:solidFill>
                  <a:prstClr val="black"/>
                </a:solidFill>
              </a:rPr>
              <a:t>prüfen</a:t>
            </a:r>
            <a:r>
              <a:rPr lang="de-DE" altLang="de-DE" sz="2000" dirty="0">
                <a:solidFill>
                  <a:prstClr val="black"/>
                </a:solidFill>
                <a:latin typeface="Calibri"/>
              </a:rPr>
              <a:t>: Was sind unsere Stärken? Wo besteht Handlungsbedarf? </a:t>
            </a:r>
            <a:r>
              <a:rPr lang="de-DE" altLang="de-DE" sz="2000" i="1" dirty="0">
                <a:solidFill>
                  <a:prstClr val="black"/>
                </a:solidFill>
                <a:latin typeface="Calibri"/>
              </a:rPr>
              <a:t> </a:t>
            </a:r>
          </a:p>
          <a:p>
            <a:pPr marL="385763" indent="-385763">
              <a:buFont typeface="+mj-lt"/>
              <a:buAutoNum type="arabicPeriod"/>
              <a:defRPr/>
            </a:pPr>
            <a:r>
              <a:rPr lang="de-DE" altLang="de-DE" sz="2000" dirty="0">
                <a:solidFill>
                  <a:prstClr val="black"/>
                </a:solidFill>
                <a:latin typeface="Calibri"/>
              </a:rPr>
              <a:t>Konkrete </a:t>
            </a:r>
            <a:r>
              <a:rPr lang="de-DE" altLang="de-DE" sz="2000" b="1" dirty="0">
                <a:solidFill>
                  <a:prstClr val="black"/>
                </a:solidFill>
                <a:latin typeface="Calibri"/>
              </a:rPr>
              <a:t>Maßnahmen</a:t>
            </a:r>
            <a:r>
              <a:rPr lang="de-DE" altLang="de-DE" sz="2000" dirty="0">
                <a:solidFill>
                  <a:prstClr val="black"/>
                </a:solidFill>
                <a:latin typeface="Calibri"/>
              </a:rPr>
              <a:t> zur Fortschreibung </a:t>
            </a:r>
            <a:r>
              <a:rPr lang="de-DE" altLang="de-DE" sz="2000" dirty="0">
                <a:solidFill>
                  <a:prstClr val="black"/>
                </a:solidFill>
              </a:rPr>
              <a:t>der schuleigenen Unterrichtsvorgaben festlegen </a:t>
            </a:r>
            <a:r>
              <a:rPr lang="de-DE" altLang="de-DE" sz="2000" i="1" dirty="0">
                <a:solidFill>
                  <a:prstClr val="black"/>
                </a:solidFill>
                <a:latin typeface="Calibri"/>
              </a:rPr>
              <a:t>(Was? Wer? Wann bzw. bis wann?)</a:t>
            </a:r>
          </a:p>
          <a:p>
            <a:pPr marL="257175" indent="-257175">
              <a:buFont typeface="Arial" panose="020B0604020202020204" pitchFamily="34" charset="0"/>
              <a:buChar char="•"/>
              <a:defRPr/>
            </a:pPr>
            <a:endParaRPr lang="de-DE" altLang="de-DE" sz="2000" i="1" dirty="0">
              <a:solidFill>
                <a:prstClr val="black"/>
              </a:solidFill>
              <a:latin typeface="Calibri"/>
            </a:endParaRPr>
          </a:p>
        </p:txBody>
      </p:sp>
      <p:sp>
        <p:nvSpPr>
          <p:cNvPr id="5" name="Fußzeilenplatzhalter 4"/>
          <p:cNvSpPr>
            <a:spLocks noGrp="1"/>
          </p:cNvSpPr>
          <p:nvPr>
            <p:ph type="ftr" sz="quarter" idx="11"/>
          </p:nvPr>
        </p:nvSpPr>
        <p:spPr>
          <a:xfrm>
            <a:off x="251520" y="6330389"/>
            <a:ext cx="2952328" cy="365125"/>
          </a:xfrm>
        </p:spPr>
        <p:txBody>
          <a:bodyPr/>
          <a:lstStyle/>
          <a:p>
            <a:r>
              <a:rPr lang="de-DE" dirty="0"/>
              <a:t>Lehrplanentwicklung Primarstufe</a:t>
            </a:r>
          </a:p>
        </p:txBody>
      </p:sp>
      <p:sp>
        <p:nvSpPr>
          <p:cNvPr id="6" name="Foliennummernplatzhalter 5"/>
          <p:cNvSpPr>
            <a:spLocks noGrp="1"/>
          </p:cNvSpPr>
          <p:nvPr>
            <p:ph type="sldNum" sz="quarter" idx="12"/>
          </p:nvPr>
        </p:nvSpPr>
        <p:spPr/>
        <p:txBody>
          <a:bodyPr/>
          <a:lstStyle/>
          <a:p>
            <a:fld id="{512A4277-7E7A-4AAF-BFC7-47646BF5CD0C}" type="slidenum">
              <a:rPr lang="de-DE" smtClean="0"/>
              <a:t>51</a:t>
            </a:fld>
            <a:endParaRPr lang="de-DE"/>
          </a:p>
        </p:txBody>
      </p:sp>
    </p:spTree>
    <p:extLst>
      <p:ext uri="{BB962C8B-B14F-4D97-AF65-F5344CB8AC3E}">
        <p14:creationId xmlns:p14="http://schemas.microsoft.com/office/powerpoint/2010/main" val="27103663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1951" y="982978"/>
            <a:ext cx="8677274" cy="400110"/>
          </a:xfrm>
          <a:prstGeom prst="rect">
            <a:avLst/>
          </a:prstGeom>
          <a:noFill/>
        </p:spPr>
        <p:txBody>
          <a:bodyPr wrap="square" rtlCol="0">
            <a:spAutoFit/>
          </a:bodyPr>
          <a:lstStyle/>
          <a:p>
            <a:pPr>
              <a:defRPr/>
            </a:pPr>
            <a:r>
              <a:rPr lang="de-DE" sz="2000" b="1" dirty="0" smtClean="0">
                <a:solidFill>
                  <a:srgbClr val="FF0000"/>
                </a:solidFill>
                <a:latin typeface="Calibri"/>
              </a:rPr>
              <a:t>Kompetenzen, Inhalte, schulische Gegebenheiten: </a:t>
            </a:r>
            <a:r>
              <a:rPr lang="de-DE" sz="2000" b="1" dirty="0" smtClean="0">
                <a:latin typeface="Calibri"/>
              </a:rPr>
              <a:t>Unterrichtsvorhaben </a:t>
            </a:r>
            <a:r>
              <a:rPr lang="de-DE" sz="2000" b="1" dirty="0">
                <a:latin typeface="Calibri"/>
              </a:rPr>
              <a:t>planen</a:t>
            </a:r>
          </a:p>
        </p:txBody>
      </p:sp>
      <p:graphicFrame>
        <p:nvGraphicFramePr>
          <p:cNvPr id="2" name="Tabelle 1"/>
          <p:cNvGraphicFramePr>
            <a:graphicFrameLocks noGrp="1"/>
          </p:cNvGraphicFramePr>
          <p:nvPr>
            <p:extLst>
              <p:ext uri="{D42A27DB-BD31-4B8C-83A1-F6EECF244321}">
                <p14:modId xmlns:p14="http://schemas.microsoft.com/office/powerpoint/2010/main" val="120973049"/>
              </p:ext>
            </p:extLst>
          </p:nvPr>
        </p:nvGraphicFramePr>
        <p:xfrm>
          <a:off x="2505193" y="1700808"/>
          <a:ext cx="6555457" cy="4249067"/>
        </p:xfrm>
        <a:graphic>
          <a:graphicData uri="http://schemas.openxmlformats.org/drawingml/2006/table">
            <a:tbl>
              <a:tblPr firstRow="1" firstCol="1" bandRow="1">
                <a:tableStyleId>{5940675A-B579-460E-94D1-54222C63F5DA}</a:tableStyleId>
              </a:tblPr>
              <a:tblGrid>
                <a:gridCol w="3898305">
                  <a:extLst>
                    <a:ext uri="{9D8B030D-6E8A-4147-A177-3AD203B41FA5}">
                      <a16:colId xmlns:a16="http://schemas.microsoft.com/office/drawing/2014/main" val="284524654"/>
                    </a:ext>
                  </a:extLst>
                </a:gridCol>
                <a:gridCol w="99429">
                  <a:extLst>
                    <a:ext uri="{9D8B030D-6E8A-4147-A177-3AD203B41FA5}">
                      <a16:colId xmlns:a16="http://schemas.microsoft.com/office/drawing/2014/main" val="2064482638"/>
                    </a:ext>
                  </a:extLst>
                </a:gridCol>
                <a:gridCol w="1272438">
                  <a:extLst>
                    <a:ext uri="{9D8B030D-6E8A-4147-A177-3AD203B41FA5}">
                      <a16:colId xmlns:a16="http://schemas.microsoft.com/office/drawing/2014/main" val="4195303968"/>
                    </a:ext>
                  </a:extLst>
                </a:gridCol>
                <a:gridCol w="1285285">
                  <a:extLst>
                    <a:ext uri="{9D8B030D-6E8A-4147-A177-3AD203B41FA5}">
                      <a16:colId xmlns:a16="http://schemas.microsoft.com/office/drawing/2014/main" val="2753713289"/>
                    </a:ext>
                  </a:extLst>
                </a:gridCol>
              </a:tblGrid>
              <a:tr h="394111">
                <a:tc gridSpan="2">
                  <a:txBody>
                    <a:bodyPr/>
                    <a:lstStyle/>
                    <a:p>
                      <a:pPr algn="just">
                        <a:lnSpc>
                          <a:spcPct val="115000"/>
                        </a:lnSpc>
                        <a:spcAft>
                          <a:spcPts val="0"/>
                        </a:spcAft>
                      </a:pPr>
                      <a:r>
                        <a:rPr lang="de-DE" sz="1100" dirty="0">
                          <a:effectLst/>
                        </a:rPr>
                        <a:t>Thema: </a:t>
                      </a:r>
                      <a:endParaRPr lang="de-DE" sz="1000" dirty="0">
                        <a:effectLst/>
                      </a:endParaRPr>
                    </a:p>
                    <a:p>
                      <a:pPr algn="just">
                        <a:lnSpc>
                          <a:spcPct val="115000"/>
                        </a:lnSpc>
                        <a:spcAft>
                          <a:spcPts val="0"/>
                        </a:spcAft>
                      </a:pPr>
                      <a:r>
                        <a:rPr lang="de-DE" sz="1100" dirty="0">
                          <a:effectLst/>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solidFill>
                      <a:schemeClr val="bg1">
                        <a:lumMod val="75000"/>
                      </a:schemeClr>
                    </a:solidFill>
                  </a:tcPr>
                </a:tc>
                <a:tc hMerge="1">
                  <a:txBody>
                    <a:bodyPr/>
                    <a:lstStyle/>
                    <a:p>
                      <a:endParaRPr lang="de-DE"/>
                    </a:p>
                  </a:txBody>
                  <a:tcPr/>
                </a:tc>
                <a:tc>
                  <a:txBody>
                    <a:bodyPr/>
                    <a:lstStyle/>
                    <a:p>
                      <a:pPr algn="just">
                        <a:lnSpc>
                          <a:spcPct val="115000"/>
                        </a:lnSpc>
                        <a:spcAft>
                          <a:spcPts val="0"/>
                        </a:spcAft>
                      </a:pPr>
                      <a:r>
                        <a:rPr lang="de-DE" sz="1100" dirty="0">
                          <a:effectLst/>
                        </a:rPr>
                        <a:t>Zeitumfang: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solidFill>
                      <a:schemeClr val="bg1">
                        <a:lumMod val="75000"/>
                      </a:schemeClr>
                    </a:solidFill>
                  </a:tcPr>
                </a:tc>
                <a:tc>
                  <a:txBody>
                    <a:bodyPr/>
                    <a:lstStyle/>
                    <a:p>
                      <a:pPr algn="just">
                        <a:lnSpc>
                          <a:spcPct val="115000"/>
                        </a:lnSpc>
                        <a:spcAft>
                          <a:spcPts val="0"/>
                        </a:spcAft>
                      </a:pPr>
                      <a:r>
                        <a:rPr lang="de-DE" sz="1100" dirty="0">
                          <a:effectLst/>
                        </a:rPr>
                        <a:t>Klasse/Jahrgang: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solidFill>
                      <a:schemeClr val="bg1">
                        <a:lumMod val="75000"/>
                      </a:schemeClr>
                    </a:solidFill>
                  </a:tcPr>
                </a:tc>
                <a:extLst>
                  <a:ext uri="{0D108BD9-81ED-4DB2-BD59-A6C34878D82A}">
                    <a16:rowId xmlns:a16="http://schemas.microsoft.com/office/drawing/2014/main" val="2137220165"/>
                  </a:ext>
                </a:extLst>
              </a:tr>
              <a:tr h="394111">
                <a:tc gridSpan="4">
                  <a:txBody>
                    <a:bodyPr/>
                    <a:lstStyle/>
                    <a:p>
                      <a:pPr algn="just">
                        <a:lnSpc>
                          <a:spcPct val="115000"/>
                        </a:lnSpc>
                        <a:spcAft>
                          <a:spcPts val="0"/>
                        </a:spcAft>
                      </a:pPr>
                      <a:r>
                        <a:rPr lang="de-DE" sz="1100" dirty="0" smtClean="0">
                          <a:effectLst/>
                        </a:rPr>
                        <a:t>Bereiche:</a:t>
                      </a:r>
                      <a:endParaRPr lang="de-DE" sz="1000" dirty="0">
                        <a:effectLst/>
                      </a:endParaRPr>
                    </a:p>
                    <a:p>
                      <a:pPr algn="just">
                        <a:lnSpc>
                          <a:spcPct val="115000"/>
                        </a:lnSpc>
                        <a:spcAft>
                          <a:spcPts val="0"/>
                        </a:spcAft>
                      </a:pPr>
                      <a:r>
                        <a:rPr lang="de-DE" sz="1100" dirty="0">
                          <a:effectLst/>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solidFill>
                      <a:schemeClr val="bg1">
                        <a:lumMod val="7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875209218"/>
                  </a:ext>
                </a:extLst>
              </a:tr>
              <a:tr h="1773499">
                <a:tc gridSpan="4">
                  <a:txBody>
                    <a:bodyPr/>
                    <a:lstStyle/>
                    <a:p>
                      <a:pPr algn="just">
                        <a:lnSpc>
                          <a:spcPct val="115000"/>
                        </a:lnSpc>
                        <a:spcAft>
                          <a:spcPts val="0"/>
                        </a:spcAft>
                      </a:pPr>
                      <a:r>
                        <a:rPr lang="de-DE" sz="1100" dirty="0">
                          <a:effectLst/>
                        </a:rPr>
                        <a:t>Kompetenzen:</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solidFill>
                      <a:schemeClr val="bg1">
                        <a:lumMod val="8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686821063"/>
                  </a:ext>
                </a:extLst>
              </a:tr>
              <a:tr h="843673">
                <a:tc>
                  <a:txBody>
                    <a:bodyPr/>
                    <a:lstStyle/>
                    <a:p>
                      <a:pPr algn="just">
                        <a:lnSpc>
                          <a:spcPct val="115000"/>
                        </a:lnSpc>
                        <a:spcAft>
                          <a:spcPts val="0"/>
                        </a:spcAft>
                      </a:pPr>
                      <a:r>
                        <a:rPr lang="de-DE" sz="1100" dirty="0">
                          <a:effectLst/>
                        </a:rPr>
                        <a:t>Didaktisch bzw. methodische Zugänge: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gridSpan="3">
                  <a:txBody>
                    <a:bodyPr/>
                    <a:lstStyle/>
                    <a:p>
                      <a:pPr algn="just">
                        <a:lnSpc>
                          <a:spcPct val="115000"/>
                        </a:lnSpc>
                        <a:spcAft>
                          <a:spcPts val="0"/>
                        </a:spcAft>
                      </a:pPr>
                      <a:r>
                        <a:rPr lang="de-DE" sz="1100" dirty="0">
                          <a:effectLst/>
                        </a:rPr>
                        <a:t>Materialien/Medien/außerschulische Angebote:</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953832560"/>
                  </a:ext>
                </a:extLst>
              </a:tr>
              <a:tr h="843673">
                <a:tc>
                  <a:txBody>
                    <a:bodyPr/>
                    <a:lstStyle/>
                    <a:p>
                      <a:pPr algn="just">
                        <a:lnSpc>
                          <a:spcPct val="115000"/>
                        </a:lnSpc>
                        <a:spcAft>
                          <a:spcPts val="0"/>
                        </a:spcAft>
                      </a:pPr>
                      <a:r>
                        <a:rPr lang="de-DE" sz="1100">
                          <a:effectLst/>
                        </a:rPr>
                        <a:t>Lernerfolgsüberprüfung/ Leistungsbewertung/Feedback: </a:t>
                      </a:r>
                      <a:endParaRPr lang="de-DE" sz="1000">
                        <a:effectLst/>
                      </a:endParaRPr>
                    </a:p>
                    <a:p>
                      <a:pPr algn="just">
                        <a:lnSpc>
                          <a:spcPct val="115000"/>
                        </a:lnSpc>
                        <a:spcAft>
                          <a:spcPts val="0"/>
                        </a:spcAft>
                      </a:pPr>
                      <a:r>
                        <a:rPr lang="de-DE" sz="1100">
                          <a:effectLst/>
                        </a:rPr>
                        <a:t> </a:t>
                      </a:r>
                      <a:endParaRPr lang="de-DE" sz="1000">
                        <a:effectLst/>
                      </a:endParaRPr>
                    </a:p>
                    <a:p>
                      <a:pPr algn="just">
                        <a:lnSpc>
                          <a:spcPct val="115000"/>
                        </a:lnSpc>
                        <a:spcAft>
                          <a:spcPts val="0"/>
                        </a:spcAft>
                      </a:pPr>
                      <a:r>
                        <a:rPr lang="de-DE" sz="1100">
                          <a:effectLst/>
                        </a:rPr>
                        <a:t> </a:t>
                      </a:r>
                      <a:endParaRPr lang="de-DE" sz="1000">
                        <a:effectLst/>
                      </a:endParaRPr>
                    </a:p>
                    <a:p>
                      <a:pPr algn="just">
                        <a:lnSpc>
                          <a:spcPct val="115000"/>
                        </a:lnSpc>
                        <a:spcAft>
                          <a:spcPts val="0"/>
                        </a:spcAft>
                      </a:pPr>
                      <a:r>
                        <a:rPr lang="de-DE" sz="1100">
                          <a:effectLst/>
                        </a:rPr>
                        <a:t>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gridSpan="3">
                  <a:txBody>
                    <a:bodyPr/>
                    <a:lstStyle/>
                    <a:p>
                      <a:pPr algn="just">
                        <a:lnSpc>
                          <a:spcPct val="115000"/>
                        </a:lnSpc>
                        <a:spcAft>
                          <a:spcPts val="0"/>
                        </a:spcAft>
                      </a:pPr>
                      <a:r>
                        <a:rPr lang="de-DE" sz="1100" dirty="0" smtClean="0">
                          <a:effectLst/>
                        </a:rPr>
                        <a:t>Kooperationen</a:t>
                      </a:r>
                      <a:r>
                        <a:rPr lang="de-DE" sz="1100" dirty="0">
                          <a:effectLst/>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95216674"/>
                  </a:ext>
                </a:extLst>
              </a:tr>
            </a:tbl>
          </a:graphicData>
        </a:graphic>
      </p:graphicFrame>
      <p:sp>
        <p:nvSpPr>
          <p:cNvPr id="9" name="Textfeld 8"/>
          <p:cNvSpPr txBox="1"/>
          <p:nvPr/>
        </p:nvSpPr>
        <p:spPr>
          <a:xfrm>
            <a:off x="321900" y="1628800"/>
            <a:ext cx="2232249" cy="2862322"/>
          </a:xfrm>
          <a:prstGeom prst="rect">
            <a:avLst/>
          </a:prstGeom>
          <a:noFill/>
        </p:spPr>
        <p:txBody>
          <a:bodyPr wrap="square" rtlCol="0">
            <a:spAutoFit/>
          </a:bodyPr>
          <a:lstStyle/>
          <a:p>
            <a:r>
              <a:rPr lang="de-DE" b="1" dirty="0">
                <a:solidFill>
                  <a:prstClr val="black"/>
                </a:solidFill>
              </a:rPr>
              <a:t>Entwickeln Sie mit Ihrem Nachbarn / Ihrer </a:t>
            </a:r>
          </a:p>
          <a:p>
            <a:r>
              <a:rPr lang="de-DE" b="1" dirty="0">
                <a:solidFill>
                  <a:prstClr val="black"/>
                </a:solidFill>
              </a:rPr>
              <a:t>Nachbarin eine Grundidee für ein </a:t>
            </a:r>
          </a:p>
          <a:p>
            <a:r>
              <a:rPr lang="de-DE" b="1" dirty="0">
                <a:solidFill>
                  <a:prstClr val="black"/>
                </a:solidFill>
              </a:rPr>
              <a:t>Unterrichtsvorhaben zum Thema </a:t>
            </a:r>
            <a:r>
              <a:rPr lang="de-DE" b="1" dirty="0" smtClean="0">
                <a:solidFill>
                  <a:prstClr val="black"/>
                </a:solidFill>
              </a:rPr>
              <a:t> </a:t>
            </a:r>
            <a:r>
              <a:rPr lang="de-DE" b="1" u="sng" dirty="0" smtClean="0">
                <a:solidFill>
                  <a:prstClr val="black"/>
                </a:solidFill>
              </a:rPr>
              <a:t>Wald aus verschiedenen Perspektiven .</a:t>
            </a:r>
            <a:endParaRPr lang="de-DE" b="1" u="sng" dirty="0">
              <a:solidFill>
                <a:prstClr val="black"/>
              </a:solidFill>
            </a:endParaRPr>
          </a:p>
          <a:p>
            <a:endParaRPr lang="de-DE" dirty="0">
              <a:solidFill>
                <a:prstClr val="black"/>
              </a:solidFill>
              <a:latin typeface="Arial Black" panose="020B0A04020102020204" pitchFamily="34" charset="0"/>
            </a:endParaRPr>
          </a:p>
        </p:txBody>
      </p:sp>
      <p:sp>
        <p:nvSpPr>
          <p:cNvPr id="6" name="Fußzeilenplatzhalter 5"/>
          <p:cNvSpPr>
            <a:spLocks noGrp="1"/>
          </p:cNvSpPr>
          <p:nvPr>
            <p:ph type="ftr" sz="quarter" idx="11"/>
          </p:nvPr>
        </p:nvSpPr>
        <p:spPr>
          <a:xfrm>
            <a:off x="321900" y="6356349"/>
            <a:ext cx="2952328" cy="365125"/>
          </a:xfrm>
        </p:spPr>
        <p:txBody>
          <a:bodyPr/>
          <a:lstStyle/>
          <a:p>
            <a:r>
              <a:rPr lang="de-DE" dirty="0"/>
              <a:t>Lehrplanentwicklung Primarstufe</a:t>
            </a:r>
          </a:p>
        </p:txBody>
      </p:sp>
      <p:sp>
        <p:nvSpPr>
          <p:cNvPr id="7" name="Foliennummernplatzhalter 6"/>
          <p:cNvSpPr>
            <a:spLocks noGrp="1"/>
          </p:cNvSpPr>
          <p:nvPr>
            <p:ph type="sldNum" sz="quarter" idx="12"/>
          </p:nvPr>
        </p:nvSpPr>
        <p:spPr/>
        <p:txBody>
          <a:bodyPr/>
          <a:lstStyle/>
          <a:p>
            <a:fld id="{512A4277-7E7A-4AAF-BFC7-47646BF5CD0C}" type="slidenum">
              <a:rPr lang="de-DE" smtClean="0"/>
              <a:t>52</a:t>
            </a:fld>
            <a:endParaRPr lang="de-DE"/>
          </a:p>
        </p:txBody>
      </p:sp>
    </p:spTree>
    <p:extLst>
      <p:ext uri="{BB962C8B-B14F-4D97-AF65-F5344CB8AC3E}">
        <p14:creationId xmlns:p14="http://schemas.microsoft.com/office/powerpoint/2010/main" val="42560187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r>
              <a:rPr lang="de-DE" sz="3600" b="1" dirty="0" smtClean="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53</a:t>
            </a:fld>
            <a:endParaRPr lang="de-DE"/>
          </a:p>
        </p:txBody>
      </p:sp>
    </p:spTree>
    <p:extLst>
      <p:ext uri="{BB962C8B-B14F-4D97-AF65-F5344CB8AC3E}">
        <p14:creationId xmlns:p14="http://schemas.microsoft.com/office/powerpoint/2010/main" val="245206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Gliederung des Lehrplans</a:t>
            </a:r>
            <a:endParaRPr lang="de-DE" sz="2800" dirty="0"/>
          </a:p>
        </p:txBody>
      </p:sp>
      <p:sp>
        <p:nvSpPr>
          <p:cNvPr id="3" name="Datumsplatzhalter 2"/>
          <p:cNvSpPr>
            <a:spLocks noGrp="1"/>
          </p:cNvSpPr>
          <p:nvPr>
            <p:ph type="dt" sz="half" idx="10"/>
          </p:nvPr>
        </p:nvSpPr>
        <p:spPr/>
        <p:txBody>
          <a:bodyPr/>
          <a:lstStyle/>
          <a:p>
            <a:r>
              <a:rPr lang="de-DE" dirty="0"/>
              <a:t>Lehrplanentwicklung Primarstufe</a:t>
            </a:r>
          </a:p>
        </p:txBody>
      </p:sp>
      <p:sp>
        <p:nvSpPr>
          <p:cNvPr id="4" name="Fußzeilenplatzhalter 3"/>
          <p:cNvSpPr>
            <a:spLocks noGrp="1"/>
          </p:cNvSpPr>
          <p:nvPr>
            <p:ph type="ftr" sz="quarter" idx="11"/>
          </p:nvPr>
        </p:nvSpPr>
        <p:spPr>
          <a:xfrm>
            <a:off x="3419872" y="6356350"/>
            <a:ext cx="2952328" cy="457026"/>
          </a:xfrm>
        </p:spPr>
        <p:txBody>
          <a:bodyPr/>
          <a:lstStyle/>
          <a:p>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6</a:t>
            </a:fld>
            <a:endParaRPr lang="de-DE"/>
          </a:p>
        </p:txBody>
      </p:sp>
      <p:pic>
        <p:nvPicPr>
          <p:cNvPr id="7" name="Grafik 6"/>
          <p:cNvPicPr>
            <a:picLocks noChangeAspect="1"/>
          </p:cNvPicPr>
          <p:nvPr/>
        </p:nvPicPr>
        <p:blipFill>
          <a:blip r:embed="rId2"/>
          <a:stretch>
            <a:fillRect/>
          </a:stretch>
        </p:blipFill>
        <p:spPr>
          <a:xfrm>
            <a:off x="1114425" y="1772816"/>
            <a:ext cx="6915150" cy="3648075"/>
          </a:xfrm>
          <a:prstGeom prst="rect">
            <a:avLst/>
          </a:prstGeom>
        </p:spPr>
      </p:pic>
    </p:spTree>
    <p:extLst>
      <p:ext uri="{BB962C8B-B14F-4D97-AF65-F5344CB8AC3E}">
        <p14:creationId xmlns:p14="http://schemas.microsoft.com/office/powerpoint/2010/main" val="206188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Aufgaben und Ziele des Faches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verdeutlichen den Beitrag eines Faches zum Bildungsauftrag der Primarstufe,</a:t>
            </a:r>
          </a:p>
          <a:p>
            <a:r>
              <a:rPr lang="de-DE" dirty="0"/>
              <a:t>b</a:t>
            </a:r>
            <a:r>
              <a:rPr lang="de-DE" dirty="0" smtClean="0"/>
              <a:t>enennen und erläutern das übergreifende Ziel/die übergreifende Kompetenz des Faches,</a:t>
            </a:r>
          </a:p>
          <a:p>
            <a:r>
              <a:rPr lang="de-DE" dirty="0" smtClean="0"/>
              <a:t>leisten Aussagen zu fachspezifischem Lehren und Lernen,</a:t>
            </a:r>
          </a:p>
          <a:p>
            <a:r>
              <a:rPr lang="de-DE" dirty="0" smtClean="0"/>
              <a:t>bringen fachliche Anforderungen mit den Lebensperspektiven der Schülerinnen und Schüler in einen Zusammenhang,</a:t>
            </a:r>
          </a:p>
          <a:p>
            <a:r>
              <a:rPr lang="de-DE" dirty="0" smtClean="0"/>
              <a:t>begründen Kompetenzerwartungen und Anforderungen an die Schülerinnen und Schüler.</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Tree>
    <p:extLst>
      <p:ext uri="{BB962C8B-B14F-4D97-AF65-F5344CB8AC3E}">
        <p14:creationId xmlns:p14="http://schemas.microsoft.com/office/powerpoint/2010/main" val="372039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lnSpcReduction="10000"/>
          </a:bodyPr>
          <a:lstStyle/>
          <a:p>
            <a:r>
              <a:rPr lang="de-DE" b="1" dirty="0" smtClean="0"/>
              <a:t>Gemeinsames Lernen </a:t>
            </a:r>
          </a:p>
          <a:p>
            <a:pPr marL="0" indent="0">
              <a:buNone/>
            </a:pPr>
            <a:r>
              <a:rPr lang="de-DE" dirty="0" smtClean="0"/>
              <a:t>„Es </a:t>
            </a:r>
            <a:r>
              <a:rPr lang="de-DE" dirty="0"/>
              <a:t>ist Aufgabe der Primarstufe, die Fähigkeiten, Interessen und Neigungen aller Schülerinnen und Schüler aufzugreifen und sie mit den Anforderungen fachlichen und fächerübergreifenden Lernens zu verbinden. Die in den Lehrplänen beschriebenen Kompetenzerwartungen stellen daher eine Bezugsnorm für das Gemeinsame Lernen dar, da die Kompetenzen in unterschiedlichem Umfang und in unterschiedlicher Höhe und Komplexität erworben werden</a:t>
            </a:r>
            <a:r>
              <a:rPr lang="de-DE" dirty="0" smtClean="0"/>
              <a:t>.“</a:t>
            </a:r>
            <a:endParaRPr lang="de-DE"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Tree>
    <p:extLst>
      <p:ext uri="{BB962C8B-B14F-4D97-AF65-F5344CB8AC3E}">
        <p14:creationId xmlns:p14="http://schemas.microsoft.com/office/powerpoint/2010/main" val="21480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a:bodyPr>
          <a:lstStyle/>
          <a:p>
            <a:r>
              <a:rPr lang="de-DE" b="1" dirty="0" smtClean="0"/>
              <a:t>Sprachbildung </a:t>
            </a:r>
          </a:p>
          <a:p>
            <a:pPr marL="0" indent="0">
              <a:buNone/>
            </a:pPr>
            <a:r>
              <a:rPr lang="de-DE" dirty="0" smtClean="0"/>
              <a:t>„</a:t>
            </a:r>
            <a:r>
              <a:rPr lang="de-DE" dirty="0"/>
              <a:t>Da in allen Fächern der Primarstufe fachliches und sprachliches Lernen eng miteinander verknüpft sind, ist es die gemeinsame Aufgabe und Verantwortung aller Fächer, die bildungssprachlichen Kompetenzen aller Schülerinnen und Schüler als wesentliche Voraussetzung zum Lernen und für den Schulerfolg zu entwickeln und zu stärken. Mehrsprachigkeit wird dabei als Ressource für die sprachliche Bildung verstanden.“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a:p>
        </p:txBody>
      </p:sp>
    </p:spTree>
    <p:extLst>
      <p:ext uri="{BB962C8B-B14F-4D97-AF65-F5344CB8AC3E}">
        <p14:creationId xmlns:p14="http://schemas.microsoft.com/office/powerpoint/2010/main" val="1715882394"/>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3072</Words>
  <Application>Microsoft Office PowerPoint</Application>
  <PresentationFormat>Bildschirmpräsentation (4:3)</PresentationFormat>
  <Paragraphs>480</Paragraphs>
  <Slides>53</Slides>
  <Notes>21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53</vt:i4>
      </vt:variant>
    </vt:vector>
  </HeadingPairs>
  <TitlesOfParts>
    <vt:vector size="61" baseType="lpstr">
      <vt:lpstr>Arial</vt:lpstr>
      <vt:lpstr>Arial Black</vt:lpstr>
      <vt:lpstr>Calibri</vt:lpstr>
      <vt:lpstr>Symbol</vt:lpstr>
      <vt:lpstr>Times New Roman</vt:lpstr>
      <vt:lpstr>Wingdings</vt:lpstr>
      <vt:lpstr>ヒラギノ角ゴ Pro W3</vt:lpstr>
      <vt:lpstr>QUA-LiS_Vorlage_weiss</vt:lpstr>
      <vt:lpstr>Neue Lehrpläne für die Primarstufe</vt:lpstr>
      <vt:lpstr>Agenda</vt:lpstr>
      <vt:lpstr>I. Lehrplankonstrukt</vt:lpstr>
      <vt:lpstr>Merkmale der Lehrpläne</vt:lpstr>
      <vt:lpstr>Merkmale von kompetenzorientierten Lehrplänen</vt:lpstr>
      <vt:lpstr>Gliederung des Lehrplans</vt:lpstr>
      <vt:lpstr>Kapitel 1: Aufgaben und Ziele des Faches</vt:lpstr>
      <vt:lpstr>Kapitel 1: Für alle Fächer </vt:lpstr>
      <vt:lpstr>Kapitel 1: Für alle Fächer </vt:lpstr>
      <vt:lpstr>Kapitel 2.1: Bereiche in den Fächern D, M und E</vt:lpstr>
      <vt:lpstr>Kapitel 2.1: Bereiche in SU, Mu, Ku, KR, ER, SP und Praktische Philosophie</vt:lpstr>
      <vt:lpstr>Kapitel 2.2: Kompetenzerwartungen</vt:lpstr>
      <vt:lpstr>Kapitel 3: Leistung fördern und bewerten </vt:lpstr>
      <vt:lpstr>   Prinzipien der Weiterentwicklung und Veränderungen </vt:lpstr>
      <vt:lpstr>Kompetenzformulierungen </vt:lpstr>
      <vt:lpstr>Aktualisierung </vt:lpstr>
      <vt:lpstr>Anpassung der Struktur an Lehrpläne anderer Schulformen </vt:lpstr>
      <vt:lpstr>Ausschärfung der Fachlichkeit</vt:lpstr>
      <vt:lpstr>Berücksichtigung der Querschnittsaufgaben u.a. </vt:lpstr>
      <vt:lpstr>Einbindung der Querschnittsaufgaben</vt:lpstr>
      <vt:lpstr>Fachliche Einbindung des MKR</vt:lpstr>
      <vt:lpstr>Fachliche Einbindung RV Verbraucherbildung</vt:lpstr>
      <vt:lpstr>PowerPoint-Präsentation</vt:lpstr>
      <vt:lpstr>Schuleigene Unterrichtsvorgaben - rechtlicher Rahmen</vt:lpstr>
      <vt:lpstr>Schuleigene Unterrichtsvorgaben - rechtlicher Rahmen</vt:lpstr>
      <vt:lpstr>Merkmale schuleigener Unterrichtsvorgaben </vt:lpstr>
      <vt:lpstr>Merkmale schuleigener Unterrichtsvorgaben</vt:lpstr>
      <vt:lpstr>Weitere Hinweise zu den schuleigenen Unterrichtsvorgaben </vt:lpstr>
      <vt:lpstr>Gliederung der schuleigenen Unterrichtsvorgaben (Beispiel)</vt:lpstr>
      <vt:lpstr>Materialien im Lehrplannavigator</vt:lpstr>
      <vt:lpstr>PowerPoint-Präsentation</vt:lpstr>
      <vt:lpstr>Agenda</vt:lpstr>
      <vt:lpstr>Sachunterricht – Aufgaben und Ziele des Faches</vt:lpstr>
      <vt:lpstr>Die wichtigsten Kontinuitäten</vt:lpstr>
      <vt:lpstr>Die wichtigsten Aspekte der Weiterentwicklung </vt:lpstr>
      <vt:lpstr>Übersicht Bereiche, Schwerpunkte und zugeordnete Perspektiven </vt:lpstr>
      <vt:lpstr>Ausschärfung der Fachlichkeit </vt:lpstr>
      <vt:lpstr>Fachliche Umsetzung MKR </vt:lpstr>
      <vt:lpstr>Fachliche Umsetzung Verbraucherbildung </vt:lpstr>
      <vt:lpstr>PowerPoint-Präsentation</vt:lpstr>
      <vt:lpstr>PowerPoint-Präsentation</vt:lpstr>
      <vt:lpstr>PowerPoint-Präsentation</vt:lpstr>
      <vt:lpstr>PowerPoint-Präsentation</vt:lpstr>
      <vt:lpstr>Schuleigene Unterrichtsvorgaben - rechtlicher Rahmen</vt:lpstr>
      <vt:lpstr>Schuleigene Unterrichtsvorgaben - rechtlicher Rahmen</vt:lpstr>
      <vt:lpstr>Merkmale schuleigener Unterrichtsvorgaben </vt:lpstr>
      <vt:lpstr>Merkmale schuleigener Unterrichtsvorgaben</vt:lpstr>
      <vt:lpstr>Gliederung der schuleigenen Unterrichtsvorgaben (Beispiel)</vt:lpstr>
      <vt:lpstr>Materialien im Lehrplannavigator</vt:lpstr>
      <vt:lpstr>PowerPoint-Präsentation</vt:lpstr>
      <vt:lpstr>PowerPoint-Präsentation</vt:lpstr>
      <vt:lpstr>PowerPoint-Präsentation</vt:lpstr>
      <vt:lpstr>PowerPoint-Präsentation</vt:lpstr>
    </vt:vector>
  </TitlesOfParts>
  <Company>MSW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Probst, Thomas</dc:creator>
  <cp:lastModifiedBy>Krome, Bettina</cp:lastModifiedBy>
  <cp:revision>331</cp:revision>
  <cp:lastPrinted>2019-09-19T08:51:50Z</cp:lastPrinted>
  <dcterms:created xsi:type="dcterms:W3CDTF">2018-01-17T08:49:04Z</dcterms:created>
  <dcterms:modified xsi:type="dcterms:W3CDTF">2024-08-23T13:01:22Z</dcterms:modified>
</cp:coreProperties>
</file>