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64"/>
  </p:notesMasterIdLst>
  <p:handoutMasterIdLst>
    <p:handoutMasterId r:id="rId65"/>
  </p:handoutMasterIdLst>
  <p:sldIdLst>
    <p:sldId id="25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380" r:id="rId33"/>
    <p:sldId id="376" r:id="rId34"/>
    <p:sldId id="377" r:id="rId35"/>
    <p:sldId id="396" r:id="rId36"/>
    <p:sldId id="379" r:id="rId37"/>
    <p:sldId id="392" r:id="rId38"/>
    <p:sldId id="394" r:id="rId39"/>
    <p:sldId id="398" r:id="rId40"/>
    <p:sldId id="383" r:id="rId41"/>
    <p:sldId id="384" r:id="rId42"/>
    <p:sldId id="402" r:id="rId43"/>
    <p:sldId id="400" r:id="rId44"/>
    <p:sldId id="387" r:id="rId45"/>
    <p:sldId id="404" r:id="rId46"/>
    <p:sldId id="406" r:id="rId47"/>
    <p:sldId id="390" r:id="rId48"/>
    <p:sldId id="381" r:id="rId49"/>
    <p:sldId id="378" r:id="rId50"/>
    <p:sldId id="382" r:id="rId51"/>
    <p:sldId id="365" r:id="rId52"/>
    <p:sldId id="386" r:id="rId53"/>
    <p:sldId id="366" r:id="rId54"/>
    <p:sldId id="367" r:id="rId55"/>
    <p:sldId id="368" r:id="rId56"/>
    <p:sldId id="369" r:id="rId57"/>
    <p:sldId id="370" r:id="rId58"/>
    <p:sldId id="371" r:id="rId59"/>
    <p:sldId id="385" r:id="rId60"/>
    <p:sldId id="388" r:id="rId61"/>
    <p:sldId id="389" r:id="rId62"/>
    <p:sldId id="303" r:id="rId6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extLst>
      <p:ext uri="{19B8F6BF-5375-455C-9EA6-DF929625EA0E}">
        <p15:presenceInfo xmlns:p15="http://schemas.microsoft.com/office/powerpoint/2012/main" userId="Pertzel, Eva" providerId="None"/>
      </p:ext>
    </p:extLst>
  </p:cmAuthor>
  <p:cmAuthor id="2" name="Franken, Anna Ulrike"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6440" autoAdjust="0"/>
  </p:normalViewPr>
  <p:slideViewPr>
    <p:cSldViewPr showGuides="1">
      <p:cViewPr varScale="1">
        <p:scale>
          <a:sx n="120" d="100"/>
          <a:sy n="120" d="100"/>
        </p:scale>
        <p:origin x="1920" y="96"/>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23.08.2024</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23.08.2024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84755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solidFill>
                  <a:srgbClr val="FF0000"/>
                </a:solidFill>
              </a:rPr>
              <a:t>Rahmenvorgaben für den Schulsport</a:t>
            </a:r>
          </a:p>
          <a:p>
            <a:endParaRPr lang="de-DE" dirty="0" smtClean="0"/>
          </a:p>
          <a:p>
            <a:r>
              <a:rPr lang="de-DE" dirty="0" smtClean="0"/>
              <a:t>Der LP Sport für </a:t>
            </a:r>
          </a:p>
          <a:p>
            <a:r>
              <a:rPr lang="de-DE" dirty="0" smtClean="0"/>
              <a:t>die Grundschule ist</a:t>
            </a:r>
          </a:p>
          <a:p>
            <a:r>
              <a:rPr lang="de-DE" dirty="0" smtClean="0"/>
              <a:t>in Anlehnung an die </a:t>
            </a:r>
          </a:p>
          <a:p>
            <a:r>
              <a:rPr lang="de-DE" dirty="0" smtClean="0"/>
              <a:t>Rahmenvorgaben</a:t>
            </a:r>
          </a:p>
          <a:p>
            <a:r>
              <a:rPr lang="de-DE" dirty="0" smtClean="0"/>
              <a:t>durch Kompetenzerwartungen </a:t>
            </a:r>
          </a:p>
          <a:p>
            <a:r>
              <a:rPr lang="de-DE" dirty="0" smtClean="0"/>
              <a:t>fachlich komprimiert</a:t>
            </a:r>
          </a:p>
          <a:p>
            <a:r>
              <a:rPr lang="de-DE" dirty="0" smtClean="0"/>
              <a:t>und mit dem LP Sek I</a:t>
            </a:r>
          </a:p>
          <a:p>
            <a:r>
              <a:rPr lang="de-DE" dirty="0" smtClean="0"/>
              <a:t>progressiv abgeglichen.</a:t>
            </a:r>
          </a:p>
          <a:p>
            <a:endParaRPr lang="de-DE" dirty="0" smtClean="0"/>
          </a:p>
          <a:p>
            <a:r>
              <a:rPr lang="de-DE" dirty="0" smtClean="0"/>
              <a:t> </a:t>
            </a:r>
            <a:r>
              <a:rPr lang="de-DE" b="1" dirty="0" smtClean="0">
                <a:solidFill>
                  <a:srgbClr val="FF0000"/>
                </a:solidFill>
              </a:rPr>
              <a:t>LP Sek I</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81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313734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87033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117347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48</a:t>
            </a:fld>
            <a:endParaRPr lang="de-DE">
              <a:solidFill>
                <a:prstClr val="black"/>
              </a:solidFill>
            </a:endParaRPr>
          </a:p>
        </p:txBody>
      </p:sp>
    </p:spTree>
    <p:extLst>
      <p:ext uri="{BB962C8B-B14F-4D97-AF65-F5344CB8AC3E}">
        <p14:creationId xmlns:p14="http://schemas.microsoft.com/office/powerpoint/2010/main" val="166358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54</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55</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43414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56</a:t>
            </a:fld>
            <a:endParaRPr lang="de-DE"/>
          </a:p>
        </p:txBody>
      </p:sp>
    </p:spTree>
    <p:extLst>
      <p:ext uri="{BB962C8B-B14F-4D97-AF65-F5344CB8AC3E}">
        <p14:creationId xmlns:p14="http://schemas.microsoft.com/office/powerpoint/2010/main" val="2655479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57</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824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möchten Sie bitten, nun einmal eine ähnliche Skizze zu versuchen für ein Thema </a:t>
            </a:r>
            <a:r>
              <a:rPr lang="de-DE" dirty="0" smtClean="0"/>
              <a:t>zu</a:t>
            </a:r>
            <a:r>
              <a:rPr lang="de-DE" baseline="0" dirty="0" smtClean="0"/>
              <a:t>m Ende der SEP, </a:t>
            </a:r>
            <a:r>
              <a:rPr lang="de-DE" baseline="0" dirty="0"/>
              <a:t>nämlich </a:t>
            </a:r>
            <a:r>
              <a:rPr lang="de-DE" baseline="0" dirty="0" smtClean="0"/>
              <a:t>„Korken, Zapfen &amp; Co laden uns zum Spielen ein“. </a:t>
            </a:r>
            <a:r>
              <a:rPr lang="de-DE" baseline="0" dirty="0"/>
              <a:t>Denken Sie dabei auch an das Thema </a:t>
            </a:r>
            <a:r>
              <a:rPr lang="de-DE" baseline="0" dirty="0" smtClean="0"/>
              <a:t>„Medien“.</a:t>
            </a:r>
            <a:endParaRPr lang="de-DE" baseline="0" dirty="0"/>
          </a:p>
          <a:p>
            <a:pPr marL="165415" indent="-165415">
              <a:buFont typeface="Arial" panose="020B0604020202020204" pitchFamily="34" charset="0"/>
              <a:buChar char="•"/>
            </a:pPr>
            <a:r>
              <a:rPr lang="de-DE" baseline="0" dirty="0"/>
              <a:t>Auswertung: Vielleicht können zwei Paare einmal etwas zu je einem Unterrichtsvorhaben </a:t>
            </a:r>
            <a:r>
              <a:rPr lang="de-DE" baseline="0" dirty="0" smtClean="0"/>
              <a:t>sagen?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60</a:t>
            </a:fld>
            <a:endParaRPr lang="de-DE">
              <a:solidFill>
                <a:prstClr val="black"/>
              </a:solidFill>
            </a:endParaRPr>
          </a:p>
        </p:txBody>
      </p:sp>
    </p:spTree>
    <p:extLst>
      <p:ext uri="{BB962C8B-B14F-4D97-AF65-F5344CB8AC3E}">
        <p14:creationId xmlns:p14="http://schemas.microsoft.com/office/powerpoint/2010/main" val="304983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45929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18875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4965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86825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125231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85523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139775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252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Lehrplanentwicklung Primarstufe</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3" name="Fußzeilenplatzhalt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206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139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dirty="0" smtClean="0"/>
              <a:t>Lehrplanentwicklung  Primarstufe</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74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41170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92078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315212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 fördern und bewerten </a:t>
            </a:r>
            <a:endParaRPr lang="de-DE" sz="2400"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
        <p:nvSpPr>
          <p:cNvPr id="7" name="Inhaltsplatzhalter 6"/>
          <p:cNvSpPr>
            <a:spLocks noGrp="1"/>
          </p:cNvSpPr>
          <p:nvPr>
            <p:ph idx="1"/>
          </p:nvPr>
        </p:nvSpPr>
        <p:spPr>
          <a:xfrm>
            <a:off x="469556" y="1754658"/>
            <a:ext cx="8217243" cy="4151213"/>
          </a:xfrm>
        </p:spPr>
        <p:txBody>
          <a:bodyPr/>
          <a:lstStyle/>
          <a:p>
            <a:r>
              <a:rPr lang="de-DE" dirty="0"/>
              <a:t>Pädagogisches Leistungsverständnis </a:t>
            </a:r>
          </a:p>
          <a:p>
            <a:r>
              <a:rPr lang="de-DE" dirty="0"/>
              <a:t>Ausgangspunkt: individueller Lernstand </a:t>
            </a:r>
          </a:p>
          <a:p>
            <a:r>
              <a:rPr lang="de-DE" dirty="0"/>
              <a:t>Prozesse wie auch Produkte als Basis </a:t>
            </a:r>
          </a:p>
          <a:p>
            <a:r>
              <a:rPr lang="de-DE" dirty="0"/>
              <a:t>Transparenz der Kriterien </a:t>
            </a:r>
          </a:p>
          <a:p>
            <a:r>
              <a:rPr lang="de-DE" dirty="0"/>
              <a:t>Fächer D, M, E: schriftliche Leistungen</a:t>
            </a:r>
          </a:p>
          <a:p>
            <a:r>
              <a:rPr lang="de-DE" dirty="0"/>
              <a:t>Fächer SU, </a:t>
            </a:r>
            <a:r>
              <a:rPr lang="de-DE" dirty="0" err="1"/>
              <a:t>Mu</a:t>
            </a:r>
            <a:r>
              <a:rPr lang="de-DE" dirty="0"/>
              <a:t>, </a:t>
            </a:r>
            <a:r>
              <a:rPr lang="de-DE" dirty="0" err="1"/>
              <a:t>Ku</a:t>
            </a:r>
            <a:r>
              <a:rPr lang="de-DE" dirty="0"/>
              <a:t>, KR, ER, SP, PP: sonstige Leistungen </a:t>
            </a:r>
          </a:p>
        </p:txBody>
      </p:sp>
    </p:spTree>
    <p:extLst>
      <p:ext uri="{BB962C8B-B14F-4D97-AF65-F5344CB8AC3E}">
        <p14:creationId xmlns:p14="http://schemas.microsoft.com/office/powerpoint/2010/main" val="233954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117242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197901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2209608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74380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28217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2212002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Schuleigene Unterrichtsvorgaben </a:t>
            </a:r>
            <a:r>
              <a:rPr lang="de-DE" altLang="de-DE" b="1" dirty="0">
                <a:solidFill>
                  <a:srgbClr val="002060"/>
                </a:solidFill>
                <a:cs typeface="Times New Roman" pitchFamily="18" charset="0"/>
              </a:rPr>
              <a:t>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2174563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19438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02313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163988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393701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397650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55165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44941" y="4949858"/>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276209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64943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dirty="0" smtClean="0"/>
              <a:t>Weitere Hinweise </a:t>
            </a:r>
            <a:r>
              <a:rPr lang="de-DE" sz="2600" dirty="0" smtClean="0"/>
              <a:t>zu den schuleigenen </a:t>
            </a:r>
            <a:r>
              <a:rPr lang="de-DE" sz="2600" dirty="0"/>
              <a:t>Unterrichtsvorgaben </a:t>
            </a:r>
            <a:endParaRPr lang="de-DE" sz="2600"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351513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600" dirty="0"/>
              <a:t>Gliederung </a:t>
            </a:r>
            <a:r>
              <a:rPr lang="de-DE" sz="2600" dirty="0"/>
              <a:t>der schuleigenen Unterrichtsvorgaben </a:t>
            </a:r>
            <a:r>
              <a:rPr lang="de-DE" sz="2600" dirty="0" smtClean="0"/>
              <a:t>(Beispiel)</a:t>
            </a:r>
            <a:endParaRPr lang="de-DE" sz="26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49606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4242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177683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II.</a:t>
            </a:r>
          </a:p>
          <a:p>
            <a:pPr marL="0" indent="0">
              <a:buNone/>
            </a:pPr>
            <a:r>
              <a:rPr lang="de-DE" altLang="de-DE" sz="4400" b="1" dirty="0" smtClean="0">
                <a:solidFill>
                  <a:srgbClr val="002060"/>
                </a:solidFill>
                <a:cs typeface="Times New Roman" pitchFamily="18" charset="0"/>
              </a:rPr>
              <a:t>Allgemeine Hinweise zum Lehrplan Sport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4243955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II a.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Sport Primarstufe</a:t>
            </a: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0331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feld 4"/>
          <p:cNvSpPr txBox="1"/>
          <p:nvPr/>
        </p:nvSpPr>
        <p:spPr>
          <a:xfrm>
            <a:off x="1763688" y="1628800"/>
            <a:ext cx="5328592"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Übersicht</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Referenzdokumente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Kontinuitäten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Weiterentwicklungen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Kompetenzen für das Fach Sport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Zentrale Kompetenzen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Vernetzungsdreieck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5.    Ausschärfung der Fachlichkeit </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Bereiche und Schwerpunkte</a:t>
            </a:r>
          </a:p>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Beispiele Verbraucherbildung</a:t>
            </a:r>
          </a:p>
          <a:p>
            <a:pPr marL="342900" marR="0" lvl="0" indent="-342900" algn="l" defTabSz="914400" rtl="0" eaLnBrk="1" fontAlgn="auto" latinLnBrk="0" hangingPunct="1">
              <a:lnSpc>
                <a:spcPct val="100000"/>
              </a:lnSpc>
              <a:spcBef>
                <a:spcPts val="0"/>
              </a:spcBef>
              <a:spcAft>
                <a:spcPts val="0"/>
              </a:spcAft>
              <a:buClrTx/>
              <a:buSzTx/>
              <a:buFontTx/>
              <a:buAutoNum type="arabicPeriod" startAt="6"/>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Beispiele Digitalisierung</a:t>
            </a: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9152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1. Referenzdokumente</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hteck 5"/>
          <p:cNvSpPr/>
          <p:nvPr/>
        </p:nvSpPr>
        <p:spPr>
          <a:xfrm>
            <a:off x="971600" y="1916832"/>
            <a:ext cx="7560840" cy="313932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derzeit gültige </a:t>
            </a:r>
            <a:r>
              <a:rPr kumimoji="0" lang="de-DE" sz="1800" b="1" i="0" u="none" strike="noStrike" kern="1200" cap="none" spc="0" normalizeH="0" baseline="0" noProof="0" dirty="0">
                <a:ln>
                  <a:noFill/>
                </a:ln>
                <a:solidFill>
                  <a:prstClr val="black"/>
                </a:solidFill>
                <a:effectLst/>
                <a:uLnTx/>
                <a:uFillTx/>
                <a:latin typeface="Calibri"/>
                <a:ea typeface="+mn-ea"/>
                <a:cs typeface="+mn-cs"/>
              </a:rPr>
              <a:t>Kernlehrpläne</a:t>
            </a:r>
            <a:r>
              <a:rPr kumimoji="0" lang="de-DE" sz="1800" b="0" i="0" u="none" strike="noStrike" kern="1200" cap="none" spc="0" normalizeH="0" baseline="0" noProof="0" dirty="0">
                <a:ln>
                  <a:noFill/>
                </a:ln>
                <a:solidFill>
                  <a:prstClr val="black"/>
                </a:solidFill>
                <a:effectLst/>
                <a:uLnTx/>
                <a:uFillTx/>
                <a:latin typeface="Calibri"/>
                <a:ea typeface="+mn-ea"/>
                <a:cs typeface="+mn-cs"/>
              </a:rPr>
              <a:t> für das Fach Sport für die Haupt-, Real-, Gesamtschule, </a:t>
            </a: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neuer </a:t>
            </a:r>
            <a:r>
              <a:rPr kumimoji="0" lang="de-DE" sz="1800" b="1" i="0" u="none" strike="noStrike" kern="1200" cap="none" spc="0" normalizeH="0" baseline="0" noProof="0" dirty="0">
                <a:ln>
                  <a:noFill/>
                </a:ln>
                <a:solidFill>
                  <a:prstClr val="black"/>
                </a:solidFill>
                <a:effectLst/>
                <a:uLnTx/>
                <a:uFillTx/>
                <a:latin typeface="Calibri"/>
                <a:ea typeface="+mn-ea"/>
                <a:cs typeface="+mn-cs"/>
              </a:rPr>
              <a:t>Kernlehrplan </a:t>
            </a:r>
            <a:r>
              <a:rPr kumimoji="0" lang="de-DE" sz="1800" b="0" i="0" u="none" strike="noStrike" kern="1200" cap="none" spc="0" normalizeH="0" baseline="0" noProof="0" dirty="0">
                <a:ln>
                  <a:noFill/>
                </a:ln>
                <a:solidFill>
                  <a:prstClr val="black"/>
                </a:solidFill>
                <a:effectLst/>
                <a:uLnTx/>
                <a:uFillTx/>
                <a:latin typeface="Calibri"/>
                <a:ea typeface="+mn-ea"/>
                <a:cs typeface="+mn-cs"/>
              </a:rPr>
              <a:t>für das Fach Sport für die Sekundarstufe I des </a:t>
            </a: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Gymnasiums</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derzeit </a:t>
            </a:r>
            <a:r>
              <a:rPr kumimoji="0" lang="de-DE" sz="1800" b="0" i="0" u="none" strike="noStrike" kern="1200" cap="none" spc="0" normalizeH="0" baseline="0" noProof="0" dirty="0">
                <a:ln>
                  <a:noFill/>
                </a:ln>
                <a:solidFill>
                  <a:prstClr val="black"/>
                </a:solidFill>
                <a:effectLst/>
                <a:uLnTx/>
                <a:uFillTx/>
                <a:latin typeface="Calibri"/>
                <a:ea typeface="+mn-ea"/>
                <a:cs typeface="+mn-cs"/>
              </a:rPr>
              <a:t>gültigen </a:t>
            </a:r>
            <a:r>
              <a:rPr kumimoji="0" lang="de-DE" sz="1800" b="1" i="0" u="none" strike="noStrike" kern="1200" cap="none" spc="0" normalizeH="0" baseline="0" noProof="0" dirty="0">
                <a:ln>
                  <a:noFill/>
                </a:ln>
                <a:solidFill>
                  <a:prstClr val="black"/>
                </a:solidFill>
                <a:effectLst/>
                <a:uLnTx/>
                <a:uFillTx/>
                <a:latin typeface="Calibri"/>
                <a:ea typeface="+mn-ea"/>
                <a:cs typeface="+mn-cs"/>
              </a:rPr>
              <a:t>Rahmenvorgaben für den </a:t>
            </a: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Schulsport</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Medienkompetenzrahmen </a:t>
            </a:r>
            <a:r>
              <a:rPr kumimoji="0" lang="de-DE" sz="1800" b="1" i="0" u="none" strike="noStrike" kern="1200" cap="none" spc="0" normalizeH="0" baseline="0" noProof="0" dirty="0">
                <a:ln>
                  <a:noFill/>
                </a:ln>
                <a:solidFill>
                  <a:prstClr val="black"/>
                </a:solidFill>
                <a:effectLst/>
                <a:uLnTx/>
                <a:uFillTx/>
                <a:latin typeface="Calibri"/>
                <a:ea typeface="+mn-ea"/>
                <a:cs typeface="+mn-cs"/>
              </a:rPr>
              <a:t>NRW </a:t>
            </a:r>
            <a:r>
              <a:rPr kumimoji="0" lang="de-DE" sz="1800" b="0" i="0" u="none" strike="noStrike" kern="1200" cap="none" spc="0" normalizeH="0" baseline="0" noProof="0" dirty="0">
                <a:ln>
                  <a:noFill/>
                </a:ln>
                <a:solidFill>
                  <a:prstClr val="black"/>
                </a:solidFill>
                <a:effectLst/>
                <a:uLnTx/>
                <a:uFillTx/>
                <a:latin typeface="Calibri"/>
                <a:ea typeface="+mn-ea"/>
                <a:cs typeface="+mn-cs"/>
              </a:rPr>
              <a:t>und Synopse zu dessen Berücksichtigung in den Kernlehrplänen der Sekundarstufe I am </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Gymnasium,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Rahmenvorgabe </a:t>
            </a:r>
            <a:r>
              <a:rPr kumimoji="0" lang="de-DE" sz="1800" b="1" i="0" u="none" strike="noStrike" kern="1200" cap="none" spc="0" normalizeH="0" baseline="0" noProof="0" dirty="0">
                <a:ln>
                  <a:noFill/>
                </a:ln>
                <a:solidFill>
                  <a:prstClr val="black"/>
                </a:solidFill>
                <a:effectLst/>
                <a:uLnTx/>
                <a:uFillTx/>
                <a:latin typeface="Calibri"/>
                <a:ea typeface="+mn-ea"/>
                <a:cs typeface="+mn-cs"/>
              </a:rPr>
              <a:t>Verbraucherbildung </a:t>
            </a:r>
            <a:r>
              <a:rPr kumimoji="0" lang="de-DE" sz="1800" b="0" i="0" u="none" strike="noStrike" kern="1200" cap="none" spc="0" normalizeH="0" baseline="0" noProof="0" dirty="0">
                <a:ln>
                  <a:noFill/>
                </a:ln>
                <a:solidFill>
                  <a:prstClr val="black"/>
                </a:solidFill>
                <a:effectLst/>
                <a:uLnTx/>
                <a:uFillTx/>
                <a:latin typeface="Calibri"/>
                <a:ea typeface="+mn-ea"/>
                <a:cs typeface="+mn-cs"/>
              </a:rPr>
              <a:t>in Schule – in der Primarstufe und der Sekundarstufe I (S. 10 f., S. 13-15</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Empfehlungen </a:t>
            </a:r>
            <a:r>
              <a:rPr kumimoji="0" lang="de-DE" sz="1800" b="0" i="0" u="none" strike="noStrike" kern="1200" cap="none" spc="0" normalizeH="0" baseline="0" noProof="0" dirty="0">
                <a:ln>
                  <a:noFill/>
                </a:ln>
                <a:solidFill>
                  <a:prstClr val="black"/>
                </a:solidFill>
                <a:effectLst/>
                <a:uLnTx/>
                <a:uFillTx/>
                <a:latin typeface="Calibri"/>
                <a:ea typeface="+mn-ea"/>
                <a:cs typeface="+mn-cs"/>
              </a:rPr>
              <a:t>zur Arbeit in der Grundschule, Beschluss der KMK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185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1. Rahmenvorgaben für den Schulsport I</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Grafik 6">
            <a:extLst>
              <a:ext uri="{FF2B5EF4-FFF2-40B4-BE49-F238E27FC236}">
                <a16:creationId xmlns:a16="http://schemas.microsoft.com/office/drawing/2014/main" id="{C6314C3B-91B8-44D7-A6F0-6732E7C8CB8D}"/>
              </a:ext>
            </a:extLst>
          </p:cNvPr>
          <p:cNvPicPr>
            <a:picLocks noChangeAspect="1"/>
          </p:cNvPicPr>
          <p:nvPr/>
        </p:nvPicPr>
        <p:blipFill>
          <a:blip r:embed="rId3"/>
          <a:stretch>
            <a:fillRect/>
          </a:stretch>
        </p:blipFill>
        <p:spPr>
          <a:xfrm>
            <a:off x="2395826" y="1700808"/>
            <a:ext cx="4352347" cy="3747525"/>
          </a:xfrm>
          <a:prstGeom prst="rect">
            <a:avLst/>
          </a:prstGeom>
        </p:spPr>
      </p:pic>
      <p:sp>
        <p:nvSpPr>
          <p:cNvPr id="8"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1774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52736"/>
            <a:ext cx="7596844" cy="504056"/>
          </a:xfrm>
        </p:spPr>
        <p:txBody>
          <a:bodyPr/>
          <a:lstStyle/>
          <a:p>
            <a:r>
              <a:rPr lang="de-DE" sz="2400" b="1" dirty="0" smtClean="0">
                <a:solidFill>
                  <a:srgbClr val="FF0000"/>
                </a:solidFill>
              </a:rPr>
              <a:t>1. Rahmenvorgaben für den Schulsport II</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hteck 5"/>
          <p:cNvSpPr/>
          <p:nvPr/>
        </p:nvSpPr>
        <p:spPr>
          <a:xfrm>
            <a:off x="429366" y="2060848"/>
            <a:ext cx="8712968" cy="2640723"/>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Pts val="1000"/>
              <a:buFontTx/>
              <a:buNone/>
              <a:tabLst/>
              <a:defRPr/>
            </a:pP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Pädagogische Perspektiven (PP)</a:t>
            </a:r>
          </a:p>
          <a:p>
            <a:pPr marL="0" marR="0" lvl="0" indent="0" algn="just" defTabSz="914400" rtl="0" eaLnBrk="1" fontAlgn="auto" latinLnBrk="0" hangingPunct="1">
              <a:lnSpc>
                <a:spcPct val="115000"/>
              </a:lnSpc>
              <a:spcBef>
                <a:spcPts val="0"/>
              </a:spcBef>
              <a:spcAft>
                <a:spcPts val="0"/>
              </a:spcAft>
              <a:buClrTx/>
              <a:buSzPts val="1000"/>
              <a:buFontTx/>
              <a:buNone/>
              <a:tabLst/>
              <a:defRPr/>
            </a:pPr>
            <a:endPar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Wahrnehmungsfähigkeit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verbessern, Bewegungserfahrungen</a:t>
            </a:r>
            <a:r>
              <a:rPr kumimoji="0" lang="de-DE" sz="1800" b="0" i="0" u="none" strike="noStrike" kern="1200" cap="none" spc="-165"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erweitern (A),</a:t>
            </a: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sich körperlich ausdrücken, Bewegungen</a:t>
            </a:r>
            <a:r>
              <a:rPr kumimoji="0" lang="de-DE" sz="1800" b="0" i="0" u="none" strike="noStrike" kern="1200" cap="none" spc="-125"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gestalten (B),</a:t>
            </a: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etwas wagen und</a:t>
            </a:r>
            <a:r>
              <a:rPr kumimoji="0" lang="de-DE" sz="1800" b="0" i="0" u="none" strike="noStrike" kern="1200" cap="none" spc="-6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verantworten (C),</a:t>
            </a: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das Leisten erfahren, verstehen und</a:t>
            </a:r>
            <a:r>
              <a:rPr kumimoji="0" lang="de-DE" sz="1800" b="0" i="0" u="none" strike="noStrike" kern="1200" cap="none" spc="-10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einschätzen (D),</a:t>
            </a: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kooperieren,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wettkämpfen</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und sich</a:t>
            </a:r>
            <a:r>
              <a:rPr kumimoji="0" lang="de-DE" sz="1800" b="0" i="0" u="none" strike="noStrike" kern="1200" cap="none" spc="-10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verständigen (E),</a:t>
            </a:r>
          </a:p>
          <a:p>
            <a:pPr marL="342900" marR="0" lvl="0" indent="-342900" algn="just" defTabSz="914400" rtl="0" eaLnBrk="1" fontAlgn="auto" latinLnBrk="0" hangingPunct="1">
              <a:lnSpc>
                <a:spcPct val="115000"/>
              </a:lnSpc>
              <a:spcBef>
                <a:spcPts val="0"/>
              </a:spcBef>
              <a:spcAft>
                <a:spcPts val="1000"/>
              </a:spcAft>
              <a:buClrTx/>
              <a:buSzPts val="1000"/>
              <a:buFont typeface="Symbol" panose="05050102010706020507" pitchFamily="18" charset="2"/>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Gesundheit fördern, Gesundheitsbewusstsein</a:t>
            </a:r>
            <a:r>
              <a:rPr kumimoji="0" lang="de-DE" sz="1800" b="0" i="0" u="none" strike="noStrike" kern="1200" cap="none" spc="-135"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entwickeln (F).</a:t>
            </a: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4533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2. Die </a:t>
            </a:r>
            <a:r>
              <a:rPr lang="de-DE" sz="2400" b="1" dirty="0">
                <a:solidFill>
                  <a:srgbClr val="FF0000"/>
                </a:solidFill>
              </a:rPr>
              <a:t>wichtigsten Kontinuitäten</a:t>
            </a:r>
          </a:p>
        </p:txBody>
      </p:sp>
      <p:sp>
        <p:nvSpPr>
          <p:cNvPr id="3" name="Inhaltsplatzhalter 2"/>
          <p:cNvSpPr>
            <a:spLocks noGrp="1"/>
          </p:cNvSpPr>
          <p:nvPr>
            <p:ph idx="1"/>
          </p:nvPr>
        </p:nvSpPr>
        <p:spPr/>
        <p:txBody>
          <a:bodyPr>
            <a:normAutofit fontScale="85000" lnSpcReduction="10000"/>
          </a:bodyPr>
          <a:lstStyle/>
          <a:p>
            <a:r>
              <a:rPr lang="de-DE" dirty="0" smtClean="0"/>
              <a:t>Kompetenzerwartungen in Kapitel 2 des Lehrplans Sport weiterhin unterteilt in </a:t>
            </a:r>
            <a:r>
              <a:rPr lang="de-DE" b="1" dirty="0" smtClean="0"/>
              <a:t>neun</a:t>
            </a:r>
            <a:r>
              <a:rPr lang="de-DE" dirty="0" smtClean="0"/>
              <a:t> Bereiche (analog Inhaltsbereiche, RVSS, 2015) und zugehörige Schwerpunkte.</a:t>
            </a:r>
          </a:p>
          <a:p>
            <a:r>
              <a:rPr lang="de-DE" dirty="0" smtClean="0"/>
              <a:t>Stringenter Bezug </a:t>
            </a:r>
            <a:r>
              <a:rPr lang="de-DE" dirty="0"/>
              <a:t>auf die Ausführungen zu den pädagogischen Perspektiven in den Rahmenvorgaben für den </a:t>
            </a:r>
            <a:r>
              <a:rPr lang="de-DE" dirty="0" smtClean="0"/>
              <a:t>Schulsport.</a:t>
            </a:r>
          </a:p>
          <a:p>
            <a:pPr marL="0" indent="0">
              <a:buNone/>
            </a:pPr>
            <a:r>
              <a:rPr lang="de-DE" dirty="0"/>
              <a:t> </a:t>
            </a:r>
            <a:br>
              <a:rPr lang="de-DE" dirty="0"/>
            </a:br>
            <a:r>
              <a:rPr lang="de-DE" dirty="0" smtClean="0">
                <a:sym typeface="Wingdings" panose="05000000000000000000" pitchFamily="2" charset="2"/>
              </a:rPr>
              <a:t> </a:t>
            </a:r>
            <a:r>
              <a:rPr lang="de-DE" dirty="0" smtClean="0"/>
              <a:t>Anschlussfähigkeit </a:t>
            </a:r>
            <a:r>
              <a:rPr lang="de-DE" dirty="0"/>
              <a:t>an alle KLP in der Sek. I aller </a:t>
            </a:r>
            <a:r>
              <a:rPr lang="de-DE" dirty="0" smtClean="0"/>
              <a:t>Schulformen (aktuell: KLP Gymnasium G9, 2019 -&gt; Erprobungsstufe)</a:t>
            </a:r>
            <a:r>
              <a:rPr lang="de-DE" dirty="0"/>
              <a:t/>
            </a:r>
            <a:br>
              <a:rPr lang="de-DE" dirty="0"/>
            </a:br>
            <a:r>
              <a:rPr lang="de-DE" dirty="0"/>
              <a:t>		</a:t>
            </a:r>
            <a:br>
              <a:rPr lang="de-DE" dirty="0"/>
            </a:br>
            <a:r>
              <a:rPr lang="de-DE" dirty="0"/>
              <a:t> </a:t>
            </a:r>
            <a:br>
              <a:rPr lang="de-DE" dirty="0"/>
            </a:b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8618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3</a:t>
            </a:r>
            <a:r>
              <a:rPr lang="de-DE" sz="2400" b="1" dirty="0" smtClean="0">
                <a:solidFill>
                  <a:srgbClr val="FF0000"/>
                </a:solidFill>
              </a:rPr>
              <a:t>. Die wichtigsten Aspekte der Weiterentwicklung </a:t>
            </a:r>
            <a:endParaRPr lang="de-DE" sz="2400" b="1" dirty="0">
              <a:solidFill>
                <a:srgbClr val="FF0000"/>
              </a:solidFill>
            </a:endParaRP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Inhaltsplatzhalter 6"/>
          <p:cNvSpPr>
            <a:spLocks noGrp="1"/>
          </p:cNvSpPr>
          <p:nvPr>
            <p:ph idx="1"/>
          </p:nvPr>
        </p:nvSpPr>
        <p:spPr/>
        <p:txBody>
          <a:bodyPr>
            <a:normAutofit fontScale="85000" lnSpcReduction="20000"/>
          </a:bodyPr>
          <a:lstStyle/>
          <a:p>
            <a:r>
              <a:rPr lang="de-DE" dirty="0" smtClean="0"/>
              <a:t>konkretisierte Kompetenzerwartungen implizieren unterschiedliche Kompetenzbereiche (Progression Sek. I), </a:t>
            </a:r>
            <a:r>
              <a:rPr lang="de-DE" dirty="0"/>
              <a:t>d.h. </a:t>
            </a:r>
            <a:r>
              <a:rPr lang="de-DE" dirty="0" smtClean="0"/>
              <a:t>sie umfassen u.a. auch </a:t>
            </a:r>
            <a:r>
              <a:rPr lang="de-DE" dirty="0"/>
              <a:t>eine stufen- und altersangemessene </a:t>
            </a:r>
            <a:r>
              <a:rPr lang="de-DE" dirty="0" smtClean="0"/>
              <a:t>Reflexions-</a:t>
            </a:r>
            <a:r>
              <a:rPr lang="de-DE" dirty="0"/>
              <a:t>/ </a:t>
            </a:r>
            <a:r>
              <a:rPr lang="de-DE" dirty="0" smtClean="0"/>
              <a:t>Bewertungsebene</a:t>
            </a:r>
          </a:p>
          <a:p>
            <a:r>
              <a:rPr lang="de-DE" dirty="0" smtClean="0"/>
              <a:t>Integration der Empfehlungen der Ständigen Konferenz der Kultusminister der Länder in der Bundesrepublik Deutschland, der Deutschen Vereinigung für Sportwissenschaft und des Bundesverbandes zur Förderung der Schwimmausbildung für den Schwimmunterricht in der Schule (2017) in Abgleich mit dem Aktionsplan „Schwimmen Lernen in Nordrhein-Westfalen</a:t>
            </a:r>
          </a:p>
          <a:p>
            <a:r>
              <a:rPr lang="de-DE" dirty="0" smtClean="0"/>
              <a:t>Berücksichtigung des fachspezifischen Anliegens </a:t>
            </a:r>
            <a:r>
              <a:rPr lang="de-DE" dirty="0"/>
              <a:t>einer „Förderung der exekutiven Funktionen“ im Kontext des Zusammenhangs von Bewegung und </a:t>
            </a:r>
            <a:r>
              <a:rPr lang="de-DE" dirty="0" smtClean="0"/>
              <a:t>Lernen</a:t>
            </a:r>
          </a:p>
          <a:p>
            <a:endParaRPr lang="de-DE" dirty="0" smtClean="0"/>
          </a:p>
          <a:p>
            <a:endParaRPr lang="de-DE" dirty="0"/>
          </a:p>
        </p:txBody>
      </p:sp>
    </p:spTree>
    <p:extLst>
      <p:ext uri="{BB962C8B-B14F-4D97-AF65-F5344CB8AC3E}">
        <p14:creationId xmlns:p14="http://schemas.microsoft.com/office/powerpoint/2010/main" val="1751329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4</a:t>
            </a:r>
            <a:r>
              <a:rPr lang="de-DE" sz="2400" b="1" dirty="0" smtClean="0">
                <a:solidFill>
                  <a:srgbClr val="FF0000"/>
                </a:solidFill>
              </a:rPr>
              <a:t>. Zentrale Kompetenzen</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feld 5"/>
          <p:cNvSpPr txBox="1"/>
          <p:nvPr/>
        </p:nvSpPr>
        <p:spPr>
          <a:xfrm>
            <a:off x="755576" y="2060848"/>
            <a:ext cx="793122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Eine </a:t>
            </a:r>
            <a:r>
              <a:rPr kumimoji="0" lang="de-DE" sz="1800" b="0" i="0" u="none" strike="noStrike" kern="1200" cap="none" spc="0" normalizeH="0" baseline="0" noProof="0" dirty="0">
                <a:ln>
                  <a:noFill/>
                </a:ln>
                <a:solidFill>
                  <a:prstClr val="black"/>
                </a:solidFill>
                <a:effectLst/>
                <a:uLnTx/>
                <a:uFillTx/>
                <a:latin typeface="Calibri"/>
                <a:ea typeface="+mn-ea"/>
                <a:cs typeface="+mn-cs"/>
              </a:rPr>
              <a:t>umfassende </a:t>
            </a:r>
            <a:r>
              <a:rPr kumimoji="0" lang="de-DE" sz="1800" b="1" i="0" u="none" strike="noStrike" kern="1200" cap="none" spc="0" normalizeH="0" baseline="0" noProof="0" dirty="0">
                <a:ln>
                  <a:noFill/>
                </a:ln>
                <a:solidFill>
                  <a:srgbClr val="FF0000"/>
                </a:solidFill>
                <a:effectLst/>
                <a:uLnTx/>
                <a:uFillTx/>
                <a:latin typeface="Calibri"/>
                <a:ea typeface="+mn-ea"/>
                <a:cs typeface="+mn-cs"/>
              </a:rPr>
              <a:t>Handlungskompetenz </a:t>
            </a:r>
            <a:r>
              <a:rPr kumimoji="0" lang="de-DE" sz="1800" b="0" i="0" u="none" strike="noStrike" kern="1200" cap="none" spc="0" normalizeH="0" baseline="0" noProof="0" dirty="0">
                <a:ln>
                  <a:noFill/>
                </a:ln>
                <a:solidFill>
                  <a:prstClr val="black"/>
                </a:solidFill>
                <a:effectLst/>
                <a:uLnTx/>
                <a:uFillTx/>
                <a:latin typeface="Calibri"/>
                <a:ea typeface="+mn-ea"/>
                <a:cs typeface="+mn-cs"/>
              </a:rPr>
              <a:t>unterliegt im weiteren Bildungsverlauf einer Ausdifferenzierung und beinhaltet ausgehend von der für das Fach Sport zentralen </a:t>
            </a:r>
            <a:r>
              <a:rPr kumimoji="0" lang="de-DE" sz="1800" b="1" i="0" u="none" strike="noStrike" kern="1200" cap="none" spc="0" normalizeH="0" baseline="0" noProof="0" dirty="0">
                <a:ln>
                  <a:noFill/>
                </a:ln>
                <a:solidFill>
                  <a:srgbClr val="FF0000"/>
                </a:solidFill>
                <a:effectLst/>
                <a:uLnTx/>
                <a:uFillTx/>
                <a:latin typeface="Calibri"/>
                <a:ea typeface="+mn-ea"/>
                <a:cs typeface="+mn-cs"/>
              </a:rPr>
              <a:t>Bewegungs- und Wahrnehmungskompetenz </a:t>
            </a:r>
            <a:r>
              <a:rPr kumimoji="0" lang="de-DE" sz="1800" b="0" i="0" u="none" strike="noStrike" kern="1200" cap="none" spc="0" normalizeH="0" baseline="0" noProof="0" dirty="0">
                <a:ln>
                  <a:noFill/>
                </a:ln>
                <a:solidFill>
                  <a:prstClr val="black"/>
                </a:solidFill>
                <a:effectLst/>
                <a:uLnTx/>
                <a:uFillTx/>
                <a:latin typeface="Calibri"/>
                <a:ea typeface="+mn-ea"/>
                <a:cs typeface="+mn-cs"/>
              </a:rPr>
              <a:t>immer auch eine fachspezifische </a:t>
            </a:r>
            <a:r>
              <a:rPr kumimoji="0" lang="de-DE" sz="1800" b="1" i="0" u="none" strike="noStrike" kern="1200" cap="none" spc="0" normalizeH="0" baseline="0" noProof="0" dirty="0">
                <a:ln>
                  <a:noFill/>
                </a:ln>
                <a:solidFill>
                  <a:srgbClr val="FF0000"/>
                </a:solidFill>
                <a:effectLst/>
                <a:uLnTx/>
                <a:uFillTx/>
                <a:latin typeface="Calibri"/>
                <a:ea typeface="+mn-ea"/>
                <a:cs typeface="+mn-cs"/>
              </a:rPr>
              <a:t>Sach-, Methoden- und Urteilskompetenz</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endParaRPr kumimoji="0" lang="de-DE"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Sie </a:t>
            </a:r>
            <a:r>
              <a:rPr kumimoji="0" lang="de-DE" sz="1800" b="0" i="0" u="none" strike="noStrike" kern="1200" cap="none" spc="0" normalizeH="0" baseline="0" noProof="0" dirty="0">
                <a:ln>
                  <a:noFill/>
                </a:ln>
                <a:solidFill>
                  <a:prstClr val="black"/>
                </a:solidFill>
                <a:effectLst/>
                <a:uLnTx/>
                <a:uFillTx/>
                <a:latin typeface="Calibri"/>
                <a:ea typeface="+mn-ea"/>
                <a:cs typeface="+mn-cs"/>
              </a:rPr>
              <a:t>umfasst nicht nur </a:t>
            </a:r>
            <a:r>
              <a:rPr kumimoji="0" lang="de-DE" sz="1800" b="1" i="0" u="none" strike="noStrike" kern="1200" cap="none" spc="0" normalizeH="0" baseline="0" noProof="0" dirty="0">
                <a:ln>
                  <a:noFill/>
                </a:ln>
                <a:solidFill>
                  <a:srgbClr val="FF0000"/>
                </a:solidFill>
                <a:effectLst/>
                <a:uLnTx/>
                <a:uFillTx/>
                <a:latin typeface="Calibri"/>
                <a:ea typeface="+mn-ea"/>
                <a:cs typeface="+mn-cs"/>
              </a:rPr>
              <a:t>gekonntes und reflektiertes sportliches Bewegungshandeln</a:t>
            </a:r>
            <a:r>
              <a:rPr kumimoji="0" lang="de-DE" sz="1800" b="0" i="0" u="none" strike="noStrike" kern="1200" cap="none" spc="0" normalizeH="0" baseline="0" noProof="0" dirty="0">
                <a:ln>
                  <a:noFill/>
                </a:ln>
                <a:solidFill>
                  <a:prstClr val="black"/>
                </a:solidFill>
                <a:effectLst/>
                <a:uLnTx/>
                <a:uFillTx/>
                <a:latin typeface="Calibri"/>
                <a:ea typeface="+mn-ea"/>
                <a:cs typeface="+mn-cs"/>
              </a:rPr>
              <a:t>, sondern bezieht die Fähigkeiten ein, </a:t>
            </a:r>
            <a:r>
              <a:rPr kumimoji="0" lang="de-DE" sz="1800" b="1" i="0" u="none" strike="noStrike" kern="1200" cap="none" spc="0" normalizeH="0" baseline="0" noProof="0" dirty="0">
                <a:ln>
                  <a:noFill/>
                </a:ln>
                <a:solidFill>
                  <a:srgbClr val="FF0000"/>
                </a:solidFill>
                <a:effectLst/>
                <a:uLnTx/>
                <a:uFillTx/>
                <a:latin typeface="Calibri"/>
                <a:ea typeface="+mn-ea"/>
                <a:cs typeface="+mn-cs"/>
              </a:rPr>
              <a:t>situativ sachgerecht und methodisch sinnvoll zu handeln</a:t>
            </a:r>
            <a:r>
              <a:rPr kumimoji="0" lang="de-DE" sz="1800" b="0" i="0" u="none" strike="noStrike" kern="1200" cap="none" spc="0" normalizeH="0" baseline="0" noProof="0" dirty="0">
                <a:ln>
                  <a:noFill/>
                </a:ln>
                <a:solidFill>
                  <a:prstClr val="black"/>
                </a:solidFill>
                <a:effectLst/>
                <a:uLnTx/>
                <a:uFillTx/>
                <a:latin typeface="Calibri"/>
                <a:ea typeface="+mn-ea"/>
                <a:cs typeface="+mn-cs"/>
              </a:rPr>
              <a:t>, sich in sportlichen Handlungssituationen </a:t>
            </a:r>
            <a:r>
              <a:rPr kumimoji="0" lang="de-DE" sz="1800" b="1" i="0" u="none" strike="noStrike" kern="1200" cap="none" spc="0" normalizeH="0" baseline="0" noProof="0" dirty="0">
                <a:ln>
                  <a:noFill/>
                </a:ln>
                <a:solidFill>
                  <a:srgbClr val="FF0000"/>
                </a:solidFill>
                <a:effectLst/>
                <a:uLnTx/>
                <a:uFillTx/>
                <a:latin typeface="Calibri"/>
                <a:ea typeface="+mn-ea"/>
                <a:cs typeface="+mn-cs"/>
              </a:rPr>
              <a:t>individuell und sozial verantwortlich zu verhalten </a:t>
            </a:r>
            <a:r>
              <a:rPr kumimoji="0" lang="de-DE" sz="1800" b="0" i="0" u="none" strike="noStrike" kern="1200" cap="none" spc="0" normalizeH="0" baseline="0" noProof="0" dirty="0">
                <a:ln>
                  <a:noFill/>
                </a:ln>
                <a:solidFill>
                  <a:prstClr val="black"/>
                </a:solidFill>
                <a:effectLst/>
                <a:uLnTx/>
                <a:uFillTx/>
                <a:latin typeface="Calibri"/>
                <a:ea typeface="+mn-ea"/>
                <a:cs typeface="+mn-cs"/>
              </a:rPr>
              <a:t>sowie diese ergänzend durch sportliche Sachverhalte und Fragestellungen </a:t>
            </a:r>
            <a:r>
              <a:rPr kumimoji="0" lang="de-DE" sz="1800" b="1" i="0" u="none" strike="noStrike" kern="1200" cap="none" spc="0" normalizeH="0" baseline="0" noProof="0" dirty="0">
                <a:ln>
                  <a:noFill/>
                </a:ln>
                <a:solidFill>
                  <a:srgbClr val="FF0000"/>
                </a:solidFill>
                <a:effectLst/>
                <a:uLnTx/>
                <a:uFillTx/>
                <a:latin typeface="Calibri"/>
                <a:ea typeface="+mn-ea"/>
                <a:cs typeface="+mn-cs"/>
              </a:rPr>
              <a:t>nach einsichtigen und nachvollziehbaren Kriterien zu reflektieren und zu </a:t>
            </a:r>
            <a:r>
              <a:rPr kumimoji="0" lang="de-DE" sz="1800" b="1" i="0" u="none" strike="noStrike" kern="1200" cap="none" spc="0" normalizeH="0" baseline="0" noProof="0" dirty="0" smtClean="0">
                <a:ln>
                  <a:noFill/>
                </a:ln>
                <a:solidFill>
                  <a:srgbClr val="FF0000"/>
                </a:solidFill>
                <a:effectLst/>
                <a:uLnTx/>
                <a:uFillTx/>
                <a:latin typeface="Calibri"/>
                <a:ea typeface="+mn-ea"/>
                <a:cs typeface="+mn-cs"/>
              </a:rPr>
              <a:t>beurteilen</a:t>
            </a:r>
          </a:p>
        </p:txBody>
      </p:sp>
    </p:spTree>
    <p:extLst>
      <p:ext uri="{BB962C8B-B14F-4D97-AF65-F5344CB8AC3E}">
        <p14:creationId xmlns:p14="http://schemas.microsoft.com/office/powerpoint/2010/main" val="251250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2077931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Gleichschenkliges Dreieck 4"/>
          <p:cNvSpPr/>
          <p:nvPr/>
        </p:nvSpPr>
        <p:spPr>
          <a:xfrm>
            <a:off x="1958306" y="3816579"/>
            <a:ext cx="5256584" cy="1872208"/>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Fachspezifische Kompetenzen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(sprachsensibel)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hteck 5"/>
          <p:cNvSpPr/>
          <p:nvPr/>
        </p:nvSpPr>
        <p:spPr>
          <a:xfrm>
            <a:off x="1465406" y="3421383"/>
            <a:ext cx="6177524" cy="432048"/>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Bewegung, Spiel und Sport (BSS)</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Gefaltete Ecke 7"/>
          <p:cNvSpPr/>
          <p:nvPr/>
        </p:nvSpPr>
        <p:spPr>
          <a:xfrm>
            <a:off x="427882" y="3829298"/>
            <a:ext cx="1512168" cy="2100630"/>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alibri"/>
                <a:ea typeface="+mn-ea"/>
                <a:cs typeface="+mn-cs"/>
              </a:rPr>
              <a:t>Entwicklungs-förderung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rPr>
              <a:t>d</a:t>
            </a:r>
            <a:r>
              <a:rPr kumimoji="0" lang="de-DE" sz="1800" b="0" i="0" u="none" strike="noStrike" kern="1200" cap="none" spc="0" normalizeH="0" baseline="0" noProof="0" dirty="0" smtClean="0">
                <a:ln>
                  <a:noFill/>
                </a:ln>
                <a:solidFill>
                  <a:prstClr val="white"/>
                </a:solidFill>
                <a:effectLst/>
                <a:uLnTx/>
                <a:uFillTx/>
                <a:latin typeface="Calibri"/>
                <a:ea typeface="+mn-ea"/>
                <a:cs typeface="+mn-cs"/>
              </a:rPr>
              <a:t>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alibri"/>
                <a:ea typeface="+mn-ea"/>
                <a:cs typeface="+mn-cs"/>
              </a:rPr>
              <a:t>BSS</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Gefaltete Ecke 8"/>
          <p:cNvSpPr/>
          <p:nvPr/>
        </p:nvSpPr>
        <p:spPr>
          <a:xfrm>
            <a:off x="7214890" y="3853430"/>
            <a:ext cx="1512168" cy="2076497"/>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alibri"/>
                <a:ea typeface="+mn-ea"/>
                <a:cs typeface="+mn-cs"/>
              </a:rPr>
              <a:t>Erschließung der BSS Kultur</a:t>
            </a: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feld 9"/>
          <p:cNvSpPr txBox="1"/>
          <p:nvPr/>
        </p:nvSpPr>
        <p:spPr>
          <a:xfrm>
            <a:off x="449884" y="1090531"/>
            <a:ext cx="8236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4. Vernetzungsdreieck  </a:t>
            </a:r>
            <a:endParaRPr kumimoji="0" lang="de-DE" sz="2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Textfeld 11"/>
          <p:cNvSpPr txBox="1"/>
          <p:nvPr/>
        </p:nvSpPr>
        <p:spPr>
          <a:xfrm>
            <a:off x="2978821" y="3077915"/>
            <a:ext cx="2880320"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Selbstregulation</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feld 12"/>
          <p:cNvSpPr txBox="1"/>
          <p:nvPr/>
        </p:nvSpPr>
        <p:spPr>
          <a:xfrm>
            <a:off x="3253352" y="2708583"/>
            <a:ext cx="2331259"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Alltagsbezug</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feld 13"/>
          <p:cNvSpPr txBox="1"/>
          <p:nvPr/>
        </p:nvSpPr>
        <p:spPr>
          <a:xfrm>
            <a:off x="3554886" y="1988197"/>
            <a:ext cx="1728192"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Andere Fächer</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feld 6"/>
          <p:cNvSpPr txBox="1"/>
          <p:nvPr/>
        </p:nvSpPr>
        <p:spPr>
          <a:xfrm>
            <a:off x="4018438" y="1638413"/>
            <a:ext cx="801089"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MKR</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feld 14"/>
          <p:cNvSpPr txBox="1"/>
          <p:nvPr/>
        </p:nvSpPr>
        <p:spPr>
          <a:xfrm>
            <a:off x="3374866" y="2348390"/>
            <a:ext cx="2088232" cy="369332"/>
          </a:xfrm>
          <a:prstGeom prst="rect">
            <a:avLst/>
          </a:prstGeom>
          <a:solidFill>
            <a:srgbClr val="0066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white"/>
                </a:solidFill>
                <a:effectLst/>
                <a:uLnTx/>
                <a:uFillTx/>
                <a:latin typeface="Calibri"/>
                <a:ea typeface="+mn-ea"/>
                <a:cs typeface="+mn-cs"/>
              </a:rPr>
              <a:t>Verbraucherbildung</a:t>
            </a:r>
            <a:endParaRPr kumimoji="0" lang="de-D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feld 10"/>
          <p:cNvSpPr txBox="1"/>
          <p:nvPr/>
        </p:nvSpPr>
        <p:spPr>
          <a:xfrm>
            <a:off x="3847419" y="5779663"/>
            <a:ext cx="1944216"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ysClr val="windowText" lastClr="000000"/>
                </a:solidFill>
                <a:effectLst/>
                <a:uLnTx/>
                <a:uFillTx/>
                <a:latin typeface="Calibri"/>
                <a:ea typeface="+mn-ea"/>
                <a:cs typeface="+mn-cs"/>
              </a:rPr>
              <a:t>Quelle : </a:t>
            </a:r>
            <a:r>
              <a:rPr lang="de-DE" sz="1000" dirty="0" smtClean="0">
                <a:solidFill>
                  <a:sysClr val="windowText" lastClr="000000"/>
                </a:solidFill>
                <a:latin typeface="Calibri"/>
              </a:rPr>
              <a:t>Eigene Darstellung</a:t>
            </a:r>
            <a:endParaRPr kumimoji="0" lang="de-DE"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0"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8822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5</a:t>
            </a:r>
            <a:r>
              <a:rPr lang="de-DE" sz="2400" b="1" dirty="0" smtClean="0">
                <a:solidFill>
                  <a:srgbClr val="FF0000"/>
                </a:solidFill>
              </a:rPr>
              <a:t>. Ausschärfung der Fachlichkeit </a:t>
            </a:r>
            <a:endParaRPr lang="de-DE" sz="2400" b="1" dirty="0">
              <a:solidFill>
                <a:srgbClr val="FF0000"/>
              </a:solidFill>
            </a:endParaRPr>
          </a:p>
        </p:txBody>
      </p:sp>
      <p:sp>
        <p:nvSpPr>
          <p:cNvPr id="3" name="Inhaltsplatzhalter 2"/>
          <p:cNvSpPr>
            <a:spLocks noGrp="1"/>
          </p:cNvSpPr>
          <p:nvPr>
            <p:ph idx="1"/>
          </p:nvPr>
        </p:nvSpPr>
        <p:spPr/>
        <p:txBody>
          <a:bodyPr>
            <a:normAutofit/>
          </a:bodyPr>
          <a:lstStyle/>
          <a:p>
            <a:pPr marL="0" indent="0">
              <a:buNone/>
            </a:pPr>
            <a:r>
              <a:rPr lang="de-DE" sz="2000" dirty="0" smtClean="0"/>
              <a:t>„In </a:t>
            </a:r>
            <a:r>
              <a:rPr lang="de-DE" sz="2000" i="1" dirty="0"/>
              <a:t>Klammerzusätzen</a:t>
            </a:r>
            <a:r>
              <a:rPr lang="de-DE" sz="2000" dirty="0"/>
              <a:t> werden Kompetenzerwartungen um verbindliche Inhalte und Gegenstände zur Entwicklung der Kompetenz ergänzt. Der Zusatz „</a:t>
            </a:r>
            <a:r>
              <a:rPr lang="de-DE" sz="2000" i="1" dirty="0"/>
              <a:t>u. a.</a:t>
            </a:r>
            <a:r>
              <a:rPr lang="de-DE" sz="2000" dirty="0"/>
              <a:t>“ weist darauf hin, dass zusätzlich zu den genannten mindestens ein weiterer Inhalt bzw. Gegenstand verbindlich zu behandeln ist</a:t>
            </a:r>
            <a:r>
              <a:rPr lang="de-DE" sz="2000" dirty="0" smtClean="0"/>
              <a:t>.“</a:t>
            </a:r>
          </a:p>
          <a:p>
            <a:pPr marL="0" indent="0">
              <a:buNone/>
            </a:pPr>
            <a:endParaRPr lang="de-DE" sz="2000" dirty="0"/>
          </a:p>
          <a:p>
            <a:pPr marL="0" indent="0">
              <a:buNone/>
            </a:pPr>
            <a:r>
              <a:rPr lang="de-DE" sz="2000" i="1" dirty="0" smtClean="0"/>
              <a:t>Beispiel 1 (Bereich 1, Schwerpunkt „Körperschema, SEP): </a:t>
            </a:r>
            <a:r>
              <a:rPr lang="de-DE" sz="2000" i="1" dirty="0">
                <a:solidFill>
                  <a:schemeClr val="dk1"/>
                </a:solidFill>
              </a:rPr>
              <a:t>Schülerinnen und Schüler </a:t>
            </a:r>
            <a:r>
              <a:rPr lang="de-DE" sz="2000" b="1" dirty="0"/>
              <a:t>erfassen ihr Körperschema in der Ruhe und in einfachen Bewegungssituationen (Körperhaltungen im Liegen, Sitzen, Stehen, Gehen und Laufen</a:t>
            </a:r>
            <a:r>
              <a:rPr lang="de-DE" sz="2000" b="1" dirty="0" smtClean="0"/>
              <a:t>).</a:t>
            </a:r>
          </a:p>
          <a:p>
            <a:pPr marL="0" indent="0">
              <a:buNone/>
            </a:pPr>
            <a:r>
              <a:rPr lang="de-DE" sz="2000" i="1" dirty="0" smtClean="0"/>
              <a:t>Beispiel </a:t>
            </a:r>
            <a:r>
              <a:rPr lang="de-DE" sz="2000" i="1" dirty="0"/>
              <a:t>2 </a:t>
            </a:r>
            <a:r>
              <a:rPr lang="de-DE" sz="2000" i="1" dirty="0" smtClean="0"/>
              <a:t>(Bereich 1, Koordination und Kondition, </a:t>
            </a:r>
            <a:r>
              <a:rPr lang="de-DE" sz="2000" i="1" dirty="0"/>
              <a:t>Ende Klasse 4):</a:t>
            </a:r>
            <a:r>
              <a:rPr lang="de-DE" sz="2000" dirty="0" smtClean="0"/>
              <a:t> </a:t>
            </a:r>
            <a:r>
              <a:rPr lang="de-DE" sz="2000" i="1" dirty="0">
                <a:solidFill>
                  <a:schemeClr val="dk1"/>
                </a:solidFill>
              </a:rPr>
              <a:t>Schülerinnen und Schüler </a:t>
            </a:r>
            <a:r>
              <a:rPr lang="de-DE" sz="2000" b="1" dirty="0" smtClean="0"/>
              <a:t>führen </a:t>
            </a:r>
            <a:r>
              <a:rPr lang="de-DE" sz="2000" b="1" dirty="0"/>
              <a:t>Übungen zur Schulung ihrer koordinativen (u.a. Gleichgewichtsfähigkeit) und konditionellen Fähigkeiten </a:t>
            </a:r>
            <a:r>
              <a:rPr lang="de-DE" sz="2000" b="1" dirty="0" smtClean="0"/>
              <a:t>durch.</a:t>
            </a:r>
            <a:endParaRPr lang="de-DE" sz="2000" b="1"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4595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6. Übersicht Bereiche und Schwerpunkte I </a:t>
            </a:r>
            <a:endParaRPr lang="de-DE" sz="2400" b="1" dirty="0">
              <a:solidFill>
                <a:srgbClr val="FF0000"/>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520794217"/>
              </p:ext>
            </p:extLst>
          </p:nvPr>
        </p:nvGraphicFramePr>
        <p:xfrm>
          <a:off x="457200" y="1700213"/>
          <a:ext cx="6419056" cy="3970987"/>
        </p:xfrm>
        <a:graphic>
          <a:graphicData uri="http://schemas.openxmlformats.org/drawingml/2006/table">
            <a:tbl>
              <a:tblPr firstRow="1" bandRow="1">
                <a:tableStyleId>{5940675A-B579-460E-94D1-54222C63F5DA}</a:tableStyleId>
              </a:tblPr>
              <a:tblGrid>
                <a:gridCol w="1546417">
                  <a:extLst>
                    <a:ext uri="{9D8B030D-6E8A-4147-A177-3AD203B41FA5}">
                      <a16:colId xmlns:a16="http://schemas.microsoft.com/office/drawing/2014/main" val="4111025116"/>
                    </a:ext>
                  </a:extLst>
                </a:gridCol>
                <a:gridCol w="4872639">
                  <a:extLst>
                    <a:ext uri="{9D8B030D-6E8A-4147-A177-3AD203B41FA5}">
                      <a16:colId xmlns:a16="http://schemas.microsoft.com/office/drawing/2014/main" val="362778900"/>
                    </a:ext>
                  </a:extLst>
                </a:gridCol>
              </a:tblGrid>
              <a:tr h="313387">
                <a:tc>
                  <a:txBody>
                    <a:bodyPr/>
                    <a:lstStyle/>
                    <a:p>
                      <a:r>
                        <a:rPr lang="de-DE" sz="1200" dirty="0" smtClean="0"/>
                        <a:t>Bereich </a:t>
                      </a:r>
                      <a:endParaRPr lang="de-DE" sz="1200" dirty="0"/>
                    </a:p>
                  </a:txBody>
                  <a:tcPr/>
                </a:tc>
                <a:tc>
                  <a:txBody>
                    <a:bodyPr/>
                    <a:lstStyle/>
                    <a:p>
                      <a:r>
                        <a:rPr lang="de-DE" sz="1200" dirty="0" smtClean="0"/>
                        <a:t>Schwerpunkte neu - früher Inhaltsbereiche (in Rahmenvorgaben)</a:t>
                      </a:r>
                      <a:endParaRPr lang="de-DE" sz="1200" dirty="0"/>
                    </a:p>
                  </a:txBody>
                  <a:tcPr/>
                </a:tc>
                <a:extLst>
                  <a:ext uri="{0D108BD9-81ED-4DB2-BD59-A6C34878D82A}">
                    <a16:rowId xmlns:a16="http://schemas.microsoft.com/office/drawing/2014/main" val="1820920757"/>
                  </a:ext>
                </a:extLst>
              </a:tr>
              <a:tr h="1004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Den Körper wahrnehmen und Bewegungsfähigkeiten ausprägen (1)</a:t>
                      </a:r>
                    </a:p>
                    <a:p>
                      <a:endParaRPr lang="de-DE" sz="1200" kern="1200" dirty="0" smtClean="0">
                        <a:effectLst/>
                      </a:endParaRPr>
                    </a:p>
                    <a:p>
                      <a:endParaRPr lang="de-DE" sz="1200" b="1" kern="1200" dirty="0">
                        <a:solidFill>
                          <a:schemeClr val="dk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Wahrnehmungsfähigkeit,</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Körperschema,</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Anspannung und Entspannung,</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Koordination und Kondition sowie</a:t>
                      </a:r>
                    </a:p>
                    <a:p>
                      <a:pPr marL="17145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Selbstregulation und Bewegung.</a:t>
                      </a:r>
                      <a:endParaRPr lang="de-DE" sz="1200" kern="1200" dirty="0">
                        <a:solidFill>
                          <a:schemeClr val="tx1"/>
                        </a:solidFill>
                        <a:effectLst/>
                        <a:latin typeface="+mn-lt"/>
                        <a:ea typeface="+mn-ea"/>
                        <a:cs typeface="+mn-cs"/>
                      </a:endParaRPr>
                    </a:p>
                  </a:txBody>
                  <a:tcPr/>
                </a:tc>
                <a:extLst>
                  <a:ext uri="{0D108BD9-81ED-4DB2-BD59-A6C34878D82A}">
                    <a16:rowId xmlns:a16="http://schemas.microsoft.com/office/drawing/2014/main" val="2686132823"/>
                  </a:ext>
                </a:extLst>
              </a:tr>
              <a:tr h="695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Das Spielen entdecken und Spielräume nutzen (2)</a:t>
                      </a:r>
                    </a:p>
                    <a:p>
                      <a:endParaRPr lang="de-DE" sz="1200" b="1" kern="1200" dirty="0">
                        <a:solidFill>
                          <a:schemeClr val="dk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Spielerfahrungen, Spielideen, und Spielräume,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Das gemeinsame Spiel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Lernförderliche Spiele.</a:t>
                      </a: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2601384931"/>
                  </a:ext>
                </a:extLst>
              </a:tr>
              <a:tr h="540914">
                <a:tc>
                  <a:txBody>
                    <a:bodyPr/>
                    <a:lstStyle/>
                    <a:p>
                      <a:r>
                        <a:rPr lang="de-DE" sz="1200" kern="1200" dirty="0" smtClean="0">
                          <a:solidFill>
                            <a:schemeClr val="tx1"/>
                          </a:solidFill>
                          <a:effectLst/>
                          <a:latin typeface="+mn-lt"/>
                          <a:ea typeface="+mn-ea"/>
                          <a:cs typeface="+mn-cs"/>
                        </a:rPr>
                        <a:t>Laufen, Springen, Werfen – Leichtathletik (3)</a:t>
                      </a:r>
                      <a:endParaRPr lang="de-DE" sz="1200" kern="1200" dirty="0">
                        <a:solidFill>
                          <a:schemeClr val="tx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Laufen – Sprint, Ausdauer, Hindernis,</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Springen – Weitsprung, hoch</a:t>
                      </a:r>
                      <a:r>
                        <a:rPr lang="de-DE" sz="1200" kern="1200" baseline="0" dirty="0" smtClean="0">
                          <a:solidFill>
                            <a:schemeClr val="tx1"/>
                          </a:solidFill>
                          <a:effectLst/>
                          <a:latin typeface="+mn-lt"/>
                          <a:ea typeface="+mn-ea"/>
                          <a:cs typeface="+mn-cs"/>
                        </a:rPr>
                        <a:t> Springen</a:t>
                      </a:r>
                      <a:r>
                        <a:rPr lang="de-DE" sz="1200" kern="1200" dirty="0" smtClean="0">
                          <a:solidFill>
                            <a:schemeClr val="tx1"/>
                          </a:solidFill>
                          <a:effectLst/>
                          <a:latin typeface="+mn-lt"/>
                          <a:ea typeface="+mn-ea"/>
                          <a:cs typeface="+mn-cs"/>
                        </a:rPr>
                        <a:t>,</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Werfen – Weitwurf sowie</a:t>
                      </a:r>
                    </a:p>
                    <a:p>
                      <a:pPr marL="17145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Leichtathletische Wettbewerbe und Wettkämpfe.</a:t>
                      </a:r>
                      <a:endParaRPr lang="de-DE" sz="1200" kern="1200" dirty="0">
                        <a:solidFill>
                          <a:schemeClr val="tx1"/>
                        </a:solidFill>
                        <a:effectLst/>
                        <a:latin typeface="+mn-lt"/>
                        <a:ea typeface="+mn-ea"/>
                        <a:cs typeface="+mn-cs"/>
                      </a:endParaRPr>
                    </a:p>
                  </a:txBody>
                  <a:tcPr/>
                </a:tc>
                <a:extLst>
                  <a:ext uri="{0D108BD9-81ED-4DB2-BD59-A6C34878D82A}">
                    <a16:rowId xmlns:a16="http://schemas.microsoft.com/office/drawing/2014/main" val="82094894"/>
                  </a:ext>
                </a:extLst>
              </a:tr>
              <a:tr h="54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Bewegen im Wasser – Schwimmen (4)</a:t>
                      </a:r>
                    </a:p>
                    <a:p>
                      <a:endParaRPr lang="de-DE" sz="1200" kern="1200" dirty="0">
                        <a:solidFill>
                          <a:schemeClr val="dk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Wassergewöhnung und Sicherheit,</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Grundfertigkeiten: Springen und Tauchen, Atmen, Drehen, Rollen, Gleiten, (Sich-)Fortbewegen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Basisstufe Schwimmen können.</a:t>
                      </a:r>
                    </a:p>
                  </a:txBody>
                  <a:tcPr/>
                </a:tc>
                <a:extLst>
                  <a:ext uri="{0D108BD9-81ED-4DB2-BD59-A6C34878D82A}">
                    <a16:rowId xmlns:a16="http://schemas.microsoft.com/office/drawing/2014/main" val="2375853146"/>
                  </a:ext>
                </a:extLst>
              </a:tr>
            </a:tbl>
          </a:graphicData>
        </a:graphic>
      </p:graphicFrame>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4933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6. Übersicht Bereiche und Schwerpunkte II </a:t>
            </a:r>
            <a:endParaRPr lang="de-DE" sz="2400" b="1" dirty="0">
              <a:solidFill>
                <a:srgbClr val="FF0000"/>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591125693"/>
              </p:ext>
            </p:extLst>
          </p:nvPr>
        </p:nvGraphicFramePr>
        <p:xfrm>
          <a:off x="457200" y="1700213"/>
          <a:ext cx="6419056" cy="3788107"/>
        </p:xfrm>
        <a:graphic>
          <a:graphicData uri="http://schemas.openxmlformats.org/drawingml/2006/table">
            <a:tbl>
              <a:tblPr firstRow="1" bandRow="1">
                <a:tableStyleId>{5940675A-B579-460E-94D1-54222C63F5DA}</a:tableStyleId>
              </a:tblPr>
              <a:tblGrid>
                <a:gridCol w="1546417">
                  <a:extLst>
                    <a:ext uri="{9D8B030D-6E8A-4147-A177-3AD203B41FA5}">
                      <a16:colId xmlns:a16="http://schemas.microsoft.com/office/drawing/2014/main" val="4111025116"/>
                    </a:ext>
                  </a:extLst>
                </a:gridCol>
                <a:gridCol w="4872639">
                  <a:extLst>
                    <a:ext uri="{9D8B030D-6E8A-4147-A177-3AD203B41FA5}">
                      <a16:colId xmlns:a16="http://schemas.microsoft.com/office/drawing/2014/main" val="362778900"/>
                    </a:ext>
                  </a:extLst>
                </a:gridCol>
              </a:tblGrid>
              <a:tr h="313387">
                <a:tc>
                  <a:txBody>
                    <a:bodyPr/>
                    <a:lstStyle/>
                    <a:p>
                      <a:r>
                        <a:rPr lang="de-DE" sz="1200" dirty="0" smtClean="0"/>
                        <a:t>Bereich </a:t>
                      </a:r>
                      <a:endParaRPr lang="de-DE" sz="1200" dirty="0"/>
                    </a:p>
                  </a:txBody>
                  <a:tcPr/>
                </a:tc>
                <a:tc>
                  <a:txBody>
                    <a:bodyPr/>
                    <a:lstStyle/>
                    <a:p>
                      <a:r>
                        <a:rPr lang="de-DE" sz="1200" dirty="0" smtClean="0"/>
                        <a:t>Schwerpunkte </a:t>
                      </a:r>
                      <a:endParaRPr lang="de-DE" sz="1200" dirty="0"/>
                    </a:p>
                  </a:txBody>
                  <a:tcPr/>
                </a:tc>
                <a:extLst>
                  <a:ext uri="{0D108BD9-81ED-4DB2-BD59-A6C34878D82A}">
                    <a16:rowId xmlns:a16="http://schemas.microsoft.com/office/drawing/2014/main" val="1820920757"/>
                  </a:ext>
                </a:extLst>
              </a:tr>
              <a:tr h="1004555">
                <a:tc>
                  <a:txBody>
                    <a:bodyPr/>
                    <a:lstStyle/>
                    <a:p>
                      <a:r>
                        <a:rPr lang="de-DE" sz="1200" kern="1200" dirty="0" smtClean="0">
                          <a:solidFill>
                            <a:schemeClr val="tx1"/>
                          </a:solidFill>
                          <a:effectLst/>
                          <a:latin typeface="+mn-lt"/>
                          <a:ea typeface="+mn-ea"/>
                          <a:cs typeface="+mn-cs"/>
                        </a:rPr>
                        <a:t>Bewegen an Geräten – Turnen (5)</a:t>
                      </a:r>
                    </a:p>
                    <a:p>
                      <a:endParaRPr lang="de-DE" sz="1200" kern="1200" dirty="0">
                        <a:solidFill>
                          <a:schemeClr val="tx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Gleichgewicht als Bewegungserlebnis,</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Raum- und Lageerfahrungen,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Kunststücke und Akrobatik,</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Normungebundenes Turnen an Geräten und Gerätekombinationen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Normgebundenes Turnen an Geräten.</a:t>
                      </a:r>
                    </a:p>
                  </a:txBody>
                  <a:tcPr/>
                </a:tc>
                <a:extLst>
                  <a:ext uri="{0D108BD9-81ED-4DB2-BD59-A6C34878D82A}">
                    <a16:rowId xmlns:a16="http://schemas.microsoft.com/office/drawing/2014/main" val="2686132823"/>
                  </a:ext>
                </a:extLst>
              </a:tr>
              <a:tr h="695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Gestalten, Tanzen, Darstellen – Gymnastik/Tanz, Bewegungskünste (6)</a:t>
                      </a: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Vielfalt der Ausdrucks- und Bewegungsformen,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Rhythmus, Bewegungsgestaltung und Tanz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Bewegung als Kommunikations- und Ausdrucksmöglichkeit.</a:t>
                      </a:r>
                    </a:p>
                    <a:p>
                      <a:pPr marL="0" indent="0">
                        <a:buFont typeface="Arial" panose="020B0604020202020204" pitchFamily="34" charset="0"/>
                        <a:buNone/>
                      </a:pPr>
                      <a:endParaRPr lang="de-D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2601384931"/>
                  </a:ext>
                </a:extLst>
              </a:tr>
              <a:tr h="54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Spielen in und mit Regelstrukturen – Sportspiele (7)</a:t>
                      </a:r>
                    </a:p>
                    <a:p>
                      <a:endParaRPr lang="de-DE" sz="1200" kern="1200" dirty="0">
                        <a:solidFill>
                          <a:schemeClr val="tx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Ideen und Strukturen von Regel- und Sportspielen,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Spielspezifische motorische Fertigkeiten,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Taktische Verhaltensweisen und Anpassung</a:t>
                      </a:r>
                      <a:r>
                        <a:rPr lang="de-DE" sz="1200" kern="1200" baseline="0" dirty="0" smtClean="0">
                          <a:solidFill>
                            <a:schemeClr val="tx1"/>
                          </a:solidFill>
                          <a:effectLst/>
                          <a:latin typeface="+mn-lt"/>
                          <a:ea typeface="+mn-ea"/>
                          <a:cs typeface="+mn-cs"/>
                        </a:rPr>
                        <a:t> an das Spielgeschehen </a:t>
                      </a:r>
                      <a:r>
                        <a:rPr lang="de-DE" sz="1200" kern="1200" dirty="0" smtClean="0">
                          <a:solidFill>
                            <a:schemeClr val="tx1"/>
                          </a:solidFill>
                          <a:effectLst/>
                          <a:latin typeface="+mn-lt"/>
                          <a:ea typeface="+mn-ea"/>
                          <a:cs typeface="+mn-cs"/>
                        </a:rPr>
                        <a:t>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Fairness und Respekt.</a:t>
                      </a:r>
                    </a:p>
                  </a:txBody>
                  <a:tcPr/>
                </a:tc>
                <a:extLst>
                  <a:ext uri="{0D108BD9-81ED-4DB2-BD59-A6C34878D82A}">
                    <a16:rowId xmlns:a16="http://schemas.microsoft.com/office/drawing/2014/main" val="82094894"/>
                  </a:ext>
                </a:extLst>
              </a:tr>
              <a:tr h="54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Gleiten, Fahren, Rollen – Rollsport/Bootssport/Wintersport (8)</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solidFill>
                          <a:effectLst/>
                          <a:latin typeface="+mn-lt"/>
                          <a:ea typeface="+mn-ea"/>
                          <a:cs typeface="+mn-cs"/>
                        </a:rPr>
                        <a:t>Bewegungserfahrungen und Bewegungskönnen in natürlichen und gestalteten Räumen.</a:t>
                      </a:r>
                    </a:p>
                    <a:p>
                      <a:pPr marL="0" lvl="0" indent="0" algn="l" defTabSz="914400" rtl="0" eaLnBrk="1" latinLnBrk="0" hangingPunct="1">
                        <a:buFont typeface="Arial" panose="020B0604020202020204" pitchFamily="34" charset="0"/>
                        <a:buNone/>
                      </a:pPr>
                      <a:endParaRPr lang="de-D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2375853146"/>
                  </a:ext>
                </a:extLst>
              </a:tr>
            </a:tbl>
          </a:graphicData>
        </a:graphic>
      </p:graphicFrame>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558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FF0000"/>
                </a:solidFill>
              </a:rPr>
              <a:t>6. Übersicht Bereiche und Schwerpunkte III </a:t>
            </a:r>
            <a:endParaRPr lang="de-DE" sz="2400" b="1" dirty="0">
              <a:solidFill>
                <a:srgbClr val="FF0000"/>
              </a:solidFill>
            </a:endParaRPr>
          </a:p>
        </p:txBody>
      </p:sp>
      <p:graphicFrame>
        <p:nvGraphicFramePr>
          <p:cNvPr id="8" name="Inhaltsplatzhalter 7"/>
          <p:cNvGraphicFramePr>
            <a:graphicFrameLocks noGrp="1"/>
          </p:cNvGraphicFramePr>
          <p:nvPr>
            <p:ph idx="1"/>
            <p:extLst/>
          </p:nvPr>
        </p:nvGraphicFramePr>
        <p:xfrm>
          <a:off x="457200" y="1700213"/>
          <a:ext cx="6419056" cy="1319227"/>
        </p:xfrm>
        <a:graphic>
          <a:graphicData uri="http://schemas.openxmlformats.org/drawingml/2006/table">
            <a:tbl>
              <a:tblPr firstRow="1" bandRow="1">
                <a:tableStyleId>{5940675A-B579-460E-94D1-54222C63F5DA}</a:tableStyleId>
              </a:tblPr>
              <a:tblGrid>
                <a:gridCol w="1546417">
                  <a:extLst>
                    <a:ext uri="{9D8B030D-6E8A-4147-A177-3AD203B41FA5}">
                      <a16:colId xmlns:a16="http://schemas.microsoft.com/office/drawing/2014/main" val="4111025116"/>
                    </a:ext>
                  </a:extLst>
                </a:gridCol>
                <a:gridCol w="4872639">
                  <a:extLst>
                    <a:ext uri="{9D8B030D-6E8A-4147-A177-3AD203B41FA5}">
                      <a16:colId xmlns:a16="http://schemas.microsoft.com/office/drawing/2014/main" val="362778900"/>
                    </a:ext>
                  </a:extLst>
                </a:gridCol>
              </a:tblGrid>
              <a:tr h="313387">
                <a:tc>
                  <a:txBody>
                    <a:bodyPr/>
                    <a:lstStyle/>
                    <a:p>
                      <a:r>
                        <a:rPr lang="de-DE" sz="1200" dirty="0" smtClean="0"/>
                        <a:t>Bereich </a:t>
                      </a:r>
                      <a:endParaRPr lang="de-DE" sz="1200" dirty="0"/>
                    </a:p>
                  </a:txBody>
                  <a:tcPr/>
                </a:tc>
                <a:tc>
                  <a:txBody>
                    <a:bodyPr/>
                    <a:lstStyle/>
                    <a:p>
                      <a:r>
                        <a:rPr lang="de-DE" sz="1200" dirty="0" smtClean="0"/>
                        <a:t>Schwerpunkte </a:t>
                      </a:r>
                      <a:endParaRPr lang="de-DE" sz="1200" dirty="0"/>
                    </a:p>
                  </a:txBody>
                  <a:tcPr/>
                </a:tc>
                <a:extLst>
                  <a:ext uri="{0D108BD9-81ED-4DB2-BD59-A6C34878D82A}">
                    <a16:rowId xmlns:a16="http://schemas.microsoft.com/office/drawing/2014/main" val="1820920757"/>
                  </a:ext>
                </a:extLst>
              </a:tr>
              <a:tr h="1004555">
                <a:tc>
                  <a:txBody>
                    <a:bodyPr/>
                    <a:lstStyle/>
                    <a:p>
                      <a:r>
                        <a:rPr lang="de-DE" sz="1200" kern="1200" dirty="0" smtClean="0">
                          <a:solidFill>
                            <a:schemeClr val="tx1"/>
                          </a:solidFill>
                          <a:effectLst/>
                          <a:latin typeface="+mn-lt"/>
                          <a:ea typeface="+mn-ea"/>
                          <a:cs typeface="+mn-cs"/>
                        </a:rPr>
                        <a:t>Ringen und Kämpfen</a:t>
                      </a:r>
                      <a:r>
                        <a:rPr lang="de-DE" sz="1200" kern="1200" baseline="0" dirty="0" smtClean="0">
                          <a:solidFill>
                            <a:schemeClr val="tx1"/>
                          </a:solidFill>
                          <a:effectLst/>
                          <a:latin typeface="+mn-lt"/>
                          <a:ea typeface="+mn-ea"/>
                          <a:cs typeface="+mn-cs"/>
                        </a:rPr>
                        <a:t> - Zweikampfsport</a:t>
                      </a:r>
                      <a:endParaRPr lang="de-DE" sz="1200" kern="1200" dirty="0">
                        <a:solidFill>
                          <a:schemeClr val="tx1"/>
                        </a:solidFill>
                        <a:effectLst/>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Körperkontakt und Kooperation – Achtsamkeit im Miteinander,</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Spielerische Kampfformen,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Kampfformen und Regelungen,</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Taktische Fähigkeiten und technische Fertigkeiten sowie</a:t>
                      </a:r>
                    </a:p>
                    <a:p>
                      <a:pPr marL="171450" lvl="0" indent="-171450" algn="l" defTabSz="914400" rtl="0" eaLnBrk="1" latinLnBrk="0" hangingPunct="1">
                        <a:buFont typeface="Arial" panose="020B0604020202020204" pitchFamily="34" charset="0"/>
                        <a:buChar char="•"/>
                      </a:pPr>
                      <a:r>
                        <a:rPr lang="de-DE" sz="1200" kern="1200" dirty="0" smtClean="0">
                          <a:solidFill>
                            <a:schemeClr val="tx1"/>
                          </a:solidFill>
                          <a:effectLst/>
                          <a:latin typeface="+mn-lt"/>
                          <a:ea typeface="+mn-ea"/>
                          <a:cs typeface="+mn-cs"/>
                        </a:rPr>
                        <a:t>Kampfsituationen – Achtsamkeit im Gegeneinander.</a:t>
                      </a:r>
                    </a:p>
                  </a:txBody>
                  <a:tcPr/>
                </a:tc>
                <a:extLst>
                  <a:ext uri="{0D108BD9-81ED-4DB2-BD59-A6C34878D82A}">
                    <a16:rowId xmlns:a16="http://schemas.microsoft.com/office/drawing/2014/main" val="2686132823"/>
                  </a:ext>
                </a:extLst>
              </a:tr>
            </a:tbl>
          </a:graphicData>
        </a:graphic>
      </p:graphicFrame>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hteck 2"/>
          <p:cNvSpPr/>
          <p:nvPr/>
        </p:nvSpPr>
        <p:spPr>
          <a:xfrm>
            <a:off x="448796" y="3429000"/>
            <a:ext cx="6419056"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Hinweis</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Durch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Festlegungen in den Rahmenvorgaben für den Schulsport sind alle Elemente aus Sportbereichen, die als Ausgangspunkt oder Zielsetzung bedrohliche Situationen des Schlagens, Stoßens und Tretens oder der praktischen Anleitung zur bewussten Verletzung eines Gegners zum Inhalt haben, für die Umsetzung im Rahmen des Sportunterrichts nicht erlaubt.</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464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7</a:t>
            </a:r>
            <a:r>
              <a:rPr lang="de-DE" sz="2400" b="1" dirty="0" smtClean="0">
                <a:solidFill>
                  <a:srgbClr val="FF0000"/>
                </a:solidFill>
              </a:rPr>
              <a:t>. Beispiele Verbraucherbildung</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hteck 6"/>
          <p:cNvSpPr/>
          <p:nvPr/>
        </p:nvSpPr>
        <p:spPr>
          <a:xfrm>
            <a:off x="611560" y="1916832"/>
            <a:ext cx="807524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a:ln>
                  <a:noFill/>
                </a:ln>
                <a:solidFill>
                  <a:prstClr val="black"/>
                </a:solidFill>
                <a:effectLst/>
                <a:uLnTx/>
                <a:uFillTx/>
                <a:latin typeface="Calibri"/>
                <a:ea typeface="+mn-ea"/>
                <a:cs typeface="+mn-cs"/>
              </a:rPr>
              <a:t>Beispiel </a:t>
            </a:r>
            <a:r>
              <a:rPr kumimoji="0" lang="de-DE" sz="1800" b="0" i="1" u="none" strike="noStrike" kern="1200" cap="none" spc="0" normalizeH="0" baseline="0" noProof="0" dirty="0">
                <a:ln>
                  <a:noFill/>
                </a:ln>
                <a:solidFill>
                  <a:srgbClr val="FF0000"/>
                </a:solidFill>
                <a:effectLst/>
                <a:uLnTx/>
                <a:uFillTx/>
                <a:latin typeface="Calibri"/>
                <a:ea typeface="+mn-ea"/>
                <a:cs typeface="+mn-cs"/>
              </a:rPr>
              <a:t>(Bereich 4: Bewegen im Wasser – Schwimmen; </a:t>
            </a:r>
            <a:endParaRPr kumimoji="0" lang="de-DE" sz="1800" b="0" i="1"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Schwerpunkt</a:t>
            </a:r>
            <a:r>
              <a:rPr kumimoji="0" lang="de-DE" sz="1800" b="0" i="1" u="none" strike="noStrike" kern="1200" cap="none" spc="0" normalizeH="0" baseline="0" noProof="0" dirty="0">
                <a:ln>
                  <a:noFill/>
                </a:ln>
                <a:solidFill>
                  <a:prstClr val="black"/>
                </a:solidFill>
                <a:effectLst/>
                <a:uLnTx/>
                <a:uFillTx/>
                <a:latin typeface="Calibri"/>
                <a:ea typeface="+mn-ea"/>
                <a:cs typeface="+mn-cs"/>
              </a:rPr>
              <a:t>: Wassergewöhnung und Sicherheit, Ende 4)</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endParaRPr kumimoji="0" lang="de-DE"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Schülerinnen </a:t>
            </a:r>
            <a:r>
              <a:rPr kumimoji="0" lang="de-DE" sz="1800" b="0" i="1" u="none" strike="noStrike" kern="1200" cap="none" spc="0" normalizeH="0" baseline="0" noProof="0" dirty="0">
                <a:ln>
                  <a:noFill/>
                </a:ln>
                <a:solidFill>
                  <a:prstClr val="black"/>
                </a:solidFill>
                <a:effectLst/>
                <a:uLnTx/>
                <a:uFillTx/>
                <a:latin typeface="Calibri"/>
                <a:ea typeface="+mn-ea"/>
                <a:cs typeface="+mn-cs"/>
              </a:rPr>
              <a:t>und Schüler</a:t>
            </a:r>
            <a:r>
              <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rPr>
              <a:t> </a:t>
            </a:r>
            <a:r>
              <a:rPr kumimoji="0" lang="de-DE" sz="1800" b="1" i="0" u="none" strike="noStrike" kern="1200" cap="none" spc="0" normalizeH="0" baseline="0" noProof="0" dirty="0" smtClean="0">
                <a:ln>
                  <a:noFill/>
                </a:ln>
                <a:solidFill>
                  <a:prstClr val="black"/>
                </a:solidFill>
                <a:effectLst/>
                <a:uLnTx/>
                <a:uFillTx/>
                <a:latin typeface="Calibri"/>
                <a:ea typeface="+mn-ea"/>
                <a:cs typeface="+mn-cs"/>
              </a:rPr>
              <a:t>wenden </a:t>
            </a:r>
            <a:r>
              <a:rPr kumimoji="0" lang="de-DE" sz="1800" b="1" i="0" u="none" strike="noStrike" kern="1200" cap="none" spc="0" normalizeH="0" baseline="0" noProof="0" dirty="0">
                <a:ln>
                  <a:noFill/>
                </a:ln>
                <a:solidFill>
                  <a:prstClr val="black"/>
                </a:solidFill>
                <a:effectLst/>
                <a:uLnTx/>
                <a:uFillTx/>
                <a:latin typeface="Calibri"/>
                <a:ea typeface="+mn-ea"/>
                <a:cs typeface="+mn-cs"/>
              </a:rPr>
              <a:t>Grundsätze der Bade-, Hygiene- und Sicherheitsregeln zielgerichtet und umweltbewusst an.</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rPr>
              <a:t>(VB B, Z.1-Z.6)</a:t>
            </a:r>
          </a:p>
        </p:txBody>
      </p:sp>
      <p:sp>
        <p:nvSpPr>
          <p:cNvPr id="8" name="Rechteck 7"/>
          <p:cNvSpPr/>
          <p:nvPr/>
        </p:nvSpPr>
        <p:spPr>
          <a:xfrm>
            <a:off x="611560" y="3549209"/>
            <a:ext cx="7632848" cy="18789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Beispiel </a:t>
            </a:r>
            <a:r>
              <a:rPr kumimoji="0" lang="de-DE" sz="1800" b="0" i="1" u="none" strike="noStrike" kern="1200" cap="none" spc="0" normalizeH="0" baseline="0" noProof="0" dirty="0" smtClean="0">
                <a:ln>
                  <a:noFill/>
                </a:ln>
                <a:solidFill>
                  <a:srgbClr val="FF0000"/>
                </a:solidFill>
                <a:effectLst/>
                <a:uLnTx/>
                <a:uFillTx/>
                <a:latin typeface="Calibri"/>
                <a:ea typeface="+mn-ea"/>
                <a:cs typeface="+mn-cs"/>
              </a:rPr>
              <a:t>(Bereich 8 :Gleiten</a:t>
            </a:r>
            <a:r>
              <a:rPr kumimoji="0" lang="de-DE" sz="1800" b="0" i="1" u="none" strike="noStrike" kern="1200" cap="none" spc="0" normalizeH="0" baseline="0" noProof="0" dirty="0">
                <a:ln>
                  <a:noFill/>
                </a:ln>
                <a:solidFill>
                  <a:srgbClr val="FF0000"/>
                </a:solidFill>
                <a:effectLst/>
                <a:uLnTx/>
                <a:uFillTx/>
                <a:latin typeface="Calibri"/>
                <a:ea typeface="+mn-ea"/>
                <a:cs typeface="+mn-cs"/>
              </a:rPr>
              <a:t>, Fahren, Rollen – </a:t>
            </a:r>
            <a:r>
              <a:rPr kumimoji="0" lang="de-DE" sz="1800" b="0" i="1" u="none" strike="noStrike" kern="1200" cap="none" spc="0" normalizeH="0" baseline="0" noProof="0" dirty="0" smtClean="0">
                <a:ln>
                  <a:noFill/>
                </a:ln>
                <a:solidFill>
                  <a:srgbClr val="FF0000"/>
                </a:solidFill>
                <a:effectLst/>
                <a:uLnTx/>
                <a:uFillTx/>
                <a:latin typeface="Calibri"/>
                <a:ea typeface="+mn-ea"/>
                <a:cs typeface="+mn-cs"/>
              </a:rPr>
              <a:t>Rollsport/Bootssport/Wintersport: </a:t>
            </a: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Schwerpunkt: Bewegungserfahrungen </a:t>
            </a:r>
            <a:r>
              <a:rPr kumimoji="0" lang="de-DE" sz="1800" b="0" i="1" u="none" strike="noStrike" kern="1200" cap="none" spc="0" normalizeH="0" baseline="0" noProof="0" dirty="0">
                <a:ln>
                  <a:noFill/>
                </a:ln>
                <a:solidFill>
                  <a:prstClr val="black"/>
                </a:solidFill>
                <a:effectLst/>
                <a:uLnTx/>
                <a:uFillTx/>
                <a:latin typeface="Calibri"/>
                <a:ea typeface="+mn-ea"/>
                <a:cs typeface="+mn-cs"/>
              </a:rPr>
              <a:t>und Bewegungskönnen in natürlichen und gestalteten </a:t>
            </a:r>
            <a:r>
              <a:rPr kumimoji="0" lang="de-DE" sz="1800" b="0" i="1" u="none" strike="noStrike" kern="1200" cap="none" spc="0" normalizeH="0" baseline="0" noProof="0" dirty="0" smtClean="0">
                <a:ln>
                  <a:noFill/>
                </a:ln>
                <a:solidFill>
                  <a:prstClr val="black"/>
                </a:solidFill>
                <a:effectLst/>
                <a:uLnTx/>
                <a:uFillTx/>
                <a:latin typeface="Calibri"/>
                <a:ea typeface="+mn-ea"/>
                <a:cs typeface="+mn-cs"/>
              </a:rPr>
              <a:t>Räumen </a:t>
            </a:r>
            <a:endParaRPr kumimoji="0" lang="de-DE"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Pts val="1000"/>
              <a:buFontTx/>
              <a:buNone/>
              <a:tabLst/>
              <a:defRPr/>
            </a:pPr>
            <a:r>
              <a:rPr kumimoji="0" lang="de-DE" sz="1800" b="0" i="1" u="none" strike="noStrike" kern="1200" cap="none" spc="0" normalizeH="0" baseline="0" noProof="0" dirty="0">
                <a:ln>
                  <a:noFill/>
                </a:ln>
                <a:solidFill>
                  <a:prstClr val="black"/>
                </a:solidFill>
                <a:effectLst/>
                <a:uLnTx/>
                <a:uFillTx/>
                <a:latin typeface="Calibri"/>
                <a:ea typeface="+mn-ea"/>
                <a:cs typeface="+mn-cs"/>
              </a:rPr>
              <a:t>Schülerinnen und Schüler </a:t>
            </a:r>
            <a:r>
              <a:rPr kumimoji="0" lang="de-DE" sz="1800" b="1"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bewältigen </a:t>
            </a:r>
            <a:r>
              <a:rPr kumimoji="0" lang="de-DE"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bewegungssicher Gleit-, Fahr- oder Rollherausforderungen (u.a. Mehrfachaufgaben im Parcours) in natürlicher und gestalteter Umwelt</a:t>
            </a:r>
            <a:r>
              <a:rPr kumimoji="0" lang="de-DE" sz="1800" b="1"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rPr>
              <a:t>(VB </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B, VB D; Z.1, Z.2,Z.3)</a:t>
            </a:r>
            <a:endPar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7503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solidFill>
                  <a:srgbClr val="FF0000"/>
                </a:solidFill>
              </a:rPr>
              <a:t>8</a:t>
            </a:r>
            <a:r>
              <a:rPr lang="de-DE" sz="2400" b="1" dirty="0" smtClean="0">
                <a:solidFill>
                  <a:srgbClr val="FF0000"/>
                </a:solidFill>
              </a:rPr>
              <a:t>. Beispiele Digitalisierung MKR</a:t>
            </a:r>
            <a:endParaRPr lang="de-DE" sz="2400" b="1" dirty="0">
              <a:solidFill>
                <a:srgbClr val="FF0000"/>
              </a:solidFill>
            </a:endParaRP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hteck 6"/>
          <p:cNvSpPr/>
          <p:nvPr/>
        </p:nvSpPr>
        <p:spPr>
          <a:xfrm>
            <a:off x="559115" y="4787319"/>
            <a:ext cx="7560840" cy="117621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Pts val="1000"/>
              <a:buFontTx/>
              <a:buNone/>
              <a:tabLst/>
              <a:defRPr/>
            </a:pPr>
            <a:r>
              <a:rPr kumimoji="0" lang="de-DE" sz="18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Bereich</a:t>
            </a:r>
            <a:r>
              <a:rPr lang="de-DE"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kumimoji="0" lang="de-DE" sz="18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7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setzen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taktische Überlegungen in einfachen spielorientierten Situationen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ein</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 </a:t>
            </a:r>
            <a:r>
              <a:rPr kumimoji="0" lang="de-DE" sz="1800" b="1" i="0" u="none" strike="noStrike" kern="1200" cap="none" spc="0" normalizeH="0" baseline="0" noProof="0" dirty="0" smtClean="0">
                <a:ln>
                  <a:noFill/>
                </a:ln>
                <a:solidFill>
                  <a:prstClr val="white">
                    <a:lumMod val="50000"/>
                  </a:prstClr>
                </a:solidFill>
                <a:effectLst/>
                <a:uLnTx/>
                <a:uFillTx/>
                <a:latin typeface="Calibri"/>
                <a:ea typeface="+mn-ea"/>
                <a:cs typeface="+mn-cs"/>
              </a:rPr>
              <a:t>(MKR 1.2)</a:t>
            </a:r>
            <a:endParaRPr kumimoji="0" lang="de-DE" sz="1800" b="1"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just" defTabSz="914400" rtl="0" eaLnBrk="1" fontAlgn="auto" latinLnBrk="0" hangingPunct="1">
              <a:lnSpc>
                <a:spcPct val="115000"/>
              </a:lnSpc>
              <a:spcBef>
                <a:spcPts val="0"/>
              </a:spcBef>
              <a:spcAft>
                <a:spcPts val="1000"/>
              </a:spcAft>
              <a:buClrTx/>
              <a:buSzPts val="1000"/>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9" name="Rechteck 8"/>
          <p:cNvSpPr/>
          <p:nvPr/>
        </p:nvSpPr>
        <p:spPr>
          <a:xfrm>
            <a:off x="500878" y="2744347"/>
            <a:ext cx="7920880" cy="117621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Pts val="1000"/>
              <a:buFontTx/>
              <a:buNone/>
              <a:tabLst/>
              <a:defRPr/>
            </a:pPr>
            <a:r>
              <a:rPr kumimoji="0" lang="de-DE" sz="18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Bereich 3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beherrschen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die Weitsprungtechnik in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Grobform</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(Anlauf, Absprung, Flugphase, Landung</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 </a:t>
            </a:r>
            <a:r>
              <a:rPr kumimoji="0" lang="de-DE" sz="1800" b="1" i="0" u="none" strike="noStrike" kern="1200" cap="none" spc="0" normalizeH="0" baseline="0" noProof="0" dirty="0" smtClean="0">
                <a:ln>
                  <a:noFill/>
                </a:ln>
                <a:solidFill>
                  <a:prstClr val="white">
                    <a:lumMod val="50000"/>
                  </a:prstClr>
                </a:solidFill>
                <a:effectLst/>
                <a:uLnTx/>
                <a:uFillTx/>
                <a:latin typeface="Calibri"/>
                <a:ea typeface="+mn-ea"/>
                <a:cs typeface="+mn-cs"/>
              </a:rPr>
              <a:t>(MKR 1.2</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a:t>
            </a:r>
            <a:endParaRPr kumimoji="0" lang="de-DE" sz="1800" b="1" i="0" u="none" strike="noStrike" kern="1200" cap="none" spc="0" normalizeH="0" baseline="0" noProof="0" dirty="0">
              <a:ln>
                <a:noFill/>
              </a:ln>
              <a:solidFill>
                <a:prstClr val="white">
                  <a:lumMod val="65000"/>
                </a:prstClr>
              </a:solidFill>
              <a:effectLst/>
              <a:uLnTx/>
              <a:uFillTx/>
              <a:latin typeface="Calibri"/>
              <a:ea typeface="+mn-ea"/>
              <a:cs typeface="+mn-cs"/>
            </a:endParaRPr>
          </a:p>
          <a:p>
            <a:pPr marL="0" marR="0" lvl="0" indent="0" algn="just" defTabSz="914400" rtl="0" eaLnBrk="1" fontAlgn="auto" latinLnBrk="0" hangingPunct="1">
              <a:lnSpc>
                <a:spcPct val="115000"/>
              </a:lnSpc>
              <a:spcBef>
                <a:spcPts val="0"/>
              </a:spcBef>
              <a:spcAft>
                <a:spcPts val="1000"/>
              </a:spcAft>
              <a:buClrTx/>
              <a:buSzPts val="1000"/>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2" name="Rechteck 11"/>
          <p:cNvSpPr/>
          <p:nvPr/>
        </p:nvSpPr>
        <p:spPr>
          <a:xfrm>
            <a:off x="559115" y="3787201"/>
            <a:ext cx="797332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Bereich 6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präsentieren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kriteriengeleitete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(u.a. Bewegungsqualität) Ausdrucks- und </a:t>
            </a: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Bewegungsformen</a:t>
            </a:r>
            <a:r>
              <a:rPr kumimoji="0" lang="de-DE" sz="1800" b="1" i="0" u="none" strike="noStrike" kern="1200" cap="none" spc="0" normalizeH="0" baseline="0" noProof="0" dirty="0" smtClean="0">
                <a:ln>
                  <a:noFill/>
                </a:ln>
                <a:solidFill>
                  <a:prstClr val="white">
                    <a:lumMod val="65000"/>
                  </a:prstClr>
                </a:solidFill>
                <a:effectLst/>
                <a:uLnTx/>
                <a:uFillTx/>
                <a:latin typeface="Calibri"/>
                <a:ea typeface="+mn-ea"/>
                <a:cs typeface="+mn-cs"/>
              </a:rPr>
              <a:t> </a:t>
            </a:r>
            <a:r>
              <a:rPr kumimoji="0" lang="de-DE" sz="1800" b="1" i="0" u="none" strike="noStrike" kern="1200" cap="none" spc="0" normalizeH="0" baseline="0" noProof="0" dirty="0" smtClean="0">
                <a:ln>
                  <a:noFill/>
                </a:ln>
                <a:solidFill>
                  <a:prstClr val="white">
                    <a:lumMod val="50000"/>
                  </a:prstClr>
                </a:solidFill>
                <a:effectLst/>
                <a:uLnTx/>
                <a:uFillTx/>
                <a:latin typeface="Calibri"/>
                <a:ea typeface="+mn-ea"/>
                <a:cs typeface="+mn-cs"/>
              </a:rPr>
              <a:t>(MKR 1.2. ; 4.4)</a:t>
            </a:r>
            <a:endParaRPr kumimoji="0" lang="de-DE" sz="1800" b="1"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Rechteck 10"/>
          <p:cNvSpPr/>
          <p:nvPr/>
        </p:nvSpPr>
        <p:spPr>
          <a:xfrm>
            <a:off x="490444" y="1913318"/>
            <a:ext cx="7560840" cy="383823"/>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Pts val="1000"/>
              <a:buFontTx/>
              <a:buNone/>
              <a:tabLst/>
              <a:defRPr/>
            </a:pPr>
            <a:r>
              <a:rPr kumimoji="0" lang="de-DE"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Die</a:t>
            </a:r>
            <a:r>
              <a:rPr kumimoji="0" lang="de-DE" sz="18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Schülerinnen und Schüler…</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261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r>
              <a:rPr lang="de-DE" altLang="de-DE" sz="4400" b="1" dirty="0" err="1" smtClean="0">
                <a:solidFill>
                  <a:srgbClr val="002060"/>
                </a:solidFill>
                <a:cs typeface="Times New Roman" pitchFamily="18" charset="0"/>
              </a:rPr>
              <a:t>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a:t>
            </a:r>
            <a:r>
              <a:rPr lang="de-DE" altLang="de-DE" sz="4400" dirty="0" smtClean="0">
                <a:solidFill>
                  <a:srgbClr val="002060"/>
                </a:solidFill>
                <a:cs typeface="Times New Roman" pitchFamily="18" charset="0"/>
              </a:rPr>
              <a:t>Kapiteln des Lehrplans Sport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47</a:t>
            </a:fld>
            <a:endParaRPr lang="de-DE"/>
          </a:p>
        </p:txBody>
      </p:sp>
    </p:spTree>
    <p:extLst>
      <p:ext uri="{BB962C8B-B14F-4D97-AF65-F5344CB8AC3E}">
        <p14:creationId xmlns:p14="http://schemas.microsoft.com/office/powerpoint/2010/main" val="3631240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2931572"/>
          </a:xfrm>
          <a:prstGeom prst="rect">
            <a:avLst/>
          </a:prstGeom>
          <a:noFill/>
        </p:spPr>
        <p:txBody>
          <a:bodyPr wrap="square" rtlCol="0">
            <a:spAutoFit/>
          </a:bodyPr>
          <a:lstStyle/>
          <a:p>
            <a:r>
              <a:rPr lang="de-DE" sz="1650" b="1" dirty="0"/>
              <a:t>Zitate aus dem Lehrplan </a:t>
            </a:r>
            <a:r>
              <a:rPr lang="de-DE" sz="1650" b="1" dirty="0" smtClean="0"/>
              <a:t>Sport </a:t>
            </a:r>
            <a:r>
              <a:rPr lang="de-DE" sz="1650" b="1" dirty="0"/>
              <a:t>[Auszüge aus Kap. 1]</a:t>
            </a:r>
          </a:p>
          <a:p>
            <a:pPr marL="257175" indent="-257175" algn="just">
              <a:buFont typeface="+mj-lt"/>
              <a:buAutoNum type="arabicPeriod"/>
            </a:pPr>
            <a:r>
              <a:rPr lang="de-DE" sz="1650" dirty="0"/>
              <a:t>Die angestrebte umfassende Handlungskompetenz der Schülerinnen und Schüler wird im Feld von Bewegung, Spiel und Sport unter verschiedenen pädagogischen Perspektiven </a:t>
            </a:r>
            <a:r>
              <a:rPr lang="de-DE" sz="1650" dirty="0" smtClean="0"/>
              <a:t>entwickelt</a:t>
            </a:r>
            <a:endParaRPr lang="de-DE" sz="1650" dirty="0"/>
          </a:p>
          <a:p>
            <a:pPr marL="257175" indent="-257175" algn="just">
              <a:buFont typeface="+mj-lt"/>
              <a:buAutoNum type="arabicPeriod"/>
            </a:pPr>
            <a:r>
              <a:rPr lang="de-DE" sz="1650" dirty="0"/>
              <a:t>Insbesondere im Schulsport erschließen sich vielfältige personale, materiale und soziale Erfahrungen</a:t>
            </a:r>
          </a:p>
          <a:p>
            <a:pPr marL="257175" indent="-257175" algn="just">
              <a:buFont typeface="+mj-lt"/>
              <a:buAutoNum type="arabicPeriod"/>
            </a:pPr>
            <a:r>
              <a:rPr lang="de-DE" sz="1650" dirty="0"/>
              <a:t>[…] vielfältige Möglichkeiten eingeräumt, sich an der Inhaltsauswahl, an den zu verfolgenden Zielen und an den Vorgehensweisen in altersangemessener Weise zu beteiligen</a:t>
            </a:r>
            <a:r>
              <a:rPr lang="de-DE" sz="1650" dirty="0" smtClean="0"/>
              <a:t>.</a:t>
            </a:r>
          </a:p>
          <a:p>
            <a:pPr marL="257175" indent="-257175" algn="just">
              <a:buFont typeface="+mj-lt"/>
              <a:buAutoNum type="arabicPeriod"/>
            </a:pPr>
            <a:r>
              <a:rPr lang="de-DE" sz="1650" dirty="0"/>
              <a:t>[…] vielfältige Bewegungs-, Spiel- und Sportangebote im Rahmen des außerunterrichtlichen Schulsports </a:t>
            </a:r>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a:t>
            </a:r>
            <a:r>
              <a:rPr lang="de-DE" sz="1350" b="1" dirty="0" smtClean="0">
                <a:solidFill>
                  <a:prstClr val="black"/>
                </a:solidFill>
              </a:rPr>
              <a:t>Sportunterricht </a:t>
            </a:r>
            <a:r>
              <a:rPr lang="de-DE" sz="1350" b="1" dirty="0">
                <a:solidFill>
                  <a:prstClr val="black"/>
                </a:solidFill>
              </a:rPr>
              <a:t>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ihrem 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Tree>
    <p:extLst>
      <p:ext uri="{BB962C8B-B14F-4D97-AF65-F5344CB8AC3E}">
        <p14:creationId xmlns:p14="http://schemas.microsoft.com/office/powerpoint/2010/main" val="1472672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331640" y="1538790"/>
            <a:ext cx="6696744" cy="4515339"/>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lgn="just">
              <a:spcBef>
                <a:spcPts val="450"/>
              </a:spcBef>
              <a:buFont typeface="Symbol"/>
              <a:buChar char=""/>
              <a:tabLst>
                <a:tab pos="342900" algn="l"/>
              </a:tabLst>
              <a:defRPr/>
            </a:pPr>
            <a:r>
              <a:rPr lang="de-DE" sz="1425" dirty="0">
                <a:solidFill>
                  <a:prstClr val="black"/>
                </a:solidFill>
                <a:ea typeface="Times New Roman"/>
                <a:cs typeface="Arial"/>
              </a:rPr>
              <a:t>erfassen ihr Körperschema in </a:t>
            </a:r>
            <a:r>
              <a:rPr lang="de-DE" sz="1425" dirty="0" smtClean="0">
                <a:solidFill>
                  <a:prstClr val="black"/>
                </a:solidFill>
                <a:ea typeface="Times New Roman"/>
                <a:cs typeface="Arial"/>
              </a:rPr>
              <a:t>Ruhe </a:t>
            </a:r>
            <a:r>
              <a:rPr lang="de-DE" sz="1425" dirty="0">
                <a:solidFill>
                  <a:prstClr val="black"/>
                </a:solidFill>
                <a:ea typeface="Times New Roman"/>
                <a:cs typeface="Arial"/>
              </a:rPr>
              <a:t>und in einfachen Bewegungssituationen (Körperhaltungen im Liegen, Sitzen, Stehen, Gehen und Laufen). </a:t>
            </a:r>
            <a:r>
              <a:rPr lang="de-DE" sz="1425" dirty="0" smtClean="0">
                <a:solidFill>
                  <a:prstClr val="black"/>
                </a:solidFill>
                <a:ea typeface="Times New Roman"/>
                <a:cs typeface="Arial"/>
              </a:rPr>
              <a:t>(Bereich 1, SEP, Körperschema )</a:t>
            </a:r>
            <a:endParaRPr lang="de-DE" sz="1425" dirty="0">
              <a:solidFill>
                <a:prstClr val="black"/>
              </a:solidFill>
              <a:ea typeface="Times New Roman"/>
              <a:cs typeface="Arial"/>
            </a:endParaRPr>
          </a:p>
          <a:p>
            <a:pPr marL="600075" lvl="1" indent="-257175" algn="just">
              <a:spcBef>
                <a:spcPts val="450"/>
              </a:spcBef>
              <a:buFont typeface="Symbol"/>
              <a:buChar char=""/>
              <a:tabLst>
                <a:tab pos="342900" algn="l"/>
              </a:tabLst>
              <a:defRPr/>
            </a:pPr>
            <a:r>
              <a:rPr lang="de-DE" sz="1425" dirty="0">
                <a:solidFill>
                  <a:prstClr val="black"/>
                </a:solidFill>
                <a:ea typeface="Times New Roman"/>
                <a:cs typeface="Arial"/>
              </a:rPr>
              <a:t>führen ausgewählte Bewegungsaufgaben zur Verbesserung der exekutiven Funktionen (Arbeitsgedächtnis, Impulskontrolle, kognitive Flexibilität) aus. </a:t>
            </a:r>
            <a:r>
              <a:rPr lang="de-DE" sz="1425" dirty="0" smtClean="0">
                <a:solidFill>
                  <a:prstClr val="black"/>
                </a:solidFill>
                <a:ea typeface="Times New Roman"/>
                <a:cs typeface="Arial"/>
              </a:rPr>
              <a:t>(Bereich 2, Ende Klasse  4, Selbstregulation und Bewegung)</a:t>
            </a:r>
            <a:endParaRPr lang="de-DE" sz="1425" dirty="0">
              <a:solidFill>
                <a:prstClr val="black"/>
              </a:solidFill>
              <a:ea typeface="Times New Roman"/>
              <a:cs typeface="Arial"/>
            </a:endParaRPr>
          </a:p>
          <a:p>
            <a:pPr marL="600075" lvl="1" indent="-257175" algn="just">
              <a:spcBef>
                <a:spcPts val="450"/>
              </a:spcBef>
              <a:spcAft>
                <a:spcPts val="450"/>
              </a:spcAft>
              <a:buFont typeface="Symbol"/>
              <a:buChar char=""/>
              <a:tabLst>
                <a:tab pos="342900" algn="l"/>
              </a:tabLst>
              <a:defRPr/>
            </a:pPr>
            <a:r>
              <a:rPr lang="de-DE" sz="1425" dirty="0">
                <a:solidFill>
                  <a:prstClr val="black"/>
                </a:solidFill>
                <a:ea typeface="Times New Roman"/>
                <a:cs typeface="Arial"/>
              </a:rPr>
              <a:t>variieren nach vorgegebenen Gestaltungskriterien (u.a. Raum, Rhythmus, Form) einfache </a:t>
            </a:r>
            <a:r>
              <a:rPr lang="de-DE" sz="1425" dirty="0" smtClean="0">
                <a:solidFill>
                  <a:prstClr val="black"/>
                </a:solidFill>
                <a:ea typeface="Times New Roman"/>
                <a:cs typeface="Arial"/>
              </a:rPr>
              <a:t>Tänze. (Bereich 6, Ende Klasse 4, Rhythmus, Bewegungsgestaltung und Tanz) </a:t>
            </a:r>
            <a:endParaRPr lang="de-DE" sz="1425" dirty="0">
              <a:solidFill>
                <a:prstClr val="black"/>
              </a:solidFill>
              <a:ea typeface="Times New Roman"/>
              <a:cs typeface="Arial"/>
            </a:endParaRPr>
          </a:p>
          <a:p>
            <a:pPr marL="257175" indent="-257175">
              <a:buFontTx/>
              <a:buAutoNum type="alphaLcParenR"/>
              <a:defRPr/>
            </a:pPr>
            <a:r>
              <a:rPr lang="de-DE" sz="1425" dirty="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a:solidFill>
                  <a:prstClr val="black"/>
                </a:solidFill>
                <a:latin typeface="Calibri"/>
              </a:rPr>
              <a:t>Beschreiben 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a:t>
            </a:r>
            <a:r>
              <a:rPr lang="de-DE" sz="1425" dirty="0" smtClean="0">
                <a:solidFill>
                  <a:prstClr val="black"/>
                </a:solidFill>
                <a:latin typeface="Calibri"/>
              </a:rPr>
              <a:t>Ihrer </a:t>
            </a:r>
            <a:r>
              <a:rPr lang="de-DE" sz="1425" dirty="0">
                <a:solidFill>
                  <a:prstClr val="black"/>
                </a:solidFill>
                <a:latin typeface="Calibri"/>
              </a:rPr>
              <a:t>bisherigen </a:t>
            </a:r>
            <a:r>
              <a:rPr lang="de-DE" sz="1425" dirty="0">
                <a:solidFill>
                  <a:prstClr val="black"/>
                </a:solidFill>
              </a:rPr>
              <a:t>schuleigenen Unterrichtsvorgaben sich </a:t>
            </a:r>
            <a:r>
              <a:rPr lang="de-DE" sz="1425" dirty="0">
                <a:solidFill>
                  <a:prstClr val="black"/>
                </a:solidFill>
                <a:latin typeface="Calibri"/>
              </a:rPr>
              <a:t>diese Kompetenzen am besten fördern lassen bzw. welche Änderungen </a:t>
            </a:r>
            <a:r>
              <a:rPr lang="de-DE" sz="1425" dirty="0">
                <a:solidFill>
                  <a:prstClr val="black"/>
                </a:solidFill>
              </a:rPr>
              <a:t>in den schuleigenen Unterrichtsvorgaben nötig </a:t>
            </a:r>
            <a:r>
              <a:rPr lang="de-DE" sz="1425" dirty="0">
                <a:solidFill>
                  <a:prstClr val="black"/>
                </a:solidFill>
                <a:latin typeface="Calibri"/>
              </a:rPr>
              <a:t>sind.</a:t>
            </a:r>
          </a:p>
        </p:txBody>
      </p:sp>
    </p:spTree>
    <p:extLst>
      <p:ext uri="{BB962C8B-B14F-4D97-AF65-F5344CB8AC3E}">
        <p14:creationId xmlns:p14="http://schemas.microsoft.com/office/powerpoint/2010/main" val="279858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302113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50</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III.a</a:t>
            </a: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Allgemeine Hinweise den Unterstützungsangeboten</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3926667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smtClean="0"/>
              <a:t>- rechtlicher </a:t>
            </a:r>
            <a:r>
              <a:rPr lang="de-DE" sz="2800" dirty="0"/>
              <a:t>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52</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53</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54</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66060" y="4981013"/>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55</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600" dirty="0" smtClean="0"/>
              <a:t>Gliederung der schuleigenen Unterrichtsvorgaben (Beispiel)</a:t>
            </a:r>
            <a:endParaRPr lang="de-DE" sz="26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56</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08258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57</a:t>
            </a:fld>
            <a:endParaRPr lang="de-DE"/>
          </a:p>
        </p:txBody>
      </p:sp>
      <p:pic>
        <p:nvPicPr>
          <p:cNvPr id="8" name="Grafik 7"/>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a:bodyPr>
          <a:lstStyle/>
          <a:p>
            <a:pPr marL="0" indent="0">
              <a:buNone/>
            </a:pPr>
            <a:r>
              <a:rPr lang="de-DE" altLang="de-DE" sz="4400" b="1" dirty="0" err="1" smtClean="0">
                <a:solidFill>
                  <a:srgbClr val="002060"/>
                </a:solidFill>
                <a:cs typeface="Times New Roman" pitchFamily="18" charset="0"/>
              </a:rPr>
              <a:t>III.b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zu den schuleigenen </a:t>
            </a:r>
            <a:r>
              <a:rPr lang="de-DE" altLang="de-DE" sz="4400" dirty="0" smtClean="0">
                <a:solidFill>
                  <a:srgbClr val="002060"/>
                </a:solidFill>
                <a:cs typeface="Times New Roman" pitchFamily="18" charset="0"/>
              </a:rPr>
              <a:t>Unterrichtsvorgaben </a:t>
            </a:r>
            <a:r>
              <a:rPr lang="de-DE" altLang="de-DE" sz="4400" dirty="0" smtClean="0">
                <a:solidFill>
                  <a:srgbClr val="002060"/>
                </a:solidFill>
                <a:cs typeface="Times New Roman" pitchFamily="18" charset="0"/>
              </a:rPr>
              <a:t>im Fach Sport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58</a:t>
            </a:fld>
            <a:endParaRPr lang="de-DE"/>
          </a:p>
        </p:txBody>
      </p:sp>
    </p:spTree>
    <p:extLst>
      <p:ext uri="{BB962C8B-B14F-4D97-AF65-F5344CB8AC3E}">
        <p14:creationId xmlns:p14="http://schemas.microsoft.com/office/powerpoint/2010/main" val="782489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88831" y="908720"/>
            <a:ext cx="8310364" cy="646331"/>
          </a:xfrm>
          <a:prstGeom prst="rect">
            <a:avLst/>
          </a:prstGeom>
          <a:noFill/>
        </p:spPr>
        <p:txBody>
          <a:bodyPr wrap="square" rtlCol="0">
            <a:spAutoFit/>
          </a:bodyPr>
          <a:lstStyle/>
          <a:p>
            <a:pPr>
              <a:defRPr/>
            </a:pPr>
            <a:r>
              <a:rPr lang="de-DE" b="1" dirty="0" smtClean="0">
                <a:solidFill>
                  <a:srgbClr val="FF0000"/>
                </a:solidFill>
                <a:latin typeface="Calibri"/>
              </a:rPr>
              <a:t>Auf dem Weg </a:t>
            </a:r>
            <a:r>
              <a:rPr lang="de-DE" b="1" dirty="0">
                <a:solidFill>
                  <a:srgbClr val="FF0000"/>
                </a:solidFill>
              </a:rPr>
              <a:t>zu schuleigenen </a:t>
            </a:r>
            <a:r>
              <a:rPr lang="de-DE" b="1" dirty="0" smtClean="0">
                <a:solidFill>
                  <a:srgbClr val="FF0000"/>
                </a:solidFill>
              </a:rPr>
              <a:t>Unterrichtsvorgaben:</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9677" y="1970542"/>
            <a:ext cx="6048672" cy="4224233"/>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Lehrplan etc.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a:solidFill>
                  <a:prstClr val="black"/>
                </a:solidFill>
              </a:rPr>
              <a:t>Die </a:t>
            </a:r>
            <a:r>
              <a:rPr lang="de-DE" altLang="de-DE" sz="2250" b="1" dirty="0">
                <a:solidFill>
                  <a:prstClr val="black"/>
                </a:solidFill>
              </a:rPr>
              <a:t>schuleigenen Unterrichtsvorgaben </a:t>
            </a:r>
            <a:r>
              <a:rPr lang="de-DE" altLang="de-DE" sz="2250" dirty="0">
                <a:solidFill>
                  <a:prstClr val="black"/>
                </a:solidFill>
              </a:rPr>
              <a:t>prüfen</a:t>
            </a:r>
            <a:r>
              <a:rPr lang="de-DE" altLang="de-DE" sz="2250" dirty="0">
                <a:solidFill>
                  <a:prstClr val="black"/>
                </a:solidFill>
                <a:latin typeface="Calibri"/>
              </a:rPr>
              <a:t>: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a:t>
            </a:r>
            <a:r>
              <a:rPr lang="de-DE" altLang="de-DE" sz="2250" dirty="0">
                <a:solidFill>
                  <a:prstClr val="black"/>
                </a:solidFill>
              </a:rPr>
              <a:t>der schuleigenen </a:t>
            </a:r>
            <a:r>
              <a:rPr lang="de-DE" altLang="de-DE" sz="2250" dirty="0" smtClean="0">
                <a:solidFill>
                  <a:prstClr val="black"/>
                </a:solidFill>
              </a:rPr>
              <a:t>Unterrichtsvorgaben </a:t>
            </a:r>
            <a:r>
              <a:rPr lang="de-DE" altLang="de-DE" sz="2250" dirty="0">
                <a:solidFill>
                  <a:prstClr val="black"/>
                </a:solidFill>
                <a:latin typeface="Calibri"/>
              </a:rPr>
              <a:t>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Tree>
    <p:extLst>
      <p:ext uri="{BB962C8B-B14F-4D97-AF65-F5344CB8AC3E}">
        <p14:creationId xmlns:p14="http://schemas.microsoft.com/office/powerpoint/2010/main" val="135170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7" name="Grafik 6"/>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29190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sp>
        <p:nvSpPr>
          <p:cNvPr id="9" name="Textfeld 8"/>
          <p:cNvSpPr txBox="1"/>
          <p:nvPr/>
        </p:nvSpPr>
        <p:spPr>
          <a:xfrm>
            <a:off x="361950" y="1592797"/>
            <a:ext cx="2486025" cy="4247317"/>
          </a:xfrm>
          <a:prstGeom prst="rect">
            <a:avLst/>
          </a:prstGeom>
          <a:noFill/>
        </p:spPr>
        <p:txBody>
          <a:bodyPr wrap="square" rtlCol="0">
            <a:spAutoFit/>
          </a:bodyPr>
          <a:lstStyle/>
          <a:p>
            <a:r>
              <a:rPr lang="de-DE" b="1" dirty="0">
                <a:solidFill>
                  <a:prstClr val="black"/>
                </a:solidFill>
              </a:rPr>
              <a:t>Entwickeln Sie mit Ihrem Nachbarn / Ihrer </a:t>
            </a:r>
          </a:p>
          <a:p>
            <a:r>
              <a:rPr lang="de-DE" b="1" dirty="0">
                <a:solidFill>
                  <a:prstClr val="black"/>
                </a:solidFill>
              </a:rPr>
              <a:t>Nachbarin eine Grundidee für ein </a:t>
            </a:r>
          </a:p>
          <a:p>
            <a:r>
              <a:rPr lang="de-DE" b="1" dirty="0">
                <a:solidFill>
                  <a:prstClr val="black"/>
                </a:solidFill>
              </a:rPr>
              <a:t>Unterrichtsvorhaben zum </a:t>
            </a:r>
            <a:r>
              <a:rPr lang="de-DE" b="1" dirty="0" smtClean="0">
                <a:solidFill>
                  <a:prstClr val="black"/>
                </a:solidFill>
              </a:rPr>
              <a:t>Thema:</a:t>
            </a:r>
          </a:p>
          <a:p>
            <a:r>
              <a:rPr lang="de-DE" b="1" dirty="0" smtClean="0">
                <a:solidFill>
                  <a:prstClr val="black"/>
                </a:solidFill>
              </a:rPr>
              <a:t> </a:t>
            </a:r>
            <a:r>
              <a:rPr lang="de-DE" b="1" dirty="0"/>
              <a:t>„Korken, Zapfen &amp; Co laden uns zum Spielen ein.“</a:t>
            </a:r>
            <a:r>
              <a:rPr lang="de-DE" dirty="0"/>
              <a:t> Spiele mit Alltagsmaterialien entdecken, erproben und entwickeln vor dem Hintergrund der allgemeinen Spielerziehung</a:t>
            </a:r>
            <a:endParaRPr lang="de-DE" b="1" dirty="0">
              <a:solidFill>
                <a:prstClr val="black"/>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713020568"/>
              </p:ext>
            </p:extLst>
          </p:nvPr>
        </p:nvGraphicFramePr>
        <p:xfrm>
          <a:off x="2698111" y="1612289"/>
          <a:ext cx="6321509" cy="4255214"/>
        </p:xfrm>
        <a:graphic>
          <a:graphicData uri="http://schemas.openxmlformats.org/drawingml/2006/table">
            <a:tbl>
              <a:tblPr firstRow="1" firstCol="1" bandRow="1">
                <a:tableStyleId>{5940675A-B579-460E-94D1-54222C63F5DA}</a:tableStyleId>
              </a:tblPr>
              <a:tblGrid>
                <a:gridCol w="3286144">
                  <a:extLst>
                    <a:ext uri="{9D8B030D-6E8A-4147-A177-3AD203B41FA5}">
                      <a16:colId xmlns:a16="http://schemas.microsoft.com/office/drawing/2014/main" val="248752198"/>
                    </a:ext>
                  </a:extLst>
                </a:gridCol>
                <a:gridCol w="74627">
                  <a:extLst>
                    <a:ext uri="{9D8B030D-6E8A-4147-A177-3AD203B41FA5}">
                      <a16:colId xmlns:a16="http://schemas.microsoft.com/office/drawing/2014/main" val="77808762"/>
                    </a:ext>
                  </a:extLst>
                </a:gridCol>
                <a:gridCol w="1520783">
                  <a:extLst>
                    <a:ext uri="{9D8B030D-6E8A-4147-A177-3AD203B41FA5}">
                      <a16:colId xmlns:a16="http://schemas.microsoft.com/office/drawing/2014/main" val="3168501408"/>
                    </a:ext>
                  </a:extLst>
                </a:gridCol>
                <a:gridCol w="74627">
                  <a:extLst>
                    <a:ext uri="{9D8B030D-6E8A-4147-A177-3AD203B41FA5}">
                      <a16:colId xmlns:a16="http://schemas.microsoft.com/office/drawing/2014/main" val="1021951092"/>
                    </a:ext>
                  </a:extLst>
                </a:gridCol>
                <a:gridCol w="1365328">
                  <a:extLst>
                    <a:ext uri="{9D8B030D-6E8A-4147-A177-3AD203B41FA5}">
                      <a16:colId xmlns:a16="http://schemas.microsoft.com/office/drawing/2014/main" val="3298547578"/>
                    </a:ext>
                  </a:extLst>
                </a:gridCol>
              </a:tblGrid>
              <a:tr h="415147">
                <a:tc>
                  <a:txBody>
                    <a:bodyPr/>
                    <a:lstStyle/>
                    <a:p>
                      <a:pPr algn="just">
                        <a:lnSpc>
                          <a:spcPct val="115000"/>
                        </a:lnSpc>
                        <a:spcAft>
                          <a:spcPts val="1000"/>
                        </a:spcAft>
                      </a:pPr>
                      <a:r>
                        <a:rPr lang="de-DE" sz="800" dirty="0">
                          <a:solidFill>
                            <a:schemeClr val="tx1"/>
                          </a:solidFill>
                          <a:effectLst/>
                        </a:rPr>
                        <a:t>Thema: „Korken, Zapfen &amp; Co laden uns zum Spielen ein.“ Spiele mit Alltagsmaterialien entdecken, erproben und entwickeln vor dem Hintergrund der allgemeinen Spielerziehung</a:t>
                      </a:r>
                      <a:endParaRPr lang="de-DE" sz="800" dirty="0">
                        <a:solidFill>
                          <a:schemeClr val="tx1"/>
                        </a:solidFill>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solidFill>
                      <a:schemeClr val="bg1">
                        <a:lumMod val="75000"/>
                      </a:schemeClr>
                    </a:solidFill>
                  </a:tcPr>
                </a:tc>
                <a:tc gridSpan="3">
                  <a:txBody>
                    <a:bodyPr/>
                    <a:lstStyle/>
                    <a:p>
                      <a:pPr algn="just">
                        <a:lnSpc>
                          <a:spcPct val="115000"/>
                        </a:lnSpc>
                        <a:spcAft>
                          <a:spcPts val="0"/>
                        </a:spcAft>
                      </a:pPr>
                      <a:r>
                        <a:rPr lang="de-DE" sz="800" dirty="0">
                          <a:solidFill>
                            <a:schemeClr val="tx1"/>
                          </a:solidFill>
                          <a:effectLst/>
                        </a:rPr>
                        <a:t>Zeitumfang: </a:t>
                      </a:r>
                    </a:p>
                    <a:p>
                      <a:pPr algn="just">
                        <a:lnSpc>
                          <a:spcPct val="115000"/>
                        </a:lnSpc>
                        <a:spcAft>
                          <a:spcPts val="0"/>
                        </a:spcAft>
                      </a:pPr>
                      <a:endParaRPr lang="de-DE" sz="800" dirty="0">
                        <a:solidFill>
                          <a:schemeClr val="tx1"/>
                        </a:solidFill>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solidFill>
                      <a:schemeClr val="bg1">
                        <a:lumMod val="75000"/>
                      </a:schemeClr>
                    </a:solidFill>
                  </a:tcPr>
                </a:tc>
                <a:tc hMerge="1">
                  <a:txBody>
                    <a:bodyPr/>
                    <a:lstStyle/>
                    <a:p>
                      <a:endParaRPr lang="de-DE"/>
                    </a:p>
                  </a:txBody>
                  <a:tcPr/>
                </a:tc>
                <a:tc hMerge="1">
                  <a:txBody>
                    <a:bodyPr/>
                    <a:lstStyle/>
                    <a:p>
                      <a:endParaRPr lang="de-DE"/>
                    </a:p>
                  </a:txBody>
                  <a:tcPr/>
                </a:tc>
                <a:tc>
                  <a:txBody>
                    <a:bodyPr/>
                    <a:lstStyle/>
                    <a:p>
                      <a:pPr algn="just">
                        <a:lnSpc>
                          <a:spcPct val="115000"/>
                        </a:lnSpc>
                        <a:spcAft>
                          <a:spcPts val="0"/>
                        </a:spcAft>
                      </a:pPr>
                      <a:r>
                        <a:rPr lang="de-DE" sz="800" dirty="0">
                          <a:solidFill>
                            <a:schemeClr val="tx1"/>
                          </a:solidFill>
                          <a:effectLst/>
                        </a:rPr>
                        <a:t>Klasse/Jahrgang: </a:t>
                      </a:r>
                    </a:p>
                    <a:p>
                      <a:pPr algn="just">
                        <a:lnSpc>
                          <a:spcPct val="115000"/>
                        </a:lnSpc>
                        <a:spcAft>
                          <a:spcPts val="0"/>
                        </a:spcAft>
                      </a:pPr>
                      <a:endParaRPr lang="de-DE" sz="800" dirty="0">
                        <a:solidFill>
                          <a:schemeClr val="tx1"/>
                        </a:solidFill>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solidFill>
                      <a:schemeClr val="bg1">
                        <a:lumMod val="75000"/>
                      </a:schemeClr>
                    </a:solidFill>
                  </a:tcPr>
                </a:tc>
                <a:extLst>
                  <a:ext uri="{0D108BD9-81ED-4DB2-BD59-A6C34878D82A}">
                    <a16:rowId xmlns:a16="http://schemas.microsoft.com/office/drawing/2014/main" val="4003654044"/>
                  </a:ext>
                </a:extLst>
              </a:tr>
              <a:tr h="691911">
                <a:tc>
                  <a:txBody>
                    <a:bodyPr/>
                    <a:lstStyle/>
                    <a:p>
                      <a:pPr algn="just">
                        <a:lnSpc>
                          <a:spcPct val="115000"/>
                        </a:lnSpc>
                        <a:spcAft>
                          <a:spcPts val="0"/>
                        </a:spcAft>
                      </a:pPr>
                      <a:r>
                        <a:rPr lang="de-DE" sz="800" dirty="0">
                          <a:effectLst/>
                        </a:rPr>
                        <a:t>Bereich: Das Spielen entdecken und Spielräume nutzen (2)</a:t>
                      </a:r>
                    </a:p>
                    <a:p>
                      <a:pPr algn="just">
                        <a:lnSpc>
                          <a:spcPct val="115000"/>
                        </a:lnSpc>
                        <a:spcAft>
                          <a:spcPts val="0"/>
                        </a:spcAft>
                      </a:pPr>
                      <a:r>
                        <a:rPr lang="de-DE" sz="800" dirty="0">
                          <a:effectLst/>
                        </a:rPr>
                        <a:t> </a:t>
                      </a:r>
                    </a:p>
                    <a:p>
                      <a:pPr algn="just">
                        <a:lnSpc>
                          <a:spcPct val="115000"/>
                        </a:lnSpc>
                        <a:spcAft>
                          <a:spcPts val="0"/>
                        </a:spcAft>
                      </a:pPr>
                      <a:r>
                        <a:rPr lang="de-DE" sz="800" dirty="0">
                          <a:effectLst/>
                        </a:rPr>
                        <a:t>Schwerpunkt: </a:t>
                      </a:r>
                    </a:p>
                  </a:txBody>
                  <a:tcPr marL="49227" marR="49227" marT="0" marB="0">
                    <a:solidFill>
                      <a:schemeClr val="bg1">
                        <a:lumMod val="85000"/>
                      </a:schemeClr>
                    </a:solidFill>
                  </a:tcPr>
                </a:tc>
                <a:tc gridSpan="4">
                  <a:txBody>
                    <a:bodyPr/>
                    <a:lstStyle/>
                    <a:p>
                      <a:pPr algn="just">
                        <a:lnSpc>
                          <a:spcPct val="115000"/>
                        </a:lnSpc>
                        <a:spcAft>
                          <a:spcPts val="0"/>
                        </a:spcAft>
                      </a:pPr>
                      <a:r>
                        <a:rPr lang="de-DE" sz="800" dirty="0">
                          <a:effectLst/>
                        </a:rPr>
                        <a:t>Pädagogische Perspektive:</a:t>
                      </a:r>
                    </a:p>
                    <a:p>
                      <a:pPr algn="just">
                        <a:lnSpc>
                          <a:spcPct val="115000"/>
                        </a:lnSpc>
                        <a:spcAft>
                          <a:spcPts val="0"/>
                        </a:spcAft>
                      </a:pPr>
                      <a:r>
                        <a:rPr lang="de-DE" sz="800" dirty="0">
                          <a:effectLst/>
                        </a:rPr>
                        <a:t> </a:t>
                      </a:r>
                    </a:p>
                    <a:p>
                      <a:pPr algn="just">
                        <a:lnSpc>
                          <a:spcPct val="115000"/>
                        </a:lnSpc>
                        <a:spcAft>
                          <a:spcPts val="0"/>
                        </a:spcAft>
                      </a:pPr>
                      <a:r>
                        <a:rPr lang="de-DE" sz="800" dirty="0">
                          <a:effectLst/>
                        </a:rPr>
                        <a:t> </a:t>
                      </a:r>
                      <a:endParaRPr lang="de-DE" sz="800" dirty="0">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37550538"/>
                  </a:ext>
                </a:extLst>
              </a:tr>
              <a:tr h="980708">
                <a:tc gridSpan="5">
                  <a:txBody>
                    <a:bodyPr/>
                    <a:lstStyle/>
                    <a:p>
                      <a:pPr algn="just">
                        <a:lnSpc>
                          <a:spcPct val="115000"/>
                        </a:lnSpc>
                        <a:spcAft>
                          <a:spcPts val="0"/>
                        </a:spcAft>
                      </a:pPr>
                      <a:r>
                        <a:rPr lang="de-DE" sz="800" dirty="0">
                          <a:effectLst/>
                        </a:rPr>
                        <a:t>Kompetenzen: Die Schülerinnen und </a:t>
                      </a:r>
                      <a:r>
                        <a:rPr lang="de-DE" sz="800" dirty="0" smtClean="0">
                          <a:effectLst/>
                        </a:rPr>
                        <a:t>Schüler</a:t>
                      </a:r>
                      <a:endParaRPr lang="de-DE" sz="800" dirty="0">
                        <a:effectLst/>
                      </a:endParaRPr>
                    </a:p>
                  </a:txBody>
                  <a:tcPr marL="49227" marR="49227" marT="0" marB="0">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48231553"/>
                  </a:ext>
                </a:extLst>
              </a:tr>
              <a:tr h="1283545">
                <a:tc gridSpan="2">
                  <a:txBody>
                    <a:bodyPr/>
                    <a:lstStyle/>
                    <a:p>
                      <a:pPr algn="just">
                        <a:lnSpc>
                          <a:spcPts val="1200"/>
                        </a:lnSpc>
                        <a:spcAft>
                          <a:spcPts val="1000"/>
                        </a:spcAft>
                      </a:pPr>
                      <a:r>
                        <a:rPr lang="de-DE" sz="800" dirty="0">
                          <a:effectLst/>
                        </a:rPr>
                        <a:t>Didaktisch bzw. methodische Zugänge: </a:t>
                      </a:r>
                    </a:p>
                  </a:txBody>
                  <a:tcPr marL="49227" marR="49227" marT="0" marB="0"/>
                </a:tc>
                <a:tc hMerge="1">
                  <a:txBody>
                    <a:bodyPr/>
                    <a:lstStyle/>
                    <a:p>
                      <a:endParaRPr lang="de-DE"/>
                    </a:p>
                  </a:txBody>
                  <a:tcPr/>
                </a:tc>
                <a:tc gridSpan="3">
                  <a:txBody>
                    <a:bodyPr/>
                    <a:lstStyle/>
                    <a:p>
                      <a:pPr algn="just">
                        <a:lnSpc>
                          <a:spcPct val="115000"/>
                        </a:lnSpc>
                        <a:spcAft>
                          <a:spcPts val="0"/>
                        </a:spcAft>
                      </a:pPr>
                      <a:r>
                        <a:rPr lang="de-DE" sz="800" dirty="0">
                          <a:effectLst/>
                        </a:rPr>
                        <a:t>Materialien/Medien: </a:t>
                      </a:r>
                    </a:p>
                    <a:p>
                      <a:pPr marL="228600" algn="just">
                        <a:lnSpc>
                          <a:spcPct val="115000"/>
                        </a:lnSpc>
                        <a:spcAft>
                          <a:spcPts val="0"/>
                        </a:spcAft>
                      </a:pPr>
                      <a:r>
                        <a:rPr lang="de-DE" sz="800" dirty="0">
                          <a:effectLst/>
                        </a:rPr>
                        <a:t> </a:t>
                      </a:r>
                      <a:endParaRPr lang="de-DE" sz="800" dirty="0">
                        <a:effectLst/>
                        <a:latin typeface="Arial" panose="020B0604020202020204" pitchFamily="34" charset="0"/>
                        <a:ea typeface="Calibri" panose="020F0502020204030204" pitchFamily="34" charset="0"/>
                        <a:cs typeface="Calibri" panose="020F0502020204030204" pitchFamily="34" charset="0"/>
                      </a:endParaRPr>
                    </a:p>
                  </a:txBody>
                  <a:tcPr marL="49227" marR="4922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597933671"/>
                  </a:ext>
                </a:extLst>
              </a:tr>
              <a:tr h="878426">
                <a:tc gridSpan="2">
                  <a:txBody>
                    <a:bodyPr/>
                    <a:lstStyle/>
                    <a:p>
                      <a:pPr algn="just">
                        <a:lnSpc>
                          <a:spcPct val="115000"/>
                        </a:lnSpc>
                        <a:spcAft>
                          <a:spcPts val="0"/>
                        </a:spcAft>
                      </a:pPr>
                      <a:r>
                        <a:rPr lang="de-DE" sz="800" dirty="0">
                          <a:effectLst/>
                        </a:rPr>
                        <a:t>Lernerfolgsüberprüfung/ Leistungsbewertung/Feedback</a:t>
                      </a:r>
                      <a:r>
                        <a:rPr lang="de-DE" sz="800" dirty="0" smtClean="0">
                          <a:effectLst/>
                        </a:rPr>
                        <a:t>:</a:t>
                      </a:r>
                      <a:endParaRPr lang="de-DE" sz="800" dirty="0">
                        <a:effectLst/>
                      </a:endParaRPr>
                    </a:p>
                  </a:txBody>
                  <a:tcPr marL="49227" marR="49227" marT="0" marB="0"/>
                </a:tc>
                <a:tc hMerge="1">
                  <a:txBody>
                    <a:bodyPr/>
                    <a:lstStyle/>
                    <a:p>
                      <a:endParaRPr lang="de-DE"/>
                    </a:p>
                  </a:txBody>
                  <a:tcPr/>
                </a:tc>
                <a:tc>
                  <a:txBody>
                    <a:bodyPr/>
                    <a:lstStyle/>
                    <a:p>
                      <a:pPr algn="just">
                        <a:lnSpc>
                          <a:spcPct val="115000"/>
                        </a:lnSpc>
                        <a:spcAft>
                          <a:spcPts val="0"/>
                        </a:spcAft>
                      </a:pPr>
                      <a:r>
                        <a:rPr lang="de-DE" sz="800" dirty="0" smtClean="0">
                          <a:effectLst/>
                        </a:rPr>
                        <a:t>Kooperationen</a:t>
                      </a:r>
                      <a:r>
                        <a:rPr lang="de-DE" sz="800" dirty="0">
                          <a:effectLst/>
                        </a:rPr>
                        <a:t>: </a:t>
                      </a:r>
                    </a:p>
                  </a:txBody>
                  <a:tcPr marL="49227" marR="49227" marT="0" marB="0"/>
                </a:tc>
                <a:tc gridSpan="2">
                  <a:txBody>
                    <a:bodyPr/>
                    <a:lstStyle/>
                    <a:p>
                      <a:pPr algn="just">
                        <a:lnSpc>
                          <a:spcPct val="115000"/>
                        </a:lnSpc>
                        <a:spcAft>
                          <a:spcPts val="0"/>
                        </a:spcAft>
                      </a:pPr>
                      <a:r>
                        <a:rPr lang="de-DE" sz="800" dirty="0">
                          <a:effectLst/>
                        </a:rPr>
                        <a:t>Außerschulische Angebote</a:t>
                      </a:r>
                      <a:r>
                        <a:rPr lang="de-DE" sz="800" dirty="0" smtClean="0">
                          <a:effectLst/>
                        </a:rPr>
                        <a:t>:</a:t>
                      </a:r>
                      <a:r>
                        <a:rPr lang="de-DE" sz="800" dirty="0">
                          <a:effectLst/>
                        </a:rPr>
                        <a:t> </a:t>
                      </a:r>
                      <a:endParaRPr lang="de-DE" sz="800" dirty="0">
                        <a:effectLst/>
                        <a:latin typeface="Calibri" panose="020F0502020204030204" pitchFamily="34" charset="0"/>
                        <a:cs typeface="Calibri" panose="020F0502020204030204" pitchFamily="34" charset="0"/>
                      </a:endParaRPr>
                    </a:p>
                  </a:txBody>
                  <a:tcPr marL="49227" marR="49227" marT="0" marB="0"/>
                </a:tc>
                <a:tc hMerge="1">
                  <a:txBody>
                    <a:bodyPr/>
                    <a:lstStyle/>
                    <a:p>
                      <a:endParaRPr lang="de-DE"/>
                    </a:p>
                  </a:txBody>
                  <a:tcPr/>
                </a:tc>
                <a:extLst>
                  <a:ext uri="{0D108BD9-81ED-4DB2-BD59-A6C34878D82A}">
                    <a16:rowId xmlns:a16="http://schemas.microsoft.com/office/drawing/2014/main" val="2395903726"/>
                  </a:ext>
                </a:extLst>
              </a:tr>
            </a:tbl>
          </a:graphicData>
        </a:graphic>
      </p:graphicFrame>
    </p:spTree>
    <p:extLst>
      <p:ext uri="{BB962C8B-B14F-4D97-AF65-F5344CB8AC3E}">
        <p14:creationId xmlns:p14="http://schemas.microsoft.com/office/powerpoint/2010/main" val="9506337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a:t>
            </a:r>
            <a:r>
              <a:rPr lang="de-DE" dirty="0" smtClean="0"/>
              <a:t> Primarstufe </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61</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66492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113137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422055899"/>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3639</Words>
  <Application>Microsoft Office PowerPoint</Application>
  <PresentationFormat>Bildschirmpräsentation (4:3)</PresentationFormat>
  <Paragraphs>544</Paragraphs>
  <Slides>61</Slides>
  <Notes>23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61</vt:i4>
      </vt:variant>
    </vt:vector>
  </HeadingPairs>
  <TitlesOfParts>
    <vt:vector size="69" baseType="lpstr">
      <vt:lpstr>Arial</vt:lpstr>
      <vt:lpstr>Calibri</vt:lpstr>
      <vt:lpstr>Symbol</vt:lpstr>
      <vt:lpstr>Times New Roman</vt:lpstr>
      <vt:lpstr>Wingdings</vt:lpstr>
      <vt:lpstr>ヒラギノ角ゴ Pro W3</vt:lpstr>
      <vt:lpstr>QUA-LiS_Vorlage_weiss</vt:lpstr>
      <vt:lpstr>1_QUA-LiS_Vorlage_weiss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Weitere Hinweise zu den schuleigenen Unterrichtsvorgaben </vt:lpstr>
      <vt:lpstr>Gliederung der schuleigenen Unterrichtsvorgaben (Beispiel)</vt:lpstr>
      <vt:lpstr>Materialien im Lehrplannavigator</vt:lpstr>
      <vt:lpstr>PowerPoint-Präsentation</vt:lpstr>
      <vt:lpstr>PowerPoint-Präsentation</vt:lpstr>
      <vt:lpstr>PowerPoint-Präsentation</vt:lpstr>
      <vt:lpstr>1. Referenzdokumente</vt:lpstr>
      <vt:lpstr>1. Rahmenvorgaben für den Schulsport I</vt:lpstr>
      <vt:lpstr>1. Rahmenvorgaben für den Schulsport II</vt:lpstr>
      <vt:lpstr>2. Die wichtigsten Kontinuitäten</vt:lpstr>
      <vt:lpstr>3. Die wichtigsten Aspekte der Weiterentwicklung </vt:lpstr>
      <vt:lpstr>4. Zentrale Kompetenzen</vt:lpstr>
      <vt:lpstr>PowerPoint-Präsentation</vt:lpstr>
      <vt:lpstr>5. Ausschärfung der Fachlichkeit </vt:lpstr>
      <vt:lpstr>6. Übersicht Bereiche und Schwerpunkte I </vt:lpstr>
      <vt:lpstr>6. Übersicht Bereiche und Schwerpunkte II </vt:lpstr>
      <vt:lpstr>6. Übersicht Bereiche und Schwerpunkte III </vt:lpstr>
      <vt:lpstr>7. Beispiele Verbraucherbildung</vt:lpstr>
      <vt:lpstr>8. Beispiele Digitalisierung MKR</vt:lpstr>
      <vt:lpstr>PowerPoint-Präsentation</vt:lpstr>
      <vt:lpstr>PowerPoint-Präsentation</vt:lpstr>
      <vt:lpstr>PowerPoint-Präsentation</vt:lpstr>
      <vt:lpstr>PowerPoint-Präsentation</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Gliederung der schuleigenen Unterrichtsvorgaben (Beispiel)</vt:lpstr>
      <vt:lpstr>Materialien im Lehrplannavigator</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Probst, Thomas</dc:creator>
  <cp:lastModifiedBy>Krome, Bettina</cp:lastModifiedBy>
  <cp:revision>309</cp:revision>
  <cp:lastPrinted>2019-09-19T08:51:50Z</cp:lastPrinted>
  <dcterms:created xsi:type="dcterms:W3CDTF">2018-01-17T08:49:04Z</dcterms:created>
  <dcterms:modified xsi:type="dcterms:W3CDTF">2024-08-23T13:13:21Z</dcterms:modified>
</cp:coreProperties>
</file>