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6"/>
  </p:notesMasterIdLst>
  <p:handoutMasterIdLst>
    <p:handoutMasterId r:id="rId57"/>
  </p:handoutMasterIdLst>
  <p:sldIdLst>
    <p:sldId id="390" r:id="rId2"/>
    <p:sldId id="391" r:id="rId3"/>
    <p:sldId id="392" r:id="rId4"/>
    <p:sldId id="393" r:id="rId5"/>
    <p:sldId id="394" r:id="rId6"/>
    <p:sldId id="395" r:id="rId7"/>
    <p:sldId id="396" r:id="rId8"/>
    <p:sldId id="397" r:id="rId9"/>
    <p:sldId id="398" r:id="rId10"/>
    <p:sldId id="399" r:id="rId11"/>
    <p:sldId id="400" r:id="rId12"/>
    <p:sldId id="401" r:id="rId13"/>
    <p:sldId id="402" r:id="rId14"/>
    <p:sldId id="403" r:id="rId15"/>
    <p:sldId id="404" r:id="rId16"/>
    <p:sldId id="405" r:id="rId17"/>
    <p:sldId id="406" r:id="rId18"/>
    <p:sldId id="407" r:id="rId19"/>
    <p:sldId id="408" r:id="rId20"/>
    <p:sldId id="409" r:id="rId21"/>
    <p:sldId id="410" r:id="rId22"/>
    <p:sldId id="411" r:id="rId23"/>
    <p:sldId id="412" r:id="rId24"/>
    <p:sldId id="413" r:id="rId25"/>
    <p:sldId id="414" r:id="rId26"/>
    <p:sldId id="415" r:id="rId27"/>
    <p:sldId id="416" r:id="rId28"/>
    <p:sldId id="417" r:id="rId29"/>
    <p:sldId id="418" r:id="rId30"/>
    <p:sldId id="419" r:id="rId31"/>
    <p:sldId id="324" r:id="rId32"/>
    <p:sldId id="380" r:id="rId33"/>
    <p:sldId id="325" r:id="rId34"/>
    <p:sldId id="326" r:id="rId35"/>
    <p:sldId id="327" r:id="rId36"/>
    <p:sldId id="338" r:id="rId37"/>
    <p:sldId id="330" r:id="rId38"/>
    <p:sldId id="328" r:id="rId39"/>
    <p:sldId id="329" r:id="rId40"/>
    <p:sldId id="381" r:id="rId41"/>
    <p:sldId id="378" r:id="rId42"/>
    <p:sldId id="382" r:id="rId43"/>
    <p:sldId id="365" r:id="rId44"/>
    <p:sldId id="386" r:id="rId45"/>
    <p:sldId id="366" r:id="rId46"/>
    <p:sldId id="367" r:id="rId47"/>
    <p:sldId id="368" r:id="rId48"/>
    <p:sldId id="369" r:id="rId49"/>
    <p:sldId id="370" r:id="rId50"/>
    <p:sldId id="371" r:id="rId51"/>
    <p:sldId id="385" r:id="rId52"/>
    <p:sldId id="388" r:id="rId53"/>
    <p:sldId id="389" r:id="rId54"/>
    <p:sldId id="303" r:id="rId55"/>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rtzel, Eva" initials="PER" lastIdx="4" clrIdx="0"/>
  <p:cmAuthor id="1" name="Pertzel, Eva" initials="PE" lastIdx="2" clrIdx="1">
    <p:extLst>
      <p:ext uri="{19B8F6BF-5375-455C-9EA6-DF929625EA0E}">
        <p15:presenceInfo xmlns:p15="http://schemas.microsoft.com/office/powerpoint/2012/main" userId="Pertzel, Ev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D0D8E8"/>
    <a:srgbClr val="3399FF"/>
    <a:srgbClr val="DB820B"/>
    <a:srgbClr val="DA8F0B"/>
    <a:srgbClr val="FF9900"/>
    <a:srgbClr val="CC3300"/>
    <a:srgbClr val="D6E9D8"/>
    <a:srgbClr val="EFE0C8"/>
    <a:srgbClr val="EFE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29" autoAdjust="0"/>
    <p:restoredTop sz="97085" autoAdjust="0"/>
  </p:normalViewPr>
  <p:slideViewPr>
    <p:cSldViewPr showGuides="1">
      <p:cViewPr varScale="1">
        <p:scale>
          <a:sx n="152" d="100"/>
          <a:sy n="152" d="100"/>
        </p:scale>
        <p:origin x="1020" y="144"/>
      </p:cViewPr>
      <p:guideLst>
        <p:guide orient="horz" pos="2160"/>
        <p:guide pos="2880"/>
      </p:guideLst>
    </p:cSldViewPr>
  </p:slideViewPr>
  <p:notesTextViewPr>
    <p:cViewPr>
      <p:scale>
        <a:sx n="1" d="1"/>
        <a:sy n="1" d="1"/>
      </p:scale>
      <p:origin x="0" y="0"/>
    </p:cViewPr>
  </p:notesTextViewPr>
  <p:notesViewPr>
    <p:cSldViewPr>
      <p:cViewPr varScale="1">
        <p:scale>
          <a:sx n="93" d="100"/>
          <a:sy n="93" d="100"/>
        </p:scale>
        <p:origin x="-2844" y="-12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413"/>
          </a:xfrm>
          <a:prstGeom prst="rect">
            <a:avLst/>
          </a:prstGeom>
        </p:spPr>
        <p:txBody>
          <a:bodyPr vert="horz" lIns="91732" tIns="45867" rIns="91732" bIns="45867" rtlCol="0"/>
          <a:lstStyle>
            <a:lvl1pPr algn="l">
              <a:defRPr sz="1200"/>
            </a:lvl1pPr>
          </a:lstStyle>
          <a:p>
            <a:endParaRPr lang="de-DE"/>
          </a:p>
        </p:txBody>
      </p:sp>
      <p:sp>
        <p:nvSpPr>
          <p:cNvPr id="3" name="Datumsplatzhalter 2"/>
          <p:cNvSpPr>
            <a:spLocks noGrp="1"/>
          </p:cNvSpPr>
          <p:nvPr>
            <p:ph type="dt" sz="quarter" idx="1"/>
          </p:nvPr>
        </p:nvSpPr>
        <p:spPr>
          <a:xfrm>
            <a:off x="3849689" y="0"/>
            <a:ext cx="2946400" cy="496413"/>
          </a:xfrm>
          <a:prstGeom prst="rect">
            <a:avLst/>
          </a:prstGeom>
        </p:spPr>
        <p:txBody>
          <a:bodyPr vert="horz" lIns="91732" tIns="45867" rIns="91732" bIns="45867" rtlCol="0"/>
          <a:lstStyle>
            <a:lvl1pPr algn="r">
              <a:defRPr sz="1200"/>
            </a:lvl1pPr>
          </a:lstStyle>
          <a:p>
            <a:fld id="{160D15D8-C40D-44F2-AD47-A528947331B5}" type="datetimeFigureOut">
              <a:rPr lang="de-DE" smtClean="0"/>
              <a:t>23.08.2024</a:t>
            </a:fld>
            <a:endParaRPr lang="de-DE"/>
          </a:p>
        </p:txBody>
      </p:sp>
      <p:sp>
        <p:nvSpPr>
          <p:cNvPr id="4" name="Fußzeilenplatzhalter 3"/>
          <p:cNvSpPr>
            <a:spLocks noGrp="1"/>
          </p:cNvSpPr>
          <p:nvPr>
            <p:ph type="ftr" sz="quarter" idx="2"/>
          </p:nvPr>
        </p:nvSpPr>
        <p:spPr>
          <a:xfrm>
            <a:off x="0" y="9428629"/>
            <a:ext cx="2946400" cy="496412"/>
          </a:xfrm>
          <a:prstGeom prst="rect">
            <a:avLst/>
          </a:prstGeom>
        </p:spPr>
        <p:txBody>
          <a:bodyPr vert="horz" lIns="91732" tIns="45867" rIns="91732" bIns="45867" rtlCol="0" anchor="b"/>
          <a:lstStyle>
            <a:lvl1pPr algn="l">
              <a:defRPr sz="1200"/>
            </a:lvl1pPr>
          </a:lstStyle>
          <a:p>
            <a:endParaRPr lang="de-DE"/>
          </a:p>
        </p:txBody>
      </p:sp>
      <p:sp>
        <p:nvSpPr>
          <p:cNvPr id="5" name="Foliennummernplatzhalter 4"/>
          <p:cNvSpPr>
            <a:spLocks noGrp="1"/>
          </p:cNvSpPr>
          <p:nvPr>
            <p:ph type="sldNum" sz="quarter" idx="3"/>
          </p:nvPr>
        </p:nvSpPr>
        <p:spPr>
          <a:xfrm>
            <a:off x="3849689" y="9428629"/>
            <a:ext cx="2946400" cy="496412"/>
          </a:xfrm>
          <a:prstGeom prst="rect">
            <a:avLst/>
          </a:prstGeom>
        </p:spPr>
        <p:txBody>
          <a:bodyPr vert="horz" lIns="91732" tIns="45867" rIns="91732" bIns="45867" rtlCol="0" anchor="b"/>
          <a:lstStyle>
            <a:lvl1pPr algn="r">
              <a:defRPr sz="1200"/>
            </a:lvl1pPr>
          </a:lstStyle>
          <a:p>
            <a:fld id="{BAA06D95-A6BE-48F1-B316-676CA60ACFC7}" type="slidenum">
              <a:rPr lang="de-DE" smtClean="0"/>
              <a:t>‹Nr.›</a:t>
            </a:fld>
            <a:endParaRPr lang="de-DE"/>
          </a:p>
        </p:txBody>
      </p:sp>
    </p:spTree>
    <p:extLst>
      <p:ext uri="{BB962C8B-B14F-4D97-AF65-F5344CB8AC3E}">
        <p14:creationId xmlns:p14="http://schemas.microsoft.com/office/powerpoint/2010/main" val="3812510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332"/>
          </a:xfrm>
          <a:prstGeom prst="rect">
            <a:avLst/>
          </a:prstGeom>
        </p:spPr>
        <p:txBody>
          <a:bodyPr vert="horz" lIns="91732" tIns="45867" rIns="91732" bIns="45867" rtlCol="0"/>
          <a:lstStyle>
            <a:lvl1pPr algn="l">
              <a:defRPr sz="1200"/>
            </a:lvl1pPr>
          </a:lstStyle>
          <a:p>
            <a:endParaRPr lang="de-DE"/>
          </a:p>
        </p:txBody>
      </p:sp>
      <p:sp>
        <p:nvSpPr>
          <p:cNvPr id="3" name="Datumsplatzhalter 2"/>
          <p:cNvSpPr>
            <a:spLocks noGrp="1"/>
          </p:cNvSpPr>
          <p:nvPr>
            <p:ph type="dt" idx="1"/>
          </p:nvPr>
        </p:nvSpPr>
        <p:spPr>
          <a:xfrm>
            <a:off x="3850444" y="0"/>
            <a:ext cx="2945659" cy="496332"/>
          </a:xfrm>
          <a:prstGeom prst="rect">
            <a:avLst/>
          </a:prstGeom>
        </p:spPr>
        <p:txBody>
          <a:bodyPr vert="horz" lIns="91732" tIns="45867" rIns="91732" bIns="45867" rtlCol="0"/>
          <a:lstStyle>
            <a:lvl1pPr algn="r">
              <a:defRPr sz="1200"/>
            </a:lvl1pPr>
          </a:lstStyle>
          <a:p>
            <a:fld id="{985472B4-A8F5-4AAC-8AF9-E73AECEF49A5}" type="datetimeFigureOut">
              <a:rPr lang="de-DE" smtClean="0"/>
              <a:t>23.08.2024</a:t>
            </a:fld>
            <a:endParaRPr lang="de-DE"/>
          </a:p>
        </p:txBody>
      </p:sp>
      <p:sp>
        <p:nvSpPr>
          <p:cNvPr id="4" name="Folienbildplatzhalt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732" tIns="45867" rIns="91732" bIns="45867"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732" tIns="45867" rIns="91732" bIns="45867"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428583"/>
            <a:ext cx="2945659" cy="496332"/>
          </a:xfrm>
          <a:prstGeom prst="rect">
            <a:avLst/>
          </a:prstGeom>
        </p:spPr>
        <p:txBody>
          <a:bodyPr vert="horz" lIns="91732" tIns="45867" rIns="91732" bIns="45867"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28583"/>
            <a:ext cx="2945659" cy="496332"/>
          </a:xfrm>
          <a:prstGeom prst="rect">
            <a:avLst/>
          </a:prstGeom>
        </p:spPr>
        <p:txBody>
          <a:bodyPr vert="horz" lIns="91732" tIns="45867" rIns="91732" bIns="45867" rtlCol="0" anchor="b"/>
          <a:lstStyle>
            <a:lvl1pPr algn="r">
              <a:defRPr sz="1200"/>
            </a:lvl1pPr>
          </a:lstStyle>
          <a:p>
            <a:fld id="{91EBFD06-840E-465F-BEE3-A3A19D45DCF6}" type="slidenum">
              <a:rPr lang="de-DE" smtClean="0"/>
              <a:t>‹Nr.›</a:t>
            </a:fld>
            <a:endParaRPr lang="de-DE"/>
          </a:p>
        </p:txBody>
      </p:sp>
    </p:spTree>
    <p:extLst>
      <p:ext uri="{BB962C8B-B14F-4D97-AF65-F5344CB8AC3E}">
        <p14:creationId xmlns:p14="http://schemas.microsoft.com/office/powerpoint/2010/main" val="229289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20</a:t>
            </a:fld>
            <a:endParaRPr lang="de-DE"/>
          </a:p>
        </p:txBody>
      </p:sp>
    </p:spTree>
    <p:extLst>
      <p:ext uri="{BB962C8B-B14F-4D97-AF65-F5344CB8AC3E}">
        <p14:creationId xmlns:p14="http://schemas.microsoft.com/office/powerpoint/2010/main" val="1422797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r>
              <a:rPr lang="de-DE" dirty="0"/>
              <a:t>Wir vermuten, dass Sie manche dieser Ziele besonders wichtig finden und in Ihrem Unterricht schon jetzt verfolgen. Daher bitten wir Sie nun</a:t>
            </a:r>
            <a:r>
              <a:rPr lang="de-DE" baseline="0" dirty="0"/>
              <a:t> ….</a:t>
            </a:r>
          </a:p>
          <a:p>
            <a:pPr marL="165415" indent="-165415">
              <a:buFont typeface="Arial" panose="020B0604020202020204" pitchFamily="34" charset="0"/>
              <a:buChar char="•"/>
            </a:pPr>
            <a:endParaRPr lang="de-DE" baseline="0" dirty="0"/>
          </a:p>
          <a:p>
            <a:pPr marL="165415" indent="-165415">
              <a:buFont typeface="Arial" panose="020B0604020202020204" pitchFamily="34" charset="0"/>
              <a:buChar char="•"/>
            </a:pPr>
            <a:r>
              <a:rPr lang="de-DE" baseline="0" dirty="0"/>
              <a:t>Auswertung: Es wäre schön, wenn zwei, drei Kolleg/-innen einmal berichten würden, was sie in ihren Partnergruppen besprochen haben.</a:t>
            </a:r>
            <a:endParaRPr lang="de-DE" dirty="0"/>
          </a:p>
        </p:txBody>
      </p:sp>
      <p:sp>
        <p:nvSpPr>
          <p:cNvPr id="4" name="Foliennummernplatzhalter 3"/>
          <p:cNvSpPr>
            <a:spLocks noGrp="1"/>
          </p:cNvSpPr>
          <p:nvPr>
            <p:ph type="sldNum" sz="quarter" idx="10"/>
          </p:nvPr>
        </p:nvSpPr>
        <p:spPr/>
        <p:txBody>
          <a:bodyPr/>
          <a:lstStyle/>
          <a:p>
            <a:fld id="{BD702BCD-0F72-4190-9178-CDA2A15354A7}" type="slidenum">
              <a:rPr lang="de-DE" smtClean="0">
                <a:solidFill>
                  <a:prstClr val="black"/>
                </a:solidFill>
              </a:rPr>
              <a:pPr/>
              <a:t>41</a:t>
            </a:fld>
            <a:endParaRPr lang="de-DE">
              <a:solidFill>
                <a:prstClr val="black"/>
              </a:solidFill>
            </a:endParaRPr>
          </a:p>
        </p:txBody>
      </p:sp>
    </p:spTree>
    <p:extLst>
      <p:ext uri="{BB962C8B-B14F-4D97-AF65-F5344CB8AC3E}">
        <p14:creationId xmlns:p14="http://schemas.microsoft.com/office/powerpoint/2010/main" val="1663581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Kompetenzerwartungen sind im LP auf mittleren Abstraktionsniveau formuliert, also ungleich Stundenziel oder Aufgabenstellung (ACHTUNG: Im LP steht „lassen sich in Aufgabenstellungen überführen“, das meint aber nicht, dass 1:1 abbildbar).</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Für Unterricht muss man sich also klar machen, welche in welche Teilkompetenzen sich die Kompetenzerwartung ausdifferenziert.</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Deshalb hier nun ein Vorschlag für Sie, die Sie auch in Ihre Schule mitnehmen können, wie man sich den Kompetenzerwartungen nähern kann, wenn man konkreten Unterricht plant.</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0211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45</a:t>
            </a:fld>
            <a:endParaRPr lang="de-DE"/>
          </a:p>
        </p:txBody>
      </p:sp>
    </p:spTree>
    <p:extLst>
      <p:ext uri="{BB962C8B-B14F-4D97-AF65-F5344CB8AC3E}">
        <p14:creationId xmlns:p14="http://schemas.microsoft.com/office/powerpoint/2010/main" val="2242458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46</a:t>
            </a:fld>
            <a:endParaRPr lang="de-DE"/>
          </a:p>
        </p:txBody>
      </p:sp>
    </p:spTree>
    <p:extLst>
      <p:ext uri="{BB962C8B-B14F-4D97-AF65-F5344CB8AC3E}">
        <p14:creationId xmlns:p14="http://schemas.microsoft.com/office/powerpoint/2010/main" val="2140747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47</a:t>
            </a:fld>
            <a:endParaRPr lang="de-DE"/>
          </a:p>
        </p:txBody>
      </p:sp>
    </p:spTree>
    <p:extLst>
      <p:ext uri="{BB962C8B-B14F-4D97-AF65-F5344CB8AC3E}">
        <p14:creationId xmlns:p14="http://schemas.microsoft.com/office/powerpoint/2010/main" val="3263616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48</a:t>
            </a:fld>
            <a:endParaRPr lang="de-DE"/>
          </a:p>
        </p:txBody>
      </p:sp>
    </p:spTree>
    <p:extLst>
      <p:ext uri="{BB962C8B-B14F-4D97-AF65-F5344CB8AC3E}">
        <p14:creationId xmlns:p14="http://schemas.microsoft.com/office/powerpoint/2010/main" val="1673742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49</a:t>
            </a:fld>
            <a:endParaRPr lang="de-DE"/>
          </a:p>
        </p:txBody>
      </p:sp>
    </p:spTree>
    <p:extLst>
      <p:ext uri="{BB962C8B-B14F-4D97-AF65-F5344CB8AC3E}">
        <p14:creationId xmlns:p14="http://schemas.microsoft.com/office/powerpoint/2010/main" val="2655479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50</a:t>
            </a:fld>
            <a:endParaRPr lang="de-DE"/>
          </a:p>
        </p:txBody>
      </p:sp>
    </p:spTree>
    <p:extLst>
      <p:ext uri="{BB962C8B-B14F-4D97-AF65-F5344CB8AC3E}">
        <p14:creationId xmlns:p14="http://schemas.microsoft.com/office/powerpoint/2010/main" val="4003626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endParaRPr lang="de-DE" baseline="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8824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de-DE" dirty="0"/>
          </a:p>
        </p:txBody>
      </p:sp>
      <p:sp>
        <p:nvSpPr>
          <p:cNvPr id="4" name="Foliennummernplatzhalter 3"/>
          <p:cNvSpPr>
            <a:spLocks noGrp="1"/>
          </p:cNvSpPr>
          <p:nvPr>
            <p:ph type="sldNum" sz="quarter" idx="10"/>
          </p:nvPr>
        </p:nvSpPr>
        <p:spPr/>
        <p:txBody>
          <a:bodyPr/>
          <a:lstStyle/>
          <a:p>
            <a:fld id="{BD702BCD-0F72-4190-9178-CDA2A15354A7}" type="slidenum">
              <a:rPr lang="de-DE" smtClean="0">
                <a:solidFill>
                  <a:prstClr val="black"/>
                </a:solidFill>
              </a:rPr>
              <a:pPr/>
              <a:t>53</a:t>
            </a:fld>
            <a:endParaRPr lang="de-DE">
              <a:solidFill>
                <a:prstClr val="black"/>
              </a:solidFill>
            </a:endParaRPr>
          </a:p>
        </p:txBody>
      </p:sp>
    </p:spTree>
    <p:extLst>
      <p:ext uri="{BB962C8B-B14F-4D97-AF65-F5344CB8AC3E}">
        <p14:creationId xmlns:p14="http://schemas.microsoft.com/office/powerpoint/2010/main" val="3049839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21</a:t>
            </a:fld>
            <a:endParaRPr lang="de-DE"/>
          </a:p>
        </p:txBody>
      </p:sp>
    </p:spTree>
    <p:extLst>
      <p:ext uri="{BB962C8B-B14F-4D97-AF65-F5344CB8AC3E}">
        <p14:creationId xmlns:p14="http://schemas.microsoft.com/office/powerpoint/2010/main" val="148327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Thema „Verbraucherbildung“ ist in verschiedenen Formen für den</a:t>
            </a:r>
            <a:r>
              <a:rPr lang="de-DE" baseline="0" dirty="0"/>
              <a:t> Deutschunterricht relevant, etwa im Bereich der Analyse von „Werbung“ oder in argumentativen Zugängen zur „Nachhaltigkeit“, zum „Konsumverhalten“ o.ä.</a:t>
            </a:r>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22</a:t>
            </a:fld>
            <a:endParaRPr lang="de-DE"/>
          </a:p>
        </p:txBody>
      </p:sp>
    </p:spTree>
    <p:extLst>
      <p:ext uri="{BB962C8B-B14F-4D97-AF65-F5344CB8AC3E}">
        <p14:creationId xmlns:p14="http://schemas.microsoft.com/office/powerpoint/2010/main" val="432876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24</a:t>
            </a:fld>
            <a:endParaRPr lang="de-DE"/>
          </a:p>
        </p:txBody>
      </p:sp>
    </p:spTree>
    <p:extLst>
      <p:ext uri="{BB962C8B-B14F-4D97-AF65-F5344CB8AC3E}">
        <p14:creationId xmlns:p14="http://schemas.microsoft.com/office/powerpoint/2010/main" val="2149888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25</a:t>
            </a:fld>
            <a:endParaRPr lang="de-DE"/>
          </a:p>
        </p:txBody>
      </p:sp>
    </p:spTree>
    <p:extLst>
      <p:ext uri="{BB962C8B-B14F-4D97-AF65-F5344CB8AC3E}">
        <p14:creationId xmlns:p14="http://schemas.microsoft.com/office/powerpoint/2010/main" val="2669049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26</a:t>
            </a:fld>
            <a:endParaRPr lang="de-DE"/>
          </a:p>
        </p:txBody>
      </p:sp>
    </p:spTree>
    <p:extLst>
      <p:ext uri="{BB962C8B-B14F-4D97-AF65-F5344CB8AC3E}">
        <p14:creationId xmlns:p14="http://schemas.microsoft.com/office/powerpoint/2010/main" val="4005003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27</a:t>
            </a:fld>
            <a:endParaRPr lang="de-DE"/>
          </a:p>
        </p:txBody>
      </p:sp>
    </p:spTree>
    <p:extLst>
      <p:ext uri="{BB962C8B-B14F-4D97-AF65-F5344CB8AC3E}">
        <p14:creationId xmlns:p14="http://schemas.microsoft.com/office/powerpoint/2010/main" val="2563257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29</a:t>
            </a:fld>
            <a:endParaRPr lang="de-DE"/>
          </a:p>
        </p:txBody>
      </p:sp>
    </p:spTree>
    <p:extLst>
      <p:ext uri="{BB962C8B-B14F-4D97-AF65-F5344CB8AC3E}">
        <p14:creationId xmlns:p14="http://schemas.microsoft.com/office/powerpoint/2010/main" val="2912641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30</a:t>
            </a:fld>
            <a:endParaRPr lang="de-DE"/>
          </a:p>
        </p:txBody>
      </p:sp>
    </p:spTree>
    <p:extLst>
      <p:ext uri="{BB962C8B-B14F-4D97-AF65-F5344CB8AC3E}">
        <p14:creationId xmlns:p14="http://schemas.microsoft.com/office/powerpoint/2010/main" val="3407500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r>
              <a:rPr lang="de-DE" dirty="0"/>
              <a:t>Lehrplanentwicklung  Grundschule</a:t>
            </a:r>
          </a:p>
          <a:p>
            <a:r>
              <a:rPr lang="de-DE" dirty="0"/>
              <a:t>Auftaktveranstaltung Soest, 20.09.2019</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63460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a:xfrm>
            <a:off x="457200" y="1700808"/>
            <a:ext cx="82296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Kernlehrplanentwicklung  Gymnasium SI Auftaktveranstaltung Soest, 19.01.2018</a:t>
            </a:r>
          </a:p>
        </p:txBody>
      </p:sp>
      <p:sp>
        <p:nvSpPr>
          <p:cNvPr id="5" name="Fußzeilenplatzhalter 4"/>
          <p:cNvSpPr>
            <a:spLocks noGrp="1"/>
          </p:cNvSpPr>
          <p:nvPr>
            <p:ph type="ftr" sz="quarter" idx="11"/>
          </p:nvPr>
        </p:nvSpPr>
        <p:spPr/>
        <p:txBody>
          <a:bodyPr/>
          <a:lstStyle/>
          <a:p>
            <a:r>
              <a:rPr lang="de-DE"/>
              <a:t>georg.trendel@qua-lis.nrw.de jens.austermann@qua-lis.nrw</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47480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700809"/>
            <a:ext cx="2057400" cy="4248472"/>
          </a:xfrm>
        </p:spPr>
        <p:txBody>
          <a:bodyPr vert="eaVert"/>
          <a:lstStyle/>
          <a:p>
            <a:r>
              <a:rPr lang="de-DE"/>
              <a:t>Titelmasterformat durch Klicken bearbeiten</a:t>
            </a:r>
            <a:endParaRPr lang="de-DE" dirty="0"/>
          </a:p>
        </p:txBody>
      </p:sp>
      <p:sp>
        <p:nvSpPr>
          <p:cNvPr id="3" name="Vertikaler Textplatzhalter 2"/>
          <p:cNvSpPr>
            <a:spLocks noGrp="1"/>
          </p:cNvSpPr>
          <p:nvPr>
            <p:ph type="body" orient="vert" idx="1"/>
          </p:nvPr>
        </p:nvSpPr>
        <p:spPr>
          <a:xfrm>
            <a:off x="457200" y="1700809"/>
            <a:ext cx="60198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r>
              <a:rPr lang="de-DE"/>
              <a:t>Kernlehrplanentwicklung  Gymnasium SI Auftaktveranstaltung Soest, 19.01.2018</a:t>
            </a:r>
          </a:p>
        </p:txBody>
      </p:sp>
      <p:sp>
        <p:nvSpPr>
          <p:cNvPr id="5" name="Fußzeilenplatzhalter 4"/>
          <p:cNvSpPr>
            <a:spLocks noGrp="1"/>
          </p:cNvSpPr>
          <p:nvPr>
            <p:ph type="ftr" sz="quarter" idx="11"/>
          </p:nvPr>
        </p:nvSpPr>
        <p:spPr/>
        <p:txBody>
          <a:bodyPr/>
          <a:lstStyle/>
          <a:p>
            <a:r>
              <a:rPr lang="de-DE"/>
              <a:t>georg.trendel@qua-lis.nrw.de jens.austermann@qua-lis.nrw</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96428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infach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700808"/>
            <a:ext cx="8229600" cy="4205064"/>
          </a:xfrm>
          <a:prstGeom prst="rect">
            <a:avLst/>
          </a:prstGeom>
          <a:solidFill>
            <a:srgbClr val="EFE0C8"/>
          </a:soli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a:t>Textmasterformat bearbeiten</a:t>
            </a:r>
          </a:p>
        </p:txBody>
      </p:sp>
      <p:sp>
        <p:nvSpPr>
          <p:cNvPr id="4" name="Datumsplatzhalter 3"/>
          <p:cNvSpPr>
            <a:spLocks noGrp="1"/>
          </p:cNvSpPr>
          <p:nvPr>
            <p:ph type="dt" sz="half" idx="10"/>
          </p:nvPr>
        </p:nvSpPr>
        <p:spPr/>
        <p:txBody>
          <a:bodyPr/>
          <a:lstStyle/>
          <a:p>
            <a:r>
              <a:rPr lang="de-DE"/>
              <a:t>Kernlehrplanentwicklung  Gymnasium SI Auftaktveranstaltung Soest, 19.01.2018</a:t>
            </a:r>
          </a:p>
        </p:txBody>
      </p:sp>
      <p:sp>
        <p:nvSpPr>
          <p:cNvPr id="5" name="Fußzeilenplatzhalter 4"/>
          <p:cNvSpPr>
            <a:spLocks noGrp="1"/>
          </p:cNvSpPr>
          <p:nvPr>
            <p:ph type="ftr" sz="quarter" idx="11"/>
          </p:nvPr>
        </p:nvSpPr>
        <p:spPr/>
        <p:txBody>
          <a:bodyPr/>
          <a:lstStyle/>
          <a:p>
            <a:r>
              <a:rPr lang="de-DE"/>
              <a:t>georg.trendel@qua-lis.nrw.de jens.austermann@qua-lis.nrw</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74421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700808"/>
            <a:ext cx="8229600" cy="42050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r>
              <a:rPr lang="de-DE"/>
              <a:t>Kernlehrplanentwicklung  Gymnasium SI Auftaktveranstaltung Soest, 19.01.2018</a:t>
            </a:r>
          </a:p>
        </p:txBody>
      </p:sp>
      <p:sp>
        <p:nvSpPr>
          <p:cNvPr id="5" name="Fußzeilenplatzhalter 4"/>
          <p:cNvSpPr>
            <a:spLocks noGrp="1"/>
          </p:cNvSpPr>
          <p:nvPr>
            <p:ph type="ftr" sz="quarter" idx="11"/>
          </p:nvPr>
        </p:nvSpPr>
        <p:spPr/>
        <p:txBody>
          <a:bodyPr/>
          <a:lstStyle/>
          <a:p>
            <a:r>
              <a:rPr lang="de-DE"/>
              <a:t>georg.trendel@qua-lis.nrw.de jens.austermann@qua-lis.nrw</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54287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r>
              <a:rPr lang="de-DE"/>
              <a:t>Kernlehrplanentwicklung  Gymnasium SI Auftaktveranstaltung Soest, 19.01.2018</a:t>
            </a:r>
          </a:p>
        </p:txBody>
      </p:sp>
      <p:sp>
        <p:nvSpPr>
          <p:cNvPr id="5" name="Fußzeilenplatzhalter 4"/>
          <p:cNvSpPr>
            <a:spLocks noGrp="1"/>
          </p:cNvSpPr>
          <p:nvPr>
            <p:ph type="ftr" sz="quarter" idx="11"/>
          </p:nvPr>
        </p:nvSpPr>
        <p:spPr/>
        <p:txBody>
          <a:bodyPr/>
          <a:lstStyle/>
          <a:p>
            <a:r>
              <a:rPr lang="de-DE"/>
              <a:t>georg.trendel@qua-lis.nrw.de jens.austermann@qua-lis.nrw</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67618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r>
              <a:rPr lang="de-DE"/>
              <a:t>Kernlehrplanentwicklung  Gymnasium SI Auftaktveranstaltung Soest, 19.01.2018</a:t>
            </a:r>
          </a:p>
        </p:txBody>
      </p:sp>
      <p:sp>
        <p:nvSpPr>
          <p:cNvPr id="6" name="Fußzeilenplatzhalter 5"/>
          <p:cNvSpPr>
            <a:spLocks noGrp="1"/>
          </p:cNvSpPr>
          <p:nvPr>
            <p:ph type="ftr" sz="quarter" idx="11"/>
          </p:nvPr>
        </p:nvSpPr>
        <p:spPr/>
        <p:txBody>
          <a:bodyPr/>
          <a:lstStyle/>
          <a:p>
            <a:r>
              <a:rPr lang="de-DE"/>
              <a:t>georg.trendel@qua-lis.nrw.de jens.austermann@qua-lis.nrw</a:t>
            </a:r>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3973358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628801"/>
            <a:ext cx="4040188"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4645025" y="1628801"/>
            <a:ext cx="4041775"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0"/>
          </p:nvPr>
        </p:nvSpPr>
        <p:spPr/>
        <p:txBody>
          <a:bodyPr/>
          <a:lstStyle/>
          <a:p>
            <a:r>
              <a:rPr lang="de-DE"/>
              <a:t>Kernlehrplanentwicklung  Gymnasium SI Auftaktveranstaltung Soest, 19.01.2018</a:t>
            </a:r>
          </a:p>
        </p:txBody>
      </p:sp>
      <p:sp>
        <p:nvSpPr>
          <p:cNvPr id="8" name="Fußzeilenplatzhalter 7"/>
          <p:cNvSpPr>
            <a:spLocks noGrp="1"/>
          </p:cNvSpPr>
          <p:nvPr>
            <p:ph type="ftr" sz="quarter" idx="11"/>
          </p:nvPr>
        </p:nvSpPr>
        <p:spPr/>
        <p:txBody>
          <a:bodyPr/>
          <a:lstStyle/>
          <a:p>
            <a:r>
              <a:rPr lang="de-DE"/>
              <a:t>georg.trendel@qua-lis.nrw.de jens.austermann@qua-lis.nrw</a:t>
            </a:r>
          </a:p>
        </p:txBody>
      </p:sp>
      <p:sp>
        <p:nvSpPr>
          <p:cNvPr id="9" name="Foliennummernplatzhalter 8"/>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066295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r>
              <a:rPr lang="de-DE"/>
              <a:t>Kernlehrplanentwicklung  Gymnasium SI Auftaktveranstaltung Soest, 19.01.2018</a:t>
            </a:r>
          </a:p>
        </p:txBody>
      </p:sp>
      <p:sp>
        <p:nvSpPr>
          <p:cNvPr id="4" name="Fußzeilenplatzhalter 3"/>
          <p:cNvSpPr>
            <a:spLocks noGrp="1"/>
          </p:cNvSpPr>
          <p:nvPr>
            <p:ph type="ftr" sz="quarter" idx="11"/>
          </p:nvPr>
        </p:nvSpPr>
        <p:spPr/>
        <p:txBody>
          <a:bodyPr/>
          <a:lstStyle/>
          <a:p>
            <a:r>
              <a:rPr lang="de-DE"/>
              <a:t>georg.trendel@qua-lis.nrw.de jens.austermann@qua-lis.nrw</a:t>
            </a:r>
          </a:p>
        </p:txBody>
      </p:sp>
      <p:sp>
        <p:nvSpPr>
          <p:cNvPr id="5" name="Foliennummernplatzhalter 4"/>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418360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Kernlehrplanentwicklung  Gymnasium SI Auftaktveranstaltung Soest, 19.01.2018</a:t>
            </a:r>
          </a:p>
        </p:txBody>
      </p:sp>
      <p:sp>
        <p:nvSpPr>
          <p:cNvPr id="3" name="Fußzeilenplatzhalter 2"/>
          <p:cNvSpPr>
            <a:spLocks noGrp="1"/>
          </p:cNvSpPr>
          <p:nvPr>
            <p:ph type="ftr" sz="quarter" idx="11"/>
          </p:nvPr>
        </p:nvSpPr>
        <p:spPr/>
        <p:txBody>
          <a:bodyPr/>
          <a:lstStyle/>
          <a:p>
            <a:r>
              <a:rPr lang="de-DE"/>
              <a:t>georg.trendel@qua-lis.nrw.de jens.austermann@qua-lis.nrw</a:t>
            </a:r>
          </a:p>
        </p:txBody>
      </p:sp>
      <p:sp>
        <p:nvSpPr>
          <p:cNvPr id="4" name="Foliennummernplatzhalter 3"/>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49074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1772817"/>
            <a:ext cx="5486400" cy="295475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4" name="Textplatzhalter 3"/>
          <p:cNvSpPr>
            <a:spLocks noGrp="1"/>
          </p:cNvSpPr>
          <p:nvPr>
            <p:ph type="body" sz="half" idx="2"/>
          </p:nvPr>
        </p:nvSpPr>
        <p:spPr>
          <a:xfrm>
            <a:off x="1792288" y="5367338"/>
            <a:ext cx="5486400" cy="58194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r>
              <a:rPr lang="de-DE"/>
              <a:t>Kernlehrplanentwicklung  Gymnasium SI Auftaktveranstaltung Soest, 19.01.2018</a:t>
            </a:r>
          </a:p>
        </p:txBody>
      </p:sp>
      <p:sp>
        <p:nvSpPr>
          <p:cNvPr id="6" name="Fußzeilenplatzhalter 5"/>
          <p:cNvSpPr>
            <a:spLocks noGrp="1"/>
          </p:cNvSpPr>
          <p:nvPr>
            <p:ph type="ftr" sz="quarter" idx="11"/>
          </p:nvPr>
        </p:nvSpPr>
        <p:spPr/>
        <p:txBody>
          <a:bodyPr/>
          <a:lstStyle/>
          <a:p>
            <a:r>
              <a:rPr lang="de-DE"/>
              <a:t>georg.trendel@qua-lis.nrw.de jens.austermann@qua-lis.nrw</a:t>
            </a:r>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19387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1124744"/>
            <a:ext cx="8229600" cy="360040"/>
          </a:xfrm>
          <a:prstGeom prst="rect">
            <a:avLst/>
          </a:prstGeom>
        </p:spPr>
        <p:txBody>
          <a:bodyPr vert="horz" lIns="91440" tIns="45720" rIns="91440" bIns="45720" rtlCol="0" anchor="ctr">
            <a:noAutofit/>
          </a:bodyPr>
          <a:lstStyle/>
          <a:p>
            <a:r>
              <a:rPr lang="de-DE" dirty="0"/>
              <a:t>Titelmasterformat durch Klicken bearbeiten</a:t>
            </a:r>
          </a:p>
        </p:txBody>
      </p:sp>
      <p:sp>
        <p:nvSpPr>
          <p:cNvPr id="4" name="Datumsplatzhalter 3"/>
          <p:cNvSpPr>
            <a:spLocks noGrp="1"/>
          </p:cNvSpPr>
          <p:nvPr>
            <p:ph type="dt" sz="half" idx="2"/>
          </p:nvPr>
        </p:nvSpPr>
        <p:spPr>
          <a:xfrm>
            <a:off x="457200" y="6356350"/>
            <a:ext cx="2818656"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r>
              <a:rPr lang="de-DE"/>
              <a:t>Kernlehrplanentwicklung  Gymnasium SI Auftaktveranstaltung Soest, 19.01.2018</a:t>
            </a:r>
            <a:endParaRPr lang="de-DE" dirty="0"/>
          </a:p>
        </p:txBody>
      </p:sp>
      <p:sp>
        <p:nvSpPr>
          <p:cNvPr id="5" name="Fußzeilenplatzhalter 4"/>
          <p:cNvSpPr>
            <a:spLocks noGrp="1"/>
          </p:cNvSpPr>
          <p:nvPr>
            <p:ph type="ftr" sz="quarter" idx="3"/>
          </p:nvPr>
        </p:nvSpPr>
        <p:spPr>
          <a:xfrm>
            <a:off x="3419872" y="6356350"/>
            <a:ext cx="29523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georg.trendel@qua-lis.nrw.de jens.austermann@qua-lis.nrw</a:t>
            </a:r>
            <a:endParaRPr lang="de-DE" dirty="0"/>
          </a:p>
        </p:txBody>
      </p:sp>
      <p:sp>
        <p:nvSpPr>
          <p:cNvPr id="6" name="Foliennummernplatzhalt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A4277-7E7A-4AAF-BFC7-47646BF5CD0C}" type="slidenum">
              <a:rPr lang="de-DE" smtClean="0"/>
              <a:t>‹Nr.›</a:t>
            </a:fld>
            <a:endParaRPr lang="de-DE"/>
          </a:p>
        </p:txBody>
      </p:sp>
      <p:sp>
        <p:nvSpPr>
          <p:cNvPr id="10" name="Textplatzhalter 2"/>
          <p:cNvSpPr>
            <a:spLocks noGrp="1"/>
          </p:cNvSpPr>
          <p:nvPr>
            <p:ph type="body" idx="1"/>
          </p:nvPr>
        </p:nvSpPr>
        <p:spPr>
          <a:xfrm>
            <a:off x="457200" y="1700809"/>
            <a:ext cx="8229600" cy="4248472"/>
          </a:xfrm>
          <a:prstGeom prst="rect">
            <a:avLst/>
          </a:prstGeom>
          <a:solidFill>
            <a:schemeClr val="bg1"/>
          </a:solidFill>
          <a:effectLst/>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1" name="Picture 2" descr="Logo QUA-LiS NR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4507" y="341329"/>
            <a:ext cx="2153277" cy="61748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Gerade Verbindung 12"/>
          <p:cNvCxnSpPr/>
          <p:nvPr/>
        </p:nvCxnSpPr>
        <p:spPr>
          <a:xfrm>
            <a:off x="467544" y="1556792"/>
            <a:ext cx="8208912"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CustomShape 6"/>
          <p:cNvSpPr/>
          <p:nvPr/>
        </p:nvSpPr>
        <p:spPr>
          <a:xfrm>
            <a:off x="0" y="6060575"/>
            <a:ext cx="2987640" cy="143640"/>
          </a:xfrm>
          <a:prstGeom prst="rect">
            <a:avLst/>
          </a:prstGeom>
          <a:gradFill>
            <a:gsLst>
              <a:gs pos="0">
                <a:srgbClr val="008000"/>
              </a:gs>
              <a:gs pos="100000">
                <a:srgbClr val="FFFFCC"/>
              </a:gs>
            </a:gsLst>
            <a:lin ang="0"/>
          </a:gradFill>
          <a:ln w="25560">
            <a:noFill/>
          </a:ln>
        </p:spPr>
      </p:sp>
      <p:sp>
        <p:nvSpPr>
          <p:cNvPr id="15" name="CustomShape 8"/>
          <p:cNvSpPr/>
          <p:nvPr/>
        </p:nvSpPr>
        <p:spPr>
          <a:xfrm>
            <a:off x="3090600" y="6060575"/>
            <a:ext cx="2987640" cy="143640"/>
          </a:xfrm>
          <a:prstGeom prst="rect">
            <a:avLst/>
          </a:prstGeom>
          <a:gradFill>
            <a:gsLst>
              <a:gs pos="0">
                <a:srgbClr val="808080"/>
              </a:gs>
              <a:gs pos="100000">
                <a:srgbClr val="FFFFCC"/>
              </a:gs>
            </a:gsLst>
            <a:lin ang="0"/>
          </a:gradFill>
          <a:ln w="25560">
            <a:noFill/>
          </a:ln>
        </p:spPr>
      </p:sp>
      <p:sp>
        <p:nvSpPr>
          <p:cNvPr id="16" name="Rechteck 15"/>
          <p:cNvSpPr/>
          <p:nvPr/>
        </p:nvSpPr>
        <p:spPr>
          <a:xfrm>
            <a:off x="6158160" y="6060640"/>
            <a:ext cx="2988000" cy="144016"/>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V:\QUA-LIS\Formulare und Muster\AbsenderKennungMSB neu-farbig.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652121" y="407495"/>
            <a:ext cx="3024336" cy="619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359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Lst>
  <p:hf hdr="0"/>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bezreg-muenster.de/zentralablage/dokumente/schule_und_bildung/digitale_bildung/handreichungen_orientierungshilfen/Erstellung-schulinterner-Lehrplaene-Handreichung-fuer-Schulen.pdf" TargetMode="External"/><Relationship Id="rId2" Type="http://schemas.openxmlformats.org/officeDocument/2006/relationships/hyperlink" Target="https://www.schulentwicklung.nrw.de/referenzrahmen/index.php?bereich=1053"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ctr"/>
            <a:r>
              <a:rPr lang="de-DE" dirty="0"/>
              <a:t>Neue Lehrpläne</a:t>
            </a:r>
            <a:br>
              <a:rPr lang="de-DE" dirty="0"/>
            </a:br>
            <a:r>
              <a:rPr lang="de-DE" dirty="0"/>
              <a:t>für die Primarstufe</a:t>
            </a:r>
          </a:p>
        </p:txBody>
      </p:sp>
      <p:sp>
        <p:nvSpPr>
          <p:cNvPr id="3" name="Untertitel 2"/>
          <p:cNvSpPr>
            <a:spLocks noGrp="1"/>
          </p:cNvSpPr>
          <p:nvPr>
            <p:ph type="subTitle" idx="1"/>
          </p:nvPr>
        </p:nvSpPr>
        <p:spPr/>
        <p:txBody>
          <a:bodyPr/>
          <a:lstStyle/>
          <a:p>
            <a:r>
              <a:rPr lang="de-DE" dirty="0"/>
              <a:t>Weiterentwicklung der Lehrpläne Grundschule von 2008</a:t>
            </a:r>
          </a:p>
        </p:txBody>
      </p:sp>
    </p:spTree>
    <p:extLst>
      <p:ext uri="{BB962C8B-B14F-4D97-AF65-F5344CB8AC3E}">
        <p14:creationId xmlns:p14="http://schemas.microsoft.com/office/powerpoint/2010/main" val="3512867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229600" cy="360040"/>
          </a:xfrm>
        </p:spPr>
        <p:txBody>
          <a:bodyPr/>
          <a:lstStyle/>
          <a:p>
            <a:r>
              <a:rPr lang="de-DE" sz="3200" dirty="0"/>
              <a:t>Kapitel 2.1: Bereiche in den Fächern D, M und E</a:t>
            </a:r>
          </a:p>
        </p:txBody>
      </p:sp>
      <p:sp>
        <p:nvSpPr>
          <p:cNvPr id="3" name="Inhaltsplatzhalter 2"/>
          <p:cNvSpPr>
            <a:spLocks noGrp="1"/>
          </p:cNvSpPr>
          <p:nvPr>
            <p:ph idx="1"/>
          </p:nvPr>
        </p:nvSpPr>
        <p:spPr/>
        <p:txBody>
          <a:bodyPr>
            <a:normAutofit/>
          </a:bodyPr>
          <a:lstStyle/>
          <a:p>
            <a:r>
              <a:rPr lang="de-DE" dirty="0"/>
              <a:t>benennen analytisch unterscheidbare Handlungsfelder eines Faches,</a:t>
            </a:r>
          </a:p>
          <a:p>
            <a:r>
              <a:rPr lang="de-DE" dirty="0"/>
              <a:t>orientieren sich an den Bildungsstandards (PS: D, M; SI: E)</a:t>
            </a:r>
          </a:p>
          <a:p>
            <a:r>
              <a:rPr lang="de-DE" dirty="0"/>
              <a:t>werden in Form von Kompetenzerwartungen ausdifferenziert und beschrieben,</a:t>
            </a:r>
          </a:p>
          <a:p>
            <a:r>
              <a:rPr lang="de-DE" dirty="0"/>
              <a:t>besitzen stets eine Handlungsdimension und eine Wissensdimension (Metawissen).</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10</a:t>
            </a:fld>
            <a:endParaRPr lang="de-DE"/>
          </a:p>
        </p:txBody>
      </p:sp>
    </p:spTree>
    <p:extLst>
      <p:ext uri="{BB962C8B-B14F-4D97-AF65-F5344CB8AC3E}">
        <p14:creationId xmlns:p14="http://schemas.microsoft.com/office/powerpoint/2010/main" val="1241564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000" dirty="0"/>
              <a:t>Kapitel 2.1: Bereiche in SU, </a:t>
            </a:r>
            <a:r>
              <a:rPr lang="de-DE" sz="2000" dirty="0" err="1"/>
              <a:t>Mu</a:t>
            </a:r>
            <a:r>
              <a:rPr lang="de-DE" sz="2000" dirty="0"/>
              <a:t>, </a:t>
            </a:r>
            <a:r>
              <a:rPr lang="de-DE" sz="2000" dirty="0" err="1"/>
              <a:t>Ku</a:t>
            </a:r>
            <a:r>
              <a:rPr lang="de-DE" sz="2000" dirty="0"/>
              <a:t>, KR, ER, SP und Praktische Philosophie</a:t>
            </a:r>
          </a:p>
        </p:txBody>
      </p:sp>
      <p:sp>
        <p:nvSpPr>
          <p:cNvPr id="3" name="Inhaltsplatzhalter 2"/>
          <p:cNvSpPr>
            <a:spLocks noGrp="1"/>
          </p:cNvSpPr>
          <p:nvPr>
            <p:ph idx="1"/>
          </p:nvPr>
        </p:nvSpPr>
        <p:spPr/>
        <p:txBody>
          <a:bodyPr/>
          <a:lstStyle/>
          <a:p>
            <a:r>
              <a:rPr lang="de-DE" dirty="0"/>
              <a:t>umfassen fachliche Gegenstände wie Phänomene, Sachverhalte, Konzepte usw.,</a:t>
            </a:r>
          </a:p>
          <a:p>
            <a:r>
              <a:rPr lang="de-DE" dirty="0"/>
              <a:t>bilden den Kontext für Kompetenzentwicklung,</a:t>
            </a:r>
          </a:p>
          <a:p>
            <a:r>
              <a:rPr lang="de-DE" dirty="0"/>
              <a:t>sind für die Beschreibung von Kompetenzen unverzichtbar und machen diese erst vorstellbar.</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11</a:t>
            </a:fld>
            <a:endParaRPr lang="de-DE"/>
          </a:p>
        </p:txBody>
      </p:sp>
    </p:spTree>
    <p:extLst>
      <p:ext uri="{BB962C8B-B14F-4D97-AF65-F5344CB8AC3E}">
        <p14:creationId xmlns:p14="http://schemas.microsoft.com/office/powerpoint/2010/main" val="2931488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Kapitel 2.2: Kompetenzerwartungen</a:t>
            </a:r>
          </a:p>
        </p:txBody>
      </p:sp>
      <p:sp>
        <p:nvSpPr>
          <p:cNvPr id="3" name="Inhaltsplatzhalter 2"/>
          <p:cNvSpPr>
            <a:spLocks noGrp="1"/>
          </p:cNvSpPr>
          <p:nvPr>
            <p:ph idx="1"/>
          </p:nvPr>
        </p:nvSpPr>
        <p:spPr/>
        <p:txBody>
          <a:bodyPr>
            <a:normAutofit/>
          </a:bodyPr>
          <a:lstStyle/>
          <a:p>
            <a:r>
              <a:rPr lang="de-DE" dirty="0"/>
              <a:t>führen fachliche Prozesse und fachliche Inhalte zusammen,</a:t>
            </a:r>
          </a:p>
          <a:p>
            <a:r>
              <a:rPr lang="de-DE" dirty="0"/>
              <a:t>beschreiben konkret, was Schülerinnen und Schüler in einem Bereich unter Berücksichtigung aller Anforderungsbereiche in der Regel können und wissen sollen,</a:t>
            </a:r>
          </a:p>
          <a:p>
            <a:r>
              <a:rPr lang="de-DE" dirty="0"/>
              <a:t>besitzen einen exemplarischen Charakter und sind auf vergleichbare Situationen </a:t>
            </a:r>
            <a:r>
              <a:rPr lang="de-DE" dirty="0" err="1"/>
              <a:t>transferierbar</a:t>
            </a:r>
            <a:r>
              <a:rPr lang="de-DE" dirty="0"/>
              <a:t>.</a:t>
            </a:r>
            <a:endParaRPr lang="de-DE" u="sng"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12</a:t>
            </a:fld>
            <a:endParaRPr lang="de-DE"/>
          </a:p>
        </p:txBody>
      </p:sp>
    </p:spTree>
    <p:extLst>
      <p:ext uri="{BB962C8B-B14F-4D97-AF65-F5344CB8AC3E}">
        <p14:creationId xmlns:p14="http://schemas.microsoft.com/office/powerpoint/2010/main" val="4098045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Kapitel 3: Leistungen fördern und bewerten </a:t>
            </a:r>
          </a:p>
        </p:txBody>
      </p:sp>
      <p:sp>
        <p:nvSpPr>
          <p:cNvPr id="3" name="Inhaltsplatzhalter 2"/>
          <p:cNvSpPr>
            <a:spLocks noGrp="1"/>
          </p:cNvSpPr>
          <p:nvPr>
            <p:ph idx="1"/>
          </p:nvPr>
        </p:nvSpPr>
        <p:spPr/>
        <p:txBody>
          <a:bodyPr/>
          <a:lstStyle/>
          <a:p>
            <a:r>
              <a:rPr lang="de-DE" dirty="0"/>
              <a:t>Pädagogisches Leistungsverständnis </a:t>
            </a:r>
          </a:p>
          <a:p>
            <a:r>
              <a:rPr lang="de-DE" dirty="0"/>
              <a:t>Ausgangspunkt: individueller Lernstand </a:t>
            </a:r>
          </a:p>
          <a:p>
            <a:r>
              <a:rPr lang="de-DE" dirty="0"/>
              <a:t>Prozesse wie auch Produkte als Basis </a:t>
            </a:r>
          </a:p>
          <a:p>
            <a:r>
              <a:rPr lang="de-DE" dirty="0"/>
              <a:t>Transparenz der Kriterien </a:t>
            </a:r>
          </a:p>
          <a:p>
            <a:r>
              <a:rPr lang="de-DE" dirty="0"/>
              <a:t>Fächer D, M, E: schriftliche Leistungen</a:t>
            </a:r>
          </a:p>
          <a:p>
            <a:r>
              <a:rPr lang="de-DE" dirty="0"/>
              <a:t>Fächer SU, </a:t>
            </a:r>
            <a:r>
              <a:rPr lang="de-DE" dirty="0" err="1"/>
              <a:t>Mu</a:t>
            </a:r>
            <a:r>
              <a:rPr lang="de-DE" dirty="0"/>
              <a:t>, </a:t>
            </a:r>
            <a:r>
              <a:rPr lang="de-DE" dirty="0" err="1"/>
              <a:t>Ku</a:t>
            </a:r>
            <a:r>
              <a:rPr lang="de-DE" dirty="0"/>
              <a:t>, KR, ER, SP; PP: sonstige Leistungen </a:t>
            </a:r>
          </a:p>
        </p:txBody>
      </p:sp>
      <p:sp>
        <p:nvSpPr>
          <p:cNvPr id="4" name="Datumsplatzhalter 3"/>
          <p:cNvSpPr>
            <a:spLocks noGrp="1"/>
          </p:cNvSpPr>
          <p:nvPr>
            <p:ph type="dt" sz="half" idx="10"/>
          </p:nvPr>
        </p:nvSpPr>
        <p:spPr>
          <a:xfrm>
            <a:off x="601216" y="6356350"/>
            <a:ext cx="2818656" cy="365125"/>
          </a:xfrm>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13</a:t>
            </a:fld>
            <a:endParaRPr lang="de-DE"/>
          </a:p>
        </p:txBody>
      </p:sp>
    </p:spTree>
    <p:extLst>
      <p:ext uri="{BB962C8B-B14F-4D97-AF65-F5344CB8AC3E}">
        <p14:creationId xmlns:p14="http://schemas.microsoft.com/office/powerpoint/2010/main" val="3225569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07704" y="2924944"/>
            <a:ext cx="5486400" cy="566738"/>
          </a:xfrm>
        </p:spPr>
        <p:txBody>
          <a:bodyPr/>
          <a:lstStyle/>
          <a:p>
            <a:pPr algn="ctr"/>
            <a:r>
              <a:rPr lang="de-DE" sz="4000" dirty="0">
                <a:solidFill>
                  <a:srgbClr val="002060"/>
                </a:solidFill>
              </a:rPr>
              <a:t/>
            </a:r>
            <a:br>
              <a:rPr lang="de-DE" sz="4000" dirty="0">
                <a:solidFill>
                  <a:srgbClr val="002060"/>
                </a:solidFill>
              </a:rPr>
            </a:br>
            <a:r>
              <a:rPr lang="de-DE" sz="4000" dirty="0">
                <a:solidFill>
                  <a:srgbClr val="002060"/>
                </a:solidFill>
              </a:rPr>
              <a:t/>
            </a:r>
            <a:br>
              <a:rPr lang="de-DE" sz="4000" dirty="0">
                <a:solidFill>
                  <a:srgbClr val="002060"/>
                </a:solidFill>
              </a:rPr>
            </a:br>
            <a:r>
              <a:rPr lang="de-DE" sz="4000" dirty="0">
                <a:solidFill>
                  <a:srgbClr val="002060"/>
                </a:solidFill>
              </a:rPr>
              <a:t/>
            </a:r>
            <a:br>
              <a:rPr lang="de-DE" sz="4000" dirty="0">
                <a:solidFill>
                  <a:srgbClr val="002060"/>
                </a:solidFill>
              </a:rPr>
            </a:br>
            <a:r>
              <a:rPr lang="de-DE" sz="4000" dirty="0">
                <a:solidFill>
                  <a:srgbClr val="002060"/>
                </a:solidFill>
              </a:rPr>
              <a:t>Prinzipien der Weiterentwicklung und Veränderungen </a:t>
            </a:r>
          </a:p>
        </p:txBody>
      </p:sp>
      <p:sp>
        <p:nvSpPr>
          <p:cNvPr id="5" name="Datumsplatzhalter 4"/>
          <p:cNvSpPr>
            <a:spLocks noGrp="1"/>
          </p:cNvSpPr>
          <p:nvPr>
            <p:ph type="dt" sz="half" idx="10"/>
          </p:nvPr>
        </p:nvSpPr>
        <p:spPr/>
        <p:txBody>
          <a:bodyPr/>
          <a:lstStyle/>
          <a:p>
            <a:r>
              <a:rPr lang="de-DE" dirty="0"/>
              <a:t>Lehrplanentwicklung Primarstufe</a:t>
            </a:r>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14</a:t>
            </a:fld>
            <a:endParaRPr lang="de-DE"/>
          </a:p>
        </p:txBody>
      </p:sp>
    </p:spTree>
    <p:extLst>
      <p:ext uri="{BB962C8B-B14F-4D97-AF65-F5344CB8AC3E}">
        <p14:creationId xmlns:p14="http://schemas.microsoft.com/office/powerpoint/2010/main" val="4085649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Kompetenzformulierungen </a:t>
            </a:r>
          </a:p>
        </p:txBody>
      </p:sp>
      <p:sp>
        <p:nvSpPr>
          <p:cNvPr id="3" name="Inhaltsplatzhalter 2"/>
          <p:cNvSpPr>
            <a:spLocks noGrp="1"/>
          </p:cNvSpPr>
          <p:nvPr>
            <p:ph idx="1"/>
          </p:nvPr>
        </p:nvSpPr>
        <p:spPr/>
        <p:txBody>
          <a:bodyPr>
            <a:normAutofit fontScale="92500" lnSpcReduction="10000"/>
          </a:bodyPr>
          <a:lstStyle/>
          <a:p>
            <a:r>
              <a:rPr lang="de-DE" dirty="0"/>
              <a:t>beschreiben durch die Lehrkraft überprüfbare, d.h. beobachtbare Lernergebnisse,</a:t>
            </a:r>
          </a:p>
          <a:p>
            <a:r>
              <a:rPr lang="de-DE" dirty="0"/>
              <a:t>Hilfestellung durch Operatoren: beschreiben, erklären, bewerten, … </a:t>
            </a:r>
          </a:p>
          <a:p>
            <a:r>
              <a:rPr lang="de-DE" dirty="0"/>
              <a:t>Hilfestellung durch zu erstellende Produkte: verfassen einen Text, fertigen ein Modell an, … </a:t>
            </a:r>
          </a:p>
          <a:p>
            <a:r>
              <a:rPr lang="de-DE" dirty="0"/>
              <a:t>Hilfestellungen durch ausgeführte Handlungen: laufen rhythmisch über Hindernisse,  experimentieren   beim  Malen mit Farbmischungen, … </a:t>
            </a:r>
          </a:p>
          <a:p>
            <a:r>
              <a:rPr lang="de-DE" dirty="0"/>
              <a:t>bilden </a:t>
            </a:r>
            <a:r>
              <a:rPr lang="de-DE" u="sng" dirty="0"/>
              <a:t>keine</a:t>
            </a:r>
            <a:r>
              <a:rPr lang="de-DE" dirty="0"/>
              <a:t> Unterrichtsschritte ab. </a:t>
            </a:r>
          </a:p>
          <a:p>
            <a:endParaRPr lang="de-DE" dirty="0"/>
          </a:p>
          <a:p>
            <a:endParaRPr lang="de-DE" dirty="0"/>
          </a:p>
          <a:p>
            <a:endParaRPr lang="de-DE" dirty="0"/>
          </a:p>
        </p:txBody>
      </p:sp>
      <p:sp>
        <p:nvSpPr>
          <p:cNvPr id="4" name="Datumsplatzhalter 3"/>
          <p:cNvSpPr>
            <a:spLocks noGrp="1"/>
          </p:cNvSpPr>
          <p:nvPr>
            <p:ph type="dt" sz="half" idx="10"/>
          </p:nvPr>
        </p:nvSpPr>
        <p:spPr>
          <a:xfrm>
            <a:off x="601216" y="6356350"/>
            <a:ext cx="2818656" cy="365125"/>
          </a:xfrm>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15</a:t>
            </a:fld>
            <a:endParaRPr lang="de-DE"/>
          </a:p>
        </p:txBody>
      </p:sp>
    </p:spTree>
    <p:extLst>
      <p:ext uri="{BB962C8B-B14F-4D97-AF65-F5344CB8AC3E}">
        <p14:creationId xmlns:p14="http://schemas.microsoft.com/office/powerpoint/2010/main" val="3647349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Aktualisierung </a:t>
            </a:r>
          </a:p>
        </p:txBody>
      </p:sp>
      <p:sp>
        <p:nvSpPr>
          <p:cNvPr id="3" name="Inhaltsplatzhalter 2"/>
          <p:cNvSpPr>
            <a:spLocks noGrp="1"/>
          </p:cNvSpPr>
          <p:nvPr>
            <p:ph idx="1"/>
          </p:nvPr>
        </p:nvSpPr>
        <p:spPr/>
        <p:txBody>
          <a:bodyPr>
            <a:normAutofit fontScale="92500"/>
          </a:bodyPr>
          <a:lstStyle/>
          <a:p>
            <a:pPr marL="0" indent="0">
              <a:buNone/>
            </a:pPr>
            <a:r>
              <a:rPr lang="de-DE" dirty="0"/>
              <a:t>Orientierung an der Struktur der bisherigen Lehrpläne für die Grundschule bei</a:t>
            </a:r>
          </a:p>
          <a:p>
            <a:r>
              <a:rPr lang="de-DE" dirty="0"/>
              <a:t>Aktualisierung der Aufgaben und Ziele des Faches</a:t>
            </a:r>
          </a:p>
          <a:p>
            <a:r>
              <a:rPr lang="de-DE" dirty="0"/>
              <a:t>Berücksichtigung von sog. Vorläuferfähigkeiten in D, M</a:t>
            </a:r>
          </a:p>
          <a:p>
            <a:r>
              <a:rPr lang="de-DE" dirty="0"/>
              <a:t>Aktualisierung des gesamten Kapitels 2: Kompetenzerwartungen und Inhalte </a:t>
            </a:r>
          </a:p>
          <a:p>
            <a:r>
              <a:rPr lang="de-DE" dirty="0"/>
              <a:t>Aktualisierung Kapitel 3 </a:t>
            </a:r>
          </a:p>
          <a:p>
            <a:pPr>
              <a:buFont typeface="Wingdings" panose="05000000000000000000" pitchFamily="2" charset="2"/>
              <a:buChar char="à"/>
            </a:pPr>
            <a:r>
              <a:rPr lang="de-DE" dirty="0">
                <a:sym typeface="Wingdings" panose="05000000000000000000" pitchFamily="2" charset="2"/>
              </a:rPr>
              <a:t> besondere Berücksichtigung der Schuleingangsphase</a:t>
            </a:r>
          </a:p>
          <a:p>
            <a:pPr>
              <a:buFont typeface="Wingdings" panose="05000000000000000000" pitchFamily="2" charset="2"/>
              <a:buChar char="à"/>
            </a:pPr>
            <a:r>
              <a:rPr lang="de-DE" dirty="0">
                <a:sym typeface="Wingdings" panose="05000000000000000000" pitchFamily="2" charset="2"/>
              </a:rPr>
              <a:t> </a:t>
            </a:r>
            <a:r>
              <a:rPr lang="de-DE" dirty="0"/>
              <a:t>Anschlussfähigkeit zur Sekundarstufe I / Übergang </a:t>
            </a:r>
          </a:p>
        </p:txBody>
      </p:sp>
      <p:sp>
        <p:nvSpPr>
          <p:cNvPr id="6" name="Foliennummernplatzhalter 5"/>
          <p:cNvSpPr>
            <a:spLocks noGrp="1"/>
          </p:cNvSpPr>
          <p:nvPr>
            <p:ph type="sldNum" sz="quarter" idx="12"/>
          </p:nvPr>
        </p:nvSpPr>
        <p:spPr/>
        <p:txBody>
          <a:bodyPr/>
          <a:lstStyle/>
          <a:p>
            <a:fld id="{512A4277-7E7A-4AAF-BFC7-47646BF5CD0C}" type="slidenum">
              <a:rPr lang="de-DE" smtClean="0"/>
              <a:t>16</a:t>
            </a:fld>
            <a:endParaRPr lang="de-DE"/>
          </a:p>
        </p:txBody>
      </p:sp>
      <p:sp>
        <p:nvSpPr>
          <p:cNvPr id="7" name="Datumsplatzhalter 3"/>
          <p:cNvSpPr>
            <a:spLocks noGrp="1"/>
          </p:cNvSpPr>
          <p:nvPr>
            <p:ph type="ftr" sz="quarter" idx="11"/>
          </p:nvPr>
        </p:nvSpPr>
        <p:spPr>
          <a:xfrm>
            <a:off x="457200" y="6356350"/>
            <a:ext cx="5915025" cy="365125"/>
          </a:xfrm>
        </p:spPr>
        <p:txBody>
          <a:bodyPr/>
          <a:lstStyle/>
          <a:p>
            <a:pPr algn="l"/>
            <a:r>
              <a:rPr lang="de-DE"/>
              <a:t>Lehrplanentwicklung Primarstufe</a:t>
            </a:r>
            <a:endParaRPr lang="de-DE" dirty="0"/>
          </a:p>
        </p:txBody>
      </p:sp>
    </p:spTree>
    <p:extLst>
      <p:ext uri="{BB962C8B-B14F-4D97-AF65-F5344CB8AC3E}">
        <p14:creationId xmlns:p14="http://schemas.microsoft.com/office/powerpoint/2010/main" val="1107574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Anpassung der Struktur an Lehrpläne anderer Schulformen </a:t>
            </a:r>
          </a:p>
        </p:txBody>
      </p:sp>
      <p:sp>
        <p:nvSpPr>
          <p:cNvPr id="3" name="Inhaltsplatzhalter 2"/>
          <p:cNvSpPr>
            <a:spLocks noGrp="1"/>
          </p:cNvSpPr>
          <p:nvPr>
            <p:ph idx="1"/>
          </p:nvPr>
        </p:nvSpPr>
        <p:spPr/>
        <p:txBody>
          <a:bodyPr>
            <a:normAutofit fontScale="92500"/>
          </a:bodyPr>
          <a:lstStyle/>
          <a:p>
            <a:r>
              <a:rPr lang="de-DE" dirty="0"/>
              <a:t>Zusammenführung der Kapitel 2 und 3 aus dem LP 2008 zu einem Kapitel 2 </a:t>
            </a:r>
          </a:p>
          <a:p>
            <a:r>
              <a:rPr lang="de-DE" dirty="0"/>
              <a:t>schnellere Orientierung über die Schulformen hinweg </a:t>
            </a:r>
          </a:p>
          <a:p>
            <a:r>
              <a:rPr lang="de-DE" dirty="0"/>
              <a:t>Beibehaltung der Unterteilung </a:t>
            </a:r>
            <a:r>
              <a:rPr lang="de-DE"/>
              <a:t>in Bereiche mit </a:t>
            </a:r>
            <a:r>
              <a:rPr lang="de-DE" dirty="0"/>
              <a:t>zugehörigen Schwerpunkten </a:t>
            </a:r>
          </a:p>
          <a:p>
            <a:r>
              <a:rPr lang="de-DE" dirty="0"/>
              <a:t>Wichtig für die Lesart der LP: Reihenfolge der Bereiche in den Lehrplänen gibt nicht die Reihenfolge der Unterrichtsvorhaben in der Praxis vor, sondern im Unterricht werden die Bereiche miteinander vernetzt.  </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17</a:t>
            </a:fld>
            <a:endParaRPr lang="de-DE"/>
          </a:p>
        </p:txBody>
      </p:sp>
    </p:spTree>
    <p:extLst>
      <p:ext uri="{BB962C8B-B14F-4D97-AF65-F5344CB8AC3E}">
        <p14:creationId xmlns:p14="http://schemas.microsoft.com/office/powerpoint/2010/main" val="2126667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Ausschärfung der Fachlichkeit</a:t>
            </a:r>
          </a:p>
        </p:txBody>
      </p:sp>
      <p:sp>
        <p:nvSpPr>
          <p:cNvPr id="3" name="Inhaltsplatzhalter 2"/>
          <p:cNvSpPr>
            <a:spLocks noGrp="1"/>
          </p:cNvSpPr>
          <p:nvPr>
            <p:ph idx="1"/>
          </p:nvPr>
        </p:nvSpPr>
        <p:spPr/>
        <p:txBody>
          <a:bodyPr>
            <a:normAutofit fontScale="92500" lnSpcReduction="20000"/>
          </a:bodyPr>
          <a:lstStyle/>
          <a:p>
            <a:r>
              <a:rPr lang="de-DE" dirty="0"/>
              <a:t>zielgerechte Auswahl und Präzisierung von Fachinhalten statt Beispiele wie im LP 2008 </a:t>
            </a:r>
          </a:p>
          <a:p>
            <a:r>
              <a:rPr lang="de-DE" dirty="0"/>
              <a:t>Anpassung an zeitgemäße fachliche Perspektiven</a:t>
            </a:r>
          </a:p>
          <a:p>
            <a:r>
              <a:rPr lang="de-DE" dirty="0"/>
              <a:t>Verdeutlichung einer Kompetenzprogression</a:t>
            </a:r>
          </a:p>
          <a:p>
            <a:pPr lvl="1"/>
            <a:r>
              <a:rPr lang="de-DE" sz="2400" dirty="0"/>
              <a:t>Ende der Schuleingangsphase</a:t>
            </a:r>
          </a:p>
          <a:p>
            <a:pPr lvl="1"/>
            <a:r>
              <a:rPr lang="de-DE" sz="2400" dirty="0"/>
              <a:t>Ende Klasse 4</a:t>
            </a:r>
          </a:p>
          <a:p>
            <a:r>
              <a:rPr lang="de-DE" dirty="0"/>
              <a:t>In </a:t>
            </a:r>
            <a:r>
              <a:rPr lang="de-DE" i="1" dirty="0"/>
              <a:t>Klammerzusätzen</a:t>
            </a:r>
            <a:r>
              <a:rPr lang="de-DE" dirty="0"/>
              <a:t> werden Kompetenzerwartungen um verbindliche Inhalte und Gegenstände zur Entwicklung der Kompetenz ergänzt. Der Zusatz „</a:t>
            </a:r>
            <a:r>
              <a:rPr lang="de-DE" i="1" dirty="0"/>
              <a:t>u.a.</a:t>
            </a:r>
            <a:r>
              <a:rPr lang="de-DE" dirty="0"/>
              <a:t>“ weist darauf hin, dass zusätzlich zu den genannten mindestens ein weiterer Inhalt bzw. Gegenstand verbindlich zu behandeln ist.</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18</a:t>
            </a:fld>
            <a:endParaRPr lang="de-DE"/>
          </a:p>
        </p:txBody>
      </p:sp>
    </p:spTree>
    <p:extLst>
      <p:ext uri="{BB962C8B-B14F-4D97-AF65-F5344CB8AC3E}">
        <p14:creationId xmlns:p14="http://schemas.microsoft.com/office/powerpoint/2010/main" val="2942021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Berücksichtigung der Querschnittsaufgaben u.a. </a:t>
            </a:r>
          </a:p>
        </p:txBody>
      </p:sp>
      <p:sp>
        <p:nvSpPr>
          <p:cNvPr id="3" name="Inhaltsplatzhalter 2"/>
          <p:cNvSpPr>
            <a:spLocks noGrp="1"/>
          </p:cNvSpPr>
          <p:nvPr>
            <p:ph idx="1"/>
          </p:nvPr>
        </p:nvSpPr>
        <p:spPr/>
        <p:txBody>
          <a:bodyPr>
            <a:normAutofit fontScale="92500" lnSpcReduction="10000"/>
          </a:bodyPr>
          <a:lstStyle/>
          <a:p>
            <a:r>
              <a:rPr lang="de-DE" dirty="0"/>
              <a:t>geschlechtersensible Bildung  </a:t>
            </a:r>
          </a:p>
          <a:p>
            <a:r>
              <a:rPr lang="de-DE" dirty="0"/>
              <a:t>Interkulturelle Bildung </a:t>
            </a:r>
          </a:p>
          <a:p>
            <a:r>
              <a:rPr lang="de-DE" dirty="0"/>
              <a:t>Bildung in der digitalen Welt  </a:t>
            </a:r>
            <a:r>
              <a:rPr lang="de-DE" dirty="0">
                <a:sym typeface="Wingdings" panose="05000000000000000000" pitchFamily="2" charset="2"/>
              </a:rPr>
              <a:t> </a:t>
            </a:r>
            <a:r>
              <a:rPr lang="de-DE" dirty="0"/>
              <a:t>MKR NRW:  Erstellung einer  Synopse als Unterstützung für die Schulen  </a:t>
            </a:r>
          </a:p>
          <a:p>
            <a:r>
              <a:rPr lang="de-DE" dirty="0"/>
              <a:t>Verbraucherbildung </a:t>
            </a:r>
            <a:r>
              <a:rPr lang="de-DE" dirty="0">
                <a:sym typeface="Wingdings" panose="05000000000000000000" pitchFamily="2" charset="2"/>
              </a:rPr>
              <a:t> </a:t>
            </a:r>
            <a:r>
              <a:rPr lang="de-DE" dirty="0"/>
              <a:t>Rahmenvorgabe Verbraucherbildung in Schule in der Primarstufe und Sekundarstufe I: Erstellung einer Synopse als Unterstützung für die Schulen </a:t>
            </a:r>
          </a:p>
          <a:p>
            <a:r>
              <a:rPr lang="de-DE" dirty="0"/>
              <a:t>Bildung für nachhaltige Entwicklung</a:t>
            </a:r>
          </a:p>
          <a:p>
            <a:r>
              <a:rPr lang="de-DE" dirty="0"/>
              <a:t>Politische Bildung und Demokratieerziehung</a:t>
            </a:r>
          </a:p>
        </p:txBody>
      </p:sp>
      <p:sp>
        <p:nvSpPr>
          <p:cNvPr id="6" name="Foliennummernplatzhalter 5"/>
          <p:cNvSpPr>
            <a:spLocks noGrp="1"/>
          </p:cNvSpPr>
          <p:nvPr>
            <p:ph type="sldNum" sz="quarter" idx="12"/>
          </p:nvPr>
        </p:nvSpPr>
        <p:spPr/>
        <p:txBody>
          <a:bodyPr/>
          <a:lstStyle/>
          <a:p>
            <a:fld id="{512A4277-7E7A-4AAF-BFC7-47646BF5CD0C}" type="slidenum">
              <a:rPr lang="de-DE" smtClean="0"/>
              <a:t>19</a:t>
            </a:fld>
            <a:endParaRPr lang="de-DE"/>
          </a:p>
        </p:txBody>
      </p:sp>
      <p:sp>
        <p:nvSpPr>
          <p:cNvPr id="7" name="Datumsplatzhalter 3"/>
          <p:cNvSpPr>
            <a:spLocks noGrp="1"/>
          </p:cNvSpPr>
          <p:nvPr>
            <p:ph type="ftr" sz="quarter" idx="11"/>
          </p:nvPr>
        </p:nvSpPr>
        <p:spPr>
          <a:xfrm>
            <a:off x="457200" y="6356350"/>
            <a:ext cx="5915025" cy="365125"/>
          </a:xfrm>
        </p:spPr>
        <p:txBody>
          <a:bodyPr/>
          <a:lstStyle/>
          <a:p>
            <a:pPr algn="l"/>
            <a:r>
              <a:rPr lang="de-DE"/>
              <a:t>Lehrplanentwicklung Primarstufe</a:t>
            </a:r>
            <a:endParaRPr lang="de-DE" dirty="0"/>
          </a:p>
        </p:txBody>
      </p:sp>
    </p:spTree>
    <p:extLst>
      <p:ext uri="{BB962C8B-B14F-4D97-AF65-F5344CB8AC3E}">
        <p14:creationId xmlns:p14="http://schemas.microsoft.com/office/powerpoint/2010/main" val="1353375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Agenda</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a:t>
            </a:fld>
            <a:endParaRPr lang="de-DE"/>
          </a:p>
        </p:txBody>
      </p:sp>
      <p:sp>
        <p:nvSpPr>
          <p:cNvPr id="3" name="Inhaltsplatzhalter 2"/>
          <p:cNvSpPr>
            <a:spLocks noGrp="1"/>
          </p:cNvSpPr>
          <p:nvPr>
            <p:ph idx="1"/>
          </p:nvPr>
        </p:nvSpPr>
        <p:spPr/>
        <p:txBody>
          <a:bodyPr>
            <a:normAutofit/>
          </a:bodyPr>
          <a:lstStyle/>
          <a:p>
            <a:pPr marL="571500" indent="-571500" defTabSz="358775">
              <a:spcBef>
                <a:spcPct val="0"/>
              </a:spcBef>
              <a:buFont typeface="+mj-lt"/>
              <a:buAutoNum type="romanUcPeriod"/>
            </a:pPr>
            <a:r>
              <a:rPr lang="de-DE" altLang="de-DE" b="1" dirty="0">
                <a:solidFill>
                  <a:srgbClr val="002060"/>
                </a:solidFill>
                <a:cs typeface="Times New Roman" pitchFamily="18" charset="0"/>
              </a:rPr>
              <a:t>Informationen zum Lehrplankonstrukt</a:t>
            </a:r>
          </a:p>
          <a:p>
            <a:pPr marL="571500" indent="-571500" defTabSz="358775">
              <a:spcBef>
                <a:spcPct val="0"/>
              </a:spcBef>
              <a:buFont typeface="+mj-lt"/>
              <a:buAutoNum type="romanUcPeriod"/>
            </a:pPr>
            <a:endParaRPr lang="de-DE" altLang="de-DE" dirty="0">
              <a:solidFill>
                <a:srgbClr val="000066"/>
              </a:solidFill>
              <a:ea typeface="ヒラギノ角ゴ Pro W3"/>
              <a:cs typeface="ヒラギノ角ゴ Pro W3"/>
            </a:endParaRPr>
          </a:p>
          <a:p>
            <a:pPr marL="571500" indent="-571500" defTabSz="358775">
              <a:spcBef>
                <a:spcPct val="0"/>
              </a:spcBef>
              <a:buFont typeface="+mj-lt"/>
              <a:buAutoNum type="romanUcPeriod"/>
            </a:pPr>
            <a:r>
              <a:rPr lang="de-DE" b="1" dirty="0">
                <a:solidFill>
                  <a:srgbClr val="002060"/>
                </a:solidFill>
                <a:cs typeface="Times New Roman" pitchFamily="18" charset="0"/>
              </a:rPr>
              <a:t>Prinzipien der Weiterentwicklung und Veränderungen </a:t>
            </a:r>
          </a:p>
          <a:p>
            <a:pPr marL="571500" indent="-571500" defTabSz="358775">
              <a:spcBef>
                <a:spcPct val="0"/>
              </a:spcBef>
              <a:buFont typeface="+mj-lt"/>
              <a:buAutoNum type="romanUcPeriod"/>
            </a:pPr>
            <a:endParaRPr lang="de-DE" dirty="0"/>
          </a:p>
          <a:p>
            <a:pPr marL="514350" indent="-514350" defTabSz="358775">
              <a:spcBef>
                <a:spcPct val="0"/>
              </a:spcBef>
              <a:buFont typeface="+mj-lt"/>
              <a:buAutoNum type="romanUcPeriod"/>
            </a:pPr>
            <a:r>
              <a:rPr lang="de-DE" altLang="de-DE" b="1" dirty="0" smtClean="0">
                <a:solidFill>
                  <a:srgbClr val="002060"/>
                </a:solidFill>
                <a:cs typeface="Times New Roman" pitchFamily="18" charset="0"/>
              </a:rPr>
              <a:t>Schuleigene Unterrichtsvorgaben </a:t>
            </a:r>
            <a:r>
              <a:rPr lang="de-DE" altLang="de-DE" b="1" dirty="0">
                <a:solidFill>
                  <a:srgbClr val="002060"/>
                </a:solidFill>
                <a:cs typeface="Times New Roman" pitchFamily="18" charset="0"/>
              </a:rPr>
              <a:t>und  Unterstützungsangebote</a:t>
            </a:r>
          </a:p>
          <a:p>
            <a:pPr marL="514350" indent="-514350" defTabSz="358775">
              <a:spcBef>
                <a:spcPct val="0"/>
              </a:spcBef>
              <a:buFont typeface="+mj-lt"/>
              <a:buAutoNum type="romanUcPeriod"/>
            </a:pPr>
            <a:endParaRPr lang="de-DE" altLang="de-DE" b="1" dirty="0">
              <a:solidFill>
                <a:srgbClr val="002060"/>
              </a:solidFill>
              <a:cs typeface="Times New Roman" pitchFamily="18" charset="0"/>
            </a:endParaRPr>
          </a:p>
          <a:p>
            <a:pPr marL="514350" indent="-514350" defTabSz="358775">
              <a:spcBef>
                <a:spcPct val="0"/>
              </a:spcBef>
              <a:buFont typeface="+mj-lt"/>
              <a:buAutoNum type="romanUcPeriod"/>
            </a:pPr>
            <a:r>
              <a:rPr lang="de-DE" altLang="de-DE" b="1" dirty="0">
                <a:solidFill>
                  <a:srgbClr val="002060"/>
                </a:solidFill>
                <a:cs typeface="Times New Roman" pitchFamily="18" charset="0"/>
              </a:rPr>
              <a:t>Fachspezifische Erläuterungen </a:t>
            </a:r>
          </a:p>
          <a:p>
            <a:pPr marL="514350" indent="-514350" defTabSz="358775">
              <a:spcBef>
                <a:spcPct val="0"/>
              </a:spcBef>
              <a:buFont typeface="+mj-lt"/>
              <a:buAutoNum type="romanUcPeriod"/>
            </a:pPr>
            <a:endParaRPr lang="de-DE" b="1" dirty="0">
              <a:solidFill>
                <a:srgbClr val="002060"/>
              </a:solidFill>
              <a:cs typeface="Times New Roman" pitchFamily="18" charset="0"/>
            </a:endParaRPr>
          </a:p>
        </p:txBody>
      </p:sp>
    </p:spTree>
    <p:extLst>
      <p:ext uri="{BB962C8B-B14F-4D97-AF65-F5344CB8AC3E}">
        <p14:creationId xmlns:p14="http://schemas.microsoft.com/office/powerpoint/2010/main" val="2736023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07704" y="2132856"/>
            <a:ext cx="5486400" cy="1358826"/>
          </a:xfrm>
        </p:spPr>
        <p:txBody>
          <a:bodyPr/>
          <a:lstStyle/>
          <a:p>
            <a:pPr algn="ctr"/>
            <a:r>
              <a:rPr lang="de-DE" sz="4000" dirty="0">
                <a:solidFill>
                  <a:srgbClr val="002060"/>
                </a:solidFill>
              </a:rPr>
              <a:t>Einbindung der Querschnittsaufgaben</a:t>
            </a:r>
          </a:p>
        </p:txBody>
      </p:sp>
      <p:sp>
        <p:nvSpPr>
          <p:cNvPr id="5" name="Datumsplatzhalter 4"/>
          <p:cNvSpPr>
            <a:spLocks noGrp="1"/>
          </p:cNvSpPr>
          <p:nvPr>
            <p:ph type="dt" sz="half" idx="10"/>
          </p:nvPr>
        </p:nvSpPr>
        <p:spPr/>
        <p:txBody>
          <a:bodyPr/>
          <a:lstStyle/>
          <a:p>
            <a:r>
              <a:rPr lang="de-DE" dirty="0"/>
              <a:t>Lehrplanentwicklung Primarstufe</a:t>
            </a:r>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20</a:t>
            </a:fld>
            <a:endParaRPr lang="de-DE"/>
          </a:p>
        </p:txBody>
      </p:sp>
    </p:spTree>
    <p:extLst>
      <p:ext uri="{BB962C8B-B14F-4D97-AF65-F5344CB8AC3E}">
        <p14:creationId xmlns:p14="http://schemas.microsoft.com/office/powerpoint/2010/main" val="3804377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Fachliche Einbindung des MKR</a:t>
            </a:r>
          </a:p>
        </p:txBody>
      </p:sp>
      <p:sp>
        <p:nvSpPr>
          <p:cNvPr id="3" name="Datumsplatzhalter 2"/>
          <p:cNvSpPr>
            <a:spLocks noGrp="1"/>
          </p:cNvSpPr>
          <p:nvPr>
            <p:ph type="dt" sz="half" idx="10"/>
          </p:nvPr>
        </p:nvSpPr>
        <p:spPr>
          <a:xfrm>
            <a:off x="180880" y="6356351"/>
            <a:ext cx="3682752" cy="360040"/>
          </a:xfrm>
        </p:spPr>
        <p:txBody>
          <a:bodyPr/>
          <a:lstStyle/>
          <a:p>
            <a:r>
              <a:rPr lang="de-DE" dirty="0"/>
              <a:t>Lehrplanentwicklung Primarstufe</a:t>
            </a:r>
          </a:p>
        </p:txBody>
      </p:sp>
      <p:pic>
        <p:nvPicPr>
          <p:cNvPr id="6" name="Grafik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700808"/>
            <a:ext cx="5472608" cy="4248472"/>
          </a:xfrm>
          <a:prstGeom prst="rect">
            <a:avLst/>
          </a:prstGeom>
          <a:noFill/>
          <a:ln>
            <a:solidFill>
              <a:schemeClr val="tx1"/>
            </a:solidFill>
          </a:ln>
        </p:spPr>
      </p:pic>
      <p:sp>
        <p:nvSpPr>
          <p:cNvPr id="7" name="Textfeld 6"/>
          <p:cNvSpPr txBox="1"/>
          <p:nvPr/>
        </p:nvSpPr>
        <p:spPr>
          <a:xfrm>
            <a:off x="6228184" y="2106545"/>
            <a:ext cx="1917961" cy="646331"/>
          </a:xfrm>
          <a:prstGeom prst="rect">
            <a:avLst/>
          </a:prstGeom>
          <a:noFill/>
        </p:spPr>
        <p:txBody>
          <a:bodyPr wrap="none" rtlCol="0">
            <a:spAutoFit/>
          </a:bodyPr>
          <a:lstStyle/>
          <a:p>
            <a:r>
              <a:rPr lang="de-DE" dirty="0"/>
              <a:t>Gebrauch digitaler</a:t>
            </a:r>
          </a:p>
          <a:p>
            <a:r>
              <a:rPr lang="de-DE" dirty="0"/>
              <a:t>Basiswerkzeuge</a:t>
            </a:r>
          </a:p>
        </p:txBody>
      </p:sp>
      <p:sp>
        <p:nvSpPr>
          <p:cNvPr id="8" name="Textfeld 7"/>
          <p:cNvSpPr txBox="1"/>
          <p:nvPr/>
        </p:nvSpPr>
        <p:spPr>
          <a:xfrm>
            <a:off x="6228184" y="4438853"/>
            <a:ext cx="1973041" cy="646331"/>
          </a:xfrm>
          <a:prstGeom prst="rect">
            <a:avLst/>
          </a:prstGeom>
          <a:noFill/>
        </p:spPr>
        <p:txBody>
          <a:bodyPr wrap="none" rtlCol="0">
            <a:spAutoFit/>
          </a:bodyPr>
          <a:lstStyle/>
          <a:p>
            <a:r>
              <a:rPr lang="de-DE" dirty="0"/>
              <a:t>Thematisierung in</a:t>
            </a:r>
          </a:p>
          <a:p>
            <a:r>
              <a:rPr lang="de-DE" dirty="0"/>
              <a:t>fachlichen Inhalten</a:t>
            </a:r>
          </a:p>
        </p:txBody>
      </p:sp>
      <p:sp>
        <p:nvSpPr>
          <p:cNvPr id="9" name="Rechteck 8"/>
          <p:cNvSpPr/>
          <p:nvPr/>
        </p:nvSpPr>
        <p:spPr>
          <a:xfrm>
            <a:off x="467544" y="4725144"/>
            <a:ext cx="5328592" cy="8640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467544" y="2593479"/>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1403648" y="2593479"/>
            <a:ext cx="3456384"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6228184" y="3104018"/>
            <a:ext cx="2289216" cy="923330"/>
          </a:xfrm>
          <a:prstGeom prst="rect">
            <a:avLst/>
          </a:prstGeom>
          <a:noFill/>
        </p:spPr>
        <p:txBody>
          <a:bodyPr wrap="none" rtlCol="0">
            <a:spAutoFit/>
          </a:bodyPr>
          <a:lstStyle/>
          <a:p>
            <a:r>
              <a:rPr lang="de-DE" dirty="0"/>
              <a:t>Entwicklung fachlicher</a:t>
            </a:r>
          </a:p>
          <a:p>
            <a:r>
              <a:rPr lang="de-DE" dirty="0"/>
              <a:t>Kompetenzen mithilfe</a:t>
            </a:r>
          </a:p>
          <a:p>
            <a:r>
              <a:rPr lang="de-DE" dirty="0"/>
              <a:t>digitaler Medien</a:t>
            </a:r>
          </a:p>
        </p:txBody>
      </p:sp>
      <p:sp>
        <p:nvSpPr>
          <p:cNvPr id="4" name="Fußzeilenplatzhalter 3">
            <a:extLst>
              <a:ext uri="{FF2B5EF4-FFF2-40B4-BE49-F238E27FC236}">
                <a16:creationId xmlns:a16="http://schemas.microsoft.com/office/drawing/2014/main" id="{1B540098-C677-E645-9563-14F4E9F7D017}"/>
              </a:ext>
            </a:extLst>
          </p:cNvPr>
          <p:cNvSpPr>
            <a:spLocks noGrp="1"/>
          </p:cNvSpPr>
          <p:nvPr>
            <p:ph type="ftr" sz="quarter" idx="11"/>
          </p:nvPr>
        </p:nvSpPr>
        <p:spPr>
          <a:xfrm>
            <a:off x="3271676" y="6346302"/>
            <a:ext cx="2952328" cy="365125"/>
          </a:xfrm>
        </p:spPr>
        <p:txBody>
          <a:bodyPr/>
          <a:lstStyle/>
          <a:p>
            <a:endParaRPr lang="de-DE" dirty="0"/>
          </a:p>
        </p:txBody>
      </p:sp>
      <p:sp>
        <p:nvSpPr>
          <p:cNvPr id="5" name="Foliennummernplatzhalter 4">
            <a:extLst>
              <a:ext uri="{FF2B5EF4-FFF2-40B4-BE49-F238E27FC236}">
                <a16:creationId xmlns:a16="http://schemas.microsoft.com/office/drawing/2014/main" id="{709A05ED-B2EF-7849-8B3F-CEEC04BF3084}"/>
              </a:ext>
            </a:extLst>
          </p:cNvPr>
          <p:cNvSpPr>
            <a:spLocks noGrp="1"/>
          </p:cNvSpPr>
          <p:nvPr>
            <p:ph type="sldNum" sz="quarter" idx="12"/>
          </p:nvPr>
        </p:nvSpPr>
        <p:spPr/>
        <p:txBody>
          <a:bodyPr/>
          <a:lstStyle/>
          <a:p>
            <a:fld id="{512A4277-7E7A-4AAF-BFC7-47646BF5CD0C}" type="slidenum">
              <a:rPr lang="de-DE" smtClean="0"/>
              <a:t>21</a:t>
            </a:fld>
            <a:endParaRPr lang="de-DE"/>
          </a:p>
        </p:txBody>
      </p:sp>
      <p:grpSp>
        <p:nvGrpSpPr>
          <p:cNvPr id="18" name="Gruppieren 17">
            <a:extLst>
              <a:ext uri="{FF2B5EF4-FFF2-40B4-BE49-F238E27FC236}">
                <a16:creationId xmlns:a16="http://schemas.microsoft.com/office/drawing/2014/main" id="{53BE227B-2982-E848-9B0D-5F249B84F54C}"/>
              </a:ext>
            </a:extLst>
          </p:cNvPr>
          <p:cNvGrpSpPr/>
          <p:nvPr/>
        </p:nvGrpSpPr>
        <p:grpSpPr>
          <a:xfrm>
            <a:off x="719572" y="3501878"/>
            <a:ext cx="360040" cy="369332"/>
            <a:chOff x="719572" y="3501878"/>
            <a:chExt cx="360040" cy="369332"/>
          </a:xfrm>
        </p:grpSpPr>
        <p:sp>
          <p:nvSpPr>
            <p:cNvPr id="13" name="Oval 12">
              <a:extLst>
                <a:ext uri="{FF2B5EF4-FFF2-40B4-BE49-F238E27FC236}">
                  <a16:creationId xmlns:a16="http://schemas.microsoft.com/office/drawing/2014/main"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20" name="Gruppieren 19">
            <a:extLst>
              <a:ext uri="{FF2B5EF4-FFF2-40B4-BE49-F238E27FC236}">
                <a16:creationId xmlns:a16="http://schemas.microsoft.com/office/drawing/2014/main" id="{1E4900B7-0389-2142-A503-C7E94BF0E330}"/>
              </a:ext>
            </a:extLst>
          </p:cNvPr>
          <p:cNvGrpSpPr/>
          <p:nvPr/>
        </p:nvGrpSpPr>
        <p:grpSpPr>
          <a:xfrm>
            <a:off x="6228184" y="2780928"/>
            <a:ext cx="360040" cy="369332"/>
            <a:chOff x="719572" y="3501878"/>
            <a:chExt cx="360040" cy="369332"/>
          </a:xfrm>
        </p:grpSpPr>
        <p:sp>
          <p:nvSpPr>
            <p:cNvPr id="21" name="Oval 20">
              <a:extLst>
                <a:ext uri="{FF2B5EF4-FFF2-40B4-BE49-F238E27FC236}">
                  <a16:creationId xmlns:a16="http://schemas.microsoft.com/office/drawing/2014/main" id="{2F9A1A72-34E5-E34B-B367-20BDFA369576}"/>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3A62F9D1-6043-0346-831A-84387D34B9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grpSp>
        <p:nvGrpSpPr>
          <p:cNvPr id="23" name="Gruppieren 22">
            <a:extLst>
              <a:ext uri="{FF2B5EF4-FFF2-40B4-BE49-F238E27FC236}">
                <a16:creationId xmlns:a16="http://schemas.microsoft.com/office/drawing/2014/main" id="{F002D604-5919-CB44-9E40-4E6144FBAAFB}"/>
              </a:ext>
            </a:extLst>
          </p:cNvPr>
          <p:cNvGrpSpPr/>
          <p:nvPr/>
        </p:nvGrpSpPr>
        <p:grpSpPr>
          <a:xfrm>
            <a:off x="6228184" y="4050652"/>
            <a:ext cx="360040" cy="369332"/>
            <a:chOff x="719572" y="3501878"/>
            <a:chExt cx="360040" cy="369332"/>
          </a:xfrm>
        </p:grpSpPr>
        <p:sp>
          <p:nvSpPr>
            <p:cNvPr id="24" name="Oval 23">
              <a:extLst>
                <a:ext uri="{FF2B5EF4-FFF2-40B4-BE49-F238E27FC236}">
                  <a16:creationId xmlns:a16="http://schemas.microsoft.com/office/drawing/2014/main"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extLst>
                <a:ext uri="{FF2B5EF4-FFF2-40B4-BE49-F238E27FC236}">
                  <a16:creationId xmlns:a16="http://schemas.microsoft.com/office/drawing/2014/main"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26" name="Gruppieren 25">
            <a:extLst>
              <a:ext uri="{FF2B5EF4-FFF2-40B4-BE49-F238E27FC236}">
                <a16:creationId xmlns:a16="http://schemas.microsoft.com/office/drawing/2014/main" id="{B8BFBAE7-DB75-DE4B-A11A-271D67C34016}"/>
              </a:ext>
            </a:extLst>
          </p:cNvPr>
          <p:cNvGrpSpPr/>
          <p:nvPr/>
        </p:nvGrpSpPr>
        <p:grpSpPr>
          <a:xfrm>
            <a:off x="6228184" y="1700808"/>
            <a:ext cx="360040" cy="369332"/>
            <a:chOff x="719572" y="3501878"/>
            <a:chExt cx="360040" cy="369332"/>
          </a:xfrm>
        </p:grpSpPr>
        <p:sp>
          <p:nvSpPr>
            <p:cNvPr id="27" name="Oval 26">
              <a:extLst>
                <a:ext uri="{FF2B5EF4-FFF2-40B4-BE49-F238E27FC236}">
                  <a16:creationId xmlns:a16="http://schemas.microsoft.com/office/drawing/2014/main" id="{21A52B08-CCAB-F647-AFF2-D68378C0118A}"/>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a:extLst>
                <a:ext uri="{FF2B5EF4-FFF2-40B4-BE49-F238E27FC236}">
                  <a16:creationId xmlns:a16="http://schemas.microsoft.com/office/drawing/2014/main" id="{1ED25FB5-EAF7-5444-9742-C5EA10C3C6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29" name="Gruppieren 28">
            <a:extLst>
              <a:ext uri="{FF2B5EF4-FFF2-40B4-BE49-F238E27FC236}">
                <a16:creationId xmlns:a16="http://schemas.microsoft.com/office/drawing/2014/main" id="{4C2DABBD-0F48-9243-B2CB-41F2B25A463F}"/>
              </a:ext>
            </a:extLst>
          </p:cNvPr>
          <p:cNvGrpSpPr/>
          <p:nvPr/>
        </p:nvGrpSpPr>
        <p:grpSpPr>
          <a:xfrm>
            <a:off x="2987824" y="5007659"/>
            <a:ext cx="360040" cy="369332"/>
            <a:chOff x="719572" y="3501878"/>
            <a:chExt cx="360040" cy="369332"/>
          </a:xfrm>
        </p:grpSpPr>
        <p:sp>
          <p:nvSpPr>
            <p:cNvPr id="30" name="Oval 29">
              <a:extLst>
                <a:ext uri="{FF2B5EF4-FFF2-40B4-BE49-F238E27FC236}">
                  <a16:creationId xmlns:a16="http://schemas.microsoft.com/office/drawing/2014/main" id="{1038C4E1-09A6-A74C-BF7A-59BEDFDCF5C4}"/>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feld 30">
              <a:extLst>
                <a:ext uri="{FF2B5EF4-FFF2-40B4-BE49-F238E27FC236}">
                  <a16:creationId xmlns:a16="http://schemas.microsoft.com/office/drawing/2014/main" id="{A55B6619-9A41-4545-BA0F-37EDA0368B0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32" name="Gruppieren 31">
            <a:extLst>
              <a:ext uri="{FF2B5EF4-FFF2-40B4-BE49-F238E27FC236}">
                <a16:creationId xmlns:a16="http://schemas.microsoft.com/office/drawing/2014/main" id="{E27A8DA5-546F-254D-908C-13FD88A687E2}"/>
              </a:ext>
            </a:extLst>
          </p:cNvPr>
          <p:cNvGrpSpPr/>
          <p:nvPr/>
        </p:nvGrpSpPr>
        <p:grpSpPr>
          <a:xfrm>
            <a:off x="2987824" y="3492586"/>
            <a:ext cx="360040" cy="369332"/>
            <a:chOff x="719572" y="3501878"/>
            <a:chExt cx="360040" cy="369332"/>
          </a:xfrm>
        </p:grpSpPr>
        <p:sp>
          <p:nvSpPr>
            <p:cNvPr id="33" name="Oval 32">
              <a:extLst>
                <a:ext uri="{FF2B5EF4-FFF2-40B4-BE49-F238E27FC236}">
                  <a16:creationId xmlns:a16="http://schemas.microsoft.com/office/drawing/2014/main" id="{F587E511-5D56-0C42-8AB2-0FBB75ADE2B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id="{A7DEE4C2-3855-C449-9906-CE830B89C656}"/>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sp>
        <p:nvSpPr>
          <p:cNvPr id="35" name="Textfeld 34"/>
          <p:cNvSpPr txBox="1"/>
          <p:nvPr/>
        </p:nvSpPr>
        <p:spPr>
          <a:xfrm>
            <a:off x="6228184" y="5445224"/>
            <a:ext cx="2723951" cy="646331"/>
          </a:xfrm>
          <a:prstGeom prst="rect">
            <a:avLst/>
          </a:prstGeom>
          <a:noFill/>
        </p:spPr>
        <p:txBody>
          <a:bodyPr wrap="none" rtlCol="0">
            <a:spAutoFit/>
          </a:bodyPr>
          <a:lstStyle/>
          <a:p>
            <a:r>
              <a:rPr lang="de-DE" dirty="0"/>
              <a:t>Module zur informatischen</a:t>
            </a:r>
          </a:p>
          <a:p>
            <a:r>
              <a:rPr lang="de-DE" dirty="0"/>
              <a:t>Grundbildung </a:t>
            </a:r>
          </a:p>
        </p:txBody>
      </p:sp>
      <p:grpSp>
        <p:nvGrpSpPr>
          <p:cNvPr id="36" name="Gruppieren 35">
            <a:extLst>
              <a:ext uri="{FF2B5EF4-FFF2-40B4-BE49-F238E27FC236}">
                <a16:creationId xmlns:a16="http://schemas.microsoft.com/office/drawing/2014/main" id="{F002D604-5919-CB44-9E40-4E6144FBAAFB}"/>
              </a:ext>
            </a:extLst>
          </p:cNvPr>
          <p:cNvGrpSpPr/>
          <p:nvPr/>
        </p:nvGrpSpPr>
        <p:grpSpPr>
          <a:xfrm>
            <a:off x="6228184" y="5085184"/>
            <a:ext cx="360040" cy="369332"/>
            <a:chOff x="719572" y="3501878"/>
            <a:chExt cx="360040" cy="369332"/>
          </a:xfrm>
        </p:grpSpPr>
        <p:sp>
          <p:nvSpPr>
            <p:cNvPr id="37" name="Oval 23">
              <a:extLst>
                <a:ext uri="{FF2B5EF4-FFF2-40B4-BE49-F238E27FC236}">
                  <a16:creationId xmlns:a16="http://schemas.microsoft.com/office/drawing/2014/main"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Textfeld 37">
              <a:extLst>
                <a:ext uri="{FF2B5EF4-FFF2-40B4-BE49-F238E27FC236}">
                  <a16:creationId xmlns:a16="http://schemas.microsoft.com/office/drawing/2014/main"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4</a:t>
              </a:r>
            </a:p>
          </p:txBody>
        </p:sp>
      </p:grpSp>
      <p:sp>
        <p:nvSpPr>
          <p:cNvPr id="39" name="Rechteck 38"/>
          <p:cNvSpPr/>
          <p:nvPr/>
        </p:nvSpPr>
        <p:spPr>
          <a:xfrm>
            <a:off x="4932040" y="2590304"/>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0" name="Gruppieren 39">
            <a:extLst>
              <a:ext uri="{FF2B5EF4-FFF2-40B4-BE49-F238E27FC236}">
                <a16:creationId xmlns:a16="http://schemas.microsoft.com/office/drawing/2014/main" id="{53BE227B-2982-E848-9B0D-5F249B84F54C}"/>
              </a:ext>
            </a:extLst>
          </p:cNvPr>
          <p:cNvGrpSpPr/>
          <p:nvPr/>
        </p:nvGrpSpPr>
        <p:grpSpPr>
          <a:xfrm>
            <a:off x="5184068" y="3498703"/>
            <a:ext cx="360040" cy="369332"/>
            <a:chOff x="719572" y="3501878"/>
            <a:chExt cx="360040" cy="369332"/>
          </a:xfrm>
        </p:grpSpPr>
        <p:sp>
          <p:nvSpPr>
            <p:cNvPr id="41" name="Oval 12">
              <a:extLst>
                <a:ext uri="{FF2B5EF4-FFF2-40B4-BE49-F238E27FC236}">
                  <a16:creationId xmlns:a16="http://schemas.microsoft.com/office/drawing/2014/main"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Textfeld 41">
              <a:extLst>
                <a:ext uri="{FF2B5EF4-FFF2-40B4-BE49-F238E27FC236}">
                  <a16:creationId xmlns:a16="http://schemas.microsoft.com/office/drawing/2014/main"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4</a:t>
              </a:r>
            </a:p>
          </p:txBody>
        </p:sp>
      </p:grpSp>
    </p:spTree>
    <p:extLst>
      <p:ext uri="{BB962C8B-B14F-4D97-AF65-F5344CB8AC3E}">
        <p14:creationId xmlns:p14="http://schemas.microsoft.com/office/powerpoint/2010/main" val="2429622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D0AACC-DB7C-CB49-A3A5-7DEFCD9E9304}"/>
              </a:ext>
            </a:extLst>
          </p:cNvPr>
          <p:cNvSpPr>
            <a:spLocks noGrp="1"/>
          </p:cNvSpPr>
          <p:nvPr>
            <p:ph type="title"/>
          </p:nvPr>
        </p:nvSpPr>
        <p:spPr/>
        <p:txBody>
          <a:bodyPr/>
          <a:lstStyle/>
          <a:p>
            <a:r>
              <a:rPr lang="de-DE" dirty="0"/>
              <a:t>Fachliche Einbindung RV Verbraucherbildung</a:t>
            </a:r>
          </a:p>
        </p:txBody>
      </p:sp>
      <p:sp>
        <p:nvSpPr>
          <p:cNvPr id="3" name="Inhaltsplatzhalter 2">
            <a:extLst>
              <a:ext uri="{FF2B5EF4-FFF2-40B4-BE49-F238E27FC236}">
                <a16:creationId xmlns:a16="http://schemas.microsoft.com/office/drawing/2014/main" id="{874F4ADD-174B-B64E-A227-DBE92DE34F67}"/>
              </a:ext>
            </a:extLst>
          </p:cNvPr>
          <p:cNvSpPr>
            <a:spLocks noGrp="1"/>
          </p:cNvSpPr>
          <p:nvPr>
            <p:ph idx="1"/>
          </p:nvPr>
        </p:nvSpPr>
        <p:spPr>
          <a:xfrm>
            <a:off x="440100" y="3671612"/>
            <a:ext cx="8229600" cy="2349676"/>
          </a:xfrm>
        </p:spPr>
        <p:txBody>
          <a:bodyPr>
            <a:normAutofit fontScale="85000" lnSpcReduction="10000"/>
          </a:bodyPr>
          <a:lstStyle/>
          <a:p>
            <a:pPr marL="57150" indent="0">
              <a:buNone/>
            </a:pPr>
            <a:r>
              <a:rPr lang="de-DE" dirty="0"/>
              <a:t>Zieldimensionen: Auseinandersetzung mit</a:t>
            </a:r>
          </a:p>
          <a:p>
            <a:pPr lvl="1"/>
            <a:r>
              <a:rPr lang="de-DE" dirty="0"/>
              <a:t>Individuellen Bedürfnissen und Bedarfen (Z1)</a:t>
            </a:r>
          </a:p>
          <a:p>
            <a:pPr lvl="1"/>
            <a:r>
              <a:rPr lang="de-DE" dirty="0"/>
              <a:t>Gesellschaftlichen Einflüssen auf Konsumentscheidungen (Z2)</a:t>
            </a:r>
          </a:p>
          <a:p>
            <a:pPr lvl="1"/>
            <a:r>
              <a:rPr lang="de-DE" dirty="0"/>
              <a:t>Individuellen und gesellschaftlichen Folgen des Konsums (Z3)</a:t>
            </a:r>
          </a:p>
          <a:p>
            <a:pPr lvl="1"/>
            <a:r>
              <a:rPr lang="de-DE" dirty="0"/>
              <a:t>Politisch-rechtlichen und sozioökonomischen Rahmenbedingungen (Z4)</a:t>
            </a:r>
          </a:p>
          <a:p>
            <a:pPr lvl="1"/>
            <a:r>
              <a:rPr lang="de-DE" dirty="0"/>
              <a:t>Kriterien für Konsumentscheidungen (Z5)</a:t>
            </a:r>
          </a:p>
          <a:p>
            <a:pPr lvl="1"/>
            <a:r>
              <a:rPr lang="de-DE" dirty="0"/>
              <a:t>Individuellen, kollektiven und politischen Gestaltungsoptionen des Konsums (Z6)</a:t>
            </a:r>
          </a:p>
        </p:txBody>
      </p:sp>
      <p:sp>
        <p:nvSpPr>
          <p:cNvPr id="4" name="Datumsplatzhalter 3">
            <a:extLst>
              <a:ext uri="{FF2B5EF4-FFF2-40B4-BE49-F238E27FC236}">
                <a16:creationId xmlns:a16="http://schemas.microsoft.com/office/drawing/2014/main" id="{9254464C-DBE5-D140-8C4F-AED538988B5D}"/>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844157C2-4A5D-DA48-9F2F-2AC67F0E5D6C}"/>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C8F699CD-062A-4040-8174-44277F1AE004}"/>
              </a:ext>
            </a:extLst>
          </p:cNvPr>
          <p:cNvSpPr>
            <a:spLocks noGrp="1"/>
          </p:cNvSpPr>
          <p:nvPr>
            <p:ph type="sldNum" sz="quarter" idx="12"/>
          </p:nvPr>
        </p:nvSpPr>
        <p:spPr/>
        <p:txBody>
          <a:bodyPr/>
          <a:lstStyle/>
          <a:p>
            <a:fld id="{512A4277-7E7A-4AAF-BFC7-47646BF5CD0C}" type="slidenum">
              <a:rPr lang="de-DE" smtClean="0"/>
              <a:t>22</a:t>
            </a:fld>
            <a:endParaRPr lang="de-DE"/>
          </a:p>
        </p:txBody>
      </p:sp>
      <p:graphicFrame>
        <p:nvGraphicFramePr>
          <p:cNvPr id="7" name="Tabelle 6">
            <a:extLst>
              <a:ext uri="{FF2B5EF4-FFF2-40B4-BE49-F238E27FC236}">
                <a16:creationId xmlns:a16="http://schemas.microsoft.com/office/drawing/2014/main" id="{7F0ACA08-3046-BF4C-B006-0238D1FF3629}"/>
              </a:ext>
            </a:extLst>
          </p:cNvPr>
          <p:cNvGraphicFramePr>
            <a:graphicFrameLocks noGrp="1"/>
          </p:cNvGraphicFramePr>
          <p:nvPr/>
        </p:nvGraphicFramePr>
        <p:xfrm>
          <a:off x="435660" y="1715212"/>
          <a:ext cx="8251140" cy="1735290"/>
        </p:xfrm>
        <a:graphic>
          <a:graphicData uri="http://schemas.openxmlformats.org/drawingml/2006/table">
            <a:tbl>
              <a:tblPr firstRow="1" bandRow="1">
                <a:tableStyleId>{5C22544A-7EE6-4342-B048-85BDC9FD1C3A}</a:tableStyleId>
              </a:tblPr>
              <a:tblGrid>
                <a:gridCol w="2062785">
                  <a:extLst>
                    <a:ext uri="{9D8B030D-6E8A-4147-A177-3AD203B41FA5}">
                      <a16:colId xmlns:a16="http://schemas.microsoft.com/office/drawing/2014/main" val="673817853"/>
                    </a:ext>
                  </a:extLst>
                </a:gridCol>
                <a:gridCol w="2062785">
                  <a:extLst>
                    <a:ext uri="{9D8B030D-6E8A-4147-A177-3AD203B41FA5}">
                      <a16:colId xmlns:a16="http://schemas.microsoft.com/office/drawing/2014/main" val="3077496260"/>
                    </a:ext>
                  </a:extLst>
                </a:gridCol>
                <a:gridCol w="2062785">
                  <a:extLst>
                    <a:ext uri="{9D8B030D-6E8A-4147-A177-3AD203B41FA5}">
                      <a16:colId xmlns:a16="http://schemas.microsoft.com/office/drawing/2014/main" val="2782819226"/>
                    </a:ext>
                  </a:extLst>
                </a:gridCol>
                <a:gridCol w="2062785">
                  <a:extLst>
                    <a:ext uri="{9D8B030D-6E8A-4147-A177-3AD203B41FA5}">
                      <a16:colId xmlns:a16="http://schemas.microsoft.com/office/drawing/2014/main" val="2199123639"/>
                    </a:ext>
                  </a:extLst>
                </a:gridCol>
              </a:tblGrid>
              <a:tr h="820890">
                <a:tc gridSpan="4">
                  <a:txBody>
                    <a:bodyPr/>
                    <a:lstStyle/>
                    <a:p>
                      <a:pPr algn="ctr"/>
                      <a:r>
                        <a:rPr lang="de-DE" b="0" dirty="0">
                          <a:solidFill>
                            <a:srgbClr val="002060"/>
                          </a:solidFill>
                        </a:rPr>
                        <a:t>Übergreifender Bereich</a:t>
                      </a:r>
                    </a:p>
                    <a:p>
                      <a:pPr algn="ctr"/>
                      <a:r>
                        <a:rPr lang="de-DE" b="0" dirty="0">
                          <a:solidFill>
                            <a:srgbClr val="002060"/>
                          </a:solidFill>
                        </a:rPr>
                        <a:t>Allgemeiner Konsum</a:t>
                      </a:r>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extLst>
                  <a:ext uri="{0D108BD9-81ED-4DB2-BD59-A6C34878D82A}">
                    <a16:rowId xmlns:a16="http://schemas.microsoft.com/office/drawing/2014/main" val="3570416092"/>
                  </a:ext>
                </a:extLst>
              </a:tr>
              <a:tr h="820890">
                <a:tc>
                  <a:txBody>
                    <a:bodyPr/>
                    <a:lstStyle/>
                    <a:p>
                      <a:r>
                        <a:rPr lang="de-DE" dirty="0"/>
                        <a:t>Bereich A: Finanzen Marktgeschehen, Verbraucherrecht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B: Ernährung und Gesundheit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C: Medien und Information in der digitalen Welt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D: Leben, Wohnen Mobilität</a:t>
                      </a:r>
                    </a:p>
                    <a:p>
                      <a:endParaRPr lang="de-DE" dirty="0"/>
                    </a:p>
                  </a:txBody>
                  <a:tcPr>
                    <a:solidFill>
                      <a:schemeClr val="tx2">
                        <a:lumMod val="20000"/>
                        <a:lumOff val="80000"/>
                      </a:schemeClr>
                    </a:solidFill>
                  </a:tcPr>
                </a:tc>
                <a:extLst>
                  <a:ext uri="{0D108BD9-81ED-4DB2-BD59-A6C34878D82A}">
                    <a16:rowId xmlns:a16="http://schemas.microsoft.com/office/drawing/2014/main" val="3275194687"/>
                  </a:ext>
                </a:extLst>
              </a:tr>
            </a:tbl>
          </a:graphicData>
        </a:graphic>
      </p:graphicFrame>
    </p:spTree>
    <p:extLst>
      <p:ext uri="{BB962C8B-B14F-4D97-AF65-F5344CB8AC3E}">
        <p14:creationId xmlns:p14="http://schemas.microsoft.com/office/powerpoint/2010/main" val="685994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pPr marL="0" indent="0">
              <a:buNone/>
            </a:pPr>
            <a:endParaRPr lang="de-DE" altLang="de-DE" sz="4400" b="1" dirty="0">
              <a:solidFill>
                <a:srgbClr val="002060"/>
              </a:solidFill>
              <a:cs typeface="Times New Roman" pitchFamily="18" charset="0"/>
            </a:endParaRPr>
          </a:p>
          <a:p>
            <a:pPr marL="0" indent="0">
              <a:buNone/>
            </a:pPr>
            <a:r>
              <a:rPr lang="de-DE" altLang="de-DE" sz="4400" b="1" dirty="0">
                <a:solidFill>
                  <a:srgbClr val="002060"/>
                </a:solidFill>
                <a:cs typeface="Times New Roman" pitchFamily="18" charset="0"/>
              </a:rPr>
              <a:t>III. </a:t>
            </a:r>
            <a:r>
              <a:rPr lang="de-DE" altLang="de-DE" sz="4400" b="1" dirty="0" smtClean="0">
                <a:solidFill>
                  <a:srgbClr val="002060"/>
                </a:solidFill>
                <a:cs typeface="Times New Roman" pitchFamily="18" charset="0"/>
              </a:rPr>
              <a:t>Schuleigene Unterrichtsvorgaben </a:t>
            </a:r>
            <a:r>
              <a:rPr lang="de-DE" altLang="de-DE" sz="4400" b="1" dirty="0">
                <a:solidFill>
                  <a:srgbClr val="002060"/>
                </a:solidFill>
                <a:cs typeface="Times New Roman" pitchFamily="18" charset="0"/>
              </a:rPr>
              <a:t>und   Unterstützungsangebote</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23</a:t>
            </a:fld>
            <a:endParaRPr lang="de-DE"/>
          </a:p>
        </p:txBody>
      </p:sp>
    </p:spTree>
    <p:extLst>
      <p:ext uri="{BB962C8B-B14F-4D97-AF65-F5344CB8AC3E}">
        <p14:creationId xmlns:p14="http://schemas.microsoft.com/office/powerpoint/2010/main" val="753742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2800" dirty="0" smtClean="0"/>
              <a:t>Schuleigene Unterrichtsvorgaben </a:t>
            </a:r>
            <a:r>
              <a:rPr lang="de-DE" sz="2800" dirty="0"/>
              <a:t>-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24</a:t>
            </a:fld>
            <a:endParaRPr lang="de-DE"/>
          </a:p>
        </p:txBody>
      </p:sp>
      <p:sp>
        <p:nvSpPr>
          <p:cNvPr id="6" name="Inhaltsplatzhalter 2">
            <a:extLst>
              <a:ext uri="{FF2B5EF4-FFF2-40B4-BE49-F238E27FC236}">
                <a16:creationId xmlns:a16="http://schemas.microsoft.com/office/drawing/2014/main" id="{2B853F5F-5949-794C-9799-C2F6F6D2C13D}"/>
              </a:ext>
            </a:extLst>
          </p:cNvPr>
          <p:cNvSpPr txBox="1">
            <a:spLocks/>
          </p:cNvSpPr>
          <p:nvPr/>
        </p:nvSpPr>
        <p:spPr>
          <a:xfrm>
            <a:off x="467544" y="1988840"/>
            <a:ext cx="8229600" cy="381642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800" b="1"/>
              <a:t>SchulG §29</a:t>
            </a:r>
          </a:p>
          <a:p>
            <a:pPr marL="0" indent="0" algn="ctr">
              <a:spcBef>
                <a:spcPct val="50000"/>
              </a:spcBef>
              <a:buFont typeface="Arial" panose="020B0604020202020204" pitchFamily="34" charset="0"/>
              <a:buNone/>
            </a:pPr>
            <a:r>
              <a:rPr lang="de-DE" altLang="de-DE" sz="1800" b="1"/>
              <a:t>Unterrichtsvorgaben</a:t>
            </a:r>
          </a:p>
          <a:p>
            <a:pPr marL="542925" indent="-542925">
              <a:spcBef>
                <a:spcPct val="50000"/>
              </a:spcBef>
              <a:buFontTx/>
              <a:buAutoNum type="arabicParenBoth"/>
            </a:pPr>
            <a:r>
              <a:rPr lang="de-DE" altLang="de-DE" sz="1800"/>
              <a:t>Das </a:t>
            </a:r>
            <a:r>
              <a:rPr lang="de-DE" altLang="de-DE" sz="1800" b="1"/>
              <a:t>Ministerium</a:t>
            </a:r>
            <a:r>
              <a:rPr lang="de-DE" altLang="de-DE" sz="1800"/>
              <a:t> erlässt in der Regel </a:t>
            </a:r>
            <a:r>
              <a:rPr lang="de-DE" altLang="de-DE" sz="1800" b="1"/>
              <a:t>schulformspezifische Vorgaben </a:t>
            </a:r>
            <a:r>
              <a:rPr lang="de-DE" altLang="de-DE" sz="1800"/>
              <a:t>für den Unterricht (Richtlinien, Rahmenvorgaben, </a:t>
            </a:r>
            <a:r>
              <a:rPr lang="de-DE" altLang="de-DE" sz="1800" b="1"/>
              <a:t>Lehrpläne</a:t>
            </a:r>
            <a:r>
              <a:rPr lang="de-DE" altLang="de-DE" sz="1800"/>
              <a:t>). Diese legen insbesondere die Ziele und Inhalte für die Bildungsgänge, Unterrichtsfächer und Lernbereiche fest und bestimmen die erwarteten Lernergebnisse (Bildungsstandards).</a:t>
            </a:r>
          </a:p>
          <a:p>
            <a:pPr marL="542925" indent="-542925">
              <a:spcBef>
                <a:spcPct val="50000"/>
              </a:spcBef>
              <a:buFontTx/>
              <a:buAutoNum type="arabicParenBoth"/>
            </a:pPr>
            <a:r>
              <a:rPr lang="de-DE" altLang="de-DE" sz="1800"/>
              <a:t>Die </a:t>
            </a:r>
            <a:r>
              <a:rPr lang="de-DE" altLang="de-DE" sz="1800" b="1"/>
              <a:t>Schulen</a:t>
            </a:r>
            <a:r>
              <a:rPr lang="de-DE" altLang="de-DE" sz="1800"/>
              <a:t> bestimmen auf der Grundlage der Unterrichtsvorgaben nach Absatz 1 in Verbindung mit ihrem Schulprogramm </a:t>
            </a:r>
            <a:r>
              <a:rPr lang="de-DE" altLang="de-DE" sz="1800" b="1"/>
              <a:t>schuleigene Unterrichtsvorgaben</a:t>
            </a:r>
            <a:r>
              <a:rPr lang="de-DE" altLang="de-DE" sz="1800"/>
              <a:t>.</a:t>
            </a:r>
          </a:p>
          <a:p>
            <a:pPr marL="542925" indent="-542925">
              <a:spcBef>
                <a:spcPct val="50000"/>
              </a:spcBef>
              <a:buFontTx/>
              <a:buAutoNum type="arabicParenBoth"/>
            </a:pPr>
            <a:r>
              <a:rPr lang="de-DE" altLang="de-DE" sz="1800"/>
              <a:t>Unterrichtsvorgaben nach den Absätzen 1 und 2 sind so zu fassen, dass für die Lehrerinnen und Lehrer ein </a:t>
            </a:r>
            <a:r>
              <a:rPr lang="de-DE" altLang="de-DE" sz="1800" b="1"/>
              <a:t>pädagogischer Gestaltungsspielraum </a:t>
            </a:r>
            <a:r>
              <a:rPr lang="de-DE" altLang="de-DE" sz="1800"/>
              <a:t>bleibt.</a:t>
            </a:r>
          </a:p>
          <a:p>
            <a:pPr marL="542925"/>
            <a:endParaRPr lang="de-DE" dirty="0"/>
          </a:p>
        </p:txBody>
      </p:sp>
    </p:spTree>
    <p:extLst>
      <p:ext uri="{BB962C8B-B14F-4D97-AF65-F5344CB8AC3E}">
        <p14:creationId xmlns:p14="http://schemas.microsoft.com/office/powerpoint/2010/main" val="1850822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2800" dirty="0" smtClean="0"/>
              <a:t>Schuleigene Unterrichtsvorgaben </a:t>
            </a:r>
            <a:r>
              <a:rPr lang="de-DE" sz="2800" dirty="0"/>
              <a:t>-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r>
              <a:rPr lang="de-DE"/>
              <a:t>((</a:t>
            </a:r>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25</a:t>
            </a:fld>
            <a:endParaRPr lang="de-DE"/>
          </a:p>
        </p:txBody>
      </p:sp>
      <p:sp>
        <p:nvSpPr>
          <p:cNvPr id="8" name="Inhaltsplatzhalter 2">
            <a:extLst>
              <a:ext uri="{FF2B5EF4-FFF2-40B4-BE49-F238E27FC236}">
                <a16:creationId xmlns:a16="http://schemas.microsoft.com/office/drawing/2014/main" id="{06F28B1B-32C5-6648-AE4A-7B465D11DF2C}"/>
              </a:ext>
            </a:extLst>
          </p:cNvPr>
          <p:cNvSpPr txBox="1">
            <a:spLocks/>
          </p:cNvSpPr>
          <p:nvPr/>
        </p:nvSpPr>
        <p:spPr>
          <a:xfrm>
            <a:off x="609600" y="1853208"/>
            <a:ext cx="8229600" cy="42050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600" b="1" dirty="0" err="1"/>
              <a:t>SchulG</a:t>
            </a:r>
            <a:r>
              <a:rPr lang="de-DE" altLang="de-DE" sz="1600" b="1" dirty="0"/>
              <a:t> §70</a:t>
            </a:r>
          </a:p>
          <a:p>
            <a:pPr marL="0" indent="0" algn="ctr">
              <a:spcBef>
                <a:spcPct val="50000"/>
              </a:spcBef>
              <a:buFont typeface="Arial" panose="020B0604020202020204" pitchFamily="34" charset="0"/>
              <a:buNone/>
            </a:pPr>
            <a:r>
              <a:rPr lang="de-DE" altLang="de-DE" sz="1600" b="1" dirty="0"/>
              <a:t>Fachkonferenz, </a:t>
            </a:r>
            <a:r>
              <a:rPr lang="de-DE" altLang="de-DE" sz="1600" b="1" dirty="0" err="1"/>
              <a:t>Bildungsgangskonferenz</a:t>
            </a:r>
            <a:endParaRPr lang="de-DE" altLang="de-DE" sz="1600" b="1" dirty="0"/>
          </a:p>
          <a:p>
            <a:pPr marL="0" indent="0">
              <a:spcBef>
                <a:spcPct val="50000"/>
              </a:spcBef>
              <a:buFont typeface="Arial" panose="020B0604020202020204" pitchFamily="34" charset="0"/>
              <a:buNone/>
            </a:pPr>
            <a:r>
              <a:rPr lang="de-DE" altLang="de-DE" sz="1600" dirty="0"/>
              <a:t>…</a:t>
            </a:r>
          </a:p>
          <a:p>
            <a:pPr>
              <a:spcBef>
                <a:spcPct val="50000"/>
              </a:spcBef>
              <a:buFontTx/>
              <a:buAutoNum type="arabicParenBoth" startAt="3"/>
            </a:pPr>
            <a:r>
              <a:rPr lang="de-DE" altLang="de-DE" sz="1600" dirty="0"/>
              <a:t>Die Fachkonferenz berät über alle das Fach oder die Fachrichtung betreffenden Angelegenheiten einschließlich der Zusammenarbeit mit anderen Fächern. Sie trägt Verantwortung für die schulinterne Qualitätssicherung und -entwicklung der fachlichen Arbeit und berät über Ziele, Arbeitspläne, Evaluationsmaßnahmen und -ergebnisse und Rechenschaftslegung.</a:t>
            </a:r>
          </a:p>
          <a:p>
            <a:pPr>
              <a:spcBef>
                <a:spcPct val="50000"/>
              </a:spcBef>
              <a:buFontTx/>
              <a:buAutoNum type="arabicParenBoth" startAt="3"/>
            </a:pPr>
            <a:r>
              <a:rPr lang="de-DE" altLang="de-DE" sz="1600" dirty="0"/>
              <a:t>Die Fachkonferenz entscheidet in ihrem Fach insbesondere über</a:t>
            </a:r>
          </a:p>
          <a:p>
            <a:pPr lvl="1">
              <a:spcBef>
                <a:spcPct val="50000"/>
              </a:spcBef>
              <a:buFontTx/>
              <a:buAutoNum type="arabicPeriod"/>
            </a:pPr>
            <a:r>
              <a:rPr lang="de-DE" altLang="de-DE" sz="1600" dirty="0"/>
              <a:t>Grundsätze zur fachdidaktischen und fachmethodischen Arbeit,</a:t>
            </a:r>
          </a:p>
          <a:p>
            <a:pPr lvl="1">
              <a:spcBef>
                <a:spcPct val="50000"/>
              </a:spcBef>
              <a:buFontTx/>
              <a:buAutoNum type="arabicPeriod"/>
            </a:pPr>
            <a:r>
              <a:rPr lang="de-DE" altLang="de-DE" sz="1600" dirty="0"/>
              <a:t>Grundsätze zur Leistungsbewertung,</a:t>
            </a:r>
          </a:p>
          <a:p>
            <a:pPr lvl="1">
              <a:spcBef>
                <a:spcPct val="50000"/>
              </a:spcBef>
              <a:buFontTx/>
              <a:buAutoNum type="arabicPeriod"/>
            </a:pPr>
            <a:r>
              <a:rPr lang="de-DE" altLang="de-DE" sz="1600" dirty="0"/>
              <a:t>Vorschläge an die Lehrerkonferenz zur Einführung von Lernmitteln </a:t>
            </a:r>
          </a:p>
        </p:txBody>
      </p:sp>
    </p:spTree>
    <p:extLst>
      <p:ext uri="{BB962C8B-B14F-4D97-AF65-F5344CB8AC3E}">
        <p14:creationId xmlns:p14="http://schemas.microsoft.com/office/powerpoint/2010/main" val="3648831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076897"/>
            <a:ext cx="8006206" cy="504403"/>
          </a:xfrm>
        </p:spPr>
        <p:txBody>
          <a:bodyPr/>
          <a:lstStyle/>
          <a:p>
            <a:r>
              <a:rPr lang="de-DE" sz="2800" b="1" dirty="0"/>
              <a:t>Merkmale </a:t>
            </a:r>
            <a:r>
              <a:rPr lang="de-DE" sz="2800" b="1" dirty="0" smtClean="0"/>
              <a:t>schuleigener Unterrichtsvorgaben </a:t>
            </a:r>
            <a:endParaRPr lang="de-DE" sz="2800" b="1" dirty="0"/>
          </a:p>
        </p:txBody>
      </p:sp>
      <p:grpSp>
        <p:nvGrpSpPr>
          <p:cNvPr id="3" name="Gruppieren 2"/>
          <p:cNvGrpSpPr/>
          <p:nvPr/>
        </p:nvGrpSpPr>
        <p:grpSpPr>
          <a:xfrm>
            <a:off x="1259632" y="3429000"/>
            <a:ext cx="2160000" cy="2340000"/>
            <a:chOff x="361453" y="3978650"/>
            <a:chExt cx="2160000" cy="2340000"/>
          </a:xfrm>
        </p:grpSpPr>
        <p:sp>
          <p:nvSpPr>
            <p:cNvPr id="11"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2" name="Text Box 10"/>
            <p:cNvSpPr txBox="1">
              <a:spLocks noChangeArrowheads="1"/>
            </p:cNvSpPr>
            <p:nvPr/>
          </p:nvSpPr>
          <p:spPr bwMode="auto">
            <a:xfrm>
              <a:off x="872905" y="5669163"/>
              <a:ext cx="1281111" cy="369332"/>
            </a:xfrm>
            <a:prstGeom prst="rect">
              <a:avLst/>
            </a:prstGeom>
            <a:noFill/>
            <a:ln>
              <a:noFill/>
            </a:ln>
            <a:effec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pPr algn="ctr"/>
              <a:r>
                <a:rPr lang="de-DE" altLang="de-DE" dirty="0"/>
                <a:t>Lehrpläne</a:t>
              </a:r>
            </a:p>
          </p:txBody>
        </p:sp>
        <p:pic>
          <p:nvPicPr>
            <p:cNvPr id="13" name="Picture 14" descr="NRW_MSW_RGB"/>
            <p:cNvPicPr>
              <a:picLocks noChangeAspect="1" noChangeArrowheads="1"/>
            </p:cNvPicPr>
            <p:nvPr/>
          </p:nvPicPr>
          <p:blipFill>
            <a:blip r:embed="rId3" cstate="print">
              <a:extLst>
                <a:ext uri="{28A0092B-C50C-407E-A947-70E740481C1C}">
                  <a14:useLocalDpi xmlns:a14="http://schemas.microsoft.com/office/drawing/2010/main" val="0"/>
                </a:ext>
              </a:extLst>
            </a:blip>
            <a:srcRect l="80573"/>
            <a:stretch>
              <a:fillRect/>
            </a:stretch>
          </p:blipFill>
          <p:spPr bwMode="auto">
            <a:xfrm>
              <a:off x="880542" y="4184239"/>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Gruppieren 17"/>
          <p:cNvGrpSpPr/>
          <p:nvPr/>
        </p:nvGrpSpPr>
        <p:grpSpPr>
          <a:xfrm>
            <a:off x="5364088" y="3429000"/>
            <a:ext cx="2160000" cy="2340000"/>
            <a:chOff x="3281362" y="2192338"/>
            <a:chExt cx="2160000" cy="2340000"/>
          </a:xfrm>
        </p:grpSpPr>
        <p:sp>
          <p:nvSpPr>
            <p:cNvPr id="15" name="Rectangle 6"/>
            <p:cNvSpPr>
              <a:spLocks noChangeArrowheads="1"/>
            </p:cNvSpPr>
            <p:nvPr/>
          </p:nvSpPr>
          <p:spPr bwMode="auto">
            <a:xfrm>
              <a:off x="3281362" y="2192338"/>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6" name="Text Box 11"/>
            <p:cNvSpPr txBox="1">
              <a:spLocks noChangeArrowheads="1"/>
            </p:cNvSpPr>
            <p:nvPr/>
          </p:nvSpPr>
          <p:spPr bwMode="auto">
            <a:xfrm>
              <a:off x="3550435" y="3744352"/>
              <a:ext cx="184731" cy="369332"/>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endParaRPr lang="de-DE" altLang="de-DE" dirty="0"/>
            </a:p>
          </p:txBody>
        </p:sp>
      </p:grpSp>
      <p:sp>
        <p:nvSpPr>
          <p:cNvPr id="19" name="Textfeld 18"/>
          <p:cNvSpPr txBox="1"/>
          <p:nvPr/>
        </p:nvSpPr>
        <p:spPr>
          <a:xfrm>
            <a:off x="1403648" y="1700808"/>
            <a:ext cx="2015984" cy="1661993"/>
          </a:xfrm>
          <a:prstGeom prst="rect">
            <a:avLst/>
          </a:prstGeom>
          <a:noFill/>
        </p:spPr>
        <p:txBody>
          <a:bodyPr wrap="square" rtlCol="0">
            <a:spAutoFit/>
          </a:bodyPr>
          <a:lstStyle/>
          <a:p>
            <a:pPr algn="ctr"/>
            <a:r>
              <a:rPr lang="de-DE" sz="2400" b="1" dirty="0">
                <a:solidFill>
                  <a:srgbClr val="003CB4"/>
                </a:solidFill>
              </a:rPr>
              <a:t>Kompetenz-erwartungen</a:t>
            </a:r>
            <a:endParaRPr lang="de-DE" b="1" dirty="0"/>
          </a:p>
          <a:p>
            <a:pPr algn="ctr"/>
            <a:r>
              <a:rPr lang="de-DE" b="1" dirty="0"/>
              <a:t>Was?</a:t>
            </a:r>
          </a:p>
          <a:p>
            <a:pPr algn="ctr"/>
            <a:r>
              <a:rPr lang="de-DE" b="1" dirty="0"/>
              <a:t>Welches Niveau?</a:t>
            </a:r>
          </a:p>
          <a:p>
            <a:pPr algn="ctr"/>
            <a:r>
              <a:rPr lang="de-DE" b="1" dirty="0"/>
              <a:t>Wofür?</a:t>
            </a:r>
          </a:p>
        </p:txBody>
      </p:sp>
      <p:sp>
        <p:nvSpPr>
          <p:cNvPr id="20" name="Textfeld 19"/>
          <p:cNvSpPr txBox="1"/>
          <p:nvPr/>
        </p:nvSpPr>
        <p:spPr>
          <a:xfrm>
            <a:off x="5563264" y="1700808"/>
            <a:ext cx="1960823" cy="1661993"/>
          </a:xfrm>
          <a:prstGeom prst="rect">
            <a:avLst/>
          </a:prstGeom>
          <a:noFill/>
        </p:spPr>
        <p:txBody>
          <a:bodyPr wrap="square" rtlCol="0">
            <a:spAutoFit/>
          </a:bodyPr>
          <a:lstStyle/>
          <a:p>
            <a:pPr algn="ctr"/>
            <a:r>
              <a:rPr lang="de-DE" sz="2400" b="1" dirty="0">
                <a:solidFill>
                  <a:srgbClr val="003CB4"/>
                </a:solidFill>
              </a:rPr>
              <a:t>Kompetenz-entwicklung</a:t>
            </a:r>
          </a:p>
          <a:p>
            <a:pPr algn="ctr"/>
            <a:r>
              <a:rPr lang="de-DE" b="1" dirty="0"/>
              <a:t>Wie?</a:t>
            </a:r>
          </a:p>
          <a:p>
            <a:pPr algn="ctr"/>
            <a:r>
              <a:rPr lang="de-DE" b="1" dirty="0"/>
              <a:t>Wann?</a:t>
            </a:r>
          </a:p>
          <a:p>
            <a:pPr algn="ctr"/>
            <a:r>
              <a:rPr lang="de-DE" b="1" dirty="0"/>
              <a:t>Womit?</a:t>
            </a:r>
          </a:p>
        </p:txBody>
      </p:sp>
      <p:sp>
        <p:nvSpPr>
          <p:cNvPr id="7" name="Datumsplatzhalter 6"/>
          <p:cNvSpPr>
            <a:spLocks noGrp="1"/>
          </p:cNvSpPr>
          <p:nvPr>
            <p:ph type="dt" sz="half" idx="10"/>
          </p:nvPr>
        </p:nvSpPr>
        <p:spPr/>
        <p:txBody>
          <a:bodyPr/>
          <a:lstStyle/>
          <a:p>
            <a:r>
              <a:rPr lang="de-DE" dirty="0"/>
              <a:t>Lehrplanentwicklung Primarstufe</a:t>
            </a:r>
          </a:p>
          <a:p>
            <a:endParaRPr lang="de-DE" dirty="0"/>
          </a:p>
        </p:txBody>
      </p:sp>
      <p:sp>
        <p:nvSpPr>
          <p:cNvPr id="5" name="Pfeil nach rechts 4"/>
          <p:cNvSpPr/>
          <p:nvPr/>
        </p:nvSpPr>
        <p:spPr>
          <a:xfrm>
            <a:off x="3990603" y="2708920"/>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Pfeil nach rechts 21"/>
          <p:cNvSpPr/>
          <p:nvPr/>
        </p:nvSpPr>
        <p:spPr>
          <a:xfrm>
            <a:off x="3995936" y="4437112"/>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26</a:t>
            </a:fld>
            <a:endParaRPr lang="de-DE"/>
          </a:p>
        </p:txBody>
      </p:sp>
      <p:pic>
        <p:nvPicPr>
          <p:cNvPr id="8" name="Grafik 7"/>
          <p:cNvPicPr>
            <a:picLocks noChangeAspect="1"/>
          </p:cNvPicPr>
          <p:nvPr/>
        </p:nvPicPr>
        <p:blipFill>
          <a:blip r:embed="rId4"/>
          <a:stretch>
            <a:fillRect/>
          </a:stretch>
        </p:blipFill>
        <p:spPr>
          <a:xfrm>
            <a:off x="5496460" y="3634589"/>
            <a:ext cx="1937495" cy="1204770"/>
          </a:xfrm>
          <a:prstGeom prst="rect">
            <a:avLst/>
          </a:prstGeom>
        </p:spPr>
      </p:pic>
      <p:sp>
        <p:nvSpPr>
          <p:cNvPr id="9" name="Rechteck 8"/>
          <p:cNvSpPr/>
          <p:nvPr/>
        </p:nvSpPr>
        <p:spPr>
          <a:xfrm>
            <a:off x="5344941" y="4981013"/>
            <a:ext cx="2198294" cy="646331"/>
          </a:xfrm>
          <a:prstGeom prst="rect">
            <a:avLst/>
          </a:prstGeom>
        </p:spPr>
        <p:txBody>
          <a:bodyPr wrap="none">
            <a:spAutoFit/>
          </a:bodyPr>
          <a:lstStyle/>
          <a:p>
            <a:pPr algn="ctr"/>
            <a:r>
              <a:rPr lang="de-DE" b="1" dirty="0" smtClean="0"/>
              <a:t>Schuleigene</a:t>
            </a:r>
          </a:p>
          <a:p>
            <a:pPr algn="ctr"/>
            <a:r>
              <a:rPr lang="de-DE" b="1" dirty="0" smtClean="0"/>
              <a:t>Unterrichtsvorgaben </a:t>
            </a:r>
            <a:endParaRPr lang="de-DE" b="1" dirty="0"/>
          </a:p>
        </p:txBody>
      </p:sp>
    </p:spTree>
    <p:extLst>
      <p:ext uri="{BB962C8B-B14F-4D97-AF65-F5344CB8AC3E}">
        <p14:creationId xmlns:p14="http://schemas.microsoft.com/office/powerpoint/2010/main" val="596805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330E7-2FED-9240-B43B-791B2DA812C7}"/>
              </a:ext>
            </a:extLst>
          </p:cNvPr>
          <p:cNvSpPr>
            <a:spLocks noGrp="1"/>
          </p:cNvSpPr>
          <p:nvPr>
            <p:ph type="title"/>
          </p:nvPr>
        </p:nvSpPr>
        <p:spPr/>
        <p:txBody>
          <a:bodyPr/>
          <a:lstStyle/>
          <a:p>
            <a:r>
              <a:rPr lang="de-DE" dirty="0"/>
              <a:t>Merkmale </a:t>
            </a:r>
            <a:r>
              <a:rPr lang="de-DE" dirty="0" smtClean="0"/>
              <a:t>schuleigener Unterrichtsvorgaben</a:t>
            </a:r>
            <a:endParaRPr lang="de-DE" dirty="0"/>
          </a:p>
        </p:txBody>
      </p:sp>
      <p:sp>
        <p:nvSpPr>
          <p:cNvPr id="3" name="Inhaltsplatzhalter 2">
            <a:extLst>
              <a:ext uri="{FF2B5EF4-FFF2-40B4-BE49-F238E27FC236}">
                <a16:creationId xmlns:a16="http://schemas.microsoft.com/office/drawing/2014/main" id="{C5220460-9AF9-EB40-9934-3D9213581DA9}"/>
              </a:ext>
            </a:extLst>
          </p:cNvPr>
          <p:cNvSpPr>
            <a:spLocks noGrp="1"/>
          </p:cNvSpPr>
          <p:nvPr>
            <p:ph idx="1"/>
          </p:nvPr>
        </p:nvSpPr>
        <p:spPr/>
        <p:txBody>
          <a:bodyPr>
            <a:normAutofit fontScale="92500" lnSpcReduction="10000"/>
          </a:bodyPr>
          <a:lstStyle/>
          <a:p>
            <a:pPr>
              <a:spcBef>
                <a:spcPts val="1200"/>
              </a:spcBef>
            </a:pPr>
            <a:r>
              <a:rPr lang="de-DE" dirty="0"/>
              <a:t>Schulbezogene Konkretisierung der Lehrpläne</a:t>
            </a:r>
          </a:p>
          <a:p>
            <a:pPr>
              <a:spcBef>
                <a:spcPts val="1200"/>
              </a:spcBef>
            </a:pPr>
            <a:r>
              <a:rPr lang="de-DE" dirty="0"/>
              <a:t>Instrument zur Unterrichtsentwicklung und Unterrichtsvorbereitung</a:t>
            </a:r>
          </a:p>
          <a:p>
            <a:pPr>
              <a:spcBef>
                <a:spcPts val="1200"/>
              </a:spcBef>
            </a:pPr>
            <a:r>
              <a:rPr lang="de-DE" dirty="0"/>
              <a:t>Ausgestaltung von Freiräumen</a:t>
            </a:r>
          </a:p>
          <a:p>
            <a:pPr>
              <a:spcBef>
                <a:spcPts val="1200"/>
              </a:spcBef>
            </a:pPr>
            <a:r>
              <a:rPr lang="de-DE" dirty="0"/>
              <a:t>Grundlage der fachlichen Arbeit im Team </a:t>
            </a:r>
            <a:r>
              <a:rPr lang="de-DE" dirty="0">
                <a:sym typeface="Wingdings" panose="05000000000000000000" pitchFamily="2" charset="2"/>
              </a:rPr>
              <a:t> </a:t>
            </a:r>
            <a:r>
              <a:rPr lang="de-DE" dirty="0"/>
              <a:t> Lehrkräfte als Experten für ihr Fach UND ihre Schülerinnen und Schüler </a:t>
            </a:r>
          </a:p>
          <a:p>
            <a:pPr>
              <a:spcBef>
                <a:spcPts val="1200"/>
              </a:spcBef>
            </a:pPr>
            <a:r>
              <a:rPr lang="de-DE" dirty="0"/>
              <a:t>Transparenz für alle am Bildungsprozess Beteiligten</a:t>
            </a:r>
          </a:p>
          <a:p>
            <a:pPr>
              <a:spcBef>
                <a:spcPts val="1200"/>
              </a:spcBef>
            </a:pPr>
            <a:r>
              <a:rPr lang="de-DE" dirty="0"/>
              <a:t>Maßstab für Evaluation und Rechenschaftslegung</a:t>
            </a:r>
          </a:p>
          <a:p>
            <a:pPr marL="0" indent="0">
              <a:buNone/>
            </a:pPr>
            <a:endParaRPr lang="de-DE" dirty="0"/>
          </a:p>
        </p:txBody>
      </p:sp>
      <p:sp>
        <p:nvSpPr>
          <p:cNvPr id="4"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08D2DF8F-D06A-3246-817B-261BE2D08FB8}"/>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E9F23F56-EDA9-9146-A5C0-F96A1B006EE4}"/>
              </a:ext>
            </a:extLst>
          </p:cNvPr>
          <p:cNvSpPr>
            <a:spLocks noGrp="1"/>
          </p:cNvSpPr>
          <p:nvPr>
            <p:ph type="sldNum" sz="quarter" idx="12"/>
          </p:nvPr>
        </p:nvSpPr>
        <p:spPr/>
        <p:txBody>
          <a:bodyPr/>
          <a:lstStyle/>
          <a:p>
            <a:fld id="{512A4277-7E7A-4AAF-BFC7-47646BF5CD0C}" type="slidenum">
              <a:rPr lang="de-DE" smtClean="0"/>
              <a:t>27</a:t>
            </a:fld>
            <a:endParaRPr lang="de-DE"/>
          </a:p>
        </p:txBody>
      </p:sp>
    </p:spTree>
    <p:extLst>
      <p:ext uri="{BB962C8B-B14F-4D97-AF65-F5344CB8AC3E}">
        <p14:creationId xmlns:p14="http://schemas.microsoft.com/office/powerpoint/2010/main" val="982788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600" dirty="0"/>
              <a:t>Weitere Hinweise zu </a:t>
            </a:r>
            <a:r>
              <a:rPr lang="de-DE" sz="2600" dirty="0" smtClean="0"/>
              <a:t>den schuleigenen Unterrichtsvorgaben </a:t>
            </a:r>
            <a:endParaRPr lang="de-DE" sz="2600" dirty="0"/>
          </a:p>
        </p:txBody>
      </p:sp>
      <p:sp>
        <p:nvSpPr>
          <p:cNvPr id="3" name="Inhaltsplatzhalter 2"/>
          <p:cNvSpPr>
            <a:spLocks noGrp="1"/>
          </p:cNvSpPr>
          <p:nvPr>
            <p:ph idx="1"/>
          </p:nvPr>
        </p:nvSpPr>
        <p:spPr/>
        <p:txBody>
          <a:bodyPr>
            <a:normAutofit fontScale="85000" lnSpcReduction="10000"/>
          </a:bodyPr>
          <a:lstStyle/>
          <a:p>
            <a:r>
              <a:rPr lang="de-DE" dirty="0"/>
              <a:t>Referenzrahmen Schulqualität </a:t>
            </a:r>
            <a:r>
              <a:rPr lang="de-DE" dirty="0">
                <a:sym typeface="Wingdings" panose="05000000000000000000" pitchFamily="2" charset="2"/>
              </a:rPr>
              <a:t> Dimension 2.1 </a:t>
            </a:r>
          </a:p>
          <a:p>
            <a:pPr marL="0" indent="0">
              <a:buNone/>
            </a:pPr>
            <a:r>
              <a:rPr lang="de-DE" dirty="0">
                <a:sym typeface="Wingdings" panose="05000000000000000000" pitchFamily="2" charset="2"/>
              </a:rPr>
              <a:t>    Ergebnis- und Standardorientierung </a:t>
            </a:r>
          </a:p>
          <a:p>
            <a:pPr marL="0" indent="0">
              <a:buNone/>
            </a:pPr>
            <a:r>
              <a:rPr lang="de-DE" dirty="0">
                <a:sym typeface="Wingdings" panose="05000000000000000000" pitchFamily="2" charset="2"/>
                <a:hlinkClick r:id="rId2"/>
              </a:rPr>
              <a:t>https://www.schulentwicklung.nrw.de/referenzrahmen/index.php?bereich=1053</a:t>
            </a:r>
            <a:endParaRPr lang="de-DE" dirty="0">
              <a:sym typeface="Wingdings" panose="05000000000000000000" pitchFamily="2" charset="2"/>
            </a:endParaRPr>
          </a:p>
          <a:p>
            <a:pPr marL="0" indent="0">
              <a:buNone/>
            </a:pPr>
            <a:endParaRPr lang="de-DE" dirty="0">
              <a:sym typeface="Wingdings" panose="05000000000000000000" pitchFamily="2" charset="2"/>
            </a:endParaRPr>
          </a:p>
          <a:p>
            <a:r>
              <a:rPr lang="de-DE" dirty="0">
                <a:sym typeface="Wingdings" panose="05000000000000000000" pitchFamily="2" charset="2"/>
              </a:rPr>
              <a:t>Handreichung der BR Münster zur Erstellung schulinterner Lehrpläne </a:t>
            </a:r>
          </a:p>
          <a:p>
            <a:pPr marL="0" indent="0">
              <a:buNone/>
            </a:pPr>
            <a:r>
              <a:rPr lang="de-DE" dirty="0">
                <a:sym typeface="Wingdings" panose="05000000000000000000" pitchFamily="2" charset="2"/>
                <a:hlinkClick r:id="rId3"/>
              </a:rPr>
              <a:t>https://www.bezreg-muenster.de/zentralablage/dokumente/schule_und_bildung/digitale_bildung/handreichungen_orientierungshilfen/Erstellung-schulinterner-Lehrplaene-Handreichung-fuer-Schulen.pdf</a:t>
            </a:r>
            <a:endParaRPr lang="de-DE" dirty="0">
              <a:sym typeface="Wingdings" panose="05000000000000000000" pitchFamily="2" charset="2"/>
            </a:endParaRPr>
          </a:p>
          <a:p>
            <a:pPr marL="0" indent="0">
              <a:buNone/>
            </a:pPr>
            <a:endParaRPr lang="de-DE" dirty="0">
              <a:sym typeface="Wingdings" panose="05000000000000000000" pitchFamily="2" charset="2"/>
            </a:endParaRP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28</a:t>
            </a:fld>
            <a:endParaRPr lang="de-DE"/>
          </a:p>
        </p:txBody>
      </p:sp>
    </p:spTree>
    <p:extLst>
      <p:ext uri="{BB962C8B-B14F-4D97-AF65-F5344CB8AC3E}">
        <p14:creationId xmlns:p14="http://schemas.microsoft.com/office/powerpoint/2010/main" val="1292663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F9747-424B-1D47-8C18-363169B25A6A}"/>
              </a:ext>
            </a:extLst>
          </p:cNvPr>
          <p:cNvSpPr>
            <a:spLocks noGrp="1"/>
          </p:cNvSpPr>
          <p:nvPr>
            <p:ph type="title"/>
          </p:nvPr>
        </p:nvSpPr>
        <p:spPr/>
        <p:txBody>
          <a:bodyPr/>
          <a:lstStyle/>
          <a:p>
            <a:r>
              <a:rPr lang="de-DE" sz="2600" dirty="0"/>
              <a:t>Gliederung </a:t>
            </a:r>
            <a:r>
              <a:rPr lang="de-DE" sz="2600" dirty="0"/>
              <a:t>der schuleigenen Unterrichtsvorgaben </a:t>
            </a:r>
            <a:r>
              <a:rPr lang="de-DE" sz="2600" dirty="0" smtClean="0"/>
              <a:t>(Beispiel)</a:t>
            </a:r>
            <a:endParaRPr lang="de-DE" sz="2600" dirty="0"/>
          </a:p>
        </p:txBody>
      </p:sp>
      <p:sp>
        <p:nvSpPr>
          <p:cNvPr id="4" name="Datumsplatzhalter 3">
            <a:extLst>
              <a:ext uri="{FF2B5EF4-FFF2-40B4-BE49-F238E27FC236}">
                <a16:creationId xmlns:a16="http://schemas.microsoft.com/office/drawing/2014/main" id="{81EB754F-C3B3-5E42-9D82-92B4E5F528A3}"/>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4C08F627-E150-FB48-9732-9A8780D5C764}"/>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6CB1C89B-3483-3440-9BA5-66034336F351}"/>
              </a:ext>
            </a:extLst>
          </p:cNvPr>
          <p:cNvSpPr>
            <a:spLocks noGrp="1"/>
          </p:cNvSpPr>
          <p:nvPr>
            <p:ph type="sldNum" sz="quarter" idx="12"/>
          </p:nvPr>
        </p:nvSpPr>
        <p:spPr/>
        <p:txBody>
          <a:bodyPr/>
          <a:lstStyle/>
          <a:p>
            <a:fld id="{512A4277-7E7A-4AAF-BFC7-47646BF5CD0C}" type="slidenum">
              <a:rPr lang="de-DE" smtClean="0"/>
              <a:t>29</a:t>
            </a:fld>
            <a:endParaRPr lang="de-DE"/>
          </a:p>
        </p:txBody>
      </p:sp>
      <p:sp>
        <p:nvSpPr>
          <p:cNvPr id="9" name="Inhaltsplatzhalter 2">
            <a:extLst>
              <a:ext uri="{FF2B5EF4-FFF2-40B4-BE49-F238E27FC236}">
                <a16:creationId xmlns:a16="http://schemas.microsoft.com/office/drawing/2014/main" id="{8B8A3032-F31A-124D-AA79-6C3891DEC2EA}"/>
              </a:ext>
            </a:extLst>
          </p:cNvPr>
          <p:cNvSpPr txBox="1">
            <a:spLocks/>
          </p:cNvSpPr>
          <p:nvPr/>
        </p:nvSpPr>
        <p:spPr>
          <a:xfrm>
            <a:off x="609600" y="1853208"/>
            <a:ext cx="8229600" cy="4205064"/>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536575">
              <a:buNone/>
            </a:pPr>
            <a:r>
              <a:rPr lang="de-DE" dirty="0"/>
              <a:t>	</a:t>
            </a:r>
          </a:p>
          <a:p>
            <a:pPr defTabSz="536575"/>
            <a:endParaRPr lang="de-DE" dirty="0"/>
          </a:p>
        </p:txBody>
      </p:sp>
      <p:pic>
        <p:nvPicPr>
          <p:cNvPr id="8" name="Grafik 7"/>
          <p:cNvPicPr>
            <a:picLocks noChangeAspect="1"/>
          </p:cNvPicPr>
          <p:nvPr/>
        </p:nvPicPr>
        <p:blipFill>
          <a:blip r:embed="rId3"/>
          <a:stretch>
            <a:fillRect/>
          </a:stretch>
        </p:blipFill>
        <p:spPr>
          <a:xfrm>
            <a:off x="457200" y="1700808"/>
            <a:ext cx="8144499" cy="4182310"/>
          </a:xfrm>
          <a:prstGeom prst="rect">
            <a:avLst/>
          </a:prstGeom>
        </p:spPr>
      </p:pic>
    </p:spTree>
    <p:extLst>
      <p:ext uri="{BB962C8B-B14F-4D97-AF65-F5344CB8AC3E}">
        <p14:creationId xmlns:p14="http://schemas.microsoft.com/office/powerpoint/2010/main" val="3346050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35696" y="2924944"/>
            <a:ext cx="5688632" cy="576064"/>
          </a:xfrm>
        </p:spPr>
        <p:txBody>
          <a:bodyPr/>
          <a:lstStyle/>
          <a:p>
            <a:pPr defTabSz="358775"/>
            <a:r>
              <a:rPr lang="de-DE" sz="4800" dirty="0">
                <a:solidFill>
                  <a:srgbClr val="002060"/>
                </a:solidFill>
                <a:latin typeface="+mn-lt"/>
                <a:ea typeface="+mn-ea"/>
                <a:cs typeface="Times New Roman" pitchFamily="18" charset="0"/>
              </a:rPr>
              <a:t>I. Lehrplankonstrukt</a:t>
            </a:r>
          </a:p>
        </p:txBody>
      </p:sp>
      <p:sp>
        <p:nvSpPr>
          <p:cNvPr id="5" name="Datumsplatzhalter 4"/>
          <p:cNvSpPr>
            <a:spLocks noGrp="1"/>
          </p:cNvSpPr>
          <p:nvPr>
            <p:ph type="dt" sz="half" idx="10"/>
          </p:nvPr>
        </p:nvSpPr>
        <p:spPr>
          <a:xfrm>
            <a:off x="426368" y="6352878"/>
            <a:ext cx="2818656" cy="365125"/>
          </a:xfrm>
        </p:spPr>
        <p:txBody>
          <a:bodyPr/>
          <a:lstStyle/>
          <a:p>
            <a:r>
              <a:rPr lang="de-DE" dirty="0"/>
              <a:t>Lehrplanentwicklung Primarstufe</a:t>
            </a:r>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3</a:t>
            </a:fld>
            <a:endParaRPr lang="de-DE"/>
          </a:p>
        </p:txBody>
      </p:sp>
    </p:spTree>
    <p:extLst>
      <p:ext uri="{BB962C8B-B14F-4D97-AF65-F5344CB8AC3E}">
        <p14:creationId xmlns:p14="http://schemas.microsoft.com/office/powerpoint/2010/main" val="549641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850" y="1065022"/>
            <a:ext cx="8158606" cy="504403"/>
          </a:xfrm>
        </p:spPr>
        <p:txBody>
          <a:bodyPr/>
          <a:lstStyle/>
          <a:p>
            <a:r>
              <a:rPr lang="de-DE" dirty="0"/>
              <a:t>Materialien im Lehrplannavigator</a:t>
            </a:r>
          </a:p>
        </p:txBody>
      </p:sp>
      <p:sp>
        <p:nvSpPr>
          <p:cNvPr id="7" name="Datumsplatzhalter 6"/>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30</a:t>
            </a:fld>
            <a:endParaRPr lang="de-DE"/>
          </a:p>
        </p:txBody>
      </p:sp>
      <p:pic>
        <p:nvPicPr>
          <p:cNvPr id="3" name="Grafik 2"/>
          <p:cNvPicPr>
            <a:picLocks noChangeAspect="1"/>
          </p:cNvPicPr>
          <p:nvPr/>
        </p:nvPicPr>
        <p:blipFill>
          <a:blip r:embed="rId3"/>
          <a:stretch>
            <a:fillRect/>
          </a:stretch>
        </p:blipFill>
        <p:spPr>
          <a:xfrm>
            <a:off x="573400" y="2132856"/>
            <a:ext cx="8136904" cy="2624525"/>
          </a:xfrm>
          <a:prstGeom prst="rect">
            <a:avLst/>
          </a:prstGeom>
        </p:spPr>
      </p:pic>
    </p:spTree>
    <p:extLst>
      <p:ext uri="{BB962C8B-B14F-4D97-AF65-F5344CB8AC3E}">
        <p14:creationId xmlns:p14="http://schemas.microsoft.com/office/powerpoint/2010/main" val="1055035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69603" y="1700808"/>
            <a:ext cx="8229600" cy="4205064"/>
          </a:xfrm>
        </p:spPr>
        <p:txBody>
          <a:bodyPr>
            <a:normAutofit/>
          </a:bodyPr>
          <a:lstStyle/>
          <a:p>
            <a:pPr marL="0" indent="0">
              <a:buNone/>
            </a:pPr>
            <a:r>
              <a:rPr lang="de-DE" altLang="de-DE" sz="4400" b="1" dirty="0">
                <a:solidFill>
                  <a:srgbClr val="002060"/>
                </a:solidFill>
                <a:cs typeface="Times New Roman" pitchFamily="18" charset="0"/>
              </a:rPr>
              <a:t>II. Fachspezifische Erläuterungen </a:t>
            </a:r>
          </a:p>
          <a:p>
            <a:pPr marL="0" indent="0">
              <a:buNone/>
            </a:pPr>
            <a:endParaRPr lang="de-DE" altLang="de-DE" sz="4400" b="1" dirty="0">
              <a:solidFill>
                <a:srgbClr val="002060"/>
              </a:solidFill>
              <a:cs typeface="Times New Roman" pitchFamily="18" charset="0"/>
            </a:endParaRPr>
          </a:p>
          <a:p>
            <a:pPr marL="0" indent="0" algn="ctr">
              <a:buNone/>
            </a:pPr>
            <a:r>
              <a:rPr lang="de-DE" altLang="de-DE" sz="4400" b="1" dirty="0">
                <a:solidFill>
                  <a:srgbClr val="002060"/>
                </a:solidFill>
                <a:cs typeface="Times New Roman" pitchFamily="18" charset="0"/>
              </a:rPr>
              <a:t>Lehrplan Mathematik </a:t>
            </a:r>
            <a:r>
              <a:rPr lang="de-DE" sz="3600" dirty="0"/>
              <a:t/>
            </a:r>
            <a:br>
              <a:rPr lang="de-DE" sz="3600" dirty="0"/>
            </a:br>
            <a:r>
              <a:rPr lang="de-DE" sz="3600" dirty="0"/>
              <a:t/>
            </a:r>
            <a:br>
              <a:rPr lang="de-DE" sz="3600" dirty="0"/>
            </a:br>
            <a:endParaRPr lang="de-DE" sz="4400" dirty="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31</a:t>
            </a:fld>
            <a:endParaRPr lang="de-DE"/>
          </a:p>
        </p:txBody>
      </p:sp>
    </p:spTree>
    <p:extLst>
      <p:ext uri="{BB962C8B-B14F-4D97-AF65-F5344CB8AC3E}">
        <p14:creationId xmlns:p14="http://schemas.microsoft.com/office/powerpoint/2010/main" val="3549422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Agenda</a:t>
            </a:r>
          </a:p>
        </p:txBody>
      </p:sp>
      <p:sp>
        <p:nvSpPr>
          <p:cNvPr id="3" name="Inhaltsplatzhalter 2"/>
          <p:cNvSpPr>
            <a:spLocks noGrp="1"/>
          </p:cNvSpPr>
          <p:nvPr>
            <p:ph idx="1"/>
          </p:nvPr>
        </p:nvSpPr>
        <p:spPr>
          <a:xfrm>
            <a:off x="469603" y="1700808"/>
            <a:ext cx="8229600" cy="4205064"/>
          </a:xfrm>
        </p:spPr>
        <p:txBody>
          <a:bodyPr>
            <a:normAutofit fontScale="92500" lnSpcReduction="20000"/>
          </a:bodyPr>
          <a:lstStyle/>
          <a:p>
            <a:r>
              <a:rPr lang="de-DE" sz="3600" b="1" dirty="0">
                <a:solidFill>
                  <a:srgbClr val="002060"/>
                </a:solidFill>
                <a:cs typeface="Times New Roman" pitchFamily="18" charset="0"/>
              </a:rPr>
              <a:t>Vorstellungsrunde </a:t>
            </a:r>
          </a:p>
          <a:p>
            <a:r>
              <a:rPr lang="de-DE" sz="3600" b="1" dirty="0">
                <a:solidFill>
                  <a:srgbClr val="002060"/>
                </a:solidFill>
                <a:cs typeface="Times New Roman" pitchFamily="18" charset="0"/>
              </a:rPr>
              <a:t>Einführung in den Lehrplan Mathematik</a:t>
            </a:r>
          </a:p>
          <a:p>
            <a:r>
              <a:rPr lang="de-DE" sz="3600" b="1" dirty="0">
                <a:solidFill>
                  <a:srgbClr val="002060"/>
                </a:solidFill>
                <a:cs typeface="Times New Roman" pitchFamily="18" charset="0"/>
              </a:rPr>
              <a:t>Erläuterungen </a:t>
            </a:r>
            <a:r>
              <a:rPr lang="de-DE" sz="3600" b="1" dirty="0">
                <a:solidFill>
                  <a:srgbClr val="002060"/>
                </a:solidFill>
                <a:cs typeface="Times New Roman" pitchFamily="18" charset="0"/>
              </a:rPr>
              <a:t>zu den schuleigenen </a:t>
            </a:r>
            <a:r>
              <a:rPr lang="de-DE" sz="3600" b="1" dirty="0" smtClean="0">
                <a:solidFill>
                  <a:srgbClr val="002060"/>
                </a:solidFill>
                <a:cs typeface="Times New Roman" pitchFamily="18" charset="0"/>
              </a:rPr>
              <a:t>Unterrichtsvorgaben </a:t>
            </a:r>
            <a:r>
              <a:rPr lang="de-DE" sz="3600" b="1" dirty="0">
                <a:solidFill>
                  <a:srgbClr val="002060"/>
                </a:solidFill>
                <a:cs typeface="Times New Roman" pitchFamily="18" charset="0"/>
              </a:rPr>
              <a:t>im Fach Mathematik </a:t>
            </a:r>
          </a:p>
          <a:p>
            <a:pPr marL="0" indent="0">
              <a:buNone/>
            </a:pPr>
            <a:r>
              <a:rPr lang="de-DE" altLang="de-DE" sz="2400" b="1" dirty="0">
                <a:solidFill>
                  <a:srgbClr val="002060"/>
                </a:solidFill>
                <a:cs typeface="Times New Roman" pitchFamily="18" charset="0"/>
              </a:rPr>
              <a:t>(Vorschläge für teilnehmeraktivierende Elemente bei Implementationsveranstaltungen)</a:t>
            </a:r>
            <a:r>
              <a:rPr lang="de-DE" sz="2400" b="1" dirty="0">
                <a:solidFill>
                  <a:srgbClr val="002060"/>
                </a:solidFill>
                <a:cs typeface="Times New Roman" pitchFamily="18" charset="0"/>
              </a:rPr>
              <a:t> </a:t>
            </a:r>
          </a:p>
          <a:p>
            <a:pPr marL="0" indent="0">
              <a:buNone/>
            </a:pPr>
            <a:r>
              <a:rPr lang="de-DE" sz="3600" dirty="0"/>
              <a:t/>
            </a:r>
            <a:br>
              <a:rPr lang="de-DE" sz="3600" dirty="0"/>
            </a:br>
            <a:r>
              <a:rPr lang="de-DE" sz="3600" dirty="0"/>
              <a:t/>
            </a:r>
            <a:br>
              <a:rPr lang="de-DE" sz="3600" dirty="0"/>
            </a:br>
            <a:endParaRPr lang="de-DE" sz="4400" dirty="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32</a:t>
            </a:fld>
            <a:endParaRPr lang="de-DE"/>
          </a:p>
        </p:txBody>
      </p:sp>
    </p:spTree>
    <p:extLst>
      <p:ext uri="{BB962C8B-B14F-4D97-AF65-F5344CB8AC3E}">
        <p14:creationId xmlns:p14="http://schemas.microsoft.com/office/powerpoint/2010/main" val="4243955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Mathematik – Aufgaben und Ziele des Faches</a:t>
            </a:r>
          </a:p>
        </p:txBody>
      </p:sp>
      <p:sp>
        <p:nvSpPr>
          <p:cNvPr id="3" name="Inhaltsplatzhalter 2"/>
          <p:cNvSpPr>
            <a:spLocks noGrp="1"/>
          </p:cNvSpPr>
          <p:nvPr>
            <p:ph idx="1"/>
          </p:nvPr>
        </p:nvSpPr>
        <p:spPr>
          <a:xfrm>
            <a:off x="457200" y="1700808"/>
            <a:ext cx="8229600" cy="4320480"/>
          </a:xfrm>
        </p:spPr>
        <p:txBody>
          <a:bodyPr>
            <a:normAutofit fontScale="92500" lnSpcReduction="20000"/>
          </a:bodyPr>
          <a:lstStyle/>
          <a:p>
            <a:r>
              <a:rPr lang="de-DE" dirty="0"/>
              <a:t>Mathematiklernen </a:t>
            </a:r>
            <a:r>
              <a:rPr lang="de-DE" b="1" dirty="0"/>
              <a:t>durchgängig</a:t>
            </a:r>
            <a:r>
              <a:rPr lang="de-DE" dirty="0"/>
              <a:t> als </a:t>
            </a:r>
            <a:r>
              <a:rPr lang="de-DE" b="1" dirty="0"/>
              <a:t>konstruktiver</a:t>
            </a:r>
            <a:r>
              <a:rPr lang="de-DE" dirty="0"/>
              <a:t>, </a:t>
            </a:r>
            <a:r>
              <a:rPr lang="de-DE" b="1" dirty="0"/>
              <a:t>entdeckender</a:t>
            </a:r>
            <a:r>
              <a:rPr lang="de-DE" dirty="0"/>
              <a:t> </a:t>
            </a:r>
            <a:r>
              <a:rPr lang="de-DE" b="1" dirty="0"/>
              <a:t>Prozess</a:t>
            </a:r>
          </a:p>
          <a:p>
            <a:r>
              <a:rPr lang="de-DE" dirty="0"/>
              <a:t>Unterricht ermöglicht eine </a:t>
            </a:r>
            <a:r>
              <a:rPr lang="de-DE" b="1" dirty="0"/>
              <a:t>aktiven Kompetenzerwerb </a:t>
            </a:r>
            <a:r>
              <a:rPr lang="de-DE" dirty="0"/>
              <a:t>durch </a:t>
            </a:r>
            <a:r>
              <a:rPr lang="de-DE" b="1" dirty="0"/>
              <a:t>ergiebige Aufgabenstellungen </a:t>
            </a:r>
            <a:r>
              <a:rPr lang="de-DE" dirty="0"/>
              <a:t>auf </a:t>
            </a:r>
            <a:r>
              <a:rPr lang="de-DE" b="1" dirty="0"/>
              <a:t>unterschiedlichen Niveaus</a:t>
            </a:r>
          </a:p>
          <a:p>
            <a:r>
              <a:rPr lang="de-DE" dirty="0"/>
              <a:t>Die Prinzipien der </a:t>
            </a:r>
            <a:r>
              <a:rPr lang="de-DE" b="1" dirty="0"/>
              <a:t>Anwendungsorientierung</a:t>
            </a:r>
            <a:r>
              <a:rPr lang="de-DE" dirty="0"/>
              <a:t> und der </a:t>
            </a:r>
            <a:r>
              <a:rPr lang="de-DE" b="1" dirty="0"/>
              <a:t>Strukturorientierung</a:t>
            </a:r>
            <a:r>
              <a:rPr lang="de-DE" dirty="0"/>
              <a:t> bringen die </a:t>
            </a:r>
            <a:r>
              <a:rPr lang="de-DE" dirty="0" err="1"/>
              <a:t>Beziehungshaltigkeit</a:t>
            </a:r>
            <a:r>
              <a:rPr lang="de-DE" dirty="0"/>
              <a:t> zum Ausdruck</a:t>
            </a:r>
          </a:p>
          <a:p>
            <a:r>
              <a:rPr lang="de-DE" dirty="0"/>
              <a:t>bedeutsam für die Entwicklung mathematischen Verständnisses ist die Unterstützung des Erwerbs der </a:t>
            </a:r>
            <a:r>
              <a:rPr lang="de-DE" b="1" dirty="0"/>
              <a:t>prozess-</a:t>
            </a:r>
            <a:r>
              <a:rPr lang="de-DE" dirty="0"/>
              <a:t> als auch </a:t>
            </a:r>
            <a:r>
              <a:rPr lang="de-DE" b="1" dirty="0"/>
              <a:t>inhaltsbezogenen Kompetenzen </a:t>
            </a:r>
            <a:r>
              <a:rPr lang="de-DE" dirty="0"/>
              <a:t>(bedingen einander)</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33</a:t>
            </a:fld>
            <a:endParaRPr lang="de-DE"/>
          </a:p>
        </p:txBody>
      </p:sp>
    </p:spTree>
    <p:extLst>
      <p:ext uri="{BB962C8B-B14F-4D97-AF65-F5344CB8AC3E}">
        <p14:creationId xmlns:p14="http://schemas.microsoft.com/office/powerpoint/2010/main" val="1775107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wichtigsten Kontinuitäten</a:t>
            </a:r>
          </a:p>
        </p:txBody>
      </p:sp>
      <p:sp>
        <p:nvSpPr>
          <p:cNvPr id="3" name="Inhaltsplatzhalter 2"/>
          <p:cNvSpPr>
            <a:spLocks noGrp="1"/>
          </p:cNvSpPr>
          <p:nvPr>
            <p:ph idx="1"/>
          </p:nvPr>
        </p:nvSpPr>
        <p:spPr>
          <a:xfrm>
            <a:off x="457200" y="1700808"/>
            <a:ext cx="8435280" cy="4205064"/>
          </a:xfrm>
        </p:spPr>
        <p:txBody>
          <a:bodyPr>
            <a:noAutofit/>
          </a:bodyPr>
          <a:lstStyle/>
          <a:p>
            <a:pPr lvl="0"/>
            <a:r>
              <a:rPr lang="de-DE" sz="2200" dirty="0">
                <a:solidFill>
                  <a:prstClr val="black"/>
                </a:solidFill>
              </a:rPr>
              <a:t>Fundament des Mathematikunterrichts sind der verständnisorientierte Erwerb mathematischer  Begriffe und Verfahrensweisen</a:t>
            </a:r>
          </a:p>
          <a:p>
            <a:pPr lvl="0"/>
            <a:r>
              <a:rPr lang="de-DE" sz="2200" dirty="0">
                <a:solidFill>
                  <a:prstClr val="black"/>
                </a:solidFill>
              </a:rPr>
              <a:t>Kompetenzbereiche (Prozesse) und Inhalte sind untrennbar miteinander verwoben</a:t>
            </a:r>
          </a:p>
          <a:p>
            <a:pPr marL="0" lvl="0" indent="0">
              <a:buNone/>
            </a:pPr>
            <a:r>
              <a:rPr lang="de-DE" sz="2200" dirty="0">
                <a:solidFill>
                  <a:prstClr val="black"/>
                </a:solidFill>
              </a:rPr>
              <a:t>      Kompetenzerwartungen sind die Verknüpfungen von   </a:t>
            </a:r>
          </a:p>
          <a:p>
            <a:pPr marL="0" lvl="0" indent="0">
              <a:buNone/>
            </a:pPr>
            <a:r>
              <a:rPr lang="de-DE" sz="2200" dirty="0">
                <a:solidFill>
                  <a:prstClr val="black"/>
                </a:solidFill>
              </a:rPr>
              <a:t>      Prozessen und Inhalten</a:t>
            </a:r>
          </a:p>
          <a:p>
            <a:pPr lvl="0"/>
            <a:r>
              <a:rPr lang="de-DE" sz="2200" dirty="0">
                <a:solidFill>
                  <a:prstClr val="black"/>
                </a:solidFill>
              </a:rPr>
              <a:t>Kompetenzerwartungen in Kapitel 2 des Lehrplans Mathematik weiterhin unterteilt in Prozesse bzw. Inhalte und zugehörige Schwerpunkte</a:t>
            </a:r>
          </a:p>
          <a:p>
            <a:pPr marL="0" lvl="0" indent="0">
              <a:buNone/>
            </a:pPr>
            <a:r>
              <a:rPr lang="de-DE" sz="2200" dirty="0">
                <a:solidFill>
                  <a:prstClr val="black"/>
                </a:solidFill>
                <a:sym typeface="Wingdings" panose="05000000000000000000" pitchFamily="2" charset="2"/>
              </a:rPr>
              <a:t> Anschlussfähigkeit an alle KLP in der Sek. I aller Schulformen</a:t>
            </a:r>
            <a:endParaRPr lang="de-DE" sz="2200"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34</a:t>
            </a:fld>
            <a:endParaRPr lang="de-DE"/>
          </a:p>
        </p:txBody>
      </p:sp>
    </p:spTree>
    <p:extLst>
      <p:ext uri="{BB962C8B-B14F-4D97-AF65-F5344CB8AC3E}">
        <p14:creationId xmlns:p14="http://schemas.microsoft.com/office/powerpoint/2010/main" val="637499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1070310"/>
            <a:ext cx="8229600" cy="360040"/>
          </a:xfrm>
        </p:spPr>
        <p:txBody>
          <a:bodyPr/>
          <a:lstStyle/>
          <a:p>
            <a:r>
              <a:rPr lang="de-DE" sz="2800" dirty="0"/>
              <a:t>Die wichtigsten Aspekte der Weiterentwicklung </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35</a:t>
            </a:fld>
            <a:endParaRPr lang="de-DE"/>
          </a:p>
        </p:txBody>
      </p:sp>
      <p:sp>
        <p:nvSpPr>
          <p:cNvPr id="7" name="Inhaltsplatzhalter 6"/>
          <p:cNvSpPr>
            <a:spLocks noGrp="1"/>
          </p:cNvSpPr>
          <p:nvPr>
            <p:ph idx="1"/>
          </p:nvPr>
        </p:nvSpPr>
        <p:spPr/>
        <p:txBody>
          <a:bodyPr>
            <a:normAutofit/>
          </a:bodyPr>
          <a:lstStyle/>
          <a:p>
            <a:pPr lvl="0"/>
            <a:r>
              <a:rPr lang="de-DE" dirty="0">
                <a:solidFill>
                  <a:prstClr val="black"/>
                </a:solidFill>
              </a:rPr>
              <a:t>Ausweitung der Kompetenzbereiche in 5 Prozesse: Problemlösen, Modellieren, Kommunizieren, Argumentieren, Darstellen</a:t>
            </a:r>
          </a:p>
          <a:p>
            <a:pPr lvl="0"/>
            <a:r>
              <a:rPr lang="de-DE" dirty="0">
                <a:solidFill>
                  <a:prstClr val="black"/>
                </a:solidFill>
              </a:rPr>
              <a:t>Einsatzmöglichkeiten der Digitalisierung nutzen</a:t>
            </a:r>
          </a:p>
          <a:p>
            <a:pPr lvl="0"/>
            <a:r>
              <a:rPr lang="de-DE" dirty="0">
                <a:solidFill>
                  <a:prstClr val="black"/>
                </a:solidFill>
              </a:rPr>
              <a:t>Verankerung informatischer Grundbildung</a:t>
            </a:r>
          </a:p>
          <a:p>
            <a:pPr lvl="0"/>
            <a:r>
              <a:rPr lang="de-DE" dirty="0">
                <a:solidFill>
                  <a:prstClr val="black"/>
                </a:solidFill>
              </a:rPr>
              <a:t>Hinweise zu Vorläuferfähigkeiten als Handlungserfahrungen, die in der Schule aufgenommen und individuell weiterentwickelt werden.</a:t>
            </a:r>
          </a:p>
          <a:p>
            <a:endParaRPr lang="de-DE" dirty="0"/>
          </a:p>
          <a:p>
            <a:endParaRPr lang="de-DE" dirty="0"/>
          </a:p>
        </p:txBody>
      </p:sp>
    </p:spTree>
    <p:extLst>
      <p:ext uri="{BB962C8B-B14F-4D97-AF65-F5344CB8AC3E}">
        <p14:creationId xmlns:p14="http://schemas.microsoft.com/office/powerpoint/2010/main" val="19652688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81236" y="1070310"/>
            <a:ext cx="8229600" cy="360040"/>
          </a:xfrm>
        </p:spPr>
        <p:txBody>
          <a:bodyPr/>
          <a:lstStyle/>
          <a:p>
            <a:r>
              <a:rPr lang="de-DE" sz="2800" dirty="0"/>
              <a:t>Vorläuferfähigkeiten</a:t>
            </a:r>
            <a:r>
              <a:rPr lang="de-DE" sz="2400" dirty="0"/>
              <a:t> </a:t>
            </a:r>
            <a:r>
              <a:rPr lang="de-DE" sz="2800" dirty="0"/>
              <a:t>für das Fach Mathematik</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36</a:t>
            </a:fld>
            <a:endParaRPr lang="de-DE"/>
          </a:p>
        </p:txBody>
      </p:sp>
      <p:sp>
        <p:nvSpPr>
          <p:cNvPr id="8" name="Inhaltsplatzhalter 7"/>
          <p:cNvSpPr>
            <a:spLocks noGrp="1"/>
          </p:cNvSpPr>
          <p:nvPr>
            <p:ph idx="1"/>
          </p:nvPr>
        </p:nvSpPr>
        <p:spPr/>
        <p:txBody>
          <a:bodyPr>
            <a:normAutofit/>
          </a:bodyPr>
          <a:lstStyle/>
          <a:p>
            <a:r>
              <a:rPr lang="de-DE" sz="1500" dirty="0"/>
              <a:t>Mathematik im Alltag entdecken und erforschen,</a:t>
            </a:r>
          </a:p>
          <a:p>
            <a:r>
              <a:rPr lang="de-DE" sz="1500" dirty="0"/>
              <a:t>Mathematische Situationen darstellen und darüber sprechen,</a:t>
            </a:r>
          </a:p>
          <a:p>
            <a:r>
              <a:rPr lang="de-DE" sz="1500" dirty="0"/>
              <a:t>kreativ sein und Probleme mithilfe der Mathematik lösen.</a:t>
            </a:r>
          </a:p>
          <a:p>
            <a:endParaRPr lang="de-DE" sz="1500" dirty="0"/>
          </a:p>
          <a:p>
            <a:r>
              <a:rPr lang="de-DE" sz="1500" dirty="0"/>
              <a:t>Anzahlen bis 4 simultan erfassen,</a:t>
            </a:r>
          </a:p>
          <a:p>
            <a:r>
              <a:rPr lang="de-DE" sz="1500" dirty="0"/>
              <a:t>unstrukturierte Anzahlen durch Abzählen ermitteln,</a:t>
            </a:r>
          </a:p>
          <a:p>
            <a:r>
              <a:rPr lang="de-DE" sz="1500" dirty="0"/>
              <a:t>Mengen vergleichen (mehr, weniger, größer, kleiner, gleich)</a:t>
            </a:r>
          </a:p>
          <a:p>
            <a:r>
              <a:rPr lang="de-DE" sz="1500" dirty="0"/>
              <a:t>die Zahlenwortreihe bis 10 vorwärts aufsagen, den Richtungsbegriff rückwärts erkennen,</a:t>
            </a:r>
          </a:p>
          <a:p>
            <a:r>
              <a:rPr lang="de-DE" sz="1500" dirty="0"/>
              <a:t>räumliche Beziehungen benennen (u.a. oben, unten, vorne, hinten),</a:t>
            </a:r>
          </a:p>
          <a:p>
            <a:r>
              <a:rPr lang="de-DE" sz="1500" dirty="0"/>
              <a:t>Unterschiede oder Ähnlichkeiten wahrnehmen, klassifizieren, sortieren, Muster erkennen,</a:t>
            </a:r>
          </a:p>
          <a:p>
            <a:r>
              <a:rPr lang="de-DE" sz="1500" dirty="0"/>
              <a:t>einfache geometrische Formen (Kreis, Dreieck, Viereck) erkennen,</a:t>
            </a:r>
          </a:p>
          <a:p>
            <a:r>
              <a:rPr lang="de-DE" sz="1500" dirty="0"/>
              <a:t>Teilfiguren in einem komplexen Hintergrund erkennen und isolieren (Figur-Grund-Wahrnehmung) sowie</a:t>
            </a:r>
          </a:p>
          <a:p>
            <a:r>
              <a:rPr lang="de-DE" sz="1500" dirty="0"/>
              <a:t>Seheindrücke und Handbewegungen koordinieren (Auge-Hand-Koordination).</a:t>
            </a:r>
          </a:p>
          <a:p>
            <a:endParaRPr lang="de-DE" sz="1200" dirty="0"/>
          </a:p>
        </p:txBody>
      </p:sp>
    </p:spTree>
    <p:extLst>
      <p:ext uri="{BB962C8B-B14F-4D97-AF65-F5344CB8AC3E}">
        <p14:creationId xmlns:p14="http://schemas.microsoft.com/office/powerpoint/2010/main" val="3504078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Ausschärfung der Fachlichkeit </a:t>
            </a:r>
          </a:p>
        </p:txBody>
      </p:sp>
      <p:sp>
        <p:nvSpPr>
          <p:cNvPr id="3" name="Inhaltsplatzhalter 2"/>
          <p:cNvSpPr>
            <a:spLocks noGrp="1"/>
          </p:cNvSpPr>
          <p:nvPr>
            <p:ph idx="1"/>
          </p:nvPr>
        </p:nvSpPr>
        <p:spPr>
          <a:xfrm>
            <a:off x="107504" y="1556792"/>
            <a:ext cx="8928992" cy="4536504"/>
          </a:xfrm>
        </p:spPr>
        <p:txBody>
          <a:bodyPr>
            <a:normAutofit/>
          </a:bodyPr>
          <a:lstStyle/>
          <a:p>
            <a:pPr marL="0" lvl="0" indent="0">
              <a:buNone/>
            </a:pPr>
            <a:r>
              <a:rPr lang="de-DE" sz="2000" dirty="0">
                <a:solidFill>
                  <a:prstClr val="black"/>
                </a:solidFill>
              </a:rPr>
              <a:t>„In Klammerzusätzen werden Kompetenzerwartungen in der Regel um verbindliche Inhalte und Gegenstände zur Entwicklung der Kompetenz ergänzt. Der Zusatz „u.a.“ weist darauf hin, dass zusätzlich zu den genannten mindestens ein weiterer Inhalt bzw. Gegenstand verbindlich zu behandeln ist.“</a:t>
            </a:r>
          </a:p>
          <a:p>
            <a:pPr marL="0" lvl="0" indent="0">
              <a:buNone/>
            </a:pPr>
            <a:endParaRPr lang="de-DE" sz="2000" dirty="0">
              <a:solidFill>
                <a:prstClr val="black"/>
              </a:solidFill>
            </a:endParaRPr>
          </a:p>
          <a:p>
            <a:pPr marL="0" lvl="0" indent="0">
              <a:buNone/>
            </a:pPr>
            <a:r>
              <a:rPr lang="de-DE" sz="2000" dirty="0">
                <a:solidFill>
                  <a:prstClr val="black"/>
                </a:solidFill>
              </a:rPr>
              <a:t>Beispiel 1 (</a:t>
            </a:r>
            <a:r>
              <a:rPr lang="de-DE" sz="2000" i="1" dirty="0">
                <a:solidFill>
                  <a:prstClr val="black"/>
                </a:solidFill>
              </a:rPr>
              <a:t>Größenvorstellung und Umgang mit Größen, Ende SEP</a:t>
            </a:r>
            <a:r>
              <a:rPr lang="de-DE" sz="2000" dirty="0">
                <a:solidFill>
                  <a:prstClr val="black"/>
                </a:solidFill>
              </a:rPr>
              <a:t>):  </a:t>
            </a:r>
          </a:p>
          <a:p>
            <a:pPr marL="0" lvl="0" indent="0">
              <a:buNone/>
            </a:pPr>
            <a:r>
              <a:rPr lang="de-DE" sz="2000" dirty="0">
                <a:solidFill>
                  <a:prstClr val="black"/>
                </a:solidFill>
              </a:rPr>
              <a:t>geben Größen von vertrauten Objekten an und schätzen mithilfe von Stützpunktvorstellungen (für 1cm, 1m, 1€)</a:t>
            </a:r>
          </a:p>
          <a:p>
            <a:pPr marL="0" lvl="0" indent="0">
              <a:buNone/>
            </a:pPr>
            <a:endParaRPr lang="de-DE" sz="2000" dirty="0">
              <a:solidFill>
                <a:prstClr val="black"/>
              </a:solidFill>
            </a:endParaRPr>
          </a:p>
          <a:p>
            <a:pPr marL="0" lvl="0" indent="0">
              <a:buNone/>
            </a:pPr>
            <a:r>
              <a:rPr lang="de-DE" sz="2000" dirty="0">
                <a:solidFill>
                  <a:prstClr val="black"/>
                </a:solidFill>
              </a:rPr>
              <a:t>Beispiel 2 (</a:t>
            </a:r>
            <a:r>
              <a:rPr lang="de-DE" sz="2000" i="1" dirty="0">
                <a:solidFill>
                  <a:prstClr val="black"/>
                </a:solidFill>
              </a:rPr>
              <a:t>Ebene Figuren, Ende Klasse 4</a:t>
            </a:r>
            <a:r>
              <a:rPr lang="de-DE" sz="2000" dirty="0">
                <a:solidFill>
                  <a:prstClr val="black"/>
                </a:solidFill>
              </a:rPr>
              <a:t>): </a:t>
            </a:r>
          </a:p>
          <a:p>
            <a:pPr marL="0" lvl="0" indent="0">
              <a:buNone/>
            </a:pPr>
            <a:r>
              <a:rPr lang="de-DE" sz="2000" dirty="0">
                <a:solidFill>
                  <a:prstClr val="black"/>
                </a:solidFill>
              </a:rPr>
              <a:t>identifizieren weitere ebene Figuren (u.a. Sechseck, Achteck, Parallelogramm) und beschreiben diese mit Fachbegriffen (u.a. senkrecht, waagerecht, parallel, rechter Winkel)</a:t>
            </a:r>
          </a:p>
          <a:p>
            <a:pPr marL="0" indent="0">
              <a:buNone/>
            </a:pPr>
            <a:endParaRPr lang="de-DE" sz="2500"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37</a:t>
            </a:fld>
            <a:endParaRPr lang="de-DE"/>
          </a:p>
        </p:txBody>
      </p:sp>
    </p:spTree>
    <p:extLst>
      <p:ext uri="{BB962C8B-B14F-4D97-AF65-F5344CB8AC3E}">
        <p14:creationId xmlns:p14="http://schemas.microsoft.com/office/powerpoint/2010/main" val="27397815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Fachliche Umsetzung MKR </a:t>
            </a:r>
          </a:p>
        </p:txBody>
      </p:sp>
      <p:sp>
        <p:nvSpPr>
          <p:cNvPr id="3" name="Inhaltsplatzhalter 2"/>
          <p:cNvSpPr>
            <a:spLocks noGrp="1"/>
          </p:cNvSpPr>
          <p:nvPr>
            <p:ph idx="1"/>
          </p:nvPr>
        </p:nvSpPr>
        <p:spPr/>
        <p:txBody>
          <a:bodyPr>
            <a:normAutofit/>
          </a:bodyPr>
          <a:lstStyle/>
          <a:p>
            <a:pPr marL="0" lvl="0" indent="0">
              <a:buNone/>
            </a:pPr>
            <a:r>
              <a:rPr lang="de-DE" sz="2400" i="1" dirty="0">
                <a:solidFill>
                  <a:prstClr val="black"/>
                </a:solidFill>
              </a:rPr>
              <a:t>Beispiel 1 (Sachsituationen, Ende SEP): Schülerinnen und Schüler </a:t>
            </a:r>
          </a:p>
          <a:p>
            <a:pPr marL="0" lvl="0" indent="0">
              <a:buNone/>
            </a:pPr>
            <a:r>
              <a:rPr lang="de-DE" sz="2400" dirty="0">
                <a:solidFill>
                  <a:prstClr val="black"/>
                </a:solidFill>
              </a:rPr>
              <a:t>formulieren zu vorgegebenen Gleichungen Rechengeschichten oder zeichnen dazu passende Bildsachaufgaben, auch unter Verwendung digitaler Mathematikwerkzeuge. </a:t>
            </a:r>
            <a:r>
              <a:rPr lang="de-DE" sz="2400" dirty="0">
                <a:solidFill>
                  <a:prstClr val="white">
                    <a:lumMod val="50000"/>
                  </a:prstClr>
                </a:solidFill>
              </a:rPr>
              <a:t>(MKR, 1.3,2.2,3.1,4.1)</a:t>
            </a:r>
          </a:p>
          <a:p>
            <a:pPr marL="0" lvl="0" indent="0">
              <a:buNone/>
            </a:pPr>
            <a:endParaRPr lang="de-DE" sz="2400" dirty="0">
              <a:solidFill>
                <a:prstClr val="black"/>
              </a:solidFill>
            </a:endParaRPr>
          </a:p>
          <a:p>
            <a:pPr marL="0" lvl="0" indent="0">
              <a:buNone/>
            </a:pPr>
            <a:r>
              <a:rPr lang="de-DE" sz="2400" i="1" dirty="0">
                <a:solidFill>
                  <a:prstClr val="black"/>
                </a:solidFill>
              </a:rPr>
              <a:t>Beispiel 2 (Raumorientierung und Raumvorstellung, Ende Klasse 4): Schülerinnen und Schüler …</a:t>
            </a:r>
          </a:p>
          <a:p>
            <a:pPr marL="0" lvl="0" indent="0">
              <a:buNone/>
            </a:pPr>
            <a:r>
              <a:rPr lang="de-DE" sz="2400" dirty="0">
                <a:solidFill>
                  <a:prstClr val="black"/>
                </a:solidFill>
              </a:rPr>
              <a:t>orientieren sich nach einem </a:t>
            </a:r>
            <a:r>
              <a:rPr lang="de-DE" sz="2400" dirty="0" err="1">
                <a:solidFill>
                  <a:prstClr val="black"/>
                </a:solidFill>
              </a:rPr>
              <a:t>Wegeplan</a:t>
            </a:r>
            <a:r>
              <a:rPr lang="de-DE" sz="2400" dirty="0">
                <a:solidFill>
                  <a:prstClr val="black"/>
                </a:solidFill>
              </a:rPr>
              <a:t> im Raum auch unter Verwendung digitaler Mathematikwerkzeuge. </a:t>
            </a:r>
            <a:r>
              <a:rPr lang="de-DE" sz="2400" dirty="0">
                <a:solidFill>
                  <a:prstClr val="white">
                    <a:lumMod val="50000"/>
                  </a:prstClr>
                </a:solidFill>
              </a:rPr>
              <a:t>(MKR 6.2, 6.3)</a:t>
            </a:r>
          </a:p>
          <a:p>
            <a:pPr marL="0" indent="0">
              <a:buNone/>
            </a:pPr>
            <a:endParaRPr lang="de-DE" b="1" dirty="0">
              <a:solidFill>
                <a:schemeClr val="bg1">
                  <a:lumMod val="50000"/>
                </a:schemeClr>
              </a:solidFill>
            </a:endParaRP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38</a:t>
            </a:fld>
            <a:endParaRPr lang="de-DE"/>
          </a:p>
        </p:txBody>
      </p:sp>
    </p:spTree>
    <p:extLst>
      <p:ext uri="{BB962C8B-B14F-4D97-AF65-F5344CB8AC3E}">
        <p14:creationId xmlns:p14="http://schemas.microsoft.com/office/powerpoint/2010/main" val="27956541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Fachliche Umsetzung Verbraucherbildung </a:t>
            </a:r>
          </a:p>
        </p:txBody>
      </p:sp>
      <p:sp>
        <p:nvSpPr>
          <p:cNvPr id="3" name="Inhaltsplatzhalter 2"/>
          <p:cNvSpPr>
            <a:spLocks noGrp="1"/>
          </p:cNvSpPr>
          <p:nvPr>
            <p:ph idx="1"/>
          </p:nvPr>
        </p:nvSpPr>
        <p:spPr/>
        <p:txBody>
          <a:bodyPr>
            <a:normAutofit lnSpcReduction="10000"/>
          </a:bodyPr>
          <a:lstStyle/>
          <a:p>
            <a:pPr marL="0" lvl="0" indent="0">
              <a:buNone/>
            </a:pPr>
            <a:r>
              <a:rPr lang="de-DE" sz="2600" i="1" dirty="0">
                <a:solidFill>
                  <a:prstClr val="black"/>
                </a:solidFill>
              </a:rPr>
              <a:t>Beispiel 1 (Sachsituationen, Ende Klasse 4)</a:t>
            </a:r>
            <a:r>
              <a:rPr lang="de-DE" dirty="0">
                <a:solidFill>
                  <a:prstClr val="black"/>
                </a:solidFill>
              </a:rPr>
              <a:t>: </a:t>
            </a:r>
          </a:p>
          <a:p>
            <a:pPr marL="0" lvl="0" indent="0">
              <a:buNone/>
            </a:pPr>
            <a:r>
              <a:rPr lang="de-DE" dirty="0">
                <a:solidFill>
                  <a:prstClr val="black"/>
                </a:solidFill>
              </a:rPr>
              <a:t>formulieren Sachaufgaben zu vorgegebenen Modellen (u.a. Gleichungen, Tabellen), auch unter Verwendung digitaler Mathematikwerkzeuge. (VB A, Z 1/5) </a:t>
            </a:r>
          </a:p>
          <a:p>
            <a:pPr marL="0" lvl="0" indent="0">
              <a:buNone/>
            </a:pPr>
            <a:endParaRPr lang="de-DE" dirty="0">
              <a:solidFill>
                <a:prstClr val="black"/>
              </a:solidFill>
            </a:endParaRPr>
          </a:p>
          <a:p>
            <a:pPr marL="0" lvl="0" indent="0">
              <a:buNone/>
            </a:pPr>
            <a:r>
              <a:rPr lang="de-DE" i="1" dirty="0">
                <a:solidFill>
                  <a:prstClr val="black"/>
                </a:solidFill>
              </a:rPr>
              <a:t>Beispiel 2 (Daten und Häufigkeiten, Ende Klasse 4): </a:t>
            </a:r>
            <a:r>
              <a:rPr lang="de-DE" dirty="0">
                <a:solidFill>
                  <a:prstClr val="black"/>
                </a:solidFill>
              </a:rPr>
              <a:t>entnehmen Kalendern, Diagrammen und Tabellen Daten und interpretieren sie zur Beantwortung von mathematikhaltigen sowie verbraucherrelevanten Fragestellungen. (VB Ü, Z 1/3)</a:t>
            </a:r>
          </a:p>
          <a:p>
            <a:pPr marL="0" indent="0">
              <a:buNone/>
            </a:pPr>
            <a:endParaRPr lang="de-DE" b="1" dirty="0">
              <a:solidFill>
                <a:schemeClr val="bg1">
                  <a:lumMod val="50000"/>
                </a:schemeClr>
              </a:solidFill>
            </a:endParaRP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39</a:t>
            </a:fld>
            <a:endParaRPr lang="de-DE"/>
          </a:p>
        </p:txBody>
      </p:sp>
    </p:spTree>
    <p:extLst>
      <p:ext uri="{BB962C8B-B14F-4D97-AF65-F5344CB8AC3E}">
        <p14:creationId xmlns:p14="http://schemas.microsoft.com/office/powerpoint/2010/main" val="2626761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000" dirty="0"/>
              <a:t>Merkmale der Lehrpläne</a:t>
            </a:r>
          </a:p>
        </p:txBody>
      </p:sp>
      <p:sp>
        <p:nvSpPr>
          <p:cNvPr id="3" name="Inhaltsplatzhalter 2"/>
          <p:cNvSpPr>
            <a:spLocks noGrp="1"/>
          </p:cNvSpPr>
          <p:nvPr>
            <p:ph idx="1"/>
          </p:nvPr>
        </p:nvSpPr>
        <p:spPr>
          <a:xfrm>
            <a:off x="457200" y="1700808"/>
            <a:ext cx="6131024" cy="4205064"/>
          </a:xfrm>
        </p:spPr>
        <p:txBody>
          <a:bodyPr>
            <a:normAutofit lnSpcReduction="10000"/>
          </a:bodyPr>
          <a:lstStyle/>
          <a:p>
            <a:pPr marL="0" indent="0">
              <a:buNone/>
            </a:pPr>
            <a:r>
              <a:rPr lang="de-DE" dirty="0"/>
              <a:t>Die Lehrpläne der Primarstufe beschreiben</a:t>
            </a:r>
          </a:p>
          <a:p>
            <a:r>
              <a:rPr lang="de-DE" dirty="0"/>
              <a:t>Aufgaben und Ziele des jeweiligen Faches,</a:t>
            </a:r>
          </a:p>
          <a:p>
            <a:r>
              <a:rPr lang="de-DE"/>
              <a:t>zu </a:t>
            </a:r>
            <a:r>
              <a:rPr lang="de-DE" dirty="0"/>
              <a:t>erwartende Lernergebnisse der Schülerinnen und Schüler kompetenzorientiert,</a:t>
            </a:r>
          </a:p>
          <a:p>
            <a:r>
              <a:rPr lang="de-DE" dirty="0"/>
              <a:t>den fachlichen Kern der dafür erforderlichen Kompetenzen und fachlichen Inhalte.</a:t>
            </a:r>
          </a:p>
          <a:p>
            <a:endParaRPr lang="de-DE" dirty="0"/>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a:t>
            </a:fld>
            <a:endParaRPr lang="de-DE"/>
          </a:p>
        </p:txBody>
      </p:sp>
      <p:pic>
        <p:nvPicPr>
          <p:cNvPr id="8" name="Grafik 7"/>
          <p:cNvPicPr>
            <a:picLocks noChangeAspect="1"/>
          </p:cNvPicPr>
          <p:nvPr/>
        </p:nvPicPr>
        <p:blipFill>
          <a:blip r:embed="rId2"/>
          <a:stretch>
            <a:fillRect/>
          </a:stretch>
        </p:blipFill>
        <p:spPr>
          <a:xfrm>
            <a:off x="6548538" y="2132856"/>
            <a:ext cx="2307250" cy="3270835"/>
          </a:xfrm>
          <a:prstGeom prst="rect">
            <a:avLst/>
          </a:prstGeom>
        </p:spPr>
      </p:pic>
    </p:spTree>
    <p:extLst>
      <p:ext uri="{BB962C8B-B14F-4D97-AF65-F5344CB8AC3E}">
        <p14:creationId xmlns:p14="http://schemas.microsoft.com/office/powerpoint/2010/main" val="28777999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69603" y="1700808"/>
            <a:ext cx="8229600" cy="4205064"/>
          </a:xfrm>
        </p:spPr>
        <p:txBody>
          <a:bodyPr>
            <a:normAutofit fontScale="92500" lnSpcReduction="20000"/>
          </a:bodyPr>
          <a:lstStyle/>
          <a:p>
            <a:pPr marL="0" indent="0">
              <a:buNone/>
            </a:pPr>
            <a:r>
              <a:rPr lang="de-DE" altLang="de-DE" sz="4400" b="1" dirty="0" err="1">
                <a:solidFill>
                  <a:srgbClr val="002060"/>
                </a:solidFill>
                <a:cs typeface="Times New Roman" pitchFamily="18" charset="0"/>
              </a:rPr>
              <a:t>II.b</a:t>
            </a:r>
            <a:endParaRPr lang="de-DE" altLang="de-DE" sz="4400" b="1" dirty="0">
              <a:solidFill>
                <a:srgbClr val="002060"/>
              </a:solidFill>
              <a:cs typeface="Times New Roman" pitchFamily="18" charset="0"/>
            </a:endParaRPr>
          </a:p>
          <a:p>
            <a:pPr marL="0" indent="0">
              <a:buNone/>
            </a:pPr>
            <a:r>
              <a:rPr lang="de-DE" altLang="de-DE" sz="4400" b="1" dirty="0">
                <a:solidFill>
                  <a:srgbClr val="002060"/>
                </a:solidFill>
                <a:cs typeface="Times New Roman" pitchFamily="18" charset="0"/>
              </a:rPr>
              <a:t>Vorschlag für teilnehmeraktivierende Elemente </a:t>
            </a:r>
            <a:r>
              <a:rPr lang="de-DE" altLang="de-DE" sz="4400" dirty="0">
                <a:solidFill>
                  <a:srgbClr val="002060"/>
                </a:solidFill>
                <a:cs typeface="Times New Roman" pitchFamily="18" charset="0"/>
              </a:rPr>
              <a:t>bei Implementationsveranstaltungen passend zu den einzelnen Kapiteln des Lehrplans Mathematik </a:t>
            </a:r>
            <a:r>
              <a:rPr lang="de-DE" sz="3600" dirty="0"/>
              <a:t/>
            </a:r>
            <a:br>
              <a:rPr lang="de-DE" sz="3600" dirty="0"/>
            </a:br>
            <a:r>
              <a:rPr lang="de-DE" sz="3600" dirty="0"/>
              <a:t/>
            </a:r>
            <a:br>
              <a:rPr lang="de-DE" sz="3600" dirty="0"/>
            </a:br>
            <a:endParaRPr lang="de-DE" sz="4400" dirty="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40</a:t>
            </a:fld>
            <a:endParaRPr lang="de-DE"/>
          </a:p>
        </p:txBody>
      </p:sp>
    </p:spTree>
    <p:extLst>
      <p:ext uri="{BB962C8B-B14F-4D97-AF65-F5344CB8AC3E}">
        <p14:creationId xmlns:p14="http://schemas.microsoft.com/office/powerpoint/2010/main" val="36312400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41555" y="2511765"/>
            <a:ext cx="7846142" cy="2885405"/>
          </a:xfrm>
          <a:prstGeom prst="rect">
            <a:avLst/>
          </a:prstGeom>
          <a:noFill/>
        </p:spPr>
        <p:txBody>
          <a:bodyPr wrap="square" rtlCol="0">
            <a:spAutoFit/>
          </a:bodyPr>
          <a:lstStyle/>
          <a:p>
            <a:r>
              <a:rPr lang="de-DE" sz="1650" b="1" dirty="0"/>
              <a:t>Zitate aus dem Lehrplan Mathematik [Auszüge aus Kap. 1]</a:t>
            </a:r>
          </a:p>
          <a:p>
            <a:pPr marL="257175" indent="-257175">
              <a:buFont typeface="+mj-lt"/>
              <a:buAutoNum type="arabicPeriod"/>
            </a:pPr>
            <a:r>
              <a:rPr lang="de-DE" sz="1650" dirty="0"/>
              <a:t>„Der Unterricht ermöglicht einen aktiven Kompetenzerwerb durch ergiebige Aufgabenstellungen auf unterschiedlichem Niveau.“</a:t>
            </a:r>
          </a:p>
          <a:p>
            <a:pPr marL="257175" indent="-257175">
              <a:buFont typeface="+mj-lt"/>
              <a:buAutoNum type="arabicPeriod"/>
            </a:pPr>
            <a:r>
              <a:rPr lang="de-DE" sz="1650" dirty="0"/>
              <a:t>„Die Wirkung des Mathematikunterrichts entfaltet sich in der individuellen Auseinandersetzung mit fachlichen Strukturen ebenso wie in der wechselseitigen Verständigung und Kooperation darüber.“</a:t>
            </a:r>
          </a:p>
          <a:p>
            <a:pPr marL="257175" indent="-257175">
              <a:buFont typeface="+mj-lt"/>
              <a:buAutoNum type="arabicPeriod"/>
            </a:pPr>
            <a:r>
              <a:rPr lang="de-DE" sz="1650" dirty="0"/>
              <a:t>„Mathematik ist ohne Darstellungen nicht (</a:t>
            </a:r>
            <a:r>
              <a:rPr lang="de-DE" sz="1650" dirty="0" err="1"/>
              <a:t>be</a:t>
            </a:r>
            <a:r>
              <a:rPr lang="de-DE" sz="1650" dirty="0"/>
              <a:t>-)greifbar (…).“</a:t>
            </a:r>
          </a:p>
          <a:p>
            <a:pPr marL="257175" indent="-257175">
              <a:buFont typeface="+mj-lt"/>
              <a:buAutoNum type="arabicPeriod"/>
            </a:pPr>
            <a:r>
              <a:rPr lang="de-DE" sz="1650" dirty="0"/>
              <a:t>„Mithilfe geeigneter Handlungsmaterialien oder bildlicher Darstellungen führen die Lernenden beim grundlegenden Üben (gedankliche) Operationen aus.“</a:t>
            </a:r>
          </a:p>
          <a:p>
            <a:pPr marL="257175" indent="-257175">
              <a:buFont typeface="+mj-lt"/>
              <a:buAutoNum type="arabicPeriod"/>
            </a:pPr>
            <a:r>
              <a:rPr lang="de-DE" sz="1650" dirty="0"/>
              <a:t>„Entdeckendes Üben thematisiert Muster und Strukturen im Rahmen ergiebiger Aufgabenstellungen(…).“</a:t>
            </a:r>
          </a:p>
        </p:txBody>
      </p:sp>
      <p:sp>
        <p:nvSpPr>
          <p:cNvPr id="8" name="Textfeld 7"/>
          <p:cNvSpPr txBox="1"/>
          <p:nvPr/>
        </p:nvSpPr>
        <p:spPr>
          <a:xfrm>
            <a:off x="589936" y="1592797"/>
            <a:ext cx="8163232" cy="923330"/>
          </a:xfrm>
          <a:prstGeom prst="rect">
            <a:avLst/>
          </a:prstGeom>
          <a:noFill/>
        </p:spPr>
        <p:txBody>
          <a:bodyPr wrap="square" rtlCol="0">
            <a:spAutoFit/>
          </a:bodyPr>
          <a:lstStyle/>
          <a:p>
            <a:pPr marL="257175" indent="-257175">
              <a:buFont typeface="+mj-lt"/>
              <a:buAutoNum type="alphaLcPeriod"/>
            </a:pPr>
            <a:r>
              <a:rPr lang="de-DE" sz="1350" b="1" dirty="0">
                <a:solidFill>
                  <a:prstClr val="black"/>
                </a:solidFill>
              </a:rPr>
              <a:t>Notieren Sie 1-2 Punkte dieser Zieldimensionen, die Ihnen persönlich in Ihrem Mathematikunterricht besonders am Herzen liegen.</a:t>
            </a:r>
          </a:p>
          <a:p>
            <a:pPr marL="257175" indent="-257175">
              <a:buFont typeface="+mj-lt"/>
              <a:buAutoNum type="alphaLcPeriod"/>
            </a:pPr>
            <a:r>
              <a:rPr lang="de-DE" sz="1350" b="1" dirty="0">
                <a:solidFill>
                  <a:prstClr val="black"/>
                </a:solidFill>
              </a:rPr>
              <a:t>Geben Sie ein Beispiel, wie sich diese Ziele konkret in Ihrem Unterricht zeigen.</a:t>
            </a:r>
          </a:p>
          <a:p>
            <a:pPr marL="257175" indent="-257175">
              <a:buFont typeface="+mj-lt"/>
              <a:buAutoNum type="alphaLcPeriod"/>
            </a:pPr>
            <a:r>
              <a:rPr lang="de-DE" sz="1350" b="1" dirty="0">
                <a:solidFill>
                  <a:prstClr val="black"/>
                </a:solidFill>
              </a:rPr>
              <a:t>Tauschen Sie sich mit ihrem Nachbarn / Ihrer Nachbarin aus.</a:t>
            </a:r>
          </a:p>
        </p:txBody>
      </p:sp>
      <p:sp>
        <p:nvSpPr>
          <p:cNvPr id="3" name="Textfeld 2"/>
          <p:cNvSpPr txBox="1"/>
          <p:nvPr/>
        </p:nvSpPr>
        <p:spPr>
          <a:xfrm>
            <a:off x="1259632" y="980728"/>
            <a:ext cx="5623098" cy="461665"/>
          </a:xfrm>
          <a:prstGeom prst="rect">
            <a:avLst/>
          </a:prstGeom>
          <a:noFill/>
        </p:spPr>
        <p:txBody>
          <a:bodyPr wrap="square" rtlCol="0">
            <a:spAutoFit/>
          </a:bodyPr>
          <a:lstStyle/>
          <a:p>
            <a:pPr>
              <a:defRPr/>
            </a:pPr>
            <a:r>
              <a:rPr lang="de-DE" sz="2400" b="1" dirty="0">
                <a:solidFill>
                  <a:srgbClr val="FF0000"/>
                </a:solidFill>
                <a:latin typeface="Calibri"/>
              </a:rPr>
              <a:t>Kapitel 1: </a:t>
            </a:r>
            <a:r>
              <a:rPr lang="de-DE" sz="2400" b="1" dirty="0">
                <a:latin typeface="Calibri"/>
              </a:rPr>
              <a:t>Aufgaben und Ziele des Faches    </a:t>
            </a:r>
          </a:p>
        </p:txBody>
      </p:sp>
    </p:spTree>
    <p:extLst>
      <p:ext uri="{BB962C8B-B14F-4D97-AF65-F5344CB8AC3E}">
        <p14:creationId xmlns:p14="http://schemas.microsoft.com/office/powerpoint/2010/main" val="14726720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3528" y="908720"/>
            <a:ext cx="8159824" cy="523220"/>
          </a:xfrm>
          <a:prstGeom prst="rect">
            <a:avLst/>
          </a:prstGeom>
          <a:noFill/>
        </p:spPr>
        <p:txBody>
          <a:bodyPr wrap="square" rtlCol="0">
            <a:spAutoFit/>
          </a:bodyPr>
          <a:lstStyle/>
          <a:p>
            <a:pPr>
              <a:defRPr/>
            </a:pPr>
            <a:r>
              <a:rPr lang="de-DE" sz="2800" b="1" dirty="0">
                <a:solidFill>
                  <a:srgbClr val="FF0000"/>
                </a:solidFill>
                <a:latin typeface="Calibri"/>
              </a:rPr>
              <a:t>Kapitel 2:</a:t>
            </a:r>
            <a:r>
              <a:rPr lang="de-DE" sz="2800" b="1" dirty="0">
                <a:solidFill>
                  <a:prstClr val="black"/>
                </a:solidFill>
                <a:latin typeface="Calibri"/>
              </a:rPr>
              <a:t> Kompetenzerwartungen in der Praxis</a:t>
            </a:r>
          </a:p>
        </p:txBody>
      </p:sp>
      <p:sp>
        <p:nvSpPr>
          <p:cNvPr id="8" name="Textfeld 7"/>
          <p:cNvSpPr txBox="1"/>
          <p:nvPr/>
        </p:nvSpPr>
        <p:spPr>
          <a:xfrm>
            <a:off x="1331640" y="1538790"/>
            <a:ext cx="6696744" cy="4515339"/>
          </a:xfrm>
          <a:prstGeom prst="rect">
            <a:avLst/>
          </a:prstGeom>
          <a:noFill/>
        </p:spPr>
        <p:txBody>
          <a:bodyPr wrap="square" rtlCol="0">
            <a:spAutoFit/>
          </a:bodyPr>
          <a:lstStyle/>
          <a:p>
            <a:pPr marL="257175" indent="-257175">
              <a:buFontTx/>
              <a:buAutoNum type="alphaLcParenR"/>
              <a:defRPr/>
            </a:pPr>
            <a:r>
              <a:rPr lang="de-DE" sz="1425" dirty="0">
                <a:solidFill>
                  <a:prstClr val="black"/>
                </a:solidFill>
                <a:latin typeface="Calibri"/>
              </a:rPr>
              <a:t>Wählen Sie bitte in Partnerarbeit </a:t>
            </a:r>
            <a:r>
              <a:rPr lang="de-DE" sz="1425" b="1" dirty="0">
                <a:solidFill>
                  <a:prstClr val="black"/>
                </a:solidFill>
                <a:latin typeface="Calibri"/>
              </a:rPr>
              <a:t>eine</a:t>
            </a:r>
            <a:r>
              <a:rPr lang="de-DE" sz="1425" dirty="0">
                <a:solidFill>
                  <a:prstClr val="black"/>
                </a:solidFill>
                <a:latin typeface="Calibri"/>
              </a:rPr>
              <a:t> der Kompetenzerwartungen aus: </a:t>
            </a:r>
            <a:r>
              <a:rPr lang="de-DE" sz="1425" dirty="0">
                <a:solidFill>
                  <a:prstClr val="black"/>
                </a:solidFill>
                <a:latin typeface="Calibri"/>
                <a:ea typeface="Times New Roman"/>
              </a:rPr>
              <a:t>Die Schülerinnen und Schüler …</a:t>
            </a:r>
            <a:endParaRPr lang="de-DE" sz="1425" dirty="0">
              <a:solidFill>
                <a:prstClr val="black"/>
              </a:solidFill>
              <a:latin typeface="Times New Roman"/>
              <a:ea typeface="Times New Roman"/>
            </a:endParaRPr>
          </a:p>
          <a:p>
            <a:pPr marL="600075" lvl="1" indent="-257175">
              <a:spcBef>
                <a:spcPts val="450"/>
              </a:spcBef>
              <a:buFont typeface="Symbol"/>
              <a:buChar char=""/>
              <a:tabLst>
                <a:tab pos="342900" algn="l"/>
              </a:tabLst>
              <a:defRPr/>
            </a:pPr>
            <a:r>
              <a:rPr lang="de-DE" sz="1425" dirty="0">
                <a:solidFill>
                  <a:prstClr val="black"/>
                </a:solidFill>
                <a:ea typeface="Times New Roman"/>
                <a:cs typeface="Arial"/>
              </a:rPr>
              <a:t>stellen Zahlen im Zahlenraum bis 100 unter Anwendung der Struktur des Zehnersystems dar (Prinzip der Bündelung, Stellenwertschreibweise. </a:t>
            </a:r>
            <a:r>
              <a:rPr lang="de-DE" sz="1425" i="1" dirty="0">
                <a:solidFill>
                  <a:prstClr val="black"/>
                </a:solidFill>
                <a:latin typeface="Calibri"/>
                <a:ea typeface="Times New Roman"/>
              </a:rPr>
              <a:t>(SEP</a:t>
            </a:r>
            <a:r>
              <a:rPr lang="de-DE" sz="1425" i="1" dirty="0">
                <a:solidFill>
                  <a:prstClr val="black"/>
                </a:solidFill>
                <a:ea typeface="Times New Roman"/>
              </a:rPr>
              <a:t>, Zahlverständnis)</a:t>
            </a:r>
            <a:endParaRPr lang="de-DE" sz="1425" dirty="0">
              <a:solidFill>
                <a:prstClr val="black"/>
              </a:solidFill>
              <a:latin typeface="Times New Roman"/>
              <a:ea typeface="Times New Roman"/>
            </a:endParaRPr>
          </a:p>
          <a:p>
            <a:pPr marL="600075" lvl="1" indent="-257175">
              <a:spcBef>
                <a:spcPts val="450"/>
              </a:spcBef>
              <a:buFont typeface="Symbol"/>
              <a:buChar char=""/>
              <a:tabLst>
                <a:tab pos="342900" algn="l"/>
              </a:tabLst>
              <a:defRPr/>
            </a:pPr>
            <a:r>
              <a:rPr lang="de-DE" sz="1425" dirty="0">
                <a:solidFill>
                  <a:prstClr val="black"/>
                </a:solidFill>
                <a:ea typeface="Times New Roman"/>
                <a:cs typeface="Arial"/>
              </a:rPr>
              <a:t>stellen Muster durch Fortsetzen her (u.a. Bandornamente, </a:t>
            </a:r>
            <a:r>
              <a:rPr lang="de-DE" sz="1425" dirty="0" err="1">
                <a:solidFill>
                  <a:prstClr val="black"/>
                </a:solidFill>
                <a:ea typeface="Times New Roman"/>
                <a:cs typeface="Arial"/>
              </a:rPr>
              <a:t>Parkettierungen</a:t>
            </a:r>
            <a:r>
              <a:rPr lang="de-DE" sz="1425" dirty="0">
                <a:solidFill>
                  <a:prstClr val="black"/>
                </a:solidFill>
                <a:ea typeface="Times New Roman"/>
                <a:cs typeface="Arial"/>
              </a:rPr>
              <a:t>), beschreiben sie und erfinden eigene Muster, auch unter Verwendung digitaler Mathematikwerkzeuge</a:t>
            </a:r>
            <a:r>
              <a:rPr lang="de-DE" sz="1425" dirty="0">
                <a:solidFill>
                  <a:srgbClr val="000000"/>
                </a:solidFill>
                <a:latin typeface="Calibri"/>
                <a:ea typeface="Times New Roman"/>
                <a:cs typeface="Arial"/>
              </a:rPr>
              <a:t>.</a:t>
            </a:r>
            <a:r>
              <a:rPr lang="de-DE" sz="1425" dirty="0">
                <a:solidFill>
                  <a:prstClr val="black"/>
                </a:solidFill>
                <a:latin typeface="Calibri"/>
                <a:ea typeface="Times New Roman"/>
              </a:rPr>
              <a:t> </a:t>
            </a:r>
            <a:r>
              <a:rPr lang="de-DE" sz="1425" i="1" dirty="0">
                <a:solidFill>
                  <a:prstClr val="black"/>
                </a:solidFill>
                <a:latin typeface="Calibri"/>
                <a:ea typeface="Times New Roman"/>
              </a:rPr>
              <a:t>(Ende Klasse 4</a:t>
            </a:r>
            <a:r>
              <a:rPr lang="de-DE" sz="1425" i="1" dirty="0">
                <a:solidFill>
                  <a:prstClr val="black"/>
                </a:solidFill>
                <a:ea typeface="Times New Roman"/>
              </a:rPr>
              <a:t>, Ebene Figuren)</a:t>
            </a:r>
            <a:endParaRPr lang="de-DE" sz="1425" dirty="0">
              <a:solidFill>
                <a:prstClr val="black"/>
              </a:solidFill>
              <a:latin typeface="Times New Roman"/>
              <a:ea typeface="Times New Roman"/>
            </a:endParaRPr>
          </a:p>
          <a:p>
            <a:pPr marL="600075" lvl="1" indent="-257175">
              <a:spcBef>
                <a:spcPts val="450"/>
              </a:spcBef>
              <a:spcAft>
                <a:spcPts val="450"/>
              </a:spcAft>
              <a:buFont typeface="Symbol"/>
              <a:buChar char=""/>
              <a:tabLst>
                <a:tab pos="342900" algn="l"/>
              </a:tabLst>
              <a:defRPr/>
            </a:pPr>
            <a:r>
              <a:rPr lang="de-DE" sz="1425" dirty="0">
                <a:solidFill>
                  <a:prstClr val="black"/>
                </a:solidFill>
                <a:ea typeface="Times New Roman"/>
                <a:cs typeface="Arial"/>
              </a:rPr>
              <a:t>entnehmen Kalendern, Diagrammen, und Tabellen Daten und interpretieren sie zur Beantwortung von mathematikhaltigen sowie verbraucherrelevanten Fragestellungen. </a:t>
            </a:r>
            <a:r>
              <a:rPr lang="de-DE" sz="1425" i="1" dirty="0">
                <a:solidFill>
                  <a:prstClr val="black"/>
                </a:solidFill>
                <a:latin typeface="Calibri"/>
                <a:ea typeface="Times New Roman"/>
              </a:rPr>
              <a:t>(</a:t>
            </a:r>
            <a:r>
              <a:rPr lang="de-DE" sz="1425" i="1" dirty="0">
                <a:solidFill>
                  <a:prstClr val="black"/>
                </a:solidFill>
                <a:ea typeface="Times New Roman"/>
              </a:rPr>
              <a:t>Klasse 1-4, Daten und Häufigkeiten</a:t>
            </a:r>
            <a:r>
              <a:rPr lang="de-DE" sz="1425" i="1" dirty="0">
                <a:solidFill>
                  <a:prstClr val="black"/>
                </a:solidFill>
                <a:latin typeface="Calibri"/>
                <a:ea typeface="Times New Roman"/>
              </a:rPr>
              <a:t>)</a:t>
            </a:r>
            <a:r>
              <a:rPr lang="de-DE" sz="1425" dirty="0">
                <a:solidFill>
                  <a:prstClr val="black"/>
                </a:solidFill>
                <a:latin typeface="Calibri"/>
                <a:ea typeface="Times New Roman"/>
              </a:rPr>
              <a:t> </a:t>
            </a:r>
            <a:endParaRPr lang="de-DE" sz="1425" dirty="0">
              <a:solidFill>
                <a:prstClr val="black"/>
              </a:solidFill>
              <a:latin typeface="Times New Roman"/>
              <a:ea typeface="Times New Roman"/>
            </a:endParaRPr>
          </a:p>
          <a:p>
            <a:pPr marL="257175" indent="-257175">
              <a:buFontTx/>
              <a:buAutoNum type="alphaLcParenR"/>
              <a:defRPr/>
            </a:pPr>
            <a:r>
              <a:rPr lang="de-DE" sz="1425" dirty="0">
                <a:solidFill>
                  <a:prstClr val="black"/>
                </a:solidFill>
                <a:latin typeface="Calibri"/>
              </a:rPr>
              <a:t>Erörtern Sie in Ihrem Team: „Was kann eine Schülerin/ein Schüler, wenn sie/er über die (von Ihnen ausgewählte) Kompetenz verfügt?“</a:t>
            </a:r>
          </a:p>
          <a:p>
            <a:pPr marL="257175" indent="-257175">
              <a:buFontTx/>
              <a:buAutoNum type="alphaLcParenR"/>
              <a:defRPr/>
            </a:pPr>
            <a:r>
              <a:rPr lang="de-DE" sz="1425" dirty="0">
                <a:solidFill>
                  <a:prstClr val="black"/>
                </a:solidFill>
                <a:latin typeface="Calibri"/>
              </a:rPr>
              <a:t>Beschreiben Sie nun bitte, über welche Kenntnisse / Fähigkeiten / Fertigkeiten / Haltungen eine Schülerin/ein Schüler mit Blick auf die (von Ihnen ausgewählte) Kompetenz </a:t>
            </a:r>
            <a:r>
              <a:rPr lang="de-DE" sz="1425" u="sng" dirty="0">
                <a:solidFill>
                  <a:prstClr val="black"/>
                </a:solidFill>
                <a:latin typeface="Calibri"/>
              </a:rPr>
              <a:t>mindestens</a:t>
            </a:r>
            <a:r>
              <a:rPr lang="de-DE" sz="1425" dirty="0">
                <a:solidFill>
                  <a:prstClr val="black"/>
                </a:solidFill>
                <a:latin typeface="Calibri"/>
              </a:rPr>
              <a:t> verfügen sollte!</a:t>
            </a:r>
          </a:p>
          <a:p>
            <a:pPr marL="257175" indent="-257175">
              <a:buFontTx/>
              <a:buAutoNum type="alphaLcParenR"/>
              <a:defRPr/>
            </a:pPr>
            <a:r>
              <a:rPr lang="de-DE" sz="1425" dirty="0">
                <a:solidFill>
                  <a:prstClr val="black"/>
                </a:solidFill>
                <a:latin typeface="Calibri"/>
              </a:rPr>
              <a:t>fakultativ: Überlegen Sie bitte, in welchem Unterrichtsvorhaben </a:t>
            </a:r>
            <a:r>
              <a:rPr lang="de-DE" sz="1425" dirty="0" smtClean="0">
                <a:solidFill>
                  <a:prstClr val="black"/>
                </a:solidFill>
                <a:latin typeface="Calibri"/>
              </a:rPr>
              <a:t>Ihrer </a:t>
            </a:r>
            <a:r>
              <a:rPr lang="de-DE" sz="1425" dirty="0">
                <a:solidFill>
                  <a:prstClr val="black"/>
                </a:solidFill>
                <a:latin typeface="Calibri"/>
              </a:rPr>
              <a:t>bisherigen </a:t>
            </a:r>
            <a:r>
              <a:rPr lang="de-DE" sz="1425" dirty="0">
                <a:solidFill>
                  <a:prstClr val="black"/>
                </a:solidFill>
              </a:rPr>
              <a:t>schuleigenen Unterrichtsvorgaben sich </a:t>
            </a:r>
            <a:r>
              <a:rPr lang="de-DE" sz="1425" dirty="0">
                <a:solidFill>
                  <a:prstClr val="black"/>
                </a:solidFill>
                <a:latin typeface="Calibri"/>
              </a:rPr>
              <a:t>diese Kompetenzen am besten fördern lassen bzw. welche Änderungen </a:t>
            </a:r>
            <a:r>
              <a:rPr lang="de-DE" sz="1425" dirty="0">
                <a:solidFill>
                  <a:prstClr val="black"/>
                </a:solidFill>
              </a:rPr>
              <a:t>in den schuleigenen Unterrichtsvorgaben nötig </a:t>
            </a:r>
            <a:r>
              <a:rPr lang="de-DE" sz="1425" dirty="0">
                <a:solidFill>
                  <a:prstClr val="black"/>
                </a:solidFill>
                <a:latin typeface="Calibri"/>
              </a:rPr>
              <a:t>sind.</a:t>
            </a:r>
          </a:p>
        </p:txBody>
      </p:sp>
    </p:spTree>
    <p:extLst>
      <p:ext uri="{BB962C8B-B14F-4D97-AF65-F5344CB8AC3E}">
        <p14:creationId xmlns:p14="http://schemas.microsoft.com/office/powerpoint/2010/main" val="27985805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pPr marL="0" indent="0">
              <a:buNone/>
            </a:pPr>
            <a:endParaRPr lang="de-DE" altLang="de-DE" sz="4400" b="1" dirty="0">
              <a:solidFill>
                <a:srgbClr val="002060"/>
              </a:solidFill>
              <a:cs typeface="Times New Roman" pitchFamily="18" charset="0"/>
            </a:endParaRPr>
          </a:p>
          <a:p>
            <a:pPr marL="0" indent="0">
              <a:buNone/>
            </a:pPr>
            <a:r>
              <a:rPr lang="de-DE" altLang="de-DE" sz="4400" b="1" dirty="0">
                <a:solidFill>
                  <a:srgbClr val="002060"/>
                </a:solidFill>
                <a:cs typeface="Times New Roman" pitchFamily="18" charset="0"/>
              </a:rPr>
              <a:t>III. </a:t>
            </a:r>
            <a:r>
              <a:rPr lang="de-DE" altLang="de-DE" sz="4400" b="1" dirty="0" smtClean="0">
                <a:solidFill>
                  <a:srgbClr val="002060"/>
                </a:solidFill>
                <a:cs typeface="Times New Roman" pitchFamily="18" charset="0"/>
              </a:rPr>
              <a:t>Schuleigene Unterrichtsvorgaben </a:t>
            </a:r>
            <a:r>
              <a:rPr lang="de-DE" altLang="de-DE" sz="4400" b="1" dirty="0">
                <a:solidFill>
                  <a:srgbClr val="002060"/>
                </a:solidFill>
                <a:cs typeface="Times New Roman" pitchFamily="18" charset="0"/>
              </a:rPr>
              <a:t>und   Unterstützungsangebote</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43</a:t>
            </a:fld>
            <a:endParaRPr lang="de-DE"/>
          </a:p>
        </p:txBody>
      </p:sp>
    </p:spTree>
    <p:extLst>
      <p:ext uri="{BB962C8B-B14F-4D97-AF65-F5344CB8AC3E}">
        <p14:creationId xmlns:p14="http://schemas.microsoft.com/office/powerpoint/2010/main" val="28426961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69603" y="1700808"/>
            <a:ext cx="8229600" cy="4205064"/>
          </a:xfrm>
        </p:spPr>
        <p:txBody>
          <a:bodyPr>
            <a:normAutofit/>
          </a:bodyPr>
          <a:lstStyle/>
          <a:p>
            <a:pPr marL="0" indent="0">
              <a:buNone/>
            </a:pPr>
            <a:r>
              <a:rPr lang="de-DE" altLang="de-DE" sz="4400" b="1" dirty="0" err="1">
                <a:solidFill>
                  <a:srgbClr val="002060"/>
                </a:solidFill>
                <a:cs typeface="Times New Roman" pitchFamily="18" charset="0"/>
              </a:rPr>
              <a:t>III.a</a:t>
            </a:r>
            <a:endParaRPr lang="de-DE" altLang="de-DE" sz="4400" b="1" dirty="0">
              <a:solidFill>
                <a:srgbClr val="002060"/>
              </a:solidFill>
              <a:cs typeface="Times New Roman" pitchFamily="18" charset="0"/>
            </a:endParaRPr>
          </a:p>
          <a:p>
            <a:pPr marL="0" indent="0">
              <a:buNone/>
            </a:pPr>
            <a:r>
              <a:rPr lang="de-DE" altLang="de-DE" sz="4400" b="1" dirty="0">
                <a:solidFill>
                  <a:srgbClr val="002060"/>
                </a:solidFill>
                <a:cs typeface="Times New Roman" pitchFamily="18" charset="0"/>
              </a:rPr>
              <a:t>Allgemeine Hinweise zu den Unterstützungsangeboten</a:t>
            </a:r>
            <a:r>
              <a:rPr lang="de-DE" sz="3600" dirty="0"/>
              <a:t/>
            </a:r>
            <a:br>
              <a:rPr lang="de-DE" sz="3600" dirty="0"/>
            </a:br>
            <a:r>
              <a:rPr lang="de-DE" sz="3600" dirty="0"/>
              <a:t/>
            </a:r>
            <a:br>
              <a:rPr lang="de-DE" sz="3600" dirty="0"/>
            </a:br>
            <a:endParaRPr lang="de-DE" sz="4400" dirty="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44</a:t>
            </a:fld>
            <a:endParaRPr lang="de-DE"/>
          </a:p>
        </p:txBody>
      </p:sp>
    </p:spTree>
    <p:extLst>
      <p:ext uri="{BB962C8B-B14F-4D97-AF65-F5344CB8AC3E}">
        <p14:creationId xmlns:p14="http://schemas.microsoft.com/office/powerpoint/2010/main" val="39266675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2800" dirty="0" smtClean="0"/>
              <a:t>Schuleigene Unterrichtsvorgaben </a:t>
            </a:r>
            <a:r>
              <a:rPr lang="de-DE" sz="2800" dirty="0"/>
              <a:t>–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45</a:t>
            </a:fld>
            <a:endParaRPr lang="de-DE"/>
          </a:p>
        </p:txBody>
      </p:sp>
      <p:sp>
        <p:nvSpPr>
          <p:cNvPr id="6" name="Inhaltsplatzhalter 2">
            <a:extLst>
              <a:ext uri="{FF2B5EF4-FFF2-40B4-BE49-F238E27FC236}">
                <a16:creationId xmlns:a16="http://schemas.microsoft.com/office/drawing/2014/main" id="{2B853F5F-5949-794C-9799-C2F6F6D2C13D}"/>
              </a:ext>
            </a:extLst>
          </p:cNvPr>
          <p:cNvSpPr txBox="1">
            <a:spLocks/>
          </p:cNvSpPr>
          <p:nvPr/>
        </p:nvSpPr>
        <p:spPr>
          <a:xfrm>
            <a:off x="467544" y="1988840"/>
            <a:ext cx="8229600" cy="381642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800" b="1"/>
              <a:t>SchulG §29</a:t>
            </a:r>
          </a:p>
          <a:p>
            <a:pPr marL="0" indent="0" algn="ctr">
              <a:spcBef>
                <a:spcPct val="50000"/>
              </a:spcBef>
              <a:buFont typeface="Arial" panose="020B0604020202020204" pitchFamily="34" charset="0"/>
              <a:buNone/>
            </a:pPr>
            <a:r>
              <a:rPr lang="de-DE" altLang="de-DE" sz="1800" b="1"/>
              <a:t>Unterrichtsvorgaben</a:t>
            </a:r>
          </a:p>
          <a:p>
            <a:pPr marL="542925" indent="-542925">
              <a:spcBef>
                <a:spcPct val="50000"/>
              </a:spcBef>
              <a:buFontTx/>
              <a:buAutoNum type="arabicParenBoth"/>
            </a:pPr>
            <a:r>
              <a:rPr lang="de-DE" altLang="de-DE" sz="1800"/>
              <a:t>Das </a:t>
            </a:r>
            <a:r>
              <a:rPr lang="de-DE" altLang="de-DE" sz="1800" b="1"/>
              <a:t>Ministerium</a:t>
            </a:r>
            <a:r>
              <a:rPr lang="de-DE" altLang="de-DE" sz="1800"/>
              <a:t> erlässt in der Regel </a:t>
            </a:r>
            <a:r>
              <a:rPr lang="de-DE" altLang="de-DE" sz="1800" b="1"/>
              <a:t>schulformspezifische Vorgaben </a:t>
            </a:r>
            <a:r>
              <a:rPr lang="de-DE" altLang="de-DE" sz="1800"/>
              <a:t>für den Unterricht (Richtlinien, Rahmenvorgaben, </a:t>
            </a:r>
            <a:r>
              <a:rPr lang="de-DE" altLang="de-DE" sz="1800" b="1"/>
              <a:t>Lehrpläne</a:t>
            </a:r>
            <a:r>
              <a:rPr lang="de-DE" altLang="de-DE" sz="1800"/>
              <a:t>). Diese legen insbesondere die Ziele und Inhalte für die Bildungsgänge, Unterrichtsfächer und Lernbereiche fest und bestimmen die erwarteten Lernergebnisse (Bildungsstandards).</a:t>
            </a:r>
          </a:p>
          <a:p>
            <a:pPr marL="542925" indent="-542925">
              <a:spcBef>
                <a:spcPct val="50000"/>
              </a:spcBef>
              <a:buFontTx/>
              <a:buAutoNum type="arabicParenBoth"/>
            </a:pPr>
            <a:r>
              <a:rPr lang="de-DE" altLang="de-DE" sz="1800"/>
              <a:t>Die </a:t>
            </a:r>
            <a:r>
              <a:rPr lang="de-DE" altLang="de-DE" sz="1800" b="1"/>
              <a:t>Schulen</a:t>
            </a:r>
            <a:r>
              <a:rPr lang="de-DE" altLang="de-DE" sz="1800"/>
              <a:t> bestimmen auf der Grundlage der Unterrichtsvorgaben nach Absatz 1 in Verbindung mit ihrem Schulprogramm </a:t>
            </a:r>
            <a:r>
              <a:rPr lang="de-DE" altLang="de-DE" sz="1800" b="1"/>
              <a:t>schuleigene Unterrichtsvorgaben</a:t>
            </a:r>
            <a:r>
              <a:rPr lang="de-DE" altLang="de-DE" sz="1800"/>
              <a:t>.</a:t>
            </a:r>
          </a:p>
          <a:p>
            <a:pPr marL="542925" indent="-542925">
              <a:spcBef>
                <a:spcPct val="50000"/>
              </a:spcBef>
              <a:buFontTx/>
              <a:buAutoNum type="arabicParenBoth"/>
            </a:pPr>
            <a:r>
              <a:rPr lang="de-DE" altLang="de-DE" sz="1800"/>
              <a:t>Unterrichtsvorgaben nach den Absätzen 1 und 2 sind so zu fassen, dass für die Lehrerinnen und Lehrer ein </a:t>
            </a:r>
            <a:r>
              <a:rPr lang="de-DE" altLang="de-DE" sz="1800" b="1"/>
              <a:t>pädagogischer Gestaltungsspielraum </a:t>
            </a:r>
            <a:r>
              <a:rPr lang="de-DE" altLang="de-DE" sz="1800"/>
              <a:t>bleibt.</a:t>
            </a:r>
          </a:p>
          <a:p>
            <a:pPr marL="542925"/>
            <a:endParaRPr lang="de-DE" dirty="0"/>
          </a:p>
        </p:txBody>
      </p:sp>
    </p:spTree>
    <p:extLst>
      <p:ext uri="{BB962C8B-B14F-4D97-AF65-F5344CB8AC3E}">
        <p14:creationId xmlns:p14="http://schemas.microsoft.com/office/powerpoint/2010/main" val="22685775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2800" dirty="0" smtClean="0"/>
              <a:t>Schuleigene Unterrichtsvorgaben </a:t>
            </a:r>
            <a:r>
              <a:rPr lang="de-DE" sz="2800" dirty="0"/>
              <a:t>-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r>
              <a:rPr lang="de-DE" dirty="0"/>
              <a:t>((</a:t>
            </a:r>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46</a:t>
            </a:fld>
            <a:endParaRPr lang="de-DE"/>
          </a:p>
        </p:txBody>
      </p:sp>
      <p:sp>
        <p:nvSpPr>
          <p:cNvPr id="8" name="Inhaltsplatzhalter 2">
            <a:extLst>
              <a:ext uri="{FF2B5EF4-FFF2-40B4-BE49-F238E27FC236}">
                <a16:creationId xmlns:a16="http://schemas.microsoft.com/office/drawing/2014/main" id="{06F28B1B-32C5-6648-AE4A-7B465D11DF2C}"/>
              </a:ext>
            </a:extLst>
          </p:cNvPr>
          <p:cNvSpPr txBox="1">
            <a:spLocks/>
          </p:cNvSpPr>
          <p:nvPr/>
        </p:nvSpPr>
        <p:spPr>
          <a:xfrm>
            <a:off x="609600" y="1853208"/>
            <a:ext cx="8229600" cy="42050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600" b="1" dirty="0" err="1"/>
              <a:t>SchulG</a:t>
            </a:r>
            <a:r>
              <a:rPr lang="de-DE" altLang="de-DE" sz="1600" b="1" dirty="0"/>
              <a:t> §70</a:t>
            </a:r>
          </a:p>
          <a:p>
            <a:pPr marL="0" indent="0" algn="ctr">
              <a:spcBef>
                <a:spcPct val="50000"/>
              </a:spcBef>
              <a:buFont typeface="Arial" panose="020B0604020202020204" pitchFamily="34" charset="0"/>
              <a:buNone/>
            </a:pPr>
            <a:r>
              <a:rPr lang="de-DE" altLang="de-DE" sz="1600" b="1" dirty="0"/>
              <a:t>Fachkonferenz, </a:t>
            </a:r>
            <a:r>
              <a:rPr lang="de-DE" altLang="de-DE" sz="1600" b="1" dirty="0" err="1"/>
              <a:t>Bildungsgangskonferenz</a:t>
            </a:r>
            <a:endParaRPr lang="de-DE" altLang="de-DE" sz="1600" b="1" dirty="0"/>
          </a:p>
          <a:p>
            <a:pPr marL="0" indent="0">
              <a:spcBef>
                <a:spcPct val="50000"/>
              </a:spcBef>
              <a:buFont typeface="Arial" panose="020B0604020202020204" pitchFamily="34" charset="0"/>
              <a:buNone/>
            </a:pPr>
            <a:r>
              <a:rPr lang="de-DE" altLang="de-DE" sz="1600" dirty="0"/>
              <a:t>…</a:t>
            </a:r>
          </a:p>
          <a:p>
            <a:pPr>
              <a:spcBef>
                <a:spcPct val="50000"/>
              </a:spcBef>
              <a:buFontTx/>
              <a:buAutoNum type="arabicParenBoth" startAt="3"/>
            </a:pPr>
            <a:r>
              <a:rPr lang="de-DE" altLang="de-DE" sz="1600" dirty="0"/>
              <a:t>Die Fachkonferenz berät über alle das Fach oder die Fachrichtung betreffenden Angelegenheiten einschließlich der Zusammenarbeit mit anderen Fächern. Sie trägt Verantwortung für die schulinterne Qualitätssicherung und -entwicklung der fachlichen Arbeit und berät über Ziele, Arbeitspläne, Evaluationsmaßnahmen und -ergebnisse und Rechenschaftslegung.</a:t>
            </a:r>
          </a:p>
          <a:p>
            <a:pPr>
              <a:spcBef>
                <a:spcPct val="50000"/>
              </a:spcBef>
              <a:buFontTx/>
              <a:buAutoNum type="arabicParenBoth" startAt="3"/>
            </a:pPr>
            <a:r>
              <a:rPr lang="de-DE" altLang="de-DE" sz="1600" dirty="0"/>
              <a:t>Die Fachkonferenz entscheidet in ihrem Fach insbesondere über</a:t>
            </a:r>
          </a:p>
          <a:p>
            <a:pPr lvl="1">
              <a:spcBef>
                <a:spcPct val="50000"/>
              </a:spcBef>
              <a:buFontTx/>
              <a:buAutoNum type="arabicPeriod"/>
            </a:pPr>
            <a:r>
              <a:rPr lang="de-DE" altLang="de-DE" sz="1600" dirty="0"/>
              <a:t>Grundsätze zur fachdidaktischen und fachmethodischen Arbeit,</a:t>
            </a:r>
          </a:p>
          <a:p>
            <a:pPr lvl="1">
              <a:spcBef>
                <a:spcPct val="50000"/>
              </a:spcBef>
              <a:buFontTx/>
              <a:buAutoNum type="arabicPeriod"/>
            </a:pPr>
            <a:r>
              <a:rPr lang="de-DE" altLang="de-DE" sz="1600" dirty="0"/>
              <a:t>Grundsätze zur Leistungsbewertung,</a:t>
            </a:r>
          </a:p>
          <a:p>
            <a:pPr lvl="1">
              <a:spcBef>
                <a:spcPct val="50000"/>
              </a:spcBef>
              <a:buFontTx/>
              <a:buAutoNum type="arabicPeriod"/>
            </a:pPr>
            <a:r>
              <a:rPr lang="de-DE" altLang="de-DE" sz="1600" dirty="0"/>
              <a:t>Vorschläge an die Lehrerkonferenz zur Einführung von Lernmitteln</a:t>
            </a:r>
          </a:p>
        </p:txBody>
      </p:sp>
    </p:spTree>
    <p:extLst>
      <p:ext uri="{BB962C8B-B14F-4D97-AF65-F5344CB8AC3E}">
        <p14:creationId xmlns:p14="http://schemas.microsoft.com/office/powerpoint/2010/main" val="37063389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076897"/>
            <a:ext cx="8006206" cy="504403"/>
          </a:xfrm>
        </p:spPr>
        <p:txBody>
          <a:bodyPr/>
          <a:lstStyle/>
          <a:p>
            <a:r>
              <a:rPr lang="de-DE" sz="2800" b="1" dirty="0"/>
              <a:t>Merkmale </a:t>
            </a:r>
            <a:r>
              <a:rPr lang="de-DE" sz="2800" b="1" dirty="0" smtClean="0"/>
              <a:t>schuleigener Unterrichtsvorgaben </a:t>
            </a:r>
            <a:endParaRPr lang="de-DE" sz="2800" b="1" dirty="0"/>
          </a:p>
        </p:txBody>
      </p:sp>
      <p:grpSp>
        <p:nvGrpSpPr>
          <p:cNvPr id="3" name="Gruppieren 2"/>
          <p:cNvGrpSpPr/>
          <p:nvPr/>
        </p:nvGrpSpPr>
        <p:grpSpPr>
          <a:xfrm>
            <a:off x="1259632" y="3429000"/>
            <a:ext cx="2160000" cy="2340000"/>
            <a:chOff x="361453" y="3978650"/>
            <a:chExt cx="2160000" cy="2340000"/>
          </a:xfrm>
        </p:grpSpPr>
        <p:sp>
          <p:nvSpPr>
            <p:cNvPr id="11"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2" name="Text Box 10"/>
            <p:cNvSpPr txBox="1">
              <a:spLocks noChangeArrowheads="1"/>
            </p:cNvSpPr>
            <p:nvPr/>
          </p:nvSpPr>
          <p:spPr bwMode="auto">
            <a:xfrm>
              <a:off x="872905" y="5669163"/>
              <a:ext cx="1281111" cy="369332"/>
            </a:xfrm>
            <a:prstGeom prst="rect">
              <a:avLst/>
            </a:prstGeom>
            <a:noFill/>
            <a:ln>
              <a:noFill/>
            </a:ln>
            <a:effec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pPr algn="ctr"/>
              <a:r>
                <a:rPr lang="de-DE" altLang="de-DE" dirty="0"/>
                <a:t>Lehrpläne</a:t>
              </a:r>
            </a:p>
          </p:txBody>
        </p:sp>
        <p:pic>
          <p:nvPicPr>
            <p:cNvPr id="13" name="Picture 14" descr="NRW_MSW_RGB"/>
            <p:cNvPicPr>
              <a:picLocks noChangeAspect="1" noChangeArrowheads="1"/>
            </p:cNvPicPr>
            <p:nvPr/>
          </p:nvPicPr>
          <p:blipFill>
            <a:blip r:embed="rId3" cstate="print">
              <a:extLst>
                <a:ext uri="{28A0092B-C50C-407E-A947-70E740481C1C}">
                  <a14:useLocalDpi xmlns:a14="http://schemas.microsoft.com/office/drawing/2010/main" val="0"/>
                </a:ext>
              </a:extLst>
            </a:blip>
            <a:srcRect l="80573"/>
            <a:stretch>
              <a:fillRect/>
            </a:stretch>
          </p:blipFill>
          <p:spPr bwMode="auto">
            <a:xfrm>
              <a:off x="880542" y="4184239"/>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Gruppieren 17"/>
          <p:cNvGrpSpPr/>
          <p:nvPr/>
        </p:nvGrpSpPr>
        <p:grpSpPr>
          <a:xfrm>
            <a:off x="5364088" y="3429000"/>
            <a:ext cx="2160000" cy="2340000"/>
            <a:chOff x="3281362" y="2192338"/>
            <a:chExt cx="2160000" cy="2340000"/>
          </a:xfrm>
        </p:grpSpPr>
        <p:sp>
          <p:nvSpPr>
            <p:cNvPr id="15" name="Rectangle 6"/>
            <p:cNvSpPr>
              <a:spLocks noChangeArrowheads="1"/>
            </p:cNvSpPr>
            <p:nvPr/>
          </p:nvSpPr>
          <p:spPr bwMode="auto">
            <a:xfrm>
              <a:off x="3281362" y="2192338"/>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6" name="Text Box 11"/>
            <p:cNvSpPr txBox="1">
              <a:spLocks noChangeArrowheads="1"/>
            </p:cNvSpPr>
            <p:nvPr/>
          </p:nvSpPr>
          <p:spPr bwMode="auto">
            <a:xfrm>
              <a:off x="3550435" y="3744352"/>
              <a:ext cx="184731" cy="369332"/>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endParaRPr lang="de-DE" altLang="de-DE" dirty="0"/>
            </a:p>
          </p:txBody>
        </p:sp>
      </p:grpSp>
      <p:sp>
        <p:nvSpPr>
          <p:cNvPr id="19" name="Textfeld 18"/>
          <p:cNvSpPr txBox="1"/>
          <p:nvPr/>
        </p:nvSpPr>
        <p:spPr>
          <a:xfrm>
            <a:off x="1403648" y="1700808"/>
            <a:ext cx="2015984" cy="1661993"/>
          </a:xfrm>
          <a:prstGeom prst="rect">
            <a:avLst/>
          </a:prstGeom>
          <a:noFill/>
        </p:spPr>
        <p:txBody>
          <a:bodyPr wrap="square" rtlCol="0">
            <a:spAutoFit/>
          </a:bodyPr>
          <a:lstStyle/>
          <a:p>
            <a:pPr algn="ctr"/>
            <a:r>
              <a:rPr lang="de-DE" sz="2400" b="1" dirty="0">
                <a:solidFill>
                  <a:srgbClr val="003CB4"/>
                </a:solidFill>
              </a:rPr>
              <a:t>Kompetenz-erwartungen</a:t>
            </a:r>
            <a:endParaRPr lang="de-DE" b="1" dirty="0"/>
          </a:p>
          <a:p>
            <a:pPr algn="ctr"/>
            <a:r>
              <a:rPr lang="de-DE" b="1" dirty="0"/>
              <a:t>Was?</a:t>
            </a:r>
          </a:p>
          <a:p>
            <a:pPr algn="ctr"/>
            <a:r>
              <a:rPr lang="de-DE" b="1" dirty="0"/>
              <a:t>Welches Niveau?</a:t>
            </a:r>
          </a:p>
          <a:p>
            <a:pPr algn="ctr"/>
            <a:r>
              <a:rPr lang="de-DE" b="1" dirty="0"/>
              <a:t>Wofür?</a:t>
            </a:r>
          </a:p>
        </p:txBody>
      </p:sp>
      <p:sp>
        <p:nvSpPr>
          <p:cNvPr id="20" name="Textfeld 19"/>
          <p:cNvSpPr txBox="1"/>
          <p:nvPr/>
        </p:nvSpPr>
        <p:spPr>
          <a:xfrm>
            <a:off x="5563264" y="1700808"/>
            <a:ext cx="1960823" cy="1661993"/>
          </a:xfrm>
          <a:prstGeom prst="rect">
            <a:avLst/>
          </a:prstGeom>
          <a:noFill/>
        </p:spPr>
        <p:txBody>
          <a:bodyPr wrap="square" rtlCol="0">
            <a:spAutoFit/>
          </a:bodyPr>
          <a:lstStyle/>
          <a:p>
            <a:pPr algn="ctr"/>
            <a:r>
              <a:rPr lang="de-DE" sz="2400" b="1" dirty="0">
                <a:solidFill>
                  <a:srgbClr val="003CB4"/>
                </a:solidFill>
              </a:rPr>
              <a:t>Kompetenz-entwicklung</a:t>
            </a:r>
          </a:p>
          <a:p>
            <a:pPr algn="ctr"/>
            <a:r>
              <a:rPr lang="de-DE" b="1" dirty="0"/>
              <a:t>Wie?</a:t>
            </a:r>
          </a:p>
          <a:p>
            <a:pPr algn="ctr"/>
            <a:r>
              <a:rPr lang="de-DE" b="1" dirty="0"/>
              <a:t>Wann?</a:t>
            </a:r>
          </a:p>
          <a:p>
            <a:pPr algn="ctr"/>
            <a:r>
              <a:rPr lang="de-DE" b="1" dirty="0"/>
              <a:t>Womit?</a:t>
            </a:r>
          </a:p>
        </p:txBody>
      </p:sp>
      <p:sp>
        <p:nvSpPr>
          <p:cNvPr id="7" name="Datumsplatzhalter 6"/>
          <p:cNvSpPr>
            <a:spLocks noGrp="1"/>
          </p:cNvSpPr>
          <p:nvPr>
            <p:ph type="dt" sz="half" idx="10"/>
          </p:nvPr>
        </p:nvSpPr>
        <p:spPr/>
        <p:txBody>
          <a:bodyPr/>
          <a:lstStyle/>
          <a:p>
            <a:r>
              <a:rPr lang="de-DE" dirty="0"/>
              <a:t>Lehrplanentwicklung Primarstufe</a:t>
            </a:r>
          </a:p>
          <a:p>
            <a:endParaRPr lang="de-DE" dirty="0"/>
          </a:p>
        </p:txBody>
      </p:sp>
      <p:sp>
        <p:nvSpPr>
          <p:cNvPr id="5" name="Pfeil nach rechts 4"/>
          <p:cNvSpPr/>
          <p:nvPr/>
        </p:nvSpPr>
        <p:spPr>
          <a:xfrm>
            <a:off x="3990603" y="2708920"/>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Pfeil nach rechts 21"/>
          <p:cNvSpPr/>
          <p:nvPr/>
        </p:nvSpPr>
        <p:spPr>
          <a:xfrm>
            <a:off x="3995936" y="4437112"/>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47</a:t>
            </a:fld>
            <a:endParaRPr lang="de-DE"/>
          </a:p>
        </p:txBody>
      </p:sp>
      <p:pic>
        <p:nvPicPr>
          <p:cNvPr id="8" name="Grafik 7"/>
          <p:cNvPicPr>
            <a:picLocks noChangeAspect="1"/>
          </p:cNvPicPr>
          <p:nvPr/>
        </p:nvPicPr>
        <p:blipFill>
          <a:blip r:embed="rId4"/>
          <a:stretch>
            <a:fillRect/>
          </a:stretch>
        </p:blipFill>
        <p:spPr>
          <a:xfrm>
            <a:off x="5496460" y="3634589"/>
            <a:ext cx="1937495" cy="1204770"/>
          </a:xfrm>
          <a:prstGeom prst="rect">
            <a:avLst/>
          </a:prstGeom>
        </p:spPr>
      </p:pic>
      <p:sp>
        <p:nvSpPr>
          <p:cNvPr id="9" name="Rechteck 8"/>
          <p:cNvSpPr/>
          <p:nvPr/>
        </p:nvSpPr>
        <p:spPr>
          <a:xfrm>
            <a:off x="5366060" y="4981013"/>
            <a:ext cx="2198294" cy="646331"/>
          </a:xfrm>
          <a:prstGeom prst="rect">
            <a:avLst/>
          </a:prstGeom>
        </p:spPr>
        <p:txBody>
          <a:bodyPr wrap="none">
            <a:spAutoFit/>
          </a:bodyPr>
          <a:lstStyle/>
          <a:p>
            <a:pPr algn="ctr"/>
            <a:r>
              <a:rPr lang="de-DE" b="1" dirty="0" smtClean="0"/>
              <a:t>Schuleigene</a:t>
            </a:r>
          </a:p>
          <a:p>
            <a:pPr algn="ctr"/>
            <a:r>
              <a:rPr lang="de-DE" b="1" dirty="0" smtClean="0"/>
              <a:t>Unterrichtsvorgaben </a:t>
            </a:r>
            <a:endParaRPr lang="de-DE" b="1" dirty="0"/>
          </a:p>
        </p:txBody>
      </p:sp>
    </p:spTree>
    <p:extLst>
      <p:ext uri="{BB962C8B-B14F-4D97-AF65-F5344CB8AC3E}">
        <p14:creationId xmlns:p14="http://schemas.microsoft.com/office/powerpoint/2010/main" val="23128069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330E7-2FED-9240-B43B-791B2DA812C7}"/>
              </a:ext>
            </a:extLst>
          </p:cNvPr>
          <p:cNvSpPr>
            <a:spLocks noGrp="1"/>
          </p:cNvSpPr>
          <p:nvPr>
            <p:ph type="title"/>
          </p:nvPr>
        </p:nvSpPr>
        <p:spPr/>
        <p:txBody>
          <a:bodyPr/>
          <a:lstStyle/>
          <a:p>
            <a:r>
              <a:rPr lang="de-DE" dirty="0"/>
              <a:t>Merkmale </a:t>
            </a:r>
            <a:r>
              <a:rPr lang="de-DE" dirty="0" smtClean="0"/>
              <a:t>schuleigener Unterrichtsvorgaben</a:t>
            </a:r>
            <a:endParaRPr lang="de-DE" dirty="0"/>
          </a:p>
        </p:txBody>
      </p:sp>
      <p:sp>
        <p:nvSpPr>
          <p:cNvPr id="3" name="Inhaltsplatzhalter 2">
            <a:extLst>
              <a:ext uri="{FF2B5EF4-FFF2-40B4-BE49-F238E27FC236}">
                <a16:creationId xmlns:a16="http://schemas.microsoft.com/office/drawing/2014/main" id="{C5220460-9AF9-EB40-9934-3D9213581DA9}"/>
              </a:ext>
            </a:extLst>
          </p:cNvPr>
          <p:cNvSpPr>
            <a:spLocks noGrp="1"/>
          </p:cNvSpPr>
          <p:nvPr>
            <p:ph idx="1"/>
          </p:nvPr>
        </p:nvSpPr>
        <p:spPr/>
        <p:txBody>
          <a:bodyPr>
            <a:normAutofit fontScale="92500" lnSpcReduction="20000"/>
          </a:bodyPr>
          <a:lstStyle/>
          <a:p>
            <a:pPr>
              <a:spcBef>
                <a:spcPts val="1200"/>
              </a:spcBef>
            </a:pPr>
            <a:r>
              <a:rPr lang="de-DE" dirty="0"/>
              <a:t>Schulbezogene Konkretisierung der Lehrpläne</a:t>
            </a:r>
          </a:p>
          <a:p>
            <a:pPr>
              <a:spcBef>
                <a:spcPts val="1200"/>
              </a:spcBef>
            </a:pPr>
            <a:r>
              <a:rPr lang="de-DE" dirty="0"/>
              <a:t>Instrument zur Unterrichtsentwicklung und Unterrichtsvorbereitung</a:t>
            </a:r>
          </a:p>
          <a:p>
            <a:pPr>
              <a:spcBef>
                <a:spcPts val="1200"/>
              </a:spcBef>
            </a:pPr>
            <a:r>
              <a:rPr lang="de-DE" dirty="0"/>
              <a:t>Ausgestaltung von Freiräumen</a:t>
            </a:r>
          </a:p>
          <a:p>
            <a:pPr>
              <a:spcBef>
                <a:spcPts val="1200"/>
              </a:spcBef>
            </a:pPr>
            <a:endParaRPr lang="de-DE" dirty="0"/>
          </a:p>
          <a:p>
            <a:pPr>
              <a:spcBef>
                <a:spcPts val="1200"/>
              </a:spcBef>
            </a:pPr>
            <a:r>
              <a:rPr lang="de-DE" dirty="0"/>
              <a:t>Grundlage der fachlichen Arbeit im Team </a:t>
            </a:r>
            <a:r>
              <a:rPr lang="de-DE" dirty="0">
                <a:sym typeface="Wingdings" panose="05000000000000000000" pitchFamily="2" charset="2"/>
              </a:rPr>
              <a:t> </a:t>
            </a:r>
            <a:r>
              <a:rPr lang="de-DE" dirty="0"/>
              <a:t> Lehrkräfte als Experten für ihr Fach UND ihre Schülerinnen und Schüler </a:t>
            </a:r>
          </a:p>
          <a:p>
            <a:pPr>
              <a:spcBef>
                <a:spcPts val="1200"/>
              </a:spcBef>
            </a:pPr>
            <a:r>
              <a:rPr lang="de-DE" dirty="0"/>
              <a:t>Transparenz für alle am Bildungsprozess Beteiligten</a:t>
            </a:r>
          </a:p>
          <a:p>
            <a:pPr>
              <a:spcBef>
                <a:spcPts val="1200"/>
              </a:spcBef>
            </a:pPr>
            <a:r>
              <a:rPr lang="de-DE" dirty="0"/>
              <a:t>Maßstab für Evaluation und Rechenschaftslegung</a:t>
            </a:r>
          </a:p>
          <a:p>
            <a:pPr marL="0" indent="0">
              <a:buNone/>
            </a:pPr>
            <a:endParaRPr lang="de-DE" dirty="0"/>
          </a:p>
        </p:txBody>
      </p:sp>
      <p:sp>
        <p:nvSpPr>
          <p:cNvPr id="4"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08D2DF8F-D06A-3246-817B-261BE2D08FB8}"/>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E9F23F56-EDA9-9146-A5C0-F96A1B006EE4}"/>
              </a:ext>
            </a:extLst>
          </p:cNvPr>
          <p:cNvSpPr>
            <a:spLocks noGrp="1"/>
          </p:cNvSpPr>
          <p:nvPr>
            <p:ph type="sldNum" sz="quarter" idx="12"/>
          </p:nvPr>
        </p:nvSpPr>
        <p:spPr/>
        <p:txBody>
          <a:bodyPr/>
          <a:lstStyle/>
          <a:p>
            <a:fld id="{512A4277-7E7A-4AAF-BFC7-47646BF5CD0C}" type="slidenum">
              <a:rPr lang="de-DE" smtClean="0"/>
              <a:t>48</a:t>
            </a:fld>
            <a:endParaRPr lang="de-DE"/>
          </a:p>
        </p:txBody>
      </p:sp>
    </p:spTree>
    <p:extLst>
      <p:ext uri="{BB962C8B-B14F-4D97-AF65-F5344CB8AC3E}">
        <p14:creationId xmlns:p14="http://schemas.microsoft.com/office/powerpoint/2010/main" val="17791194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F9747-424B-1D47-8C18-363169B25A6A}"/>
              </a:ext>
            </a:extLst>
          </p:cNvPr>
          <p:cNvSpPr>
            <a:spLocks noGrp="1"/>
          </p:cNvSpPr>
          <p:nvPr>
            <p:ph type="title"/>
          </p:nvPr>
        </p:nvSpPr>
        <p:spPr/>
        <p:txBody>
          <a:bodyPr/>
          <a:lstStyle/>
          <a:p>
            <a:r>
              <a:rPr lang="de-DE" sz="2600" dirty="0"/>
              <a:t>Gliederung </a:t>
            </a:r>
            <a:r>
              <a:rPr lang="de-DE" sz="2600" dirty="0"/>
              <a:t>der schuleigenen Unterrichtsvorgaben </a:t>
            </a:r>
            <a:r>
              <a:rPr lang="de-DE" sz="2600" dirty="0" smtClean="0"/>
              <a:t>(Beispiel)</a:t>
            </a:r>
            <a:endParaRPr lang="de-DE" sz="2600" dirty="0"/>
          </a:p>
        </p:txBody>
      </p:sp>
      <p:sp>
        <p:nvSpPr>
          <p:cNvPr id="4" name="Datumsplatzhalter 3">
            <a:extLst>
              <a:ext uri="{FF2B5EF4-FFF2-40B4-BE49-F238E27FC236}">
                <a16:creationId xmlns:a16="http://schemas.microsoft.com/office/drawing/2014/main" id="{81EB754F-C3B3-5E42-9D82-92B4E5F528A3}"/>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4C08F627-E150-FB48-9732-9A8780D5C764}"/>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6CB1C89B-3483-3440-9BA5-66034336F351}"/>
              </a:ext>
            </a:extLst>
          </p:cNvPr>
          <p:cNvSpPr>
            <a:spLocks noGrp="1"/>
          </p:cNvSpPr>
          <p:nvPr>
            <p:ph type="sldNum" sz="quarter" idx="12"/>
          </p:nvPr>
        </p:nvSpPr>
        <p:spPr/>
        <p:txBody>
          <a:bodyPr/>
          <a:lstStyle/>
          <a:p>
            <a:fld id="{512A4277-7E7A-4AAF-BFC7-47646BF5CD0C}" type="slidenum">
              <a:rPr lang="de-DE" smtClean="0"/>
              <a:t>49</a:t>
            </a:fld>
            <a:endParaRPr lang="de-DE"/>
          </a:p>
        </p:txBody>
      </p:sp>
      <p:sp>
        <p:nvSpPr>
          <p:cNvPr id="9" name="Inhaltsplatzhalter 2">
            <a:extLst>
              <a:ext uri="{FF2B5EF4-FFF2-40B4-BE49-F238E27FC236}">
                <a16:creationId xmlns:a16="http://schemas.microsoft.com/office/drawing/2014/main" id="{8B8A3032-F31A-124D-AA79-6C3891DEC2EA}"/>
              </a:ext>
            </a:extLst>
          </p:cNvPr>
          <p:cNvSpPr txBox="1">
            <a:spLocks/>
          </p:cNvSpPr>
          <p:nvPr/>
        </p:nvSpPr>
        <p:spPr>
          <a:xfrm>
            <a:off x="609600" y="1853208"/>
            <a:ext cx="8229600" cy="4205064"/>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536575">
              <a:buNone/>
            </a:pPr>
            <a:r>
              <a:rPr lang="de-DE" dirty="0"/>
              <a:t>	</a:t>
            </a:r>
          </a:p>
          <a:p>
            <a:pPr defTabSz="536575"/>
            <a:endParaRPr lang="de-DE" dirty="0"/>
          </a:p>
        </p:txBody>
      </p:sp>
      <p:pic>
        <p:nvPicPr>
          <p:cNvPr id="8" name="Grafik 7"/>
          <p:cNvPicPr>
            <a:picLocks noChangeAspect="1"/>
          </p:cNvPicPr>
          <p:nvPr/>
        </p:nvPicPr>
        <p:blipFill>
          <a:blip r:embed="rId3"/>
          <a:stretch>
            <a:fillRect/>
          </a:stretch>
        </p:blipFill>
        <p:spPr>
          <a:xfrm>
            <a:off x="457200" y="1700808"/>
            <a:ext cx="8144499" cy="4182310"/>
          </a:xfrm>
          <a:prstGeom prst="rect">
            <a:avLst/>
          </a:prstGeom>
        </p:spPr>
      </p:pic>
    </p:spTree>
    <p:extLst>
      <p:ext uri="{BB962C8B-B14F-4D97-AF65-F5344CB8AC3E}">
        <p14:creationId xmlns:p14="http://schemas.microsoft.com/office/powerpoint/2010/main" val="3082583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000" dirty="0"/>
              <a:t>Merkmale von kompetenzorientierten Lehrplänen</a:t>
            </a:r>
          </a:p>
        </p:txBody>
      </p:sp>
      <p:sp>
        <p:nvSpPr>
          <p:cNvPr id="3" name="Inhaltsplatzhalter 2"/>
          <p:cNvSpPr>
            <a:spLocks noGrp="1"/>
          </p:cNvSpPr>
          <p:nvPr>
            <p:ph idx="1"/>
          </p:nvPr>
        </p:nvSpPr>
        <p:spPr>
          <a:xfrm>
            <a:off x="457200" y="1700808"/>
            <a:ext cx="8075240" cy="4205064"/>
          </a:xfrm>
        </p:spPr>
        <p:txBody>
          <a:bodyPr>
            <a:normAutofit lnSpcReduction="10000"/>
          </a:bodyPr>
          <a:lstStyle/>
          <a:p>
            <a:pPr marL="0" indent="0">
              <a:buNone/>
            </a:pPr>
            <a:r>
              <a:rPr lang="de-DE" dirty="0"/>
              <a:t>Kompetenzorientierte Lehrpläne in NRW formulieren</a:t>
            </a:r>
          </a:p>
          <a:p>
            <a:r>
              <a:rPr lang="de-DE" dirty="0"/>
              <a:t>landesweit verbindliche Standards,</a:t>
            </a:r>
          </a:p>
          <a:p>
            <a:r>
              <a:rPr lang="de-DE" dirty="0"/>
              <a:t>Vorgaben ohne Auswahlmöglichkeiten,</a:t>
            </a:r>
          </a:p>
          <a:p>
            <a:r>
              <a:rPr lang="de-DE" dirty="0"/>
              <a:t>eine Progression der Kompetenzentwicklung über zwei Stufen („Ende Schuleingangsphase“ und „Ende der 4. Klasse“),</a:t>
            </a:r>
          </a:p>
          <a:p>
            <a:r>
              <a:rPr lang="de-DE" dirty="0"/>
              <a:t>in der Primarstufe auch Aussagen zu erwünschten didaktischen Modellen bzw. methodischen Vorgehensweisen.</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a:t>
            </a:fld>
            <a:endParaRPr lang="de-DE"/>
          </a:p>
        </p:txBody>
      </p:sp>
    </p:spTree>
    <p:extLst>
      <p:ext uri="{BB962C8B-B14F-4D97-AF65-F5344CB8AC3E}">
        <p14:creationId xmlns:p14="http://schemas.microsoft.com/office/powerpoint/2010/main" val="11791471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850" y="1065022"/>
            <a:ext cx="8158606" cy="504403"/>
          </a:xfrm>
        </p:spPr>
        <p:txBody>
          <a:bodyPr/>
          <a:lstStyle/>
          <a:p>
            <a:r>
              <a:rPr lang="de-DE" dirty="0"/>
              <a:t>Materialien im Lehrplannavigator</a:t>
            </a:r>
          </a:p>
        </p:txBody>
      </p:sp>
      <p:sp>
        <p:nvSpPr>
          <p:cNvPr id="7" name="Datumsplatzhalter 6"/>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50</a:t>
            </a:fld>
            <a:endParaRPr lang="de-DE"/>
          </a:p>
        </p:txBody>
      </p:sp>
      <p:pic>
        <p:nvPicPr>
          <p:cNvPr id="8" name="Grafik 7"/>
          <p:cNvPicPr>
            <a:picLocks noChangeAspect="1"/>
          </p:cNvPicPr>
          <p:nvPr/>
        </p:nvPicPr>
        <p:blipFill>
          <a:blip r:embed="rId3"/>
          <a:stretch>
            <a:fillRect/>
          </a:stretch>
        </p:blipFill>
        <p:spPr>
          <a:xfrm>
            <a:off x="549896" y="2348880"/>
            <a:ext cx="8136904" cy="2624525"/>
          </a:xfrm>
          <a:prstGeom prst="rect">
            <a:avLst/>
          </a:prstGeom>
        </p:spPr>
      </p:pic>
    </p:spTree>
    <p:extLst>
      <p:ext uri="{BB962C8B-B14F-4D97-AF65-F5344CB8AC3E}">
        <p14:creationId xmlns:p14="http://schemas.microsoft.com/office/powerpoint/2010/main" val="9433820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69603" y="1700808"/>
            <a:ext cx="8229600" cy="4205064"/>
          </a:xfrm>
        </p:spPr>
        <p:txBody>
          <a:bodyPr>
            <a:normAutofit fontScale="92500" lnSpcReduction="10000"/>
          </a:bodyPr>
          <a:lstStyle/>
          <a:p>
            <a:pPr marL="0" indent="0">
              <a:buNone/>
            </a:pPr>
            <a:r>
              <a:rPr lang="de-DE" altLang="de-DE" sz="4400" b="1" dirty="0" err="1">
                <a:solidFill>
                  <a:srgbClr val="002060"/>
                </a:solidFill>
                <a:cs typeface="Times New Roman" pitchFamily="18" charset="0"/>
              </a:rPr>
              <a:t>III.b</a:t>
            </a:r>
            <a:endParaRPr lang="de-DE" altLang="de-DE" sz="4400" b="1" dirty="0">
              <a:solidFill>
                <a:srgbClr val="002060"/>
              </a:solidFill>
              <a:cs typeface="Times New Roman" pitchFamily="18" charset="0"/>
            </a:endParaRPr>
          </a:p>
          <a:p>
            <a:pPr marL="0" indent="0">
              <a:buNone/>
            </a:pPr>
            <a:r>
              <a:rPr lang="de-DE" altLang="de-DE" sz="4400" b="1" dirty="0">
                <a:solidFill>
                  <a:srgbClr val="002060"/>
                </a:solidFill>
                <a:cs typeface="Times New Roman" pitchFamily="18" charset="0"/>
              </a:rPr>
              <a:t>Vorschlag für teilnehmeraktivierende Elemente </a:t>
            </a:r>
            <a:r>
              <a:rPr lang="de-DE" altLang="de-DE" sz="4400" dirty="0">
                <a:solidFill>
                  <a:srgbClr val="002060"/>
                </a:solidFill>
                <a:cs typeface="Times New Roman" pitchFamily="18" charset="0"/>
              </a:rPr>
              <a:t>zu den schuleigenen </a:t>
            </a:r>
            <a:r>
              <a:rPr lang="de-DE" altLang="de-DE" sz="4400" dirty="0" smtClean="0">
                <a:solidFill>
                  <a:srgbClr val="002060"/>
                </a:solidFill>
                <a:cs typeface="Times New Roman" pitchFamily="18" charset="0"/>
              </a:rPr>
              <a:t>Unterrichtsvorgaben </a:t>
            </a:r>
            <a:r>
              <a:rPr lang="de-DE" altLang="de-DE" sz="4400" dirty="0">
                <a:solidFill>
                  <a:srgbClr val="002060"/>
                </a:solidFill>
                <a:cs typeface="Times New Roman" pitchFamily="18" charset="0"/>
              </a:rPr>
              <a:t>im Fach Mathematik </a:t>
            </a:r>
            <a:r>
              <a:rPr lang="de-DE" sz="3600" dirty="0"/>
              <a:t/>
            </a:r>
            <a:br>
              <a:rPr lang="de-DE" sz="3600" dirty="0"/>
            </a:br>
            <a:r>
              <a:rPr lang="de-DE" sz="3600" dirty="0"/>
              <a:t/>
            </a:r>
            <a:br>
              <a:rPr lang="de-DE" sz="3600" dirty="0"/>
            </a:br>
            <a:endParaRPr lang="de-DE" sz="4400" dirty="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51</a:t>
            </a:fld>
            <a:endParaRPr lang="de-DE"/>
          </a:p>
        </p:txBody>
      </p:sp>
    </p:spTree>
    <p:extLst>
      <p:ext uri="{BB962C8B-B14F-4D97-AF65-F5344CB8AC3E}">
        <p14:creationId xmlns:p14="http://schemas.microsoft.com/office/powerpoint/2010/main" val="7824895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88831" y="908720"/>
            <a:ext cx="8310364" cy="646331"/>
          </a:xfrm>
          <a:prstGeom prst="rect">
            <a:avLst/>
          </a:prstGeom>
          <a:noFill/>
        </p:spPr>
        <p:txBody>
          <a:bodyPr wrap="square" rtlCol="0">
            <a:spAutoFit/>
          </a:bodyPr>
          <a:lstStyle/>
          <a:p>
            <a:pPr>
              <a:defRPr/>
            </a:pPr>
            <a:r>
              <a:rPr lang="de-DE" b="1" dirty="0">
                <a:solidFill>
                  <a:srgbClr val="FF0000"/>
                </a:solidFill>
                <a:latin typeface="Calibri"/>
              </a:rPr>
              <a:t>Auf dem Weg </a:t>
            </a:r>
            <a:r>
              <a:rPr lang="de-DE" b="1" dirty="0">
                <a:solidFill>
                  <a:srgbClr val="FF0000"/>
                </a:solidFill>
              </a:rPr>
              <a:t>zu schuleigenen </a:t>
            </a:r>
            <a:r>
              <a:rPr lang="de-DE" b="1" dirty="0" smtClean="0">
                <a:solidFill>
                  <a:srgbClr val="FF0000"/>
                </a:solidFill>
              </a:rPr>
              <a:t>Unterrichtsvorgaben:</a:t>
            </a:r>
            <a:r>
              <a:rPr lang="de-DE" b="1" dirty="0" smtClean="0">
                <a:solidFill>
                  <a:prstClr val="black"/>
                </a:solidFill>
                <a:latin typeface="Calibri"/>
              </a:rPr>
              <a:t> </a:t>
            </a:r>
            <a:r>
              <a:rPr lang="de-DE" b="1" dirty="0">
                <a:solidFill>
                  <a:prstClr val="black"/>
                </a:solidFill>
                <a:latin typeface="Calibri"/>
              </a:rPr>
              <a:t>Tauschen Sie sich zu dem </a:t>
            </a:r>
            <a:r>
              <a:rPr lang="de-DE" altLang="de-DE" b="1" dirty="0">
                <a:solidFill>
                  <a:prstClr val="black"/>
                </a:solidFill>
                <a:latin typeface="Calibri"/>
              </a:rPr>
              <a:t>Vorschlag für die Weiterarbeit in der Schule </a:t>
            </a:r>
            <a:r>
              <a:rPr lang="de-DE" b="1" dirty="0">
                <a:solidFill>
                  <a:prstClr val="black"/>
                </a:solidFill>
                <a:latin typeface="Calibri"/>
              </a:rPr>
              <a:t>aus und planen Sie Ihre nächsten Schritte</a:t>
            </a:r>
            <a:r>
              <a:rPr lang="de-DE" altLang="de-DE" b="1" dirty="0">
                <a:solidFill>
                  <a:prstClr val="black"/>
                </a:solidFill>
                <a:latin typeface="Calibri"/>
              </a:rPr>
              <a:t>. </a:t>
            </a:r>
          </a:p>
        </p:txBody>
      </p:sp>
      <p:sp>
        <p:nvSpPr>
          <p:cNvPr id="7" name="Textfeld 6"/>
          <p:cNvSpPr txBox="1"/>
          <p:nvPr/>
        </p:nvSpPr>
        <p:spPr>
          <a:xfrm>
            <a:off x="1519677" y="1970542"/>
            <a:ext cx="6048672" cy="4224233"/>
          </a:xfrm>
          <a:prstGeom prst="rect">
            <a:avLst/>
          </a:prstGeom>
          <a:noFill/>
        </p:spPr>
        <p:txBody>
          <a:bodyPr wrap="square" rtlCol="0">
            <a:spAutoFit/>
          </a:bodyPr>
          <a:lstStyle/>
          <a:p>
            <a:pPr marL="385763" indent="-385763">
              <a:buFont typeface="+mj-lt"/>
              <a:buAutoNum type="arabicPeriod"/>
              <a:defRPr/>
            </a:pPr>
            <a:r>
              <a:rPr lang="de-DE" altLang="de-DE" sz="2250" dirty="0">
                <a:solidFill>
                  <a:prstClr val="black"/>
                </a:solidFill>
                <a:latin typeface="Calibri"/>
              </a:rPr>
              <a:t>Vorstellen des </a:t>
            </a:r>
            <a:r>
              <a:rPr lang="de-DE" altLang="de-DE" sz="2250" b="1" dirty="0">
                <a:solidFill>
                  <a:prstClr val="black"/>
                </a:solidFill>
                <a:latin typeface="Calibri"/>
              </a:rPr>
              <a:t>Lehrplans</a:t>
            </a:r>
            <a:r>
              <a:rPr lang="de-DE" altLang="de-DE" sz="2250" dirty="0">
                <a:solidFill>
                  <a:prstClr val="black"/>
                </a:solidFill>
                <a:latin typeface="Calibri"/>
              </a:rPr>
              <a:t> </a:t>
            </a:r>
            <a:r>
              <a:rPr lang="de-DE" altLang="de-DE" sz="2250" i="1" dirty="0">
                <a:solidFill>
                  <a:prstClr val="black"/>
                </a:solidFill>
                <a:latin typeface="Calibri"/>
              </a:rPr>
              <a:t>(Grundlage: </a:t>
            </a:r>
            <a:r>
              <a:rPr lang="de-DE" altLang="de-DE" sz="2250" i="1" dirty="0" err="1">
                <a:solidFill>
                  <a:prstClr val="black"/>
                </a:solidFill>
                <a:latin typeface="Calibri"/>
              </a:rPr>
              <a:t>ppt</a:t>
            </a:r>
            <a:r>
              <a:rPr lang="de-DE" altLang="de-DE" sz="2250" i="1" dirty="0">
                <a:solidFill>
                  <a:prstClr val="black"/>
                </a:solidFill>
                <a:latin typeface="Calibri"/>
              </a:rPr>
              <a:t>)</a:t>
            </a:r>
          </a:p>
          <a:p>
            <a:pPr marL="385763" indent="-385763">
              <a:buFont typeface="+mj-lt"/>
              <a:buAutoNum type="arabicPeriod"/>
              <a:defRPr/>
            </a:pPr>
            <a:r>
              <a:rPr lang="de-DE" altLang="de-DE" sz="2250" dirty="0">
                <a:solidFill>
                  <a:prstClr val="black"/>
                </a:solidFill>
                <a:latin typeface="Calibri"/>
              </a:rPr>
              <a:t>Unterstützungsmaterialien vorstellen: </a:t>
            </a:r>
            <a:r>
              <a:rPr lang="de-DE" altLang="de-DE" sz="2250" b="1" dirty="0">
                <a:solidFill>
                  <a:prstClr val="black"/>
                </a:solidFill>
                <a:latin typeface="Calibri"/>
              </a:rPr>
              <a:t>Lehrplannavigator</a:t>
            </a:r>
            <a:r>
              <a:rPr lang="de-DE" altLang="de-DE" sz="2250" dirty="0">
                <a:solidFill>
                  <a:prstClr val="black"/>
                </a:solidFill>
                <a:latin typeface="Calibri"/>
              </a:rPr>
              <a:t> mit beispielhaftem schulinternen Lehrplan etc. </a:t>
            </a:r>
            <a:r>
              <a:rPr lang="de-DE" altLang="de-DE" sz="2250" i="1" dirty="0">
                <a:solidFill>
                  <a:prstClr val="black"/>
                </a:solidFill>
                <a:latin typeface="Calibri"/>
              </a:rPr>
              <a:t>(Motto: „Dazu gibt es übrigens schon etwas als Anregung!“)</a:t>
            </a:r>
            <a:r>
              <a:rPr lang="de-DE" altLang="de-DE" sz="2250" dirty="0">
                <a:solidFill>
                  <a:prstClr val="black"/>
                </a:solidFill>
                <a:latin typeface="Calibri"/>
              </a:rPr>
              <a:t> </a:t>
            </a:r>
          </a:p>
          <a:p>
            <a:pPr marL="385763" indent="-385763">
              <a:buFont typeface="+mj-lt"/>
              <a:buAutoNum type="arabicPeriod"/>
              <a:defRPr/>
            </a:pPr>
            <a:r>
              <a:rPr lang="de-DE" altLang="de-DE" sz="2250" dirty="0">
                <a:solidFill>
                  <a:prstClr val="black"/>
                </a:solidFill>
              </a:rPr>
              <a:t>Die </a:t>
            </a:r>
            <a:r>
              <a:rPr lang="de-DE" altLang="de-DE" sz="2250" b="1" dirty="0">
                <a:solidFill>
                  <a:prstClr val="black"/>
                </a:solidFill>
              </a:rPr>
              <a:t>schuleigenen Unterrichtsvorgaben </a:t>
            </a:r>
            <a:r>
              <a:rPr lang="de-DE" altLang="de-DE" sz="2250" dirty="0">
                <a:solidFill>
                  <a:prstClr val="black"/>
                </a:solidFill>
              </a:rPr>
              <a:t>prüfen</a:t>
            </a:r>
            <a:r>
              <a:rPr lang="de-DE" altLang="de-DE" sz="2250" dirty="0">
                <a:solidFill>
                  <a:prstClr val="black"/>
                </a:solidFill>
                <a:latin typeface="Calibri"/>
              </a:rPr>
              <a:t>: Was sind unsere Stärken? Wo besteht Handlungsbedarf? </a:t>
            </a:r>
            <a:r>
              <a:rPr lang="de-DE" altLang="de-DE" sz="2250" i="1" dirty="0">
                <a:solidFill>
                  <a:prstClr val="black"/>
                </a:solidFill>
                <a:latin typeface="Calibri"/>
              </a:rPr>
              <a:t> </a:t>
            </a:r>
          </a:p>
          <a:p>
            <a:pPr marL="385763" indent="-385763">
              <a:buFont typeface="+mj-lt"/>
              <a:buAutoNum type="arabicPeriod"/>
              <a:defRPr/>
            </a:pPr>
            <a:r>
              <a:rPr lang="de-DE" altLang="de-DE" sz="2250" dirty="0">
                <a:solidFill>
                  <a:prstClr val="black"/>
                </a:solidFill>
                <a:latin typeface="Calibri"/>
              </a:rPr>
              <a:t>Konkrete </a:t>
            </a:r>
            <a:r>
              <a:rPr lang="de-DE" altLang="de-DE" sz="2250" b="1" dirty="0">
                <a:solidFill>
                  <a:prstClr val="black"/>
                </a:solidFill>
                <a:latin typeface="Calibri"/>
              </a:rPr>
              <a:t>Maßnahmen</a:t>
            </a:r>
            <a:r>
              <a:rPr lang="de-DE" altLang="de-DE" sz="2250" dirty="0">
                <a:solidFill>
                  <a:prstClr val="black"/>
                </a:solidFill>
                <a:latin typeface="Calibri"/>
              </a:rPr>
              <a:t> zur Fortschreibung </a:t>
            </a:r>
            <a:r>
              <a:rPr lang="de-DE" altLang="de-DE" sz="2250" dirty="0">
                <a:solidFill>
                  <a:prstClr val="black"/>
                </a:solidFill>
              </a:rPr>
              <a:t>der schuleigenen Unterrichtsvorgaben festlegen </a:t>
            </a:r>
            <a:r>
              <a:rPr lang="de-DE" altLang="de-DE" sz="2250" i="1" dirty="0">
                <a:solidFill>
                  <a:prstClr val="black"/>
                </a:solidFill>
                <a:latin typeface="Calibri"/>
              </a:rPr>
              <a:t>(Was? Wer? Wann bzw. bis wann?)</a:t>
            </a:r>
          </a:p>
          <a:p>
            <a:pPr marL="257175" indent="-257175">
              <a:buFont typeface="Arial" panose="020B0604020202020204" pitchFamily="34" charset="0"/>
              <a:buChar char="•"/>
              <a:defRPr/>
            </a:pPr>
            <a:endParaRPr lang="de-DE" altLang="de-DE" sz="2100" i="1" dirty="0">
              <a:solidFill>
                <a:prstClr val="black"/>
              </a:solidFill>
              <a:latin typeface="Calibri"/>
            </a:endParaRPr>
          </a:p>
        </p:txBody>
      </p:sp>
    </p:spTree>
    <p:extLst>
      <p:ext uri="{BB962C8B-B14F-4D97-AF65-F5344CB8AC3E}">
        <p14:creationId xmlns:p14="http://schemas.microsoft.com/office/powerpoint/2010/main" val="13517099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1951" y="982978"/>
            <a:ext cx="8677274" cy="400110"/>
          </a:xfrm>
          <a:prstGeom prst="rect">
            <a:avLst/>
          </a:prstGeom>
          <a:noFill/>
        </p:spPr>
        <p:txBody>
          <a:bodyPr wrap="square" rtlCol="0">
            <a:spAutoFit/>
          </a:bodyPr>
          <a:lstStyle/>
          <a:p>
            <a:pPr>
              <a:defRPr/>
            </a:pPr>
            <a:r>
              <a:rPr lang="de-DE" sz="2000" b="1" dirty="0">
                <a:solidFill>
                  <a:srgbClr val="FF0000"/>
                </a:solidFill>
                <a:latin typeface="Calibri"/>
              </a:rPr>
              <a:t>Kompetenzen, Inhalte, schulische Gegebenheiten: </a:t>
            </a:r>
            <a:r>
              <a:rPr lang="de-DE" sz="2000" b="1" dirty="0">
                <a:latin typeface="Calibri"/>
              </a:rPr>
              <a:t>Unterrichtsvorhaben planen</a:t>
            </a:r>
          </a:p>
        </p:txBody>
      </p:sp>
      <p:pic>
        <p:nvPicPr>
          <p:cNvPr id="2" name="Grafik 1"/>
          <p:cNvPicPr>
            <a:picLocks noChangeAspect="1"/>
          </p:cNvPicPr>
          <p:nvPr/>
        </p:nvPicPr>
        <p:blipFill>
          <a:blip r:embed="rId3"/>
          <a:stretch>
            <a:fillRect/>
          </a:stretch>
        </p:blipFill>
        <p:spPr>
          <a:xfrm>
            <a:off x="611560" y="1772816"/>
            <a:ext cx="7906147" cy="4032448"/>
          </a:xfrm>
          <a:prstGeom prst="rect">
            <a:avLst/>
          </a:prstGeom>
        </p:spPr>
      </p:pic>
    </p:spTree>
    <p:extLst>
      <p:ext uri="{BB962C8B-B14F-4D97-AF65-F5344CB8AC3E}">
        <p14:creationId xmlns:p14="http://schemas.microsoft.com/office/powerpoint/2010/main" val="9506337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pPr marL="0" indent="0" algn="ctr">
              <a:buNone/>
            </a:pPr>
            <a:endParaRPr lang="de-DE" b="1" dirty="0"/>
          </a:p>
          <a:p>
            <a:pPr marL="0" indent="0" algn="ctr">
              <a:buNone/>
            </a:pPr>
            <a:r>
              <a:rPr lang="de-DE" sz="3600" b="1" dirty="0"/>
              <a:t>Herzlichen Dank für Ihre Aufmerksamkeit!</a:t>
            </a:r>
          </a:p>
          <a:p>
            <a:pPr marL="0" indent="0" algn="ctr">
              <a:buNone/>
            </a:pPr>
            <a:endParaRPr lang="de-DE" sz="3600" b="1" dirty="0"/>
          </a:p>
        </p:txBody>
      </p:sp>
      <p:sp>
        <p:nvSpPr>
          <p:cNvPr id="4" name="Datumsplatzhalter 3"/>
          <p:cNvSpPr>
            <a:spLocks noGrp="1"/>
          </p:cNvSpPr>
          <p:nvPr>
            <p:ph type="dt" sz="half" idx="10"/>
          </p:nvPr>
        </p:nvSpPr>
        <p:spPr/>
        <p:txBody>
          <a:bodyPr/>
          <a:lstStyle/>
          <a:p>
            <a:r>
              <a:rPr lang="de-DE" dirty="0"/>
              <a:t>Kernlehrplanentwicklung  Primarstufe </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54</a:t>
            </a:fld>
            <a:endParaRPr lang="de-DE"/>
          </a:p>
        </p:txBody>
      </p:sp>
    </p:spTree>
    <p:extLst>
      <p:ext uri="{BB962C8B-B14F-4D97-AF65-F5344CB8AC3E}">
        <p14:creationId xmlns:p14="http://schemas.microsoft.com/office/powerpoint/2010/main" val="2452067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Gliederung des Lehrplans</a:t>
            </a:r>
          </a:p>
        </p:txBody>
      </p:sp>
      <p:sp>
        <p:nvSpPr>
          <p:cNvPr id="3" name="Datumsplatzhalter 2"/>
          <p:cNvSpPr>
            <a:spLocks noGrp="1"/>
          </p:cNvSpPr>
          <p:nvPr>
            <p:ph type="dt" sz="half" idx="10"/>
          </p:nvPr>
        </p:nvSpPr>
        <p:spPr/>
        <p:txBody>
          <a:bodyPr/>
          <a:lstStyle/>
          <a:p>
            <a:r>
              <a:rPr lang="de-DE" dirty="0"/>
              <a:t>Lehrplanentwicklung Primarstufe</a:t>
            </a:r>
          </a:p>
        </p:txBody>
      </p:sp>
      <p:sp>
        <p:nvSpPr>
          <p:cNvPr id="4" name="Fußzeilenplatzhalter 3"/>
          <p:cNvSpPr>
            <a:spLocks noGrp="1"/>
          </p:cNvSpPr>
          <p:nvPr>
            <p:ph type="ftr" sz="quarter" idx="11"/>
          </p:nvPr>
        </p:nvSpPr>
        <p:spPr>
          <a:xfrm>
            <a:off x="3419872" y="6356350"/>
            <a:ext cx="2952328" cy="457026"/>
          </a:xfrm>
        </p:spPr>
        <p:txBody>
          <a:bodyPr/>
          <a:lstStyle/>
          <a:p>
            <a:endParaRPr lang="de-DE" dirty="0"/>
          </a:p>
        </p:txBody>
      </p:sp>
      <p:sp>
        <p:nvSpPr>
          <p:cNvPr id="5" name="Foliennummernplatzhalter 4"/>
          <p:cNvSpPr>
            <a:spLocks noGrp="1"/>
          </p:cNvSpPr>
          <p:nvPr>
            <p:ph type="sldNum" sz="quarter" idx="12"/>
          </p:nvPr>
        </p:nvSpPr>
        <p:spPr/>
        <p:txBody>
          <a:bodyPr/>
          <a:lstStyle/>
          <a:p>
            <a:fld id="{512A4277-7E7A-4AAF-BFC7-47646BF5CD0C}" type="slidenum">
              <a:rPr lang="de-DE" smtClean="0"/>
              <a:t>6</a:t>
            </a:fld>
            <a:endParaRPr lang="de-DE"/>
          </a:p>
        </p:txBody>
      </p:sp>
      <p:pic>
        <p:nvPicPr>
          <p:cNvPr id="8" name="Grafik 7"/>
          <p:cNvPicPr>
            <a:picLocks noChangeAspect="1"/>
          </p:cNvPicPr>
          <p:nvPr/>
        </p:nvPicPr>
        <p:blipFill>
          <a:blip r:embed="rId2"/>
          <a:stretch>
            <a:fillRect/>
          </a:stretch>
        </p:blipFill>
        <p:spPr>
          <a:xfrm>
            <a:off x="1114425" y="1772816"/>
            <a:ext cx="6915150" cy="3648075"/>
          </a:xfrm>
          <a:prstGeom prst="rect">
            <a:avLst/>
          </a:prstGeom>
        </p:spPr>
      </p:pic>
    </p:spTree>
    <p:extLst>
      <p:ext uri="{BB962C8B-B14F-4D97-AF65-F5344CB8AC3E}">
        <p14:creationId xmlns:p14="http://schemas.microsoft.com/office/powerpoint/2010/main" val="2358659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Kapitel 1: Aufgaben und Ziele des Faches</a:t>
            </a:r>
          </a:p>
        </p:txBody>
      </p:sp>
      <p:sp>
        <p:nvSpPr>
          <p:cNvPr id="3" name="Inhaltsplatzhalter 2"/>
          <p:cNvSpPr>
            <a:spLocks noGrp="1"/>
          </p:cNvSpPr>
          <p:nvPr>
            <p:ph idx="1"/>
          </p:nvPr>
        </p:nvSpPr>
        <p:spPr/>
        <p:txBody>
          <a:bodyPr>
            <a:normAutofit fontScale="92500" lnSpcReduction="10000"/>
          </a:bodyPr>
          <a:lstStyle/>
          <a:p>
            <a:r>
              <a:rPr lang="de-DE" dirty="0"/>
              <a:t>verdeutlichen den Beitrag eines Faches zum Bildungsauftrag der Primarstufe,</a:t>
            </a:r>
          </a:p>
          <a:p>
            <a:r>
              <a:rPr lang="de-DE" dirty="0"/>
              <a:t>benennen und erläutern das übergreifende Ziel/die übergreifende Kompetenz des Faches,</a:t>
            </a:r>
          </a:p>
          <a:p>
            <a:r>
              <a:rPr lang="de-DE" dirty="0"/>
              <a:t>leisten Aussagen zu fachspezifischem Lehren und Lernen,</a:t>
            </a:r>
          </a:p>
          <a:p>
            <a:r>
              <a:rPr lang="de-DE" dirty="0"/>
              <a:t>bringen fachliche Anforderungen mit den Lebensperspektiven der Schülerinnen und Schüler in einen Zusammenhang,</a:t>
            </a:r>
          </a:p>
          <a:p>
            <a:r>
              <a:rPr lang="de-DE" dirty="0"/>
              <a:t>begründen Kompetenzerwartungen und Anforderungen an die Schülerinnen und Schüler.</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7</a:t>
            </a:fld>
            <a:endParaRPr lang="de-DE"/>
          </a:p>
        </p:txBody>
      </p:sp>
    </p:spTree>
    <p:extLst>
      <p:ext uri="{BB962C8B-B14F-4D97-AF65-F5344CB8AC3E}">
        <p14:creationId xmlns:p14="http://schemas.microsoft.com/office/powerpoint/2010/main" val="3129943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Kapitel 1: Für alle Fächer </a:t>
            </a:r>
          </a:p>
        </p:txBody>
      </p:sp>
      <p:sp>
        <p:nvSpPr>
          <p:cNvPr id="3" name="Inhaltsplatzhalter 2"/>
          <p:cNvSpPr>
            <a:spLocks noGrp="1"/>
          </p:cNvSpPr>
          <p:nvPr>
            <p:ph idx="1"/>
          </p:nvPr>
        </p:nvSpPr>
        <p:spPr/>
        <p:txBody>
          <a:bodyPr>
            <a:normAutofit lnSpcReduction="10000"/>
          </a:bodyPr>
          <a:lstStyle/>
          <a:p>
            <a:r>
              <a:rPr lang="de-DE" b="1" dirty="0"/>
              <a:t>Gemeinsames Lernen </a:t>
            </a:r>
          </a:p>
          <a:p>
            <a:pPr marL="0" indent="0">
              <a:buNone/>
            </a:pPr>
            <a:r>
              <a:rPr lang="de-DE" dirty="0"/>
              <a:t>„Es ist Aufgabe der Primarstufe, die Fähigkeiten, Interessen und Neigungen aller Schülerinnen und Schüler aufzugreifen und sie mit den Anforderungen fachlichen und fächerübergreifenden Lernens zu verbinden. Die in den Lehrplänen beschriebenen Kompetenzerwartungen stellen daher eine Bezugsnorm für das Gemeinsame Lernen dar, da die Kompetenzen in unterschiedlichem Umfang und in unterschiedlicher Höhe und Komplexität erworben werden.“</a:t>
            </a:r>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8</a:t>
            </a:fld>
            <a:endParaRPr lang="de-DE"/>
          </a:p>
        </p:txBody>
      </p:sp>
    </p:spTree>
    <p:extLst>
      <p:ext uri="{BB962C8B-B14F-4D97-AF65-F5344CB8AC3E}">
        <p14:creationId xmlns:p14="http://schemas.microsoft.com/office/powerpoint/2010/main" val="1332722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Kapitel 1: Für alle Fächer </a:t>
            </a:r>
          </a:p>
        </p:txBody>
      </p:sp>
      <p:sp>
        <p:nvSpPr>
          <p:cNvPr id="3" name="Inhaltsplatzhalter 2"/>
          <p:cNvSpPr>
            <a:spLocks noGrp="1"/>
          </p:cNvSpPr>
          <p:nvPr>
            <p:ph idx="1"/>
          </p:nvPr>
        </p:nvSpPr>
        <p:spPr/>
        <p:txBody>
          <a:bodyPr>
            <a:normAutofit/>
          </a:bodyPr>
          <a:lstStyle/>
          <a:p>
            <a:r>
              <a:rPr lang="de-DE" b="1" dirty="0"/>
              <a:t>Sprachbildung </a:t>
            </a:r>
          </a:p>
          <a:p>
            <a:pPr marL="0" indent="0">
              <a:buNone/>
            </a:pPr>
            <a:r>
              <a:rPr lang="de-DE" dirty="0"/>
              <a:t>„Da in allen Fächern der Primarstufe fachliches und sprachliches Lernen eng miteinander verknüpft sind, ist es die gemeinsame Aufgabe und Verantwortung aller Fächer, die bildungssprachlichen Kompetenzen aller Schülerinnen und Schüler als wesentliche Voraussetzung zum Lernen und für den Schulerfolg zu entwickeln und zu stärken. Mehrsprachigkeit wird dabei als Ressource für die sprachliche Bildung verstanden.“</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9</a:t>
            </a:fld>
            <a:endParaRPr lang="de-DE"/>
          </a:p>
        </p:txBody>
      </p:sp>
    </p:spTree>
    <p:extLst>
      <p:ext uri="{BB962C8B-B14F-4D97-AF65-F5344CB8AC3E}">
        <p14:creationId xmlns:p14="http://schemas.microsoft.com/office/powerpoint/2010/main" val="2377478285"/>
      </p:ext>
    </p:extLst>
  </p:cSld>
  <p:clrMapOvr>
    <a:masterClrMapping/>
  </p:clrMapOvr>
</p:sld>
</file>

<file path=ppt/theme/theme1.xml><?xml version="1.0" encoding="utf-8"?>
<a:theme xmlns:a="http://schemas.openxmlformats.org/drawingml/2006/main" name="QUA-LiS_Vorlage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QUA-LiS_Vorlage_weiss</Template>
  <TotalTime>0</TotalTime>
  <Words>2898</Words>
  <Application>Microsoft Office PowerPoint</Application>
  <PresentationFormat>Bildschirmpräsentation (4:3)</PresentationFormat>
  <Paragraphs>426</Paragraphs>
  <Slides>54</Slides>
  <Notes>19</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54</vt:i4>
      </vt:variant>
    </vt:vector>
  </HeadingPairs>
  <TitlesOfParts>
    <vt:vector size="61" baseType="lpstr">
      <vt:lpstr>Arial</vt:lpstr>
      <vt:lpstr>Calibri</vt:lpstr>
      <vt:lpstr>Symbol</vt:lpstr>
      <vt:lpstr>Times New Roman</vt:lpstr>
      <vt:lpstr>Wingdings</vt:lpstr>
      <vt:lpstr>ヒラギノ角ゴ Pro W3</vt:lpstr>
      <vt:lpstr>QUA-LiS_Vorlage_weiss</vt:lpstr>
      <vt:lpstr>Neue Lehrpläne für die Primarstufe</vt:lpstr>
      <vt:lpstr>Agenda</vt:lpstr>
      <vt:lpstr>I. Lehrplankonstrukt</vt:lpstr>
      <vt:lpstr>Merkmale der Lehrpläne</vt:lpstr>
      <vt:lpstr>Merkmale von kompetenzorientierten Lehrplänen</vt:lpstr>
      <vt:lpstr>Gliederung des Lehrplans</vt:lpstr>
      <vt:lpstr>Kapitel 1: Aufgaben und Ziele des Faches</vt:lpstr>
      <vt:lpstr>Kapitel 1: Für alle Fächer </vt:lpstr>
      <vt:lpstr>Kapitel 1: Für alle Fächer </vt:lpstr>
      <vt:lpstr>Kapitel 2.1: Bereiche in den Fächern D, M und E</vt:lpstr>
      <vt:lpstr>Kapitel 2.1: Bereiche in SU, Mu, Ku, KR, ER, SP und Praktische Philosophie</vt:lpstr>
      <vt:lpstr>Kapitel 2.2: Kompetenzerwartungen</vt:lpstr>
      <vt:lpstr>Kapitel 3: Leistungen fördern und bewerten </vt:lpstr>
      <vt:lpstr>   Prinzipien der Weiterentwicklung und Veränderungen </vt:lpstr>
      <vt:lpstr>Kompetenzformulierungen </vt:lpstr>
      <vt:lpstr>Aktualisierung </vt:lpstr>
      <vt:lpstr>Anpassung der Struktur an Lehrpläne anderer Schulformen </vt:lpstr>
      <vt:lpstr>Ausschärfung der Fachlichkeit</vt:lpstr>
      <vt:lpstr>Berücksichtigung der Querschnittsaufgaben u.a. </vt:lpstr>
      <vt:lpstr>Einbindung der Querschnittsaufgaben</vt:lpstr>
      <vt:lpstr>Fachliche Einbindung des MKR</vt:lpstr>
      <vt:lpstr>Fachliche Einbindung RV Verbraucherbildung</vt:lpstr>
      <vt:lpstr>PowerPoint-Präsentation</vt:lpstr>
      <vt:lpstr>Schuleigene Unterrichtsvorgaben - rechtlicher Rahmen</vt:lpstr>
      <vt:lpstr>Schuleigene Unterrichtsvorgaben - rechtlicher Rahmen</vt:lpstr>
      <vt:lpstr>Merkmale schuleigener Unterrichtsvorgaben </vt:lpstr>
      <vt:lpstr>Merkmale schuleigener Unterrichtsvorgaben</vt:lpstr>
      <vt:lpstr>Weitere Hinweise zu den schuleigenen Unterrichtsvorgaben </vt:lpstr>
      <vt:lpstr>Gliederung der schuleigenen Unterrichtsvorgaben (Beispiel)</vt:lpstr>
      <vt:lpstr>Materialien im Lehrplannavigator</vt:lpstr>
      <vt:lpstr>PowerPoint-Präsentation</vt:lpstr>
      <vt:lpstr>Agenda</vt:lpstr>
      <vt:lpstr>Mathematik – Aufgaben und Ziele des Faches</vt:lpstr>
      <vt:lpstr>Die wichtigsten Kontinuitäten</vt:lpstr>
      <vt:lpstr>Die wichtigsten Aspekte der Weiterentwicklung </vt:lpstr>
      <vt:lpstr>Vorläuferfähigkeiten für das Fach Mathematik</vt:lpstr>
      <vt:lpstr>Ausschärfung der Fachlichkeit </vt:lpstr>
      <vt:lpstr>Fachliche Umsetzung MKR </vt:lpstr>
      <vt:lpstr>Fachliche Umsetzung Verbraucherbildung </vt:lpstr>
      <vt:lpstr>PowerPoint-Präsentation</vt:lpstr>
      <vt:lpstr>PowerPoint-Präsentation</vt:lpstr>
      <vt:lpstr>PowerPoint-Präsentation</vt:lpstr>
      <vt:lpstr>PowerPoint-Präsentation</vt:lpstr>
      <vt:lpstr>PowerPoint-Präsentation</vt:lpstr>
      <vt:lpstr>Schuleigene Unterrichtsvorgaben – rechtlicher Rahmen</vt:lpstr>
      <vt:lpstr>Schuleigene Unterrichtsvorgaben - rechtlicher Rahmen</vt:lpstr>
      <vt:lpstr>Merkmale schuleigener Unterrichtsvorgaben </vt:lpstr>
      <vt:lpstr>Merkmale schuleigener Unterrichtsvorgaben</vt:lpstr>
      <vt:lpstr>Gliederung der schuleigenen Unterrichtsvorgaben (Beispiel)</vt:lpstr>
      <vt:lpstr>Materialien im Lehrplannavigator</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Neue Lehrpläne für die Primarstufe</dc:title>
  <cp:lastModifiedBy>Krome, Bettina</cp:lastModifiedBy>
  <cp:revision>3</cp:revision>
  <cp:lastPrinted>2019-09-19T08:51:50Z</cp:lastPrinted>
  <dcterms:created xsi:type="dcterms:W3CDTF">2018-01-17T08:49:04Z</dcterms:created>
  <dcterms:modified xsi:type="dcterms:W3CDTF">2024-08-23T13:23:51Z</dcterms:modified>
</cp:coreProperties>
</file>