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aIR78iBKEVdWaOecjAnCTWv1U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6e77f5896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d6e77f5896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d6e77f5896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d6e77f589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gd6e77f589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d6e77f5896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d6de0677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d6de0677a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d6de0677a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d6e77f589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gd6e77f5896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d6e77f5896_0_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d6e77f589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d6e77f589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d6e77f5896_0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 rot="5400000">
            <a:off x="2447764" y="-289756"/>
            <a:ext cx="4248472" cy="822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 rot="5400000">
            <a:off x="5533864" y="2796345"/>
            <a:ext cx="4248472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 rot="5400000">
            <a:off x="1342864" y="815145"/>
            <a:ext cx="4248472" cy="6019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infacher Inhal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marL="914400" lvl="1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 descr="Logo QUA-LiS NRW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4507" y="341329"/>
            <a:ext cx="2511045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16215" y="269321"/>
            <a:ext cx="2129319" cy="7920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3"/>
          <p:cNvCxnSpPr/>
          <p:nvPr/>
        </p:nvCxnSpPr>
        <p:spPr>
          <a:xfrm>
            <a:off x="467544" y="1556792"/>
            <a:ext cx="8208912" cy="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8" name="Google Shape;18;p3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>
            <a:gsLst>
              <a:gs pos="0">
                <a:srgbClr val="FFFFCC"/>
              </a:gs>
              <a:gs pos="1000">
                <a:srgbClr val="FFFFCC"/>
              </a:gs>
              <a:gs pos="100000">
                <a:srgbClr val="FF0000"/>
              </a:gs>
            </a:gsLst>
            <a:lin ang="10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>
            <a:spLocks noGrp="1"/>
          </p:cNvSpPr>
          <p:nvPr>
            <p:ph type="ctrTitle"/>
          </p:nvPr>
        </p:nvSpPr>
        <p:spPr>
          <a:xfrm>
            <a:off x="685800" y="1628800"/>
            <a:ext cx="78030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de-DE" sz="3200" b="1" dirty="0" smtClean="0"/>
              <a:t>Vorläuferfähigkeiten</a:t>
            </a:r>
            <a:r>
              <a:rPr lang="de-DE" sz="3200" dirty="0" smtClean="0"/>
              <a:t> </a:t>
            </a:r>
            <a:r>
              <a:rPr lang="de-DE" sz="3200" dirty="0"/>
              <a:t/>
            </a:r>
            <a:br>
              <a:rPr lang="de-DE" sz="3200" dirty="0"/>
            </a:br>
            <a:endParaRPr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de-DE" b="1" dirty="0"/>
              <a:t>Entwicklung von </a:t>
            </a:r>
            <a:r>
              <a:rPr lang="de-DE" b="1" dirty="0" smtClean="0"/>
              <a:t>Vorläuferfähigkeiten</a:t>
            </a:r>
            <a:endParaRPr b="1" dirty="0"/>
          </a:p>
        </p:txBody>
      </p:sp>
      <p:sp>
        <p:nvSpPr>
          <p:cNvPr id="101" name="Google Shape;101;p2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700">
                <a:latin typeface="Arial"/>
                <a:ea typeface="Arial"/>
                <a:cs typeface="Arial"/>
                <a:sym typeface="Arial"/>
              </a:rPr>
              <a:t>Förderung der ganzheitlichen Entwicklung in der </a:t>
            </a:r>
            <a:r>
              <a:rPr lang="de-DE" sz="2700" b="1">
                <a:latin typeface="Arial"/>
                <a:ea typeface="Arial"/>
                <a:cs typeface="Arial"/>
                <a:sym typeface="Arial"/>
              </a:rPr>
              <a:t>Familie</a:t>
            </a:r>
            <a:r>
              <a:rPr lang="de-DE" sz="2700">
                <a:latin typeface="Arial"/>
                <a:ea typeface="Arial"/>
                <a:cs typeface="Arial"/>
                <a:sym typeface="Arial"/>
              </a:rPr>
              <a:t> 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-DE" sz="2700" b="1">
                <a:latin typeface="Arial"/>
                <a:ea typeface="Arial"/>
                <a:cs typeface="Arial"/>
                <a:sym typeface="Arial"/>
              </a:rPr>
              <a:t>Elementarbereich</a:t>
            </a:r>
            <a:r>
              <a:rPr lang="de-DE" sz="2700">
                <a:latin typeface="Arial"/>
                <a:ea typeface="Arial"/>
                <a:cs typeface="Arial"/>
                <a:sym typeface="Arial"/>
              </a:rPr>
              <a:t> greift auf und setzt individuell fort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de-DE" sz="2700" b="1">
                <a:latin typeface="Arial"/>
                <a:ea typeface="Arial"/>
                <a:cs typeface="Arial"/>
                <a:sym typeface="Arial"/>
              </a:rPr>
              <a:t>Primarbereich</a:t>
            </a:r>
            <a:r>
              <a:rPr lang="de-DE" sz="2700">
                <a:latin typeface="Arial"/>
                <a:ea typeface="Arial"/>
                <a:cs typeface="Arial"/>
                <a:sym typeface="Arial"/>
              </a:rPr>
              <a:t> greift auf und setzt individuell fort </a:t>
            </a:r>
            <a:endParaRPr sz="2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03.05.2021</a:t>
            </a:r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2</a:t>
            </a:fld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4383300" y="2709625"/>
            <a:ext cx="377400" cy="662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4383300" y="3919675"/>
            <a:ext cx="377400" cy="662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6e77f5896_0_2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de-DE" b="1" dirty="0" smtClean="0"/>
              <a:t>Vorläuferfähigkeiten </a:t>
            </a:r>
            <a:r>
              <a:rPr lang="de-DE" b="1" dirty="0"/>
              <a:t>in den Lehrplänen</a:t>
            </a:r>
            <a:endParaRPr b="1" dirty="0"/>
          </a:p>
        </p:txBody>
      </p:sp>
      <p:sp>
        <p:nvSpPr>
          <p:cNvPr id="113" name="Google Shape;113;gd6e77f5896_0_2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100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Ausweisung der Vorläuferfähigkeiten zu den Kernkompetenzen in den Lehrplänen der Primarstufe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8800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Deutsch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8800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Mathematik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gd6e77f5896_0_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03.05.2021</a:t>
            </a:r>
            <a:endParaRPr/>
          </a:p>
        </p:txBody>
      </p:sp>
      <p:sp>
        <p:nvSpPr>
          <p:cNvPr id="115" name="Google Shape;115;gd6e77f5896_0_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d6e77f5896_0_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3</a:t>
            </a:fld>
            <a:endParaRPr/>
          </a:p>
        </p:txBody>
      </p:sp>
      <p:sp>
        <p:nvSpPr>
          <p:cNvPr id="117" name="Google Shape;117;gd6e77f5896_0_2"/>
          <p:cNvSpPr/>
          <p:nvPr/>
        </p:nvSpPr>
        <p:spPr>
          <a:xfrm>
            <a:off x="2526000" y="3620800"/>
            <a:ext cx="5982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d6e77f5896_0_2"/>
          <p:cNvSpPr/>
          <p:nvPr/>
        </p:nvSpPr>
        <p:spPr>
          <a:xfrm>
            <a:off x="2526000" y="4264575"/>
            <a:ext cx="5982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d6e77f5896_0_15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de-DE" b="1" dirty="0" smtClean="0"/>
              <a:t>Vorläuferfähigkeiten </a:t>
            </a:r>
            <a:r>
              <a:rPr lang="de-DE" b="1" dirty="0"/>
              <a:t>in den Lehrplänen</a:t>
            </a:r>
            <a:endParaRPr b="1" dirty="0"/>
          </a:p>
        </p:txBody>
      </p:sp>
      <p:sp>
        <p:nvSpPr>
          <p:cNvPr id="125" name="Google Shape;125;gd6e77f5896_0_15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100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Kinder können die fachlichen Kompetenzen im Unterricht dann erfolgreich erwerben, wenn sie grundlegende Vorläuferfähigkeiten erworben haben.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Sofern Kinder diese beim Schuleintritt nur teilweise oder unzureichend mitbringen, müssen diese zunächst aufgebaut werden, um ein erfolgreiches Weiterlernen zu gewährleisten.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d6e77f5896_0_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03.05.2021</a:t>
            </a:r>
            <a:endParaRPr/>
          </a:p>
        </p:txBody>
      </p:sp>
      <p:sp>
        <p:nvSpPr>
          <p:cNvPr id="127" name="Google Shape;127;gd6e77f5896_0_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d6e77f5896_0_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d6de0677a9_0_0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de-DE" b="1"/>
              <a:t>Vorläuferkompetenzen in den Lehrplänen</a:t>
            </a:r>
            <a:endParaRPr b="1"/>
          </a:p>
        </p:txBody>
      </p:sp>
      <p:sp>
        <p:nvSpPr>
          <p:cNvPr id="135" name="Google Shape;135;gd6de0677a9_0_0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100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Die folgende Auflistung der Vorläuferfähigkeiten (Wortlaut aus den entsprechenden Lehrplänen) ist nicht abschließend zu betrachten. Sie geben einen Einblick, über welche Vorläuferfähigkeiten die Kinder </a:t>
            </a:r>
            <a:r>
              <a:rPr lang="de-DE" b="1">
                <a:latin typeface="Arial"/>
                <a:ea typeface="Arial"/>
                <a:cs typeface="Arial"/>
                <a:sym typeface="Arial"/>
              </a:rPr>
              <a:t>u.a.</a:t>
            </a:r>
            <a:r>
              <a:rPr lang="de-DE">
                <a:latin typeface="Arial"/>
                <a:ea typeface="Arial"/>
                <a:cs typeface="Arial"/>
                <a:sym typeface="Arial"/>
              </a:rPr>
              <a:t> zum Zeitpunkt der Einschulung verfügen sollten.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d6de0677a9_0_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03.05.2021</a:t>
            </a:r>
            <a:endParaRPr/>
          </a:p>
        </p:txBody>
      </p:sp>
      <p:sp>
        <p:nvSpPr>
          <p:cNvPr id="137" name="Google Shape;137;gd6de0677a9_0_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d6de0677a9_0_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d6e77f5896_0_27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de-DE" b="1"/>
              <a:t>Vorläuferkompetenzen im Fach Deutsch</a:t>
            </a:r>
            <a:endParaRPr b="1"/>
          </a:p>
        </p:txBody>
      </p:sp>
      <p:sp>
        <p:nvSpPr>
          <p:cNvPr id="145" name="Google Shape;145;gd6e77f5896_0_27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100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Die ausgewiesen Kompetenzerwartungen bauen auf Vorläuferfähigkeiten auf, die sich </a:t>
            </a:r>
            <a:r>
              <a:rPr lang="de-DE" b="1">
                <a:latin typeface="Arial"/>
                <a:ea typeface="Arial"/>
                <a:cs typeface="Arial"/>
                <a:sym typeface="Arial"/>
              </a:rPr>
              <a:t>u. a.</a:t>
            </a:r>
            <a:r>
              <a:rPr lang="de-DE">
                <a:latin typeface="Arial"/>
                <a:ea typeface="Arial"/>
                <a:cs typeface="Arial"/>
                <a:sym typeface="Arial"/>
              </a:rPr>
              <a:t> auf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2512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pragmatische Bewusstheit (die Fähigkeit, den eigenen Sprachgebrauch in der Kommunikation mit anderen bewusst zu gestalten, z .B. auf die Verständlichkeit einer Mitteilung zu achten),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25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syntaktische Bewusstheit (die Fähigkeit, grammatische Mittel in der gesprochenen Sprache bewusst zu nutzen, z. B. die Umstellung von Sätzen, das Erfinden von Sätzen),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25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Wortbewusstheit (die Fähigkeit, Wörter als Segmente der gesprochenen Sprache zu erkennen, z. B. einzelne Wörter aus einem Satz herauslösen) und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251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phonologische Bewusstheit (die Fähigkeit, die lautliche Struktur der gesprochenen Sprache wahrzunehmen, z. B. Reimen, Lautanalyse „Kommt ein f in Affe vor?“, Lautmanipulation wie etwa im Lied „Auf der Mauer, auf der Lauer“)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de-DE">
                <a:latin typeface="Arial"/>
                <a:ea typeface="Arial"/>
                <a:cs typeface="Arial"/>
                <a:sym typeface="Arial"/>
              </a:rPr>
              <a:t>beziehen.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d6e77f5896_0_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03.05.2021</a:t>
            </a:r>
            <a:endParaRPr/>
          </a:p>
        </p:txBody>
      </p:sp>
      <p:sp>
        <p:nvSpPr>
          <p:cNvPr id="147" name="Google Shape;147;gd6e77f5896_0_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gd6e77f5896_0_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d6e77f5896_0_36"/>
          <p:cNvSpPr txBox="1">
            <a:spLocks noGrp="1"/>
          </p:cNvSpPr>
          <p:nvPr>
            <p:ph type="title"/>
          </p:nvPr>
        </p:nvSpPr>
        <p:spPr>
          <a:xfrm>
            <a:off x="457200" y="1124744"/>
            <a:ext cx="82296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lang="de-DE" b="1"/>
              <a:t>Vorläuferkompetenzen im Fach Mathematik</a:t>
            </a:r>
            <a:endParaRPr b="1"/>
          </a:p>
        </p:txBody>
      </p:sp>
      <p:sp>
        <p:nvSpPr>
          <p:cNvPr id="155" name="Google Shape;155;gd6e77f5896_0_36"/>
          <p:cNvSpPr txBox="1">
            <a:spLocks noGrp="1"/>
          </p:cNvSpPr>
          <p:nvPr>
            <p:ph type="body" idx="1"/>
          </p:nvPr>
        </p:nvSpPr>
        <p:spPr>
          <a:xfrm>
            <a:off x="457200" y="1700808"/>
            <a:ext cx="8229600" cy="4205100"/>
          </a:xfrm>
          <a:prstGeom prst="rect">
            <a:avLst/>
          </a:prstGeom>
          <a:solidFill>
            <a:srgbClr val="EFE0C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400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Die ausgewiesen Kompetenzerwartungen bauen auf Vorläuferfähigkeiten auf, die sich </a:t>
            </a:r>
            <a:r>
              <a:rPr lang="de-DE" sz="3450" b="1">
                <a:latin typeface="Arial"/>
                <a:ea typeface="Arial"/>
                <a:cs typeface="Arial"/>
                <a:sym typeface="Arial"/>
              </a:rPr>
              <a:t>u. a.</a:t>
            </a:r>
            <a:r>
              <a:rPr lang="de-DE" sz="3450">
                <a:latin typeface="Arial"/>
                <a:ea typeface="Arial"/>
                <a:cs typeface="Arial"/>
                <a:sym typeface="Arial"/>
              </a:rPr>
              <a:t> auf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Mathematik im Alltag entdecken und erforschen,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mathematische Situationen darstellen und darüber sprechen,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kreativ sein und Probleme mithilfe der Mathematik lösen sowie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Anzahlen bis 4 simultan erfassen,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unstrukturierte Anzahlen durch Abzählen ermitteln,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Mengen vergleichen (mehr, weniger, größer, kleiner, gleich), Mengeninvarianz, Eins-zu-Eins-Zuordnung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die Zahlenwortreihe bis 10 vorwärts aufsagen, den Richtungsbegriff rückwärts erkennen,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räumliche Beziehungen benennen (u. a. oben, unten, vorne, hinten),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Unterschiede oder Ähnlichkeiten wahrnehmen, klassifizieren, sortieren, Muster erkennen,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einfache geometrische Formen (Kreis, Dreieck, Viereck) erkennen,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Teilfiguren in einem komplexen Hintergrund erkennen und isolieren (Figur-Grund-Wahrnehmung) sowie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457200" lvl="0" indent="-3162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Seheindrücke und Handbewegungen koordinieren (Auge-Hand-Koordination) </a:t>
            </a:r>
            <a:endParaRPr sz="345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de-DE" sz="3450">
                <a:latin typeface="Arial"/>
                <a:ea typeface="Arial"/>
                <a:cs typeface="Arial"/>
                <a:sym typeface="Arial"/>
              </a:rPr>
              <a:t>beziehen.</a:t>
            </a:r>
            <a:endParaRPr sz="34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d6e77f5896_0_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/>
              <a:t>03.05.2021</a:t>
            </a:r>
            <a:endParaRPr/>
          </a:p>
        </p:txBody>
      </p:sp>
      <p:sp>
        <p:nvSpPr>
          <p:cNvPr id="157" name="Google Shape;157;gd6e77f5896_0_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d6e77f5896_0_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-LiS_1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Application>Microsoft Office PowerPoint</Application>
  <PresentationFormat>Bildschirmpräsentation (4:3)</PresentationFormat>
  <Paragraphs>57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QUA-LiS_1</vt:lpstr>
      <vt:lpstr>Vorläuferfähigkeiten  </vt:lpstr>
      <vt:lpstr>Entwicklung von Vorläuferfähigkeiten</vt:lpstr>
      <vt:lpstr>Vorläuferfähigkeiten in den Lehrplänen</vt:lpstr>
      <vt:lpstr>Vorläuferfähigkeiten in den Lehrplänen</vt:lpstr>
      <vt:lpstr>Vorläuferkompetenzen in den Lehrplänen</vt:lpstr>
      <vt:lpstr>Vorläuferkompetenzen im Fach Deutsch</vt:lpstr>
      <vt:lpstr>Vorläuferkompetenzen im Fach Mathematik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Vorläuferfähigkeiten  </dc:title>
  <cp:lastModifiedBy>Franken, Anna Ulrike</cp:lastModifiedBy>
  <cp:revision>1</cp:revision>
  <dcterms:created xsi:type="dcterms:W3CDTF">2020-02-26T09:46:40Z</dcterms:created>
  <dcterms:modified xsi:type="dcterms:W3CDTF">2021-10-05T07:42:29Z</dcterms:modified>
</cp:coreProperties>
</file>