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57" r:id="rId3"/>
    <p:sldId id="260" r:id="rId4"/>
    <p:sldId id="261" r:id="rId5"/>
    <p:sldId id="258" r:id="rId6"/>
    <p:sldId id="259" r:id="rId7"/>
    <p:sldId id="263" r:id="rId8"/>
    <p:sldId id="262" r:id="rId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E9D8"/>
    <a:srgbClr val="EFE0C8"/>
    <a:srgbClr val="EFE0A0"/>
    <a:srgbClr val="EFEFB9"/>
    <a:srgbClr val="EFE0B9"/>
    <a:srgbClr val="FCD9BC"/>
    <a:srgbClr val="D9FF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26" d="100"/>
          <a:sy n="126" d="100"/>
        </p:scale>
        <p:origin x="11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5472B4-A8F5-4AAC-8AF9-E73AECEF49A5}" type="datetimeFigureOut">
              <a:rPr lang="de-DE" smtClean="0"/>
              <a:t>26.01.2022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EBFD06-840E-465F-BEE3-A3A19D45DCF6}" type="slidenum">
              <a:rPr lang="de-DE" smtClean="0"/>
              <a:t>‹Nr.›</a:t>
            </a:fld>
            <a:endParaRPr lang="de-DE"/>
          </a:p>
        </p:txBody>
      </p:sp>
    </p:spTree>
    <p:extLst>
      <p:ext uri="{BB962C8B-B14F-4D97-AF65-F5344CB8AC3E}">
        <p14:creationId xmlns:p14="http://schemas.microsoft.com/office/powerpoint/2010/main" val="2292898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Mastertitelformat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p>
        </p:txBody>
      </p:sp>
      <p:sp>
        <p:nvSpPr>
          <p:cNvPr id="4" name="Datumsplatzhalter 3"/>
          <p:cNvSpPr>
            <a:spLocks noGrp="1"/>
          </p:cNvSpPr>
          <p:nvPr>
            <p:ph type="dt" sz="half" idx="10"/>
          </p:nvPr>
        </p:nvSpPr>
        <p:spPr/>
        <p:txBody>
          <a:bodyPr/>
          <a:lstStyle/>
          <a:p>
            <a:fld id="{815B152B-DD45-4592-92CA-393ECBE27A52}"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634601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a:xfrm>
            <a:off x="457200" y="1700808"/>
            <a:ext cx="8229600" cy="4248472"/>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1BED30A-404E-4CE5-9D19-89B5ABAA45A2}"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47480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700809"/>
            <a:ext cx="2057400" cy="4248472"/>
          </a:xfrm>
        </p:spPr>
        <p:txBody>
          <a:bodyPr vert="eaVert"/>
          <a:lstStyle/>
          <a:p>
            <a:r>
              <a:rPr lang="de-DE"/>
              <a:t>Mastertitelformat bearbeiten</a:t>
            </a:r>
            <a:endParaRPr lang="de-DE" dirty="0"/>
          </a:p>
        </p:txBody>
      </p:sp>
      <p:sp>
        <p:nvSpPr>
          <p:cNvPr id="3" name="Vertikaler Textplatzhalter 2"/>
          <p:cNvSpPr>
            <a:spLocks noGrp="1"/>
          </p:cNvSpPr>
          <p:nvPr>
            <p:ph type="body" orient="vert" idx="1"/>
          </p:nvPr>
        </p:nvSpPr>
        <p:spPr>
          <a:xfrm>
            <a:off x="457200" y="1700809"/>
            <a:ext cx="6019800" cy="4248472"/>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5FA2ACE6-0FF9-4C3A-9CC9-F92649F30CF9}"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96428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infacher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a:xfrm>
            <a:off x="457200" y="1700808"/>
            <a:ext cx="8229600" cy="4205064"/>
          </a:xfrm>
          <a:prstGeom prst="rect">
            <a:avLst/>
          </a:prstGeom>
          <a:solidFill>
            <a:srgbClr val="EFE0C8"/>
          </a:solidFill>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a:t>Mastertextformat bearbeiten</a:t>
            </a:r>
          </a:p>
        </p:txBody>
      </p:sp>
      <p:sp>
        <p:nvSpPr>
          <p:cNvPr id="4" name="Datumsplatzhalter 3"/>
          <p:cNvSpPr>
            <a:spLocks noGrp="1"/>
          </p:cNvSpPr>
          <p:nvPr>
            <p:ph type="dt" sz="half" idx="10"/>
          </p:nvPr>
        </p:nvSpPr>
        <p:spPr/>
        <p:txBody>
          <a:bodyPr/>
          <a:lstStyle/>
          <a:p>
            <a:fld id="{1A3084CC-F95D-4F20-9898-093B43A88378}"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744216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a:xfrm>
            <a:off x="457200" y="1700808"/>
            <a:ext cx="8229600" cy="4205064"/>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A3084CC-F95D-4F20-9898-093B43A88378}"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542877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p>
            <a:fld id="{EB065EED-3E77-4609-AF07-7B8EAA453E07}"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676187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457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8FEBEC8-29FA-4746-9539-0D9A1D26C3AE}" type="datetime1">
              <a:rPr lang="de-DE" smtClean="0"/>
              <a:t>26.01.2022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39733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Mastertitelformat bearbeiten</a:t>
            </a:r>
          </a:p>
        </p:txBody>
      </p:sp>
      <p:sp>
        <p:nvSpPr>
          <p:cNvPr id="3" name="Textplatzhalter 2"/>
          <p:cNvSpPr>
            <a:spLocks noGrp="1"/>
          </p:cNvSpPr>
          <p:nvPr>
            <p:ph type="body" idx="1"/>
          </p:nvPr>
        </p:nvSpPr>
        <p:spPr>
          <a:xfrm>
            <a:off x="457200" y="1628801"/>
            <a:ext cx="4040188"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457200" y="2174875"/>
            <a:ext cx="4040188"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Textplatzhalter 4"/>
          <p:cNvSpPr>
            <a:spLocks noGrp="1"/>
          </p:cNvSpPr>
          <p:nvPr>
            <p:ph type="body" sz="quarter" idx="3"/>
          </p:nvPr>
        </p:nvSpPr>
        <p:spPr>
          <a:xfrm>
            <a:off x="4645025" y="1628801"/>
            <a:ext cx="4041775"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45025" y="2174875"/>
            <a:ext cx="4041775"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Datumsplatzhalter 6"/>
          <p:cNvSpPr>
            <a:spLocks noGrp="1"/>
          </p:cNvSpPr>
          <p:nvPr>
            <p:ph type="dt" sz="half" idx="10"/>
          </p:nvPr>
        </p:nvSpPr>
        <p:spPr/>
        <p:txBody>
          <a:bodyPr/>
          <a:lstStyle/>
          <a:p>
            <a:fld id="{99BC0029-EF2C-4623-9A65-26AB373083E3}" type="datetime1">
              <a:rPr lang="de-DE" smtClean="0"/>
              <a:t>26.01.2022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066295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fld id="{DA4A98D3-EB26-43E8-A2BC-E5E360A264E7}" type="datetime1">
              <a:rPr lang="de-DE" smtClean="0"/>
              <a:t>26.01.2022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418360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C4FC96B-D240-4F44-B9A3-4E0A3D2DBCC1}" type="datetime1">
              <a:rPr lang="de-DE" smtClean="0"/>
              <a:t>26.01.2022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49074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1792288" y="1772817"/>
            <a:ext cx="5486400" cy="295475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DE" dirty="0"/>
          </a:p>
        </p:txBody>
      </p:sp>
      <p:sp>
        <p:nvSpPr>
          <p:cNvPr id="4" name="Textplatzhalter 3"/>
          <p:cNvSpPr>
            <a:spLocks noGrp="1"/>
          </p:cNvSpPr>
          <p:nvPr>
            <p:ph type="body" sz="half" idx="2"/>
          </p:nvPr>
        </p:nvSpPr>
        <p:spPr>
          <a:xfrm>
            <a:off x="1792288" y="5367338"/>
            <a:ext cx="5486400" cy="58194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475CFACB-8084-4BC9-ADC1-BA8B9E43E893}" type="datetime1">
              <a:rPr lang="de-DE" smtClean="0"/>
              <a:t>26.01.2022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19387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1124744"/>
            <a:ext cx="8229600" cy="360040"/>
          </a:xfrm>
          <a:prstGeom prst="rect">
            <a:avLst/>
          </a:prstGeom>
        </p:spPr>
        <p:txBody>
          <a:bodyPr vert="horz" lIns="91440" tIns="45720" rIns="91440" bIns="45720" rtlCol="0" anchor="ctr">
            <a:noAutofit/>
          </a:bodyPr>
          <a:lstStyle/>
          <a:p>
            <a:r>
              <a:rPr lang="de-DE" dirty="0"/>
              <a:t>Titelmasterformat durch Klicken bearbeiten</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41F2D-427E-49FE-815F-B25A9E6643F0}" type="datetime1">
              <a:rPr lang="de-DE" smtClean="0"/>
              <a:t>26.01.2022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A4277-7E7A-4AAF-BFC7-47646BF5CD0C}" type="slidenum">
              <a:rPr lang="de-DE" smtClean="0"/>
              <a:t>‹Nr.›</a:t>
            </a:fld>
            <a:endParaRPr lang="de-DE"/>
          </a:p>
        </p:txBody>
      </p:sp>
      <p:sp>
        <p:nvSpPr>
          <p:cNvPr id="10" name="Textplatzhalter 2"/>
          <p:cNvSpPr>
            <a:spLocks noGrp="1"/>
          </p:cNvSpPr>
          <p:nvPr>
            <p:ph type="body" idx="1"/>
          </p:nvPr>
        </p:nvSpPr>
        <p:spPr>
          <a:xfrm>
            <a:off x="457200" y="1700809"/>
            <a:ext cx="8229600" cy="4248472"/>
          </a:xfrm>
          <a:prstGeom prst="rect">
            <a:avLst/>
          </a:prstGeom>
          <a:solidFill>
            <a:schemeClr val="bg1"/>
          </a:solidFill>
          <a:effectLst/>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1" name="Picture 2" descr="Logo QUA-LiS NRW"/>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4507" y="341329"/>
            <a:ext cx="2511045" cy="720080"/>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2.jpeg"/>
          <p:cNvPicPr/>
          <p:nvPr/>
        </p:nvPicPr>
        <p:blipFill>
          <a:blip r:embed="rId14" cstate="print"/>
          <a:stretch>
            <a:fillRect/>
          </a:stretch>
        </p:blipFill>
        <p:spPr>
          <a:xfrm>
            <a:off x="6516215" y="269321"/>
            <a:ext cx="2129319" cy="792088"/>
          </a:xfrm>
          <a:prstGeom prst="rect">
            <a:avLst/>
          </a:prstGeom>
        </p:spPr>
      </p:pic>
      <p:cxnSp>
        <p:nvCxnSpPr>
          <p:cNvPr id="13" name="Gerade Verbindung 12"/>
          <p:cNvCxnSpPr/>
          <p:nvPr/>
        </p:nvCxnSpPr>
        <p:spPr>
          <a:xfrm>
            <a:off x="467544" y="1556792"/>
            <a:ext cx="8208912" cy="0"/>
          </a:xfrm>
          <a:prstGeom prst="line">
            <a:avLst/>
          </a:prstGeom>
          <a:ln/>
        </p:spPr>
        <p:style>
          <a:lnRef idx="2">
            <a:schemeClr val="accent6"/>
          </a:lnRef>
          <a:fillRef idx="0">
            <a:schemeClr val="accent6"/>
          </a:fillRef>
          <a:effectRef idx="1">
            <a:schemeClr val="accent6"/>
          </a:effectRef>
          <a:fontRef idx="minor">
            <a:schemeClr val="tx1"/>
          </a:fontRef>
        </p:style>
      </p:cxnSp>
      <p:sp>
        <p:nvSpPr>
          <p:cNvPr id="14" name="CustomShape 6"/>
          <p:cNvSpPr/>
          <p:nvPr userDrawn="1"/>
        </p:nvSpPr>
        <p:spPr>
          <a:xfrm>
            <a:off x="0" y="6060575"/>
            <a:ext cx="2987640" cy="143640"/>
          </a:xfrm>
          <a:prstGeom prst="rect">
            <a:avLst/>
          </a:prstGeom>
          <a:gradFill>
            <a:gsLst>
              <a:gs pos="0">
                <a:srgbClr val="008000"/>
              </a:gs>
              <a:gs pos="100000">
                <a:srgbClr val="FFFFCC"/>
              </a:gs>
            </a:gsLst>
            <a:lin ang="0"/>
          </a:gradFill>
          <a:ln w="25560">
            <a:noFill/>
          </a:ln>
        </p:spPr>
      </p:sp>
      <p:sp>
        <p:nvSpPr>
          <p:cNvPr id="15" name="CustomShape 8"/>
          <p:cNvSpPr/>
          <p:nvPr userDrawn="1"/>
        </p:nvSpPr>
        <p:spPr>
          <a:xfrm>
            <a:off x="3090600" y="6060575"/>
            <a:ext cx="2987640" cy="143640"/>
          </a:xfrm>
          <a:prstGeom prst="rect">
            <a:avLst/>
          </a:prstGeom>
          <a:gradFill>
            <a:gsLst>
              <a:gs pos="0">
                <a:srgbClr val="808080"/>
              </a:gs>
              <a:gs pos="100000">
                <a:srgbClr val="FFFFCC"/>
              </a:gs>
            </a:gsLst>
            <a:lin ang="0"/>
          </a:gradFill>
          <a:ln w="25560">
            <a:noFill/>
          </a:ln>
        </p:spPr>
      </p:sp>
      <p:sp>
        <p:nvSpPr>
          <p:cNvPr id="16" name="Rechteck 15"/>
          <p:cNvSpPr/>
          <p:nvPr userDrawn="1"/>
        </p:nvSpPr>
        <p:spPr>
          <a:xfrm>
            <a:off x="6158160" y="6060640"/>
            <a:ext cx="2988000" cy="144016"/>
          </a:xfrm>
          <a:prstGeom prst="rect">
            <a:avLst/>
          </a:prstGeom>
          <a:gradFill flip="none" rotWithShape="1">
            <a:gsLst>
              <a:gs pos="1000">
                <a:srgbClr val="FFFFCC"/>
              </a:gs>
              <a:gs pos="100000">
                <a:srgbClr val="FF0000"/>
              </a:gs>
              <a:gs pos="100000">
                <a:srgbClr val="D1C39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9435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Lst>
  <p:hf hdr="0"/>
  <p:txStyles>
    <p:titleStyle>
      <a:lvl1pPr algn="l" defTabSz="914400" rtl="0" eaLnBrk="1" latinLnBrk="0" hangingPunct="1">
        <a:spcBef>
          <a:spcPct val="0"/>
        </a:spcBef>
        <a:buNone/>
        <a:defRPr sz="3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                         </a:t>
            </a:r>
            <a:br>
              <a:rPr lang="de-DE" dirty="0"/>
            </a:br>
            <a:r>
              <a:rPr lang="de-DE" dirty="0"/>
              <a:t>                          </a:t>
            </a:r>
            <a:r>
              <a:rPr lang="de-DE" b="1" dirty="0"/>
              <a:t>Bildungssprache </a:t>
            </a:r>
          </a:p>
        </p:txBody>
      </p:sp>
      <p:sp>
        <p:nvSpPr>
          <p:cNvPr id="3" name="Untertitel 2"/>
          <p:cNvSpPr>
            <a:spLocks noGrp="1"/>
          </p:cNvSpPr>
          <p:nvPr>
            <p:ph type="subTitle" idx="1"/>
          </p:nvPr>
        </p:nvSpPr>
        <p:spPr/>
        <p:txBody>
          <a:bodyPr/>
          <a:lstStyle/>
          <a:p>
            <a:endParaRPr lang="de-DE"/>
          </a:p>
        </p:txBody>
      </p:sp>
    </p:spTree>
    <p:extLst>
      <p:ext uri="{BB962C8B-B14F-4D97-AF65-F5344CB8AC3E}">
        <p14:creationId xmlns:p14="http://schemas.microsoft.com/office/powerpoint/2010/main" val="307078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Begriffsdefinition „Bildungssprache“ </a:t>
            </a:r>
          </a:p>
        </p:txBody>
      </p:sp>
      <p:sp>
        <p:nvSpPr>
          <p:cNvPr id="3" name="Inhaltsplatzhalter 2"/>
          <p:cNvSpPr>
            <a:spLocks noGrp="1"/>
          </p:cNvSpPr>
          <p:nvPr>
            <p:ph idx="1"/>
          </p:nvPr>
        </p:nvSpPr>
        <p:spPr/>
        <p:txBody>
          <a:bodyPr/>
          <a:lstStyle/>
          <a:p>
            <a:r>
              <a:rPr lang="de-DE" dirty="0"/>
              <a:t>Der Begriff „Bildungssprache“ bezeichnet Sprachgebrauchsnormen, die in Bildungskontexten benutzt werden. Bildungssprache unterscheidet sich von der Alltagssprache durch ihre Orientierung an den Regeln des Schriftsprachgebrauchs, auch wenn sie in der mündlichen Kommunikation, also z.B. in Unterrichtsgesprächen, verwendet wird.</a:t>
            </a:r>
          </a:p>
        </p:txBody>
      </p:sp>
      <p:sp>
        <p:nvSpPr>
          <p:cNvPr id="4" name="Datumsplatzhalter 3"/>
          <p:cNvSpPr>
            <a:spLocks noGrp="1"/>
          </p:cNvSpPr>
          <p:nvPr>
            <p:ph type="dt" sz="half" idx="10"/>
          </p:nvPr>
        </p:nvSpPr>
        <p:spPr/>
        <p:txBody>
          <a:bodyPr/>
          <a:lstStyle/>
          <a:p>
            <a:fld id="{1A3084CC-F95D-4F20-9898-093B43A88378}"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2</a:t>
            </a:fld>
            <a:endParaRPr lang="de-DE"/>
          </a:p>
        </p:txBody>
      </p:sp>
    </p:spTree>
    <p:extLst>
      <p:ext uri="{BB962C8B-B14F-4D97-AF65-F5344CB8AC3E}">
        <p14:creationId xmlns:p14="http://schemas.microsoft.com/office/powerpoint/2010/main" val="1901618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Zum Begriff Alltagssprache </a:t>
            </a:r>
          </a:p>
        </p:txBody>
      </p:sp>
      <p:sp>
        <p:nvSpPr>
          <p:cNvPr id="3" name="Inhaltsplatzhalter 2"/>
          <p:cNvSpPr>
            <a:spLocks noGrp="1"/>
          </p:cNvSpPr>
          <p:nvPr>
            <p:ph idx="1"/>
          </p:nvPr>
        </p:nvSpPr>
        <p:spPr/>
        <p:txBody>
          <a:bodyPr/>
          <a:lstStyle/>
          <a:p>
            <a:r>
              <a:rPr lang="de-DE" dirty="0"/>
              <a:t>Alltagssprache wird in der täglichem Kommunikation verwendet. Durch Gestik und Mimik wird dabei die Kommunikation unterstützt und das Gesagte dadurch verständlicher machen.  </a:t>
            </a:r>
          </a:p>
          <a:p>
            <a:r>
              <a:rPr lang="de-DE" dirty="0"/>
              <a:t>So kann im Alltag z.B. einen Gegenstand gezeigt werden, ohne dass man den Begriff für den Gegenstand braucht („Das da.“) </a:t>
            </a:r>
          </a:p>
        </p:txBody>
      </p:sp>
      <p:sp>
        <p:nvSpPr>
          <p:cNvPr id="4" name="Datumsplatzhalter 3"/>
          <p:cNvSpPr>
            <a:spLocks noGrp="1"/>
          </p:cNvSpPr>
          <p:nvPr>
            <p:ph type="dt" sz="half" idx="10"/>
          </p:nvPr>
        </p:nvSpPr>
        <p:spPr/>
        <p:txBody>
          <a:bodyPr/>
          <a:lstStyle/>
          <a:p>
            <a:fld id="{1A3084CC-F95D-4F20-9898-093B43A88378}"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3</a:t>
            </a:fld>
            <a:endParaRPr lang="de-DE"/>
          </a:p>
        </p:txBody>
      </p:sp>
    </p:spTree>
    <p:extLst>
      <p:ext uri="{BB962C8B-B14F-4D97-AF65-F5344CB8AC3E}">
        <p14:creationId xmlns:p14="http://schemas.microsoft.com/office/powerpoint/2010/main" val="187673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Zum Begriff „Bildungssprache“</a:t>
            </a:r>
          </a:p>
        </p:txBody>
      </p:sp>
      <p:sp>
        <p:nvSpPr>
          <p:cNvPr id="3" name="Inhaltsplatzhalter 2"/>
          <p:cNvSpPr>
            <a:spLocks noGrp="1"/>
          </p:cNvSpPr>
          <p:nvPr>
            <p:ph idx="1"/>
          </p:nvPr>
        </p:nvSpPr>
        <p:spPr/>
        <p:txBody>
          <a:bodyPr/>
          <a:lstStyle/>
          <a:p>
            <a:r>
              <a:rPr lang="de-DE" dirty="0"/>
              <a:t>Bildungssprache ist im Gegensatz zur Alltagssprache </a:t>
            </a:r>
            <a:r>
              <a:rPr lang="de-DE" dirty="0" err="1"/>
              <a:t>dekontextualisiert</a:t>
            </a:r>
            <a:r>
              <a:rPr lang="de-DE" dirty="0"/>
              <a:t>, d.h. alles was ein Gegenüber (schriftlich oder mündlich) verstehen soll, muss sprachlich ausgedrückt werden. Um dies zu erreichen, sind ein differenzierter und umfangreicher Wortschatz und komplexe grammatikalische Strukturen nötig.  </a:t>
            </a:r>
          </a:p>
        </p:txBody>
      </p:sp>
      <p:sp>
        <p:nvSpPr>
          <p:cNvPr id="4" name="Datumsplatzhalter 3"/>
          <p:cNvSpPr>
            <a:spLocks noGrp="1"/>
          </p:cNvSpPr>
          <p:nvPr>
            <p:ph type="dt" sz="half" idx="10"/>
          </p:nvPr>
        </p:nvSpPr>
        <p:spPr/>
        <p:txBody>
          <a:bodyPr/>
          <a:lstStyle/>
          <a:p>
            <a:fld id="{1A3084CC-F95D-4F20-9898-093B43A88378}"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4</a:t>
            </a:fld>
            <a:endParaRPr lang="de-DE"/>
          </a:p>
        </p:txBody>
      </p:sp>
    </p:spTree>
    <p:extLst>
      <p:ext uri="{BB962C8B-B14F-4D97-AF65-F5344CB8AC3E}">
        <p14:creationId xmlns:p14="http://schemas.microsoft.com/office/powerpoint/2010/main" val="2599383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Bildungssprachliche Elemente  auf der Wortebene </a:t>
            </a:r>
          </a:p>
        </p:txBody>
      </p:sp>
      <p:sp>
        <p:nvSpPr>
          <p:cNvPr id="3" name="Inhaltsplatzhalter 2"/>
          <p:cNvSpPr>
            <a:spLocks noGrp="1"/>
          </p:cNvSpPr>
          <p:nvPr>
            <p:ph idx="1"/>
          </p:nvPr>
        </p:nvSpPr>
        <p:spPr/>
        <p:txBody>
          <a:bodyPr>
            <a:normAutofit/>
          </a:bodyPr>
          <a:lstStyle/>
          <a:p>
            <a:pPr marL="457200" indent="-457200">
              <a:buFont typeface="Arial" panose="020B0604020202020204" pitchFamily="34" charset="0"/>
              <a:buChar char="•"/>
            </a:pPr>
            <a:r>
              <a:rPr lang="de-DE" dirty="0"/>
              <a:t>abstrahierende Ausdrücke wie z.B. </a:t>
            </a:r>
            <a:r>
              <a:rPr lang="de-DE" i="1" dirty="0"/>
              <a:t>nach oben transportieren </a:t>
            </a:r>
          </a:p>
          <a:p>
            <a:pPr marL="457200" indent="-457200">
              <a:buFont typeface="Arial" panose="020B0604020202020204" pitchFamily="34" charset="0"/>
              <a:buChar char="•"/>
            </a:pPr>
            <a:r>
              <a:rPr lang="de-DE" dirty="0"/>
              <a:t>Komposita wie z.B. </a:t>
            </a:r>
            <a:r>
              <a:rPr lang="de-DE" i="1" dirty="0"/>
              <a:t>der Lebensraum</a:t>
            </a:r>
          </a:p>
          <a:p>
            <a:pPr marL="457200" indent="-457200">
              <a:buFont typeface="Arial" panose="020B0604020202020204" pitchFamily="34" charset="0"/>
              <a:buChar char="•"/>
            </a:pPr>
            <a:r>
              <a:rPr lang="de-DE" dirty="0"/>
              <a:t>Präfixverben wie z.B. </a:t>
            </a:r>
            <a:r>
              <a:rPr lang="de-DE" i="1" dirty="0"/>
              <a:t>beobachten </a:t>
            </a:r>
          </a:p>
          <a:p>
            <a:pPr marL="457200" indent="-457200">
              <a:buFont typeface="Arial" panose="020B0604020202020204" pitchFamily="34" charset="0"/>
              <a:buChar char="•"/>
            </a:pPr>
            <a:r>
              <a:rPr lang="de-DE" dirty="0"/>
              <a:t>Fachbegriffe wie z.B. </a:t>
            </a:r>
            <a:r>
              <a:rPr lang="de-DE" i="1" dirty="0"/>
              <a:t>das Verb </a:t>
            </a:r>
          </a:p>
          <a:p>
            <a:pPr marL="457200" indent="-457200">
              <a:buFont typeface="Arial" panose="020B0604020202020204" pitchFamily="34" charset="0"/>
              <a:buChar char="•"/>
            </a:pPr>
            <a:r>
              <a:rPr lang="de-DE" dirty="0"/>
              <a:t>ausgebauten Nominalphrasen wie z.B. </a:t>
            </a:r>
            <a:r>
              <a:rPr lang="de-DE" i="1" dirty="0"/>
              <a:t>die ins Gleichgewicht gebrachten Körper</a:t>
            </a:r>
          </a:p>
        </p:txBody>
      </p:sp>
      <p:sp>
        <p:nvSpPr>
          <p:cNvPr id="4" name="Datumsplatzhalter 3"/>
          <p:cNvSpPr>
            <a:spLocks noGrp="1"/>
          </p:cNvSpPr>
          <p:nvPr>
            <p:ph type="dt" sz="half" idx="10"/>
          </p:nvPr>
        </p:nvSpPr>
        <p:spPr/>
        <p:txBody>
          <a:bodyPr/>
          <a:lstStyle/>
          <a:p>
            <a:fld id="{1A3084CC-F95D-4F20-9898-093B43A88378}"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5</a:t>
            </a:fld>
            <a:endParaRPr lang="de-DE"/>
          </a:p>
        </p:txBody>
      </p:sp>
    </p:spTree>
    <p:extLst>
      <p:ext uri="{BB962C8B-B14F-4D97-AF65-F5344CB8AC3E}">
        <p14:creationId xmlns:p14="http://schemas.microsoft.com/office/powerpoint/2010/main" val="2891443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Elemente der Bildungssprache auf Satzebene </a:t>
            </a:r>
          </a:p>
        </p:txBody>
      </p:sp>
      <p:sp>
        <p:nvSpPr>
          <p:cNvPr id="3" name="Inhaltsplatzhalter 2"/>
          <p:cNvSpPr>
            <a:spLocks noGrp="1"/>
          </p:cNvSpPr>
          <p:nvPr>
            <p:ph idx="1"/>
          </p:nvPr>
        </p:nvSpPr>
        <p:spPr/>
        <p:txBody>
          <a:bodyPr>
            <a:normAutofit lnSpcReduction="10000"/>
          </a:bodyPr>
          <a:lstStyle/>
          <a:p>
            <a:pPr marL="457200" indent="-457200">
              <a:buFont typeface="Arial" panose="020B0604020202020204" pitchFamily="34" charset="0"/>
              <a:buChar char="•"/>
            </a:pPr>
            <a:r>
              <a:rPr lang="de-DE" dirty="0"/>
              <a:t>Konjunktionen, um Sätze zu verbinden wie z.B. </a:t>
            </a:r>
            <a:r>
              <a:rPr lang="de-DE" i="1" dirty="0"/>
              <a:t>Es steigen Wasserdampfblasen auf, </a:t>
            </a:r>
            <a:r>
              <a:rPr lang="de-DE" i="1" u="sng" dirty="0"/>
              <a:t>weil </a:t>
            </a:r>
          </a:p>
          <a:p>
            <a:pPr marL="457200" indent="-457200">
              <a:buFont typeface="Arial" panose="020B0604020202020204" pitchFamily="34" charset="0"/>
              <a:buChar char="•"/>
            </a:pPr>
            <a:r>
              <a:rPr lang="de-DE" dirty="0"/>
              <a:t>Satzgefüge wie z.B. Relativsätze</a:t>
            </a:r>
          </a:p>
          <a:p>
            <a:pPr marL="457200" indent="-457200">
              <a:buFont typeface="Arial" panose="020B0604020202020204" pitchFamily="34" charset="0"/>
              <a:buChar char="•"/>
            </a:pPr>
            <a:r>
              <a:rPr lang="de-DE" dirty="0"/>
              <a:t>Passivkonstruktionen wie z.B. </a:t>
            </a:r>
            <a:r>
              <a:rPr lang="de-DE" i="1" dirty="0"/>
              <a:t>Das Haus wird gebaut. </a:t>
            </a:r>
          </a:p>
          <a:p>
            <a:pPr marL="457200" indent="-457200">
              <a:buFont typeface="Arial" panose="020B0604020202020204" pitchFamily="34" charset="0"/>
              <a:buChar char="•"/>
            </a:pPr>
            <a:r>
              <a:rPr lang="de-DE" dirty="0"/>
              <a:t>unpersönliche Konstruktionen wie z.B. Man benötigt … </a:t>
            </a:r>
          </a:p>
          <a:p>
            <a:pPr marL="457200" indent="-457200">
              <a:buFont typeface="Arial" panose="020B0604020202020204" pitchFamily="34" charset="0"/>
              <a:buChar char="•"/>
            </a:pPr>
            <a:r>
              <a:rPr lang="de-DE" dirty="0"/>
              <a:t>… </a:t>
            </a:r>
          </a:p>
          <a:p>
            <a:endParaRPr lang="de-DE" dirty="0"/>
          </a:p>
          <a:p>
            <a:endParaRPr lang="de-DE" dirty="0"/>
          </a:p>
        </p:txBody>
      </p:sp>
      <p:sp>
        <p:nvSpPr>
          <p:cNvPr id="4" name="Datumsplatzhalter 3"/>
          <p:cNvSpPr>
            <a:spLocks noGrp="1"/>
          </p:cNvSpPr>
          <p:nvPr>
            <p:ph type="dt" sz="half" idx="10"/>
          </p:nvPr>
        </p:nvSpPr>
        <p:spPr/>
        <p:txBody>
          <a:bodyPr/>
          <a:lstStyle/>
          <a:p>
            <a:fld id="{1A3084CC-F95D-4F20-9898-093B43A88378}"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6</a:t>
            </a:fld>
            <a:endParaRPr lang="de-DE"/>
          </a:p>
        </p:txBody>
      </p:sp>
    </p:spTree>
    <p:extLst>
      <p:ext uri="{BB962C8B-B14F-4D97-AF65-F5344CB8AC3E}">
        <p14:creationId xmlns:p14="http://schemas.microsoft.com/office/powerpoint/2010/main" val="3573939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Beispiel für Alltags- und Bildungssprache im Vergleich </a:t>
            </a:r>
          </a:p>
        </p:txBody>
      </p:sp>
      <p:sp>
        <p:nvSpPr>
          <p:cNvPr id="3" name="Inhaltsplatzhalter 2"/>
          <p:cNvSpPr>
            <a:spLocks noGrp="1"/>
          </p:cNvSpPr>
          <p:nvPr>
            <p:ph idx="1"/>
          </p:nvPr>
        </p:nvSpPr>
        <p:spPr/>
        <p:txBody>
          <a:bodyPr>
            <a:normAutofit fontScale="92500" lnSpcReduction="10000"/>
          </a:bodyPr>
          <a:lstStyle/>
          <a:p>
            <a:r>
              <a:rPr lang="de-DE" dirty="0"/>
              <a:t>Alltagsprache: </a:t>
            </a:r>
          </a:p>
          <a:p>
            <a:pPr>
              <a:spcBef>
                <a:spcPts val="0"/>
              </a:spcBef>
            </a:pPr>
            <a:endParaRPr lang="de-DE" i="1" dirty="0"/>
          </a:p>
          <a:p>
            <a:pPr algn="ctr"/>
            <a:r>
              <a:rPr lang="de-DE" i="1" dirty="0"/>
              <a:t>Da sind so </a:t>
            </a:r>
            <a:r>
              <a:rPr lang="de-DE" i="1" dirty="0" err="1"/>
              <a:t>Blubberbläschen</a:t>
            </a:r>
            <a:r>
              <a:rPr lang="de-DE" i="1" dirty="0"/>
              <a:t>. Es ist heiß. </a:t>
            </a:r>
          </a:p>
          <a:p>
            <a:endParaRPr lang="de-DE" dirty="0"/>
          </a:p>
          <a:p>
            <a:r>
              <a:rPr lang="de-DE" dirty="0"/>
              <a:t>Bildungssprache: </a:t>
            </a:r>
          </a:p>
          <a:p>
            <a:endParaRPr lang="de-DE" dirty="0"/>
          </a:p>
          <a:p>
            <a:pPr algn="ctr"/>
            <a:r>
              <a:rPr lang="de-DE" i="1" dirty="0"/>
              <a:t>Wenn das Wasser bis zum 100 Grad Celsius erhitzt wird, steigen Wasserdampfblasen auf. </a:t>
            </a:r>
          </a:p>
          <a:p>
            <a:endParaRPr lang="de-DE" dirty="0"/>
          </a:p>
        </p:txBody>
      </p:sp>
      <p:sp>
        <p:nvSpPr>
          <p:cNvPr id="4" name="Datumsplatzhalter 3"/>
          <p:cNvSpPr>
            <a:spLocks noGrp="1"/>
          </p:cNvSpPr>
          <p:nvPr>
            <p:ph type="dt" sz="half" idx="10"/>
          </p:nvPr>
        </p:nvSpPr>
        <p:spPr/>
        <p:txBody>
          <a:bodyPr/>
          <a:lstStyle/>
          <a:p>
            <a:fld id="{1A3084CC-F95D-4F20-9898-093B43A88378}"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7</a:t>
            </a:fld>
            <a:endParaRPr lang="de-DE"/>
          </a:p>
        </p:txBody>
      </p:sp>
    </p:spTree>
    <p:extLst>
      <p:ext uri="{BB962C8B-B14F-4D97-AF65-F5344CB8AC3E}">
        <p14:creationId xmlns:p14="http://schemas.microsoft.com/office/powerpoint/2010/main" val="1240952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Bildungssprache im Unterricht </a:t>
            </a:r>
          </a:p>
        </p:txBody>
      </p:sp>
      <p:sp>
        <p:nvSpPr>
          <p:cNvPr id="3" name="Inhaltsplatzhalter 2"/>
          <p:cNvSpPr>
            <a:spLocks noGrp="1"/>
          </p:cNvSpPr>
          <p:nvPr>
            <p:ph idx="1"/>
          </p:nvPr>
        </p:nvSpPr>
        <p:spPr/>
        <p:txBody>
          <a:bodyPr>
            <a:normAutofit fontScale="92500" lnSpcReduction="10000"/>
          </a:bodyPr>
          <a:lstStyle/>
          <a:p>
            <a:r>
              <a:rPr lang="de-DE" dirty="0"/>
              <a:t>Bildungssprache wird im Unterricht von der Lehrkraft gebraucht, wenn sie Aufgaben stellt oder ein Unterrichtgespräch führt. </a:t>
            </a:r>
          </a:p>
          <a:p>
            <a:r>
              <a:rPr lang="de-DE" dirty="0"/>
              <a:t>Auch in Lehrwerken und Arbeitsmaterialien wird Bildungssprache genutzt. </a:t>
            </a:r>
          </a:p>
          <a:p>
            <a:r>
              <a:rPr lang="de-DE" dirty="0"/>
              <a:t>Schülerinnen und Schüler nutzen bildungssprachliche Elemente, wenn sie z.B. etwas präsentieren. </a:t>
            </a:r>
          </a:p>
          <a:p>
            <a:r>
              <a:rPr lang="de-DE" dirty="0"/>
              <a:t> </a:t>
            </a:r>
          </a:p>
        </p:txBody>
      </p:sp>
      <p:sp>
        <p:nvSpPr>
          <p:cNvPr id="4" name="Datumsplatzhalter 3"/>
          <p:cNvSpPr>
            <a:spLocks noGrp="1"/>
          </p:cNvSpPr>
          <p:nvPr>
            <p:ph type="dt" sz="half" idx="10"/>
          </p:nvPr>
        </p:nvSpPr>
        <p:spPr/>
        <p:txBody>
          <a:bodyPr/>
          <a:lstStyle/>
          <a:p>
            <a:fld id="{1A3084CC-F95D-4F20-9898-093B43A88378}" type="datetime1">
              <a:rPr lang="de-DE" smtClean="0"/>
              <a:t>26.01.2022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8</a:t>
            </a:fld>
            <a:endParaRPr lang="de-DE"/>
          </a:p>
        </p:txBody>
      </p:sp>
    </p:spTree>
    <p:extLst>
      <p:ext uri="{BB962C8B-B14F-4D97-AF65-F5344CB8AC3E}">
        <p14:creationId xmlns:p14="http://schemas.microsoft.com/office/powerpoint/2010/main" val="2360085496"/>
      </p:ext>
    </p:extLst>
  </p:cSld>
  <p:clrMapOvr>
    <a:masterClrMapping/>
  </p:clrMapOvr>
</p:sld>
</file>

<file path=ppt/theme/theme1.xml><?xml version="1.0" encoding="utf-8"?>
<a:theme xmlns:a="http://schemas.openxmlformats.org/drawingml/2006/main" name="QUA-LiS_1">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ildungssprache_21_10_05" id="{0EE2794E-3596-4338-B94E-D7D5A53B19EF}" vid="{A15093EB-C8DB-4888-9A43-D376EB5D4E30}"/>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ps_lp_m_bildungssprache_2022_01_26</Template>
  <TotalTime>0</TotalTime>
  <Words>357</Words>
  <Application>Microsoft Office PowerPoint</Application>
  <PresentationFormat>Bildschirmpräsentation (4:3)</PresentationFormat>
  <Paragraphs>47</Paragraphs>
  <Slides>8</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8</vt:i4>
      </vt:variant>
    </vt:vector>
  </HeadingPairs>
  <TitlesOfParts>
    <vt:vector size="11" baseType="lpstr">
      <vt:lpstr>Arial</vt:lpstr>
      <vt:lpstr>Calibri</vt:lpstr>
      <vt:lpstr>QUA-LiS_1</vt:lpstr>
      <vt:lpstr>                                                    Bildungssprache </vt:lpstr>
      <vt:lpstr>Begriffsdefinition „Bildungssprache“ </vt:lpstr>
      <vt:lpstr>Zum Begriff Alltagssprache </vt:lpstr>
      <vt:lpstr>Zum Begriff „Bildungssprache“</vt:lpstr>
      <vt:lpstr>Bildungssprachliche Elemente  auf der Wortebene </vt:lpstr>
      <vt:lpstr>Elemente der Bildungssprache auf Satzebene </vt:lpstr>
      <vt:lpstr>Beispiel für Alltags- und Bildungssprache im Vergleich </vt:lpstr>
      <vt:lpstr>Bildungssprache im Unterricht </vt:lpstr>
    </vt:vector>
  </TitlesOfParts>
  <Company>MSW NRW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Bildungssprache </dc:title>
  <dc:creator>Silke Walpuski</dc:creator>
  <cp:lastModifiedBy>Silke Walpuski</cp:lastModifiedBy>
  <cp:revision>1</cp:revision>
  <dcterms:created xsi:type="dcterms:W3CDTF">2022-01-26T15:48:54Z</dcterms:created>
  <dcterms:modified xsi:type="dcterms:W3CDTF">2022-01-26T15:50:09Z</dcterms:modified>
</cp:coreProperties>
</file>