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E9D8"/>
    <a:srgbClr val="EFE0C8"/>
    <a:srgbClr val="EFE0A0"/>
    <a:srgbClr val="EFEFB9"/>
    <a:srgbClr val="EFE0B9"/>
    <a:srgbClr val="FCD9BC"/>
    <a:srgbClr val="D9F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71" autoAdjust="0"/>
    <p:restoredTop sz="73179" autoAdjust="0"/>
  </p:normalViewPr>
  <p:slideViewPr>
    <p:cSldViewPr showGuides="1">
      <p:cViewPr varScale="1">
        <p:scale>
          <a:sx n="50" d="100"/>
          <a:sy n="50" d="100"/>
        </p:scale>
        <p:origin x="151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472B4-A8F5-4AAC-8AF9-E73AECEF49A5}" type="datetimeFigureOut">
              <a:rPr lang="de-DE" smtClean="0"/>
              <a:t>05.10.2021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BFD06-840E-465F-BEE3-A3A19D45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89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469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817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973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280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7789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954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BFD06-840E-465F-BEE3-A3A19D45DCF6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495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B152B-DD45-4592-92CA-393ECBE27A52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6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8"/>
            <a:ext cx="82296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ED30A-404E-4CE5-9D19-89B5ABAA45A2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80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00809"/>
            <a:ext cx="2057400" cy="424847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00809"/>
            <a:ext cx="6019800" cy="4248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ACE6-0FF9-4C3A-9CC9-F92649F30CF9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8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infach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  <a:solidFill>
            <a:srgbClr val="EFE0C8"/>
          </a:solidFill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1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2050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287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65EED-3E77-4609-AF07-7B8EAA453E07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18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00808"/>
            <a:ext cx="4038600" cy="4176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EBEC8-29FA-4746-9539-0D9A1D26C3AE}" type="datetime1">
              <a:rPr lang="de-DE" smtClean="0"/>
              <a:t>05.10.2021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35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28801"/>
            <a:ext cx="4040188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628801"/>
            <a:ext cx="4041775" cy="5460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0029-EF2C-4623-9A65-26AB373083E3}" type="datetime1">
              <a:rPr lang="de-DE" smtClean="0"/>
              <a:t>05.10.2021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A98D3-EB26-43E8-A2BC-E5E360A264E7}" type="datetime1">
              <a:rPr lang="de-DE" smtClean="0"/>
              <a:t>05.10.2021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FC96B-D240-4F44-B9A3-4E0A3D2DBCC1}" type="datetime1">
              <a:rPr lang="de-DE" smtClean="0"/>
              <a:t>05.10.2021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772817"/>
            <a:ext cx="5486400" cy="2954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CFACB-8084-4BC9-ADC1-BA8B9E43E893}" type="datetime1">
              <a:rPr lang="de-DE" smtClean="0"/>
              <a:t>05.10.2021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387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1F2D-427E-49FE-815F-B25A9E6643F0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A4277-7E7A-4AAF-BFC7-47646BF5CD0C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2"/>
          <p:cNvSpPr>
            <a:spLocks noGrp="1"/>
          </p:cNvSpPr>
          <p:nvPr>
            <p:ph type="body" idx="1"/>
          </p:nvPr>
        </p:nvSpPr>
        <p:spPr>
          <a:xfrm>
            <a:off x="457200" y="1700809"/>
            <a:ext cx="8229600" cy="4248472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1" name="Picture 2" descr="Logo QUA-LiS NR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07" y="341329"/>
            <a:ext cx="2511045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2.jpeg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516215" y="269321"/>
            <a:ext cx="2129319" cy="792088"/>
          </a:xfrm>
          <a:prstGeom prst="rect">
            <a:avLst/>
          </a:prstGeom>
        </p:spPr>
      </p:pic>
      <p:cxnSp>
        <p:nvCxnSpPr>
          <p:cNvPr id="13" name="Gerade Verbindung 12"/>
          <p:cNvCxnSpPr/>
          <p:nvPr/>
        </p:nvCxnSpPr>
        <p:spPr>
          <a:xfrm>
            <a:off x="467544" y="1556792"/>
            <a:ext cx="8208912" cy="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CustomShape 6"/>
          <p:cNvSpPr/>
          <p:nvPr userDrawn="1"/>
        </p:nvSpPr>
        <p:spPr>
          <a:xfrm>
            <a:off x="0" y="6060575"/>
            <a:ext cx="2987640" cy="143640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5" name="CustomShape 8"/>
          <p:cNvSpPr/>
          <p:nvPr userDrawn="1"/>
        </p:nvSpPr>
        <p:spPr>
          <a:xfrm>
            <a:off x="3090600" y="6060575"/>
            <a:ext cx="2987640" cy="143640"/>
          </a:xfrm>
          <a:prstGeom prst="rect">
            <a:avLst/>
          </a:prstGeom>
          <a:gradFill>
            <a:gsLst>
              <a:gs pos="0">
                <a:srgbClr val="808080"/>
              </a:gs>
              <a:gs pos="100000">
                <a:srgbClr val="FFFFCC"/>
              </a:gs>
            </a:gsLst>
            <a:lin ang="0"/>
          </a:gradFill>
          <a:ln w="25560">
            <a:noFill/>
          </a:ln>
        </p:spPr>
      </p:sp>
      <p:sp>
        <p:nvSpPr>
          <p:cNvPr id="16" name="Rechteck 15"/>
          <p:cNvSpPr/>
          <p:nvPr userDrawn="1"/>
        </p:nvSpPr>
        <p:spPr>
          <a:xfrm>
            <a:off x="6158160" y="6060640"/>
            <a:ext cx="2988000" cy="144016"/>
          </a:xfrm>
          <a:prstGeom prst="rect">
            <a:avLst/>
          </a:prstGeom>
          <a:gradFill flip="none" rotWithShape="1">
            <a:gsLst>
              <a:gs pos="1000">
                <a:srgbClr val="FFFFCC"/>
              </a:gs>
              <a:gs pos="100000">
                <a:srgbClr val="FF0000"/>
              </a:gs>
              <a:gs pos="100000">
                <a:srgbClr val="D1C39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35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ndesverband-kindertagespflege-nrw.de/media/20191217_big_pdf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mk.org/fileadmin/Dateien/veroeffentlichungen_beschluesse/2004/2004_06_03-Fruehe-Bildung-Kindertageseinrichtungen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ss.schul-welt.de/151.htm" TargetMode="External"/><Relationship Id="rId5" Type="http://schemas.openxmlformats.org/officeDocument/2006/relationships/hyperlink" Target="https://bass.schul-welt.de/6043.htm" TargetMode="External"/><Relationship Id="rId4" Type="http://schemas.openxmlformats.org/officeDocument/2006/relationships/hyperlink" Target="https://www.mkffi.nrw/sites/default/files/asset/document/neues_kibiz_ab_01.08.2020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5470376" cy="4320479"/>
          </a:xfrm>
        </p:spPr>
        <p:txBody>
          <a:bodyPr/>
          <a:lstStyle/>
          <a:p>
            <a:pPr algn="ctr"/>
            <a:r>
              <a:rPr lang="de-DE" sz="3200" b="1" dirty="0">
                <a:hlinkClick r:id="rId3"/>
              </a:rPr>
              <a:t>Bildungsgrundsätze</a:t>
            </a:r>
            <a:r>
              <a:rPr lang="de-DE" sz="3200" dirty="0"/>
              <a:t> </a:t>
            </a:r>
            <a:br>
              <a:rPr lang="de-DE" sz="3200" dirty="0"/>
            </a:br>
            <a:r>
              <a:rPr lang="de-DE" sz="3200" dirty="0"/>
              <a:t>für Kinder von 0 bis 10 Jahren </a:t>
            </a:r>
            <a:br>
              <a:rPr lang="de-DE" sz="3200" dirty="0"/>
            </a:br>
            <a:r>
              <a:rPr lang="de-DE" sz="3200" dirty="0"/>
              <a:t>in Kindertagesbetreuung </a:t>
            </a:r>
            <a:br>
              <a:rPr lang="de-DE" sz="3200" dirty="0"/>
            </a:br>
            <a:r>
              <a:rPr lang="de-DE" sz="3200" dirty="0"/>
              <a:t>und Schulen im Primarbereich </a:t>
            </a:r>
            <a:br>
              <a:rPr lang="de-DE" sz="3200" dirty="0"/>
            </a:br>
            <a:r>
              <a:rPr lang="de-DE" sz="3200" dirty="0"/>
              <a:t>in Nordrhein-Westfalen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916831"/>
            <a:ext cx="2678135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78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Grundlage	</a:t>
            </a:r>
            <a:r>
              <a:rPr lang="de-DE" dirty="0" err="1"/>
              <a:t>n</a:t>
            </a:r>
            <a:r>
              <a:rPr lang="de-DE" dirty="0"/>
              <a:t> der Bildungsgrundsätze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>
                <a:hlinkClick r:id="rId3"/>
              </a:rPr>
              <a:t>KMK – Gemeinsamer Rahmen der Länder für die frühe Bildung in Kindertageseinrichtungen</a:t>
            </a:r>
            <a:r>
              <a:rPr lang="de-DE" dirty="0"/>
              <a:t> (erschienen 2004)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>
                <a:hlinkClick r:id="rId4"/>
              </a:rPr>
              <a:t>Kinderbildungsgesetz</a:t>
            </a:r>
            <a:r>
              <a:rPr lang="de-DE" dirty="0"/>
              <a:t> (</a:t>
            </a:r>
            <a:r>
              <a:rPr lang="de-DE" dirty="0" err="1"/>
              <a:t>KiBiz</a:t>
            </a:r>
            <a:r>
              <a:rPr lang="de-DE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>
                <a:hlinkClick r:id="rId5"/>
              </a:rPr>
              <a:t>Schulgesetz</a:t>
            </a: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 err="1">
                <a:hlinkClick r:id="rId6"/>
              </a:rPr>
              <a:t>RdErl</a:t>
            </a:r>
            <a:r>
              <a:rPr lang="de-DE" dirty="0">
                <a:hlinkClick r:id="rId6"/>
              </a:rPr>
              <a:t>. Zusammenarbeit zwischen Kindergarten und Grundschule </a:t>
            </a:r>
            <a:br>
              <a:rPr lang="de-DE" dirty="0">
                <a:hlinkClick r:id="rId6"/>
              </a:rPr>
            </a:br>
            <a:r>
              <a:rPr lang="de-DE" dirty="0">
                <a:hlinkClick r:id="rId6"/>
              </a:rPr>
              <a:t>- Rahmenkonzept -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05.10.2021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187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 der Bildungsgrundsätze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Gemeinsames „Bild vom Kind“ – das Kind im Mittelpunkt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Grundlage für institutionsübergreifende Kooperation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Bruchlose Transition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32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Aufbau	</a:t>
            </a:r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44111" y="1628800"/>
            <a:ext cx="3855777" cy="4447863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835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A. Bildung im Blick - </a:t>
            </a:r>
            <a:r>
              <a:rPr lang="de-DE" b="1" dirty="0"/>
              <a:t>Kernaussagen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Pädagogische Grundlagen und Ziele: </a:t>
            </a:r>
            <a:r>
              <a:rPr lang="de-DE" b="1" dirty="0"/>
              <a:t>Gesellschaftliche Teilhabe als Leitziel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Das Kind steht im Mittelpunkt: </a:t>
            </a:r>
            <a:br>
              <a:rPr lang="de-DE" dirty="0"/>
            </a:br>
            <a:r>
              <a:rPr lang="de-DE" b="1" dirty="0"/>
              <a:t>Aktives „Aneignen von Welt“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Das Verständnis von Bildung: </a:t>
            </a:r>
            <a:br>
              <a:rPr lang="de-DE" dirty="0"/>
            </a:br>
            <a:r>
              <a:rPr lang="de-DE" b="1" dirty="0"/>
              <a:t>„Ich kann nicht gebildet werden, bilden kann ich mich nur selbst.“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Bildung, Erziehung und Betreuung in den ersten Lebensjahren: </a:t>
            </a:r>
            <a:br>
              <a:rPr lang="de-DE" dirty="0"/>
            </a:br>
            <a:r>
              <a:rPr lang="de-DE" b="1" dirty="0"/>
              <a:t>Bedeutung von Bindung und Spiel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35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/>
              <a:t>B. Bildung verantworten - </a:t>
            </a:r>
            <a:r>
              <a:rPr lang="de-DE" sz="3200" b="1" dirty="0"/>
              <a:t>Querschnittsaufgaben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Kinder wahrnehmen – </a:t>
            </a:r>
            <a:r>
              <a:rPr lang="de-DE" b="1" dirty="0"/>
              <a:t>Beobachtung und Dokumentation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Kita / Grundschule / Übergang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Kinder lernen miteinander und voneinander:</a:t>
            </a:r>
            <a:br>
              <a:rPr lang="de-DE" dirty="0"/>
            </a:br>
            <a:r>
              <a:rPr lang="de-DE" b="1" dirty="0"/>
              <a:t>Partizipation, Demokratie und Kinderrechte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Jedes Kind geht seinen Weg – Vielfalt als Hausforderung und Chance:</a:t>
            </a:r>
            <a:br>
              <a:rPr lang="de-DE" dirty="0"/>
            </a:br>
            <a:r>
              <a:rPr lang="de-DE" b="1" dirty="0"/>
              <a:t>Inklusion und Vielfalt </a:t>
            </a:r>
            <a:r>
              <a:rPr lang="de-DE" dirty="0"/>
              <a:t>–&gt;</a:t>
            </a:r>
            <a:r>
              <a:rPr lang="de-DE" b="1" dirty="0"/>
              <a:t> </a:t>
            </a:r>
            <a:r>
              <a:rPr lang="de-DE" dirty="0"/>
              <a:t>Heterogenität als Normalfall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Kinder brauchen eine „Kultur des Übergangs“:</a:t>
            </a:r>
            <a:br>
              <a:rPr lang="de-DE" dirty="0"/>
            </a:br>
            <a:r>
              <a:rPr lang="de-DE" b="1" dirty="0"/>
              <a:t>Übergänge</a:t>
            </a:r>
            <a:r>
              <a:rPr lang="de-DE" dirty="0"/>
              <a:t>: Familie –&gt; Kindertagespflege –&gt; Kindertagesstätte –&gt; Grundschule –&gt; weiterführende Schule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Bildung wird im Team gestaltet – Akteure, Partnerschaften und Kooperation:</a:t>
            </a:r>
            <a:br>
              <a:rPr lang="de-DE" dirty="0"/>
            </a:br>
            <a:r>
              <a:rPr lang="de-DE" b="1" dirty="0"/>
              <a:t>Erziehungs- und Bildungspartnerschaften</a:t>
            </a:r>
            <a:r>
              <a:rPr lang="de-DE" dirty="0"/>
              <a:t>: Eltern, Fach- und Lehrkräfte, Bildungsnetzwerke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6863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C. Bildung gestalten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84CC-F95D-4F20-9898-093B43A88378}" type="datetime1">
              <a:rPr lang="de-DE" smtClean="0"/>
              <a:t>05.10.2021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A4277-7E7A-4AAF-BFC7-47646BF5CD0C}" type="slidenum">
              <a:rPr lang="de-DE" smtClean="0"/>
              <a:t>7</a:t>
            </a:fld>
            <a:endParaRPr lang="de-DE" dirty="0"/>
          </a:p>
        </p:txBody>
      </p:sp>
      <p:pic>
        <p:nvPicPr>
          <p:cNvPr id="7" name="Inhaltsplatzhalter 6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74" y="1700808"/>
            <a:ext cx="4516052" cy="42537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DB5970AD-375E-CF4A-BCAC-641DA26365C0}"/>
              </a:ext>
            </a:extLst>
          </p:cNvPr>
          <p:cNvSpPr txBox="1"/>
          <p:nvPr/>
        </p:nvSpPr>
        <p:spPr>
          <a:xfrm>
            <a:off x="5666806" y="1707287"/>
            <a:ext cx="29891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de-DE" dirty="0"/>
              <a:t>„Insgesamt gesehen verlaufen Bildungsprozesse dann besonders erfolgreich, wenn die gewählten Themen und Inhalte das Interesse des Kindes wecken, angebotene Spiel-, Lern- und Sozialformen den (Lern-)Voraussetzungen und dem Entwicklungsstand angemessen sind, unterschiedliche Zugangsweisen ermöglicht werden und die Angebote das Kind weder über- noch unterfordern.“ (S. 76)</a:t>
            </a:r>
          </a:p>
        </p:txBody>
      </p:sp>
    </p:spTree>
    <p:extLst>
      <p:ext uri="{BB962C8B-B14F-4D97-AF65-F5344CB8AC3E}">
        <p14:creationId xmlns:p14="http://schemas.microsoft.com/office/powerpoint/2010/main" val="1362778381"/>
      </p:ext>
    </p:extLst>
  </p:cSld>
  <p:clrMapOvr>
    <a:masterClrMapping/>
  </p:clrMapOvr>
</p:sld>
</file>

<file path=ppt/theme/theme1.xml><?xml version="1.0" encoding="utf-8"?>
<a:theme xmlns:a="http://schemas.openxmlformats.org/drawingml/2006/main" name="QUA-LiS_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ildungsgrundsätze [Schreibgeschützt]" id="{B44C7C6B-340A-41A0-B5E7-AF46C1EA540E}" vid="{2A9F3EA5-CC37-42C3-B905-A41BB1FE7781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Bildungsgrundsätze</Template>
  <TotalTime>0</TotalTime>
  <Words>320</Words>
  <Application>Microsoft Office PowerPoint</Application>
  <PresentationFormat>Bildschirmpräsentation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QUA-LiS_1</vt:lpstr>
      <vt:lpstr>Bildungsgrundsätze  für Kinder von 0 bis 10 Jahren  in Kindertagesbetreuung  und Schulen im Primarbereich  in Nordrhein-Westfalen </vt:lpstr>
      <vt:lpstr>Grundlage n der Bildungsgrundsätze</vt:lpstr>
      <vt:lpstr>Ziel der Bildungsgrundsätze</vt:lpstr>
      <vt:lpstr>Aufbau </vt:lpstr>
      <vt:lpstr>A. Bildung im Blick - Kernaussagen</vt:lpstr>
      <vt:lpstr>B. Bildung verantworten - Querschnittsaufgaben</vt:lpstr>
      <vt:lpstr>C. Bildung gestalten</vt:lpstr>
    </vt:vector>
  </TitlesOfParts>
  <Company>Schulministerium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Bildungsgrundsätze  für Kinder von 0 bis 10 Jahren  in Kindertagesbetreuung  und Schulen im Primarbereich  in Nordrhein-Westfalen</dc:title>
  <cp:revision>13</cp:revision>
  <dcterms:created xsi:type="dcterms:W3CDTF">2020-02-26T09:46:40Z</dcterms:created>
  <dcterms:modified xsi:type="dcterms:W3CDTF">2021-10-05T13:08:44Z</dcterms:modified>
</cp:coreProperties>
</file>