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396"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324" r:id="rId32"/>
    <p:sldId id="380" r:id="rId33"/>
    <p:sldId id="375" r:id="rId34"/>
    <p:sldId id="376" r:id="rId35"/>
    <p:sldId id="377" r:id="rId36"/>
    <p:sldId id="425" r:id="rId37"/>
    <p:sldId id="379" r:id="rId38"/>
    <p:sldId id="394" r:id="rId39"/>
    <p:sldId id="391" r:id="rId40"/>
    <p:sldId id="395" r:id="rId41"/>
    <p:sldId id="381" r:id="rId42"/>
    <p:sldId id="378" r:id="rId43"/>
    <p:sldId id="382" r:id="rId44"/>
    <p:sldId id="365" r:id="rId45"/>
    <p:sldId id="386" r:id="rId46"/>
    <p:sldId id="366" r:id="rId47"/>
    <p:sldId id="367" r:id="rId48"/>
    <p:sldId id="368" r:id="rId49"/>
    <p:sldId id="369" r:id="rId50"/>
    <p:sldId id="370" r:id="rId51"/>
    <p:sldId id="371" r:id="rId52"/>
    <p:sldId id="385" r:id="rId53"/>
    <p:sldId id="388" r:id="rId54"/>
    <p:sldId id="389" r:id="rId55"/>
    <p:sldId id="303" r:id="rId56"/>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4D5"/>
    <a:srgbClr val="F7CAAC"/>
    <a:srgbClr val="C45911"/>
    <a:srgbClr val="E9EDF4"/>
    <a:srgbClr val="D0D8E8"/>
    <a:srgbClr val="3399FF"/>
    <a:srgbClr val="DB820B"/>
    <a:srgbClr val="DA8F0B"/>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38" autoAdjust="0"/>
  </p:normalViewPr>
  <p:slideViewPr>
    <p:cSldViewPr showGuides="1">
      <p:cViewPr varScale="1">
        <p:scale>
          <a:sx n="150" d="100"/>
          <a:sy n="150" d="100"/>
        </p:scale>
        <p:origin x="1254" y="114"/>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23.08.2024</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23.08.2024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120557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33</a:t>
            </a:fld>
            <a:endParaRPr lang="de-DE" dirty="0"/>
          </a:p>
        </p:txBody>
      </p:sp>
    </p:spTree>
    <p:extLst>
      <p:ext uri="{BB962C8B-B14F-4D97-AF65-F5344CB8AC3E}">
        <p14:creationId xmlns:p14="http://schemas.microsoft.com/office/powerpoint/2010/main" val="208216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dirty="0"/>
          </a:p>
        </p:txBody>
      </p:sp>
    </p:spTree>
    <p:extLst>
      <p:ext uri="{BB962C8B-B14F-4D97-AF65-F5344CB8AC3E}">
        <p14:creationId xmlns:p14="http://schemas.microsoft.com/office/powerpoint/2010/main" val="297844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36</a:t>
            </a:fld>
            <a:endParaRPr lang="de-DE" dirty="0"/>
          </a:p>
        </p:txBody>
      </p:sp>
    </p:spTree>
    <p:extLst>
      <p:ext uri="{BB962C8B-B14F-4D97-AF65-F5344CB8AC3E}">
        <p14:creationId xmlns:p14="http://schemas.microsoft.com/office/powerpoint/2010/main" val="17582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37</a:t>
            </a:fld>
            <a:endParaRPr lang="de-DE" dirty="0"/>
          </a:p>
        </p:txBody>
      </p:sp>
    </p:spTree>
    <p:extLst>
      <p:ext uri="{BB962C8B-B14F-4D97-AF65-F5344CB8AC3E}">
        <p14:creationId xmlns:p14="http://schemas.microsoft.com/office/powerpoint/2010/main" val="43243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38</a:t>
            </a:fld>
            <a:endParaRPr lang="de-DE" dirty="0"/>
          </a:p>
        </p:txBody>
      </p:sp>
    </p:spTree>
    <p:extLst>
      <p:ext uri="{BB962C8B-B14F-4D97-AF65-F5344CB8AC3E}">
        <p14:creationId xmlns:p14="http://schemas.microsoft.com/office/powerpoint/2010/main" val="3320236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42</a:t>
            </a:fld>
            <a:endParaRPr lang="de-DE" dirty="0">
              <a:solidFill>
                <a:prstClr val="black"/>
              </a:solidFill>
            </a:endParaRPr>
          </a:p>
        </p:txBody>
      </p:sp>
    </p:spTree>
    <p:extLst>
      <p:ext uri="{BB962C8B-B14F-4D97-AF65-F5344CB8AC3E}">
        <p14:creationId xmlns:p14="http://schemas.microsoft.com/office/powerpoint/2010/main" val="166358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panose="020B0604020202020204" pitchFamily="34" charset="0"/>
              <a:buNone/>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11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46</a:t>
            </a:fld>
            <a:endParaRPr lang="de-DE" dirty="0"/>
          </a:p>
        </p:txBody>
      </p:sp>
    </p:spTree>
    <p:extLst>
      <p:ext uri="{BB962C8B-B14F-4D97-AF65-F5344CB8AC3E}">
        <p14:creationId xmlns:p14="http://schemas.microsoft.com/office/powerpoint/2010/main" val="224245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dirty="0"/>
          </a:p>
        </p:txBody>
      </p:sp>
    </p:spTree>
    <p:extLst>
      <p:ext uri="{BB962C8B-B14F-4D97-AF65-F5344CB8AC3E}">
        <p14:creationId xmlns:p14="http://schemas.microsoft.com/office/powerpoint/2010/main" val="214074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dirty="0"/>
          </a:p>
        </p:txBody>
      </p:sp>
    </p:spTree>
    <p:extLst>
      <p:ext uri="{BB962C8B-B14F-4D97-AF65-F5344CB8AC3E}">
        <p14:creationId xmlns:p14="http://schemas.microsoft.com/office/powerpoint/2010/main" val="326361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2729972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dirty="0"/>
          </a:p>
        </p:txBody>
      </p:sp>
    </p:spTree>
    <p:extLst>
      <p:ext uri="{BB962C8B-B14F-4D97-AF65-F5344CB8AC3E}">
        <p14:creationId xmlns:p14="http://schemas.microsoft.com/office/powerpoint/2010/main" val="167374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50</a:t>
            </a:fld>
            <a:endParaRPr lang="de-DE" dirty="0"/>
          </a:p>
        </p:txBody>
      </p:sp>
    </p:spTree>
    <p:extLst>
      <p:ext uri="{BB962C8B-B14F-4D97-AF65-F5344CB8AC3E}">
        <p14:creationId xmlns:p14="http://schemas.microsoft.com/office/powerpoint/2010/main" val="2655479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dirty="0"/>
          </a:p>
        </p:txBody>
      </p:sp>
    </p:spTree>
    <p:extLst>
      <p:ext uri="{BB962C8B-B14F-4D97-AF65-F5344CB8AC3E}">
        <p14:creationId xmlns:p14="http://schemas.microsoft.com/office/powerpoint/2010/main" val="4003626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824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54</a:t>
            </a:fld>
            <a:endParaRPr lang="de-DE" dirty="0">
              <a:solidFill>
                <a:prstClr val="black"/>
              </a:solidFill>
            </a:endParaRPr>
          </a:p>
        </p:txBody>
      </p:sp>
    </p:spTree>
    <p:extLst>
      <p:ext uri="{BB962C8B-B14F-4D97-AF65-F5344CB8AC3E}">
        <p14:creationId xmlns:p14="http://schemas.microsoft.com/office/powerpoint/2010/main" val="304983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396505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262591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dirty="0"/>
          </a:p>
        </p:txBody>
      </p:sp>
    </p:spTree>
    <p:extLst>
      <p:ext uri="{BB962C8B-B14F-4D97-AF65-F5344CB8AC3E}">
        <p14:creationId xmlns:p14="http://schemas.microsoft.com/office/powerpoint/2010/main" val="29070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dirty="0"/>
          </a:p>
        </p:txBody>
      </p:sp>
    </p:spTree>
    <p:extLst>
      <p:ext uri="{BB962C8B-B14F-4D97-AF65-F5344CB8AC3E}">
        <p14:creationId xmlns:p14="http://schemas.microsoft.com/office/powerpoint/2010/main" val="301281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dirty="0"/>
          </a:p>
        </p:txBody>
      </p:sp>
    </p:spTree>
    <p:extLst>
      <p:ext uri="{BB962C8B-B14F-4D97-AF65-F5344CB8AC3E}">
        <p14:creationId xmlns:p14="http://schemas.microsoft.com/office/powerpoint/2010/main" val="111873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dirty="0"/>
          </a:p>
        </p:txBody>
      </p:sp>
    </p:spTree>
    <p:extLst>
      <p:ext uri="{BB962C8B-B14F-4D97-AF65-F5344CB8AC3E}">
        <p14:creationId xmlns:p14="http://schemas.microsoft.com/office/powerpoint/2010/main" val="246175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dirty="0"/>
          </a:p>
        </p:txBody>
      </p:sp>
    </p:spTree>
    <p:extLst>
      <p:ext uri="{BB962C8B-B14F-4D97-AF65-F5344CB8AC3E}">
        <p14:creationId xmlns:p14="http://schemas.microsoft.com/office/powerpoint/2010/main" val="16600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dirty="0"/>
              <a:t>Lehrplanentwicklung  Grundschule</a:t>
            </a:r>
          </a:p>
          <a:p>
            <a:r>
              <a:rPr lang="de-DE" dirty="0"/>
              <a:t>Auftaktveranstaltung Soest, 20.09.2019</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Kernlehrplanentwicklung  Gymnasium SI Auftaktveranstaltung Soest, 19.01.2018</a:t>
            </a:r>
          </a:p>
        </p:txBody>
      </p:sp>
      <p:sp>
        <p:nvSpPr>
          <p:cNvPr id="8" name="Fußzeilenplatzhalter 7"/>
          <p:cNvSpPr>
            <a:spLocks noGrp="1"/>
          </p:cNvSpPr>
          <p:nvPr>
            <p:ph type="ftr" sz="quarter" idx="11"/>
          </p:nvPr>
        </p:nvSpPr>
        <p:spPr/>
        <p:txBody>
          <a:bodyPr/>
          <a:lstStyle/>
          <a:p>
            <a:r>
              <a:rPr lang="de-DE"/>
              <a:t>georg.trendel@qua-lis.nrw.de jens.austermann@qua-lis.nrw</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Kernlehrplanentwicklung  Gymnasium SI Auftaktveranstaltung Soest, 19.01.2018</a:t>
            </a:r>
          </a:p>
        </p:txBody>
      </p:sp>
      <p:sp>
        <p:nvSpPr>
          <p:cNvPr id="4" name="Fußzeilenplatzhalter 3"/>
          <p:cNvSpPr>
            <a:spLocks noGrp="1"/>
          </p:cNvSpPr>
          <p:nvPr>
            <p:ph type="ftr" sz="quarter" idx="11"/>
          </p:nvPr>
        </p:nvSpPr>
        <p:spPr/>
        <p:txBody>
          <a:bodyPr/>
          <a:lstStyle/>
          <a:p>
            <a:r>
              <a:rPr lang="de-DE"/>
              <a:t>georg.trendel@qua-lis.nrw.de jens.austermann@qua-lis.nrw</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Kernlehrplanentwicklung  Gymnasium SI Auftaktveranstaltung Soest, 19.01.2018</a:t>
            </a:r>
          </a:p>
        </p:txBody>
      </p:sp>
      <p:sp>
        <p:nvSpPr>
          <p:cNvPr id="3" name="Fußzeilenplatzhalter 2"/>
          <p:cNvSpPr>
            <a:spLocks noGrp="1"/>
          </p:cNvSpPr>
          <p:nvPr>
            <p:ph type="ftr" sz="quarter" idx="11"/>
          </p:nvPr>
        </p:nvSpPr>
        <p:spPr/>
        <p:txBody>
          <a:bodyPr/>
          <a:lstStyle/>
          <a:p>
            <a:r>
              <a:rPr lang="de-DE"/>
              <a:t>georg.trendel@qua-lis.nrw.de jens.austermann@qua-lis.nrw</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dirty="0"/>
              <a:t>Kernlehrplanentwicklung  Gymnasium SI Auftaktveranstaltung Soest, 19.01.2018</a:t>
            </a:r>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georg.trendel@qua-lis.nrw.de </a:t>
            </a:r>
            <a:r>
              <a:rPr lang="de-DE" dirty="0" err="1"/>
              <a:t>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a:t>Neue Lehrpläne</a:t>
            </a:r>
            <a:br>
              <a:rPr lang="de-DE" dirty="0"/>
            </a:br>
            <a:r>
              <a:rPr lang="de-DE" dirty="0"/>
              <a:t>für die Primarstufe</a:t>
            </a:r>
          </a:p>
        </p:txBody>
      </p:sp>
      <p:sp>
        <p:nvSpPr>
          <p:cNvPr id="3" name="Untertitel 2"/>
          <p:cNvSpPr>
            <a:spLocks noGrp="1"/>
          </p:cNvSpPr>
          <p:nvPr>
            <p:ph type="subTitle" idx="1"/>
          </p:nvPr>
        </p:nvSpPr>
        <p:spPr/>
        <p:txBody>
          <a:bodyPr/>
          <a:lstStyle/>
          <a:p>
            <a:r>
              <a:rPr lang="de-DE" dirty="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dirty="0"/>
          </a:p>
        </p:txBody>
      </p:sp>
    </p:spTree>
    <p:extLst>
      <p:ext uri="{BB962C8B-B14F-4D97-AF65-F5344CB8AC3E}">
        <p14:creationId xmlns:p14="http://schemas.microsoft.com/office/powerpoint/2010/main" val="345187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162655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dirty="0"/>
          </a:p>
        </p:txBody>
      </p:sp>
    </p:spTree>
    <p:extLst>
      <p:ext uri="{BB962C8B-B14F-4D97-AF65-F5344CB8AC3E}">
        <p14:creationId xmlns:p14="http://schemas.microsoft.com/office/powerpoint/2010/main" val="302784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Leistungen fördern und  bewerten </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a:t>
            </a:r>
            <a:r>
              <a:rPr lang="de-DE" dirty="0" err="1" smtClean="0"/>
              <a:t>Mu</a:t>
            </a:r>
            <a:r>
              <a:rPr lang="de-DE" dirty="0" smtClean="0"/>
              <a:t>, </a:t>
            </a:r>
            <a:r>
              <a:rPr lang="de-DE" dirty="0" err="1" smtClean="0"/>
              <a:t>Ku</a:t>
            </a:r>
            <a:r>
              <a:rPr lang="de-DE" dirty="0" smtClean="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102587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II. 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4425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a:t>
            </a:r>
            <a:r>
              <a:rPr lang="de-DE" dirty="0" smtClean="0"/>
              <a:t>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50802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60036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220215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421145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3466743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dirty="0"/>
          </a:p>
        </p:txBody>
      </p:sp>
      <p:sp>
        <p:nvSpPr>
          <p:cNvPr id="8" name="Inhaltsplatzhalter 2"/>
          <p:cNvSpPr>
            <a:spLocks noGrp="1"/>
          </p:cNvSpPr>
          <p:nvPr>
            <p:ph idx="1"/>
          </p:nvPr>
        </p:nvSpPr>
        <p:spPr/>
        <p:txBody>
          <a:bodyPr>
            <a:normAutofit/>
          </a:bodyPr>
          <a:lstStyle/>
          <a:p>
            <a:pPr marL="571500" indent="-571500" defTabSz="358775">
              <a:spcBef>
                <a:spcPct val="0"/>
              </a:spcBef>
              <a:spcAft>
                <a:spcPts val="1800"/>
              </a:spcAft>
              <a:buFont typeface="+mj-lt"/>
              <a:buAutoNum type="romanUcPeriod"/>
            </a:pPr>
            <a:r>
              <a:rPr lang="de-DE" altLang="de-DE" b="1" dirty="0">
                <a:solidFill>
                  <a:srgbClr val="002060"/>
                </a:solidFill>
                <a:cs typeface="Times New Roman" pitchFamily="18" charset="0"/>
              </a:rPr>
              <a:t>Informationen zum Lehrplankonstrukt</a:t>
            </a:r>
          </a:p>
          <a:p>
            <a:pPr marL="571500" indent="-571500" defTabSz="358775">
              <a:spcBef>
                <a:spcPct val="0"/>
              </a:spcBef>
              <a:spcAft>
                <a:spcPts val="1800"/>
              </a:spcAft>
              <a:buFont typeface="+mj-lt"/>
              <a:buAutoNum type="romanUcPeriod"/>
            </a:pPr>
            <a:r>
              <a:rPr lang="de-DE" b="1" dirty="0">
                <a:solidFill>
                  <a:srgbClr val="002060"/>
                </a:solidFill>
                <a:cs typeface="Times New Roman" pitchFamily="18" charset="0"/>
              </a:rPr>
              <a:t>Prinzipien der Weiterentwicklung und Veränderungen </a:t>
            </a:r>
          </a:p>
          <a:p>
            <a:pPr marL="571500" indent="-571500" defTabSz="358775">
              <a:spcBef>
                <a:spcPct val="0"/>
              </a:spcBef>
              <a:spcAft>
                <a:spcPts val="1800"/>
              </a:spcAft>
              <a:buFont typeface="+mj-lt"/>
              <a:buAutoNum type="romanUcPeriod"/>
            </a:pPr>
            <a:r>
              <a:rPr lang="de-DE" b="1" dirty="0">
                <a:solidFill>
                  <a:srgbClr val="002060"/>
                </a:solidFill>
                <a:cs typeface="Times New Roman" pitchFamily="18" charset="0"/>
              </a:rPr>
              <a:t>Einbindung der Querschnittsaufgaben</a:t>
            </a:r>
          </a:p>
          <a:p>
            <a:pPr marL="571500" indent="-571500" defTabSz="358775">
              <a:spcBef>
                <a:spcPct val="0"/>
              </a:spcBef>
              <a:spcAft>
                <a:spcPts val="1800"/>
              </a:spcAft>
              <a:buFont typeface="+mj-lt"/>
              <a:buAutoNum type="romanUcPeriod"/>
            </a:pPr>
            <a:r>
              <a:rPr lang="de-DE" altLang="de-DE" b="1" dirty="0" smtClean="0">
                <a:solidFill>
                  <a:srgbClr val="002060"/>
                </a:solidFill>
                <a:cs typeface="Times New Roman" pitchFamily="18" charset="0"/>
              </a:rPr>
              <a:t>Schuleigene Unterrichtsvorgaben </a:t>
            </a:r>
            <a:r>
              <a:rPr lang="de-DE" altLang="de-DE" b="1" dirty="0">
                <a:solidFill>
                  <a:srgbClr val="002060"/>
                </a:solidFill>
                <a:cs typeface="Times New Roman" pitchFamily="18" charset="0"/>
              </a:rPr>
              <a:t>und Unterstützungsangebote</a:t>
            </a:r>
          </a:p>
          <a:p>
            <a:pPr marL="571500" indent="-571500" defTabSz="358775">
              <a:spcBef>
                <a:spcPct val="0"/>
              </a:spcBef>
              <a:buFont typeface="+mj-lt"/>
              <a:buAutoNum type="romanUcPeriod"/>
            </a:pPr>
            <a:r>
              <a:rPr lang="de-DE" altLang="de-DE" b="1" dirty="0">
                <a:solidFill>
                  <a:srgbClr val="002060"/>
                </a:solidFill>
                <a:cs typeface="Times New Roman" pitchFamily="18" charset="0"/>
              </a:rPr>
              <a:t>Fachspezifische Erläuterungen </a:t>
            </a: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121609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III. 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248601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261922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183157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IV.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114161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192224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dirty="0"/>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52964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dirty="0"/>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64088" y="4929202"/>
            <a:ext cx="2198294"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295561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dirty="0"/>
          </a:p>
        </p:txBody>
      </p:sp>
    </p:spTree>
    <p:extLst>
      <p:ext uri="{BB962C8B-B14F-4D97-AF65-F5344CB8AC3E}">
        <p14:creationId xmlns:p14="http://schemas.microsoft.com/office/powerpoint/2010/main" val="281186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15529"/>
            <a:ext cx="8352928" cy="360040"/>
          </a:xfrm>
        </p:spPr>
        <p:txBody>
          <a:bodyPr/>
          <a:lstStyle/>
          <a:p>
            <a:r>
              <a:rPr lang="de-DE" sz="2600" dirty="0" smtClean="0"/>
              <a:t>Weitere Hinweise zu </a:t>
            </a:r>
            <a:r>
              <a:rPr lang="de-DE" sz="2600" dirty="0" smtClean="0"/>
              <a:t>den schuleigenen Unterrichtsvorgaben </a:t>
            </a:r>
            <a:endParaRPr lang="de-DE" sz="2600"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dirty="0"/>
          </a:p>
        </p:txBody>
      </p:sp>
    </p:spTree>
    <p:extLst>
      <p:ext uri="{BB962C8B-B14F-4D97-AF65-F5344CB8AC3E}">
        <p14:creationId xmlns:p14="http://schemas.microsoft.com/office/powerpoint/2010/main" val="3513788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400" dirty="0"/>
              <a:t>Gliederung </a:t>
            </a:r>
            <a:r>
              <a:rPr lang="de-DE" sz="2400" dirty="0"/>
              <a:t>der schuleigenen Unterrichtsvorgaben </a:t>
            </a:r>
            <a:r>
              <a:rPr lang="de-DE" sz="2400" dirty="0" smtClean="0"/>
              <a:t>(Beispiel)</a:t>
            </a:r>
            <a:endParaRPr lang="de-DE" sz="24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dirty="0"/>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457200" y="1700808"/>
            <a:ext cx="8409730" cy="4318510"/>
          </a:xfrm>
          <a:prstGeom prst="rect">
            <a:avLst/>
          </a:prstGeom>
        </p:spPr>
      </p:pic>
    </p:spTree>
    <p:extLst>
      <p:ext uri="{BB962C8B-B14F-4D97-AF65-F5344CB8AC3E}">
        <p14:creationId xmlns:p14="http://schemas.microsoft.com/office/powerpoint/2010/main" val="14979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dirty="0"/>
          </a:p>
        </p:txBody>
      </p:sp>
    </p:spTree>
    <p:extLst>
      <p:ext uri="{BB962C8B-B14F-4D97-AF65-F5344CB8AC3E}">
        <p14:creationId xmlns:p14="http://schemas.microsoft.com/office/powerpoint/2010/main" val="44955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dirty="0"/>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290944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9603" y="1988840"/>
            <a:ext cx="8229600" cy="3744416"/>
          </a:xfrm>
        </p:spPr>
        <p:txBody>
          <a:bodyPr>
            <a:normAutofit/>
          </a:bodyPr>
          <a:lstStyle/>
          <a:p>
            <a:pPr marL="0" indent="0" algn="ctr">
              <a:buNone/>
            </a:pPr>
            <a:r>
              <a:rPr lang="de-DE" altLang="de-DE" sz="4400" b="1" dirty="0">
                <a:solidFill>
                  <a:srgbClr val="002060"/>
                </a:solidFill>
                <a:cs typeface="Times New Roman" pitchFamily="18" charset="0"/>
              </a:rPr>
              <a:t>V</a:t>
            </a:r>
            <a:r>
              <a:rPr lang="de-DE" altLang="de-DE" sz="4400" b="1" dirty="0" smtClean="0">
                <a:solidFill>
                  <a:srgbClr val="002060"/>
                </a:solidFill>
                <a:cs typeface="Times New Roman" pitchFamily="18" charset="0"/>
              </a:rPr>
              <a:t>.</a:t>
            </a:r>
            <a:endParaRPr lang="de-DE" altLang="de-DE" sz="4400" b="1" dirty="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Fachspezifische Erläuterungen </a:t>
            </a:r>
          </a:p>
          <a:p>
            <a:pPr marL="0" indent="0">
              <a:buNone/>
            </a:pPr>
            <a:endParaRPr lang="de-DE" altLang="de-DE" sz="2000" b="1" dirty="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Lehrplan Kunst </a:t>
            </a:r>
            <a:endParaRPr lang="de-DE" sz="44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dirty="0"/>
          </a:p>
        </p:txBody>
      </p:sp>
    </p:spTree>
    <p:extLst>
      <p:ext uri="{BB962C8B-B14F-4D97-AF65-F5344CB8AC3E}">
        <p14:creationId xmlns:p14="http://schemas.microsoft.com/office/powerpoint/2010/main" val="3549422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2084363"/>
            <a:ext cx="8229600" cy="3672408"/>
          </a:xfrm>
        </p:spPr>
        <p:txBody>
          <a:bodyPr>
            <a:normAutofit/>
          </a:bodyPr>
          <a:lstStyle/>
          <a:p>
            <a:pPr marL="0" indent="0" algn="ctr">
              <a:buNone/>
            </a:pPr>
            <a:r>
              <a:rPr lang="de-DE" altLang="de-DE" sz="4400" b="1" dirty="0">
                <a:solidFill>
                  <a:srgbClr val="002060"/>
                </a:solidFill>
                <a:cs typeface="Times New Roman" pitchFamily="18" charset="0"/>
              </a:rPr>
              <a:t>V</a:t>
            </a:r>
            <a:r>
              <a:rPr lang="de-DE" altLang="de-DE" sz="4400" b="1" dirty="0" smtClean="0">
                <a:solidFill>
                  <a:srgbClr val="002060"/>
                </a:solidFill>
                <a:cs typeface="Times New Roman" pitchFamily="18" charset="0"/>
              </a:rPr>
              <a:t>.a</a:t>
            </a:r>
            <a:endParaRPr lang="de-DE" altLang="de-DE" sz="4400" b="1" dirty="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Allgemeine Hinweise zum Lehrplan Kunst </a:t>
            </a:r>
            <a:endParaRPr lang="de-DE" sz="44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dirty="0"/>
          </a:p>
        </p:txBody>
      </p:sp>
    </p:spTree>
    <p:extLst>
      <p:ext uri="{BB962C8B-B14F-4D97-AF65-F5344CB8AC3E}">
        <p14:creationId xmlns:p14="http://schemas.microsoft.com/office/powerpoint/2010/main" val="4243955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Kunst – Aufgaben und Ziele des Faches</a:t>
            </a:r>
          </a:p>
        </p:txBody>
      </p:sp>
      <p:sp>
        <p:nvSpPr>
          <p:cNvPr id="3" name="Inhaltsplatzhalter 2"/>
          <p:cNvSpPr>
            <a:spLocks noGrp="1"/>
          </p:cNvSpPr>
          <p:nvPr>
            <p:ph idx="1"/>
          </p:nvPr>
        </p:nvSpPr>
        <p:spPr/>
        <p:txBody>
          <a:bodyPr>
            <a:normAutofit lnSpcReduction="10000"/>
          </a:bodyPr>
          <a:lstStyle/>
          <a:p>
            <a:pPr>
              <a:spcAft>
                <a:spcPts val="600"/>
              </a:spcAft>
            </a:pPr>
            <a:r>
              <a:rPr lang="de-DE" sz="2400" dirty="0"/>
              <a:t>Entwicklung des individuellen Wahrnehmungs-, Vorstellungs- und Ausdrucksvermögens als zentrale Aufgabe </a:t>
            </a:r>
          </a:p>
          <a:p>
            <a:pPr>
              <a:spcAft>
                <a:spcPts val="600"/>
              </a:spcAft>
            </a:pPr>
            <a:r>
              <a:rPr lang="de-DE" sz="2400" dirty="0"/>
              <a:t>Förderung von Persönlichkeits- und Identitätsentwicklung</a:t>
            </a:r>
          </a:p>
          <a:p>
            <a:pPr>
              <a:spcAft>
                <a:spcPts val="600"/>
              </a:spcAft>
            </a:pPr>
            <a:r>
              <a:rPr lang="de-DE" sz="2400" dirty="0"/>
              <a:t>Förderung von Bildkompetenz als zentrale übergreifende Kompetenz</a:t>
            </a:r>
          </a:p>
          <a:p>
            <a:pPr>
              <a:spcAft>
                <a:spcPts val="600"/>
              </a:spcAft>
            </a:pPr>
            <a:r>
              <a:rPr lang="de-DE" sz="2400" dirty="0"/>
              <a:t>Entwicklung von Bildkompetenz in enger Verzahnung von produktiven und rezeptiven Prozessen</a:t>
            </a:r>
          </a:p>
          <a:p>
            <a:pPr>
              <a:spcAft>
                <a:spcPts val="600"/>
              </a:spcAft>
            </a:pPr>
            <a:r>
              <a:rPr lang="de-DE" sz="2400" dirty="0"/>
              <a:t>Reflexion als immanenter Bestandteil produktiver und rezeptiver Prozesse</a:t>
            </a:r>
          </a:p>
          <a:p>
            <a:pPr>
              <a:spcAft>
                <a:spcPts val="600"/>
              </a:spcAft>
            </a:pPr>
            <a:r>
              <a:rPr lang="de-DE" sz="2400" dirty="0"/>
              <a:t>Verständnis des erweiterten Bildbegriffs als Grundlage</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dirty="0"/>
          </a:p>
        </p:txBody>
      </p:sp>
    </p:spTree>
    <p:extLst>
      <p:ext uri="{BB962C8B-B14F-4D97-AF65-F5344CB8AC3E}">
        <p14:creationId xmlns:p14="http://schemas.microsoft.com/office/powerpoint/2010/main" val="456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anim calcmode="lin" valueType="num">
                                      <p:cBhvr>
                                        <p:cTn id="8"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0"/>
                                        <p:tgtEl>
                                          <p:spTgt spid="3">
                                            <p:txEl>
                                              <p:pRg st="1" end="1"/>
                                            </p:txEl>
                                          </p:spTgt>
                                        </p:tgtEl>
                                      </p:cBhvr>
                                    </p:animEffect>
                                    <p:anim calcmode="lin" valueType="num">
                                      <p:cBhvr>
                                        <p:cTn id="15"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0"/>
                                        <p:tgtEl>
                                          <p:spTgt spid="3">
                                            <p:txEl>
                                              <p:pRg st="2" end="2"/>
                                            </p:txEl>
                                          </p:spTgt>
                                        </p:tgtEl>
                                      </p:cBhvr>
                                    </p:animEffect>
                                    <p:anim calcmode="lin" valueType="num">
                                      <p:cBhvr>
                                        <p:cTn id="22"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0"/>
                                        <p:tgtEl>
                                          <p:spTgt spid="3">
                                            <p:txEl>
                                              <p:pRg st="3" end="3"/>
                                            </p:txEl>
                                          </p:spTgt>
                                        </p:tgtEl>
                                      </p:cBhvr>
                                    </p:animEffect>
                                    <p:anim calcmode="lin" valueType="num">
                                      <p:cBhvr>
                                        <p:cTn id="29"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500"/>
                                        <p:tgtEl>
                                          <p:spTgt spid="3">
                                            <p:txEl>
                                              <p:pRg st="4" end="4"/>
                                            </p:txEl>
                                          </p:spTgt>
                                        </p:tgtEl>
                                      </p:cBhvr>
                                    </p:animEffect>
                                    <p:anim calcmode="lin" valueType="num">
                                      <p:cBhvr>
                                        <p:cTn id="36" dur="2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500"/>
                                        <p:tgtEl>
                                          <p:spTgt spid="3">
                                            <p:txEl>
                                              <p:pRg st="5" end="5"/>
                                            </p:txEl>
                                          </p:spTgt>
                                        </p:tgtEl>
                                      </p:cBhvr>
                                    </p:animEffect>
                                    <p:anim calcmode="lin" valueType="num">
                                      <p:cBhvr>
                                        <p:cTn id="43" dur="2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Die wichtigsten Kontinuitäten</a:t>
            </a:r>
          </a:p>
        </p:txBody>
      </p:sp>
      <p:sp>
        <p:nvSpPr>
          <p:cNvPr id="3" name="Inhaltsplatzhalter 2"/>
          <p:cNvSpPr>
            <a:spLocks noGrp="1"/>
          </p:cNvSpPr>
          <p:nvPr>
            <p:ph idx="1"/>
          </p:nvPr>
        </p:nvSpPr>
        <p:spPr/>
        <p:txBody>
          <a:bodyPr>
            <a:noAutofit/>
          </a:bodyPr>
          <a:lstStyle/>
          <a:p>
            <a:pPr>
              <a:spcBef>
                <a:spcPts val="0"/>
              </a:spcBef>
              <a:spcAft>
                <a:spcPts val="900"/>
              </a:spcAft>
            </a:pPr>
            <a:r>
              <a:rPr lang="de-DE" sz="2200" dirty="0"/>
              <a:t>Ausgangspunkt sind die Erfahrungsfelder sowie die </a:t>
            </a:r>
            <a:r>
              <a:rPr lang="de-DE" sz="2200" dirty="0" smtClean="0"/>
              <a:t>entwicklungsbedingten </a:t>
            </a:r>
            <a:r>
              <a:rPr lang="de-DE" sz="2200" dirty="0"/>
              <a:t>Verhaltens- und Ausdrucksweisen der Schülerinnen und Schüler.</a:t>
            </a:r>
          </a:p>
          <a:p>
            <a:pPr>
              <a:spcBef>
                <a:spcPts val="0"/>
              </a:spcBef>
              <a:spcAft>
                <a:spcPts val="900"/>
              </a:spcAft>
            </a:pPr>
            <a:r>
              <a:rPr lang="de-DE" sz="2200" dirty="0"/>
              <a:t>Das Kernziel des Kunstunterrichtes liegt weiterhin auf der Förderung des Wahrnehmungs-, Vorstellungs- und Ausdrucksvermögens.</a:t>
            </a:r>
          </a:p>
          <a:p>
            <a:pPr>
              <a:spcBef>
                <a:spcPts val="0"/>
              </a:spcBef>
              <a:spcAft>
                <a:spcPts val="900"/>
              </a:spcAft>
            </a:pPr>
            <a:r>
              <a:rPr lang="de-DE" sz="2200" dirty="0"/>
              <a:t>Unverändert liegt dem </a:t>
            </a:r>
            <a:r>
              <a:rPr lang="de-DE" sz="2200" dirty="0" smtClean="0"/>
              <a:t>Lehrplan </a:t>
            </a:r>
            <a:r>
              <a:rPr lang="de-DE" sz="2200" dirty="0"/>
              <a:t>das Konzept eines kumulativen Kompetenzaufbaus von der Schuleingangsphase bis zum Ende der Klasse 4 zugrunde.</a:t>
            </a:r>
          </a:p>
          <a:p>
            <a:pPr>
              <a:spcBef>
                <a:spcPts val="0"/>
              </a:spcBef>
            </a:pPr>
            <a:r>
              <a:rPr lang="de-DE" sz="2200" dirty="0"/>
              <a:t>Die Kompetenzerwartungen in Kapitel 2 sind weiterhin in </a:t>
            </a:r>
            <a:r>
              <a:rPr lang="de-DE" sz="2200" dirty="0" smtClean="0"/>
              <a:t>sieben </a:t>
            </a:r>
            <a:r>
              <a:rPr lang="de-DE" sz="2200" dirty="0"/>
              <a:t>fachliche Bereiche </a:t>
            </a:r>
            <a:r>
              <a:rPr lang="de-DE" sz="2200" dirty="0" smtClean="0"/>
              <a:t>unterteilt.</a:t>
            </a:r>
            <a:endParaRPr lang="de-DE" sz="22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dirty="0"/>
          </a:p>
        </p:txBody>
      </p:sp>
    </p:spTree>
    <p:extLst>
      <p:ext uri="{BB962C8B-B14F-4D97-AF65-F5344CB8AC3E}">
        <p14:creationId xmlns:p14="http://schemas.microsoft.com/office/powerpoint/2010/main" val="171863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anim calcmode="lin" valueType="num">
                                      <p:cBhvr>
                                        <p:cTn id="8"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0"/>
                                        <p:tgtEl>
                                          <p:spTgt spid="3">
                                            <p:txEl>
                                              <p:pRg st="1" end="1"/>
                                            </p:txEl>
                                          </p:spTgt>
                                        </p:tgtEl>
                                      </p:cBhvr>
                                    </p:animEffect>
                                    <p:anim calcmode="lin" valueType="num">
                                      <p:cBhvr>
                                        <p:cTn id="15"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0"/>
                                        <p:tgtEl>
                                          <p:spTgt spid="3">
                                            <p:txEl>
                                              <p:pRg st="2" end="2"/>
                                            </p:txEl>
                                          </p:spTgt>
                                        </p:tgtEl>
                                      </p:cBhvr>
                                    </p:animEffect>
                                    <p:anim calcmode="lin" valueType="num">
                                      <p:cBhvr>
                                        <p:cTn id="22"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0"/>
                                        <p:tgtEl>
                                          <p:spTgt spid="3">
                                            <p:txEl>
                                              <p:pRg st="3" end="3"/>
                                            </p:txEl>
                                          </p:spTgt>
                                        </p:tgtEl>
                                      </p:cBhvr>
                                    </p:animEffect>
                                    <p:anim calcmode="lin" valueType="num">
                                      <p:cBhvr>
                                        <p:cTn id="29"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Die wichtigsten Aspekte der Weiterentwicklung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dirty="0"/>
          </a:p>
        </p:txBody>
      </p:sp>
      <p:sp>
        <p:nvSpPr>
          <p:cNvPr id="7" name="Inhaltsplatzhalter 6"/>
          <p:cNvSpPr>
            <a:spLocks noGrp="1"/>
          </p:cNvSpPr>
          <p:nvPr>
            <p:ph idx="1"/>
          </p:nvPr>
        </p:nvSpPr>
        <p:spPr/>
        <p:txBody>
          <a:bodyPr>
            <a:noAutofit/>
          </a:bodyPr>
          <a:lstStyle/>
          <a:p>
            <a:pPr>
              <a:spcAft>
                <a:spcPts val="1200"/>
              </a:spcAft>
            </a:pPr>
            <a:r>
              <a:rPr lang="de-DE" sz="2000" b="1" dirty="0"/>
              <a:t>Klarere Zielausrichtung </a:t>
            </a:r>
            <a:r>
              <a:rPr lang="de-DE" sz="2000" dirty="0"/>
              <a:t>(Entwicklung der Bildkompetenz und des individuellen Wahrnehmungs-, Vorstellungs- und Ausdrucksvermögens)</a:t>
            </a:r>
          </a:p>
          <a:p>
            <a:pPr>
              <a:spcAft>
                <a:spcPts val="600"/>
              </a:spcAft>
            </a:pPr>
            <a:r>
              <a:rPr lang="de-DE" sz="2000" b="1" dirty="0"/>
              <a:t>Prozessorientierung </a:t>
            </a:r>
            <a:r>
              <a:rPr lang="de-DE" sz="2000" dirty="0"/>
              <a:t>durch </a:t>
            </a:r>
            <a:r>
              <a:rPr lang="de-DE" sz="2000" b="1" dirty="0"/>
              <a:t>Verzahnung von rezeptiven, reflexiven und produktiven Prozessen, u.a.:</a:t>
            </a:r>
          </a:p>
          <a:p>
            <a:pPr lvl="1">
              <a:spcAft>
                <a:spcPts val="1200"/>
              </a:spcAft>
              <a:buFont typeface="Arial" panose="020B0604020202020204" pitchFamily="34" charset="0"/>
              <a:buChar char="•"/>
            </a:pPr>
            <a:r>
              <a:rPr lang="de-DE" b="1" dirty="0"/>
              <a:t>Verbindliche Verknüpfung </a:t>
            </a:r>
            <a:r>
              <a:rPr lang="de-DE" dirty="0"/>
              <a:t>des Bereiches „Bilder betrachten und verstehen“ mit allen weiteren Bereichen</a:t>
            </a:r>
          </a:p>
          <a:p>
            <a:pPr>
              <a:spcAft>
                <a:spcPts val="1200"/>
              </a:spcAft>
            </a:pPr>
            <a:r>
              <a:rPr lang="de-DE" sz="2000" b="1" dirty="0"/>
              <a:t>Neue Bereichsbezeichnungen </a:t>
            </a:r>
            <a:r>
              <a:rPr lang="de-DE" sz="2000" dirty="0"/>
              <a:t>mit stärkerer Orientierung an den ästhetischen Ausdrucksweisen der Schülerinnen und Schüler</a:t>
            </a:r>
          </a:p>
          <a:p>
            <a:pPr>
              <a:spcAft>
                <a:spcPts val="1200"/>
              </a:spcAft>
            </a:pPr>
            <a:r>
              <a:rPr lang="de-DE" sz="2000" b="1" dirty="0"/>
              <a:t>Straffung und teilweise Neuausrichtung der Kompetenzerwartungen </a:t>
            </a:r>
          </a:p>
          <a:p>
            <a:pPr marL="0" indent="0">
              <a:spcAft>
                <a:spcPts val="600"/>
              </a:spcAft>
              <a:buNone/>
            </a:pPr>
            <a:r>
              <a:rPr lang="de-DE" sz="2000" dirty="0">
                <a:sym typeface="Wingdings" panose="05000000000000000000" pitchFamily="2" charset="2"/>
              </a:rPr>
              <a:t>        </a:t>
            </a:r>
            <a:r>
              <a:rPr lang="de-DE" sz="2000" dirty="0"/>
              <a:t>Anschlussfähigkeit an </a:t>
            </a:r>
            <a:r>
              <a:rPr lang="de-DE" sz="2000" dirty="0" smtClean="0"/>
              <a:t>die Kernlehrpläne </a:t>
            </a:r>
            <a:r>
              <a:rPr lang="de-DE" sz="2000" dirty="0"/>
              <a:t>in der Sek. I aller Schulformen</a:t>
            </a:r>
          </a:p>
        </p:txBody>
      </p:sp>
    </p:spTree>
    <p:extLst>
      <p:ext uri="{BB962C8B-B14F-4D97-AF65-F5344CB8AC3E}">
        <p14:creationId xmlns:p14="http://schemas.microsoft.com/office/powerpoint/2010/main" val="178643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0"/>
                                        <p:tgtEl>
                                          <p:spTgt spid="7">
                                            <p:txEl>
                                              <p:pRg st="0" end="0"/>
                                            </p:txEl>
                                          </p:spTgt>
                                        </p:tgtEl>
                                      </p:cBhvr>
                                    </p:animEffect>
                                    <p:anim calcmode="lin" valueType="num">
                                      <p:cBhvr>
                                        <p:cTn id="8" dur="2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500"/>
                                        <p:tgtEl>
                                          <p:spTgt spid="7">
                                            <p:txEl>
                                              <p:pRg st="1" end="1"/>
                                            </p:txEl>
                                          </p:spTgt>
                                        </p:tgtEl>
                                      </p:cBhvr>
                                    </p:animEffect>
                                    <p:anim calcmode="lin" valueType="num">
                                      <p:cBhvr>
                                        <p:cTn id="15" dur="2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2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2500"/>
                                        <p:tgtEl>
                                          <p:spTgt spid="7">
                                            <p:txEl>
                                              <p:pRg st="3" end="3"/>
                                            </p:txEl>
                                          </p:spTgt>
                                        </p:tgtEl>
                                      </p:cBhvr>
                                    </p:animEffect>
                                    <p:anim calcmode="lin" valueType="num">
                                      <p:cBhvr>
                                        <p:cTn id="29" dur="2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2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2500"/>
                                        <p:tgtEl>
                                          <p:spTgt spid="7">
                                            <p:txEl>
                                              <p:pRg st="4" end="4"/>
                                            </p:txEl>
                                          </p:spTgt>
                                        </p:tgtEl>
                                      </p:cBhvr>
                                    </p:animEffect>
                                    <p:anim calcmode="lin" valueType="num">
                                      <p:cBhvr>
                                        <p:cTn id="36" dur="2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2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Übersicht Bereiche</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dirty="0"/>
          </a:p>
        </p:txBody>
      </p:sp>
      <p:sp>
        <p:nvSpPr>
          <p:cNvPr id="3" name="Inhaltsplatzhalter 2"/>
          <p:cNvSpPr>
            <a:spLocks noGrp="1"/>
          </p:cNvSpPr>
          <p:nvPr>
            <p:ph idx="1"/>
          </p:nvPr>
        </p:nvSpPr>
        <p:spPr>
          <a:xfrm>
            <a:off x="498376" y="5228769"/>
            <a:ext cx="8278812" cy="720080"/>
          </a:xfrm>
        </p:spPr>
        <p:txBody>
          <a:bodyPr/>
          <a:lstStyle/>
          <a:p>
            <a:r>
              <a:rPr lang="de-DE" sz="2000" b="1" dirty="0"/>
              <a:t>Verbindliche Verknüpfung </a:t>
            </a:r>
            <a:r>
              <a:rPr lang="de-DE" sz="2000" dirty="0"/>
              <a:t>des Bereiches „Bilder betrachten und verstehen“ mit allen weiteren Bereichen</a:t>
            </a:r>
          </a:p>
          <a:p>
            <a:pPr marL="0" indent="0">
              <a:buNone/>
            </a:pPr>
            <a:endParaRPr lang="de-DE" sz="2000" dirty="0"/>
          </a:p>
        </p:txBody>
      </p:sp>
      <p:graphicFrame>
        <p:nvGraphicFramePr>
          <p:cNvPr id="7" name="Tabelle 7">
            <a:extLst>
              <a:ext uri="{FF2B5EF4-FFF2-40B4-BE49-F238E27FC236}">
                <a16:creationId xmlns:a16="http://schemas.microsoft.com/office/drawing/2014/main" id="{CA34C614-1A49-411B-916B-293EE7674238}"/>
              </a:ext>
            </a:extLst>
          </p:cNvPr>
          <p:cNvGraphicFramePr>
            <a:graphicFrameLocks noGrp="1"/>
          </p:cNvGraphicFramePr>
          <p:nvPr>
            <p:extLst>
              <p:ext uri="{D42A27DB-BD31-4B8C-83A1-F6EECF244321}">
                <p14:modId xmlns:p14="http://schemas.microsoft.com/office/powerpoint/2010/main" val="1892256920"/>
              </p:ext>
            </p:extLst>
          </p:nvPr>
        </p:nvGraphicFramePr>
        <p:xfrm>
          <a:off x="498376" y="1788780"/>
          <a:ext cx="8147248" cy="3280440"/>
        </p:xfrm>
        <a:graphic>
          <a:graphicData uri="http://schemas.openxmlformats.org/drawingml/2006/table">
            <a:tbl>
              <a:tblPr firstRow="1" bandRow="1">
                <a:tableStyleId>{5C22544A-7EE6-4342-B048-85BDC9FD1C3A}</a:tableStyleId>
              </a:tblPr>
              <a:tblGrid>
                <a:gridCol w="4073624">
                  <a:extLst>
                    <a:ext uri="{9D8B030D-6E8A-4147-A177-3AD203B41FA5}">
                      <a16:colId xmlns:a16="http://schemas.microsoft.com/office/drawing/2014/main" val="2437890686"/>
                    </a:ext>
                  </a:extLst>
                </a:gridCol>
                <a:gridCol w="4073624">
                  <a:extLst>
                    <a:ext uri="{9D8B030D-6E8A-4147-A177-3AD203B41FA5}">
                      <a16:colId xmlns:a16="http://schemas.microsoft.com/office/drawing/2014/main" val="1407619206"/>
                    </a:ext>
                  </a:extLst>
                </a:gridCol>
              </a:tblGrid>
              <a:tr h="433175">
                <a:tc gridSpan="2">
                  <a:txBody>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de-DE" sz="2500" b="1" i="0" u="none" strike="noStrike" kern="1200" cap="none" spc="0" normalizeH="0" baseline="0" noProof="0" dirty="0">
                          <a:ln>
                            <a:noFill/>
                          </a:ln>
                          <a:solidFill>
                            <a:srgbClr val="FFFFFF"/>
                          </a:solidFill>
                          <a:effectLst/>
                          <a:uLnTx/>
                          <a:uFillTx/>
                          <a:latin typeface="+mn-lt"/>
                          <a:ea typeface="Calibri" panose="020F0502020204030204" pitchFamily="34" charset="0"/>
                          <a:cs typeface="Times New Roman" panose="02020603050405020304" pitchFamily="18" charset="0"/>
                        </a:rPr>
                        <a:t>Bereiche</a:t>
                      </a:r>
                      <a:endParaRPr kumimoji="0" lang="de-DE" sz="25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solidFill>
                      <a:srgbClr val="C45911"/>
                    </a:solidFill>
                  </a:tcPr>
                </a:tc>
                <a:tc hMerge="1">
                  <a:txBody>
                    <a:bodyPr/>
                    <a:lstStyle/>
                    <a:p>
                      <a:endParaRPr lang="de-DE" dirty="0"/>
                    </a:p>
                  </a:txBody>
                  <a:tcPr>
                    <a:solidFill>
                      <a:srgbClr val="C45911"/>
                    </a:solidFill>
                  </a:tcPr>
                </a:tc>
                <a:extLst>
                  <a:ext uri="{0D108BD9-81ED-4DB2-BD59-A6C34878D82A}">
                    <a16:rowId xmlns:a16="http://schemas.microsoft.com/office/drawing/2014/main" val="1775908675"/>
                  </a:ext>
                </a:extLst>
              </a:tr>
              <a:tr h="468000">
                <a:tc rowSpan="6">
                  <a:txBody>
                    <a:bodyPr/>
                    <a:lstStyle/>
                    <a:p>
                      <a:endParaRPr lang="de-DE" dirty="0"/>
                    </a:p>
                  </a:txBody>
                  <a:tcPr>
                    <a:solidFill>
                      <a:srgbClr val="F7CAAC"/>
                    </a:solidFill>
                  </a:tcPr>
                </a:tc>
                <a:tc>
                  <a:txBody>
                    <a:bodyPr/>
                    <a:lstStyle/>
                    <a:p>
                      <a:pPr marL="0" marR="0" lvl="0" indent="0" algn="l" defTabSz="914400" rtl="0" eaLnBrk="1" fontAlgn="auto" latinLnBrk="0" hangingPunct="1">
                        <a:lnSpc>
                          <a:spcPct val="107000"/>
                        </a:lnSpc>
                        <a:spcBef>
                          <a:spcPts val="1200"/>
                        </a:spcBef>
                        <a:spcAft>
                          <a:spcPts val="600"/>
                        </a:spcAft>
                        <a:buClrTx/>
                        <a:buSzTx/>
                        <a:buFontTx/>
                        <a:buNone/>
                        <a:tabLst/>
                        <a:defRPr/>
                      </a:pPr>
                      <a:endParaRPr kumimoji="0" lang="de-DE"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solidFill>
                      <a:srgbClr val="F7CAAC"/>
                    </a:solidFill>
                  </a:tcPr>
                </a:tc>
                <a:extLst>
                  <a:ext uri="{0D108BD9-81ED-4DB2-BD59-A6C34878D82A}">
                    <a16:rowId xmlns:a16="http://schemas.microsoft.com/office/drawing/2014/main" val="2500459481"/>
                  </a:ext>
                </a:extLst>
              </a:tr>
              <a:tr h="468000">
                <a:tc vMerge="1">
                  <a:txBody>
                    <a:bodyPr/>
                    <a:lstStyle/>
                    <a:p>
                      <a:endParaRPr lang="de-DE" dirty="0"/>
                    </a:p>
                  </a:txBody>
                  <a:tcPr/>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endParaRPr kumimoji="0" lang="de-DE"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solidFill>
                      <a:srgbClr val="FBE4D5"/>
                    </a:solidFill>
                  </a:tcPr>
                </a:tc>
                <a:extLst>
                  <a:ext uri="{0D108BD9-81ED-4DB2-BD59-A6C34878D82A}">
                    <a16:rowId xmlns:a16="http://schemas.microsoft.com/office/drawing/2014/main" val="3871106411"/>
                  </a:ext>
                </a:extLst>
              </a:tr>
              <a:tr h="468000">
                <a:tc vMerge="1">
                  <a:txBody>
                    <a:bodyPr/>
                    <a:lstStyle/>
                    <a:p>
                      <a:endParaRPr lang="de-DE" dirty="0"/>
                    </a:p>
                  </a:txBody>
                  <a:tcPr/>
                </a:tc>
                <a:tc>
                  <a:txBody>
                    <a:bodyPr/>
                    <a:lstStyle/>
                    <a:p>
                      <a:endParaRPr lang="de-DE" dirty="0"/>
                    </a:p>
                  </a:txBody>
                  <a:tcPr>
                    <a:solidFill>
                      <a:srgbClr val="F7CAAC"/>
                    </a:solidFill>
                  </a:tcPr>
                </a:tc>
                <a:extLst>
                  <a:ext uri="{0D108BD9-81ED-4DB2-BD59-A6C34878D82A}">
                    <a16:rowId xmlns:a16="http://schemas.microsoft.com/office/drawing/2014/main" val="839899862"/>
                  </a:ext>
                </a:extLst>
              </a:tr>
              <a:tr h="468000">
                <a:tc vMerge="1">
                  <a:txBody>
                    <a:bodyPr/>
                    <a:lstStyle/>
                    <a:p>
                      <a:endParaRPr lang="de-DE" dirty="0"/>
                    </a:p>
                  </a:txBody>
                  <a:tcPr/>
                </a:tc>
                <a:tc>
                  <a:txBody>
                    <a:bodyPr/>
                    <a:lstStyle/>
                    <a:p>
                      <a:endParaRPr lang="de-DE" dirty="0"/>
                    </a:p>
                  </a:txBody>
                  <a:tcPr>
                    <a:solidFill>
                      <a:srgbClr val="FBE4D5"/>
                    </a:solidFill>
                  </a:tcPr>
                </a:tc>
                <a:extLst>
                  <a:ext uri="{0D108BD9-81ED-4DB2-BD59-A6C34878D82A}">
                    <a16:rowId xmlns:a16="http://schemas.microsoft.com/office/drawing/2014/main" val="3805669809"/>
                  </a:ext>
                </a:extLst>
              </a:tr>
              <a:tr h="468000">
                <a:tc vMerge="1">
                  <a:txBody>
                    <a:bodyPr/>
                    <a:lstStyle/>
                    <a:p>
                      <a:endParaRPr lang="de-DE" dirty="0"/>
                    </a:p>
                  </a:txBody>
                  <a:tcPr/>
                </a:tc>
                <a:tc>
                  <a:txBody>
                    <a:bodyPr/>
                    <a:lstStyle/>
                    <a:p>
                      <a:endParaRPr lang="de-DE" dirty="0"/>
                    </a:p>
                  </a:txBody>
                  <a:tcPr>
                    <a:solidFill>
                      <a:srgbClr val="F7CAAC"/>
                    </a:solidFill>
                  </a:tcPr>
                </a:tc>
                <a:extLst>
                  <a:ext uri="{0D108BD9-81ED-4DB2-BD59-A6C34878D82A}">
                    <a16:rowId xmlns:a16="http://schemas.microsoft.com/office/drawing/2014/main" val="3935975196"/>
                  </a:ext>
                </a:extLst>
              </a:tr>
              <a:tr h="468000">
                <a:tc vMerge="1">
                  <a:txBody>
                    <a:bodyPr/>
                    <a:lstStyle/>
                    <a:p>
                      <a:endParaRPr lang="de-DE" dirty="0"/>
                    </a:p>
                  </a:txBody>
                  <a:tcPr/>
                </a:tc>
                <a:tc>
                  <a:txBody>
                    <a:bodyPr/>
                    <a:lstStyle/>
                    <a:p>
                      <a:endParaRPr lang="de-DE" dirty="0"/>
                    </a:p>
                  </a:txBody>
                  <a:tcPr>
                    <a:solidFill>
                      <a:srgbClr val="FBE4D5"/>
                    </a:solidFill>
                  </a:tcPr>
                </a:tc>
                <a:extLst>
                  <a:ext uri="{0D108BD9-81ED-4DB2-BD59-A6C34878D82A}">
                    <a16:rowId xmlns:a16="http://schemas.microsoft.com/office/drawing/2014/main" val="3582980883"/>
                  </a:ext>
                </a:extLst>
              </a:tr>
            </a:tbl>
          </a:graphicData>
        </a:graphic>
      </p:graphicFrame>
      <p:sp>
        <p:nvSpPr>
          <p:cNvPr id="8" name="Textfeld 7">
            <a:extLst>
              <a:ext uri="{FF2B5EF4-FFF2-40B4-BE49-F238E27FC236}">
                <a16:creationId xmlns:a16="http://schemas.microsoft.com/office/drawing/2014/main" id="{2A14838B-EFFB-4A60-A6A7-C9A46410418F}"/>
              </a:ext>
            </a:extLst>
          </p:cNvPr>
          <p:cNvSpPr txBox="1"/>
          <p:nvPr/>
        </p:nvSpPr>
        <p:spPr>
          <a:xfrm>
            <a:off x="4644008" y="2261207"/>
            <a:ext cx="3960440" cy="3055965"/>
          </a:xfrm>
          <a:prstGeom prst="rect">
            <a:avLst/>
          </a:prstGeom>
          <a:noFill/>
        </p:spPr>
        <p:txBody>
          <a:bodyPr wrap="square" rtlCol="0">
            <a:spAutoFit/>
          </a:bodyPr>
          <a:lstStyle/>
          <a:p>
            <a:pPr marL="0" algn="l" rtl="0" eaLnBrk="1" fontAlgn="ctr" latinLnBrk="0" hangingPunct="1">
              <a:lnSpc>
                <a:spcPct val="107000"/>
              </a:lnSpc>
            </a:pPr>
            <a:r>
              <a:rPr lang="de-DE" sz="2200" b="1" i="0" u="none" strike="noStrike" kern="1200" dirty="0">
                <a:solidFill>
                  <a:srgbClr val="000000"/>
                </a:solidFill>
                <a:effectLst/>
                <a:latin typeface="+mj-lt"/>
                <a:ea typeface="Calibri" panose="020F0502020204030204" pitchFamily="34" charset="0"/>
                <a:cs typeface="Times New Roman" panose="02020603050405020304" pitchFamily="18" charset="0"/>
              </a:rPr>
              <a:t>Malen</a:t>
            </a:r>
            <a:endParaRPr lang="de-DE" sz="2200" b="0" i="0" u="none" strike="noStrike" dirty="0">
              <a:effectLst/>
              <a:latin typeface="+mj-lt"/>
            </a:endParaRPr>
          </a:p>
          <a:p>
            <a:pPr marL="0" algn="l" rtl="0" eaLnBrk="1" fontAlgn="ctr" latinLnBrk="0" hangingPunct="1">
              <a:lnSpc>
                <a:spcPct val="107000"/>
              </a:lnSpc>
              <a:spcBef>
                <a:spcPts val="800"/>
              </a:spcBef>
            </a:pPr>
            <a:r>
              <a:rPr lang="de-DE" sz="2200" b="1" i="0" u="none" strike="noStrike" kern="1200" dirty="0">
                <a:solidFill>
                  <a:srgbClr val="000000"/>
                </a:solidFill>
                <a:effectLst/>
                <a:latin typeface="+mj-lt"/>
                <a:ea typeface="Calibri" panose="020F0502020204030204" pitchFamily="34" charset="0"/>
                <a:cs typeface="Times New Roman" panose="02020603050405020304" pitchFamily="18" charset="0"/>
              </a:rPr>
              <a:t>Zeichnen und Drucken</a:t>
            </a:r>
            <a:endParaRPr lang="de-DE" sz="2200" b="0" i="0" u="none" strike="noStrike" dirty="0">
              <a:effectLst/>
              <a:latin typeface="+mj-lt"/>
            </a:endParaRPr>
          </a:p>
          <a:p>
            <a:pPr marL="0" algn="l" rtl="0" eaLnBrk="1" fontAlgn="ctr" latinLnBrk="0" hangingPunct="1">
              <a:lnSpc>
                <a:spcPct val="107000"/>
              </a:lnSpc>
              <a:spcBef>
                <a:spcPts val="800"/>
              </a:spcBef>
            </a:pPr>
            <a:r>
              <a:rPr lang="de-DE" sz="2200" b="1" i="0" u="none" strike="noStrike" kern="1200" dirty="0">
                <a:solidFill>
                  <a:srgbClr val="000000"/>
                </a:solidFill>
                <a:effectLst/>
                <a:latin typeface="+mj-lt"/>
                <a:ea typeface="Calibri" panose="020F0502020204030204" pitchFamily="34" charset="0"/>
                <a:cs typeface="Times New Roman" panose="02020603050405020304" pitchFamily="18" charset="0"/>
              </a:rPr>
              <a:t>Plastizieren und Montieren</a:t>
            </a:r>
            <a:endParaRPr lang="de-DE" sz="2200" b="0" i="0" u="none" strike="noStrike" dirty="0">
              <a:effectLst/>
              <a:latin typeface="+mj-lt"/>
            </a:endParaRPr>
          </a:p>
          <a:p>
            <a:pPr marL="0" algn="l" rtl="0" eaLnBrk="1" fontAlgn="ctr" latinLnBrk="0" hangingPunct="1">
              <a:lnSpc>
                <a:spcPct val="107000"/>
              </a:lnSpc>
              <a:spcBef>
                <a:spcPts val="800"/>
              </a:spcBef>
            </a:pPr>
            <a:r>
              <a:rPr lang="de-DE" sz="2200" b="1" i="0" u="none" strike="noStrike" kern="1200" dirty="0">
                <a:solidFill>
                  <a:srgbClr val="000000"/>
                </a:solidFill>
                <a:effectLst/>
                <a:latin typeface="+mj-lt"/>
                <a:ea typeface="Calibri" panose="020F0502020204030204" pitchFamily="34" charset="0"/>
                <a:cs typeface="Times New Roman" panose="02020603050405020304" pitchFamily="18" charset="0"/>
              </a:rPr>
              <a:t>Agieren und Inszenieren</a:t>
            </a:r>
            <a:endParaRPr lang="de-DE" sz="2200" b="0" i="0" u="none" strike="noStrike" dirty="0">
              <a:effectLst/>
              <a:latin typeface="+mj-lt"/>
            </a:endParaRPr>
          </a:p>
          <a:p>
            <a:pPr marL="0" algn="l" rtl="0" eaLnBrk="1" fontAlgn="ctr" latinLnBrk="0" hangingPunct="1">
              <a:lnSpc>
                <a:spcPct val="107000"/>
              </a:lnSpc>
              <a:spcBef>
                <a:spcPts val="800"/>
              </a:spcBef>
            </a:pPr>
            <a:r>
              <a:rPr lang="de-DE" sz="2200" b="1" i="0" u="none" strike="noStrike" kern="1200" dirty="0">
                <a:solidFill>
                  <a:srgbClr val="000000"/>
                </a:solidFill>
                <a:effectLst/>
                <a:latin typeface="+mj-lt"/>
                <a:ea typeface="Calibri" panose="020F0502020204030204" pitchFamily="34" charset="0"/>
                <a:cs typeface="Times New Roman" panose="02020603050405020304" pitchFamily="18" charset="0"/>
              </a:rPr>
              <a:t>Fotografieren und Filmen</a:t>
            </a:r>
            <a:endParaRPr lang="de-DE" sz="2200" b="0" i="0" u="none" strike="noStrike" dirty="0">
              <a:effectLst/>
              <a:latin typeface="+mj-lt"/>
            </a:endParaRPr>
          </a:p>
          <a:p>
            <a:pPr marL="0" algn="l" rtl="0" eaLnBrk="1" fontAlgn="ctr" latinLnBrk="0" hangingPunct="1">
              <a:lnSpc>
                <a:spcPct val="107000"/>
              </a:lnSpc>
              <a:spcBef>
                <a:spcPts val="800"/>
              </a:spcBef>
            </a:pPr>
            <a:r>
              <a:rPr lang="de-DE" sz="2200" b="1" i="0" u="none" strike="noStrike" kern="1200" dirty="0">
                <a:solidFill>
                  <a:srgbClr val="000000"/>
                </a:solidFill>
                <a:effectLst/>
                <a:latin typeface="+mj-lt"/>
                <a:ea typeface="Calibri" panose="020F0502020204030204" pitchFamily="34" charset="0"/>
                <a:cs typeface="Times New Roman" panose="02020603050405020304" pitchFamily="18" charset="0"/>
              </a:rPr>
              <a:t>Textiles Gestalten</a:t>
            </a:r>
            <a:endParaRPr lang="de-DE" sz="2200" b="0" i="0" u="none" strike="noStrike" dirty="0">
              <a:effectLst/>
              <a:latin typeface="+mj-lt"/>
            </a:endParaRPr>
          </a:p>
          <a:p>
            <a:endParaRPr lang="de-DE" dirty="0"/>
          </a:p>
        </p:txBody>
      </p:sp>
      <p:sp>
        <p:nvSpPr>
          <p:cNvPr id="11" name="Textfeld 10">
            <a:extLst>
              <a:ext uri="{FF2B5EF4-FFF2-40B4-BE49-F238E27FC236}">
                <a16:creationId xmlns:a16="http://schemas.microsoft.com/office/drawing/2014/main" id="{4BECC3F4-710D-4A4E-855F-B90FBA7243AC}"/>
              </a:ext>
            </a:extLst>
          </p:cNvPr>
          <p:cNvSpPr txBox="1"/>
          <p:nvPr/>
        </p:nvSpPr>
        <p:spPr>
          <a:xfrm>
            <a:off x="539552" y="3422400"/>
            <a:ext cx="3960440" cy="454612"/>
          </a:xfrm>
          <a:prstGeom prst="rect">
            <a:avLst/>
          </a:prstGeom>
          <a:noFill/>
        </p:spPr>
        <p:txBody>
          <a:bodyPr wrap="square" rtlCol="0">
            <a:spAutoFit/>
          </a:bodyPr>
          <a:lstStyle/>
          <a:p>
            <a:pPr marL="0" algn="l" rtl="0" eaLnBrk="1" fontAlgn="ctr" latinLnBrk="0" hangingPunct="1">
              <a:lnSpc>
                <a:spcPct val="107000"/>
              </a:lnSpc>
            </a:pPr>
            <a:r>
              <a:rPr lang="de-DE" sz="2200" b="1" dirty="0">
                <a:effectLst/>
                <a:latin typeface="+mj-lt"/>
                <a:ea typeface="Calibri" panose="020F0502020204030204" pitchFamily="34" charset="0"/>
                <a:cs typeface="Times New Roman" panose="02020603050405020304" pitchFamily="18" charset="0"/>
              </a:rPr>
              <a:t>Bilder betrachten und verstehen</a:t>
            </a:r>
            <a:endParaRPr lang="de-DE" sz="2200" dirty="0">
              <a:latin typeface="+mj-lt"/>
            </a:endParaRPr>
          </a:p>
        </p:txBody>
      </p:sp>
    </p:spTree>
    <p:extLst>
      <p:ext uri="{BB962C8B-B14F-4D97-AF65-F5344CB8AC3E}">
        <p14:creationId xmlns:p14="http://schemas.microsoft.com/office/powerpoint/2010/main" val="48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2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 calcmode="lin" valueType="num">
                                      <p:cBhvr>
                                        <p:cTn id="42" dur="2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p:cTn id="49" dur="2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8">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 calcmode="lin" valueType="num">
                                      <p:cBhvr>
                                        <p:cTn id="56" dur="3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7" dur="3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58" dur="3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59" dur="3000"/>
                                        <p:tgtEl>
                                          <p:spTgt spid="1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0" end="0"/>
                                            </p:txEl>
                                          </p:spTgt>
                                        </p:tgtEl>
                                        <p:attrNameLst>
                                          <p:attrName>style.visibility</p:attrName>
                                        </p:attrNameLst>
                                      </p:cBhvr>
                                      <p:to>
                                        <p:strVal val="visible"/>
                                      </p:to>
                                    </p:set>
                                    <p:animEffect transition="in" filter="fade">
                                      <p:cBhvr>
                                        <p:cTn id="64" dur="2500"/>
                                        <p:tgtEl>
                                          <p:spTgt spid="3">
                                            <p:txEl>
                                              <p:pRg st="0" end="0"/>
                                            </p:txEl>
                                          </p:spTgt>
                                        </p:tgtEl>
                                      </p:cBhvr>
                                    </p:animEffect>
                                    <p:anim calcmode="lin" valueType="num">
                                      <p:cBhvr>
                                        <p:cTn id="65"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6"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Ausschärfung der Fachlichkeit </a:t>
            </a:r>
          </a:p>
        </p:txBody>
      </p:sp>
      <p:sp>
        <p:nvSpPr>
          <p:cNvPr id="3" name="Inhaltsplatzhalter 2"/>
          <p:cNvSpPr>
            <a:spLocks noGrp="1"/>
          </p:cNvSpPr>
          <p:nvPr>
            <p:ph idx="1"/>
          </p:nvPr>
        </p:nvSpPr>
        <p:spPr>
          <a:xfrm>
            <a:off x="457200" y="1628800"/>
            <a:ext cx="8229600" cy="4392488"/>
          </a:xfrm>
        </p:spPr>
        <p:txBody>
          <a:bodyPr>
            <a:normAutofit fontScale="25000" lnSpcReduction="20000"/>
          </a:bodyPr>
          <a:lstStyle/>
          <a:p>
            <a:pPr>
              <a:spcBef>
                <a:spcPts val="0"/>
              </a:spcBef>
            </a:pPr>
            <a:r>
              <a:rPr lang="de-DE" sz="8000" b="1" dirty="0"/>
              <a:t>gezieltere Förderung der Bildkompetenz auf der Grundlage des erweiterten Bildbegriffs</a:t>
            </a:r>
          </a:p>
          <a:p>
            <a:pPr indent="0">
              <a:spcBef>
                <a:spcPts val="600"/>
              </a:spcBef>
              <a:buNone/>
            </a:pPr>
            <a:r>
              <a:rPr lang="de-DE" sz="5600" i="1" dirty="0">
                <a:solidFill>
                  <a:schemeClr val="bg1">
                    <a:lumMod val="50000"/>
                  </a:schemeClr>
                </a:solidFill>
              </a:rPr>
              <a:t>Beispiel (Bereich: Bilder betrachten und verstehen; Ende Klasse 4):</a:t>
            </a:r>
          </a:p>
          <a:p>
            <a:pPr marL="342900" lvl="1" indent="0">
              <a:spcBef>
                <a:spcPts val="0"/>
              </a:spcBef>
              <a:buNone/>
            </a:pPr>
            <a:r>
              <a:rPr lang="de-DE" sz="5600" dirty="0"/>
              <a:t>Die Schülerinnen und Schüler</a:t>
            </a:r>
          </a:p>
          <a:p>
            <a:pPr marL="538163" lvl="1" indent="-176213">
              <a:spcBef>
                <a:spcPts val="0"/>
              </a:spcBef>
              <a:buFont typeface="Arial" panose="020B0604020202020204" pitchFamily="34" charset="0"/>
              <a:buChar char="•"/>
            </a:pPr>
            <a:r>
              <a:rPr lang="de-DE" sz="5600" dirty="0"/>
              <a:t>untersuchen und deuten ausgewählte Bilder hinsichtlich </a:t>
            </a:r>
            <a:r>
              <a:rPr lang="de-DE" sz="5600" dirty="0" smtClean="0"/>
              <a:t>Inhalt, bildnerischer </a:t>
            </a:r>
            <a:r>
              <a:rPr lang="de-DE" sz="5600" dirty="0"/>
              <a:t>Mittel, Funktionen und Strategien – als Impulsgeber für eigene Gestaltungsvorhaben</a:t>
            </a:r>
            <a:endParaRPr lang="de-DE" sz="5200" b="1" dirty="0"/>
          </a:p>
          <a:p>
            <a:pPr>
              <a:spcBef>
                <a:spcPts val="1200"/>
              </a:spcBef>
            </a:pPr>
            <a:r>
              <a:rPr lang="de-DE" sz="8000" dirty="0">
                <a:ea typeface="Calibri" panose="020F0502020204030204" pitchFamily="34" charset="0"/>
                <a:cs typeface="Times New Roman" panose="02020603050405020304" pitchFamily="18" charset="0"/>
              </a:rPr>
              <a:t>Fokussierung von </a:t>
            </a:r>
            <a:r>
              <a:rPr lang="de-DE" sz="8000" b="1" dirty="0">
                <a:ea typeface="Calibri" panose="020F0502020204030204" pitchFamily="34" charset="0"/>
                <a:cs typeface="Times New Roman" panose="02020603050405020304" pitchFamily="18" charset="0"/>
              </a:rPr>
              <a:t>Wirkungs- und Funktionszusammenhängen </a:t>
            </a:r>
            <a:r>
              <a:rPr lang="de-DE" sz="8000" dirty="0">
                <a:ea typeface="Calibri" panose="020F0502020204030204" pitchFamily="34" charset="0"/>
                <a:cs typeface="Times New Roman" panose="02020603050405020304" pitchFamily="18" charset="0"/>
              </a:rPr>
              <a:t>in rezeptiven und produktiven Prozessen</a:t>
            </a:r>
            <a:endParaRPr lang="de-DE" sz="8000" dirty="0"/>
          </a:p>
          <a:p>
            <a:pPr marL="342900" lvl="1" indent="0">
              <a:spcBef>
                <a:spcPts val="600"/>
              </a:spcBef>
              <a:buNone/>
            </a:pPr>
            <a:r>
              <a:rPr lang="de-DE" sz="5600" i="1" dirty="0">
                <a:solidFill>
                  <a:schemeClr val="bg1">
                    <a:lumMod val="50000"/>
                  </a:schemeClr>
                </a:solidFill>
              </a:rPr>
              <a:t>Beispiel (Bereich: Fotografieren und Filmen; Ende Klasse 4):</a:t>
            </a:r>
          </a:p>
          <a:p>
            <a:pPr marL="342900" lvl="1" indent="0">
              <a:spcBef>
                <a:spcPts val="0"/>
              </a:spcBef>
              <a:buNone/>
            </a:pPr>
            <a:r>
              <a:rPr lang="de-DE" sz="5600" dirty="0"/>
              <a:t>Die Schülerinnen und Schüler</a:t>
            </a:r>
          </a:p>
          <a:p>
            <a:pPr marL="538163" lvl="1" indent="-176213">
              <a:spcBef>
                <a:spcPts val="0"/>
              </a:spcBef>
              <a:buFont typeface="Arial" panose="020B0604020202020204" pitchFamily="34" charset="0"/>
              <a:buChar char="•"/>
            </a:pPr>
            <a:r>
              <a:rPr lang="de-DE" sz="5600" dirty="0"/>
              <a:t>vergleichen themenbezogen unterschiedliche Fotos sowie Filmsequenzen und erklären Bezüge zwischen Bildmitteln, Wirkungen und </a:t>
            </a:r>
            <a:r>
              <a:rPr lang="de-DE" sz="5600" dirty="0" smtClean="0"/>
              <a:t>inhaltlichen Funktionen </a:t>
            </a:r>
            <a:r>
              <a:rPr lang="de-DE" sz="5600" dirty="0"/>
              <a:t>(u.a. Werbung)</a:t>
            </a:r>
            <a:endParaRPr lang="de-DE" sz="5200" b="1" dirty="0"/>
          </a:p>
          <a:p>
            <a:pPr>
              <a:spcBef>
                <a:spcPts val="1200"/>
              </a:spcBef>
            </a:pPr>
            <a:r>
              <a:rPr lang="de-DE" sz="8000" dirty="0">
                <a:ea typeface="Calibri" panose="020F0502020204030204" pitchFamily="34" charset="0"/>
                <a:cs typeface="Times New Roman" panose="02020603050405020304" pitchFamily="18" charset="0"/>
              </a:rPr>
              <a:t>deutlichere </a:t>
            </a:r>
            <a:r>
              <a:rPr lang="de-DE" sz="8000" b="1" dirty="0">
                <a:ea typeface="Calibri" panose="020F0502020204030204" pitchFamily="34" charset="0"/>
                <a:cs typeface="Times New Roman" panose="02020603050405020304" pitchFamily="18" charset="0"/>
              </a:rPr>
              <a:t>Progression</a:t>
            </a:r>
            <a:r>
              <a:rPr lang="de-DE" sz="8000" dirty="0">
                <a:ea typeface="Calibri" panose="020F0502020204030204" pitchFamily="34" charset="0"/>
                <a:cs typeface="Times New Roman" panose="02020603050405020304" pitchFamily="18" charset="0"/>
              </a:rPr>
              <a:t> von SEP zum Ende Klasse 4</a:t>
            </a:r>
          </a:p>
          <a:p>
            <a:pPr indent="0">
              <a:spcBef>
                <a:spcPts val="600"/>
              </a:spcBef>
              <a:buNone/>
            </a:pPr>
            <a:r>
              <a:rPr lang="de-DE" sz="5600" i="1" dirty="0">
                <a:solidFill>
                  <a:schemeClr val="bg1">
                    <a:lumMod val="50000"/>
                  </a:schemeClr>
                </a:solidFill>
                <a:ea typeface="Calibri" panose="020F0502020204030204" pitchFamily="34" charset="0"/>
                <a:cs typeface="Times New Roman" panose="02020603050405020304" pitchFamily="18" charset="0"/>
              </a:rPr>
              <a:t>Beispiele (Bereich: Agieren und Inszenieren; </a:t>
            </a:r>
            <a:r>
              <a:rPr lang="de-DE" sz="5600" i="1" dirty="0" smtClean="0">
                <a:solidFill>
                  <a:schemeClr val="bg1">
                    <a:lumMod val="50000"/>
                  </a:schemeClr>
                </a:solidFill>
                <a:ea typeface="Calibri" panose="020F0502020204030204" pitchFamily="34" charset="0"/>
                <a:cs typeface="Times New Roman" panose="02020603050405020304" pitchFamily="18" charset="0"/>
              </a:rPr>
              <a:t>SEP/Ende </a:t>
            </a:r>
            <a:r>
              <a:rPr lang="de-DE" sz="5600" i="1" dirty="0">
                <a:solidFill>
                  <a:schemeClr val="bg1">
                    <a:lumMod val="50000"/>
                  </a:schemeClr>
                </a:solidFill>
                <a:ea typeface="Calibri" panose="020F0502020204030204" pitchFamily="34" charset="0"/>
                <a:cs typeface="Times New Roman" panose="02020603050405020304" pitchFamily="18" charset="0"/>
              </a:rPr>
              <a:t>Klasse 4):</a:t>
            </a:r>
          </a:p>
          <a:p>
            <a:pPr indent="0">
              <a:spcBef>
                <a:spcPts val="0"/>
              </a:spcBef>
              <a:buNone/>
            </a:pPr>
            <a:r>
              <a:rPr lang="de-DE" sz="5600" dirty="0">
                <a:cs typeface="Times New Roman" panose="02020603050405020304" pitchFamily="18" charset="0"/>
              </a:rPr>
              <a:t>D</a:t>
            </a:r>
            <a:r>
              <a:rPr lang="de-DE" sz="5600" dirty="0"/>
              <a:t>ie Schülerinnen und Schüler</a:t>
            </a:r>
          </a:p>
          <a:p>
            <a:pPr marL="538163" lvl="1" indent="-176213">
              <a:spcBef>
                <a:spcPts val="0"/>
              </a:spcBef>
              <a:buFont typeface="Arial" panose="020B0604020202020204" pitchFamily="34" charset="0"/>
              <a:buChar char="•"/>
            </a:pPr>
            <a:r>
              <a:rPr lang="de-DE" sz="5600" dirty="0">
                <a:ea typeface="Calibri" panose="020F0502020204030204" pitchFamily="34" charset="0"/>
                <a:cs typeface="Times New Roman" panose="02020603050405020304" pitchFamily="18" charset="0"/>
              </a:rPr>
              <a:t>erproben Ausdrucksmöglichkeiten des eigenen Körpers und von Figuren hinsichtlich Mimik, Gestik, Körperhaltung, Bewegung und Zusammenspiel (SEP)</a:t>
            </a:r>
          </a:p>
          <a:p>
            <a:pPr marL="538163" lvl="1" indent="-176213">
              <a:spcBef>
                <a:spcPts val="0"/>
              </a:spcBef>
              <a:buFont typeface="Arial" panose="020B0604020202020204" pitchFamily="34" charset="0"/>
              <a:buChar char="•"/>
            </a:pPr>
            <a:r>
              <a:rPr lang="de-DE" sz="5600" dirty="0">
                <a:ea typeface="Calibri" panose="020F0502020204030204" pitchFamily="34" charset="0"/>
                <a:cs typeface="Times New Roman" panose="02020603050405020304" pitchFamily="18" charset="0"/>
              </a:rPr>
              <a:t>erproben und beurteilen in der jeweiligen Spielform Ausdrucksmöglichkeiten </a:t>
            </a:r>
            <a:r>
              <a:rPr lang="de-DE" sz="5600" dirty="0" smtClean="0">
                <a:ea typeface="Calibri" panose="020F0502020204030204" pitchFamily="34" charset="0"/>
                <a:cs typeface="Times New Roman" panose="02020603050405020304" pitchFamily="18" charset="0"/>
              </a:rPr>
              <a:t>( </a:t>
            </a:r>
            <a:r>
              <a:rPr lang="de-DE" sz="5600" dirty="0">
                <a:ea typeface="Calibri" panose="020F0502020204030204" pitchFamily="34" charset="0"/>
                <a:cs typeface="Times New Roman" panose="02020603050405020304" pitchFamily="18" charset="0"/>
              </a:rPr>
              <a:t>Mimik, Gestik, Körperhaltung, </a:t>
            </a:r>
            <a:r>
              <a:rPr lang="de-DE" sz="5600" dirty="0" smtClean="0">
                <a:ea typeface="Calibri" panose="020F0502020204030204" pitchFamily="34" charset="0"/>
                <a:cs typeface="Times New Roman" panose="02020603050405020304" pitchFamily="18" charset="0"/>
              </a:rPr>
              <a:t> Sprache, Bewegung </a:t>
            </a:r>
            <a:r>
              <a:rPr lang="de-DE" sz="5600" dirty="0">
                <a:ea typeface="Calibri" panose="020F0502020204030204" pitchFamily="34" charset="0"/>
                <a:cs typeface="Times New Roman" panose="02020603050405020304" pitchFamily="18" charset="0"/>
              </a:rPr>
              <a:t>im Raum und Zusammenspiel) für Gefühle, Stimmungen, Eigenschaften und Charaktere (Ende Klasse 4)</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dirty="0"/>
          </a:p>
        </p:txBody>
      </p:sp>
    </p:spTree>
    <p:extLst>
      <p:ext uri="{BB962C8B-B14F-4D97-AF65-F5344CB8AC3E}">
        <p14:creationId xmlns:p14="http://schemas.microsoft.com/office/powerpoint/2010/main" val="18988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anim calcmode="lin" valueType="num">
                                      <p:cBhvr>
                                        <p:cTn id="8"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1000"/>
                                        <p:tgtEl>
                                          <p:spTgt spid="3">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10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500"/>
                                        <p:tgtEl>
                                          <p:spTgt spid="3">
                                            <p:txEl>
                                              <p:pRg st="4" end="4"/>
                                            </p:txEl>
                                          </p:spTgt>
                                        </p:tgtEl>
                                      </p:cBhvr>
                                    </p:animEffect>
                                    <p:anim calcmode="lin" valueType="num">
                                      <p:cBhvr>
                                        <p:cTn id="26" dur="2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2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1000"/>
                                        <p:tgtEl>
                                          <p:spTgt spid="3">
                                            <p:txEl>
                                              <p:pRg st="5" end="5"/>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1000"/>
                                        <p:tgtEl>
                                          <p:spTgt spid="3">
                                            <p:txEl>
                                              <p:pRg st="6" end="6"/>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1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2500"/>
                                        <p:tgtEl>
                                          <p:spTgt spid="3">
                                            <p:txEl>
                                              <p:pRg st="8" end="8"/>
                                            </p:txEl>
                                          </p:spTgt>
                                        </p:tgtEl>
                                      </p:cBhvr>
                                    </p:animEffect>
                                    <p:anim calcmode="lin" valueType="num">
                                      <p:cBhvr>
                                        <p:cTn id="44" dur="2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2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0" dur="1000"/>
                                        <p:tgtEl>
                                          <p:spTgt spid="3">
                                            <p:txEl>
                                              <p:pRg st="9" end="9"/>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3" dur="1000"/>
                                        <p:tgtEl>
                                          <p:spTgt spid="3">
                                            <p:txEl>
                                              <p:pRg st="10" end="10"/>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6" dur="1000"/>
                                        <p:tgtEl>
                                          <p:spTgt spid="3">
                                            <p:txEl>
                                              <p:pRg st="11" end="11"/>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59"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Ausschärfung der Fachlichkeit </a:t>
            </a:r>
          </a:p>
        </p:txBody>
      </p:sp>
      <p:sp>
        <p:nvSpPr>
          <p:cNvPr id="3" name="Inhaltsplatzhalter 2"/>
          <p:cNvSpPr>
            <a:spLocks noGrp="1"/>
          </p:cNvSpPr>
          <p:nvPr>
            <p:ph idx="1"/>
          </p:nvPr>
        </p:nvSpPr>
        <p:spPr>
          <a:xfrm>
            <a:off x="467544" y="1772816"/>
            <a:ext cx="8229600" cy="4176464"/>
          </a:xfrm>
        </p:spPr>
        <p:txBody>
          <a:bodyPr>
            <a:normAutofit/>
          </a:bodyPr>
          <a:lstStyle/>
          <a:p>
            <a:pPr>
              <a:spcBef>
                <a:spcPts val="0"/>
              </a:spcBef>
            </a:pPr>
            <a:r>
              <a:rPr lang="de-DE" sz="2000" b="1" dirty="0"/>
              <a:t>Prozessorientierung: </a:t>
            </a:r>
            <a:r>
              <a:rPr lang="de-DE" sz="2000" dirty="0">
                <a:ea typeface="Calibri" panose="020F0502020204030204" pitchFamily="34" charset="0"/>
                <a:cs typeface="Times New Roman" panose="02020603050405020304" pitchFamily="18" charset="0"/>
              </a:rPr>
              <a:t>Wahrnehmen </a:t>
            </a:r>
            <a:r>
              <a:rPr lang="de-DE" sz="2000" i="1" dirty="0">
                <a:ea typeface="Calibri" panose="020F0502020204030204" pitchFamily="34" charset="0"/>
                <a:cs typeface="Times New Roman" panose="02020603050405020304" pitchFamily="18" charset="0"/>
              </a:rPr>
              <a:t>(sammeln, ordnen, kategorisieren…) </a:t>
            </a:r>
            <a:r>
              <a:rPr lang="de-DE" sz="2000" dirty="0">
                <a:ea typeface="Calibri" panose="020F0502020204030204" pitchFamily="34" charset="0"/>
                <a:cs typeface="Times New Roman" panose="02020603050405020304" pitchFamily="18" charset="0"/>
              </a:rPr>
              <a:t>, Experimentieren </a:t>
            </a:r>
            <a:r>
              <a:rPr lang="de-DE" sz="2000" i="1" dirty="0">
                <a:ea typeface="Calibri" panose="020F0502020204030204" pitchFamily="34" charset="0"/>
                <a:cs typeface="Times New Roman" panose="02020603050405020304" pitchFamily="18" charset="0"/>
              </a:rPr>
              <a:t>(erproben, untersuchen, erforschen…)</a:t>
            </a:r>
            <a:r>
              <a:rPr lang="de-DE" sz="2000" dirty="0">
                <a:ea typeface="Calibri" panose="020F0502020204030204" pitchFamily="34" charset="0"/>
                <a:cs typeface="Times New Roman" panose="02020603050405020304" pitchFamily="18" charset="0"/>
              </a:rPr>
              <a:t>, zielgerichtet Gestalten </a:t>
            </a:r>
            <a:r>
              <a:rPr lang="de-DE" sz="2000" i="1" dirty="0">
                <a:ea typeface="Calibri" panose="020F0502020204030204" pitchFamily="34" charset="0"/>
                <a:cs typeface="Times New Roman" panose="02020603050405020304" pitchFamily="18" charset="0"/>
              </a:rPr>
              <a:t>(realisieren, erstellen, entwerfen… u.a. wirkungs- und funktionsbezogen)</a:t>
            </a:r>
            <a:endParaRPr lang="de-DE" sz="2000" dirty="0">
              <a:solidFill>
                <a:srgbClr val="FF0000"/>
              </a:solidFill>
              <a:ea typeface="Calibri" panose="020F0502020204030204" pitchFamily="34" charset="0"/>
              <a:cs typeface="Times New Roman" panose="02020603050405020304" pitchFamily="18" charset="0"/>
            </a:endParaRPr>
          </a:p>
          <a:p>
            <a:pPr marL="34290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e-DE" sz="1400" b="0" i="1" u="none" strike="noStrike" kern="1200" cap="none" spc="0" normalizeH="0" baseline="0" noProof="0" dirty="0">
                <a:ln>
                  <a:noFill/>
                </a:ln>
                <a:solidFill>
                  <a:schemeClr val="bg1">
                    <a:lumMod val="50000"/>
                  </a:schemeClr>
                </a:solidFill>
                <a:effectLst/>
                <a:uLnTx/>
                <a:uFillTx/>
                <a:latin typeface="Calibri"/>
                <a:ea typeface="Calibri" panose="020F0502020204030204" pitchFamily="34" charset="0"/>
                <a:cs typeface="Times New Roman" panose="02020603050405020304" pitchFamily="18" charset="0"/>
              </a:rPr>
              <a:t>Beispiele (Bereich Malen; SEP):</a:t>
            </a:r>
          </a:p>
          <a:p>
            <a:pPr marL="342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400" b="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D</a:t>
            </a:r>
            <a:r>
              <a:rPr kumimoji="0" lang="de-DE" sz="1400" b="0" u="none" strike="noStrike" kern="1200" cap="none" spc="0" normalizeH="0" baseline="0" noProof="0" dirty="0">
                <a:ln>
                  <a:noFill/>
                </a:ln>
                <a:solidFill>
                  <a:prstClr val="black"/>
                </a:solidFill>
                <a:effectLst/>
                <a:uLnTx/>
                <a:uFillTx/>
                <a:latin typeface="Calibri"/>
                <a:ea typeface="+mn-ea"/>
                <a:cs typeface="+mn-cs"/>
              </a:rPr>
              <a:t>ie Schülerinnen und Schüler</a:t>
            </a:r>
          </a:p>
          <a:p>
            <a:pPr marL="538163" marR="0" lvl="1"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sammeln Farben und farbige Materialien aus Alltag, Kunst und Natur und stellen begründet eigene Ordnungen her</a:t>
            </a:r>
          </a:p>
          <a:p>
            <a:pPr marL="538163" marR="0" lvl="1"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experimentieren mit </a:t>
            </a:r>
            <a:r>
              <a:rPr kumimoji="0" lang="de-DE" sz="1400" b="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Malwerkzeugen (Finger, Pinsel,</a:t>
            </a:r>
            <a:r>
              <a:rPr kumimoji="0" lang="de-DE" sz="1400" b="0" u="none" strike="noStrike" kern="1200" cap="none" spc="0" normalizeH="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 Schwämme)</a:t>
            </a:r>
            <a:r>
              <a:rPr kumimoji="0" lang="de-DE" sz="1400" b="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de-DE" sz="140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Auftragstechniken </a:t>
            </a:r>
            <a:r>
              <a:rPr kumimoji="0" lang="de-DE" sz="1400" b="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(Pinseln,</a:t>
            </a:r>
            <a:r>
              <a:rPr kumimoji="0" lang="de-DE" sz="1400" b="0" u="none" strike="noStrike" kern="1200" cap="none" spc="0" normalizeH="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 Tupfen, Spritzen) </a:t>
            </a:r>
            <a:r>
              <a:rPr kumimoji="0" lang="de-DE" sz="1400" b="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sowie </a:t>
            </a:r>
            <a:r>
              <a:rPr kumimoji="0" lang="de-DE" sz="140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verschiedenen farbigen Materialien </a:t>
            </a:r>
            <a:r>
              <a:rPr kumimoji="0" lang="de-DE" sz="1400" b="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a:t>
            </a:r>
            <a:r>
              <a:rPr lang="de-DE" sz="1400" dirty="0" smtClean="0">
                <a:solidFill>
                  <a:prstClr val="black"/>
                </a:solidFill>
                <a:latin typeface="Calibri"/>
                <a:ea typeface="Calibri" panose="020F0502020204030204" pitchFamily="34" charset="0"/>
                <a:cs typeface="Times New Roman" panose="02020603050405020304" pitchFamily="18" charset="0"/>
              </a:rPr>
              <a:t>W</a:t>
            </a:r>
            <a:r>
              <a:rPr kumimoji="0" lang="de-DE" sz="1400" b="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asserfarben,</a:t>
            </a:r>
            <a:r>
              <a:rPr kumimoji="0" lang="de-DE" sz="1400" b="0" u="none" strike="noStrike" kern="1200" cap="none" spc="0" normalizeH="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de-DE" sz="1400" b="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Acrylfarben,</a:t>
            </a:r>
            <a:r>
              <a:rPr kumimoji="0" lang="de-DE" sz="1400" b="0" u="none" strike="noStrike" kern="1200" cap="none" spc="0" normalizeH="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 Farbkreiden, Farbstifte) </a:t>
            </a:r>
            <a:r>
              <a:rPr kumimoji="0" lang="de-DE" sz="1400" b="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und </a:t>
            </a:r>
            <a:r>
              <a:rPr kumimoji="0" lang="de-DE" sz="140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benennen Besonderheiten</a:t>
            </a:r>
          </a:p>
          <a:p>
            <a:pPr marL="538163" marR="0" lvl="1"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realisieren themenorientiert individuelle Bildideen durch den Einsatz malerischer Gestaltungsmittel und Werkzeuge</a:t>
            </a:r>
          </a:p>
          <a:p>
            <a:pPr marL="0" indent="0">
              <a:buNone/>
            </a:pPr>
            <a:endParaRPr lang="de-DE" sz="2000" b="1"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dirty="0"/>
          </a:p>
        </p:txBody>
      </p:sp>
    </p:spTree>
    <p:extLst>
      <p:ext uri="{BB962C8B-B14F-4D97-AF65-F5344CB8AC3E}">
        <p14:creationId xmlns:p14="http://schemas.microsoft.com/office/powerpoint/2010/main" val="44644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anim calcmode="lin" valueType="num">
                                      <p:cBhvr>
                                        <p:cTn id="8"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1000"/>
                                        <p:tgtEl>
                                          <p:spTgt spid="3">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10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10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10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Umsetzung MKR</a:t>
            </a:r>
          </a:p>
        </p:txBody>
      </p:sp>
      <p:sp>
        <p:nvSpPr>
          <p:cNvPr id="3" name="Inhaltsplatzhalter 2"/>
          <p:cNvSpPr>
            <a:spLocks noGrp="1"/>
          </p:cNvSpPr>
          <p:nvPr>
            <p:ph idx="1"/>
          </p:nvPr>
        </p:nvSpPr>
        <p:spPr>
          <a:xfrm>
            <a:off x="647564" y="1700808"/>
            <a:ext cx="7848872" cy="4205064"/>
          </a:xfrm>
        </p:spPr>
        <p:txBody>
          <a:bodyPr>
            <a:normAutofit lnSpcReduction="10000"/>
          </a:bodyPr>
          <a:lstStyle/>
          <a:p>
            <a:pPr marL="0" lvl="1" indent="0">
              <a:spcBef>
                <a:spcPts val="600"/>
              </a:spcBef>
              <a:buNone/>
            </a:pPr>
            <a:r>
              <a:rPr lang="de-DE" sz="2400" b="1" dirty="0">
                <a:cs typeface="Arial" panose="020B0604020202020204" pitchFamily="34" charset="0"/>
              </a:rPr>
              <a:t>Einbindung des Medienkompetenzrahmens NRW</a:t>
            </a:r>
          </a:p>
          <a:p>
            <a:pPr marL="0" lvl="1" indent="0">
              <a:spcBef>
                <a:spcPts val="1200"/>
              </a:spcBef>
              <a:buNone/>
            </a:pPr>
            <a:r>
              <a:rPr lang="de-DE" i="1" dirty="0">
                <a:solidFill>
                  <a:schemeClr val="bg1">
                    <a:lumMod val="50000"/>
                  </a:schemeClr>
                </a:solidFill>
              </a:rPr>
              <a:t>Beispiel (Bereich: </a:t>
            </a:r>
            <a:r>
              <a:rPr lang="de-DE" i="1" dirty="0" smtClean="0">
                <a:solidFill>
                  <a:schemeClr val="bg1">
                    <a:lumMod val="50000"/>
                  </a:schemeClr>
                </a:solidFill>
              </a:rPr>
              <a:t>Fotografieren und </a:t>
            </a:r>
            <a:r>
              <a:rPr lang="de-DE" i="1" dirty="0">
                <a:solidFill>
                  <a:schemeClr val="bg1">
                    <a:lumMod val="50000"/>
                  </a:schemeClr>
                </a:solidFill>
              </a:rPr>
              <a:t>Filmen; Ende Klasse 4):</a:t>
            </a:r>
          </a:p>
          <a:p>
            <a:pPr marL="0" lvl="1" indent="0">
              <a:spcBef>
                <a:spcPts val="400"/>
              </a:spcBef>
              <a:buNone/>
            </a:pPr>
            <a:r>
              <a:rPr lang="de-DE" dirty="0">
                <a:cs typeface="Arial" panose="020B0604020202020204" pitchFamily="34" charset="0"/>
              </a:rPr>
              <a:t>Die Schülerinnen und Schüler</a:t>
            </a:r>
            <a:endParaRPr lang="de-DE" dirty="0">
              <a:solidFill>
                <a:srgbClr val="000000"/>
              </a:solidFill>
              <a:cs typeface="Arial" panose="020B0604020202020204" pitchFamily="34" charset="0"/>
            </a:endParaRPr>
          </a:p>
          <a:p>
            <a:pPr marL="403225" lvl="1" indent="-357188">
              <a:spcBef>
                <a:spcPts val="0"/>
              </a:spcBef>
              <a:spcAft>
                <a:spcPts val="600"/>
              </a:spcAft>
              <a:buFont typeface="Arial" panose="020B0604020202020204" pitchFamily="34" charset="0"/>
              <a:buChar char="•"/>
              <a:tabLst>
                <a:tab pos="87313" algn="l"/>
              </a:tabLst>
            </a:pPr>
            <a:r>
              <a:rPr lang="de-DE" dirty="0">
                <a:ea typeface="Times New Roman" panose="02020603050405020304" pitchFamily="18" charset="0"/>
                <a:cs typeface="Helvetica" panose="020B0604020202020204" pitchFamily="34" charset="0"/>
              </a:rPr>
              <a:t>vergleichen themenbezogen unterschiedliche Fotos sowie Filmsequenzen und erklären Bezüge zwischen Bildmitteln, Wirkungen und </a:t>
            </a:r>
            <a:r>
              <a:rPr lang="de-DE" dirty="0" smtClean="0">
                <a:ea typeface="Times New Roman" panose="02020603050405020304" pitchFamily="18" charset="0"/>
                <a:cs typeface="Helvetica" panose="020B0604020202020204" pitchFamily="34" charset="0"/>
              </a:rPr>
              <a:t>inhaltlichen Funktionen </a:t>
            </a:r>
            <a:r>
              <a:rPr lang="de-DE" dirty="0">
                <a:ea typeface="Times New Roman" panose="02020603050405020304" pitchFamily="18" charset="0"/>
                <a:cs typeface="Helvetica" panose="020B0604020202020204" pitchFamily="34" charset="0"/>
              </a:rPr>
              <a:t>(u.a. Werbung), </a:t>
            </a:r>
            <a:r>
              <a:rPr lang="de-DE" b="1" dirty="0">
                <a:solidFill>
                  <a:schemeClr val="bg1">
                    <a:lumMod val="65000"/>
                  </a:schemeClr>
                </a:solidFill>
                <a:ea typeface="Times New Roman" panose="02020603050405020304" pitchFamily="18" charset="0"/>
                <a:cs typeface="Helvetica" panose="020B0604020202020204" pitchFamily="34" charset="0"/>
              </a:rPr>
              <a:t>(MKR 2.1-2.3, 4.1-4.4, 5.1-5.4, 6.2)</a:t>
            </a:r>
          </a:p>
          <a:p>
            <a:pPr marL="46037" lvl="1" indent="0">
              <a:spcBef>
                <a:spcPts val="1800"/>
              </a:spcBef>
              <a:buNone/>
              <a:tabLst>
                <a:tab pos="87313" algn="l"/>
              </a:tabLst>
            </a:pPr>
            <a:r>
              <a:rPr kumimoji="0" lang="de-DE" sz="2000" b="0" i="1" u="none" strike="noStrike" kern="1200" cap="none" spc="0" normalizeH="0" baseline="0" noProof="0" dirty="0">
                <a:ln>
                  <a:noFill/>
                </a:ln>
                <a:solidFill>
                  <a:prstClr val="white">
                    <a:lumMod val="50000"/>
                  </a:prstClr>
                </a:solidFill>
                <a:effectLst/>
                <a:uLnTx/>
                <a:uFillTx/>
                <a:latin typeface="Calibri"/>
                <a:ea typeface="+mn-ea"/>
                <a:cs typeface="+mn-cs"/>
              </a:rPr>
              <a:t>Beispiel (Bereich: Fotografieren und Filmen; SEP):</a:t>
            </a:r>
          </a:p>
          <a:p>
            <a:pPr marL="46037" lvl="1" indent="0">
              <a:spcBef>
                <a:spcPts val="400"/>
              </a:spcBef>
              <a:buNone/>
              <a:tabLst>
                <a:tab pos="87313" algn="l"/>
              </a:tabLst>
            </a:pPr>
            <a:r>
              <a:rPr lang="de-DE" dirty="0">
                <a:cs typeface="Arial" panose="020B0604020202020204" pitchFamily="34" charset="0"/>
              </a:rPr>
              <a:t>Die Schülerinnen und Schüler</a:t>
            </a:r>
            <a:endParaRPr lang="de-DE" dirty="0">
              <a:solidFill>
                <a:srgbClr val="000000"/>
              </a:solidFill>
              <a:cs typeface="Arial" panose="020B0604020202020204" pitchFamily="34" charset="0"/>
            </a:endParaRPr>
          </a:p>
          <a:p>
            <a:pPr marL="403225" lvl="1" indent="-357188">
              <a:spcBef>
                <a:spcPts val="0"/>
              </a:spcBef>
              <a:buFont typeface="Arial" panose="020B0604020202020204" pitchFamily="34" charset="0"/>
              <a:buChar char="•"/>
              <a:tabLst>
                <a:tab pos="87313" algn="l"/>
              </a:tabLst>
            </a:pPr>
            <a:r>
              <a:rPr lang="de-DE" dirty="0">
                <a:solidFill>
                  <a:srgbClr val="000000"/>
                </a:solidFill>
                <a:ea typeface="Times New Roman" panose="02020603050405020304" pitchFamily="18" charset="0"/>
                <a:cs typeface="Helvetica" panose="020B0604020202020204" pitchFamily="34" charset="0"/>
              </a:rPr>
              <a:t>experimentieren u.a. in der digitalen Fotografie mit </a:t>
            </a:r>
            <a:r>
              <a:rPr lang="de-DE" dirty="0" smtClean="0">
                <a:solidFill>
                  <a:srgbClr val="000000"/>
                </a:solidFill>
                <a:ea typeface="Times New Roman" panose="02020603050405020304" pitchFamily="18" charset="0"/>
                <a:cs typeface="Helvetica" panose="020B0604020202020204" pitchFamily="34" charset="0"/>
              </a:rPr>
              <a:t>Bildmitteln (Ausschnitt</a:t>
            </a:r>
            <a:r>
              <a:rPr lang="de-DE" dirty="0">
                <a:solidFill>
                  <a:srgbClr val="000000"/>
                </a:solidFill>
                <a:ea typeface="Times New Roman" panose="02020603050405020304" pitchFamily="18" charset="0"/>
                <a:cs typeface="Helvetica" panose="020B0604020202020204" pitchFamily="34" charset="0"/>
              </a:rPr>
              <a:t>, Kameraperspektive, Format, Figur-Grund-Bezug) und beschreiben Wirkungen </a:t>
            </a:r>
            <a:r>
              <a:rPr lang="de-DE" b="1" dirty="0">
                <a:solidFill>
                  <a:schemeClr val="bg1">
                    <a:lumMod val="65000"/>
                  </a:schemeClr>
                </a:solidFill>
                <a:ea typeface="Times New Roman" panose="02020603050405020304" pitchFamily="18" charset="0"/>
                <a:cs typeface="Helvetica" panose="020B0604020202020204" pitchFamily="34" charset="0"/>
              </a:rPr>
              <a:t>(MKR 1.2, 4.2, 4.4)</a:t>
            </a:r>
            <a:endParaRPr lang="de-DE" dirty="0">
              <a:ea typeface="Times New Roman" panose="02020603050405020304" pitchFamily="18" charset="0"/>
              <a:cs typeface="Helvetica" panose="020B0604020202020204" pitchFamily="34" charset="0"/>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dirty="0"/>
          </a:p>
        </p:txBody>
      </p:sp>
    </p:spTree>
    <p:extLst>
      <p:ext uri="{BB962C8B-B14F-4D97-AF65-F5344CB8AC3E}">
        <p14:creationId xmlns:p14="http://schemas.microsoft.com/office/powerpoint/2010/main" val="21759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0"/>
                                        <p:tgtEl>
                                          <p:spTgt spid="3">
                                            <p:txEl>
                                              <p:pRg st="2" end="2"/>
                                            </p:txEl>
                                          </p:spTgt>
                                        </p:tgtEl>
                                      </p:cBhvr>
                                    </p:animEffect>
                                    <p:anim calcmode="lin" valueType="num">
                                      <p:cBhvr>
                                        <p:cTn id="13"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2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500"/>
                                        <p:tgtEl>
                                          <p:spTgt spid="3">
                                            <p:txEl>
                                              <p:pRg st="3" end="3"/>
                                            </p:txEl>
                                          </p:spTgt>
                                        </p:tgtEl>
                                      </p:cBhvr>
                                    </p:animEffect>
                                    <p:anim calcmode="lin" valueType="num">
                                      <p:cBhvr>
                                        <p:cTn id="18"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2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500"/>
                                        <p:tgtEl>
                                          <p:spTgt spid="3">
                                            <p:txEl>
                                              <p:pRg st="5" end="5"/>
                                            </p:txEl>
                                          </p:spTgt>
                                        </p:tgtEl>
                                      </p:cBhvr>
                                    </p:animEffect>
                                    <p:anim calcmode="lin" valueType="num">
                                      <p:cBhvr>
                                        <p:cTn id="30" dur="2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25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500"/>
                                        <p:tgtEl>
                                          <p:spTgt spid="3">
                                            <p:txEl>
                                              <p:pRg st="6" end="6"/>
                                            </p:txEl>
                                          </p:spTgt>
                                        </p:tgtEl>
                                      </p:cBhvr>
                                    </p:animEffect>
                                    <p:anim calcmode="lin" valueType="num">
                                      <p:cBhvr>
                                        <p:cTn id="35" dur="2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2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dirty="0" smtClean="0"/>
              <a:t>zu 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dirty="0"/>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2296629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Umsetzung Verbraucherbildung</a:t>
            </a:r>
          </a:p>
        </p:txBody>
      </p:sp>
      <p:sp>
        <p:nvSpPr>
          <p:cNvPr id="3" name="Inhaltsplatzhalter 2"/>
          <p:cNvSpPr>
            <a:spLocks noGrp="1"/>
          </p:cNvSpPr>
          <p:nvPr>
            <p:ph idx="1"/>
          </p:nvPr>
        </p:nvSpPr>
        <p:spPr>
          <a:xfrm>
            <a:off x="611560" y="1700808"/>
            <a:ext cx="7848872" cy="4205064"/>
          </a:xfrm>
        </p:spPr>
        <p:txBody>
          <a:bodyPr>
            <a:normAutofit/>
          </a:bodyPr>
          <a:lstStyle/>
          <a:p>
            <a:pPr marL="0" indent="0">
              <a:spcBef>
                <a:spcPts val="600"/>
              </a:spcBef>
              <a:buNone/>
            </a:pPr>
            <a:r>
              <a:rPr lang="de-DE" sz="2400" b="1" dirty="0">
                <a:cs typeface="Arial" panose="020B0604020202020204" pitchFamily="34" charset="0"/>
              </a:rPr>
              <a:t>Einbindung der Verbraucherbildung</a:t>
            </a:r>
          </a:p>
          <a:p>
            <a:pPr marL="0" indent="0">
              <a:spcBef>
                <a:spcPts val="1200"/>
              </a:spcBef>
              <a:buNone/>
            </a:pPr>
            <a:r>
              <a:rPr lang="de-DE" sz="2000" i="1" dirty="0">
                <a:solidFill>
                  <a:schemeClr val="bg1">
                    <a:lumMod val="50000"/>
                  </a:schemeClr>
                </a:solidFill>
                <a:cs typeface="Arial" panose="020B0604020202020204" pitchFamily="34" charset="0"/>
              </a:rPr>
              <a:t>Beispiel (Bereich: Bilder betrachten und verstehen; Ende Klasse 4):</a:t>
            </a:r>
          </a:p>
          <a:p>
            <a:pPr marL="0" indent="0">
              <a:spcBef>
                <a:spcPts val="400"/>
              </a:spcBef>
              <a:buNone/>
            </a:pPr>
            <a:r>
              <a:rPr lang="de-DE" sz="2000" dirty="0">
                <a:cs typeface="Arial" panose="020B0604020202020204" pitchFamily="34" charset="0"/>
              </a:rPr>
              <a:t>Die Schülerinnen und Schüler</a:t>
            </a:r>
          </a:p>
          <a:p>
            <a:pPr marL="419100" lvl="1" indent="-361950">
              <a:spcBef>
                <a:spcPts val="0"/>
              </a:spcBef>
              <a:spcAft>
                <a:spcPts val="600"/>
              </a:spcAft>
              <a:buFont typeface="Arial" panose="020B0604020202020204" pitchFamily="34" charset="0"/>
              <a:buChar char="•"/>
            </a:pPr>
            <a:r>
              <a:rPr lang="de-DE" dirty="0">
                <a:solidFill>
                  <a:srgbClr val="000000"/>
                </a:solidFill>
                <a:ea typeface="Times New Roman" panose="02020603050405020304" pitchFamily="18" charset="0"/>
                <a:cs typeface="Helvetica" panose="020B0604020202020204" pitchFamily="34" charset="0"/>
              </a:rPr>
              <a:t>erforschen Bilder hinsichtlich biografischer, gesellschaftlicher sowie kultureller Zusammenhänge und stellen Bezüge zu eigenen Gestaltungsideen her </a:t>
            </a:r>
            <a:r>
              <a:rPr lang="de-DE" b="1" dirty="0">
                <a:solidFill>
                  <a:schemeClr val="bg1">
                    <a:lumMod val="65000"/>
                  </a:schemeClr>
                </a:solidFill>
                <a:ea typeface="Times New Roman" panose="02020603050405020304" pitchFamily="18" charset="0"/>
                <a:cs typeface="Helvetica" panose="020B0604020202020204" pitchFamily="34" charset="0"/>
              </a:rPr>
              <a:t>(VB A/B/C/D, Z1-6)</a:t>
            </a:r>
          </a:p>
          <a:p>
            <a:pPr marL="46037" marR="0" lvl="1"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tab pos="87313" algn="l"/>
              </a:tabLst>
              <a:defRPr/>
            </a:pPr>
            <a:r>
              <a:rPr kumimoji="0" lang="de-DE" sz="2000" b="0" i="1" u="none" strike="noStrike" kern="1200" cap="none" spc="0" normalizeH="0" baseline="0" noProof="0" dirty="0">
                <a:ln>
                  <a:noFill/>
                </a:ln>
                <a:solidFill>
                  <a:prstClr val="white">
                    <a:lumMod val="50000"/>
                  </a:prstClr>
                </a:solidFill>
                <a:effectLst/>
                <a:uLnTx/>
                <a:uFillTx/>
                <a:latin typeface="Calibri"/>
                <a:ea typeface="+mn-ea"/>
                <a:cs typeface="+mn-cs"/>
              </a:rPr>
              <a:t>Beispiel (Bereich: </a:t>
            </a:r>
            <a:r>
              <a:rPr lang="de-DE" i="1" dirty="0" smtClean="0">
                <a:solidFill>
                  <a:prstClr val="white">
                    <a:lumMod val="50000"/>
                  </a:prstClr>
                </a:solidFill>
                <a:latin typeface="Calibri"/>
              </a:rPr>
              <a:t>Plastizieren und Montieren</a:t>
            </a:r>
            <a:r>
              <a:rPr kumimoji="0" lang="de-DE" sz="2000" b="0" i="1" u="none" strike="noStrike" kern="1200" cap="none" spc="0" normalizeH="0" baseline="0" noProof="0" dirty="0" smtClean="0">
                <a:ln>
                  <a:noFill/>
                </a:ln>
                <a:solidFill>
                  <a:prstClr val="white">
                    <a:lumMod val="50000"/>
                  </a:prstClr>
                </a:solidFill>
                <a:effectLst/>
                <a:uLnTx/>
                <a:uFillTx/>
                <a:latin typeface="Calibri"/>
                <a:ea typeface="+mn-ea"/>
                <a:cs typeface="+mn-cs"/>
              </a:rPr>
              <a:t>; </a:t>
            </a:r>
            <a:r>
              <a:rPr kumimoji="0" lang="de-DE" sz="2000" b="0" i="1" u="none" strike="noStrike" kern="1200" cap="none" spc="0" normalizeH="0" baseline="0" noProof="0" dirty="0">
                <a:ln>
                  <a:noFill/>
                </a:ln>
                <a:solidFill>
                  <a:prstClr val="white">
                    <a:lumMod val="50000"/>
                  </a:prstClr>
                </a:solidFill>
                <a:effectLst/>
                <a:uLnTx/>
                <a:uFillTx/>
                <a:latin typeface="Calibri"/>
                <a:ea typeface="+mn-ea"/>
                <a:cs typeface="+mn-cs"/>
              </a:rPr>
              <a:t>SEP):</a:t>
            </a:r>
          </a:p>
          <a:p>
            <a:pPr marL="46037"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tab pos="87313" algn="l"/>
              </a:tabLst>
              <a:defRPr/>
            </a:pPr>
            <a:r>
              <a:rPr kumimoji="0" lang="de-DE"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Die Schülerinnen und Schüler</a:t>
            </a:r>
            <a:endParaRPr kumimoji="0" lang="de-DE" sz="2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L="419100" lvl="1" indent="-361950">
              <a:spcBef>
                <a:spcPts val="0"/>
              </a:spcBef>
              <a:spcAft>
                <a:spcPts val="600"/>
              </a:spcAft>
              <a:buFont typeface="Arial" panose="020B0604020202020204" pitchFamily="34" charset="0"/>
              <a:buChar char="•"/>
            </a:pPr>
            <a:r>
              <a:rPr lang="de-DE" dirty="0">
                <a:solidFill>
                  <a:srgbClr val="000000"/>
                </a:solidFill>
                <a:ea typeface="Times New Roman" panose="02020603050405020304" pitchFamily="18" charset="0"/>
                <a:cs typeface="Helvetica" panose="020B0604020202020204" pitchFamily="34" charset="0"/>
              </a:rPr>
              <a:t>realisieren themenorientiert </a:t>
            </a:r>
            <a:r>
              <a:rPr lang="de-DE" dirty="0" smtClean="0">
                <a:solidFill>
                  <a:srgbClr val="000000"/>
                </a:solidFill>
                <a:ea typeface="Times New Roman" panose="02020603050405020304" pitchFamily="18" charset="0"/>
                <a:cs typeface="Helvetica" panose="020B0604020202020204" pitchFamily="34" charset="0"/>
              </a:rPr>
              <a:t>Plastiken sowie Montagen (Alltagsmaterial</a:t>
            </a:r>
            <a:r>
              <a:rPr lang="de-DE" dirty="0">
                <a:solidFill>
                  <a:srgbClr val="000000"/>
                </a:solidFill>
                <a:ea typeface="Times New Roman" panose="02020603050405020304" pitchFamily="18" charset="0"/>
                <a:cs typeface="Helvetica" panose="020B0604020202020204" pitchFamily="34" charset="0"/>
              </a:rPr>
              <a:t>) und beurteilen den Einsatz von Materialien, Werkzeugen und Materialverbindungen </a:t>
            </a:r>
            <a:r>
              <a:rPr lang="de-DE" b="1" dirty="0">
                <a:solidFill>
                  <a:schemeClr val="bg1">
                    <a:lumMod val="65000"/>
                  </a:schemeClr>
                </a:solidFill>
                <a:ea typeface="Times New Roman" panose="02020603050405020304" pitchFamily="18" charset="0"/>
                <a:cs typeface="Helvetica" panose="020B0604020202020204" pitchFamily="34" charset="0"/>
              </a:rPr>
              <a:t>(VB </a:t>
            </a:r>
            <a:r>
              <a:rPr lang="de-DE" b="1" dirty="0" smtClean="0">
                <a:solidFill>
                  <a:schemeClr val="bg1">
                    <a:lumMod val="65000"/>
                  </a:schemeClr>
                </a:solidFill>
                <a:ea typeface="Times New Roman" panose="02020603050405020304" pitchFamily="18" charset="0"/>
                <a:cs typeface="Helvetica" panose="020B0604020202020204" pitchFamily="34" charset="0"/>
              </a:rPr>
              <a:t>C/D</a:t>
            </a:r>
            <a:r>
              <a:rPr lang="de-DE" b="1" dirty="0">
                <a:solidFill>
                  <a:schemeClr val="bg1">
                    <a:lumMod val="65000"/>
                  </a:schemeClr>
                </a:solidFill>
                <a:ea typeface="Times New Roman" panose="02020603050405020304" pitchFamily="18" charset="0"/>
                <a:cs typeface="Helvetica" panose="020B0604020202020204" pitchFamily="34" charset="0"/>
              </a:rPr>
              <a:t>, </a:t>
            </a:r>
            <a:r>
              <a:rPr lang="de-DE" b="1" dirty="0" smtClean="0">
                <a:solidFill>
                  <a:schemeClr val="bg1">
                    <a:lumMod val="65000"/>
                  </a:schemeClr>
                </a:solidFill>
                <a:ea typeface="Times New Roman" panose="02020603050405020304" pitchFamily="18" charset="0"/>
                <a:cs typeface="Helvetica" panose="020B0604020202020204" pitchFamily="34" charset="0"/>
              </a:rPr>
              <a:t>Z1-6)</a:t>
            </a:r>
            <a:endParaRPr lang="de-DE" dirty="0">
              <a:ea typeface="Times New Roman" panose="02020603050405020304" pitchFamily="18" charset="0"/>
              <a:cs typeface="Helvetica" panose="020B0604020202020204" pitchFamily="34" charset="0"/>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dirty="0"/>
          </a:p>
        </p:txBody>
      </p:sp>
    </p:spTree>
    <p:extLst>
      <p:ext uri="{BB962C8B-B14F-4D97-AF65-F5344CB8AC3E}">
        <p14:creationId xmlns:p14="http://schemas.microsoft.com/office/powerpoint/2010/main" val="136731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0"/>
                                        <p:tgtEl>
                                          <p:spTgt spid="3">
                                            <p:txEl>
                                              <p:pRg st="2" end="2"/>
                                            </p:txEl>
                                          </p:spTgt>
                                        </p:tgtEl>
                                      </p:cBhvr>
                                    </p:animEffect>
                                    <p:anim calcmode="lin" valueType="num">
                                      <p:cBhvr>
                                        <p:cTn id="13"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2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500"/>
                                        <p:tgtEl>
                                          <p:spTgt spid="3">
                                            <p:txEl>
                                              <p:pRg st="3" end="3"/>
                                            </p:txEl>
                                          </p:spTgt>
                                        </p:tgtEl>
                                      </p:cBhvr>
                                    </p:animEffect>
                                    <p:anim calcmode="lin" valueType="num">
                                      <p:cBhvr>
                                        <p:cTn id="18"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2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500"/>
                                        <p:tgtEl>
                                          <p:spTgt spid="3">
                                            <p:txEl>
                                              <p:pRg st="5" end="5"/>
                                            </p:txEl>
                                          </p:spTgt>
                                        </p:tgtEl>
                                      </p:cBhvr>
                                    </p:animEffect>
                                    <p:anim calcmode="lin" valueType="num">
                                      <p:cBhvr>
                                        <p:cTn id="30" dur="2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25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500"/>
                                        <p:tgtEl>
                                          <p:spTgt spid="3">
                                            <p:txEl>
                                              <p:pRg st="6" end="6"/>
                                            </p:txEl>
                                          </p:spTgt>
                                        </p:tgtEl>
                                      </p:cBhvr>
                                    </p:animEffect>
                                    <p:anim calcmode="lin" valueType="num">
                                      <p:cBhvr>
                                        <p:cTn id="35" dur="2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2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1818035"/>
            <a:ext cx="8229600" cy="4205064"/>
          </a:xfrm>
        </p:spPr>
        <p:txBody>
          <a:bodyPr>
            <a:normAutofit fontScale="92500" lnSpcReduction="20000"/>
          </a:bodyPr>
          <a:lstStyle/>
          <a:p>
            <a:pPr marL="0" indent="0" algn="ctr">
              <a:buNone/>
            </a:pPr>
            <a:r>
              <a:rPr lang="de-DE" altLang="de-DE" sz="4400" b="1" dirty="0">
                <a:solidFill>
                  <a:srgbClr val="002060"/>
                </a:solidFill>
                <a:cs typeface="Times New Roman" pitchFamily="18" charset="0"/>
              </a:rPr>
              <a:t>V</a:t>
            </a:r>
            <a:r>
              <a:rPr lang="de-DE" altLang="de-DE" sz="4400" b="1" dirty="0" smtClean="0">
                <a:solidFill>
                  <a:srgbClr val="002060"/>
                </a:solidFill>
                <a:cs typeface="Times New Roman" pitchFamily="18" charset="0"/>
              </a:rPr>
              <a:t>.b</a:t>
            </a:r>
            <a:endParaRPr lang="de-DE" altLang="de-DE" sz="4400" b="1" dirty="0">
              <a:solidFill>
                <a:srgbClr val="002060"/>
              </a:solidFill>
              <a:cs typeface="Times New Roman" pitchFamily="18" charset="0"/>
            </a:endParaRPr>
          </a:p>
          <a:p>
            <a:pPr marL="0" indent="0" algn="ctr">
              <a:buNone/>
            </a:pPr>
            <a:r>
              <a:rPr kumimoji="0" lang="de-DE" altLang="de-DE" sz="4100" b="1" i="0" u="none" strike="noStrike" kern="1200" cap="none" spc="0" normalizeH="0" baseline="0" noProof="0" dirty="0">
                <a:ln>
                  <a:noFill/>
                </a:ln>
                <a:solidFill>
                  <a:srgbClr val="002060"/>
                </a:solidFill>
                <a:effectLst/>
                <a:uLnTx/>
                <a:uFillTx/>
                <a:latin typeface="Calibri"/>
                <a:ea typeface="+mn-ea"/>
                <a:cs typeface="Times New Roman" pitchFamily="18" charset="0"/>
              </a:rPr>
              <a:t>Vorschlag für</a:t>
            </a:r>
          </a:p>
          <a:p>
            <a:pPr marL="0" indent="0" algn="ctr">
              <a:buNone/>
            </a:pPr>
            <a:r>
              <a:rPr kumimoji="0" lang="de-DE" altLang="de-DE" sz="4100" b="1" i="0" u="none" strike="noStrike" kern="1200" cap="none" spc="0" normalizeH="0" baseline="0" noProof="0" dirty="0">
                <a:ln>
                  <a:noFill/>
                </a:ln>
                <a:solidFill>
                  <a:srgbClr val="002060"/>
                </a:solidFill>
                <a:effectLst/>
                <a:uLnTx/>
                <a:uFillTx/>
                <a:latin typeface="Calibri"/>
                <a:ea typeface="+mn-ea"/>
                <a:cs typeface="Times New Roman" pitchFamily="18" charset="0"/>
              </a:rPr>
              <a:t>teilnehmeraktivierende Elemente</a:t>
            </a:r>
          </a:p>
          <a:p>
            <a:pPr marL="0" indent="0" algn="ctr">
              <a:buNone/>
            </a:pPr>
            <a:r>
              <a:rPr kumimoji="0" lang="de-DE" altLang="de-DE" sz="4100" b="0" i="0" u="none" strike="noStrike" kern="1200" cap="none" spc="0" normalizeH="0" baseline="0" noProof="0" dirty="0">
                <a:ln>
                  <a:noFill/>
                </a:ln>
                <a:solidFill>
                  <a:srgbClr val="002060"/>
                </a:solidFill>
                <a:effectLst/>
                <a:uLnTx/>
                <a:uFillTx/>
                <a:latin typeface="Calibri"/>
                <a:ea typeface="+mn-ea"/>
                <a:cs typeface="Times New Roman" pitchFamily="18" charset="0"/>
              </a:rPr>
              <a:t>bei Implementationsveranstaltungen</a:t>
            </a:r>
          </a:p>
          <a:p>
            <a:pPr marL="0" indent="0" algn="ctr">
              <a:buNone/>
            </a:pPr>
            <a:r>
              <a:rPr kumimoji="0" lang="de-DE" altLang="de-DE" sz="4100" b="0" i="0" u="none" strike="noStrike" kern="1200" cap="none" spc="0" normalizeH="0" baseline="0" noProof="0" dirty="0">
                <a:ln>
                  <a:noFill/>
                </a:ln>
                <a:solidFill>
                  <a:srgbClr val="002060"/>
                </a:solidFill>
                <a:effectLst/>
                <a:uLnTx/>
                <a:uFillTx/>
                <a:latin typeface="Calibri"/>
                <a:ea typeface="+mn-ea"/>
                <a:cs typeface="Times New Roman" pitchFamily="18" charset="0"/>
              </a:rPr>
              <a:t>passend zu den einzelnen Kapiteln</a:t>
            </a:r>
          </a:p>
          <a:p>
            <a:pPr marL="0" indent="0" algn="ctr">
              <a:buNone/>
            </a:pPr>
            <a:r>
              <a:rPr kumimoji="0" lang="de-DE" altLang="de-DE" sz="4100" b="0" i="0" u="none" strike="noStrike" kern="1200" cap="none" spc="0" normalizeH="0" baseline="0" noProof="0" dirty="0">
                <a:ln>
                  <a:noFill/>
                </a:ln>
                <a:solidFill>
                  <a:srgbClr val="002060"/>
                </a:solidFill>
                <a:effectLst/>
                <a:uLnTx/>
                <a:uFillTx/>
                <a:latin typeface="Calibri"/>
                <a:ea typeface="+mn-ea"/>
                <a:cs typeface="Times New Roman" pitchFamily="18" charset="0"/>
              </a:rPr>
              <a:t>des Lehrplans Kunst</a:t>
            </a:r>
            <a:r>
              <a:rPr lang="de-DE" sz="3600" dirty="0"/>
              <a:t/>
            </a:r>
            <a:br>
              <a:rPr lang="de-DE" sz="3600" dirty="0"/>
            </a:br>
            <a:endParaRPr lang="de-DE" sz="36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41</a:t>
            </a:fld>
            <a:endParaRPr lang="de-DE" dirty="0"/>
          </a:p>
        </p:txBody>
      </p:sp>
    </p:spTree>
    <p:extLst>
      <p:ext uri="{BB962C8B-B14F-4D97-AF65-F5344CB8AC3E}">
        <p14:creationId xmlns:p14="http://schemas.microsoft.com/office/powerpoint/2010/main" val="3631240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95300" y="2887980"/>
            <a:ext cx="8253164" cy="3129062"/>
          </a:xfrm>
          <a:prstGeom prst="rect">
            <a:avLst/>
          </a:prstGeom>
          <a:noFill/>
        </p:spPr>
        <p:txBody>
          <a:bodyPr wrap="square" rtlCol="0">
            <a:spAutoFit/>
          </a:bodyPr>
          <a:lstStyle/>
          <a:p>
            <a:r>
              <a:rPr lang="de-DE" b="1" dirty="0"/>
              <a:t>Auszüge aus dem Lehrplan Kunst [u.a. Kap. 1]</a:t>
            </a:r>
          </a:p>
          <a:p>
            <a:pPr>
              <a:spcBef>
                <a:spcPts val="500"/>
              </a:spcBef>
            </a:pPr>
            <a:r>
              <a:rPr lang="de-DE" sz="1650" dirty="0"/>
              <a:t>Entwicklung und Förderung…</a:t>
            </a:r>
          </a:p>
          <a:p>
            <a:pPr marL="444500" indent="-342900">
              <a:spcBef>
                <a:spcPts val="400"/>
              </a:spcBef>
              <a:buFont typeface="+mj-lt"/>
              <a:buAutoNum type="alphaLcParenR"/>
            </a:pPr>
            <a:r>
              <a:rPr lang="de-DE" sz="1650" dirty="0"/>
              <a:t>… des </a:t>
            </a:r>
            <a:r>
              <a:rPr lang="de-DE" sz="1650" dirty="0">
                <a:effectLst/>
                <a:ea typeface="Times New Roman" panose="02020603050405020304" pitchFamily="18" charset="0"/>
                <a:cs typeface="Times New Roman" panose="02020603050405020304" pitchFamily="18" charset="0"/>
              </a:rPr>
              <a:t>„individuellen Wahrnehmungs-, Vorstellungs- und Ausdrucksvermögens“.</a:t>
            </a:r>
            <a:r>
              <a:rPr lang="de-DE" sz="1650" b="1" dirty="0">
                <a:effectLst/>
                <a:ea typeface="Times New Roman" panose="02020603050405020304" pitchFamily="18" charset="0"/>
                <a:cs typeface="Times New Roman" panose="02020603050405020304" pitchFamily="18" charset="0"/>
              </a:rPr>
              <a:t> </a:t>
            </a:r>
          </a:p>
          <a:p>
            <a:pPr marL="444500" indent="-342900">
              <a:spcBef>
                <a:spcPts val="400"/>
              </a:spcBef>
              <a:buFont typeface="+mj-lt"/>
              <a:buAutoNum type="alphaLcParenR"/>
            </a:pPr>
            <a:r>
              <a:rPr lang="de-DE" sz="1650" dirty="0"/>
              <a:t>… von „</a:t>
            </a:r>
            <a:r>
              <a:rPr lang="de-DE" sz="1650" dirty="0">
                <a:effectLst/>
                <a:ea typeface="Times New Roman" panose="02020603050405020304" pitchFamily="18" charset="0"/>
                <a:cs typeface="Times New Roman" panose="02020603050405020304" pitchFamily="18" charset="0"/>
              </a:rPr>
              <a:t>Einsichten in die Gestaltbarkeit von Leben und Kultur, Umwelt und Gemeinschaft</a:t>
            </a:r>
            <a:r>
              <a:rPr lang="de-DE" sz="1650" dirty="0"/>
              <a:t>“.</a:t>
            </a:r>
          </a:p>
          <a:p>
            <a:pPr marL="444500" indent="-342900">
              <a:spcBef>
                <a:spcPts val="400"/>
              </a:spcBef>
              <a:buFont typeface="+mj-lt"/>
              <a:buAutoNum type="alphaLcParenR"/>
            </a:pPr>
            <a:r>
              <a:rPr lang="de-DE" sz="1650" dirty="0">
                <a:ea typeface="Times New Roman" panose="02020603050405020304" pitchFamily="18" charset="0"/>
                <a:cs typeface="Times New Roman" panose="02020603050405020304" pitchFamily="18" charset="0"/>
              </a:rPr>
              <a:t>… „eigener Visionen von Welt zur aktiven Teilhabe am gesellschaftlichen Leben“.</a:t>
            </a:r>
          </a:p>
          <a:p>
            <a:pPr marL="444500" indent="-342900">
              <a:spcBef>
                <a:spcPts val="400"/>
              </a:spcBef>
              <a:buFont typeface="+mj-lt"/>
              <a:buAutoNum type="alphaLcParenR"/>
            </a:pPr>
            <a:r>
              <a:rPr lang="de-DE" sz="1650" dirty="0">
                <a:ea typeface="Times New Roman" panose="02020603050405020304" pitchFamily="18" charset="0"/>
                <a:cs typeface="Times New Roman" panose="02020603050405020304" pitchFamily="18" charset="0"/>
              </a:rPr>
              <a:t>… </a:t>
            </a:r>
            <a:r>
              <a:rPr lang="de-DE" sz="1650" dirty="0">
                <a:effectLst/>
                <a:ea typeface="Times New Roman" panose="02020603050405020304" pitchFamily="18" charset="0"/>
                <a:cs typeface="Times New Roman" panose="02020603050405020304" pitchFamily="18" charset="0"/>
              </a:rPr>
              <a:t>von „Bildkompetenz sowie zur Persönlichkeits- und Identitätsentwicklung“.</a:t>
            </a:r>
          </a:p>
          <a:p>
            <a:pPr marL="444500" indent="-342900">
              <a:spcBef>
                <a:spcPts val="400"/>
              </a:spcBef>
              <a:buFont typeface="+mj-lt"/>
              <a:buAutoNum type="alphaLcParenR"/>
            </a:pPr>
            <a:r>
              <a:rPr lang="de-DE" sz="1650" dirty="0">
                <a:effectLst/>
                <a:ea typeface="Times New Roman" panose="02020603050405020304" pitchFamily="18" charset="0"/>
                <a:cs typeface="Times New Roman" panose="02020603050405020304" pitchFamily="18" charset="0"/>
              </a:rPr>
              <a:t>… von „neuen und auch ungewöhnlichen Arbeits-, Sicht- und Denkweisen“.</a:t>
            </a:r>
          </a:p>
          <a:p>
            <a:pPr marL="444500" indent="-342900">
              <a:spcBef>
                <a:spcPts val="400"/>
              </a:spcBef>
              <a:buFont typeface="+mj-lt"/>
              <a:buAutoNum type="alphaLcParenR"/>
            </a:pPr>
            <a:r>
              <a:rPr lang="de-DE" sz="1650" dirty="0">
                <a:ea typeface="Times New Roman" panose="02020603050405020304" pitchFamily="18" charset="0"/>
                <a:cs typeface="Times New Roman" panose="02020603050405020304" pitchFamily="18" charset="0"/>
              </a:rPr>
              <a:t>… von „</a:t>
            </a:r>
            <a:r>
              <a:rPr lang="de-DE" sz="1650" dirty="0">
                <a:effectLst/>
                <a:ea typeface="Times New Roman" panose="02020603050405020304" pitchFamily="18" charset="0"/>
                <a:cs typeface="Times New Roman" panose="02020603050405020304" pitchFamily="18" charset="0"/>
              </a:rPr>
              <a:t>Bildkompetenz als kumulativer Prozess</a:t>
            </a:r>
            <a:r>
              <a:rPr lang="de-DE" sz="1650" dirty="0"/>
              <a:t>“.</a:t>
            </a:r>
          </a:p>
          <a:p>
            <a:pPr marL="444500" indent="-342900">
              <a:spcBef>
                <a:spcPts val="400"/>
              </a:spcBef>
              <a:buFont typeface="+mj-lt"/>
              <a:buAutoNum type="alphaLcParenR"/>
            </a:pPr>
            <a:r>
              <a:rPr lang="de-DE" sz="1650" dirty="0"/>
              <a:t>… „</a:t>
            </a:r>
            <a:r>
              <a:rPr lang="de-DE" sz="1650" dirty="0">
                <a:effectLst/>
                <a:ea typeface="Times New Roman" panose="02020603050405020304" pitchFamily="18" charset="0"/>
                <a:cs typeface="Times New Roman" panose="02020603050405020304" pitchFamily="18" charset="0"/>
              </a:rPr>
              <a:t>persönlichkeitsbildender und fachlicher Kompetenzen</a:t>
            </a:r>
            <a:r>
              <a:rPr lang="de-DE" sz="1650" dirty="0"/>
              <a:t>“.</a:t>
            </a:r>
          </a:p>
          <a:p>
            <a:pPr marL="444500" indent="-342900">
              <a:spcBef>
                <a:spcPts val="400"/>
              </a:spcBef>
              <a:buFont typeface="+mj-lt"/>
              <a:buAutoNum type="alphaLcParenR"/>
            </a:pPr>
            <a:r>
              <a:rPr lang="de-DE" sz="1650" dirty="0"/>
              <a:t>… des „</a:t>
            </a:r>
            <a:r>
              <a:rPr lang="de-DE" sz="1650" dirty="0">
                <a:effectLst/>
                <a:ea typeface="Times New Roman" panose="02020603050405020304" pitchFamily="18" charset="0"/>
                <a:cs typeface="Times New Roman" panose="02020603050405020304" pitchFamily="18" charset="0"/>
              </a:rPr>
              <a:t>Verstehens und Kommunizierens über eigene und fremde Bilder</a:t>
            </a:r>
            <a:r>
              <a:rPr lang="de-DE" sz="1650" dirty="0"/>
              <a:t>“.</a:t>
            </a:r>
          </a:p>
        </p:txBody>
      </p:sp>
      <p:sp>
        <p:nvSpPr>
          <p:cNvPr id="8" name="Textfeld 7"/>
          <p:cNvSpPr txBox="1"/>
          <p:nvPr/>
        </p:nvSpPr>
        <p:spPr>
          <a:xfrm>
            <a:off x="539552" y="1628800"/>
            <a:ext cx="8175396" cy="1169551"/>
          </a:xfrm>
          <a:prstGeom prst="rect">
            <a:avLst/>
          </a:prstGeom>
          <a:noFill/>
        </p:spPr>
        <p:txBody>
          <a:bodyPr wrap="square" rtlCol="0">
            <a:spAutoFit/>
          </a:bodyPr>
          <a:lstStyle/>
          <a:p>
            <a:pPr marL="400050" indent="-400050">
              <a:spcBef>
                <a:spcPts val="600"/>
              </a:spcBef>
              <a:buAutoNum type="romanUcPeriod"/>
            </a:pPr>
            <a:r>
              <a:rPr lang="de-DE" sz="1500" b="1" dirty="0" smtClean="0">
                <a:solidFill>
                  <a:prstClr val="black"/>
                </a:solidFill>
              </a:rPr>
              <a:t>Notieren </a:t>
            </a:r>
            <a:r>
              <a:rPr lang="de-DE" sz="1500" b="1" dirty="0">
                <a:solidFill>
                  <a:prstClr val="black"/>
                </a:solidFill>
              </a:rPr>
              <a:t>Sie 1-2 Punkte der unten aufgeführten Zieldimensionen, die Ihnen persönlich in Ihrem Kunstunterricht besonders am Herzen </a:t>
            </a:r>
            <a:r>
              <a:rPr lang="de-DE" sz="1500" b="1" dirty="0" smtClean="0">
                <a:solidFill>
                  <a:prstClr val="black"/>
                </a:solidFill>
              </a:rPr>
              <a:t>liegen.</a:t>
            </a:r>
          </a:p>
          <a:p>
            <a:pPr marL="400050" indent="-400050">
              <a:spcBef>
                <a:spcPts val="600"/>
              </a:spcBef>
              <a:buAutoNum type="romanUcPeriod"/>
            </a:pPr>
            <a:r>
              <a:rPr lang="de-DE" sz="1500" b="1" dirty="0" smtClean="0">
                <a:solidFill>
                  <a:prstClr val="black"/>
                </a:solidFill>
              </a:rPr>
              <a:t>Geben </a:t>
            </a:r>
            <a:r>
              <a:rPr lang="de-DE" sz="1500" b="1" dirty="0">
                <a:solidFill>
                  <a:prstClr val="black"/>
                </a:solidFill>
              </a:rPr>
              <a:t>Sie ein Beispiel, wie sich diese Ziele konkret in Ihrem Unterricht zeigen.</a:t>
            </a:r>
          </a:p>
          <a:p>
            <a:pPr marL="400050" indent="-400050">
              <a:spcBef>
                <a:spcPts val="600"/>
              </a:spcBef>
              <a:buFont typeface="+mj-lt"/>
              <a:buAutoNum type="romanUcPeriod"/>
            </a:pPr>
            <a:r>
              <a:rPr lang="de-DE" sz="1500" b="1" dirty="0">
                <a:solidFill>
                  <a:prstClr val="black"/>
                </a:solidFill>
              </a:rPr>
              <a:t>Tauschen Sie sich mit Ihrem 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a:solidFill>
                  <a:srgbClr val="FF0000"/>
                </a:solidFill>
                <a:latin typeface="Calibri"/>
              </a:rPr>
              <a:t>Kapitel 1: </a:t>
            </a:r>
            <a:r>
              <a:rPr lang="de-DE" sz="2400" b="1" dirty="0">
                <a:latin typeface="Calibri"/>
              </a:rPr>
              <a:t>Aufgaben und Ziele des Faches    </a:t>
            </a:r>
          </a:p>
        </p:txBody>
      </p:sp>
    </p:spTree>
    <p:extLst>
      <p:ext uri="{BB962C8B-B14F-4D97-AF65-F5344CB8AC3E}">
        <p14:creationId xmlns:p14="http://schemas.microsoft.com/office/powerpoint/2010/main" val="14726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0"/>
                                        <p:tgtEl>
                                          <p:spTgt spid="8">
                                            <p:txEl>
                                              <p:pRg st="0" end="0"/>
                                            </p:txEl>
                                          </p:spTgt>
                                        </p:tgtEl>
                                      </p:cBhvr>
                                    </p:animEffect>
                                    <p:anim calcmode="lin" valueType="num">
                                      <p:cBhvr>
                                        <p:cTn id="8" dur="2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2500"/>
                                        <p:tgtEl>
                                          <p:spTgt spid="8">
                                            <p:txEl>
                                              <p:pRg st="1" end="1"/>
                                            </p:txEl>
                                          </p:spTgt>
                                        </p:tgtEl>
                                      </p:cBhvr>
                                    </p:animEffect>
                                    <p:anim calcmode="lin" valueType="num">
                                      <p:cBhvr>
                                        <p:cTn id="15" dur="2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2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2500"/>
                                        <p:tgtEl>
                                          <p:spTgt spid="8">
                                            <p:txEl>
                                              <p:pRg st="2" end="2"/>
                                            </p:txEl>
                                          </p:spTgt>
                                        </p:tgtEl>
                                      </p:cBhvr>
                                    </p:animEffect>
                                    <p:anim calcmode="lin" valueType="num">
                                      <p:cBhvr>
                                        <p:cTn id="22" dur="2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8" dur="1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3" dur="10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8" dur="10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3" dur="10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randombar(horizontal)">
                                      <p:cBhvr>
                                        <p:cTn id="48" dur="1000"/>
                                        <p:tgtEl>
                                          <p:spTgt spid="7">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randombar(horizontal)">
                                      <p:cBhvr>
                                        <p:cTn id="53" dur="1000"/>
                                        <p:tgtEl>
                                          <p:spTgt spid="7">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7">
                                            <p:txEl>
                                              <p:pRg st="6" end="6"/>
                                            </p:txEl>
                                          </p:spTgt>
                                        </p:tgtEl>
                                        <p:attrNameLst>
                                          <p:attrName>style.visibility</p:attrName>
                                        </p:attrNameLst>
                                      </p:cBhvr>
                                      <p:to>
                                        <p:strVal val="visible"/>
                                      </p:to>
                                    </p:set>
                                    <p:animEffect transition="in" filter="randombar(horizontal)">
                                      <p:cBhvr>
                                        <p:cTn id="58" dur="1000"/>
                                        <p:tgtEl>
                                          <p:spTgt spid="7">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randombar(horizontal)">
                                      <p:cBhvr>
                                        <p:cTn id="63" dur="1000"/>
                                        <p:tgtEl>
                                          <p:spTgt spid="7">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Effect transition="in" filter="randombar(horizontal)">
                                      <p:cBhvr>
                                        <p:cTn id="68" dur="1000"/>
                                        <p:tgtEl>
                                          <p:spTgt spid="7">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7">
                                            <p:txEl>
                                              <p:pRg st="9" end="9"/>
                                            </p:txEl>
                                          </p:spTgt>
                                        </p:tgtEl>
                                        <p:attrNameLst>
                                          <p:attrName>style.visibility</p:attrName>
                                        </p:attrNameLst>
                                      </p:cBhvr>
                                      <p:to>
                                        <p:strVal val="visible"/>
                                      </p:to>
                                    </p:set>
                                    <p:animEffect transition="in" filter="randombar(horizontal)">
                                      <p:cBhvr>
                                        <p:cTn id="73"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a:solidFill>
                  <a:srgbClr val="FF0000"/>
                </a:solidFill>
                <a:latin typeface="Calibri"/>
              </a:rPr>
              <a:t>Kapitel 2:</a:t>
            </a:r>
            <a:r>
              <a:rPr lang="de-DE" sz="2800" b="1" dirty="0">
                <a:solidFill>
                  <a:prstClr val="black"/>
                </a:solidFill>
                <a:latin typeface="Calibri"/>
              </a:rPr>
              <a:t> Kompetenzerwartungen in der Praxis</a:t>
            </a:r>
          </a:p>
        </p:txBody>
      </p:sp>
      <p:sp>
        <p:nvSpPr>
          <p:cNvPr id="4" name="Textfeld 3">
            <a:extLst>
              <a:ext uri="{FF2B5EF4-FFF2-40B4-BE49-F238E27FC236}">
                <a16:creationId xmlns:a16="http://schemas.microsoft.com/office/drawing/2014/main" id="{DD363219-A80A-42F4-88A5-2296887C0064}"/>
              </a:ext>
            </a:extLst>
          </p:cNvPr>
          <p:cNvSpPr txBox="1"/>
          <p:nvPr/>
        </p:nvSpPr>
        <p:spPr>
          <a:xfrm>
            <a:off x="516632" y="1645731"/>
            <a:ext cx="8159824" cy="4760278"/>
          </a:xfrm>
          <a:prstGeom prst="rect">
            <a:avLst/>
          </a:prstGeom>
          <a:noFill/>
        </p:spPr>
        <p:txBody>
          <a:bodyPr wrap="square" rtlCol="0">
            <a:spAutoFit/>
          </a:bodyPr>
          <a:lstStyle/>
          <a:p>
            <a:pPr marL="296863" indent="-296863">
              <a:buFont typeface="+mj-lt"/>
              <a:buAutoNum type="romanUcPeriod"/>
              <a:defRPr/>
            </a:pPr>
            <a:r>
              <a:rPr lang="de-DE" sz="1500" b="1" dirty="0" smtClean="0">
                <a:solidFill>
                  <a:prstClr val="black"/>
                </a:solidFill>
                <a:latin typeface="+mj-lt"/>
              </a:rPr>
              <a:t>Wählen </a:t>
            </a:r>
            <a:r>
              <a:rPr lang="de-DE" sz="1500" b="1" dirty="0">
                <a:solidFill>
                  <a:prstClr val="black"/>
                </a:solidFill>
                <a:latin typeface="+mj-lt"/>
              </a:rPr>
              <a:t>Sie </a:t>
            </a:r>
            <a:r>
              <a:rPr lang="de-DE" sz="1500" b="1" dirty="0" smtClean="0">
                <a:solidFill>
                  <a:prstClr val="black"/>
                </a:solidFill>
                <a:latin typeface="+mj-lt"/>
              </a:rPr>
              <a:t>in </a:t>
            </a:r>
            <a:r>
              <a:rPr lang="de-DE" sz="1500" b="1" dirty="0">
                <a:solidFill>
                  <a:prstClr val="black"/>
                </a:solidFill>
                <a:latin typeface="+mj-lt"/>
              </a:rPr>
              <a:t>Partnerarbeit eine der </a:t>
            </a:r>
            <a:r>
              <a:rPr lang="de-DE" sz="1500" b="1" dirty="0" smtClean="0">
                <a:solidFill>
                  <a:prstClr val="black"/>
                </a:solidFill>
                <a:latin typeface="+mj-lt"/>
              </a:rPr>
              <a:t>unten folgenden Kompetenzerwartungen aus.</a:t>
            </a:r>
          </a:p>
          <a:p>
            <a:pPr marL="296863" indent="-296863">
              <a:buFont typeface="+mj-lt"/>
              <a:buAutoNum type="romanUcPeriod"/>
              <a:defRPr/>
            </a:pPr>
            <a:r>
              <a:rPr lang="de-DE" sz="1500" b="1" dirty="0" smtClean="0">
                <a:solidFill>
                  <a:prstClr val="black"/>
                </a:solidFill>
                <a:latin typeface="+mj-lt"/>
              </a:rPr>
              <a:t>Erörtern </a:t>
            </a:r>
            <a:r>
              <a:rPr lang="de-DE" sz="1500" b="1" dirty="0">
                <a:solidFill>
                  <a:prstClr val="black"/>
                </a:solidFill>
                <a:latin typeface="+mj-lt"/>
              </a:rPr>
              <a:t>Sie in Ihrem Team: „Über welche Kenntnisse / Fähigkeiten / Fertigkeiten / Haltungen sollte eine Schülerin / ein Schüler mit Blick auf die (von Ihnen ausgewählte) Kompetenz verfügen?“</a:t>
            </a:r>
          </a:p>
          <a:p>
            <a:pPr marL="296863" indent="-296863">
              <a:spcAft>
                <a:spcPts val="600"/>
              </a:spcAft>
              <a:buFont typeface="+mj-lt"/>
              <a:buAutoNum type="romanUcPeriod"/>
              <a:defRPr/>
            </a:pPr>
            <a:r>
              <a:rPr lang="de-DE" sz="1500" b="1" dirty="0">
                <a:solidFill>
                  <a:prstClr val="black"/>
                </a:solidFill>
                <a:latin typeface="+mj-lt"/>
              </a:rPr>
              <a:t>Überlegen Sie, in welchem Unterrichtsvorhaben </a:t>
            </a:r>
            <a:r>
              <a:rPr lang="de-DE" sz="1500" dirty="0" smtClean="0">
                <a:solidFill>
                  <a:schemeClr val="bg1">
                    <a:lumMod val="50000"/>
                  </a:schemeClr>
                </a:solidFill>
                <a:latin typeface="+mj-lt"/>
              </a:rPr>
              <a:t>Ihrer </a:t>
            </a:r>
            <a:r>
              <a:rPr lang="de-DE" sz="1500" dirty="0">
                <a:solidFill>
                  <a:schemeClr val="bg1">
                    <a:lumMod val="50000"/>
                  </a:schemeClr>
                </a:solidFill>
                <a:latin typeface="+mj-lt"/>
              </a:rPr>
              <a:t>bisherigen </a:t>
            </a:r>
            <a:r>
              <a:rPr lang="de-DE" sz="1500" dirty="0">
                <a:solidFill>
                  <a:schemeClr val="bg1">
                    <a:lumMod val="50000"/>
                  </a:schemeClr>
                </a:solidFill>
                <a:latin typeface="+mj-lt"/>
              </a:rPr>
              <a:t>schuleigenen </a:t>
            </a:r>
            <a:r>
              <a:rPr lang="de-DE" sz="1500" dirty="0" smtClean="0">
                <a:solidFill>
                  <a:schemeClr val="bg1">
                    <a:lumMod val="50000"/>
                  </a:schemeClr>
                </a:solidFill>
                <a:latin typeface="+mj-lt"/>
              </a:rPr>
              <a:t>Unterrichts-vorgaben </a:t>
            </a:r>
            <a:r>
              <a:rPr lang="de-DE" sz="1500" b="1" dirty="0" smtClean="0">
                <a:solidFill>
                  <a:prstClr val="black"/>
                </a:solidFill>
                <a:latin typeface="+mj-lt"/>
              </a:rPr>
              <a:t>sich </a:t>
            </a:r>
            <a:r>
              <a:rPr lang="de-DE" sz="1500" b="1" dirty="0">
                <a:solidFill>
                  <a:prstClr val="black"/>
                </a:solidFill>
                <a:latin typeface="+mj-lt"/>
              </a:rPr>
              <a:t>diese Kompetenzen am besten fördern lassen </a:t>
            </a:r>
            <a:r>
              <a:rPr lang="de-DE" sz="1500" dirty="0">
                <a:solidFill>
                  <a:schemeClr val="bg1">
                    <a:lumMod val="50000"/>
                  </a:schemeClr>
                </a:solidFill>
                <a:latin typeface="+mj-lt"/>
              </a:rPr>
              <a:t>bzw. welche Änderungen </a:t>
            </a:r>
            <a:r>
              <a:rPr lang="de-DE" sz="1500" dirty="0" smtClean="0">
                <a:solidFill>
                  <a:schemeClr val="bg1">
                    <a:lumMod val="50000"/>
                  </a:schemeClr>
                </a:solidFill>
                <a:latin typeface="+mj-lt"/>
              </a:rPr>
              <a:t>in </a:t>
            </a:r>
            <a:r>
              <a:rPr lang="de-DE" sz="1500" dirty="0">
                <a:solidFill>
                  <a:schemeClr val="bg1">
                    <a:lumMod val="50000"/>
                  </a:schemeClr>
                </a:solidFill>
                <a:latin typeface="+mj-lt"/>
              </a:rPr>
              <a:t>den  schuleigenen Unterrichtsvorgaben nötig </a:t>
            </a:r>
            <a:r>
              <a:rPr lang="de-DE" sz="1500" dirty="0">
                <a:solidFill>
                  <a:schemeClr val="bg1">
                    <a:lumMod val="50000"/>
                  </a:schemeClr>
                </a:solidFill>
                <a:latin typeface="+mj-lt"/>
              </a:rPr>
              <a:t>sind</a:t>
            </a:r>
            <a:r>
              <a:rPr lang="de-DE" sz="1500" b="1" dirty="0" smtClean="0">
                <a:solidFill>
                  <a:prstClr val="black"/>
                </a:solidFill>
                <a:latin typeface="+mj-lt"/>
              </a:rPr>
              <a:t>.</a:t>
            </a:r>
            <a:endParaRPr lang="de-DE" sz="1500" b="1" dirty="0">
              <a:solidFill>
                <a:prstClr val="black"/>
              </a:solidFill>
              <a:latin typeface="+mj-lt"/>
            </a:endParaRPr>
          </a:p>
          <a:p>
            <a:pPr>
              <a:defRPr/>
            </a:pPr>
            <a:r>
              <a:rPr lang="de-DE" sz="1500" dirty="0" smtClean="0">
                <a:solidFill>
                  <a:prstClr val="black"/>
                </a:solidFill>
                <a:ea typeface="Times New Roman"/>
              </a:rPr>
              <a:t>Die </a:t>
            </a:r>
            <a:r>
              <a:rPr lang="de-DE" sz="1500" dirty="0">
                <a:solidFill>
                  <a:prstClr val="black"/>
                </a:solidFill>
                <a:ea typeface="Times New Roman"/>
              </a:rPr>
              <a:t>Schülerinnen und Schüler …</a:t>
            </a:r>
            <a:endParaRPr lang="de-DE" sz="1500" dirty="0">
              <a:solidFill>
                <a:prstClr val="black"/>
              </a:solidFill>
              <a:latin typeface="Times New Roman"/>
              <a:ea typeface="Times New Roman"/>
            </a:endParaRPr>
          </a:p>
          <a:p>
            <a:pPr marL="390525" lvl="1" indent="-342900">
              <a:spcBef>
                <a:spcPts val="400"/>
              </a:spcBef>
              <a:buFont typeface="+mj-lt"/>
              <a:buAutoNum type="alphaLcParenR"/>
              <a:tabLst>
                <a:tab pos="266700" algn="l"/>
              </a:tabLst>
              <a:defRPr/>
            </a:pPr>
            <a:r>
              <a:rPr lang="de-DE" sz="1500" dirty="0">
                <a:solidFill>
                  <a:prstClr val="black"/>
                </a:solidFill>
                <a:latin typeface="+mj-lt"/>
                <a:ea typeface="Times New Roman"/>
              </a:rPr>
              <a:t>sammeln Farben und farbige Materialien aus Alltag, Kunst und Natur und stellen begründet eigene Ordnungen her </a:t>
            </a:r>
            <a:r>
              <a:rPr lang="de-DE" sz="1500" i="1" dirty="0">
                <a:solidFill>
                  <a:schemeClr val="bg1">
                    <a:lumMod val="50000"/>
                  </a:schemeClr>
                </a:solidFill>
                <a:latin typeface="+mj-lt"/>
                <a:ea typeface="Times New Roman"/>
              </a:rPr>
              <a:t>(Bereich: Malen; SEP)</a:t>
            </a:r>
          </a:p>
          <a:p>
            <a:pPr marL="390525" lvl="1" indent="-342900">
              <a:spcBef>
                <a:spcPts val="400"/>
              </a:spcBef>
              <a:buFont typeface="+mj-lt"/>
              <a:buAutoNum type="alphaLcParenR"/>
              <a:tabLst>
                <a:tab pos="266700" algn="l"/>
              </a:tabLst>
              <a:defRPr/>
            </a:pPr>
            <a:r>
              <a:rPr lang="de-DE" sz="1500" dirty="0">
                <a:ea typeface="Times New Roman" panose="02020603050405020304" pitchFamily="18" charset="0"/>
                <a:cs typeface="Helvetica" panose="020B0604020202020204" pitchFamily="34" charset="0"/>
              </a:rPr>
              <a:t>experimentieren mit textilen Materialien (u.a. Fäden, Stoffe) und erproben deren Gestaltbarkeit (u.a. Knoten, Flechten; Reißen, Abbinden, Wickeln) </a:t>
            </a:r>
            <a:r>
              <a:rPr lang="de-DE" sz="1500" i="1" dirty="0">
                <a:solidFill>
                  <a:schemeClr val="bg1">
                    <a:lumMod val="50000"/>
                  </a:schemeClr>
                </a:solidFill>
                <a:ea typeface="Times New Roman" panose="02020603050405020304" pitchFamily="18" charset="0"/>
                <a:cs typeface="Helvetica" panose="020B0604020202020204" pitchFamily="34" charset="0"/>
              </a:rPr>
              <a:t>(Bereich: Textiles Gestalten; SEP)</a:t>
            </a:r>
          </a:p>
          <a:p>
            <a:pPr marL="390525" lvl="1" indent="-342900">
              <a:spcBef>
                <a:spcPts val="400"/>
              </a:spcBef>
              <a:buFont typeface="+mj-lt"/>
              <a:buAutoNum type="alphaLcParenR"/>
              <a:tabLst>
                <a:tab pos="266700" algn="l"/>
              </a:tabLst>
              <a:defRPr/>
            </a:pPr>
            <a:r>
              <a:rPr lang="de-DE" sz="1500" dirty="0">
                <a:ea typeface="Times New Roman" panose="02020603050405020304" pitchFamily="18" charset="0"/>
                <a:cs typeface="Helvetica" panose="020B0604020202020204" pitchFamily="34" charset="0"/>
              </a:rPr>
              <a:t>erproben und beurteilen in der jeweiligen Spielform Ausdrucksmöglichkeiten (u. a. Mimik, Gestik, Körperhaltung, Bewegung im Raum und Zusammenspiel) für Gefühle, Stimmungen, Eigenschaften </a:t>
            </a:r>
            <a:r>
              <a:rPr lang="de-DE" sz="1500" dirty="0">
                <a:latin typeface="+mj-lt"/>
                <a:ea typeface="Times New Roman" panose="02020603050405020304" pitchFamily="18" charset="0"/>
                <a:cs typeface="Helvetica" panose="020B0604020202020204" pitchFamily="34" charset="0"/>
              </a:rPr>
              <a:t>und Charaktere </a:t>
            </a:r>
            <a:r>
              <a:rPr lang="de-DE" sz="1500" i="1" dirty="0">
                <a:solidFill>
                  <a:schemeClr val="bg1">
                    <a:lumMod val="50000"/>
                  </a:schemeClr>
                </a:solidFill>
                <a:latin typeface="+mj-lt"/>
                <a:ea typeface="Times New Roman"/>
              </a:rPr>
              <a:t>(Bereich: Agieren und Inszenieren; Ende Klasse 4)</a:t>
            </a:r>
            <a:r>
              <a:rPr lang="de-DE" sz="1500" dirty="0">
                <a:solidFill>
                  <a:schemeClr val="bg1">
                    <a:lumMod val="50000"/>
                  </a:schemeClr>
                </a:solidFill>
                <a:latin typeface="+mj-lt"/>
                <a:ea typeface="Times New Roman"/>
              </a:rPr>
              <a:t> </a:t>
            </a:r>
          </a:p>
          <a:p>
            <a:pPr marL="390525" lvl="1" indent="-342900">
              <a:spcBef>
                <a:spcPts val="400"/>
              </a:spcBef>
              <a:buFont typeface="+mj-lt"/>
              <a:buAutoNum type="alphaLcParenR"/>
              <a:tabLst>
                <a:tab pos="266700" algn="l"/>
              </a:tabLst>
              <a:defRPr/>
            </a:pPr>
            <a:r>
              <a:rPr lang="de-DE" sz="1500" dirty="0">
                <a:solidFill>
                  <a:prstClr val="black"/>
                </a:solidFill>
                <a:latin typeface="+mj-lt"/>
                <a:ea typeface="Times New Roman"/>
              </a:rPr>
              <a:t>experimentieren mit Bildmitteln (u.a. Perspektive) und untersuchen Gestaltungsmöglichkeiten digitaler Werkzeuge in Foto und Film im Hinblick auf Wirkungs- und Funktionszusammenhänge </a:t>
            </a:r>
            <a:r>
              <a:rPr lang="de-DE" sz="1500" i="1" dirty="0">
                <a:solidFill>
                  <a:schemeClr val="bg1">
                    <a:lumMod val="50000"/>
                  </a:schemeClr>
                </a:solidFill>
                <a:latin typeface="+mj-lt"/>
                <a:ea typeface="Times New Roman"/>
              </a:rPr>
              <a:t>(Bereich: Fotografieren und Filmen; Ende 4)</a:t>
            </a:r>
          </a:p>
          <a:p>
            <a:pPr marL="296863" indent="-296863">
              <a:buFont typeface="+mj-lt"/>
              <a:buAutoNum type="romanUcPeriod"/>
              <a:defRPr/>
            </a:pPr>
            <a:endParaRPr lang="de-DE" sz="1500" b="1" dirty="0">
              <a:solidFill>
                <a:prstClr val="black"/>
              </a:solidFill>
              <a:latin typeface="+mj-lt"/>
            </a:endParaRPr>
          </a:p>
        </p:txBody>
      </p:sp>
    </p:spTree>
    <p:extLst>
      <p:ext uri="{BB962C8B-B14F-4D97-AF65-F5344CB8AC3E}">
        <p14:creationId xmlns:p14="http://schemas.microsoft.com/office/powerpoint/2010/main" val="279858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0"/>
                                        <p:tgtEl>
                                          <p:spTgt spid="4">
                                            <p:txEl>
                                              <p:pRg st="0" end="0"/>
                                            </p:txEl>
                                          </p:spTgt>
                                        </p:tgtEl>
                                      </p:cBhvr>
                                    </p:animEffect>
                                    <p:anim calcmode="lin" valueType="num">
                                      <p:cBhvr>
                                        <p:cTn id="8" dur="2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500"/>
                                        <p:tgtEl>
                                          <p:spTgt spid="4">
                                            <p:txEl>
                                              <p:pRg st="1" end="1"/>
                                            </p:txEl>
                                          </p:spTgt>
                                        </p:tgtEl>
                                      </p:cBhvr>
                                    </p:animEffect>
                                    <p:anim calcmode="lin" valueType="num">
                                      <p:cBhvr>
                                        <p:cTn id="15" dur="2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500"/>
                                        <p:tgtEl>
                                          <p:spTgt spid="4">
                                            <p:txEl>
                                              <p:pRg st="2" end="2"/>
                                            </p:txEl>
                                          </p:spTgt>
                                        </p:tgtEl>
                                      </p:cBhvr>
                                    </p:animEffect>
                                    <p:anim calcmode="lin" valueType="num">
                                      <p:cBhvr>
                                        <p:cTn id="22" dur="2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500"/>
                                        <p:tgtEl>
                                          <p:spTgt spid="4">
                                            <p:txEl>
                                              <p:pRg st="3" end="3"/>
                                            </p:txEl>
                                          </p:spTgt>
                                        </p:tgtEl>
                                      </p:cBhvr>
                                    </p:animEffect>
                                    <p:anim calcmode="lin" valueType="num">
                                      <p:cBhvr>
                                        <p:cTn id="29" dur="2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2500"/>
                                        <p:tgtEl>
                                          <p:spTgt spid="4">
                                            <p:txEl>
                                              <p:pRg st="4" end="4"/>
                                            </p:txEl>
                                          </p:spTgt>
                                        </p:tgtEl>
                                      </p:cBhvr>
                                    </p:animEffect>
                                    <p:anim calcmode="lin" valueType="num">
                                      <p:cBhvr>
                                        <p:cTn id="36" dur="2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2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2500"/>
                                        <p:tgtEl>
                                          <p:spTgt spid="4">
                                            <p:txEl>
                                              <p:pRg st="5" end="5"/>
                                            </p:txEl>
                                          </p:spTgt>
                                        </p:tgtEl>
                                      </p:cBhvr>
                                    </p:animEffect>
                                    <p:anim calcmode="lin" valueType="num">
                                      <p:cBhvr>
                                        <p:cTn id="43" dur="2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2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2500"/>
                                        <p:tgtEl>
                                          <p:spTgt spid="4">
                                            <p:txEl>
                                              <p:pRg st="6" end="6"/>
                                            </p:txEl>
                                          </p:spTgt>
                                        </p:tgtEl>
                                      </p:cBhvr>
                                    </p:animEffect>
                                    <p:anim calcmode="lin" valueType="num">
                                      <p:cBhvr>
                                        <p:cTn id="50" dur="2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2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2500"/>
                                        <p:tgtEl>
                                          <p:spTgt spid="4">
                                            <p:txEl>
                                              <p:pRg st="7" end="7"/>
                                            </p:txEl>
                                          </p:spTgt>
                                        </p:tgtEl>
                                      </p:cBhvr>
                                    </p:animEffect>
                                    <p:anim calcmode="lin" valueType="num">
                                      <p:cBhvr>
                                        <p:cTn id="57" dur="2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2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323528" y="1960240"/>
            <a:ext cx="8507288" cy="3773016"/>
          </a:xfrm>
        </p:spPr>
        <p:txBody>
          <a:bodyPr/>
          <a:lstStyle/>
          <a:p>
            <a:pPr marL="658813" indent="-658813" algn="ctr">
              <a:buNone/>
            </a:pPr>
            <a:r>
              <a:rPr lang="de-DE" altLang="de-DE" sz="4100" b="1" dirty="0" smtClean="0">
                <a:solidFill>
                  <a:srgbClr val="002060"/>
                </a:solidFill>
                <a:cs typeface="Times New Roman" pitchFamily="18" charset="0"/>
              </a:rPr>
              <a:t>VI.</a:t>
            </a:r>
            <a:endParaRPr lang="de-DE" altLang="de-DE" sz="4100" b="1" dirty="0">
              <a:solidFill>
                <a:srgbClr val="002060"/>
              </a:solidFill>
              <a:cs typeface="Times New Roman" pitchFamily="18" charset="0"/>
            </a:endParaRPr>
          </a:p>
          <a:p>
            <a:pPr marL="658813" indent="-658813" algn="ctr">
              <a:buNone/>
            </a:pPr>
            <a:r>
              <a:rPr lang="de-DE" altLang="de-DE" sz="4100" b="1" dirty="0" smtClean="0">
                <a:solidFill>
                  <a:srgbClr val="002060"/>
                </a:solidFill>
                <a:cs typeface="Times New Roman" pitchFamily="18" charset="0"/>
              </a:rPr>
              <a:t>Schuleigene Unterrichtsvorgaben</a:t>
            </a:r>
          </a:p>
          <a:p>
            <a:pPr marL="658813" indent="-658813" algn="ctr">
              <a:buNone/>
            </a:pPr>
            <a:r>
              <a:rPr lang="de-DE" altLang="de-DE" sz="4100" b="1" dirty="0" smtClean="0">
                <a:solidFill>
                  <a:srgbClr val="002060"/>
                </a:solidFill>
                <a:cs typeface="Times New Roman" pitchFamily="18" charset="0"/>
              </a:rPr>
              <a:t>und </a:t>
            </a:r>
            <a:r>
              <a:rPr lang="de-DE" altLang="de-DE" sz="4100" b="1" dirty="0">
                <a:solidFill>
                  <a:srgbClr val="002060"/>
                </a:solidFill>
                <a:cs typeface="Times New Roman" pitchFamily="18" charset="0"/>
              </a:rPr>
              <a:t>Unterstützungsangebote</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44</a:t>
            </a:fld>
            <a:endParaRPr lang="de-DE" dirty="0"/>
          </a:p>
        </p:txBody>
      </p:sp>
    </p:spTree>
    <p:extLst>
      <p:ext uri="{BB962C8B-B14F-4D97-AF65-F5344CB8AC3E}">
        <p14:creationId xmlns:p14="http://schemas.microsoft.com/office/powerpoint/2010/main" val="2842696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9603" y="1916832"/>
            <a:ext cx="8229600" cy="3744416"/>
          </a:xfrm>
        </p:spPr>
        <p:txBody>
          <a:bodyPr>
            <a:normAutofit/>
          </a:bodyPr>
          <a:lstStyle/>
          <a:p>
            <a:pPr marL="0" indent="0" algn="ctr">
              <a:buNone/>
            </a:pPr>
            <a:r>
              <a:rPr lang="de-DE" altLang="de-DE" sz="4400" b="1" dirty="0" smtClean="0">
                <a:solidFill>
                  <a:srgbClr val="002060"/>
                </a:solidFill>
                <a:cs typeface="Times New Roman" pitchFamily="18" charset="0"/>
              </a:rPr>
              <a:t>VI.a</a:t>
            </a:r>
            <a:endParaRPr lang="de-DE" altLang="de-DE" sz="4400" b="1" dirty="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Allgemeine Hinweise zu den Unterstützungsangeboten</a:t>
            </a:r>
            <a:endParaRPr lang="de-DE" sz="44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45</a:t>
            </a:fld>
            <a:endParaRPr lang="de-DE" dirty="0"/>
          </a:p>
        </p:txBody>
      </p:sp>
    </p:spTree>
    <p:extLst>
      <p:ext uri="{BB962C8B-B14F-4D97-AF65-F5344CB8AC3E}">
        <p14:creationId xmlns:p14="http://schemas.microsoft.com/office/powerpoint/2010/main" val="3926667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46</a:t>
            </a:fld>
            <a:endParaRPr lang="de-DE" dirty="0"/>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a:t>((</a:t>
            </a:r>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47</a:t>
            </a:fld>
            <a:endParaRPr lang="de-DE" dirty="0"/>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3706338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72905" y="5669163"/>
              <a:ext cx="1281111" cy="369332"/>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48</a:t>
            </a:fld>
            <a:endParaRPr lang="de-DE" dirty="0"/>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66060" y="4959590"/>
            <a:ext cx="2198294"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2312806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Lehrpläne</a:t>
            </a:r>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Team </a:t>
            </a:r>
            <a:r>
              <a:rPr lang="de-DE" dirty="0">
                <a:sym typeface="Wingdings" panose="05000000000000000000" pitchFamily="2" charset="2"/>
              </a:rPr>
              <a:t> </a:t>
            </a:r>
            <a:r>
              <a:rPr lang="de-DE" dirty="0"/>
              <a:t> Lehrkräfte als Experten für ihr Fach UND ihre Schülerinnen und Schüler </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49</a:t>
            </a:fld>
            <a:endParaRPr lang="de-DE" dirty="0"/>
          </a:p>
        </p:txBody>
      </p:sp>
    </p:spTree>
    <p:extLst>
      <p:ext uri="{BB962C8B-B14F-4D97-AF65-F5344CB8AC3E}">
        <p14:creationId xmlns:p14="http://schemas.microsoft.com/office/powerpoint/2010/main" val="1779119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dirty="0"/>
          </a:p>
        </p:txBody>
      </p:sp>
    </p:spTree>
    <p:extLst>
      <p:ext uri="{BB962C8B-B14F-4D97-AF65-F5344CB8AC3E}">
        <p14:creationId xmlns:p14="http://schemas.microsoft.com/office/powerpoint/2010/main" val="2933072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400" dirty="0"/>
              <a:t>Gliederung </a:t>
            </a:r>
            <a:r>
              <a:rPr lang="de-DE" sz="2400" dirty="0"/>
              <a:t>der schuleigenen Unterrichtsvorgaben </a:t>
            </a:r>
            <a:r>
              <a:rPr lang="de-DE" sz="2400" dirty="0" smtClean="0"/>
              <a:t>(Beispiel)</a:t>
            </a:r>
            <a:endParaRPr lang="de-DE" sz="24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50</a:t>
            </a:fld>
            <a:endParaRPr lang="de-DE" dirty="0"/>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628800"/>
            <a:ext cx="8409730" cy="4318510"/>
          </a:xfrm>
          <a:prstGeom prst="rect">
            <a:avLst/>
          </a:prstGeom>
        </p:spPr>
      </p:pic>
    </p:spTree>
    <p:extLst>
      <p:ext uri="{BB962C8B-B14F-4D97-AF65-F5344CB8AC3E}">
        <p14:creationId xmlns:p14="http://schemas.microsoft.com/office/powerpoint/2010/main" val="3082583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51</a:t>
            </a:fld>
            <a:endParaRPr lang="de-DE" dirty="0"/>
          </a:p>
        </p:txBody>
      </p:sp>
      <p:pic>
        <p:nvPicPr>
          <p:cNvPr id="8" name="Grafik 7"/>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9433820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9603" y="1916832"/>
            <a:ext cx="8229600" cy="4032448"/>
          </a:xfrm>
        </p:spPr>
        <p:txBody>
          <a:bodyPr>
            <a:normAutofit fontScale="85000" lnSpcReduction="10000"/>
          </a:bodyPr>
          <a:lstStyle/>
          <a:p>
            <a:pPr marL="0" indent="0" algn="ctr">
              <a:buNone/>
            </a:pPr>
            <a:r>
              <a:rPr lang="de-DE" altLang="de-DE" sz="4400" b="1" dirty="0" smtClean="0">
                <a:solidFill>
                  <a:srgbClr val="002060"/>
                </a:solidFill>
                <a:cs typeface="Times New Roman" pitchFamily="18" charset="0"/>
              </a:rPr>
              <a:t>VI.b</a:t>
            </a:r>
            <a:endParaRPr lang="de-DE" altLang="de-DE" sz="4400" b="1" dirty="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Vorschlag für</a:t>
            </a:r>
          </a:p>
          <a:p>
            <a:pPr marL="0" indent="0" algn="ctr">
              <a:buNone/>
            </a:pPr>
            <a:r>
              <a:rPr lang="de-DE" altLang="de-DE" sz="4400" b="1" dirty="0">
                <a:solidFill>
                  <a:srgbClr val="002060"/>
                </a:solidFill>
                <a:cs typeface="Times New Roman" pitchFamily="18" charset="0"/>
              </a:rPr>
              <a:t>teilnehmeraktivierende Elemente</a:t>
            </a:r>
          </a:p>
          <a:p>
            <a:pPr marL="0" indent="0" algn="ctr">
              <a:buNone/>
            </a:pPr>
            <a:r>
              <a:rPr lang="de-DE" altLang="de-DE" sz="4400" dirty="0" smtClean="0">
                <a:solidFill>
                  <a:srgbClr val="002060"/>
                </a:solidFill>
                <a:cs typeface="Times New Roman" pitchFamily="18" charset="0"/>
              </a:rPr>
              <a:t>zu </a:t>
            </a:r>
            <a:r>
              <a:rPr lang="de-DE" altLang="de-DE" sz="4400" dirty="0">
                <a:solidFill>
                  <a:srgbClr val="002060"/>
                </a:solidFill>
                <a:cs typeface="Times New Roman" pitchFamily="18" charset="0"/>
              </a:rPr>
              <a:t>den schuleigenen Unterrichtsvorgaben </a:t>
            </a:r>
            <a:endParaRPr lang="de-DE" altLang="de-DE" sz="4400" dirty="0">
              <a:solidFill>
                <a:srgbClr val="002060"/>
              </a:solidFill>
              <a:cs typeface="Times New Roman" pitchFamily="18" charset="0"/>
            </a:endParaRPr>
          </a:p>
          <a:p>
            <a:pPr marL="0" indent="0" algn="ctr">
              <a:buNone/>
            </a:pPr>
            <a:r>
              <a:rPr lang="de-DE" altLang="de-DE" sz="4400" dirty="0">
                <a:solidFill>
                  <a:srgbClr val="002060"/>
                </a:solidFill>
                <a:cs typeface="Times New Roman" pitchFamily="18" charset="0"/>
              </a:rPr>
              <a:t>im Fach Kunst </a:t>
            </a: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52</a:t>
            </a:fld>
            <a:endParaRPr lang="de-DE" dirty="0"/>
          </a:p>
        </p:txBody>
      </p:sp>
    </p:spTree>
    <p:extLst>
      <p:ext uri="{BB962C8B-B14F-4D97-AF65-F5344CB8AC3E}">
        <p14:creationId xmlns:p14="http://schemas.microsoft.com/office/powerpoint/2010/main" val="782489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536" y="908720"/>
            <a:ext cx="8310364" cy="646331"/>
          </a:xfrm>
          <a:prstGeom prst="rect">
            <a:avLst/>
          </a:prstGeom>
          <a:noFill/>
        </p:spPr>
        <p:txBody>
          <a:bodyPr wrap="square" rtlCol="0">
            <a:spAutoFit/>
          </a:bodyPr>
          <a:lstStyle/>
          <a:p>
            <a:pPr>
              <a:defRPr/>
            </a:pPr>
            <a:r>
              <a:rPr lang="de-DE" b="1" dirty="0">
                <a:solidFill>
                  <a:srgbClr val="FF0000"/>
                </a:solidFill>
                <a:latin typeface="Calibri"/>
              </a:rPr>
              <a:t>Auf dem Weg </a:t>
            </a:r>
            <a:r>
              <a:rPr lang="de-DE" b="1" dirty="0">
                <a:solidFill>
                  <a:srgbClr val="FF0000"/>
                </a:solidFill>
              </a:rPr>
              <a:t>zu den schuleigenen </a:t>
            </a:r>
            <a:r>
              <a:rPr lang="de-DE" b="1" dirty="0" smtClean="0">
                <a:solidFill>
                  <a:srgbClr val="FF0000"/>
                </a:solidFill>
              </a:rPr>
              <a:t>Unterrichtsvorgaben:</a:t>
            </a:r>
            <a:r>
              <a:rPr lang="de-DE" b="1" dirty="0" smtClean="0">
                <a:solidFill>
                  <a:prstClr val="black"/>
                </a:solidFill>
                <a:latin typeface="Calibri"/>
              </a:rPr>
              <a:t> </a:t>
            </a:r>
            <a:r>
              <a:rPr lang="de-DE" b="1" dirty="0">
                <a:solidFill>
                  <a:prstClr val="black"/>
                </a:solidFill>
                <a:latin typeface="Calibri"/>
              </a:rPr>
              <a:t>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755576" y="1970542"/>
            <a:ext cx="7734300" cy="4224233"/>
          </a:xfrm>
          <a:prstGeom prst="rect">
            <a:avLst/>
          </a:prstGeom>
          <a:noFill/>
        </p:spPr>
        <p:txBody>
          <a:bodyPr wrap="square" rtlCol="0">
            <a:spAutoFit/>
          </a:bodyPr>
          <a:lstStyle/>
          <a:p>
            <a:pPr>
              <a:tabLst>
                <a:tab pos="452438" algn="l"/>
              </a:tabLst>
              <a:defRPr/>
            </a:pPr>
            <a:r>
              <a:rPr lang="de-DE" altLang="de-DE" sz="2250" dirty="0">
                <a:solidFill>
                  <a:prstClr val="black"/>
                </a:solidFill>
                <a:latin typeface="Calibri"/>
              </a:rPr>
              <a:t>1)	Vorstellen des </a:t>
            </a:r>
            <a:r>
              <a:rPr lang="de-DE" altLang="de-DE" sz="2250" b="1" dirty="0">
                <a:solidFill>
                  <a:prstClr val="black"/>
                </a:solidFill>
                <a:latin typeface="Calibri"/>
              </a:rPr>
              <a:t>Lehrplans</a:t>
            </a:r>
            <a:r>
              <a:rPr lang="de-DE" altLang="de-DE" sz="2250" dirty="0">
                <a:solidFill>
                  <a:prstClr val="black"/>
                </a:solidFill>
                <a:latin typeface="Calibri"/>
              </a:rPr>
              <a:t> </a:t>
            </a:r>
            <a:endParaRPr lang="de-DE" altLang="de-DE" sz="2250" i="1" dirty="0">
              <a:solidFill>
                <a:prstClr val="black"/>
              </a:solidFill>
              <a:latin typeface="Calibri"/>
            </a:endParaRPr>
          </a:p>
          <a:p>
            <a:pPr marL="452438" indent="-452438">
              <a:defRPr/>
            </a:pPr>
            <a:r>
              <a:rPr lang="de-DE" altLang="de-DE" sz="2250" dirty="0">
                <a:solidFill>
                  <a:prstClr val="black"/>
                </a:solidFill>
                <a:latin typeface="Calibri"/>
              </a:rPr>
              <a:t>2a)	</a:t>
            </a:r>
            <a:r>
              <a:rPr lang="de-DE" altLang="de-DE" sz="2250" dirty="0" smtClean="0">
                <a:solidFill>
                  <a:prstClr val="black"/>
                </a:solidFill>
                <a:latin typeface="Calibri"/>
              </a:rPr>
              <a:t>Exemplarisches </a:t>
            </a:r>
            <a:r>
              <a:rPr lang="de-DE" altLang="de-DE" sz="2250" dirty="0">
                <a:solidFill>
                  <a:prstClr val="black"/>
                </a:solidFill>
                <a:latin typeface="Calibri"/>
              </a:rPr>
              <a:t>Erstellen eines Unterrichtsvorhabens</a:t>
            </a:r>
          </a:p>
          <a:p>
            <a:pPr marL="452438" indent="-452438">
              <a:defRPr/>
            </a:pPr>
            <a:r>
              <a:rPr lang="de-DE" altLang="de-DE" sz="2250" dirty="0">
                <a:solidFill>
                  <a:prstClr val="black"/>
                </a:solidFill>
                <a:latin typeface="Calibri"/>
              </a:rPr>
              <a:t>	</a:t>
            </a:r>
            <a:r>
              <a:rPr lang="de-DE" altLang="de-DE" dirty="0">
                <a:solidFill>
                  <a:prstClr val="black"/>
                </a:solidFill>
                <a:latin typeface="Calibri"/>
              </a:rPr>
              <a:t>(siehe Struktur der UV-Karten im SchlAp)</a:t>
            </a:r>
          </a:p>
          <a:p>
            <a:pPr marL="452438" indent="-452438">
              <a:defRPr/>
            </a:pPr>
            <a:r>
              <a:rPr lang="de-DE" altLang="de-DE" sz="2250" dirty="0">
                <a:solidFill>
                  <a:prstClr val="black"/>
                </a:solidFill>
                <a:latin typeface="Calibri"/>
              </a:rPr>
              <a:t>2b)	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beispielhaftem schulinternen Lehrplan etc. </a:t>
            </a:r>
          </a:p>
          <a:p>
            <a:pPr marL="457200" indent="-457200">
              <a:buAutoNum type="arabicParenR" startAt="3"/>
              <a:defRPr/>
            </a:pPr>
            <a:r>
              <a:rPr lang="de-DE" altLang="de-DE" sz="2250" dirty="0">
                <a:solidFill>
                  <a:prstClr val="black"/>
                </a:solidFill>
              </a:rPr>
              <a:t>Die </a:t>
            </a:r>
            <a:r>
              <a:rPr lang="de-DE" altLang="de-DE" sz="2250" b="1" dirty="0">
                <a:solidFill>
                  <a:prstClr val="black"/>
                </a:solidFill>
              </a:rPr>
              <a:t>schuleigenen </a:t>
            </a:r>
            <a:r>
              <a:rPr lang="de-DE" altLang="de-DE" sz="2250" b="1" dirty="0" smtClean="0">
                <a:solidFill>
                  <a:prstClr val="black"/>
                </a:solidFill>
              </a:rPr>
              <a:t>Unterrichtsvorgaben </a:t>
            </a:r>
            <a:r>
              <a:rPr lang="de-DE" altLang="de-DE" sz="2250" dirty="0" smtClean="0">
                <a:solidFill>
                  <a:prstClr val="black"/>
                </a:solidFill>
              </a:rPr>
              <a:t>prüfen</a:t>
            </a:r>
            <a:r>
              <a:rPr lang="de-DE" altLang="de-DE" sz="2250" dirty="0">
                <a:solidFill>
                  <a:prstClr val="black"/>
                </a:solidFill>
                <a:latin typeface="Calibri"/>
              </a:rPr>
              <a:t>: Was sind unsere Stärken? Wo besteht Handlungsbedarf?</a:t>
            </a:r>
          </a:p>
          <a:p>
            <a:pPr>
              <a:tabLst>
                <a:tab pos="452438" algn="l"/>
              </a:tabLst>
              <a:defRPr/>
            </a:pPr>
            <a:r>
              <a:rPr lang="de-DE" altLang="de-DE" sz="2250" dirty="0">
                <a:solidFill>
                  <a:prstClr val="black"/>
                </a:solidFill>
                <a:latin typeface="Calibri"/>
              </a:rPr>
              <a:t>	(</a:t>
            </a:r>
            <a:r>
              <a:rPr lang="de-DE" altLang="de-DE" dirty="0">
                <a:solidFill>
                  <a:prstClr val="black"/>
                </a:solidFill>
                <a:latin typeface="Calibri"/>
              </a:rPr>
              <a:t>vgl. mit aktuellen Anforderungen des LP</a:t>
            </a:r>
            <a:r>
              <a:rPr lang="de-DE" altLang="de-DE" sz="2250" dirty="0">
                <a:solidFill>
                  <a:prstClr val="black"/>
                </a:solidFill>
                <a:latin typeface="Calibri"/>
              </a:rPr>
              <a:t>)</a:t>
            </a:r>
            <a:r>
              <a:rPr lang="de-DE" altLang="de-DE" sz="2250" i="1" dirty="0">
                <a:solidFill>
                  <a:prstClr val="black"/>
                </a:solidFill>
                <a:latin typeface="Calibri"/>
              </a:rPr>
              <a:t> </a:t>
            </a:r>
          </a:p>
          <a:p>
            <a:pPr marL="452438" indent="-452438">
              <a:tabLst>
                <a:tab pos="452438" algn="l"/>
                <a:tab pos="1071563" algn="l"/>
                <a:tab pos="1435100" algn="l"/>
              </a:tabLst>
              <a:defRPr/>
            </a:pPr>
            <a:r>
              <a:rPr lang="de-DE" altLang="de-DE" sz="2250" dirty="0">
                <a:solidFill>
                  <a:prstClr val="black"/>
                </a:solidFill>
                <a:latin typeface="Calibri"/>
              </a:rPr>
              <a:t>4)	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a:t>
            </a:r>
            <a:r>
              <a:rPr lang="de-DE" altLang="de-DE" sz="2250" dirty="0">
                <a:solidFill>
                  <a:prstClr val="black"/>
                </a:solidFill>
              </a:rPr>
              <a:t>der schuleigenen Unterrichtsvorgaben festlegen</a:t>
            </a:r>
            <a:r>
              <a:rPr lang="de-DE" altLang="de-DE" sz="2250" dirty="0">
                <a:solidFill>
                  <a:prstClr val="black"/>
                </a:solidFill>
                <a:latin typeface="Calibri"/>
              </a:rPr>
              <a:t>: 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Tree>
    <p:extLst>
      <p:ext uri="{BB962C8B-B14F-4D97-AF65-F5344CB8AC3E}">
        <p14:creationId xmlns:p14="http://schemas.microsoft.com/office/powerpoint/2010/main" val="13517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0"/>
                                        <p:tgtEl>
                                          <p:spTgt spid="7">
                                            <p:txEl>
                                              <p:pRg st="0" end="0"/>
                                            </p:txEl>
                                          </p:spTgt>
                                        </p:tgtEl>
                                      </p:cBhvr>
                                    </p:animEffect>
                                    <p:anim calcmode="lin" valueType="num">
                                      <p:cBhvr>
                                        <p:cTn id="8" dur="2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500"/>
                                        <p:tgtEl>
                                          <p:spTgt spid="7">
                                            <p:txEl>
                                              <p:pRg st="1" end="1"/>
                                            </p:txEl>
                                          </p:spTgt>
                                        </p:tgtEl>
                                      </p:cBhvr>
                                    </p:animEffect>
                                    <p:anim calcmode="lin" valueType="num">
                                      <p:cBhvr>
                                        <p:cTn id="15" dur="2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25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2500"/>
                                        <p:tgtEl>
                                          <p:spTgt spid="7">
                                            <p:txEl>
                                              <p:pRg st="2" end="2"/>
                                            </p:txEl>
                                          </p:spTgt>
                                        </p:tgtEl>
                                      </p:cBhvr>
                                    </p:animEffect>
                                    <p:anim calcmode="lin" valueType="num">
                                      <p:cBhvr>
                                        <p:cTn id="20" dur="2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2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2500"/>
                                        <p:tgtEl>
                                          <p:spTgt spid="7">
                                            <p:txEl>
                                              <p:pRg st="3" end="3"/>
                                            </p:txEl>
                                          </p:spTgt>
                                        </p:tgtEl>
                                      </p:cBhvr>
                                    </p:animEffect>
                                    <p:anim calcmode="lin" valueType="num">
                                      <p:cBhvr>
                                        <p:cTn id="27" dur="2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2500"/>
                                        <p:tgtEl>
                                          <p:spTgt spid="7">
                                            <p:txEl>
                                              <p:pRg st="4" end="4"/>
                                            </p:txEl>
                                          </p:spTgt>
                                        </p:tgtEl>
                                      </p:cBhvr>
                                    </p:animEffect>
                                    <p:anim calcmode="lin" valueType="num">
                                      <p:cBhvr>
                                        <p:cTn id="34" dur="2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2500" fill="hold"/>
                                        <p:tgtEl>
                                          <p:spTgt spid="7">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2500"/>
                                        <p:tgtEl>
                                          <p:spTgt spid="7">
                                            <p:txEl>
                                              <p:pRg st="5" end="5"/>
                                            </p:txEl>
                                          </p:spTgt>
                                        </p:tgtEl>
                                      </p:cBhvr>
                                    </p:animEffect>
                                    <p:anim calcmode="lin" valueType="num">
                                      <p:cBhvr>
                                        <p:cTn id="39" dur="2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0" dur="25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2500"/>
                                        <p:tgtEl>
                                          <p:spTgt spid="7">
                                            <p:txEl>
                                              <p:pRg st="6" end="6"/>
                                            </p:txEl>
                                          </p:spTgt>
                                        </p:tgtEl>
                                      </p:cBhvr>
                                    </p:animEffect>
                                    <p:anim calcmode="lin" valueType="num">
                                      <p:cBhvr>
                                        <p:cTn id="46" dur="2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7" dur="2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a:solidFill>
                  <a:srgbClr val="FF0000"/>
                </a:solidFill>
                <a:latin typeface="Calibri"/>
              </a:rPr>
              <a:t>Kompetenzen, Inhalte, schulische Gegebenheiten: </a:t>
            </a:r>
            <a:r>
              <a:rPr lang="de-DE" sz="2000" b="1" dirty="0">
                <a:latin typeface="Calibri"/>
              </a:rPr>
              <a:t>Unterrichtsvorhaben planen</a:t>
            </a:r>
          </a:p>
        </p:txBody>
      </p:sp>
      <p:sp>
        <p:nvSpPr>
          <p:cNvPr id="9" name="Textfeld 8"/>
          <p:cNvSpPr txBox="1"/>
          <p:nvPr/>
        </p:nvSpPr>
        <p:spPr>
          <a:xfrm>
            <a:off x="251520" y="1773391"/>
            <a:ext cx="2265833" cy="4031873"/>
          </a:xfrm>
          <a:prstGeom prst="rect">
            <a:avLst/>
          </a:prstGeom>
          <a:noFill/>
        </p:spPr>
        <p:txBody>
          <a:bodyPr wrap="square" rtlCol="0">
            <a:spAutoFit/>
          </a:bodyPr>
          <a:lstStyle/>
          <a:p>
            <a:r>
              <a:rPr lang="de-DE" b="1" dirty="0">
                <a:solidFill>
                  <a:prstClr val="black"/>
                </a:solidFill>
              </a:rPr>
              <a:t>Entwickeln Sie mit Ihrem Nachbarn /</a:t>
            </a:r>
          </a:p>
          <a:p>
            <a:r>
              <a:rPr lang="de-DE" b="1" dirty="0">
                <a:solidFill>
                  <a:prstClr val="black"/>
                </a:solidFill>
              </a:rPr>
              <a:t>Ihrer Nachbarin</a:t>
            </a:r>
          </a:p>
          <a:p>
            <a:r>
              <a:rPr lang="de-DE" b="1" dirty="0">
                <a:solidFill>
                  <a:prstClr val="black"/>
                </a:solidFill>
              </a:rPr>
              <a:t>eine Grundidee</a:t>
            </a:r>
          </a:p>
          <a:p>
            <a:r>
              <a:rPr lang="de-DE" b="1" dirty="0">
                <a:solidFill>
                  <a:prstClr val="black"/>
                </a:solidFill>
              </a:rPr>
              <a:t>für ein </a:t>
            </a:r>
          </a:p>
          <a:p>
            <a:r>
              <a:rPr lang="de-DE" b="1" dirty="0">
                <a:solidFill>
                  <a:prstClr val="black"/>
                </a:solidFill>
              </a:rPr>
              <a:t>Unterrichtsvorhaben zum Thema </a:t>
            </a:r>
          </a:p>
          <a:p>
            <a:endParaRPr lang="de-DE" b="1" dirty="0">
              <a:solidFill>
                <a:prstClr val="black"/>
              </a:solidFill>
            </a:endParaRPr>
          </a:p>
          <a:p>
            <a:r>
              <a:rPr lang="de-DE" sz="1600" dirty="0" smtClean="0">
                <a:solidFill>
                  <a:prstClr val="black"/>
                </a:solidFill>
                <a:latin typeface="Arial Black" panose="020B0A04020102020204" pitchFamily="34" charset="0"/>
              </a:rPr>
              <a:t>„Farbenforscher </a:t>
            </a:r>
            <a:r>
              <a:rPr lang="de-DE" sz="1600" dirty="0">
                <a:solidFill>
                  <a:prstClr val="black"/>
                </a:solidFill>
                <a:latin typeface="Arial Black" panose="020B0A04020102020204" pitchFamily="34" charset="0"/>
              </a:rPr>
              <a:t>– Wahrnehmen, Sammeln, experimentelles Erkunden</a:t>
            </a:r>
          </a:p>
          <a:p>
            <a:r>
              <a:rPr lang="de-DE" sz="1600" dirty="0">
                <a:solidFill>
                  <a:prstClr val="black"/>
                </a:solidFill>
                <a:latin typeface="Arial Black" panose="020B0A04020102020204" pitchFamily="34" charset="0"/>
              </a:rPr>
              <a:t>und Verändern flüssiger </a:t>
            </a:r>
            <a:r>
              <a:rPr lang="de-DE" sz="1600" dirty="0" smtClean="0">
                <a:solidFill>
                  <a:prstClr val="black"/>
                </a:solidFill>
                <a:latin typeface="Arial Black" panose="020B0A04020102020204" pitchFamily="34" charset="0"/>
              </a:rPr>
              <a:t>Farben“</a:t>
            </a:r>
            <a:endParaRPr lang="de-DE" sz="1600" dirty="0">
              <a:solidFill>
                <a:prstClr val="black"/>
              </a:solidFill>
              <a:latin typeface="Arial Black" panose="020B0A04020102020204" pitchFamily="34" charset="0"/>
            </a:endParaRPr>
          </a:p>
        </p:txBody>
      </p:sp>
      <p:pic>
        <p:nvPicPr>
          <p:cNvPr id="4" name="Grafik 3">
            <a:extLst>
              <a:ext uri="{FF2B5EF4-FFF2-40B4-BE49-F238E27FC236}">
                <a16:creationId xmlns:a16="http://schemas.microsoft.com/office/drawing/2014/main" id="{232AFF8C-29F4-4092-948E-42A19D5B002C}"/>
              </a:ext>
            </a:extLst>
          </p:cNvPr>
          <p:cNvPicPr>
            <a:picLocks noChangeAspect="1"/>
          </p:cNvPicPr>
          <p:nvPr/>
        </p:nvPicPr>
        <p:blipFill>
          <a:blip r:embed="rId3"/>
          <a:stretch>
            <a:fillRect/>
          </a:stretch>
        </p:blipFill>
        <p:spPr>
          <a:xfrm>
            <a:off x="2507472" y="1634046"/>
            <a:ext cx="6194073" cy="4328535"/>
          </a:xfrm>
          <a:prstGeom prst="rect">
            <a:avLst/>
          </a:prstGeom>
        </p:spPr>
      </p:pic>
    </p:spTree>
    <p:extLst>
      <p:ext uri="{BB962C8B-B14F-4D97-AF65-F5344CB8AC3E}">
        <p14:creationId xmlns:p14="http://schemas.microsoft.com/office/powerpoint/2010/main" val="95063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randombar(horizontal)">
                                      <p:cBhvr>
                                        <p:cTn id="34" dur="1000"/>
                                        <p:tgtEl>
                                          <p:spTgt spid="9">
                                            <p:txEl>
                                              <p:pRg st="6" end="6"/>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randombar(horizontal)">
                                      <p:cBhvr>
                                        <p:cTn id="37"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Primarstufe </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55</a:t>
            </a:fld>
            <a:endParaRPr lang="de-DE" dirty="0"/>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 </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1500"/>
            <a:ext cx="7632848" cy="383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301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dirty="0"/>
          </a:p>
        </p:txBody>
      </p:sp>
    </p:spTree>
    <p:extLst>
      <p:ext uri="{BB962C8B-B14F-4D97-AF65-F5344CB8AC3E}">
        <p14:creationId xmlns:p14="http://schemas.microsoft.com/office/powerpoint/2010/main" val="339358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dirty="0"/>
          </a:p>
        </p:txBody>
      </p:sp>
      <p:sp>
        <p:nvSpPr>
          <p:cNvPr id="9" name="Inhaltsplatzhalter 2"/>
          <p:cNvSpPr>
            <a:spLocks noGrp="1"/>
          </p:cNvSpPr>
          <p:nvPr>
            <p:ph idx="1"/>
          </p:nvPr>
        </p:nvSpPr>
        <p:spPr/>
        <p:txBody>
          <a:bodyPr>
            <a:normAutofit fontScale="925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a:t>
            </a:r>
            <a:r>
              <a:rPr lang="de-DE" dirty="0" smtClean="0"/>
              <a:t>eine </a:t>
            </a:r>
            <a:r>
              <a:rPr lang="de-DE" dirty="0"/>
              <a:t>Bezugsnorm für das Gemeinsame Lernen dar, da die Kompetenzen in unterschiedlichem </a:t>
            </a:r>
            <a:r>
              <a:rPr lang="de-DE" dirty="0" smtClean="0"/>
              <a:t>Umfang, in unterschiedlichem Anforderungsniveau </a:t>
            </a:r>
            <a:r>
              <a:rPr lang="de-DE" dirty="0"/>
              <a:t>und in unterschiedlicher </a:t>
            </a:r>
            <a:r>
              <a:rPr lang="de-DE" dirty="0" smtClean="0"/>
              <a:t>Komplexität </a:t>
            </a:r>
            <a:r>
              <a:rPr lang="de-DE" dirty="0"/>
              <a:t>erworben </a:t>
            </a:r>
            <a:r>
              <a:rPr lang="de-DE" dirty="0" smtClean="0"/>
              <a:t>werden können.“</a:t>
            </a:r>
            <a:endParaRPr lang="de-DE" dirty="0"/>
          </a:p>
          <a:p>
            <a:pPr marL="0" indent="0">
              <a:buNone/>
            </a:pPr>
            <a:endParaRPr lang="de-DE" dirty="0"/>
          </a:p>
        </p:txBody>
      </p:sp>
    </p:spTree>
    <p:extLst>
      <p:ext uri="{BB962C8B-B14F-4D97-AF65-F5344CB8AC3E}">
        <p14:creationId xmlns:p14="http://schemas.microsoft.com/office/powerpoint/2010/main" val="334701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dirty="0"/>
          </a:p>
        </p:txBody>
      </p:sp>
      <p:sp>
        <p:nvSpPr>
          <p:cNvPr id="8"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a:t>
            </a:r>
            <a:r>
              <a:rPr lang="de-DE" dirty="0" smtClean="0"/>
              <a:t>wichtige </a:t>
            </a:r>
            <a:r>
              <a:rPr lang="de-DE" dirty="0"/>
              <a:t>Voraussetzung zum Lernen und für den Schulerfolg zu entwickeln und zu stärken. Mehrsprachigkeit wird dabei als Ressource für die sprachliche Bildung verstanden.“</a:t>
            </a:r>
          </a:p>
        </p:txBody>
      </p:sp>
    </p:spTree>
    <p:extLst>
      <p:ext uri="{BB962C8B-B14F-4D97-AF65-F5344CB8AC3E}">
        <p14:creationId xmlns:p14="http://schemas.microsoft.com/office/powerpoint/2010/main" val="3609451683"/>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2964</Words>
  <Application>Microsoft Office PowerPoint</Application>
  <PresentationFormat>Bildschirmpräsentation (4:3)</PresentationFormat>
  <Paragraphs>461</Paragraphs>
  <Slides>55</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55</vt:i4>
      </vt:variant>
    </vt:vector>
  </HeadingPairs>
  <TitlesOfParts>
    <vt:vector size="63" baseType="lpstr">
      <vt:lpstr>Arial</vt:lpstr>
      <vt:lpstr>Arial Black</vt:lpstr>
      <vt:lpstr>Calibri</vt:lpstr>
      <vt:lpstr>Helvetica</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 </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 </vt:lpstr>
      <vt:lpstr>   II.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III. Einbindung der Querschnittsaufgaben</vt:lpstr>
      <vt:lpstr>Fachliche Einbindung des MKR</vt:lpstr>
      <vt:lpstr>Fachliche Einbindung RV Verbraucherbildung</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Weitere Hinweise zu den schuleigenen Unterrichtsvorgaben </vt:lpstr>
      <vt:lpstr>Gliederung der schuleigenen Unterrichtsvorgaben (Beispiel)</vt:lpstr>
      <vt:lpstr>Materialien im Lehrplannavigator</vt:lpstr>
      <vt:lpstr>PowerPoint-Präsentation</vt:lpstr>
      <vt:lpstr>PowerPoint-Präsentation</vt:lpstr>
      <vt:lpstr>Kunst – Aufgaben und Ziele des Faches</vt:lpstr>
      <vt:lpstr>Die wichtigsten Kontinuitäten</vt:lpstr>
      <vt:lpstr>Die wichtigsten Aspekte der Weiterentwicklung </vt:lpstr>
      <vt:lpstr>Übersicht Bereiche</vt:lpstr>
      <vt:lpstr>Ausschärfung der Fachlichkeit </vt:lpstr>
      <vt:lpstr>Ausschärfung der Fachlichkeit </vt:lpstr>
      <vt:lpstr>Fachliche Umsetzung MKR</vt:lpstr>
      <vt:lpstr>Fachliche Umsetzung Verbraucherbildung</vt:lpstr>
      <vt:lpstr>PowerPoint-Präsentation</vt:lpstr>
      <vt:lpstr>PowerPoint-Präsentation</vt:lpstr>
      <vt:lpstr>PowerPoint-Präsentation</vt:lpstr>
      <vt:lpstr>PowerPoint-Präsentation</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Gliederung der schuleigenen Unterrichtsvorgaben (Beispiel)</vt:lpstr>
      <vt:lpstr>Materialien im Lehrplannavigator</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Probst, Thomas</dc:creator>
  <cp:lastModifiedBy>Krome, Bettina</cp:lastModifiedBy>
  <cp:revision>413</cp:revision>
  <cp:lastPrinted>2019-09-19T08:51:50Z</cp:lastPrinted>
  <dcterms:created xsi:type="dcterms:W3CDTF">2018-01-17T08:49:04Z</dcterms:created>
  <dcterms:modified xsi:type="dcterms:W3CDTF">2024-08-23T12:24:39Z</dcterms:modified>
</cp:coreProperties>
</file>