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56" r:id="rId2"/>
    <p:sldId id="264" r:id="rId3"/>
    <p:sldId id="292" r:id="rId4"/>
    <p:sldId id="265" r:id="rId5"/>
    <p:sldId id="266" r:id="rId6"/>
    <p:sldId id="405" r:id="rId7"/>
    <p:sldId id="269" r:id="rId8"/>
    <p:sldId id="372" r:id="rId9"/>
    <p:sldId id="373" r:id="rId10"/>
    <p:sldId id="270" r:id="rId11"/>
    <p:sldId id="271" r:id="rId12"/>
    <p:sldId id="273" r:id="rId13"/>
    <p:sldId id="40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4" r:id="rId33"/>
    <p:sldId id="395" r:id="rId34"/>
    <p:sldId id="396" r:id="rId35"/>
    <p:sldId id="397" r:id="rId36"/>
    <p:sldId id="398" r:id="rId37"/>
    <p:sldId id="399" r:id="rId38"/>
    <p:sldId id="400" r:id="rId39"/>
    <p:sldId id="374" r:id="rId40"/>
    <p:sldId id="401" r:id="rId41"/>
    <p:sldId id="402" r:id="rId42"/>
    <p:sldId id="365" r:id="rId43"/>
    <p:sldId id="366" r:id="rId44"/>
    <p:sldId id="367" r:id="rId45"/>
    <p:sldId id="368" r:id="rId46"/>
    <p:sldId id="369" r:id="rId47"/>
    <p:sldId id="383" r:id="rId48"/>
    <p:sldId id="371" r:id="rId49"/>
    <p:sldId id="377" r:id="rId50"/>
    <p:sldId id="403" r:id="rId51"/>
    <p:sldId id="404" r:id="rId52"/>
    <p:sldId id="303" r:id="rId5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09" autoAdjust="0"/>
  </p:normalViewPr>
  <p:slideViewPr>
    <p:cSldViewPr showGuides="1">
      <p:cViewPr varScale="1">
        <p:scale>
          <a:sx n="145" d="100"/>
          <a:sy n="145" d="100"/>
        </p:scale>
        <p:origin x="1470" y="10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dirty="0"/>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dirty="0"/>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dirty="0"/>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dirty="0"/>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dirty="0"/>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dirty="0"/>
          </a:p>
        </p:txBody>
      </p:sp>
    </p:spTree>
    <p:extLst>
      <p:ext uri="{BB962C8B-B14F-4D97-AF65-F5344CB8AC3E}">
        <p14:creationId xmlns:p14="http://schemas.microsoft.com/office/powerpoint/2010/main" val="257799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35</a:t>
            </a:fld>
            <a:endParaRPr lang="de-DE" dirty="0"/>
          </a:p>
        </p:txBody>
      </p:sp>
    </p:spTree>
    <p:extLst>
      <p:ext uri="{BB962C8B-B14F-4D97-AF65-F5344CB8AC3E}">
        <p14:creationId xmlns:p14="http://schemas.microsoft.com/office/powerpoint/2010/main" val="398803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36</a:t>
            </a:fld>
            <a:endParaRPr lang="de-DE" dirty="0"/>
          </a:p>
        </p:txBody>
      </p:sp>
    </p:spTree>
    <p:extLst>
      <p:ext uri="{BB962C8B-B14F-4D97-AF65-F5344CB8AC3E}">
        <p14:creationId xmlns:p14="http://schemas.microsoft.com/office/powerpoint/2010/main" val="127750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37</a:t>
            </a:fld>
            <a:endParaRPr lang="de-DE" dirty="0"/>
          </a:p>
        </p:txBody>
      </p:sp>
    </p:spTree>
    <p:extLst>
      <p:ext uri="{BB962C8B-B14F-4D97-AF65-F5344CB8AC3E}">
        <p14:creationId xmlns:p14="http://schemas.microsoft.com/office/powerpoint/2010/main" val="10012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38</a:t>
            </a:fld>
            <a:endParaRPr lang="de-DE" dirty="0"/>
          </a:p>
        </p:txBody>
      </p:sp>
    </p:spTree>
    <p:extLst>
      <p:ext uri="{BB962C8B-B14F-4D97-AF65-F5344CB8AC3E}">
        <p14:creationId xmlns:p14="http://schemas.microsoft.com/office/powerpoint/2010/main" val="128632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vermuten, dass Sie manche dieser Aussagen besonders wichtig finden.</a:t>
            </a:r>
            <a:r>
              <a:rPr lang="de-DE" baseline="0" dirty="0" smtClean="0"/>
              <a:t> </a:t>
            </a:r>
            <a:r>
              <a:rPr lang="de-DE" dirty="0" smtClean="0"/>
              <a:t>Daher bitten wir Sie nun</a:t>
            </a:r>
            <a:r>
              <a:rPr lang="de-DE" baseline="0" dirty="0" smtClean="0"/>
              <a:t> ….</a:t>
            </a:r>
          </a:p>
          <a:p>
            <a:pPr marL="165415" indent="-165415">
              <a:buFont typeface="Arial" panose="020B0604020202020204" pitchFamily="34" charset="0"/>
              <a:buChar char="•"/>
            </a:pPr>
            <a:endParaRPr lang="de-DE" baseline="0" dirty="0" smtClean="0"/>
          </a:p>
          <a:p>
            <a:pPr marL="165415" indent="-165415">
              <a:buFont typeface="Arial" panose="020B0604020202020204" pitchFamily="34" charset="0"/>
              <a:buChar char="•"/>
            </a:pPr>
            <a:r>
              <a:rPr lang="de-DE" baseline="0" dirty="0" smtClean="0"/>
              <a:t>Auswertung: Es wäre schön, wenn zwei, drei Kolleg/-innen einmal berichten würden, was sie in ihren Partnergruppen besprochen haben.</a:t>
            </a:r>
            <a:endParaRPr lang="de-DE" dirty="0" smtClean="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dirty="0"/>
          </a:p>
        </p:txBody>
      </p:sp>
    </p:spTree>
    <p:extLst>
      <p:ext uri="{BB962C8B-B14F-4D97-AF65-F5344CB8AC3E}">
        <p14:creationId xmlns:p14="http://schemas.microsoft.com/office/powerpoint/2010/main" val="329569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Kompetenzerwartungen sind im LP auf mittleren Abstraktionsniveau formuliert, also ungleich Stundenziel oder Aufgabenstellung</a:t>
            </a:r>
          </a:p>
          <a:p>
            <a:pPr marL="0" lvl="0" indent="0">
              <a:buFont typeface="Arial" panose="020B0604020202020204" pitchFamily="34" charset="0"/>
              <a:buNone/>
            </a:pP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(ACHTUNG: Im LP steht „lassen sich in Aufgabenstellungen überführen“, das meint aber nicht, dass sie 1:1 abbildbar sind).</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Für den Unterricht muss man sich also klar machen, in welche Teilkompetenzen sich die Kompetenzerwartung ausdifferenzieren.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Deshalb hier nun ein Vorschlag für Sie, den Sie auch in Ihre Schule mitnehmen können, wie man sich den Kompetenzerwartungen nähern kann, wenn man konkreten Unterricht plant.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dirty="0"/>
          </a:p>
        </p:txBody>
      </p:sp>
    </p:spTree>
    <p:extLst>
      <p:ext uri="{BB962C8B-B14F-4D97-AF65-F5344CB8AC3E}">
        <p14:creationId xmlns:p14="http://schemas.microsoft.com/office/powerpoint/2010/main" val="122114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43</a:t>
            </a:fld>
            <a:endParaRPr lang="de-DE" dirty="0"/>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44</a:t>
            </a:fld>
            <a:endParaRPr lang="de-DE" dirty="0"/>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dirty="0"/>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dirty="0"/>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dirty="0"/>
          </a:p>
        </p:txBody>
      </p:sp>
    </p:spTree>
    <p:extLst>
      <p:ext uri="{BB962C8B-B14F-4D97-AF65-F5344CB8AC3E}">
        <p14:creationId xmlns:p14="http://schemas.microsoft.com/office/powerpoint/2010/main" val="176459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47</a:t>
            </a:fld>
            <a:endParaRPr lang="de-DE" dirty="0"/>
          </a:p>
        </p:txBody>
      </p:sp>
    </p:spTree>
    <p:extLst>
      <p:ext uri="{BB962C8B-B14F-4D97-AF65-F5344CB8AC3E}">
        <p14:creationId xmlns:p14="http://schemas.microsoft.com/office/powerpoint/2010/main" val="403056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dirty="0"/>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dirty="0"/>
          </a:p>
        </p:txBody>
      </p:sp>
    </p:spTree>
    <p:extLst>
      <p:ext uri="{BB962C8B-B14F-4D97-AF65-F5344CB8AC3E}">
        <p14:creationId xmlns:p14="http://schemas.microsoft.com/office/powerpoint/2010/main" val="88712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möchten Sie bitten, nun einmal eine ähnliche Skizze zu versuchen für ein Unterrichtsvorhaben </a:t>
            </a:r>
            <a:r>
              <a:rPr lang="de-DE" baseline="0" dirty="0" smtClean="0"/>
              <a:t>der Klasse 4, nämlich „xyz“.</a:t>
            </a:r>
          </a:p>
          <a:p>
            <a:pPr marL="165415" indent="-165415">
              <a:buFont typeface="Arial" panose="020B0604020202020204" pitchFamily="34" charset="0"/>
              <a:buChar char="•"/>
            </a:pPr>
            <a:r>
              <a:rPr lang="de-DE" baseline="0" dirty="0" smtClean="0"/>
              <a:t>Auswertung: Vielleicht können zwei Paare einmal etwas zu je einem Unterrichtsvorhaben sagen?</a:t>
            </a:r>
          </a:p>
          <a:p>
            <a:pPr marL="0" indent="0">
              <a:buFont typeface="Arial" panose="020B0604020202020204" pitchFamily="34" charset="0"/>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dirty="0"/>
          </a:p>
        </p:txBody>
      </p:sp>
    </p:spTree>
    <p:extLst>
      <p:ext uri="{BB962C8B-B14F-4D97-AF65-F5344CB8AC3E}">
        <p14:creationId xmlns:p14="http://schemas.microsoft.com/office/powerpoint/2010/main" val="161207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dirty="0"/>
          </a:p>
        </p:txBody>
      </p:sp>
    </p:spTree>
    <p:extLst>
      <p:ext uri="{BB962C8B-B14F-4D97-AF65-F5344CB8AC3E}">
        <p14:creationId xmlns:p14="http://schemas.microsoft.com/office/powerpoint/2010/main" val="28728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dirty="0"/>
          </a:p>
        </p:txBody>
      </p:sp>
    </p:spTree>
    <p:extLst>
      <p:ext uri="{BB962C8B-B14F-4D97-AF65-F5344CB8AC3E}">
        <p14:creationId xmlns:p14="http://schemas.microsoft.com/office/powerpoint/2010/main" val="1790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dirty="0"/>
          </a:p>
        </p:txBody>
      </p:sp>
    </p:spTree>
    <p:extLst>
      <p:ext uri="{BB962C8B-B14F-4D97-AF65-F5344CB8AC3E}">
        <p14:creationId xmlns:p14="http://schemas.microsoft.com/office/powerpoint/2010/main" val="316295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dirty="0"/>
          </a:p>
        </p:txBody>
      </p:sp>
    </p:spTree>
    <p:extLst>
      <p:ext uri="{BB962C8B-B14F-4D97-AF65-F5344CB8AC3E}">
        <p14:creationId xmlns:p14="http://schemas.microsoft.com/office/powerpoint/2010/main" val="244800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dirty="0"/>
          </a:p>
        </p:txBody>
      </p:sp>
    </p:spTree>
    <p:extLst>
      <p:ext uri="{BB962C8B-B14F-4D97-AF65-F5344CB8AC3E}">
        <p14:creationId xmlns:p14="http://schemas.microsoft.com/office/powerpoint/2010/main" val="28524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dirty="0"/>
          </a:p>
        </p:txBody>
      </p:sp>
    </p:spTree>
    <p:extLst>
      <p:ext uri="{BB962C8B-B14F-4D97-AF65-F5344CB8AC3E}">
        <p14:creationId xmlns:p14="http://schemas.microsoft.com/office/powerpoint/2010/main" val="7053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dirty="0"/>
          </a:p>
        </p:txBody>
      </p:sp>
    </p:spTree>
    <p:extLst>
      <p:ext uri="{BB962C8B-B14F-4D97-AF65-F5344CB8AC3E}">
        <p14:creationId xmlns:p14="http://schemas.microsoft.com/office/powerpoint/2010/main" val="22105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11"/>
          </p:nvPr>
        </p:nvSpPr>
        <p:spPr/>
        <p:txBody>
          <a:bodyPr/>
          <a:lstStyle/>
          <a:p>
            <a:r>
              <a:rPr lang="de-DE" dirty="0" smtClean="0"/>
              <a:t>georg.trendel@qua-lis.nrw.de jens.austermann@qua-lis.nrw</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6" name="Fußzeilenplatzhalter 5"/>
          <p:cNvSpPr>
            <a:spLocks noGrp="1"/>
          </p:cNvSpPr>
          <p:nvPr>
            <p:ph type="ftr" sz="quarter" idx="11"/>
          </p:nvPr>
        </p:nvSpPr>
        <p:spPr/>
        <p:txBody>
          <a:bodyPr/>
          <a:lstStyle/>
          <a:p>
            <a:r>
              <a:rPr lang="de-DE" dirty="0" smtClean="0"/>
              <a:t>georg.trendel@qua-lis.nrw.de jens.austermann@qua-lis.nrw</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8" name="Fußzeilenplatzhalter 7"/>
          <p:cNvSpPr>
            <a:spLocks noGrp="1"/>
          </p:cNvSpPr>
          <p:nvPr>
            <p:ph type="ftr" sz="quarter" idx="11"/>
          </p:nvPr>
        </p:nvSpPr>
        <p:spPr/>
        <p:txBody>
          <a:bodyPr/>
          <a:lstStyle/>
          <a:p>
            <a:r>
              <a:rPr lang="de-DE" dirty="0" smtClean="0"/>
              <a:t>georg.trendel@qua-lis.nrw.de jens.austermann@qua-lis.nrw</a:t>
            </a:r>
            <a:endParaRPr lang="de-DE" dirty="0"/>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4" name="Fußzeilenplatzhalter 3"/>
          <p:cNvSpPr>
            <a:spLocks noGrp="1"/>
          </p:cNvSpPr>
          <p:nvPr>
            <p:ph type="ftr" sz="quarter" idx="11"/>
          </p:nvPr>
        </p:nvSpPr>
        <p:spPr/>
        <p:txBody>
          <a:bodyPr/>
          <a:lstStyle/>
          <a:p>
            <a:r>
              <a:rPr lang="de-DE" dirty="0" smtClean="0"/>
              <a:t>georg.trendel@qua-lis.nrw.de jens.austermann@qua-lis.nrw</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3" name="Fußzeilenplatzhalter 2"/>
          <p:cNvSpPr>
            <a:spLocks noGrp="1"/>
          </p:cNvSpPr>
          <p:nvPr>
            <p:ph type="ftr" sz="quarter" idx="11"/>
          </p:nvPr>
        </p:nvSpPr>
        <p:spPr/>
        <p:txBody>
          <a:bodyPr/>
          <a:lstStyle/>
          <a:p>
            <a:r>
              <a:rPr lang="de-DE" dirty="0" smtClean="0"/>
              <a:t>georg.trendel@qua-lis.nrw.de jens.austermann@qua-lis.nrw</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dirty="0" smtClean="0"/>
              <a:t>Kernlehrplanentwicklung  Gymnasium SI Auftaktveranstaltung Soest, 19.01.2018</a:t>
            </a:r>
            <a:endParaRPr lang="de-DE" dirty="0"/>
          </a:p>
        </p:txBody>
      </p:sp>
      <p:sp>
        <p:nvSpPr>
          <p:cNvPr id="6" name="Fußzeilenplatzhalter 5"/>
          <p:cNvSpPr>
            <a:spLocks noGrp="1"/>
          </p:cNvSpPr>
          <p:nvPr>
            <p:ph type="ftr" sz="quarter" idx="11"/>
          </p:nvPr>
        </p:nvSpPr>
        <p:spPr/>
        <p:txBody>
          <a:bodyPr/>
          <a:lstStyle/>
          <a:p>
            <a:r>
              <a:rPr lang="de-DE" dirty="0" smtClean="0"/>
              <a:t>georg.trendel@qua-lis.nrw.de jens.austermann@qua-lis.nrw</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dirty="0"/>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dirty="0"/>
          </a:p>
        </p:txBody>
      </p:sp>
    </p:spTree>
    <p:extLst>
      <p:ext uri="{BB962C8B-B14F-4D97-AF65-F5344CB8AC3E}">
        <p14:creationId xmlns:p14="http://schemas.microsoft.com/office/powerpoint/2010/main" val="13978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Mu, Ku,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dirty="0"/>
          </a:p>
        </p:txBody>
      </p:sp>
    </p:spTree>
    <p:extLst>
      <p:ext uri="{BB962C8B-B14F-4D97-AF65-F5344CB8AC3E}">
        <p14:creationId xmlns:p14="http://schemas.microsoft.com/office/powerpoint/2010/main" val="248066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dirty="0"/>
          </a:p>
        </p:txBody>
      </p:sp>
    </p:spTree>
    <p:extLst>
      <p:ext uri="{BB962C8B-B14F-4D97-AF65-F5344CB8AC3E}">
        <p14:creationId xmlns:p14="http://schemas.microsoft.com/office/powerpoint/2010/main" val="426786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Mu, Ku,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dirty="0"/>
          </a:p>
        </p:txBody>
      </p:sp>
    </p:spTree>
    <p:extLst>
      <p:ext uri="{BB962C8B-B14F-4D97-AF65-F5344CB8AC3E}">
        <p14:creationId xmlns:p14="http://schemas.microsoft.com/office/powerpoint/2010/main" val="2754324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339" y="2348880"/>
            <a:ext cx="7632848" cy="1790874"/>
          </a:xfrm>
        </p:spPr>
        <p:txBody>
          <a:bodyPr/>
          <a:lstStyle/>
          <a:p>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II 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dirty="0"/>
          </a:p>
        </p:txBody>
      </p:sp>
    </p:spTree>
    <p:extLst>
      <p:ext uri="{BB962C8B-B14F-4D97-AF65-F5344CB8AC3E}">
        <p14:creationId xmlns:p14="http://schemas.microsoft.com/office/powerpoint/2010/main" val="89957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dirty="0"/>
          </a:p>
        </p:txBody>
      </p:sp>
    </p:spTree>
    <p:extLst>
      <p:ext uri="{BB962C8B-B14F-4D97-AF65-F5344CB8AC3E}">
        <p14:creationId xmlns:p14="http://schemas.microsoft.com/office/powerpoint/2010/main" val="2504956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dirty="0"/>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in Bereiche mit 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dirty="0"/>
          </a:p>
        </p:txBody>
      </p:sp>
    </p:spTree>
    <p:extLst>
      <p:ext uri="{BB962C8B-B14F-4D97-AF65-F5344CB8AC3E}">
        <p14:creationId xmlns:p14="http://schemas.microsoft.com/office/powerpoint/2010/main" val="291638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t>
            </a:r>
            <a:r>
              <a:rPr lang="de-DE" i="1" dirty="0" smtClean="0"/>
              <a:t>. a</a:t>
            </a:r>
            <a:r>
              <a:rPr lang="de-DE" i="1" dirty="0"/>
              <a:t>.</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dirty="0"/>
          </a:p>
        </p:txBody>
      </p:sp>
    </p:spTree>
    <p:extLst>
      <p:ext uri="{BB962C8B-B14F-4D97-AF65-F5344CB8AC3E}">
        <p14:creationId xmlns:p14="http://schemas.microsoft.com/office/powerpoint/2010/main" val="185927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dirty="0"/>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dirty="0"/>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dirty="0"/>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dirty="0"/>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dirty="0"/>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dirty="0"/>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dirty="0"/>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66060" y="4935917"/>
            <a:ext cx="2198294" cy="646331"/>
          </a:xfrm>
          <a:prstGeom prst="rect">
            <a:avLst/>
          </a:prstGeom>
        </p:spPr>
        <p:txBody>
          <a:bodyPr wrap="none">
            <a:spAutoFit/>
          </a:bodyPr>
          <a:lstStyle/>
          <a:p>
            <a:pPr algn="ctr"/>
            <a:r>
              <a:rPr lang="de-DE" b="1" dirty="0" smtClean="0">
                <a:solidFill>
                  <a:prstClr val="black"/>
                </a:solidFill>
              </a:rPr>
              <a:t>Schuleigene</a:t>
            </a:r>
          </a:p>
          <a:p>
            <a:pPr algn="ctr"/>
            <a:r>
              <a:rPr lang="de-DE" b="1" dirty="0" smtClean="0">
                <a:solidFill>
                  <a:prstClr val="black"/>
                </a:solidFill>
              </a:rPr>
              <a:t>Unterrichtsvorgaben </a:t>
            </a:r>
            <a:endParaRPr lang="de-DE" b="1" dirty="0"/>
          </a:p>
        </p:txBody>
      </p:sp>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dirty="0"/>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Weitere Hinweise zu </a:t>
            </a:r>
            <a:r>
              <a:rPr lang="de-DE" sz="2400" dirty="0" smtClean="0"/>
              <a:t>den schuleigenen Unterrichtsvorgaben</a:t>
            </a:r>
            <a:endParaRPr lang="de-DE" sz="3200"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dirty="0"/>
          </a:p>
        </p:txBody>
      </p:sp>
    </p:spTree>
    <p:extLst>
      <p:ext uri="{BB962C8B-B14F-4D97-AF65-F5344CB8AC3E}">
        <p14:creationId xmlns:p14="http://schemas.microsoft.com/office/powerpoint/2010/main" val="884939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smtClean="0"/>
              <a:t>der </a:t>
            </a:r>
            <a:r>
              <a:rPr lang="de-DE" sz="2400" dirty="0">
                <a:solidFill>
                  <a:prstClr val="black"/>
                </a:solidFill>
              </a:rPr>
              <a:t>schuleigenen Unterrichtsvorgaben </a:t>
            </a:r>
            <a:r>
              <a:rPr lang="de-DE" sz="2400" dirty="0" smtClean="0">
                <a:solidFill>
                  <a:prstClr val="black"/>
                </a:solidFill>
              </a:rPr>
              <a:t>(Beispiel)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20169" y="1700808"/>
            <a:ext cx="8303661" cy="4264042"/>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dirty="0"/>
          </a:p>
        </p:txBody>
      </p:sp>
    </p:spTree>
    <p:extLst>
      <p:ext uri="{BB962C8B-B14F-4D97-AF65-F5344CB8AC3E}">
        <p14:creationId xmlns:p14="http://schemas.microsoft.com/office/powerpoint/2010/main" val="230445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dirty="0"/>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Englisch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dirty="0"/>
          </a:p>
        </p:txBody>
      </p:sp>
    </p:spTree>
    <p:extLst>
      <p:ext uri="{BB962C8B-B14F-4D97-AF65-F5344CB8AC3E}">
        <p14:creationId xmlns:p14="http://schemas.microsoft.com/office/powerpoint/2010/main" val="270176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32</a:t>
            </a:fld>
            <a:endParaRPr lang="de-DE" dirty="0"/>
          </a:p>
        </p:txBody>
      </p:sp>
      <p:sp>
        <p:nvSpPr>
          <p:cNvPr id="7" name="Titel 1"/>
          <p:cNvSpPr>
            <a:spLocks noGrp="1"/>
          </p:cNvSpPr>
          <p:nvPr>
            <p:ph type="title"/>
          </p:nvPr>
        </p:nvSpPr>
        <p:spPr>
          <a:xfrm>
            <a:off x="3779912" y="1070310"/>
            <a:ext cx="1584176" cy="360040"/>
          </a:xfrm>
        </p:spPr>
        <p:txBody>
          <a:bodyPr/>
          <a:lstStyle/>
          <a:p>
            <a:r>
              <a:rPr lang="de-DE" b="1" dirty="0">
                <a:latin typeface="+mn-lt"/>
                <a:ea typeface="+mn-ea"/>
                <a:cs typeface="Times New Roman" pitchFamily="18" charset="0"/>
              </a:rPr>
              <a:t>Agenda</a:t>
            </a:r>
          </a:p>
        </p:txBody>
      </p:sp>
      <p:sp>
        <p:nvSpPr>
          <p:cNvPr id="8" name="Inhaltsplatzhalter 2"/>
          <p:cNvSpPr>
            <a:spLocks noGrp="1"/>
          </p:cNvSpPr>
          <p:nvPr>
            <p:ph idx="1"/>
          </p:nvPr>
        </p:nvSpPr>
        <p:spPr>
          <a:xfrm>
            <a:off x="469900" y="1700213"/>
            <a:ext cx="8229600" cy="4321075"/>
          </a:xfrm>
        </p:spPr>
        <p:txBody>
          <a:bodyPr>
            <a:normAutofit lnSpcReduction="10000"/>
          </a:bodyPr>
          <a:lstStyle/>
          <a:p>
            <a:r>
              <a:rPr lang="de-DE" dirty="0" smtClean="0">
                <a:cs typeface="Times New Roman" pitchFamily="18" charset="0"/>
              </a:rPr>
              <a:t>Vorstellungsrunde</a:t>
            </a:r>
          </a:p>
          <a:p>
            <a:pPr marL="0" indent="0">
              <a:buNone/>
            </a:pPr>
            <a:endParaRPr lang="de-DE" sz="1000" dirty="0">
              <a:cs typeface="Times New Roman" pitchFamily="18" charset="0"/>
            </a:endParaRPr>
          </a:p>
          <a:p>
            <a:r>
              <a:rPr lang="de-DE" dirty="0" smtClean="0">
                <a:cs typeface="Times New Roman" pitchFamily="18" charset="0"/>
              </a:rPr>
              <a:t>Einführung in den Lehrplan Englisch</a:t>
            </a:r>
          </a:p>
          <a:p>
            <a:pPr marL="0" indent="0">
              <a:buNone/>
            </a:pPr>
            <a:endParaRPr lang="de-DE" sz="1000" dirty="0" smtClean="0">
              <a:cs typeface="Times New Roman" pitchFamily="18" charset="0"/>
            </a:endParaRPr>
          </a:p>
          <a:p>
            <a:r>
              <a:rPr lang="de-DE" dirty="0" smtClean="0">
                <a:cs typeface="Times New Roman" pitchFamily="18" charset="0"/>
              </a:rPr>
              <a:t>Vorschlag für teilnehmeraktivierende Elemente bei Implementationsveranstaltungen</a:t>
            </a:r>
          </a:p>
          <a:p>
            <a:pPr marL="0" indent="0">
              <a:buNone/>
            </a:pPr>
            <a:endParaRPr lang="de-DE" sz="1100" dirty="0">
              <a:cs typeface="Times New Roman" pitchFamily="18" charset="0"/>
            </a:endParaRPr>
          </a:p>
          <a:p>
            <a:r>
              <a:rPr lang="de-DE" dirty="0">
                <a:cs typeface="Times New Roman" pitchFamily="18" charset="0"/>
              </a:rPr>
              <a:t>Erläuterungen </a:t>
            </a:r>
            <a:r>
              <a:rPr lang="de-DE" dirty="0" smtClean="0">
                <a:cs typeface="Times New Roman" pitchFamily="18" charset="0"/>
              </a:rPr>
              <a:t>zu den </a:t>
            </a:r>
            <a:r>
              <a:rPr lang="de-DE" dirty="0">
                <a:solidFill>
                  <a:prstClr val="black"/>
                </a:solidFill>
              </a:rPr>
              <a:t>schuleigenen </a:t>
            </a:r>
            <a:r>
              <a:rPr lang="de-DE" dirty="0" smtClean="0">
                <a:solidFill>
                  <a:prstClr val="black"/>
                </a:solidFill>
              </a:rPr>
              <a:t>Unterrichts-vorgaben </a:t>
            </a:r>
            <a:r>
              <a:rPr lang="de-DE" dirty="0" smtClean="0">
                <a:cs typeface="Times New Roman" pitchFamily="18" charset="0"/>
              </a:rPr>
              <a:t>im </a:t>
            </a:r>
            <a:r>
              <a:rPr lang="de-DE" dirty="0">
                <a:cs typeface="Times New Roman" pitchFamily="18" charset="0"/>
              </a:rPr>
              <a:t>Fach </a:t>
            </a:r>
            <a:r>
              <a:rPr lang="de-DE" dirty="0" smtClean="0">
                <a:cs typeface="Times New Roman" pitchFamily="18" charset="0"/>
              </a:rPr>
              <a:t>Englisch </a:t>
            </a:r>
            <a:endParaRPr lang="de-DE" dirty="0">
              <a:cs typeface="Times New Roman" pitchFamily="18" charset="0"/>
            </a:endParaRPr>
          </a:p>
          <a:p>
            <a:pPr marL="0" indent="0">
              <a:buNone/>
            </a:pPr>
            <a:endParaRPr lang="de-DE" sz="1100" dirty="0">
              <a:cs typeface="Times New Roman" pitchFamily="18" charset="0"/>
            </a:endParaRPr>
          </a:p>
          <a:p>
            <a:r>
              <a:rPr lang="de-DE" altLang="de-DE" dirty="0" smtClean="0">
                <a:cs typeface="Times New Roman" pitchFamily="18" charset="0"/>
              </a:rPr>
              <a:t>Vorschlag </a:t>
            </a:r>
            <a:r>
              <a:rPr lang="de-DE" altLang="de-DE" dirty="0">
                <a:cs typeface="Times New Roman" pitchFamily="18" charset="0"/>
              </a:rPr>
              <a:t>für teilnehmeraktivierende Elemente </a:t>
            </a:r>
            <a:r>
              <a:rPr lang="de-DE" altLang="de-DE" dirty="0" smtClean="0">
                <a:cs typeface="Times New Roman" pitchFamily="18" charset="0"/>
              </a:rPr>
              <a:t>zu den </a:t>
            </a:r>
            <a:r>
              <a:rPr lang="de-DE" dirty="0">
                <a:solidFill>
                  <a:prstClr val="black"/>
                </a:solidFill>
              </a:rPr>
              <a:t>schuleigenen Unterrichtsvorgaben </a:t>
            </a:r>
            <a:endParaRPr lang="de-DE" dirty="0">
              <a:cs typeface="Times New Roman" pitchFamily="18" charset="0"/>
            </a:endParaRP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236903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Englisch – Aufgaben und Ziele des Faches</a:t>
            </a:r>
            <a:endParaRPr lang="de-DE" sz="2800" dirty="0"/>
          </a:p>
        </p:txBody>
      </p:sp>
      <p:sp>
        <p:nvSpPr>
          <p:cNvPr id="3" name="Inhaltsplatzhalter 2"/>
          <p:cNvSpPr>
            <a:spLocks noGrp="1"/>
          </p:cNvSpPr>
          <p:nvPr>
            <p:ph idx="1"/>
          </p:nvPr>
        </p:nvSpPr>
        <p:spPr>
          <a:xfrm>
            <a:off x="457200" y="1700808"/>
            <a:ext cx="8229600" cy="4248472"/>
          </a:xfrm>
        </p:spPr>
        <p:txBody>
          <a:bodyPr>
            <a:noAutofit/>
          </a:bodyPr>
          <a:lstStyle/>
          <a:p>
            <a:r>
              <a:rPr lang="de-DE" sz="1900" dirty="0" smtClean="0"/>
              <a:t>Erwerb grundlegender kommunikativer und interkultureller Kompetenzen</a:t>
            </a:r>
          </a:p>
          <a:p>
            <a:pPr marL="358775" indent="0">
              <a:buNone/>
            </a:pPr>
            <a:r>
              <a:rPr lang="de-DE" sz="1900" dirty="0" smtClean="0">
                <a:latin typeface="Calibri" panose="020F0502020204030204" pitchFamily="34" charset="0"/>
                <a:cs typeface="Calibri" panose="020F0502020204030204" pitchFamily="34" charset="0"/>
              </a:rPr>
              <a:t>→ englische Sprache als universales Verständigungsmittel erfahren</a:t>
            </a:r>
          </a:p>
          <a:p>
            <a:pPr marL="358775" indent="0">
              <a:buNone/>
            </a:pPr>
            <a:r>
              <a:rPr lang="de-DE" sz="1900" dirty="0" smtClean="0">
                <a:latin typeface="Calibri" panose="020F0502020204030204" pitchFamily="34" charset="0"/>
                <a:cs typeface="Calibri" panose="020F0502020204030204" pitchFamily="34" charset="0"/>
              </a:rPr>
              <a:t>→ altersgerechte Situationen kommunikativ erfolgreich bewältigen</a:t>
            </a:r>
          </a:p>
          <a:p>
            <a:pPr marL="0" indent="0">
              <a:buNone/>
            </a:pPr>
            <a:endParaRPr lang="de-DE" sz="1900" dirty="0" smtClean="0"/>
          </a:p>
          <a:p>
            <a:r>
              <a:rPr lang="de-DE" sz="1900" dirty="0" smtClean="0"/>
              <a:t>Modell für das Erlernen weiterer Sprachen</a:t>
            </a:r>
          </a:p>
          <a:p>
            <a:pPr marL="358775" indent="0">
              <a:buNone/>
            </a:pPr>
            <a:r>
              <a:rPr lang="de-DE" sz="1900" dirty="0">
                <a:latin typeface="Calibri" panose="020F0502020204030204" pitchFamily="34" charset="0"/>
                <a:cs typeface="Calibri" panose="020F0502020204030204" pitchFamily="34" charset="0"/>
              </a:rPr>
              <a:t>→ </a:t>
            </a:r>
            <a:r>
              <a:rPr lang="de-DE" sz="1900" dirty="0" smtClean="0">
                <a:latin typeface="Calibri" panose="020F0502020204030204" pitchFamily="34" charset="0"/>
                <a:cs typeface="Calibri" panose="020F0502020204030204" pitchFamily="34" charset="0"/>
              </a:rPr>
              <a:t>Grundstein für eine lebenslange Motivation zum Sprachenlernen</a:t>
            </a:r>
          </a:p>
          <a:p>
            <a:pPr marL="358775" indent="0">
              <a:buNone/>
            </a:pPr>
            <a:r>
              <a:rPr lang="de-DE" sz="1900" dirty="0" smtClean="0">
                <a:latin typeface="Calibri" panose="020F0502020204030204" pitchFamily="34" charset="0"/>
                <a:cs typeface="Calibri" panose="020F0502020204030204" pitchFamily="34" charset="0"/>
              </a:rPr>
              <a:t>→ Erwerb grundlegender Sprachlernstrategien</a:t>
            </a:r>
            <a:endParaRPr lang="de-DE" sz="1900" dirty="0">
              <a:latin typeface="Calibri" panose="020F0502020204030204" pitchFamily="34" charset="0"/>
              <a:cs typeface="Calibri" panose="020F0502020204030204" pitchFamily="34" charset="0"/>
            </a:endParaRPr>
          </a:p>
          <a:p>
            <a:pPr marL="0" indent="0">
              <a:buNone/>
            </a:pPr>
            <a:endParaRPr lang="de-DE" sz="1900" dirty="0" smtClean="0"/>
          </a:p>
          <a:p>
            <a:r>
              <a:rPr lang="de-DE" sz="1900" dirty="0" smtClean="0"/>
              <a:t>Prägende Leitziele</a:t>
            </a:r>
          </a:p>
          <a:p>
            <a:pPr marL="358775" indent="0">
              <a:buNone/>
            </a:pPr>
            <a:r>
              <a:rPr lang="de-DE" sz="1900" dirty="0">
                <a:latin typeface="Calibri" panose="020F0502020204030204" pitchFamily="34" charset="0"/>
                <a:cs typeface="Calibri" panose="020F0502020204030204" pitchFamily="34" charset="0"/>
              </a:rPr>
              <a:t>→ </a:t>
            </a:r>
            <a:r>
              <a:rPr lang="de-DE" sz="1900" dirty="0" smtClean="0">
                <a:latin typeface="Calibri" panose="020F0502020204030204" pitchFamily="34" charset="0"/>
                <a:cs typeface="Calibri" panose="020F0502020204030204" pitchFamily="34" charset="0"/>
              </a:rPr>
              <a:t>Entwicklung von Interesse und Freude am Sprachenlernen</a:t>
            </a:r>
          </a:p>
          <a:p>
            <a:pPr marL="358775" indent="0">
              <a:buNone/>
            </a:pPr>
            <a:r>
              <a:rPr lang="de-DE" sz="1900" dirty="0" smtClean="0">
                <a:latin typeface="Calibri" panose="020F0502020204030204" pitchFamily="34" charset="0"/>
                <a:cs typeface="Calibri" panose="020F0502020204030204" pitchFamily="34" charset="0"/>
              </a:rPr>
              <a:t>→ Entwicklung von kommunikativer und interkultureller Handlungsfähigkeit</a:t>
            </a:r>
          </a:p>
          <a:p>
            <a:pPr marL="358775" lvl="0" indent="0">
              <a:buNone/>
            </a:pPr>
            <a:r>
              <a:rPr lang="de-DE" sz="1900" dirty="0">
                <a:solidFill>
                  <a:prstClr val="black"/>
                </a:solidFill>
                <a:latin typeface="Calibri" panose="020F0502020204030204" pitchFamily="34" charset="0"/>
                <a:cs typeface="Calibri" panose="020F0502020204030204" pitchFamily="34" charset="0"/>
              </a:rPr>
              <a:t>→ </a:t>
            </a:r>
            <a:r>
              <a:rPr lang="de-DE" sz="1900" dirty="0" smtClean="0">
                <a:solidFill>
                  <a:prstClr val="black"/>
                </a:solidFill>
                <a:latin typeface="Calibri" panose="020F0502020204030204" pitchFamily="34" charset="0"/>
                <a:cs typeface="Calibri" panose="020F0502020204030204" pitchFamily="34" charset="0"/>
              </a:rPr>
              <a:t>Erwerb von Lern- und Arbeitstechniken und Strategien des Sprachenlernens</a:t>
            </a:r>
            <a:endParaRPr lang="de-DE" sz="1900"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33</a:t>
            </a:fld>
            <a:endParaRPr lang="de-DE" dirty="0"/>
          </a:p>
        </p:txBody>
      </p:sp>
    </p:spTree>
    <p:extLst>
      <p:ext uri="{BB962C8B-B14F-4D97-AF65-F5344CB8AC3E}">
        <p14:creationId xmlns:p14="http://schemas.microsoft.com/office/powerpoint/2010/main" val="1894357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457200" y="1718052"/>
            <a:ext cx="8229600" cy="4231228"/>
          </a:xfrm>
        </p:spPr>
        <p:txBody>
          <a:bodyPr>
            <a:noAutofit/>
          </a:bodyPr>
          <a:lstStyle/>
          <a:p>
            <a:r>
              <a:rPr lang="de-DE" sz="1800" dirty="0" smtClean="0"/>
              <a:t>Ausrichtung an den Leitzielen des Englischunterrichts</a:t>
            </a:r>
          </a:p>
          <a:p>
            <a:pPr marL="358775" lvl="0" indent="0">
              <a:buNone/>
            </a:pPr>
            <a:r>
              <a:rPr lang="de-DE" sz="1450" dirty="0">
                <a:solidFill>
                  <a:prstClr val="black"/>
                </a:solidFill>
                <a:latin typeface="Calibri" panose="020F0502020204030204" pitchFamily="34" charset="0"/>
                <a:cs typeface="Calibri" panose="020F0502020204030204" pitchFamily="34" charset="0"/>
              </a:rPr>
              <a:t>→ </a:t>
            </a:r>
            <a:r>
              <a:rPr lang="de-DE" sz="1450" dirty="0" smtClean="0">
                <a:solidFill>
                  <a:prstClr val="black"/>
                </a:solidFill>
                <a:latin typeface="Calibri" panose="020F0502020204030204" pitchFamily="34" charset="0"/>
                <a:cs typeface="Calibri" panose="020F0502020204030204" pitchFamily="34" charset="0"/>
              </a:rPr>
              <a:t>siehe Aufgaben und Ziele</a:t>
            </a:r>
          </a:p>
          <a:p>
            <a:pPr marL="358775" lvl="0" indent="0">
              <a:buNone/>
            </a:pPr>
            <a:endParaRPr lang="de-DE" sz="300" dirty="0">
              <a:solidFill>
                <a:prstClr val="black"/>
              </a:solidFill>
            </a:endParaRPr>
          </a:p>
          <a:p>
            <a:r>
              <a:rPr lang="de-DE" sz="1800" dirty="0" smtClean="0"/>
              <a:t>Orientierung an den entwicklungsbedingten Voraussetzungen sowie der realen und medialen Lebenswelt von Grundschulkindern</a:t>
            </a:r>
          </a:p>
          <a:p>
            <a:endParaRPr lang="de-DE" sz="300" dirty="0" smtClean="0"/>
          </a:p>
          <a:p>
            <a:r>
              <a:rPr lang="de-DE" sz="1800" dirty="0" smtClean="0"/>
              <a:t>Kompetenzerwartungen am Ende der Klasse 4:</a:t>
            </a:r>
          </a:p>
          <a:p>
            <a:pPr marL="358775" indent="0">
              <a:buNone/>
            </a:pPr>
            <a:r>
              <a:rPr lang="de-DE" sz="1800" dirty="0" smtClean="0"/>
              <a:t>Die Schülerinnen und Schüler erreichen insgesamt </a:t>
            </a:r>
            <a:r>
              <a:rPr lang="de-DE" sz="1800" dirty="0"/>
              <a:t>die Niveaustufe A1 des „Gemeinsamen europäischen Referenzrahmens für Sprachen: lernen, lehren, beurteilen“ </a:t>
            </a:r>
            <a:r>
              <a:rPr lang="de-DE" sz="1800" dirty="0" smtClean="0"/>
              <a:t>(GeR)</a:t>
            </a:r>
          </a:p>
          <a:p>
            <a:pPr marL="358775" indent="0">
              <a:buNone/>
            </a:pPr>
            <a:r>
              <a:rPr lang="de-DE" sz="1450" dirty="0" smtClean="0">
                <a:latin typeface="Calibri" panose="020F0502020204030204" pitchFamily="34" charset="0"/>
                <a:cs typeface="Calibri" panose="020F0502020204030204" pitchFamily="34" charset="0"/>
              </a:rPr>
              <a:t>→ Das Niveau kann in den Bereichen </a:t>
            </a:r>
            <a:r>
              <a:rPr lang="de-DE" sz="1450" dirty="0" smtClean="0"/>
              <a:t>Hör-</a:t>
            </a:r>
            <a:r>
              <a:rPr lang="de-DE" sz="1450" dirty="0"/>
              <a:t>/</a:t>
            </a:r>
            <a:r>
              <a:rPr lang="de-DE" sz="1450" dirty="0" smtClean="0"/>
              <a:t>Hörsehverstehen und Sprechen überschritten werden.</a:t>
            </a:r>
          </a:p>
          <a:p>
            <a:pPr marL="358775" indent="0">
              <a:buNone/>
            </a:pPr>
            <a:endParaRPr lang="de-DE" sz="300" dirty="0" smtClean="0"/>
          </a:p>
          <a:p>
            <a:r>
              <a:rPr lang="de-DE" sz="1800" dirty="0" smtClean="0"/>
              <a:t>Das Hauptinteresse gilt dem Inhalt sowie der kommunikativen Sprachhandlung </a:t>
            </a:r>
            <a:r>
              <a:rPr lang="de-DE" sz="1800" dirty="0"/>
              <a:t>und erst zweitrangig der sprachlichen </a:t>
            </a:r>
            <a:r>
              <a:rPr lang="de-DE" sz="1800" dirty="0" smtClean="0"/>
              <a:t>Korrektheit (</a:t>
            </a:r>
            <a:r>
              <a:rPr lang="de-DE" sz="1800" i="1" dirty="0" smtClean="0"/>
              <a:t>message before </a:t>
            </a:r>
            <a:r>
              <a:rPr lang="de-DE" sz="1800" i="1" dirty="0"/>
              <a:t>accuracy</a:t>
            </a:r>
            <a:r>
              <a:rPr lang="de-DE" sz="1800" dirty="0" smtClean="0"/>
              <a:t>)</a:t>
            </a:r>
          </a:p>
          <a:p>
            <a:pPr marL="358775" indent="0">
              <a:spcBef>
                <a:spcPts val="0"/>
              </a:spcBef>
              <a:buNone/>
            </a:pPr>
            <a:r>
              <a:rPr lang="de-DE" sz="1450" dirty="0" smtClean="0">
                <a:latin typeface="Calibri" panose="020F0502020204030204" pitchFamily="34" charset="0"/>
                <a:cs typeface="Calibri" panose="020F0502020204030204" pitchFamily="34" charset="0"/>
              </a:rPr>
              <a:t>→ Das Kriterium der Korrektheit wird dabei nicht außer Acht gelassen.</a:t>
            </a:r>
          </a:p>
          <a:p>
            <a:pPr marL="358775" indent="0">
              <a:spcBef>
                <a:spcPts val="0"/>
              </a:spcBef>
              <a:buNone/>
            </a:pPr>
            <a:r>
              <a:rPr lang="de-DE" sz="1450" dirty="0" smtClean="0">
                <a:latin typeface="Calibri" panose="020F0502020204030204" pitchFamily="34" charset="0"/>
                <a:cs typeface="Calibri" panose="020F0502020204030204" pitchFamily="34" charset="0"/>
              </a:rPr>
              <a:t>→ </a:t>
            </a:r>
            <a:r>
              <a:rPr lang="de-DE" sz="1450" dirty="0" smtClean="0"/>
              <a:t>Fehler </a:t>
            </a:r>
            <a:r>
              <a:rPr lang="de-DE" sz="1450" dirty="0"/>
              <a:t>werden </a:t>
            </a:r>
            <a:r>
              <a:rPr lang="de-DE" sz="1450" dirty="0" smtClean="0"/>
              <a:t>situationsangemessen </a:t>
            </a:r>
            <a:r>
              <a:rPr lang="de-DE" sz="1450" dirty="0"/>
              <a:t>aufgegriffen (</a:t>
            </a:r>
            <a:r>
              <a:rPr lang="de-DE" sz="1450" i="1" dirty="0"/>
              <a:t>corrective feedback</a:t>
            </a:r>
            <a:r>
              <a:rPr lang="de-DE" sz="1450" dirty="0"/>
              <a:t>) und als wichtiger </a:t>
            </a:r>
            <a:endParaRPr lang="de-DE" sz="1450" dirty="0" smtClean="0"/>
          </a:p>
          <a:p>
            <a:pPr marL="358775" indent="179388">
              <a:spcBef>
                <a:spcPts val="0"/>
              </a:spcBef>
              <a:buNone/>
            </a:pPr>
            <a:r>
              <a:rPr lang="de-DE" sz="1450" dirty="0" smtClean="0"/>
              <a:t> Zwischenschritt </a:t>
            </a:r>
            <a:r>
              <a:rPr lang="de-DE" sz="1450" dirty="0"/>
              <a:t>im Fremdspracherwerb wahrgenommen und genutzt</a:t>
            </a:r>
            <a:r>
              <a:rPr lang="de-DE" sz="1500" dirty="0" smtClean="0"/>
              <a:t>.</a:t>
            </a:r>
            <a:endParaRPr lang="de-DE" sz="15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34</a:t>
            </a:fld>
            <a:endParaRPr lang="de-DE" dirty="0"/>
          </a:p>
        </p:txBody>
      </p:sp>
    </p:spTree>
    <p:extLst>
      <p:ext uri="{BB962C8B-B14F-4D97-AF65-F5344CB8AC3E}">
        <p14:creationId xmlns:p14="http://schemas.microsoft.com/office/powerpoint/2010/main" val="3355263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I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35</a:t>
            </a:fld>
            <a:endParaRPr lang="de-DE" dirty="0"/>
          </a:p>
        </p:txBody>
      </p:sp>
      <p:sp>
        <p:nvSpPr>
          <p:cNvPr id="7" name="Inhaltsplatzhalter 6"/>
          <p:cNvSpPr>
            <a:spLocks noGrp="1"/>
          </p:cNvSpPr>
          <p:nvPr>
            <p:ph idx="1"/>
          </p:nvPr>
        </p:nvSpPr>
        <p:spPr>
          <a:xfrm>
            <a:off x="457200" y="1799373"/>
            <a:ext cx="8229600" cy="4205064"/>
          </a:xfrm>
        </p:spPr>
        <p:txBody>
          <a:bodyPr>
            <a:normAutofit fontScale="62500" lnSpcReduction="20000"/>
          </a:bodyPr>
          <a:lstStyle/>
          <a:p>
            <a:pPr>
              <a:spcBef>
                <a:spcPts val="600"/>
              </a:spcBef>
              <a:spcAft>
                <a:spcPts val="600"/>
              </a:spcAft>
            </a:pPr>
            <a:r>
              <a:rPr lang="de-DE" sz="3200" dirty="0" smtClean="0"/>
              <a:t>Berücksichtigung der Leitentscheidung</a:t>
            </a:r>
          </a:p>
          <a:p>
            <a:pPr marL="0" indent="358775">
              <a:spcBef>
                <a:spcPts val="600"/>
              </a:spcBef>
              <a:spcAft>
                <a:spcPts val="600"/>
              </a:spcAft>
              <a:buNone/>
            </a:pPr>
            <a:r>
              <a:rPr lang="de-DE" dirty="0" smtClean="0">
                <a:latin typeface="Calibri" panose="020F0502020204030204" pitchFamily="34" charset="0"/>
                <a:cs typeface="Calibri" panose="020F0502020204030204" pitchFamily="34" charset="0"/>
              </a:rPr>
              <a:t>→ </a:t>
            </a:r>
            <a:r>
              <a:rPr lang="de-DE" dirty="0" smtClean="0"/>
              <a:t>Englischunterricht in den Klasse 3 und 4</a:t>
            </a:r>
          </a:p>
          <a:p>
            <a:pPr marL="0" indent="358775">
              <a:spcBef>
                <a:spcPts val="600"/>
              </a:spcBef>
              <a:spcAft>
                <a:spcPts val="600"/>
              </a:spcAft>
              <a:buNone/>
            </a:pPr>
            <a:r>
              <a:rPr lang="de-DE" dirty="0" smtClean="0">
                <a:latin typeface="Calibri" panose="020F0502020204030204" pitchFamily="34" charset="0"/>
                <a:cs typeface="Calibri" panose="020F0502020204030204" pitchFamily="34" charset="0"/>
              </a:rPr>
              <a:t>→ </a:t>
            </a:r>
            <a:r>
              <a:rPr lang="de-DE" dirty="0" smtClean="0"/>
              <a:t>Erhöhung der Anzahl der Wochenstunden von 2 auf 3 Stunden</a:t>
            </a:r>
          </a:p>
          <a:p>
            <a:pPr marL="0" indent="0">
              <a:buNone/>
            </a:pPr>
            <a:endParaRPr lang="de-DE" sz="4000" dirty="0" smtClean="0"/>
          </a:p>
          <a:p>
            <a:pPr>
              <a:spcBef>
                <a:spcPts val="600"/>
              </a:spcBef>
              <a:spcAft>
                <a:spcPts val="1200"/>
              </a:spcAft>
            </a:pPr>
            <a:r>
              <a:rPr lang="de-DE" sz="3200" dirty="0" smtClean="0"/>
              <a:t>Kompetenzbereiche beziehen sich auf die Kategorien des GeR</a:t>
            </a:r>
            <a:endParaRPr lang="de-DE" sz="3200" dirty="0"/>
          </a:p>
          <a:p>
            <a:pPr marL="357188" indent="0">
              <a:spcBef>
                <a:spcPts val="0"/>
              </a:spcBef>
              <a:spcAft>
                <a:spcPts val="600"/>
              </a:spcAft>
              <a:buNone/>
            </a:pPr>
            <a:r>
              <a:rPr lang="de-DE" dirty="0" smtClean="0">
                <a:latin typeface="Calibri" panose="020F0502020204030204" pitchFamily="34" charset="0"/>
                <a:cs typeface="Calibri" panose="020F0502020204030204" pitchFamily="34" charset="0"/>
              </a:rPr>
              <a:t>→ erstmalig seit Einführung des Faches (2003) liegt den (Kern-)Lehrplänen aller</a:t>
            </a:r>
          </a:p>
          <a:p>
            <a:pPr marL="625475" indent="0">
              <a:spcBef>
                <a:spcPts val="0"/>
              </a:spcBef>
              <a:spcAft>
                <a:spcPts val="600"/>
              </a:spcAft>
              <a:buNone/>
            </a:pPr>
            <a:r>
              <a:rPr lang="de-DE" dirty="0" smtClean="0">
                <a:latin typeface="Calibri" panose="020F0502020204030204" pitchFamily="34" charset="0"/>
                <a:cs typeface="Calibri" panose="020F0502020204030204" pitchFamily="34" charset="0"/>
              </a:rPr>
              <a:t>Fremdsprachen und Schulformen das gleiche Kompetenzmodell zugrunde</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Sicherung der kontinuierlichen Arbeit</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Sicherung der Anschlussfähigkeit an alle KLP in der Sek. I aller Schulformen</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Anpassung in der chronologischen Anordnung der Kompetenzbereiche</a:t>
            </a:r>
          </a:p>
          <a:p>
            <a:pPr marL="357188" indent="0">
              <a:spcBef>
                <a:spcPts val="600"/>
              </a:spcBef>
              <a:spcAft>
                <a:spcPts val="600"/>
              </a:spcAft>
              <a:buNone/>
            </a:pPr>
            <a:r>
              <a:rPr lang="de-DE" dirty="0" smtClean="0">
                <a:latin typeface="Calibri" panose="020F0502020204030204" pitchFamily="34" charset="0"/>
                <a:cs typeface="Calibri" panose="020F0502020204030204" pitchFamily="34" charset="0"/>
              </a:rPr>
              <a:t>→ Integration neuer Kompetenzbereiche (u.a. Text- und Medienkompetenz)</a:t>
            </a:r>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1826444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Kompetenzbereiche: Lehrplan Englisch 2021</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36</a:t>
            </a:fld>
            <a:endParaRPr lang="de-DE" dirty="0"/>
          </a:p>
        </p:txBody>
      </p:sp>
      <p:pic>
        <p:nvPicPr>
          <p:cNvPr id="8" name="Grafik 7"/>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178430" y="1628800"/>
            <a:ext cx="4787140" cy="43764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6928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II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37</a:t>
            </a:fld>
            <a:endParaRPr lang="de-DE" dirty="0"/>
          </a:p>
        </p:txBody>
      </p:sp>
      <p:sp>
        <p:nvSpPr>
          <p:cNvPr id="7" name="Inhaltsplatzhalter 6"/>
          <p:cNvSpPr>
            <a:spLocks noGrp="1"/>
          </p:cNvSpPr>
          <p:nvPr>
            <p:ph idx="1"/>
          </p:nvPr>
        </p:nvSpPr>
        <p:spPr>
          <a:xfrm>
            <a:off x="457200" y="1772816"/>
            <a:ext cx="8229600" cy="4176464"/>
          </a:xfrm>
        </p:spPr>
        <p:txBody>
          <a:bodyPr>
            <a:normAutofit/>
          </a:bodyPr>
          <a:lstStyle/>
          <a:p>
            <a:r>
              <a:rPr lang="de-DE" dirty="0" smtClean="0"/>
              <a:t>Ausschärfung der Funktion des Schreibens im frühen Fremdsprachenunterricht</a:t>
            </a:r>
          </a:p>
          <a:p>
            <a:pPr marL="357188" indent="0">
              <a:spcBef>
                <a:spcPts val="0"/>
              </a:spcBef>
              <a:buNone/>
              <a:tabLst>
                <a:tab pos="804863" algn="l"/>
              </a:tabLst>
            </a:pPr>
            <a:r>
              <a:rPr lang="de-DE" sz="2200" dirty="0" smtClean="0">
                <a:latin typeface="Calibri" panose="020F0502020204030204" pitchFamily="34" charset="0"/>
                <a:cs typeface="Calibri" panose="020F0502020204030204" pitchFamily="34" charset="0"/>
              </a:rPr>
              <a:t>→ Kinder schreiben, in der Regel mithilfe von Vorlagen, kurze Texte </a:t>
            </a:r>
          </a:p>
          <a:p>
            <a:pPr marL="715963" indent="0">
              <a:spcBef>
                <a:spcPts val="0"/>
              </a:spcBef>
              <a:buNone/>
              <a:tabLst>
                <a:tab pos="804863" algn="l"/>
              </a:tabLst>
            </a:pPr>
            <a:r>
              <a:rPr lang="de-DE" sz="2200" dirty="0">
                <a:latin typeface="Calibri" panose="020F0502020204030204" pitchFamily="34" charset="0"/>
                <a:cs typeface="Calibri" panose="020F0502020204030204" pitchFamily="34" charset="0"/>
              </a:rPr>
              <a:t>z</a:t>
            </a:r>
            <a:r>
              <a:rPr lang="de-DE" sz="2200" dirty="0" smtClean="0">
                <a:latin typeface="Calibri" panose="020F0502020204030204" pitchFamily="34" charset="0"/>
                <a:cs typeface="Calibri" panose="020F0502020204030204" pitchFamily="34" charset="0"/>
              </a:rPr>
              <a:t>ur Realisierung persönlich relevanter Schreibabsichten.</a:t>
            </a:r>
            <a:endParaRPr lang="de-DE" sz="2200" dirty="0">
              <a:latin typeface="Calibri" panose="020F0502020204030204" pitchFamily="34" charset="0"/>
              <a:cs typeface="Calibri" panose="020F0502020204030204" pitchFamily="34" charset="0"/>
            </a:endParaRPr>
          </a:p>
          <a:p>
            <a:pPr marL="715963" indent="0">
              <a:spcBef>
                <a:spcPts val="0"/>
              </a:spcBef>
              <a:buNone/>
              <a:tabLst>
                <a:tab pos="804863" algn="l"/>
              </a:tabLst>
            </a:pPr>
            <a:endParaRPr lang="de-DE" sz="500" dirty="0" smtClean="0">
              <a:latin typeface="Calibri" panose="020F0502020204030204" pitchFamily="34" charset="0"/>
              <a:cs typeface="Calibri" panose="020F0502020204030204" pitchFamily="34" charset="0"/>
            </a:endParaRPr>
          </a:p>
          <a:p>
            <a:endParaRPr lang="de-DE" sz="500" dirty="0" smtClean="0"/>
          </a:p>
          <a:p>
            <a:r>
              <a:rPr lang="de-DE" dirty="0" smtClean="0"/>
              <a:t>Schrift </a:t>
            </a:r>
            <a:r>
              <a:rPr lang="de-DE" dirty="0"/>
              <a:t>von Beginn an als Lern- und Merkhilfe für die Schülerinnen und </a:t>
            </a:r>
            <a:r>
              <a:rPr lang="de-DE" dirty="0" smtClean="0"/>
              <a:t>Schüler</a:t>
            </a:r>
          </a:p>
          <a:p>
            <a:endParaRPr lang="de-DE" sz="500" dirty="0" smtClean="0"/>
          </a:p>
          <a:p>
            <a:endParaRPr lang="de-DE" sz="300" dirty="0" smtClean="0"/>
          </a:p>
          <a:p>
            <a:r>
              <a:rPr lang="de-DE" dirty="0" smtClean="0"/>
              <a:t>Einbindung des Medienkompetenzrahmens NRW</a:t>
            </a:r>
          </a:p>
          <a:p>
            <a:endParaRPr lang="de-DE" sz="500" dirty="0" smtClean="0"/>
          </a:p>
          <a:p>
            <a:endParaRPr lang="de-DE" sz="500" dirty="0" smtClean="0"/>
          </a:p>
          <a:p>
            <a:r>
              <a:rPr lang="de-DE" dirty="0" smtClean="0"/>
              <a:t>Einbindung der Rahmenvorgabe Verbraucherbildung</a:t>
            </a:r>
            <a:endParaRPr lang="de-DE" dirty="0"/>
          </a:p>
        </p:txBody>
      </p:sp>
    </p:spTree>
    <p:extLst>
      <p:ext uri="{BB962C8B-B14F-4D97-AF65-F5344CB8AC3E}">
        <p14:creationId xmlns:p14="http://schemas.microsoft.com/office/powerpoint/2010/main" val="1584246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Fachliche Umsetzung Verbraucherbildung &amp; MKR</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38</a:t>
            </a:fld>
            <a:endParaRPr lang="de-DE" dirty="0"/>
          </a:p>
        </p:txBody>
      </p:sp>
      <p:sp>
        <p:nvSpPr>
          <p:cNvPr id="7" name="Inhaltsplatzhalter 6"/>
          <p:cNvSpPr>
            <a:spLocks noGrp="1"/>
          </p:cNvSpPr>
          <p:nvPr>
            <p:ph idx="1"/>
          </p:nvPr>
        </p:nvSpPr>
        <p:spPr>
          <a:xfrm>
            <a:off x="457200" y="1832335"/>
            <a:ext cx="8229600" cy="4116946"/>
          </a:xfrm>
        </p:spPr>
        <p:txBody>
          <a:bodyPr>
            <a:normAutofit fontScale="77500" lnSpcReduction="20000"/>
          </a:bodyPr>
          <a:lstStyle/>
          <a:p>
            <a:pPr marL="0" indent="0">
              <a:buNone/>
            </a:pPr>
            <a:r>
              <a:rPr lang="de-DE" sz="3100" b="1" dirty="0" smtClean="0"/>
              <a:t>Verbraucherbildung D, Z1, Z2, Z6:</a:t>
            </a:r>
          </a:p>
          <a:p>
            <a:pPr marL="0" indent="0">
              <a:buNone/>
            </a:pPr>
            <a:r>
              <a:rPr lang="de-DE" sz="3100" b="1" dirty="0" smtClean="0"/>
              <a:t>Soziokulturelles Orientierungswissen (IKK)</a:t>
            </a:r>
          </a:p>
          <a:p>
            <a:pPr lvl="0"/>
            <a:r>
              <a:rPr lang="de-DE" sz="3000" dirty="0" smtClean="0"/>
              <a:t>Die Schülerinnen und Schüler </a:t>
            </a:r>
            <a:r>
              <a:rPr lang="de-DE" dirty="0" smtClean="0"/>
              <a:t>begegnen </a:t>
            </a:r>
            <a:r>
              <a:rPr lang="de-DE" dirty="0"/>
              <a:t>Aspekten der kulturellen Lebenswirklichkeit englischsprachiger Länder mithilfe elementaren Orientierungswissens (u. a. Schulleben, traditionelle Feste</a:t>
            </a:r>
            <a:r>
              <a:rPr lang="de-DE" dirty="0" smtClean="0"/>
              <a:t>).</a:t>
            </a:r>
            <a:endParaRPr lang="de-DE" sz="3000" dirty="0" smtClean="0"/>
          </a:p>
          <a:p>
            <a:pPr marL="0" indent="0">
              <a:buNone/>
            </a:pPr>
            <a:endParaRPr lang="de-DE" dirty="0" smtClean="0"/>
          </a:p>
          <a:p>
            <a:pPr marL="0" indent="0">
              <a:buNone/>
            </a:pPr>
            <a:r>
              <a:rPr lang="de-DE" sz="3100" b="1" dirty="0" smtClean="0"/>
              <a:t>Medienkompetenzrahmen 4.1:</a:t>
            </a:r>
          </a:p>
          <a:p>
            <a:pPr marL="0" indent="0">
              <a:buNone/>
            </a:pPr>
            <a:r>
              <a:rPr lang="de-DE" sz="3100" b="1" dirty="0" smtClean="0"/>
              <a:t>Text- und Medienkompetenz</a:t>
            </a:r>
          </a:p>
          <a:p>
            <a:r>
              <a:rPr lang="de-DE" sz="3000" dirty="0" smtClean="0"/>
              <a:t>Die Schülerinnen und Schüler </a:t>
            </a:r>
            <a:r>
              <a:rPr lang="de-DE" sz="3000" dirty="0"/>
              <a:t>produzieren mithilfe von Vorlagen analoge sowie digitale Hör- und Schreibtexte unter Beachtung grundlegender erarbeiteter Kriterien adressatengerecht (u. a. </a:t>
            </a:r>
            <a:r>
              <a:rPr lang="de-DE" sz="3000" dirty="0" smtClean="0"/>
              <a:t>Brief, Beschreibung, Podcast</a:t>
            </a:r>
            <a:r>
              <a:rPr lang="de-DE" sz="3000" dirty="0"/>
              <a:t>, </a:t>
            </a:r>
            <a:r>
              <a:rPr lang="de-DE" sz="3000" dirty="0" smtClean="0"/>
              <a:t>Erklärvideo).</a:t>
            </a:r>
          </a:p>
        </p:txBody>
      </p:sp>
    </p:spTree>
    <p:extLst>
      <p:ext uri="{BB962C8B-B14F-4D97-AF65-F5344CB8AC3E}">
        <p14:creationId xmlns:p14="http://schemas.microsoft.com/office/powerpoint/2010/main" val="3753070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dirty="0"/>
          </a:p>
        </p:txBody>
      </p:sp>
      <p:sp>
        <p:nvSpPr>
          <p:cNvPr id="7" name="Inhaltsplatzhalter 2"/>
          <p:cNvSpPr txBox="1">
            <a:spLocks/>
          </p:cNvSpPr>
          <p:nvPr/>
        </p:nvSpPr>
        <p:spPr>
          <a:xfrm>
            <a:off x="457200" y="1772764"/>
            <a:ext cx="8229600" cy="42050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altLang="de-DE" sz="4400" b="1" dirty="0" smtClean="0">
              <a:solidFill>
                <a:srgbClr val="002060"/>
              </a:solidFill>
              <a:cs typeface="Times New Roman" pitchFamily="18" charset="0"/>
            </a:endParaRPr>
          </a:p>
          <a:p>
            <a:pPr marL="0" indent="0">
              <a:buFont typeface="Arial" panose="020B0604020202020204" pitchFamily="34" charset="0"/>
              <a:buNone/>
            </a:pPr>
            <a:r>
              <a:rPr lang="de-DE" altLang="de-DE" sz="4400" b="1" dirty="0" smtClean="0">
                <a:cs typeface="Times New Roman" pitchFamily="18" charset="0"/>
              </a:rPr>
              <a:t>Vorschlag für</a:t>
            </a:r>
          </a:p>
          <a:p>
            <a:pPr marL="0" indent="0">
              <a:buFont typeface="Arial" panose="020B0604020202020204" pitchFamily="34" charset="0"/>
              <a:buNone/>
            </a:pPr>
            <a:r>
              <a:rPr lang="de-DE" altLang="de-DE" sz="4400" b="1" dirty="0" smtClean="0">
                <a:cs typeface="Times New Roman" pitchFamily="18" charset="0"/>
              </a:rPr>
              <a:t>teilnehmeraktivierende Elemente</a:t>
            </a:r>
          </a:p>
          <a:p>
            <a:pPr marL="0" indent="0">
              <a:buFont typeface="Arial" panose="020B0604020202020204" pitchFamily="34" charset="0"/>
              <a:buNone/>
            </a:pPr>
            <a:r>
              <a:rPr lang="de-DE" altLang="de-DE" sz="4400" dirty="0" smtClean="0">
                <a:cs typeface="Times New Roman" pitchFamily="18" charset="0"/>
              </a:rPr>
              <a:t>bei Implementationsveranstaltungen passend zu den einzelnen Kapiteln des Lehrplans Englisch </a:t>
            </a:r>
            <a:r>
              <a:rPr lang="de-DE" sz="3600" dirty="0" smtClean="0"/>
              <a:t/>
            </a:r>
            <a:br>
              <a:rPr lang="de-DE" sz="3600" dirty="0" smtClean="0"/>
            </a:br>
            <a:r>
              <a:rPr lang="de-DE" sz="3600" dirty="0" smtClean="0"/>
              <a:t/>
            </a:r>
            <a:br>
              <a:rPr lang="de-DE" sz="3600" dirty="0" smtClean="0"/>
            </a:br>
            <a:endParaRPr lang="de-DE" sz="4400" dirty="0" smtClean="0"/>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dirty="0" smtClean="0"/>
              <a:t>zu erwartende Lernergebnisse der Schülerinnen und Schüler,</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dirty="0"/>
          </a:p>
        </p:txBody>
      </p:sp>
      <p:pic>
        <p:nvPicPr>
          <p:cNvPr id="8" name="Grafik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548538" y="2132856"/>
            <a:ext cx="2307250" cy="32708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67319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dirty="0"/>
          </a:p>
        </p:txBody>
      </p:sp>
      <p:sp>
        <p:nvSpPr>
          <p:cNvPr id="9" name="Textfeld 8"/>
          <p:cNvSpPr txBox="1"/>
          <p:nvPr/>
        </p:nvSpPr>
        <p:spPr>
          <a:xfrm>
            <a:off x="1906085" y="1052736"/>
            <a:ext cx="5331829" cy="461665"/>
          </a:xfrm>
          <a:prstGeom prst="rect">
            <a:avLst/>
          </a:prstGeom>
          <a:noFill/>
        </p:spPr>
        <p:txBody>
          <a:bodyPr wrap="square" rtlCol="0">
            <a:spAutoFit/>
          </a:bodyPr>
          <a:lstStyle/>
          <a:p>
            <a:pPr>
              <a:defRPr/>
            </a:pPr>
            <a:r>
              <a:rPr lang="de-DE" sz="2400" b="1" dirty="0" smtClean="0">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10" name="Textfeld 9"/>
          <p:cNvSpPr txBox="1"/>
          <p:nvPr/>
        </p:nvSpPr>
        <p:spPr>
          <a:xfrm>
            <a:off x="467545" y="1693257"/>
            <a:ext cx="8208912" cy="1077218"/>
          </a:xfrm>
          <a:prstGeom prst="rect">
            <a:avLst/>
          </a:prstGeom>
          <a:solidFill>
            <a:schemeClr val="bg1">
              <a:lumMod val="95000"/>
            </a:schemeClr>
          </a:solidFill>
          <a:ln>
            <a:solidFill>
              <a:schemeClr val="bg1">
                <a:lumMod val="50000"/>
              </a:schemeClr>
            </a:solidFill>
          </a:ln>
        </p:spPr>
        <p:txBody>
          <a:bodyPr wrap="square" rtlCol="0">
            <a:spAutoFit/>
          </a:bodyPr>
          <a:lstStyle/>
          <a:p>
            <a:pPr marL="257175" indent="-257175">
              <a:buFont typeface="+mj-lt"/>
              <a:buAutoNum type="alphaLcPeriod"/>
            </a:pPr>
            <a:r>
              <a:rPr lang="de-DE" sz="1600" dirty="0">
                <a:solidFill>
                  <a:prstClr val="black"/>
                </a:solidFill>
              </a:rPr>
              <a:t>Notieren Sie </a:t>
            </a:r>
            <a:r>
              <a:rPr lang="de-DE" sz="1600" dirty="0" smtClean="0">
                <a:solidFill>
                  <a:prstClr val="black"/>
                </a:solidFill>
              </a:rPr>
              <a:t>1-2 Punkte der nachfolgenden Aussagen, </a:t>
            </a:r>
            <a:r>
              <a:rPr lang="de-DE" sz="1600" dirty="0">
                <a:solidFill>
                  <a:prstClr val="black"/>
                </a:solidFill>
              </a:rPr>
              <a:t>die Ihnen persönlich in Ihrem </a:t>
            </a:r>
            <a:r>
              <a:rPr lang="de-DE" sz="1600" dirty="0" smtClean="0">
                <a:solidFill>
                  <a:prstClr val="black"/>
                </a:solidFill>
              </a:rPr>
              <a:t>Englischunterricht </a:t>
            </a:r>
            <a:r>
              <a:rPr lang="de-DE" sz="1600" dirty="0">
                <a:solidFill>
                  <a:prstClr val="black"/>
                </a:solidFill>
              </a:rPr>
              <a:t>besonders am Herzen liegen.</a:t>
            </a:r>
          </a:p>
          <a:p>
            <a:pPr marL="257175" indent="-257175">
              <a:buFont typeface="+mj-lt"/>
              <a:buAutoNum type="alphaLcPeriod"/>
            </a:pPr>
            <a:r>
              <a:rPr lang="de-DE" sz="1600" dirty="0">
                <a:solidFill>
                  <a:prstClr val="black"/>
                </a:solidFill>
              </a:rPr>
              <a:t>Geben Sie ein Beispiel, wie sich diese </a:t>
            </a:r>
            <a:r>
              <a:rPr lang="de-DE" sz="1600" dirty="0" smtClean="0">
                <a:solidFill>
                  <a:prstClr val="black"/>
                </a:solidFill>
              </a:rPr>
              <a:t>Aufgaben/Ziele </a:t>
            </a:r>
            <a:r>
              <a:rPr lang="de-DE" sz="1600" dirty="0">
                <a:solidFill>
                  <a:prstClr val="black"/>
                </a:solidFill>
              </a:rPr>
              <a:t>konkret in Ihrem Unterricht zeigen.</a:t>
            </a:r>
          </a:p>
          <a:p>
            <a:pPr marL="257175" indent="-257175">
              <a:buFont typeface="+mj-lt"/>
              <a:buAutoNum type="alphaLcPeriod"/>
            </a:pPr>
            <a:r>
              <a:rPr lang="de-DE" sz="1600" dirty="0">
                <a:solidFill>
                  <a:prstClr val="black"/>
                </a:solidFill>
              </a:rPr>
              <a:t>Tauschen Sie sich mit </a:t>
            </a:r>
            <a:r>
              <a:rPr lang="de-DE" sz="1600" dirty="0" smtClean="0">
                <a:solidFill>
                  <a:prstClr val="black"/>
                </a:solidFill>
              </a:rPr>
              <a:t>Ihrer Nachbarin/Ihrem Nachbarn </a:t>
            </a:r>
            <a:r>
              <a:rPr lang="de-DE" sz="1600" dirty="0">
                <a:solidFill>
                  <a:prstClr val="black"/>
                </a:solidFill>
              </a:rPr>
              <a:t>aus.</a:t>
            </a:r>
          </a:p>
        </p:txBody>
      </p:sp>
      <p:sp>
        <p:nvSpPr>
          <p:cNvPr id="11" name="Textfeld 10"/>
          <p:cNvSpPr txBox="1"/>
          <p:nvPr/>
        </p:nvSpPr>
        <p:spPr>
          <a:xfrm>
            <a:off x="467545" y="2852936"/>
            <a:ext cx="8208912" cy="3170099"/>
          </a:xfrm>
          <a:prstGeom prst="rect">
            <a:avLst/>
          </a:prstGeom>
          <a:noFill/>
          <a:ln>
            <a:solidFill>
              <a:schemeClr val="bg1">
                <a:lumMod val="50000"/>
              </a:schemeClr>
            </a:solidFill>
          </a:ln>
        </p:spPr>
        <p:txBody>
          <a:bodyPr wrap="square" rtlCol="0">
            <a:spAutoFit/>
          </a:bodyPr>
          <a:lstStyle/>
          <a:p>
            <a:pPr algn="ctr"/>
            <a:r>
              <a:rPr lang="de-DE" sz="2000" b="1" cap="small" dirty="0"/>
              <a:t>Zitate aus dem Lehrplan </a:t>
            </a:r>
            <a:r>
              <a:rPr lang="de-DE" sz="2000" b="1" cap="small" dirty="0" smtClean="0"/>
              <a:t>Englisch - Auszüge </a:t>
            </a:r>
            <a:r>
              <a:rPr lang="de-DE" sz="2000" b="1" cap="small" dirty="0"/>
              <a:t>aus Kap. </a:t>
            </a:r>
            <a:r>
              <a:rPr lang="de-DE" sz="2000" b="1" cap="small" dirty="0" smtClean="0"/>
              <a:t>1</a:t>
            </a:r>
            <a:endParaRPr lang="de-DE" sz="2000" b="1" cap="small" dirty="0"/>
          </a:p>
          <a:p>
            <a:pPr marL="257175" indent="-257175">
              <a:buFont typeface="+mj-lt"/>
              <a:buAutoNum type="arabicPeriod"/>
            </a:pPr>
            <a:r>
              <a:rPr lang="de-DE" dirty="0" smtClean="0"/>
              <a:t>„Grundstein </a:t>
            </a:r>
            <a:r>
              <a:rPr lang="de-DE" dirty="0"/>
              <a:t>für eine lebenslange Motivation zum </a:t>
            </a:r>
            <a:r>
              <a:rPr lang="de-DE" dirty="0" smtClean="0"/>
              <a:t>Sprachenlernen“</a:t>
            </a:r>
          </a:p>
          <a:p>
            <a:pPr marL="257175" indent="-257175">
              <a:buFont typeface="+mj-lt"/>
              <a:buAutoNum type="arabicPeriod"/>
            </a:pPr>
            <a:r>
              <a:rPr lang="de-DE" dirty="0"/>
              <a:t>„Zentral sind kommunikative </a:t>
            </a:r>
            <a:r>
              <a:rPr lang="de-DE" dirty="0" smtClean="0"/>
              <a:t>Sprachhandlungssituationen“</a:t>
            </a:r>
          </a:p>
          <a:p>
            <a:pPr marL="257175" indent="-257175">
              <a:buFont typeface="+mj-lt"/>
              <a:buAutoNum type="arabicPeriod"/>
            </a:pPr>
            <a:r>
              <a:rPr lang="de-DE" dirty="0" smtClean="0"/>
              <a:t>„sich auf Englisch wirkungsvoll verständigen“</a:t>
            </a:r>
          </a:p>
          <a:p>
            <a:pPr marL="257175" indent="-257175">
              <a:buFont typeface="+mj-lt"/>
              <a:buAutoNum type="arabicPeriod"/>
            </a:pPr>
            <a:r>
              <a:rPr lang="de-DE" dirty="0"/>
              <a:t>„Einsatz vielfältiger englischspezifischer </a:t>
            </a:r>
            <a:r>
              <a:rPr lang="de-DE" dirty="0" smtClean="0"/>
              <a:t>Rituale“</a:t>
            </a:r>
          </a:p>
          <a:p>
            <a:pPr marL="257175" indent="-257175">
              <a:buFont typeface="+mj-lt"/>
              <a:buAutoNum type="arabicPeriod"/>
            </a:pPr>
            <a:r>
              <a:rPr lang="de-DE" dirty="0"/>
              <a:t>„</a:t>
            </a:r>
            <a:r>
              <a:rPr lang="de-DE" i="1" dirty="0"/>
              <a:t>message before </a:t>
            </a:r>
            <a:r>
              <a:rPr lang="de-DE" i="1" dirty="0" smtClean="0"/>
              <a:t>accuracy</a:t>
            </a:r>
            <a:r>
              <a:rPr lang="de-DE" dirty="0" smtClean="0"/>
              <a:t>“</a:t>
            </a:r>
          </a:p>
          <a:p>
            <a:pPr marL="257175" indent="-257175">
              <a:buFont typeface="+mj-lt"/>
              <a:buAutoNum type="arabicPeriod"/>
            </a:pPr>
            <a:r>
              <a:rPr lang="de-DE" dirty="0"/>
              <a:t>„Thematisieren von Sprachbesonderheiten der englischen </a:t>
            </a:r>
            <a:r>
              <a:rPr lang="de-DE" dirty="0" smtClean="0"/>
              <a:t>Sprache“</a:t>
            </a:r>
          </a:p>
          <a:p>
            <a:pPr marL="257175" indent="-257175">
              <a:buFont typeface="+mj-lt"/>
              <a:buAutoNum type="arabicPeriod"/>
            </a:pPr>
            <a:r>
              <a:rPr lang="de-DE" dirty="0"/>
              <a:t>„reflektierte Nutzung analoger und digitaler </a:t>
            </a:r>
            <a:r>
              <a:rPr lang="de-DE" dirty="0" smtClean="0"/>
              <a:t>Medien“</a:t>
            </a:r>
          </a:p>
          <a:p>
            <a:pPr marL="257175" indent="-257175">
              <a:buFont typeface="+mj-lt"/>
              <a:buAutoNum type="arabicPeriod"/>
            </a:pPr>
            <a:r>
              <a:rPr lang="de-DE" dirty="0" smtClean="0"/>
              <a:t>„</a:t>
            </a:r>
            <a:r>
              <a:rPr lang="de-DE" dirty="0"/>
              <a:t>Zielsprache von Beginn an als Unterrichts- und </a:t>
            </a:r>
            <a:r>
              <a:rPr lang="de-DE" dirty="0" smtClean="0"/>
              <a:t>Verständigungsmittel“</a:t>
            </a:r>
          </a:p>
          <a:p>
            <a:pPr marL="257175" indent="-257175">
              <a:buFont typeface="+mj-lt"/>
              <a:buAutoNum type="arabicPeriod"/>
            </a:pPr>
            <a:r>
              <a:rPr lang="de-DE" dirty="0"/>
              <a:t>„gute und reiche </a:t>
            </a:r>
            <a:r>
              <a:rPr lang="de-DE" dirty="0" smtClean="0"/>
              <a:t>Lernumgebung“</a:t>
            </a:r>
          </a:p>
          <a:p>
            <a:pPr marL="257175" indent="-257175">
              <a:buFont typeface="+mj-lt"/>
              <a:buAutoNum type="arabicPeriod"/>
            </a:pPr>
            <a:r>
              <a:rPr lang="de-DE" dirty="0"/>
              <a:t>„Unterstützung aller Schülerinnen und Schüler in ihrem individuellen </a:t>
            </a:r>
            <a:r>
              <a:rPr lang="de-DE" dirty="0" smtClean="0"/>
              <a:t>Lernprozess“</a:t>
            </a:r>
            <a:endParaRPr lang="de-DE" dirty="0"/>
          </a:p>
        </p:txBody>
      </p:sp>
    </p:spTree>
    <p:extLst>
      <p:ext uri="{BB962C8B-B14F-4D97-AF65-F5344CB8AC3E}">
        <p14:creationId xmlns:p14="http://schemas.microsoft.com/office/powerpoint/2010/main" val="3502719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916832"/>
            <a:ext cx="7848872" cy="2304256"/>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41</a:t>
            </a:fld>
            <a:endParaRPr lang="de-DE" dirty="0"/>
          </a:p>
        </p:txBody>
      </p:sp>
      <p:sp>
        <p:nvSpPr>
          <p:cNvPr id="8" name="Textfeld 7"/>
          <p:cNvSpPr txBox="1"/>
          <p:nvPr/>
        </p:nvSpPr>
        <p:spPr>
          <a:xfrm>
            <a:off x="1564856" y="1031424"/>
            <a:ext cx="6122299" cy="461665"/>
          </a:xfrm>
          <a:prstGeom prst="rect">
            <a:avLst/>
          </a:prstGeom>
          <a:noFill/>
        </p:spPr>
        <p:txBody>
          <a:bodyPr wrap="square" rtlCol="0">
            <a:spAutoFit/>
          </a:bodyPr>
          <a:lstStyle/>
          <a:p>
            <a:pPr>
              <a:defRPr/>
            </a:pPr>
            <a:r>
              <a:rPr lang="de-DE" sz="2400" b="1" dirty="0" smtClean="0">
                <a:latin typeface="Calibri"/>
              </a:rPr>
              <a:t>Kapitel 2: Kompetenzerwartungen in der Praxis    </a:t>
            </a:r>
            <a:endParaRPr lang="de-DE" sz="2400" b="1" dirty="0">
              <a:latin typeface="Calibri"/>
            </a:endParaRPr>
          </a:p>
        </p:txBody>
      </p:sp>
      <p:sp>
        <p:nvSpPr>
          <p:cNvPr id="12" name="Textfeld 11"/>
          <p:cNvSpPr txBox="1"/>
          <p:nvPr/>
        </p:nvSpPr>
        <p:spPr>
          <a:xfrm>
            <a:off x="457200" y="1628800"/>
            <a:ext cx="8219254" cy="4673074"/>
          </a:xfrm>
          <a:prstGeom prst="rect">
            <a:avLst/>
          </a:prstGeom>
          <a:noFill/>
          <a:ln>
            <a:solidFill>
              <a:schemeClr val="bg1"/>
            </a:solidFill>
          </a:ln>
        </p:spPr>
        <p:txBody>
          <a:bodyPr wrap="square" rtlCol="0">
            <a:spAutoFit/>
          </a:bodyPr>
          <a:lstStyle/>
          <a:p>
            <a:pPr marL="257175" indent="-257175">
              <a:buFontTx/>
              <a:buAutoNum type="alphaLcParenR"/>
              <a:defRPr/>
            </a:pPr>
            <a:r>
              <a:rPr lang="de-DE" sz="1500" dirty="0">
                <a:solidFill>
                  <a:prstClr val="black"/>
                </a:solidFill>
                <a:latin typeface="Calibri"/>
              </a:rPr>
              <a:t>Wählen Sie bitte in Partnerarbeit </a:t>
            </a:r>
            <a:r>
              <a:rPr lang="de-DE" sz="1500" b="1" dirty="0">
                <a:solidFill>
                  <a:prstClr val="black"/>
                </a:solidFill>
                <a:latin typeface="Calibri"/>
              </a:rPr>
              <a:t>eine</a:t>
            </a:r>
            <a:r>
              <a:rPr lang="de-DE" sz="1500" dirty="0">
                <a:solidFill>
                  <a:prstClr val="black"/>
                </a:solidFill>
                <a:latin typeface="Calibri"/>
              </a:rPr>
              <a:t> der Kompetenzerwartungen </a:t>
            </a:r>
            <a:r>
              <a:rPr lang="de-DE" sz="1500" dirty="0" smtClean="0">
                <a:solidFill>
                  <a:prstClr val="black"/>
                </a:solidFill>
                <a:latin typeface="Calibri"/>
              </a:rPr>
              <a:t>aus:</a:t>
            </a:r>
          </a:p>
          <a:p>
            <a:pPr marL="268288">
              <a:defRPr/>
            </a:pPr>
            <a:endParaRPr lang="de-DE" sz="500" dirty="0" smtClean="0">
              <a:solidFill>
                <a:prstClr val="black"/>
              </a:solidFill>
              <a:latin typeface="Calibri"/>
              <a:ea typeface="Times New Roman"/>
            </a:endParaRPr>
          </a:p>
          <a:p>
            <a:pPr marL="268288">
              <a:defRPr/>
            </a:pPr>
            <a:r>
              <a:rPr lang="de-DE" sz="1400" dirty="0" smtClean="0">
                <a:solidFill>
                  <a:prstClr val="black"/>
                </a:solidFill>
                <a:latin typeface="Calibri"/>
                <a:ea typeface="Times New Roman"/>
              </a:rPr>
              <a:t>Die </a:t>
            </a:r>
            <a:r>
              <a:rPr lang="de-DE" sz="1400" dirty="0">
                <a:solidFill>
                  <a:prstClr val="black"/>
                </a:solidFill>
                <a:latin typeface="Calibri"/>
                <a:ea typeface="Times New Roman"/>
              </a:rPr>
              <a:t>Schülerinnen und Schüler …</a:t>
            </a:r>
            <a:endParaRPr lang="de-DE" sz="1400"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00" dirty="0" smtClean="0">
                <a:solidFill>
                  <a:prstClr val="black"/>
                </a:solidFill>
                <a:ea typeface="Times New Roman"/>
                <a:cs typeface="Arial"/>
              </a:rPr>
              <a:t>sprechen </a:t>
            </a:r>
            <a:r>
              <a:rPr lang="de-DE" sz="1400" dirty="0">
                <a:solidFill>
                  <a:prstClr val="black"/>
                </a:solidFill>
                <a:ea typeface="Times New Roman"/>
                <a:cs typeface="Arial"/>
              </a:rPr>
              <a:t>mithilfe bekannter Redemittel und eigener Konstruktionen sowie </a:t>
            </a:r>
            <a:r>
              <a:rPr lang="de-DE" sz="1400" dirty="0" smtClean="0">
                <a:solidFill>
                  <a:prstClr val="black"/>
                </a:solidFill>
                <a:ea typeface="Times New Roman"/>
                <a:cs typeface="Arial"/>
              </a:rPr>
              <a:t>individuellem </a:t>
            </a:r>
            <a:r>
              <a:rPr lang="de-DE" sz="1400" dirty="0">
                <a:solidFill>
                  <a:prstClr val="black"/>
                </a:solidFill>
                <a:ea typeface="Times New Roman"/>
                <a:cs typeface="Arial"/>
              </a:rPr>
              <a:t>Wortschatz gemeinsam über Themen aus ihrer </a:t>
            </a:r>
            <a:r>
              <a:rPr lang="de-DE" sz="1400" dirty="0" smtClean="0">
                <a:solidFill>
                  <a:prstClr val="black"/>
                </a:solidFill>
                <a:ea typeface="Times New Roman"/>
                <a:cs typeface="Arial"/>
              </a:rPr>
              <a:t>Lebenswirklichkeit. </a:t>
            </a:r>
            <a:r>
              <a:rPr lang="de-DE" sz="1400" cap="small" dirty="0" smtClean="0">
                <a:solidFill>
                  <a:prstClr val="black"/>
                </a:solidFill>
                <a:ea typeface="Times New Roman"/>
                <a:cs typeface="Arial"/>
              </a:rPr>
              <a:t>(Funktionale kommunikative Kompetenz - Sprechen: An Gesprächen teilnehmen)</a:t>
            </a:r>
          </a:p>
          <a:p>
            <a:pPr marL="600075" lvl="1" indent="-257175">
              <a:spcBef>
                <a:spcPts val="450"/>
              </a:spcBef>
              <a:buFont typeface="Symbol"/>
              <a:buChar char=""/>
              <a:tabLst>
                <a:tab pos="342900" algn="l"/>
              </a:tabLst>
              <a:defRPr/>
            </a:pPr>
            <a:r>
              <a:rPr lang="de-DE" sz="1400" dirty="0" smtClean="0">
                <a:solidFill>
                  <a:prstClr val="black"/>
                </a:solidFill>
                <a:ea typeface="Times New Roman"/>
                <a:cs typeface="Arial"/>
              </a:rPr>
              <a:t>handeln </a:t>
            </a:r>
            <a:r>
              <a:rPr lang="de-DE" sz="1400" dirty="0">
                <a:solidFill>
                  <a:prstClr val="black"/>
                </a:solidFill>
                <a:ea typeface="Times New Roman"/>
                <a:cs typeface="Arial"/>
              </a:rPr>
              <a:t>mithilfe ihres interkulturellen Orientierungswissens wertschätzend und </a:t>
            </a:r>
            <a:r>
              <a:rPr lang="de-DE" sz="1400" dirty="0" smtClean="0">
                <a:solidFill>
                  <a:prstClr val="black"/>
                </a:solidFill>
                <a:ea typeface="Times New Roman"/>
                <a:cs typeface="Arial"/>
              </a:rPr>
              <a:t>aufgeschlossen </a:t>
            </a:r>
            <a:r>
              <a:rPr lang="de-DE" sz="1400" dirty="0">
                <a:solidFill>
                  <a:prstClr val="black"/>
                </a:solidFill>
                <a:ea typeface="Times New Roman"/>
                <a:cs typeface="Arial"/>
              </a:rPr>
              <a:t>in interkulturellen Kommunikationssituationen</a:t>
            </a:r>
            <a:r>
              <a:rPr lang="de-DE" sz="1400" dirty="0" smtClean="0">
                <a:solidFill>
                  <a:prstClr val="black"/>
                </a:solidFill>
                <a:ea typeface="Times New Roman"/>
                <a:cs typeface="Arial"/>
              </a:rPr>
              <a:t>. </a:t>
            </a:r>
            <a:r>
              <a:rPr lang="de-DE" sz="1400" cap="small" dirty="0" smtClean="0">
                <a:solidFill>
                  <a:prstClr val="black"/>
                </a:solidFill>
                <a:ea typeface="Times New Roman"/>
                <a:cs typeface="Arial"/>
              </a:rPr>
              <a:t>(Interkulturelle kommunikative Kompetenz - Interkulturelles Verstehen und Handeln)</a:t>
            </a:r>
          </a:p>
          <a:p>
            <a:pPr marL="600075" lvl="1" indent="-257175">
              <a:spcBef>
                <a:spcPts val="450"/>
              </a:spcBef>
              <a:spcAft>
                <a:spcPts val="450"/>
              </a:spcAft>
              <a:buFont typeface="Symbol"/>
              <a:buChar char=""/>
              <a:tabLst>
                <a:tab pos="342900" algn="l"/>
              </a:tabLst>
              <a:defRPr/>
            </a:pPr>
            <a:r>
              <a:rPr lang="de-DE" sz="1400" dirty="0" smtClean="0">
                <a:solidFill>
                  <a:prstClr val="black"/>
                </a:solidFill>
                <a:ea typeface="Times New Roman"/>
                <a:cs typeface="Arial"/>
              </a:rPr>
              <a:t>produzieren </a:t>
            </a:r>
            <a:r>
              <a:rPr lang="de-DE" sz="1400" dirty="0">
                <a:solidFill>
                  <a:prstClr val="black"/>
                </a:solidFill>
                <a:ea typeface="Times New Roman"/>
                <a:cs typeface="Arial"/>
              </a:rPr>
              <a:t>mithilfe von Vorlagen analoge sowie digitale Hör- und Schreibtexte unter Beachtung grundlegender erarbeiteter Kriterien </a:t>
            </a:r>
            <a:r>
              <a:rPr lang="de-DE" sz="1400" dirty="0" smtClean="0">
                <a:solidFill>
                  <a:prstClr val="black"/>
                </a:solidFill>
                <a:ea typeface="Times New Roman"/>
                <a:cs typeface="Arial"/>
              </a:rPr>
              <a:t>adressatengerecht. </a:t>
            </a:r>
            <a:r>
              <a:rPr lang="de-DE" sz="1400" cap="small" dirty="0" smtClean="0">
                <a:solidFill>
                  <a:prstClr val="black"/>
                </a:solidFill>
                <a:ea typeface="Times New Roman"/>
                <a:cs typeface="Arial"/>
              </a:rPr>
              <a:t>(Text- und Medienkompetenz)</a:t>
            </a:r>
            <a:r>
              <a:rPr lang="de-DE" sz="1400" cap="small" dirty="0" smtClean="0">
                <a:solidFill>
                  <a:prstClr val="black"/>
                </a:solidFill>
                <a:latin typeface="Calibri"/>
                <a:ea typeface="Times New Roman"/>
              </a:rPr>
              <a:t> </a:t>
            </a:r>
          </a:p>
          <a:p>
            <a:pPr marL="257175" indent="-257175">
              <a:buFontTx/>
              <a:buAutoNum type="alphaLcParenR"/>
              <a:defRPr/>
            </a:pPr>
            <a:endParaRPr lang="de-DE" sz="500" dirty="0" smtClean="0">
              <a:solidFill>
                <a:prstClr val="black"/>
              </a:solidFill>
              <a:latin typeface="Calibri"/>
            </a:endParaRPr>
          </a:p>
          <a:p>
            <a:pPr marL="342900" indent="-342900">
              <a:buFont typeface="+mj-lt"/>
              <a:buAutoNum type="alphaLcParenR" startAt="2"/>
              <a:defRPr/>
            </a:pPr>
            <a:r>
              <a:rPr lang="de-DE" sz="1500" dirty="0" smtClean="0">
                <a:solidFill>
                  <a:prstClr val="black"/>
                </a:solidFill>
                <a:latin typeface="Calibri"/>
              </a:rPr>
              <a:t>Erörtern </a:t>
            </a:r>
            <a:r>
              <a:rPr lang="de-DE" sz="1500" dirty="0">
                <a:solidFill>
                  <a:prstClr val="black"/>
                </a:solidFill>
                <a:latin typeface="Calibri"/>
              </a:rPr>
              <a:t>Sie </a:t>
            </a:r>
            <a:r>
              <a:rPr lang="de-DE" sz="1500" dirty="0" smtClean="0">
                <a:solidFill>
                  <a:prstClr val="black"/>
                </a:solidFill>
                <a:latin typeface="Calibri"/>
              </a:rPr>
              <a:t>bitte in </a:t>
            </a:r>
            <a:r>
              <a:rPr lang="de-DE" sz="1500" dirty="0">
                <a:solidFill>
                  <a:prstClr val="black"/>
                </a:solidFill>
                <a:latin typeface="Calibri"/>
              </a:rPr>
              <a:t>Ihrem Team</a:t>
            </a:r>
            <a:r>
              <a:rPr lang="de-DE" sz="1500" dirty="0" smtClean="0">
                <a:solidFill>
                  <a:prstClr val="black"/>
                </a:solidFill>
                <a:latin typeface="Calibri"/>
              </a:rPr>
              <a:t>: „</a:t>
            </a:r>
            <a:r>
              <a:rPr lang="de-DE" sz="1500" dirty="0">
                <a:solidFill>
                  <a:prstClr val="black"/>
                </a:solidFill>
                <a:latin typeface="Calibri"/>
              </a:rPr>
              <a:t>Was kann eine Schülerin/ein Schüler, wenn sie/er über die (von Ihnen ausgewählte) Kompetenz verfügt?“</a:t>
            </a:r>
          </a:p>
          <a:p>
            <a:pPr marL="342900" indent="-342900">
              <a:buFont typeface="+mj-lt"/>
              <a:buAutoNum type="alphaLcParenR" startAt="2"/>
              <a:defRPr/>
            </a:pPr>
            <a:r>
              <a:rPr lang="de-DE" sz="1500" dirty="0">
                <a:solidFill>
                  <a:prstClr val="black"/>
                </a:solidFill>
                <a:latin typeface="Calibri"/>
              </a:rPr>
              <a:t>Beschreiben Sie nun bitte, über welche Kenntnisse / Fähigkeiten / Fertigkeiten / Haltungen eine Schülerin/ein Schüler mit Blick auf die (von Ihnen ausgewählte) Kompetenz </a:t>
            </a:r>
            <a:r>
              <a:rPr lang="de-DE" sz="1500" u="sng" dirty="0">
                <a:solidFill>
                  <a:prstClr val="black"/>
                </a:solidFill>
                <a:latin typeface="Calibri"/>
              </a:rPr>
              <a:t>mindestens</a:t>
            </a:r>
            <a:r>
              <a:rPr lang="de-DE" sz="1500" dirty="0">
                <a:solidFill>
                  <a:prstClr val="black"/>
                </a:solidFill>
                <a:latin typeface="Calibri"/>
              </a:rPr>
              <a:t> verfügen </a:t>
            </a:r>
            <a:r>
              <a:rPr lang="de-DE" sz="1500" dirty="0" smtClean="0">
                <a:solidFill>
                  <a:prstClr val="black"/>
                </a:solidFill>
                <a:latin typeface="Calibri"/>
              </a:rPr>
              <a:t>sollte.</a:t>
            </a:r>
            <a:endParaRPr lang="de-DE" sz="1500" dirty="0">
              <a:solidFill>
                <a:prstClr val="black"/>
              </a:solidFill>
              <a:latin typeface="Calibri"/>
            </a:endParaRPr>
          </a:p>
          <a:p>
            <a:pPr marL="342900" indent="-342900">
              <a:buFont typeface="+mj-lt"/>
              <a:buAutoNum type="alphaLcParenR" startAt="2"/>
              <a:defRPr/>
            </a:pPr>
            <a:r>
              <a:rPr lang="de-DE" sz="1500" dirty="0">
                <a:solidFill>
                  <a:prstClr val="black"/>
                </a:solidFill>
                <a:latin typeface="Calibri"/>
              </a:rPr>
              <a:t>fakultativ: Überlegen Sie bitte, in welchem Unterrichtsvorhaben </a:t>
            </a:r>
            <a:r>
              <a:rPr lang="de-DE" sz="1500" dirty="0" smtClean="0">
                <a:solidFill>
                  <a:prstClr val="black"/>
                </a:solidFill>
                <a:latin typeface="Calibri"/>
              </a:rPr>
              <a:t>Ihrer bisherigen </a:t>
            </a:r>
            <a:r>
              <a:rPr lang="de-DE" sz="1500" dirty="0" smtClean="0">
                <a:solidFill>
                  <a:prstClr val="black"/>
                </a:solidFill>
              </a:rPr>
              <a:t>schuleigenen Unterrichtsvorgaben</a:t>
            </a:r>
            <a:r>
              <a:rPr lang="de-DE" sz="1500" dirty="0" smtClean="0">
                <a:solidFill>
                  <a:prstClr val="black"/>
                </a:solidFill>
                <a:latin typeface="Calibri"/>
              </a:rPr>
              <a:t> sich </a:t>
            </a:r>
            <a:r>
              <a:rPr lang="de-DE" sz="1500" dirty="0">
                <a:solidFill>
                  <a:prstClr val="black"/>
                </a:solidFill>
                <a:latin typeface="Calibri"/>
              </a:rPr>
              <a:t>diese Kompetenzen am besten fördern lassen bzw. welche Änderungen </a:t>
            </a:r>
            <a:r>
              <a:rPr lang="de-DE" sz="1500" dirty="0" smtClean="0">
                <a:solidFill>
                  <a:prstClr val="black"/>
                </a:solidFill>
                <a:latin typeface="Calibri"/>
              </a:rPr>
              <a:t>in den </a:t>
            </a:r>
            <a:r>
              <a:rPr lang="de-DE" sz="1500" dirty="0" smtClean="0">
                <a:solidFill>
                  <a:prstClr val="black"/>
                </a:solidFill>
              </a:rPr>
              <a:t>schuleigenen Unterrichtsvorgaben </a:t>
            </a:r>
            <a:r>
              <a:rPr lang="de-DE" sz="1500" dirty="0" smtClean="0">
                <a:solidFill>
                  <a:prstClr val="black"/>
                </a:solidFill>
                <a:latin typeface="Calibri"/>
              </a:rPr>
              <a:t>notwendig </a:t>
            </a:r>
            <a:r>
              <a:rPr lang="de-DE" sz="1500" dirty="0" smtClean="0">
                <a:solidFill>
                  <a:prstClr val="black"/>
                </a:solidFill>
                <a:latin typeface="Calibri"/>
              </a:rPr>
              <a:t>wären.</a:t>
            </a:r>
            <a:endParaRPr lang="de-DE" sz="1500" dirty="0">
              <a:solidFill>
                <a:prstClr val="black"/>
              </a:solidFill>
              <a:latin typeface="Calibri"/>
            </a:endParaRPr>
          </a:p>
        </p:txBody>
      </p:sp>
    </p:spTree>
    <p:extLst>
      <p:ext uri="{BB962C8B-B14F-4D97-AF65-F5344CB8AC3E}">
        <p14:creationId xmlns:p14="http://schemas.microsoft.com/office/powerpoint/2010/main" val="3202194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cs typeface="Times New Roman" pitchFamily="18" charset="0"/>
              </a:rPr>
              <a:t>Schuleigene Unterrichtsvorgaben</a:t>
            </a:r>
            <a:endParaRPr lang="de-DE" altLang="de-DE" sz="4400" b="1" dirty="0" smtClean="0">
              <a:cs typeface="Times New Roman" pitchFamily="18" charset="0"/>
            </a:endParaRPr>
          </a:p>
          <a:p>
            <a:pPr marL="0" indent="0">
              <a:buNone/>
            </a:pPr>
            <a:r>
              <a:rPr lang="de-DE" altLang="de-DE" sz="4400" b="1" dirty="0" smtClean="0">
                <a:cs typeface="Times New Roman" pitchFamily="18" charset="0"/>
              </a:rPr>
              <a:t>und </a:t>
            </a:r>
            <a:r>
              <a:rPr lang="de-DE" altLang="de-DE" sz="4400" b="1" dirty="0" smtClean="0">
                <a:cs typeface="Times New Roman" pitchFamily="18" charset="0"/>
              </a:rPr>
              <a:t>Unterstützungsangebote</a:t>
            </a:r>
          </a:p>
          <a:p>
            <a:pPr marL="0" indent="0">
              <a:buNone/>
            </a:pPr>
            <a:r>
              <a:rPr lang="de-DE" altLang="de-DE" sz="4400" b="1" dirty="0" smtClean="0">
                <a:cs typeface="Times New Roman" pitchFamily="18" charset="0"/>
              </a:rPr>
              <a:t>im Fach Englisch</a:t>
            </a:r>
            <a:endParaRPr lang="de-DE" altLang="de-DE" sz="4400" b="1" dirty="0">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dirty="0"/>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43</a:t>
            </a:fld>
            <a:endParaRPr lang="de-DE" dirty="0"/>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44</a:t>
            </a:fld>
            <a:endParaRPr lang="de-DE" dirty="0"/>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45</a:t>
            </a:fld>
            <a:endParaRPr lang="de-DE" dirty="0"/>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6872" y="4981013"/>
            <a:ext cx="2198294" cy="646331"/>
          </a:xfrm>
          <a:prstGeom prst="rect">
            <a:avLst/>
          </a:prstGeom>
        </p:spPr>
        <p:txBody>
          <a:bodyPr wrap="none">
            <a:spAutoFit/>
          </a:bodyPr>
          <a:lstStyle/>
          <a:p>
            <a:pPr algn="ctr"/>
            <a:r>
              <a:rPr lang="de-DE" b="1" dirty="0" smtClean="0">
                <a:solidFill>
                  <a:prstClr val="black"/>
                </a:solidFill>
              </a:rPr>
              <a:t>Schuleigene</a:t>
            </a:r>
          </a:p>
          <a:p>
            <a:pPr algn="ctr"/>
            <a:r>
              <a:rPr lang="de-DE" b="1" dirty="0" smtClean="0">
                <a:solidFill>
                  <a:prstClr val="black"/>
                </a:solidFill>
              </a:rPr>
              <a:t>Unterrichtsvorgaben </a:t>
            </a:r>
            <a:endParaRPr lang="de-DE" b="1" dirty="0"/>
          </a:p>
        </p:txBody>
      </p:sp>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smtClean="0"/>
              <a:t>Merkmale 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46</a:t>
            </a:fld>
            <a:endParaRPr lang="de-DE" dirty="0"/>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400" dirty="0"/>
              <a:t>Gliederung </a:t>
            </a:r>
            <a:r>
              <a:rPr lang="de-DE" sz="2400" dirty="0" smtClean="0"/>
              <a:t>der </a:t>
            </a:r>
            <a:r>
              <a:rPr lang="de-DE" sz="2400" dirty="0">
                <a:solidFill>
                  <a:prstClr val="black"/>
                </a:solidFill>
              </a:rPr>
              <a:t>schuleigenen Unterrichtsvorgaben </a:t>
            </a:r>
            <a:r>
              <a:rPr lang="de-DE" sz="2400" dirty="0" smtClean="0">
                <a:solidFill>
                  <a:prstClr val="black"/>
                </a:solidFill>
              </a:rPr>
              <a:t>(Beispiel)</a:t>
            </a:r>
            <a:endParaRPr lang="de-DE" sz="24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47</a:t>
            </a:fld>
            <a:endParaRPr lang="de-DE" dirty="0"/>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23308" y="1755223"/>
            <a:ext cx="8227861" cy="4225118"/>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48</a:t>
            </a:fld>
            <a:endParaRPr lang="de-DE" dirty="0"/>
          </a:p>
        </p:txBody>
      </p:sp>
      <p:pic>
        <p:nvPicPr>
          <p:cNvPr id="9" name="Grafik 8"/>
          <p:cNvPicPr>
            <a:picLocks noChangeAspect="1"/>
          </p:cNvPicPr>
          <p:nvPr/>
        </p:nvPicPr>
        <p:blipFill>
          <a:blip r:embed="rId3"/>
          <a:stretch>
            <a:fillRect/>
          </a:stretch>
        </p:blipFill>
        <p:spPr>
          <a:xfrm>
            <a:off x="791739" y="1988840"/>
            <a:ext cx="7610827" cy="3672409"/>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cs typeface="Times New Roman" pitchFamily="18" charset="0"/>
              </a:rPr>
              <a:t>Vorschlag für</a:t>
            </a:r>
          </a:p>
          <a:p>
            <a:pPr marL="0" indent="0">
              <a:buNone/>
            </a:pPr>
            <a:r>
              <a:rPr lang="de-DE" altLang="de-DE" sz="4400" b="1" dirty="0" smtClean="0">
                <a:cs typeface="Times New Roman" pitchFamily="18" charset="0"/>
              </a:rPr>
              <a:t>teilnehmeraktivierende </a:t>
            </a:r>
            <a:r>
              <a:rPr lang="de-DE" altLang="de-DE" sz="4400" b="1" dirty="0">
                <a:cs typeface="Times New Roman" pitchFamily="18" charset="0"/>
              </a:rPr>
              <a:t>Elemente </a:t>
            </a:r>
            <a:endParaRPr lang="de-DE" altLang="de-DE" sz="4400" b="1" dirty="0" smtClean="0">
              <a:cs typeface="Times New Roman" pitchFamily="18" charset="0"/>
            </a:endParaRPr>
          </a:p>
          <a:p>
            <a:pPr marL="0" indent="0">
              <a:buNone/>
            </a:pPr>
            <a:r>
              <a:rPr lang="de-DE" altLang="de-DE" sz="4400" dirty="0" smtClean="0">
                <a:cs typeface="Times New Roman" pitchFamily="18" charset="0"/>
              </a:rPr>
              <a:t>zu den </a:t>
            </a:r>
            <a:r>
              <a:rPr lang="de-DE" sz="4400" dirty="0">
                <a:solidFill>
                  <a:prstClr val="black"/>
                </a:solidFill>
              </a:rPr>
              <a:t>schuleigenen </a:t>
            </a:r>
            <a:r>
              <a:rPr lang="de-DE" sz="4400" dirty="0" smtClean="0">
                <a:solidFill>
                  <a:prstClr val="black"/>
                </a:solidFill>
              </a:rPr>
              <a:t>Unterrichts-vorgaben </a:t>
            </a:r>
            <a:r>
              <a:rPr lang="de-DE" altLang="de-DE" sz="4400" dirty="0" smtClean="0">
                <a:cs typeface="Times New Roman" pitchFamily="18" charset="0"/>
              </a:rPr>
              <a:t>im </a:t>
            </a:r>
            <a:r>
              <a:rPr lang="de-DE" altLang="de-DE" sz="4400" dirty="0" smtClean="0">
                <a:cs typeface="Times New Roman" pitchFamily="18" charset="0"/>
              </a:rPr>
              <a:t>Fach Englisch</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49</a:t>
            </a:fld>
            <a:endParaRPr lang="de-DE" dirty="0"/>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dirty="0"/>
          </a:p>
        </p:txBody>
      </p:sp>
    </p:spTree>
    <p:extLst>
      <p:ext uri="{BB962C8B-B14F-4D97-AF65-F5344CB8AC3E}">
        <p14:creationId xmlns:p14="http://schemas.microsoft.com/office/powerpoint/2010/main" val="768862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dirty="0"/>
          </a:p>
        </p:txBody>
      </p:sp>
      <p:sp>
        <p:nvSpPr>
          <p:cNvPr id="8" name="Textfeld 7"/>
          <p:cNvSpPr txBox="1"/>
          <p:nvPr/>
        </p:nvSpPr>
        <p:spPr>
          <a:xfrm>
            <a:off x="457200" y="1091721"/>
            <a:ext cx="8024936" cy="461665"/>
          </a:xfrm>
          <a:prstGeom prst="rect">
            <a:avLst/>
          </a:prstGeom>
          <a:noFill/>
        </p:spPr>
        <p:txBody>
          <a:bodyPr wrap="square" rtlCol="0">
            <a:spAutoFit/>
          </a:bodyPr>
          <a:lstStyle/>
          <a:p>
            <a:pPr>
              <a:defRPr/>
            </a:pPr>
            <a:r>
              <a:rPr lang="de-DE" sz="2400" b="1" dirty="0" smtClean="0">
                <a:latin typeface="Calibri"/>
              </a:rPr>
              <a:t>Auf dem Weg </a:t>
            </a:r>
            <a:r>
              <a:rPr lang="de-DE" sz="2400" b="1" dirty="0"/>
              <a:t>zu den schuleigenen Unterrichtsvorgaben  </a:t>
            </a:r>
            <a:endParaRPr lang="de-DE" sz="2400" b="1" dirty="0">
              <a:latin typeface="Calibri"/>
            </a:endParaRPr>
          </a:p>
        </p:txBody>
      </p:sp>
      <p:sp>
        <p:nvSpPr>
          <p:cNvPr id="10" name="Textfeld 9"/>
          <p:cNvSpPr txBox="1"/>
          <p:nvPr/>
        </p:nvSpPr>
        <p:spPr>
          <a:xfrm>
            <a:off x="492907" y="1772816"/>
            <a:ext cx="8158186" cy="800219"/>
          </a:xfrm>
          <a:prstGeom prst="rect">
            <a:avLst/>
          </a:prstGeom>
          <a:solidFill>
            <a:schemeClr val="bg1">
              <a:lumMod val="95000"/>
            </a:schemeClr>
          </a:solidFill>
          <a:ln>
            <a:solidFill>
              <a:schemeClr val="bg1">
                <a:lumMod val="50000"/>
              </a:schemeClr>
            </a:solidFill>
          </a:ln>
        </p:spPr>
        <p:txBody>
          <a:bodyPr wrap="square" rtlCol="0">
            <a:spAutoFit/>
          </a:bodyPr>
          <a:lstStyle/>
          <a:p>
            <a:pPr algn="ctr">
              <a:defRPr/>
            </a:pPr>
            <a:r>
              <a:rPr lang="de-DE" sz="2300" dirty="0" smtClean="0">
                <a:solidFill>
                  <a:prstClr val="black"/>
                </a:solidFill>
                <a:latin typeface="Calibri"/>
              </a:rPr>
              <a:t>Tauschen </a:t>
            </a:r>
            <a:r>
              <a:rPr lang="de-DE" sz="2300" dirty="0">
                <a:solidFill>
                  <a:prstClr val="black"/>
                </a:solidFill>
                <a:latin typeface="Calibri"/>
              </a:rPr>
              <a:t>Sie sich </a:t>
            </a:r>
            <a:r>
              <a:rPr lang="de-DE" sz="2300" dirty="0" smtClean="0">
                <a:solidFill>
                  <a:prstClr val="black"/>
                </a:solidFill>
                <a:latin typeface="Calibri"/>
              </a:rPr>
              <a:t>bitte zu </a:t>
            </a:r>
            <a:r>
              <a:rPr lang="de-DE" sz="2300" dirty="0">
                <a:solidFill>
                  <a:prstClr val="black"/>
                </a:solidFill>
                <a:latin typeface="Calibri"/>
              </a:rPr>
              <a:t>dem </a:t>
            </a:r>
            <a:r>
              <a:rPr lang="de-DE" altLang="de-DE" sz="2300" dirty="0">
                <a:solidFill>
                  <a:prstClr val="black"/>
                </a:solidFill>
                <a:latin typeface="Calibri"/>
              </a:rPr>
              <a:t>Vorschlag für die Weiterarbeit in der Schule </a:t>
            </a:r>
            <a:r>
              <a:rPr lang="de-DE" sz="2300" dirty="0">
                <a:solidFill>
                  <a:prstClr val="black"/>
                </a:solidFill>
                <a:latin typeface="Calibri"/>
              </a:rPr>
              <a:t>aus und planen Sie Ihre nächsten Schritte</a:t>
            </a:r>
            <a:r>
              <a:rPr lang="de-DE" altLang="de-DE" sz="2300" dirty="0">
                <a:solidFill>
                  <a:prstClr val="black"/>
                </a:solidFill>
                <a:latin typeface="Calibri"/>
              </a:rPr>
              <a:t>. </a:t>
            </a:r>
          </a:p>
        </p:txBody>
      </p:sp>
      <p:sp>
        <p:nvSpPr>
          <p:cNvPr id="11" name="Textfeld 10"/>
          <p:cNvSpPr txBox="1"/>
          <p:nvPr/>
        </p:nvSpPr>
        <p:spPr>
          <a:xfrm>
            <a:off x="492907" y="2708920"/>
            <a:ext cx="8183548" cy="3208571"/>
          </a:xfrm>
          <a:prstGeom prst="rect">
            <a:avLst/>
          </a:prstGeom>
          <a:noFill/>
          <a:ln>
            <a:solidFill>
              <a:schemeClr val="bg1">
                <a:lumMod val="50000"/>
              </a:schemeClr>
            </a:solidFill>
          </a:ln>
        </p:spPr>
        <p:txBody>
          <a:bodyPr wrap="square" rtlCol="0">
            <a:spAutoFit/>
          </a:bodyPr>
          <a:lstStyle/>
          <a:p>
            <a:pPr marL="457200" indent="-457200">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smtClean="0">
                <a:solidFill>
                  <a:prstClr val="black"/>
                </a:solidFill>
                <a:latin typeface="Calibri"/>
              </a:rPr>
              <a:t>Präsentation)</a:t>
            </a:r>
            <a:endParaRPr lang="de-DE" altLang="de-DE" sz="2250" i="1" dirty="0">
              <a:solidFill>
                <a:prstClr val="black"/>
              </a:solidFill>
              <a:latin typeface="Calibri"/>
            </a:endParaRPr>
          </a:p>
          <a:p>
            <a:pPr marL="457200" indent="-457200">
              <a:buFont typeface="+mj-lt"/>
              <a:buAutoNum type="arabicPeriod"/>
              <a:defRPr/>
            </a:pPr>
            <a:r>
              <a:rPr lang="de-DE" altLang="de-DE" sz="2250" dirty="0" smtClean="0">
                <a:solidFill>
                  <a:prstClr val="black"/>
                </a:solidFill>
                <a:latin typeface="Calibri"/>
              </a:rPr>
              <a:t>Unterstützungsmaterialien vorstellen: </a:t>
            </a:r>
            <a:r>
              <a:rPr lang="de-DE" altLang="de-DE" sz="2250" b="1" dirty="0" smtClean="0">
                <a:solidFill>
                  <a:prstClr val="black"/>
                </a:solidFill>
                <a:latin typeface="Calibri"/>
              </a:rPr>
              <a:t>Lehrplannavigator</a:t>
            </a:r>
            <a:r>
              <a:rPr lang="de-DE" altLang="de-DE" sz="2250" dirty="0" smtClean="0">
                <a:solidFill>
                  <a:prstClr val="black"/>
                </a:solidFill>
                <a:latin typeface="Calibri"/>
              </a:rPr>
              <a:t> mit </a:t>
            </a:r>
            <a:r>
              <a:rPr lang="de-DE" altLang="de-DE" sz="2250" dirty="0">
                <a:solidFill>
                  <a:prstClr val="black"/>
                </a:solidFill>
              </a:rPr>
              <a:t>beispielhaften schuleigenen </a:t>
            </a:r>
            <a:r>
              <a:rPr lang="de-DE" altLang="de-DE" sz="2250" dirty="0" smtClean="0">
                <a:solidFill>
                  <a:prstClr val="black"/>
                </a:solidFill>
              </a:rPr>
              <a:t>Unterrichtsvorgaben </a:t>
            </a:r>
            <a:r>
              <a:rPr lang="de-DE" altLang="de-DE" sz="2250" dirty="0">
                <a:solidFill>
                  <a:prstClr val="black"/>
                </a:solidFill>
              </a:rPr>
              <a:t>etc</a:t>
            </a:r>
            <a:r>
              <a:rPr lang="de-DE" altLang="de-DE" sz="2250" dirty="0" smtClean="0">
                <a:solidFill>
                  <a:prstClr val="black"/>
                </a:solidFill>
                <a:latin typeface="Calibri"/>
              </a:rPr>
              <a:t>.</a:t>
            </a:r>
          </a:p>
          <a:p>
            <a:pPr marL="447675">
              <a:defRPr/>
            </a:pPr>
            <a:r>
              <a:rPr lang="de-DE" altLang="de-DE" sz="2250" i="1" dirty="0" smtClean="0">
                <a:solidFill>
                  <a:prstClr val="black"/>
                </a:solidFill>
                <a:latin typeface="Calibri"/>
              </a:rPr>
              <a:t>(Motto: „Dazu gibt es übrigens schon etwas als Anregung!“)</a:t>
            </a:r>
            <a:r>
              <a:rPr lang="de-DE" altLang="de-DE" sz="2250" dirty="0" smtClean="0">
                <a:solidFill>
                  <a:prstClr val="black"/>
                </a:solidFill>
                <a:latin typeface="Calibri"/>
              </a:rPr>
              <a:t> </a:t>
            </a:r>
          </a:p>
          <a:p>
            <a:pPr marL="457200" indent="-457200">
              <a:buFont typeface="+mj-lt"/>
              <a:buAutoNum type="arabicPeriod" startAt="3"/>
              <a:defRPr/>
            </a:pPr>
            <a:r>
              <a:rPr lang="de-DE" altLang="de-DE" sz="2250" dirty="0">
                <a:solidFill>
                  <a:prstClr val="black"/>
                </a:solidFill>
              </a:rPr>
              <a:t>Die </a:t>
            </a:r>
            <a:r>
              <a:rPr lang="de-DE" altLang="de-DE" sz="2250" b="1" dirty="0">
                <a:solidFill>
                  <a:prstClr val="black"/>
                </a:solidFill>
              </a:rPr>
              <a:t>schuleigenen </a:t>
            </a:r>
            <a:r>
              <a:rPr lang="de-DE" altLang="de-DE" sz="2250" b="1" dirty="0" smtClean="0">
                <a:solidFill>
                  <a:prstClr val="black"/>
                </a:solidFill>
              </a:rPr>
              <a:t>Unterrichtsvorgaben </a:t>
            </a:r>
            <a:r>
              <a:rPr lang="de-DE" altLang="de-DE" sz="2250" dirty="0" smtClean="0">
                <a:solidFill>
                  <a:prstClr val="black"/>
                </a:solidFill>
                <a:latin typeface="Calibri"/>
              </a:rPr>
              <a:t>prüfen</a:t>
            </a:r>
            <a:r>
              <a:rPr lang="de-DE" altLang="de-DE" sz="2250" dirty="0" smtClean="0">
                <a:solidFill>
                  <a:prstClr val="black"/>
                </a:solidFill>
                <a:latin typeface="Calibri"/>
              </a:rPr>
              <a:t>:</a:t>
            </a:r>
          </a:p>
          <a:p>
            <a:pPr marL="447675">
              <a:defRPr/>
            </a:pPr>
            <a:r>
              <a:rPr lang="de-DE" altLang="de-DE" sz="2250" dirty="0" smtClean="0">
                <a:solidFill>
                  <a:prstClr val="black"/>
                </a:solidFill>
                <a:latin typeface="Calibri"/>
              </a:rPr>
              <a:t>Was sind unsere Stärken? Wo besteht Handlungsbedarf? </a:t>
            </a:r>
            <a:r>
              <a:rPr lang="de-DE" altLang="de-DE" sz="2250" i="1" dirty="0" smtClean="0">
                <a:solidFill>
                  <a:prstClr val="black"/>
                </a:solidFill>
                <a:latin typeface="Calibri"/>
              </a:rPr>
              <a:t> </a:t>
            </a:r>
          </a:p>
          <a:p>
            <a:pPr marL="457200" indent="-457200">
              <a:buFont typeface="+mj-lt"/>
              <a:buAutoNum type="arabicPeriod" startAt="4"/>
              <a:defRPr/>
            </a:pPr>
            <a:r>
              <a:rPr lang="de-DE" altLang="de-DE" sz="2250" dirty="0" smtClean="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a:t>
            </a:r>
            <a:r>
              <a:rPr lang="de-DE" altLang="de-DE" sz="2250" dirty="0" smtClean="0">
                <a:solidFill>
                  <a:prstClr val="black"/>
                </a:solidFill>
              </a:rPr>
              <a:t>der schuleigenen Unterrichtsvorgaben </a:t>
            </a:r>
            <a:r>
              <a:rPr lang="de-DE" altLang="de-DE" sz="2250" dirty="0">
                <a:solidFill>
                  <a:prstClr val="black"/>
                </a:solidFill>
              </a:rPr>
              <a:t>festlegen</a:t>
            </a:r>
            <a:endParaRPr lang="de-DE" altLang="de-DE" sz="2250" dirty="0" smtClean="0">
              <a:solidFill>
                <a:prstClr val="black"/>
              </a:solidFill>
              <a:latin typeface="Calibri"/>
            </a:endParaRPr>
          </a:p>
          <a:p>
            <a:pPr marL="447675">
              <a:defRPr/>
            </a:pPr>
            <a:r>
              <a:rPr lang="de-DE" altLang="de-DE" sz="2250" i="1" dirty="0" smtClean="0">
                <a:solidFill>
                  <a:prstClr val="black"/>
                </a:solidFill>
                <a:latin typeface="Calibri"/>
              </a:rPr>
              <a:t>(Was</a:t>
            </a:r>
            <a:r>
              <a:rPr lang="de-DE" altLang="de-DE" sz="2250" i="1" dirty="0">
                <a:solidFill>
                  <a:prstClr val="black"/>
                </a:solidFill>
                <a:latin typeface="Calibri"/>
              </a:rPr>
              <a:t>? Wer? Wann bzw. bis wann</a:t>
            </a:r>
            <a:r>
              <a:rPr lang="de-DE" altLang="de-DE" sz="2250" i="1" dirty="0" smtClean="0">
                <a:solidFill>
                  <a:prstClr val="black"/>
                </a:solidFill>
                <a:latin typeface="Calibri"/>
              </a:rPr>
              <a:t>?)</a:t>
            </a:r>
            <a:endParaRPr lang="de-DE" altLang="de-DE" sz="2100" i="1" dirty="0">
              <a:solidFill>
                <a:prstClr val="black"/>
              </a:solidFill>
              <a:latin typeface="Calibri"/>
            </a:endParaRPr>
          </a:p>
        </p:txBody>
      </p:sp>
    </p:spTree>
    <p:extLst>
      <p:ext uri="{BB962C8B-B14F-4D97-AF65-F5344CB8AC3E}">
        <p14:creationId xmlns:p14="http://schemas.microsoft.com/office/powerpoint/2010/main" val="57796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51</a:t>
            </a:fld>
            <a:endParaRPr lang="de-DE" dirty="0"/>
          </a:p>
        </p:txBody>
      </p:sp>
      <p:sp>
        <p:nvSpPr>
          <p:cNvPr id="9" name="Textfeld 8"/>
          <p:cNvSpPr txBox="1"/>
          <p:nvPr/>
        </p:nvSpPr>
        <p:spPr>
          <a:xfrm>
            <a:off x="492907" y="1124744"/>
            <a:ext cx="8158186" cy="384721"/>
          </a:xfrm>
          <a:prstGeom prst="rect">
            <a:avLst/>
          </a:prstGeom>
          <a:noFill/>
        </p:spPr>
        <p:txBody>
          <a:bodyPr wrap="square" rtlCol="0">
            <a:spAutoFit/>
          </a:bodyPr>
          <a:lstStyle/>
          <a:p>
            <a:pPr algn="ctr">
              <a:defRPr/>
            </a:pPr>
            <a:r>
              <a:rPr lang="de-DE" sz="1900" b="1" dirty="0"/>
              <a:t>Kompetenzen, Inhalte, schulische Gegebenheiten: Unterrichtsvorhaben planen</a:t>
            </a:r>
          </a:p>
        </p:txBody>
      </p:sp>
      <p:sp>
        <p:nvSpPr>
          <p:cNvPr id="12" name="Textfeld 11"/>
          <p:cNvSpPr txBox="1"/>
          <p:nvPr/>
        </p:nvSpPr>
        <p:spPr>
          <a:xfrm>
            <a:off x="492907" y="1700808"/>
            <a:ext cx="8158186" cy="1107996"/>
          </a:xfrm>
          <a:prstGeom prst="rect">
            <a:avLst/>
          </a:prstGeom>
          <a:solidFill>
            <a:schemeClr val="bg1">
              <a:lumMod val="95000"/>
            </a:schemeClr>
          </a:solidFill>
          <a:ln>
            <a:solidFill>
              <a:schemeClr val="bg1">
                <a:lumMod val="50000"/>
              </a:schemeClr>
            </a:solidFill>
          </a:ln>
        </p:spPr>
        <p:txBody>
          <a:bodyPr wrap="square" rtlCol="0">
            <a:spAutoFit/>
          </a:bodyPr>
          <a:lstStyle/>
          <a:p>
            <a:pPr lvl="0" algn="ctr"/>
            <a:r>
              <a:rPr lang="de-DE" sz="2000" dirty="0">
                <a:solidFill>
                  <a:prstClr val="black"/>
                </a:solidFill>
              </a:rPr>
              <a:t>Entwickeln Sie bitte mit Ihrer Nachbarin/Ihrem </a:t>
            </a:r>
            <a:r>
              <a:rPr lang="de-DE" sz="2000" dirty="0" smtClean="0">
                <a:solidFill>
                  <a:prstClr val="black"/>
                </a:solidFill>
              </a:rPr>
              <a:t>Nachbarn</a:t>
            </a:r>
          </a:p>
          <a:p>
            <a:pPr lvl="0" algn="ctr"/>
            <a:r>
              <a:rPr lang="de-DE" sz="2000" dirty="0" smtClean="0">
                <a:solidFill>
                  <a:prstClr val="black"/>
                </a:solidFill>
              </a:rPr>
              <a:t>eine </a:t>
            </a:r>
            <a:r>
              <a:rPr lang="de-DE" sz="2000" dirty="0">
                <a:solidFill>
                  <a:prstClr val="black"/>
                </a:solidFill>
              </a:rPr>
              <a:t>Grundidee für ein </a:t>
            </a:r>
            <a:r>
              <a:rPr lang="de-DE" sz="2000" dirty="0" smtClean="0">
                <a:solidFill>
                  <a:prstClr val="black"/>
                </a:solidFill>
              </a:rPr>
              <a:t>Unterrichtsvorhaben </a:t>
            </a:r>
            <a:r>
              <a:rPr lang="de-DE" sz="2000" dirty="0">
                <a:solidFill>
                  <a:prstClr val="black"/>
                </a:solidFill>
              </a:rPr>
              <a:t>zum </a:t>
            </a:r>
            <a:r>
              <a:rPr lang="de-DE" sz="2000" dirty="0" smtClean="0">
                <a:solidFill>
                  <a:prstClr val="black"/>
                </a:solidFill>
              </a:rPr>
              <a:t>Thema</a:t>
            </a:r>
          </a:p>
          <a:p>
            <a:pPr lvl="0" algn="ctr"/>
            <a:r>
              <a:rPr lang="de-DE" sz="2600" b="1" cap="small" dirty="0" smtClean="0"/>
              <a:t>St. Patrick´s Day</a:t>
            </a:r>
            <a:endParaRPr lang="de-DE" sz="2600" b="1" cap="small" dirty="0"/>
          </a:p>
        </p:txBody>
      </p:sp>
      <p:pic>
        <p:nvPicPr>
          <p:cNvPr id="2" name="Grafik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547664" y="2950427"/>
            <a:ext cx="6070277" cy="34059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4175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2102" y="2708920"/>
            <a:ext cx="8229600" cy="1440160"/>
          </a:xfrm>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52</a:t>
            </a:fld>
            <a:endParaRPr lang="de-DE" dirty="0"/>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dirty="0"/>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408994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dirty="0"/>
          </a:p>
        </p:txBody>
      </p:sp>
    </p:spTree>
    <p:extLst>
      <p:ext uri="{BB962C8B-B14F-4D97-AF65-F5344CB8AC3E}">
        <p14:creationId xmlns:p14="http://schemas.microsoft.com/office/powerpoint/2010/main" val="372039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dirty="0"/>
          </a:p>
        </p:txBody>
      </p:sp>
    </p:spTree>
    <p:extLst>
      <p:ext uri="{BB962C8B-B14F-4D97-AF65-F5344CB8AC3E}">
        <p14:creationId xmlns:p14="http://schemas.microsoft.com/office/powerpoint/2010/main" val="21480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dirty="0"/>
          </a:p>
        </p:txBody>
      </p:sp>
    </p:spTree>
    <p:extLst>
      <p:ext uri="{BB962C8B-B14F-4D97-AF65-F5344CB8AC3E}">
        <p14:creationId xmlns:p14="http://schemas.microsoft.com/office/powerpoint/2010/main" val="171588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2826</Words>
  <Application>Microsoft Office PowerPoint</Application>
  <PresentationFormat>Bildschirmpräsentation (4:3)</PresentationFormat>
  <Paragraphs>470</Paragraphs>
  <Slides>52</Slides>
  <Notes>23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II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vt:lpstr>
      <vt:lpstr>Gliederung der schuleigenen Unterrichtsvorgaben (Beispiel)</vt:lpstr>
      <vt:lpstr>Materialien im Lehrplannavigator</vt:lpstr>
      <vt:lpstr>PowerPoint-Präsentation</vt:lpstr>
      <vt:lpstr>Agenda</vt:lpstr>
      <vt:lpstr>Englisch – Aufgaben und Ziele des Faches</vt:lpstr>
      <vt:lpstr>Die wichtigsten Kontinuitäten</vt:lpstr>
      <vt:lpstr>Die wichtigsten Aspekte der Weiterentwicklung I </vt:lpstr>
      <vt:lpstr>Kompetenzbereiche: Lehrplan Englisch 2021</vt:lpstr>
      <vt:lpstr>Die wichtigsten Aspekte der Weiterentwicklung II </vt:lpstr>
      <vt:lpstr>Fachliche Umsetzung Verbraucherbildung &amp; MKR</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336</cp:revision>
  <cp:lastPrinted>2019-09-19T08:51:50Z</cp:lastPrinted>
  <dcterms:created xsi:type="dcterms:W3CDTF">2018-01-17T08:49:04Z</dcterms:created>
  <dcterms:modified xsi:type="dcterms:W3CDTF">2024-08-23T12:10:26Z</dcterms:modified>
</cp:coreProperties>
</file>