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6"/>
  </p:notesMasterIdLst>
  <p:handoutMasterIdLst>
    <p:handoutMasterId r:id="rId37"/>
  </p:handoutMasterIdLst>
  <p:sldIdLst>
    <p:sldId id="257" r:id="rId3"/>
    <p:sldId id="285" r:id="rId4"/>
    <p:sldId id="335" r:id="rId5"/>
    <p:sldId id="373" r:id="rId6"/>
    <p:sldId id="374" r:id="rId7"/>
    <p:sldId id="344" r:id="rId8"/>
    <p:sldId id="376" r:id="rId9"/>
    <p:sldId id="378" r:id="rId10"/>
    <p:sldId id="381" r:id="rId11"/>
    <p:sldId id="380" r:id="rId12"/>
    <p:sldId id="354" r:id="rId13"/>
    <p:sldId id="365" r:id="rId14"/>
    <p:sldId id="358" r:id="rId15"/>
    <p:sldId id="364" r:id="rId16"/>
    <p:sldId id="382" r:id="rId17"/>
    <p:sldId id="383" r:id="rId18"/>
    <p:sldId id="393" r:id="rId19"/>
    <p:sldId id="394" r:id="rId20"/>
    <p:sldId id="395" r:id="rId21"/>
    <p:sldId id="356" r:id="rId22"/>
    <p:sldId id="385" r:id="rId23"/>
    <p:sldId id="361" r:id="rId24"/>
    <p:sldId id="362" r:id="rId25"/>
    <p:sldId id="366" r:id="rId26"/>
    <p:sldId id="386" r:id="rId27"/>
    <p:sldId id="367" r:id="rId28"/>
    <p:sldId id="392" r:id="rId29"/>
    <p:sldId id="369" r:id="rId30"/>
    <p:sldId id="371" r:id="rId31"/>
    <p:sldId id="387" r:id="rId32"/>
    <p:sldId id="372" r:id="rId33"/>
    <p:sldId id="352" r:id="rId34"/>
    <p:sldId id="388" r:id="rId35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2251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340">
          <p15:clr>
            <a:srgbClr val="A4A3A4"/>
          </p15:clr>
        </p15:guide>
        <p15:guide id="7" pos="54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sse, Arne" initials="A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464"/>
    <a:srgbClr val="FF6600"/>
    <a:srgbClr val="00F0D9"/>
    <a:srgbClr val="EF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07" d="100"/>
          <a:sy n="107" d="100"/>
        </p:scale>
        <p:origin x="-1734" y="-510"/>
      </p:cViewPr>
      <p:guideLst>
        <p:guide orient="horz" pos="255"/>
        <p:guide orient="horz" pos="4065"/>
        <p:guide orient="horz" pos="799"/>
        <p:guide orient="horz" pos="2251"/>
        <p:guide orient="horz" pos="1207"/>
        <p:guide pos="340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6756E-0E07-4990-BF28-0D4A81ED5D01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FF20C-18EC-417E-AB75-79EB2BA387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83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49D4DD-C953-4D72-B93B-E2670CD0617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4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38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Erkennbar werden unterschiedliche Kompetenzbereiche</a:t>
            </a:r>
            <a:r>
              <a:rPr lang="de-DE" baseline="0" dirty="0" smtClean="0"/>
              <a:t> (z. B. Sachkompetenz, Urteilskompetenz), obwohl diese nicht differenziert ausgewiesen sind.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Anregung für Murmelphase: „Welche Anforderungen stellt diese KE an die Beteiligten? D.h. Kompetenzexegese: Was kann ein(e) </a:t>
            </a:r>
            <a:r>
              <a:rPr lang="de-DE" altLang="de-DE" sz="1200" i="1" dirty="0" err="1" smtClean="0">
                <a:solidFill>
                  <a:srgbClr val="FF0000"/>
                </a:solidFill>
                <a:latin typeface="Arial" pitchFamily="34" charset="0"/>
              </a:rPr>
              <a:t>Sch</a:t>
            </a: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., der/die das kann? Welche Inhalte und Methoden bedient diese KE? =&gt; Kompetenzen werden immer im Verbund erworben (hier z. B. KE aus Bereichen „Leben in der Welt – Verantwortung wagen“ u. „Über Allah/Gott“… versch. </a:t>
            </a:r>
            <a:r>
              <a:rPr lang="de-DE" altLang="de-DE" sz="1200" i="1" dirty="0" err="1" smtClean="0">
                <a:solidFill>
                  <a:srgbClr val="FF0000"/>
                </a:solidFill>
                <a:latin typeface="Arial" pitchFamily="34" charset="0"/>
              </a:rPr>
              <a:t>inh.</a:t>
            </a: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 Schwerpunkte nennen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Anregung für Murmelphase: „Welche Anforderungen stellt diese KE an die Beteiligten? D.h. Kompetenzexegese: Was kann ein(e) </a:t>
            </a:r>
            <a:r>
              <a:rPr lang="de-DE" altLang="de-DE" sz="1200" i="1" dirty="0" err="1" smtClean="0">
                <a:solidFill>
                  <a:srgbClr val="FF0000"/>
                </a:solidFill>
                <a:latin typeface="Arial" pitchFamily="34" charset="0"/>
              </a:rPr>
              <a:t>Sch</a:t>
            </a: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., der/die das kann? Welche Inhalte und Methoden bedient diese KE? =&gt; Kompetenzen werden immer im Verbund erworben (hier z. B. KE aus Bereichen „Leben in der Welt – Verantwortung wagen“ u. „Über Allah/Gott“… versch. </a:t>
            </a:r>
            <a:r>
              <a:rPr lang="de-DE" altLang="de-DE" sz="1200" i="1" dirty="0" err="1" smtClean="0">
                <a:solidFill>
                  <a:srgbClr val="FF0000"/>
                </a:solidFill>
                <a:latin typeface="Arial" pitchFamily="34" charset="0"/>
              </a:rPr>
              <a:t>inh.</a:t>
            </a: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 Schwerpunkte nennen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>
                <a:solidFill>
                  <a:srgbClr val="000000"/>
                </a:solidFill>
              </a:rPr>
              <a:pPr/>
              <a:t>17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06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Anregung für Murmelphase: „Welche Anforderungen stellt diese KE an die Beteiligten? D.h. Kompetenzexegese: Was kann ein(e) </a:t>
            </a:r>
            <a:r>
              <a:rPr lang="de-DE" altLang="de-DE" sz="1200" i="1" dirty="0" err="1" smtClean="0">
                <a:solidFill>
                  <a:srgbClr val="FF0000"/>
                </a:solidFill>
                <a:latin typeface="Arial" pitchFamily="34" charset="0"/>
              </a:rPr>
              <a:t>Sch</a:t>
            </a: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., der/die das kann? Welche Inhalte und Methoden bedient diese KE? =&gt; Kompetenzen werden immer im Verbund erworben (hier z. B. KE aus Bereichen „Leben in der Welt – Verantwortung wagen“ u. „Über Allah/Gott“… versch. </a:t>
            </a:r>
            <a:r>
              <a:rPr lang="de-DE" altLang="de-DE" sz="1200" i="1" dirty="0" err="1" smtClean="0">
                <a:solidFill>
                  <a:srgbClr val="FF0000"/>
                </a:solidFill>
                <a:latin typeface="Arial" pitchFamily="34" charset="0"/>
              </a:rPr>
              <a:t>inh.</a:t>
            </a: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 Schwerpunkte nennen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>
                <a:solidFill>
                  <a:srgbClr val="000000"/>
                </a:solidFill>
              </a:rPr>
              <a:pPr/>
              <a:t>18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52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Anregung für Murmelphase: „Welche Anforderungen stellt diese KE an die Beteiligten? D.h. Kompetenzexegese: Was kann ein(e) </a:t>
            </a:r>
            <a:r>
              <a:rPr lang="de-DE" altLang="de-DE" sz="1200" i="1" dirty="0" err="1" smtClean="0">
                <a:solidFill>
                  <a:srgbClr val="FF0000"/>
                </a:solidFill>
                <a:latin typeface="Arial" pitchFamily="34" charset="0"/>
              </a:rPr>
              <a:t>Sch</a:t>
            </a: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., der/die das kann? Welche Inhalte und Methoden bedient diese KE? =&gt; Kompetenzen werden immer im Verbund erworben (hier z. B. KE aus Bereichen „Leben in der Welt – Verantwortung wagen“ u. „Über Allah/Gott“… versch. </a:t>
            </a:r>
            <a:r>
              <a:rPr lang="de-DE" altLang="de-DE" sz="1200" i="1" dirty="0" err="1" smtClean="0">
                <a:solidFill>
                  <a:srgbClr val="FF0000"/>
                </a:solidFill>
                <a:latin typeface="Arial" pitchFamily="34" charset="0"/>
              </a:rPr>
              <a:t>inh.</a:t>
            </a:r>
            <a:r>
              <a:rPr lang="de-DE" altLang="de-DE" sz="1200" i="1" dirty="0" smtClean="0">
                <a:solidFill>
                  <a:srgbClr val="FF0000"/>
                </a:solidFill>
                <a:latin typeface="Arial" pitchFamily="34" charset="0"/>
              </a:rPr>
              <a:t> Schwerpunkte nennen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>
                <a:solidFill>
                  <a:srgbClr val="000000"/>
                </a:solidFill>
              </a:rPr>
              <a:pPr/>
              <a:t>19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10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48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IRU-Ergänzung:</a:t>
            </a:r>
          </a:p>
          <a:p>
            <a:r>
              <a:rPr lang="de-DE" dirty="0" smtClean="0"/>
              <a:t>Zu Punkt 1 Bsp.-Kompetenzen ergänzen</a:t>
            </a:r>
          </a:p>
          <a:p>
            <a:r>
              <a:rPr lang="de-DE" dirty="0" smtClean="0"/>
              <a:t>Zu Punkt 2: Bsp. angeben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IRU-Ergänzung:</a:t>
            </a:r>
          </a:p>
          <a:p>
            <a:r>
              <a:rPr lang="de-DE" dirty="0" smtClean="0"/>
              <a:t>Zu Punkt 1 Bsp.-Kompetenzen ergänzen</a:t>
            </a:r>
          </a:p>
          <a:p>
            <a:r>
              <a:rPr lang="de-DE" dirty="0" smtClean="0"/>
              <a:t>Zu Punkt 2: Bsp. angeben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48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Arbeitsphase:</a:t>
            </a:r>
            <a:r>
              <a:rPr lang="de-DE" baseline="0" dirty="0" smtClean="0">
                <a:solidFill>
                  <a:srgbClr val="FF0000"/>
                </a:solidFill>
              </a:rPr>
              <a:t> Beispiel präsentieren; Austausch bzw. Weiterarbeit in Kleingruppen / mit dem Nachbarn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Präsentation von erarbeiteten Materialien der Kommission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48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513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Präsentation von erarbeiteten Materialien der Kommission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2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24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4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63" tIns="45382" rIns="90763" bIns="45382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43E0AE-DB50-4ED0-89AA-7396E67C7CFC}" type="slidenum">
              <a:rPr lang="de-DE" altLang="de-DE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55" tIns="45178" rIns="90355" bIns="45178" anchor="b"/>
          <a:lstStyle>
            <a:lvl1pPr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7216AD-555F-4904-BA00-4DEBED3BC353}" type="slidenum">
              <a:rPr lang="de-DE" altLang="de-DE">
                <a:ea typeface="ヒラギノ角ゴ Pro W3" pitchFamily="-112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>
              <a:ea typeface="ヒラギノ角ゴ Pro W3" pitchFamily="-112" charset="-128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7225"/>
          </a:xfrm>
          <a:noFill/>
        </p:spPr>
        <p:txBody>
          <a:bodyPr lIns="90355" tIns="45178" rIns="90355" bIns="45178"/>
          <a:lstStyle/>
          <a:p>
            <a:pPr eaLnBrk="1" hangingPunct="1"/>
            <a:endParaRPr lang="en-GB" altLang="de-DE" smtClean="0"/>
          </a:p>
        </p:txBody>
      </p:sp>
    </p:spTree>
    <p:extLst>
      <p:ext uri="{BB962C8B-B14F-4D97-AF65-F5344CB8AC3E}">
        <p14:creationId xmlns:p14="http://schemas.microsoft.com/office/powerpoint/2010/main" val="1221953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63" tIns="45382" rIns="90763" bIns="45382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7C6E9E-CE49-404E-BC49-1E55076DB0D1}" type="slidenum">
              <a:rPr lang="de-DE" altLang="de-DE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55" tIns="45178" rIns="90355" bIns="45178" anchor="b"/>
          <a:lstStyle>
            <a:lvl1pPr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122E6-C13E-48A0-BD28-3ED6685CB64D}" type="slidenum">
              <a:rPr lang="de-DE" altLang="de-DE">
                <a:ea typeface="ヒラギノ角ゴ Pro W3" pitchFamily="-112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>
              <a:ea typeface="ヒラギノ角ゴ Pro W3" pitchFamily="-112" charset="-128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2687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355" tIns="45178" rIns="90355" bIns="45178"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1365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63" tIns="45382" rIns="90763" bIns="45382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134DA6-E946-460E-8B5D-A1878E8A3A2F}" type="slidenum">
              <a:rPr lang="de-DE" altLang="de-DE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91DFB9-D1EF-4227-BF05-875B9ABAFBC8}" type="slidenum">
              <a:rPr lang="de-DE" altLang="de-DE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7225"/>
          </a:xfrm>
          <a:noFill/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  <p:extLst>
      <p:ext uri="{BB962C8B-B14F-4D97-AF65-F5344CB8AC3E}">
        <p14:creationId xmlns:p14="http://schemas.microsoft.com/office/powerpoint/2010/main" val="322316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Rückgriff auf Zitatfolie: Kritische Reflexion: Wie meine</a:t>
            </a:r>
            <a:r>
              <a:rPr lang="de-DE" baseline="0" dirty="0" smtClean="0"/>
              <a:t> ich solche Sätze wirklich? Beispiele angeben: Ich meine 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D4DD-C953-4D72-B93B-E2670CD0617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4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573463"/>
            <a:ext cx="80645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pic>
        <p:nvPicPr>
          <p:cNvPr id="4103" name="Picture 7" descr="NRW_SK_CMYK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04813"/>
            <a:ext cx="2835275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2879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 userDrawn="1"/>
        </p:nvSpPr>
        <p:spPr bwMode="auto">
          <a:xfrm>
            <a:off x="5299278" y="364460"/>
            <a:ext cx="2729106" cy="6165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Q</a:t>
            </a:r>
            <a:r>
              <a:rPr lang="de-DE" sz="1100" b="1" dirty="0">
                <a:effectLst/>
                <a:latin typeface="Arial"/>
                <a:ea typeface="Calibri"/>
                <a:cs typeface="Times New Roman"/>
              </a:rPr>
              <a:t>ualitäts- und </a:t>
            </a:r>
            <a:r>
              <a:rPr lang="de-DE" sz="11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U</a:t>
            </a:r>
            <a:r>
              <a:rPr lang="de-DE" sz="1100" b="1" dirty="0" err="1" smtClean="0">
                <a:effectLst/>
                <a:latin typeface="Arial"/>
                <a:ea typeface="Calibri"/>
                <a:cs typeface="Times New Roman"/>
              </a:rPr>
              <a:t>nterstützungs</a:t>
            </a:r>
            <a:r>
              <a:rPr lang="de-DE" sz="1100" b="1" dirty="0" err="1" smtClean="0">
                <a:solidFill>
                  <a:srgbClr val="C00000"/>
                </a:solidFill>
                <a:effectLst/>
                <a:latin typeface="Arial"/>
                <a:ea typeface="Calibri"/>
                <a:cs typeface="Times New Roman"/>
              </a:rPr>
              <a:t>A</a:t>
            </a:r>
            <a:r>
              <a:rPr lang="de-DE" sz="1100" b="1" dirty="0" err="1" smtClean="0">
                <a:effectLst/>
                <a:latin typeface="Arial"/>
                <a:ea typeface="Calibri"/>
                <a:cs typeface="Times New Roman"/>
              </a:rPr>
              <a:t>gentur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L</a:t>
            </a:r>
            <a:r>
              <a:rPr lang="de-DE" sz="1100" b="1" dirty="0">
                <a:effectLst/>
                <a:latin typeface="Arial"/>
                <a:ea typeface="Calibri"/>
                <a:cs typeface="Times New Roman"/>
              </a:rPr>
              <a:t>andes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i</a:t>
            </a:r>
            <a:r>
              <a:rPr lang="de-DE" sz="1100" b="1" dirty="0">
                <a:effectLst/>
                <a:latin typeface="Arial"/>
                <a:ea typeface="Calibri"/>
                <a:cs typeface="Times New Roman"/>
              </a:rPr>
              <a:t>nstitut für </a:t>
            </a:r>
            <a:r>
              <a:rPr lang="de-DE" sz="1100" b="1" dirty="0">
                <a:solidFill>
                  <a:srgbClr val="C00000"/>
                </a:solidFill>
                <a:effectLst/>
                <a:latin typeface="Arial"/>
                <a:ea typeface="Calibri"/>
                <a:cs typeface="Times New Roman"/>
              </a:rPr>
              <a:t>S</a:t>
            </a:r>
            <a:r>
              <a:rPr lang="de-DE" sz="1100" b="1" dirty="0">
                <a:effectLst/>
                <a:latin typeface="Arial"/>
                <a:ea typeface="Calibri"/>
                <a:cs typeface="Times New Roman"/>
              </a:rPr>
              <a:t>chule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>
                <a:effectLst/>
                <a:latin typeface="Arial"/>
                <a:ea typeface="Calibri"/>
                <a:cs typeface="Times New Roman"/>
              </a:rPr>
              <a:t>des Landes </a:t>
            </a:r>
            <a:r>
              <a:rPr lang="de-DE" sz="1100" b="1" dirty="0">
                <a:solidFill>
                  <a:schemeClr val="bg2"/>
                </a:solidFill>
                <a:effectLst/>
                <a:latin typeface="Arial"/>
                <a:ea typeface="Calibri"/>
                <a:cs typeface="Times New Roman"/>
              </a:rPr>
              <a:t>N</a:t>
            </a:r>
            <a:r>
              <a:rPr lang="de-DE" sz="1100" b="1" dirty="0">
                <a:effectLst/>
                <a:latin typeface="Arial"/>
                <a:ea typeface="Calibri"/>
                <a:cs typeface="Times New Roman"/>
              </a:rPr>
              <a:t>ord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r</a:t>
            </a:r>
            <a:r>
              <a:rPr lang="de-DE" sz="1100" b="1" dirty="0">
                <a:effectLst/>
                <a:latin typeface="Arial"/>
                <a:ea typeface="Calibri"/>
                <a:cs typeface="Times New Roman"/>
              </a:rPr>
              <a:t>hein-</a:t>
            </a:r>
            <a:r>
              <a:rPr lang="de-DE" sz="1100" b="1" dirty="0">
                <a:solidFill>
                  <a:srgbClr val="C00000"/>
                </a:solidFill>
                <a:effectLst/>
                <a:latin typeface="Arial"/>
                <a:ea typeface="Calibri"/>
                <a:cs typeface="Times New Roman"/>
              </a:rPr>
              <a:t>W</a:t>
            </a:r>
            <a:r>
              <a:rPr lang="de-DE" sz="1100" b="1" dirty="0">
                <a:effectLst/>
                <a:latin typeface="Arial"/>
                <a:ea typeface="Calibri"/>
                <a:cs typeface="Times New Roman"/>
              </a:rPr>
              <a:t>estfalen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1268413"/>
            <a:ext cx="9144000" cy="5040312"/>
          </a:xfrm>
          <a:prstGeom prst="rect">
            <a:avLst/>
          </a:prstGeom>
          <a:solidFill>
            <a:srgbClr val="EFF4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064500" cy="115247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07EBA-F988-4FAD-8BA9-B313A62950A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7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Kernlehrplanentwicklung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Wahlpflichtfächer Realschule und Gesamtschule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498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642018-66CB-4513-BFFC-262D02E5A43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4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86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268413"/>
            <a:ext cx="9144000" cy="5040312"/>
          </a:xfrm>
          <a:prstGeom prst="rect">
            <a:avLst/>
          </a:prstGeom>
          <a:solidFill>
            <a:srgbClr val="EFF4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642018-66CB-4513-BFFC-262D02E5A43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5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Kernlehrplanentwicklung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Wahlpflichtfächer Realschule und Gesamtschule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215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15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18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7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57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98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10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1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9D1A68-F57D-418A-852F-9DE4197AF44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35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193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74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131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7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1268413"/>
            <a:ext cx="9144000" cy="5040312"/>
          </a:xfrm>
          <a:prstGeom prst="rect">
            <a:avLst/>
          </a:prstGeom>
          <a:solidFill>
            <a:srgbClr val="EFF4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9D1A68-F57D-418A-852F-9DE4197AF44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8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8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BF7B5D-F66C-4EF4-8BA3-61F8B013900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6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Kernlehrplanentwicklung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Wahlpflichtfächer Realschule und Gesamtschule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61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16113"/>
            <a:ext cx="3956050" cy="3817937"/>
          </a:xfrm>
        </p:spPr>
        <p:txBody>
          <a:bodyPr/>
          <a:lstStyle>
            <a:lvl1pPr marL="342900" indent="-342900">
              <a:defRPr lang="de-DE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3956050" cy="3817937"/>
          </a:xfrm>
        </p:spPr>
        <p:txBody>
          <a:bodyPr/>
          <a:lstStyle>
            <a:lvl1pPr marL="342900" indent="-342900">
              <a:defRPr lang="de-DE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19DE8E-F03F-46E9-8A38-A8620017E23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7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Kernlehrplanentwicklung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Wahlpflichtfächer Realschule und Gesamtschule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91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1268413"/>
            <a:ext cx="9144000" cy="5040312"/>
          </a:xfrm>
          <a:prstGeom prst="rect">
            <a:avLst/>
          </a:prstGeom>
          <a:solidFill>
            <a:srgbClr val="EFF4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16113"/>
            <a:ext cx="3956050" cy="3817937"/>
          </a:xfrm>
        </p:spPr>
        <p:txBody>
          <a:bodyPr/>
          <a:lstStyle>
            <a:lvl1pPr marL="342900" indent="-342900">
              <a:defRPr lang="de-DE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3956050" cy="3817937"/>
          </a:xfrm>
        </p:spPr>
        <p:txBody>
          <a:bodyPr/>
          <a:lstStyle>
            <a:lvl1pPr marL="342900" indent="-342900">
              <a:defRPr lang="de-DE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19DE8E-F03F-46E9-8A38-A8620017E23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8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Kernlehrplanentwicklung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Wahlpflichtfächer Realschule und Gesamtschule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279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defRPr lang="de-DE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defRPr lang="de-DE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E3B2AE-9809-4846-B275-5E875146028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9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Kernlehrplanentwicklung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Wahlpflichtfächer Realschule und Gesamtschule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79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1268413"/>
            <a:ext cx="9144000" cy="5040312"/>
          </a:xfrm>
          <a:prstGeom prst="rect">
            <a:avLst/>
          </a:prstGeom>
          <a:solidFill>
            <a:srgbClr val="EFF4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defRPr lang="de-DE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defRPr lang="de-DE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E3B2AE-9809-4846-B275-5E875146028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10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Kernlehrplanentwicklung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Wahlpflichtfächer Realschule und Gesamtschule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725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064500" cy="1152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07EBA-F988-4FAD-8BA9-B313A62950A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5" name="Textfeld 2"/>
          <p:cNvSpPr txBox="1">
            <a:spLocks noChangeArrowheads="1"/>
          </p:cNvSpPr>
          <p:nvPr userDrawn="1"/>
        </p:nvSpPr>
        <p:spPr bwMode="auto">
          <a:xfrm>
            <a:off x="755576" y="260648"/>
            <a:ext cx="2729106" cy="58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Kernlehrplanentwicklung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Times New Roman"/>
              </a:rPr>
              <a:t>Wahlpflichtfächer Realschule und Gesamtschule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418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268413"/>
            <a:ext cx="8064500" cy="5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16833"/>
            <a:ext cx="8064500" cy="381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2BAD0128-A8C1-45AC-950B-3E124508191B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2879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2"/>
          <p:cNvSpPr txBox="1">
            <a:spLocks noChangeArrowheads="1"/>
          </p:cNvSpPr>
          <p:nvPr userDrawn="1"/>
        </p:nvSpPr>
        <p:spPr bwMode="auto">
          <a:xfrm>
            <a:off x="5279796" y="364459"/>
            <a:ext cx="2729106" cy="6165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Qualitäts- und </a:t>
            </a:r>
            <a:r>
              <a:rPr lang="de-DE" sz="1100" b="1" dirty="0" err="1" smtClean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UnterstützungsAgentur</a:t>
            </a:r>
            <a:endParaRPr lang="de-DE" sz="11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Landesinstitut für Schule</a:t>
            </a:r>
            <a:endParaRPr lang="de-DE" sz="11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b="1" dirty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des Landes Nordrhein-Westfalen</a:t>
            </a:r>
            <a:endParaRPr lang="de-DE" sz="11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61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6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LP GS IRU                                     23.05./ 02.06.2014                                Cordula Hartwig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0DB4-380C-4CDB-BB22-0ADA334C1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96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dsicherung.schulministerium.nrw.d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standardsicherung.schulministerium.nrw.de/lehrplaene/lehrplannavigator-grundschule/islamischer-religionsunterricht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ordula.hartwig@qua-lis.nrw.d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hmet.uenalan@msw.nrw.d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3573463"/>
            <a:ext cx="80645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 sz="1600" dirty="0"/>
          </a:p>
        </p:txBody>
      </p:sp>
      <p:pic>
        <p:nvPicPr>
          <p:cNvPr id="8197" name="Picture 5" descr="NRW_Guillochen_PowerPoint-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-4192" y="2564904"/>
            <a:ext cx="9144000" cy="1109538"/>
          </a:xfrm>
        </p:spPr>
        <p:txBody>
          <a:bodyPr/>
          <a:lstStyle/>
          <a:p>
            <a:pPr algn="ctr"/>
            <a:r>
              <a:rPr lang="de-DE" altLang="de-DE" sz="2400" dirty="0" smtClean="0"/>
              <a:t>Lehrplan für die Grundschule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2400" dirty="0"/>
              <a:t>Islamischer Religionsunterricht</a:t>
            </a:r>
            <a:br>
              <a:rPr lang="de-DE" altLang="de-DE" sz="2400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>
          <a:xfrm>
            <a:off x="444500" y="6414914"/>
            <a:ext cx="288925" cy="3413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B8D8D9B7-7B89-4F25-830A-0AF22354FE16}" type="slidenum">
              <a:rPr lang="de-DE" sz="800" smtClean="0"/>
              <a:pPr/>
              <a:t>1</a:t>
            </a:fld>
            <a:endParaRPr lang="de-DE" sz="800" dirty="0"/>
          </a:p>
        </p:txBody>
      </p:sp>
      <p:sp>
        <p:nvSpPr>
          <p:cNvPr id="2" name="Textfeld 1"/>
          <p:cNvSpPr txBox="1"/>
          <p:nvPr/>
        </p:nvSpPr>
        <p:spPr>
          <a:xfrm>
            <a:off x="1907704" y="3583682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b="1" dirty="0" smtClean="0"/>
              <a:t>Implementationsauftakt</a:t>
            </a:r>
          </a:p>
          <a:p>
            <a:pPr algn="ctr"/>
            <a:r>
              <a:rPr lang="de-DE" altLang="de-DE" b="1" dirty="0"/>
              <a:t>BR Arnsberg, BR Detmold, BR Münster</a:t>
            </a:r>
          </a:p>
          <a:p>
            <a:pPr algn="ctr"/>
            <a:r>
              <a:rPr lang="de-DE" altLang="de-DE" b="1" dirty="0"/>
              <a:t>am 23.05.2014</a:t>
            </a:r>
            <a:endParaRPr lang="de-DE" b="1" dirty="0"/>
          </a:p>
          <a:p>
            <a:pPr algn="ctr"/>
            <a:r>
              <a:rPr lang="de-DE" altLang="de-DE" b="1" dirty="0" smtClean="0"/>
              <a:t> </a:t>
            </a:r>
            <a:endParaRPr lang="de-DE" altLang="de-DE" b="1" dirty="0" smtClean="0"/>
          </a:p>
          <a:p>
            <a:pPr algn="ctr"/>
            <a:r>
              <a:rPr lang="de-DE" altLang="de-DE" b="1" dirty="0" smtClean="0"/>
              <a:t>BR Düsseldorf, BR Köln</a:t>
            </a:r>
          </a:p>
          <a:p>
            <a:pPr algn="ctr"/>
            <a:r>
              <a:rPr lang="de-DE" altLang="de-DE" b="1" dirty="0" smtClean="0"/>
              <a:t>am 02.06.2014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C7C6EC-38CC-4331-BDB7-24E19DE9F608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800"/>
          </a:p>
        </p:txBody>
      </p:sp>
      <p:pic>
        <p:nvPicPr>
          <p:cNvPr id="27651" name="Picture 2" descr="grafik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8421" r="-607" b="54451"/>
          <a:stretch>
            <a:fillRect/>
          </a:stretch>
        </p:blipFill>
        <p:spPr bwMode="auto">
          <a:xfrm rot="-1356835">
            <a:off x="2133600" y="3535363"/>
            <a:ext cx="52212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B48025-3569-44A7-8C21-A76AB85DAC60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800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827088" y="2571750"/>
            <a:ext cx="3529012" cy="20161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 pitchFamily="-112" charset="-128"/>
              </a:rPr>
              <a:t>unterrichtliches </a:t>
            </a:r>
            <a:br>
              <a:rPr lang="de-DE" altLang="de-DE" sz="1800">
                <a:ea typeface="ヒラギノ角ゴ Pro W3" pitchFamily="-112" charset="-128"/>
              </a:rPr>
            </a:br>
            <a:r>
              <a:rPr lang="de-DE" altLang="de-DE" sz="1800">
                <a:ea typeface="ヒラギノ角ゴ Pro W3" pitchFamily="-112" charset="-128"/>
              </a:rPr>
              <a:t>Angebot i.S.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>
                <a:ea typeface="ヒラギノ角ゴ Pro W3" pitchFamily="-112" charset="-128"/>
              </a:rPr>
              <a:t>inhaltlicher Schwerpunktsetzungen,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>
                <a:ea typeface="ヒラギノ角ゴ Pro W3" pitchFamily="-112" charset="-128"/>
              </a:rPr>
              <a:t>Lernarrangements,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>
                <a:ea typeface="ヒラギノ角ゴ Pro W3" pitchFamily="-112" charset="-128"/>
              </a:rPr>
              <a:t>Problem-, Anwendungsorientierung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>
                <a:ea typeface="ヒラギノ角ゴ Pro W3" pitchFamily="-112" charset="-128"/>
              </a:rPr>
              <a:t>etc.</a:t>
            </a:r>
            <a:r>
              <a:rPr lang="de-DE" altLang="de-DE" sz="1800">
                <a:ea typeface="ヒラギノ角ゴ Pro W3" pitchFamily="-112" charset="-128"/>
              </a:rPr>
              <a:t> 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68838" y="1671638"/>
            <a:ext cx="3168650" cy="4425950"/>
            <a:chOff x="1066" y="1117"/>
            <a:chExt cx="1905" cy="2580"/>
          </a:xfrm>
        </p:grpSpPr>
        <p:sp>
          <p:nvSpPr>
            <p:cNvPr id="27659" name="Rectangle 9"/>
            <p:cNvSpPr>
              <a:spLocks noChangeArrowheads="1"/>
            </p:cNvSpPr>
            <p:nvPr/>
          </p:nvSpPr>
          <p:spPr bwMode="auto">
            <a:xfrm>
              <a:off x="1066" y="1117"/>
              <a:ext cx="1905" cy="249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27660" name="Text Box 10"/>
            <p:cNvSpPr txBox="1">
              <a:spLocks noChangeArrowheads="1"/>
            </p:cNvSpPr>
            <p:nvPr/>
          </p:nvSpPr>
          <p:spPr bwMode="auto">
            <a:xfrm>
              <a:off x="1202" y="3430"/>
              <a:ext cx="1588" cy="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600">
                  <a:solidFill>
                    <a:srgbClr val="CD0921"/>
                  </a:solidFill>
                  <a:ea typeface="ヒラギノ角ゴ Pro W3" pitchFamily="-112" charset="-128"/>
                </a:rPr>
                <a:t>Fokus der Verantwortung</a:t>
              </a:r>
              <a:r>
                <a:rPr lang="de-DE" altLang="de-DE" sz="2400" b="1">
                  <a:ea typeface="ヒラギノ角ゴ Pro W3" pitchFamily="-112" charset="-128"/>
                </a:rPr>
                <a:t> </a:t>
              </a:r>
            </a:p>
          </p:txBody>
        </p:sp>
      </p:grp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5003800" y="1831975"/>
            <a:ext cx="2520950" cy="129698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 pitchFamily="-112" charset="-128"/>
              </a:rPr>
              <a:t>Lernergebnisse</a:t>
            </a:r>
            <a:br>
              <a:rPr lang="de-DE" altLang="de-DE" sz="1800">
                <a:ea typeface="ヒラギノ角ゴ Pro W3" pitchFamily="-112" charset="-128"/>
              </a:rPr>
            </a:br>
            <a:r>
              <a:rPr lang="de-DE" altLang="de-DE" sz="1800">
                <a:ea typeface="ヒラギノ角ゴ Pro W3" pitchFamily="-112" charset="-128"/>
              </a:rPr>
              <a:t>Lernerfolg</a:t>
            </a:r>
            <a:br>
              <a:rPr lang="de-DE" altLang="de-DE" sz="1800">
                <a:ea typeface="ヒラギノ角ゴ Pro W3" pitchFamily="-112" charset="-128"/>
              </a:rPr>
            </a:br>
            <a:r>
              <a:rPr lang="de-DE" altLang="de-DE" sz="1800">
                <a:ea typeface="ヒラギノ角ゴ Pro W3" pitchFamily="-112" charset="-128"/>
              </a:rPr>
              <a:t> (langfristig entwickelte </a:t>
            </a:r>
            <a:br>
              <a:rPr lang="de-DE" altLang="de-DE" sz="1800">
                <a:ea typeface="ヒラギノ角ゴ Pro W3" pitchFamily="-112" charset="-128"/>
              </a:rPr>
            </a:br>
            <a:r>
              <a:rPr lang="de-DE" altLang="de-DE" sz="1800">
                <a:ea typeface="ヒラギノ角ゴ Pro W3" pitchFamily="-112" charset="-128"/>
              </a:rPr>
              <a:t>Kompetenzen)</a:t>
            </a: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5219700" y="3919538"/>
            <a:ext cx="27368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 pitchFamily="-112" charset="-128"/>
              </a:rPr>
              <a:t>Nutzung des Angebots </a:t>
            </a:r>
            <a:br>
              <a:rPr lang="de-DE" altLang="de-DE" sz="1800">
                <a:ea typeface="ヒラギノ角ゴ Pro W3" pitchFamily="-112" charset="-128"/>
              </a:rPr>
            </a:br>
            <a:r>
              <a:rPr lang="de-DE" altLang="de-DE" sz="1800">
                <a:ea typeface="ヒラギノ角ゴ Pro W3" pitchFamily="-112" charset="-128"/>
              </a:rPr>
              <a:t>seitens der Schülerinnen </a:t>
            </a:r>
            <a:br>
              <a:rPr lang="de-DE" altLang="de-DE" sz="1800">
                <a:ea typeface="ヒラギノ角ゴ Pro W3" pitchFamily="-112" charset="-128"/>
              </a:rPr>
            </a:br>
            <a:r>
              <a:rPr lang="de-DE" altLang="de-DE" sz="1800">
                <a:ea typeface="ヒラギノ角ゴ Pro W3" pitchFamily="-112" charset="-128"/>
              </a:rPr>
              <a:t>und Schüler</a:t>
            </a:r>
          </a:p>
        </p:txBody>
      </p:sp>
      <p:sp>
        <p:nvSpPr>
          <p:cNvPr id="27658" name="Textfeld 16"/>
          <p:cNvSpPr txBox="1">
            <a:spLocks noChangeArrowheads="1"/>
          </p:cNvSpPr>
          <p:nvPr/>
        </p:nvSpPr>
        <p:spPr bwMode="auto">
          <a:xfrm>
            <a:off x="251520" y="838200"/>
            <a:ext cx="846385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ea typeface="ヒラギノ角ゴ Pro W3" pitchFamily="-112" charset="-128"/>
              </a:rPr>
              <a:t>… zur „Kompetenzorientierung“</a:t>
            </a:r>
            <a:endParaRPr lang="de-DE" altLang="de-DE" sz="2400" b="1" dirty="0">
              <a:solidFill>
                <a:srgbClr val="0070C0"/>
              </a:solidFill>
              <a:ea typeface="ヒラギノ角ゴ Pro W3" pitchFamily="-112" charset="-128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42018-66CB-4513-BFFC-262D02E5A43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8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11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3212976"/>
            <a:ext cx="7992888" cy="36003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endParaRPr lang="de-DE" altLang="de-DE" sz="2400" b="1" dirty="0">
              <a:solidFill>
                <a:srgbClr val="FF0000"/>
              </a:solidFill>
              <a:latin typeface="Arial-BoldMT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9552" y="1509713"/>
            <a:ext cx="8064896" cy="45021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Von der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„Input-Steuerung“ und „Stofforientierung“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Was soll am Ende eines Bildungsabschnitts </a:t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durchgenommen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 und behandelt worden sein?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zur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Ergebnis- bzw. „Output-Steuerung“ und </a:t>
            </a:r>
            <a:br>
              <a:rPr kumimoji="0" lang="de-DE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kumimoji="0" lang="de-DE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Kompetenzorientierung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Was sollen Schülerinnen und Schüler am </a:t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Ende eines Bildungsabschnitts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können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500" cy="4608512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dirty="0"/>
              <a:t>Sowohl </a:t>
            </a:r>
            <a:r>
              <a:rPr lang="de-DE" altLang="de-DE" sz="2000" b="1" dirty="0">
                <a:solidFill>
                  <a:srgbClr val="0070C0"/>
                </a:solidFill>
              </a:rPr>
              <a:t>Lernziele</a:t>
            </a:r>
            <a:r>
              <a:rPr lang="de-DE" altLang="de-DE" sz="2000" dirty="0"/>
              <a:t> als auch </a:t>
            </a:r>
            <a:r>
              <a:rPr lang="de-DE" altLang="de-DE" sz="2000" b="1" dirty="0">
                <a:solidFill>
                  <a:srgbClr val="0070C0"/>
                </a:solidFill>
              </a:rPr>
              <a:t>Kompetenzerwartungen</a:t>
            </a:r>
            <a:r>
              <a:rPr lang="de-DE" altLang="de-DE" sz="2000" dirty="0"/>
              <a:t> geben an, </a:t>
            </a:r>
            <a:r>
              <a:rPr lang="de-DE" altLang="de-DE" sz="2000" dirty="0" smtClean="0"/>
              <a:t>was </a:t>
            </a:r>
            <a:r>
              <a:rPr lang="de-DE" altLang="de-DE" sz="2000" dirty="0"/>
              <a:t>im Unterricht gelernt werden soll</a:t>
            </a:r>
            <a:r>
              <a:rPr lang="de-DE" altLang="de-DE" sz="2000" dirty="0" smtClean="0"/>
              <a:t>.</a:t>
            </a:r>
          </a:p>
          <a:p>
            <a:endParaRPr lang="de-DE" sz="1600" b="1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r>
              <a:rPr lang="de-DE" altLang="de-DE" sz="1600" b="1" dirty="0">
                <a:solidFill>
                  <a:srgbClr val="0070C0"/>
                </a:solidFill>
              </a:rPr>
              <a:t>Lernziele</a:t>
            </a:r>
            <a:r>
              <a:rPr lang="de-DE" altLang="de-DE" sz="1600" dirty="0"/>
              <a:t> konzentrieren sich auf einen engen überschaubaren Rahmen, indem sie eine Unterrichtsstunde, ein Unterrichtsvorhaben bzw. eine Projektphase strukturieren.</a:t>
            </a:r>
          </a:p>
          <a:p>
            <a:r>
              <a:rPr lang="de-DE" altLang="de-DE" sz="1600" b="1" dirty="0">
                <a:solidFill>
                  <a:srgbClr val="0070C0"/>
                </a:solidFill>
              </a:rPr>
              <a:t>Kompetenzerwartungen</a:t>
            </a:r>
            <a:r>
              <a:rPr lang="de-DE" altLang="de-DE" sz="1600" dirty="0"/>
              <a:t> geben die letztlich zu erzielenden Ergebnisse der längerfristigen Lernprozesse an: </a:t>
            </a:r>
          </a:p>
          <a:p>
            <a:pPr lvl="2">
              <a:buFontTx/>
              <a:buChar char="-"/>
            </a:pPr>
            <a:r>
              <a:rPr lang="de-DE" altLang="de-DE" sz="1600" dirty="0"/>
              <a:t>Sie zielen ab auf die Anwendung des Gelernten und auf Handeln.</a:t>
            </a:r>
          </a:p>
          <a:p>
            <a:pPr lvl="2">
              <a:buFontTx/>
              <a:buChar char="-"/>
            </a:pPr>
            <a:r>
              <a:rPr lang="de-DE" altLang="de-DE" sz="1600" dirty="0"/>
              <a:t>Sie setzen das Erlernen von Einzelelementen voraus und integrieren sie.</a:t>
            </a:r>
          </a:p>
          <a:p>
            <a:pPr lvl="2">
              <a:buFontTx/>
              <a:buChar char="-"/>
            </a:pPr>
            <a:r>
              <a:rPr lang="de-DE" altLang="de-DE" sz="1600" dirty="0"/>
              <a:t>Sie beschreiben übertragbare Fähigkeiten</a:t>
            </a:r>
            <a:r>
              <a:rPr lang="de-DE" altLang="de-DE" sz="1600" dirty="0" smtClean="0"/>
              <a:t>.</a:t>
            </a:r>
          </a:p>
          <a:p>
            <a:pPr lvl="2">
              <a:buFontTx/>
              <a:buChar char="-"/>
            </a:pPr>
            <a:endParaRPr lang="de-DE" altLang="de-DE" sz="1600" dirty="0"/>
          </a:p>
          <a:p>
            <a:pPr marL="914400" lvl="2" indent="0" algn="ctr">
              <a:buNone/>
            </a:pPr>
            <a:r>
              <a:rPr lang="de-DE" altLang="de-DE" sz="1600" b="1" dirty="0">
                <a:solidFill>
                  <a:srgbClr val="0070C0"/>
                </a:solidFill>
              </a:rPr>
              <a:t>Die Kompetenzorientierung der </a:t>
            </a:r>
            <a:r>
              <a:rPr lang="de-DE" altLang="de-DE" sz="1600" b="1" dirty="0" smtClean="0">
                <a:solidFill>
                  <a:srgbClr val="0070C0"/>
                </a:solidFill>
              </a:rPr>
              <a:t>(Kern-)</a:t>
            </a:r>
            <a:r>
              <a:rPr lang="de-DE" altLang="de-DE" sz="1600" b="1" dirty="0">
                <a:solidFill>
                  <a:srgbClr val="0070C0"/>
                </a:solidFill>
              </a:rPr>
              <a:t>L</a:t>
            </a:r>
            <a:r>
              <a:rPr lang="de-DE" altLang="de-DE" sz="1600" b="1" dirty="0" smtClean="0">
                <a:solidFill>
                  <a:srgbClr val="0070C0"/>
                </a:solidFill>
              </a:rPr>
              <a:t>ehrpläne </a:t>
            </a:r>
            <a:r>
              <a:rPr lang="de-DE" altLang="de-DE" sz="1600" b="1" dirty="0">
                <a:solidFill>
                  <a:srgbClr val="0070C0"/>
                </a:solidFill>
              </a:rPr>
              <a:t>löst die Lernzielorientierung somit nicht ab, sondern erweitert sie unter der Perspektive klarer Ergebnisvorgaben im Sinne - langfristiger - zu entwickelnder Kompetenzen.</a:t>
            </a:r>
          </a:p>
          <a:p>
            <a:pPr lvl="2">
              <a:buFontTx/>
              <a:buChar char="-"/>
            </a:pPr>
            <a:endParaRPr lang="de-DE" alt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12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0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sz="2400" b="1" dirty="0" smtClean="0">
                <a:solidFill>
                  <a:srgbClr val="0070C0"/>
                </a:solidFill>
                <a:ea typeface="ヒラギノ角ゴ Pro W3" charset="0"/>
                <a:cs typeface="ヒラギノ角ゴ Pro W3" charset="0"/>
              </a:rPr>
              <a:t>Merkmale kompetenzorientierter (Kern-)Lehrpläne</a:t>
            </a:r>
            <a:endParaRPr lang="de-DE" sz="2400" dirty="0">
              <a:solidFill>
                <a:srgbClr val="0070C0"/>
              </a:solidFill>
              <a:ea typeface="ヒラギノ角ゴ Pro W3" charset="0"/>
              <a:cs typeface="ヒラギノ角ゴ Pro W3" charset="0"/>
            </a:endParaRPr>
          </a:p>
          <a:p>
            <a:pPr marL="400050" indent="-400050">
              <a:spcBef>
                <a:spcPct val="35000"/>
              </a:spcBef>
            </a:pPr>
            <a:r>
              <a:rPr lang="de-DE" sz="1800" b="1" i="1" dirty="0">
                <a:ea typeface="ヒラギノ角ゴ Pro W3" charset="0"/>
                <a:cs typeface="ヒラギノ角ゴ Pro W3" charset="0"/>
              </a:rPr>
              <a:t>standardorientiert</a:t>
            </a:r>
            <a:r>
              <a:rPr lang="de-DE" sz="1800" i="1" dirty="0">
                <a:ea typeface="ヒラギノ角ゴ Pro W3" charset="0"/>
                <a:cs typeface="ヒラギノ角ゴ Pro W3" charset="0"/>
              </a:rPr>
              <a:t>: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 </a:t>
            </a:r>
            <a:r>
              <a:rPr lang="de-DE" sz="1800" dirty="0" smtClean="0">
                <a:ea typeface="ヒラギノ角ゴ Pro W3" charset="0"/>
                <a:cs typeface="ヒラギノ角ゴ Pro W3" charset="0"/>
              </a:rPr>
              <a:t>(Kern-)Lehrpläne definieren 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Standards (zu erreichende Ziele).</a:t>
            </a:r>
          </a:p>
          <a:p>
            <a:pPr marL="400050" indent="-400050">
              <a:spcBef>
                <a:spcPct val="35000"/>
              </a:spcBef>
            </a:pPr>
            <a:r>
              <a:rPr lang="de-DE" sz="1800" b="1" i="1" dirty="0">
                <a:ea typeface="ヒラギノ角ゴ Pro W3" charset="0"/>
                <a:cs typeface="ヒラギノ角ゴ Pro W3" charset="0"/>
              </a:rPr>
              <a:t>kompetenzorientiert: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 </a:t>
            </a:r>
            <a:r>
              <a:rPr lang="de-DE" sz="1800" dirty="0" smtClean="0">
                <a:ea typeface="ヒラギノ角ゴ Pro W3" charset="0"/>
                <a:cs typeface="ヒラギノ角ゴ Pro W3" charset="0"/>
              </a:rPr>
              <a:t>(Kern-)Lehrpläne 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bestehen aus fachbezogenen </a:t>
            </a:r>
            <a:r>
              <a:rPr lang="de-DE" sz="1800" dirty="0" err="1">
                <a:ea typeface="ヒラギノ角ゴ Pro W3" charset="0"/>
                <a:cs typeface="ヒラギノ角ゴ Pro W3" charset="0"/>
              </a:rPr>
              <a:t>Kompe-tenzerwartungen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.</a:t>
            </a:r>
          </a:p>
          <a:p>
            <a:pPr marL="400050" indent="-400050">
              <a:spcBef>
                <a:spcPct val="35000"/>
              </a:spcBef>
            </a:pPr>
            <a:r>
              <a:rPr lang="de-DE" sz="1800" b="1" i="1" dirty="0" err="1">
                <a:ea typeface="ヒラギノ角ゴ Pro W3" charset="0"/>
                <a:cs typeface="ヒラギノ角ゴ Pro W3" charset="0"/>
              </a:rPr>
              <a:t>outputorientiert</a:t>
            </a:r>
            <a:r>
              <a:rPr lang="de-DE" sz="1800" b="1" i="1" dirty="0">
                <a:ea typeface="ヒラギノ角ゴ Pro W3" charset="0"/>
                <a:cs typeface="ヒラギノ角ゴ Pro W3" charset="0"/>
              </a:rPr>
              <a:t>: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 </a:t>
            </a:r>
            <a:r>
              <a:rPr lang="de-DE" sz="1800" dirty="0" smtClean="0">
                <a:ea typeface="ヒラギノ角ゴ Pro W3" charset="0"/>
                <a:cs typeface="ヒラギノ角ゴ Pro W3" charset="0"/>
              </a:rPr>
              <a:t>(Kern-)Lehrpläne 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beschreiben die erwarteten </a:t>
            </a:r>
            <a:r>
              <a:rPr lang="de-DE" sz="1800" dirty="0" smtClean="0">
                <a:ea typeface="ヒラギノ角ゴ Pro W3" charset="0"/>
                <a:cs typeface="ヒラギノ角ゴ Pro W3" charset="0"/>
              </a:rPr>
              <a:t>Lernergebnisse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.</a:t>
            </a:r>
          </a:p>
          <a:p>
            <a:pPr marL="400050" indent="-400050">
              <a:spcBef>
                <a:spcPct val="35000"/>
              </a:spcBef>
            </a:pPr>
            <a:r>
              <a:rPr lang="de-DE" sz="1800" b="1" i="1" dirty="0">
                <a:ea typeface="ヒラギノ角ゴ Pro W3" charset="0"/>
                <a:cs typeface="ヒラギノ角ゴ Pro W3" charset="0"/>
              </a:rPr>
              <a:t>verbindlich: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 </a:t>
            </a:r>
            <a:r>
              <a:rPr lang="de-DE" sz="1800" dirty="0" smtClean="0">
                <a:ea typeface="ヒラギノ角ゴ Pro W3" charset="0"/>
                <a:cs typeface="ヒラギノ角ゴ Pro W3" charset="0"/>
              </a:rPr>
              <a:t>(Kern-)Lehrpläne 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beschreiben eine landesweit verbindliche Obligatorik; sie formulieren klare Ergebniserwartungen und keine Wahl-möglichkeiten.</a:t>
            </a:r>
          </a:p>
          <a:p>
            <a:pPr marL="400050" indent="-400050">
              <a:spcBef>
                <a:spcPct val="35000"/>
              </a:spcBef>
            </a:pPr>
            <a:r>
              <a:rPr lang="de-DE" sz="1800" b="1" i="1" dirty="0">
                <a:ea typeface="ヒラギノ角ゴ Pro W3" charset="0"/>
                <a:cs typeface="ヒラギノ角ゴ Pro W3" charset="0"/>
              </a:rPr>
              <a:t>w</a:t>
            </a:r>
            <a:r>
              <a:rPr lang="de-DE" sz="1800" b="1" i="1" dirty="0" smtClean="0">
                <a:ea typeface="ヒラギノ角ゴ Pro W3" charset="0"/>
                <a:cs typeface="ヒラギノ角ゴ Pro W3" charset="0"/>
              </a:rPr>
              <a:t>eitgehend „</a:t>
            </a:r>
            <a:r>
              <a:rPr lang="de-DE" sz="1800" b="1" i="1" dirty="0" err="1" smtClean="0">
                <a:ea typeface="ヒラギノ角ゴ Pro W3" charset="0"/>
                <a:cs typeface="ヒラギノ角ゴ Pro W3" charset="0"/>
              </a:rPr>
              <a:t>entdidaktisiert</a:t>
            </a:r>
            <a:r>
              <a:rPr lang="ja-JP" altLang="de-DE" sz="1800" b="1" i="1" dirty="0">
                <a:ea typeface="ヒラギノ角ゴ Pro W3" charset="0"/>
                <a:cs typeface="ヒラギノ角ゴ Pro W3" charset="0"/>
              </a:rPr>
              <a:t>“</a:t>
            </a:r>
            <a:r>
              <a:rPr lang="de-DE" sz="1800" b="1" i="1" dirty="0">
                <a:ea typeface="ヒラギノ角ゴ Pro W3" charset="0"/>
                <a:cs typeface="ヒラギノ角ゴ Pro W3" charset="0"/>
              </a:rPr>
              <a:t>: 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(</a:t>
            </a:r>
            <a:r>
              <a:rPr lang="de-DE" sz="1800" dirty="0" smtClean="0">
                <a:ea typeface="ヒラギノ角ゴ Pro W3" charset="0"/>
                <a:cs typeface="ヒラギノ角ゴ Pro W3" charset="0"/>
              </a:rPr>
              <a:t>Kern-)Lehrpläne 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beschränken sich auf die Formulierung der zu erreichenden Ergebnisse und treffen keine Aussagen zu Wegen und Verfahren der Zielerreichung. Didaktische Entscheidungen werden in den Schulen </a:t>
            </a:r>
            <a:r>
              <a:rPr lang="de-DE" sz="1800" dirty="0" smtClean="0">
                <a:ea typeface="ヒラギノ角ゴ Pro W3" charset="0"/>
                <a:cs typeface="ヒラギノ角ゴ Pro W3" charset="0"/>
              </a:rPr>
              <a:t>– u.a. bei der Erstellung des schulinternen Lehrplans – getroffen. Ausschließlich Kap. 1 </a:t>
            </a:r>
            <a:r>
              <a:rPr lang="de-DE" sz="1800" dirty="0">
                <a:ea typeface="ヒラギノ角ゴ Pro W3" charset="0"/>
                <a:cs typeface="ヒラギノ角ゴ Pro W3" charset="0"/>
              </a:rPr>
              <a:t>gibt einige </a:t>
            </a:r>
            <a:r>
              <a:rPr lang="de-DE" sz="1800" dirty="0" smtClean="0">
                <a:ea typeface="ヒラギノ角ゴ Pro W3" charset="0"/>
                <a:cs typeface="ヒラギノ角ゴ Pro W3" charset="0"/>
              </a:rPr>
              <a:t>grundlegende methodisch-didaktische Hinweise.</a:t>
            </a:r>
            <a:endParaRPr lang="de-DE" sz="1800" b="1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13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6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latin typeface="Arial" pitchFamily="34" charset="0"/>
              </a:rPr>
              <a:t>Kompetenzen </a:t>
            </a:r>
            <a:r>
              <a:rPr lang="de-DE" altLang="de-DE" sz="2400" dirty="0" smtClean="0">
                <a:solidFill>
                  <a:srgbClr val="0070C0"/>
                </a:solidFill>
                <a:latin typeface="Arial" pitchFamily="34" charset="0"/>
              </a:rPr>
              <a:t>(in Auszügen)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de-DE" altLang="de-DE" sz="2000" dirty="0" smtClean="0">
                <a:latin typeface="Arial" pitchFamily="34" charset="0"/>
              </a:rPr>
              <a:t>Die Schülerinnen und Schüler</a:t>
            </a:r>
          </a:p>
          <a:p>
            <a:pPr>
              <a:spcBef>
                <a:spcPct val="35000"/>
              </a:spcBef>
            </a:pPr>
            <a:r>
              <a:rPr lang="de-DE" altLang="de-DE" sz="2000" dirty="0">
                <a:latin typeface="Arial" pitchFamily="34" charset="0"/>
              </a:rPr>
              <a:t>b</a:t>
            </a:r>
            <a:r>
              <a:rPr lang="de-DE" altLang="de-DE" sz="2000" dirty="0" smtClean="0">
                <a:latin typeface="Arial" pitchFamily="34" charset="0"/>
              </a:rPr>
              <a:t>enennen Eigenschaften von Propheten </a:t>
            </a:r>
          </a:p>
          <a:p>
            <a:pPr>
              <a:spcBef>
                <a:spcPct val="35000"/>
              </a:spcBef>
            </a:pPr>
            <a:r>
              <a:rPr lang="de-DE" altLang="de-DE" sz="2000" dirty="0" smtClean="0">
                <a:latin typeface="Arial" pitchFamily="34" charset="0"/>
              </a:rPr>
              <a:t>beschreiben anhand von </a:t>
            </a:r>
            <a:r>
              <a:rPr lang="de-DE" altLang="de-DE" sz="2000" dirty="0">
                <a:latin typeface="Arial" pitchFamily="34" charset="0"/>
              </a:rPr>
              <a:t>B</a:t>
            </a:r>
            <a:r>
              <a:rPr lang="de-DE" altLang="de-DE" sz="2000" dirty="0" smtClean="0">
                <a:latin typeface="Arial" pitchFamily="34" charset="0"/>
              </a:rPr>
              <a:t>eispielen die </a:t>
            </a:r>
            <a:r>
              <a:rPr lang="de-DE" altLang="de-DE" sz="2000" dirty="0">
                <a:latin typeface="Arial" pitchFamily="34" charset="0"/>
              </a:rPr>
              <a:t>B</a:t>
            </a:r>
            <a:r>
              <a:rPr lang="de-DE" altLang="de-DE" sz="2000" dirty="0" smtClean="0">
                <a:latin typeface="Arial" pitchFamily="34" charset="0"/>
              </a:rPr>
              <a:t>edeutung des Koran im Glauben und Leben der Musliminnen und Muslime (z. B. im Gebet)</a:t>
            </a:r>
          </a:p>
          <a:p>
            <a:pPr>
              <a:spcBef>
                <a:spcPct val="35000"/>
              </a:spcBef>
            </a:pPr>
            <a:r>
              <a:rPr lang="de-DE" altLang="de-DE" sz="2000" dirty="0">
                <a:latin typeface="Arial" pitchFamily="34" charset="0"/>
              </a:rPr>
              <a:t>b</a:t>
            </a:r>
            <a:r>
              <a:rPr lang="de-DE" altLang="de-DE" sz="2000" dirty="0" smtClean="0">
                <a:latin typeface="Arial" pitchFamily="34" charset="0"/>
              </a:rPr>
              <a:t>eurteilen ansatzweise Einflussmöglichkeiten und Verantwortung von Menschen für die Schöpfung Gottes in ihrem Lebensumfeld und bringen dies auf unterschiedliche Weise zum Ausdruck (z. B. in Worten, Texten, Bildern, Liedern)</a:t>
            </a:r>
          </a:p>
          <a:p>
            <a:pPr>
              <a:spcBef>
                <a:spcPct val="35000"/>
              </a:spcBef>
            </a:pPr>
            <a:r>
              <a:rPr lang="de-DE" altLang="de-DE" sz="2000" dirty="0">
                <a:latin typeface="Arial" pitchFamily="34" charset="0"/>
              </a:rPr>
              <a:t>o</a:t>
            </a:r>
            <a:r>
              <a:rPr lang="de-DE" altLang="de-DE" sz="2000" dirty="0" smtClean="0">
                <a:latin typeface="Arial" pitchFamily="34" charset="0"/>
              </a:rPr>
              <a:t>rdnen bestimmte Feste anderen Religionen zu (z. B. Ostern, Weihnachten – Christentum; Laubhüttenfest, </a:t>
            </a:r>
            <a:r>
              <a:rPr lang="de-DE" altLang="de-DE" sz="2000" dirty="0" err="1" smtClean="0">
                <a:latin typeface="Arial" pitchFamily="34" charset="0"/>
              </a:rPr>
              <a:t>Schabbat</a:t>
            </a:r>
            <a:r>
              <a:rPr lang="de-DE" altLang="de-DE" sz="2000" dirty="0" smtClean="0">
                <a:latin typeface="Arial" pitchFamily="34" charset="0"/>
              </a:rPr>
              <a:t> – Judentum)</a:t>
            </a:r>
          </a:p>
          <a:p>
            <a:pPr marL="0" indent="0">
              <a:spcBef>
                <a:spcPct val="35000"/>
              </a:spcBef>
              <a:buNone/>
            </a:pPr>
            <a:endParaRPr lang="de-DE" altLang="de-DE" sz="2000" dirty="0" smtClean="0">
              <a:latin typeface="Arial" pitchFamily="34" charset="0"/>
            </a:endParaRPr>
          </a:p>
          <a:p>
            <a:pPr>
              <a:spcBef>
                <a:spcPct val="35000"/>
              </a:spcBef>
            </a:pPr>
            <a:endParaRPr lang="de-DE" altLang="de-DE" sz="2000" dirty="0" smtClean="0">
              <a:latin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14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3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latin typeface="Arial" pitchFamily="34" charset="0"/>
              </a:rPr>
              <a:t>Kompetenzorientierte </a:t>
            </a:r>
            <a:r>
              <a:rPr lang="de-DE" altLang="de-DE" sz="2400" b="1" dirty="0">
                <a:solidFill>
                  <a:srgbClr val="0070C0"/>
                </a:solidFill>
                <a:latin typeface="Arial" pitchFamily="34" charset="0"/>
              </a:rPr>
              <a:t>K</a:t>
            </a:r>
            <a:r>
              <a:rPr lang="de-DE" altLang="de-DE" sz="2400" b="1" dirty="0" smtClean="0">
                <a:solidFill>
                  <a:srgbClr val="0070C0"/>
                </a:solidFill>
                <a:latin typeface="Arial" pitchFamily="34" charset="0"/>
              </a:rPr>
              <a:t>ernlehrpläne machen Vorgaben  und lassen den Lehrkräften Freiräume:</a:t>
            </a:r>
          </a:p>
          <a:p>
            <a:pPr marL="0" indent="0">
              <a:spcBef>
                <a:spcPct val="35000"/>
              </a:spcBef>
              <a:buNone/>
            </a:pPr>
            <a:endParaRPr lang="de-DE" altLang="de-DE" sz="2400" dirty="0" smtClean="0">
              <a:solidFill>
                <a:schemeClr val="tx2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de-DE" sz="1800" b="1" dirty="0" smtClean="0"/>
              <a:t>Kompetenzerwartungen als Ausgangspunkt für die Unterrichtsplanung: Welche </a:t>
            </a:r>
            <a:r>
              <a:rPr lang="de-DE" sz="1800" b="1" dirty="0"/>
              <a:t>Kompetenzen</a:t>
            </a:r>
            <a:r>
              <a:rPr lang="de-DE" sz="1800" dirty="0"/>
              <a:t> sollen bis zum Ende des Bildungsabschnitts erworben </a:t>
            </a:r>
            <a:r>
              <a:rPr lang="de-DE" sz="1800" dirty="0" smtClean="0"/>
              <a:t>werden (LP-Vorgabe) und welche spielen in dem konkreten Unterrichtsvorhaben eine Rolle?</a:t>
            </a:r>
            <a:endParaRPr lang="de-DE" sz="1800" dirty="0"/>
          </a:p>
          <a:p>
            <a:pPr marL="0" indent="0">
              <a:buNone/>
              <a:defRPr/>
            </a:pPr>
            <a:endParaRPr lang="de-DE" sz="1800" dirty="0"/>
          </a:p>
          <a:p>
            <a:pPr>
              <a:buFont typeface="Wingdings" pitchFamily="2" charset="2"/>
              <a:buChar char="Ø"/>
              <a:defRPr/>
            </a:pPr>
            <a:r>
              <a:rPr lang="de-DE" sz="1800" b="1" dirty="0"/>
              <a:t>Welche Inhalte </a:t>
            </a:r>
            <a:r>
              <a:rPr lang="de-DE" sz="1800" dirty="0" smtClean="0"/>
              <a:t>(</a:t>
            </a:r>
            <a:r>
              <a:rPr lang="de-DE" sz="1800" dirty="0" err="1" smtClean="0"/>
              <a:t>Lehrplanobligatorik</a:t>
            </a:r>
            <a:r>
              <a:rPr lang="de-DE" sz="1800" dirty="0" smtClean="0"/>
              <a:t>, Fachsystematik) sind </a:t>
            </a:r>
            <a:r>
              <a:rPr lang="de-DE" sz="1800" dirty="0"/>
              <a:t>geeignet, um diese Kompetenzen zu entwickeln? </a:t>
            </a:r>
            <a:r>
              <a:rPr lang="de-DE" sz="1800" dirty="0" smtClean="0"/>
              <a:t>(Wie kann ich die Inhalte miteinander verknüpfen? Welche inhaltlichen Akzentuierungen kann ich vornehmen, bieten sich an mit Blick auf die zu entwickelnden Kompetenzen? …)</a:t>
            </a:r>
            <a:endParaRPr lang="de-DE" sz="1800" dirty="0"/>
          </a:p>
          <a:p>
            <a:pPr marL="0" indent="0">
              <a:buNone/>
              <a:defRPr/>
            </a:pPr>
            <a:endParaRPr lang="de-DE" sz="1800" dirty="0"/>
          </a:p>
          <a:p>
            <a:pPr>
              <a:buFont typeface="Wingdings" pitchFamily="2" charset="2"/>
              <a:buChar char="Ø"/>
              <a:defRPr/>
            </a:pPr>
            <a:r>
              <a:rPr lang="de-DE" sz="1800" dirty="0"/>
              <a:t>Wie </a:t>
            </a:r>
            <a:r>
              <a:rPr lang="de-DE" sz="1800" dirty="0" smtClean="0"/>
              <a:t>müssen die </a:t>
            </a:r>
            <a:r>
              <a:rPr lang="de-DE" sz="1800" dirty="0"/>
              <a:t>dafür </a:t>
            </a:r>
            <a:r>
              <a:rPr lang="de-DE" sz="1800" dirty="0" smtClean="0"/>
              <a:t>geeigneten </a:t>
            </a:r>
            <a:r>
              <a:rPr lang="de-DE" sz="1800" b="1" dirty="0" smtClean="0"/>
              <a:t>Lernsituationen</a:t>
            </a:r>
            <a:r>
              <a:rPr lang="de-DE" sz="1800" dirty="0" smtClean="0"/>
              <a:t> </a:t>
            </a:r>
            <a:r>
              <a:rPr lang="de-DE" sz="1800" dirty="0"/>
              <a:t>gestaltet sein</a:t>
            </a:r>
            <a:r>
              <a:rPr lang="de-DE" sz="1800" dirty="0" smtClean="0"/>
              <a:t>? (Welche didaktisch-methodischen Zugänge sollte ich wählen? …)</a:t>
            </a:r>
            <a:endParaRPr lang="de-DE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15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4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latin typeface="Arial" pitchFamily="34" charset="0"/>
              </a:rPr>
              <a:t>Umgang mit Kompetenzerwartungen („Vernetzung“)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de-DE" altLang="de-DE" sz="2000" dirty="0" smtClean="0">
                <a:solidFill>
                  <a:schemeClr val="tx2"/>
                </a:solidFill>
                <a:latin typeface="Arial" pitchFamily="34" charset="0"/>
              </a:rPr>
              <a:t>Beispiel aus dem Bereich „Leben in der Welt – </a:t>
            </a:r>
            <a:r>
              <a:rPr lang="de-DE" altLang="de-DE" sz="2000" dirty="0">
                <a:solidFill>
                  <a:schemeClr val="tx2"/>
                </a:solidFill>
                <a:latin typeface="Arial" pitchFamily="34" charset="0"/>
              </a:rPr>
              <a:t>V</a:t>
            </a:r>
            <a:r>
              <a:rPr lang="de-DE" altLang="de-DE" sz="2000" dirty="0" smtClean="0">
                <a:solidFill>
                  <a:schemeClr val="tx2"/>
                </a:solidFill>
                <a:latin typeface="Arial" pitchFamily="34" charset="0"/>
              </a:rPr>
              <a:t>erantwortung wagen“ (Bereich 6, LP S. 33):</a:t>
            </a:r>
          </a:p>
          <a:p>
            <a:pPr marL="0" indent="0">
              <a:spcBef>
                <a:spcPct val="35000"/>
              </a:spcBef>
              <a:buNone/>
            </a:pPr>
            <a:endParaRPr lang="de-DE" altLang="de-DE" sz="2000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DE" altLang="de-DE" sz="2000" dirty="0" smtClean="0">
                <a:solidFill>
                  <a:schemeClr val="tx2"/>
                </a:solidFill>
                <a:latin typeface="Arial" pitchFamily="34" charset="0"/>
              </a:rPr>
              <a:t>Die Schülerinnen und Schüler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altLang="de-DE" sz="2000" dirty="0">
                <a:latin typeface="Arial" pitchFamily="34" charset="0"/>
              </a:rPr>
              <a:t>beurteilen ansatzweise </a:t>
            </a:r>
            <a:r>
              <a:rPr lang="de-DE" altLang="de-DE" sz="2000" dirty="0" smtClean="0">
                <a:latin typeface="Arial" pitchFamily="34" charset="0"/>
              </a:rPr>
              <a:t>Einflussmöglichkeiten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altLang="de-DE" sz="2000" dirty="0" smtClean="0">
                <a:latin typeface="Arial" pitchFamily="34" charset="0"/>
              </a:rPr>
              <a:t> </a:t>
            </a:r>
            <a:r>
              <a:rPr lang="de-DE" altLang="de-DE" sz="2000" dirty="0">
                <a:latin typeface="Arial" pitchFamily="34" charset="0"/>
              </a:rPr>
              <a:t>und Verantwortung von </a:t>
            </a:r>
            <a:r>
              <a:rPr lang="de-DE" altLang="de-DE" sz="2000" dirty="0" smtClean="0">
                <a:latin typeface="Arial" pitchFamily="34" charset="0"/>
              </a:rPr>
              <a:t>Menschen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altLang="de-DE" sz="2000" dirty="0" smtClean="0">
                <a:latin typeface="Arial" pitchFamily="34" charset="0"/>
              </a:rPr>
              <a:t> </a:t>
            </a:r>
            <a:r>
              <a:rPr lang="de-DE" altLang="de-DE" sz="2000" dirty="0">
                <a:latin typeface="Arial" pitchFamily="34" charset="0"/>
              </a:rPr>
              <a:t>für die Schöpfung Gottes in </a:t>
            </a:r>
            <a:r>
              <a:rPr lang="de-DE" altLang="de-DE" sz="2000" dirty="0" smtClean="0">
                <a:latin typeface="Arial" pitchFamily="34" charset="0"/>
              </a:rPr>
              <a:t>ihrem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altLang="de-DE" sz="2000" dirty="0" smtClean="0">
                <a:latin typeface="Arial" pitchFamily="34" charset="0"/>
              </a:rPr>
              <a:t> </a:t>
            </a:r>
            <a:r>
              <a:rPr lang="de-DE" altLang="de-DE" sz="2000" dirty="0">
                <a:latin typeface="Arial" pitchFamily="34" charset="0"/>
              </a:rPr>
              <a:t>Lebensumfeld und bringen </a:t>
            </a:r>
            <a:r>
              <a:rPr lang="de-DE" altLang="de-DE" sz="2000" dirty="0" smtClean="0">
                <a:latin typeface="Arial" pitchFamily="34" charset="0"/>
              </a:rPr>
              <a:t>dies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altLang="de-DE" sz="2000" dirty="0" smtClean="0">
                <a:latin typeface="Arial" pitchFamily="34" charset="0"/>
              </a:rPr>
              <a:t> </a:t>
            </a:r>
            <a:r>
              <a:rPr lang="de-DE" altLang="de-DE" sz="2000" dirty="0">
                <a:latin typeface="Arial" pitchFamily="34" charset="0"/>
              </a:rPr>
              <a:t>auf unterschiedliche </a:t>
            </a:r>
            <a:r>
              <a:rPr lang="de-DE" altLang="de-DE" sz="2000" dirty="0" smtClean="0">
                <a:latin typeface="Arial" pitchFamily="34" charset="0"/>
              </a:rPr>
              <a:t>Weise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altLang="de-DE" sz="2000" dirty="0" smtClean="0">
                <a:latin typeface="Arial" pitchFamily="34" charset="0"/>
              </a:rPr>
              <a:t> </a:t>
            </a:r>
            <a:r>
              <a:rPr lang="de-DE" altLang="de-DE" sz="2000" dirty="0">
                <a:latin typeface="Arial" pitchFamily="34" charset="0"/>
              </a:rPr>
              <a:t>zum Ausdruck </a:t>
            </a:r>
            <a:endParaRPr lang="de-DE" altLang="de-DE" sz="2000" dirty="0" smtClean="0">
              <a:latin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DE" altLang="de-DE" sz="2000" dirty="0" smtClean="0">
                <a:latin typeface="Arial" pitchFamily="34" charset="0"/>
              </a:rPr>
              <a:t>(</a:t>
            </a:r>
            <a:r>
              <a:rPr lang="de-DE" altLang="de-DE" sz="2000" dirty="0">
                <a:latin typeface="Arial" pitchFamily="34" charset="0"/>
              </a:rPr>
              <a:t>z. B. in Worten, Texten, Bildern, Liedern</a:t>
            </a:r>
            <a:r>
              <a:rPr lang="de-DE" altLang="de-DE" sz="2000" dirty="0" smtClean="0">
                <a:latin typeface="Arial" pitchFamily="34" charset="0"/>
              </a:rPr>
              <a:t>)</a:t>
            </a:r>
            <a:endParaRPr lang="de-DE" altLang="de-DE" sz="2000" dirty="0">
              <a:latin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16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7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>
                <a:solidFill>
                  <a:srgbClr val="000000"/>
                </a:solidFill>
              </a:rPr>
              <a:pPr/>
              <a:t>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7" name="Legende mit Linie 2 5"/>
          <p:cNvSpPr/>
          <p:nvPr/>
        </p:nvSpPr>
        <p:spPr>
          <a:xfrm>
            <a:off x="251520" y="1727703"/>
            <a:ext cx="2335262" cy="648000"/>
          </a:xfrm>
          <a:prstGeom prst="borderCallout2">
            <a:avLst>
              <a:gd name="adj1" fmla="val 49944"/>
              <a:gd name="adj2" fmla="val 99673"/>
              <a:gd name="adj3" fmla="val 85303"/>
              <a:gd name="adj4" fmla="val 112998"/>
              <a:gd name="adj5" fmla="val 81273"/>
              <a:gd name="adj6" fmla="val 111013"/>
            </a:avLst>
          </a:prstGeom>
          <a:solidFill>
            <a:srgbClr val="D5F46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de-DE" b="1" dirty="0">
                <a:solidFill>
                  <a:schemeClr val="tx1"/>
                </a:solidFill>
              </a:rPr>
              <a:t>Operator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  <a:sym typeface="Wingdings" pitchFamily="2" charset="2"/>
              </a:rPr>
              <a:t>Anforderungsbereich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Legende mit Linie 2 3"/>
          <p:cNvSpPr/>
          <p:nvPr/>
        </p:nvSpPr>
        <p:spPr>
          <a:xfrm>
            <a:off x="4237582" y="1345458"/>
            <a:ext cx="2496853" cy="469530"/>
          </a:xfrm>
          <a:prstGeom prst="borderCallout2">
            <a:avLst>
              <a:gd name="adj1" fmla="val 98208"/>
              <a:gd name="adj2" fmla="val 36938"/>
              <a:gd name="adj3" fmla="val 164480"/>
              <a:gd name="adj4" fmla="val 34850"/>
              <a:gd name="adj5" fmla="val 121743"/>
              <a:gd name="adj6" fmla="val 36277"/>
            </a:avLst>
          </a:prstGeom>
          <a:solidFill>
            <a:srgbClr val="D5F46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Subjektorientierung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2102386" y="2636912"/>
            <a:ext cx="5184801" cy="225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de-DE" altLang="de-DE" sz="2000" kern="0" dirty="0" smtClean="0">
                <a:solidFill>
                  <a:schemeClr val="tx2"/>
                </a:solidFill>
                <a:latin typeface="Arial" pitchFamily="34" charset="0"/>
              </a:rPr>
              <a:t>Die Schülerinnen und Schüler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de-DE" altLang="de-DE" sz="2000" kern="0" dirty="0" smtClean="0">
                <a:latin typeface="Arial" pitchFamily="34" charset="0"/>
              </a:rPr>
              <a:t>beurteilen ansatzweise Einflussmöglichkeiten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de-DE" altLang="de-DE" sz="2000" kern="0" dirty="0" smtClean="0">
                <a:latin typeface="Arial" pitchFamily="34" charset="0"/>
              </a:rPr>
              <a:t> und Verantwortung von Menschen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de-DE" altLang="de-DE" sz="2000" kern="0" dirty="0" smtClean="0">
                <a:latin typeface="Arial" pitchFamily="34" charset="0"/>
              </a:rPr>
              <a:t> für die Schöpfung Gottes in ihrem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de-DE" altLang="de-DE" sz="2000" kern="0" dirty="0" smtClean="0">
                <a:latin typeface="Arial" pitchFamily="34" charset="0"/>
              </a:rPr>
              <a:t> Lebensumfeld und bringen dies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de-DE" altLang="de-DE" sz="2000" kern="0" dirty="0" smtClean="0">
                <a:latin typeface="Arial" pitchFamily="34" charset="0"/>
              </a:rPr>
              <a:t> auf unterschiedliche Weise  zum Ausdruck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de-DE" altLang="de-DE" sz="2000" kern="0" dirty="0" smtClean="0">
                <a:latin typeface="Arial" pitchFamily="34" charset="0"/>
              </a:rPr>
              <a:t>(z. B. in Worten, Texten, Bildern, Liedern)</a:t>
            </a:r>
          </a:p>
          <a:p>
            <a:pPr marL="109538" indent="0">
              <a:buFont typeface="Wingdings 3" pitchFamily="18" charset="2"/>
              <a:buNone/>
            </a:pPr>
            <a:endParaRPr lang="de-DE" kern="0" dirty="0" smtClean="0">
              <a:solidFill>
                <a:schemeClr val="tx2"/>
              </a:solidFill>
            </a:endParaRPr>
          </a:p>
        </p:txBody>
      </p:sp>
      <p:sp>
        <p:nvSpPr>
          <p:cNvPr id="10" name="Legende mit Linie 1 7"/>
          <p:cNvSpPr/>
          <p:nvPr/>
        </p:nvSpPr>
        <p:spPr>
          <a:xfrm>
            <a:off x="7380312" y="2924943"/>
            <a:ext cx="1381242" cy="1144215"/>
          </a:xfrm>
          <a:prstGeom prst="borderCallout1">
            <a:avLst>
              <a:gd name="adj1" fmla="val 50038"/>
              <a:gd name="adj2" fmla="val -2108"/>
              <a:gd name="adj3" fmla="val 57330"/>
              <a:gd name="adj4" fmla="val -15608"/>
            </a:avLst>
          </a:prstGeom>
          <a:solidFill>
            <a:srgbClr val="D5F46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de-DE" b="1" dirty="0">
                <a:solidFill>
                  <a:schemeClr val="tx1"/>
                </a:solidFill>
                <a:latin typeface="Arial" pitchFamily="34" charset="0"/>
              </a:rPr>
              <a:t>Inhaltliche Dimension</a:t>
            </a:r>
          </a:p>
        </p:txBody>
      </p:sp>
      <p:sp>
        <p:nvSpPr>
          <p:cNvPr id="11" name="Legende mit Linie 1 12"/>
          <p:cNvSpPr/>
          <p:nvPr/>
        </p:nvSpPr>
        <p:spPr>
          <a:xfrm>
            <a:off x="6516216" y="5150461"/>
            <a:ext cx="1291753" cy="482600"/>
          </a:xfrm>
          <a:prstGeom prst="borderCallout1">
            <a:avLst>
              <a:gd name="adj1" fmla="val 1150"/>
              <a:gd name="adj2" fmla="val 137"/>
              <a:gd name="adj3" fmla="val -20368"/>
              <a:gd name="adj4" fmla="val -28115"/>
            </a:avLst>
          </a:prstGeom>
          <a:solidFill>
            <a:srgbClr val="D5F46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/>
                </a:solidFill>
              </a:rPr>
              <a:t>Transfer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" name="Legende mit Linie 1 10"/>
          <p:cNvSpPr/>
          <p:nvPr/>
        </p:nvSpPr>
        <p:spPr>
          <a:xfrm>
            <a:off x="816741" y="5230373"/>
            <a:ext cx="3055342" cy="961606"/>
          </a:xfrm>
          <a:prstGeom prst="borderCallout1">
            <a:avLst>
              <a:gd name="adj1" fmla="val 856"/>
              <a:gd name="adj2" fmla="val 62993"/>
              <a:gd name="adj3" fmla="val -15157"/>
              <a:gd name="adj4" fmla="val 76338"/>
            </a:avLst>
          </a:prstGeom>
          <a:solidFill>
            <a:srgbClr val="D5F464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</a:pPr>
            <a:r>
              <a:rPr lang="de-DE" sz="2000" b="1" dirty="0">
                <a:solidFill>
                  <a:schemeClr val="tx1"/>
                </a:solidFill>
              </a:rPr>
              <a:t>Vernetzung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endParaRPr lang="de-DE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dirty="0" smtClean="0">
                <a:solidFill>
                  <a:schemeClr val="tx1"/>
                </a:solidFill>
              </a:rPr>
              <a:t>Verantwortliches </a:t>
            </a:r>
            <a:r>
              <a:rPr lang="de-DE" dirty="0">
                <a:solidFill>
                  <a:schemeClr val="tx1"/>
                </a:solidFill>
              </a:rPr>
              <a:t>Handeln  – </a:t>
            </a:r>
            <a:r>
              <a:rPr lang="de-DE" dirty="0" smtClean="0">
                <a:solidFill>
                  <a:schemeClr val="tx1"/>
                </a:solidFill>
              </a:rPr>
              <a:t>Schöpfungsglaube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>
                <a:solidFill>
                  <a:srgbClr val="000000"/>
                </a:solidFill>
              </a:rPr>
              <a:pPr/>
              <a:t>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grpSp>
        <p:nvGrpSpPr>
          <p:cNvPr id="10" name="Grup 9"/>
          <p:cNvGrpSpPr/>
          <p:nvPr/>
        </p:nvGrpSpPr>
        <p:grpSpPr>
          <a:xfrm>
            <a:off x="323528" y="1556792"/>
            <a:ext cx="5047409" cy="4402786"/>
            <a:chOff x="107504" y="1556792"/>
            <a:chExt cx="5047409" cy="4402786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1556792"/>
              <a:ext cx="5047409" cy="4402786"/>
            </a:xfrm>
            <a:prstGeom prst="rect">
              <a:avLst/>
            </a:prstGeom>
          </p:spPr>
        </p:pic>
        <p:sp>
          <p:nvSpPr>
            <p:cNvPr id="9" name="Rechteck 1"/>
            <p:cNvSpPr>
              <a:spLocks noChangeArrowheads="1"/>
            </p:cNvSpPr>
            <p:nvPr/>
          </p:nvSpPr>
          <p:spPr bwMode="auto">
            <a:xfrm>
              <a:off x="449585" y="2006838"/>
              <a:ext cx="4464496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de-DE" altLang="de-DE" sz="2000" dirty="0">
                  <a:solidFill>
                    <a:schemeClr val="tx2"/>
                  </a:solidFill>
                </a:rPr>
                <a:t>Die Schülerinnen und Schüler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DE" altLang="de-DE" sz="2000" dirty="0"/>
                <a:t>beurteilen ansatzweise </a:t>
              </a:r>
              <a:r>
                <a:rPr lang="de-DE" altLang="de-DE" sz="2000" dirty="0" err="1" smtClean="0"/>
                <a:t>Einflussmög-lichkeiten</a:t>
              </a:r>
              <a:r>
                <a:rPr lang="de-DE" altLang="de-DE" sz="2000" dirty="0" smtClean="0"/>
                <a:t> und </a:t>
              </a:r>
              <a:r>
                <a:rPr lang="de-DE" altLang="de-DE" sz="2000" dirty="0"/>
                <a:t>Verantwortung von </a:t>
              </a:r>
              <a:r>
                <a:rPr lang="de-DE" altLang="de-DE" sz="2000" dirty="0" smtClean="0"/>
                <a:t>Menschen für </a:t>
              </a:r>
              <a:r>
                <a:rPr lang="de-DE" altLang="de-DE" sz="2000" dirty="0"/>
                <a:t>die Schöpfung Gottes in </a:t>
              </a:r>
              <a:r>
                <a:rPr lang="de-DE" altLang="de-DE" sz="2000" dirty="0" smtClean="0"/>
                <a:t>ihrem Lebensumfeld und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DE" altLang="de-DE" sz="2000" dirty="0" smtClean="0"/>
                <a:t>bringen dies auf unter-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DE" altLang="de-DE" sz="2000" dirty="0" smtClean="0"/>
                <a:t>schiedliche Weise zum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DE" altLang="de-DE" sz="2000" dirty="0" smtClean="0"/>
                <a:t>Ausdruck (</a:t>
              </a:r>
              <a:r>
                <a:rPr lang="de-DE" altLang="de-DE" sz="2000" dirty="0"/>
                <a:t>z. B. in Worten, Texten, Bildern, Liedern)</a:t>
              </a:r>
            </a:p>
          </p:txBody>
        </p:sp>
      </p:grpSp>
      <p:sp>
        <p:nvSpPr>
          <p:cNvPr id="11" name="Textfeld 4"/>
          <p:cNvSpPr txBox="1"/>
          <p:nvPr/>
        </p:nvSpPr>
        <p:spPr>
          <a:xfrm>
            <a:off x="5472186" y="2973355"/>
            <a:ext cx="3168650" cy="1569660"/>
          </a:xfrm>
          <a:prstGeom prst="rect">
            <a:avLst/>
          </a:prstGeom>
          <a:solidFill>
            <a:srgbClr val="D5F464"/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Kompetenzen werden nicht isoliert, sondern im Verbund erworben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62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/>
          </p:cNvPicPr>
          <p:nvPr/>
        </p:nvPicPr>
        <p:blipFill rotWithShape="1">
          <a:blip r:embed="rId3"/>
          <a:srcRect l="1011" t="3536" r="608" b="5624"/>
          <a:stretch/>
        </p:blipFill>
        <p:spPr>
          <a:xfrm>
            <a:off x="35496" y="1268760"/>
            <a:ext cx="9001000" cy="496855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>
                <a:solidFill>
                  <a:srgbClr val="000000"/>
                </a:solidFill>
              </a:rPr>
              <a:pPr/>
              <a:t>19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12" name="Rechteck 1"/>
          <p:cNvSpPr>
            <a:spLocks noChangeArrowheads="1"/>
          </p:cNvSpPr>
          <p:nvPr/>
        </p:nvSpPr>
        <p:spPr bwMode="auto">
          <a:xfrm>
            <a:off x="215848" y="1369770"/>
            <a:ext cx="2988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altLang="de-DE" sz="1400" dirty="0">
                <a:solidFill>
                  <a:schemeClr val="tx2"/>
                </a:solidFill>
              </a:rPr>
              <a:t>Die Schülerinnen und Schüler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sz="1400" dirty="0"/>
              <a:t>beurteilen ansatzweise </a:t>
            </a:r>
            <a:r>
              <a:rPr lang="tr-TR" altLang="de-DE" sz="1400" dirty="0"/>
              <a:t>E</a:t>
            </a:r>
            <a:r>
              <a:rPr lang="de-DE" altLang="de-DE" sz="1400" dirty="0" err="1" smtClean="0"/>
              <a:t>influss</a:t>
            </a:r>
            <a:r>
              <a:rPr lang="tr-TR" altLang="de-DE" sz="1400" dirty="0" smtClean="0"/>
              <a:t>-</a:t>
            </a:r>
            <a:r>
              <a:rPr lang="de-DE" altLang="de-DE" sz="1400" dirty="0" err="1" smtClean="0"/>
              <a:t>möglichkeiten</a:t>
            </a:r>
            <a:r>
              <a:rPr lang="de-DE" altLang="de-DE" sz="1400" dirty="0" smtClean="0"/>
              <a:t> und </a:t>
            </a:r>
            <a:r>
              <a:rPr lang="de-DE" altLang="de-DE" sz="1400" dirty="0"/>
              <a:t>Verantwortung von </a:t>
            </a:r>
            <a:r>
              <a:rPr lang="de-DE" altLang="de-DE" sz="1400" dirty="0" smtClean="0"/>
              <a:t>Menschen für </a:t>
            </a:r>
            <a:r>
              <a:rPr lang="de-DE" altLang="de-DE" sz="1400" dirty="0"/>
              <a:t>die </a:t>
            </a:r>
            <a:r>
              <a:rPr lang="de-DE" altLang="de-DE" sz="1400" dirty="0" smtClean="0"/>
              <a:t>Schöpfung </a:t>
            </a:r>
            <a:r>
              <a:rPr lang="de-DE" altLang="de-DE" sz="1400" dirty="0"/>
              <a:t>Gottes in </a:t>
            </a:r>
            <a:r>
              <a:rPr lang="de-DE" altLang="de-DE" sz="1400" dirty="0" smtClean="0"/>
              <a:t>ihrem Lebens</a:t>
            </a:r>
            <a:r>
              <a:rPr lang="tr-TR" altLang="de-DE" sz="1400" dirty="0" smtClean="0"/>
              <a:t>-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sz="1400" dirty="0" err="1" smtClean="0"/>
              <a:t>umfeld</a:t>
            </a:r>
            <a:r>
              <a:rPr lang="de-DE" altLang="de-DE" sz="1400" dirty="0" smtClean="0"/>
              <a:t> und</a:t>
            </a:r>
            <a:r>
              <a:rPr lang="tr-TR" altLang="de-DE" sz="1400" dirty="0" smtClean="0"/>
              <a:t> </a:t>
            </a:r>
            <a:r>
              <a:rPr lang="de-DE" altLang="de-DE" sz="1400" dirty="0" smtClean="0"/>
              <a:t>bringen dies </a:t>
            </a:r>
            <a:r>
              <a:rPr lang="tr-TR" altLang="de-DE" sz="1400" dirty="0" smtClean="0"/>
              <a:t>a</a:t>
            </a:r>
            <a:r>
              <a:rPr lang="de-DE" altLang="de-DE" sz="1400" dirty="0" err="1" smtClean="0"/>
              <a:t>uf</a:t>
            </a:r>
            <a:r>
              <a:rPr lang="de-DE" altLang="de-DE" sz="1400" dirty="0" smtClean="0"/>
              <a:t> unterschiedliche Weise zum Aus</a:t>
            </a:r>
            <a:r>
              <a:rPr lang="tr-TR" altLang="de-DE" sz="1400" dirty="0" smtClean="0"/>
              <a:t>-</a:t>
            </a:r>
            <a:r>
              <a:rPr lang="de-DE" altLang="de-DE" sz="1400" dirty="0" smtClean="0"/>
              <a:t>druck (</a:t>
            </a:r>
            <a:r>
              <a:rPr lang="de-DE" altLang="de-DE" sz="1400" dirty="0"/>
              <a:t>z. B. in Worten, Texten, </a:t>
            </a:r>
            <a:r>
              <a:rPr lang="de-DE" altLang="de-DE" sz="1400" dirty="0" err="1" smtClean="0"/>
              <a:t>Bil</a:t>
            </a:r>
            <a:r>
              <a:rPr lang="tr-TR" altLang="de-DE" sz="1400" dirty="0" smtClean="0"/>
              <a:t>-</a:t>
            </a:r>
            <a:r>
              <a:rPr lang="de-DE" altLang="de-DE" sz="1400" dirty="0" err="1" smtClean="0"/>
              <a:t>dern</a:t>
            </a:r>
            <a:r>
              <a:rPr lang="de-DE" altLang="de-DE" sz="1400" dirty="0"/>
              <a:t>, Liedern</a:t>
            </a:r>
            <a:r>
              <a:rPr lang="de-DE" altLang="de-DE" sz="1400" dirty="0" smtClean="0"/>
              <a:t>)                (B 6)</a:t>
            </a:r>
            <a:endParaRPr lang="de-DE" altLang="de-DE" sz="1400" dirty="0"/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3635896" y="1473651"/>
            <a:ext cx="2448272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/>
              <a:t>Die Schülerinnen und Schüler </a:t>
            </a:r>
            <a:r>
              <a:rPr lang="de-DE" sz="1600" dirty="0" smtClean="0"/>
              <a:t>beschreiben anhand von Beispielen</a:t>
            </a:r>
            <a:endParaRPr lang="tr-TR" sz="1600" dirty="0" smtClean="0"/>
          </a:p>
          <a:p>
            <a:pPr marL="266700">
              <a:spcBef>
                <a:spcPts val="300"/>
              </a:spcBef>
              <a:spcAft>
                <a:spcPts val="200"/>
              </a:spcAft>
            </a:pPr>
            <a:r>
              <a:rPr lang="de-DE" sz="1600" dirty="0" smtClean="0"/>
              <a:t> Gott als </a:t>
            </a:r>
            <a:r>
              <a:rPr lang="de-DE" sz="1600" dirty="0" err="1" smtClean="0"/>
              <a:t>Schöp</a:t>
            </a:r>
            <a:r>
              <a:rPr lang="tr-TR" sz="1600" dirty="0" smtClean="0"/>
              <a:t>-</a:t>
            </a:r>
          </a:p>
          <a:p>
            <a:r>
              <a:rPr lang="de-DE" sz="1600" dirty="0" err="1" smtClean="0"/>
              <a:t>fer</a:t>
            </a:r>
            <a:r>
              <a:rPr lang="de-DE" sz="1600" dirty="0" smtClean="0"/>
              <a:t> allen Lebens und aller Dinge (B 1)</a:t>
            </a:r>
            <a:endParaRPr lang="de-DE" sz="1600" dirty="0"/>
          </a:p>
        </p:txBody>
      </p:sp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6444456" y="1473651"/>
            <a:ext cx="2232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/>
              <a:t>Die Schülerinnen und Schülerstellen </a:t>
            </a:r>
            <a:r>
              <a:rPr lang="de-DE" sz="1600" dirty="0" smtClean="0"/>
              <a:t>Bezüge her zwischen ihrem Alltag und den in ausgewählten Koran</a:t>
            </a:r>
            <a:r>
              <a:rPr lang="tr-TR" sz="1600" dirty="0" smtClean="0"/>
              <a:t>-</a:t>
            </a:r>
            <a:r>
              <a:rPr lang="de-DE" sz="1600" dirty="0" err="1" smtClean="0"/>
              <a:t>versen</a:t>
            </a:r>
            <a:r>
              <a:rPr lang="de-DE" sz="1600" dirty="0" smtClean="0"/>
              <a:t> und </a:t>
            </a:r>
            <a:r>
              <a:rPr lang="de-DE" sz="1600" dirty="0" err="1" smtClean="0"/>
              <a:t>Hadithen</a:t>
            </a:r>
            <a:r>
              <a:rPr lang="de-DE" sz="1600" dirty="0" smtClean="0"/>
              <a:t> beschriebenen beispielhaften Haltungen und Hand</a:t>
            </a:r>
            <a:r>
              <a:rPr lang="tr-TR" sz="1600" dirty="0" smtClean="0"/>
              <a:t>-</a:t>
            </a:r>
            <a:r>
              <a:rPr lang="de-DE" sz="1600" dirty="0" err="1"/>
              <a:t>l</a:t>
            </a:r>
            <a:r>
              <a:rPr lang="de-DE" sz="1600" dirty="0" err="1" smtClean="0"/>
              <a:t>ungen</a:t>
            </a:r>
            <a:r>
              <a:rPr lang="de-DE" sz="1600" dirty="0" smtClean="0"/>
              <a:t> von Propheten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  (B 3)</a:t>
            </a:r>
            <a:endParaRPr lang="de-DE" sz="1600" dirty="0"/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3491880" y="3284984"/>
            <a:ext cx="277719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spc="-10" dirty="0"/>
              <a:t>Die </a:t>
            </a:r>
            <a:r>
              <a:rPr lang="de-DE" sz="1600" spc="-10" dirty="0" err="1" smtClean="0"/>
              <a:t>Schü</a:t>
            </a:r>
            <a:r>
              <a:rPr lang="tr-TR" sz="1600" spc="-10" dirty="0" smtClean="0"/>
              <a:t>-            </a:t>
            </a:r>
            <a:r>
              <a:rPr lang="de-DE" sz="1600" spc="-10" dirty="0" smtClean="0"/>
              <a:t>l </a:t>
            </a:r>
            <a:r>
              <a:rPr lang="de-DE" sz="1600" spc="-10" dirty="0" err="1" smtClean="0"/>
              <a:t>lerinnen</a:t>
            </a:r>
            <a:r>
              <a:rPr lang="de-DE" sz="1600" spc="-10" dirty="0" smtClean="0"/>
              <a:t> </a:t>
            </a:r>
            <a:r>
              <a:rPr lang="de-DE" sz="1600" spc="-10" dirty="0"/>
              <a:t>und </a:t>
            </a:r>
            <a:r>
              <a:rPr lang="de-DE" sz="1600" spc="-10" dirty="0" smtClean="0"/>
              <a:t>Schüler</a:t>
            </a:r>
            <a:r>
              <a:rPr lang="tr-TR" sz="1600" spc="-10" dirty="0" smtClean="0"/>
              <a:t> </a:t>
            </a:r>
            <a:r>
              <a:rPr lang="de-DE" sz="1600" spc="-10" dirty="0" smtClean="0"/>
              <a:t> beschreiben </a:t>
            </a:r>
            <a:r>
              <a:rPr lang="de-DE" sz="1600" spc="-10" dirty="0"/>
              <a:t>positive und negative Folgen unterschiedlicher Verhaltensweisen </a:t>
            </a:r>
            <a:r>
              <a:rPr lang="de-DE" sz="1600" spc="-10" dirty="0" smtClean="0"/>
              <a:t>von</a:t>
            </a:r>
            <a:endParaRPr lang="tr-TR" sz="1600" spc="-10" dirty="0" smtClean="0"/>
          </a:p>
          <a:p>
            <a:r>
              <a:rPr lang="tr-TR" sz="1600" spc="-10" dirty="0"/>
              <a:t> </a:t>
            </a:r>
            <a:r>
              <a:rPr lang="de-DE" sz="1600" spc="-10" dirty="0" smtClean="0"/>
              <a:t> </a:t>
            </a:r>
            <a:r>
              <a:rPr lang="tr-TR" sz="1600" spc="-10" dirty="0" smtClean="0"/>
              <a:t> </a:t>
            </a:r>
            <a:r>
              <a:rPr lang="de-DE" sz="1600" spc="-10" dirty="0" smtClean="0"/>
              <a:t>Menschen</a:t>
            </a:r>
            <a:endParaRPr lang="de-DE" sz="1600" spc="-10" dirty="0"/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de-DE" sz="1600" dirty="0" smtClean="0"/>
              <a:t>(B 3)</a:t>
            </a:r>
            <a:endParaRPr lang="de-DE" sz="1600" b="1" dirty="0"/>
          </a:p>
        </p:txBody>
      </p:sp>
      <p:sp>
        <p:nvSpPr>
          <p:cNvPr id="16" name="Textfeld 6"/>
          <p:cNvSpPr txBox="1">
            <a:spLocks noChangeArrowheads="1"/>
          </p:cNvSpPr>
          <p:nvPr/>
        </p:nvSpPr>
        <p:spPr bwMode="auto">
          <a:xfrm>
            <a:off x="921593" y="3977769"/>
            <a:ext cx="22822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600" dirty="0">
                <a:latin typeface="+mn-lt"/>
              </a:rPr>
              <a:t>Die Schülerinnen und Schüler beschreiben</a:t>
            </a:r>
            <a:r>
              <a:rPr lang="de-DE" sz="1600" dirty="0" smtClean="0">
                <a:latin typeface="+mn-lt"/>
              </a:rPr>
              <a:t>, was es bedeutet, Viel</a:t>
            </a:r>
            <a:r>
              <a:rPr lang="tr-TR" sz="1600" dirty="0" smtClean="0">
                <a:latin typeface="+mn-lt"/>
              </a:rPr>
              <a:t>-</a:t>
            </a:r>
          </a:p>
          <a:p>
            <a:pPr eaLnBrk="1" hangingPunct="1">
              <a:defRPr/>
            </a:pPr>
            <a:r>
              <a:rPr lang="tr-TR" sz="1600" dirty="0">
                <a:latin typeface="+mn-lt"/>
              </a:rPr>
              <a:t> </a:t>
            </a:r>
            <a:r>
              <a:rPr lang="tr-TR" sz="1600" dirty="0" smtClean="0">
                <a:latin typeface="+mn-lt"/>
              </a:rPr>
              <a:t>      </a:t>
            </a:r>
            <a:r>
              <a:rPr lang="de-DE" sz="1600" dirty="0" err="1" smtClean="0">
                <a:latin typeface="+mn-lt"/>
              </a:rPr>
              <a:t>falt</a:t>
            </a:r>
            <a:r>
              <a:rPr lang="de-DE" sz="1600" dirty="0" smtClean="0">
                <a:latin typeface="+mn-lt"/>
              </a:rPr>
              <a:t> anzuerkennen und wertzuschätzen</a:t>
            </a:r>
            <a:r>
              <a:rPr lang="de-DE" sz="1600" dirty="0">
                <a:latin typeface="+mn-lt"/>
              </a:rPr>
              <a:t> </a:t>
            </a:r>
            <a:endParaRPr lang="de-DE" sz="1600" dirty="0" smtClean="0">
              <a:latin typeface="+mn-lt"/>
            </a:endParaRPr>
          </a:p>
          <a:p>
            <a:pPr eaLnBrk="1" hangingPunct="1">
              <a:defRPr/>
            </a:pPr>
            <a:r>
              <a:rPr lang="de-DE" sz="1600" dirty="0" smtClean="0">
                <a:latin typeface="+mn-lt"/>
              </a:rPr>
              <a:t>(B 6)</a:t>
            </a:r>
          </a:p>
        </p:txBody>
      </p:sp>
      <p:sp>
        <p:nvSpPr>
          <p:cNvPr id="17" name="Textfeld 7"/>
          <p:cNvSpPr txBox="1">
            <a:spLocks noChangeArrowheads="1"/>
          </p:cNvSpPr>
          <p:nvPr/>
        </p:nvSpPr>
        <p:spPr bwMode="auto">
          <a:xfrm>
            <a:off x="4932040" y="4581128"/>
            <a:ext cx="2664296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500" dirty="0">
                <a:latin typeface="+mn-lt"/>
              </a:rPr>
              <a:t>Die Schülerinnen und Schüler</a:t>
            </a:r>
            <a:r>
              <a:rPr lang="tr-TR" sz="1500" dirty="0" smtClean="0">
                <a:latin typeface="+mn-lt"/>
              </a:rPr>
              <a:t> </a:t>
            </a:r>
            <a:r>
              <a:rPr lang="de-DE" sz="1500" dirty="0" smtClean="0">
                <a:latin typeface="+mn-lt"/>
              </a:rPr>
              <a:t>nehmen </a:t>
            </a:r>
            <a:r>
              <a:rPr lang="de-DE" sz="1500" dirty="0">
                <a:latin typeface="+mn-lt"/>
              </a:rPr>
              <a:t>die </a:t>
            </a:r>
            <a:r>
              <a:rPr lang="de-DE" sz="1500" dirty="0" smtClean="0">
                <a:latin typeface="+mn-lt"/>
              </a:rPr>
              <a:t>Viel</a:t>
            </a:r>
            <a:r>
              <a:rPr lang="tr-TR" sz="1500" dirty="0" smtClean="0">
                <a:latin typeface="+mn-lt"/>
              </a:rPr>
              <a:t>-</a:t>
            </a:r>
            <a:r>
              <a:rPr lang="de-DE" sz="1500" dirty="0" err="1" smtClean="0">
                <a:latin typeface="+mn-lt"/>
              </a:rPr>
              <a:t>fältigkeit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>
                <a:latin typeface="+mn-lt"/>
              </a:rPr>
              <a:t>ihres </a:t>
            </a:r>
            <a:r>
              <a:rPr lang="de-DE" sz="1500" dirty="0" smtClean="0">
                <a:latin typeface="+mn-lt"/>
              </a:rPr>
              <a:t>Lebens</a:t>
            </a:r>
            <a:r>
              <a:rPr lang="tr-TR" sz="1500" dirty="0" smtClean="0">
                <a:latin typeface="+mn-lt"/>
              </a:rPr>
              <a:t>-</a:t>
            </a:r>
          </a:p>
          <a:p>
            <a:pPr marL="365125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500" dirty="0" err="1" smtClean="0">
                <a:latin typeface="+mn-lt"/>
              </a:rPr>
              <a:t>umfeldes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>
                <a:latin typeface="+mn-lt"/>
              </a:rPr>
              <a:t>unter </a:t>
            </a:r>
            <a:r>
              <a:rPr lang="de-DE" sz="1500" dirty="0" err="1" smtClean="0">
                <a:latin typeface="+mn-lt"/>
              </a:rPr>
              <a:t>Einbe</a:t>
            </a:r>
            <a:r>
              <a:rPr lang="tr-TR" sz="1500" dirty="0" smtClean="0">
                <a:latin typeface="+mn-lt"/>
              </a:rPr>
              <a:t>-</a:t>
            </a:r>
          </a:p>
          <a:p>
            <a:pPr eaLnBrk="1" hangingPunct="1">
              <a:defRPr/>
            </a:pPr>
            <a:r>
              <a:rPr lang="de-DE" sz="1500" dirty="0" err="1" smtClean="0">
                <a:latin typeface="+mn-lt"/>
              </a:rPr>
              <a:t>ziehung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>
                <a:latin typeface="+mn-lt"/>
              </a:rPr>
              <a:t>aller Sinne </a:t>
            </a:r>
            <a:r>
              <a:rPr lang="de-DE" sz="1500" dirty="0" err="1" smtClean="0">
                <a:latin typeface="+mn-lt"/>
              </a:rPr>
              <a:t>diffe</a:t>
            </a:r>
            <a:r>
              <a:rPr lang="tr-TR" sz="1500" dirty="0" smtClean="0">
                <a:latin typeface="+mn-lt"/>
              </a:rPr>
              <a:t>-</a:t>
            </a:r>
            <a:r>
              <a:rPr lang="de-DE" sz="1500" dirty="0" err="1" smtClean="0">
                <a:latin typeface="+mn-lt"/>
              </a:rPr>
              <a:t>renziert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>
                <a:latin typeface="+mn-lt"/>
              </a:rPr>
              <a:t>wahr und </a:t>
            </a:r>
            <a:r>
              <a:rPr lang="de-DE" sz="1500" dirty="0" smtClean="0">
                <a:latin typeface="+mn-lt"/>
              </a:rPr>
              <a:t>beschrei</a:t>
            </a:r>
            <a:r>
              <a:rPr lang="tr-TR" sz="1500" dirty="0" smtClean="0">
                <a:latin typeface="+mn-lt"/>
              </a:rPr>
              <a:t>-</a:t>
            </a:r>
            <a:r>
              <a:rPr lang="de-DE" sz="1500" dirty="0" err="1" smtClean="0">
                <a:latin typeface="+mn-lt"/>
              </a:rPr>
              <a:t>ben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>
                <a:latin typeface="+mn-lt"/>
              </a:rPr>
              <a:t>ihre </a:t>
            </a:r>
            <a:r>
              <a:rPr lang="de-DE" sz="1500" dirty="0" smtClean="0">
                <a:latin typeface="+mn-lt"/>
              </a:rPr>
              <a:t>Wahrnehmungen </a:t>
            </a:r>
          </a:p>
          <a:p>
            <a:pPr eaLnBrk="1" hangingPunct="1">
              <a:defRPr/>
            </a:pPr>
            <a:r>
              <a:rPr lang="de-DE" sz="1500" dirty="0">
                <a:latin typeface="+mn-lt"/>
              </a:rPr>
              <a:t> </a:t>
            </a:r>
            <a:r>
              <a:rPr lang="de-DE" sz="1500" dirty="0" smtClean="0">
                <a:latin typeface="+mn-lt"/>
              </a:rPr>
              <a:t>                                      (B 6)</a:t>
            </a:r>
            <a:endParaRPr lang="de-DE" sz="1500" dirty="0">
              <a:latin typeface="+mn-lt"/>
            </a:endParaRPr>
          </a:p>
          <a:p>
            <a:pPr eaLnBrk="1" hangingPunct="1">
              <a:defRPr/>
            </a:pPr>
            <a:endParaRPr lang="de-DE" sz="1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500" cy="4176464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Arial-BoldMT"/>
                <a:ea typeface="+mj-ea"/>
                <a:cs typeface="+mj-cs"/>
              </a:rPr>
              <a:t>Agenda</a:t>
            </a:r>
          </a:p>
          <a:p>
            <a:pPr marL="0" indent="0">
              <a:buNone/>
            </a:pPr>
            <a:endParaRPr lang="de-DE" sz="1600" b="1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pPr marL="514350" indent="-514350">
              <a:spcBef>
                <a:spcPct val="0"/>
              </a:spcBef>
              <a:spcAft>
                <a:spcPts val="1800"/>
              </a:spcAft>
              <a:buFont typeface="Arial-BoldMT" charset="0"/>
              <a:buAutoNum type="romanUcPeriod"/>
            </a:pPr>
            <a:r>
              <a:rPr lang="de-DE" altLang="de-DE" sz="2400" dirty="0" smtClean="0">
                <a:latin typeface="Arial-BoldMT" charset="0"/>
              </a:rPr>
              <a:t>Allgemeine </a:t>
            </a:r>
            <a:r>
              <a:rPr lang="de-DE" altLang="de-DE" sz="2400" dirty="0">
                <a:latin typeface="Arial-BoldMT" charset="0"/>
              </a:rPr>
              <a:t>Informationen zur Lehrplanentwicklung </a:t>
            </a:r>
            <a:r>
              <a:rPr lang="de-DE" altLang="de-DE" sz="2400" dirty="0" smtClean="0">
                <a:latin typeface="Arial-BoldMT" charset="0"/>
              </a:rPr>
              <a:t>und zum </a:t>
            </a:r>
            <a:r>
              <a:rPr lang="de-DE" altLang="de-DE" sz="2400" dirty="0">
                <a:latin typeface="Arial-BoldMT" charset="0"/>
              </a:rPr>
              <a:t>Fach </a:t>
            </a:r>
            <a:endParaRPr lang="de-DE" altLang="de-DE" sz="2400" dirty="0" smtClean="0">
              <a:latin typeface="Arial-BoldMT" charset="0"/>
            </a:endParaRPr>
          </a:p>
          <a:p>
            <a:pPr marL="514350" indent="-514350">
              <a:spcBef>
                <a:spcPct val="0"/>
              </a:spcBef>
              <a:spcAft>
                <a:spcPts val="1800"/>
              </a:spcAft>
              <a:buFont typeface="Arial-BoldMT" charset="0"/>
              <a:buAutoNum type="romanUcPeriod"/>
            </a:pPr>
            <a:r>
              <a:rPr lang="de-DE" altLang="de-DE" sz="2400" dirty="0" smtClean="0">
                <a:latin typeface="Arial-BoldMT" charset="0"/>
              </a:rPr>
              <a:t>Von </a:t>
            </a:r>
            <a:r>
              <a:rPr lang="de-DE" altLang="de-DE" sz="2400" dirty="0">
                <a:latin typeface="Arial-BoldMT" charset="0"/>
              </a:rPr>
              <a:t>der Stofforientierung zur </a:t>
            </a:r>
            <a:r>
              <a:rPr lang="de-DE" altLang="de-DE" sz="2400" dirty="0" smtClean="0">
                <a:latin typeface="Arial-BoldMT" charset="0"/>
              </a:rPr>
              <a:t>Kompetenzorientierung</a:t>
            </a:r>
          </a:p>
          <a:p>
            <a:pPr marL="514350" indent="-514350">
              <a:spcBef>
                <a:spcPct val="0"/>
              </a:spcBef>
              <a:spcAft>
                <a:spcPts val="1800"/>
              </a:spcAft>
              <a:buFont typeface="Arial-BoldMT" charset="0"/>
              <a:buAutoNum type="romanUcPeriod"/>
            </a:pPr>
            <a:r>
              <a:rPr lang="de-DE" altLang="de-DE" sz="2400" dirty="0">
                <a:latin typeface="Arial-BoldMT" charset="0"/>
              </a:rPr>
              <a:t>Lehrplan Islamischer Religionsunterricht: Konstrukt,                  Struktur und zentrale </a:t>
            </a:r>
            <a:r>
              <a:rPr lang="de-DE" altLang="de-DE" sz="2400" dirty="0" smtClean="0">
                <a:latin typeface="Arial-BoldMT" charset="0"/>
              </a:rPr>
              <a:t>Elemente</a:t>
            </a:r>
          </a:p>
          <a:p>
            <a:pPr marL="514350" indent="-514350">
              <a:spcBef>
                <a:spcPct val="0"/>
              </a:spcBef>
              <a:buFont typeface="Arial-BoldMT" charset="0"/>
              <a:buAutoNum type="romanUcPeriod"/>
            </a:pPr>
            <a:r>
              <a:rPr lang="de-DE" altLang="de-DE" sz="2400" dirty="0" smtClean="0">
                <a:latin typeface="Arial-BoldMT" charset="0"/>
              </a:rPr>
              <a:t>Aufgaben der Lehrkräfte/ Unterstützungsangebot</a:t>
            </a:r>
          </a:p>
          <a:p>
            <a:pPr marL="0" indent="0">
              <a:spcBef>
                <a:spcPct val="0"/>
              </a:spcBef>
              <a:buNone/>
            </a:pPr>
            <a:endParaRPr lang="de-DE" altLang="de-DE" sz="2400" dirty="0">
              <a:latin typeface="Arial-BoldMT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de-DE" altLang="de-DE" sz="2400" dirty="0">
              <a:latin typeface="Arial-BoldMT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de-DE" altLang="de-DE" sz="2400" dirty="0" smtClean="0">
                <a:latin typeface="Arial-BoldMT" charset="0"/>
              </a:rPr>
              <a:t>   </a:t>
            </a:r>
            <a:endParaRPr lang="de-DE" altLang="de-DE" sz="2400" dirty="0">
              <a:latin typeface="Arial-BoldMT" charset="0"/>
            </a:endParaRPr>
          </a:p>
          <a:p>
            <a:pPr marL="514350" indent="-514350">
              <a:spcBef>
                <a:spcPct val="0"/>
              </a:spcBef>
              <a:buFont typeface="Arial-BoldMT" charset="0"/>
              <a:buAutoNum type="romanUcPeriod"/>
            </a:pPr>
            <a:endParaRPr lang="de-DE" altLang="de-DE" sz="2400" dirty="0">
              <a:latin typeface="Arial-BoldMT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de-DE" altLang="de-DE" sz="2400" dirty="0" smtClean="0">
                <a:latin typeface="Arial-BoldMT" charset="0"/>
              </a:rPr>
              <a:t>  </a:t>
            </a:r>
            <a:endParaRPr lang="de-DE" altLang="de-DE" sz="2400" dirty="0">
              <a:latin typeface="Arial-BoldMT" charset="0"/>
            </a:endParaRPr>
          </a:p>
          <a:p>
            <a:pPr marL="514350" indent="-514350">
              <a:spcBef>
                <a:spcPct val="0"/>
              </a:spcBef>
              <a:buFont typeface="Arial-BoldMT" charset="0"/>
              <a:buAutoNum type="romanUcPeriod"/>
            </a:pPr>
            <a:endParaRPr lang="de-DE" altLang="de-DE" sz="2400" dirty="0">
              <a:latin typeface="Arial-BoldMT" charset="0"/>
            </a:endParaRPr>
          </a:p>
          <a:p>
            <a:pPr marL="514350" indent="-514350">
              <a:spcBef>
                <a:spcPct val="0"/>
              </a:spcBef>
              <a:buFont typeface="Arial-BoldMT" charset="0"/>
              <a:buAutoNum type="romanUcPeriod"/>
            </a:pPr>
            <a:endParaRPr lang="de-DE" sz="1600" b="1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 smtClean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7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20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3212976"/>
            <a:ext cx="8064500" cy="36003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de-DE" altLang="de-DE" sz="2400" b="1" dirty="0" smtClean="0">
                <a:solidFill>
                  <a:srgbClr val="FF0000"/>
                </a:solidFill>
                <a:latin typeface="Arial-BoldMT" charset="0"/>
              </a:rPr>
              <a:t>III. Kernlehrplan </a:t>
            </a:r>
            <a:r>
              <a:rPr lang="de-DE" altLang="de-DE" sz="2400" b="1" dirty="0">
                <a:solidFill>
                  <a:srgbClr val="FF0000"/>
                </a:solidFill>
                <a:latin typeface="Arial-BoldMT" charset="0"/>
              </a:rPr>
              <a:t>Islamischer </a:t>
            </a:r>
            <a:r>
              <a:rPr lang="de-DE" altLang="de-DE" sz="2400" b="1" dirty="0" smtClean="0">
                <a:solidFill>
                  <a:srgbClr val="FF0000"/>
                </a:solidFill>
                <a:latin typeface="Arial-BoldMT" charset="0"/>
              </a:rPr>
              <a:t>Religionsunterricht: Konstrukt</a:t>
            </a:r>
            <a:r>
              <a:rPr lang="de-DE" altLang="de-DE" sz="2400" b="1" dirty="0">
                <a:solidFill>
                  <a:srgbClr val="FF0000"/>
                </a:solidFill>
                <a:latin typeface="Arial-BoldMT" charset="0"/>
              </a:rPr>
              <a:t>, Struktur und zentrale Elemente</a:t>
            </a:r>
          </a:p>
        </p:txBody>
      </p:sp>
    </p:spTree>
    <p:extLst>
      <p:ext uri="{BB962C8B-B14F-4D97-AF65-F5344CB8AC3E}">
        <p14:creationId xmlns:p14="http://schemas.microsoft.com/office/powerpoint/2010/main" val="27125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latin typeface="Arial" pitchFamily="34" charset="0"/>
              </a:rPr>
              <a:t>Kapitel 1: Aufgaben und Ziele des Faches 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latin typeface="Arial" pitchFamily="34" charset="0"/>
              </a:rPr>
              <a:t>Aussagen (Auszüge)</a:t>
            </a:r>
            <a:endParaRPr lang="de-DE" altLang="de-DE" sz="2400" b="1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de-DE" altLang="de-DE" sz="2000" dirty="0" smtClean="0"/>
              <a:t>…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smtClean="0"/>
              <a:t>Der bekenntnisgebundene schulische RU soll den </a:t>
            </a:r>
            <a:r>
              <a:rPr lang="de-DE" altLang="de-DE" sz="2000" dirty="0" err="1" smtClean="0"/>
              <a:t>SuS</a:t>
            </a:r>
            <a:r>
              <a:rPr lang="de-DE" altLang="de-DE" sz="2000" dirty="0" smtClean="0"/>
              <a:t> helfen ihre religiöse Identität und ihre Beziehung zum Glauben aufzubauen und zu entwickeln …/ … Perspektiven eröffnen für Verständigungsbereitschaft, Offenheit, Toleranz und </a:t>
            </a:r>
            <a:r>
              <a:rPr lang="de-DE" altLang="de-DE" sz="2000" dirty="0"/>
              <a:t>R</a:t>
            </a:r>
            <a:r>
              <a:rPr lang="de-DE" altLang="de-DE" sz="2000" dirty="0" smtClean="0"/>
              <a:t>espekt zwischen Menschen und Gesellschaften mit verschiedenen </a:t>
            </a:r>
            <a:r>
              <a:rPr lang="de-DE" altLang="de-DE" sz="2000" dirty="0"/>
              <a:t>R</a:t>
            </a:r>
            <a:r>
              <a:rPr lang="de-DE" altLang="de-DE" sz="2000" dirty="0" smtClean="0"/>
              <a:t>eligionen und Weltanschauungen</a:t>
            </a:r>
            <a:endParaRPr lang="de-DE" altLang="de-DE" sz="2000" dirty="0"/>
          </a:p>
          <a:p>
            <a:pPr>
              <a:spcBef>
                <a:spcPct val="30000"/>
              </a:spcBef>
              <a:defRPr/>
            </a:pPr>
            <a:r>
              <a:rPr lang="de-DE" altLang="de-DE" sz="2000" dirty="0" smtClean="0"/>
              <a:t>… unterschiedlichste Voraussetzungen der </a:t>
            </a:r>
            <a:r>
              <a:rPr lang="de-DE" altLang="de-DE" sz="2000" dirty="0" err="1" smtClean="0"/>
              <a:t>SuS</a:t>
            </a:r>
            <a:r>
              <a:rPr lang="de-DE" altLang="de-DE" sz="2000" dirty="0" smtClean="0"/>
              <a:t> stellen die Grundlage für die Planung und Gestaltung des Unterrichts dar … / </a:t>
            </a:r>
            <a:r>
              <a:rPr lang="de-DE" altLang="de-DE" sz="2000" dirty="0" err="1" smtClean="0"/>
              <a:t>SuS</a:t>
            </a:r>
            <a:r>
              <a:rPr lang="de-DE" altLang="de-DE" sz="2000" dirty="0" smtClean="0"/>
              <a:t> müssen aktiv und gestaltend beteiligt sein … / … IRU eröffnet verschiedene Zugänge zu den Inhalten, indem er problem- u. handlungsorientiert arbeitet und so im Dialog kindgerechte Freiräume für Fragen und Antworten, für Reflexion und Aktion gibt …</a:t>
            </a:r>
            <a:endParaRPr lang="de-DE" altLang="de-DE" sz="2000" dirty="0"/>
          </a:p>
          <a:p>
            <a:pPr>
              <a:spcBef>
                <a:spcPct val="30000"/>
              </a:spcBef>
              <a:defRPr/>
            </a:pPr>
            <a:endParaRPr lang="de-DE" altLang="de-DE" sz="2400" b="1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21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2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896544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Zentrale Begriffe und Ebenen im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Lehrplan </a:t>
            </a:r>
            <a:r>
              <a:rPr lang="de-DE" altLang="de-DE" sz="2400" b="1" dirty="0">
                <a:solidFill>
                  <a:srgbClr val="0070C0"/>
                </a:solidFill>
              </a:rPr>
              <a:t>(I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45000"/>
              </a:spcBef>
            </a:pPr>
            <a:r>
              <a:rPr lang="de-DE" altLang="de-DE" sz="1800" b="1" dirty="0" smtClean="0"/>
              <a:t>Bereiche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systematisieren die </a:t>
            </a:r>
            <a:r>
              <a:rPr lang="de-DE" altLang="de-DE" sz="1800" dirty="0" smtClean="0"/>
              <a:t>Gegenstände/Inhalte; sie </a:t>
            </a:r>
            <a:r>
              <a:rPr lang="de-DE" altLang="de-DE" sz="1800" dirty="0"/>
              <a:t>sind </a:t>
            </a:r>
            <a:r>
              <a:rPr lang="de-DE" altLang="de-DE" sz="1800" u="sng" dirty="0"/>
              <a:t>nicht mit Unterrichtsvorhaben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gleichzusetzen z</a:t>
            </a:r>
            <a:r>
              <a:rPr lang="de-DE" altLang="de-DE" sz="1800" dirty="0"/>
              <a:t>. B. </a:t>
            </a:r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Bereich 1: </a:t>
            </a:r>
            <a:r>
              <a:rPr lang="de-DE" sz="1800" dirty="0" smtClean="0"/>
              <a:t>Über Allah/Gott – Alles stammt von ihm und zu ihm 		                          		   kehrt alles zurück (LP, S. 14)</a:t>
            </a:r>
            <a:endParaRPr lang="de-DE" altLang="de-DE" sz="1800" dirty="0"/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Bereich 5: </a:t>
            </a:r>
            <a:r>
              <a:rPr lang="de-DE" altLang="de-DE" sz="1800" dirty="0"/>
              <a:t>R</a:t>
            </a:r>
            <a:r>
              <a:rPr lang="de-DE" sz="1800" dirty="0" smtClean="0"/>
              <a:t>eligion und Glaube im Leben der Menschen (LP, S. 16)</a:t>
            </a:r>
          </a:p>
          <a:p>
            <a:pPr marL="0" indent="0">
              <a:spcBef>
                <a:spcPct val="45000"/>
              </a:spcBef>
              <a:buNone/>
            </a:pPr>
            <a:endParaRPr lang="de-DE" sz="1800" dirty="0" smtClean="0"/>
          </a:p>
          <a:p>
            <a:pPr>
              <a:spcBef>
                <a:spcPct val="45000"/>
              </a:spcBef>
            </a:pPr>
            <a:r>
              <a:rPr lang="de-DE" altLang="de-DE" sz="1800" b="1" dirty="0" smtClean="0"/>
              <a:t>Schwerpunkte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sind Untergliederungselemente der </a:t>
            </a:r>
            <a:r>
              <a:rPr lang="de-DE" altLang="de-DE" sz="1800" dirty="0" smtClean="0"/>
              <a:t>Bereiche </a:t>
            </a:r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z</a:t>
            </a:r>
            <a:r>
              <a:rPr lang="de-DE" altLang="de-DE" sz="1800" dirty="0"/>
              <a:t>. </a:t>
            </a:r>
            <a:r>
              <a:rPr lang="de-DE" altLang="de-DE" sz="1800" dirty="0" smtClean="0"/>
              <a:t>B. zu Bereich 5:</a:t>
            </a:r>
          </a:p>
          <a:p>
            <a:pPr marL="0" lvl="0" indent="0">
              <a:spcBef>
                <a:spcPct val="45000"/>
              </a:spcBef>
              <a:buNone/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 	   - </a:t>
            </a:r>
            <a:r>
              <a:rPr lang="de-DE" sz="1800" dirty="0" smtClean="0"/>
              <a:t>Die muslimische Gebetsstätte (LP, S. 17)</a:t>
            </a:r>
          </a:p>
          <a:p>
            <a:pPr marL="0" indent="0">
              <a:spcBef>
                <a:spcPct val="45000"/>
              </a:spcBef>
              <a:buNone/>
            </a:pPr>
            <a:r>
              <a:rPr lang="de-DE" sz="1800" dirty="0"/>
              <a:t>	</a:t>
            </a:r>
            <a:r>
              <a:rPr lang="de-DE" sz="1800" dirty="0" smtClean="0"/>
              <a:t>	   - Feste und Rituale in der Gemeinschaft (LP, S. 17)</a:t>
            </a:r>
            <a:endParaRPr lang="de-DE" sz="1800" dirty="0"/>
          </a:p>
          <a:p>
            <a:pPr marL="0" lvl="0" indent="0">
              <a:spcBef>
                <a:spcPct val="45000"/>
              </a:spcBef>
              <a:buNone/>
            </a:pPr>
            <a:endParaRPr lang="de-DE" sz="1800" dirty="0"/>
          </a:p>
          <a:p>
            <a:pPr marL="0" indent="0">
              <a:spcBef>
                <a:spcPct val="45000"/>
              </a:spcBef>
              <a:buNone/>
            </a:pPr>
            <a:endParaRPr lang="de-DE" altLang="de-DE" sz="1800" dirty="0" smtClean="0"/>
          </a:p>
          <a:p>
            <a:pPr marL="0" indent="0">
              <a:spcBef>
                <a:spcPct val="45000"/>
              </a:spcBef>
              <a:buNone/>
            </a:pPr>
            <a:endParaRPr lang="de-DE" sz="1800" dirty="0" smtClean="0"/>
          </a:p>
          <a:p>
            <a:pPr marL="0" indent="0">
              <a:spcBef>
                <a:spcPct val="45000"/>
              </a:spcBef>
              <a:buNone/>
            </a:pPr>
            <a:endParaRPr lang="de-DE" altLang="de-DE" sz="1800" dirty="0"/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/>
              <a:t>		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3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Zentrale Begriffe und Ebenen im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Lehrplan </a:t>
            </a:r>
            <a:r>
              <a:rPr lang="de-DE" altLang="de-DE" sz="2400" b="1" dirty="0">
                <a:solidFill>
                  <a:srgbClr val="0070C0"/>
                </a:solidFill>
              </a:rPr>
              <a:t>(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II)</a:t>
            </a:r>
            <a:endParaRPr lang="de-DE" altLang="de-DE" sz="1800" dirty="0"/>
          </a:p>
          <a:p>
            <a:pPr>
              <a:buNone/>
            </a:pPr>
            <a:endParaRPr lang="de-DE" altLang="de-DE" sz="1800" dirty="0"/>
          </a:p>
          <a:p>
            <a:r>
              <a:rPr lang="de-DE" altLang="de-DE" sz="1800" b="1" dirty="0" smtClean="0"/>
              <a:t>Kompetenzerwartungen</a:t>
            </a:r>
            <a:r>
              <a:rPr lang="de-DE" altLang="de-DE" sz="1800" b="1" dirty="0"/>
              <a:t>:</a:t>
            </a:r>
          </a:p>
          <a:p>
            <a:pPr>
              <a:spcAft>
                <a:spcPts val="1200"/>
              </a:spcAft>
              <a:buNone/>
            </a:pPr>
            <a:r>
              <a:rPr lang="de-DE" altLang="de-DE" sz="1800" b="1" dirty="0"/>
              <a:t>	</a:t>
            </a:r>
            <a:r>
              <a:rPr lang="de-DE" altLang="de-DE" sz="1800" u="sng" dirty="0" smtClean="0"/>
              <a:t>auf die einzelnen Bereiche bezogene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Kompetenzerwartungen </a:t>
            </a:r>
            <a:r>
              <a:rPr lang="de-DE" altLang="de-DE" sz="1800" dirty="0" smtClean="0"/>
              <a:t>weisen die </a:t>
            </a:r>
            <a:r>
              <a:rPr lang="de-DE" altLang="de-DE" sz="1800" dirty="0"/>
              <a:t>Zusammenführung von Prozessen </a:t>
            </a:r>
            <a:r>
              <a:rPr lang="de-DE" altLang="de-DE" sz="1800" dirty="0" smtClean="0"/>
              <a:t>(verdeutlicht durch Operatoren wie „beschreiben“, „erläutern“, „erörtern“) und Inhalten/Gegenständen aus, mit Progression (LP, S. 19 ff.)</a:t>
            </a:r>
          </a:p>
          <a:p>
            <a:pPr>
              <a:buNone/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- einige Kompetenzerwartungen werden durch Beispiele veranschaulicht  </a:t>
            </a:r>
          </a:p>
          <a:p>
            <a:pPr>
              <a:spcAft>
                <a:spcPts val="1200"/>
              </a:spcAft>
              <a:buNone/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(„z. B.“) und bei einigen KE wird durch Klammerzusätze darauf hingewiesen, dass der genannte Aspekt und mindestens ein weiterer zu berücksichtigen sind („u. a.“)</a:t>
            </a:r>
          </a:p>
          <a:p>
            <a:pPr>
              <a:spcAft>
                <a:spcPts val="0"/>
              </a:spcAft>
              <a:buNone/>
            </a:pPr>
            <a:r>
              <a:rPr lang="de-DE" altLang="de-DE" sz="1800" dirty="0"/>
              <a:t>	</a:t>
            </a:r>
            <a:r>
              <a:rPr lang="de-DE" altLang="de-DE" sz="1800" b="1" dirty="0" smtClean="0"/>
              <a:t>Kompetenzerwartungen sind jeweils ausgewiesen</a:t>
            </a:r>
          </a:p>
          <a:p>
            <a:pPr marL="7200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altLang="de-DE" sz="1800" dirty="0"/>
              <a:t>f</a:t>
            </a:r>
            <a:r>
              <a:rPr lang="de-DE" altLang="de-DE" sz="1800" dirty="0" smtClean="0"/>
              <a:t>ür das Ende der Schuleingangsphase und das Ende von Klasse 4</a:t>
            </a:r>
            <a:r>
              <a:rPr lang="de-DE" altLang="de-DE" sz="1800" dirty="0"/>
              <a:t>	</a:t>
            </a:r>
            <a:endParaRPr lang="de-DE" altLang="de-DE" sz="1800" dirty="0" smtClean="0"/>
          </a:p>
          <a:p>
            <a:pPr>
              <a:spcAft>
                <a:spcPts val="1200"/>
              </a:spcAft>
              <a:buNone/>
            </a:pPr>
            <a:endParaRPr lang="de-DE" altLang="de-DE" sz="1800" dirty="0"/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/>
              <a:t>	      </a:t>
            </a:r>
            <a:endParaRPr lang="de-DE" altLang="de-DE" sz="1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23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2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 smtClean="0">
                <a:solidFill>
                  <a:srgbClr val="0070C0"/>
                </a:solidFill>
              </a:rPr>
              <a:t>Lehrplan </a:t>
            </a:r>
            <a:r>
              <a:rPr lang="de-DE" altLang="de-DE" sz="2400" b="1" dirty="0">
                <a:solidFill>
                  <a:srgbClr val="0070C0"/>
                </a:solidFill>
              </a:rPr>
              <a:t>–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Kapitelstruktur (I)</a:t>
            </a:r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 smtClean="0"/>
              <a:t>	      </a:t>
            </a:r>
            <a:endParaRPr lang="de-DE" altLang="de-DE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24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69880"/>
              </p:ext>
            </p:extLst>
          </p:nvPr>
        </p:nvGraphicFramePr>
        <p:xfrm>
          <a:off x="1619672" y="1772816"/>
          <a:ext cx="6096000" cy="394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4799856"/>
              </a:tblGrid>
              <a:tr h="369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Kapitel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Gliederungspunkt</a:t>
                      </a:r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Vorwort</a:t>
                      </a:r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+mn-lt"/>
                        </a:rPr>
                        <a:t>1</a:t>
                      </a:r>
                      <a:endParaRPr lang="de-DE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12" charset="-128"/>
                        </a:rPr>
                        <a:t>Aufgaben und Ziele des Fachs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latin typeface="+mn-lt"/>
                        </a:rPr>
                        <a:t>1.1</a:t>
                      </a:r>
                      <a:endParaRPr lang="de-DE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400" dirty="0" smtClean="0"/>
                        <a:t>Der Beitrag des Faches zum Bildungs- und Erziehungsauftrag</a:t>
                      </a:r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latin typeface="+mn-lt"/>
                        </a:rPr>
                        <a:t>1.2</a:t>
                      </a:r>
                      <a:endParaRPr lang="de-DE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400" dirty="0" smtClean="0"/>
                        <a:t>Lernen und Lehren</a:t>
                      </a:r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latin typeface="+mn-lt"/>
                        </a:rPr>
                        <a:t>1.3</a:t>
                      </a:r>
                      <a:endParaRPr lang="de-DE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400" dirty="0" smtClean="0"/>
                        <a:t>Orientierung an Kompetenzen</a:t>
                      </a:r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+mn-lt"/>
                        </a:rPr>
                        <a:t>2</a:t>
                      </a:r>
                      <a:endParaRPr lang="de-DE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 pitchFamily="-112" charset="-128"/>
                        </a:rPr>
                        <a:t>Bereiche und Schwerpunkte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410778">
                <a:tc>
                  <a:txBody>
                    <a:bodyPr/>
                    <a:lstStyle/>
                    <a:p>
                      <a:r>
                        <a:rPr lang="de-DE" sz="1400" i="0" dirty="0" smtClean="0">
                          <a:latin typeface="+mn-lt"/>
                        </a:rPr>
                        <a:t>2.1 – 2.6</a:t>
                      </a:r>
                      <a:endParaRPr lang="de-DE" sz="14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Vorstellung der inhaltlichen Bereiche  und Schwerpunkte</a:t>
                      </a:r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r>
                        <a:rPr lang="de-DE" sz="1400" i="0" dirty="0" smtClean="0">
                          <a:latin typeface="+mn-lt"/>
                        </a:rPr>
                        <a:t>2.7</a:t>
                      </a:r>
                      <a:endParaRPr lang="de-DE" sz="14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Vernetzung der Bereiche und Schwerpunkte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3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>
                <a:solidFill>
                  <a:srgbClr val="0070C0"/>
                </a:solidFill>
              </a:rPr>
              <a:t>Kernlehrplan – </a:t>
            </a:r>
            <a:r>
              <a:rPr lang="de-DE" altLang="de-DE" sz="2400" b="1" dirty="0" smtClean="0">
                <a:solidFill>
                  <a:srgbClr val="0070C0"/>
                </a:solidFill>
              </a:rPr>
              <a:t>Kapitelstruktur (II)</a:t>
            </a:r>
          </a:p>
          <a:p>
            <a:pPr marL="0" indent="0">
              <a:spcBef>
                <a:spcPct val="35000"/>
              </a:spcBef>
              <a:buNone/>
            </a:pPr>
            <a:endParaRPr lang="de-DE" altLang="de-DE" sz="2400" b="1" dirty="0">
              <a:solidFill>
                <a:srgbClr val="0070C0"/>
              </a:solidFill>
            </a:endParaRPr>
          </a:p>
          <a:p>
            <a:pPr marL="0" indent="0">
              <a:spcBef>
                <a:spcPct val="35000"/>
              </a:spcBef>
              <a:buNone/>
            </a:pPr>
            <a:endParaRPr lang="de-DE" altLang="de-DE" sz="24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 smtClean="0"/>
              <a:t>	      </a:t>
            </a:r>
            <a:endParaRPr lang="de-DE" altLang="de-DE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25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48083"/>
              </p:ext>
            </p:extLst>
          </p:nvPr>
        </p:nvGraphicFramePr>
        <p:xfrm>
          <a:off x="1619672" y="1772816"/>
          <a:ext cx="6096000" cy="184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4799856"/>
              </a:tblGrid>
              <a:tr h="441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Kapitel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Gliederungspunkt</a:t>
                      </a:r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+mn-lt"/>
                        </a:rPr>
                        <a:t>3</a:t>
                      </a:r>
                      <a:endParaRPr lang="de-DE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Kompetenzerwartungen</a:t>
                      </a:r>
                      <a:endParaRPr kumimoji="0" lang="de-DE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r>
                        <a:rPr lang="de-DE" sz="1400" i="0" dirty="0" smtClean="0">
                          <a:latin typeface="+mn-lt"/>
                        </a:rPr>
                        <a:t>3.1 – 3.6</a:t>
                      </a:r>
                      <a:endParaRPr lang="de-DE" sz="14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400" dirty="0" smtClean="0"/>
                        <a:t>Konkretisierte Kompetenzerwartungen in den einzelnen inhaltlichen Bereichen und Schwerpunkten</a:t>
                      </a:r>
                    </a:p>
                  </a:txBody>
                  <a:tcPr/>
                </a:tc>
              </a:tr>
              <a:tr h="441801">
                <a:tc>
                  <a:txBody>
                    <a:bodyPr/>
                    <a:lstStyle/>
                    <a:p>
                      <a:r>
                        <a:rPr lang="de-DE" sz="1400" b="1" i="0" dirty="0" smtClean="0">
                          <a:latin typeface="+mn-lt"/>
                        </a:rPr>
                        <a:t>4</a:t>
                      </a:r>
                      <a:endParaRPr lang="de-DE" sz="1400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25000"/>
                        </a:spcBef>
                        <a:defRPr/>
                      </a:pPr>
                      <a:r>
                        <a:rPr lang="de-DE" altLang="de-DE" sz="1400" b="1" dirty="0" smtClean="0"/>
                        <a:t>Leistungen fördern und bewerten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8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altLang="de-DE" sz="2400" b="1" dirty="0" smtClean="0">
                <a:solidFill>
                  <a:srgbClr val="0070C0"/>
                </a:solidFill>
                <a:latin typeface="Calibri" pitchFamily="34" charset="0"/>
              </a:rPr>
              <a:t>Kompetenzerwartungen beschreiben Beobachtbares</a:t>
            </a:r>
          </a:p>
          <a:p>
            <a:pPr marL="0" indent="0">
              <a:buNone/>
            </a:pPr>
            <a:r>
              <a:rPr lang="de-DE" altLang="de-DE" sz="1800" dirty="0" smtClean="0"/>
              <a:t>z. B.: </a:t>
            </a:r>
            <a:r>
              <a:rPr lang="de-DE" altLang="de-DE" sz="1800" dirty="0" smtClean="0">
                <a:latin typeface="Calibri" pitchFamily="34" charset="0"/>
                <a:cs typeface="Arial" pitchFamily="34" charset="0"/>
              </a:rPr>
              <a:t>Die Schülerinnen und Schüler …</a:t>
            </a:r>
            <a:endParaRPr lang="de-DE" altLang="de-DE" sz="1800" b="1" u="sng" dirty="0" smtClean="0">
              <a:latin typeface="Calibri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de-DE" altLang="de-DE" sz="1800" dirty="0" smtClean="0">
                <a:latin typeface="Calibri" pitchFamily="34" charset="0"/>
                <a:cs typeface="Arial" pitchFamily="34" charset="0"/>
              </a:rPr>
              <a:t>	… benennen </a:t>
            </a:r>
            <a:r>
              <a:rPr lang="de-DE" alt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Eigenschaften 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von </a:t>
            </a:r>
            <a:r>
              <a:rPr lang="de-DE" alt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Propheten</a:t>
            </a:r>
            <a:endParaRPr lang="de-DE" altLang="de-DE" sz="1800" dirty="0">
              <a:latin typeface="Calibri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de-DE" altLang="de-DE" sz="1800" dirty="0" smtClean="0">
                <a:latin typeface="Calibri" pitchFamily="34" charset="0"/>
                <a:cs typeface="Arial" pitchFamily="34" charset="0"/>
              </a:rPr>
              <a:t>	… </a:t>
            </a:r>
            <a:r>
              <a:rPr lang="de-DE" alt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beschreiben 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anhand von Beispielen die Bedeutung des Koran im Glauben und </a:t>
            </a:r>
            <a:r>
              <a:rPr lang="de-DE" alt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Leben 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der Musliminnen und Muslime (z. B. im Gebet</a:t>
            </a:r>
            <a:r>
              <a:rPr lang="de-DE" alt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00050" lvl="1" indent="0">
              <a:buNone/>
            </a:pPr>
            <a:r>
              <a:rPr lang="de-DE" altLang="de-DE" sz="1800" dirty="0" smtClean="0">
                <a:latin typeface="Calibri" pitchFamily="34" charset="0"/>
                <a:cs typeface="Arial" pitchFamily="34" charset="0"/>
              </a:rPr>
              <a:t>	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… ordnen … ein</a:t>
            </a:r>
          </a:p>
          <a:p>
            <a:pPr marL="400050" lvl="1" indent="0">
              <a:buNone/>
            </a:pP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	… stellen … </a:t>
            </a:r>
            <a:r>
              <a:rPr lang="de-DE" alt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dar</a:t>
            </a:r>
            <a:endParaRPr lang="de-DE" altLang="de-DE" sz="1800" dirty="0">
              <a:latin typeface="Calibri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de-DE" altLang="de-DE" sz="1800" dirty="0" smtClean="0">
                <a:latin typeface="Calibri" pitchFamily="34" charset="0"/>
                <a:cs typeface="Arial" pitchFamily="34" charset="0"/>
              </a:rPr>
              <a:t>          … </a:t>
            </a:r>
            <a:r>
              <a:rPr lang="de-DE" alt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beurteilen 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ansatzweise Einflussmöglichkeiten und Verantwortung von </a:t>
            </a:r>
            <a:r>
              <a:rPr lang="de-DE" alt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		    Menschen für die Schöpfung Gottes in ihrem Lebensumfeld und bringen dies 	    auf unterschiedliche Weise 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zum Ausdruck (z. B. in Worten, Texten, Bildern, </a:t>
            </a:r>
            <a:r>
              <a:rPr lang="de-DE" alt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	    Liedern)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altLang="de-DE" sz="1800" dirty="0" smtClean="0">
              <a:latin typeface="Calibri" pitchFamily="34" charset="0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latin typeface="Calibri" pitchFamily="34" charset="0"/>
              </a:rPr>
              <a:t>…; </a:t>
            </a:r>
            <a:r>
              <a:rPr lang="de-DE" altLang="de-DE" sz="2000" b="1" dirty="0" smtClean="0">
                <a:solidFill>
                  <a:srgbClr val="0070C0"/>
                </a:solidFill>
              </a:rPr>
              <a:t>dahinter stehen jeweils Haltungen, Einstellungen, Motivationen  </a:t>
            </a:r>
            <a:endParaRPr lang="de-DE" altLang="de-DE" sz="2000" dirty="0">
              <a:cs typeface="Arial" pitchFamily="34" charset="0"/>
            </a:endParaRPr>
          </a:p>
          <a:p>
            <a:pPr>
              <a:spcBef>
                <a:spcPct val="3500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 smtClean="0">
                <a:solidFill>
                  <a:srgbClr val="0070C0"/>
                </a:solidFill>
              </a:rPr>
              <a:t>Alle Kompetenzerwartungen sind im Wortlaut verbindlich</a:t>
            </a:r>
          </a:p>
          <a:p>
            <a:pPr>
              <a:spcBef>
                <a:spcPct val="35000"/>
              </a:spcBef>
              <a:buFont typeface="Wingdings" panose="05000000000000000000" pitchFamily="2" charset="2"/>
              <a:buChar char="Ø"/>
            </a:pPr>
            <a:r>
              <a:rPr lang="de-DE" altLang="de-DE" sz="2000" b="1" dirty="0" smtClean="0">
                <a:solidFill>
                  <a:srgbClr val="0070C0"/>
                </a:solidFill>
              </a:rPr>
              <a:t>Kompetenzen decken nicht das Ganze des Religionsunterrichts ab</a:t>
            </a:r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/>
              <a:t>	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26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9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 smtClean="0">
                <a:solidFill>
                  <a:srgbClr val="0070C0"/>
                </a:solidFill>
              </a:rPr>
              <a:t>Leistungsbewertung (Vgl. Kap. 4, KP, S. 35 f.)</a:t>
            </a:r>
            <a:endParaRPr lang="de-DE" altLang="de-DE" sz="2400" b="1" dirty="0"/>
          </a:p>
          <a:p>
            <a:pPr>
              <a:buNone/>
            </a:pPr>
            <a:endParaRPr lang="de-DE" altLang="de-DE" sz="1800" dirty="0"/>
          </a:p>
          <a:p>
            <a:pPr>
              <a:spcAft>
                <a:spcPts val="1200"/>
              </a:spcAft>
            </a:pPr>
            <a:r>
              <a:rPr lang="de-DE" altLang="de-DE" sz="1800" dirty="0" smtClean="0"/>
              <a:t>Leistungsbewertung orientiert sich inhaltlich an den in Kap. 3 beschriebenen Kompetenzerwartungen</a:t>
            </a:r>
          </a:p>
          <a:p>
            <a:pPr>
              <a:spcAft>
                <a:spcPts val="1200"/>
              </a:spcAft>
            </a:pPr>
            <a:r>
              <a:rPr lang="de-DE" altLang="de-DE" sz="1800" dirty="0"/>
              <a:t>n</a:t>
            </a:r>
            <a:r>
              <a:rPr lang="de-DE" altLang="de-DE" sz="1800" dirty="0" smtClean="0"/>
              <a:t>icht nur Ergebnisse, sondern auch Anstrengungen und Lernfortschritte sind zu bewerten</a:t>
            </a:r>
          </a:p>
          <a:p>
            <a:pPr>
              <a:spcAft>
                <a:spcPts val="1200"/>
              </a:spcAft>
            </a:pPr>
            <a:r>
              <a:rPr lang="de-DE" altLang="de-DE" sz="1800" dirty="0" smtClean="0"/>
              <a:t>Lernstände von Schülerinnen und Schülern sind in unterschiedlicher Form zu erfassen</a:t>
            </a:r>
          </a:p>
          <a:p>
            <a:r>
              <a:rPr lang="de-DE" altLang="de-DE" sz="1800" dirty="0"/>
              <a:t>r</a:t>
            </a:r>
            <a:r>
              <a:rPr lang="de-DE" altLang="de-DE" sz="1800" dirty="0" smtClean="0"/>
              <a:t>eligiöse Überzeugungen, das religiöse Leben und die religiöse Praxis der Schülerinnen und Schüler dürfen nicht vorausgesetzt oder gefordert werden und sind </a:t>
            </a:r>
            <a:r>
              <a:rPr lang="de-DE" altLang="de-DE" sz="1800" u="sng" dirty="0" smtClean="0"/>
              <a:t>nicht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G</a:t>
            </a:r>
            <a:r>
              <a:rPr lang="de-DE" altLang="de-DE" sz="1800" dirty="0" smtClean="0"/>
              <a:t>egenstand der Leistungsbewertung</a:t>
            </a:r>
            <a:r>
              <a:rPr lang="de-DE" altLang="de-DE" sz="1800" dirty="0"/>
              <a:t>	</a:t>
            </a:r>
            <a:endParaRPr lang="de-DE" altLang="de-DE" sz="1800" dirty="0" smtClean="0"/>
          </a:p>
          <a:p>
            <a:pPr>
              <a:spcAft>
                <a:spcPts val="1200"/>
              </a:spcAft>
              <a:buNone/>
            </a:pPr>
            <a:endParaRPr lang="de-DE" altLang="de-DE" sz="1800" dirty="0"/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/>
              <a:t>	      </a:t>
            </a:r>
            <a:endParaRPr lang="de-DE" altLang="de-DE" sz="1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27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1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28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560" y="3212976"/>
            <a:ext cx="8208912" cy="360039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de-DE" altLang="de-DE" sz="2400" b="1" dirty="0" smtClean="0">
                <a:solidFill>
                  <a:srgbClr val="FF0000"/>
                </a:solidFill>
                <a:latin typeface="Arial-BoldMT" charset="0"/>
              </a:rPr>
              <a:t>IV. Aufgaben </a:t>
            </a:r>
            <a:r>
              <a:rPr lang="de-DE" altLang="de-DE" sz="2400" b="1" dirty="0">
                <a:solidFill>
                  <a:srgbClr val="FF0000"/>
                </a:solidFill>
                <a:latin typeface="Arial-BoldMT" charset="0"/>
              </a:rPr>
              <a:t>der </a:t>
            </a:r>
            <a:r>
              <a:rPr lang="de-DE" altLang="de-DE" sz="2400" b="1" dirty="0" smtClean="0">
                <a:solidFill>
                  <a:srgbClr val="FF0000"/>
                </a:solidFill>
                <a:latin typeface="Arial-BoldMT" charset="0"/>
              </a:rPr>
              <a:t>Lehrkräfte/Unterstützungsangebot</a:t>
            </a:r>
            <a:endParaRPr lang="de-DE" altLang="de-DE" sz="2400" b="1" dirty="0">
              <a:solidFill>
                <a:srgbClr val="FF0000"/>
              </a:solidFill>
              <a:latin typeface="Arial-BoldMT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de-DE" altLang="de-DE" sz="2400" b="1" dirty="0" smtClean="0">
                <a:solidFill>
                  <a:srgbClr val="FF0000"/>
                </a:solidFill>
                <a:latin typeface="Arial-BoldMT" charset="0"/>
              </a:rPr>
              <a:t> </a:t>
            </a:r>
            <a:endParaRPr lang="de-DE" altLang="de-DE" sz="2400" b="1" dirty="0">
              <a:solidFill>
                <a:srgbClr val="FF0000"/>
              </a:solidFill>
              <a:latin typeface="Arial-BoldMT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de-DE" altLang="de-DE" sz="2400" b="1" dirty="0" smtClean="0">
                <a:solidFill>
                  <a:srgbClr val="FF0000"/>
                </a:solidFill>
                <a:latin typeface="Arial-BoldMT" charset="0"/>
              </a:rPr>
              <a:t>	</a:t>
            </a:r>
            <a:endParaRPr lang="de-DE" altLang="de-DE" sz="2400" b="1" dirty="0">
              <a:solidFill>
                <a:srgbClr val="FF0000"/>
              </a:solidFill>
              <a:latin typeface="Arial-Bold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>
                <a:solidFill>
                  <a:srgbClr val="0070C0"/>
                </a:solidFill>
                <a:latin typeface="Arial" pitchFamily="34" charset="0"/>
              </a:rPr>
              <a:t>Anforderungen an die Schulen angesichts kompetenzorientierter </a:t>
            </a:r>
            <a:r>
              <a:rPr lang="de-DE" altLang="de-DE" sz="2400" b="1" dirty="0" smtClean="0">
                <a:solidFill>
                  <a:srgbClr val="0070C0"/>
                </a:solidFill>
                <a:latin typeface="Arial" pitchFamily="34" charset="0"/>
              </a:rPr>
              <a:t>(Kern-)Lehrpläne</a:t>
            </a:r>
            <a:endParaRPr lang="de-DE" altLang="de-DE" sz="2400" b="1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de-DE" altLang="de-DE" sz="1800" dirty="0"/>
              <a:t>Festlegung</a:t>
            </a:r>
            <a:r>
              <a:rPr lang="de-DE" altLang="de-DE" sz="3200" dirty="0"/>
              <a:t> </a:t>
            </a:r>
            <a:r>
              <a:rPr lang="de-DE" altLang="de-DE" sz="1800" dirty="0"/>
              <a:t>des Umfangs von Kompetenzerwartungen im </a:t>
            </a:r>
            <a:r>
              <a:rPr lang="de-DE" altLang="de-DE" sz="1800" dirty="0" smtClean="0"/>
              <a:t>LP,</a:t>
            </a:r>
            <a:r>
              <a:rPr lang="de-DE" altLang="de-DE" sz="1800" dirty="0"/>
              <a:t> </a:t>
            </a:r>
            <a:r>
              <a:rPr lang="de-DE" altLang="de-DE" sz="1800" u="sng" dirty="0" smtClean="0"/>
              <a:t>lerngruppen-adäquate </a:t>
            </a:r>
            <a:r>
              <a:rPr lang="de-DE" altLang="de-DE" sz="1800" u="sng" dirty="0"/>
              <a:t>Umsetzung und Konkretisierung</a:t>
            </a:r>
            <a:r>
              <a:rPr lang="de-DE" altLang="de-DE" sz="1800" dirty="0"/>
              <a:t> ist Aufgabe der </a:t>
            </a:r>
            <a:r>
              <a:rPr lang="de-DE" altLang="de-DE" sz="1800" dirty="0" smtClean="0"/>
              <a:t>Lehrkräfte</a:t>
            </a:r>
            <a:endParaRPr lang="de-DE" altLang="de-DE" sz="1800" dirty="0"/>
          </a:p>
          <a:p>
            <a:pPr>
              <a:spcAft>
                <a:spcPts val="1200"/>
              </a:spcAft>
            </a:pPr>
            <a:r>
              <a:rPr lang="de-DE" altLang="de-DE" sz="1800" dirty="0"/>
              <a:t>Aussagen zur </a:t>
            </a:r>
            <a:r>
              <a:rPr lang="de-DE" altLang="de-DE" sz="1800" dirty="0" smtClean="0"/>
              <a:t>Leistungsförderung </a:t>
            </a:r>
            <a:r>
              <a:rPr lang="de-DE" altLang="de-DE" sz="1800" dirty="0"/>
              <a:t>und -bewertung im </a:t>
            </a:r>
            <a:r>
              <a:rPr lang="de-DE" altLang="de-DE" sz="1800" dirty="0" smtClean="0"/>
              <a:t>LP, </a:t>
            </a:r>
            <a:r>
              <a:rPr lang="de-DE" altLang="de-DE" sz="1800" u="sng" dirty="0" smtClean="0"/>
              <a:t>Vereinbarungen </a:t>
            </a:r>
            <a:r>
              <a:rPr lang="de-DE" altLang="de-DE" sz="1800" u="sng" dirty="0"/>
              <a:t>und Absprachen über Kriterien </a:t>
            </a:r>
            <a:r>
              <a:rPr lang="de-DE" altLang="de-DE" sz="1800" dirty="0"/>
              <a:t>in den </a:t>
            </a:r>
            <a:r>
              <a:rPr lang="de-DE" altLang="de-DE" sz="1800" dirty="0" smtClean="0"/>
              <a:t>Schulen</a:t>
            </a:r>
            <a:endParaRPr lang="de-DE" altLang="de-DE" sz="1800" dirty="0"/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/>
              <a:t>	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29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pic>
        <p:nvPicPr>
          <p:cNvPr id="7" name="Picture 4" descr="curriculum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653136"/>
            <a:ext cx="1728788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9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3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3212976"/>
            <a:ext cx="8064500" cy="360039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I. Allgemeine Informationen </a:t>
            </a:r>
            <a:r>
              <a:rPr lang="de-DE" sz="2400" b="1" dirty="0">
                <a:solidFill>
                  <a:srgbClr val="FF0000"/>
                </a:solidFill>
              </a:rPr>
              <a:t>zur Lehrplanentwicklung </a:t>
            </a:r>
            <a:r>
              <a:rPr lang="de-DE" sz="2400" b="1" dirty="0" smtClean="0">
                <a:solidFill>
                  <a:srgbClr val="FF0000"/>
                </a:solidFill>
              </a:rPr>
              <a:t>und zum </a:t>
            </a:r>
            <a:r>
              <a:rPr lang="de-DE" sz="2400" b="1" dirty="0">
                <a:solidFill>
                  <a:srgbClr val="FF0000"/>
                </a:solidFill>
              </a:rPr>
              <a:t>Fach IRU </a:t>
            </a:r>
          </a:p>
        </p:txBody>
      </p:sp>
    </p:spTree>
    <p:extLst>
      <p:ext uri="{BB962C8B-B14F-4D97-AF65-F5344CB8AC3E}">
        <p14:creationId xmlns:p14="http://schemas.microsoft.com/office/powerpoint/2010/main" val="23548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latin typeface="Arial" pitchFamily="34" charset="0"/>
              </a:rPr>
              <a:t>Wie lässt sich der Lehrplan umsetzen?</a:t>
            </a:r>
          </a:p>
          <a:p>
            <a:pPr>
              <a:spcBef>
                <a:spcPct val="35000"/>
              </a:spcBef>
              <a:buFont typeface="Wingdings" panose="05000000000000000000" pitchFamily="2" charset="2"/>
              <a:buChar char="Ø"/>
            </a:pPr>
            <a:r>
              <a:rPr lang="de-DE" altLang="de-DE" sz="2400" dirty="0" smtClean="0">
                <a:solidFill>
                  <a:srgbClr val="0070C0"/>
                </a:solidFill>
                <a:latin typeface="Arial" pitchFamily="34" charset="0"/>
              </a:rPr>
              <a:t>Wie kommen wir von den Kompetenzerwartungen und inhaltlichen Bereichen (mit den jeweiligen inhaltlichen Schwerpunkten) des Lehrplans zu konkreten Unterrichtsvorhaben?</a:t>
            </a:r>
          </a:p>
          <a:p>
            <a:pPr marL="0" indent="0">
              <a:spcBef>
                <a:spcPct val="35000"/>
              </a:spcBef>
              <a:buNone/>
            </a:pPr>
            <a:endParaRPr lang="de-DE" altLang="de-DE" sz="2400" b="1" dirty="0">
              <a:solidFill>
                <a:srgbClr val="0070C0"/>
              </a:solidFill>
              <a:latin typeface="Arial" pitchFamily="34" charset="0"/>
            </a:endParaRPr>
          </a:p>
          <a:p>
            <a:pPr marL="0" indent="0">
              <a:spcBef>
                <a:spcPct val="45000"/>
              </a:spcBef>
              <a:buNone/>
            </a:pPr>
            <a:r>
              <a:rPr lang="de-DE" altLang="de-DE" sz="1800" dirty="0" smtClean="0"/>
              <a:t>Erläuterungen an einem ausgewählten Beispiel (</a:t>
            </a:r>
            <a:r>
              <a:rPr lang="de-DE" altLang="de-DE" sz="1800" smtClean="0"/>
              <a:t>separates Material</a:t>
            </a:r>
            <a:r>
              <a:rPr lang="de-DE" altLang="de-DE" sz="1800" dirty="0" smtClean="0"/>
              <a:t>)</a:t>
            </a:r>
            <a:endParaRPr lang="de-DE" altLang="de-DE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30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5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latin typeface="Arial" pitchFamily="34" charset="0"/>
              </a:rPr>
              <a:t>Unterstützungsangebot „Lehrplannavigator“</a:t>
            </a:r>
            <a:r>
              <a:rPr lang="de-DE" altLang="de-DE" sz="1800" dirty="0"/>
              <a:t>	</a:t>
            </a:r>
            <a:endParaRPr lang="de-DE" altLang="de-DE" sz="1800" dirty="0" smtClean="0"/>
          </a:p>
          <a:p>
            <a:pPr marL="0" indent="0">
              <a:spcBef>
                <a:spcPct val="35000"/>
              </a:spcBef>
              <a:buNone/>
            </a:pPr>
            <a:endParaRPr lang="de-DE" altLang="de-DE" sz="1800" dirty="0"/>
          </a:p>
          <a:p>
            <a:pPr marL="0" indent="0">
              <a:spcBef>
                <a:spcPct val="35000"/>
              </a:spcBef>
              <a:buNone/>
            </a:pPr>
            <a:endParaRPr lang="de-DE" altLang="de-DE" sz="1800" dirty="0" smtClean="0"/>
          </a:p>
          <a:p>
            <a:pPr marL="0" indent="0" defTabSz="798513">
              <a:spcBef>
                <a:spcPct val="35000"/>
              </a:spcBef>
              <a:buNone/>
            </a:pPr>
            <a:r>
              <a:rPr lang="de-DE" altLang="de-DE" sz="2000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de-DE" altLang="de-DE" sz="2000" dirty="0">
                <a:solidFill>
                  <a:srgbClr val="002060"/>
                </a:solidFill>
                <a:hlinkClick r:id="rId3"/>
              </a:rPr>
              <a:t>://</a:t>
            </a:r>
            <a:r>
              <a:rPr lang="de-DE" altLang="de-DE" sz="2000" dirty="0" smtClean="0">
                <a:solidFill>
                  <a:srgbClr val="002060"/>
                </a:solidFill>
                <a:hlinkClick r:id="rId3"/>
              </a:rPr>
              <a:t>www.standardsicherung.schulministerium.nrw.de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 marL="0" indent="0">
              <a:spcBef>
                <a:spcPct val="35000"/>
              </a:spcBef>
              <a:buNone/>
            </a:pPr>
            <a:endParaRPr lang="de-DE" altLang="de-DE" sz="1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altLang="de-DE" sz="1600" dirty="0" smtClean="0">
                <a:hlinkClick r:id="rId4"/>
              </a:rPr>
              <a:t>http</a:t>
            </a:r>
            <a:r>
              <a:rPr lang="de-DE" altLang="de-DE" sz="1600" dirty="0">
                <a:hlinkClick r:id="rId4"/>
              </a:rPr>
              <a:t>://</a:t>
            </a:r>
            <a:r>
              <a:rPr lang="de-DE" altLang="de-DE" sz="1600" dirty="0" smtClean="0">
                <a:hlinkClick r:id="rId4"/>
              </a:rPr>
              <a:t>www.standardsicherung.schulministerium.nrw.de/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altLang="de-DE" sz="1600" dirty="0" err="1" smtClean="0">
                <a:hlinkClick r:id="rId4"/>
              </a:rPr>
              <a:t>lehrplaene</a:t>
            </a:r>
            <a:r>
              <a:rPr lang="de-DE" altLang="de-DE" sz="1600" dirty="0" smtClean="0">
                <a:hlinkClick r:id="rId4"/>
              </a:rPr>
              <a:t>/</a:t>
            </a:r>
            <a:r>
              <a:rPr lang="de-DE" altLang="de-DE" sz="1600" dirty="0" err="1" smtClean="0">
                <a:hlinkClick r:id="rId4"/>
              </a:rPr>
              <a:t>lehrplannavigator-grundschule</a:t>
            </a:r>
            <a:r>
              <a:rPr lang="de-DE" altLang="de-DE" sz="1600" dirty="0" smtClean="0">
                <a:hlinkClick r:id="rId4"/>
              </a:rPr>
              <a:t>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altLang="de-DE" sz="1600" dirty="0" smtClean="0">
                <a:hlinkClick r:id="rId4"/>
              </a:rPr>
              <a:t>islamischer-religionsunterricht/</a:t>
            </a:r>
            <a:endParaRPr lang="de-DE" altLang="de-DE" sz="1600" dirty="0" smtClean="0"/>
          </a:p>
          <a:p>
            <a:pPr marL="0" indent="0">
              <a:spcBef>
                <a:spcPct val="35000"/>
              </a:spcBef>
              <a:buNone/>
            </a:pPr>
            <a:endParaRPr lang="de-DE" altLang="de-DE" sz="1600" dirty="0"/>
          </a:p>
          <a:p>
            <a:pPr marL="0" indent="0">
              <a:spcBef>
                <a:spcPct val="35000"/>
              </a:spcBef>
              <a:buNone/>
            </a:pPr>
            <a:r>
              <a:rPr lang="de-DE" altLang="de-DE" sz="1800" dirty="0" smtClean="0"/>
              <a:t>      </a:t>
            </a:r>
            <a:endParaRPr lang="de-DE" alt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31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l="3715" t="3715" r="3715" b="3715"/>
          <a:stretch/>
        </p:blipFill>
        <p:spPr>
          <a:xfrm>
            <a:off x="5845508" y="3068960"/>
            <a:ext cx="3024337" cy="302433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43" y="4581128"/>
            <a:ext cx="1762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9D1A68-F57D-418A-852F-9DE4197AF445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pic>
        <p:nvPicPr>
          <p:cNvPr id="9" name="Inhaltsplatzhalter 8" descr="Dokument1 - Microsoft Word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65" y="1916113"/>
            <a:ext cx="6324070" cy="3817937"/>
          </a:xfrm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4752528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de-DE" altLang="de-DE" sz="1800" dirty="0"/>
              <a:t>	</a:t>
            </a:r>
            <a:r>
              <a:rPr lang="de-DE" altLang="de-DE" sz="2400" dirty="0" smtClean="0">
                <a:solidFill>
                  <a:srgbClr val="0070C0"/>
                </a:solidFill>
              </a:rPr>
              <a:t>Bitte melden Sie sich, wenn Sie Fragen haben:</a:t>
            </a:r>
            <a:endParaRPr lang="de-DE" altLang="de-DE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ct val="35000"/>
              </a:spcBef>
              <a:spcAft>
                <a:spcPts val="1200"/>
              </a:spcAft>
              <a:buNone/>
            </a:pPr>
            <a:r>
              <a:rPr lang="de-DE" altLang="de-DE" sz="1600" u="sng" dirty="0" smtClean="0"/>
              <a:t>Kontaktdaten: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de-DE" altLang="de-DE" sz="1600" dirty="0" smtClean="0"/>
              <a:t>Cordula Hartwig</a:t>
            </a:r>
            <a:endParaRPr lang="de-DE" altLang="de-DE" sz="1600" dirty="0"/>
          </a:p>
          <a:p>
            <a:pPr marL="0" indent="0">
              <a:spcBef>
                <a:spcPct val="35000"/>
              </a:spcBef>
              <a:buNone/>
            </a:pPr>
            <a:r>
              <a:rPr lang="de-DE" altLang="de-DE" sz="1600" dirty="0" smtClean="0"/>
              <a:t>Qualitäts- und Unterstützungsagentur (QUA-</a:t>
            </a:r>
            <a:r>
              <a:rPr lang="de-DE" altLang="de-DE" sz="1600" dirty="0" err="1" smtClean="0"/>
              <a:t>LiS</a:t>
            </a:r>
            <a:r>
              <a:rPr lang="de-DE" altLang="de-DE" sz="1600" dirty="0" smtClean="0"/>
              <a:t>) – Landesinstitut für Schule </a:t>
            </a:r>
            <a:r>
              <a:rPr lang="de-DE" altLang="de-DE" sz="1600" b="1" dirty="0" smtClean="0"/>
              <a:t>NRW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de-DE" altLang="de-DE" sz="1600" dirty="0" smtClean="0"/>
              <a:t>Arbeitsbereich 4 (</a:t>
            </a:r>
            <a:r>
              <a:rPr lang="de-DE" altLang="de-DE" sz="1600" dirty="0" err="1" smtClean="0"/>
              <a:t>Curriculumentwicklung</a:t>
            </a:r>
            <a:r>
              <a:rPr lang="de-DE" altLang="de-DE" sz="1600" dirty="0" smtClean="0"/>
              <a:t>)</a:t>
            </a:r>
          </a:p>
          <a:p>
            <a:pPr marL="0" indent="0">
              <a:spcBef>
                <a:spcPct val="35000"/>
              </a:spcBef>
              <a:buNone/>
            </a:pPr>
            <a:r>
              <a:rPr lang="de-DE" altLang="de-DE" sz="1600" dirty="0" smtClean="0">
                <a:hlinkClick r:id="rId3"/>
              </a:rPr>
              <a:t>cordula.hartwig@qua-lis.nrw.de</a:t>
            </a:r>
            <a:endParaRPr lang="de-DE" altLang="de-DE" sz="1600" dirty="0" smtClean="0"/>
          </a:p>
          <a:p>
            <a:pPr marL="0" indent="0">
              <a:spcBef>
                <a:spcPct val="35000"/>
              </a:spcBef>
              <a:buNone/>
            </a:pPr>
            <a:r>
              <a:rPr lang="de-DE" altLang="de-DE" sz="1600" dirty="0" smtClean="0"/>
              <a:t>Tel.: 02921 683-316</a:t>
            </a:r>
          </a:p>
          <a:p>
            <a:pPr marL="0" indent="0">
              <a:spcBef>
                <a:spcPct val="35000"/>
              </a:spcBef>
              <a:buNone/>
            </a:pPr>
            <a:endParaRPr lang="de-DE" altLang="de-DE" sz="1600" dirty="0"/>
          </a:p>
          <a:p>
            <a:pPr marL="0" indent="0">
              <a:spcBef>
                <a:spcPct val="35000"/>
              </a:spcBef>
              <a:buNone/>
            </a:pPr>
            <a:endParaRPr lang="de-DE" altLang="de-DE" sz="1600" dirty="0" smtClean="0"/>
          </a:p>
          <a:p>
            <a:pPr marL="0" indent="0">
              <a:buNone/>
            </a:pPr>
            <a:r>
              <a:rPr lang="de-DE" sz="1600" dirty="0" smtClean="0"/>
              <a:t>Dr</a:t>
            </a:r>
            <a:r>
              <a:rPr lang="de-DE" sz="1600" dirty="0"/>
              <a:t>. Ahmet Ünalan </a:t>
            </a:r>
          </a:p>
          <a:p>
            <a:pPr marL="0" indent="0">
              <a:buNone/>
            </a:pPr>
            <a:r>
              <a:rPr lang="de-DE" sz="1600" dirty="0" smtClean="0"/>
              <a:t>Referat 321: Politische </a:t>
            </a:r>
            <a:r>
              <a:rPr lang="de-DE" sz="1600" dirty="0"/>
              <a:t>Bildung, Religionsgemeinschaften</a:t>
            </a:r>
          </a:p>
          <a:p>
            <a:pPr marL="0" indent="0">
              <a:buNone/>
            </a:pPr>
            <a:r>
              <a:rPr lang="de-DE" sz="1600" dirty="0"/>
              <a:t>Ministerium für Schule und Weiterbildung </a:t>
            </a:r>
            <a:r>
              <a:rPr lang="de-DE" sz="1600" b="1" dirty="0"/>
              <a:t>NRW</a:t>
            </a:r>
            <a:endParaRPr lang="de-DE" sz="1600" dirty="0"/>
          </a:p>
          <a:p>
            <a:pPr marL="0" indent="0">
              <a:buNone/>
            </a:pPr>
            <a:r>
              <a:rPr lang="en-GB" sz="1600" u="sng" dirty="0" smtClean="0">
                <a:hlinkClick r:id="rId4"/>
              </a:rPr>
              <a:t>ahmet.uenalan@msw.nrw.de</a:t>
            </a:r>
            <a:endParaRPr lang="en-GB" sz="1600" u="sng" dirty="0" smtClean="0"/>
          </a:p>
          <a:p>
            <a:pPr marL="0" indent="0">
              <a:buNone/>
            </a:pPr>
            <a:r>
              <a:rPr lang="de-DE" sz="1600" dirty="0"/>
              <a:t>Tel.: </a:t>
            </a:r>
            <a:r>
              <a:rPr lang="de-DE" sz="1600" dirty="0" smtClean="0"/>
              <a:t>0211 5867-3678</a:t>
            </a:r>
            <a:endParaRPr lang="de-DE" sz="1600" dirty="0"/>
          </a:p>
          <a:p>
            <a:pPr marL="0" indent="0">
              <a:buNone/>
            </a:pPr>
            <a:endParaRPr lang="de-DE" alt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33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3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064500" cy="360387"/>
          </a:xfrm>
        </p:spPr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Die Lehrplanentwicklung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28800"/>
            <a:ext cx="8064500" cy="4105251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DE" altLang="de-DE" sz="2000" dirty="0" smtClean="0"/>
              <a:t>Der Lehrplan wurde </a:t>
            </a:r>
            <a:r>
              <a:rPr lang="de-DE" altLang="de-DE" sz="2000" dirty="0"/>
              <a:t>in Kommissionsarbeit entwickelt und </a:t>
            </a:r>
            <a:r>
              <a:rPr lang="de-DE" altLang="de-DE" sz="2000" dirty="0" smtClean="0"/>
              <a:t>durchlief mehrere </a:t>
            </a:r>
            <a:r>
              <a:rPr lang="de-DE" altLang="de-DE" sz="2000" dirty="0"/>
              <a:t>Abstimmungsprozesse</a:t>
            </a:r>
            <a:r>
              <a:rPr lang="de-DE" altLang="de-DE" sz="2000" dirty="0" smtClean="0"/>
              <a:t>.</a:t>
            </a:r>
            <a:endParaRPr lang="de-DE" altLang="de-DE" sz="20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DE" altLang="de-DE" sz="2000" dirty="0"/>
              <a:t>Im Rahmen der Mitwirkung laut Schulgesetz § 77 erhielten Verbände die Gelegenheit, den Lehrplanentwurf kritisch zu lesen und ihre Stellungnahme hierzu abzugeben.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DE" altLang="de-DE" sz="2000" dirty="0"/>
              <a:t>Zeitgleich wurden die Schulen informiert und alle Interessierten konnten online auf den Entwurf zugreifen und ebenfalls Stellung </a:t>
            </a:r>
            <a:r>
              <a:rPr lang="de-DE" altLang="de-DE" sz="2000" dirty="0" smtClean="0"/>
              <a:t>nehmen.</a:t>
            </a:r>
            <a:endParaRPr lang="de-DE" altLang="de-DE" sz="20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DE" altLang="de-DE" sz="2000" dirty="0" smtClean="0"/>
              <a:t>Die Herstellung des Einvernehmens mit dem Beirat für den Islamischen Religionsunterricht erfolgte nach durchgeführter Verbändebeteiligung und Überarbeitung des Entwurfs.</a:t>
            </a:r>
          </a:p>
          <a:p>
            <a:pPr>
              <a:spcBef>
                <a:spcPct val="0"/>
              </a:spcBef>
            </a:pPr>
            <a:r>
              <a:rPr lang="de-DE" altLang="de-DE" sz="2000" dirty="0"/>
              <a:t>Die Inkraftsetzung des verbindlichen Lehrplans für die Primarstufe erfolgte zum 01.12.2013.</a:t>
            </a:r>
          </a:p>
          <a:p>
            <a:pPr>
              <a:spcBef>
                <a:spcPct val="0"/>
              </a:spcBef>
            </a:pPr>
            <a:endParaRPr lang="de-DE" altLang="de-DE" sz="2000" dirty="0" smtClean="0"/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9D1A68-F57D-418A-852F-9DE4197AF44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7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5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1412776"/>
            <a:ext cx="8064500" cy="648072"/>
          </a:xfrm>
        </p:spPr>
        <p:txBody>
          <a:bodyPr/>
          <a:lstStyle/>
          <a:p>
            <a:pPr marL="0" indent="0">
              <a:spcBef>
                <a:spcPct val="45000"/>
              </a:spcBef>
              <a:buNone/>
            </a:pPr>
            <a:r>
              <a:rPr lang="de-DE" altLang="de-DE" sz="2000" b="1" dirty="0" smtClean="0">
                <a:solidFill>
                  <a:srgbClr val="0070C0"/>
                </a:solidFill>
              </a:rPr>
              <a:t>Das Fach und seine curriculare Grundlage</a:t>
            </a:r>
            <a:endParaRPr lang="de-DE" altLang="de-DE" sz="2000" b="1" dirty="0">
              <a:solidFill>
                <a:srgbClr val="0070C0"/>
              </a:solidFill>
            </a:endParaRPr>
          </a:p>
          <a:p>
            <a:pPr>
              <a:spcBef>
                <a:spcPct val="45000"/>
              </a:spcBef>
              <a:spcAft>
                <a:spcPts val="1200"/>
              </a:spcAft>
            </a:pPr>
            <a:r>
              <a:rPr lang="de-DE" altLang="de-DE" sz="2000" dirty="0" smtClean="0"/>
              <a:t>Islamischer Religionsunterricht ist ordentliches Unterrichtsfach an Grundschulen in NRW. Er ist damit den anderen Fächern </a:t>
            </a:r>
            <a:r>
              <a:rPr lang="de-DE" altLang="de-DE" sz="2000" dirty="0"/>
              <a:t>–</a:t>
            </a:r>
            <a:r>
              <a:rPr lang="de-DE" altLang="de-DE" sz="2000" dirty="0" smtClean="0"/>
              <a:t> wie z. B. auch den christlichen Religionslehren – gleichgestellt.</a:t>
            </a:r>
          </a:p>
          <a:p>
            <a:pPr>
              <a:spcBef>
                <a:spcPct val="45000"/>
              </a:spcBef>
              <a:spcAft>
                <a:spcPts val="1200"/>
              </a:spcAft>
            </a:pPr>
            <a:r>
              <a:rPr lang="de-DE" altLang="de-DE" sz="2000" dirty="0" smtClean="0"/>
              <a:t>Der vorliegende Lehrplan orientiert sich bezüglich seines Formats an den anderen Lehrplänen, die in dem Sammelband für den Unterricht an Grundschulen veröffentlicht sind.</a:t>
            </a:r>
          </a:p>
          <a:p>
            <a:pPr>
              <a:spcBef>
                <a:spcPct val="45000"/>
              </a:spcBef>
            </a:pPr>
            <a:r>
              <a:rPr lang="de-DE" altLang="de-DE" sz="2000" dirty="0" smtClean="0"/>
              <a:t>Wesentlich ist, dass es sich wie auch bei den anderen Fächern um einen </a:t>
            </a:r>
            <a:r>
              <a:rPr lang="de-DE" altLang="de-DE" sz="2000" b="1" dirty="0" smtClean="0"/>
              <a:t>kompetenzorientierten </a:t>
            </a:r>
            <a:r>
              <a:rPr lang="de-DE" altLang="de-DE" sz="2000" dirty="0" smtClean="0"/>
              <a:t>Lehrplan handelt.</a:t>
            </a:r>
          </a:p>
          <a:p>
            <a:pPr marL="0" indent="0">
              <a:spcBef>
                <a:spcPct val="45000"/>
              </a:spcBef>
              <a:buNone/>
            </a:pPr>
            <a:endParaRPr lang="de-DE" altLang="de-DE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DCB6-1DC8-4927-B0E4-2113AC664239}" type="slidenum">
              <a:rPr lang="de-DE"/>
              <a:pPr/>
              <a:t>6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2" y="6453188"/>
            <a:ext cx="777634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560" y="3212976"/>
            <a:ext cx="8208912" cy="360039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de-DE" altLang="de-DE" sz="2400" b="1" dirty="0" smtClean="0">
                <a:solidFill>
                  <a:srgbClr val="FF0000"/>
                </a:solidFill>
                <a:latin typeface="Arial-BoldMT" charset="0"/>
              </a:rPr>
              <a:t>II. Von </a:t>
            </a:r>
            <a:r>
              <a:rPr lang="de-DE" altLang="de-DE" sz="2400" b="1" dirty="0">
                <a:solidFill>
                  <a:srgbClr val="FF0000"/>
                </a:solidFill>
                <a:latin typeface="Arial-BoldMT" charset="0"/>
              </a:rPr>
              <a:t>der Stofforientierung </a:t>
            </a:r>
            <a:r>
              <a:rPr lang="de-DE" altLang="de-DE" sz="2400" b="1" dirty="0" smtClean="0">
                <a:solidFill>
                  <a:srgbClr val="FF0000"/>
                </a:solidFill>
                <a:latin typeface="Arial-BoldMT" charset="0"/>
              </a:rPr>
              <a:t>zur Kompetenzorientierung</a:t>
            </a:r>
            <a:endParaRPr lang="de-DE" altLang="de-DE" sz="2400" b="1" dirty="0">
              <a:solidFill>
                <a:srgbClr val="FF0000"/>
              </a:solidFill>
              <a:latin typeface="Arial-Bold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36F89A-B939-4F1A-BF3C-8D10F06452AF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8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14300" y="987425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200">
                <a:ea typeface="ヒラギノ角ゴ Pro W3" pitchFamily="-112" charset="-128"/>
                <a:cs typeface="Times New Roman" pitchFamily="18" charset="0"/>
              </a:rPr>
              <a:t> </a:t>
            </a:r>
            <a:endParaRPr lang="en-US" altLang="de-DE" sz="1200">
              <a:ea typeface="ヒラギノ角ゴ Pro W3" pitchFamily="-112" charset="-128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>
              <a:ea typeface="ヒラギノ角ゴ Pro W3" pitchFamily="-112" charset="-128"/>
              <a:cs typeface="Times New Roman" pitchFamily="18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352550" y="2876550"/>
            <a:ext cx="7218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>
              <a:ea typeface="ヒラギノ角ゴ Pro W3" pitchFamily="-112" charset="-128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116013" y="1341438"/>
            <a:ext cx="6911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dirty="0">
                <a:ea typeface="ヒラギノ角ゴ Pro W3" pitchFamily="-112" charset="-128"/>
              </a:rPr>
              <a:t>Typisches aus der traditionellen </a:t>
            </a:r>
            <a:r>
              <a:rPr lang="de-DE" altLang="de-DE" sz="2400" b="1" dirty="0">
                <a:ea typeface="ヒラギノ角ゴ Pro W3" pitchFamily="-112" charset="-128"/>
              </a:rPr>
              <a:t>Stoff- bzw. </a:t>
            </a:r>
            <a:r>
              <a:rPr lang="de-DE" altLang="de-DE" sz="2400" b="1" dirty="0" smtClean="0">
                <a:ea typeface="ヒラギノ角ゴ Pro W3" pitchFamily="-112" charset="-128"/>
              </a:rPr>
              <a:t>Inhaltsorientierung</a:t>
            </a:r>
            <a:r>
              <a:rPr lang="de-DE" altLang="de-DE" sz="2400" dirty="0" smtClean="0">
                <a:ea typeface="ヒラギノ角ゴ Pro W3" pitchFamily="-112" charset="-128"/>
              </a:rPr>
              <a:t> (etwas überspitzt formuliert):</a:t>
            </a:r>
            <a:endParaRPr lang="de-DE" altLang="de-DE" sz="2400" dirty="0">
              <a:ea typeface="ヒラギノ角ゴ Pro W3" pitchFamily="-112" charset="-128"/>
            </a:endParaRPr>
          </a:p>
        </p:txBody>
      </p:sp>
      <p:sp>
        <p:nvSpPr>
          <p:cNvPr id="912389" name="AutoShape 5"/>
          <p:cNvSpPr>
            <a:spLocks noChangeArrowheads="1"/>
          </p:cNvSpPr>
          <p:nvPr/>
        </p:nvSpPr>
        <p:spPr bwMode="auto">
          <a:xfrm>
            <a:off x="5508625" y="2349500"/>
            <a:ext cx="3097213" cy="1368425"/>
          </a:xfrm>
          <a:prstGeom prst="wedgeRoundRectCallout">
            <a:avLst>
              <a:gd name="adj1" fmla="val -97051"/>
              <a:gd name="adj2" fmla="val -72505"/>
              <a:gd name="adj3" fmla="val 16667"/>
            </a:avLst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ea typeface="ヒラギノ角ゴ Pro W3" pitchFamily="-112" charset="-128"/>
              </a:rPr>
              <a:t>„</a:t>
            </a:r>
            <a:r>
              <a:rPr lang="de-DE" altLang="de-DE" sz="2400" i="1" dirty="0" smtClean="0">
                <a:ea typeface="ヒラギノ角ゴ Pro W3" pitchFamily="-112" charset="-128"/>
              </a:rPr>
              <a:t>Propheten</a:t>
            </a:r>
            <a:r>
              <a:rPr lang="de-DE" altLang="de-DE" sz="2400" dirty="0" smtClean="0">
                <a:ea typeface="ヒラギノ角ゴ Pro W3" pitchFamily="-112" charset="-128"/>
              </a:rPr>
              <a:t>“ hatte ich schon.</a:t>
            </a:r>
            <a:endParaRPr lang="de-DE" altLang="de-DE" sz="2400" dirty="0">
              <a:ea typeface="ヒラギノ角ゴ Pro W3" pitchFamily="-112" charset="-128"/>
            </a:endParaRPr>
          </a:p>
        </p:txBody>
      </p:sp>
      <p:sp>
        <p:nvSpPr>
          <p:cNvPr id="912390" name="AutoShape 6"/>
          <p:cNvSpPr>
            <a:spLocks noChangeArrowheads="1"/>
          </p:cNvSpPr>
          <p:nvPr/>
        </p:nvSpPr>
        <p:spPr bwMode="auto">
          <a:xfrm>
            <a:off x="395288" y="2708275"/>
            <a:ext cx="2376487" cy="1441450"/>
          </a:xfrm>
          <a:prstGeom prst="wedgeRoundRectCallout">
            <a:avLst>
              <a:gd name="adj1" fmla="val 100769"/>
              <a:gd name="adj2" fmla="val -86231"/>
              <a:gd name="adj3" fmla="val 16667"/>
            </a:avLst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dirty="0" smtClean="0">
                <a:ea typeface="ヒラギノ角ゴ Pro W3" pitchFamily="-112" charset="-128"/>
              </a:rPr>
              <a:t>Hast du </a:t>
            </a:r>
            <a:r>
              <a:rPr lang="de-DE" altLang="de-DE" sz="2400" dirty="0">
                <a:ea typeface="ヒラギノ角ゴ Pro W3" pitchFamily="-112" charset="-128"/>
              </a:rPr>
              <a:t>schon </a:t>
            </a:r>
            <a:r>
              <a:rPr lang="de-DE" altLang="de-DE" sz="2400" dirty="0" smtClean="0">
                <a:ea typeface="ヒラギノ角ゴ Pro W3" pitchFamily="-112" charset="-128"/>
              </a:rPr>
              <a:t>„</a:t>
            </a:r>
            <a:r>
              <a:rPr lang="de-DE" altLang="de-DE" sz="2400" i="1" dirty="0" smtClean="0">
                <a:ea typeface="ヒラギノ角ゴ Pro W3" pitchFamily="-112" charset="-128"/>
              </a:rPr>
              <a:t>Die Goldene Regel</a:t>
            </a:r>
            <a:r>
              <a:rPr lang="de-DE" altLang="de-DE" sz="2400" dirty="0" smtClean="0">
                <a:ea typeface="ヒラギノ角ゴ Pro W3" pitchFamily="-112" charset="-128"/>
              </a:rPr>
              <a:t>“ gemacht?</a:t>
            </a:r>
            <a:endParaRPr lang="de-DE" altLang="de-DE" sz="2400" dirty="0">
              <a:ea typeface="ヒラギノ角ゴ Pro W3" pitchFamily="-112" charset="-128"/>
            </a:endParaRPr>
          </a:p>
        </p:txBody>
      </p:sp>
      <p:sp>
        <p:nvSpPr>
          <p:cNvPr id="912391" name="AutoShape 7"/>
          <p:cNvSpPr>
            <a:spLocks noChangeArrowheads="1"/>
          </p:cNvSpPr>
          <p:nvPr/>
        </p:nvSpPr>
        <p:spPr bwMode="auto">
          <a:xfrm>
            <a:off x="5076031" y="4221162"/>
            <a:ext cx="3962400" cy="1368425"/>
          </a:xfrm>
          <a:prstGeom prst="wedgeRoundRectCallout">
            <a:avLst>
              <a:gd name="adj1" fmla="val -67190"/>
              <a:gd name="adj2" fmla="val -190255"/>
              <a:gd name="adj3" fmla="val 16667"/>
            </a:avLst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dirty="0" smtClean="0">
                <a:ea typeface="ヒラギノ角ゴ Pro W3" pitchFamily="-112" charset="-128"/>
              </a:rPr>
              <a:t>Ich </a:t>
            </a:r>
            <a:r>
              <a:rPr lang="de-DE" altLang="de-DE" sz="2400" dirty="0">
                <a:ea typeface="ヒラギノ角ゴ Pro W3" pitchFamily="-112" charset="-128"/>
              </a:rPr>
              <a:t>mache in der </a:t>
            </a:r>
            <a:r>
              <a:rPr lang="de-DE" altLang="de-DE" sz="2400" dirty="0" smtClean="0">
                <a:ea typeface="ヒラギノ角ゴ Pro W3" pitchFamily="-112" charset="-128"/>
              </a:rPr>
              <a:t>Vierten </a:t>
            </a:r>
            <a:r>
              <a:rPr lang="de-DE" altLang="de-DE" sz="2400" dirty="0">
                <a:ea typeface="ヒラギノ角ゴ Pro W3" pitchFamily="-112" charset="-128"/>
              </a:rPr>
              <a:t>gerade </a:t>
            </a:r>
            <a:r>
              <a:rPr lang="de-DE" altLang="de-DE" sz="2400" dirty="0" smtClean="0">
                <a:ea typeface="ヒラギノ角ゴ Pro W3" pitchFamily="-112" charset="-128"/>
              </a:rPr>
              <a:t>„</a:t>
            </a:r>
            <a:r>
              <a:rPr lang="de-DE" altLang="de-DE" sz="2400" i="1" dirty="0" smtClean="0">
                <a:ea typeface="ヒラギノ角ゴ Pro W3" pitchFamily="-112" charset="-128"/>
              </a:rPr>
              <a:t>Die fünf Säulen</a:t>
            </a:r>
            <a:r>
              <a:rPr lang="de-DE" altLang="de-DE" sz="2400" dirty="0" smtClean="0">
                <a:ea typeface="ヒラギノ角ゴ Pro W3" pitchFamily="-112" charset="-128"/>
              </a:rPr>
              <a:t>“ fertig.</a:t>
            </a:r>
            <a:endParaRPr lang="de-DE" altLang="de-DE" sz="2400" dirty="0">
              <a:ea typeface="ヒラギノ角ゴ Pro W3" pitchFamily="-112" charset="-128"/>
            </a:endParaRPr>
          </a:p>
        </p:txBody>
      </p:sp>
      <p:sp>
        <p:nvSpPr>
          <p:cNvPr id="912392" name="AutoShape 8"/>
          <p:cNvSpPr>
            <a:spLocks noChangeArrowheads="1"/>
          </p:cNvSpPr>
          <p:nvPr/>
        </p:nvSpPr>
        <p:spPr bwMode="auto">
          <a:xfrm>
            <a:off x="250825" y="4292600"/>
            <a:ext cx="4897438" cy="2016125"/>
          </a:xfrm>
          <a:prstGeom prst="wedgeRoundRectCallout">
            <a:avLst>
              <a:gd name="adj1" fmla="val 27278"/>
              <a:gd name="adj2" fmla="val -144644"/>
              <a:gd name="adj3" fmla="val 16667"/>
            </a:avLst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dirty="0" smtClean="0">
                <a:ea typeface="ヒラギノ角ゴ Pro W3" pitchFamily="-112" charset="-128"/>
              </a:rPr>
              <a:t>Wir </a:t>
            </a:r>
            <a:r>
              <a:rPr lang="de-DE" altLang="de-DE" sz="2400" dirty="0">
                <a:ea typeface="ヒラギノ角ゴ Pro W3" pitchFamily="-112" charset="-128"/>
              </a:rPr>
              <a:t>müssen </a:t>
            </a:r>
            <a:r>
              <a:rPr lang="de-DE" altLang="de-DE" sz="2400" dirty="0" smtClean="0">
                <a:ea typeface="ヒラギノ角ゴ Pro W3" pitchFamily="-112" charset="-128"/>
              </a:rPr>
              <a:t>noch die Kompetenzen </a:t>
            </a:r>
            <a:r>
              <a:rPr lang="de-DE" altLang="de-DE" sz="2400" dirty="0">
                <a:ea typeface="ヒラギノ角ゴ Pro W3" pitchFamily="-112" charset="-128"/>
              </a:rPr>
              <a:t>aus dem </a:t>
            </a:r>
            <a:r>
              <a:rPr lang="de-DE" altLang="de-DE" sz="2400" dirty="0" smtClean="0">
                <a:ea typeface="ヒラギノ角ゴ Pro W3" pitchFamily="-112" charset="-128"/>
              </a:rPr>
              <a:t>Lehrplan </a:t>
            </a:r>
            <a:r>
              <a:rPr lang="de-DE" altLang="de-DE" sz="2400" dirty="0">
                <a:ea typeface="ヒラギノ角ゴ Pro W3" pitchFamily="-112" charset="-128"/>
              </a:rPr>
              <a:t>hinter die </a:t>
            </a:r>
            <a:r>
              <a:rPr lang="de-DE" altLang="de-DE" sz="2400" dirty="0" smtClean="0">
                <a:ea typeface="ヒラギノ角ゴ Pro W3" pitchFamily="-112" charset="-128"/>
              </a:rPr>
              <a:t>„</a:t>
            </a:r>
            <a:r>
              <a:rPr lang="de-DE" altLang="de-DE" sz="2400" i="1" dirty="0" smtClean="0">
                <a:ea typeface="ヒラギノ角ゴ Pro W3" pitchFamily="-112" charset="-128"/>
              </a:rPr>
              <a:t>Stoffliste“</a:t>
            </a:r>
            <a:r>
              <a:rPr lang="de-DE" altLang="de-DE" sz="2400" dirty="0" smtClean="0">
                <a:ea typeface="ヒラギノ角ゴ Pro W3" pitchFamily="-112" charset="-128"/>
              </a:rPr>
              <a:t> schreiben.</a:t>
            </a:r>
            <a:endParaRPr lang="de-DE" altLang="de-DE" sz="2400" dirty="0">
              <a:ea typeface="ヒラギノ角ゴ Pro W3" pitchFamily="-112" charset="-128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42018-66CB-4513-BFFC-262D02E5A43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8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9" grpId="0" animBg="1"/>
      <p:bldP spid="912390" grpId="0" animBg="1"/>
      <p:bldP spid="912391" grpId="0" animBg="1"/>
      <p:bldP spid="9123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2D88F4-67EF-478E-A0E6-352923CF00F2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800"/>
          </a:p>
        </p:txBody>
      </p:sp>
      <p:pic>
        <p:nvPicPr>
          <p:cNvPr id="25603" name="Picture 2" descr="grafik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8421" r="-607" b="54451"/>
          <a:stretch>
            <a:fillRect/>
          </a:stretch>
        </p:blipFill>
        <p:spPr bwMode="auto">
          <a:xfrm rot="9443165">
            <a:off x="1692275" y="1677988"/>
            <a:ext cx="52212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F475AF-4D62-43C1-B9D7-97289C5403D8}" type="slidenum">
              <a:rPr lang="de-DE" altLang="de-DE" sz="800">
                <a:ea typeface="ヒラギノ角ゴ Pro W3" pitchFamily="-112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800">
              <a:ea typeface="ヒラギノ角ゴ Pro W3" pitchFamily="-112" charset="-128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763713" y="4149725"/>
            <a:ext cx="2881312" cy="9366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ea typeface="ヒラギノ角ゴ Pro W3" pitchFamily="-112" charset="-128"/>
              </a:rPr>
              <a:t>durchzunehmender </a:t>
            </a:r>
            <a:r>
              <a:rPr lang="de-DE" altLang="de-DE" sz="1800" dirty="0">
                <a:ea typeface="ヒラギノ角ゴ Pro W3" pitchFamily="-112" charset="-128"/>
              </a:rPr>
              <a:t/>
            </a:r>
            <a:br>
              <a:rPr lang="de-DE" altLang="de-DE" sz="1800" dirty="0">
                <a:ea typeface="ヒラギノ角ゴ Pro W3" pitchFamily="-112" charset="-128"/>
              </a:rPr>
            </a:br>
            <a:r>
              <a:rPr lang="de-DE" altLang="de-DE" sz="1800" dirty="0">
                <a:ea typeface="ヒラギノ角ゴ Pro W3" pitchFamily="-112" charset="-128"/>
              </a:rPr>
              <a:t>Stoff als unterrichtliches </a:t>
            </a:r>
            <a:br>
              <a:rPr lang="de-DE" altLang="de-DE" sz="1800" dirty="0">
                <a:ea typeface="ヒラギノ角ゴ Pro W3" pitchFamily="-112" charset="-128"/>
              </a:rPr>
            </a:br>
            <a:r>
              <a:rPr lang="de-DE" altLang="de-DE" sz="1800" dirty="0">
                <a:ea typeface="ヒラギノ角ゴ Pro W3" pitchFamily="-112" charset="-128"/>
              </a:rPr>
              <a:t>Angebot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47625" y="1350963"/>
            <a:ext cx="260191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 sz="1600" b="1" dirty="0">
              <a:ea typeface="ヒラギノ角ゴ Pro W3" pitchFamily="-112" charset="-128"/>
            </a:endParaRP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1619250" y="2420938"/>
            <a:ext cx="2736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dirty="0">
                <a:ea typeface="ヒラギノ角ゴ Pro W3" pitchFamily="-112" charset="-128"/>
              </a:rPr>
              <a:t>Unterrichtsgestaltung </a:t>
            </a:r>
            <a:br>
              <a:rPr lang="de-DE" altLang="de-DE" sz="1800" dirty="0">
                <a:ea typeface="ヒラギノ角ゴ Pro W3" pitchFamily="-112" charset="-128"/>
              </a:rPr>
            </a:br>
            <a:r>
              <a:rPr lang="de-DE" altLang="de-DE" sz="1800" dirty="0">
                <a:ea typeface="ヒラギノ角ゴ Pro W3" pitchFamily="-112" charset="-128"/>
              </a:rPr>
              <a:t>und Arbeitsprozesse 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92275" y="2447925"/>
            <a:ext cx="3024188" cy="3681413"/>
            <a:chOff x="1066" y="1117"/>
            <a:chExt cx="1905" cy="2641"/>
          </a:xfrm>
        </p:grpSpPr>
        <p:sp>
          <p:nvSpPr>
            <p:cNvPr id="25612" name="Rectangle 10"/>
            <p:cNvSpPr>
              <a:spLocks noChangeArrowheads="1"/>
            </p:cNvSpPr>
            <p:nvPr/>
          </p:nvSpPr>
          <p:spPr bwMode="auto">
            <a:xfrm>
              <a:off x="1066" y="1117"/>
              <a:ext cx="1905" cy="249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ea typeface="ヒラギノ角ゴ Pro W3" pitchFamily="-112" charset="-128"/>
              </a:endParaRPr>
            </a:p>
          </p:txBody>
        </p:sp>
        <p:sp>
          <p:nvSpPr>
            <p:cNvPr id="25613" name="Text Box 11"/>
            <p:cNvSpPr txBox="1">
              <a:spLocks noChangeArrowheads="1"/>
            </p:cNvSpPr>
            <p:nvPr/>
          </p:nvSpPr>
          <p:spPr bwMode="auto">
            <a:xfrm>
              <a:off x="1202" y="3430"/>
              <a:ext cx="1588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600">
                  <a:solidFill>
                    <a:srgbClr val="CD0921"/>
                  </a:solidFill>
                  <a:ea typeface="ヒラギノ角ゴ Pro W3" pitchFamily="-112" charset="-128"/>
                </a:rPr>
                <a:t>Fokus der Verantwortung</a:t>
              </a:r>
              <a:r>
                <a:rPr lang="de-DE" altLang="de-DE" sz="2400" b="1">
                  <a:ea typeface="ヒラギノ角ゴ Pro W3" pitchFamily="-112" charset="-128"/>
                </a:rPr>
                <a:t> </a:t>
              </a:r>
            </a:p>
          </p:txBody>
        </p:sp>
      </p:grp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5292725" y="2924175"/>
            <a:ext cx="2016125" cy="50323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 pitchFamily="-112" charset="-128"/>
              </a:rPr>
              <a:t>Lernergebnisse</a:t>
            </a:r>
            <a:br>
              <a:rPr lang="de-DE" altLang="de-DE" sz="1800">
                <a:ea typeface="ヒラギノ角ゴ Pro W3" pitchFamily="-112" charset="-128"/>
              </a:rPr>
            </a:br>
            <a:r>
              <a:rPr lang="de-DE" altLang="de-DE" sz="1800">
                <a:ea typeface="ヒラギノ角ゴ Pro W3" pitchFamily="-112" charset="-128"/>
              </a:rPr>
              <a:t>Lernerfolg</a:t>
            </a:r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5580063" y="1412875"/>
            <a:ext cx="27368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ea typeface="ヒラギノ角ゴ Pro W3" pitchFamily="-112" charset="-128"/>
              </a:rPr>
              <a:t>Nutzung des Angebots </a:t>
            </a:r>
            <a:br>
              <a:rPr lang="de-DE" altLang="de-DE" sz="1800">
                <a:ea typeface="ヒラギノ角ゴ Pro W3" pitchFamily="-112" charset="-128"/>
              </a:rPr>
            </a:br>
            <a:r>
              <a:rPr lang="de-DE" altLang="de-DE" sz="1800">
                <a:ea typeface="ヒラギノ角ゴ Pro W3" pitchFamily="-112" charset="-128"/>
              </a:rPr>
              <a:t>seitens der Schülerinnen </a:t>
            </a:r>
            <a:br>
              <a:rPr lang="de-DE" altLang="de-DE" sz="1800">
                <a:ea typeface="ヒラギノ角ゴ Pro W3" pitchFamily="-112" charset="-128"/>
              </a:rPr>
            </a:br>
            <a:r>
              <a:rPr lang="de-DE" altLang="de-DE" sz="1800">
                <a:ea typeface="ヒラギノ角ゴ Pro W3" pitchFamily="-112" charset="-128"/>
              </a:rPr>
              <a:t>und Schüler</a:t>
            </a:r>
          </a:p>
        </p:txBody>
      </p:sp>
      <p:sp>
        <p:nvSpPr>
          <p:cNvPr id="25611" name="Textfeld 14"/>
          <p:cNvSpPr txBox="1">
            <a:spLocks noChangeArrowheads="1"/>
          </p:cNvSpPr>
          <p:nvPr/>
        </p:nvSpPr>
        <p:spPr bwMode="auto">
          <a:xfrm>
            <a:off x="395536" y="838200"/>
            <a:ext cx="831983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ea typeface="ヒラギノ角ゴ Pro W3" pitchFamily="-112" charset="-128"/>
              </a:rPr>
              <a:t>Von der „Stofforientierung“…</a:t>
            </a:r>
            <a:endParaRPr lang="de-DE" altLang="de-DE" sz="2400" b="1" dirty="0">
              <a:solidFill>
                <a:srgbClr val="0070C0"/>
              </a:solidFill>
              <a:ea typeface="ヒラギノ角ゴ Pro W3" pitchFamily="-112" charset="-128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42018-66CB-4513-BFFC-262D02E5A43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6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2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B985BB-F663-4583-AAAC-8A5642496D62}" type="slidenum">
              <a:rPr lang="de-DE" altLang="de-DE" sz="8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800"/>
          </a:p>
        </p:txBody>
      </p:sp>
      <p:sp>
        <p:nvSpPr>
          <p:cNvPr id="26627" name="Foliennummernplatzhalter 4"/>
          <p:cNvSpPr txBox="1">
            <a:spLocks noGrp="1"/>
          </p:cNvSpPr>
          <p:nvPr/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6F20A1-FB1D-4756-AD13-3E3B02D71A8C}" type="slidenum">
              <a:rPr lang="de-DE" altLang="de-DE" sz="800">
                <a:ea typeface="ヒラギノ角ゴ Pro W3" pitchFamily="-112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800">
              <a:ea typeface="ヒラギノ角ゴ Pro W3" pitchFamily="-112" charset="-128"/>
            </a:endParaRPr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538163" y="3403600"/>
            <a:ext cx="4608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000099"/>
                </a:solidFill>
                <a:ea typeface="ヒラギノ角ゴ Pro W3" pitchFamily="-112" charset="-128"/>
              </a:rPr>
              <a:t>als Steuerungsprinzip und als didaktisches Prinzip</a:t>
            </a:r>
          </a:p>
        </p:txBody>
      </p:sp>
      <p:sp>
        <p:nvSpPr>
          <p:cNvPr id="108552" name="Text Box 13"/>
          <p:cNvSpPr txBox="1">
            <a:spLocks noChangeArrowheads="1"/>
          </p:cNvSpPr>
          <p:nvPr/>
        </p:nvSpPr>
        <p:spPr bwMode="auto">
          <a:xfrm>
            <a:off x="539750" y="2636838"/>
            <a:ext cx="547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3200" b="1" dirty="0">
                <a:solidFill>
                  <a:srgbClr val="002060"/>
                </a:solidFill>
                <a:latin typeface="+mn-lt"/>
                <a:ea typeface="Times New Roman"/>
              </a:rPr>
              <a:t>Kompetenzorientierung</a:t>
            </a:r>
            <a:r>
              <a:rPr lang="de-DE" sz="2800" b="1" dirty="0">
                <a:solidFill>
                  <a:srgbClr val="000099"/>
                </a:solidFill>
                <a:ea typeface="ヒラギノ角ゴ Pro W3" pitchFamily="-112" charset="-128"/>
              </a:rPr>
              <a:t> -</a:t>
            </a:r>
          </a:p>
        </p:txBody>
      </p:sp>
      <p:sp>
        <p:nvSpPr>
          <p:cNvPr id="26630" name="Textfeld 10"/>
          <p:cNvSpPr txBox="1">
            <a:spLocks noChangeArrowheads="1"/>
          </p:cNvSpPr>
          <p:nvPr/>
        </p:nvSpPr>
        <p:spPr bwMode="auto">
          <a:xfrm>
            <a:off x="323528" y="838200"/>
            <a:ext cx="839184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ea typeface="ヒラギノ角ゴ Pro W3" pitchFamily="-112" charset="-128"/>
              </a:rPr>
              <a:t>…</a:t>
            </a:r>
            <a:endParaRPr lang="de-DE" altLang="de-DE" sz="2400" b="1" dirty="0">
              <a:solidFill>
                <a:srgbClr val="0070C0"/>
              </a:solidFill>
              <a:ea typeface="ヒラギノ角ゴ Pro W3" pitchFamily="-112" charset="-128"/>
            </a:endParaRPr>
          </a:p>
        </p:txBody>
      </p:sp>
      <p:pic>
        <p:nvPicPr>
          <p:cNvPr id="12" name="Picture 2" descr="grafik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8421" r="-607" b="54451"/>
          <a:stretch>
            <a:fillRect/>
          </a:stretch>
        </p:blipFill>
        <p:spPr bwMode="auto">
          <a:xfrm rot="-2062961">
            <a:off x="2266950" y="3449638"/>
            <a:ext cx="52212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16175" y="2035175"/>
            <a:ext cx="52562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FF2B01"/>
                </a:solidFill>
                <a:latin typeface="Arial-BoldMT" charset="0"/>
                <a:ea typeface="ヒラギノ角ゴ Pro W3" pitchFamily="-112" charset="-128"/>
              </a:rPr>
              <a:t>Denken vom Ergebnis her:</a:t>
            </a:r>
            <a:br>
              <a:rPr lang="de-DE" altLang="de-DE" sz="2400" b="1">
                <a:solidFill>
                  <a:srgbClr val="FF2B01"/>
                </a:solidFill>
                <a:latin typeface="Arial-BoldMT" charset="0"/>
                <a:ea typeface="ヒラギノ角ゴ Pro W3" pitchFamily="-112" charset="-128"/>
              </a:rPr>
            </a:br>
            <a:endParaRPr lang="de-DE" altLang="de-DE" sz="2400" b="1">
              <a:solidFill>
                <a:srgbClr val="FF2B01"/>
              </a:solidFill>
              <a:latin typeface="Arial-BoldMT" charset="0"/>
              <a:ea typeface="ヒラギノ角ゴ Pro W3" pitchFamily="-112" charset="-128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3676650" algn="ctr"/>
                <a:tab pos="7781925" algn="r"/>
              </a:tabLst>
            </a:pPr>
            <a:r>
              <a:rPr lang="de-DE" dirty="0"/>
              <a:t>LP GS IRU                                   	                                                                       23.05./ 02.06.2014                                                                                        Cordula Hartwig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42018-66CB-4513-BFFC-262D02E5A43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PowerPoint_NRW-Design2007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 anchor="ctr"/>
      <a:lstStyle>
        <a:defPPr marL="88900" indent="-88900" algn="ctr" defTabSz="901700">
          <a:buClr>
            <a:schemeClr val="tx1"/>
          </a:buClr>
          <a:defRPr sz="1500" b="1" dirty="0">
            <a:latin typeface="+mn-lt"/>
          </a:defRPr>
        </a:defPPr>
      </a:lst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2119</Words>
  <Application>Microsoft Office PowerPoint</Application>
  <PresentationFormat>Bildschirmpräsentation (4:3)</PresentationFormat>
  <Paragraphs>374</Paragraphs>
  <Slides>33</Slides>
  <Notes>31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PowerPoint_NRW-Design2007</vt:lpstr>
      <vt:lpstr>Benutzerdefiniertes Design</vt:lpstr>
      <vt:lpstr>Lehrplan für die Grundschule Islamischer Religionsunterricht  </vt:lpstr>
      <vt:lpstr>PowerPoint-Präsentation</vt:lpstr>
      <vt:lpstr>PowerPoint-Präsentation</vt:lpstr>
      <vt:lpstr>Die Lehrplanentwicklung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erste Zeile. Mehrzeilige Subheadline bis maximal dreizeilig.  Ort, Datum</dc:title>
  <dc:subject>Lehrplan für den Islamischen Religionsunterricht - Grundschule - NRW</dc:subject>
  <dc:creator>Bela Kurek</dc:creator>
  <cp:keywords>Lehrplan, Islamischer Religionsunterricht, Grundschule, NRW</cp:keywords>
  <cp:lastModifiedBy>Hartwig, Cordula</cp:lastModifiedBy>
  <cp:revision>327</cp:revision>
  <cp:lastPrinted>2014-02-06T07:25:42Z</cp:lastPrinted>
  <dcterms:created xsi:type="dcterms:W3CDTF">2012-08-24T09:37:45Z</dcterms:created>
  <dcterms:modified xsi:type="dcterms:W3CDTF">2015-03-05T15:17:15Z</dcterms:modified>
</cp:coreProperties>
</file>