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709" r:id="rId2"/>
    <p:sldId id="673" r:id="rId3"/>
    <p:sldId id="686" r:id="rId4"/>
    <p:sldId id="657" r:id="rId5"/>
    <p:sldId id="822" r:id="rId6"/>
    <p:sldId id="667" r:id="rId7"/>
    <p:sldId id="666" r:id="rId8"/>
    <p:sldId id="749" r:id="rId9"/>
    <p:sldId id="802" r:id="rId10"/>
    <p:sldId id="742" r:id="rId11"/>
    <p:sldId id="803" r:id="rId12"/>
    <p:sldId id="741" r:id="rId13"/>
    <p:sldId id="800" r:id="rId14"/>
    <p:sldId id="801" r:id="rId15"/>
    <p:sldId id="721" r:id="rId16"/>
    <p:sldId id="785" r:id="rId17"/>
    <p:sldId id="804" r:id="rId18"/>
    <p:sldId id="788" r:id="rId19"/>
    <p:sldId id="805" r:id="rId20"/>
    <p:sldId id="806" r:id="rId21"/>
    <p:sldId id="789" r:id="rId22"/>
    <p:sldId id="807" r:id="rId23"/>
    <p:sldId id="782" r:id="rId24"/>
    <p:sldId id="808" r:id="rId25"/>
    <p:sldId id="777" r:id="rId26"/>
    <p:sldId id="779" r:id="rId27"/>
    <p:sldId id="791" r:id="rId28"/>
    <p:sldId id="792" r:id="rId29"/>
    <p:sldId id="793" r:id="rId30"/>
    <p:sldId id="814" r:id="rId31"/>
    <p:sldId id="794" r:id="rId32"/>
    <p:sldId id="796" r:id="rId33"/>
    <p:sldId id="816" r:id="rId34"/>
    <p:sldId id="797" r:id="rId35"/>
    <p:sldId id="798" r:id="rId36"/>
    <p:sldId id="681" r:id="rId37"/>
    <p:sldId id="712" r:id="rId38"/>
    <p:sldId id="823" r:id="rId39"/>
    <p:sldId id="799" r:id="rId40"/>
    <p:sldId id="671" r:id="rId41"/>
    <p:sldId id="715" r:id="rId42"/>
    <p:sldId id="682" r:id="rId43"/>
    <p:sldId id="683" r:id="rId44"/>
    <p:sldId id="817" r:id="rId45"/>
    <p:sldId id="818" r:id="rId46"/>
    <p:sldId id="810" r:id="rId47"/>
    <p:sldId id="820" r:id="rId48"/>
    <p:sldId id="819" r:id="rId49"/>
    <p:sldId id="824" r:id="rId50"/>
    <p:sldId id="713" r:id="rId51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0033CC"/>
    <a:srgbClr val="FFFF99"/>
    <a:srgbClr val="0099FF"/>
    <a:srgbClr val="CCFFFF"/>
    <a:srgbClr val="0066FF"/>
    <a:srgbClr val="33CCFF"/>
    <a:srgbClr val="C7D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9" autoAdjust="0"/>
    <p:restoredTop sz="95991" autoAdjust="0"/>
  </p:normalViewPr>
  <p:slideViewPr>
    <p:cSldViewPr snapToGrid="0">
      <p:cViewPr>
        <p:scale>
          <a:sx n="80" d="100"/>
          <a:sy n="80" d="100"/>
        </p:scale>
        <p:origin x="-900" y="-666"/>
      </p:cViewPr>
      <p:guideLst>
        <p:guide orient="horz" pos="255"/>
        <p:guide orient="horz" pos="4065"/>
        <p:guide orient="horz" pos="799"/>
        <p:guide orient="horz" pos="2251"/>
        <p:guide orient="horz" pos="2160"/>
        <p:guide pos="34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-2117" y="-7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223CD-DB36-404C-96CE-8CD8A15DA2C4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167934C-1C21-4E2A-82F9-85BDB7359CD1}">
      <dgm:prSet phldrT="[Text]" custT="1"/>
      <dgm:spPr/>
      <dgm:t>
        <a:bodyPr/>
        <a:lstStyle/>
        <a:p>
          <a:r>
            <a:rPr lang="de-DE" sz="1800" b="1" dirty="0" smtClean="0">
              <a:latin typeface="Corbel" pitchFamily="34" charset="0"/>
            </a:rPr>
            <a:t>Funktional kommunikative Kompetenz</a:t>
          </a:r>
          <a:endParaRPr lang="de-DE" sz="1800" b="1" dirty="0">
            <a:latin typeface="Corbel" pitchFamily="34" charset="0"/>
          </a:endParaRPr>
        </a:p>
      </dgm:t>
    </dgm:pt>
    <dgm:pt modelId="{0FA7D530-B5C7-4107-8467-4AEB36591D6E}" type="parTrans" cxnId="{0735E2CC-39E8-47C5-935C-B0009DC78BE9}">
      <dgm:prSet/>
      <dgm:spPr/>
      <dgm:t>
        <a:bodyPr/>
        <a:lstStyle/>
        <a:p>
          <a:endParaRPr lang="de-DE"/>
        </a:p>
      </dgm:t>
    </dgm:pt>
    <dgm:pt modelId="{5AAC6A92-6C96-4799-98BA-AB69408C9BF6}" type="sibTrans" cxnId="{0735E2CC-39E8-47C5-935C-B0009DC78BE9}">
      <dgm:prSet/>
      <dgm:spPr/>
      <dgm:t>
        <a:bodyPr/>
        <a:lstStyle/>
        <a:p>
          <a:endParaRPr lang="de-DE"/>
        </a:p>
      </dgm:t>
    </dgm:pt>
    <dgm:pt modelId="{73CA1BA1-0A79-47E8-90D6-A9C499E77B1B}">
      <dgm:prSet phldrT="[Text]" custT="1"/>
      <dgm:spPr/>
      <dgm:t>
        <a:bodyPr/>
        <a:lstStyle/>
        <a:p>
          <a:r>
            <a:rPr lang="de-DE" sz="1600" b="1" dirty="0" smtClean="0">
              <a:latin typeface="Corbel" pitchFamily="34" charset="0"/>
            </a:rPr>
            <a:t>Teilkompetenzbereiche</a:t>
          </a:r>
          <a:endParaRPr lang="de-DE" sz="1600" b="1" dirty="0">
            <a:latin typeface="Corbel" pitchFamily="34" charset="0"/>
          </a:endParaRPr>
        </a:p>
      </dgm:t>
    </dgm:pt>
    <dgm:pt modelId="{684A3A17-96EE-410D-890A-05436E5675E5}" type="parTrans" cxnId="{BD2AE56B-C6E7-4449-8FF6-04ACDFC4651B}">
      <dgm:prSet/>
      <dgm:spPr/>
      <dgm:t>
        <a:bodyPr/>
        <a:lstStyle/>
        <a:p>
          <a:endParaRPr lang="de-DE"/>
        </a:p>
      </dgm:t>
    </dgm:pt>
    <dgm:pt modelId="{4D06DF2A-7E27-4D21-A838-3ED0F728FE15}" type="sibTrans" cxnId="{BD2AE56B-C6E7-4449-8FF6-04ACDFC4651B}">
      <dgm:prSet/>
      <dgm:spPr/>
      <dgm:t>
        <a:bodyPr/>
        <a:lstStyle/>
        <a:p>
          <a:endParaRPr lang="de-DE"/>
        </a:p>
      </dgm:t>
    </dgm:pt>
    <dgm:pt modelId="{14DBBF84-D52D-449B-A110-00C1146F72BF}">
      <dgm:prSet phldrT="[Text]" custT="1"/>
      <dgm:spPr/>
      <dgm:t>
        <a:bodyPr/>
        <a:lstStyle/>
        <a:p>
          <a:r>
            <a:rPr lang="de-DE" sz="1800" b="1" dirty="0" smtClean="0">
              <a:latin typeface="Corbel" pitchFamily="34" charset="0"/>
            </a:rPr>
            <a:t>Hörverstehen und Hör-Sehverstehen</a:t>
          </a:r>
        </a:p>
        <a:p>
          <a:r>
            <a:rPr lang="de-DE" sz="1800" b="0" dirty="0" smtClean="0">
              <a:latin typeface="Corbel" pitchFamily="34" charset="0"/>
            </a:rPr>
            <a:t> </a:t>
          </a:r>
          <a:br>
            <a:rPr lang="de-DE" sz="1800" b="0" dirty="0" smtClean="0">
              <a:latin typeface="Corbel" pitchFamily="34" charset="0"/>
            </a:rPr>
          </a:br>
          <a:r>
            <a:rPr lang="de-DE" sz="1800" b="1" dirty="0" smtClean="0">
              <a:latin typeface="Corbel" pitchFamily="34" charset="0"/>
            </a:rPr>
            <a:t>Leseverstehen</a:t>
          </a:r>
          <a:endParaRPr lang="de-DE" sz="1800" b="1" dirty="0">
            <a:latin typeface="Corbel" pitchFamily="34" charset="0"/>
          </a:endParaRPr>
        </a:p>
      </dgm:t>
    </dgm:pt>
    <dgm:pt modelId="{6F99AC73-6DE4-4AE7-AAA0-CDDB95F640B2}" type="parTrans" cxnId="{5A8CC3FD-A61D-4C09-8B53-B4187342D1BA}">
      <dgm:prSet/>
      <dgm:spPr/>
      <dgm:t>
        <a:bodyPr/>
        <a:lstStyle/>
        <a:p>
          <a:endParaRPr lang="de-DE"/>
        </a:p>
      </dgm:t>
    </dgm:pt>
    <dgm:pt modelId="{23C487DB-F690-4219-AB15-ACE4674297AB}" type="sibTrans" cxnId="{5A8CC3FD-A61D-4C09-8B53-B4187342D1BA}">
      <dgm:prSet/>
      <dgm:spPr/>
      <dgm:t>
        <a:bodyPr/>
        <a:lstStyle/>
        <a:p>
          <a:endParaRPr lang="de-DE"/>
        </a:p>
      </dgm:t>
    </dgm:pt>
    <dgm:pt modelId="{369A7214-DB52-4EE4-84DA-6245E263A993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endParaRPr lang="de-DE" sz="1800" b="0" dirty="0" smtClean="0"/>
        </a:p>
        <a:p>
          <a:pPr algn="ctr">
            <a:spcAft>
              <a:spcPct val="35000"/>
            </a:spcAft>
          </a:pPr>
          <a:r>
            <a:rPr lang="de-DE" sz="1800" b="1" dirty="0" smtClean="0">
              <a:latin typeface="Corbel" pitchFamily="34" charset="0"/>
            </a:rPr>
            <a:t>Sprechen</a:t>
          </a:r>
        </a:p>
        <a:p>
          <a:pPr algn="ctr">
            <a:spcAft>
              <a:spcPts val="0"/>
            </a:spcAft>
          </a:pPr>
          <a:r>
            <a:rPr lang="de-DE" sz="1800" b="0" dirty="0" smtClean="0">
              <a:latin typeface="Corbel" pitchFamily="34" charset="0"/>
            </a:rPr>
            <a:t>(zusammenhängendes Sprechen,</a:t>
          </a:r>
        </a:p>
        <a:p>
          <a:pPr algn="ctr">
            <a:spcAft>
              <a:spcPts val="0"/>
            </a:spcAft>
          </a:pPr>
          <a:r>
            <a:rPr lang="de-DE" sz="1800" b="0" dirty="0" smtClean="0">
              <a:latin typeface="Corbel" pitchFamily="34" charset="0"/>
            </a:rPr>
            <a:t> an Gesprächen teilnehmen)</a:t>
          </a:r>
        </a:p>
        <a:p>
          <a:pPr algn="ctr">
            <a:spcAft>
              <a:spcPct val="35000"/>
            </a:spcAft>
          </a:pPr>
          <a:r>
            <a:rPr lang="de-DE" sz="1800" b="0" dirty="0" smtClean="0">
              <a:latin typeface="Corbel" pitchFamily="34" charset="0"/>
            </a:rPr>
            <a:t/>
          </a:r>
          <a:br>
            <a:rPr lang="de-DE" sz="1800" b="0" dirty="0" smtClean="0">
              <a:latin typeface="Corbel" pitchFamily="34" charset="0"/>
            </a:rPr>
          </a:br>
          <a:r>
            <a:rPr lang="de-DE" sz="1800" b="1" dirty="0" smtClean="0">
              <a:latin typeface="Corbel" pitchFamily="34" charset="0"/>
            </a:rPr>
            <a:t>Schreiben</a:t>
          </a:r>
          <a:r>
            <a:rPr lang="de-DE" sz="1800" b="0" dirty="0" smtClean="0">
              <a:latin typeface="Corbel" pitchFamily="34" charset="0"/>
            </a:rPr>
            <a:t/>
          </a:r>
          <a:br>
            <a:rPr lang="de-DE" sz="1800" b="0" dirty="0" smtClean="0">
              <a:latin typeface="Corbel" pitchFamily="34" charset="0"/>
            </a:rPr>
          </a:br>
          <a:r>
            <a:rPr lang="de-DE" sz="1800" b="1" dirty="0" smtClean="0">
              <a:latin typeface="Corbel" pitchFamily="34" charset="0"/>
            </a:rPr>
            <a:t>Sprachmittlung</a:t>
          </a:r>
          <a:r>
            <a:rPr lang="de-DE" sz="1200" b="0" dirty="0" smtClean="0"/>
            <a:t/>
          </a:r>
          <a:br>
            <a:rPr lang="de-DE" sz="1200" b="0" dirty="0" smtClean="0"/>
          </a:br>
          <a:endParaRPr lang="de-DE" sz="1200" dirty="0"/>
        </a:p>
      </dgm:t>
    </dgm:pt>
    <dgm:pt modelId="{2DB339DA-79AA-454A-A88F-C4B36FF63561}" type="parTrans" cxnId="{5129CC93-9C14-49D3-A4B7-945A7ABC2276}">
      <dgm:prSet/>
      <dgm:spPr/>
      <dgm:t>
        <a:bodyPr/>
        <a:lstStyle/>
        <a:p>
          <a:endParaRPr lang="de-DE"/>
        </a:p>
      </dgm:t>
    </dgm:pt>
    <dgm:pt modelId="{A1B8D1DF-4C33-48C7-830D-CA9DA87483A1}" type="sibTrans" cxnId="{5129CC93-9C14-49D3-A4B7-945A7ABC2276}">
      <dgm:prSet/>
      <dgm:spPr/>
      <dgm:t>
        <a:bodyPr/>
        <a:lstStyle/>
        <a:p>
          <a:endParaRPr lang="de-DE"/>
        </a:p>
      </dgm:t>
    </dgm:pt>
    <dgm:pt modelId="{39B3AEF1-5D17-4058-9057-7835956C642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smtClean="0">
              <a:latin typeface="Corbel" pitchFamily="34" charset="0"/>
            </a:rPr>
            <a:t>Verfügen über sprachliche Mittel</a:t>
          </a:r>
          <a:endParaRPr lang="de-DE" sz="2300" b="1" dirty="0">
            <a:latin typeface="Corbel" pitchFamily="34" charset="0"/>
          </a:endParaRPr>
        </a:p>
      </dgm:t>
    </dgm:pt>
    <dgm:pt modelId="{0D62B7CF-83CE-4190-ADEF-F256ED6FF458}" type="sibTrans" cxnId="{D087A566-058A-464E-9D47-2BE807563A85}">
      <dgm:prSet/>
      <dgm:spPr/>
      <dgm:t>
        <a:bodyPr/>
        <a:lstStyle/>
        <a:p>
          <a:endParaRPr lang="de-DE"/>
        </a:p>
      </dgm:t>
    </dgm:pt>
    <dgm:pt modelId="{8E974BA0-8CE5-4C52-B8D8-7C85805696EC}" type="parTrans" cxnId="{D087A566-058A-464E-9D47-2BE807563A85}">
      <dgm:prSet/>
      <dgm:spPr/>
      <dgm:t>
        <a:bodyPr/>
        <a:lstStyle/>
        <a:p>
          <a:endParaRPr lang="de-DE"/>
        </a:p>
      </dgm:t>
    </dgm:pt>
    <dgm:pt modelId="{01197999-5F55-46F0-B70B-5F12B8A94240}" type="pres">
      <dgm:prSet presAssocID="{54A223CD-DB36-404C-96CE-8CD8A15DA2C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5E600D9-9BB9-40E1-BEC7-BD8D073F460C}" type="pres">
      <dgm:prSet presAssocID="{4167934C-1C21-4E2A-82F9-85BDB7359CD1}" presName="vertOne" presStyleCnt="0"/>
      <dgm:spPr/>
    </dgm:pt>
    <dgm:pt modelId="{95664D03-9CA8-4E8D-A670-237A435387F4}" type="pres">
      <dgm:prSet presAssocID="{4167934C-1C21-4E2A-82F9-85BDB7359CD1}" presName="txOne" presStyleLbl="node0" presStyleIdx="0" presStyleCnt="1" custScaleY="1982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C8C82E3-31D2-4C40-BABE-BBC4F6D451A5}" type="pres">
      <dgm:prSet presAssocID="{4167934C-1C21-4E2A-82F9-85BDB7359CD1}" presName="parTransOne" presStyleCnt="0"/>
      <dgm:spPr/>
    </dgm:pt>
    <dgm:pt modelId="{0E3399E6-1902-4CB0-A695-A247382998F2}" type="pres">
      <dgm:prSet presAssocID="{4167934C-1C21-4E2A-82F9-85BDB7359CD1}" presName="horzOne" presStyleCnt="0"/>
      <dgm:spPr/>
    </dgm:pt>
    <dgm:pt modelId="{9A1052AC-F2EF-402D-B6F0-49DECC6C1206}" type="pres">
      <dgm:prSet presAssocID="{73CA1BA1-0A79-47E8-90D6-A9C499E77B1B}" presName="vertTwo" presStyleCnt="0"/>
      <dgm:spPr/>
    </dgm:pt>
    <dgm:pt modelId="{EED5F4ED-72A4-4D3C-B1F4-82EE627A0DB9}" type="pres">
      <dgm:prSet presAssocID="{73CA1BA1-0A79-47E8-90D6-A9C499E77B1B}" presName="txTwo" presStyleLbl="node2" presStyleIdx="0" presStyleCnt="1" custScaleY="1772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8445AF-64A3-41B2-9A85-8BA3A8E35A75}" type="pres">
      <dgm:prSet presAssocID="{73CA1BA1-0A79-47E8-90D6-A9C499E77B1B}" presName="parTransTwo" presStyleCnt="0"/>
      <dgm:spPr/>
    </dgm:pt>
    <dgm:pt modelId="{A9C4C435-BF7D-4E39-931A-B5B808513E48}" type="pres">
      <dgm:prSet presAssocID="{73CA1BA1-0A79-47E8-90D6-A9C499E77B1B}" presName="horzTwo" presStyleCnt="0"/>
      <dgm:spPr/>
    </dgm:pt>
    <dgm:pt modelId="{2CB28019-51B2-4938-A1FF-92EE6269E9AD}" type="pres">
      <dgm:prSet presAssocID="{14DBBF84-D52D-449B-A110-00C1146F72BF}" presName="vertThree" presStyleCnt="0"/>
      <dgm:spPr/>
    </dgm:pt>
    <dgm:pt modelId="{28173AB2-3055-47F1-99DD-738A87AF896E}" type="pres">
      <dgm:prSet presAssocID="{14DBBF84-D52D-449B-A110-00C1146F72BF}" presName="txThree" presStyleLbl="node3" presStyleIdx="0" presStyleCnt="2" custScaleX="671787" custScaleY="84476" custLinFactNeighborX="20238" custLinFactNeighborY="24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121D652-F52C-4085-80C6-62E49D354EF8}" type="pres">
      <dgm:prSet presAssocID="{14DBBF84-D52D-449B-A110-00C1146F72BF}" presName="horzThree" presStyleCnt="0"/>
      <dgm:spPr/>
    </dgm:pt>
    <dgm:pt modelId="{4E90D78F-8E1F-4B9A-8CE5-79EBD92C2669}" type="pres">
      <dgm:prSet presAssocID="{23C487DB-F690-4219-AB15-ACE4674297AB}" presName="sibSpaceThree" presStyleCnt="0"/>
      <dgm:spPr/>
    </dgm:pt>
    <dgm:pt modelId="{0568241F-C72E-4789-BE31-A8325E61F0F1}" type="pres">
      <dgm:prSet presAssocID="{369A7214-DB52-4EE4-84DA-6245E263A993}" presName="vertThree" presStyleCnt="0"/>
      <dgm:spPr/>
    </dgm:pt>
    <dgm:pt modelId="{3B1ED640-97D6-47DE-B491-DEA12149B4F5}" type="pres">
      <dgm:prSet presAssocID="{369A7214-DB52-4EE4-84DA-6245E263A993}" presName="txThree" presStyleLbl="node3" presStyleIdx="1" presStyleCnt="2" custScaleX="97257" custScaleY="90565" custLinFactNeighborX="2814" custLinFactNeighborY="33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D4B81E9-EA72-4408-9A82-55060BD8DB1E}" type="pres">
      <dgm:prSet presAssocID="{369A7214-DB52-4EE4-84DA-6245E263A993}" presName="parTransThree" presStyleCnt="0"/>
      <dgm:spPr/>
    </dgm:pt>
    <dgm:pt modelId="{6C3489A3-5FFD-4CC4-BF82-E7A381B0F859}" type="pres">
      <dgm:prSet presAssocID="{369A7214-DB52-4EE4-84DA-6245E263A993}" presName="horzThree" presStyleCnt="0"/>
      <dgm:spPr/>
    </dgm:pt>
    <dgm:pt modelId="{DB705AC5-2197-4741-B3AD-5001F3148C93}" type="pres">
      <dgm:prSet presAssocID="{39B3AEF1-5D17-4058-9057-7835956C6425}" presName="vertFour" presStyleCnt="0">
        <dgm:presLayoutVars>
          <dgm:chPref val="3"/>
        </dgm:presLayoutVars>
      </dgm:prSet>
      <dgm:spPr/>
    </dgm:pt>
    <dgm:pt modelId="{6DB849FE-A956-4327-9ABF-E261CC3354A5}" type="pres">
      <dgm:prSet presAssocID="{39B3AEF1-5D17-4058-9057-7835956C6425}" presName="txFour" presStyleLbl="node4" presStyleIdx="0" presStyleCnt="1" custScaleX="1297879" custScaleY="21914" custLinFactX="-177721" custLinFactNeighborX="-200000" custLinFactNeighborY="-239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15C537-D055-4F05-9A52-81A754D2CD14}" type="pres">
      <dgm:prSet presAssocID="{39B3AEF1-5D17-4058-9057-7835956C6425}" presName="horzFour" presStyleCnt="0"/>
      <dgm:spPr/>
    </dgm:pt>
  </dgm:ptLst>
  <dgm:cxnLst>
    <dgm:cxn modelId="{5A8CC3FD-A61D-4C09-8B53-B4187342D1BA}" srcId="{73CA1BA1-0A79-47E8-90D6-A9C499E77B1B}" destId="{14DBBF84-D52D-449B-A110-00C1146F72BF}" srcOrd="0" destOrd="0" parTransId="{6F99AC73-6DE4-4AE7-AAA0-CDDB95F640B2}" sibTransId="{23C487DB-F690-4219-AB15-ACE4674297AB}"/>
    <dgm:cxn modelId="{C961D009-11E4-4A45-8556-BD67176BDF7F}" type="presOf" srcId="{369A7214-DB52-4EE4-84DA-6245E263A993}" destId="{3B1ED640-97D6-47DE-B491-DEA12149B4F5}" srcOrd="0" destOrd="0" presId="urn:microsoft.com/office/officeart/2005/8/layout/hierarchy4"/>
    <dgm:cxn modelId="{C29C56A3-E3C6-4BEF-9635-BF9FA5BA537C}" type="presOf" srcId="{54A223CD-DB36-404C-96CE-8CD8A15DA2C4}" destId="{01197999-5F55-46F0-B70B-5F12B8A94240}" srcOrd="0" destOrd="0" presId="urn:microsoft.com/office/officeart/2005/8/layout/hierarchy4"/>
    <dgm:cxn modelId="{4E11D1FE-F110-4AEA-875A-B91A9022D8A9}" type="presOf" srcId="{14DBBF84-D52D-449B-A110-00C1146F72BF}" destId="{28173AB2-3055-47F1-99DD-738A87AF896E}" srcOrd="0" destOrd="0" presId="urn:microsoft.com/office/officeart/2005/8/layout/hierarchy4"/>
    <dgm:cxn modelId="{9A7799AC-4C0F-43C6-B5F9-DCC849FC2E00}" type="presOf" srcId="{4167934C-1C21-4E2A-82F9-85BDB7359CD1}" destId="{95664D03-9CA8-4E8D-A670-237A435387F4}" srcOrd="0" destOrd="0" presId="urn:microsoft.com/office/officeart/2005/8/layout/hierarchy4"/>
    <dgm:cxn modelId="{C047B19E-1A3B-4881-9752-39463A11128C}" type="presOf" srcId="{73CA1BA1-0A79-47E8-90D6-A9C499E77B1B}" destId="{EED5F4ED-72A4-4D3C-B1F4-82EE627A0DB9}" srcOrd="0" destOrd="0" presId="urn:microsoft.com/office/officeart/2005/8/layout/hierarchy4"/>
    <dgm:cxn modelId="{D087A566-058A-464E-9D47-2BE807563A85}" srcId="{369A7214-DB52-4EE4-84DA-6245E263A993}" destId="{39B3AEF1-5D17-4058-9057-7835956C6425}" srcOrd="0" destOrd="0" parTransId="{8E974BA0-8CE5-4C52-B8D8-7C85805696EC}" sibTransId="{0D62B7CF-83CE-4190-ADEF-F256ED6FF458}"/>
    <dgm:cxn modelId="{BD2AE56B-C6E7-4449-8FF6-04ACDFC4651B}" srcId="{4167934C-1C21-4E2A-82F9-85BDB7359CD1}" destId="{73CA1BA1-0A79-47E8-90D6-A9C499E77B1B}" srcOrd="0" destOrd="0" parTransId="{684A3A17-96EE-410D-890A-05436E5675E5}" sibTransId="{4D06DF2A-7E27-4D21-A838-3ED0F728FE15}"/>
    <dgm:cxn modelId="{A59C95A1-7150-4225-A9AB-735EC4633660}" type="presOf" srcId="{39B3AEF1-5D17-4058-9057-7835956C6425}" destId="{6DB849FE-A956-4327-9ABF-E261CC3354A5}" srcOrd="0" destOrd="0" presId="urn:microsoft.com/office/officeart/2005/8/layout/hierarchy4"/>
    <dgm:cxn modelId="{5129CC93-9C14-49D3-A4B7-945A7ABC2276}" srcId="{73CA1BA1-0A79-47E8-90D6-A9C499E77B1B}" destId="{369A7214-DB52-4EE4-84DA-6245E263A993}" srcOrd="1" destOrd="0" parTransId="{2DB339DA-79AA-454A-A88F-C4B36FF63561}" sibTransId="{A1B8D1DF-4C33-48C7-830D-CA9DA87483A1}"/>
    <dgm:cxn modelId="{0735E2CC-39E8-47C5-935C-B0009DC78BE9}" srcId="{54A223CD-DB36-404C-96CE-8CD8A15DA2C4}" destId="{4167934C-1C21-4E2A-82F9-85BDB7359CD1}" srcOrd="0" destOrd="0" parTransId="{0FA7D530-B5C7-4107-8467-4AEB36591D6E}" sibTransId="{5AAC6A92-6C96-4799-98BA-AB69408C9BF6}"/>
    <dgm:cxn modelId="{E5D38EB7-34A1-439F-83FA-8E4C098DC0F7}" type="presParOf" srcId="{01197999-5F55-46F0-B70B-5F12B8A94240}" destId="{D5E600D9-9BB9-40E1-BEC7-BD8D073F460C}" srcOrd="0" destOrd="0" presId="urn:microsoft.com/office/officeart/2005/8/layout/hierarchy4"/>
    <dgm:cxn modelId="{9272FF95-22FE-4514-87DB-C994A0E54BDF}" type="presParOf" srcId="{D5E600D9-9BB9-40E1-BEC7-BD8D073F460C}" destId="{95664D03-9CA8-4E8D-A670-237A435387F4}" srcOrd="0" destOrd="0" presId="urn:microsoft.com/office/officeart/2005/8/layout/hierarchy4"/>
    <dgm:cxn modelId="{55F9ECF5-A8D4-45E1-A682-36650A770C1B}" type="presParOf" srcId="{D5E600D9-9BB9-40E1-BEC7-BD8D073F460C}" destId="{EC8C82E3-31D2-4C40-BABE-BBC4F6D451A5}" srcOrd="1" destOrd="0" presId="urn:microsoft.com/office/officeart/2005/8/layout/hierarchy4"/>
    <dgm:cxn modelId="{060D5B74-7D46-45CC-8558-CC4AE32895A2}" type="presParOf" srcId="{D5E600D9-9BB9-40E1-BEC7-BD8D073F460C}" destId="{0E3399E6-1902-4CB0-A695-A247382998F2}" srcOrd="2" destOrd="0" presId="urn:microsoft.com/office/officeart/2005/8/layout/hierarchy4"/>
    <dgm:cxn modelId="{5419FAB9-3378-4778-AD49-6805B595B2A3}" type="presParOf" srcId="{0E3399E6-1902-4CB0-A695-A247382998F2}" destId="{9A1052AC-F2EF-402D-B6F0-49DECC6C1206}" srcOrd="0" destOrd="0" presId="urn:microsoft.com/office/officeart/2005/8/layout/hierarchy4"/>
    <dgm:cxn modelId="{34E783A9-2E1D-457E-AE00-55B944517885}" type="presParOf" srcId="{9A1052AC-F2EF-402D-B6F0-49DECC6C1206}" destId="{EED5F4ED-72A4-4D3C-B1F4-82EE627A0DB9}" srcOrd="0" destOrd="0" presId="urn:microsoft.com/office/officeart/2005/8/layout/hierarchy4"/>
    <dgm:cxn modelId="{F9045A27-8CCE-442E-A474-66256C8A79A1}" type="presParOf" srcId="{9A1052AC-F2EF-402D-B6F0-49DECC6C1206}" destId="{BD8445AF-64A3-41B2-9A85-8BA3A8E35A75}" srcOrd="1" destOrd="0" presId="urn:microsoft.com/office/officeart/2005/8/layout/hierarchy4"/>
    <dgm:cxn modelId="{77755E39-3AA1-45E5-B72D-1F78E91F91DD}" type="presParOf" srcId="{9A1052AC-F2EF-402D-B6F0-49DECC6C1206}" destId="{A9C4C435-BF7D-4E39-931A-B5B808513E48}" srcOrd="2" destOrd="0" presId="urn:microsoft.com/office/officeart/2005/8/layout/hierarchy4"/>
    <dgm:cxn modelId="{AB8E29A9-7CE4-498D-8F59-70F154A7BA8F}" type="presParOf" srcId="{A9C4C435-BF7D-4E39-931A-B5B808513E48}" destId="{2CB28019-51B2-4938-A1FF-92EE6269E9AD}" srcOrd="0" destOrd="0" presId="urn:microsoft.com/office/officeart/2005/8/layout/hierarchy4"/>
    <dgm:cxn modelId="{5C50D3D3-9F8C-4C8C-9427-155EB3A76592}" type="presParOf" srcId="{2CB28019-51B2-4938-A1FF-92EE6269E9AD}" destId="{28173AB2-3055-47F1-99DD-738A87AF896E}" srcOrd="0" destOrd="0" presId="urn:microsoft.com/office/officeart/2005/8/layout/hierarchy4"/>
    <dgm:cxn modelId="{6D9D9257-F1E1-44E4-92B1-C8A934038187}" type="presParOf" srcId="{2CB28019-51B2-4938-A1FF-92EE6269E9AD}" destId="{A121D652-F52C-4085-80C6-62E49D354EF8}" srcOrd="1" destOrd="0" presId="urn:microsoft.com/office/officeart/2005/8/layout/hierarchy4"/>
    <dgm:cxn modelId="{834D26C4-6483-43CA-BDEA-A932D1E0E5C0}" type="presParOf" srcId="{A9C4C435-BF7D-4E39-931A-B5B808513E48}" destId="{4E90D78F-8E1F-4B9A-8CE5-79EBD92C2669}" srcOrd="1" destOrd="0" presId="urn:microsoft.com/office/officeart/2005/8/layout/hierarchy4"/>
    <dgm:cxn modelId="{0136D5C6-95D7-435B-91D2-319E567EBB9A}" type="presParOf" srcId="{A9C4C435-BF7D-4E39-931A-B5B808513E48}" destId="{0568241F-C72E-4789-BE31-A8325E61F0F1}" srcOrd="2" destOrd="0" presId="urn:microsoft.com/office/officeart/2005/8/layout/hierarchy4"/>
    <dgm:cxn modelId="{6C8EC5E2-B112-4C37-B619-EF698FB7AADC}" type="presParOf" srcId="{0568241F-C72E-4789-BE31-A8325E61F0F1}" destId="{3B1ED640-97D6-47DE-B491-DEA12149B4F5}" srcOrd="0" destOrd="0" presId="urn:microsoft.com/office/officeart/2005/8/layout/hierarchy4"/>
    <dgm:cxn modelId="{FA27C7C1-4C3D-4782-814E-68855D6CF674}" type="presParOf" srcId="{0568241F-C72E-4789-BE31-A8325E61F0F1}" destId="{AD4B81E9-EA72-4408-9A82-55060BD8DB1E}" srcOrd="1" destOrd="0" presId="urn:microsoft.com/office/officeart/2005/8/layout/hierarchy4"/>
    <dgm:cxn modelId="{C09151F2-0970-4A3C-8529-DED86062CC41}" type="presParOf" srcId="{0568241F-C72E-4789-BE31-A8325E61F0F1}" destId="{6C3489A3-5FFD-4CC4-BF82-E7A381B0F859}" srcOrd="2" destOrd="0" presId="urn:microsoft.com/office/officeart/2005/8/layout/hierarchy4"/>
    <dgm:cxn modelId="{6FC83B59-189C-4F45-AEBD-5394D16D91EB}" type="presParOf" srcId="{6C3489A3-5FFD-4CC4-BF82-E7A381B0F859}" destId="{DB705AC5-2197-4741-B3AD-5001F3148C93}" srcOrd="0" destOrd="0" presId="urn:microsoft.com/office/officeart/2005/8/layout/hierarchy4"/>
    <dgm:cxn modelId="{31740E56-B1CF-4DCA-A304-987B7697DD6A}" type="presParOf" srcId="{DB705AC5-2197-4741-B3AD-5001F3148C93}" destId="{6DB849FE-A956-4327-9ABF-E261CC3354A5}" srcOrd="0" destOrd="0" presId="urn:microsoft.com/office/officeart/2005/8/layout/hierarchy4"/>
    <dgm:cxn modelId="{5997ABE6-372B-4DF7-A45F-312B0E3C2D4F}" type="presParOf" srcId="{DB705AC5-2197-4741-B3AD-5001F3148C93}" destId="{8515C537-D055-4F05-9A52-81A754D2CD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CD5F0-7182-4F35-A7D6-67B22F50D277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ABF810D4-C86B-45E6-80E3-4EF4003DCF11}">
      <dgm:prSet phldrT="[Text]" custT="1"/>
      <dgm:spPr>
        <a:solidFill>
          <a:srgbClr val="CCFF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de-DE" sz="1800" b="1" dirty="0" smtClean="0">
              <a:latin typeface="Corbel" pitchFamily="34" charset="0"/>
              <a:ea typeface="+mn-ea"/>
              <a:cs typeface="+mn-cs"/>
            </a:rPr>
            <a:t>Einführungsphase (f)</a:t>
          </a:r>
        </a:p>
        <a:p>
          <a:pPr>
            <a:spcAft>
              <a:spcPct val="35000"/>
            </a:spcAft>
          </a:pPr>
          <a:endParaRPr lang="de-DE" sz="1800" b="1" dirty="0" smtClean="0">
            <a:latin typeface="Corbel" pitchFamily="34" charset="0"/>
            <a:ea typeface="+mn-ea"/>
            <a:cs typeface="+mn-cs"/>
          </a:endParaRPr>
        </a:p>
        <a:p>
          <a:pPr>
            <a:spcAft>
              <a:spcPts val="600"/>
            </a:spcAft>
          </a:pPr>
          <a:r>
            <a:rPr lang="de-DE" sz="1500" dirty="0" smtClean="0">
              <a:latin typeface="Corbel" pitchFamily="34" charset="0"/>
              <a:ea typeface="+mn-ea"/>
              <a:cs typeface="+mn-cs"/>
            </a:rPr>
            <a:t>Die Schülerinnen und Schüler können </a:t>
          </a:r>
        </a:p>
        <a:p>
          <a:pPr>
            <a:spcAft>
              <a:spcPts val="600"/>
            </a:spcAft>
          </a:pPr>
          <a:r>
            <a:rPr lang="de-DE" sz="1500" dirty="0" smtClean="0">
              <a:latin typeface="Corbel" pitchFamily="34" charset="0"/>
              <a:ea typeface="+mn-ea"/>
              <a:cs typeface="+mn-cs"/>
            </a:rPr>
            <a:t>authentische Texte </a:t>
          </a:r>
        </a:p>
        <a:p>
          <a:pPr rtl="0">
            <a:spcAft>
              <a:spcPts val="600"/>
            </a:spcAft>
          </a:pPr>
          <a:r>
            <a:rPr lang="de-DE" sz="1500" dirty="0" smtClean="0">
              <a:latin typeface="Corbel" pitchFamily="34" charset="0"/>
              <a:ea typeface="+mn-ea"/>
              <a:cs typeface="+mn-cs"/>
            </a:rPr>
            <a:t>unterschiedlicher Textsorten </a:t>
          </a:r>
        </a:p>
        <a:p>
          <a:pPr rtl="0">
            <a:spcAft>
              <a:spcPts val="600"/>
            </a:spcAft>
          </a:pPr>
          <a:r>
            <a:rPr lang="de-DE" sz="1500" dirty="0" smtClean="0">
              <a:latin typeface="Corbel" pitchFamily="34" charset="0"/>
              <a:ea typeface="+mn-ea"/>
              <a:cs typeface="+mn-cs"/>
            </a:rPr>
            <a:t>zu </a:t>
          </a:r>
          <a:r>
            <a:rPr lang="de-DE" sz="1500" b="1" dirty="0" smtClean="0">
              <a:latin typeface="Corbel" pitchFamily="34" charset="0"/>
              <a:ea typeface="+mn-ea"/>
              <a:cs typeface="+mn-cs"/>
            </a:rPr>
            <a:t>vertrauten Themen </a:t>
          </a:r>
          <a:r>
            <a:rPr lang="de-DE" sz="1500" dirty="0" smtClean="0">
              <a:latin typeface="Corbel" pitchFamily="34" charset="0"/>
              <a:ea typeface="+mn-ea"/>
              <a:cs typeface="+mn-cs"/>
            </a:rPr>
            <a:t>verstehen.</a:t>
          </a:r>
          <a:endParaRPr lang="de-DE" sz="1500" dirty="0">
            <a:latin typeface="Corbel" pitchFamily="34" charset="0"/>
          </a:endParaRPr>
        </a:p>
      </dgm:t>
    </dgm:pt>
    <dgm:pt modelId="{53841479-B1AE-4276-BDFC-887650BC8E40}" type="parTrans" cxnId="{CD169EBF-3BCF-41FF-86A4-7C558FCA2A5D}">
      <dgm:prSet/>
      <dgm:spPr/>
      <dgm:t>
        <a:bodyPr/>
        <a:lstStyle/>
        <a:p>
          <a:endParaRPr lang="de-DE"/>
        </a:p>
      </dgm:t>
    </dgm:pt>
    <dgm:pt modelId="{8AF485E3-1BEF-4BB0-9A7A-16C859AFFC7E}" type="sibTrans" cxnId="{CD169EBF-3BCF-41FF-86A4-7C558FCA2A5D}">
      <dgm:prSet/>
      <dgm:spPr/>
      <dgm:t>
        <a:bodyPr/>
        <a:lstStyle/>
        <a:p>
          <a:endParaRPr lang="de-DE"/>
        </a:p>
      </dgm:t>
    </dgm:pt>
    <dgm:pt modelId="{5C40CD7B-B487-4EFF-99DC-CD0FD2092DB6}" type="asst">
      <dgm:prSet phldrT="[Text]" custT="1"/>
      <dgm:spPr>
        <a:solidFill>
          <a:srgbClr val="33CCFF"/>
        </a:solidFill>
      </dgm:spPr>
      <dgm:t>
        <a:bodyPr/>
        <a:lstStyle/>
        <a:p>
          <a:pPr>
            <a:spcBef>
              <a:spcPts val="600"/>
            </a:spcBef>
            <a:spcAft>
              <a:spcPct val="35000"/>
            </a:spcAft>
          </a:pPr>
          <a:r>
            <a:rPr lang="de-DE" sz="1800" b="1" dirty="0" smtClean="0">
              <a:latin typeface="Corbel" pitchFamily="34" charset="0"/>
            </a:rPr>
            <a:t>Qualifikationsphase – GK</a:t>
          </a:r>
        </a:p>
        <a:p>
          <a:pPr>
            <a:spcBef>
              <a:spcPct val="0"/>
            </a:spcBef>
            <a:spcAft>
              <a:spcPts val="600"/>
            </a:spcAft>
          </a:pPr>
          <a:r>
            <a:rPr lang="de-DE" sz="1500" dirty="0" smtClean="0">
              <a:latin typeface="Corbel" pitchFamily="34" charset="0"/>
            </a:rPr>
            <a:t>Die Schülerinnen und Schüler können </a:t>
          </a:r>
          <a:r>
            <a:rPr lang="de-DE" sz="1500" b="1" dirty="0" smtClean="0">
              <a:latin typeface="Corbel" pitchFamily="34" charset="0"/>
            </a:rPr>
            <a:t>umfangreichere</a:t>
          </a:r>
          <a:r>
            <a:rPr lang="de-DE" sz="1500" dirty="0" smtClean="0">
              <a:latin typeface="Corbel" pitchFamily="34" charset="0"/>
            </a:rPr>
            <a:t> authentische Texte unterschiedlicher Textsorten </a:t>
          </a:r>
          <a:r>
            <a:rPr lang="de-DE" sz="1500" b="1" dirty="0" smtClean="0">
              <a:latin typeface="Corbel" pitchFamily="34" charset="0"/>
            </a:rPr>
            <a:t>und</a:t>
          </a:r>
          <a:r>
            <a:rPr lang="de-DE" sz="1500" dirty="0" smtClean="0">
              <a:latin typeface="Corbel" pitchFamily="34" charset="0"/>
            </a:rPr>
            <a:t> </a:t>
          </a:r>
          <a:r>
            <a:rPr lang="de-DE" sz="1500" b="1" dirty="0" smtClean="0">
              <a:latin typeface="Corbel" pitchFamily="34" charset="0"/>
            </a:rPr>
            <a:t>Entstehungszeiten</a:t>
          </a:r>
          <a:r>
            <a:rPr lang="de-DE" sz="1500" dirty="0" smtClean="0">
              <a:latin typeface="Corbel" pitchFamily="34" charset="0"/>
            </a:rPr>
            <a:t> </a:t>
          </a:r>
        </a:p>
        <a:p>
          <a:pPr>
            <a:spcBef>
              <a:spcPct val="0"/>
            </a:spcBef>
            <a:spcAft>
              <a:spcPts val="600"/>
            </a:spcAft>
          </a:pPr>
          <a:r>
            <a:rPr lang="de-DE" sz="1500" b="1" dirty="0" smtClean="0">
              <a:latin typeface="Corbel" pitchFamily="34" charset="0"/>
            </a:rPr>
            <a:t>auch zu</a:t>
          </a:r>
          <a:r>
            <a:rPr lang="de-DE" sz="1500" dirty="0" smtClean="0">
              <a:latin typeface="Corbel" pitchFamily="34" charset="0"/>
            </a:rPr>
            <a:t> </a:t>
          </a:r>
          <a:r>
            <a:rPr lang="de-DE" sz="1500" b="1" dirty="0" smtClean="0">
              <a:latin typeface="Corbel" pitchFamily="34" charset="0"/>
            </a:rPr>
            <a:t>abstrakteren</a:t>
          </a:r>
          <a:r>
            <a:rPr lang="de-DE" sz="1500" dirty="0" smtClean="0">
              <a:latin typeface="Corbel" pitchFamily="34" charset="0"/>
            </a:rPr>
            <a:t>, </a:t>
          </a:r>
          <a:r>
            <a:rPr lang="de-DE" sz="1500" b="1" dirty="0" smtClean="0">
              <a:latin typeface="Corbel" pitchFamily="34" charset="0"/>
            </a:rPr>
            <a:t>in einzelnen Fällen auch weniger vertrauten Themen</a:t>
          </a:r>
          <a:r>
            <a:rPr lang="de-DE" sz="1500" dirty="0" smtClean="0">
              <a:latin typeface="Corbel" pitchFamily="34" charset="0"/>
            </a:rPr>
            <a:t> verstehen</a:t>
          </a:r>
          <a:r>
            <a:rPr lang="de-DE" sz="1500" dirty="0" smtClean="0"/>
            <a:t>.</a:t>
          </a:r>
          <a:br>
            <a:rPr lang="de-DE" sz="1500" dirty="0" smtClean="0"/>
          </a:br>
          <a:endParaRPr lang="de-DE" sz="1500" dirty="0"/>
        </a:p>
      </dgm:t>
    </dgm:pt>
    <dgm:pt modelId="{9568BA87-3F4D-4B2A-9312-F21B4F15C6C2}" type="parTrans" cxnId="{9C040447-C973-40F7-A787-FD5E5357164D}">
      <dgm:prSet/>
      <dgm:spPr/>
      <dgm:t>
        <a:bodyPr/>
        <a:lstStyle/>
        <a:p>
          <a:endParaRPr lang="de-DE"/>
        </a:p>
      </dgm:t>
    </dgm:pt>
    <dgm:pt modelId="{ACC9AE2A-3419-4331-AAE0-9D2CC91E3589}" type="sibTrans" cxnId="{9C040447-C973-40F7-A787-FD5E5357164D}">
      <dgm:prSet/>
      <dgm:spPr/>
      <dgm:t>
        <a:bodyPr/>
        <a:lstStyle/>
        <a:p>
          <a:endParaRPr lang="de-DE"/>
        </a:p>
      </dgm:t>
    </dgm:pt>
    <dgm:pt modelId="{4AD8A36D-6AEB-4AC3-B320-E49A07CA13D0}" type="asst">
      <dgm:prSet custT="1"/>
      <dgm:spPr>
        <a:solidFill>
          <a:srgbClr val="0066FF"/>
        </a:solidFill>
      </dgm:spPr>
      <dgm:t>
        <a:bodyPr/>
        <a:lstStyle/>
        <a:p>
          <a:pPr>
            <a:spcBef>
              <a:spcPts val="600"/>
            </a:spcBef>
            <a:spcAft>
              <a:spcPct val="35000"/>
            </a:spcAft>
          </a:pPr>
          <a:r>
            <a:rPr lang="de-DE" sz="1800" b="1" dirty="0" smtClean="0">
              <a:latin typeface="Corbel" pitchFamily="34" charset="0"/>
            </a:rPr>
            <a:t>Qualifikationsphase – LK</a:t>
          </a:r>
        </a:p>
        <a:p>
          <a:pPr>
            <a:spcBef>
              <a:spcPct val="0"/>
            </a:spcBef>
            <a:spcAft>
              <a:spcPts val="600"/>
            </a:spcAft>
          </a:pPr>
          <a:r>
            <a:rPr lang="de-DE" sz="1600" dirty="0" smtClean="0">
              <a:latin typeface="Corbel" pitchFamily="34" charset="0"/>
            </a:rPr>
            <a:t>Die Schülerinnen und Schüler können </a:t>
          </a:r>
          <a:r>
            <a:rPr lang="de-DE" sz="1600" b="1" dirty="0" smtClean="0">
              <a:latin typeface="Corbel" pitchFamily="34" charset="0"/>
            </a:rPr>
            <a:t>umfangreiche</a:t>
          </a:r>
          <a:r>
            <a:rPr lang="de-DE" sz="1600" dirty="0" smtClean="0">
              <a:latin typeface="Corbel" pitchFamily="34" charset="0"/>
            </a:rPr>
            <a:t> authen­tische Texte unterschiedlicher Textsorten </a:t>
          </a:r>
          <a:r>
            <a:rPr lang="de-DE" sz="1600" b="1" dirty="0" smtClean="0">
              <a:latin typeface="Corbel" pitchFamily="34" charset="0"/>
            </a:rPr>
            <a:t>und Entstehungszeiten</a:t>
          </a:r>
          <a:r>
            <a:rPr lang="de-DE" sz="1600" b="1" baseline="0" dirty="0" smtClean="0">
              <a:latin typeface="Corbel" pitchFamily="34" charset="0"/>
            </a:rPr>
            <a:t> </a:t>
          </a:r>
        </a:p>
        <a:p>
          <a:pPr>
            <a:spcBef>
              <a:spcPct val="0"/>
            </a:spcBef>
            <a:spcAft>
              <a:spcPts val="600"/>
            </a:spcAft>
          </a:pPr>
          <a:r>
            <a:rPr lang="de-DE" sz="1600" b="1" dirty="0" smtClean="0">
              <a:latin typeface="Corbel" pitchFamily="34" charset="0"/>
            </a:rPr>
            <a:t>auch zu abstrakteren, wenig vertrauten Themen </a:t>
          </a:r>
          <a:r>
            <a:rPr lang="de-DE" sz="1600" dirty="0" smtClean="0">
              <a:latin typeface="Corbel" pitchFamily="34" charset="0"/>
            </a:rPr>
            <a:t>verstehen.</a:t>
          </a:r>
          <a:endParaRPr lang="de-DE" sz="1600" dirty="0">
            <a:latin typeface="Corbel" pitchFamily="34" charset="0"/>
          </a:endParaRPr>
        </a:p>
      </dgm:t>
    </dgm:pt>
    <dgm:pt modelId="{E0A7870D-09D2-4179-A18C-41FF7B5E9108}" type="parTrans" cxnId="{CBE9B168-67FC-4152-8104-557B2BFAC329}">
      <dgm:prSet/>
      <dgm:spPr/>
      <dgm:t>
        <a:bodyPr/>
        <a:lstStyle/>
        <a:p>
          <a:endParaRPr lang="de-DE"/>
        </a:p>
      </dgm:t>
    </dgm:pt>
    <dgm:pt modelId="{E6F71481-A85C-4CF1-BFC3-C8D64AB8E1DB}" type="sibTrans" cxnId="{CBE9B168-67FC-4152-8104-557B2BFAC329}">
      <dgm:prSet/>
      <dgm:spPr/>
      <dgm:t>
        <a:bodyPr/>
        <a:lstStyle/>
        <a:p>
          <a:endParaRPr lang="de-DE"/>
        </a:p>
      </dgm:t>
    </dgm:pt>
    <dgm:pt modelId="{E0819E1F-2826-4E57-88D9-0C2BCF02299A}" type="pres">
      <dgm:prSet presAssocID="{885CD5F0-7182-4F35-A7D6-67B22F50D2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92CF0D5-D13D-4CE1-AC67-30DB0DC3311C}" type="pres">
      <dgm:prSet presAssocID="{ABF810D4-C86B-45E6-80E3-4EF4003DCF11}" presName="hierRoot1" presStyleCnt="0">
        <dgm:presLayoutVars>
          <dgm:hierBranch val="init"/>
        </dgm:presLayoutVars>
      </dgm:prSet>
      <dgm:spPr/>
    </dgm:pt>
    <dgm:pt modelId="{85EA409D-A044-4C9B-B0A0-14BAE5B3BDE7}" type="pres">
      <dgm:prSet presAssocID="{ABF810D4-C86B-45E6-80E3-4EF4003DCF11}" presName="rootComposite1" presStyleCnt="0"/>
      <dgm:spPr/>
    </dgm:pt>
    <dgm:pt modelId="{8CBA4230-43EA-4AFC-AE74-A42823545AD2}" type="pres">
      <dgm:prSet presAssocID="{ABF810D4-C86B-45E6-80E3-4EF4003DCF11}" presName="rootText1" presStyleLbl="node0" presStyleIdx="0" presStyleCnt="1" custScaleX="109222" custScaleY="397222" custLinFactNeighborX="-800" custLinFactNeighborY="-8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46E3186-2093-4815-8258-5D7824499114}" type="pres">
      <dgm:prSet presAssocID="{ABF810D4-C86B-45E6-80E3-4EF4003DCF11}" presName="rootConnector1" presStyleLbl="node1" presStyleIdx="0" presStyleCnt="0"/>
      <dgm:spPr/>
      <dgm:t>
        <a:bodyPr/>
        <a:lstStyle/>
        <a:p>
          <a:endParaRPr lang="de-DE"/>
        </a:p>
      </dgm:t>
    </dgm:pt>
    <dgm:pt modelId="{B4EBCDA0-16C3-49BA-8D61-6F5A06C3FC9A}" type="pres">
      <dgm:prSet presAssocID="{ABF810D4-C86B-45E6-80E3-4EF4003DCF11}" presName="hierChild2" presStyleCnt="0"/>
      <dgm:spPr/>
    </dgm:pt>
    <dgm:pt modelId="{BDD30B64-850C-43C3-B2ED-F5D53465EE4D}" type="pres">
      <dgm:prSet presAssocID="{ABF810D4-C86B-45E6-80E3-4EF4003DCF11}" presName="hierChild3" presStyleCnt="0"/>
      <dgm:spPr/>
    </dgm:pt>
    <dgm:pt modelId="{32824405-A0AF-40B5-9187-75AE5F332808}" type="pres">
      <dgm:prSet presAssocID="{9568BA87-3F4D-4B2A-9312-F21B4F15C6C2}" presName="Name115" presStyleLbl="parChTrans1D2" presStyleIdx="0" presStyleCnt="2"/>
      <dgm:spPr/>
      <dgm:t>
        <a:bodyPr/>
        <a:lstStyle/>
        <a:p>
          <a:endParaRPr lang="de-DE"/>
        </a:p>
      </dgm:t>
    </dgm:pt>
    <dgm:pt modelId="{04979B1A-61F3-4648-B93E-E4A8D3B890EE}" type="pres">
      <dgm:prSet presAssocID="{5C40CD7B-B487-4EFF-99DC-CD0FD2092DB6}" presName="hierRoot3" presStyleCnt="0">
        <dgm:presLayoutVars>
          <dgm:hierBranch val="init"/>
        </dgm:presLayoutVars>
      </dgm:prSet>
      <dgm:spPr/>
    </dgm:pt>
    <dgm:pt modelId="{B2D974C2-634A-4281-9B09-500681D3DBB6}" type="pres">
      <dgm:prSet presAssocID="{5C40CD7B-B487-4EFF-99DC-CD0FD2092DB6}" presName="rootComposite3" presStyleCnt="0"/>
      <dgm:spPr/>
    </dgm:pt>
    <dgm:pt modelId="{7CC28D5B-348D-4836-A37B-A895773BE322}" type="pres">
      <dgm:prSet presAssocID="{5C40CD7B-B487-4EFF-99DC-CD0FD2092DB6}" presName="rootText3" presStyleLbl="asst1" presStyleIdx="0" presStyleCnt="2" custScaleX="124511" custScaleY="19800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75A538A-C598-4B7A-8D32-ACFCC89F74D9}" type="pres">
      <dgm:prSet presAssocID="{5C40CD7B-B487-4EFF-99DC-CD0FD2092DB6}" presName="rootConnector3" presStyleLbl="asst1" presStyleIdx="0" presStyleCnt="2"/>
      <dgm:spPr/>
      <dgm:t>
        <a:bodyPr/>
        <a:lstStyle/>
        <a:p>
          <a:endParaRPr lang="de-DE"/>
        </a:p>
      </dgm:t>
    </dgm:pt>
    <dgm:pt modelId="{A5E24D82-8791-4FE0-8618-B3AA13C2A89B}" type="pres">
      <dgm:prSet presAssocID="{5C40CD7B-B487-4EFF-99DC-CD0FD2092DB6}" presName="hierChild6" presStyleCnt="0"/>
      <dgm:spPr/>
    </dgm:pt>
    <dgm:pt modelId="{F6F7BD0D-DC79-416D-8F41-84A2ED0EE537}" type="pres">
      <dgm:prSet presAssocID="{5C40CD7B-B487-4EFF-99DC-CD0FD2092DB6}" presName="hierChild7" presStyleCnt="0"/>
      <dgm:spPr/>
    </dgm:pt>
    <dgm:pt modelId="{B4803B03-5AC2-4F10-AF51-F3A06C996281}" type="pres">
      <dgm:prSet presAssocID="{E0A7870D-09D2-4179-A18C-41FF7B5E9108}" presName="Name115" presStyleLbl="parChTrans1D2" presStyleIdx="1" presStyleCnt="2"/>
      <dgm:spPr/>
      <dgm:t>
        <a:bodyPr/>
        <a:lstStyle/>
        <a:p>
          <a:endParaRPr lang="de-DE"/>
        </a:p>
      </dgm:t>
    </dgm:pt>
    <dgm:pt modelId="{5A6322E0-9540-4DFB-BCDD-ED3926ACADED}" type="pres">
      <dgm:prSet presAssocID="{4AD8A36D-6AEB-4AC3-B320-E49A07CA13D0}" presName="hierRoot3" presStyleCnt="0">
        <dgm:presLayoutVars>
          <dgm:hierBranch val="init"/>
        </dgm:presLayoutVars>
      </dgm:prSet>
      <dgm:spPr/>
    </dgm:pt>
    <dgm:pt modelId="{9BEAF392-1A42-42DE-BFDF-970D7938082E}" type="pres">
      <dgm:prSet presAssocID="{4AD8A36D-6AEB-4AC3-B320-E49A07CA13D0}" presName="rootComposite3" presStyleCnt="0"/>
      <dgm:spPr/>
    </dgm:pt>
    <dgm:pt modelId="{B77972ED-3D7A-4B69-8AC8-1122B8C42F3B}" type="pres">
      <dgm:prSet presAssocID="{4AD8A36D-6AEB-4AC3-B320-E49A07CA13D0}" presName="rootText3" presStyleLbl="asst1" presStyleIdx="1" presStyleCnt="2" custScaleX="123000" custScaleY="2160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2FBD77E-A259-4465-9954-35E1F97CFE19}" type="pres">
      <dgm:prSet presAssocID="{4AD8A36D-6AEB-4AC3-B320-E49A07CA13D0}" presName="rootConnector3" presStyleLbl="asst1" presStyleIdx="1" presStyleCnt="2"/>
      <dgm:spPr/>
      <dgm:t>
        <a:bodyPr/>
        <a:lstStyle/>
        <a:p>
          <a:endParaRPr lang="de-DE"/>
        </a:p>
      </dgm:t>
    </dgm:pt>
    <dgm:pt modelId="{45F802D9-40DD-4A2E-85AD-CA3E4E1A0554}" type="pres">
      <dgm:prSet presAssocID="{4AD8A36D-6AEB-4AC3-B320-E49A07CA13D0}" presName="hierChild6" presStyleCnt="0"/>
      <dgm:spPr/>
    </dgm:pt>
    <dgm:pt modelId="{BB58F4FC-4912-4E04-9A8E-2D00A743DA26}" type="pres">
      <dgm:prSet presAssocID="{4AD8A36D-6AEB-4AC3-B320-E49A07CA13D0}" presName="hierChild7" presStyleCnt="0"/>
      <dgm:spPr/>
    </dgm:pt>
  </dgm:ptLst>
  <dgm:cxnLst>
    <dgm:cxn modelId="{CD169EBF-3BCF-41FF-86A4-7C558FCA2A5D}" srcId="{885CD5F0-7182-4F35-A7D6-67B22F50D277}" destId="{ABF810D4-C86B-45E6-80E3-4EF4003DCF11}" srcOrd="0" destOrd="0" parTransId="{53841479-B1AE-4276-BDFC-887650BC8E40}" sibTransId="{8AF485E3-1BEF-4BB0-9A7A-16C859AFFC7E}"/>
    <dgm:cxn modelId="{CBE9B168-67FC-4152-8104-557B2BFAC329}" srcId="{ABF810D4-C86B-45E6-80E3-4EF4003DCF11}" destId="{4AD8A36D-6AEB-4AC3-B320-E49A07CA13D0}" srcOrd="1" destOrd="0" parTransId="{E0A7870D-09D2-4179-A18C-41FF7B5E9108}" sibTransId="{E6F71481-A85C-4CF1-BFC3-C8D64AB8E1DB}"/>
    <dgm:cxn modelId="{1CFAE4C9-1F59-468A-93A7-BC5E00BB37B2}" type="presOf" srcId="{885CD5F0-7182-4F35-A7D6-67B22F50D277}" destId="{E0819E1F-2826-4E57-88D9-0C2BCF02299A}" srcOrd="0" destOrd="0" presId="urn:microsoft.com/office/officeart/2009/3/layout/HorizontalOrganizationChart"/>
    <dgm:cxn modelId="{BA15E28F-8B0A-49B3-ACCC-38CCF3C79B8B}" type="presOf" srcId="{E0A7870D-09D2-4179-A18C-41FF7B5E9108}" destId="{B4803B03-5AC2-4F10-AF51-F3A06C996281}" srcOrd="0" destOrd="0" presId="urn:microsoft.com/office/officeart/2009/3/layout/HorizontalOrganizationChart"/>
    <dgm:cxn modelId="{58FE700D-02B4-4F25-A02E-3D81C545ED17}" type="presOf" srcId="{ABF810D4-C86B-45E6-80E3-4EF4003DCF11}" destId="{8CBA4230-43EA-4AFC-AE74-A42823545AD2}" srcOrd="0" destOrd="0" presId="urn:microsoft.com/office/officeart/2009/3/layout/HorizontalOrganizationChart"/>
    <dgm:cxn modelId="{E74B6789-6642-44E1-919F-AB14228E314B}" type="presOf" srcId="{4AD8A36D-6AEB-4AC3-B320-E49A07CA13D0}" destId="{F2FBD77E-A259-4465-9954-35E1F97CFE19}" srcOrd="1" destOrd="0" presId="urn:microsoft.com/office/officeart/2009/3/layout/HorizontalOrganizationChart"/>
    <dgm:cxn modelId="{FD1576AD-D28B-47C1-A20B-AE01CB27943B}" type="presOf" srcId="{5C40CD7B-B487-4EFF-99DC-CD0FD2092DB6}" destId="{775A538A-C598-4B7A-8D32-ACFCC89F74D9}" srcOrd="1" destOrd="0" presId="urn:microsoft.com/office/officeart/2009/3/layout/HorizontalOrganizationChart"/>
    <dgm:cxn modelId="{8B71C350-D7DB-4F55-8568-F2BC11B3C989}" type="presOf" srcId="{5C40CD7B-B487-4EFF-99DC-CD0FD2092DB6}" destId="{7CC28D5B-348D-4836-A37B-A895773BE322}" srcOrd="0" destOrd="0" presId="urn:microsoft.com/office/officeart/2009/3/layout/HorizontalOrganizationChart"/>
    <dgm:cxn modelId="{AED36A0B-4F95-47F7-A026-F724027B6273}" type="presOf" srcId="{ABF810D4-C86B-45E6-80E3-4EF4003DCF11}" destId="{D46E3186-2093-4815-8258-5D7824499114}" srcOrd="1" destOrd="0" presId="urn:microsoft.com/office/officeart/2009/3/layout/HorizontalOrganizationChart"/>
    <dgm:cxn modelId="{639C7D69-485F-4C40-BCB2-4861B6CF1C6D}" type="presOf" srcId="{4AD8A36D-6AEB-4AC3-B320-E49A07CA13D0}" destId="{B77972ED-3D7A-4B69-8AC8-1122B8C42F3B}" srcOrd="0" destOrd="0" presId="urn:microsoft.com/office/officeart/2009/3/layout/HorizontalOrganizationChart"/>
    <dgm:cxn modelId="{9C040447-C973-40F7-A787-FD5E5357164D}" srcId="{ABF810D4-C86B-45E6-80E3-4EF4003DCF11}" destId="{5C40CD7B-B487-4EFF-99DC-CD0FD2092DB6}" srcOrd="0" destOrd="0" parTransId="{9568BA87-3F4D-4B2A-9312-F21B4F15C6C2}" sibTransId="{ACC9AE2A-3419-4331-AAE0-9D2CC91E3589}"/>
    <dgm:cxn modelId="{5069972E-191B-4C45-89DE-633D322E1CAC}" type="presOf" srcId="{9568BA87-3F4D-4B2A-9312-F21B4F15C6C2}" destId="{32824405-A0AF-40B5-9187-75AE5F332808}" srcOrd="0" destOrd="0" presId="urn:microsoft.com/office/officeart/2009/3/layout/HorizontalOrganizationChart"/>
    <dgm:cxn modelId="{F3E30138-9EE1-42C2-9E15-8C5E70DEE5B2}" type="presParOf" srcId="{E0819E1F-2826-4E57-88D9-0C2BCF02299A}" destId="{092CF0D5-D13D-4CE1-AC67-30DB0DC3311C}" srcOrd="0" destOrd="0" presId="urn:microsoft.com/office/officeart/2009/3/layout/HorizontalOrganizationChart"/>
    <dgm:cxn modelId="{1EA96DCC-ACD8-43E7-B8EA-392DA3AACDB9}" type="presParOf" srcId="{092CF0D5-D13D-4CE1-AC67-30DB0DC3311C}" destId="{85EA409D-A044-4C9B-B0A0-14BAE5B3BDE7}" srcOrd="0" destOrd="0" presId="urn:microsoft.com/office/officeart/2009/3/layout/HorizontalOrganizationChart"/>
    <dgm:cxn modelId="{A0BA5E17-38C5-418B-B69B-47B53BBE0B98}" type="presParOf" srcId="{85EA409D-A044-4C9B-B0A0-14BAE5B3BDE7}" destId="{8CBA4230-43EA-4AFC-AE74-A42823545AD2}" srcOrd="0" destOrd="0" presId="urn:microsoft.com/office/officeart/2009/3/layout/HorizontalOrganizationChart"/>
    <dgm:cxn modelId="{C185CD34-2F8F-4060-BB28-240FEF3CA13D}" type="presParOf" srcId="{85EA409D-A044-4C9B-B0A0-14BAE5B3BDE7}" destId="{D46E3186-2093-4815-8258-5D7824499114}" srcOrd="1" destOrd="0" presId="urn:microsoft.com/office/officeart/2009/3/layout/HorizontalOrganizationChart"/>
    <dgm:cxn modelId="{A02A2729-6A84-4360-823C-0245EC866DE2}" type="presParOf" srcId="{092CF0D5-D13D-4CE1-AC67-30DB0DC3311C}" destId="{B4EBCDA0-16C3-49BA-8D61-6F5A06C3FC9A}" srcOrd="1" destOrd="0" presId="urn:microsoft.com/office/officeart/2009/3/layout/HorizontalOrganizationChart"/>
    <dgm:cxn modelId="{39F9D124-7B53-4A13-AB2C-1B9BB3497EE1}" type="presParOf" srcId="{092CF0D5-D13D-4CE1-AC67-30DB0DC3311C}" destId="{BDD30B64-850C-43C3-B2ED-F5D53465EE4D}" srcOrd="2" destOrd="0" presId="urn:microsoft.com/office/officeart/2009/3/layout/HorizontalOrganizationChart"/>
    <dgm:cxn modelId="{5BBA52D1-87D0-4977-8D99-0E4ACAF42C42}" type="presParOf" srcId="{BDD30B64-850C-43C3-B2ED-F5D53465EE4D}" destId="{32824405-A0AF-40B5-9187-75AE5F332808}" srcOrd="0" destOrd="0" presId="urn:microsoft.com/office/officeart/2009/3/layout/HorizontalOrganizationChart"/>
    <dgm:cxn modelId="{A1D8D1B0-5757-4E12-872C-4C30555F6C35}" type="presParOf" srcId="{BDD30B64-850C-43C3-B2ED-F5D53465EE4D}" destId="{04979B1A-61F3-4648-B93E-E4A8D3B890EE}" srcOrd="1" destOrd="0" presId="urn:microsoft.com/office/officeart/2009/3/layout/HorizontalOrganizationChart"/>
    <dgm:cxn modelId="{893CF82E-4A52-438C-AB37-B0FAF2B061B0}" type="presParOf" srcId="{04979B1A-61F3-4648-B93E-E4A8D3B890EE}" destId="{B2D974C2-634A-4281-9B09-500681D3DBB6}" srcOrd="0" destOrd="0" presId="urn:microsoft.com/office/officeart/2009/3/layout/HorizontalOrganizationChart"/>
    <dgm:cxn modelId="{2E2F5B5D-4B19-4B58-B54E-6FBF7196EC8E}" type="presParOf" srcId="{B2D974C2-634A-4281-9B09-500681D3DBB6}" destId="{7CC28D5B-348D-4836-A37B-A895773BE322}" srcOrd="0" destOrd="0" presId="urn:microsoft.com/office/officeart/2009/3/layout/HorizontalOrganizationChart"/>
    <dgm:cxn modelId="{BAC98684-0322-4BDA-8BB5-294E1E6875A7}" type="presParOf" srcId="{B2D974C2-634A-4281-9B09-500681D3DBB6}" destId="{775A538A-C598-4B7A-8D32-ACFCC89F74D9}" srcOrd="1" destOrd="0" presId="urn:microsoft.com/office/officeart/2009/3/layout/HorizontalOrganizationChart"/>
    <dgm:cxn modelId="{7937F8DE-886E-40A0-9A0D-29E8107349F0}" type="presParOf" srcId="{04979B1A-61F3-4648-B93E-E4A8D3B890EE}" destId="{A5E24D82-8791-4FE0-8618-B3AA13C2A89B}" srcOrd="1" destOrd="0" presId="urn:microsoft.com/office/officeart/2009/3/layout/HorizontalOrganizationChart"/>
    <dgm:cxn modelId="{D2B553DE-E032-4EFD-B979-A71EA7380F80}" type="presParOf" srcId="{04979B1A-61F3-4648-B93E-E4A8D3B890EE}" destId="{F6F7BD0D-DC79-416D-8F41-84A2ED0EE537}" srcOrd="2" destOrd="0" presId="urn:microsoft.com/office/officeart/2009/3/layout/HorizontalOrganizationChart"/>
    <dgm:cxn modelId="{1E17E653-4044-4BC6-95ED-186A7F9A7A7F}" type="presParOf" srcId="{BDD30B64-850C-43C3-B2ED-F5D53465EE4D}" destId="{B4803B03-5AC2-4F10-AF51-F3A06C996281}" srcOrd="2" destOrd="0" presId="urn:microsoft.com/office/officeart/2009/3/layout/HorizontalOrganizationChart"/>
    <dgm:cxn modelId="{E8BAA276-7529-481D-89D9-AB1E6427FD12}" type="presParOf" srcId="{BDD30B64-850C-43C3-B2ED-F5D53465EE4D}" destId="{5A6322E0-9540-4DFB-BCDD-ED3926ACADED}" srcOrd="3" destOrd="0" presId="urn:microsoft.com/office/officeart/2009/3/layout/HorizontalOrganizationChart"/>
    <dgm:cxn modelId="{73C1500E-BC49-41C1-9528-B403FAA1DE2D}" type="presParOf" srcId="{5A6322E0-9540-4DFB-BCDD-ED3926ACADED}" destId="{9BEAF392-1A42-42DE-BFDF-970D7938082E}" srcOrd="0" destOrd="0" presId="urn:microsoft.com/office/officeart/2009/3/layout/HorizontalOrganizationChart"/>
    <dgm:cxn modelId="{0B805717-3213-43F1-A1AB-A5066F498E09}" type="presParOf" srcId="{9BEAF392-1A42-42DE-BFDF-970D7938082E}" destId="{B77972ED-3D7A-4B69-8AC8-1122B8C42F3B}" srcOrd="0" destOrd="0" presId="urn:microsoft.com/office/officeart/2009/3/layout/HorizontalOrganizationChart"/>
    <dgm:cxn modelId="{EB0D401A-8A92-4672-BDE6-B326F86E5D45}" type="presParOf" srcId="{9BEAF392-1A42-42DE-BFDF-970D7938082E}" destId="{F2FBD77E-A259-4465-9954-35E1F97CFE19}" srcOrd="1" destOrd="0" presId="urn:microsoft.com/office/officeart/2009/3/layout/HorizontalOrganizationChart"/>
    <dgm:cxn modelId="{CC9BE280-CB04-44E1-A066-8B0C035AF1EA}" type="presParOf" srcId="{5A6322E0-9540-4DFB-BCDD-ED3926ACADED}" destId="{45F802D9-40DD-4A2E-85AD-CA3E4E1A0554}" srcOrd="1" destOrd="0" presId="urn:microsoft.com/office/officeart/2009/3/layout/HorizontalOrganizationChart"/>
    <dgm:cxn modelId="{E2CFC742-0CD2-44C9-9DF4-77575D5A9A90}" type="presParOf" srcId="{5A6322E0-9540-4DFB-BCDD-ED3926ACADED}" destId="{BB58F4FC-4912-4E04-9A8E-2D00A743DA2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Interkulturelle kommunikative Kompetenz</a:t>
          </a:r>
          <a:endParaRPr lang="de-DE" sz="2400" b="1" dirty="0">
            <a:latin typeface="Corbel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8A943AD6-90CC-48A0-B3A4-AC9BB4E6F6E4}" type="presOf" srcId="{A396239A-3EAD-48F4-B411-866004A875CC}" destId="{246925CD-2038-4152-8472-657D0D00AE6A}" srcOrd="0" destOrd="0" presId="urn:microsoft.com/office/officeart/2005/8/layout/hierarchy1"/>
    <dgm:cxn modelId="{1EAD054A-B571-4999-BC19-A16CAC5A5345}" type="presOf" srcId="{E79A7351-6F8D-411B-B256-594151D3D73A}" destId="{D98014FB-5AD2-4140-936A-78EC40FFC506}" srcOrd="0" destOrd="0" presId="urn:microsoft.com/office/officeart/2005/8/layout/hierarchy1"/>
    <dgm:cxn modelId="{EA7653FA-1E9E-4C72-A192-DB678322AE51}" type="presOf" srcId="{557CC1DA-EC78-45F6-B36E-E1B343339D54}" destId="{D5120F4A-120F-4286-BA5E-FA66162E0A9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0AD7606-E6FB-45E2-BE97-2EA99993A0F5}" type="presOf" srcId="{E643E2F1-7722-4C04-B29F-F21668822C8F}" destId="{A25AF425-2137-4223-B65E-6E866954E5F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AF3D2FB3-0678-4D88-83E8-431D560C7637}" type="presOf" srcId="{F6CA8DEE-61B9-45D1-B8C3-088AA6565705}" destId="{10BE8D56-C801-4A36-8F8D-B96AC0D4E5BF}" srcOrd="0" destOrd="0" presId="urn:microsoft.com/office/officeart/2005/8/layout/hierarchy1"/>
    <dgm:cxn modelId="{FF4BBCB0-0AA6-4EA7-B974-86C8014B1333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F45171E-88CC-402E-9002-A333FF360418}" type="presOf" srcId="{BAB27F2E-587A-4E53-9C3D-74959B1A930A}" destId="{BCF00DFC-7CB5-4F15-8995-FD9218588B6A}" srcOrd="0" destOrd="0" presId="urn:microsoft.com/office/officeart/2005/8/layout/hierarchy1"/>
    <dgm:cxn modelId="{01A0BE46-A70B-47C0-8F25-FBE8D52BA491}" type="presOf" srcId="{95B55B4F-E071-4372-AB22-084AB44CC6BB}" destId="{F9AA7CE4-0DF9-47F6-9287-1BE57670CE3D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2008D2B-6106-4AC7-9E99-C1C9CBA5AF7E}" type="presParOf" srcId="{A25AF425-2137-4223-B65E-6E866954E5F3}" destId="{F7BB9AA7-F451-4500-8BC7-B076C00E7602}" srcOrd="0" destOrd="0" presId="urn:microsoft.com/office/officeart/2005/8/layout/hierarchy1"/>
    <dgm:cxn modelId="{13455459-5443-48D7-AEA2-A7724E1EDA75}" type="presParOf" srcId="{F7BB9AA7-F451-4500-8BC7-B076C00E7602}" destId="{2851D116-F700-4958-A6D0-1A77277DD65B}" srcOrd="0" destOrd="0" presId="urn:microsoft.com/office/officeart/2005/8/layout/hierarchy1"/>
    <dgm:cxn modelId="{34AD68C6-4A3D-47A1-998F-070A96CE1859}" type="presParOf" srcId="{2851D116-F700-4958-A6D0-1A77277DD65B}" destId="{D7CA9518-2DF5-4BD3-8A2B-544F6AD8725D}" srcOrd="0" destOrd="0" presId="urn:microsoft.com/office/officeart/2005/8/layout/hierarchy1"/>
    <dgm:cxn modelId="{11BA4200-355D-446F-B6B7-0E20AF286610}" type="presParOf" srcId="{2851D116-F700-4958-A6D0-1A77277DD65B}" destId="{10BE8D56-C801-4A36-8F8D-B96AC0D4E5BF}" srcOrd="1" destOrd="0" presId="urn:microsoft.com/office/officeart/2005/8/layout/hierarchy1"/>
    <dgm:cxn modelId="{E455D55B-F25E-4E07-83A8-43B51FB84D5C}" type="presParOf" srcId="{F7BB9AA7-F451-4500-8BC7-B076C00E7602}" destId="{E13E0E85-814C-4897-9F63-E4CD58A4960D}" srcOrd="1" destOrd="0" presId="urn:microsoft.com/office/officeart/2005/8/layout/hierarchy1"/>
    <dgm:cxn modelId="{ACC4A754-F65D-4E01-A050-F7836CDB5E87}" type="presParOf" srcId="{E13E0E85-814C-4897-9F63-E4CD58A4960D}" destId="{D5120F4A-120F-4286-BA5E-FA66162E0A9A}" srcOrd="0" destOrd="0" presId="urn:microsoft.com/office/officeart/2005/8/layout/hierarchy1"/>
    <dgm:cxn modelId="{099CE251-C4F2-4CAD-8714-38FC7EBF2A37}" type="presParOf" srcId="{E13E0E85-814C-4897-9F63-E4CD58A4960D}" destId="{1EEA6858-3F14-406B-8B3C-514EF3BDE07F}" srcOrd="1" destOrd="0" presId="urn:microsoft.com/office/officeart/2005/8/layout/hierarchy1"/>
    <dgm:cxn modelId="{C9C6515C-7273-4850-BD5A-52DE2636EF89}" type="presParOf" srcId="{1EEA6858-3F14-406B-8B3C-514EF3BDE07F}" destId="{FACC6A0F-003E-4F37-BF32-8A1240DAD32D}" srcOrd="0" destOrd="0" presId="urn:microsoft.com/office/officeart/2005/8/layout/hierarchy1"/>
    <dgm:cxn modelId="{BE70A652-B6DF-4E92-BB51-3BB47F1FDB2D}" type="presParOf" srcId="{FACC6A0F-003E-4F37-BF32-8A1240DAD32D}" destId="{302205C5-1DB9-4F17-BB79-CB69C00717DB}" srcOrd="0" destOrd="0" presId="urn:microsoft.com/office/officeart/2005/8/layout/hierarchy1"/>
    <dgm:cxn modelId="{33100F77-360B-4020-82A8-5DF5ED5811BD}" type="presParOf" srcId="{FACC6A0F-003E-4F37-BF32-8A1240DAD32D}" destId="{D98014FB-5AD2-4140-936A-78EC40FFC506}" srcOrd="1" destOrd="0" presId="urn:microsoft.com/office/officeart/2005/8/layout/hierarchy1"/>
    <dgm:cxn modelId="{27C2085F-5AC4-4928-885F-F4F57CE51A98}" type="presParOf" srcId="{1EEA6858-3F14-406B-8B3C-514EF3BDE07F}" destId="{7F6E4AA3-3629-47C2-962F-11CE7CF8156D}" srcOrd="1" destOrd="0" presId="urn:microsoft.com/office/officeart/2005/8/layout/hierarchy1"/>
    <dgm:cxn modelId="{929DE2B2-9F75-4DF1-AE8A-35391C789CB6}" type="presParOf" srcId="{E13E0E85-814C-4897-9F63-E4CD58A4960D}" destId="{246925CD-2038-4152-8472-657D0D00AE6A}" srcOrd="2" destOrd="0" presId="urn:microsoft.com/office/officeart/2005/8/layout/hierarchy1"/>
    <dgm:cxn modelId="{BE16296D-9F13-4282-BD14-F82E7838647A}" type="presParOf" srcId="{E13E0E85-814C-4897-9F63-E4CD58A4960D}" destId="{67C6BD58-5386-4FCA-9711-EAB731C67CC4}" srcOrd="3" destOrd="0" presId="urn:microsoft.com/office/officeart/2005/8/layout/hierarchy1"/>
    <dgm:cxn modelId="{F8FBB27A-8847-41D3-B9BC-566FB3CE10DD}" type="presParOf" srcId="{67C6BD58-5386-4FCA-9711-EAB731C67CC4}" destId="{D6F28866-8DB0-4A48-9190-EF149D8BDB30}" srcOrd="0" destOrd="0" presId="urn:microsoft.com/office/officeart/2005/8/layout/hierarchy1"/>
    <dgm:cxn modelId="{ACA2031E-F757-44E7-81EE-DB8BBD7B258D}" type="presParOf" srcId="{D6F28866-8DB0-4A48-9190-EF149D8BDB30}" destId="{BC207129-F29A-4197-87E4-5FC994AC82EB}" srcOrd="0" destOrd="0" presId="urn:microsoft.com/office/officeart/2005/8/layout/hierarchy1"/>
    <dgm:cxn modelId="{EB788403-6BDD-44A0-80D1-321379F2E894}" type="presParOf" srcId="{D6F28866-8DB0-4A48-9190-EF149D8BDB30}" destId="{ABDC5CF3-135C-4596-AFC6-FCB7DFBB4AF7}" srcOrd="1" destOrd="0" presId="urn:microsoft.com/office/officeart/2005/8/layout/hierarchy1"/>
    <dgm:cxn modelId="{6A9F724F-9BCB-4CB8-9823-8398B3CCA01C}" type="presParOf" srcId="{67C6BD58-5386-4FCA-9711-EAB731C67CC4}" destId="{4C31B51A-60EA-4E9F-B2E9-F5E89FD2F1E7}" srcOrd="1" destOrd="0" presId="urn:microsoft.com/office/officeart/2005/8/layout/hierarchy1"/>
    <dgm:cxn modelId="{6D259E55-CCC0-4BF0-BEDB-377B74AF6FAB}" type="presParOf" srcId="{E13E0E85-814C-4897-9F63-E4CD58A4960D}" destId="{BCF00DFC-7CB5-4F15-8995-FD9218588B6A}" srcOrd="4" destOrd="0" presId="urn:microsoft.com/office/officeart/2005/8/layout/hierarchy1"/>
    <dgm:cxn modelId="{B9CD172A-6C5B-4D18-BE0D-9D4CE0586C76}" type="presParOf" srcId="{E13E0E85-814C-4897-9F63-E4CD58A4960D}" destId="{5F591A2C-447A-42D0-9998-FF0CE733F10D}" srcOrd="5" destOrd="0" presId="urn:microsoft.com/office/officeart/2005/8/layout/hierarchy1"/>
    <dgm:cxn modelId="{36A2D58D-D996-4F1A-892C-3205699BA1CC}" type="presParOf" srcId="{5F591A2C-447A-42D0-9998-FF0CE733F10D}" destId="{EAAD22DB-4FD3-4718-9EF1-E1F648451709}" srcOrd="0" destOrd="0" presId="urn:microsoft.com/office/officeart/2005/8/layout/hierarchy1"/>
    <dgm:cxn modelId="{39802DA5-6E0F-469C-9ABB-E81D8D16FED1}" type="presParOf" srcId="{EAAD22DB-4FD3-4718-9EF1-E1F648451709}" destId="{D3F7BB4C-BBEA-4B61-9BC0-CDCD6E831A06}" srcOrd="0" destOrd="0" presId="urn:microsoft.com/office/officeart/2005/8/layout/hierarchy1"/>
    <dgm:cxn modelId="{11E04F41-C94C-4B5C-9E97-CEA16AAD5B9C}" type="presParOf" srcId="{EAAD22DB-4FD3-4718-9EF1-E1F648451709}" destId="{F9AA7CE4-0DF9-47F6-9287-1BE57670CE3D}" srcOrd="1" destOrd="0" presId="urn:microsoft.com/office/officeart/2005/8/layout/hierarchy1"/>
    <dgm:cxn modelId="{D8F9E50B-8340-469E-BA9D-74925662F08F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Interkulturelle kommunikative Kompetenz</a:t>
          </a:r>
          <a:endParaRPr lang="de-DE" sz="2400" b="1" dirty="0">
            <a:latin typeface="Corbel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 smtClean="0">
              <a:solidFill>
                <a:schemeClr val="bg1">
                  <a:lumMod val="75000"/>
                </a:schemeClr>
              </a:solidFill>
              <a:latin typeface="Corbel" pitchFamily="34" charset="0"/>
            </a:rPr>
            <a:t>Interkulturelle Einstellungen und Bewusstheit</a:t>
          </a:r>
          <a:endParaRPr lang="de-DE" dirty="0">
            <a:solidFill>
              <a:schemeClr val="bg1">
                <a:lumMod val="75000"/>
              </a:schemeClr>
            </a:solidFill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 smtClean="0">
              <a:solidFill>
                <a:schemeClr val="bg1">
                  <a:lumMod val="75000"/>
                </a:schemeClr>
              </a:solidFill>
              <a:latin typeface="Corbel" pitchFamily="34" charset="0"/>
            </a:rPr>
            <a:t>Interkulturelles Verstehen und Handeln</a:t>
          </a:r>
          <a:endParaRPr lang="de-DE" dirty="0">
            <a:solidFill>
              <a:schemeClr val="bg1">
                <a:lumMod val="75000"/>
              </a:schemeClr>
            </a:solidFill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57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4B76A298-1227-4675-85D1-08F8389CC211}" type="presOf" srcId="{A396239A-3EAD-48F4-B411-866004A875CC}" destId="{246925CD-2038-4152-8472-657D0D00AE6A}" srcOrd="0" destOrd="0" presId="urn:microsoft.com/office/officeart/2005/8/layout/hierarchy1"/>
    <dgm:cxn modelId="{B4BC428D-69F7-43AC-96C2-F59C64123710}" type="presOf" srcId="{E643E2F1-7722-4C04-B29F-F21668822C8F}" destId="{A25AF425-2137-4223-B65E-6E866954E5F3}" srcOrd="0" destOrd="0" presId="urn:microsoft.com/office/officeart/2005/8/layout/hierarchy1"/>
    <dgm:cxn modelId="{9A4B65A3-7B9A-4B4E-AB06-E06C2987550E}" type="presOf" srcId="{BAB27F2E-587A-4E53-9C3D-74959B1A930A}" destId="{BCF00DFC-7CB5-4F15-8995-FD9218588B6A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42163C95-19D3-48E4-8943-ABCE5B82DDC6}" type="presOf" srcId="{C995A749-5CA4-4828-AF08-B3566D65EA03}" destId="{ABDC5CF3-135C-4596-AFC6-FCB7DFBB4AF7}" srcOrd="0" destOrd="0" presId="urn:microsoft.com/office/officeart/2005/8/layout/hierarchy1"/>
    <dgm:cxn modelId="{D4DB61B2-38D7-448D-8715-B7FD0A03E835}" type="presOf" srcId="{95B55B4F-E071-4372-AB22-084AB44CC6BB}" destId="{F9AA7CE4-0DF9-47F6-9287-1BE57670CE3D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614A3159-BC9D-41CE-B07E-8371B2389C77}" type="presOf" srcId="{557CC1DA-EC78-45F6-B36E-E1B343339D54}" destId="{D5120F4A-120F-4286-BA5E-FA66162E0A9A}" srcOrd="0" destOrd="0" presId="urn:microsoft.com/office/officeart/2005/8/layout/hierarchy1"/>
    <dgm:cxn modelId="{3164A301-A635-4A57-A905-D585D28D25CA}" type="presOf" srcId="{E79A7351-6F8D-411B-B256-594151D3D73A}" destId="{D98014FB-5AD2-4140-936A-78EC40FFC506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0D1087B4-20C2-4BE2-8B40-D4CC125A6268}" type="presOf" srcId="{F6CA8DEE-61B9-45D1-B8C3-088AA6565705}" destId="{10BE8D56-C801-4A36-8F8D-B96AC0D4E5BF}" srcOrd="0" destOrd="0" presId="urn:microsoft.com/office/officeart/2005/8/layout/hierarchy1"/>
    <dgm:cxn modelId="{59DBF8F4-CC3C-4704-944D-3E04DB0959ED}" type="presParOf" srcId="{A25AF425-2137-4223-B65E-6E866954E5F3}" destId="{F7BB9AA7-F451-4500-8BC7-B076C00E7602}" srcOrd="0" destOrd="0" presId="urn:microsoft.com/office/officeart/2005/8/layout/hierarchy1"/>
    <dgm:cxn modelId="{865DD606-AD9A-4B26-8ACA-A1E5AB1BE3FE}" type="presParOf" srcId="{F7BB9AA7-F451-4500-8BC7-B076C00E7602}" destId="{2851D116-F700-4958-A6D0-1A77277DD65B}" srcOrd="0" destOrd="0" presId="urn:microsoft.com/office/officeart/2005/8/layout/hierarchy1"/>
    <dgm:cxn modelId="{906432DD-4742-41A8-8CF9-65692B669128}" type="presParOf" srcId="{2851D116-F700-4958-A6D0-1A77277DD65B}" destId="{D7CA9518-2DF5-4BD3-8A2B-544F6AD8725D}" srcOrd="0" destOrd="0" presId="urn:microsoft.com/office/officeart/2005/8/layout/hierarchy1"/>
    <dgm:cxn modelId="{BDC0F71E-F089-4668-84C0-3792E1A4F37D}" type="presParOf" srcId="{2851D116-F700-4958-A6D0-1A77277DD65B}" destId="{10BE8D56-C801-4A36-8F8D-B96AC0D4E5BF}" srcOrd="1" destOrd="0" presId="urn:microsoft.com/office/officeart/2005/8/layout/hierarchy1"/>
    <dgm:cxn modelId="{91050D48-1032-4147-A196-4A3BFDBEAC99}" type="presParOf" srcId="{F7BB9AA7-F451-4500-8BC7-B076C00E7602}" destId="{E13E0E85-814C-4897-9F63-E4CD58A4960D}" srcOrd="1" destOrd="0" presId="urn:microsoft.com/office/officeart/2005/8/layout/hierarchy1"/>
    <dgm:cxn modelId="{EC86F987-72C7-4ED8-BF39-8E0CF09C8101}" type="presParOf" srcId="{E13E0E85-814C-4897-9F63-E4CD58A4960D}" destId="{D5120F4A-120F-4286-BA5E-FA66162E0A9A}" srcOrd="0" destOrd="0" presId="urn:microsoft.com/office/officeart/2005/8/layout/hierarchy1"/>
    <dgm:cxn modelId="{1FE5DB74-8919-449C-B8A1-6419B3184B5E}" type="presParOf" srcId="{E13E0E85-814C-4897-9F63-E4CD58A4960D}" destId="{1EEA6858-3F14-406B-8B3C-514EF3BDE07F}" srcOrd="1" destOrd="0" presId="urn:microsoft.com/office/officeart/2005/8/layout/hierarchy1"/>
    <dgm:cxn modelId="{BF03497C-0CFC-439E-9DE1-5A3B0055659A}" type="presParOf" srcId="{1EEA6858-3F14-406B-8B3C-514EF3BDE07F}" destId="{FACC6A0F-003E-4F37-BF32-8A1240DAD32D}" srcOrd="0" destOrd="0" presId="urn:microsoft.com/office/officeart/2005/8/layout/hierarchy1"/>
    <dgm:cxn modelId="{0B9CE0F7-6C7E-40C3-9C6F-BE2904B517D6}" type="presParOf" srcId="{FACC6A0F-003E-4F37-BF32-8A1240DAD32D}" destId="{302205C5-1DB9-4F17-BB79-CB69C00717DB}" srcOrd="0" destOrd="0" presId="urn:microsoft.com/office/officeart/2005/8/layout/hierarchy1"/>
    <dgm:cxn modelId="{1BAC02DF-DBC4-4508-B807-2053DA057DFB}" type="presParOf" srcId="{FACC6A0F-003E-4F37-BF32-8A1240DAD32D}" destId="{D98014FB-5AD2-4140-936A-78EC40FFC506}" srcOrd="1" destOrd="0" presId="urn:microsoft.com/office/officeart/2005/8/layout/hierarchy1"/>
    <dgm:cxn modelId="{F96E6EF0-818D-47B7-BC0C-53C047A13DEF}" type="presParOf" srcId="{1EEA6858-3F14-406B-8B3C-514EF3BDE07F}" destId="{7F6E4AA3-3629-47C2-962F-11CE7CF8156D}" srcOrd="1" destOrd="0" presId="urn:microsoft.com/office/officeart/2005/8/layout/hierarchy1"/>
    <dgm:cxn modelId="{F2C61164-4308-4AE2-9073-DE91AF23D427}" type="presParOf" srcId="{E13E0E85-814C-4897-9F63-E4CD58A4960D}" destId="{246925CD-2038-4152-8472-657D0D00AE6A}" srcOrd="2" destOrd="0" presId="urn:microsoft.com/office/officeart/2005/8/layout/hierarchy1"/>
    <dgm:cxn modelId="{B211FEF2-95B6-4D72-8C41-A96F54F10EBA}" type="presParOf" srcId="{E13E0E85-814C-4897-9F63-E4CD58A4960D}" destId="{67C6BD58-5386-4FCA-9711-EAB731C67CC4}" srcOrd="3" destOrd="0" presId="urn:microsoft.com/office/officeart/2005/8/layout/hierarchy1"/>
    <dgm:cxn modelId="{79EE7549-6BC8-4FD0-833D-9CADF62F40BF}" type="presParOf" srcId="{67C6BD58-5386-4FCA-9711-EAB731C67CC4}" destId="{D6F28866-8DB0-4A48-9190-EF149D8BDB30}" srcOrd="0" destOrd="0" presId="urn:microsoft.com/office/officeart/2005/8/layout/hierarchy1"/>
    <dgm:cxn modelId="{0EF691C9-3BB0-4EF6-BFD0-51100BC41727}" type="presParOf" srcId="{D6F28866-8DB0-4A48-9190-EF149D8BDB30}" destId="{BC207129-F29A-4197-87E4-5FC994AC82EB}" srcOrd="0" destOrd="0" presId="urn:microsoft.com/office/officeart/2005/8/layout/hierarchy1"/>
    <dgm:cxn modelId="{F5161FA2-6996-451E-833F-C0DA74F4D5A2}" type="presParOf" srcId="{D6F28866-8DB0-4A48-9190-EF149D8BDB30}" destId="{ABDC5CF3-135C-4596-AFC6-FCB7DFBB4AF7}" srcOrd="1" destOrd="0" presId="urn:microsoft.com/office/officeart/2005/8/layout/hierarchy1"/>
    <dgm:cxn modelId="{7E55AFB0-B391-407F-9BFE-EBD8A7FEF3E7}" type="presParOf" srcId="{67C6BD58-5386-4FCA-9711-EAB731C67CC4}" destId="{4C31B51A-60EA-4E9F-B2E9-F5E89FD2F1E7}" srcOrd="1" destOrd="0" presId="urn:microsoft.com/office/officeart/2005/8/layout/hierarchy1"/>
    <dgm:cxn modelId="{9BA5FDDD-5BED-40EF-B525-7D3CA5B03E15}" type="presParOf" srcId="{E13E0E85-814C-4897-9F63-E4CD58A4960D}" destId="{BCF00DFC-7CB5-4F15-8995-FD9218588B6A}" srcOrd="4" destOrd="0" presId="urn:microsoft.com/office/officeart/2005/8/layout/hierarchy1"/>
    <dgm:cxn modelId="{C5BBCC30-F2C4-4B48-A164-60F13C64D518}" type="presParOf" srcId="{E13E0E85-814C-4897-9F63-E4CD58A4960D}" destId="{5F591A2C-447A-42D0-9998-FF0CE733F10D}" srcOrd="5" destOrd="0" presId="urn:microsoft.com/office/officeart/2005/8/layout/hierarchy1"/>
    <dgm:cxn modelId="{119B1037-CE84-4B9E-AEEC-AF1E480996FE}" type="presParOf" srcId="{5F591A2C-447A-42D0-9998-FF0CE733F10D}" destId="{EAAD22DB-4FD3-4718-9EF1-E1F648451709}" srcOrd="0" destOrd="0" presId="urn:microsoft.com/office/officeart/2005/8/layout/hierarchy1"/>
    <dgm:cxn modelId="{983192A0-A357-401E-91FD-C2E674009D5B}" type="presParOf" srcId="{EAAD22DB-4FD3-4718-9EF1-E1F648451709}" destId="{D3F7BB4C-BBEA-4B61-9BC0-CDCD6E831A06}" srcOrd="0" destOrd="0" presId="urn:microsoft.com/office/officeart/2005/8/layout/hierarchy1"/>
    <dgm:cxn modelId="{CAE31BCF-9858-45FE-B15F-F970AE028188}" type="presParOf" srcId="{EAAD22DB-4FD3-4718-9EF1-E1F648451709}" destId="{F9AA7CE4-0DF9-47F6-9287-1BE57670CE3D}" srcOrd="1" destOrd="0" presId="urn:microsoft.com/office/officeart/2005/8/layout/hierarchy1"/>
    <dgm:cxn modelId="{45DD78B0-CEC0-4966-84B2-C429A1F8562A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3222C-E7B8-43DE-B09B-18D301AE9B2E}" type="doc">
      <dgm:prSet loTypeId="urn:microsoft.com/office/officeart/2005/8/layout/chart3" loCatId="cycle" qsTypeId="urn:microsoft.com/office/officeart/2005/8/quickstyle/3d2" qsCatId="3D" csTypeId="urn:microsoft.com/office/officeart/2005/8/colors/accent0_1" csCatId="mainScheme" phldr="1"/>
      <dgm:spPr/>
    </dgm:pt>
    <dgm:pt modelId="{F2D7D4D3-5252-4764-9E42-91AD17189D78}">
      <dgm:prSet phldrT="[Text]" custT="1"/>
      <dgm:spPr/>
      <dgm:t>
        <a:bodyPr/>
        <a:lstStyle/>
        <a:p>
          <a:r>
            <a:rPr lang="de-DE" sz="1600" b="1" dirty="0" smtClean="0">
              <a:latin typeface="Corbel" pitchFamily="34" charset="0"/>
            </a:rPr>
            <a:t>Lebens- und Erfahrungs-welt junger Erwachsener</a:t>
          </a:r>
          <a:endParaRPr lang="de-DE" sz="1200" b="1" dirty="0"/>
        </a:p>
      </dgm:t>
    </dgm:pt>
    <dgm:pt modelId="{3A791F51-15CF-437F-9670-1EC5E3EBD30B}" type="parTrans" cxnId="{7B5D1B26-A77D-47DF-A0B8-990BCE613C09}">
      <dgm:prSet/>
      <dgm:spPr/>
      <dgm:t>
        <a:bodyPr/>
        <a:lstStyle/>
        <a:p>
          <a:endParaRPr lang="de-DE"/>
        </a:p>
      </dgm:t>
    </dgm:pt>
    <dgm:pt modelId="{59BD4DAE-55F2-4EA2-8216-71A6755FA298}" type="sibTrans" cxnId="{7B5D1B26-A77D-47DF-A0B8-990BCE613C09}">
      <dgm:prSet/>
      <dgm:spPr/>
      <dgm:t>
        <a:bodyPr/>
        <a:lstStyle/>
        <a:p>
          <a:endParaRPr lang="de-DE"/>
        </a:p>
      </dgm:t>
    </dgm:pt>
    <dgm:pt modelId="{3D6DB93D-A19C-414E-A5DF-B2053DAFADE4}">
      <dgm:prSet phldrT="[Text]" custT="1"/>
      <dgm:spPr/>
      <dgm:t>
        <a:bodyPr/>
        <a:lstStyle/>
        <a:p>
          <a:endParaRPr lang="de-DE" sz="1600" b="1" dirty="0" smtClean="0">
            <a:latin typeface="Corbel" pitchFamily="34" charset="0"/>
          </a:endParaRPr>
        </a:p>
        <a:p>
          <a:r>
            <a:rPr lang="de-DE" sz="1600" b="1" dirty="0" err="1" smtClean="0">
              <a:latin typeface="Corbel" pitchFamily="34" charset="0"/>
            </a:rPr>
            <a:t>Gegenwär-tige</a:t>
          </a:r>
          <a:r>
            <a:rPr lang="de-DE" sz="1600" b="1" dirty="0" smtClean="0">
              <a:latin typeface="Corbel" pitchFamily="34" charset="0"/>
            </a:rPr>
            <a:t> </a:t>
          </a:r>
          <a:r>
            <a:rPr lang="de-DE" sz="1600" b="1" dirty="0" err="1" smtClean="0">
              <a:latin typeface="Corbel" pitchFamily="34" charset="0"/>
            </a:rPr>
            <a:t>poli</a:t>
          </a:r>
          <a:r>
            <a:rPr lang="de-DE" sz="1600" b="1" dirty="0" smtClean="0">
              <a:latin typeface="Corbel" pitchFamily="34" charset="0"/>
            </a:rPr>
            <a:t>-tische und soziale Diskus-</a:t>
          </a:r>
          <a:r>
            <a:rPr lang="de-DE" sz="1600" b="1" dirty="0" err="1" smtClean="0">
              <a:latin typeface="Corbel" pitchFamily="34" charset="0"/>
            </a:rPr>
            <a:t>sionen</a:t>
          </a:r>
          <a:endParaRPr lang="de-DE" sz="1600" b="1" dirty="0">
            <a:latin typeface="Corbel" pitchFamily="34" charset="0"/>
          </a:endParaRPr>
        </a:p>
      </dgm:t>
    </dgm:pt>
    <dgm:pt modelId="{0D629C2B-56DD-4221-B1F7-A47411D46F62}" type="parTrans" cxnId="{7F2A4804-388C-4CFD-BD43-0B245AED4374}">
      <dgm:prSet/>
      <dgm:spPr/>
      <dgm:t>
        <a:bodyPr/>
        <a:lstStyle/>
        <a:p>
          <a:endParaRPr lang="de-DE"/>
        </a:p>
      </dgm:t>
    </dgm:pt>
    <dgm:pt modelId="{CA6C01FF-7EA9-439B-9901-D6CAA54B97ED}" type="sibTrans" cxnId="{7F2A4804-388C-4CFD-BD43-0B245AED4374}">
      <dgm:prSet/>
      <dgm:spPr/>
      <dgm:t>
        <a:bodyPr/>
        <a:lstStyle/>
        <a:p>
          <a:endParaRPr lang="de-DE"/>
        </a:p>
      </dgm:t>
    </dgm:pt>
    <dgm:pt modelId="{13412935-A741-4598-818A-AEEB669D78F7}">
      <dgm:prSet phldrT="[Text]" custT="1"/>
      <dgm:spPr/>
      <dgm:t>
        <a:bodyPr/>
        <a:lstStyle/>
        <a:p>
          <a:r>
            <a:rPr lang="de-DE" sz="1600" b="1" dirty="0" smtClean="0">
              <a:latin typeface="Corbel" pitchFamily="34" charset="0"/>
            </a:rPr>
            <a:t>Historische und </a:t>
          </a:r>
          <a:r>
            <a:rPr lang="de-DE" sz="1600" b="1" dirty="0" err="1" smtClean="0">
              <a:latin typeface="Corbel" pitchFamily="34" charset="0"/>
            </a:rPr>
            <a:t>kultu-relle</a:t>
          </a:r>
          <a:r>
            <a:rPr lang="de-DE" sz="1600" b="1" dirty="0" smtClean="0">
              <a:latin typeface="Corbel" pitchFamily="34" charset="0"/>
            </a:rPr>
            <a:t> </a:t>
          </a:r>
          <a:r>
            <a:rPr lang="de-DE" sz="1600" b="1" dirty="0" err="1" smtClean="0">
              <a:latin typeface="Corbel" pitchFamily="34" charset="0"/>
            </a:rPr>
            <a:t>Entwick</a:t>
          </a:r>
          <a:r>
            <a:rPr lang="de-DE" sz="1600" b="1" dirty="0" smtClean="0">
              <a:latin typeface="Corbel" pitchFamily="34" charset="0"/>
            </a:rPr>
            <a:t>-lungen</a:t>
          </a:r>
          <a:endParaRPr lang="de-DE" sz="1600" b="1" dirty="0">
            <a:latin typeface="Corbel" pitchFamily="34" charset="0"/>
          </a:endParaRPr>
        </a:p>
      </dgm:t>
    </dgm:pt>
    <dgm:pt modelId="{D6401442-B542-4808-AC05-A6565986BA9F}" type="parTrans" cxnId="{7CC754AA-92E9-483C-A72D-1A2CE9BFECDB}">
      <dgm:prSet/>
      <dgm:spPr/>
      <dgm:t>
        <a:bodyPr/>
        <a:lstStyle/>
        <a:p>
          <a:endParaRPr lang="de-DE"/>
        </a:p>
      </dgm:t>
    </dgm:pt>
    <dgm:pt modelId="{80906425-F021-4C1D-A9F4-C1095D6DE919}" type="sibTrans" cxnId="{7CC754AA-92E9-483C-A72D-1A2CE9BFECDB}">
      <dgm:prSet/>
      <dgm:spPr/>
      <dgm:t>
        <a:bodyPr/>
        <a:lstStyle/>
        <a:p>
          <a:endParaRPr lang="de-DE"/>
        </a:p>
      </dgm:t>
    </dgm:pt>
    <dgm:pt modelId="{46CBD216-4F3D-459B-8CA6-BB7FEA5A5192}">
      <dgm:prSet custT="1"/>
      <dgm:spPr/>
      <dgm:t>
        <a:bodyPr/>
        <a:lstStyle/>
        <a:p>
          <a:pPr>
            <a:spcAft>
              <a:spcPts val="0"/>
            </a:spcAft>
          </a:pPr>
          <a:endParaRPr lang="de-DE" sz="1600" b="1" dirty="0" smtClean="0">
            <a:latin typeface="Corbel" pitchFamily="34" charset="0"/>
          </a:endParaRPr>
        </a:p>
        <a:p>
          <a:pPr>
            <a:spcAft>
              <a:spcPts val="0"/>
            </a:spcAft>
          </a:pPr>
          <a:r>
            <a:rPr lang="de-DE" sz="1600" b="1" dirty="0" smtClean="0">
              <a:latin typeface="Corbel" pitchFamily="34" charset="0"/>
            </a:rPr>
            <a:t>Globale </a:t>
          </a:r>
          <a:r>
            <a:rPr lang="de-DE" sz="1600" b="1" dirty="0" err="1" smtClean="0">
              <a:latin typeface="Corbel" pitchFamily="34" charset="0"/>
            </a:rPr>
            <a:t>Herausfor-derungen</a:t>
          </a:r>
          <a:r>
            <a:rPr lang="de-DE" sz="1600" b="1" dirty="0" smtClean="0">
              <a:latin typeface="Corbel" pitchFamily="34" charset="0"/>
            </a:rPr>
            <a:t> und Zukunfts-entwürfe</a:t>
          </a:r>
          <a:endParaRPr lang="de-DE" sz="1600" b="1" dirty="0">
            <a:latin typeface="Corbel" pitchFamily="34" charset="0"/>
          </a:endParaRPr>
        </a:p>
      </dgm:t>
    </dgm:pt>
    <dgm:pt modelId="{7AF0A87F-5FBB-4176-B805-E961EE734DF1}" type="parTrans" cxnId="{F0AF9940-BF71-494B-8740-DAD0AE3BB227}">
      <dgm:prSet/>
      <dgm:spPr/>
      <dgm:t>
        <a:bodyPr/>
        <a:lstStyle/>
        <a:p>
          <a:endParaRPr lang="de-DE"/>
        </a:p>
      </dgm:t>
    </dgm:pt>
    <dgm:pt modelId="{590792FF-9297-43DE-B09E-F50B6FB4596E}" type="sibTrans" cxnId="{F0AF9940-BF71-494B-8740-DAD0AE3BB227}">
      <dgm:prSet/>
      <dgm:spPr/>
      <dgm:t>
        <a:bodyPr/>
        <a:lstStyle/>
        <a:p>
          <a:endParaRPr lang="de-DE"/>
        </a:p>
      </dgm:t>
    </dgm:pt>
    <dgm:pt modelId="{0EB7219C-255D-45AE-92B5-136DCFB5DD54}">
      <dgm:prSet custT="1"/>
      <dgm:spPr/>
      <dgm:t>
        <a:bodyPr/>
        <a:lstStyle/>
        <a:p>
          <a:r>
            <a:rPr lang="de-DE" sz="1600" b="1" dirty="0" smtClean="0">
              <a:latin typeface="Corbel" pitchFamily="34" charset="0"/>
            </a:rPr>
            <a:t>Aspekte der </a:t>
          </a:r>
          <a:r>
            <a:rPr lang="de-DE" sz="1600" b="1" dirty="0" err="1" smtClean="0">
              <a:latin typeface="Corbel" pitchFamily="34" charset="0"/>
            </a:rPr>
            <a:t>Alltagskul-tur</a:t>
          </a:r>
          <a:r>
            <a:rPr lang="de-DE" sz="1600" b="1" dirty="0" smtClean="0">
              <a:latin typeface="Corbel" pitchFamily="34" charset="0"/>
            </a:rPr>
            <a:t> und der Berufswelt</a:t>
          </a:r>
          <a:endParaRPr lang="de-DE" sz="1600" b="1" dirty="0">
            <a:latin typeface="Corbel" pitchFamily="34" charset="0"/>
          </a:endParaRPr>
        </a:p>
      </dgm:t>
    </dgm:pt>
    <dgm:pt modelId="{980FB467-22CE-413E-9380-3192C46301C4}" type="parTrans" cxnId="{C50A11FE-9164-4247-A284-30C30FFD81B3}">
      <dgm:prSet/>
      <dgm:spPr/>
      <dgm:t>
        <a:bodyPr/>
        <a:lstStyle/>
        <a:p>
          <a:endParaRPr lang="de-DE"/>
        </a:p>
      </dgm:t>
    </dgm:pt>
    <dgm:pt modelId="{D6912274-E68D-4FB3-9A0A-13B722176C03}" type="sibTrans" cxnId="{C50A11FE-9164-4247-A284-30C30FFD81B3}">
      <dgm:prSet/>
      <dgm:spPr/>
      <dgm:t>
        <a:bodyPr/>
        <a:lstStyle/>
        <a:p>
          <a:endParaRPr lang="de-DE"/>
        </a:p>
      </dgm:t>
    </dgm:pt>
    <dgm:pt modelId="{8A4C79A8-3F97-43BD-A946-E1BFFE707DB7}" type="pres">
      <dgm:prSet presAssocID="{3C33222C-E7B8-43DE-B09B-18D301AE9B2E}" presName="compositeShape" presStyleCnt="0">
        <dgm:presLayoutVars>
          <dgm:chMax val="7"/>
          <dgm:dir/>
          <dgm:resizeHandles val="exact"/>
        </dgm:presLayoutVars>
      </dgm:prSet>
      <dgm:spPr/>
    </dgm:pt>
    <dgm:pt modelId="{29C04E96-57D7-40B6-BBF5-2A8879B15EBD}" type="pres">
      <dgm:prSet presAssocID="{3C33222C-E7B8-43DE-B09B-18D301AE9B2E}" presName="wedge1" presStyleLbl="node1" presStyleIdx="0" presStyleCnt="5" custLinFactNeighborX="-4180" custLinFactNeighborY="6930"/>
      <dgm:spPr/>
      <dgm:t>
        <a:bodyPr/>
        <a:lstStyle/>
        <a:p>
          <a:endParaRPr lang="de-DE"/>
        </a:p>
      </dgm:t>
    </dgm:pt>
    <dgm:pt modelId="{62BFF471-F064-4F6F-B543-6A5EB82B02BC}" type="pres">
      <dgm:prSet presAssocID="{3C33222C-E7B8-43DE-B09B-18D301AE9B2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89CDA6-2453-46B4-884B-5144F4BA9B0B}" type="pres">
      <dgm:prSet presAssocID="{3C33222C-E7B8-43DE-B09B-18D301AE9B2E}" presName="wedge2" presStyleLbl="node1" presStyleIdx="1" presStyleCnt="5"/>
      <dgm:spPr/>
      <dgm:t>
        <a:bodyPr/>
        <a:lstStyle/>
        <a:p>
          <a:endParaRPr lang="de-DE"/>
        </a:p>
      </dgm:t>
    </dgm:pt>
    <dgm:pt modelId="{793E00C1-DE4B-4FB3-9B2E-BE7166A9A764}" type="pres">
      <dgm:prSet presAssocID="{3C33222C-E7B8-43DE-B09B-18D301AE9B2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FC645A-E64E-47EF-83F2-5E4CE834EC44}" type="pres">
      <dgm:prSet presAssocID="{3C33222C-E7B8-43DE-B09B-18D301AE9B2E}" presName="wedge3" presStyleLbl="node1" presStyleIdx="2" presStyleCnt="5"/>
      <dgm:spPr/>
      <dgm:t>
        <a:bodyPr/>
        <a:lstStyle/>
        <a:p>
          <a:endParaRPr lang="de-DE"/>
        </a:p>
      </dgm:t>
    </dgm:pt>
    <dgm:pt modelId="{B1C14DE4-316B-4070-A5AC-3F5DA18E27E8}" type="pres">
      <dgm:prSet presAssocID="{3C33222C-E7B8-43DE-B09B-18D301AE9B2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23A6EF-69F2-42FE-BC95-2E5C32187C38}" type="pres">
      <dgm:prSet presAssocID="{3C33222C-E7B8-43DE-B09B-18D301AE9B2E}" presName="wedge4" presStyleLbl="node1" presStyleIdx="3" presStyleCnt="5"/>
      <dgm:spPr/>
      <dgm:t>
        <a:bodyPr/>
        <a:lstStyle/>
        <a:p>
          <a:endParaRPr lang="de-DE"/>
        </a:p>
      </dgm:t>
    </dgm:pt>
    <dgm:pt modelId="{B4009551-40C7-46BA-89B6-22A7B5514501}" type="pres">
      <dgm:prSet presAssocID="{3C33222C-E7B8-43DE-B09B-18D301AE9B2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0853D-FBB4-46B9-A7A2-DE86EF90129D}" type="pres">
      <dgm:prSet presAssocID="{3C33222C-E7B8-43DE-B09B-18D301AE9B2E}" presName="wedge5" presStyleLbl="node1" presStyleIdx="4" presStyleCnt="5" custLinFactNeighborX="-680" custLinFactNeighborY="1108"/>
      <dgm:spPr/>
      <dgm:t>
        <a:bodyPr/>
        <a:lstStyle/>
        <a:p>
          <a:endParaRPr lang="de-DE"/>
        </a:p>
      </dgm:t>
    </dgm:pt>
    <dgm:pt modelId="{9166587A-4DB2-4882-92D8-7683B2807B03}" type="pres">
      <dgm:prSet presAssocID="{3C33222C-E7B8-43DE-B09B-18D301AE9B2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AF9940-BF71-494B-8740-DAD0AE3BB227}" srcId="{3C33222C-E7B8-43DE-B09B-18D301AE9B2E}" destId="{46CBD216-4F3D-459B-8CA6-BB7FEA5A5192}" srcOrd="3" destOrd="0" parTransId="{7AF0A87F-5FBB-4176-B805-E961EE734DF1}" sibTransId="{590792FF-9297-43DE-B09E-F50B6FB4596E}"/>
    <dgm:cxn modelId="{7F2A4804-388C-4CFD-BD43-0B245AED4374}" srcId="{3C33222C-E7B8-43DE-B09B-18D301AE9B2E}" destId="{3D6DB93D-A19C-414E-A5DF-B2053DAFADE4}" srcOrd="1" destOrd="0" parTransId="{0D629C2B-56DD-4221-B1F7-A47411D46F62}" sibTransId="{CA6C01FF-7EA9-439B-9901-D6CAA54B97ED}"/>
    <dgm:cxn modelId="{F2659E32-071F-4437-98BD-EB32E2D2DFA0}" type="presOf" srcId="{3D6DB93D-A19C-414E-A5DF-B2053DAFADE4}" destId="{BD89CDA6-2453-46B4-884B-5144F4BA9B0B}" srcOrd="0" destOrd="0" presId="urn:microsoft.com/office/officeart/2005/8/layout/chart3"/>
    <dgm:cxn modelId="{3C4D3BAD-A2AF-4DDE-B576-90C1F04BCAD2}" type="presOf" srcId="{0EB7219C-255D-45AE-92B5-136DCFB5DD54}" destId="{9166587A-4DB2-4882-92D8-7683B2807B03}" srcOrd="1" destOrd="0" presId="urn:microsoft.com/office/officeart/2005/8/layout/chart3"/>
    <dgm:cxn modelId="{EEBC0EA3-4860-4B2B-8C64-A7CDEB34064E}" type="presOf" srcId="{46CBD216-4F3D-459B-8CA6-BB7FEA5A5192}" destId="{BD23A6EF-69F2-42FE-BC95-2E5C32187C38}" srcOrd="0" destOrd="0" presId="urn:microsoft.com/office/officeart/2005/8/layout/chart3"/>
    <dgm:cxn modelId="{C50A11FE-9164-4247-A284-30C30FFD81B3}" srcId="{3C33222C-E7B8-43DE-B09B-18D301AE9B2E}" destId="{0EB7219C-255D-45AE-92B5-136DCFB5DD54}" srcOrd="4" destOrd="0" parTransId="{980FB467-22CE-413E-9380-3192C46301C4}" sibTransId="{D6912274-E68D-4FB3-9A0A-13B722176C03}"/>
    <dgm:cxn modelId="{7B5D1B26-A77D-47DF-A0B8-990BCE613C09}" srcId="{3C33222C-E7B8-43DE-B09B-18D301AE9B2E}" destId="{F2D7D4D3-5252-4764-9E42-91AD17189D78}" srcOrd="0" destOrd="0" parTransId="{3A791F51-15CF-437F-9670-1EC5E3EBD30B}" sibTransId="{59BD4DAE-55F2-4EA2-8216-71A6755FA298}"/>
    <dgm:cxn modelId="{7CC754AA-92E9-483C-A72D-1A2CE9BFECDB}" srcId="{3C33222C-E7B8-43DE-B09B-18D301AE9B2E}" destId="{13412935-A741-4598-818A-AEEB669D78F7}" srcOrd="2" destOrd="0" parTransId="{D6401442-B542-4808-AC05-A6565986BA9F}" sibTransId="{80906425-F021-4C1D-A9F4-C1095D6DE919}"/>
    <dgm:cxn modelId="{FBADD1A7-7C9A-40DB-8EA5-60448C8AFBC7}" type="presOf" srcId="{13412935-A741-4598-818A-AEEB669D78F7}" destId="{7AFC645A-E64E-47EF-83F2-5E4CE834EC44}" srcOrd="0" destOrd="0" presId="urn:microsoft.com/office/officeart/2005/8/layout/chart3"/>
    <dgm:cxn modelId="{0F1B8127-EDE8-445D-89BE-C5E3D018554C}" type="presOf" srcId="{F2D7D4D3-5252-4764-9E42-91AD17189D78}" destId="{62BFF471-F064-4F6F-B543-6A5EB82B02BC}" srcOrd="1" destOrd="0" presId="urn:microsoft.com/office/officeart/2005/8/layout/chart3"/>
    <dgm:cxn modelId="{B8BEF9A4-863A-45C7-8612-3099272A0E53}" type="presOf" srcId="{3D6DB93D-A19C-414E-A5DF-B2053DAFADE4}" destId="{793E00C1-DE4B-4FB3-9B2E-BE7166A9A764}" srcOrd="1" destOrd="0" presId="urn:microsoft.com/office/officeart/2005/8/layout/chart3"/>
    <dgm:cxn modelId="{4858B767-F495-4452-82EF-5C539E3BF7F9}" type="presOf" srcId="{0EB7219C-255D-45AE-92B5-136DCFB5DD54}" destId="{1170853D-FBB4-46B9-A7A2-DE86EF90129D}" srcOrd="0" destOrd="0" presId="urn:microsoft.com/office/officeart/2005/8/layout/chart3"/>
    <dgm:cxn modelId="{FAA1DCC9-8A46-4786-B4CC-038B7D66AC7D}" type="presOf" srcId="{3C33222C-E7B8-43DE-B09B-18D301AE9B2E}" destId="{8A4C79A8-3F97-43BD-A946-E1BFFE707DB7}" srcOrd="0" destOrd="0" presId="urn:microsoft.com/office/officeart/2005/8/layout/chart3"/>
    <dgm:cxn modelId="{55788EDF-5447-44CA-AAD3-1BFD167A1538}" type="presOf" srcId="{13412935-A741-4598-818A-AEEB669D78F7}" destId="{B1C14DE4-316B-4070-A5AC-3F5DA18E27E8}" srcOrd="1" destOrd="0" presId="urn:microsoft.com/office/officeart/2005/8/layout/chart3"/>
    <dgm:cxn modelId="{F6F36523-DA68-4B06-96F1-AD5342F63E55}" type="presOf" srcId="{F2D7D4D3-5252-4764-9E42-91AD17189D78}" destId="{29C04E96-57D7-40B6-BBF5-2A8879B15EBD}" srcOrd="0" destOrd="0" presId="urn:microsoft.com/office/officeart/2005/8/layout/chart3"/>
    <dgm:cxn modelId="{6E13BFC4-1B22-4644-AD89-5B2DD4DA54B5}" type="presOf" srcId="{46CBD216-4F3D-459B-8CA6-BB7FEA5A5192}" destId="{B4009551-40C7-46BA-89B6-22A7B5514501}" srcOrd="1" destOrd="0" presId="urn:microsoft.com/office/officeart/2005/8/layout/chart3"/>
    <dgm:cxn modelId="{BAFDDF4F-C0CC-44A2-B15B-A4D8F0D1548F}" type="presParOf" srcId="{8A4C79A8-3F97-43BD-A946-E1BFFE707DB7}" destId="{29C04E96-57D7-40B6-BBF5-2A8879B15EBD}" srcOrd="0" destOrd="0" presId="urn:microsoft.com/office/officeart/2005/8/layout/chart3"/>
    <dgm:cxn modelId="{FFF495A7-D634-450B-ABF8-C3FE359AAB0C}" type="presParOf" srcId="{8A4C79A8-3F97-43BD-A946-E1BFFE707DB7}" destId="{62BFF471-F064-4F6F-B543-6A5EB82B02BC}" srcOrd="1" destOrd="0" presId="urn:microsoft.com/office/officeart/2005/8/layout/chart3"/>
    <dgm:cxn modelId="{59606FD6-65EF-42BE-A113-261AB8C6FFE2}" type="presParOf" srcId="{8A4C79A8-3F97-43BD-A946-E1BFFE707DB7}" destId="{BD89CDA6-2453-46B4-884B-5144F4BA9B0B}" srcOrd="2" destOrd="0" presId="urn:microsoft.com/office/officeart/2005/8/layout/chart3"/>
    <dgm:cxn modelId="{5B9452E7-8EA4-4E0B-A0D7-9E7F76FC1230}" type="presParOf" srcId="{8A4C79A8-3F97-43BD-A946-E1BFFE707DB7}" destId="{793E00C1-DE4B-4FB3-9B2E-BE7166A9A764}" srcOrd="3" destOrd="0" presId="urn:microsoft.com/office/officeart/2005/8/layout/chart3"/>
    <dgm:cxn modelId="{64E19D0C-ECA7-4CFB-897E-D145FA79A26A}" type="presParOf" srcId="{8A4C79A8-3F97-43BD-A946-E1BFFE707DB7}" destId="{7AFC645A-E64E-47EF-83F2-5E4CE834EC44}" srcOrd="4" destOrd="0" presId="urn:microsoft.com/office/officeart/2005/8/layout/chart3"/>
    <dgm:cxn modelId="{91FEFAD1-069D-4933-A58F-668B4B4C0792}" type="presParOf" srcId="{8A4C79A8-3F97-43BD-A946-E1BFFE707DB7}" destId="{B1C14DE4-316B-4070-A5AC-3F5DA18E27E8}" srcOrd="5" destOrd="0" presId="urn:microsoft.com/office/officeart/2005/8/layout/chart3"/>
    <dgm:cxn modelId="{2E20B8A8-9989-4C90-B79F-1697F7767DFB}" type="presParOf" srcId="{8A4C79A8-3F97-43BD-A946-E1BFFE707DB7}" destId="{BD23A6EF-69F2-42FE-BC95-2E5C32187C38}" srcOrd="6" destOrd="0" presId="urn:microsoft.com/office/officeart/2005/8/layout/chart3"/>
    <dgm:cxn modelId="{BDF0FA19-7DE0-462F-80FD-98C8D0AD8EAF}" type="presParOf" srcId="{8A4C79A8-3F97-43BD-A946-E1BFFE707DB7}" destId="{B4009551-40C7-46BA-89B6-22A7B5514501}" srcOrd="7" destOrd="0" presId="urn:microsoft.com/office/officeart/2005/8/layout/chart3"/>
    <dgm:cxn modelId="{A8A1FCB8-EAF8-427C-A622-319B5BD7FA8E}" type="presParOf" srcId="{8A4C79A8-3F97-43BD-A946-E1BFFE707DB7}" destId="{1170853D-FBB4-46B9-A7A2-DE86EF90129D}" srcOrd="8" destOrd="0" presId="urn:microsoft.com/office/officeart/2005/8/layout/chart3"/>
    <dgm:cxn modelId="{EB5C2377-46B2-41C6-9C71-3C12F3B9DF34}" type="presParOf" srcId="{8A4C79A8-3F97-43BD-A946-E1BFFE707DB7}" destId="{9166587A-4DB2-4882-92D8-7683B2807B03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Text- und Medienkompetenz</a:t>
          </a:r>
          <a:endParaRPr lang="de-DE" sz="2400" b="1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400" dirty="0" smtClean="0">
              <a:latin typeface="Corbel" pitchFamily="34" charset="0"/>
            </a:rPr>
            <a:t>Sach- und Gebrauchstexte</a:t>
          </a:r>
          <a:endParaRPr lang="de-DE" sz="1400" dirty="0">
            <a:latin typeface="Corbel" pitchFamily="34" charset="0"/>
          </a:endParaRP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400" dirty="0" smtClean="0">
              <a:latin typeface="Corbel" pitchFamily="34" charset="0"/>
            </a:rPr>
            <a:t>literarische Texte</a:t>
          </a:r>
          <a:endParaRPr lang="de-DE" sz="1400" dirty="0">
            <a:latin typeface="Corbel" pitchFamily="34" charset="0"/>
          </a:endParaRP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E0837620-7AE5-4538-B61B-340D054FAC4B}">
      <dgm:prSet phldrT="[Text]" custT="1"/>
      <dgm:spPr/>
      <dgm:t>
        <a:bodyPr/>
        <a:lstStyle/>
        <a:p>
          <a:r>
            <a:rPr lang="de-DE" sz="1400" dirty="0" smtClean="0">
              <a:latin typeface="Corbel" pitchFamily="34" charset="0"/>
            </a:rPr>
            <a:t>diskontinuierliche Texte</a:t>
          </a:r>
          <a:endParaRPr lang="de-DE" sz="1400" dirty="0">
            <a:latin typeface="Corbel" pitchFamily="34" charset="0"/>
          </a:endParaRPr>
        </a:p>
      </dgm:t>
    </dgm:pt>
    <dgm:pt modelId="{02147D2C-BF2E-422A-8183-15DE90BB5FAA}" type="parTrans" cxnId="{180D1D58-1FEC-4C7C-AE3F-F8D7AB04093E}">
      <dgm:prSet/>
      <dgm:spPr/>
      <dgm:t>
        <a:bodyPr/>
        <a:lstStyle/>
        <a:p>
          <a:endParaRPr lang="de-DE"/>
        </a:p>
      </dgm:t>
    </dgm:pt>
    <dgm:pt modelId="{1A77922F-99E4-49A2-8958-954D01A40E6D}" type="sibTrans" cxnId="{180D1D58-1FEC-4C7C-AE3F-F8D7AB04093E}">
      <dgm:prSet/>
      <dgm:spPr/>
      <dgm:t>
        <a:bodyPr/>
        <a:lstStyle/>
        <a:p>
          <a:endParaRPr lang="de-DE"/>
        </a:p>
      </dgm:t>
    </dgm:pt>
    <dgm:pt modelId="{4B3D6AF0-0CC7-4EE4-A7B5-D610F363E234}">
      <dgm:prSet phldrT="[Text]" custT="1"/>
      <dgm:spPr/>
      <dgm:t>
        <a:bodyPr/>
        <a:lstStyle/>
        <a:p>
          <a:r>
            <a:rPr lang="de-DE" sz="1400" dirty="0" smtClean="0">
              <a:latin typeface="Corbel" pitchFamily="34" charset="0"/>
            </a:rPr>
            <a:t>medial vermittelte Texte</a:t>
          </a:r>
          <a:endParaRPr lang="de-DE" sz="1400" dirty="0">
            <a:latin typeface="Corbel" pitchFamily="34" charset="0"/>
          </a:endParaRPr>
        </a:p>
      </dgm:t>
    </dgm:pt>
    <dgm:pt modelId="{01514D23-8E1F-412B-BE4B-A1BCE6F0F7C6}" type="parTrans" cxnId="{D84CFF49-BA49-4C9D-B443-34E4F5760713}">
      <dgm:prSet/>
      <dgm:spPr/>
      <dgm:t>
        <a:bodyPr/>
        <a:lstStyle/>
        <a:p>
          <a:endParaRPr lang="de-DE"/>
        </a:p>
      </dgm:t>
    </dgm:pt>
    <dgm:pt modelId="{B91A247C-664B-4B4F-9ED5-DED55DD6D35D}" type="sibTrans" cxnId="{D84CFF49-BA49-4C9D-B443-34E4F5760713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4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4"/>
      <dgm:spPr/>
    </dgm:pt>
    <dgm:pt modelId="{6E8D16A9-F030-4677-AEE1-84A6174DF065}" type="pres">
      <dgm:prSet presAssocID="{E32AE1A1-D72E-43F7-9C93-20360D66567B}" presName="text2" presStyleLbl="fgAcc2" presStyleIdx="0" presStyleCnt="4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4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4"/>
      <dgm:spPr/>
    </dgm:pt>
    <dgm:pt modelId="{D4BA6DE2-755C-4370-8411-59D0D229DD1A}" type="pres">
      <dgm:prSet presAssocID="{1F6A9D09-EB7F-4379-9A84-B0D3E4A56C8E}" presName="text2" presStyleLbl="fgAcc2" presStyleIdx="1" presStyleCnt="4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  <dgm:pt modelId="{928272CC-FF27-415C-BBFD-A8B1DE9C5F90}" type="pres">
      <dgm:prSet presAssocID="{02147D2C-BF2E-422A-8183-15DE90BB5FAA}" presName="Name10" presStyleLbl="parChTrans1D2" presStyleIdx="2" presStyleCnt="4"/>
      <dgm:spPr/>
      <dgm:t>
        <a:bodyPr/>
        <a:lstStyle/>
        <a:p>
          <a:endParaRPr lang="de-DE"/>
        </a:p>
      </dgm:t>
    </dgm:pt>
    <dgm:pt modelId="{29550478-6613-4238-A538-C7D941C9BB97}" type="pres">
      <dgm:prSet presAssocID="{E0837620-7AE5-4538-B61B-340D054FAC4B}" presName="hierRoot2" presStyleCnt="0"/>
      <dgm:spPr/>
    </dgm:pt>
    <dgm:pt modelId="{791D57D8-59D4-4D1C-8C11-BEBAE3169297}" type="pres">
      <dgm:prSet presAssocID="{E0837620-7AE5-4538-B61B-340D054FAC4B}" presName="composite2" presStyleCnt="0"/>
      <dgm:spPr/>
    </dgm:pt>
    <dgm:pt modelId="{C57E6D89-584D-428D-9C5B-3F3E68192EAB}" type="pres">
      <dgm:prSet presAssocID="{E0837620-7AE5-4538-B61B-340D054FAC4B}" presName="background2" presStyleLbl="node2" presStyleIdx="2" presStyleCnt="4"/>
      <dgm:spPr/>
    </dgm:pt>
    <dgm:pt modelId="{EEFD25EF-39A7-4288-9BCA-7546282E1424}" type="pres">
      <dgm:prSet presAssocID="{E0837620-7AE5-4538-B61B-340D054FAC4B}" presName="text2" presStyleLbl="fgAcc2" presStyleIdx="2" presStyleCnt="4" custLinFactNeighborX="172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B5A33D6-C594-44BA-B7B5-F90B90F30F9F}" type="pres">
      <dgm:prSet presAssocID="{E0837620-7AE5-4538-B61B-340D054FAC4B}" presName="hierChild3" presStyleCnt="0"/>
      <dgm:spPr/>
    </dgm:pt>
    <dgm:pt modelId="{84718CBC-C301-447B-B852-0CA2F4A85921}" type="pres">
      <dgm:prSet presAssocID="{01514D23-8E1F-412B-BE4B-A1BCE6F0F7C6}" presName="Name10" presStyleLbl="parChTrans1D2" presStyleIdx="3" presStyleCnt="4"/>
      <dgm:spPr/>
      <dgm:t>
        <a:bodyPr/>
        <a:lstStyle/>
        <a:p>
          <a:endParaRPr lang="de-DE"/>
        </a:p>
      </dgm:t>
    </dgm:pt>
    <dgm:pt modelId="{9219E487-2483-4763-919C-1BA28E58E1A9}" type="pres">
      <dgm:prSet presAssocID="{4B3D6AF0-0CC7-4EE4-A7B5-D610F363E234}" presName="hierRoot2" presStyleCnt="0"/>
      <dgm:spPr/>
    </dgm:pt>
    <dgm:pt modelId="{055A7226-70DD-4347-A2C3-A774E1C1883C}" type="pres">
      <dgm:prSet presAssocID="{4B3D6AF0-0CC7-4EE4-A7B5-D610F363E234}" presName="composite2" presStyleCnt="0"/>
      <dgm:spPr/>
    </dgm:pt>
    <dgm:pt modelId="{F9F8E5A5-A6E2-4BA1-8CE9-04735A3692A5}" type="pres">
      <dgm:prSet presAssocID="{4B3D6AF0-0CC7-4EE4-A7B5-D610F363E234}" presName="background2" presStyleLbl="node2" presStyleIdx="3" presStyleCnt="4"/>
      <dgm:spPr/>
    </dgm:pt>
    <dgm:pt modelId="{6F1D6162-0793-4F2D-9F67-DF0A8ED47D58}" type="pres">
      <dgm:prSet presAssocID="{4B3D6AF0-0CC7-4EE4-A7B5-D610F363E234}" presName="text2" presStyleLbl="fgAcc2" presStyleIdx="3" presStyleCnt="4" custLinFactNeighborX="-1402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8AC504F-3139-479A-9F18-BC86403D3372}" type="pres">
      <dgm:prSet presAssocID="{4B3D6AF0-0CC7-4EE4-A7B5-D610F363E234}" presName="hierChild3" presStyleCnt="0"/>
      <dgm:spPr/>
    </dgm:pt>
  </dgm:ptLst>
  <dgm:cxnLst>
    <dgm:cxn modelId="{59D699A3-3947-40E0-A227-2DE2D96669BE}" type="presOf" srcId="{A24A962B-91B2-434B-9E38-3D345ED44CF9}" destId="{793172E3-9B26-4B4A-ACBB-70B6420185E2}" srcOrd="0" destOrd="0" presId="urn:microsoft.com/office/officeart/2005/8/layout/hierarchy1"/>
    <dgm:cxn modelId="{2B47C8A0-1209-4337-ADE7-1EE8967B1184}" type="presOf" srcId="{E79A7351-6F8D-411B-B256-594151D3D73A}" destId="{CC2BD0CC-F6FE-4D0B-ADB0-2708385E6996}" srcOrd="0" destOrd="0" presId="urn:microsoft.com/office/officeart/2005/8/layout/hierarchy1"/>
    <dgm:cxn modelId="{1B6FD54F-0908-4656-BD9B-992A0A753B25}" type="presOf" srcId="{E0837620-7AE5-4538-B61B-340D054FAC4B}" destId="{EEFD25EF-39A7-4288-9BCA-7546282E1424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180D1D58-1FEC-4C7C-AE3F-F8D7AB04093E}" srcId="{E79A7351-6F8D-411B-B256-594151D3D73A}" destId="{E0837620-7AE5-4538-B61B-340D054FAC4B}" srcOrd="2" destOrd="0" parTransId="{02147D2C-BF2E-422A-8183-15DE90BB5FAA}" sibTransId="{1A77922F-99E4-49A2-8958-954D01A40E6D}"/>
    <dgm:cxn modelId="{AE3EF744-98B8-41E6-9FEC-C71C32773A81}" type="presOf" srcId="{C735D214-5DE4-4F6D-893C-422A69052AB1}" destId="{E3B8993E-8BA4-4601-AC2F-23E513989A47}" srcOrd="0" destOrd="0" presId="urn:microsoft.com/office/officeart/2005/8/layout/hierarchy1"/>
    <dgm:cxn modelId="{F25AA1F3-439B-46D8-92A9-F2ABAEA33210}" type="presOf" srcId="{E643E2F1-7722-4C04-B29F-F21668822C8F}" destId="{A25AF425-2137-4223-B65E-6E866954E5F3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172244D2-4674-43D8-AF44-61A7BE7B65B7}" type="presOf" srcId="{02147D2C-BF2E-422A-8183-15DE90BB5FAA}" destId="{928272CC-FF27-415C-BBFD-A8B1DE9C5F90}" srcOrd="0" destOrd="0" presId="urn:microsoft.com/office/officeart/2005/8/layout/hierarchy1"/>
    <dgm:cxn modelId="{826447D0-886F-4CF8-B539-0EC43C642843}" type="presOf" srcId="{01514D23-8E1F-412B-BE4B-A1BCE6F0F7C6}" destId="{84718CBC-C301-447B-B852-0CA2F4A85921}" srcOrd="0" destOrd="0" presId="urn:microsoft.com/office/officeart/2005/8/layout/hierarchy1"/>
    <dgm:cxn modelId="{D84CFF49-BA49-4C9D-B443-34E4F5760713}" srcId="{E79A7351-6F8D-411B-B256-594151D3D73A}" destId="{4B3D6AF0-0CC7-4EE4-A7B5-D610F363E234}" srcOrd="3" destOrd="0" parTransId="{01514D23-8E1F-412B-BE4B-A1BCE6F0F7C6}" sibTransId="{B91A247C-664B-4B4F-9ED5-DED55DD6D35D}"/>
    <dgm:cxn modelId="{0DC5A56B-2A15-46CC-80F5-BB0461E47288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3D838736-B9DC-4D50-B2EB-75D9E9F6D015}" type="presOf" srcId="{1F6A9D09-EB7F-4379-9A84-B0D3E4A56C8E}" destId="{D4BA6DE2-755C-4370-8411-59D0D229DD1A}" srcOrd="0" destOrd="0" presId="urn:microsoft.com/office/officeart/2005/8/layout/hierarchy1"/>
    <dgm:cxn modelId="{6BE251EE-03CA-4E90-897B-7147CD293CCA}" type="presOf" srcId="{4B3D6AF0-0CC7-4EE4-A7B5-D610F363E234}" destId="{6F1D6162-0793-4F2D-9F67-DF0A8ED47D58}" srcOrd="0" destOrd="0" presId="urn:microsoft.com/office/officeart/2005/8/layout/hierarchy1"/>
    <dgm:cxn modelId="{DBB5AE39-64BA-4FC3-A516-058045D5B801}" type="presParOf" srcId="{A25AF425-2137-4223-B65E-6E866954E5F3}" destId="{6D65D700-2846-49EF-986E-C9D2495402E8}" srcOrd="0" destOrd="0" presId="urn:microsoft.com/office/officeart/2005/8/layout/hierarchy1"/>
    <dgm:cxn modelId="{0AB8EBD9-78D8-44A3-9097-49E3722EC08A}" type="presParOf" srcId="{6D65D700-2846-49EF-986E-C9D2495402E8}" destId="{72A3256A-1CD1-4105-983A-6B5FCFD1F7DD}" srcOrd="0" destOrd="0" presId="urn:microsoft.com/office/officeart/2005/8/layout/hierarchy1"/>
    <dgm:cxn modelId="{9BCEC86E-3379-4D9B-B7FB-BD369B77E401}" type="presParOf" srcId="{72A3256A-1CD1-4105-983A-6B5FCFD1F7DD}" destId="{55464F97-41ED-4BC2-ACDC-7E9099D86BB6}" srcOrd="0" destOrd="0" presId="urn:microsoft.com/office/officeart/2005/8/layout/hierarchy1"/>
    <dgm:cxn modelId="{DAA2EFF5-59F0-45DA-8122-811B850CB478}" type="presParOf" srcId="{72A3256A-1CD1-4105-983A-6B5FCFD1F7DD}" destId="{CC2BD0CC-F6FE-4D0B-ADB0-2708385E6996}" srcOrd="1" destOrd="0" presId="urn:microsoft.com/office/officeart/2005/8/layout/hierarchy1"/>
    <dgm:cxn modelId="{DB26D256-10AC-4108-A6A9-17B40964DBB9}" type="presParOf" srcId="{6D65D700-2846-49EF-986E-C9D2495402E8}" destId="{4412F924-03FA-4D32-8D61-912A0A5B0F76}" srcOrd="1" destOrd="0" presId="urn:microsoft.com/office/officeart/2005/8/layout/hierarchy1"/>
    <dgm:cxn modelId="{AD194FEA-83E5-436C-9612-734A45F83DBA}" type="presParOf" srcId="{4412F924-03FA-4D32-8D61-912A0A5B0F76}" destId="{E3B8993E-8BA4-4601-AC2F-23E513989A47}" srcOrd="0" destOrd="0" presId="urn:microsoft.com/office/officeart/2005/8/layout/hierarchy1"/>
    <dgm:cxn modelId="{764F94CE-BDBF-4A20-B6BB-C18920D6A943}" type="presParOf" srcId="{4412F924-03FA-4D32-8D61-912A0A5B0F76}" destId="{EE2D0F2D-35C6-4622-977E-9BC1933A5C9C}" srcOrd="1" destOrd="0" presId="urn:microsoft.com/office/officeart/2005/8/layout/hierarchy1"/>
    <dgm:cxn modelId="{E34B14E0-35B0-4E63-BC8F-DDB09F5260EC}" type="presParOf" srcId="{EE2D0F2D-35C6-4622-977E-9BC1933A5C9C}" destId="{D2ACA165-0B4B-48AA-8171-6235758D3C29}" srcOrd="0" destOrd="0" presId="urn:microsoft.com/office/officeart/2005/8/layout/hierarchy1"/>
    <dgm:cxn modelId="{FD8CE077-062C-4B79-B391-2C98E5D1EAA8}" type="presParOf" srcId="{D2ACA165-0B4B-48AA-8171-6235758D3C29}" destId="{805228EA-3B5A-4E60-B731-DCBE422B30E7}" srcOrd="0" destOrd="0" presId="urn:microsoft.com/office/officeart/2005/8/layout/hierarchy1"/>
    <dgm:cxn modelId="{5DDFF67E-B60D-45BA-9C69-7D5929581D50}" type="presParOf" srcId="{D2ACA165-0B4B-48AA-8171-6235758D3C29}" destId="{6E8D16A9-F030-4677-AEE1-84A6174DF065}" srcOrd="1" destOrd="0" presId="urn:microsoft.com/office/officeart/2005/8/layout/hierarchy1"/>
    <dgm:cxn modelId="{26C607C7-D280-462C-98A9-96143D435C83}" type="presParOf" srcId="{EE2D0F2D-35C6-4622-977E-9BC1933A5C9C}" destId="{6B76BFBD-17D5-4C95-B9E7-0F7600084F0B}" srcOrd="1" destOrd="0" presId="urn:microsoft.com/office/officeart/2005/8/layout/hierarchy1"/>
    <dgm:cxn modelId="{805221DA-F265-4BE6-9C9D-5821C7C31BE6}" type="presParOf" srcId="{4412F924-03FA-4D32-8D61-912A0A5B0F76}" destId="{793172E3-9B26-4B4A-ACBB-70B6420185E2}" srcOrd="2" destOrd="0" presId="urn:microsoft.com/office/officeart/2005/8/layout/hierarchy1"/>
    <dgm:cxn modelId="{9D0E8A2C-9E47-4810-9D7B-9CC192F6A69E}" type="presParOf" srcId="{4412F924-03FA-4D32-8D61-912A0A5B0F76}" destId="{725A3E8D-729D-4520-8455-A1E60C369496}" srcOrd="3" destOrd="0" presId="urn:microsoft.com/office/officeart/2005/8/layout/hierarchy1"/>
    <dgm:cxn modelId="{03734041-F533-4AC9-8855-95B6BC1E4CFD}" type="presParOf" srcId="{725A3E8D-729D-4520-8455-A1E60C369496}" destId="{724C46B8-DF61-4E56-ABF8-E688F57C9FF1}" srcOrd="0" destOrd="0" presId="urn:microsoft.com/office/officeart/2005/8/layout/hierarchy1"/>
    <dgm:cxn modelId="{33A219FE-F48D-418F-9932-DB97FFB67553}" type="presParOf" srcId="{724C46B8-DF61-4E56-ABF8-E688F57C9FF1}" destId="{645730A2-86B4-46A0-B6C5-6DEECB972C38}" srcOrd="0" destOrd="0" presId="urn:microsoft.com/office/officeart/2005/8/layout/hierarchy1"/>
    <dgm:cxn modelId="{B5C81D02-68E1-439D-97B6-4FC1BBDB3F4C}" type="presParOf" srcId="{724C46B8-DF61-4E56-ABF8-E688F57C9FF1}" destId="{D4BA6DE2-755C-4370-8411-59D0D229DD1A}" srcOrd="1" destOrd="0" presId="urn:microsoft.com/office/officeart/2005/8/layout/hierarchy1"/>
    <dgm:cxn modelId="{F62E91D6-B623-4EFC-9617-9241E906860A}" type="presParOf" srcId="{725A3E8D-729D-4520-8455-A1E60C369496}" destId="{E3BE3728-C333-4769-934B-BFC6F8FCDB56}" srcOrd="1" destOrd="0" presId="urn:microsoft.com/office/officeart/2005/8/layout/hierarchy1"/>
    <dgm:cxn modelId="{D847AE94-4557-4B50-8C6A-82BD8BB4236B}" type="presParOf" srcId="{4412F924-03FA-4D32-8D61-912A0A5B0F76}" destId="{928272CC-FF27-415C-BBFD-A8B1DE9C5F90}" srcOrd="4" destOrd="0" presId="urn:microsoft.com/office/officeart/2005/8/layout/hierarchy1"/>
    <dgm:cxn modelId="{5D08CAF8-791A-408E-A119-C685D4A3D9AF}" type="presParOf" srcId="{4412F924-03FA-4D32-8D61-912A0A5B0F76}" destId="{29550478-6613-4238-A538-C7D941C9BB97}" srcOrd="5" destOrd="0" presId="urn:microsoft.com/office/officeart/2005/8/layout/hierarchy1"/>
    <dgm:cxn modelId="{76F5D077-35ED-4622-AF0F-95679CC7FC8A}" type="presParOf" srcId="{29550478-6613-4238-A538-C7D941C9BB97}" destId="{791D57D8-59D4-4D1C-8C11-BEBAE3169297}" srcOrd="0" destOrd="0" presId="urn:microsoft.com/office/officeart/2005/8/layout/hierarchy1"/>
    <dgm:cxn modelId="{49C39E12-65E1-4C73-B2F5-23C8685A3D9D}" type="presParOf" srcId="{791D57D8-59D4-4D1C-8C11-BEBAE3169297}" destId="{C57E6D89-584D-428D-9C5B-3F3E68192EAB}" srcOrd="0" destOrd="0" presId="urn:microsoft.com/office/officeart/2005/8/layout/hierarchy1"/>
    <dgm:cxn modelId="{739CE3EA-52A9-40F9-963E-DAC12E08CBEA}" type="presParOf" srcId="{791D57D8-59D4-4D1C-8C11-BEBAE3169297}" destId="{EEFD25EF-39A7-4288-9BCA-7546282E1424}" srcOrd="1" destOrd="0" presId="urn:microsoft.com/office/officeart/2005/8/layout/hierarchy1"/>
    <dgm:cxn modelId="{1AE89324-1CB3-489B-BA3C-0B4B60DCBD46}" type="presParOf" srcId="{29550478-6613-4238-A538-C7D941C9BB97}" destId="{9B5A33D6-C594-44BA-B7B5-F90B90F30F9F}" srcOrd="1" destOrd="0" presId="urn:microsoft.com/office/officeart/2005/8/layout/hierarchy1"/>
    <dgm:cxn modelId="{4A1D9DFB-8903-4069-8843-3E8BEA3F3DA1}" type="presParOf" srcId="{4412F924-03FA-4D32-8D61-912A0A5B0F76}" destId="{84718CBC-C301-447B-B852-0CA2F4A85921}" srcOrd="6" destOrd="0" presId="urn:microsoft.com/office/officeart/2005/8/layout/hierarchy1"/>
    <dgm:cxn modelId="{7CD1FAA3-3E7A-466B-96A8-C1ABCC9030ED}" type="presParOf" srcId="{4412F924-03FA-4D32-8D61-912A0A5B0F76}" destId="{9219E487-2483-4763-919C-1BA28E58E1A9}" srcOrd="7" destOrd="0" presId="urn:microsoft.com/office/officeart/2005/8/layout/hierarchy1"/>
    <dgm:cxn modelId="{7F39936F-5415-4AA4-AFA7-3F48610318DA}" type="presParOf" srcId="{9219E487-2483-4763-919C-1BA28E58E1A9}" destId="{055A7226-70DD-4347-A2C3-A774E1C1883C}" srcOrd="0" destOrd="0" presId="urn:microsoft.com/office/officeart/2005/8/layout/hierarchy1"/>
    <dgm:cxn modelId="{2939A7D2-A649-4B12-91A4-BEFB58057F45}" type="presParOf" srcId="{055A7226-70DD-4347-A2C3-A774E1C1883C}" destId="{F9F8E5A5-A6E2-4BA1-8CE9-04735A3692A5}" srcOrd="0" destOrd="0" presId="urn:microsoft.com/office/officeart/2005/8/layout/hierarchy1"/>
    <dgm:cxn modelId="{D7C829E3-FB38-4824-8918-4DC00253978C}" type="presParOf" srcId="{055A7226-70DD-4347-A2C3-A774E1C1883C}" destId="{6F1D6162-0793-4F2D-9F67-DF0A8ED47D58}" srcOrd="1" destOrd="0" presId="urn:microsoft.com/office/officeart/2005/8/layout/hierarchy1"/>
    <dgm:cxn modelId="{5CE06A2E-F33E-4DFA-810B-26467257B575}" type="presParOf" srcId="{9219E487-2483-4763-919C-1BA28E58E1A9}" destId="{28AC504F-3139-479A-9F18-BC86403D33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Sprachlernkompetenz</a:t>
          </a:r>
          <a:endParaRPr lang="de-DE" sz="2400" b="1" dirty="0">
            <a:latin typeface="Corbel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400" b="0" dirty="0" smtClean="0">
              <a:latin typeface="Corbel" pitchFamily="34" charset="0"/>
            </a:rPr>
            <a:t>Konsolidierung und Weiterentwicklung von konkreten Strategien und Techniken des selbstständigen und kooperativen Sprachenlernens</a:t>
          </a:r>
          <a:endParaRPr lang="de-DE" sz="1400" b="0" dirty="0">
            <a:latin typeface="Corbel" pitchFamily="34" charset="0"/>
          </a:endParaRP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400" b="0" dirty="0" smtClean="0">
              <a:latin typeface="Corbel" pitchFamily="34" charset="0"/>
            </a:rPr>
            <a:t>Sensibilität und Nachdenken über Sprache</a:t>
          </a:r>
        </a:p>
        <a:p>
          <a:r>
            <a:rPr lang="de-DE" sz="1400" b="0" dirty="0" smtClean="0">
              <a:latin typeface="Corbel" pitchFamily="34" charset="0"/>
            </a:rPr>
            <a:t>Einsichten in Struktur und Gebrauch von Sprache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30515" custLinFactNeighborY="-67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766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4A47A046-1C91-4B96-8B8C-D51F231AEE3C}" type="presOf" srcId="{75E9E191-9585-4465-AC78-318B486F5628}" destId="{ADEFB563-8214-4D0F-9BA4-B6F1826D717A}" srcOrd="0" destOrd="0" presId="urn:microsoft.com/office/officeart/2005/8/layout/hierarchy1"/>
    <dgm:cxn modelId="{C875F39F-98EF-41A2-9302-C2F5F9A5EFF0}" type="presOf" srcId="{E643E2F1-7722-4C04-B29F-F21668822C8F}" destId="{A25AF425-2137-4223-B65E-6E866954E5F3}" srcOrd="0" destOrd="0" presId="urn:microsoft.com/office/officeart/2005/8/layout/hierarchy1"/>
    <dgm:cxn modelId="{355754FC-2DEA-47DD-85AE-8A7D8935E74B}" type="presOf" srcId="{DF925EF2-E19F-42C3-8539-58B4D1778DF3}" destId="{CB6879A8-2047-4F6B-8EFC-AF36360A8673}" srcOrd="0" destOrd="0" presId="urn:microsoft.com/office/officeart/2005/8/layout/hierarchy1"/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093E63DA-46BD-47D3-AE18-016C3C2BEC17}" type="presOf" srcId="{567710A6-286B-4D48-96F0-9747943F219F}" destId="{058437EA-7860-4C44-86F4-700ABF6AF78C}" srcOrd="0" destOrd="0" presId="urn:microsoft.com/office/officeart/2005/8/layout/hierarchy1"/>
    <dgm:cxn modelId="{E438AB24-EF0F-46C4-B50F-994CA40FFD2A}" type="presOf" srcId="{DC78ADC9-BDE6-462D-A833-97BDC947F3B4}" destId="{05B6058A-892D-4406-A31B-F97A0C6212FB}" srcOrd="0" destOrd="0" presId="urn:microsoft.com/office/officeart/2005/8/layout/hierarchy1"/>
    <dgm:cxn modelId="{1867B255-6A82-4FCD-A4BC-B85111AD0D9D}" type="presOf" srcId="{1532C5CE-936F-474E-B201-25A8A8A3E414}" destId="{1405736C-7D95-434A-8717-62A91FA33CCE}" srcOrd="0" destOrd="0" presId="urn:microsoft.com/office/officeart/2005/8/layout/hierarchy1"/>
    <dgm:cxn modelId="{44EA4781-7359-400E-912D-A42D2141476C}" type="presOf" srcId="{95B55B4F-E071-4372-AB22-084AB44CC6BB}" destId="{BABB71C2-9374-4596-A470-F195E0CC295C}" srcOrd="0" destOrd="0" presId="urn:microsoft.com/office/officeart/2005/8/layout/hierarchy1"/>
    <dgm:cxn modelId="{31772364-8465-4A33-B061-9F17C66C1FE8}" type="presParOf" srcId="{A25AF425-2137-4223-B65E-6E866954E5F3}" destId="{390ADCF4-3B3E-4354-BBF0-E475043D23E1}" srcOrd="0" destOrd="0" presId="urn:microsoft.com/office/officeart/2005/8/layout/hierarchy1"/>
    <dgm:cxn modelId="{F7EF0130-5BF4-49D6-923F-41BB083EB66B}" type="presParOf" srcId="{390ADCF4-3B3E-4354-BBF0-E475043D23E1}" destId="{34DD842C-2726-4836-AB94-33CA799F6487}" srcOrd="0" destOrd="0" presId="urn:microsoft.com/office/officeart/2005/8/layout/hierarchy1"/>
    <dgm:cxn modelId="{E0B4F941-AD4A-460B-A017-52389C8731E6}" type="presParOf" srcId="{34DD842C-2726-4836-AB94-33CA799F6487}" destId="{B5E541F0-E62F-4F60-AC44-AFDFADF4162D}" srcOrd="0" destOrd="0" presId="urn:microsoft.com/office/officeart/2005/8/layout/hierarchy1"/>
    <dgm:cxn modelId="{346A857E-C5DC-400F-9D89-853E76D158A6}" type="presParOf" srcId="{34DD842C-2726-4836-AB94-33CA799F6487}" destId="{058437EA-7860-4C44-86F4-700ABF6AF78C}" srcOrd="1" destOrd="0" presId="urn:microsoft.com/office/officeart/2005/8/layout/hierarchy1"/>
    <dgm:cxn modelId="{F1A92414-09B7-4DC9-A10C-C481CE8127E5}" type="presParOf" srcId="{390ADCF4-3B3E-4354-BBF0-E475043D23E1}" destId="{6D756F8E-D4C6-44DB-B6CD-CD2C825A29F4}" srcOrd="1" destOrd="0" presId="urn:microsoft.com/office/officeart/2005/8/layout/hierarchy1"/>
    <dgm:cxn modelId="{167F6668-A1DE-4FB6-A6CA-0E7B93F3E3FA}" type="presParOf" srcId="{6D756F8E-D4C6-44DB-B6CD-CD2C825A29F4}" destId="{05B6058A-892D-4406-A31B-F97A0C6212FB}" srcOrd="0" destOrd="0" presId="urn:microsoft.com/office/officeart/2005/8/layout/hierarchy1"/>
    <dgm:cxn modelId="{E7A885DA-2612-41E6-A4FA-0CAE8609A5E2}" type="presParOf" srcId="{6D756F8E-D4C6-44DB-B6CD-CD2C825A29F4}" destId="{7106D76A-A46E-462C-8BD0-235CAC5DF00D}" srcOrd="1" destOrd="0" presId="urn:microsoft.com/office/officeart/2005/8/layout/hierarchy1"/>
    <dgm:cxn modelId="{FF78CCA7-E1F1-4A28-A2BC-345BFD670CBE}" type="presParOf" srcId="{7106D76A-A46E-462C-8BD0-235CAC5DF00D}" destId="{174FDF21-BDF5-45DD-A860-ED3D127CDB7B}" srcOrd="0" destOrd="0" presId="urn:microsoft.com/office/officeart/2005/8/layout/hierarchy1"/>
    <dgm:cxn modelId="{7CA1D887-D6CA-4245-908D-EF132A547C1A}" type="presParOf" srcId="{174FDF21-BDF5-45DD-A860-ED3D127CDB7B}" destId="{C161490D-1980-4553-9E30-D49D99020997}" srcOrd="0" destOrd="0" presId="urn:microsoft.com/office/officeart/2005/8/layout/hierarchy1"/>
    <dgm:cxn modelId="{D12D3CA2-1833-451A-BCCE-D25CEC55D89F}" type="presParOf" srcId="{174FDF21-BDF5-45DD-A860-ED3D127CDB7B}" destId="{ADEFB563-8214-4D0F-9BA4-B6F1826D717A}" srcOrd="1" destOrd="0" presId="urn:microsoft.com/office/officeart/2005/8/layout/hierarchy1"/>
    <dgm:cxn modelId="{294965CC-9216-489D-8D61-768704CF848B}" type="presParOf" srcId="{7106D76A-A46E-462C-8BD0-235CAC5DF00D}" destId="{503F44D2-74C1-474F-8BB7-470664FD5DE1}" srcOrd="1" destOrd="0" presId="urn:microsoft.com/office/officeart/2005/8/layout/hierarchy1"/>
    <dgm:cxn modelId="{30AF4018-E0A7-4E0A-B554-63B9B26A75A6}" type="presParOf" srcId="{A25AF425-2137-4223-B65E-6E866954E5F3}" destId="{B13575AB-E1B8-464C-9D0F-F4E22E5D11C1}" srcOrd="1" destOrd="0" presId="urn:microsoft.com/office/officeart/2005/8/layout/hierarchy1"/>
    <dgm:cxn modelId="{B1E15ED6-EB4A-41F2-8759-BB6CEF4EB0F0}" type="presParOf" srcId="{B13575AB-E1B8-464C-9D0F-F4E22E5D11C1}" destId="{35F51A1C-F6C0-41A9-9601-80F8247B0AA4}" srcOrd="0" destOrd="0" presId="urn:microsoft.com/office/officeart/2005/8/layout/hierarchy1"/>
    <dgm:cxn modelId="{F79F728D-71C2-4458-9B25-118458C7412F}" type="presParOf" srcId="{35F51A1C-F6C0-41A9-9601-80F8247B0AA4}" destId="{051AAAF2-77E1-4E6A-868D-7A43C55BAA7C}" srcOrd="0" destOrd="0" presId="urn:microsoft.com/office/officeart/2005/8/layout/hierarchy1"/>
    <dgm:cxn modelId="{26801C50-7745-4636-A878-8413CD1CB96E}" type="presParOf" srcId="{35F51A1C-F6C0-41A9-9601-80F8247B0AA4}" destId="{BABB71C2-9374-4596-A470-F195E0CC295C}" srcOrd="1" destOrd="0" presId="urn:microsoft.com/office/officeart/2005/8/layout/hierarchy1"/>
    <dgm:cxn modelId="{076E32D4-7AF3-4853-9F66-B5E86C61EC4F}" type="presParOf" srcId="{B13575AB-E1B8-464C-9D0F-F4E22E5D11C1}" destId="{6AEE58FB-BFCF-4543-9100-4E911DEEDEF8}" srcOrd="1" destOrd="0" presId="urn:microsoft.com/office/officeart/2005/8/layout/hierarchy1"/>
    <dgm:cxn modelId="{C7C71FEE-8CAF-471E-8296-F9329138E80D}" type="presParOf" srcId="{6AEE58FB-BFCF-4543-9100-4E911DEEDEF8}" destId="{CB6879A8-2047-4F6B-8EFC-AF36360A8673}" srcOrd="0" destOrd="0" presId="urn:microsoft.com/office/officeart/2005/8/layout/hierarchy1"/>
    <dgm:cxn modelId="{DC3A591D-CE9E-46E5-B2A3-FF04B1DCF85C}" type="presParOf" srcId="{6AEE58FB-BFCF-4543-9100-4E911DEEDEF8}" destId="{3D2388EE-883C-45EB-B2B4-595758C823E5}" srcOrd="1" destOrd="0" presId="urn:microsoft.com/office/officeart/2005/8/layout/hierarchy1"/>
    <dgm:cxn modelId="{FDB4DDE7-F92E-43EB-B109-EFAAC1D61D9E}" type="presParOf" srcId="{3D2388EE-883C-45EB-B2B4-595758C823E5}" destId="{DE736FC2-D057-4FC2-9161-A939BB421C1D}" srcOrd="0" destOrd="0" presId="urn:microsoft.com/office/officeart/2005/8/layout/hierarchy1"/>
    <dgm:cxn modelId="{EA7BE82A-34A7-4F21-B21F-4DA236A3E1F0}" type="presParOf" srcId="{DE736FC2-D057-4FC2-9161-A939BB421C1D}" destId="{41555477-A2A5-4B3E-93F6-D84632B18753}" srcOrd="0" destOrd="0" presId="urn:microsoft.com/office/officeart/2005/8/layout/hierarchy1"/>
    <dgm:cxn modelId="{F1ED7F17-07ED-4778-8B89-B5B7139A4060}" type="presParOf" srcId="{DE736FC2-D057-4FC2-9161-A939BB421C1D}" destId="{1405736C-7D95-434A-8717-62A91FA33CCE}" srcOrd="1" destOrd="0" presId="urn:microsoft.com/office/officeart/2005/8/layout/hierarchy1"/>
    <dgm:cxn modelId="{AAE03C80-9386-47D2-B5A5-075E6AB7BAB4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33222C-E7B8-43DE-B09B-18D301AE9B2E}" type="doc">
      <dgm:prSet loTypeId="urn:microsoft.com/office/officeart/2005/8/layout/chart3" loCatId="cycl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F2D7D4D3-5252-4764-9E42-91AD17189D78}">
      <dgm:prSet phldrT="[Text]" custT="1"/>
      <dgm:spPr/>
      <dgm:t>
        <a:bodyPr/>
        <a:lstStyle/>
        <a:p>
          <a:r>
            <a:rPr lang="de-DE" sz="1600" b="1" dirty="0" smtClean="0">
              <a:latin typeface="Corbel" pitchFamily="34" charset="0"/>
            </a:rPr>
            <a:t>Lebens- und Erfahrungs-welt junger Erwachsener</a:t>
          </a:r>
          <a:endParaRPr lang="de-DE" sz="1200" b="1" dirty="0"/>
        </a:p>
      </dgm:t>
    </dgm:pt>
    <dgm:pt modelId="{3A791F51-15CF-437F-9670-1EC5E3EBD30B}" type="parTrans" cxnId="{7B5D1B26-A77D-47DF-A0B8-990BCE613C09}">
      <dgm:prSet/>
      <dgm:spPr/>
      <dgm:t>
        <a:bodyPr/>
        <a:lstStyle/>
        <a:p>
          <a:endParaRPr lang="de-DE"/>
        </a:p>
      </dgm:t>
    </dgm:pt>
    <dgm:pt modelId="{59BD4DAE-55F2-4EA2-8216-71A6755FA298}" type="sibTrans" cxnId="{7B5D1B26-A77D-47DF-A0B8-990BCE613C09}">
      <dgm:prSet/>
      <dgm:spPr/>
      <dgm:t>
        <a:bodyPr/>
        <a:lstStyle/>
        <a:p>
          <a:endParaRPr lang="de-DE"/>
        </a:p>
      </dgm:t>
    </dgm:pt>
    <dgm:pt modelId="{3D6DB93D-A19C-414E-A5DF-B2053DAFADE4}">
      <dgm:prSet phldrT="[Text]" custT="1"/>
      <dgm:spPr/>
      <dgm:t>
        <a:bodyPr/>
        <a:lstStyle/>
        <a:p>
          <a:endParaRPr lang="de-DE" sz="1600" b="1" dirty="0" smtClean="0">
            <a:latin typeface="Corbel" pitchFamily="34" charset="0"/>
          </a:endParaRPr>
        </a:p>
        <a:p>
          <a:r>
            <a:rPr lang="de-DE" sz="1600" b="1" dirty="0" err="1" smtClean="0">
              <a:latin typeface="Corbel" pitchFamily="34" charset="0"/>
            </a:rPr>
            <a:t>Gegenwär-tige</a:t>
          </a:r>
          <a:r>
            <a:rPr lang="de-DE" sz="1600" b="1" dirty="0" smtClean="0">
              <a:latin typeface="Corbel" pitchFamily="34" charset="0"/>
            </a:rPr>
            <a:t> </a:t>
          </a:r>
          <a:r>
            <a:rPr lang="de-DE" sz="1600" b="1" dirty="0" err="1" smtClean="0">
              <a:latin typeface="Corbel" pitchFamily="34" charset="0"/>
            </a:rPr>
            <a:t>poli</a:t>
          </a:r>
          <a:r>
            <a:rPr lang="de-DE" sz="1600" b="1" dirty="0" smtClean="0">
              <a:latin typeface="Corbel" pitchFamily="34" charset="0"/>
            </a:rPr>
            <a:t>-tische und soziale Diskus-</a:t>
          </a:r>
          <a:r>
            <a:rPr lang="de-DE" sz="1600" b="1" dirty="0" err="1" smtClean="0">
              <a:latin typeface="Corbel" pitchFamily="34" charset="0"/>
            </a:rPr>
            <a:t>sionen</a:t>
          </a:r>
          <a:endParaRPr lang="de-DE" sz="1600" b="1" dirty="0">
            <a:latin typeface="Corbel" pitchFamily="34" charset="0"/>
          </a:endParaRPr>
        </a:p>
      </dgm:t>
    </dgm:pt>
    <dgm:pt modelId="{0D629C2B-56DD-4221-B1F7-A47411D46F62}" type="parTrans" cxnId="{7F2A4804-388C-4CFD-BD43-0B245AED4374}">
      <dgm:prSet/>
      <dgm:spPr/>
      <dgm:t>
        <a:bodyPr/>
        <a:lstStyle/>
        <a:p>
          <a:endParaRPr lang="de-DE"/>
        </a:p>
      </dgm:t>
    </dgm:pt>
    <dgm:pt modelId="{CA6C01FF-7EA9-439B-9901-D6CAA54B97ED}" type="sibTrans" cxnId="{7F2A4804-388C-4CFD-BD43-0B245AED4374}">
      <dgm:prSet/>
      <dgm:spPr/>
      <dgm:t>
        <a:bodyPr/>
        <a:lstStyle/>
        <a:p>
          <a:endParaRPr lang="de-DE"/>
        </a:p>
      </dgm:t>
    </dgm:pt>
    <dgm:pt modelId="{13412935-A741-4598-818A-AEEB669D78F7}">
      <dgm:prSet phldrT="[Text]" custT="1"/>
      <dgm:spPr>
        <a:solidFill>
          <a:srgbClr val="3399FF"/>
        </a:solidFill>
      </dgm:spPr>
      <dgm:t>
        <a:bodyPr/>
        <a:lstStyle/>
        <a:p>
          <a:endParaRPr lang="de-DE" sz="1600" b="1" dirty="0">
            <a:latin typeface="Corbel" pitchFamily="34" charset="0"/>
          </a:endParaRPr>
        </a:p>
      </dgm:t>
    </dgm:pt>
    <dgm:pt modelId="{D6401442-B542-4808-AC05-A6565986BA9F}" type="parTrans" cxnId="{7CC754AA-92E9-483C-A72D-1A2CE9BFECDB}">
      <dgm:prSet/>
      <dgm:spPr/>
      <dgm:t>
        <a:bodyPr/>
        <a:lstStyle/>
        <a:p>
          <a:endParaRPr lang="de-DE"/>
        </a:p>
      </dgm:t>
    </dgm:pt>
    <dgm:pt modelId="{80906425-F021-4C1D-A9F4-C1095D6DE919}" type="sibTrans" cxnId="{7CC754AA-92E9-483C-A72D-1A2CE9BFECDB}">
      <dgm:prSet/>
      <dgm:spPr/>
      <dgm:t>
        <a:bodyPr/>
        <a:lstStyle/>
        <a:p>
          <a:endParaRPr lang="de-DE"/>
        </a:p>
      </dgm:t>
    </dgm:pt>
    <dgm:pt modelId="{46CBD216-4F3D-459B-8CA6-BB7FEA5A5192}">
      <dgm:prSet custT="1"/>
      <dgm:spPr>
        <a:solidFill>
          <a:schemeClr val="accent2"/>
        </a:solidFill>
      </dgm:spPr>
      <dgm:t>
        <a:bodyPr/>
        <a:lstStyle/>
        <a:p>
          <a:pPr>
            <a:spcAft>
              <a:spcPts val="0"/>
            </a:spcAft>
          </a:pPr>
          <a:endParaRPr lang="de-DE" sz="1600" b="1" dirty="0" smtClean="0">
            <a:latin typeface="Corbel" pitchFamily="34" charset="0"/>
          </a:endParaRPr>
        </a:p>
      </dgm:t>
    </dgm:pt>
    <dgm:pt modelId="{7AF0A87F-5FBB-4176-B805-E961EE734DF1}" type="parTrans" cxnId="{F0AF9940-BF71-494B-8740-DAD0AE3BB227}">
      <dgm:prSet/>
      <dgm:spPr/>
      <dgm:t>
        <a:bodyPr/>
        <a:lstStyle/>
        <a:p>
          <a:endParaRPr lang="de-DE"/>
        </a:p>
      </dgm:t>
    </dgm:pt>
    <dgm:pt modelId="{590792FF-9297-43DE-B09E-F50B6FB4596E}" type="sibTrans" cxnId="{F0AF9940-BF71-494B-8740-DAD0AE3BB227}">
      <dgm:prSet/>
      <dgm:spPr/>
      <dgm:t>
        <a:bodyPr/>
        <a:lstStyle/>
        <a:p>
          <a:endParaRPr lang="de-DE"/>
        </a:p>
      </dgm:t>
    </dgm:pt>
    <dgm:pt modelId="{0EB7219C-255D-45AE-92B5-136DCFB5DD54}">
      <dgm:prSet custT="1"/>
      <dgm:spPr>
        <a:solidFill>
          <a:srgbClr val="3399FF"/>
        </a:solidFill>
      </dgm:spPr>
      <dgm:t>
        <a:bodyPr/>
        <a:lstStyle/>
        <a:p>
          <a:endParaRPr lang="de-DE" sz="1600" b="1" dirty="0">
            <a:latin typeface="Corbel" pitchFamily="34" charset="0"/>
          </a:endParaRPr>
        </a:p>
      </dgm:t>
    </dgm:pt>
    <dgm:pt modelId="{980FB467-22CE-413E-9380-3192C46301C4}" type="parTrans" cxnId="{C50A11FE-9164-4247-A284-30C30FFD81B3}">
      <dgm:prSet/>
      <dgm:spPr/>
      <dgm:t>
        <a:bodyPr/>
        <a:lstStyle/>
        <a:p>
          <a:endParaRPr lang="de-DE"/>
        </a:p>
      </dgm:t>
    </dgm:pt>
    <dgm:pt modelId="{D6912274-E68D-4FB3-9A0A-13B722176C03}" type="sibTrans" cxnId="{C50A11FE-9164-4247-A284-30C30FFD81B3}">
      <dgm:prSet/>
      <dgm:spPr/>
      <dgm:t>
        <a:bodyPr/>
        <a:lstStyle/>
        <a:p>
          <a:endParaRPr lang="de-DE"/>
        </a:p>
      </dgm:t>
    </dgm:pt>
    <dgm:pt modelId="{8A4C79A8-3F97-43BD-A946-E1BFFE707DB7}" type="pres">
      <dgm:prSet presAssocID="{3C33222C-E7B8-43DE-B09B-18D301AE9B2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9C04E96-57D7-40B6-BBF5-2A8879B15EBD}" type="pres">
      <dgm:prSet presAssocID="{3C33222C-E7B8-43DE-B09B-18D301AE9B2E}" presName="wedge1" presStyleLbl="node1" presStyleIdx="0" presStyleCnt="5" custLinFactNeighborX="-4180" custLinFactNeighborY="6930"/>
      <dgm:spPr/>
      <dgm:t>
        <a:bodyPr/>
        <a:lstStyle/>
        <a:p>
          <a:endParaRPr lang="de-DE"/>
        </a:p>
      </dgm:t>
    </dgm:pt>
    <dgm:pt modelId="{62BFF471-F064-4F6F-B543-6A5EB82B02BC}" type="pres">
      <dgm:prSet presAssocID="{3C33222C-E7B8-43DE-B09B-18D301AE9B2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89CDA6-2453-46B4-884B-5144F4BA9B0B}" type="pres">
      <dgm:prSet presAssocID="{3C33222C-E7B8-43DE-B09B-18D301AE9B2E}" presName="wedge2" presStyleLbl="node1" presStyleIdx="1" presStyleCnt="5"/>
      <dgm:spPr/>
      <dgm:t>
        <a:bodyPr/>
        <a:lstStyle/>
        <a:p>
          <a:endParaRPr lang="de-DE"/>
        </a:p>
      </dgm:t>
    </dgm:pt>
    <dgm:pt modelId="{793E00C1-DE4B-4FB3-9B2E-BE7166A9A764}" type="pres">
      <dgm:prSet presAssocID="{3C33222C-E7B8-43DE-B09B-18D301AE9B2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FC645A-E64E-47EF-83F2-5E4CE834EC44}" type="pres">
      <dgm:prSet presAssocID="{3C33222C-E7B8-43DE-B09B-18D301AE9B2E}" presName="wedge3" presStyleLbl="node1" presStyleIdx="2" presStyleCnt="5" custLinFactNeighborX="151" custLinFactNeighborY="1939"/>
      <dgm:spPr/>
      <dgm:t>
        <a:bodyPr/>
        <a:lstStyle/>
        <a:p>
          <a:endParaRPr lang="de-DE"/>
        </a:p>
      </dgm:t>
    </dgm:pt>
    <dgm:pt modelId="{B1C14DE4-316B-4070-A5AC-3F5DA18E27E8}" type="pres">
      <dgm:prSet presAssocID="{3C33222C-E7B8-43DE-B09B-18D301AE9B2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23A6EF-69F2-42FE-BC95-2E5C32187C38}" type="pres">
      <dgm:prSet presAssocID="{3C33222C-E7B8-43DE-B09B-18D301AE9B2E}" presName="wedge4" presStyleLbl="node1" presStyleIdx="3" presStyleCnt="5" custLinFactNeighborX="-6581" custLinFactNeighborY="3103"/>
      <dgm:spPr/>
      <dgm:t>
        <a:bodyPr/>
        <a:lstStyle/>
        <a:p>
          <a:endParaRPr lang="de-DE"/>
        </a:p>
      </dgm:t>
    </dgm:pt>
    <dgm:pt modelId="{B4009551-40C7-46BA-89B6-22A7B5514501}" type="pres">
      <dgm:prSet presAssocID="{3C33222C-E7B8-43DE-B09B-18D301AE9B2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0853D-FBB4-46B9-A7A2-DE86EF90129D}" type="pres">
      <dgm:prSet presAssocID="{3C33222C-E7B8-43DE-B09B-18D301AE9B2E}" presName="wedge5" presStyleLbl="node1" presStyleIdx="4" presStyleCnt="5" custLinFactNeighborX="151" custLinFactNeighborY="1939"/>
      <dgm:spPr/>
      <dgm:t>
        <a:bodyPr/>
        <a:lstStyle/>
        <a:p>
          <a:endParaRPr lang="de-DE"/>
        </a:p>
      </dgm:t>
    </dgm:pt>
    <dgm:pt modelId="{9166587A-4DB2-4882-92D8-7683B2807B03}" type="pres">
      <dgm:prSet presAssocID="{3C33222C-E7B8-43DE-B09B-18D301AE9B2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AF9940-BF71-494B-8740-DAD0AE3BB227}" srcId="{3C33222C-E7B8-43DE-B09B-18D301AE9B2E}" destId="{46CBD216-4F3D-459B-8CA6-BB7FEA5A5192}" srcOrd="3" destOrd="0" parTransId="{7AF0A87F-5FBB-4176-B805-E961EE734DF1}" sibTransId="{590792FF-9297-43DE-B09E-F50B6FB4596E}"/>
    <dgm:cxn modelId="{7F2A4804-388C-4CFD-BD43-0B245AED4374}" srcId="{3C33222C-E7B8-43DE-B09B-18D301AE9B2E}" destId="{3D6DB93D-A19C-414E-A5DF-B2053DAFADE4}" srcOrd="1" destOrd="0" parTransId="{0D629C2B-56DD-4221-B1F7-A47411D46F62}" sibTransId="{CA6C01FF-7EA9-439B-9901-D6CAA54B97ED}"/>
    <dgm:cxn modelId="{F7C3EC7F-CFBC-4980-AFFA-A763A5B7D384}" type="presOf" srcId="{3D6DB93D-A19C-414E-A5DF-B2053DAFADE4}" destId="{793E00C1-DE4B-4FB3-9B2E-BE7166A9A764}" srcOrd="1" destOrd="0" presId="urn:microsoft.com/office/officeart/2005/8/layout/chart3"/>
    <dgm:cxn modelId="{42A68CED-1592-4D60-8894-66A49AD77865}" type="presOf" srcId="{3D6DB93D-A19C-414E-A5DF-B2053DAFADE4}" destId="{BD89CDA6-2453-46B4-884B-5144F4BA9B0B}" srcOrd="0" destOrd="0" presId="urn:microsoft.com/office/officeart/2005/8/layout/chart3"/>
    <dgm:cxn modelId="{B12F19FF-2E18-4B47-98CE-F89079F7AFA4}" type="presOf" srcId="{F2D7D4D3-5252-4764-9E42-91AD17189D78}" destId="{29C04E96-57D7-40B6-BBF5-2A8879B15EBD}" srcOrd="0" destOrd="0" presId="urn:microsoft.com/office/officeart/2005/8/layout/chart3"/>
    <dgm:cxn modelId="{388C6CF3-5AEE-405B-BB3D-3D460ECA4555}" type="presOf" srcId="{0EB7219C-255D-45AE-92B5-136DCFB5DD54}" destId="{9166587A-4DB2-4882-92D8-7683B2807B03}" srcOrd="1" destOrd="0" presId="urn:microsoft.com/office/officeart/2005/8/layout/chart3"/>
    <dgm:cxn modelId="{F7D93B24-F149-4103-AB76-91D9F0C8D1C2}" type="presOf" srcId="{3C33222C-E7B8-43DE-B09B-18D301AE9B2E}" destId="{8A4C79A8-3F97-43BD-A946-E1BFFE707DB7}" srcOrd="0" destOrd="0" presId="urn:microsoft.com/office/officeart/2005/8/layout/chart3"/>
    <dgm:cxn modelId="{C50A11FE-9164-4247-A284-30C30FFD81B3}" srcId="{3C33222C-E7B8-43DE-B09B-18D301AE9B2E}" destId="{0EB7219C-255D-45AE-92B5-136DCFB5DD54}" srcOrd="4" destOrd="0" parTransId="{980FB467-22CE-413E-9380-3192C46301C4}" sibTransId="{D6912274-E68D-4FB3-9A0A-13B722176C03}"/>
    <dgm:cxn modelId="{7B5D1B26-A77D-47DF-A0B8-990BCE613C09}" srcId="{3C33222C-E7B8-43DE-B09B-18D301AE9B2E}" destId="{F2D7D4D3-5252-4764-9E42-91AD17189D78}" srcOrd="0" destOrd="0" parTransId="{3A791F51-15CF-437F-9670-1EC5E3EBD30B}" sibTransId="{59BD4DAE-55F2-4EA2-8216-71A6755FA298}"/>
    <dgm:cxn modelId="{C7150016-5837-4E0C-9684-6E381A17F7AE}" type="presOf" srcId="{13412935-A741-4598-818A-AEEB669D78F7}" destId="{B1C14DE4-316B-4070-A5AC-3F5DA18E27E8}" srcOrd="1" destOrd="0" presId="urn:microsoft.com/office/officeart/2005/8/layout/chart3"/>
    <dgm:cxn modelId="{7CC754AA-92E9-483C-A72D-1A2CE9BFECDB}" srcId="{3C33222C-E7B8-43DE-B09B-18D301AE9B2E}" destId="{13412935-A741-4598-818A-AEEB669D78F7}" srcOrd="2" destOrd="0" parTransId="{D6401442-B542-4808-AC05-A6565986BA9F}" sibTransId="{80906425-F021-4C1D-A9F4-C1095D6DE919}"/>
    <dgm:cxn modelId="{2C5F8EEB-6482-4A75-8654-EB1AA9E97918}" type="presOf" srcId="{13412935-A741-4598-818A-AEEB669D78F7}" destId="{7AFC645A-E64E-47EF-83F2-5E4CE834EC44}" srcOrd="0" destOrd="0" presId="urn:microsoft.com/office/officeart/2005/8/layout/chart3"/>
    <dgm:cxn modelId="{C3589012-F9C0-4F77-AAA5-1339E20D6599}" type="presOf" srcId="{0EB7219C-255D-45AE-92B5-136DCFB5DD54}" destId="{1170853D-FBB4-46B9-A7A2-DE86EF90129D}" srcOrd="0" destOrd="0" presId="urn:microsoft.com/office/officeart/2005/8/layout/chart3"/>
    <dgm:cxn modelId="{2A2D81EB-4A29-45F2-A2CF-CBBDE4882579}" type="presOf" srcId="{46CBD216-4F3D-459B-8CA6-BB7FEA5A5192}" destId="{BD23A6EF-69F2-42FE-BC95-2E5C32187C38}" srcOrd="0" destOrd="0" presId="urn:microsoft.com/office/officeart/2005/8/layout/chart3"/>
    <dgm:cxn modelId="{5DF609A2-4A28-4F68-9D05-9F7950C20D81}" type="presOf" srcId="{46CBD216-4F3D-459B-8CA6-BB7FEA5A5192}" destId="{B4009551-40C7-46BA-89B6-22A7B5514501}" srcOrd="1" destOrd="0" presId="urn:microsoft.com/office/officeart/2005/8/layout/chart3"/>
    <dgm:cxn modelId="{77BFF39D-5D52-4BC8-BB1D-1B1C92C80932}" type="presOf" srcId="{F2D7D4D3-5252-4764-9E42-91AD17189D78}" destId="{62BFF471-F064-4F6F-B543-6A5EB82B02BC}" srcOrd="1" destOrd="0" presId="urn:microsoft.com/office/officeart/2005/8/layout/chart3"/>
    <dgm:cxn modelId="{43F1C65F-58AA-405D-A229-996E0BFF489A}" type="presParOf" srcId="{8A4C79A8-3F97-43BD-A946-E1BFFE707DB7}" destId="{29C04E96-57D7-40B6-BBF5-2A8879B15EBD}" srcOrd="0" destOrd="0" presId="urn:microsoft.com/office/officeart/2005/8/layout/chart3"/>
    <dgm:cxn modelId="{7A91DC78-C476-4AD7-9731-F7CB499C9897}" type="presParOf" srcId="{8A4C79A8-3F97-43BD-A946-E1BFFE707DB7}" destId="{62BFF471-F064-4F6F-B543-6A5EB82B02BC}" srcOrd="1" destOrd="0" presId="urn:microsoft.com/office/officeart/2005/8/layout/chart3"/>
    <dgm:cxn modelId="{B5464647-AE51-4BFE-A037-D27896019FEB}" type="presParOf" srcId="{8A4C79A8-3F97-43BD-A946-E1BFFE707DB7}" destId="{BD89CDA6-2453-46B4-884B-5144F4BA9B0B}" srcOrd="2" destOrd="0" presId="urn:microsoft.com/office/officeart/2005/8/layout/chart3"/>
    <dgm:cxn modelId="{1EBA2DD3-C59C-40B7-B605-38D278C56C0A}" type="presParOf" srcId="{8A4C79A8-3F97-43BD-A946-E1BFFE707DB7}" destId="{793E00C1-DE4B-4FB3-9B2E-BE7166A9A764}" srcOrd="3" destOrd="0" presId="urn:microsoft.com/office/officeart/2005/8/layout/chart3"/>
    <dgm:cxn modelId="{5DEDA85C-D0DE-4069-93D4-7D8E874282B6}" type="presParOf" srcId="{8A4C79A8-3F97-43BD-A946-E1BFFE707DB7}" destId="{7AFC645A-E64E-47EF-83F2-5E4CE834EC44}" srcOrd="4" destOrd="0" presId="urn:microsoft.com/office/officeart/2005/8/layout/chart3"/>
    <dgm:cxn modelId="{13C5F91D-362F-4471-A4FA-1D04864BFF6F}" type="presParOf" srcId="{8A4C79A8-3F97-43BD-A946-E1BFFE707DB7}" destId="{B1C14DE4-316B-4070-A5AC-3F5DA18E27E8}" srcOrd="5" destOrd="0" presId="urn:microsoft.com/office/officeart/2005/8/layout/chart3"/>
    <dgm:cxn modelId="{3C407E52-5C67-4A19-BDF5-5A84BE605883}" type="presParOf" srcId="{8A4C79A8-3F97-43BD-A946-E1BFFE707DB7}" destId="{BD23A6EF-69F2-42FE-BC95-2E5C32187C38}" srcOrd="6" destOrd="0" presId="urn:microsoft.com/office/officeart/2005/8/layout/chart3"/>
    <dgm:cxn modelId="{EC320EB5-A597-4DEE-852F-6A77C65E9580}" type="presParOf" srcId="{8A4C79A8-3F97-43BD-A946-E1BFFE707DB7}" destId="{B4009551-40C7-46BA-89B6-22A7B5514501}" srcOrd="7" destOrd="0" presId="urn:microsoft.com/office/officeart/2005/8/layout/chart3"/>
    <dgm:cxn modelId="{BAD84EFD-20A3-4B58-81B0-6BA069EE18BE}" type="presParOf" srcId="{8A4C79A8-3F97-43BD-A946-E1BFFE707DB7}" destId="{1170853D-FBB4-46B9-A7A2-DE86EF90129D}" srcOrd="8" destOrd="0" presId="urn:microsoft.com/office/officeart/2005/8/layout/chart3"/>
    <dgm:cxn modelId="{162BB367-E2EE-42F7-A125-8C77C1A7327A}" type="presParOf" srcId="{8A4C79A8-3F97-43BD-A946-E1BFFE707DB7}" destId="{9166587A-4DB2-4882-92D8-7683B2807B03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64D03-9CA8-4E8D-A670-237A435387F4}">
      <dsp:nvSpPr>
        <dsp:cNvPr id="0" name=""/>
        <dsp:cNvSpPr/>
      </dsp:nvSpPr>
      <dsp:spPr>
        <a:xfrm>
          <a:off x="218" y="651"/>
          <a:ext cx="7838545" cy="485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Corbel" pitchFamily="34" charset="0"/>
            </a:rPr>
            <a:t>Funktional kommunikative Kompetenz</a:t>
          </a:r>
          <a:endParaRPr lang="de-DE" sz="1800" b="1" kern="1200" dirty="0">
            <a:latin typeface="Corbel" pitchFamily="34" charset="0"/>
          </a:endParaRPr>
        </a:p>
      </dsp:txBody>
      <dsp:txXfrm>
        <a:off x="14440" y="14873"/>
        <a:ext cx="7810101" cy="457138"/>
      </dsp:txXfrm>
    </dsp:sp>
    <dsp:sp modelId="{EED5F4ED-72A4-4D3C-B1F4-82EE627A0DB9}">
      <dsp:nvSpPr>
        <dsp:cNvPr id="0" name=""/>
        <dsp:cNvSpPr/>
      </dsp:nvSpPr>
      <dsp:spPr>
        <a:xfrm>
          <a:off x="7869" y="730161"/>
          <a:ext cx="7823243" cy="434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itchFamily="34" charset="0"/>
            </a:rPr>
            <a:t>Teilkompetenzbereiche</a:t>
          </a:r>
          <a:endParaRPr lang="de-DE" sz="1600" b="1" kern="1200" dirty="0">
            <a:latin typeface="Corbel" pitchFamily="34" charset="0"/>
          </a:endParaRPr>
        </a:p>
      </dsp:txBody>
      <dsp:txXfrm>
        <a:off x="20584" y="742876"/>
        <a:ext cx="7797813" cy="408697"/>
      </dsp:txXfrm>
    </dsp:sp>
    <dsp:sp modelId="{28173AB2-3055-47F1-99DD-738A87AF896E}">
      <dsp:nvSpPr>
        <dsp:cNvPr id="0" name=""/>
        <dsp:cNvSpPr/>
      </dsp:nvSpPr>
      <dsp:spPr>
        <a:xfrm>
          <a:off x="103025" y="1468806"/>
          <a:ext cx="2652182" cy="2068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Corbel" pitchFamily="34" charset="0"/>
            </a:rPr>
            <a:t>Hörverstehen und Hör-Sehverstehen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 </a:t>
          </a:r>
          <a:br>
            <a:rPr lang="de-DE" sz="1800" b="0" kern="1200" dirty="0" smtClean="0">
              <a:latin typeface="Corbel" pitchFamily="34" charset="0"/>
            </a:rPr>
          </a:br>
          <a:r>
            <a:rPr lang="de-DE" sz="1800" b="1" kern="1200" dirty="0" smtClean="0">
              <a:latin typeface="Corbel" pitchFamily="34" charset="0"/>
            </a:rPr>
            <a:t>Leseverstehen</a:t>
          </a:r>
          <a:endParaRPr lang="de-DE" sz="1800" b="1" kern="1200" dirty="0">
            <a:latin typeface="Corbel" pitchFamily="34" charset="0"/>
          </a:endParaRPr>
        </a:p>
      </dsp:txBody>
      <dsp:txXfrm>
        <a:off x="163621" y="1529402"/>
        <a:ext cx="2530990" cy="1947708"/>
      </dsp:txXfrm>
    </dsp:sp>
    <dsp:sp modelId="{3B1ED640-97D6-47DE-B491-DEA12149B4F5}">
      <dsp:nvSpPr>
        <dsp:cNvPr id="0" name=""/>
        <dsp:cNvSpPr/>
      </dsp:nvSpPr>
      <dsp:spPr>
        <a:xfrm>
          <a:off x="2855568" y="1416333"/>
          <a:ext cx="4983413" cy="2218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Corbel" pitchFamily="34" charset="0"/>
            </a:rPr>
            <a:t>Sprechen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800" b="0" kern="1200" dirty="0" smtClean="0">
              <a:latin typeface="Corbel" pitchFamily="34" charset="0"/>
            </a:rPr>
            <a:t>(zusammenhängendes Sprechen,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800" b="0" kern="1200" dirty="0" smtClean="0">
              <a:latin typeface="Corbel" pitchFamily="34" charset="0"/>
            </a:rPr>
            <a:t> an Gesprächen teilnehmen)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/>
          </a:r>
          <a:br>
            <a:rPr lang="de-DE" sz="1800" b="0" kern="1200" dirty="0" smtClean="0">
              <a:latin typeface="Corbel" pitchFamily="34" charset="0"/>
            </a:rPr>
          </a:br>
          <a:r>
            <a:rPr lang="de-DE" sz="1800" b="1" kern="1200" dirty="0" smtClean="0">
              <a:latin typeface="Corbel" pitchFamily="34" charset="0"/>
            </a:rPr>
            <a:t>Schreiben</a:t>
          </a:r>
          <a:r>
            <a:rPr lang="de-DE" sz="1800" b="0" kern="1200" dirty="0" smtClean="0">
              <a:latin typeface="Corbel" pitchFamily="34" charset="0"/>
            </a:rPr>
            <a:t/>
          </a:r>
          <a:br>
            <a:rPr lang="de-DE" sz="1800" b="0" kern="1200" dirty="0" smtClean="0">
              <a:latin typeface="Corbel" pitchFamily="34" charset="0"/>
            </a:rPr>
          </a:br>
          <a:r>
            <a:rPr lang="de-DE" sz="1800" b="1" kern="1200" dirty="0" smtClean="0">
              <a:latin typeface="Corbel" pitchFamily="34" charset="0"/>
            </a:rPr>
            <a:t>Sprachmittlung</a:t>
          </a:r>
          <a:r>
            <a:rPr lang="de-DE" sz="1200" b="0" kern="1200" dirty="0" smtClean="0"/>
            <a:t/>
          </a:r>
          <a:br>
            <a:rPr lang="de-DE" sz="1200" b="0" kern="1200" dirty="0" smtClean="0"/>
          </a:br>
          <a:endParaRPr lang="de-DE" sz="1200" kern="1200" dirty="0"/>
        </a:p>
      </dsp:txBody>
      <dsp:txXfrm>
        <a:off x="2920532" y="1481297"/>
        <a:ext cx="4853485" cy="2088097"/>
      </dsp:txXfrm>
    </dsp:sp>
    <dsp:sp modelId="{6DB849FE-A956-4327-9ABF-E261CC3354A5}">
      <dsp:nvSpPr>
        <dsp:cNvPr id="0" name=""/>
        <dsp:cNvSpPr/>
      </dsp:nvSpPr>
      <dsp:spPr>
        <a:xfrm>
          <a:off x="1200666" y="3811610"/>
          <a:ext cx="5123964" cy="536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kern="1200" dirty="0" smtClean="0">
              <a:latin typeface="Corbel" pitchFamily="34" charset="0"/>
            </a:rPr>
            <a:t>Verfügen über sprachliche Mittel</a:t>
          </a:r>
          <a:endParaRPr lang="de-DE" sz="2300" b="1" kern="1200" dirty="0">
            <a:latin typeface="Corbel" pitchFamily="34" charset="0"/>
          </a:endParaRPr>
        </a:p>
      </dsp:txBody>
      <dsp:txXfrm>
        <a:off x="1216385" y="3827329"/>
        <a:ext cx="5092526" cy="505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03B03-5AC2-4F10-AF51-F3A06C996281}">
      <dsp:nvSpPr>
        <dsp:cNvPr id="0" name=""/>
        <dsp:cNvSpPr/>
      </dsp:nvSpPr>
      <dsp:spPr>
        <a:xfrm>
          <a:off x="3467586" y="2226784"/>
          <a:ext cx="2591951" cy="20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1951" y="0"/>
              </a:lnTo>
              <a:lnTo>
                <a:pt x="2591951" y="206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24405-A0AF-40B5-9187-75AE5F332808}">
      <dsp:nvSpPr>
        <dsp:cNvPr id="0" name=""/>
        <dsp:cNvSpPr/>
      </dsp:nvSpPr>
      <dsp:spPr>
        <a:xfrm>
          <a:off x="3467586" y="2036821"/>
          <a:ext cx="2615937" cy="189962"/>
        </a:xfrm>
        <a:custGeom>
          <a:avLst/>
          <a:gdLst/>
          <a:ahLst/>
          <a:cxnLst/>
          <a:rect l="0" t="0" r="0" b="0"/>
          <a:pathLst>
            <a:path>
              <a:moveTo>
                <a:pt x="0" y="189962"/>
              </a:moveTo>
              <a:lnTo>
                <a:pt x="2615937" y="189962"/>
              </a:lnTo>
              <a:lnTo>
                <a:pt x="26159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A4230-43EA-4AFC-AE74-A42823545AD2}">
      <dsp:nvSpPr>
        <dsp:cNvPr id="0" name=""/>
        <dsp:cNvSpPr/>
      </dsp:nvSpPr>
      <dsp:spPr>
        <a:xfrm>
          <a:off x="0" y="303602"/>
          <a:ext cx="3467586" cy="3846363"/>
        </a:xfrm>
        <a:prstGeom prst="rect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Corbel" pitchFamily="34" charset="0"/>
              <a:ea typeface="+mn-ea"/>
              <a:cs typeface="+mn-cs"/>
            </a:rPr>
            <a:t>Einführungsphase (f)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 smtClean="0">
            <a:latin typeface="Corbel" pitchFamily="34" charset="0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500" kern="1200" dirty="0" smtClean="0">
              <a:latin typeface="Corbel" pitchFamily="34" charset="0"/>
              <a:ea typeface="+mn-ea"/>
              <a:cs typeface="+mn-cs"/>
            </a:rPr>
            <a:t>Die Schülerinnen und Schüler können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500" kern="1200" dirty="0" smtClean="0">
              <a:latin typeface="Corbel" pitchFamily="34" charset="0"/>
              <a:ea typeface="+mn-ea"/>
              <a:cs typeface="+mn-cs"/>
            </a:rPr>
            <a:t>authentische Texte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500" kern="1200" dirty="0" smtClean="0">
              <a:latin typeface="Corbel" pitchFamily="34" charset="0"/>
              <a:ea typeface="+mn-ea"/>
              <a:cs typeface="+mn-cs"/>
            </a:rPr>
            <a:t>unterschiedlicher Textsorten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500" kern="1200" dirty="0" smtClean="0">
              <a:latin typeface="Corbel" pitchFamily="34" charset="0"/>
              <a:ea typeface="+mn-ea"/>
              <a:cs typeface="+mn-cs"/>
            </a:rPr>
            <a:t>zu </a:t>
          </a:r>
          <a:r>
            <a:rPr lang="de-DE" sz="1500" b="1" kern="1200" dirty="0" smtClean="0">
              <a:latin typeface="Corbel" pitchFamily="34" charset="0"/>
              <a:ea typeface="+mn-ea"/>
              <a:cs typeface="+mn-cs"/>
            </a:rPr>
            <a:t>vertrauten Themen </a:t>
          </a:r>
          <a:r>
            <a:rPr lang="de-DE" sz="1500" kern="1200" dirty="0" smtClean="0">
              <a:latin typeface="Corbel" pitchFamily="34" charset="0"/>
              <a:ea typeface="+mn-ea"/>
              <a:cs typeface="+mn-cs"/>
            </a:rPr>
            <a:t>verstehen.</a:t>
          </a:r>
          <a:endParaRPr lang="de-DE" sz="1500" kern="1200" dirty="0">
            <a:latin typeface="Corbel" pitchFamily="34" charset="0"/>
          </a:endParaRPr>
        </a:p>
      </dsp:txBody>
      <dsp:txXfrm>
        <a:off x="0" y="303602"/>
        <a:ext cx="3467586" cy="3846363"/>
      </dsp:txXfrm>
    </dsp:sp>
    <dsp:sp modelId="{7CC28D5B-348D-4836-A37B-A895773BE322}">
      <dsp:nvSpPr>
        <dsp:cNvPr id="0" name=""/>
        <dsp:cNvSpPr/>
      </dsp:nvSpPr>
      <dsp:spPr>
        <a:xfrm>
          <a:off x="4107032" y="119498"/>
          <a:ext cx="3952982" cy="1917323"/>
        </a:xfrm>
        <a:prstGeom prst="rect">
          <a:avLst/>
        </a:prstGeom>
        <a:solidFill>
          <a:srgbClr val="33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Corbel" pitchFamily="34" charset="0"/>
            </a:rPr>
            <a:t>Qualifikationsphase – GK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500" kern="1200" dirty="0" smtClean="0">
              <a:latin typeface="Corbel" pitchFamily="34" charset="0"/>
            </a:rPr>
            <a:t>Die Schülerinnen und Schüler können </a:t>
          </a:r>
          <a:r>
            <a:rPr lang="de-DE" sz="1500" b="1" kern="1200" dirty="0" smtClean="0">
              <a:latin typeface="Corbel" pitchFamily="34" charset="0"/>
            </a:rPr>
            <a:t>umfangreichere</a:t>
          </a:r>
          <a:r>
            <a:rPr lang="de-DE" sz="1500" kern="1200" dirty="0" smtClean="0">
              <a:latin typeface="Corbel" pitchFamily="34" charset="0"/>
            </a:rPr>
            <a:t> authentische Texte unterschiedlicher Textsorten </a:t>
          </a:r>
          <a:r>
            <a:rPr lang="de-DE" sz="1500" b="1" kern="1200" dirty="0" smtClean="0">
              <a:latin typeface="Corbel" pitchFamily="34" charset="0"/>
            </a:rPr>
            <a:t>und</a:t>
          </a:r>
          <a:r>
            <a:rPr lang="de-DE" sz="1500" kern="1200" dirty="0" smtClean="0">
              <a:latin typeface="Corbel" pitchFamily="34" charset="0"/>
            </a:rPr>
            <a:t> </a:t>
          </a:r>
          <a:r>
            <a:rPr lang="de-DE" sz="1500" b="1" kern="1200" dirty="0" smtClean="0">
              <a:latin typeface="Corbel" pitchFamily="34" charset="0"/>
            </a:rPr>
            <a:t>Entstehungszeiten</a:t>
          </a:r>
          <a:r>
            <a:rPr lang="de-DE" sz="1500" kern="1200" dirty="0" smtClean="0">
              <a:latin typeface="Corbel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500" b="1" kern="1200" dirty="0" smtClean="0">
              <a:latin typeface="Corbel" pitchFamily="34" charset="0"/>
            </a:rPr>
            <a:t>auch zu</a:t>
          </a:r>
          <a:r>
            <a:rPr lang="de-DE" sz="1500" kern="1200" dirty="0" smtClean="0">
              <a:latin typeface="Corbel" pitchFamily="34" charset="0"/>
            </a:rPr>
            <a:t> </a:t>
          </a:r>
          <a:r>
            <a:rPr lang="de-DE" sz="1500" b="1" kern="1200" dirty="0" smtClean="0">
              <a:latin typeface="Corbel" pitchFamily="34" charset="0"/>
            </a:rPr>
            <a:t>abstrakteren</a:t>
          </a:r>
          <a:r>
            <a:rPr lang="de-DE" sz="1500" kern="1200" dirty="0" smtClean="0">
              <a:latin typeface="Corbel" pitchFamily="34" charset="0"/>
            </a:rPr>
            <a:t>, </a:t>
          </a:r>
          <a:r>
            <a:rPr lang="de-DE" sz="1500" b="1" kern="1200" dirty="0" smtClean="0">
              <a:latin typeface="Corbel" pitchFamily="34" charset="0"/>
            </a:rPr>
            <a:t>in einzelnen Fällen auch weniger vertrauten Themen</a:t>
          </a:r>
          <a:r>
            <a:rPr lang="de-DE" sz="1500" kern="1200" dirty="0" smtClean="0">
              <a:latin typeface="Corbel" pitchFamily="34" charset="0"/>
            </a:rPr>
            <a:t> verstehen</a:t>
          </a:r>
          <a:r>
            <a:rPr lang="de-DE" sz="1500" kern="1200" dirty="0" smtClean="0"/>
            <a:t>.</a:t>
          </a:r>
          <a:br>
            <a:rPr lang="de-DE" sz="1500" kern="1200" dirty="0" smtClean="0"/>
          </a:br>
          <a:endParaRPr lang="de-DE" sz="1500" kern="1200" dirty="0"/>
        </a:p>
      </dsp:txBody>
      <dsp:txXfrm>
        <a:off x="4107032" y="119498"/>
        <a:ext cx="3952982" cy="1917323"/>
      </dsp:txXfrm>
    </dsp:sp>
    <dsp:sp modelId="{B77972ED-3D7A-4B69-8AC8-1122B8C42F3B}">
      <dsp:nvSpPr>
        <dsp:cNvPr id="0" name=""/>
        <dsp:cNvSpPr/>
      </dsp:nvSpPr>
      <dsp:spPr>
        <a:xfrm>
          <a:off x="4107032" y="2433672"/>
          <a:ext cx="3905011" cy="2092143"/>
        </a:xfrm>
        <a:prstGeom prst="rect">
          <a:avLst/>
        </a:prstGeom>
        <a:solidFill>
          <a:srgbClr val="0066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latin typeface="Corbel" pitchFamily="34" charset="0"/>
            </a:rPr>
            <a:t>Qualifikationsphase – LK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600" kern="1200" dirty="0" smtClean="0">
              <a:latin typeface="Corbel" pitchFamily="34" charset="0"/>
            </a:rPr>
            <a:t>Die Schülerinnen und Schüler können </a:t>
          </a:r>
          <a:r>
            <a:rPr lang="de-DE" sz="1600" b="1" kern="1200" dirty="0" smtClean="0">
              <a:latin typeface="Corbel" pitchFamily="34" charset="0"/>
            </a:rPr>
            <a:t>umfangreiche</a:t>
          </a:r>
          <a:r>
            <a:rPr lang="de-DE" sz="1600" kern="1200" dirty="0" smtClean="0">
              <a:latin typeface="Corbel" pitchFamily="34" charset="0"/>
            </a:rPr>
            <a:t> authen­tische Texte unterschiedlicher Textsorten </a:t>
          </a:r>
          <a:r>
            <a:rPr lang="de-DE" sz="1600" b="1" kern="1200" dirty="0" smtClean="0">
              <a:latin typeface="Corbel" pitchFamily="34" charset="0"/>
            </a:rPr>
            <a:t>und Entstehungszeiten</a:t>
          </a:r>
          <a:r>
            <a:rPr lang="de-DE" sz="1600" b="1" kern="1200" baseline="0" dirty="0" smtClean="0">
              <a:latin typeface="Corbel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600" b="1" kern="1200" dirty="0" smtClean="0">
              <a:latin typeface="Corbel" pitchFamily="34" charset="0"/>
            </a:rPr>
            <a:t>auch zu abstrakteren, wenig vertrauten Themen </a:t>
          </a:r>
          <a:r>
            <a:rPr lang="de-DE" sz="1600" kern="1200" dirty="0" smtClean="0">
              <a:latin typeface="Corbel" pitchFamily="34" charset="0"/>
            </a:rPr>
            <a:t>verstehen.</a:t>
          </a:r>
          <a:endParaRPr lang="de-DE" sz="1600" kern="1200" dirty="0">
            <a:latin typeface="Corbel" pitchFamily="34" charset="0"/>
          </a:endParaRPr>
        </a:p>
      </dsp:txBody>
      <dsp:txXfrm>
        <a:off x="4107032" y="2433672"/>
        <a:ext cx="3905011" cy="2092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7040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811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226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Interkulturelle kommunikative Kompetenz</a:t>
          </a:r>
          <a:endParaRPr lang="de-DE" sz="2400" b="1" kern="1200" dirty="0">
            <a:latin typeface="Corbel" pitchFamily="34" charset="0"/>
          </a:endParaRPr>
        </a:p>
      </dsp:txBody>
      <dsp:txXfrm>
        <a:off x="1884646" y="783254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290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290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290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15473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15473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15473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12378"/>
          <a:ext cx="4593279" cy="80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51793"/>
          <a:ext cx="4593279" cy="80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Interkulturelle kommunikative Kompetenz</a:t>
          </a:r>
          <a:endParaRPr lang="de-DE" sz="2400" b="1" kern="1200" dirty="0">
            <a:latin typeface="Corbel" pitchFamily="34" charset="0"/>
          </a:endParaRPr>
        </a:p>
      </dsp:txBody>
      <dsp:txXfrm>
        <a:off x="1885140" y="775315"/>
        <a:ext cx="4546235" cy="756050"/>
      </dsp:txXfrm>
    </dsp:sp>
    <dsp:sp modelId="{302205C5-1DB9-4F17-BB79-CB69C00717DB}">
      <dsp:nvSpPr>
        <dsp:cNvPr id="0" name=""/>
        <dsp:cNvSpPr/>
      </dsp:nvSpPr>
      <dsp:spPr>
        <a:xfrm>
          <a:off x="0" y="1975123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14538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56722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75123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14538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solidFill>
                <a:schemeClr val="bg1">
                  <a:lumMod val="75000"/>
                </a:schemeClr>
              </a:solidFill>
              <a:latin typeface="Corbel" pitchFamily="34" charset="0"/>
            </a:rPr>
            <a:t>Interkulturelle Einstellungen und Bewusstheit</a:t>
          </a:r>
          <a:endParaRPr lang="de-DE" sz="1800" kern="1200" dirty="0">
            <a:solidFill>
              <a:schemeClr val="bg1">
                <a:lumMod val="75000"/>
              </a:schemeClr>
            </a:solidFill>
            <a:latin typeface="Corbel" pitchFamily="34" charset="0"/>
          </a:endParaRPr>
        </a:p>
      </dsp:txBody>
      <dsp:txXfrm>
        <a:off x="3066371" y="2256722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75123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14538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solidFill>
                <a:schemeClr val="bg1">
                  <a:lumMod val="75000"/>
                </a:schemeClr>
              </a:solidFill>
              <a:latin typeface="Corbel" pitchFamily="34" charset="0"/>
            </a:rPr>
            <a:t>Interkulturelles Verstehen und Handeln</a:t>
          </a:r>
          <a:endParaRPr lang="de-DE" sz="1800" kern="1200" dirty="0">
            <a:solidFill>
              <a:schemeClr val="bg1">
                <a:lumMod val="75000"/>
              </a:schemeClr>
            </a:solidFill>
            <a:latin typeface="Corbel" pitchFamily="34" charset="0"/>
          </a:endParaRPr>
        </a:p>
      </dsp:txBody>
      <dsp:txXfrm>
        <a:off x="5838543" y="2256722"/>
        <a:ext cx="2183772" cy="1355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4E96-57D7-40B6-BBF5-2A8879B15EBD}">
      <dsp:nvSpPr>
        <dsp:cNvPr id="0" name=""/>
        <dsp:cNvSpPr/>
      </dsp:nvSpPr>
      <dsp:spPr>
        <a:xfrm>
          <a:off x="2210635" y="487909"/>
          <a:ext cx="3474373" cy="347437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itchFamily="34" charset="0"/>
            </a:rPr>
            <a:t>Lebens- und Erfahrungs-welt junger Erwachsener</a:t>
          </a:r>
          <a:endParaRPr lang="de-DE" sz="1200" b="1" kern="1200" dirty="0"/>
        </a:p>
      </dsp:txBody>
      <dsp:txXfrm>
        <a:off x="3991666" y="1006997"/>
        <a:ext cx="1178805" cy="806551"/>
      </dsp:txXfrm>
    </dsp:sp>
    <dsp:sp modelId="{BD89CDA6-2453-46B4-884B-5144F4BA9B0B}">
      <dsp:nvSpPr>
        <dsp:cNvPr id="0" name=""/>
        <dsp:cNvSpPr/>
      </dsp:nvSpPr>
      <dsp:spPr>
        <a:xfrm>
          <a:off x="2234261" y="414649"/>
          <a:ext cx="3474373" cy="347437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1" kern="1200" dirty="0" smtClean="0">
            <a:latin typeface="Corbe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Corbel" pitchFamily="34" charset="0"/>
            </a:rPr>
            <a:t>Gegenwär-tige</a:t>
          </a:r>
          <a:r>
            <a:rPr lang="de-DE" sz="1600" b="1" kern="1200" dirty="0" smtClean="0">
              <a:latin typeface="Corbel" pitchFamily="34" charset="0"/>
            </a:rPr>
            <a:t> </a:t>
          </a:r>
          <a:r>
            <a:rPr lang="de-DE" sz="1600" b="1" kern="1200" dirty="0" err="1" smtClean="0">
              <a:latin typeface="Corbel" pitchFamily="34" charset="0"/>
            </a:rPr>
            <a:t>poli</a:t>
          </a:r>
          <a:r>
            <a:rPr lang="de-DE" sz="1600" b="1" kern="1200" dirty="0" smtClean="0">
              <a:latin typeface="Corbel" pitchFamily="34" charset="0"/>
            </a:rPr>
            <a:t>-tische und soziale Diskus-</a:t>
          </a:r>
          <a:r>
            <a:rPr lang="de-DE" sz="1600" b="1" kern="1200" dirty="0" err="1" smtClean="0">
              <a:latin typeface="Corbel" pitchFamily="34" charset="0"/>
            </a:rPr>
            <a:t>sionen</a:t>
          </a:r>
          <a:endParaRPr lang="de-DE" sz="1600" b="1" kern="1200" dirty="0">
            <a:latin typeface="Corbel" pitchFamily="34" charset="0"/>
          </a:endParaRPr>
        </a:p>
      </dsp:txBody>
      <dsp:txXfrm>
        <a:off x="4505012" y="1986390"/>
        <a:ext cx="1034039" cy="872729"/>
      </dsp:txXfrm>
    </dsp:sp>
    <dsp:sp modelId="{7AFC645A-E64E-47EF-83F2-5E4CE834EC44}">
      <dsp:nvSpPr>
        <dsp:cNvPr id="0" name=""/>
        <dsp:cNvSpPr/>
      </dsp:nvSpPr>
      <dsp:spPr>
        <a:xfrm>
          <a:off x="2234261" y="414649"/>
          <a:ext cx="3474373" cy="347437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itchFamily="34" charset="0"/>
            </a:rPr>
            <a:t>Historische und </a:t>
          </a:r>
          <a:r>
            <a:rPr lang="de-DE" sz="1600" b="1" kern="1200" dirty="0" err="1" smtClean="0">
              <a:latin typeface="Corbel" pitchFamily="34" charset="0"/>
            </a:rPr>
            <a:t>kultu-relle</a:t>
          </a:r>
          <a:r>
            <a:rPr lang="de-DE" sz="1600" b="1" kern="1200" dirty="0" smtClean="0">
              <a:latin typeface="Corbel" pitchFamily="34" charset="0"/>
            </a:rPr>
            <a:t> </a:t>
          </a:r>
          <a:r>
            <a:rPr lang="de-DE" sz="1600" b="1" kern="1200" dirty="0" err="1" smtClean="0">
              <a:latin typeface="Corbel" pitchFamily="34" charset="0"/>
            </a:rPr>
            <a:t>Entwick</a:t>
          </a:r>
          <a:r>
            <a:rPr lang="de-DE" sz="1600" b="1" kern="1200" dirty="0" smtClean="0">
              <a:latin typeface="Corbel" pitchFamily="34" charset="0"/>
            </a:rPr>
            <a:t>-lungen</a:t>
          </a:r>
          <a:endParaRPr lang="de-DE" sz="1600" b="1" kern="1200" dirty="0">
            <a:latin typeface="Corbel" pitchFamily="34" charset="0"/>
          </a:endParaRPr>
        </a:p>
      </dsp:txBody>
      <dsp:txXfrm>
        <a:off x="3351024" y="3020430"/>
        <a:ext cx="1240847" cy="744508"/>
      </dsp:txXfrm>
    </dsp:sp>
    <dsp:sp modelId="{BD23A6EF-69F2-42FE-BC95-2E5C32187C38}">
      <dsp:nvSpPr>
        <dsp:cNvPr id="0" name=""/>
        <dsp:cNvSpPr/>
      </dsp:nvSpPr>
      <dsp:spPr>
        <a:xfrm>
          <a:off x="2234261" y="414649"/>
          <a:ext cx="3474373" cy="347437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de-DE" sz="1600" b="1" kern="1200" dirty="0" smtClean="0">
            <a:latin typeface="Corbe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600" b="1" kern="1200" dirty="0" smtClean="0">
              <a:latin typeface="Corbel" pitchFamily="34" charset="0"/>
            </a:rPr>
            <a:t>Globale </a:t>
          </a:r>
          <a:r>
            <a:rPr lang="de-DE" sz="1600" b="1" kern="1200" dirty="0" err="1" smtClean="0">
              <a:latin typeface="Corbel" pitchFamily="34" charset="0"/>
            </a:rPr>
            <a:t>Herausfor-derungen</a:t>
          </a:r>
          <a:r>
            <a:rPr lang="de-DE" sz="1600" b="1" kern="1200" dirty="0" smtClean="0">
              <a:latin typeface="Corbel" pitchFamily="34" charset="0"/>
            </a:rPr>
            <a:t> und Zukunfts-entwürfe</a:t>
          </a:r>
          <a:endParaRPr lang="de-DE" sz="1600" b="1" kern="1200" dirty="0">
            <a:latin typeface="Corbel" pitchFamily="34" charset="0"/>
          </a:endParaRPr>
        </a:p>
      </dsp:txBody>
      <dsp:txXfrm>
        <a:off x="2399708" y="1986390"/>
        <a:ext cx="1034039" cy="872729"/>
      </dsp:txXfrm>
    </dsp:sp>
    <dsp:sp modelId="{1170853D-FBB4-46B9-A7A2-DE86EF90129D}">
      <dsp:nvSpPr>
        <dsp:cNvPr id="0" name=""/>
        <dsp:cNvSpPr/>
      </dsp:nvSpPr>
      <dsp:spPr>
        <a:xfrm>
          <a:off x="2210635" y="453145"/>
          <a:ext cx="3474373" cy="347437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itchFamily="34" charset="0"/>
            </a:rPr>
            <a:t>Aspekte der </a:t>
          </a:r>
          <a:r>
            <a:rPr lang="de-DE" sz="1600" b="1" kern="1200" dirty="0" err="1" smtClean="0">
              <a:latin typeface="Corbel" pitchFamily="34" charset="0"/>
            </a:rPr>
            <a:t>Alltagskul-tur</a:t>
          </a:r>
          <a:r>
            <a:rPr lang="de-DE" sz="1600" b="1" kern="1200" dirty="0" smtClean="0">
              <a:latin typeface="Corbel" pitchFamily="34" charset="0"/>
            </a:rPr>
            <a:t> und der Berufswelt</a:t>
          </a:r>
          <a:endParaRPr lang="de-DE" sz="1600" b="1" kern="1200" dirty="0">
            <a:latin typeface="Corbel" pitchFamily="34" charset="0"/>
          </a:endParaRPr>
        </a:p>
      </dsp:txBody>
      <dsp:txXfrm>
        <a:off x="2717315" y="982574"/>
        <a:ext cx="1178805" cy="806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18CBC-C301-447B-B852-0CA2F4A85921}">
      <dsp:nvSpPr>
        <dsp:cNvPr id="0" name=""/>
        <dsp:cNvSpPr/>
      </dsp:nvSpPr>
      <dsp:spPr>
        <a:xfrm>
          <a:off x="4052315" y="1291734"/>
          <a:ext cx="2955270" cy="100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334"/>
              </a:lnTo>
              <a:lnTo>
                <a:pt x="2955270" y="845334"/>
              </a:lnTo>
              <a:lnTo>
                <a:pt x="2955270" y="1001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272CC-FF27-415C-BBFD-A8B1DE9C5F90}">
      <dsp:nvSpPr>
        <dsp:cNvPr id="0" name=""/>
        <dsp:cNvSpPr/>
      </dsp:nvSpPr>
      <dsp:spPr>
        <a:xfrm>
          <a:off x="4052315" y="1291734"/>
          <a:ext cx="920019" cy="100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334"/>
              </a:lnTo>
              <a:lnTo>
                <a:pt x="920019" y="845334"/>
              </a:lnTo>
              <a:lnTo>
                <a:pt x="920019" y="1001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172E3-9B26-4B4A-ACBB-70B6420185E2}">
      <dsp:nvSpPr>
        <dsp:cNvPr id="0" name=""/>
        <dsp:cNvSpPr/>
      </dsp:nvSpPr>
      <dsp:spPr>
        <a:xfrm>
          <a:off x="2948167" y="1291734"/>
          <a:ext cx="1104147" cy="1001610"/>
        </a:xfrm>
        <a:custGeom>
          <a:avLst/>
          <a:gdLst/>
          <a:ahLst/>
          <a:cxnLst/>
          <a:rect l="0" t="0" r="0" b="0"/>
          <a:pathLst>
            <a:path>
              <a:moveTo>
                <a:pt x="1104147" y="0"/>
              </a:moveTo>
              <a:lnTo>
                <a:pt x="1104147" y="845334"/>
              </a:lnTo>
              <a:lnTo>
                <a:pt x="0" y="845334"/>
              </a:lnTo>
              <a:lnTo>
                <a:pt x="0" y="1001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894815" y="1291734"/>
          <a:ext cx="3157499" cy="1001610"/>
        </a:xfrm>
        <a:custGeom>
          <a:avLst/>
          <a:gdLst/>
          <a:ahLst/>
          <a:cxnLst/>
          <a:rect l="0" t="0" r="0" b="0"/>
          <a:pathLst>
            <a:path>
              <a:moveTo>
                <a:pt x="3157499" y="0"/>
              </a:moveTo>
              <a:lnTo>
                <a:pt x="3157499" y="845334"/>
              </a:lnTo>
              <a:lnTo>
                <a:pt x="0" y="845334"/>
              </a:lnTo>
              <a:lnTo>
                <a:pt x="0" y="1001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1656782" y="493818"/>
          <a:ext cx="4791065" cy="797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1844218" y="671883"/>
          <a:ext cx="4791065" cy="797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Text- und Medienkompetenz</a:t>
          </a:r>
          <a:endParaRPr lang="de-DE" sz="2400" b="1" kern="1200" dirty="0">
            <a:latin typeface="Corbel" pitchFamily="34" charset="0"/>
          </a:endParaRPr>
        </a:p>
      </dsp:txBody>
      <dsp:txXfrm>
        <a:off x="1867588" y="695253"/>
        <a:ext cx="4744325" cy="751175"/>
      </dsp:txXfrm>
    </dsp:sp>
    <dsp:sp modelId="{805228EA-3B5A-4E60-B731-DCBE422B30E7}">
      <dsp:nvSpPr>
        <dsp:cNvPr id="0" name=""/>
        <dsp:cNvSpPr/>
      </dsp:nvSpPr>
      <dsp:spPr>
        <a:xfrm>
          <a:off x="51351" y="2293344"/>
          <a:ext cx="1686929" cy="10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238787" y="2471409"/>
          <a:ext cx="1686929" cy="10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orbel" pitchFamily="34" charset="0"/>
            </a:rPr>
            <a:t>Sach- und Gebrauchstexte</a:t>
          </a:r>
          <a:endParaRPr lang="de-DE" sz="1400" kern="1200" dirty="0">
            <a:latin typeface="Corbel" pitchFamily="34" charset="0"/>
          </a:endParaRPr>
        </a:p>
      </dsp:txBody>
      <dsp:txXfrm>
        <a:off x="270161" y="2502783"/>
        <a:ext cx="1624181" cy="1008452"/>
      </dsp:txXfrm>
    </dsp:sp>
    <dsp:sp modelId="{645730A2-86B4-46A0-B6C5-6DEECB972C38}">
      <dsp:nvSpPr>
        <dsp:cNvPr id="0" name=""/>
        <dsp:cNvSpPr/>
      </dsp:nvSpPr>
      <dsp:spPr>
        <a:xfrm>
          <a:off x="2104702" y="2293344"/>
          <a:ext cx="1686929" cy="10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292139" y="2471409"/>
          <a:ext cx="1686929" cy="10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orbel" pitchFamily="34" charset="0"/>
            </a:rPr>
            <a:t>literarische Texte</a:t>
          </a:r>
          <a:endParaRPr lang="de-DE" sz="1400" kern="1200" dirty="0">
            <a:latin typeface="Corbel" pitchFamily="34" charset="0"/>
          </a:endParaRPr>
        </a:p>
      </dsp:txBody>
      <dsp:txXfrm>
        <a:off x="2323513" y="2502783"/>
        <a:ext cx="1624181" cy="1008452"/>
      </dsp:txXfrm>
    </dsp:sp>
    <dsp:sp modelId="{C57E6D89-584D-428D-9C5B-3F3E68192EAB}">
      <dsp:nvSpPr>
        <dsp:cNvPr id="0" name=""/>
        <dsp:cNvSpPr/>
      </dsp:nvSpPr>
      <dsp:spPr>
        <a:xfrm>
          <a:off x="4128869" y="2293344"/>
          <a:ext cx="1686929" cy="10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FD25EF-39A7-4288-9BCA-7546282E1424}">
      <dsp:nvSpPr>
        <dsp:cNvPr id="0" name=""/>
        <dsp:cNvSpPr/>
      </dsp:nvSpPr>
      <dsp:spPr>
        <a:xfrm>
          <a:off x="4316306" y="2471409"/>
          <a:ext cx="1686929" cy="10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orbel" pitchFamily="34" charset="0"/>
            </a:rPr>
            <a:t>diskontinuierliche Texte</a:t>
          </a:r>
          <a:endParaRPr lang="de-DE" sz="1400" kern="1200" dirty="0">
            <a:latin typeface="Corbel" pitchFamily="34" charset="0"/>
          </a:endParaRPr>
        </a:p>
      </dsp:txBody>
      <dsp:txXfrm>
        <a:off x="4347680" y="2502783"/>
        <a:ext cx="1624181" cy="1008452"/>
      </dsp:txXfrm>
    </dsp:sp>
    <dsp:sp modelId="{F9F8E5A5-A6E2-4BA1-8CE9-04735A3692A5}">
      <dsp:nvSpPr>
        <dsp:cNvPr id="0" name=""/>
        <dsp:cNvSpPr/>
      </dsp:nvSpPr>
      <dsp:spPr>
        <a:xfrm>
          <a:off x="6164120" y="2293344"/>
          <a:ext cx="1686929" cy="10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1D6162-0793-4F2D-9F67-DF0A8ED47D58}">
      <dsp:nvSpPr>
        <dsp:cNvPr id="0" name=""/>
        <dsp:cNvSpPr/>
      </dsp:nvSpPr>
      <dsp:spPr>
        <a:xfrm>
          <a:off x="6351557" y="2471409"/>
          <a:ext cx="1686929" cy="107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orbel" pitchFamily="34" charset="0"/>
            </a:rPr>
            <a:t>medial vermittelte Texte</a:t>
          </a:r>
          <a:endParaRPr lang="de-DE" sz="1400" kern="1200" dirty="0">
            <a:latin typeface="Corbel" pitchFamily="34" charset="0"/>
          </a:endParaRPr>
        </a:p>
      </dsp:txBody>
      <dsp:txXfrm>
        <a:off x="6382931" y="2502783"/>
        <a:ext cx="1624181" cy="1008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31606"/>
          <a:ext cx="91440" cy="675403"/>
        </a:xfrm>
        <a:custGeom>
          <a:avLst/>
          <a:gdLst/>
          <a:ahLst/>
          <a:cxnLst/>
          <a:rect l="0" t="0" r="0" b="0"/>
          <a:pathLst>
            <a:path>
              <a:moveTo>
                <a:pt x="117637" y="0"/>
              </a:moveTo>
              <a:lnTo>
                <a:pt x="117637" y="392729"/>
              </a:lnTo>
              <a:lnTo>
                <a:pt x="45720" y="392729"/>
              </a:lnTo>
              <a:lnTo>
                <a:pt x="45720" y="6754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350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741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829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Sprachlernkompetenz</a:t>
          </a:r>
          <a:endParaRPr lang="de-DE" sz="2400" b="1" kern="1200" dirty="0">
            <a:latin typeface="Corbel" pitchFamily="34" charset="0"/>
          </a:endParaRPr>
        </a:p>
      </dsp:txBody>
      <dsp:txXfrm>
        <a:off x="107637" y="465592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846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934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orbel" pitchFamily="34" charset="0"/>
            </a:rPr>
            <a:t>Konsolidierung und Weiterentwicklung von konkreten Strategien und Techniken des selbstständigen und kooperativen Sprachenlernens</a:t>
          </a:r>
          <a:endParaRPr lang="de-DE" sz="1400" b="0" kern="1200" dirty="0">
            <a:latin typeface="Corbel" pitchFamily="34" charset="0"/>
          </a:endParaRPr>
        </a:p>
      </dsp:txBody>
      <dsp:txXfrm>
        <a:off x="523921" y="1617800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92292" y="99421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531332" y="421509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543990" y="434167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07010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29097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orbel" pitchFamily="34" charset="0"/>
            </a:rPr>
            <a:t>Sensibilität und Nachdenken über Sprache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orbel" pitchFamily="34" charset="0"/>
            </a:rPr>
            <a:t>Einsichten in Struktur und Gebrauch von Sprache</a:t>
          </a:r>
        </a:p>
      </dsp:txBody>
      <dsp:txXfrm>
        <a:off x="4938110" y="1572120"/>
        <a:ext cx="2575775" cy="1382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4E96-57D7-40B6-BBF5-2A8879B15EBD}">
      <dsp:nvSpPr>
        <dsp:cNvPr id="0" name=""/>
        <dsp:cNvSpPr/>
      </dsp:nvSpPr>
      <dsp:spPr>
        <a:xfrm>
          <a:off x="2210635" y="487909"/>
          <a:ext cx="3474373" cy="347437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rbel" pitchFamily="34" charset="0"/>
            </a:rPr>
            <a:t>Lebens- und Erfahrungs-welt junger Erwachsener</a:t>
          </a:r>
          <a:endParaRPr lang="de-DE" sz="1200" b="1" kern="1200" dirty="0"/>
        </a:p>
      </dsp:txBody>
      <dsp:txXfrm>
        <a:off x="3991666" y="1006997"/>
        <a:ext cx="1178805" cy="806551"/>
      </dsp:txXfrm>
    </dsp:sp>
    <dsp:sp modelId="{BD89CDA6-2453-46B4-884B-5144F4BA9B0B}">
      <dsp:nvSpPr>
        <dsp:cNvPr id="0" name=""/>
        <dsp:cNvSpPr/>
      </dsp:nvSpPr>
      <dsp:spPr>
        <a:xfrm>
          <a:off x="2234261" y="414649"/>
          <a:ext cx="3474373" cy="347437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1" kern="1200" dirty="0" smtClean="0">
            <a:latin typeface="Corbe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Corbel" pitchFamily="34" charset="0"/>
            </a:rPr>
            <a:t>Gegenwär-tige</a:t>
          </a:r>
          <a:r>
            <a:rPr lang="de-DE" sz="1600" b="1" kern="1200" dirty="0" smtClean="0">
              <a:latin typeface="Corbel" pitchFamily="34" charset="0"/>
            </a:rPr>
            <a:t> </a:t>
          </a:r>
          <a:r>
            <a:rPr lang="de-DE" sz="1600" b="1" kern="1200" dirty="0" err="1" smtClean="0">
              <a:latin typeface="Corbel" pitchFamily="34" charset="0"/>
            </a:rPr>
            <a:t>poli</a:t>
          </a:r>
          <a:r>
            <a:rPr lang="de-DE" sz="1600" b="1" kern="1200" dirty="0" smtClean="0">
              <a:latin typeface="Corbel" pitchFamily="34" charset="0"/>
            </a:rPr>
            <a:t>-tische und soziale Diskus-</a:t>
          </a:r>
          <a:r>
            <a:rPr lang="de-DE" sz="1600" b="1" kern="1200" dirty="0" err="1" smtClean="0">
              <a:latin typeface="Corbel" pitchFamily="34" charset="0"/>
            </a:rPr>
            <a:t>sionen</a:t>
          </a:r>
          <a:endParaRPr lang="de-DE" sz="1600" b="1" kern="1200" dirty="0">
            <a:latin typeface="Corbel" pitchFamily="34" charset="0"/>
          </a:endParaRPr>
        </a:p>
      </dsp:txBody>
      <dsp:txXfrm>
        <a:off x="4505012" y="1986390"/>
        <a:ext cx="1034039" cy="872729"/>
      </dsp:txXfrm>
    </dsp:sp>
    <dsp:sp modelId="{7AFC645A-E64E-47EF-83F2-5E4CE834EC44}">
      <dsp:nvSpPr>
        <dsp:cNvPr id="0" name=""/>
        <dsp:cNvSpPr/>
      </dsp:nvSpPr>
      <dsp:spPr>
        <a:xfrm>
          <a:off x="2239507" y="482018"/>
          <a:ext cx="3474373" cy="3474373"/>
        </a:xfrm>
        <a:prstGeom prst="pie">
          <a:avLst>
            <a:gd name="adj1" fmla="val 3240000"/>
            <a:gd name="adj2" fmla="val 7560000"/>
          </a:avLst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1" kern="1200" dirty="0">
            <a:latin typeface="Corbel" pitchFamily="34" charset="0"/>
          </a:endParaRPr>
        </a:p>
      </dsp:txBody>
      <dsp:txXfrm>
        <a:off x="3356270" y="3087798"/>
        <a:ext cx="1240847" cy="744508"/>
      </dsp:txXfrm>
    </dsp:sp>
    <dsp:sp modelId="{BD23A6EF-69F2-42FE-BC95-2E5C32187C38}">
      <dsp:nvSpPr>
        <dsp:cNvPr id="0" name=""/>
        <dsp:cNvSpPr/>
      </dsp:nvSpPr>
      <dsp:spPr>
        <a:xfrm>
          <a:off x="2005613" y="522459"/>
          <a:ext cx="3474373" cy="3474373"/>
        </a:xfrm>
        <a:prstGeom prst="pie">
          <a:avLst>
            <a:gd name="adj1" fmla="val 7560000"/>
            <a:gd name="adj2" fmla="val 1188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de-DE" sz="1600" b="1" kern="1200" dirty="0" smtClean="0">
            <a:latin typeface="Corbel" pitchFamily="34" charset="0"/>
          </a:endParaRPr>
        </a:p>
      </dsp:txBody>
      <dsp:txXfrm>
        <a:off x="2171059" y="2094200"/>
        <a:ext cx="1034039" cy="872729"/>
      </dsp:txXfrm>
    </dsp:sp>
    <dsp:sp modelId="{1170853D-FBB4-46B9-A7A2-DE86EF90129D}">
      <dsp:nvSpPr>
        <dsp:cNvPr id="0" name=""/>
        <dsp:cNvSpPr/>
      </dsp:nvSpPr>
      <dsp:spPr>
        <a:xfrm>
          <a:off x="2239507" y="482018"/>
          <a:ext cx="3474373" cy="3474373"/>
        </a:xfrm>
        <a:prstGeom prst="pie">
          <a:avLst>
            <a:gd name="adj1" fmla="val 11880000"/>
            <a:gd name="adj2" fmla="val 16200000"/>
          </a:avLst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1" kern="1200" dirty="0">
            <a:latin typeface="Corbel" pitchFamily="34" charset="0"/>
          </a:endParaRPr>
        </a:p>
      </dsp:txBody>
      <dsp:txXfrm>
        <a:off x="2746187" y="1011446"/>
        <a:ext cx="1178805" cy="806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fld id="{C53340A0-8A1B-4D52-BA15-7D48B06660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421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fld id="{B8C3F3C4-F6D3-4BBC-851C-F7C8DEAEF4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2E4576-CB10-40B6-A54F-8529019D6795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CFA4D1-5F16-42E3-893D-6F8DCEDB8438}" type="slidenum">
              <a:rPr lang="de-DE" altLang="de-DE" smtClean="0"/>
              <a:pPr eaLnBrk="1" hangingPunct="1">
                <a:spcBef>
                  <a:spcPct val="0"/>
                </a:spcBef>
              </a:pPr>
              <a:t>42</a:t>
            </a:fld>
            <a:endParaRPr lang="de-DE" altLang="de-DE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D34260-39F8-4E3A-AA3F-4BDB950B3F7B}" type="slidenum">
              <a:rPr lang="de-DE" altLang="de-DE"/>
              <a:pPr algn="r" eaLnBrk="1" hangingPunct="1">
                <a:spcBef>
                  <a:spcPct val="0"/>
                </a:spcBef>
              </a:pPr>
              <a:t>42</a:t>
            </a:fld>
            <a:endParaRPr lang="de-DE" altLang="de-DE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5961F-065D-4C47-884A-F85B3636C7BF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41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D09723-F2F3-49AC-ACCB-C1D22DD8E8DA}" type="slidenum">
              <a:rPr lang="de-DE" altLang="de-DE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4DBC46-2F4B-4FF6-9094-E60FC4AAEF03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4997E2-A7B4-470C-B07B-5ADDE60AFFEB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68EA1E-E617-43EE-A41A-8D339BD0730B}" type="slidenum">
              <a:rPr lang="de-DE" altLang="de-DE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5" tIns="45178" rIns="90355" bIns="45178" anchor="b"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ED05B8-B62F-4CCC-B5A4-185A0FAD0552}" type="slidenum">
              <a:rPr lang="de-DE" altLang="de-DE">
                <a:ea typeface="ヒラギノ角ゴ Pro W3"/>
                <a:cs typeface="ヒラギノ角ゴ Pro W3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>
              <a:ea typeface="ヒラギノ角ゴ Pro W3"/>
              <a:cs typeface="ヒラギノ角ゴ Pro W3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5" tIns="45178" rIns="90355" bIns="45178"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8903D-75B7-46DE-AFBF-FB3F66962551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91" tIns="45296" rIns="90591" bIns="45296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266031-A4BB-4081-9E86-30387CD8B8C5}" type="slidenum">
              <a:rPr lang="de-DE" altLang="de-DE">
                <a:ea typeface="ヒラギノ角ゴ Pro W3" pitchFamily="-112" charset="-128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>
              <a:ea typeface="ヒラギノ角ゴ Pro W3" pitchFamily="-112" charset="-128"/>
              <a:cs typeface="Arial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591" tIns="45296" rIns="90591" bIns="45296"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5" tIns="45178" rIns="90355" bIns="45178" anchor="b"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D6DDD6-DE41-4173-B098-5EC60253158E}" type="slidenum">
              <a:rPr lang="de-DE" altLang="de-DE">
                <a:ea typeface="ヒラギノ角ゴ Pro W3" pitchFamily="-112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>
              <a:ea typeface="ヒラギノ角ゴ Pro W3" pitchFamily="-112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5" tIns="45178" rIns="90355" bIns="45178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>
                <a:solidFill>
                  <a:srgbClr val="7F012E"/>
                </a:solidFill>
              </a:rPr>
              <a:t>I. Die wichtigsten Kontinuitäten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z="1100" smtClean="0"/>
              <a:t>Im Vergleich zum Lehrplan Sekundarstufe II (1999)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gleiches Leitziel: Interkulturelle Handlungsfähigkeit</a:t>
            </a:r>
            <a:br>
              <a:rPr lang="de-DE" altLang="de-DE" smtClean="0"/>
            </a:br>
            <a:r>
              <a:rPr lang="de-DE" altLang="de-DE" smtClean="0"/>
              <a:t> </a:t>
            </a:r>
            <a:br>
              <a:rPr lang="de-DE" altLang="de-DE" smtClean="0"/>
            </a:br>
            <a:r>
              <a:rPr lang="de-DE" altLang="de-DE" smtClean="0"/>
              <a:t>weitgehende Beibehaltung der Themenfelder des Soziokulturellen Orientierungswissens mit thematischen Aktualisierungen</a:t>
            </a:r>
            <a:br>
              <a:rPr lang="de-DE" altLang="de-DE" smtClean="0"/>
            </a:b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z="1100" smtClean="0"/>
              <a:t>Im Vergleich zu den Kernlehrplänen der Sekundarstufe I (ab 2004):</a:t>
            </a:r>
            <a:br>
              <a:rPr lang="de-DE" altLang="de-DE" sz="1100" smtClean="0"/>
            </a:b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Beibehaltung der folgenden strukturierenden Kompetenzbereiche: </a:t>
            </a:r>
            <a:br>
              <a:rPr lang="de-DE" altLang="de-DE" smtClean="0"/>
            </a:b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- (</a:t>
            </a:r>
            <a:r>
              <a:rPr lang="de-DE" altLang="de-DE" sz="1100" smtClean="0"/>
              <a:t>Funktionale) kommunikative Kompetenz</a:t>
            </a:r>
            <a:br>
              <a:rPr lang="de-DE" altLang="de-DE" sz="1100" smtClean="0"/>
            </a:br>
            <a:r>
              <a:rPr lang="de-DE" altLang="de-DE" sz="1100" smtClean="0"/>
              <a:t>- Interkulturelle kommunikative Kompetenz</a:t>
            </a:r>
            <a:endParaRPr lang="de-DE" altLang="de-DE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3844E2-29F4-4603-964B-696234FF556D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DC35F8-54C7-47D4-B8BD-15292296F713}" type="slidenum">
              <a:rPr lang="de-DE" altLang="de-DE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FAC119-8629-4680-955C-3AEAA430F3AE}" type="slidenum">
              <a:rPr lang="de-DE" altLang="de-DE" smtClean="0"/>
              <a:pPr eaLnBrk="1" hangingPunct="1">
                <a:spcBef>
                  <a:spcPct val="0"/>
                </a:spcBef>
              </a:pPr>
              <a:t>28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11852-4046-437E-ABD6-3B96F11F915E}" type="slidenum">
              <a:rPr lang="de-DE" altLang="de-DE" smtClean="0"/>
              <a:pPr eaLnBrk="1" hangingPunct="1">
                <a:spcBef>
                  <a:spcPct val="0"/>
                </a:spcBef>
              </a:pPr>
              <a:t>36</a:t>
            </a:fld>
            <a:endParaRPr lang="de-DE" altLang="de-DE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6A7509-2795-4552-A369-5940B66DFEFA}" type="slidenum">
              <a:rPr lang="de-DE" altLang="de-DE"/>
              <a:pPr algn="r" eaLnBrk="1" hangingPunct="1">
                <a:spcBef>
                  <a:spcPct val="0"/>
                </a:spcBef>
              </a:pPr>
              <a:t>36</a:t>
            </a:fld>
            <a:endParaRPr lang="de-DE" altLang="de-DE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9388-2678-4BE3-9180-2400C74B9C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51754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064500" cy="14398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3573463"/>
            <a:ext cx="8064500" cy="216058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E749-D839-4B39-A4CC-C7CEECC71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623329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268413"/>
            <a:ext cx="8064500" cy="44656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9AB6-682A-4CFD-85BE-A79E393AAA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645332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064500" cy="14398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3573463"/>
            <a:ext cx="8064500" cy="21605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F40F-4C63-4740-B00E-9D03E90B51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780268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3893-629E-46D4-A878-7A4A7C155D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649886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3573463"/>
            <a:ext cx="395605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573463"/>
            <a:ext cx="395605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B46D-1D5D-46AC-A3A7-0E18D1600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382873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8B8-8861-41C1-A86F-43A86FE9A5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611578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5C7D-07DD-4AFB-8F70-E5C6548FDB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881061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F63B-AA2F-4BE8-BCC0-D42E8D3EFE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105745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969A-5C6B-46AF-BAF0-78E9D8FE83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650836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93BF-1DA4-4187-8857-ECF042CCF5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582541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1268413"/>
            <a:ext cx="2016125" cy="44656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268413"/>
            <a:ext cx="5895975" cy="44656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B127-E8B6-4F17-8F45-7B191A2705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94828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268413"/>
            <a:ext cx="80645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3573463"/>
            <a:ext cx="80645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7750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9800">
              <a:tabLst>
                <a:tab pos="3683000" algn="ctr"/>
                <a:tab pos="7708900" algn="r"/>
              </a:tabLst>
              <a:defRPr sz="800" b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3B1FB012-44C8-4165-BB5A-57A52B82CE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0" name="Picture 10" descr="NRW_MSW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76225"/>
            <a:ext cx="28146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2" descr="Logo_NRW_MS_RZ"/>
          <p:cNvSpPr>
            <a:spLocks noChangeAspect="1" noChangeArrowheads="1"/>
          </p:cNvSpPr>
          <p:nvPr/>
        </p:nvSpPr>
        <p:spPr bwMode="auto">
          <a:xfrm>
            <a:off x="1509713" y="2805113"/>
            <a:ext cx="6124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11275"/>
            <a:ext cx="9144000" cy="4953000"/>
          </a:xfrm>
          <a:prstGeom prst="rect">
            <a:avLst/>
          </a:prstGeom>
          <a:solidFill>
            <a:srgbClr val="66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1033" name="Picture 18" descr="Logo_KLP_GOS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2875"/>
            <a:ext cx="2352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</p:sldLayoutIdLst>
  <p:transition advClick="0" advTm="1000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1304925"/>
            <a:ext cx="9144000" cy="5048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4339" name="Picture 2" descr="NRW_Guillochen_PowerPoint-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19425"/>
            <a:ext cx="914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8263" y="2846388"/>
            <a:ext cx="8990012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 b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2060"/>
                </a:solidFill>
                <a:latin typeface="Corbel" pitchFamily="34" charset="0"/>
              </a:rPr>
              <a:t>Neue Kernlehrpläne für die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2060"/>
                </a:solidFill>
                <a:latin typeface="Corbel" pitchFamily="34" charset="0"/>
              </a:rPr>
              <a:t>Gymnasiale Oberstufe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 b="1">
              <a:solidFill>
                <a:srgbClr val="002060"/>
              </a:solidFill>
              <a:latin typeface="Corbe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 b="1">
              <a:solidFill>
                <a:srgbClr val="002060"/>
              </a:solidFill>
              <a:latin typeface="Corbe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</a:rPr>
              <a:t>Kernlehrplan Niederländisch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/>
              <a:t/>
            </a:r>
            <a:br>
              <a:rPr lang="de-DE" altLang="de-DE" sz="2000" b="1"/>
            </a:br>
            <a:endParaRPr lang="de-DE" altLang="de-DE" sz="2000" b="1">
              <a:latin typeface="Arial-BoldMT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Arial-BoldMT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86000" y="113982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800" b="1" cap="small" dirty="0">
                <a:solidFill>
                  <a:srgbClr val="002060"/>
                </a:solidFill>
                <a:latin typeface="Corbel" pitchFamily="34" charset="0"/>
              </a:rPr>
              <a:t>Herzlich willkommen</a:t>
            </a:r>
          </a:p>
        </p:txBody>
      </p:sp>
      <p:sp>
        <p:nvSpPr>
          <p:cNvPr id="14342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01C065-A81A-4170-BAB5-BE50A73606BC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80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A6B8E4-8123-49AE-BB4C-B09CCE835FCD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800" smtClean="0"/>
          </a:p>
        </p:txBody>
      </p:sp>
      <p:sp>
        <p:nvSpPr>
          <p:cNvPr id="3" name="Rechteck 2"/>
          <p:cNvSpPr/>
          <p:nvPr/>
        </p:nvSpPr>
        <p:spPr>
          <a:xfrm>
            <a:off x="266700" y="1552575"/>
            <a:ext cx="8521700" cy="4662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>
                <a:latin typeface="Corbel" pitchFamily="34" charset="0"/>
              </a:rPr>
              <a:t>Als wichtige fachliche Richtschnur für das Fremdsprachenlernen gilt seit 2001 der </a:t>
            </a:r>
            <a:r>
              <a:rPr lang="de-DE" b="1" i="1" dirty="0">
                <a:latin typeface="Corbel" pitchFamily="34" charset="0"/>
              </a:rPr>
              <a:t>Gemeinsame europäische Referenzrahmen für Sprachen: </a:t>
            </a:r>
            <a:r>
              <a:rPr lang="de-DE" i="1" dirty="0">
                <a:latin typeface="Corbel" pitchFamily="34" charset="0"/>
              </a:rPr>
              <a:t>lernen, lehren, beurteilen </a:t>
            </a:r>
            <a:r>
              <a:rPr lang="de-DE" dirty="0">
                <a:latin typeface="Corbel" pitchFamily="34" charset="0"/>
              </a:rPr>
              <a:t>(</a:t>
            </a:r>
            <a:r>
              <a:rPr lang="de-DE" dirty="0" err="1">
                <a:latin typeface="Corbel" pitchFamily="34" charset="0"/>
              </a:rPr>
              <a:t>GeR</a:t>
            </a:r>
            <a:r>
              <a:rPr lang="de-DE" dirty="0">
                <a:latin typeface="Corbel" pitchFamily="34" charset="0"/>
              </a:rPr>
              <a:t>) des Europarats.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dirty="0">
                <a:latin typeface="Corbel" pitchFamily="34" charset="0"/>
              </a:rPr>
              <a:t>	 Beschreibungsansätze für das fremdsprachliche Lehren und Lernen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dirty="0">
                <a:latin typeface="Corbel" pitchFamily="34" charset="0"/>
              </a:rPr>
              <a:t>	 Zuordnung von sprachlichen Leistungen zu Niveaus </a:t>
            </a:r>
          </a:p>
          <a:p>
            <a:pPr>
              <a:lnSpc>
                <a:spcPct val="150000"/>
              </a:lnSpc>
              <a:defRPr/>
            </a:pPr>
            <a:endParaRPr lang="de-DE" dirty="0">
              <a:latin typeface="Corbe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de-DE" dirty="0">
              <a:latin typeface="Corbe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dirty="0">
                <a:latin typeface="Corbel" pitchFamily="34" charset="0"/>
              </a:rPr>
              <a:t>eine differenzierte Sicht auf kommunikative Kompetenzen und Teilkompetenzen, interkulturelles Lernen, Sprachbewusstheit und Sprachlernkompetenz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dirty="0">
                <a:latin typeface="Corbel" pitchFamily="34" charset="0"/>
              </a:rPr>
              <a:t>verbunden mit einem positiven, entwicklungsorientierten Umgang mit individuellen sprachlichen Leistungen</a:t>
            </a:r>
            <a:endParaRPr lang="de-DE" sz="1600" dirty="0">
              <a:latin typeface="Corbel" pitchFamily="34" charset="0"/>
            </a:endParaRPr>
          </a:p>
        </p:txBody>
      </p:sp>
      <p:pic>
        <p:nvPicPr>
          <p:cNvPr id="25604" name="Picture 8" descr="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184150"/>
            <a:ext cx="10810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feld 1"/>
          <p:cNvSpPr txBox="1">
            <a:spLocks noChangeArrowheads="1"/>
          </p:cNvSpPr>
          <p:nvPr/>
        </p:nvSpPr>
        <p:spPr bwMode="auto">
          <a:xfrm>
            <a:off x="160338" y="887413"/>
            <a:ext cx="3941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</a:rPr>
              <a:t>Bezugsrahmen GeR</a:t>
            </a:r>
          </a:p>
        </p:txBody>
      </p:sp>
      <p:pic>
        <p:nvPicPr>
          <p:cNvPr id="25606" name="Picture 6" descr="C:\Dokumente und Einstellungen\Bial\Lokale Einstellungen\Temporary Internet Files\Content.IE5\TGE5YXSA\MC900432675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203950"/>
            <a:ext cx="4460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>
            <a:off x="4414838" y="3906838"/>
            <a:ext cx="314325" cy="461962"/>
          </a:xfrm>
          <a:prstGeom prst="down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de-DE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517525" y="844550"/>
            <a:ext cx="8064500" cy="439738"/>
          </a:xfrm>
        </p:spPr>
        <p:txBody>
          <a:bodyPr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Bezugsrahmen Bildungsstandards </a:t>
            </a:r>
            <a:r>
              <a:rPr lang="de-DE" altLang="de-DE" smtClean="0">
                <a:solidFill>
                  <a:srgbClr val="FF0000"/>
                </a:solidFill>
                <a:latin typeface="Corbel" pitchFamily="34" charset="0"/>
              </a:rPr>
              <a:t/>
            </a:r>
            <a:br>
              <a:rPr lang="de-DE" altLang="de-DE" smtClean="0">
                <a:solidFill>
                  <a:srgbClr val="FF0000"/>
                </a:solidFill>
                <a:latin typeface="Corbel" pitchFamily="34" charset="0"/>
              </a:rPr>
            </a:br>
            <a:endParaRPr lang="de-DE" alt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414463"/>
            <a:ext cx="8064500" cy="4319587"/>
          </a:xfrm>
        </p:spPr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>
                <a:latin typeface="Corbel" pitchFamily="34" charset="0"/>
              </a:rPr>
              <a:t>Weiterentwicklung der Bildungsqualität</a:t>
            </a:r>
          </a:p>
          <a:p>
            <a:pPr>
              <a:defRPr/>
            </a:pPr>
            <a:r>
              <a:rPr lang="de-DE" dirty="0" smtClean="0">
                <a:latin typeface="Corbel" pitchFamily="34" charset="0"/>
              </a:rPr>
              <a:t>Transparenz schulischer Anforderungen</a:t>
            </a:r>
          </a:p>
          <a:p>
            <a:pPr>
              <a:defRPr/>
            </a:pPr>
            <a:r>
              <a:rPr lang="de-DE" dirty="0" smtClean="0">
                <a:latin typeface="Corbel" pitchFamily="34" charset="0"/>
              </a:rPr>
              <a:t>Förderung der Entwicklung eines kompetenzorientierten Unterrichts</a:t>
            </a:r>
          </a:p>
          <a:p>
            <a:pPr>
              <a:defRPr/>
            </a:pPr>
            <a:r>
              <a:rPr lang="de-DE" dirty="0" smtClean="0">
                <a:latin typeface="Corbel" pitchFamily="34" charset="0"/>
              </a:rPr>
              <a:t>Vergleichbarkeit schulischer Abschlüsse durch bundeseinheitliche Standards</a:t>
            </a:r>
          </a:p>
          <a:p>
            <a:pPr>
              <a:defRPr/>
            </a:pPr>
            <a:r>
              <a:rPr lang="de-DE" dirty="0" smtClean="0">
                <a:latin typeface="Corbel" pitchFamily="34" charset="0"/>
              </a:rPr>
              <a:t>Durchlässigkeit von Bildungswesen</a:t>
            </a:r>
          </a:p>
          <a:p>
            <a:pPr>
              <a:defRPr/>
            </a:pPr>
            <a:r>
              <a:rPr lang="de-DE" dirty="0" smtClean="0">
                <a:latin typeface="Corbel" pitchFamily="34" charset="0"/>
              </a:rPr>
              <a:t>bundesweite Regelstandards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E7AF55-EE2E-4C9D-825F-69B755872219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800" smtClean="0"/>
          </a:p>
        </p:txBody>
      </p:sp>
      <p:pic>
        <p:nvPicPr>
          <p:cNvPr id="26629" name="Picture 2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23102" r="53781" b="9753"/>
          <a:stretch>
            <a:fillRect/>
          </a:stretch>
        </p:blipFill>
        <p:spPr bwMode="auto">
          <a:xfrm>
            <a:off x="8012113" y="838200"/>
            <a:ext cx="10128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nhaltsplatzhalt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933450"/>
            <a:ext cx="6238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8ED771-5C10-45E9-9F5E-FAF8F2395575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800" smtClean="0"/>
          </a:p>
        </p:txBody>
      </p:sp>
      <p:sp>
        <p:nvSpPr>
          <p:cNvPr id="27651" name="Rechteck 2"/>
          <p:cNvSpPr>
            <a:spLocks noChangeArrowheads="1"/>
          </p:cNvSpPr>
          <p:nvPr/>
        </p:nvSpPr>
        <p:spPr bwMode="auto">
          <a:xfrm>
            <a:off x="274638" y="1485900"/>
            <a:ext cx="86836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>
                <a:latin typeface="Corbel" pitchFamily="34" charset="0"/>
              </a:rPr>
              <a:t>Wesentliches </a:t>
            </a:r>
            <a:r>
              <a:rPr lang="de-DE" altLang="de-DE" sz="1800" b="1">
                <a:latin typeface="Corbel" pitchFamily="34" charset="0"/>
              </a:rPr>
              <a:t>Ziel </a:t>
            </a:r>
            <a:r>
              <a:rPr lang="de-DE" altLang="de-DE" sz="1800">
                <a:latin typeface="Corbel" pitchFamily="34" charset="0"/>
              </a:rPr>
              <a:t>des Fremdsprachenunterrichts der Oberstufe ist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>
                <a:latin typeface="Corbel" pitchFamily="34" charset="0"/>
              </a:rPr>
              <a:t>die Befähigung zum </a:t>
            </a:r>
            <a:r>
              <a:rPr lang="de-DE" altLang="de-DE" sz="1800" b="1">
                <a:latin typeface="Corbel" pitchFamily="34" charset="0"/>
              </a:rPr>
              <a:t>mündlichen und schriftlichen Diskurs</a:t>
            </a:r>
            <a:r>
              <a:rPr lang="de-DE" altLang="de-DE" sz="1800">
                <a:latin typeface="Corbel" pitchFamily="34" charset="0"/>
              </a:rPr>
              <a:t>, verstanden als eine </a:t>
            </a:r>
            <a:r>
              <a:rPr lang="de-DE" altLang="de-DE" sz="1800" b="1">
                <a:latin typeface="Corbel" pitchFamily="34" charset="0"/>
              </a:rPr>
              <a:t>Verstehens- und Mitteilungsfähigkeit</a:t>
            </a:r>
            <a:r>
              <a:rPr lang="de-DE" altLang="de-DE" sz="1800">
                <a:latin typeface="Corbel" pitchFamily="34" charset="0"/>
              </a:rPr>
              <a:t>, die inhaltlich zielführend, sprachlich sensibel und differenziert, </a:t>
            </a:r>
            <a:r>
              <a:rPr lang="de-DE" altLang="de-DE" sz="1800" b="1">
                <a:latin typeface="Corbel" pitchFamily="34" charset="0"/>
              </a:rPr>
              <a:t>adressatengerecht</a:t>
            </a:r>
            <a:r>
              <a:rPr lang="de-DE" altLang="de-DE" sz="1800">
                <a:latin typeface="Corbel" pitchFamily="34" charset="0"/>
              </a:rPr>
              <a:t> und </a:t>
            </a:r>
            <a:r>
              <a:rPr lang="de-DE" altLang="de-DE" sz="1800" b="1">
                <a:latin typeface="Corbel" pitchFamily="34" charset="0"/>
              </a:rPr>
              <a:t>pragmatisch</a:t>
            </a:r>
            <a:r>
              <a:rPr lang="de-DE" altLang="de-DE" sz="1800">
                <a:latin typeface="Corbel" pitchFamily="34" charset="0"/>
              </a:rPr>
              <a:t> angemessen ist. Sie umfasst wichtige </a:t>
            </a:r>
            <a:r>
              <a:rPr lang="de-DE" altLang="de-DE" sz="1800" b="1">
                <a:latin typeface="Corbel" pitchFamily="34" charset="0"/>
              </a:rPr>
              <a:t>interkulturelle Kompetenzen</a:t>
            </a:r>
            <a:r>
              <a:rPr lang="de-DE" altLang="de-DE" sz="1800">
                <a:latin typeface="Corbel" pitchFamily="34" charset="0"/>
              </a:rPr>
              <a:t>, die im Unterricht zusammen mit den </a:t>
            </a:r>
            <a:r>
              <a:rPr lang="de-DE" altLang="de-DE" sz="1800" b="1">
                <a:latin typeface="Corbel" pitchFamily="34" charset="0"/>
              </a:rPr>
              <a:t>sprachlichen Kompetenzen</a:t>
            </a:r>
            <a:r>
              <a:rPr lang="de-DE" altLang="de-DE" sz="1800">
                <a:latin typeface="Corbel" pitchFamily="34" charset="0"/>
              </a:rPr>
              <a:t>, im Rahmen einer Auseinandersetzung mit Themen, Texten und Medien integriert erworben werden.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>
                <a:latin typeface="Corbel" pitchFamily="34" charset="0"/>
              </a:rPr>
              <a:t>Dies schließt ein, dass Schülerinnen und Schüler sowohl im mündlichen als auch im schriftlichen Bereich Aufgaben bewältigen können, die Erläutern, begründetes Stellungnehmen und kreatives Gestalten erfordern.(</a:t>
            </a:r>
            <a:r>
              <a:rPr lang="de-DE" altLang="de-DE" sz="1400">
                <a:latin typeface="Corbel" pitchFamily="34" charset="0"/>
              </a:rPr>
              <a:t>BISTAS  S.9)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17525" y="844550"/>
            <a:ext cx="8064500" cy="4397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defRPr/>
            </a:pPr>
            <a:r>
              <a:rPr lang="de-DE" sz="2800" kern="0" dirty="0" smtClean="0">
                <a:solidFill>
                  <a:srgbClr val="FF0000"/>
                </a:solidFill>
                <a:latin typeface="Corbel" pitchFamily="34" charset="0"/>
              </a:rPr>
              <a:t>Bezugsrahmen Bildungsstandards </a:t>
            </a:r>
            <a:r>
              <a:rPr lang="de-DE" kern="0" dirty="0" smtClean="0">
                <a:solidFill>
                  <a:srgbClr val="FF0000"/>
                </a:solidFill>
                <a:latin typeface="Corbel" pitchFamily="34" charset="0"/>
              </a:rPr>
              <a:t/>
            </a:r>
            <a:br>
              <a:rPr lang="de-DE" kern="0" dirty="0" smtClean="0">
                <a:solidFill>
                  <a:srgbClr val="FF0000"/>
                </a:solidFill>
                <a:latin typeface="Corbel" pitchFamily="34" charset="0"/>
              </a:rPr>
            </a:br>
            <a:endParaRPr lang="de-DE" kern="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398463"/>
          </a:xfrm>
        </p:spPr>
        <p:txBody>
          <a:bodyPr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Die wichtigsten Kontinuitäten und Neuerungen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</p:nvPr>
        </p:nvGraphicFramePr>
        <p:xfrm>
          <a:off x="4433456" y="1366838"/>
          <a:ext cx="4340658" cy="479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89"/>
                <a:gridCol w="3048000"/>
                <a:gridCol w="609169"/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Sprachlernkompetenz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Sprachbewusstheit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und kommunikative Strategien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76" name="Foliennummernplatzhalt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B5C013-2D75-44F8-BD84-D3A7EC182F8D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800" smtClean="0"/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13" y="1385888"/>
            <a:ext cx="3924300" cy="4832350"/>
          </a:xfrm>
        </p:spPr>
      </p:pic>
      <p:sp>
        <p:nvSpPr>
          <p:cNvPr id="28678" name="Textplatzhalter 2"/>
          <p:cNvSpPr>
            <a:spLocks noGrp="1"/>
          </p:cNvSpPr>
          <p:nvPr>
            <p:ph type="body" idx="1"/>
          </p:nvPr>
        </p:nvSpPr>
        <p:spPr>
          <a:xfrm>
            <a:off x="365125" y="1403350"/>
            <a:ext cx="1250950" cy="304800"/>
          </a:xfrm>
        </p:spPr>
        <p:txBody>
          <a:bodyPr/>
          <a:lstStyle/>
          <a:p>
            <a:r>
              <a:rPr lang="de-DE" altLang="de-DE" sz="2000" smtClean="0"/>
              <a:t>KLP Sek I</a:t>
            </a:r>
          </a:p>
        </p:txBody>
      </p:sp>
      <p:cxnSp>
        <p:nvCxnSpPr>
          <p:cNvPr id="16" name="Gewinkelte Verbindung 15"/>
          <p:cNvCxnSpPr/>
          <p:nvPr/>
        </p:nvCxnSpPr>
        <p:spPr>
          <a:xfrm>
            <a:off x="3084513" y="2005013"/>
            <a:ext cx="2660650" cy="1616075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3536950" y="3935413"/>
            <a:ext cx="1719263" cy="53498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044950"/>
            <a:ext cx="1809750" cy="88741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>
            <a:off x="2854325" y="5099050"/>
            <a:ext cx="2530475" cy="10160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027488" y="3233738"/>
            <a:ext cx="4191000" cy="9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5384800" y="4202113"/>
            <a:ext cx="2562225" cy="511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9BA4F1-A913-4D3C-9BEB-108AAB300B42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80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524000" y="1397000"/>
          <a:ext cx="6096000" cy="498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927"/>
                <a:gridCol w="4378037"/>
                <a:gridCol w="822036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b="1" dirty="0" smtClean="0"/>
                        <a:t>Sprachlernkompetenz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200" b="1" dirty="0"/>
                    </a:p>
                  </a:txBody>
                  <a:tcPr vert="vert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200" b="1" i="0" dirty="0" smtClean="0"/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i="0" dirty="0" smtClean="0"/>
                        <a:t>Interkulturelle kommunikative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1" i="0" dirty="0" smtClean="0"/>
                        <a:t>Kompetenz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i="0" dirty="0" smtClean="0"/>
                        <a:t>Verstehen 	Handeln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i="0" dirty="0" smtClean="0"/>
                        <a:t>Wissen	Einstellungen	</a:t>
                      </a:r>
                      <a:r>
                        <a:rPr lang="de-DE" sz="1200" i="0" baseline="0" dirty="0" smtClean="0"/>
                        <a:t>        </a:t>
                      </a:r>
                      <a:r>
                        <a:rPr lang="de-DE" sz="1200" i="0" dirty="0" smtClean="0"/>
                        <a:t>Bewusstheit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Sprachbewusstheit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200" b="1" dirty="0" smtClean="0"/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b="1" dirty="0" smtClean="0"/>
                        <a:t>Funktionale kommunikative</a:t>
                      </a:r>
                      <a:r>
                        <a:rPr lang="de-DE" sz="1200" b="1" baseline="0" dirty="0" smtClean="0"/>
                        <a:t> Kompetenz</a:t>
                      </a:r>
                    </a:p>
                    <a:p>
                      <a:pPr algn="ctr"/>
                      <a:r>
                        <a:rPr lang="de-DE" sz="1200" b="0" baseline="0" dirty="0" smtClean="0"/>
                        <a:t>Hör-/Hörsehverstehen</a:t>
                      </a:r>
                    </a:p>
                    <a:p>
                      <a:pPr algn="ctr"/>
                      <a:r>
                        <a:rPr lang="de-DE" sz="1200" b="0" baseline="0" dirty="0" smtClean="0"/>
                        <a:t>Leseverstehen</a:t>
                      </a:r>
                    </a:p>
                    <a:p>
                      <a:pPr algn="ctr"/>
                      <a:r>
                        <a:rPr lang="de-DE" sz="1200" b="0" baseline="0" dirty="0" smtClean="0"/>
                        <a:t>Schreiben</a:t>
                      </a:r>
                    </a:p>
                    <a:p>
                      <a:pPr algn="ctr"/>
                      <a:r>
                        <a:rPr lang="de-DE" sz="1200" b="0" baseline="0" dirty="0" smtClean="0"/>
                        <a:t>Sprechen</a:t>
                      </a:r>
                    </a:p>
                    <a:p>
                      <a:pPr algn="ctr"/>
                      <a:r>
                        <a:rPr lang="de-DE" sz="1200" b="0" baseline="0" dirty="0" smtClean="0"/>
                        <a:t>Sprachmittlung</a:t>
                      </a:r>
                    </a:p>
                    <a:p>
                      <a:pPr algn="ctr"/>
                      <a:endParaRPr lang="de-DE" sz="1200" b="0" baseline="0" dirty="0" smtClean="0"/>
                    </a:p>
                    <a:p>
                      <a:pPr algn="ctr"/>
                      <a:r>
                        <a:rPr lang="de-DE" sz="1200" b="0" baseline="0" dirty="0" smtClean="0"/>
                        <a:t>Verfügen über sprachliche Mittel und kommunikative Strategien</a:t>
                      </a:r>
                    </a:p>
                    <a:p>
                      <a:pPr algn="ctr"/>
                      <a:endParaRPr lang="de-DE" sz="12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 smtClean="0"/>
                    </a:p>
                    <a:p>
                      <a:pPr algn="ctr"/>
                      <a:r>
                        <a:rPr lang="de-DE" sz="1200" b="1" dirty="0" smtClean="0"/>
                        <a:t>Text- und Medienkompetenz</a:t>
                      </a:r>
                    </a:p>
                    <a:p>
                      <a:pPr algn="ctr"/>
                      <a:endParaRPr lang="de-DE" sz="1200" b="1" dirty="0" smtClean="0"/>
                    </a:p>
                    <a:p>
                      <a:pPr algn="ctr"/>
                      <a:r>
                        <a:rPr lang="de-DE" sz="1200" b="0" dirty="0" smtClean="0"/>
                        <a:t>mündlich	schriftlich	medial</a:t>
                      </a:r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00" name="Textfeld 10"/>
          <p:cNvSpPr txBox="1">
            <a:spLocks noChangeArrowheads="1"/>
          </p:cNvSpPr>
          <p:nvPr/>
        </p:nvSpPr>
        <p:spPr bwMode="auto">
          <a:xfrm>
            <a:off x="300038" y="819150"/>
            <a:ext cx="6748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</a:rPr>
              <a:t>Kompetenzbereiche im Überblick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DEC703-4B6C-4F14-A356-47AE4A738D78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algn="ctr" eaLnBrk="1" hangingPunct="1"/>
            <a:r>
              <a:rPr lang="de-DE" altLang="de-DE" sz="2400" dirty="0" smtClean="0">
                <a:solidFill>
                  <a:schemeClr val="tx2"/>
                </a:solidFill>
              </a:rPr>
              <a:t/>
            </a:r>
            <a:br>
              <a:rPr lang="de-DE" altLang="de-DE" sz="2400" dirty="0" smtClean="0">
                <a:solidFill>
                  <a:schemeClr val="tx2"/>
                </a:solidFill>
              </a:rPr>
            </a:br>
            <a:r>
              <a:rPr lang="de-DE" altLang="de-DE" sz="2400" dirty="0" smtClean="0">
                <a:solidFill>
                  <a:schemeClr val="tx2"/>
                </a:solidFill>
              </a:rPr>
              <a:t/>
            </a:r>
            <a:br>
              <a:rPr lang="de-DE" altLang="de-DE" sz="2400" dirty="0" smtClean="0">
                <a:solidFill>
                  <a:schemeClr val="tx2"/>
                </a:solidFill>
              </a:rPr>
            </a:br>
            <a:r>
              <a:rPr lang="de-DE" altLang="de-DE" sz="2400" dirty="0" smtClean="0">
                <a:solidFill>
                  <a:schemeClr val="tx2"/>
                </a:solidFill>
              </a:rPr>
              <a:t/>
            </a:r>
            <a:br>
              <a:rPr lang="de-DE" altLang="de-DE" sz="2400" dirty="0" smtClean="0">
                <a:solidFill>
                  <a:schemeClr val="tx2"/>
                </a:solidFill>
              </a:rPr>
            </a:br>
            <a:r>
              <a:rPr lang="de-DE" altLang="de-DE" sz="2400" dirty="0" smtClean="0">
                <a:solidFill>
                  <a:schemeClr val="tx2"/>
                </a:solidFill>
              </a:rPr>
              <a:t/>
            </a:r>
            <a:br>
              <a:rPr lang="de-DE" altLang="de-DE" sz="2400" dirty="0" smtClean="0">
                <a:solidFill>
                  <a:schemeClr val="tx2"/>
                </a:solidFill>
              </a:rPr>
            </a:br>
            <a:r>
              <a:rPr lang="de-DE" altLang="de-DE" sz="2400" dirty="0" smtClean="0">
                <a:solidFill>
                  <a:schemeClr val="tx2"/>
                </a:solidFill>
              </a:rPr>
              <a:t>II. </a:t>
            </a:r>
            <a:r>
              <a:rPr lang="de-DE" altLang="de-DE" sz="2800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Fachspezifische Erläuterungen zum neuen KLP Niederländisch</a:t>
            </a:r>
            <a:br>
              <a:rPr lang="de-DE" altLang="de-DE" sz="2800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de-DE" altLang="de-DE" sz="2800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</a:br>
            <a:r>
              <a:rPr lang="de-DE" altLang="de-DE" sz="2800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de-DE" altLang="de-DE" sz="2800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de-DE" altLang="de-DE" sz="2800" b="0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de-DE" altLang="de-DE" sz="2800" b="0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endParaRPr lang="de-DE" altLang="de-DE" sz="1600" b="0" dirty="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738A47-22C4-4B30-8888-F9933CC2DD09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800" smtClean="0"/>
          </a:p>
        </p:txBody>
      </p:sp>
      <p:graphicFrame>
        <p:nvGraphicFramePr>
          <p:cNvPr id="783410" name="Group 50"/>
          <p:cNvGraphicFramePr>
            <a:graphicFrameLocks noGrp="1"/>
          </p:cNvGraphicFramePr>
          <p:nvPr>
            <p:ph type="tbl" idx="1"/>
          </p:nvPr>
        </p:nvGraphicFramePr>
        <p:xfrm>
          <a:off x="520700" y="1420813"/>
          <a:ext cx="8064500" cy="4640261"/>
        </p:xfrm>
        <a:graphic>
          <a:graphicData uri="http://schemas.openxmlformats.org/drawingml/2006/table">
            <a:tbl>
              <a:tblPr/>
              <a:tblGrid>
                <a:gridCol w="863600"/>
                <a:gridCol w="7200900"/>
              </a:tblGrid>
              <a:tr h="358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Kapitel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Gliederungspunkt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8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Vorbemerkungen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Aufgaben und Ziele des Faches</a:t>
                      </a: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Kompetenzbereiche und Kompetenzerwartungen</a:t>
                      </a: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Kompetenzbereiche des Faches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Niederländisch als fortgeführte Fremdsprache</a:t>
                      </a:r>
                    </a:p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2.2.1 Kompetenzerwartungen bis zum Ende der Einführungsphase</a:t>
                      </a:r>
                    </a:p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2.2.2 Kompetenzerwartungen bis zum Ende der Qualifikationsphase (Grundkurs)</a:t>
                      </a:r>
                    </a:p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2.2.3 Kompetenzerwartungen bis zum Ende der Qualifikationsphase (Leistungskurs)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Niederländisch als neu einsetzende Fremdsprache</a:t>
                      </a:r>
                    </a:p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2.3.1 Kompetenzerwartungen bis zum Ende der Einführungsphase</a:t>
                      </a:r>
                    </a:p>
                    <a:p>
                      <a:pPr marL="3619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2.3.2 Kompetenzerwartungen bis zum Ende der Qualifikationsphase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Lernerfolgsüberprüfung und Leistungsbewertung</a:t>
                      </a: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Abiturprüfung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Anhang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33425" y="6402388"/>
            <a:ext cx="81819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			</a:t>
            </a:r>
          </a:p>
        </p:txBody>
      </p:sp>
      <p:sp>
        <p:nvSpPr>
          <p:cNvPr id="31783" name="Textfeld 7"/>
          <p:cNvSpPr txBox="1">
            <a:spLocks noChangeArrowheads="1"/>
          </p:cNvSpPr>
          <p:nvPr/>
        </p:nvSpPr>
        <p:spPr bwMode="auto">
          <a:xfrm>
            <a:off x="490538" y="847725"/>
            <a:ext cx="826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</a:rPr>
              <a:t>Kompetenzorientierte Kernlehrpläne</a:t>
            </a:r>
            <a:endParaRPr lang="de-DE" altLang="de-DE" sz="2800" b="1">
              <a:solidFill>
                <a:srgbClr val="FF0000"/>
              </a:solidFill>
              <a:latin typeface="Corbel" pitchFamily="34" charset="0"/>
              <a:ea typeface="ヒラギノ角ゴ Pro W3" pitchFamily="-112" charset="-128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893EC6-5C8E-4C34-928A-DAA86C2428B2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title"/>
          </p:nvPr>
        </p:nvSpPr>
        <p:spPr>
          <a:xfrm>
            <a:off x="500063" y="1382713"/>
            <a:ext cx="8064500" cy="4305300"/>
          </a:xfrm>
        </p:spPr>
        <p:txBody>
          <a:bodyPr tIns="144000"/>
          <a:lstStyle/>
          <a:p>
            <a:pPr eaLnBrk="1" hangingPunct="1"/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endParaRPr lang="de-DE" altLang="de-DE" sz="2400" b="0" smtClean="0">
              <a:ea typeface="MS PGothic" pitchFamily="34" charset="-128"/>
            </a:endParaRPr>
          </a:p>
        </p:txBody>
      </p:sp>
      <p:graphicFrame>
        <p:nvGraphicFramePr>
          <p:cNvPr id="2" name="Diagramm 1"/>
          <p:cNvGraphicFramePr/>
          <p:nvPr/>
        </p:nvGraphicFramePr>
        <p:xfrm>
          <a:off x="577049" y="1524000"/>
          <a:ext cx="7838982" cy="440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5" name="Textfeld 2"/>
          <p:cNvSpPr txBox="1">
            <a:spLocks noChangeArrowheads="1"/>
          </p:cNvSpPr>
          <p:nvPr/>
        </p:nvSpPr>
        <p:spPr bwMode="auto">
          <a:xfrm>
            <a:off x="500063" y="744538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</a:rPr>
              <a:t>Kompetenzbereiche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93713" y="862013"/>
            <a:ext cx="8291512" cy="431800"/>
          </a:xfrm>
        </p:spPr>
        <p:txBody>
          <a:bodyPr/>
          <a:lstStyle/>
          <a:p>
            <a:r>
              <a:rPr lang="de-DE" altLang="de-DE" sz="2400" smtClean="0">
                <a:solidFill>
                  <a:srgbClr val="FF0000"/>
                </a:solidFill>
                <a:latin typeface="Corbel" pitchFamily="34" charset="0"/>
              </a:rPr>
              <a:t>Kumulative Kompetenzentwicklung am Beispiel Leseverstehen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21278" y="1469159"/>
          <a:ext cx="8064500" cy="464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953943-E3FA-4796-B583-BFBB9DA41851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80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BA4230-43EA-4AFC-AE74-A42823545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CBA4230-43EA-4AFC-AE74-A42823545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24405-A0AF-40B5-9187-75AE5F33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2824405-A0AF-40B5-9187-75AE5F33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C28D5B-348D-4836-A37B-A895773B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CC28D5B-348D-4836-A37B-A895773B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803B03-5AC2-4F10-AF51-F3A06C996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4803B03-5AC2-4F10-AF51-F3A06C996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7972ED-3D7A-4B69-8AC8-1122B8C4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77972ED-3D7A-4B69-8AC8-1122B8C42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506413" y="811213"/>
            <a:ext cx="8064500" cy="430212"/>
          </a:xfrm>
        </p:spPr>
        <p:txBody>
          <a:bodyPr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Kompetenzbereiche</a:t>
            </a:r>
            <a:endParaRPr lang="de-DE" altLang="de-DE" sz="2800" smtClean="0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B544E7-C84B-4DFA-BAE4-834EA85F0172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800" smtClean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1" name="Picture 5" descr="C:\Dokumente und Einstellungen\Bial\Lokale Einstellungen\Temporary Internet Files\Content.IE5\TAM48I65\MC90043263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5741988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feld 6"/>
          <p:cNvSpPr txBox="1">
            <a:spLocks noChangeArrowheads="1"/>
          </p:cNvSpPr>
          <p:nvPr/>
        </p:nvSpPr>
        <p:spPr bwMode="auto">
          <a:xfrm>
            <a:off x="8243888" y="6057900"/>
            <a:ext cx="703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/>
              <a:t>KLP S. 32f  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1490663"/>
            <a:ext cx="8440737" cy="4002087"/>
          </a:xfrm>
        </p:spPr>
        <p:txBody>
          <a:bodyPr/>
          <a:lstStyle/>
          <a:p>
            <a:pPr marL="0" indent="0" defTabSz="358775" eaLnBrk="1" hangingPunct="1">
              <a:spcBef>
                <a:spcPct val="0"/>
              </a:spcBef>
              <a:buFontTx/>
              <a:buNone/>
            </a:pPr>
            <a:endParaRPr lang="de-DE" altLang="de-DE" sz="2000" smtClean="0">
              <a:latin typeface="Arial-BoldMT" charset="0"/>
            </a:endParaRPr>
          </a:p>
          <a:p>
            <a:pPr marL="0" indent="0" defTabSz="358775" eaLnBrk="1" hangingPunct="1">
              <a:spcBef>
                <a:spcPct val="0"/>
              </a:spcBef>
              <a:buFontTx/>
              <a:buNone/>
            </a:pPr>
            <a:r>
              <a:rPr lang="de-DE" altLang="de-DE" sz="2000" b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I. Konzept und Gestaltung kompetenzorientierter Kernlehrpläne</a:t>
            </a:r>
          </a:p>
          <a:p>
            <a:pPr marL="0" indent="0" defTabSz="358775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de-DE" altLang="de-DE" sz="2000" smtClean="0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	Orientierungswechsel – von der Stoff- zur Ergebnisorientierung</a:t>
            </a:r>
          </a:p>
          <a:p>
            <a:pPr marL="0" indent="0" defTabSz="358775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de-DE" altLang="de-DE" sz="2000" smtClean="0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	Kompetenzorientierung</a:t>
            </a:r>
          </a:p>
          <a:p>
            <a:pPr marL="0" indent="0" defTabSz="358775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de-DE" altLang="de-DE" sz="2000" smtClean="0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	Struktur der neuen kompetenzorientierten Kernlehrpläne</a:t>
            </a:r>
          </a:p>
          <a:p>
            <a:pPr marL="0" indent="0" defTabSz="358775" eaLnBrk="1" hangingPunct="1">
              <a:spcBef>
                <a:spcPct val="0"/>
              </a:spcBef>
              <a:buFontTx/>
              <a:buNone/>
            </a:pPr>
            <a:endParaRPr lang="de-DE" altLang="de-DE" sz="2000" b="1" smtClean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  <a:p>
            <a:pPr marL="0" indent="0" defTabSz="358775" eaLnBrk="1" hangingPunct="1">
              <a:spcBef>
                <a:spcPct val="0"/>
              </a:spcBef>
              <a:buFontTx/>
              <a:buNone/>
            </a:pPr>
            <a:r>
              <a:rPr lang="de-DE" altLang="de-DE" sz="2000" b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II. Fachspezifische Erläuterungen zum neuen KLP Niederländisch</a:t>
            </a:r>
          </a:p>
          <a:p>
            <a:pPr marL="0" indent="0" defTabSz="358775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de-DE" altLang="de-DE" sz="2000" smtClean="0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	Kompetenzbereiche und Kompetenzerwartungen </a:t>
            </a:r>
          </a:p>
          <a:p>
            <a:pPr marL="0" indent="0" defTabSz="358775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de-DE" altLang="de-DE" sz="2000" smtClean="0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 	Lernerfolgsüberprüfung und Leistungsbewertung, Abiturprüfung</a:t>
            </a:r>
          </a:p>
          <a:p>
            <a:pPr marL="0" indent="0" defTabSz="358775" eaLnBrk="1" hangingPunct="1">
              <a:spcBef>
                <a:spcPct val="0"/>
              </a:spcBef>
              <a:buFontTx/>
              <a:buNone/>
            </a:pPr>
            <a:endParaRPr lang="de-DE" altLang="de-DE" sz="2000" b="1" smtClean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  <a:p>
            <a:pPr marL="0" indent="0" defTabSz="358775" eaLnBrk="1" hangingPunct="1">
              <a:spcBef>
                <a:spcPct val="0"/>
              </a:spcBef>
              <a:buFontTx/>
              <a:buNone/>
            </a:pPr>
            <a:r>
              <a:rPr lang="de-DE" altLang="de-DE" sz="2000" b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III. Schulinterne Lehrpläne und Unterstützungsangebote</a:t>
            </a:r>
          </a:p>
          <a:p>
            <a:pPr marL="0" indent="0" defTabSz="358775" eaLnBrk="1" hangingPunct="1">
              <a:spcBef>
                <a:spcPct val="0"/>
              </a:spcBef>
              <a:buFontTx/>
              <a:buChar char="-"/>
            </a:pPr>
            <a:endParaRPr lang="de-DE" altLang="de-DE" sz="2000" smtClean="0">
              <a:solidFill>
                <a:srgbClr val="000066"/>
              </a:solidFill>
              <a:ea typeface="ヒラギノ角ゴ Pro W3" pitchFamily="-112" charset="-128"/>
            </a:endParaRPr>
          </a:p>
          <a:p>
            <a:pPr marL="0" indent="0" defTabSz="358775" eaLnBrk="1" hangingPunct="1">
              <a:spcBef>
                <a:spcPct val="0"/>
              </a:spcBef>
              <a:buFontTx/>
              <a:buAutoNum type="arabicPeriod"/>
            </a:pPr>
            <a:endParaRPr lang="de-DE" altLang="de-DE" sz="2000" smtClean="0">
              <a:solidFill>
                <a:srgbClr val="000066"/>
              </a:solidFill>
              <a:ea typeface="ヒラギノ角ゴ Pro W3" pitchFamily="-112" charset="-128"/>
            </a:endParaRPr>
          </a:p>
          <a:p>
            <a:pPr marL="0" indent="0" defTabSz="358775" eaLnBrk="1" hangingPunct="1">
              <a:spcBef>
                <a:spcPct val="0"/>
              </a:spcBef>
              <a:buFontTx/>
              <a:buAutoNum type="arabicPeriod"/>
            </a:pPr>
            <a:endParaRPr lang="de-DE" altLang="de-DE" sz="200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25513"/>
            <a:ext cx="8064500" cy="388937"/>
          </a:xfrm>
        </p:spPr>
        <p:txBody>
          <a:bodyPr/>
          <a:lstStyle/>
          <a:p>
            <a:pPr eaLnBrk="1" hangingPunct="1"/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Agenda</a:t>
            </a:r>
          </a:p>
        </p:txBody>
      </p:sp>
      <p:sp>
        <p:nvSpPr>
          <p:cNvPr id="1536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4A346D-BECF-48C3-8AA0-5094CE047515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80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506413" y="811213"/>
            <a:ext cx="8064500" cy="430212"/>
          </a:xfrm>
        </p:spPr>
        <p:txBody>
          <a:bodyPr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Kompetenzbereiche</a:t>
            </a:r>
            <a:endParaRPr lang="de-DE" altLang="de-DE" sz="2800" smtClean="0"/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DD1CFF-C1BD-43C3-9154-65A72445543B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800" smtClean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84188" y="908050"/>
            <a:ext cx="8462962" cy="376238"/>
          </a:xfrm>
          <a:solidFill>
            <a:srgbClr val="FFFF00"/>
          </a:solidFill>
        </p:spPr>
        <p:txBody>
          <a:bodyPr/>
          <a:lstStyle/>
          <a:p>
            <a:r>
              <a:rPr lang="de-DE" altLang="de-DE" sz="2400" smtClean="0">
                <a:solidFill>
                  <a:schemeClr val="tx2"/>
                </a:solidFill>
                <a:latin typeface="Corbel" pitchFamily="34" charset="0"/>
              </a:rPr>
              <a:t>Themenfelder des soziokulturellen Orientierungswissens (GK f)</a:t>
            </a:r>
            <a:r>
              <a:rPr lang="de-DE" altLang="de-DE" smtClean="0">
                <a:solidFill>
                  <a:schemeClr val="tx2"/>
                </a:solidFill>
              </a:rPr>
              <a:t/>
            </a:r>
            <a:br>
              <a:rPr lang="de-DE" altLang="de-DE" smtClean="0">
                <a:solidFill>
                  <a:schemeClr val="tx2"/>
                </a:solidFill>
              </a:rPr>
            </a:br>
            <a:endParaRPr lang="de-DE" altLang="de-DE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D11060-BCC5-4C28-9F92-B8472CA66E96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800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539750" y="1597891"/>
          <a:ext cx="8064500" cy="413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gende mit Linie 1 (Markierungsleiste) 7"/>
          <p:cNvSpPr/>
          <p:nvPr/>
        </p:nvSpPr>
        <p:spPr>
          <a:xfrm>
            <a:off x="6518275" y="1473200"/>
            <a:ext cx="1914525" cy="1225550"/>
          </a:xfrm>
          <a:prstGeom prst="accent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Studienwahl und Berufswelt im internationalen Kontext</a:t>
            </a:r>
          </a:p>
        </p:txBody>
      </p:sp>
      <p:sp>
        <p:nvSpPr>
          <p:cNvPr id="9" name="Legende mit Linie 1 (Markierungsleiste) 8"/>
          <p:cNvSpPr/>
          <p:nvPr/>
        </p:nvSpPr>
        <p:spPr>
          <a:xfrm>
            <a:off x="6781800" y="2992438"/>
            <a:ext cx="1914525" cy="1225550"/>
          </a:xfrm>
          <a:prstGeom prst="accent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Integration, Toleranz, Populismus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Nationale, soziale und regionale Identitäten</a:t>
            </a:r>
          </a:p>
        </p:txBody>
      </p:sp>
      <p:sp>
        <p:nvSpPr>
          <p:cNvPr id="10" name="Legende mit Linie 1 (Markierungsleiste) 9"/>
          <p:cNvSpPr/>
          <p:nvPr/>
        </p:nvSpPr>
        <p:spPr>
          <a:xfrm>
            <a:off x="5394325" y="5359400"/>
            <a:ext cx="2573338" cy="1227138"/>
          </a:xfrm>
          <a:prstGeom prst="accentCallout1">
            <a:avLst>
              <a:gd name="adj1" fmla="val 18750"/>
              <a:gd name="adj2" fmla="val -8333"/>
              <a:gd name="adj3" fmla="val 287"/>
              <a:gd name="adj4" fmla="val -368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Niederlande, Belgien und Deutschland und ihre gemeinsame Geschichte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Sprachenstreit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(Post-)Kolonialismus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Malerei</a:t>
            </a:r>
          </a:p>
        </p:txBody>
      </p:sp>
      <p:sp>
        <p:nvSpPr>
          <p:cNvPr id="13" name="Legende mit Linie 1 (Markierungsleiste) 12"/>
          <p:cNvSpPr/>
          <p:nvPr/>
        </p:nvSpPr>
        <p:spPr>
          <a:xfrm>
            <a:off x="53975" y="4833938"/>
            <a:ext cx="2359025" cy="1225550"/>
          </a:xfrm>
          <a:prstGeom prst="accentCallout1">
            <a:avLst>
              <a:gd name="adj1" fmla="val 22516"/>
              <a:gd name="adj2" fmla="val 108471"/>
              <a:gd name="adj3" fmla="val -9472"/>
              <a:gd name="adj4" fmla="val 137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Klimawandel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Migration</a:t>
            </a:r>
          </a:p>
        </p:txBody>
      </p:sp>
      <p:sp>
        <p:nvSpPr>
          <p:cNvPr id="15" name="Legende mit Linie 1 (Markierungsleiste) 14"/>
          <p:cNvSpPr/>
          <p:nvPr/>
        </p:nvSpPr>
        <p:spPr>
          <a:xfrm>
            <a:off x="271463" y="2085975"/>
            <a:ext cx="2141537" cy="1225550"/>
          </a:xfrm>
          <a:prstGeom prst="accentCallout1">
            <a:avLst>
              <a:gd name="adj1" fmla="val 22516"/>
              <a:gd name="adj2" fmla="val 108471"/>
              <a:gd name="adj3" fmla="val 39721"/>
              <a:gd name="adj4" fmla="val 1628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Medien, Arbeitswelt, Studium</a:t>
            </a:r>
          </a:p>
        </p:txBody>
      </p:sp>
      <p:pic>
        <p:nvPicPr>
          <p:cNvPr id="36874" name="Picture 5" descr="C:\Dokumente und Einstellungen\Bial\Lokale Einstellungen\Temporary Internet Files\Content.IE5\TAM48I65\MC90043263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07063"/>
            <a:ext cx="7032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feld 11"/>
          <p:cNvSpPr txBox="1">
            <a:spLocks noChangeArrowheads="1"/>
          </p:cNvSpPr>
          <p:nvPr/>
        </p:nvSpPr>
        <p:spPr bwMode="auto">
          <a:xfrm>
            <a:off x="8243888" y="6057900"/>
            <a:ext cx="703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/>
              <a:t>KLP S. 32 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C:\Dokumente und Einstellungen\Bial\Lokale Einstellungen\Temporary Internet Files\Content.IE5\TAM48I65\MC9004326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481638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el 1"/>
          <p:cNvSpPr>
            <a:spLocks noGrp="1"/>
          </p:cNvSpPr>
          <p:nvPr>
            <p:ph type="title"/>
          </p:nvPr>
        </p:nvSpPr>
        <p:spPr>
          <a:xfrm>
            <a:off x="517525" y="833438"/>
            <a:ext cx="8064500" cy="428625"/>
          </a:xfrm>
        </p:spPr>
        <p:txBody>
          <a:bodyPr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Kompetenzbereiche</a:t>
            </a:r>
            <a:endParaRPr lang="de-DE" altLang="de-DE" sz="2800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E45279-5391-426C-B9FF-BC712580846E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800" smtClean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436688"/>
          <a:ext cx="8064500" cy="429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4" name="Textfeld 5"/>
          <p:cNvSpPr txBox="1">
            <a:spLocks noChangeArrowheads="1"/>
          </p:cNvSpPr>
          <p:nvPr/>
        </p:nvSpPr>
        <p:spPr bwMode="auto">
          <a:xfrm>
            <a:off x="8243888" y="5965825"/>
            <a:ext cx="703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/>
              <a:t>KLP S. 36 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64F97-41ED-4BC2-ACDC-7E9099D86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5464F97-41ED-4BC2-ACDC-7E9099D86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2BD0CC-F6FE-4D0B-ADB0-2708385E6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CC2BD0CC-F6FE-4D0B-ADB0-2708385E6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8993E-8BA4-4601-AC2F-23E513989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3B8993E-8BA4-4601-AC2F-23E513989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5228EA-3B5A-4E60-B731-DCBE422B3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05228EA-3B5A-4E60-B731-DCBE422B3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8D16A9-F030-4677-AEE1-84A6174DF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E8D16A9-F030-4677-AEE1-84A6174DF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3172E3-9B26-4B4A-ACBB-70B64201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93172E3-9B26-4B4A-ACBB-70B642018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730A2-86B4-46A0-B6C5-6DEECB972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45730A2-86B4-46A0-B6C5-6DEECB972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A6DE2-755C-4370-8411-59D0D229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4BA6DE2-755C-4370-8411-59D0D229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8272CC-FF27-415C-BBFD-A8B1DE9C5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28272CC-FF27-415C-BBFD-A8B1DE9C5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E6D89-584D-428D-9C5B-3F3E6819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57E6D89-584D-428D-9C5B-3F3E68192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D25EF-39A7-4288-9BCA-7546282E1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EEFD25EF-39A7-4288-9BCA-7546282E1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718CBC-C301-447B-B852-0CA2F4A85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4718CBC-C301-447B-B852-0CA2F4A85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F8E5A5-A6E2-4BA1-8CE9-04735A369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F9F8E5A5-A6E2-4BA1-8CE9-04735A369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D6162-0793-4F2D-9F67-DF0A8ED47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6F1D6162-0793-4F2D-9F67-DF0A8ED47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D7EE3A-F921-461F-A34A-287E9E4754CB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800" smtClean="0"/>
          </a:p>
        </p:txBody>
      </p:sp>
      <p:sp>
        <p:nvSpPr>
          <p:cNvPr id="38915" name="Rechteck 2"/>
          <p:cNvSpPr>
            <a:spLocks noChangeArrowheads="1"/>
          </p:cNvSpPr>
          <p:nvPr/>
        </p:nvSpPr>
        <p:spPr bwMode="auto">
          <a:xfrm>
            <a:off x="581025" y="1404938"/>
            <a:ext cx="79375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>
                <a:latin typeface="Corbel" pitchFamily="34" charset="0"/>
              </a:rPr>
              <a:t>Text- und Medienkompetenz umfasst als komplexe, integrative Kompetenz die Fähigkeit, Texte </a:t>
            </a:r>
            <a:r>
              <a:rPr lang="de-DE" altLang="de-DE" sz="1800" b="1">
                <a:latin typeface="Corbel" pitchFamily="34" charset="0"/>
              </a:rPr>
              <a:t>selbstständig, zielbezogen </a:t>
            </a:r>
            <a:r>
              <a:rPr lang="de-DE" altLang="de-DE" sz="1800">
                <a:latin typeface="Corbel" pitchFamily="34" charset="0"/>
              </a:rPr>
              <a:t>sowie in ihren </a:t>
            </a:r>
            <a:r>
              <a:rPr lang="de-DE" altLang="de-DE" sz="1800" b="1">
                <a:latin typeface="Corbel" pitchFamily="34" charset="0"/>
              </a:rPr>
              <a:t>historischen</a:t>
            </a:r>
            <a:r>
              <a:rPr lang="de-DE" altLang="de-DE" sz="1800">
                <a:latin typeface="Corbel" pitchFamily="34" charset="0"/>
              </a:rPr>
              <a:t> und </a:t>
            </a:r>
            <a:r>
              <a:rPr lang="de-DE" altLang="de-DE" sz="1800" b="1">
                <a:latin typeface="Corbel" pitchFamily="34" charset="0"/>
              </a:rPr>
              <a:t>sozialen Kontexten </a:t>
            </a:r>
            <a:r>
              <a:rPr lang="de-DE" altLang="de-DE" sz="1800">
                <a:latin typeface="Corbel" pitchFamily="34" charset="0"/>
              </a:rPr>
              <a:t>zu </a:t>
            </a:r>
            <a:r>
              <a:rPr lang="de-DE" altLang="de-DE" sz="1800" b="1">
                <a:latin typeface="Corbel" pitchFamily="34" charset="0"/>
              </a:rPr>
              <a:t>verstehen</a:t>
            </a:r>
            <a:r>
              <a:rPr lang="de-DE" altLang="de-DE" sz="1800">
                <a:latin typeface="Corbel" pitchFamily="34" charset="0"/>
              </a:rPr>
              <a:t>, zu </a:t>
            </a:r>
            <a:r>
              <a:rPr lang="de-DE" altLang="de-DE" sz="1800" b="1">
                <a:latin typeface="Corbel" pitchFamily="34" charset="0"/>
              </a:rPr>
              <a:t>deuten</a:t>
            </a:r>
            <a:r>
              <a:rPr lang="de-DE" altLang="de-DE" sz="1800">
                <a:latin typeface="Corbel" pitchFamily="34" charset="0"/>
              </a:rPr>
              <a:t> und eine Interpretation zu begründen. Text- und Medienkompetenz schließt überdies die Fähigkeit mit ein, die gewonnenen Erkenntnisse über die Bedingungen und </a:t>
            </a:r>
            <a:r>
              <a:rPr lang="de-DE" altLang="de-DE" sz="1800" b="1">
                <a:latin typeface="Corbel" pitchFamily="34" charset="0"/>
              </a:rPr>
              <a:t>Techniken</a:t>
            </a:r>
            <a:r>
              <a:rPr lang="de-DE" altLang="de-DE" sz="1800">
                <a:latin typeface="Corbel" pitchFamily="34" charset="0"/>
              </a:rPr>
              <a:t> der </a:t>
            </a:r>
            <a:r>
              <a:rPr lang="de-DE" altLang="de-DE" sz="1800" b="1">
                <a:latin typeface="Corbel" pitchFamily="34" charset="0"/>
              </a:rPr>
              <a:t>Erstellung von Texten </a:t>
            </a:r>
            <a:r>
              <a:rPr lang="de-DE" altLang="de-DE" sz="1800">
                <a:latin typeface="Corbel" pitchFamily="34" charset="0"/>
              </a:rPr>
              <a:t>zur Produktion eigener Texte unterschiedlicher Textsorten zu nutzen. Alle mündlich, schriftlich und medial vermittelten Produkte, die Schülerinnen und Schüler rezipieren, produzieren oder austauschen, werden als ”Text‛ verstanden. Der Medienbegriff umfasst </a:t>
            </a:r>
            <a:r>
              <a:rPr lang="de-DE" altLang="de-DE" sz="1800" b="1">
                <a:latin typeface="Corbel" pitchFamily="34" charset="0"/>
              </a:rPr>
              <a:t>alle Mittel und Verfahren </a:t>
            </a:r>
            <a:r>
              <a:rPr lang="de-DE" altLang="de-DE" sz="1800">
                <a:latin typeface="Corbel" pitchFamily="34" charset="0"/>
              </a:rPr>
              <a:t>der Informationsverarbeitung und -verbreitung.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Corbel" pitchFamily="34" charset="0"/>
              </a:rPr>
              <a:t>(BISTAS S.22)</a:t>
            </a:r>
            <a:r>
              <a:rPr lang="de-DE" altLang="de-DE" sz="1800">
                <a:latin typeface="Garamond" pitchFamily="18" charset="0"/>
              </a:rPr>
              <a:t/>
            </a:r>
            <a:br>
              <a:rPr lang="de-DE" altLang="de-DE" sz="1800">
                <a:latin typeface="Garamond" pitchFamily="18" charset="0"/>
              </a:rPr>
            </a:br>
            <a:endParaRPr lang="de-DE" altLang="de-DE" sz="1800">
              <a:latin typeface="Garamond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17525" y="833438"/>
            <a:ext cx="8064500" cy="428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defRPr/>
            </a:pPr>
            <a:r>
              <a:rPr lang="de-DE" sz="2800" kern="0" dirty="0" smtClean="0">
                <a:solidFill>
                  <a:srgbClr val="FF0000"/>
                </a:solidFill>
                <a:latin typeface="Corbel" pitchFamily="34" charset="0"/>
              </a:rPr>
              <a:t>Text- und Medienkompetenz</a:t>
            </a:r>
            <a:endParaRPr lang="de-DE" sz="2800" kern="0" dirty="0"/>
          </a:p>
        </p:txBody>
      </p:sp>
      <p:pic>
        <p:nvPicPr>
          <p:cNvPr id="38917" name="Picture 5" descr="C:\Dokumente und Einstellungen\Bial\Lokale Einstellungen\Temporary Internet Files\Content.IE5\TAM48I65\MC9004326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513715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feld 1"/>
          <p:cNvSpPr txBox="1">
            <a:spLocks noChangeArrowheads="1"/>
          </p:cNvSpPr>
          <p:nvPr/>
        </p:nvSpPr>
        <p:spPr bwMode="auto">
          <a:xfrm>
            <a:off x="7966075" y="5672138"/>
            <a:ext cx="8096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/>
              <a:t>KLP S. 34 f 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8064500" cy="434975"/>
          </a:xfrm>
        </p:spPr>
        <p:txBody>
          <a:bodyPr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Kompetenzbereiche</a:t>
            </a:r>
            <a:endParaRPr lang="de-DE" altLang="de-DE" sz="2800" smtClean="0"/>
          </a:p>
        </p:txBody>
      </p:sp>
      <p:sp>
        <p:nvSpPr>
          <p:cNvPr id="3993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BCCABB-2F81-4D35-B025-1F8F77A01354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800" smtClean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404938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41" name="Picture 5" descr="C:\Dokumente und Einstellungen\Bial\Lokale Einstellungen\Temporary Internet Files\Content.IE5\TAM48I65\MC90043263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5626100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feld 6"/>
          <p:cNvSpPr txBox="1">
            <a:spLocks noChangeArrowheads="1"/>
          </p:cNvSpPr>
          <p:nvPr/>
        </p:nvSpPr>
        <p:spPr bwMode="auto">
          <a:xfrm>
            <a:off x="8243888" y="6057900"/>
            <a:ext cx="703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/>
              <a:t>KLP S.37 f 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42938" y="4899025"/>
            <a:ext cx="760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Corbel" pitchFamily="34" charset="0"/>
              </a:rPr>
              <a:t>Sprachbewusstheit und Sprachlernkompetenz haben einen eigenen Bildungswert im Hinblick auf die Persönlichkeitsbildung sowie auf Berufs- und Wissenschaftspropädeutik.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4AA62-C665-4FFA-AC0D-8EB267E1B48A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800" smtClean="0"/>
          </a:p>
        </p:txBody>
      </p:sp>
      <p:sp>
        <p:nvSpPr>
          <p:cNvPr id="54275" name="Rechteck 4"/>
          <p:cNvSpPr>
            <a:spLocks noChangeArrowheads="1"/>
          </p:cNvSpPr>
          <p:nvPr/>
        </p:nvSpPr>
        <p:spPr bwMode="auto">
          <a:xfrm>
            <a:off x="1003300" y="1374775"/>
            <a:ext cx="6440488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16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 </a:t>
            </a:r>
            <a:endParaRPr lang="de-DE" sz="1600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de-DE" sz="1600" b="1" dirty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Die Schülerinnen und Schüler können auf der Grundlage ihres bisher erreichten Mehrsprachigkeitsprofils ihre sprachlichen Kompetenzen selbstständig und reflektiert </a:t>
            </a:r>
            <a:r>
              <a:rPr lang="de-DE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erweitern</a:t>
            </a:r>
            <a:r>
              <a:rPr lang="de-DE" sz="1600" b="1" dirty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. Dabei nutzen sie ein breites Repertoire an Strategien und Techniken des selbstständigen </a:t>
            </a:r>
            <a:r>
              <a:rPr lang="de-DE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und kooperativen</a:t>
            </a:r>
            <a:r>
              <a:rPr lang="de-DE" sz="1600" b="1" dirty="0">
                <a:solidFill>
                  <a:srgbClr val="0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Sprachenlernens</a:t>
            </a:r>
            <a:r>
              <a:rPr lang="de-DE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de-DE" sz="1600" dirty="0"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de-DE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de-DE" sz="1600" dirty="0"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de-DE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Sie können</a:t>
            </a:r>
            <a:endParaRPr lang="de-DE" sz="1600" b="1" i="1" dirty="0"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Corbel" pitchFamily="34" charset="0"/>
                <a:ea typeface="Times New Roman" pitchFamily="18" charset="0"/>
                <a:cs typeface="Arial" pitchFamily="34" charset="0"/>
              </a:rPr>
              <a:t>gezielt (auch außerunterrichtliche) Gelegenheiten für fremdsprachliches Lernen nutzen, um den eigenen Spracherwerb zu intensivieren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Corbel" pitchFamily="34" charset="0"/>
                <a:ea typeface="Times New Roman" pitchFamily="18" charset="0"/>
                <a:cs typeface="Arial" pitchFamily="34" charset="0"/>
              </a:rPr>
              <a:t>durch Erproben sprachlicher Mittel und kommunikativer Strategien die eigene Sprachkompetenz festigen und erweitern und in diesem Zusammenhang die an anderen Sprachen erworbenen Kompetenzen nutzen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Corbel" pitchFamily="34" charset="0"/>
                <a:ea typeface="Times New Roman" pitchFamily="18" charset="0"/>
                <a:cs typeface="Arial" pitchFamily="34" charset="0"/>
              </a:rPr>
              <a:t>…</a:t>
            </a:r>
          </a:p>
        </p:txBody>
      </p:sp>
      <p:sp>
        <p:nvSpPr>
          <p:cNvPr id="40964" name="Rechteck 5"/>
          <p:cNvSpPr>
            <a:spLocks noChangeArrowheads="1"/>
          </p:cNvSpPr>
          <p:nvPr/>
        </p:nvSpPr>
        <p:spPr bwMode="auto">
          <a:xfrm>
            <a:off x="338138" y="850900"/>
            <a:ext cx="6138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Sprachlernkompetenz</a:t>
            </a:r>
            <a:endParaRPr lang="de-DE" altLang="de-DE" sz="2800">
              <a:solidFill>
                <a:srgbClr val="FF0000"/>
              </a:solidFill>
              <a:latin typeface="Corbe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DB1F84-4AF0-44D6-AED4-48AC12FAB416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800" smtClean="0"/>
          </a:p>
        </p:txBody>
      </p:sp>
      <p:sp>
        <p:nvSpPr>
          <p:cNvPr id="56323" name="Rechteck 2"/>
          <p:cNvSpPr>
            <a:spLocks noChangeArrowheads="1"/>
          </p:cNvSpPr>
          <p:nvPr/>
        </p:nvSpPr>
        <p:spPr bwMode="auto">
          <a:xfrm>
            <a:off x="595313" y="1520825"/>
            <a:ext cx="80867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Die Schülerinnen und Schüler können erweiterte Einsichten in Struktur und Gebrauch der niederländischen Sprache und ihre Kenntnisse anderer Sprachen nutzen, um mündliche und schriftliche Kommunikationsprozesse sicher zu bewältigen. </a:t>
            </a:r>
          </a:p>
          <a:p>
            <a:pPr algn="just">
              <a:defRPr/>
            </a:pPr>
            <a:endParaRPr lang="de-DE" sz="1600" b="1" dirty="0"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de-DE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Sie können</a:t>
            </a:r>
          </a:p>
          <a:p>
            <a:pPr algn="just">
              <a:defRPr/>
            </a:pPr>
            <a:endParaRPr lang="de-DE" sz="1600" dirty="0"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 algn="just">
              <a:lnSpc>
                <a:spcPts val="1438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Corbel" pitchFamily="34" charset="0"/>
                <a:ea typeface="Times New Roman" pitchFamily="18" charset="0"/>
                <a:cs typeface="Arial" pitchFamily="34" charset="0"/>
              </a:rPr>
              <a:t>sprachliche Regelmäßigkeiten, Normabweichungen und Varietäten des Sprachgebrauchs benennen</a:t>
            </a:r>
          </a:p>
          <a:p>
            <a:pPr marL="285750" indent="-285750" algn="just">
              <a:lnSpc>
                <a:spcPts val="1438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Corbel" pitchFamily="34" charset="0"/>
                <a:ea typeface="Times New Roman" pitchFamily="18" charset="0"/>
                <a:cs typeface="Arial" pitchFamily="34" charset="0"/>
              </a:rPr>
              <a:t>Beziehungen zwischen Sprach- und Kulturphänomenen reflektieren und an Beispielen erläutern</a:t>
            </a:r>
          </a:p>
          <a:p>
            <a:pPr marL="285750" indent="-285750" algn="just">
              <a:lnSpc>
                <a:spcPts val="1438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Corbel" pitchFamily="34" charset="0"/>
                <a:ea typeface="Times New Roman" pitchFamily="18" charset="0"/>
                <a:cs typeface="Arial" pitchFamily="34" charset="0"/>
              </a:rPr>
              <a:t>über Sprache gesteuerte Beeinflussungsstrategien beschreiben und reflektieren</a:t>
            </a:r>
          </a:p>
          <a:p>
            <a:pPr marL="285750" indent="-285750" algn="just">
              <a:lnSpc>
                <a:spcPts val="1438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Corbel" pitchFamily="34" charset="0"/>
                <a:ea typeface="Times New Roman" pitchFamily="18" charset="0"/>
                <a:cs typeface="Arial" pitchFamily="34" charset="0"/>
              </a:rPr>
              <a:t>ihren Sprachgebrauch reflektiert an die Erfordernisse der Kommunikationssituation anpassen, indem sie ihre Kommunikation im Allgemeinen bedarfsgerecht und sicher planen und Kommunikationsprobleme im Allgemeinen selbstständig beheben.</a:t>
            </a:r>
          </a:p>
        </p:txBody>
      </p:sp>
      <p:sp>
        <p:nvSpPr>
          <p:cNvPr id="41988" name="Rechteck 3"/>
          <p:cNvSpPr>
            <a:spLocks noChangeArrowheads="1"/>
          </p:cNvSpPr>
          <p:nvPr/>
        </p:nvSpPr>
        <p:spPr bwMode="auto">
          <a:xfrm>
            <a:off x="400050" y="838200"/>
            <a:ext cx="5173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Sprachbewusstheit</a:t>
            </a:r>
            <a:endParaRPr lang="de-DE" altLang="de-DE" sz="280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D1B3C4-995E-4323-BE2E-E7961371AEB0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43012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</p:spPr>
        <p:txBody>
          <a:bodyPr tIns="144000"/>
          <a:lstStyle/>
          <a:p>
            <a:pPr algn="ctr" eaLnBrk="1" hangingPunct="1"/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>Lernerfolgsüberprüfung und Leistungsbewertung</a:t>
            </a: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r>
              <a:rPr lang="de-DE" altLang="de-DE" sz="1800" b="0" smtClean="0">
                <a:ea typeface="MS PGothic" pitchFamily="34" charset="-128"/>
              </a:rPr>
              <a:t/>
            </a:r>
            <a:br>
              <a:rPr lang="de-DE" altLang="de-DE" sz="1800" b="0" smtClean="0"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r>
              <a:rPr lang="de-DE" altLang="de-DE" smtClean="0">
                <a:ea typeface="MS PGothic" pitchFamily="34" charset="-128"/>
              </a:rPr>
              <a:t> </a:t>
            </a:r>
            <a:br>
              <a:rPr lang="de-DE" altLang="de-DE" smtClean="0">
                <a:ea typeface="MS PGothic" pitchFamily="34" charset="-128"/>
              </a:rPr>
            </a:br>
            <a:endParaRPr lang="de-DE" altLang="de-DE" sz="1600" b="0" smtClean="0">
              <a:ea typeface="MS PGothic" pitchFamily="34" charset="-128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08ADB-594C-4B98-89F6-0B4B30FAEED9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44036" name="Rectangle 9"/>
          <p:cNvSpPr>
            <a:spLocks noGrp="1" noChangeArrowheads="1"/>
          </p:cNvSpPr>
          <p:nvPr>
            <p:ph type="title"/>
          </p:nvPr>
        </p:nvSpPr>
        <p:spPr>
          <a:xfrm>
            <a:off x="449263" y="731838"/>
            <a:ext cx="8064500" cy="552450"/>
          </a:xfrm>
        </p:spPr>
        <p:txBody>
          <a:bodyPr tIns="144000"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  <a:ea typeface="MS PGothic" pitchFamily="34" charset="-128"/>
              </a:rPr>
              <a:t>Grundsätze</a:t>
            </a:r>
            <a:r>
              <a:rPr lang="de-DE" altLang="de-DE" sz="1600" b="0" smtClean="0">
                <a:ea typeface="MS PGothic" pitchFamily="34" charset="-128"/>
              </a:rPr>
              <a:t/>
            </a:r>
            <a:br>
              <a:rPr lang="de-DE" altLang="de-DE" sz="1600" b="0" smtClean="0"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endParaRPr lang="de-DE" altLang="de-DE" sz="1600" smtClean="0">
              <a:ea typeface="MS PGothic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3238" y="1476375"/>
            <a:ext cx="7974012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Überprüfungsformen schriftlicher und mündlicher Art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überprüfen 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die in Kapitel 2 aufgeführten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Kompetenzerwartungen 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sowohl in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Klausuren a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ls auch in der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Sonstigen Mitarbeit.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Bei der Leistungsbewertung sind grundsätzlich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alle Kompetenzbereiche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 insgesamt angemessen zu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berücksichtigen.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Leistungsbewertung orientiert sich an den Vorgaben des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Schulgesetzes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, der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Ausbildungs- und Prüfungsordnung 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und an den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von Fachkonferenzen entwickelten Kriterien 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für Notengebung.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In den schriftlichen Arbeiten/Klausuren sind die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drei Anforderungsbereiche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 weiterhin zu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berücksichtigen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 (Abweichung bei neueinsetzender Fremdsprache möglich ).</a:t>
            </a:r>
            <a:r>
              <a:rPr lang="de-DE" sz="2000" kern="0" dirty="0">
                <a:solidFill>
                  <a:srgbClr val="000000"/>
                </a:solidFill>
                <a:latin typeface="Arial-BoldMT"/>
                <a:cs typeface="+mj-cs"/>
              </a:rPr>
              <a:t/>
            </a:r>
            <a:br>
              <a:rPr lang="de-DE" sz="2000" kern="0" dirty="0">
                <a:solidFill>
                  <a:srgbClr val="000000"/>
                </a:solidFill>
                <a:latin typeface="Arial-BoldMT"/>
                <a:cs typeface="+mj-cs"/>
              </a:rPr>
            </a:br>
            <a:r>
              <a:rPr lang="de-DE" sz="2000" kern="0" dirty="0">
                <a:solidFill>
                  <a:srgbClr val="000000"/>
                </a:solidFill>
                <a:latin typeface="Arial-BoldMT"/>
                <a:cs typeface="+mj-cs"/>
              </a:rPr>
              <a:t/>
            </a:r>
            <a:br>
              <a:rPr lang="de-DE" sz="2000" kern="0" dirty="0">
                <a:solidFill>
                  <a:srgbClr val="000000"/>
                </a:solidFill>
                <a:latin typeface="Arial-BoldMT"/>
                <a:cs typeface="+mj-cs"/>
              </a:rPr>
            </a:br>
            <a:endParaRPr lang="de-DE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E32018-7298-47AB-80D4-1AAB0753C0F8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45060" name="Rectangle 9"/>
          <p:cNvSpPr>
            <a:spLocks noGrp="1" noChangeArrowheads="1"/>
          </p:cNvSpPr>
          <p:nvPr>
            <p:ph type="title"/>
          </p:nvPr>
        </p:nvSpPr>
        <p:spPr>
          <a:xfrm>
            <a:off x="436563" y="714375"/>
            <a:ext cx="8064500" cy="592138"/>
          </a:xfrm>
        </p:spPr>
        <p:txBody>
          <a:bodyPr tIns="144000"/>
          <a:lstStyle/>
          <a:p>
            <a:r>
              <a:rPr lang="de-DE" altLang="de-DE" sz="2400" smtClean="0">
                <a:solidFill>
                  <a:srgbClr val="FF0000"/>
                </a:solidFill>
                <a:latin typeface="Corbel" pitchFamily="34" charset="0"/>
                <a:ea typeface="MS PGothic" pitchFamily="34" charset="-128"/>
              </a:rPr>
              <a:t>Regelungen</a:t>
            </a: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600" b="0" smtClean="0">
                <a:ea typeface="MS PGothic" pitchFamily="34" charset="-128"/>
              </a:rPr>
              <a:t/>
            </a:r>
            <a:br>
              <a:rPr lang="de-DE" altLang="de-DE" sz="1600" b="0" smtClean="0">
                <a:ea typeface="MS PGothic" pitchFamily="34" charset="-128"/>
              </a:rPr>
            </a:br>
            <a:r>
              <a:rPr lang="de-DE" altLang="de-DE" sz="1600" b="0" smtClean="0">
                <a:ea typeface="MS PGothic" pitchFamily="34" charset="-128"/>
              </a:rPr>
              <a:t/>
            </a:r>
            <a:br>
              <a:rPr lang="de-DE" altLang="de-DE" sz="1600" b="0" smtClean="0">
                <a:ea typeface="MS PGothic" pitchFamily="34" charset="-128"/>
              </a:rPr>
            </a:br>
            <a:r>
              <a:rPr lang="de-DE" altLang="de-DE" sz="1600" b="0" smtClean="0">
                <a:ea typeface="MS PGothic" pitchFamily="34" charset="-128"/>
              </a:rPr>
              <a:t/>
            </a:r>
            <a:br>
              <a:rPr lang="de-DE" altLang="de-DE" sz="1600" b="0" smtClean="0"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endParaRPr lang="de-DE" altLang="de-DE" sz="1600" smtClean="0">
              <a:ea typeface="MS PGothic" pitchFamily="34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1325" y="1439863"/>
            <a:ext cx="8059738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de-DE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In 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der Qualifikationsphase wird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eine Klausur durch eine mündliche Prüfung ersetzt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de-DE" kern="0" dirty="0" smtClean="0">
                <a:latin typeface="Corbel" pitchFamily="34" charset="0"/>
                <a:cs typeface="+mj-cs"/>
              </a:rPr>
              <a:t>Klausuren nehmen in komplexer Weise auf die unterschiedlichen Kompetenzbereiche des Kernlehrplans Bezug.</a:t>
            </a:r>
            <a:br>
              <a:rPr lang="de-DE" kern="0" dirty="0" smtClean="0">
                <a:latin typeface="Corbel" pitchFamily="34" charset="0"/>
                <a:cs typeface="+mj-cs"/>
              </a:rPr>
            </a:br>
            <a:r>
              <a:rPr lang="de-DE" b="1" kern="0" dirty="0" smtClean="0">
                <a:solidFill>
                  <a:srgbClr val="FF0000"/>
                </a:solidFill>
                <a:latin typeface="Corbel" pitchFamily="34" charset="0"/>
                <a:cs typeface="+mj-cs"/>
              </a:rPr>
              <a:t>neu</a:t>
            </a:r>
            <a:r>
              <a:rPr lang="de-DE" b="1" kern="0" dirty="0">
                <a:solidFill>
                  <a:srgbClr val="FF0000"/>
                </a:solidFill>
                <a:latin typeface="Corbel" pitchFamily="34" charset="0"/>
                <a:cs typeface="+mj-cs"/>
              </a:rPr>
              <a:t>: </a:t>
            </a:r>
            <a:r>
              <a:rPr lang="de-DE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Im Verlauf der Qualifikationsphase</a:t>
            </a:r>
            <a:r>
              <a:rPr lang="de-DE" b="1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 </a:t>
            </a:r>
            <a:r>
              <a:rPr lang="de-DE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werden alle </a:t>
            </a:r>
            <a:r>
              <a:rPr lang="de-DE" b="1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funktionalen kommunikativen Teilkompetenzen </a:t>
            </a:r>
            <a:r>
              <a:rPr lang="de-DE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mindestens einmal in einer Klausur</a:t>
            </a:r>
            <a:r>
              <a:rPr lang="de-DE" b="1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 </a:t>
            </a:r>
            <a:r>
              <a:rPr lang="de-DE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überprüft.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de-DE" b="1" kern="0" dirty="0" smtClean="0">
                <a:solidFill>
                  <a:srgbClr val="000000"/>
                </a:solidFill>
                <a:latin typeface="Corbel" pitchFamily="34" charset="0"/>
                <a:cs typeface="+mj-cs"/>
              </a:rPr>
              <a:t>Weiterentwicklung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der bisherigen Klausurformate/Aufgabentypen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: neben der traditionellen Überprüfung von Kompetenzen beim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Schreiben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 und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Leseverstehen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 werden durch Kombination mit weiteren Formaten auch Kompetenzen im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Hörverstehen/Hör-Sehverstehen 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oder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 Sprachmittlung 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in Klausuren oder Kompetenzen im Bereich </a:t>
            </a:r>
            <a:r>
              <a:rPr lang="de-DE" b="1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Sprechen</a:t>
            </a:r>
            <a:r>
              <a:rPr lang="de-DE" kern="0" dirty="0">
                <a:solidFill>
                  <a:srgbClr val="000000"/>
                </a:solidFill>
                <a:latin typeface="Corbel" pitchFamily="34" charset="0"/>
                <a:cs typeface="+mj-cs"/>
              </a:rPr>
              <a:t> überprüft.</a:t>
            </a:r>
            <a:endParaRPr lang="de-DE" dirty="0">
              <a:latin typeface="Corbel" pitchFamily="34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platzhalter 3"/>
          <p:cNvSpPr>
            <a:spLocks noGrp="1"/>
          </p:cNvSpPr>
          <p:nvPr>
            <p:ph type="body" idx="1"/>
          </p:nvPr>
        </p:nvSpPr>
        <p:spPr>
          <a:xfrm>
            <a:off x="722313" y="2651125"/>
            <a:ext cx="7772400" cy="1755775"/>
          </a:xfrm>
        </p:spPr>
        <p:txBody>
          <a:bodyPr/>
          <a:lstStyle/>
          <a:p>
            <a:pPr algn="ctr"/>
            <a:r>
              <a:rPr lang="de-DE" altLang="de-DE" sz="2800" b="1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I. Konzept und Gestaltung kompetenzorientierter Kernlehrpläne</a:t>
            </a:r>
          </a:p>
          <a:p>
            <a:endParaRPr lang="de-DE" altLang="de-DE" smtClean="0"/>
          </a:p>
        </p:txBody>
      </p:sp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220683-F525-448A-8246-312EA270AC7B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80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6FA587-08E6-44B1-B703-DEBCB9B0660A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46084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</p:spPr>
        <p:txBody>
          <a:bodyPr tIns="144000"/>
          <a:lstStyle/>
          <a:p>
            <a:pPr algn="ctr" eaLnBrk="1" hangingPunct="1"/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2400" smtClean="0">
                <a:solidFill>
                  <a:schemeClr val="tx2"/>
                </a:solidFill>
                <a:ea typeface="MS PGothic" pitchFamily="34" charset="-128"/>
              </a:rPr>
              <a:t>Abiturprüfung</a:t>
            </a: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r>
              <a:rPr lang="de-DE" altLang="de-DE" sz="1800" b="0" smtClean="0">
                <a:ea typeface="MS PGothic" pitchFamily="34" charset="-128"/>
              </a:rPr>
              <a:t/>
            </a:r>
            <a:br>
              <a:rPr lang="de-DE" altLang="de-DE" sz="1800" b="0" smtClean="0"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r>
              <a:rPr lang="de-DE" altLang="de-DE" smtClean="0">
                <a:ea typeface="MS PGothic" pitchFamily="34" charset="-128"/>
              </a:rPr>
              <a:t> </a:t>
            </a:r>
            <a:br>
              <a:rPr lang="de-DE" altLang="de-DE" smtClean="0">
                <a:ea typeface="MS PGothic" pitchFamily="34" charset="-128"/>
              </a:rPr>
            </a:br>
            <a:endParaRPr lang="de-DE" altLang="de-DE" sz="1600" b="0" smtClean="0">
              <a:ea typeface="MS PGothic" pitchFamily="34" charset="-128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BDADFF-B724-44E1-B503-E67A94B52DD1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47108" name="Rectangle 9"/>
          <p:cNvSpPr>
            <a:spLocks noGrp="1" noChangeArrowheads="1"/>
          </p:cNvSpPr>
          <p:nvPr>
            <p:ph type="title"/>
          </p:nvPr>
        </p:nvSpPr>
        <p:spPr>
          <a:xfrm>
            <a:off x="403225" y="1501775"/>
            <a:ext cx="8064500" cy="3843338"/>
          </a:xfrm>
        </p:spPr>
        <p:txBody>
          <a:bodyPr tIns="144000"/>
          <a:lstStyle/>
          <a:p>
            <a:r>
              <a:rPr lang="de-DE" altLang="de-DE" sz="1800" smtClean="0">
                <a:solidFill>
                  <a:schemeClr val="tx2"/>
                </a:solidFill>
                <a:latin typeface="Corbel" pitchFamily="34" charset="0"/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latin typeface="Corbel" pitchFamily="34" charset="0"/>
                <a:ea typeface="MS PGothic" pitchFamily="34" charset="-128"/>
              </a:rPr>
            </a:b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Kompetenzüberprüfung im 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Schreiben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 und 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Leseverstehen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 sind Bestandteil 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jeder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 schriftlichen Abiturprüfung.</a:t>
            </a:r>
            <a:br>
              <a:rPr lang="de-DE" altLang="de-DE" sz="1800" b="0" smtClean="0">
                <a:latin typeface="Corbel" pitchFamily="34" charset="0"/>
                <a:ea typeface="MS PGothic" pitchFamily="34" charset="-128"/>
              </a:rPr>
            </a:b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/>
            </a:r>
            <a:br>
              <a:rPr lang="de-DE" altLang="de-DE" sz="1800" b="0" smtClean="0">
                <a:latin typeface="Corbel" pitchFamily="34" charset="0"/>
                <a:ea typeface="MS PGothic" pitchFamily="34" charset="-128"/>
              </a:rPr>
            </a:b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Darüber hinaus werden Kompetenzen 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entweder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 im 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Hörverstehen/Hör-Sehverstehen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 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oder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 in der 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Sprachmittlung oder 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im</a:t>
            </a:r>
            <a:r>
              <a:rPr lang="de-DE" altLang="de-DE" sz="1800" smtClean="0">
                <a:latin typeface="Corbel" pitchFamily="34" charset="0"/>
                <a:ea typeface="MS PGothic" pitchFamily="34" charset="-128"/>
              </a:rPr>
              <a:t> Sprechen</a:t>
            </a: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 überprüft.</a:t>
            </a:r>
            <a:br>
              <a:rPr lang="de-DE" altLang="de-DE" sz="1800" b="0" smtClean="0">
                <a:latin typeface="Corbel" pitchFamily="34" charset="0"/>
                <a:ea typeface="MS PGothic" pitchFamily="34" charset="-128"/>
              </a:rPr>
            </a:b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/>
            </a:r>
            <a:br>
              <a:rPr lang="de-DE" altLang="de-DE" sz="1800" b="0" smtClean="0">
                <a:latin typeface="Corbel" pitchFamily="34" charset="0"/>
                <a:ea typeface="MS PGothic" pitchFamily="34" charset="-128"/>
              </a:rPr>
            </a:b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/>
            </a:r>
            <a:br>
              <a:rPr lang="de-DE" altLang="de-DE" sz="1800" b="0" smtClean="0">
                <a:latin typeface="Corbel" pitchFamily="34" charset="0"/>
                <a:ea typeface="MS PGothic" pitchFamily="34" charset="-128"/>
              </a:rPr>
            </a:br>
            <a:r>
              <a:rPr lang="de-DE" altLang="de-DE" sz="1800" b="0" smtClean="0">
                <a:latin typeface="Corbel" pitchFamily="34" charset="0"/>
                <a:ea typeface="MS PGothic" pitchFamily="34" charset="-128"/>
              </a:rPr>
              <a:t>Durch die Abiturvorgaben wird jeweils festgelegt, welche Teilkompetenzen Gegenstand der schriftlichen Abiturprüfung sind.</a:t>
            </a:r>
            <a:r>
              <a:rPr lang="de-DE" altLang="de-DE" sz="1800" b="0" smtClean="0">
                <a:ea typeface="MS PGothic" pitchFamily="34" charset="-128"/>
              </a:rPr>
              <a:t/>
            </a:r>
            <a:br>
              <a:rPr lang="de-DE" altLang="de-DE" sz="1800" b="0" smtClean="0"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endParaRPr lang="de-DE" altLang="de-DE" sz="1800" b="0" i="1" smtClean="0">
              <a:ea typeface="MS PGothic" pitchFamily="34" charset="-128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49263" y="731838"/>
            <a:ext cx="8064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defRPr/>
            </a:pPr>
            <a:r>
              <a:rPr lang="de-DE" sz="2800" dirty="0">
                <a:solidFill>
                  <a:srgbClr val="FF0000"/>
                </a:solidFill>
                <a:latin typeface="Corbel" pitchFamily="34" charset="0"/>
                <a:ea typeface="ＭＳ Ｐゴシック"/>
                <a:cs typeface="ＭＳ Ｐゴシック"/>
              </a:rPr>
              <a:t>Aufgabentypen bzw. -kombinationen </a:t>
            </a:r>
            <a:endParaRPr lang="de-DE" sz="2800" kern="0" dirty="0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2DD726-F79D-4DBD-8EBC-5DDDDB582944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48132" name="Rectangle 9"/>
          <p:cNvSpPr>
            <a:spLocks noGrp="1" noChangeArrowheads="1"/>
          </p:cNvSpPr>
          <p:nvPr>
            <p:ph type="title"/>
          </p:nvPr>
        </p:nvSpPr>
        <p:spPr>
          <a:xfrm>
            <a:off x="349250" y="714375"/>
            <a:ext cx="8064500" cy="554038"/>
          </a:xfrm>
        </p:spPr>
        <p:txBody>
          <a:bodyPr tIns="144000"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  <a:ea typeface="MS PGothic" pitchFamily="34" charset="-128"/>
              </a:rPr>
              <a:t>Aufgabentypen</a:t>
            </a: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endParaRPr lang="de-DE" altLang="de-DE" sz="1800" b="0" i="1" smtClean="0">
              <a:ea typeface="MS PGothic" pitchFamily="34" charset="-128"/>
            </a:endParaRPr>
          </a:p>
        </p:txBody>
      </p:sp>
      <p:sp>
        <p:nvSpPr>
          <p:cNvPr id="48134" name="Textfeld 4"/>
          <p:cNvSpPr txBox="1">
            <a:spLocks noChangeArrowheads="1"/>
          </p:cNvSpPr>
          <p:nvPr/>
        </p:nvSpPr>
        <p:spPr bwMode="auto">
          <a:xfrm>
            <a:off x="390525" y="1550988"/>
            <a:ext cx="83613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400"/>
              </a:spcAft>
              <a:buFont typeface="Arial-BoldMT" charset="0"/>
              <a:buAutoNum type="arabicPeriod"/>
              <a:defRPr/>
            </a:pPr>
            <a:r>
              <a:rPr lang="de-DE" sz="1600" b="1" dirty="0" smtClean="0">
                <a:latin typeface="Corbel" pitchFamily="34" charset="0"/>
              </a:rPr>
              <a:t>Schreiben</a:t>
            </a:r>
            <a:r>
              <a:rPr lang="de-DE" sz="1600" dirty="0" smtClean="0">
                <a:latin typeface="Corbel" pitchFamily="34" charset="0"/>
              </a:rPr>
              <a:t> mit </a:t>
            </a:r>
            <a:r>
              <a:rPr lang="de-DE" sz="1600" b="1" dirty="0" smtClean="0">
                <a:latin typeface="Corbel" pitchFamily="34" charset="0"/>
              </a:rPr>
              <a:t>einer weiteren </a:t>
            </a:r>
            <a:r>
              <a:rPr lang="de-DE" sz="1600" u="sng" dirty="0" smtClean="0">
                <a:latin typeface="Corbel" pitchFamily="34" charset="0"/>
              </a:rPr>
              <a:t>integrierten</a:t>
            </a:r>
            <a:r>
              <a:rPr lang="de-DE" sz="1600" b="1" dirty="0" smtClean="0">
                <a:latin typeface="Corbel" pitchFamily="34" charset="0"/>
              </a:rPr>
              <a:t> Teilkompetenz</a:t>
            </a:r>
            <a:r>
              <a:rPr lang="de-DE" sz="1600" dirty="0" smtClean="0">
                <a:latin typeface="Corbel" pitchFamily="34" charset="0"/>
              </a:rPr>
              <a:t>, die als solche identifizierbar sein muss,</a:t>
            </a:r>
            <a:r>
              <a:rPr lang="de-DE" sz="1600" b="1" dirty="0" smtClean="0">
                <a:latin typeface="Corbel" pitchFamily="34" charset="0"/>
              </a:rPr>
              <a:t> + </a:t>
            </a:r>
            <a:r>
              <a:rPr lang="de-DE" sz="1600" dirty="0" smtClean="0">
                <a:latin typeface="Corbel" pitchFamily="34" charset="0"/>
              </a:rPr>
              <a:t>isolierte Überprüfung einer </a:t>
            </a:r>
            <a:r>
              <a:rPr lang="de-DE" sz="1600" b="1" dirty="0" smtClean="0">
                <a:latin typeface="Corbel" pitchFamily="34" charset="0"/>
              </a:rPr>
              <a:t>dritten Teilkompetenz</a:t>
            </a:r>
            <a:r>
              <a:rPr lang="de-DE" sz="1600" dirty="0" smtClean="0">
                <a:latin typeface="Corbel" pitchFamily="34" charset="0"/>
              </a:rPr>
              <a:t> (Aufgabentyp 1, zweiteilig):</a:t>
            </a:r>
            <a:endParaRPr lang="de-DE" sz="1600" b="1" dirty="0" smtClean="0">
              <a:latin typeface="Corbel" pitchFamily="34" charset="0"/>
            </a:endParaRPr>
          </a:p>
          <a:p>
            <a:pPr marL="0" indent="0" eaLnBrk="1" hangingPunct="1">
              <a:spcAft>
                <a:spcPts val="2400"/>
              </a:spcAft>
              <a:defRPr/>
            </a:pPr>
            <a:r>
              <a:rPr lang="de-DE" sz="1600" b="1" dirty="0" smtClean="0">
                <a:latin typeface="Corbel" pitchFamily="34" charset="0"/>
              </a:rPr>
              <a:t>Variante 1:</a:t>
            </a:r>
          </a:p>
        </p:txBody>
      </p:sp>
      <p:sp>
        <p:nvSpPr>
          <p:cNvPr id="10" name="Flussdiagramm: Prozess 9"/>
          <p:cNvSpPr/>
          <p:nvPr/>
        </p:nvSpPr>
        <p:spPr>
          <a:xfrm>
            <a:off x="1535113" y="2944813"/>
            <a:ext cx="1979612" cy="1685925"/>
          </a:xfrm>
          <a:prstGeom prst="flowChartProces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Schreiben 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u="sng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und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Leseverstehen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</p:txBody>
      </p:sp>
      <p:sp>
        <p:nvSpPr>
          <p:cNvPr id="48136" name="Textfeld 5"/>
          <p:cNvSpPr txBox="1">
            <a:spLocks noChangeArrowheads="1"/>
          </p:cNvSpPr>
          <p:nvPr/>
        </p:nvSpPr>
        <p:spPr bwMode="auto">
          <a:xfrm>
            <a:off x="4192588" y="3511550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+</a:t>
            </a:r>
          </a:p>
        </p:txBody>
      </p:sp>
      <p:sp>
        <p:nvSpPr>
          <p:cNvPr id="12" name="Flussdiagramm: Prozess 11"/>
          <p:cNvSpPr/>
          <p:nvPr/>
        </p:nvSpPr>
        <p:spPr>
          <a:xfrm>
            <a:off x="5424488" y="2944813"/>
            <a:ext cx="1876425" cy="1685925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Sprachmittlung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u="sng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oder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Hör-/Hörsehverstehen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u="sng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oder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 smtClean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(Sprechen)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</p:txBody>
      </p:sp>
      <p:sp>
        <p:nvSpPr>
          <p:cNvPr id="48138" name="Textfeld 6"/>
          <p:cNvSpPr txBox="1">
            <a:spLocks noChangeArrowheads="1"/>
          </p:cNvSpPr>
          <p:nvPr/>
        </p:nvSpPr>
        <p:spPr bwMode="auto">
          <a:xfrm>
            <a:off x="1014413" y="4830763"/>
            <a:ext cx="6734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orbel" pitchFamily="34" charset="0"/>
              </a:rPr>
              <a:t>                 Teil A                                                  	        Teil B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620505-827E-4A31-BA2D-F6158D0EF8B4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49156" name="Rectangle 9"/>
          <p:cNvSpPr>
            <a:spLocks noGrp="1" noChangeArrowheads="1"/>
          </p:cNvSpPr>
          <p:nvPr>
            <p:ph type="title"/>
          </p:nvPr>
        </p:nvSpPr>
        <p:spPr>
          <a:xfrm>
            <a:off x="349250" y="714375"/>
            <a:ext cx="8064500" cy="554038"/>
          </a:xfrm>
        </p:spPr>
        <p:txBody>
          <a:bodyPr tIns="144000"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  <a:ea typeface="MS PGothic" pitchFamily="34" charset="-128"/>
              </a:rPr>
              <a:t>Aufgabentypen</a:t>
            </a: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endParaRPr lang="de-DE" altLang="de-DE" sz="1800" b="0" i="1" smtClean="0">
              <a:ea typeface="MS PGothic" pitchFamily="34" charset="-128"/>
            </a:endParaRPr>
          </a:p>
        </p:txBody>
      </p:sp>
      <p:sp>
        <p:nvSpPr>
          <p:cNvPr id="48134" name="Textfeld 4"/>
          <p:cNvSpPr txBox="1">
            <a:spLocks noChangeArrowheads="1"/>
          </p:cNvSpPr>
          <p:nvPr/>
        </p:nvSpPr>
        <p:spPr bwMode="auto">
          <a:xfrm>
            <a:off x="390525" y="1550988"/>
            <a:ext cx="83613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400"/>
              </a:spcAft>
              <a:buFont typeface="Arial-BoldMT" charset="0"/>
              <a:buAutoNum type="arabicPeriod"/>
              <a:defRPr/>
            </a:pPr>
            <a:r>
              <a:rPr lang="de-DE" sz="1600" b="1" dirty="0" smtClean="0">
                <a:latin typeface="Corbel" pitchFamily="34" charset="0"/>
              </a:rPr>
              <a:t>Schreiben</a:t>
            </a:r>
            <a:r>
              <a:rPr lang="de-DE" sz="1600" dirty="0" smtClean="0">
                <a:latin typeface="Corbel" pitchFamily="34" charset="0"/>
              </a:rPr>
              <a:t> mit </a:t>
            </a:r>
            <a:r>
              <a:rPr lang="de-DE" sz="1600" b="1" dirty="0" smtClean="0">
                <a:latin typeface="Corbel" pitchFamily="34" charset="0"/>
              </a:rPr>
              <a:t>einer weiteren </a:t>
            </a:r>
            <a:r>
              <a:rPr lang="de-DE" sz="1600" u="sng" dirty="0" smtClean="0">
                <a:latin typeface="Corbel" pitchFamily="34" charset="0"/>
              </a:rPr>
              <a:t>integrierten</a:t>
            </a:r>
            <a:r>
              <a:rPr lang="de-DE" sz="1600" b="1" dirty="0" smtClean="0">
                <a:latin typeface="Corbel" pitchFamily="34" charset="0"/>
              </a:rPr>
              <a:t> Teilkompetenz</a:t>
            </a:r>
            <a:r>
              <a:rPr lang="de-DE" sz="1600" dirty="0" smtClean="0">
                <a:latin typeface="Corbel" pitchFamily="34" charset="0"/>
              </a:rPr>
              <a:t>, die als solche identifizierbar sein muss,</a:t>
            </a:r>
            <a:r>
              <a:rPr lang="de-DE" sz="1600" b="1" dirty="0" smtClean="0">
                <a:latin typeface="Corbel" pitchFamily="34" charset="0"/>
              </a:rPr>
              <a:t> + </a:t>
            </a:r>
            <a:r>
              <a:rPr lang="de-DE" sz="1600" dirty="0" smtClean="0">
                <a:latin typeface="Corbel" pitchFamily="34" charset="0"/>
              </a:rPr>
              <a:t>isolierte Überprüfung einer </a:t>
            </a:r>
            <a:r>
              <a:rPr lang="de-DE" sz="1600" b="1" dirty="0" smtClean="0">
                <a:latin typeface="Corbel" pitchFamily="34" charset="0"/>
              </a:rPr>
              <a:t>dritten Teilkompetenz</a:t>
            </a:r>
            <a:r>
              <a:rPr lang="de-DE" sz="1600" dirty="0" smtClean="0">
                <a:latin typeface="Corbel" pitchFamily="34" charset="0"/>
              </a:rPr>
              <a:t> (Aufgabentyp 1, zweiteilig):</a:t>
            </a:r>
          </a:p>
          <a:p>
            <a:pPr marL="0" indent="0" eaLnBrk="1" hangingPunct="1">
              <a:spcAft>
                <a:spcPts val="2400"/>
              </a:spcAft>
              <a:defRPr/>
            </a:pPr>
            <a:r>
              <a:rPr lang="de-DE" sz="1600" b="1" dirty="0" smtClean="0">
                <a:latin typeface="Corbel" pitchFamily="34" charset="0"/>
              </a:rPr>
              <a:t>Variante 2:</a:t>
            </a:r>
            <a:endParaRPr lang="de-DE" sz="1600" dirty="0" smtClean="0">
              <a:latin typeface="Corbel" pitchFamily="34" charset="0"/>
            </a:endParaRPr>
          </a:p>
        </p:txBody>
      </p:sp>
      <p:sp>
        <p:nvSpPr>
          <p:cNvPr id="10" name="Flussdiagramm: Prozess 9"/>
          <p:cNvSpPr/>
          <p:nvPr/>
        </p:nvSpPr>
        <p:spPr>
          <a:xfrm>
            <a:off x="1535113" y="2944813"/>
            <a:ext cx="1979612" cy="1685925"/>
          </a:xfrm>
          <a:prstGeom prst="flowChartProces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Schreiben 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u="sng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und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Hör-/Hörsehverstehen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</p:txBody>
      </p:sp>
      <p:sp>
        <p:nvSpPr>
          <p:cNvPr id="49160" name="Textfeld 5"/>
          <p:cNvSpPr txBox="1">
            <a:spLocks noChangeArrowheads="1"/>
          </p:cNvSpPr>
          <p:nvPr/>
        </p:nvSpPr>
        <p:spPr bwMode="auto">
          <a:xfrm>
            <a:off x="4192588" y="3511550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+</a:t>
            </a:r>
          </a:p>
        </p:txBody>
      </p:sp>
      <p:sp>
        <p:nvSpPr>
          <p:cNvPr id="12" name="Flussdiagramm: Prozess 11"/>
          <p:cNvSpPr/>
          <p:nvPr/>
        </p:nvSpPr>
        <p:spPr>
          <a:xfrm>
            <a:off x="5424488" y="2944813"/>
            <a:ext cx="1876425" cy="1685925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Leseverstehen</a:t>
            </a:r>
          </a:p>
        </p:txBody>
      </p:sp>
      <p:sp>
        <p:nvSpPr>
          <p:cNvPr id="49162" name="Textfeld 6"/>
          <p:cNvSpPr txBox="1">
            <a:spLocks noChangeArrowheads="1"/>
          </p:cNvSpPr>
          <p:nvPr/>
        </p:nvSpPr>
        <p:spPr bwMode="auto">
          <a:xfrm>
            <a:off x="1014413" y="4830763"/>
            <a:ext cx="6734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orbel" pitchFamily="34" charset="0"/>
              </a:rPr>
              <a:t>                 Teil A                                                  	        Teil B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167B65-BE29-4E19-A598-0F8763F1CB11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50181" name="Textfeld 4"/>
          <p:cNvSpPr txBox="1">
            <a:spLocks noChangeArrowheads="1"/>
          </p:cNvSpPr>
          <p:nvPr/>
        </p:nvSpPr>
        <p:spPr bwMode="auto">
          <a:xfrm>
            <a:off x="527050" y="1522413"/>
            <a:ext cx="8361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Corbel" pitchFamily="34" charset="0"/>
              </a:rPr>
              <a:t>2. Schreiben</a:t>
            </a:r>
            <a:r>
              <a:rPr lang="de-DE" altLang="de-DE" sz="1600">
                <a:latin typeface="Corbel" pitchFamily="34" charset="0"/>
              </a:rPr>
              <a:t> mit </a:t>
            </a:r>
            <a:r>
              <a:rPr lang="de-DE" altLang="de-DE" sz="1600" b="1">
                <a:latin typeface="Corbel" pitchFamily="34" charset="0"/>
              </a:rPr>
              <a:t>zwei weiteren </a:t>
            </a:r>
            <a:r>
              <a:rPr lang="de-DE" altLang="de-DE" sz="1600" u="sng">
                <a:latin typeface="Corbel" pitchFamily="34" charset="0"/>
              </a:rPr>
              <a:t>integrierten</a:t>
            </a:r>
            <a:r>
              <a:rPr lang="de-DE" altLang="de-DE" sz="1600" b="1">
                <a:latin typeface="Corbel" pitchFamily="34" charset="0"/>
              </a:rPr>
              <a:t> Teilkompetenzen</a:t>
            </a:r>
            <a:r>
              <a:rPr lang="de-DE" altLang="de-DE" sz="1600">
                <a:latin typeface="Corbel" pitchFamily="34" charset="0"/>
              </a:rPr>
              <a:t>, die als solche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Corbel" pitchFamily="34" charset="0"/>
              </a:rPr>
              <a:t>    identifizierbar sein müssen (Aufgabentyp 2, einteilig)</a:t>
            </a:r>
          </a:p>
        </p:txBody>
      </p:sp>
      <p:sp>
        <p:nvSpPr>
          <p:cNvPr id="8" name="Flussdiagramm: Prozess 7"/>
          <p:cNvSpPr/>
          <p:nvPr/>
        </p:nvSpPr>
        <p:spPr>
          <a:xfrm>
            <a:off x="1928813" y="2363788"/>
            <a:ext cx="4895850" cy="1685925"/>
          </a:xfrm>
          <a:prstGeom prst="flowChartProces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24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Schreiben – Leseverstehen – Hör-/Hörsehverstehen</a:t>
            </a:r>
            <a:endParaRPr lang="de-DE" sz="24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</p:txBody>
      </p:sp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349250" y="714375"/>
            <a:ext cx="8064500" cy="554038"/>
          </a:xfrm>
        </p:spPr>
        <p:txBody>
          <a:bodyPr tIns="144000"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  <a:ea typeface="MS PGothic" pitchFamily="34" charset="-128"/>
              </a:rPr>
              <a:t>Aufgabentypen</a:t>
            </a: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endParaRPr lang="de-DE" altLang="de-DE" sz="1800" b="0" i="1" smtClean="0">
              <a:ea typeface="MS PGothic" pitchFamily="34" charset="-128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90CD34-C926-45E5-947D-2D9C6661D990}" type="slidenum">
              <a:rPr lang="de-DE" altLang="de-DE" sz="800" smtClean="0"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800" smtClean="0">
              <a:ea typeface="MS PGothic" pitchFamily="34" charset="-128"/>
            </a:endParaRPr>
          </a:p>
        </p:txBody>
      </p:sp>
      <p:sp>
        <p:nvSpPr>
          <p:cNvPr id="51205" name="Textfeld 4"/>
          <p:cNvSpPr txBox="1">
            <a:spLocks noChangeArrowheads="1"/>
          </p:cNvSpPr>
          <p:nvPr/>
        </p:nvSpPr>
        <p:spPr bwMode="auto">
          <a:xfrm>
            <a:off x="527050" y="1484313"/>
            <a:ext cx="8361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Corbel" pitchFamily="34" charset="0"/>
              </a:rPr>
              <a:t>3. Schreiben</a:t>
            </a:r>
            <a:r>
              <a:rPr lang="de-DE" altLang="de-DE" sz="1600">
                <a:latin typeface="Corbel" pitchFamily="34" charset="0"/>
              </a:rPr>
              <a:t> </a:t>
            </a:r>
            <a:r>
              <a:rPr lang="de-DE" altLang="de-DE" sz="1600" b="1">
                <a:latin typeface="Corbel" pitchFamily="34" charset="0"/>
              </a:rPr>
              <a:t>+ zwei weitere Teilkompetenzen</a:t>
            </a:r>
            <a:r>
              <a:rPr lang="de-DE" altLang="de-DE" sz="1600">
                <a:latin typeface="Corbel" pitchFamily="34" charset="0"/>
              </a:rPr>
              <a:t>, die jeweils </a:t>
            </a:r>
            <a:r>
              <a:rPr lang="de-DE" altLang="de-DE" sz="1600" u="sng">
                <a:latin typeface="Corbel" pitchFamily="34" charset="0"/>
              </a:rPr>
              <a:t>isoliert</a:t>
            </a:r>
            <a:r>
              <a:rPr lang="de-DE" altLang="de-DE" sz="1600">
                <a:latin typeface="Corbel" pitchFamily="34" charset="0"/>
              </a:rPr>
              <a:t> überprüft werden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Corbel" pitchFamily="34" charset="0"/>
              </a:rPr>
              <a:t>    (Aufgabentyp 3, zweiteilig) </a:t>
            </a:r>
            <a:r>
              <a:rPr lang="de-DE" altLang="de-DE" sz="1600" b="1">
                <a:latin typeface="Corbel" pitchFamily="34" charset="0"/>
              </a:rPr>
              <a:t> </a:t>
            </a:r>
          </a:p>
        </p:txBody>
      </p:sp>
      <p:sp>
        <p:nvSpPr>
          <p:cNvPr id="8" name="Flussdiagramm: Prozess 7"/>
          <p:cNvSpPr/>
          <p:nvPr/>
        </p:nvSpPr>
        <p:spPr>
          <a:xfrm>
            <a:off x="1535113" y="2430463"/>
            <a:ext cx="1979612" cy="2528887"/>
          </a:xfrm>
          <a:prstGeom prst="flowChartProces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4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Schreiben</a:t>
            </a: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 </a:t>
            </a:r>
            <a:endParaRPr lang="de-DE" sz="1200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</p:txBody>
      </p:sp>
      <p:sp>
        <p:nvSpPr>
          <p:cNvPr id="51207" name="Textfeld 8"/>
          <p:cNvSpPr txBox="1">
            <a:spLocks noChangeArrowheads="1"/>
          </p:cNvSpPr>
          <p:nvPr/>
        </p:nvSpPr>
        <p:spPr bwMode="auto">
          <a:xfrm>
            <a:off x="4197350" y="3608388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+</a:t>
            </a:r>
          </a:p>
        </p:txBody>
      </p:sp>
      <p:sp>
        <p:nvSpPr>
          <p:cNvPr id="10" name="Flussdiagramm: Prozess 9"/>
          <p:cNvSpPr/>
          <p:nvPr/>
        </p:nvSpPr>
        <p:spPr>
          <a:xfrm>
            <a:off x="5424488" y="2419350"/>
            <a:ext cx="1876425" cy="2520950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Leseverstehen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(obligatorisch)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b="1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u="sng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u</a:t>
            </a:r>
            <a:r>
              <a:rPr lang="de-DE" sz="1200" b="1" u="sng" kern="0" dirty="0" err="1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nd</a:t>
            </a:r>
            <a:endParaRPr lang="de-DE" sz="1200" b="1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Sprachmittlung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u="sng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oder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Hör-/Hörsehverstehen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u="sng" kern="0" dirty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oder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kern="0" dirty="0" smtClean="0">
                <a:solidFill>
                  <a:sysClr val="window" lastClr="FFFFFF"/>
                </a:solidFill>
                <a:latin typeface="Corbel" pitchFamily="34" charset="0"/>
                <a:ea typeface="Century Gothic"/>
                <a:cs typeface="Times New Roman"/>
              </a:rPr>
              <a:t>(Sprechen)</a:t>
            </a:r>
            <a:endParaRPr lang="de-DE" sz="1200" b="1" kern="0" dirty="0">
              <a:solidFill>
                <a:sysClr val="window" lastClr="FFFFFF"/>
              </a:solidFill>
              <a:latin typeface="Corbel" pitchFamily="34" charset="0"/>
              <a:ea typeface="Century Gothic"/>
              <a:cs typeface="Times New Roman"/>
            </a:endParaRPr>
          </a:p>
        </p:txBody>
      </p:sp>
      <p:sp>
        <p:nvSpPr>
          <p:cNvPr id="51209" name="Textfeld 10"/>
          <p:cNvSpPr txBox="1">
            <a:spLocks noChangeArrowheads="1"/>
          </p:cNvSpPr>
          <p:nvPr/>
        </p:nvSpPr>
        <p:spPr bwMode="auto">
          <a:xfrm>
            <a:off x="884238" y="5135563"/>
            <a:ext cx="6734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orbel" pitchFamily="34" charset="0"/>
              </a:rPr>
              <a:t>                     Teil A                                               	         Teil B          </a:t>
            </a:r>
            <a:r>
              <a:rPr lang="de-DE" altLang="de-DE" sz="1800" b="1"/>
              <a:t>                                      </a:t>
            </a:r>
          </a:p>
        </p:txBody>
      </p:sp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>
          <a:xfrm>
            <a:off x="349250" y="714375"/>
            <a:ext cx="8064500" cy="554038"/>
          </a:xfrm>
        </p:spPr>
        <p:txBody>
          <a:bodyPr tIns="144000"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  <a:ea typeface="MS PGothic" pitchFamily="34" charset="-128"/>
              </a:rPr>
              <a:t>Aufgabentypen</a:t>
            </a: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  <a:t/>
            </a:r>
            <a:br>
              <a:rPr lang="de-DE" altLang="de-DE" sz="1800" smtClean="0">
                <a:solidFill>
                  <a:schemeClr val="tx2"/>
                </a:solidFill>
                <a:ea typeface="MS PGothic" pitchFamily="34" charset="-128"/>
              </a:rPr>
            </a:br>
            <a:r>
              <a:rPr lang="de-DE" altLang="de-DE" sz="1800" smtClean="0">
                <a:ea typeface="MS PGothic" pitchFamily="34" charset="-128"/>
              </a:rPr>
              <a:t/>
            </a:r>
            <a:br>
              <a:rPr lang="de-DE" altLang="de-DE" sz="1800" smtClean="0">
                <a:ea typeface="MS PGothic" pitchFamily="34" charset="-128"/>
              </a:rPr>
            </a:br>
            <a:endParaRPr lang="de-DE" altLang="de-DE" sz="1800" b="0" i="1" smtClean="0">
              <a:ea typeface="MS PGothic" pitchFamily="34" charset="-128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nummernplatzhalter 4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FC486A-600C-468E-9476-6E06F333FB70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8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3208338"/>
            <a:ext cx="8566150" cy="1092200"/>
          </a:xfrm>
        </p:spPr>
        <p:txBody>
          <a:bodyPr/>
          <a:lstStyle/>
          <a:p>
            <a:pPr algn="ctr" defTabSz="358775" eaLnBrk="1" hangingPunct="1"/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III. Schulinterne Lehrpläne und Unterstützungsangebote</a:t>
            </a:r>
          </a:p>
        </p:txBody>
      </p:sp>
      <p:sp>
        <p:nvSpPr>
          <p:cNvPr id="5222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F6915D-9E30-4AF7-AD64-9C598E019C5C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77825" y="779463"/>
            <a:ext cx="82010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10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800" b="1" dirty="0">
              <a:solidFill>
                <a:srgbClr val="000099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Aufgabe schulinterner Lehrpläne: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die verbindlichen Vorgaben der Kernlehrpläne auf die </a:t>
            </a:r>
            <a:r>
              <a:rPr lang="de-DE" altLang="de-DE" sz="1600" b="1" dirty="0">
                <a:solidFill>
                  <a:srgbClr val="000099"/>
                </a:solidFill>
                <a:latin typeface="Corbel" pitchFamily="34" charset="0"/>
              </a:rPr>
              <a:t>Situation der Schule </a:t>
            </a: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bezogen </a:t>
            </a:r>
            <a:r>
              <a:rPr lang="de-DE" altLang="de-DE" sz="1600" b="1" dirty="0">
                <a:solidFill>
                  <a:srgbClr val="000099"/>
                </a:solidFill>
                <a:latin typeface="Corbel" pitchFamily="34" charset="0"/>
              </a:rPr>
              <a:t>konkretisieren</a:t>
            </a: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 und Freiräume ausgestalten</a:t>
            </a:r>
          </a:p>
          <a:p>
            <a:pPr>
              <a:spcBef>
                <a:spcPct val="50000"/>
              </a:spcBef>
              <a:buFontTx/>
              <a:buNone/>
            </a:pPr>
            <a:endParaRPr lang="de-DE" altLang="de-DE" sz="1600" dirty="0">
              <a:solidFill>
                <a:srgbClr val="000099"/>
              </a:solidFill>
              <a:latin typeface="Corbe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Corbel" pitchFamily="34" charset="0"/>
              </a:rPr>
              <a:t>Rechtliche Grundlagen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b="1" dirty="0">
              <a:latin typeface="Corbe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 err="1">
                <a:latin typeface="Corbel" pitchFamily="34" charset="0"/>
              </a:rPr>
              <a:t>SchulG</a:t>
            </a:r>
            <a:r>
              <a:rPr lang="de-DE" altLang="de-DE" sz="1600" b="1" dirty="0">
                <a:latin typeface="Corbel" pitchFamily="34" charset="0"/>
              </a:rPr>
              <a:t> § 29 - Unterrichtsvorgaben</a:t>
            </a:r>
            <a:endParaRPr lang="de-DE" altLang="de-DE" sz="1600" dirty="0">
              <a:latin typeface="Corbel" pitchFamily="34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de-DE" altLang="de-DE" sz="1600" dirty="0">
                <a:latin typeface="Corbel" pitchFamily="34" charset="0"/>
              </a:rPr>
              <a:t>(1) Das </a:t>
            </a:r>
            <a:r>
              <a:rPr lang="de-DE" altLang="de-DE" sz="1600" b="1" dirty="0">
                <a:latin typeface="Corbel" pitchFamily="34" charset="0"/>
              </a:rPr>
              <a:t>Ministerium</a:t>
            </a:r>
            <a:r>
              <a:rPr lang="de-DE" altLang="de-DE" sz="1600" dirty="0">
                <a:latin typeface="Corbel" pitchFamily="34" charset="0"/>
              </a:rPr>
              <a:t> erlässt in der Regel schulformspezifische Vorgaben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orbel" pitchFamily="34" charset="0"/>
              </a:rPr>
              <a:t>für den Unterricht (Richtlinien, Rahmenvorgaben, Lehrpläne). Diese legen insbesondere die Ziele und Inhalte für die Bildungsgänge, Unterrichtsfächer und Lernbereiche fest und bestimmen die </a:t>
            </a:r>
            <a:r>
              <a:rPr lang="de-DE" altLang="de-DE" sz="1600" b="1" dirty="0">
                <a:latin typeface="Corbel" pitchFamily="34" charset="0"/>
              </a:rPr>
              <a:t>erwarteten Lernergebnisse</a:t>
            </a:r>
            <a:r>
              <a:rPr lang="de-DE" altLang="de-DE" sz="1600" dirty="0">
                <a:latin typeface="Corbel" pitchFamily="34" charset="0"/>
              </a:rPr>
              <a:t> (Bildungsstandards).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de-DE" altLang="de-DE" sz="1600" dirty="0">
                <a:latin typeface="Corbel" pitchFamily="34" charset="0"/>
              </a:rPr>
              <a:t>(2) Die </a:t>
            </a:r>
            <a:r>
              <a:rPr lang="de-DE" altLang="de-DE" sz="1600" b="1" dirty="0">
                <a:latin typeface="Corbel" pitchFamily="34" charset="0"/>
              </a:rPr>
              <a:t>Schulen</a:t>
            </a:r>
            <a:r>
              <a:rPr lang="de-DE" altLang="de-DE" sz="1600" dirty="0">
                <a:latin typeface="Corbel" pitchFamily="34" charset="0"/>
              </a:rPr>
              <a:t> bestimmen auf der Grundlage der Unterrichtsvorgaben nach Absatz 1 in Verbindung mit ihrem Schulprogramm</a:t>
            </a:r>
            <a:r>
              <a:rPr lang="de-DE" altLang="de-DE" sz="1600" b="1" dirty="0">
                <a:latin typeface="Corbel" pitchFamily="34" charset="0"/>
              </a:rPr>
              <a:t> schuleigene Unterrichtsvorgaben.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de-DE" altLang="de-DE" sz="1600" dirty="0">
                <a:latin typeface="Corbel" pitchFamily="34" charset="0"/>
              </a:rPr>
              <a:t>(3) Unterrichtsvorgaben nach den Absätzen 1 und 2 sind so zu fassen,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Corbel" pitchFamily="34" charset="0"/>
              </a:rPr>
              <a:t>dass für die Lehrerinnen und Lehrer ein</a:t>
            </a:r>
            <a:r>
              <a:rPr lang="de-DE" altLang="de-DE" sz="1600" b="1" dirty="0">
                <a:latin typeface="Corbel" pitchFamily="34" charset="0"/>
              </a:rPr>
              <a:t> pädagogischer Gestaltungsspielraum </a:t>
            </a:r>
            <a:r>
              <a:rPr lang="de-DE" altLang="de-DE" sz="1600" dirty="0">
                <a:latin typeface="Corbel" pitchFamily="34" charset="0"/>
              </a:rPr>
              <a:t>bleibt</a:t>
            </a:r>
            <a:r>
              <a:rPr lang="de-DE" altLang="de-DE" sz="1600" b="1" dirty="0">
                <a:latin typeface="Corbel" pitchFamily="34" charset="0"/>
              </a:rPr>
              <a:t>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11275" y="2935288"/>
            <a:ext cx="726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3252" name="Textfeld 6"/>
          <p:cNvSpPr txBox="1">
            <a:spLocks noChangeArrowheads="1"/>
          </p:cNvSpPr>
          <p:nvPr/>
        </p:nvSpPr>
        <p:spPr bwMode="auto">
          <a:xfrm>
            <a:off x="468313" y="879475"/>
            <a:ext cx="793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Schulinterne Lehrpläne</a:t>
            </a:r>
          </a:p>
        </p:txBody>
      </p:sp>
      <p:sp>
        <p:nvSpPr>
          <p:cNvPr id="53253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2E004F-22BA-444E-918C-D44DCFC06E38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80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536575" y="1600200"/>
            <a:ext cx="82010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Aufgabe schulinterner Lehrpläne: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die verbindlichen Vorgaben der Kernlehrpläne auf die </a:t>
            </a:r>
            <a:r>
              <a:rPr lang="de-DE" altLang="de-DE" sz="1600" b="1" dirty="0">
                <a:solidFill>
                  <a:srgbClr val="000099"/>
                </a:solidFill>
                <a:latin typeface="Corbel" pitchFamily="34" charset="0"/>
              </a:rPr>
              <a:t>Situation der Schule </a:t>
            </a: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bezogen </a:t>
            </a:r>
            <a:r>
              <a:rPr lang="de-DE" altLang="de-DE" sz="1600" b="1" dirty="0">
                <a:solidFill>
                  <a:srgbClr val="000099"/>
                </a:solidFill>
                <a:latin typeface="Corbel" pitchFamily="34" charset="0"/>
              </a:rPr>
              <a:t>konkretisieren</a:t>
            </a:r>
            <a:r>
              <a:rPr lang="de-DE" altLang="de-DE" sz="1600" dirty="0">
                <a:solidFill>
                  <a:srgbClr val="000099"/>
                </a:solidFill>
                <a:latin typeface="Corbel" pitchFamily="34" charset="0"/>
              </a:rPr>
              <a:t> und Freiräume ausgestalten</a:t>
            </a:r>
          </a:p>
          <a:p>
            <a:pPr eaLnBrk="1" hangingPunct="1">
              <a:defRPr/>
            </a:pPr>
            <a:endParaRPr lang="de-DE" altLang="de-DE" sz="800" b="1" dirty="0"/>
          </a:p>
          <a:p>
            <a:pPr eaLnBrk="1" hangingPunct="1">
              <a:defRPr/>
            </a:pPr>
            <a:r>
              <a:rPr lang="de-DE" altLang="de-DE" sz="1600" b="1" dirty="0"/>
              <a:t>Rechtliche Grundlagen</a:t>
            </a:r>
          </a:p>
          <a:p>
            <a:pPr eaLnBrk="1" hangingPunct="1">
              <a:defRPr/>
            </a:pPr>
            <a:endParaRPr lang="de-DE" altLang="de-DE" sz="800" b="1" dirty="0"/>
          </a:p>
          <a:p>
            <a:pPr eaLnBrk="1" hangingPunct="1">
              <a:defRPr/>
            </a:pPr>
            <a:r>
              <a:rPr lang="de-DE" altLang="de-DE" sz="1600" b="1" dirty="0" err="1"/>
              <a:t>SchulG</a:t>
            </a:r>
            <a:r>
              <a:rPr lang="de-DE" altLang="de-DE" sz="1600" b="1" dirty="0"/>
              <a:t> </a:t>
            </a:r>
            <a:r>
              <a:rPr lang="de-DE" altLang="de-DE" sz="1600" b="1" dirty="0">
                <a:ea typeface="+mn-ea"/>
              </a:rPr>
              <a:t>§</a:t>
            </a:r>
            <a:r>
              <a:rPr lang="de-DE" altLang="de-DE" sz="1600" b="1" dirty="0"/>
              <a:t> </a:t>
            </a:r>
            <a:r>
              <a:rPr lang="de-DE" altLang="de-DE" sz="1600" b="1" dirty="0" smtClean="0"/>
              <a:t>70 </a:t>
            </a:r>
            <a:r>
              <a:rPr lang="de-DE" altLang="de-DE" sz="1600" dirty="0"/>
              <a:t>–</a:t>
            </a:r>
            <a:r>
              <a:rPr lang="de-DE" altLang="de-DE" sz="1600" b="1" dirty="0" smtClean="0"/>
              <a:t> </a:t>
            </a:r>
            <a:r>
              <a:rPr lang="de-DE" altLang="de-DE" sz="1600" b="1" dirty="0"/>
              <a:t>Fachkonferenz, Bildungskonferenz</a:t>
            </a:r>
          </a:p>
          <a:p>
            <a:pPr eaLnBrk="1" hangingPunct="1">
              <a:defRPr/>
            </a:pPr>
            <a:endParaRPr lang="de-DE" altLang="de-DE" sz="800" b="1" dirty="0"/>
          </a:p>
          <a:p>
            <a:pPr eaLnBrk="1" hangingPunct="1">
              <a:defRPr/>
            </a:pPr>
            <a:r>
              <a:rPr lang="de-DE" altLang="de-DE" sz="1600" dirty="0"/>
              <a:t>(3) Die </a:t>
            </a:r>
            <a:r>
              <a:rPr lang="de-DE" altLang="de-DE" sz="1600" b="1" dirty="0"/>
              <a:t>Fachkonferenz</a:t>
            </a:r>
            <a:r>
              <a:rPr lang="de-DE" altLang="de-DE" sz="1600" dirty="0"/>
              <a:t> </a:t>
            </a:r>
            <a:r>
              <a:rPr lang="de-DE" altLang="de-DE" sz="1600" b="1" dirty="0"/>
              <a:t>berät</a:t>
            </a:r>
            <a:r>
              <a:rPr lang="de-DE" altLang="de-DE" sz="1600" dirty="0"/>
              <a:t>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 eaLnBrk="1" hangingPunct="1">
              <a:defRPr/>
            </a:pPr>
            <a:endParaRPr lang="de-DE" altLang="de-DE" sz="800" dirty="0"/>
          </a:p>
          <a:p>
            <a:pPr eaLnBrk="1" hangingPunct="1">
              <a:defRPr/>
            </a:pPr>
            <a:r>
              <a:rPr lang="de-DE" altLang="de-DE" sz="1600" dirty="0"/>
              <a:t>(4) Die </a:t>
            </a:r>
            <a:r>
              <a:rPr lang="de-DE" altLang="de-DE" sz="1600" b="1" dirty="0"/>
              <a:t>Fachkonferenz entscheidet</a:t>
            </a:r>
            <a:r>
              <a:rPr lang="de-DE" altLang="de-DE" sz="1600" dirty="0"/>
              <a:t> in ihrem Fach insbesondere über</a:t>
            </a:r>
          </a:p>
          <a:p>
            <a:pPr eaLnBrk="1" hangingPunct="1">
              <a:buFontTx/>
              <a:buAutoNum type="arabicPeriod"/>
              <a:defRPr/>
            </a:pPr>
            <a:r>
              <a:rPr lang="de-DE" altLang="de-DE" sz="1600" dirty="0"/>
              <a:t>Grundsätze zur fachmethodischen und fachdidaktischen Arbeit</a:t>
            </a:r>
          </a:p>
          <a:p>
            <a:pPr eaLnBrk="1" hangingPunct="1">
              <a:buFontTx/>
              <a:buAutoNum type="arabicPeriod"/>
              <a:defRPr/>
            </a:pPr>
            <a:r>
              <a:rPr lang="de-DE" altLang="de-DE" sz="1600" dirty="0"/>
              <a:t>Grundsätze zur Leistungsbewertung</a:t>
            </a:r>
          </a:p>
          <a:p>
            <a:pPr eaLnBrk="1" hangingPunct="1">
              <a:buFontTx/>
              <a:buAutoNum type="arabicPeriod"/>
              <a:defRPr/>
            </a:pPr>
            <a:r>
              <a:rPr lang="de-DE" altLang="de-DE" sz="1600" dirty="0"/>
              <a:t>Vorschläge an die Lehrerkonferenz zur Einführung von Lernmitteln.</a:t>
            </a:r>
          </a:p>
        </p:txBody>
      </p:sp>
      <p:sp>
        <p:nvSpPr>
          <p:cNvPr id="30725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539750" y="6453188"/>
            <a:ext cx="288925" cy="3413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DE4082-DD24-4E50-B801-DD48C42968AE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800" smtClean="0"/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468313" y="879475"/>
            <a:ext cx="793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Schulinterne Lehrpläne</a:t>
            </a:r>
          </a:p>
        </p:txBody>
      </p:sp>
    </p:spTree>
    <p:extLst>
      <p:ext uri="{BB962C8B-B14F-4D97-AF65-F5344CB8AC3E}">
        <p14:creationId xmlns:p14="http://schemas.microsoft.com/office/powerpoint/2010/main" val="190130957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nummernplatzhalter 4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6EF901-1CE6-487F-9164-1609E9B78D1A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800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352550" y="2876550"/>
            <a:ext cx="7218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ea typeface="ヒラギノ角ゴ Pro W3" pitchFamily="-112" charset="-128"/>
            </a:endParaRPr>
          </a:p>
        </p:txBody>
      </p:sp>
      <p:sp>
        <p:nvSpPr>
          <p:cNvPr id="925699" name="Text Box 3"/>
          <p:cNvSpPr txBox="1">
            <a:spLocks noChangeArrowheads="1"/>
          </p:cNvSpPr>
          <p:nvPr/>
        </p:nvSpPr>
        <p:spPr bwMode="auto">
          <a:xfrm>
            <a:off x="1042988" y="1725613"/>
            <a:ext cx="7777162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>
                <a:latin typeface="Corbel" pitchFamily="34" charset="0"/>
                <a:ea typeface="ヒラギノ角ゴ Pro W3" pitchFamily="-112" charset="-128"/>
              </a:rPr>
              <a:t>Welche Kompetenzen</a:t>
            </a: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 sollen bis zum Ende des Bildungsabschnitts entwickelt werden (KLP-Vorgabe, schulinterner Lehrplan)? </a:t>
            </a:r>
          </a:p>
          <a:p>
            <a:pPr>
              <a:buFontTx/>
              <a:buNone/>
            </a:pP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	Worauf konzentrieren wir uns zunächst?</a:t>
            </a:r>
          </a:p>
          <a:p>
            <a:pPr>
              <a:spcBef>
                <a:spcPct val="50000"/>
              </a:spcBef>
            </a:pPr>
            <a:r>
              <a:rPr lang="de-DE" altLang="de-DE" sz="2000" b="1">
                <a:latin typeface="Corbel" pitchFamily="34" charset="0"/>
                <a:ea typeface="ヒラギノ角ゴ Pro W3" pitchFamily="-112" charset="-128"/>
              </a:rPr>
              <a:t>Welcher Inhalt / welche Sache ist geeignet</a:t>
            </a: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, um dieses Können (diese Kompetenzen) zu entwickeln? + In welchen </a:t>
            </a:r>
            <a:r>
              <a:rPr lang="de-DE" altLang="de-DE" sz="2000" b="1">
                <a:latin typeface="Corbel" pitchFamily="34" charset="0"/>
                <a:ea typeface="ヒラギノ角ゴ Pro W3" pitchFamily="-112" charset="-128"/>
              </a:rPr>
              <a:t>Anwendungs- und Handlungssituationen</a:t>
            </a: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 ist die Kompetenz relevant? 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Wie muss auf dieser Grundlage die </a:t>
            </a:r>
            <a:r>
              <a:rPr lang="de-DE" altLang="de-DE" sz="2000" b="1">
                <a:latin typeface="Corbel" pitchFamily="34" charset="0"/>
                <a:ea typeface="ヒラギノ角ゴ Pro W3" pitchFamily="-112" charset="-128"/>
              </a:rPr>
              <a:t>Erwerbs- bzw. Lernsituation</a:t>
            </a: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 gestaltet sein?  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33350" y="1255713"/>
            <a:ext cx="8934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Kompetenz(erwartungen) als Ausgangspunkt für die Planung</a:t>
            </a:r>
          </a:p>
        </p:txBody>
      </p:sp>
      <p:sp>
        <p:nvSpPr>
          <p:cNvPr id="54278" name="Textfeld 8"/>
          <p:cNvSpPr txBox="1">
            <a:spLocks noChangeArrowheads="1"/>
          </p:cNvSpPr>
          <p:nvPr/>
        </p:nvSpPr>
        <p:spPr bwMode="auto">
          <a:xfrm>
            <a:off x="539750" y="838200"/>
            <a:ext cx="817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Kompetenzorientierung</a:t>
            </a:r>
          </a:p>
        </p:txBody>
      </p:sp>
      <p:sp>
        <p:nvSpPr>
          <p:cNvPr id="54279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240975-57A6-4386-A3FA-DF3C6AC42813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F43506-3269-4000-ACBB-A3F977CE7F2F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800"/>
          </a:p>
        </p:txBody>
      </p:sp>
      <p:sp>
        <p:nvSpPr>
          <p:cNvPr id="17411" name="Foliennummernplatzhalter 4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6F0BD4-0596-4ED9-8712-A4918D62D965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52550" y="2876550"/>
            <a:ext cx="7218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ea typeface="ヒラギノ角ゴ Pro W3" pitchFamily="-112" charset="-128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76350" y="1509713"/>
            <a:ext cx="6400800" cy="45021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Von der</a:t>
            </a:r>
            <a:r>
              <a:rPr lang="de-DE" altLang="de-DE" sz="18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Input-Steuerung und „Stofforientierung“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de-DE" altLang="de-DE" sz="1800">
                <a:latin typeface="Corbel" pitchFamily="34" charset="0"/>
                <a:ea typeface="ヒラギノ角ゴ Pro W3" pitchFamily="-112" charset="-128"/>
              </a:rPr>
              <a:t>Was soll am Ende dieses Bildungsabschnitts </a:t>
            </a:r>
            <a:br>
              <a:rPr lang="de-DE" altLang="de-DE" sz="1800">
                <a:latin typeface="Corbel" pitchFamily="34" charset="0"/>
                <a:ea typeface="ヒラギノ角ゴ Pro W3" pitchFamily="-112" charset="-128"/>
              </a:rPr>
            </a:br>
            <a:r>
              <a:rPr lang="de-DE" altLang="de-DE" sz="1800" b="1">
                <a:latin typeface="Corbel" pitchFamily="34" charset="0"/>
                <a:ea typeface="ヒラギノ角ゴ Pro W3" pitchFamily="-112" charset="-128"/>
              </a:rPr>
              <a:t>durchgenommen</a:t>
            </a:r>
            <a:r>
              <a:rPr lang="de-DE" altLang="de-DE" sz="1800">
                <a:latin typeface="Corbel" pitchFamily="34" charset="0"/>
                <a:ea typeface="ヒラギノ角ゴ Pro W3" pitchFamily="-112" charset="-128"/>
              </a:rPr>
              <a:t> und behandelt worden sein?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Corbel" pitchFamily="34" charset="0"/>
              <a:ea typeface="ヒラギノ角ゴ Pro W3" pitchFamily="-112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zur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Corbel" pitchFamily="34" charset="0"/>
              <a:ea typeface="ヒラギノ角ゴ Pro W3" pitchFamily="-112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Ergebnis- bzw. „Output-Steuerung“ und </a:t>
            </a:r>
            <a:br>
              <a:rPr lang="de-DE" altLang="de-DE" sz="18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</a:br>
            <a:r>
              <a:rPr lang="de-DE" altLang="de-DE" sz="18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Kompetenzorientierung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de-DE" altLang="de-DE" sz="1800">
                <a:latin typeface="Corbel" pitchFamily="34" charset="0"/>
                <a:ea typeface="ヒラギノ角ゴ Pro W3" pitchFamily="-112" charset="-128"/>
              </a:rPr>
              <a:t>Was sollen Schülerinnen und Schüler am </a:t>
            </a:r>
            <a:br>
              <a:rPr lang="de-DE" altLang="de-DE" sz="1800">
                <a:latin typeface="Corbel" pitchFamily="34" charset="0"/>
                <a:ea typeface="ヒラギノ角ゴ Pro W3" pitchFamily="-112" charset="-128"/>
              </a:rPr>
            </a:br>
            <a:r>
              <a:rPr lang="de-DE" altLang="de-DE" sz="1800">
                <a:latin typeface="Corbel" pitchFamily="34" charset="0"/>
                <a:ea typeface="ヒラギノ角ゴ Pro W3" pitchFamily="-112" charset="-128"/>
              </a:rPr>
              <a:t>Ende eines Bildungsabschnitts </a:t>
            </a:r>
            <a:r>
              <a:rPr lang="de-DE" altLang="de-DE" sz="1800" b="1">
                <a:latin typeface="Corbel" pitchFamily="34" charset="0"/>
                <a:ea typeface="ヒラギノ角ゴ Pro W3" pitchFamily="-112" charset="-128"/>
              </a:rPr>
              <a:t>können</a:t>
            </a:r>
            <a:r>
              <a:rPr lang="de-DE" altLang="de-DE" sz="1800">
                <a:latin typeface="Corbel" pitchFamily="34" charset="0"/>
                <a:ea typeface="ヒラギノ角ゴ Pro W3" pitchFamily="-112" charset="-128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Garamond" pitchFamily="18" charset="0"/>
              <a:ea typeface="ヒラギノ角ゴ Pro W3" pitchFamily="-112" charset="-128"/>
            </a:endParaRPr>
          </a:p>
        </p:txBody>
      </p:sp>
      <p:sp>
        <p:nvSpPr>
          <p:cNvPr id="17414" name="Textfeld 7"/>
          <p:cNvSpPr txBox="1">
            <a:spLocks noChangeArrowheads="1"/>
          </p:cNvSpPr>
          <p:nvPr/>
        </p:nvSpPr>
        <p:spPr bwMode="auto">
          <a:xfrm>
            <a:off x="539750" y="838200"/>
            <a:ext cx="817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Orientierungswechsel</a:t>
            </a:r>
          </a:p>
        </p:txBody>
      </p:sp>
      <p:sp>
        <p:nvSpPr>
          <p:cNvPr id="17415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045E2F-64C7-4D34-9812-B190358E1D8A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"/>
          <p:cNvSpPr txBox="1">
            <a:spLocks noGrp="1" noChangeArrowheads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CC64DA-BBB4-4BF3-BBF2-C9A447EEA4AC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5288" y="1290638"/>
            <a:ext cx="8424862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Times" pitchFamily="18" charset="0"/>
              <a:buNone/>
            </a:pPr>
            <a:r>
              <a:rPr lang="de-DE" altLang="de-DE" sz="20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Anforderungen an die Schulen angesichts  kompetenzorientierter Kernlehrpläne</a:t>
            </a:r>
          </a:p>
        </p:txBody>
      </p:sp>
      <p:sp>
        <p:nvSpPr>
          <p:cNvPr id="55300" name="Textfeld 7"/>
          <p:cNvSpPr txBox="1">
            <a:spLocks noChangeArrowheads="1"/>
          </p:cNvSpPr>
          <p:nvPr/>
        </p:nvSpPr>
        <p:spPr bwMode="auto">
          <a:xfrm>
            <a:off x="244475" y="784225"/>
            <a:ext cx="833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</a:rPr>
              <a:t>Schulinterne Lehrpläne</a:t>
            </a:r>
            <a:endParaRPr lang="de-DE" altLang="de-DE" sz="2800" b="1">
              <a:solidFill>
                <a:srgbClr val="FF0000"/>
              </a:solidFill>
              <a:latin typeface="Corbel" pitchFamily="34" charset="0"/>
              <a:ea typeface="ヒラギノ角ゴ Pro W3" pitchFamily="-112" charset="-128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738" y="2154238"/>
            <a:ext cx="4040187" cy="3951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b="1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KLP:</a:t>
            </a:r>
          </a:p>
          <a:p>
            <a:pPr>
              <a:defRPr/>
            </a:pP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Vorgabe </a:t>
            </a:r>
            <a:r>
              <a:rPr lang="de-DE" sz="2000" kern="1200" dirty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zu erreichender Kompetenzen </a:t>
            </a: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</a:t>
            </a:r>
          </a:p>
          <a:p>
            <a:pPr>
              <a:defRPr/>
            </a:pPr>
            <a:endParaRPr lang="de-DE" sz="2000" kern="1200" dirty="0" smtClean="0">
              <a:solidFill>
                <a:srgbClr val="000000"/>
              </a:solidFill>
              <a:latin typeface="Corbel" pitchFamily="34" charset="0"/>
              <a:ea typeface="ヒラギノ角ゴ Pro W3" pitchFamily="-112" charset="-128"/>
            </a:endParaRPr>
          </a:p>
          <a:p>
            <a:pPr>
              <a:defRPr/>
            </a:pP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Beschränkung </a:t>
            </a:r>
            <a:r>
              <a:rPr lang="de-DE" sz="2000" kern="1200" dirty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auf den Kernbereich fachlicher Anforderungen </a:t>
            </a: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</a:t>
            </a:r>
          </a:p>
          <a:p>
            <a:pPr>
              <a:defRPr/>
            </a:pPr>
            <a:r>
              <a:rPr lang="de-DE" sz="2000" kern="1200" dirty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Formulierung von Kompetenzerwartungen und inhaltlichen Schwerpunkten zu einem bestimmten Zeitpunkt eines </a:t>
            </a: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Bildungsganges </a:t>
            </a:r>
            <a:r>
              <a:rPr lang="de-DE" sz="18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</a:t>
            </a:r>
            <a:endParaRPr lang="de-DE" sz="1800" dirty="0">
              <a:latin typeface="Corbel" pitchFamily="34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76212" indent="0">
              <a:spcBef>
                <a:spcPct val="50000"/>
              </a:spcBef>
              <a:buFontTx/>
              <a:buNone/>
              <a:defRPr/>
            </a:pPr>
            <a:r>
              <a:rPr lang="de-DE" sz="2000" b="1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Schule:</a:t>
            </a: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 didaktisch-pädagogische </a:t>
            </a:r>
            <a:r>
              <a:rPr lang="de-DE" sz="2000" kern="1200" dirty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Prozesse in der Verantwortung der Schule</a:t>
            </a: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 Gestaltungsspielräume </a:t>
            </a:r>
            <a:r>
              <a:rPr lang="de-DE" sz="2000" kern="1200" dirty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der </a:t>
            </a: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Schulen</a:t>
            </a: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de-DE" sz="20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 Konkretisierung </a:t>
            </a:r>
            <a:r>
              <a:rPr lang="de-DE" sz="2000" kern="1200" dirty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in unterrichtlichen Kontexten und Umsetzung in aufeinander abgestimmte Unterrichtsvorhaben (Progression, </a:t>
            </a:r>
            <a:r>
              <a:rPr lang="de-DE" sz="2000" kern="1200" dirty="0" err="1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Kumulativität</a:t>
            </a:r>
            <a:r>
              <a:rPr lang="de-DE" sz="18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)</a:t>
            </a:r>
            <a:endParaRPr lang="de-DE" sz="1800" dirty="0">
              <a:latin typeface="Corbel" pitchFamily="34" charset="0"/>
            </a:endParaRPr>
          </a:p>
        </p:txBody>
      </p:sp>
      <p:sp>
        <p:nvSpPr>
          <p:cNvPr id="55303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6B5B82-237E-4965-8EEA-244DB7500BE2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"/>
          <p:cNvSpPr txBox="1">
            <a:spLocks noGrp="1" noChangeArrowheads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12930B-9D5C-4613-932A-AD28D2FC8E84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5288" y="1254125"/>
            <a:ext cx="8424862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00050" indent="-223838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Times" pitchFamily="18" charset="0"/>
              <a:buNone/>
            </a:pPr>
            <a:r>
              <a:rPr lang="de-DE" altLang="de-DE" sz="3200">
                <a:solidFill>
                  <a:srgbClr val="000099"/>
                </a:solidFill>
                <a:ea typeface="ヒラギノ角ゴ Pro W3" pitchFamily="-112" charset="-128"/>
              </a:rPr>
              <a:t>	</a:t>
            </a:r>
            <a:r>
              <a:rPr lang="de-DE" altLang="de-DE" sz="20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Anforderungen an die Schulen angesichts  kompetenzorientierter Kernlehrpläne</a:t>
            </a:r>
          </a:p>
        </p:txBody>
      </p:sp>
      <p:sp>
        <p:nvSpPr>
          <p:cNvPr id="56324" name="Textfeld 7"/>
          <p:cNvSpPr txBox="1">
            <a:spLocks noChangeArrowheads="1"/>
          </p:cNvSpPr>
          <p:nvPr/>
        </p:nvSpPr>
        <p:spPr bwMode="auto">
          <a:xfrm>
            <a:off x="539750" y="854075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Corbel" pitchFamily="34" charset="0"/>
              </a:rPr>
              <a:t>Schulinterne Lehrpläne</a:t>
            </a:r>
            <a:endParaRPr lang="de-DE" altLang="de-DE" sz="2800" b="1">
              <a:solidFill>
                <a:srgbClr val="FF0000"/>
              </a:solidFill>
              <a:latin typeface="Corbel" pitchFamily="34" charset="0"/>
              <a:ea typeface="ヒラギノ角ゴ Pro W3" pitchFamily="-112" charset="-128"/>
            </a:endParaRPr>
          </a:p>
        </p:txBody>
      </p:sp>
      <p:sp>
        <p:nvSpPr>
          <p:cNvPr id="56325" name="Titel 1"/>
          <p:cNvSpPr>
            <a:spLocks noGrp="1"/>
          </p:cNvSpPr>
          <p:nvPr>
            <p:ph type="title"/>
          </p:nvPr>
        </p:nvSpPr>
        <p:spPr>
          <a:xfrm>
            <a:off x="395288" y="-1065213"/>
            <a:ext cx="8229600" cy="1143001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b="1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KLP:</a:t>
            </a:r>
          </a:p>
          <a:p>
            <a:pPr>
              <a:defRPr/>
            </a:pPr>
            <a:r>
              <a:rPr lang="de-DE" sz="1800" dirty="0">
                <a:latin typeface="Corbel" pitchFamily="34" charset="0"/>
                <a:ea typeface="ヒラギノ角ゴ Pro W3" pitchFamily="-112" charset="-128"/>
              </a:rPr>
              <a:t>Festlegung des Umfangs von Kompetenzerwartungen und damit verbundener Fachkenntnisse </a:t>
            </a:r>
            <a:r>
              <a:rPr lang="de-DE" sz="18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</a:t>
            </a:r>
          </a:p>
          <a:p>
            <a:pPr>
              <a:defRPr/>
            </a:pPr>
            <a:r>
              <a:rPr lang="de-DE" sz="1800" dirty="0">
                <a:latin typeface="Corbel" pitchFamily="34" charset="0"/>
                <a:ea typeface="ヒラギノ角ゴ Pro W3" pitchFamily="-112" charset="-128"/>
              </a:rPr>
              <a:t>Aussagen zur Leistungserfassung und -bewertung</a:t>
            </a:r>
            <a:r>
              <a:rPr lang="de-DE" sz="18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 …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76212" indent="0">
              <a:spcBef>
                <a:spcPct val="50000"/>
              </a:spcBef>
              <a:buFontTx/>
              <a:buNone/>
              <a:defRPr/>
            </a:pPr>
            <a:r>
              <a:rPr lang="de-DE" sz="2000" b="1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Schule:</a:t>
            </a: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de-DE" sz="18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 </a:t>
            </a:r>
            <a:r>
              <a:rPr lang="de-DE" sz="1800" dirty="0" smtClean="0">
                <a:latin typeface="Corbel" pitchFamily="34" charset="0"/>
                <a:ea typeface="ヒラギノ角ゴ Pro W3" pitchFamily="-112" charset="-128"/>
              </a:rPr>
              <a:t>lerngruppen-adäquate </a:t>
            </a:r>
            <a:r>
              <a:rPr lang="de-DE" sz="1800" dirty="0">
                <a:latin typeface="Corbel" pitchFamily="34" charset="0"/>
                <a:ea typeface="ヒラギノ角ゴ Pro W3" pitchFamily="-112" charset="-128"/>
              </a:rPr>
              <a:t>Umsetzung und Konkretisierung </a:t>
            </a:r>
            <a:endParaRPr lang="de-DE" sz="1800" dirty="0" smtClean="0">
              <a:latin typeface="Corbel" pitchFamily="34" charset="0"/>
              <a:ea typeface="ヒラギノ角ゴ Pro W3" pitchFamily="-112" charset="-128"/>
            </a:endParaRP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de-DE" sz="1800" kern="1200" dirty="0" smtClean="0">
                <a:solidFill>
                  <a:srgbClr val="000000"/>
                </a:solidFill>
                <a:latin typeface="Corbel" pitchFamily="34" charset="0"/>
                <a:ea typeface="ヒラギノ角ゴ Pro W3" pitchFamily="-112" charset="-128"/>
              </a:rPr>
              <a:t>… </a:t>
            </a:r>
            <a:r>
              <a:rPr lang="de-DE" sz="1800" dirty="0" smtClean="0">
                <a:latin typeface="Corbel" pitchFamily="34" charset="0"/>
                <a:ea typeface="ヒラギノ角ゴ Pro W3" pitchFamily="-112" charset="-128"/>
              </a:rPr>
              <a:t>Vereinbarungen </a:t>
            </a:r>
            <a:r>
              <a:rPr lang="de-DE" sz="1800" dirty="0">
                <a:latin typeface="Corbel" pitchFamily="34" charset="0"/>
                <a:ea typeface="ヒラギノ角ゴ Pro W3" pitchFamily="-112" charset="-128"/>
              </a:rPr>
              <a:t>und Absprachen über Kriterien </a:t>
            </a:r>
            <a:endParaRPr lang="de-DE" sz="1800" dirty="0" smtClean="0">
              <a:latin typeface="Corbel" pitchFamily="34" charset="0"/>
              <a:ea typeface="ヒラギノ角ゴ Pro W3" pitchFamily="-112" charset="-128"/>
            </a:endParaRP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de-DE" sz="1800" dirty="0" smtClean="0">
                <a:latin typeface="Corbel" pitchFamily="34" charset="0"/>
                <a:ea typeface="ヒラギノ角ゴ Pro W3" pitchFamily="-112" charset="-128"/>
              </a:rPr>
              <a:t>Verpflichtung </a:t>
            </a:r>
            <a:r>
              <a:rPr lang="de-DE" sz="1800" dirty="0">
                <a:latin typeface="Corbel" pitchFamily="34" charset="0"/>
                <a:ea typeface="ヒラギノ角ゴ Pro W3" pitchFamily="-112" charset="-128"/>
              </a:rPr>
              <a:t>der Schulen schuleigene Curricula (Lehrpläne/ Arbeitspläne) zu erstellen laut Schulgesetz</a:t>
            </a: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endParaRPr lang="de-DE" sz="1800" dirty="0" smtClean="0">
              <a:ea typeface="ヒラギノ角ゴ Pro W3" pitchFamily="-112" charset="-128"/>
            </a:endParaRPr>
          </a:p>
          <a:p>
            <a:pPr marL="400050" indent="-223838">
              <a:spcBef>
                <a:spcPct val="50000"/>
              </a:spcBef>
              <a:buFont typeface="Times" pitchFamily="18" charset="0"/>
              <a:buChar char="•"/>
              <a:defRPr/>
            </a:pPr>
            <a:endParaRPr lang="de-DE" sz="1800" kern="1200" dirty="0" smtClean="0">
              <a:solidFill>
                <a:srgbClr val="000000"/>
              </a:solidFill>
              <a:ea typeface="ヒラギノ角ゴ Pro W3" pitchFamily="-112" charset="-128"/>
            </a:endParaRPr>
          </a:p>
        </p:txBody>
      </p:sp>
      <p:sp>
        <p:nvSpPr>
          <p:cNvPr id="56328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7C25D7-8E2B-4FD4-AFF3-A59D8B05CE57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nummernplatzhalter 4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AC7834-EDE3-46E9-8EEE-9AFB09783BDF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946150"/>
            <a:ext cx="8064500" cy="4905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2400" kern="1200" dirty="0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  <a:cs typeface="+mn-cs"/>
              </a:rPr>
              <a:t>Struktur eines schulinternen Lehrplans – Gliederu</a:t>
            </a:r>
            <a:r>
              <a:rPr lang="de-DE" sz="2400" b="0" kern="1200" dirty="0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  <a:cs typeface="+mn-cs"/>
              </a:rPr>
              <a:t>ng</a:t>
            </a:r>
          </a:p>
        </p:txBody>
      </p:sp>
      <p:graphicFrame>
        <p:nvGraphicFramePr>
          <p:cNvPr id="780341" name="Group 53"/>
          <p:cNvGraphicFramePr>
            <a:graphicFrameLocks noGrp="1"/>
          </p:cNvGraphicFramePr>
          <p:nvPr/>
        </p:nvGraphicFramePr>
        <p:xfrm>
          <a:off x="520700" y="1639888"/>
          <a:ext cx="8064500" cy="3956051"/>
        </p:xfrm>
        <a:graphic>
          <a:graphicData uri="http://schemas.openxmlformats.org/drawingml/2006/table">
            <a:tbl>
              <a:tblPr/>
              <a:tblGrid>
                <a:gridCol w="863600"/>
                <a:gridCol w="7200900"/>
              </a:tblGrid>
              <a:tr h="358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Kapitel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Gliederungspunkt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8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Die Fachgruppe X in der Y-Schule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Entscheidungen zum Unterricht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Unterrichtsvorhaben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2.1.1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Übersichtsraster Unterrichtsvorhaben</a:t>
                      </a:r>
                      <a:r>
                        <a:rPr kumimoji="0" 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2.1.2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Konkretisierte Unterrichtsvorhaben</a:t>
                      </a:r>
                      <a:r>
                        <a:rPr kumimoji="0" 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Grundsätze der fachmethodische und fachdidaktischen Arbeit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Grundsätze der Leistungsbewertung und Leistungsrückmeldung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Lehr- und Lernmittel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Entscheidungen zu fach- und unterrichtsübergreifenden Fragen</a:t>
                      </a: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 W3" pitchFamily="-112" charset="-128"/>
                        </a:rPr>
                        <a:t>Qualitätssicherung und Evaluation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8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8A9A5F-5FAC-46CE-842E-C867675642EF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800" smtClean="0"/>
          </a:p>
        </p:txBody>
      </p:sp>
      <p:pic>
        <p:nvPicPr>
          <p:cNvPr id="57387" name="Picture 43" descr="C:\Dokumente und Einstellungen\Bial\Lokale Einstellungen\Temporary Internet Files\Content.IE5\WKFLOBW9\MC90043382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021013"/>
            <a:ext cx="3857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8" name="Picture 43" descr="C:\Dokumente und Einstellungen\Bial\Lokale Einstellungen\Temporary Internet Files\Content.IE5\WKFLOBW9\MC900433829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387725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9" name="Picture 43" descr="C:\Dokumente und Einstellungen\Bial\Lokale Einstellungen\Temporary Internet Files\Content.IE5\WKFLOBW9\MC900433829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4140200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5E6E95-6E2B-4480-810E-8434C6F27516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800"/>
          </a:p>
        </p:txBody>
      </p:sp>
      <p:sp>
        <p:nvSpPr>
          <p:cNvPr id="58371" name="Foliennummernplatzhalter 3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5D1533-4F9C-490E-9AB8-C17F9CDFB6A6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800"/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1311275" y="2935288"/>
            <a:ext cx="726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766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Übersichtsraster Unterrichtsvorhaben</a:t>
            </a:r>
          </a:p>
        </p:txBody>
      </p:sp>
      <p:graphicFrame>
        <p:nvGraphicFramePr>
          <p:cNvPr id="44052" name="Group 20"/>
          <p:cNvGraphicFramePr>
            <a:graphicFrameLocks noGrp="1"/>
          </p:cNvGraphicFramePr>
          <p:nvPr>
            <p:ph idx="4294967295"/>
          </p:nvPr>
        </p:nvGraphicFramePr>
        <p:xfrm>
          <a:off x="539750" y="1512888"/>
          <a:ext cx="8283575" cy="4464050"/>
        </p:xfrm>
        <a:graphic>
          <a:graphicData uri="http://schemas.openxmlformats.org/drawingml/2006/table">
            <a:tbl>
              <a:tblPr/>
              <a:tblGrid>
                <a:gridCol w="2744802"/>
                <a:gridCol w="2767940"/>
                <a:gridCol w="2770833"/>
              </a:tblGrid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Q1, GK (n)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Unterrichtsvorhaben I: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Nederland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een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tolerant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land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? </a:t>
                      </a:r>
                      <a:endParaRPr lang="de-D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de-DE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(Teil-) Kompetenzen:</a:t>
                      </a: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Interkulturelles Verstehen und Handeln </a:t>
                      </a:r>
                      <a:endParaRPr lang="de-D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Leseverstehen</a:t>
                      </a:r>
                      <a:endParaRPr lang="de-D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Schreiben</a:t>
                      </a:r>
                      <a:endParaRPr lang="de-D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Unterrichtsvorhaben II: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itchFamily="34" charset="0"/>
                          <a:ea typeface="+mn-ea"/>
                          <a:cs typeface="+mn-cs"/>
                        </a:rPr>
                        <a:t>Thema, Kompetenzen, Inhaltsfelder, inhaltliche Schwerpunkte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…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5" marR="91435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Q1, GK (f)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Unterrichtsvorhaben I: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Relaties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en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jongerenculturen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(Teil-) Kompetenzen: 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Schreiben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Interkulturelle Einstellungen und Bewusstheit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Unterrichtsvorhaben II: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Omgaan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het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koloniaal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verleden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Nederland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en </a:t>
                      </a:r>
                      <a:r>
                        <a:rPr lang="de-DE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België</a:t>
                      </a:r>
                      <a:r>
                        <a:rPr lang="de-DE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(Teil-) Kompetenzen:</a:t>
                      </a: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Text- und Medienkompetenz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Interkulturelles Verstehen und Handeln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de-DE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Sprechen: zusammenhängendes Sprechen</a:t>
                      </a: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orbel" pitchFamily="34" charset="0"/>
                          <a:ea typeface="+mn-ea"/>
                          <a:cs typeface="+mn-cs"/>
                        </a:rPr>
                        <a:t>Q2, GK (f)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orbel" pitchFamily="34" charset="0"/>
                          <a:ea typeface="+mn-ea"/>
                          <a:cs typeface="+mn-cs"/>
                        </a:rPr>
                        <a:t>Unterrichtsvorhaben I: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Nederland</a:t>
                      </a:r>
                      <a:r>
                        <a:rPr kumimoji="0" lang="de-D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kumimoji="0" lang="de-DE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waterland</a:t>
                      </a:r>
                      <a:r>
                        <a:rPr kumimoji="0" lang="de-D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(Teil-) Kompetenzen:</a:t>
                      </a:r>
                      <a:r>
                        <a:rPr kumimoji="0" lang="de-D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Hör- / Hör-Sehverstehen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Soziokulturelles Orientierungswissen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kumimoji="0" lang="de-D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Text- und Medienkompetenz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kumimoji="0" lang="de-DE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endParaRPr kumimoji="0" lang="de-DE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Q1, LK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Unterrichtsvorhaben 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Thema, Kompetenzen, Inhaltsfelder, inhaltliche Schwerpunkte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</a:rPr>
                        <a:t>Unterrichtsvorhaben II: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Thema, Kompetenzen, Inhaltsfelder, inhaltliche Schwerpunkte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… </a:t>
                      </a: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38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A3CBD8-6B19-4769-A776-B4212F64F02F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800" smtClean="0"/>
          </a:p>
        </p:txBody>
      </p:sp>
      <p:pic>
        <p:nvPicPr>
          <p:cNvPr id="58385" name="Picture 6" descr="C:\Dokumente und Einstellungen\Bial\Lokale Einstellungen\Temporary Internet Files\Content.IE5\TGE5YXSA\MC900432675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203950"/>
            <a:ext cx="4460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6DB3F9-1443-42DF-B195-4B852B266749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800"/>
          </a:p>
        </p:txBody>
      </p:sp>
      <p:sp>
        <p:nvSpPr>
          <p:cNvPr id="59395" name="Foliennummernplatzhalter 3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E3BC2B-535B-44BE-BDE3-0F1A65EC3C47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800"/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311275" y="2935288"/>
            <a:ext cx="726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766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Übersichtsraster Unterrichtsvorhaben</a:t>
            </a:r>
          </a:p>
        </p:txBody>
      </p:sp>
      <p:sp>
        <p:nvSpPr>
          <p:cNvPr id="593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D4BF6B-CF01-4CD8-B5CD-315E2B9078E8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800" smtClean="0"/>
          </a:p>
        </p:txBody>
      </p:sp>
      <p:pic>
        <p:nvPicPr>
          <p:cNvPr id="59399" name="Picture 6" descr="C:\Dokumente und Einstellungen\Bial\Lokale Einstellungen\Temporary Internet Files\Content.IE5\TGE5YXSA\MC900432675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203950"/>
            <a:ext cx="4460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00" name="Objekt 2"/>
          <p:cNvGraphicFramePr>
            <a:graphicFrameLocks noChangeAspect="1"/>
          </p:cNvGraphicFramePr>
          <p:nvPr/>
        </p:nvGraphicFramePr>
        <p:xfrm>
          <a:off x="534988" y="1504950"/>
          <a:ext cx="7772400" cy="46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Dokument" r:id="rId5" imgW="9228211" imgH="5554734" progId="Word.Document.12">
                  <p:embed/>
                </p:oleObj>
              </mc:Choice>
              <mc:Fallback>
                <p:oleObj name="Dokument" r:id="rId5" imgW="9228211" imgH="5554734" progId="Word.Document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504950"/>
                        <a:ext cx="7772400" cy="468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9ABD0D-BB1A-4322-A87F-15EF696842FD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800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12415" r="20474" b="10001"/>
          <a:stretch>
            <a:fillRect/>
          </a:stretch>
        </p:blipFill>
        <p:spPr bwMode="auto">
          <a:xfrm>
            <a:off x="803275" y="803275"/>
            <a:ext cx="74422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D5E3E9-6836-4ED5-9D4B-62B4E139376A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800" smtClean="0"/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8276" r="20216" b="10001"/>
          <a:stretch>
            <a:fillRect/>
          </a:stretch>
        </p:blipFill>
        <p:spPr bwMode="auto">
          <a:xfrm>
            <a:off x="725488" y="630238"/>
            <a:ext cx="7472362" cy="6227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5B62F9-12DA-46EB-A71F-2985F23F3DCE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800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539750" y="1597891"/>
          <a:ext cx="8064500" cy="413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gende mit Linie 1 (Markierungsleiste) 7"/>
          <p:cNvSpPr/>
          <p:nvPr/>
        </p:nvSpPr>
        <p:spPr>
          <a:xfrm>
            <a:off x="6518275" y="1473200"/>
            <a:ext cx="1914525" cy="1225550"/>
          </a:xfrm>
          <a:prstGeom prst="accent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Freundschaften und Jugendkulturen</a:t>
            </a:r>
          </a:p>
        </p:txBody>
      </p:sp>
      <p:sp>
        <p:nvSpPr>
          <p:cNvPr id="9" name="Legende mit Linie 1 (Markierungsleiste) 8"/>
          <p:cNvSpPr/>
          <p:nvPr/>
        </p:nvSpPr>
        <p:spPr>
          <a:xfrm>
            <a:off x="6781800" y="2992438"/>
            <a:ext cx="1914525" cy="1225550"/>
          </a:xfrm>
          <a:prstGeom prst="accent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Fußball und Gewalt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Corbel" pitchFamily="34" charset="0"/>
              </a:rPr>
              <a:t>Vielfalt im familiären Zusammenleben</a:t>
            </a:r>
          </a:p>
        </p:txBody>
      </p:sp>
      <p:pic>
        <p:nvPicPr>
          <p:cNvPr id="62470" name="Picture 5" descr="C:\Dokumente und Einstellungen\Bial\Lokale Einstellungen\Temporary Internet Files\Content.IE5\TAM48I65\MC90043263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07063"/>
            <a:ext cx="7032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feld 11"/>
          <p:cNvSpPr txBox="1">
            <a:spLocks noChangeArrowheads="1"/>
          </p:cNvSpPr>
          <p:nvPr/>
        </p:nvSpPr>
        <p:spPr bwMode="auto">
          <a:xfrm>
            <a:off x="8243888" y="6057900"/>
            <a:ext cx="703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/>
              <a:t>KLP S. 32 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484188" y="908050"/>
            <a:ext cx="8064500" cy="3762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defRPr/>
            </a:pPr>
            <a:r>
              <a:rPr lang="de-DE" sz="2800" kern="0" dirty="0" smtClean="0">
                <a:solidFill>
                  <a:srgbClr val="FF0000"/>
                </a:solidFill>
                <a:latin typeface="Corbel" pitchFamily="34" charset="0"/>
              </a:rPr>
              <a:t>Vom KLP zum konkreten Unterrichtsvorhaben</a:t>
            </a:r>
          </a:p>
        </p:txBody>
      </p:sp>
      <p:sp>
        <p:nvSpPr>
          <p:cNvPr id="62473" name="Textfeld 3"/>
          <p:cNvSpPr txBox="1">
            <a:spLocks noChangeArrowheads="1"/>
          </p:cNvSpPr>
          <p:nvPr/>
        </p:nvSpPr>
        <p:spPr bwMode="auto">
          <a:xfrm>
            <a:off x="574675" y="1658938"/>
            <a:ext cx="3019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„Wie zijn we eigenlijk?“ Individuelle Entfaltung und Solidarität </a:t>
            </a:r>
          </a:p>
        </p:txBody>
      </p:sp>
      <p:sp>
        <p:nvSpPr>
          <p:cNvPr id="62474" name="Textfeld 4"/>
          <p:cNvSpPr txBox="1">
            <a:spLocks noChangeArrowheads="1"/>
          </p:cNvSpPr>
          <p:nvPr/>
        </p:nvSpPr>
        <p:spPr bwMode="auto">
          <a:xfrm>
            <a:off x="2679700" y="3816350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Sprachlern-kompetenz</a:t>
            </a:r>
          </a:p>
        </p:txBody>
      </p:sp>
      <p:sp>
        <p:nvSpPr>
          <p:cNvPr id="62475" name="Textfeld 5"/>
          <p:cNvSpPr txBox="1">
            <a:spLocks noChangeArrowheads="1"/>
          </p:cNvSpPr>
          <p:nvPr/>
        </p:nvSpPr>
        <p:spPr bwMode="auto">
          <a:xfrm>
            <a:off x="3294063" y="2730500"/>
            <a:ext cx="122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Lese-verstehen</a:t>
            </a:r>
          </a:p>
        </p:txBody>
      </p:sp>
      <p:sp>
        <p:nvSpPr>
          <p:cNvPr id="62476" name="Textfeld 10"/>
          <p:cNvSpPr txBox="1">
            <a:spLocks noChangeArrowheads="1"/>
          </p:cNvSpPr>
          <p:nvPr/>
        </p:nvSpPr>
        <p:spPr bwMode="auto">
          <a:xfrm>
            <a:off x="4029075" y="4752975"/>
            <a:ext cx="1181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/>
              <a:t>Schreiben</a:t>
            </a:r>
          </a:p>
        </p:txBody>
      </p:sp>
      <p:sp>
        <p:nvSpPr>
          <p:cNvPr id="62477" name="Textfeld 8"/>
          <p:cNvSpPr txBox="1">
            <a:spLocks noChangeArrowheads="1"/>
          </p:cNvSpPr>
          <p:nvPr/>
        </p:nvSpPr>
        <p:spPr bwMode="auto">
          <a:xfrm>
            <a:off x="141288" y="3956050"/>
            <a:ext cx="2400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Corbel" pitchFamily="34" charset="0"/>
              </a:rPr>
              <a:t>Schwerpunktkompetenzen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Corbel" pitchFamily="34" charset="0"/>
              </a:rPr>
              <a:t>des Unterrichtsvorhabens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C78FBE-0E29-41B7-8E84-77C0A27A16E9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800" smtClean="0"/>
          </a:p>
        </p:txBody>
      </p:sp>
      <p:sp>
        <p:nvSpPr>
          <p:cNvPr id="5" name="Rechteck 4"/>
          <p:cNvSpPr/>
          <p:nvPr/>
        </p:nvSpPr>
        <p:spPr>
          <a:xfrm>
            <a:off x="2230438" y="1836738"/>
            <a:ext cx="4572000" cy="34163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/>
              <a:t>Sprachlernkompetenz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/>
              <a:t>grundlegendes Repertoire von Strategien und Techniken des selbstständigen und kooperativen Sprachenlernens: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de-DE" dirty="0"/>
              <a:t>eigenes Sprachenlernen beobachten und Lernschwerpunkte erkennen (z.B. Analyse nach Klausur),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de-DE" dirty="0"/>
              <a:t>Wörterbuchnutzung erweitern,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de-DE" dirty="0"/>
              <a:t>Arbeitsergebnisse präsentieren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84188" y="908050"/>
            <a:ext cx="8064500" cy="3762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defRPr/>
            </a:pPr>
            <a:r>
              <a:rPr lang="de-DE" sz="2800" kern="0" dirty="0" smtClean="0">
                <a:solidFill>
                  <a:srgbClr val="FF0000"/>
                </a:solidFill>
                <a:latin typeface="Corbel" pitchFamily="34" charset="0"/>
              </a:rPr>
              <a:t>Vom KLP zum konkreten Unterrichtsvorhaben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3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47F02-E6AB-42A4-8AC9-09B408724592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800"/>
          </a:p>
        </p:txBody>
      </p:sp>
      <p:sp>
        <p:nvSpPr>
          <p:cNvPr id="39939" name="Rectangle 37"/>
          <p:cNvSpPr>
            <a:spLocks noChangeArrowheads="1"/>
          </p:cNvSpPr>
          <p:nvPr/>
        </p:nvSpPr>
        <p:spPr bwMode="auto">
          <a:xfrm>
            <a:off x="5626100" y="0"/>
            <a:ext cx="35179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73700" y="777875"/>
            <a:ext cx="3051175" cy="2686054"/>
            <a:chOff x="3448" y="490"/>
            <a:chExt cx="1922" cy="1692"/>
          </a:xfrm>
        </p:grpSpPr>
        <p:sp>
          <p:nvSpPr>
            <p:cNvPr id="39983" name="Document"/>
            <p:cNvSpPr>
              <a:spLocks noEditPoints="1" noChangeArrowheads="1"/>
            </p:cNvSpPr>
            <p:nvPr/>
          </p:nvSpPr>
          <p:spPr bwMode="auto">
            <a:xfrm>
              <a:off x="3448" y="490"/>
              <a:ext cx="1845" cy="16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2 w 21600"/>
                <a:gd name="T25" fmla="*/ 817 h 21600"/>
                <a:gd name="T26" fmla="*/ 20617 w 21600"/>
                <a:gd name="T27" fmla="*/ 16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defTabSz="542925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542925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542925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5429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5429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0099"/>
                  </a:solidFill>
                </a:rPr>
                <a:t>Schulinterner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0099"/>
                  </a:solidFill>
                </a:rPr>
                <a:t>Lehrplan</a:t>
              </a:r>
              <a:r>
                <a:rPr lang="de-DE" altLang="de-DE" sz="2000" b="1" dirty="0"/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/>
                <a:t>im </a:t>
              </a:r>
              <a:r>
                <a:rPr lang="de-DE" altLang="de-DE" sz="1400" dirty="0" smtClean="0"/>
                <a:t>HTML-Format</a:t>
              </a:r>
            </a:p>
          </p:txBody>
        </p:sp>
        <p:sp>
          <p:nvSpPr>
            <p:cNvPr id="39984" name="Text Box 4"/>
            <p:cNvSpPr txBox="1">
              <a:spLocks noChangeArrowheads="1"/>
            </p:cNvSpPr>
            <p:nvPr/>
          </p:nvSpPr>
          <p:spPr bwMode="auto">
            <a:xfrm>
              <a:off x="3574" y="1158"/>
              <a:ext cx="179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</a:pPr>
              <a:r>
                <a:rPr lang="de-DE" altLang="de-DE" sz="1400" b="1" dirty="0" smtClean="0"/>
                <a:t>Umsetzungsbeispiel </a:t>
              </a:r>
              <a:r>
                <a:rPr lang="de-DE" altLang="de-DE" sz="1400" dirty="0" smtClean="0"/>
                <a:t>für eine </a:t>
              </a:r>
              <a:r>
                <a:rPr lang="de-DE" altLang="de-DE" sz="1400" b="1" u="sng" dirty="0" smtClean="0"/>
                <a:t>fiktive</a:t>
              </a:r>
              <a:r>
                <a:rPr lang="de-DE" altLang="de-DE" sz="1400" b="1" dirty="0" smtClean="0"/>
                <a:t> Schule </a:t>
              </a:r>
              <a:r>
                <a:rPr lang="de-DE" altLang="de-DE" sz="1400" dirty="0" smtClean="0"/>
                <a:t>(ohne landes-weiten Geltungsanspruch)</a:t>
              </a:r>
              <a:endParaRPr lang="de-DE" altLang="de-DE" sz="1400" dirty="0"/>
            </a:p>
            <a:p>
              <a:pPr eaLnBrk="1" hangingPunct="1">
                <a:spcBef>
                  <a:spcPct val="25000"/>
                </a:spcBef>
              </a:pPr>
              <a:r>
                <a:rPr lang="de-DE" altLang="de-DE" sz="1400" b="1" dirty="0" smtClean="0"/>
                <a:t>Konstruktionshinweise</a:t>
              </a:r>
              <a:r>
                <a:rPr lang="de-DE" altLang="de-DE" sz="1400" dirty="0" smtClean="0"/>
                <a:t> und  </a:t>
              </a:r>
              <a:r>
                <a:rPr lang="de-DE" altLang="de-DE" sz="1400" dirty="0"/>
                <a:t>„</a:t>
              </a:r>
              <a:r>
                <a:rPr lang="de-DE" altLang="de-DE" sz="1400" b="1" dirty="0"/>
                <a:t>Algorithmen</a:t>
              </a:r>
              <a:r>
                <a:rPr lang="de-DE" altLang="de-DE" sz="1400" dirty="0" smtClean="0"/>
                <a:t>“</a:t>
              </a:r>
            </a:p>
            <a:p>
              <a:pPr eaLnBrk="1" hangingPunct="1">
                <a:spcBef>
                  <a:spcPct val="25000"/>
                </a:spcBef>
              </a:pPr>
              <a:r>
                <a:rPr lang="de-DE" altLang="de-DE" sz="1400" b="1" dirty="0" smtClean="0"/>
                <a:t>Leitfragen</a:t>
              </a:r>
              <a:r>
                <a:rPr lang="de-DE" altLang="de-DE" sz="1400" dirty="0" smtClean="0"/>
                <a:t> und </a:t>
              </a:r>
              <a:r>
                <a:rPr lang="de-DE" altLang="de-DE" sz="1400" b="1" dirty="0" smtClean="0"/>
                <a:t>Checklisten</a:t>
              </a:r>
              <a:endParaRPr lang="de-DE" altLang="de-DE" sz="1400" b="1" dirty="0"/>
            </a:p>
          </p:txBody>
        </p:sp>
      </p:grp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2771775" y="733425"/>
            <a:ext cx="2970213" cy="2914650"/>
            <a:chOff x="1734" y="120"/>
            <a:chExt cx="1871" cy="1836"/>
          </a:xfrm>
        </p:grpSpPr>
        <p:sp>
          <p:nvSpPr>
            <p:cNvPr id="39980" name="Document"/>
            <p:cNvSpPr>
              <a:spLocks noEditPoints="1" noChangeArrowheads="1"/>
            </p:cNvSpPr>
            <p:nvPr/>
          </p:nvSpPr>
          <p:spPr bwMode="auto">
            <a:xfrm>
              <a:off x="1734" y="120"/>
              <a:ext cx="1824" cy="18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83 w 21600"/>
                <a:gd name="T25" fmla="*/ 824 h 21600"/>
                <a:gd name="T26" fmla="*/ 20617 w 21600"/>
                <a:gd name="T27" fmla="*/ 16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defTabSz="542925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542925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542925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5429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5429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5429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solidFill>
                    <a:srgbClr val="000099"/>
                  </a:solidFill>
                </a:rPr>
                <a:t>Kernlehrplan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im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/>
                <a:t>HTML-Format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/>
            </a:p>
          </p:txBody>
        </p:sp>
        <p:sp>
          <p:nvSpPr>
            <p:cNvPr id="39981" name="Text Box 7"/>
            <p:cNvSpPr txBox="1">
              <a:spLocks noChangeArrowheads="1"/>
            </p:cNvSpPr>
            <p:nvPr/>
          </p:nvSpPr>
          <p:spPr bwMode="auto">
            <a:xfrm>
              <a:off x="1782" y="805"/>
              <a:ext cx="162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400" dirty="0"/>
                <a:t>verbindliche </a:t>
              </a:r>
              <a:r>
                <a:rPr lang="de-DE" altLang="de-DE" sz="1400" b="1" dirty="0"/>
                <a:t>Kompetenz-erwartungen</a:t>
              </a:r>
              <a:r>
                <a:rPr lang="de-DE" altLang="de-DE" sz="1400" dirty="0"/>
                <a:t> am Ende </a:t>
              </a:r>
              <a:r>
                <a:rPr lang="de-DE" altLang="de-DE" sz="1400" dirty="0" smtClean="0"/>
                <a:t>bestimmter </a:t>
              </a:r>
              <a:r>
                <a:rPr lang="de-DE" altLang="de-DE" sz="1400" dirty="0"/>
                <a:t>Phasen des Bildungsganges</a:t>
              </a:r>
            </a:p>
          </p:txBody>
        </p:sp>
        <p:sp>
          <p:nvSpPr>
            <p:cNvPr id="39982" name="Text Box 8"/>
            <p:cNvSpPr txBox="1">
              <a:spLocks noChangeArrowheads="1"/>
            </p:cNvSpPr>
            <p:nvPr/>
          </p:nvSpPr>
          <p:spPr bwMode="auto">
            <a:xfrm>
              <a:off x="1804" y="1440"/>
              <a:ext cx="18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tabLst>
                  <a:tab pos="538163" algn="l"/>
                </a:tabLst>
              </a:pPr>
              <a:r>
                <a:rPr lang="de-DE" altLang="de-DE" sz="1400" dirty="0"/>
                <a:t> obligatorische </a:t>
              </a:r>
              <a:r>
                <a:rPr lang="de-DE" altLang="de-DE" sz="1400" dirty="0" smtClean="0"/>
                <a:t>Inhaltsfelder und             	</a:t>
              </a:r>
              <a:r>
                <a:rPr lang="de-DE" altLang="de-DE" sz="1400" b="1" dirty="0" smtClean="0"/>
                <a:t>inhaltliche</a:t>
              </a:r>
              <a:r>
                <a:rPr lang="de-DE" altLang="de-DE" sz="1400" dirty="0" smtClean="0"/>
                <a:t> S</a:t>
              </a:r>
              <a:r>
                <a:rPr lang="de-DE" altLang="de-DE" sz="1400" b="1" dirty="0" smtClean="0"/>
                <a:t>chwerpunkte</a:t>
              </a:r>
              <a:endParaRPr lang="de-DE" altLang="de-DE" sz="1400" b="1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865313" y="1216025"/>
            <a:ext cx="4267200" cy="2276475"/>
            <a:chOff x="1140" y="766"/>
            <a:chExt cx="2688" cy="1434"/>
          </a:xfrm>
        </p:grpSpPr>
        <p:sp>
          <p:nvSpPr>
            <p:cNvPr id="39977" name="Line 10"/>
            <p:cNvSpPr>
              <a:spLocks noChangeShapeType="1"/>
            </p:cNvSpPr>
            <p:nvPr/>
          </p:nvSpPr>
          <p:spPr bwMode="auto">
            <a:xfrm>
              <a:off x="3222" y="792"/>
              <a:ext cx="606" cy="6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8" name="Line 11"/>
            <p:cNvSpPr>
              <a:spLocks noChangeShapeType="1"/>
            </p:cNvSpPr>
            <p:nvPr/>
          </p:nvSpPr>
          <p:spPr bwMode="auto">
            <a:xfrm>
              <a:off x="1144" y="766"/>
              <a:ext cx="6" cy="1434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9" name="Line 12"/>
            <p:cNvSpPr>
              <a:spLocks noChangeShapeType="1"/>
            </p:cNvSpPr>
            <p:nvPr/>
          </p:nvSpPr>
          <p:spPr bwMode="auto">
            <a:xfrm>
              <a:off x="1140" y="774"/>
              <a:ext cx="1026" cy="0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695700"/>
            <a:ext cx="8991600" cy="2428875"/>
            <a:chOff x="18" y="2328"/>
            <a:chExt cx="5664" cy="1530"/>
          </a:xfrm>
        </p:grpSpPr>
        <p:sp>
          <p:nvSpPr>
            <p:cNvPr id="39957" name="File"/>
            <p:cNvSpPr>
              <a:spLocks noEditPoints="1" noChangeArrowheads="1"/>
            </p:cNvSpPr>
            <p:nvPr/>
          </p:nvSpPr>
          <p:spPr bwMode="auto">
            <a:xfrm>
              <a:off x="72" y="2328"/>
              <a:ext cx="5610" cy="1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31 h 21600"/>
                <a:gd name="T20" fmla="*/ 20634 w 21600"/>
                <a:gd name="T21" fmla="*/ 2028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lnTo>
                    <a:pt x="19790" y="324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958" name="Group 16"/>
            <p:cNvGrpSpPr>
              <a:grpSpLocks/>
            </p:cNvGrpSpPr>
            <p:nvPr/>
          </p:nvGrpSpPr>
          <p:grpSpPr bwMode="auto">
            <a:xfrm>
              <a:off x="18" y="2340"/>
              <a:ext cx="5612" cy="1426"/>
              <a:chOff x="18" y="2340"/>
              <a:chExt cx="5612" cy="1426"/>
            </a:xfrm>
          </p:grpSpPr>
          <p:sp>
            <p:nvSpPr>
              <p:cNvPr id="39959" name="Text Box 17"/>
              <p:cNvSpPr txBox="1">
                <a:spLocks noChangeArrowheads="1"/>
              </p:cNvSpPr>
              <p:nvPr/>
            </p:nvSpPr>
            <p:spPr bwMode="auto">
              <a:xfrm>
                <a:off x="480" y="2340"/>
                <a:ext cx="16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800" b="1" dirty="0" smtClean="0">
                    <a:solidFill>
                      <a:srgbClr val="000099"/>
                    </a:solidFill>
                  </a:rPr>
                  <a:t>Materialdatenbank</a:t>
                </a:r>
                <a:endParaRPr lang="de-DE" altLang="de-DE" sz="1800" b="1" dirty="0">
                  <a:solidFill>
                    <a:srgbClr val="000099"/>
                  </a:solidFill>
                </a:endParaRPr>
              </a:p>
            </p:txBody>
          </p:sp>
          <p:grpSp>
            <p:nvGrpSpPr>
              <p:cNvPr id="39960" name="Group 18"/>
              <p:cNvGrpSpPr>
                <a:grpSpLocks/>
              </p:cNvGrpSpPr>
              <p:nvPr/>
            </p:nvGrpSpPr>
            <p:grpSpPr bwMode="auto">
              <a:xfrm>
                <a:off x="4706" y="2606"/>
                <a:ext cx="924" cy="1140"/>
                <a:chOff x="2366" y="2492"/>
                <a:chExt cx="924" cy="1140"/>
              </a:xfrm>
            </p:grpSpPr>
            <p:sp>
              <p:nvSpPr>
                <p:cNvPr id="39975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2372" y="2492"/>
                  <a:ext cx="918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47 w 21600"/>
                    <a:gd name="T37" fmla="*/ 4168 h 21600"/>
                    <a:gd name="T38" fmla="*/ 16518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6" y="2636"/>
                  <a:ext cx="912" cy="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 b="1"/>
                    <a:t>Hintergrund-materialien</a:t>
                  </a:r>
                  <a:r>
                    <a:rPr lang="de-DE" altLang="de-DE" sz="1400"/>
                    <a:t>, „Tools“,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/>
                    <a:t>Unterstützungs-material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200"/>
                </a:p>
              </p:txBody>
            </p:sp>
          </p:grpSp>
          <p:sp>
            <p:nvSpPr>
              <p:cNvPr id="39961" name="Documents"/>
              <p:cNvSpPr>
                <a:spLocks noEditPoints="1" noChangeArrowheads="1"/>
              </p:cNvSpPr>
              <p:nvPr/>
            </p:nvSpPr>
            <p:spPr bwMode="auto">
              <a:xfrm>
                <a:off x="3808" y="2626"/>
                <a:ext cx="918" cy="11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1647 w 21600"/>
                  <a:gd name="T37" fmla="*/ 4168 h 21600"/>
                  <a:gd name="T38" fmla="*/ 16518 w 21600"/>
                  <a:gd name="T39" fmla="*/ 17318 h 216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9962" name="Group 22"/>
              <p:cNvGrpSpPr>
                <a:grpSpLocks/>
              </p:cNvGrpSpPr>
              <p:nvPr/>
            </p:nvGrpSpPr>
            <p:grpSpPr bwMode="auto">
              <a:xfrm>
                <a:off x="2852" y="2618"/>
                <a:ext cx="930" cy="1140"/>
                <a:chOff x="3188" y="2486"/>
                <a:chExt cx="930" cy="1140"/>
              </a:xfrm>
            </p:grpSpPr>
            <p:sp>
              <p:nvSpPr>
                <p:cNvPr id="39973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3200" y="2486"/>
                  <a:ext cx="918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47 w 21600"/>
                    <a:gd name="T37" fmla="*/ 4168 h 21600"/>
                    <a:gd name="T38" fmla="*/ 16518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7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88" y="2630"/>
                  <a:ext cx="864" cy="7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 b="1"/>
                    <a:t>Diagnose-bögen</a:t>
                  </a:r>
                  <a:br>
                    <a:rPr lang="de-DE" altLang="de-DE" sz="1400" b="1"/>
                  </a:br>
                  <a:r>
                    <a:rPr lang="de-DE" altLang="de-DE" sz="1200"/>
                    <a:t>und</a:t>
                  </a:r>
                  <a:r>
                    <a:rPr lang="de-DE" altLang="de-DE" sz="1400"/>
                    <a:t>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 b="1"/>
                    <a:t>Evaluations-instrumente</a:t>
                  </a:r>
                  <a:endParaRPr lang="de-DE" altLang="de-DE" sz="1200" b="1"/>
                </a:p>
              </p:txBody>
            </p:sp>
          </p:grpSp>
          <p:grpSp>
            <p:nvGrpSpPr>
              <p:cNvPr id="39963" name="Group 25"/>
              <p:cNvGrpSpPr>
                <a:grpSpLocks/>
              </p:cNvGrpSpPr>
              <p:nvPr/>
            </p:nvGrpSpPr>
            <p:grpSpPr bwMode="auto">
              <a:xfrm>
                <a:off x="1892" y="2618"/>
                <a:ext cx="966" cy="1140"/>
                <a:chOff x="2324" y="2492"/>
                <a:chExt cx="966" cy="1140"/>
              </a:xfrm>
            </p:grpSpPr>
            <p:sp>
              <p:nvSpPr>
                <p:cNvPr id="39971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2372" y="2492"/>
                  <a:ext cx="918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47 w 21600"/>
                    <a:gd name="T37" fmla="*/ 4168 h 21600"/>
                    <a:gd name="T38" fmla="*/ 16518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7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324" y="2636"/>
                  <a:ext cx="870" cy="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 b="1"/>
                    <a:t>schülerver-ständliche Ausformulie-rungen</a:t>
                  </a:r>
                  <a:r>
                    <a:rPr lang="de-DE" altLang="de-DE" sz="1400"/>
                    <a:t>  </a:t>
                  </a:r>
                  <a:br>
                    <a:rPr lang="de-DE" altLang="de-DE" sz="1400"/>
                  </a:br>
                  <a:r>
                    <a:rPr lang="de-DE" altLang="de-DE" sz="1200"/>
                    <a:t>von</a:t>
                  </a:r>
                  <a:br>
                    <a:rPr lang="de-DE" altLang="de-DE" sz="1200"/>
                  </a:br>
                  <a:r>
                    <a:rPr lang="de-DE" altLang="de-DE" sz="1200"/>
                    <a:t>Kompetenz-</a:t>
                  </a:r>
                  <a:br>
                    <a:rPr lang="de-DE" altLang="de-DE" sz="1200"/>
                  </a:br>
                  <a:r>
                    <a:rPr lang="de-DE" altLang="de-DE" sz="1200"/>
                    <a:t>      erwartungen</a:t>
                  </a:r>
                </a:p>
              </p:txBody>
            </p:sp>
          </p:grpSp>
          <p:grpSp>
            <p:nvGrpSpPr>
              <p:cNvPr id="39964" name="Group 28"/>
              <p:cNvGrpSpPr>
                <a:grpSpLocks/>
              </p:cNvGrpSpPr>
              <p:nvPr/>
            </p:nvGrpSpPr>
            <p:grpSpPr bwMode="auto">
              <a:xfrm>
                <a:off x="1018" y="2614"/>
                <a:ext cx="918" cy="1140"/>
                <a:chOff x="1372" y="2488"/>
                <a:chExt cx="918" cy="1140"/>
              </a:xfrm>
            </p:grpSpPr>
            <p:sp>
              <p:nvSpPr>
                <p:cNvPr id="39969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1372" y="2488"/>
                  <a:ext cx="918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47 w 21600"/>
                    <a:gd name="T37" fmla="*/ 4168 h 21600"/>
                    <a:gd name="T38" fmla="*/ 16518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390" y="2632"/>
                  <a:ext cx="804" cy="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 b="1"/>
                    <a:t>Unterrichts- und Lernarran-gements</a:t>
                  </a:r>
                  <a:r>
                    <a:rPr lang="de-DE" altLang="de-DE" sz="1400"/>
                    <a:t> </a:t>
                  </a:r>
                  <a:br>
                    <a:rPr lang="de-DE" altLang="de-DE" sz="1400"/>
                  </a:br>
                  <a:r>
                    <a:rPr lang="de-DE" altLang="de-DE" sz="1200"/>
                    <a:t>zu</a:t>
                  </a:r>
                  <a:br>
                    <a:rPr lang="de-DE" altLang="de-DE" sz="1200"/>
                  </a:br>
                  <a:r>
                    <a:rPr lang="de-DE" altLang="de-DE" sz="1200"/>
                    <a:t>Kompetenz-</a:t>
                  </a:r>
                  <a:br>
                    <a:rPr lang="de-DE" altLang="de-DE" sz="1200"/>
                  </a:br>
                  <a:r>
                    <a:rPr lang="de-DE" altLang="de-DE" sz="1200"/>
                    <a:t>    erwartungen</a:t>
                  </a:r>
                </a:p>
              </p:txBody>
            </p:sp>
          </p:grpSp>
          <p:grpSp>
            <p:nvGrpSpPr>
              <p:cNvPr id="39965" name="Group 31"/>
              <p:cNvGrpSpPr>
                <a:grpSpLocks/>
              </p:cNvGrpSpPr>
              <p:nvPr/>
            </p:nvGrpSpPr>
            <p:grpSpPr bwMode="auto">
              <a:xfrm>
                <a:off x="18" y="2616"/>
                <a:ext cx="990" cy="1140"/>
                <a:chOff x="300" y="2490"/>
                <a:chExt cx="990" cy="1140"/>
              </a:xfrm>
            </p:grpSpPr>
            <p:sp>
              <p:nvSpPr>
                <p:cNvPr id="39967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372" y="2490"/>
                  <a:ext cx="918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47 w 21600"/>
                    <a:gd name="T37" fmla="*/ 4168 h 21600"/>
                    <a:gd name="T38" fmla="*/ 16518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0" y="2646"/>
                  <a:ext cx="924" cy="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1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 b="1"/>
                    <a:t>Beispiel-aufgaben</a:t>
                  </a:r>
                  <a:r>
                    <a:rPr lang="de-DE" altLang="de-DE" sz="1200"/>
                    <a:t> </a:t>
                  </a:r>
                </a:p>
                <a:p>
                  <a:pPr algn="ctr" eaLnBrk="1" hangingPunct="1">
                    <a:spcBef>
                      <a:spcPct val="25000"/>
                    </a:spcBef>
                    <a:buFontTx/>
                    <a:buNone/>
                  </a:pPr>
                  <a:r>
                    <a:rPr lang="de-DE" altLang="de-DE" sz="1200"/>
                    <a:t>(Lernaufgaben / Testaufgaben) zu konkreten Kompetenz-</a:t>
                  </a:r>
                  <a:br>
                    <a:rPr lang="de-DE" altLang="de-DE" sz="1200"/>
                  </a:br>
                  <a:r>
                    <a:rPr lang="de-DE" altLang="de-DE" sz="1200"/>
                    <a:t>      erwartungen</a:t>
                  </a:r>
                </a:p>
              </p:txBody>
            </p:sp>
          </p:grpSp>
          <p:sp>
            <p:nvSpPr>
              <p:cNvPr id="39966" name="Text Box 34"/>
              <p:cNvSpPr txBox="1">
                <a:spLocks noChangeArrowheads="1"/>
              </p:cNvSpPr>
              <p:nvPr/>
            </p:nvSpPr>
            <p:spPr bwMode="auto">
              <a:xfrm>
                <a:off x="3786" y="2748"/>
                <a:ext cx="852" cy="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5000"/>
                  </a:spcBef>
                  <a:buFontTx/>
                  <a:buNone/>
                </a:pPr>
                <a:r>
                  <a:rPr lang="de-DE" altLang="de-DE" sz="1200"/>
                  <a:t>Konkretisie-rungen zum Schulinternen Lehrplan:</a:t>
                </a:r>
                <a:r>
                  <a:rPr lang="de-DE" altLang="de-DE" sz="1400"/>
                  <a:t> </a:t>
                </a:r>
                <a:r>
                  <a:rPr lang="de-DE" altLang="de-DE" sz="1400" b="1"/>
                  <a:t>Beispiele zu Unterrichts-</a:t>
                </a:r>
                <a:br>
                  <a:rPr lang="de-DE" altLang="de-DE" sz="1400" b="1"/>
                </a:br>
                <a:r>
                  <a:rPr lang="de-DE" altLang="de-DE" sz="1400" b="1"/>
                  <a:t>     vorhaben</a:t>
                </a:r>
              </a:p>
            </p:txBody>
          </p:sp>
        </p:grpSp>
      </p:grpSp>
      <p:sp>
        <p:nvSpPr>
          <p:cNvPr id="39944" name="Textfeld 37"/>
          <p:cNvSpPr txBox="1">
            <a:spLocks noChangeArrowheads="1"/>
          </p:cNvSpPr>
          <p:nvPr/>
        </p:nvSpPr>
        <p:spPr bwMode="auto">
          <a:xfrm>
            <a:off x="3898900" y="47625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2060"/>
                </a:solidFill>
              </a:rPr>
              <a:t>Unterstützungsangebot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002060"/>
                </a:solidFill>
                <a:ea typeface="ヒラギノ角ゴ Pro W3"/>
                <a:cs typeface="ヒラギノ角ゴ Pro W3"/>
              </a:rPr>
              <a:t>Lehrplannavigator</a:t>
            </a:r>
            <a:endParaRPr lang="de-DE" altLang="de-DE" sz="2000">
              <a:solidFill>
                <a:srgbClr val="000066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2974976" y="1068388"/>
            <a:ext cx="3624263" cy="3346450"/>
            <a:chOff x="1874" y="649"/>
            <a:chExt cx="2283" cy="2108"/>
          </a:xfrm>
        </p:grpSpPr>
        <p:sp>
          <p:nvSpPr>
            <p:cNvPr id="39953" name="Line 38"/>
            <p:cNvSpPr>
              <a:spLocks noChangeShapeType="1"/>
            </p:cNvSpPr>
            <p:nvPr/>
          </p:nvSpPr>
          <p:spPr bwMode="auto">
            <a:xfrm flipH="1" flipV="1">
              <a:off x="3198" y="649"/>
              <a:ext cx="570" cy="0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954" name="Group 39"/>
            <p:cNvGrpSpPr>
              <a:grpSpLocks/>
            </p:cNvGrpSpPr>
            <p:nvPr/>
          </p:nvGrpSpPr>
          <p:grpSpPr bwMode="auto">
            <a:xfrm>
              <a:off x="1874" y="2115"/>
              <a:ext cx="2283" cy="642"/>
              <a:chOff x="1861" y="2140"/>
              <a:chExt cx="2283" cy="642"/>
            </a:xfrm>
          </p:grpSpPr>
          <p:sp>
            <p:nvSpPr>
              <p:cNvPr id="39955" name="Line 40"/>
              <p:cNvSpPr>
                <a:spLocks noChangeShapeType="1"/>
              </p:cNvSpPr>
              <p:nvPr/>
            </p:nvSpPr>
            <p:spPr bwMode="auto">
              <a:xfrm flipH="1">
                <a:off x="4138" y="2140"/>
                <a:ext cx="6" cy="642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56" name="Line 41"/>
              <p:cNvSpPr>
                <a:spLocks noChangeShapeType="1"/>
              </p:cNvSpPr>
              <p:nvPr/>
            </p:nvSpPr>
            <p:spPr bwMode="auto">
              <a:xfrm flipH="1">
                <a:off x="1861" y="2451"/>
                <a:ext cx="2271" cy="0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2266950" y="3538543"/>
            <a:ext cx="4851400" cy="215900"/>
            <a:chOff x="1428" y="2160"/>
            <a:chExt cx="3056" cy="136"/>
          </a:xfrm>
        </p:grpSpPr>
        <p:sp>
          <p:nvSpPr>
            <p:cNvPr id="39949" name="Line 34"/>
            <p:cNvSpPr>
              <a:spLocks noChangeShapeType="1"/>
            </p:cNvSpPr>
            <p:nvPr/>
          </p:nvSpPr>
          <p:spPr bwMode="auto">
            <a:xfrm flipH="1" flipV="1">
              <a:off x="2672" y="2160"/>
              <a:ext cx="0" cy="126"/>
            </a:xfrm>
            <a:prstGeom prst="line">
              <a:avLst/>
            </a:prstGeom>
            <a:noFill/>
            <a:ln w="412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0" name="Line 35"/>
            <p:cNvSpPr>
              <a:spLocks noChangeShapeType="1"/>
            </p:cNvSpPr>
            <p:nvPr/>
          </p:nvSpPr>
          <p:spPr bwMode="auto">
            <a:xfrm flipH="1" flipV="1">
              <a:off x="4468" y="2160"/>
              <a:ext cx="0" cy="126"/>
            </a:xfrm>
            <a:prstGeom prst="line">
              <a:avLst/>
            </a:prstGeom>
            <a:noFill/>
            <a:ln w="412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1" name="Line 36"/>
            <p:cNvSpPr>
              <a:spLocks noChangeShapeType="1"/>
            </p:cNvSpPr>
            <p:nvPr/>
          </p:nvSpPr>
          <p:spPr bwMode="auto">
            <a:xfrm flipH="1" flipV="1">
              <a:off x="1428" y="2284"/>
              <a:ext cx="3056" cy="12"/>
            </a:xfrm>
            <a:prstGeom prst="line">
              <a:avLst/>
            </a:prstGeom>
            <a:noFill/>
            <a:ln w="4127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" name="Rechteck 2"/>
          <p:cNvSpPr/>
          <p:nvPr/>
        </p:nvSpPr>
        <p:spPr>
          <a:xfrm>
            <a:off x="1616075" y="4084638"/>
            <a:ext cx="7375525" cy="2039937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37812" y="4109326"/>
            <a:ext cx="25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perspektivisch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6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810C32-FBBB-4811-8372-8ABE9ECB2585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800"/>
          </a:p>
        </p:txBody>
      </p:sp>
      <p:pic>
        <p:nvPicPr>
          <p:cNvPr id="18435" name="Picture 2" descr="grafik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8421" r="-607" b="54451"/>
          <a:stretch>
            <a:fillRect/>
          </a:stretch>
        </p:blipFill>
        <p:spPr bwMode="auto">
          <a:xfrm rot="9443165">
            <a:off x="1692275" y="1677988"/>
            <a:ext cx="5221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B08BA4-AB15-47DE-BB5C-B3AA8F815B75}" type="slidenum">
              <a:rPr lang="de-DE" altLang="de-DE" sz="800"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800">
              <a:ea typeface="ヒラギノ角ゴ Pro W3"/>
              <a:cs typeface="ヒラギノ角ゴ Pro W3"/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881188" y="2508250"/>
            <a:ext cx="2736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/>
                <a:cs typeface="ヒラギノ角ゴ Pro W3"/>
              </a:rPr>
              <a:t>Unterrichtsgestaltung </a:t>
            </a:r>
            <a:br>
              <a:rPr lang="de-DE" altLang="de-DE" sz="1800">
                <a:ea typeface="ヒラギノ角ゴ Pro W3"/>
                <a:cs typeface="ヒラギノ角ゴ Pro W3"/>
              </a:rPr>
            </a:br>
            <a:r>
              <a:rPr lang="de-DE" altLang="de-DE" sz="1800">
                <a:ea typeface="ヒラギノ角ゴ Pro W3"/>
                <a:cs typeface="ヒラギノ角ゴ Pro W3"/>
              </a:rPr>
              <a:t>und Arbeitsprozesse 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5384800" y="1412875"/>
            <a:ext cx="2736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/>
                <a:cs typeface="ヒラギノ角ゴ Pro W3"/>
              </a:rPr>
              <a:t>Nutzung des unterricht-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/>
                <a:cs typeface="ヒラギノ角ゴ Pro W3"/>
              </a:rPr>
              <a:t>lichen Angebots</a:t>
            </a:r>
          </a:p>
        </p:txBody>
      </p:sp>
      <p:sp>
        <p:nvSpPr>
          <p:cNvPr id="14343" name="Textfeld 14"/>
          <p:cNvSpPr txBox="1">
            <a:spLocks noChangeArrowheads="1"/>
          </p:cNvSpPr>
          <p:nvPr/>
        </p:nvSpPr>
        <p:spPr bwMode="auto">
          <a:xfrm>
            <a:off x="4705350" y="838200"/>
            <a:ext cx="401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0066"/>
                </a:solidFill>
                <a:ea typeface="ヒラギノ角ゴ Pro W3"/>
                <a:cs typeface="ヒラギノ角ゴ Pro W3"/>
              </a:rPr>
              <a:t>Orientierungswechsel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6200" y="1412875"/>
            <a:ext cx="3276600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0070C0"/>
                </a:solidFill>
              </a:rPr>
              <a:t>Steuerungsverständnis alter Lehrpläne</a:t>
            </a:r>
          </a:p>
        </p:txBody>
      </p:sp>
      <p:pic>
        <p:nvPicPr>
          <p:cNvPr id="17" name="Picture 2" descr="grafik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8421" r="-607" b="54451"/>
          <a:stretch>
            <a:fillRect/>
          </a:stretch>
        </p:blipFill>
        <p:spPr bwMode="auto">
          <a:xfrm rot="-1356835">
            <a:off x="2133600" y="3806825"/>
            <a:ext cx="5221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5292725" y="2924175"/>
            <a:ext cx="2176463" cy="8318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/>
                <a:cs typeface="ヒラギノ角ゴ Pro W3"/>
              </a:rPr>
              <a:t>Lernergebnisse</a:t>
            </a:r>
            <a:br>
              <a:rPr lang="de-DE" altLang="de-DE" sz="1800">
                <a:ea typeface="ヒラギノ角ゴ Pro W3"/>
                <a:cs typeface="ヒラギノ角ゴ Pro W3"/>
              </a:rPr>
            </a:br>
            <a:r>
              <a:rPr lang="de-DE" altLang="de-DE" sz="1800">
                <a:ea typeface="ヒラギノ角ゴ Pro W3"/>
                <a:cs typeface="ヒラギノ角ゴ Pro W3"/>
              </a:rPr>
              <a:t>Lernerfolg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800">
              <a:ea typeface="ヒラギノ角ゴ Pro W3"/>
              <a:cs typeface="ヒラギノ角ゴ Pro W3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92275" y="2447925"/>
            <a:ext cx="3024188" cy="3651250"/>
            <a:chOff x="1066" y="1117"/>
            <a:chExt cx="1905" cy="2619"/>
          </a:xfrm>
        </p:grpSpPr>
        <p:sp>
          <p:nvSpPr>
            <p:cNvPr id="14354" name="Rectangle 10"/>
            <p:cNvSpPr>
              <a:spLocks noChangeArrowheads="1"/>
            </p:cNvSpPr>
            <p:nvPr/>
          </p:nvSpPr>
          <p:spPr bwMode="auto">
            <a:xfrm>
              <a:off x="1066" y="1117"/>
              <a:ext cx="1905" cy="249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ea typeface="ヒラギノ角ゴ Pro W3"/>
                <a:cs typeface="ヒラギノ角ゴ Pro W3"/>
              </a:endParaRPr>
            </a:p>
          </p:txBody>
        </p:sp>
        <p:sp>
          <p:nvSpPr>
            <p:cNvPr id="14355" name="Text Box 11"/>
            <p:cNvSpPr txBox="1">
              <a:spLocks noChangeArrowheads="1"/>
            </p:cNvSpPr>
            <p:nvPr/>
          </p:nvSpPr>
          <p:spPr bwMode="auto">
            <a:xfrm>
              <a:off x="1662" y="3493"/>
              <a:ext cx="624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solidFill>
                    <a:srgbClr val="0070C0"/>
                  </a:solidFill>
                  <a:ea typeface="ヒラギノ角ゴ Pro W3"/>
                  <a:cs typeface="ヒラギノ角ゴ Pro W3"/>
                </a:rPr>
                <a:t>Fokus</a:t>
              </a:r>
              <a:endParaRPr lang="de-DE" altLang="de-DE" sz="2400" b="1">
                <a:solidFill>
                  <a:srgbClr val="0070C0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63713" y="4149725"/>
            <a:ext cx="2881312" cy="9366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/>
                <a:cs typeface="ヒラギノ角ゴ Pro W3"/>
              </a:rPr>
              <a:t>durchzunehmender </a:t>
            </a:r>
            <a:br>
              <a:rPr lang="de-DE" altLang="de-DE" sz="1800">
                <a:ea typeface="ヒラギノ角ゴ Pro W3"/>
                <a:cs typeface="ヒラギノ角ゴ Pro W3"/>
              </a:rPr>
            </a:br>
            <a:r>
              <a:rPr lang="de-DE" altLang="de-DE" sz="1800">
                <a:solidFill>
                  <a:srgbClr val="0070C0"/>
                </a:solidFill>
                <a:ea typeface="ヒラギノ角ゴ Pro W3"/>
                <a:cs typeface="ヒラギノ角ゴ Pro W3"/>
              </a:rPr>
              <a:t>Stoff</a:t>
            </a:r>
            <a:r>
              <a:rPr lang="de-DE" altLang="de-DE" sz="1800">
                <a:ea typeface="ヒラギノ角ゴ Pro W3"/>
                <a:cs typeface="ヒラギノ角ゴ Pro W3"/>
              </a:rPr>
              <a:t> als unterrichtliches </a:t>
            </a:r>
            <a:br>
              <a:rPr lang="de-DE" altLang="de-DE" sz="1800">
                <a:ea typeface="ヒラギノ角ゴ Pro W3"/>
                <a:cs typeface="ヒラギノ角ゴ Pro W3"/>
              </a:rPr>
            </a:br>
            <a:r>
              <a:rPr lang="de-DE" altLang="de-DE" sz="1800">
                <a:ea typeface="ヒラギノ角ゴ Pro W3"/>
                <a:cs typeface="ヒラギノ角ゴ Pro W3"/>
              </a:rPr>
              <a:t>Angebot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5051425" y="1412875"/>
            <a:ext cx="3155950" cy="4016375"/>
            <a:chOff x="1066" y="966"/>
            <a:chExt cx="2141" cy="2767"/>
          </a:xfrm>
        </p:grpSpPr>
        <p:sp>
          <p:nvSpPr>
            <p:cNvPr id="14352" name="Rectangle 9"/>
            <p:cNvSpPr>
              <a:spLocks noChangeArrowheads="1"/>
            </p:cNvSpPr>
            <p:nvPr/>
          </p:nvSpPr>
          <p:spPr bwMode="auto">
            <a:xfrm>
              <a:off x="1066" y="966"/>
              <a:ext cx="2141" cy="264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1877" y="3500"/>
              <a:ext cx="654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600">
                  <a:solidFill>
                    <a:srgbClr val="CD0921"/>
                  </a:solidFill>
                  <a:ea typeface="ヒラギノ角ゴ Pro W3"/>
                  <a:cs typeface="ヒラギノ角ゴ Pro W3"/>
                </a:rPr>
                <a:t>Fokus</a:t>
              </a:r>
              <a:endParaRPr lang="de-DE" altLang="de-DE" sz="2400" b="1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830888" y="5603875"/>
            <a:ext cx="32766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</a:rPr>
              <a:t>Steuerungsverständnis neuer 	           Kernlehrpläne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291138" y="2922588"/>
            <a:ext cx="2176462" cy="8318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/>
                <a:cs typeface="ヒラギノ角ゴ Pro W3"/>
              </a:rPr>
              <a:t>Lernergebnisse</a:t>
            </a:r>
            <a:br>
              <a:rPr lang="de-DE" altLang="de-DE" sz="1800">
                <a:ea typeface="ヒラギノ角ゴ Pro W3"/>
                <a:cs typeface="ヒラギノ角ゴ Pro W3"/>
              </a:rPr>
            </a:br>
            <a:r>
              <a:rPr lang="de-DE" altLang="de-DE" sz="1800">
                <a:ea typeface="ヒラギノ角ゴ Pro W3"/>
                <a:cs typeface="ヒラギノ角ゴ Pro W3"/>
              </a:rPr>
              <a:t>Lernerfolg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  <a:ea typeface="ヒラギノ角ゴ Pro W3"/>
                <a:cs typeface="ヒラギノ角ゴ Pro W3"/>
              </a:rPr>
              <a:t>Kompetenzen</a:t>
            </a:r>
          </a:p>
        </p:txBody>
      </p:sp>
    </p:spTree>
    <p:extLst>
      <p:ext uri="{BB962C8B-B14F-4D97-AF65-F5344CB8AC3E}">
        <p14:creationId xmlns:p14="http://schemas.microsoft.com/office/powerpoint/2010/main" val="4043006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2" grpId="0"/>
      <p:bldP spid="3" grpId="0" animBg="1"/>
      <p:bldP spid="18441" grpId="0" animBg="1"/>
      <p:bldP spid="18437" grpId="0" animBg="1"/>
      <p:bldP spid="16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0" y="1304925"/>
            <a:ext cx="9144000" cy="5048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pic>
        <p:nvPicPr>
          <p:cNvPr id="65539" name="Picture 2" descr="NRW_Guillochen_PowerPoint-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19425"/>
            <a:ext cx="914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68263" y="2846388"/>
            <a:ext cx="8990012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000000"/>
                </a:solidFill>
              </a:rPr>
              <a:t>für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800" b="1">
                <a:solidFill>
                  <a:srgbClr val="002060"/>
                </a:solidFill>
              </a:rPr>
              <a:t>Ihre Aufmerksamkeit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32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200" b="1"/>
              <a:t>Wir freuen uns auf Ihre Fragen!</a:t>
            </a:r>
            <a:endParaRPr lang="de-DE" altLang="de-DE" sz="32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</a:rPr>
              <a:t/>
            </a:r>
            <a:br>
              <a:rPr lang="de-DE" altLang="de-DE" sz="2000" b="1">
                <a:solidFill>
                  <a:srgbClr val="000000"/>
                </a:solidFill>
              </a:rPr>
            </a:br>
            <a:r>
              <a:rPr lang="de-DE" altLang="de-DE" sz="2000" b="1">
                <a:solidFill>
                  <a:srgbClr val="000000"/>
                </a:solidFill>
              </a:rPr>
              <a:t/>
            </a:r>
            <a:br>
              <a:rPr lang="de-DE" altLang="de-DE" sz="2000" b="1">
                <a:solidFill>
                  <a:srgbClr val="000000"/>
                </a:solidFill>
              </a:rPr>
            </a:br>
            <a:endParaRPr lang="de-DE" altLang="de-DE" sz="2000" b="1">
              <a:solidFill>
                <a:srgbClr val="000000"/>
              </a:solidFill>
              <a:latin typeface="Arial-BoldMT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solidFill>
                <a:srgbClr val="000000"/>
              </a:solidFill>
              <a:latin typeface="Arial-BoldMT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86000" y="1139825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800" b="1" cap="small" dirty="0">
                <a:solidFill>
                  <a:srgbClr val="002060"/>
                </a:solidFill>
                <a:latin typeface="Arial-BoldMT" charset="0"/>
              </a:rPr>
              <a:t>Herzlichen</a:t>
            </a:r>
          </a:p>
          <a:p>
            <a:pPr algn="ctr">
              <a:defRPr/>
            </a:pPr>
            <a:r>
              <a:rPr lang="de-DE" sz="4800" b="1" cap="small" dirty="0">
                <a:solidFill>
                  <a:srgbClr val="002060"/>
                </a:solidFill>
                <a:latin typeface="Arial-BoldMT" charset="0"/>
              </a:rPr>
              <a:t>Dank</a:t>
            </a:r>
          </a:p>
        </p:txBody>
      </p:sp>
      <p:sp>
        <p:nvSpPr>
          <p:cNvPr id="65542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1FD27C-F08C-44F4-868F-0E0ECE89D884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80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"/>
          <p:cNvSpPr txBox="1">
            <a:spLocks noGrp="1" noChangeArrowheads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5664AF-9B32-49A9-BA0A-3665B53FAF34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21507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7B5D48-356D-41EB-99D0-2E2BABDD42CB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1219586" name="Text Box 2"/>
          <p:cNvSpPr txBox="1">
            <a:spLocks noChangeArrowheads="1"/>
          </p:cNvSpPr>
          <p:nvPr/>
        </p:nvSpPr>
        <p:spPr bwMode="auto">
          <a:xfrm>
            <a:off x="539750" y="1433513"/>
            <a:ext cx="813752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Kompetenzbegriff</a:t>
            </a:r>
            <a:r>
              <a:rPr lang="de-DE" altLang="de-DE" sz="2000">
                <a:solidFill>
                  <a:srgbClr val="000099"/>
                </a:solidFill>
                <a:latin typeface="Corbel" pitchFamily="34" charset="0"/>
                <a:ea typeface="ヒラギノ角ゴ Pro W3" pitchFamily="-112" charset="-128"/>
              </a:rPr>
              <a:t>  der Kernlehrpläne: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latin typeface="Corbel" pitchFamily="34" charset="0"/>
                <a:ea typeface="ヒラギノ角ゴ Pro W3" pitchFamily="-112" charset="-128"/>
                <a:cs typeface="Arial" pitchFamily="34" charset="0"/>
              </a:rPr>
              <a:t>Kompetenzen spiegeln die grundlegenden Handlungsanforderungen, die Schülerinnen und Schüler in einem Lernbereich (Fach, „Domäne“) bewältigen sollen.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2000">
              <a:latin typeface="Corbel" pitchFamily="34" charset="0"/>
              <a:ea typeface="ヒラギノ角ゴ Pro W3" pitchFamily="-112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Kompetenzen verstanden als    </a:t>
            </a:r>
          </a:p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„ die bei Individuen verfügbaren oder durch sie </a:t>
            </a:r>
            <a:r>
              <a:rPr lang="de-DE" altLang="de-DE" sz="2000" b="1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erlernbaren kognitiven Fähigkeiten und Fertigkeiten, um bestimmte Probleme zu lösen</a:t>
            </a: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, sowie die damit verbundenen </a:t>
            </a:r>
            <a:r>
              <a:rPr lang="de-DE" altLang="de-DE" sz="2000" b="1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motivationalen, volitionalen und sozialen Bereitschaften und Fähigkeiten</a:t>
            </a:r>
            <a:r>
              <a:rPr lang="de-DE" altLang="de-DE" sz="2000" b="1">
                <a:latin typeface="Corbel" pitchFamily="34" charset="0"/>
                <a:ea typeface="ヒラギノ角ゴ Pro W3" pitchFamily="-112" charset="-128"/>
              </a:rPr>
              <a:t>, </a:t>
            </a: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um die Problemlösungen in variablen Situationen erfolgreich und verantwortungsvoll </a:t>
            </a:r>
            <a:r>
              <a:rPr lang="de-DE" altLang="de-DE" sz="2000" b="1">
                <a:solidFill>
                  <a:srgbClr val="000066"/>
                </a:solidFill>
                <a:latin typeface="Corbel" pitchFamily="34" charset="0"/>
                <a:ea typeface="ヒラギノ角ゴ Pro W3" pitchFamily="-112" charset="-128"/>
              </a:rPr>
              <a:t>nutzen</a:t>
            </a:r>
            <a:r>
              <a:rPr lang="de-DE" altLang="de-DE" sz="2000">
                <a:latin typeface="Corbel" pitchFamily="34" charset="0"/>
                <a:ea typeface="ヒラギノ角ゴ Pro W3" pitchFamily="-112" charset="-128"/>
              </a:rPr>
              <a:t> zu können“. (</a:t>
            </a:r>
            <a:r>
              <a:rPr lang="de-DE" altLang="de-DE" sz="1600">
                <a:latin typeface="Corbel" pitchFamily="34" charset="0"/>
                <a:ea typeface="ヒラギノ角ゴ Pro W3" pitchFamily="-112" charset="-128"/>
              </a:rPr>
              <a:t>Weinert 2001, S. 27f.) </a:t>
            </a:r>
            <a:r>
              <a:rPr lang="de-DE" altLang="de-DE" sz="1600">
                <a:ea typeface="ヒラギノ角ゴ Pro W3" pitchFamily="-112" charset="-128"/>
              </a:rPr>
              <a:t/>
            </a:r>
            <a:br>
              <a:rPr lang="de-DE" altLang="de-DE" sz="1600">
                <a:ea typeface="ヒラギノ角ゴ Pro W3" pitchFamily="-112" charset="-128"/>
              </a:rPr>
            </a:br>
            <a:endParaRPr lang="de-DE" altLang="de-DE" sz="1600">
              <a:ea typeface="ヒラギノ角ゴ Pro W3" pitchFamily="-112" charset="-128"/>
            </a:endParaRPr>
          </a:p>
        </p:txBody>
      </p:sp>
      <p:sp>
        <p:nvSpPr>
          <p:cNvPr id="21509" name="Textfeld 11"/>
          <p:cNvSpPr txBox="1">
            <a:spLocks noChangeArrowheads="1"/>
          </p:cNvSpPr>
          <p:nvPr/>
        </p:nvSpPr>
        <p:spPr bwMode="auto">
          <a:xfrm>
            <a:off x="539750" y="841375"/>
            <a:ext cx="837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Kompetenzorientierung</a:t>
            </a:r>
          </a:p>
        </p:txBody>
      </p:sp>
      <p:sp>
        <p:nvSpPr>
          <p:cNvPr id="2151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EAB911-141A-4E9C-ABB7-1B6BF0EB7B0A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9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19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7539E7-DDA0-44DA-91F0-A005988044DC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0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39725" y="2249488"/>
            <a:ext cx="81470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2550" defTabSz="203200">
              <a:defRPr/>
            </a:pPr>
            <a:endParaRPr lang="de-DE" sz="2000" b="1" dirty="0">
              <a:solidFill>
                <a:srgbClr val="000066"/>
              </a:solidFill>
              <a:latin typeface="Garamond" pitchFamily="18" charset="0"/>
              <a:ea typeface="ヒラギノ角ゴ Pro W3" pitchFamily="-112" charset="-128"/>
              <a:cs typeface="Arial" pitchFamily="34" charset="0"/>
            </a:endParaRPr>
          </a:p>
          <a:p>
            <a:pPr marL="361950" indent="-279400" defTabSz="203200">
              <a:buFontTx/>
              <a:buChar char="•"/>
              <a:defRPr/>
            </a:pPr>
            <a:endParaRPr lang="de-DE" sz="2000" dirty="0">
              <a:ea typeface="ヒラギノ角ゴ Pro W3" pitchFamily="-112" charset="-128"/>
              <a:cs typeface="Arial" pitchFamily="34" charset="0"/>
            </a:endParaRPr>
          </a:p>
          <a:p>
            <a:pPr marL="82550" defTabSz="203200">
              <a:defRPr/>
            </a:pPr>
            <a:r>
              <a:rPr lang="de-DE" sz="2000" dirty="0">
                <a:latin typeface="Corbel" pitchFamily="34" charset="0"/>
                <a:ea typeface="ヒラギノ角ゴ Pro W3" pitchFamily="-112" charset="-128"/>
                <a:cs typeface="Arial" pitchFamily="34" charset="0"/>
              </a:rPr>
              <a:t>Sie </a:t>
            </a:r>
          </a:p>
          <a:p>
            <a:pPr marL="425450" indent="-342900" defTabSz="203200">
              <a:buFont typeface="Arial" pitchFamily="34" charset="0"/>
              <a:buChar char="•"/>
              <a:defRPr/>
            </a:pPr>
            <a:r>
              <a:rPr lang="de-DE" sz="2000" dirty="0">
                <a:latin typeface="Corbel" pitchFamily="34" charset="0"/>
                <a:ea typeface="ヒラギノ角ゴ Pro W3" pitchFamily="-112" charset="-128"/>
                <a:cs typeface="Arial" pitchFamily="34" charset="0"/>
              </a:rPr>
              <a:t>benennen individuelle fachspezifische Fähigkeiten und Fertigkeiten einer Person (keine reinen Unterrichtsinhalte)</a:t>
            </a:r>
          </a:p>
          <a:p>
            <a:pPr marL="425450" indent="-342900" defTabSz="203200">
              <a:buFont typeface="Arial" pitchFamily="34" charset="0"/>
              <a:buChar char="•"/>
              <a:defRPr/>
            </a:pPr>
            <a:r>
              <a:rPr lang="de-DE" sz="2000" dirty="0">
                <a:latin typeface="Corbel" pitchFamily="34" charset="0"/>
                <a:ea typeface="ヒラギノ角ゴ Pro W3" pitchFamily="-112" charset="-128"/>
                <a:cs typeface="Arial" pitchFamily="34" charset="0"/>
              </a:rPr>
              <a:t>werden in einem längeren Entwicklungsprozess erworben (sind nicht identisch mit Stundenzielen)</a:t>
            </a:r>
          </a:p>
          <a:p>
            <a:pPr marL="425450" indent="-342900" defTabSz="203200">
              <a:buFont typeface="Arial" pitchFamily="34" charset="0"/>
              <a:buChar char="•"/>
              <a:defRPr/>
            </a:pPr>
            <a:r>
              <a:rPr lang="de-DE" sz="2000" dirty="0">
                <a:latin typeface="Corbel" pitchFamily="34" charset="0"/>
                <a:ea typeface="ヒラギノ角ゴ Pro W3" pitchFamily="-112" charset="-128"/>
                <a:cs typeface="Arial" pitchFamily="34" charset="0"/>
              </a:rPr>
              <a:t>sind Grundlage für das selbstständige Lösen von Problemen und für das Hervorbringen von Neuem</a:t>
            </a:r>
          </a:p>
          <a:p>
            <a:pPr marL="425450" indent="-342900" defTabSz="203200">
              <a:buFont typeface="Arial" pitchFamily="34" charset="0"/>
              <a:buChar char="•"/>
              <a:defRPr/>
            </a:pPr>
            <a:r>
              <a:rPr lang="de-DE" sz="2000" dirty="0">
                <a:latin typeface="Corbel" pitchFamily="34" charset="0"/>
                <a:ea typeface="ヒラギノ角ゴ Pro W3" pitchFamily="-112" charset="-128"/>
                <a:cs typeface="Arial" pitchFamily="34" charset="0"/>
              </a:rPr>
              <a:t>sind stärkenorientiert (nicht defizitorientiert)</a:t>
            </a:r>
          </a:p>
          <a:p>
            <a:pPr marL="425450" indent="-342900" defTabSz="203200">
              <a:buFont typeface="Arial" pitchFamily="34" charset="0"/>
              <a:buChar char="•"/>
              <a:defRPr/>
            </a:pPr>
            <a:endParaRPr lang="de-DE" sz="2000" dirty="0">
              <a:latin typeface="Corbel" pitchFamily="34" charset="0"/>
              <a:ea typeface="ヒラギノ角ゴ Pro W3" pitchFamily="-112" charset="-128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4213" y="1303338"/>
            <a:ext cx="78279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de-DE" sz="2000" b="1" dirty="0">
                <a:solidFill>
                  <a:srgbClr val="000066"/>
                </a:solidFill>
                <a:latin typeface="+mn-lt"/>
                <a:ea typeface="ヒラギノ角ゴ Pro W3" pitchFamily="-112" charset="-128"/>
                <a:cs typeface="Arial" pitchFamily="34" charset="0"/>
              </a:rPr>
              <a:t>Kompetenzen sind Dispositionen, die dazu befähigen, variable Anforderungssituationen in einem bestimmten Lern- oder Handlungsbereich erfolgreich und verantwortlich zu bewältigen. </a:t>
            </a:r>
          </a:p>
        </p:txBody>
      </p:sp>
      <p:sp>
        <p:nvSpPr>
          <p:cNvPr id="22534" name="Textfeld 15"/>
          <p:cNvSpPr txBox="1">
            <a:spLocks noChangeArrowheads="1"/>
          </p:cNvSpPr>
          <p:nvPr/>
        </p:nvSpPr>
        <p:spPr bwMode="auto">
          <a:xfrm>
            <a:off x="539750" y="838200"/>
            <a:ext cx="817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Kompetenzorientierung</a:t>
            </a:r>
          </a:p>
        </p:txBody>
      </p:sp>
      <p:sp>
        <p:nvSpPr>
          <p:cNvPr id="22535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1DE827-F960-46F1-8EAB-002297741800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"/>
          <p:cNvSpPr txBox="1">
            <a:spLocks noGrp="1" noChangeArrowheads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F6999D-64DA-4DC3-AECB-69EF4723ABE5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50825" y="850900"/>
            <a:ext cx="86423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00050" indent="-400050">
              <a:spcBef>
                <a:spcPct val="45000"/>
              </a:spcBef>
              <a:defRPr/>
            </a:pPr>
            <a:endParaRPr lang="de-DE" sz="2400" b="1" u="sng" dirty="0">
              <a:solidFill>
                <a:srgbClr val="000099"/>
              </a:solidFill>
              <a:ea typeface="ヒラギノ角ゴ Pro W3" pitchFamily="-112" charset="-128"/>
            </a:endParaRPr>
          </a:p>
          <a:p>
            <a:pPr marL="400050" indent="-400050">
              <a:spcBef>
                <a:spcPct val="35000"/>
              </a:spcBef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ea typeface="ヒラギノ角ゴ Pro W3" pitchFamily="-112" charset="-128"/>
              </a:rPr>
              <a:t>	</a:t>
            </a:r>
            <a:endParaRPr lang="de-DE" sz="2000" dirty="0">
              <a:solidFill>
                <a:srgbClr val="002060"/>
              </a:solidFill>
              <a:latin typeface="+mn-lt"/>
              <a:ea typeface="ヒラギノ角ゴ Pro W3" pitchFamily="-112" charset="-128"/>
            </a:endParaRPr>
          </a:p>
          <a:p>
            <a:pPr marL="742950" lvl="1" indent="-163513">
              <a:spcBef>
                <a:spcPct val="35000"/>
              </a:spcBef>
              <a:buFontTx/>
              <a:buChar char="•"/>
              <a:defRPr/>
            </a:pPr>
            <a:r>
              <a:rPr lang="de-DE" sz="2000" b="1" i="1" dirty="0">
                <a:latin typeface="Corbel" pitchFamily="34" charset="0"/>
                <a:ea typeface="ヒラギノ角ゴ Pro W3" pitchFamily="-112" charset="-128"/>
              </a:rPr>
              <a:t>standardorientiert</a:t>
            </a:r>
            <a:r>
              <a:rPr lang="de-DE" sz="2000" i="1" dirty="0">
                <a:latin typeface="Corbel" pitchFamily="34" charset="0"/>
                <a:ea typeface="ヒラギノ角ゴ Pro W3" pitchFamily="-112" charset="-128"/>
              </a:rPr>
              <a:t>:</a:t>
            </a:r>
            <a:r>
              <a:rPr lang="de-DE" sz="2000" dirty="0">
                <a:latin typeface="Corbel" pitchFamily="34" charset="0"/>
                <a:ea typeface="ヒラギノ角ゴ Pro W3" pitchFamily="-112" charset="-128"/>
              </a:rPr>
              <a:t> Kernlehrpläne greifen die Bildungsstandards vollständig auf bzw. definieren Standards (zu erreichende Ziele).</a:t>
            </a:r>
          </a:p>
          <a:p>
            <a:pPr marL="742950" lvl="1" indent="-163513">
              <a:spcBef>
                <a:spcPct val="35000"/>
              </a:spcBef>
              <a:buFontTx/>
              <a:buChar char="•"/>
              <a:defRPr/>
            </a:pPr>
            <a:r>
              <a:rPr lang="de-DE" sz="2000" b="1" i="1" dirty="0">
                <a:latin typeface="Corbel" pitchFamily="34" charset="0"/>
                <a:ea typeface="ヒラギノ角ゴ Pro W3" pitchFamily="-112" charset="-128"/>
              </a:rPr>
              <a:t>kompetenzorientiert:</a:t>
            </a:r>
            <a:r>
              <a:rPr lang="de-DE" sz="2000" dirty="0">
                <a:latin typeface="Corbel" pitchFamily="34" charset="0"/>
                <a:ea typeface="ヒラギノ角ゴ Pro W3" pitchFamily="-112" charset="-128"/>
              </a:rPr>
              <a:t> Kernlehrpläne bestehen aus fachbezogenen Kompetenzerwartungen.</a:t>
            </a:r>
          </a:p>
          <a:p>
            <a:pPr marL="742950" lvl="1" indent="-163513">
              <a:spcBef>
                <a:spcPct val="35000"/>
              </a:spcBef>
              <a:buFontTx/>
              <a:buChar char="•"/>
              <a:defRPr/>
            </a:pPr>
            <a:r>
              <a:rPr lang="de-DE" sz="2000" b="1" i="1" dirty="0" err="1">
                <a:latin typeface="Corbel" pitchFamily="34" charset="0"/>
                <a:ea typeface="ヒラギノ角ゴ Pro W3" pitchFamily="-112" charset="-128"/>
              </a:rPr>
              <a:t>outputorientiert</a:t>
            </a:r>
            <a:r>
              <a:rPr lang="de-DE" sz="2000" b="1" i="1" dirty="0">
                <a:latin typeface="Corbel" pitchFamily="34" charset="0"/>
                <a:ea typeface="ヒラギノ角ゴ Pro W3" pitchFamily="-112" charset="-128"/>
              </a:rPr>
              <a:t>:</a:t>
            </a:r>
            <a:r>
              <a:rPr lang="de-DE" sz="2000" dirty="0">
                <a:latin typeface="Corbel" pitchFamily="34" charset="0"/>
                <a:ea typeface="ヒラギノ角ゴ Pro W3" pitchFamily="-112" charset="-128"/>
              </a:rPr>
              <a:t> Kernlehrpläne beschreiben die erwarteten Lernergebnisse.</a:t>
            </a:r>
          </a:p>
          <a:p>
            <a:pPr marL="742950" lvl="1" indent="-163513">
              <a:spcBef>
                <a:spcPct val="35000"/>
              </a:spcBef>
              <a:buFontTx/>
              <a:buChar char="•"/>
              <a:defRPr/>
            </a:pPr>
            <a:r>
              <a:rPr lang="de-DE" sz="2000" b="1" i="1" dirty="0">
                <a:latin typeface="Corbel" pitchFamily="34" charset="0"/>
                <a:ea typeface="ヒラギノ角ゴ Pro W3" pitchFamily="-112" charset="-128"/>
              </a:rPr>
              <a:t>verbindlich:</a:t>
            </a:r>
            <a:r>
              <a:rPr lang="de-DE" sz="2000" dirty="0">
                <a:latin typeface="Corbel" pitchFamily="34" charset="0"/>
                <a:ea typeface="ヒラギノ角ゴ Pro W3" pitchFamily="-112" charset="-128"/>
              </a:rPr>
              <a:t> Kernlehrpläne beschreiben eine landesweit verbindliche </a:t>
            </a:r>
            <a:r>
              <a:rPr lang="de-DE" sz="2000" dirty="0" err="1">
                <a:latin typeface="Corbel" pitchFamily="34" charset="0"/>
                <a:ea typeface="ヒラギノ角ゴ Pro W3" pitchFamily="-112" charset="-128"/>
              </a:rPr>
              <a:t>Obligatorik</a:t>
            </a:r>
            <a:r>
              <a:rPr lang="de-DE" sz="2000" dirty="0">
                <a:latin typeface="Corbel" pitchFamily="34" charset="0"/>
                <a:ea typeface="ヒラギノ角ゴ Pro W3" pitchFamily="-112" charset="-128"/>
              </a:rPr>
              <a:t>; sie formulieren klare Ergebniserwartungen und keine Wahlmöglichkeiten.</a:t>
            </a:r>
          </a:p>
          <a:p>
            <a:pPr marL="742950" lvl="1" indent="-163513">
              <a:spcBef>
                <a:spcPct val="35000"/>
              </a:spcBef>
              <a:buFontTx/>
              <a:buChar char="•"/>
              <a:defRPr/>
            </a:pPr>
            <a:r>
              <a:rPr lang="de-DE" sz="2000" b="1" i="1" dirty="0">
                <a:latin typeface="Corbel" pitchFamily="34" charset="0"/>
                <a:ea typeface="ヒラギノ角ゴ Pro W3" pitchFamily="-112" charset="-128"/>
              </a:rPr>
              <a:t>„</a:t>
            </a:r>
            <a:r>
              <a:rPr lang="de-DE" sz="2000" b="1" i="1" dirty="0" err="1">
                <a:latin typeface="Corbel" pitchFamily="34" charset="0"/>
                <a:ea typeface="ヒラギノ角ゴ Pro W3" pitchFamily="-112" charset="-128"/>
              </a:rPr>
              <a:t>entdidaktisiert</a:t>
            </a:r>
            <a:r>
              <a:rPr lang="de-DE" sz="2000" b="1" i="1" dirty="0">
                <a:latin typeface="Corbel" pitchFamily="34" charset="0"/>
                <a:ea typeface="ヒラギノ角ゴ Pro W3" pitchFamily="-112" charset="-128"/>
              </a:rPr>
              <a:t>“: </a:t>
            </a:r>
            <a:r>
              <a:rPr lang="de-DE" sz="2000" i="1" dirty="0">
                <a:latin typeface="Corbel" pitchFamily="34" charset="0"/>
                <a:ea typeface="ヒラギノ角ゴ Pro W3" pitchFamily="-112" charset="-128"/>
              </a:rPr>
              <a:t>Kernlehrpläne beschränken sich auf die Formulierung der zu erreichenden Ergebnisse und treffen keine Aussagen zu Wegen und Verfahren der Zielerreichung. Didaktische Entscheidungen werden in den Schulen – u.a. bei der Erstellung des schulinternen Lehrplans – getroffen.</a:t>
            </a:r>
          </a:p>
        </p:txBody>
      </p:sp>
      <p:sp>
        <p:nvSpPr>
          <p:cNvPr id="23556" name="Textfeld 5"/>
          <p:cNvSpPr txBox="1">
            <a:spLocks noChangeArrowheads="1"/>
          </p:cNvSpPr>
          <p:nvPr/>
        </p:nvSpPr>
        <p:spPr bwMode="auto">
          <a:xfrm>
            <a:off x="539750" y="847725"/>
            <a:ext cx="821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rgbClr val="FF0000"/>
                </a:solidFill>
                <a:latin typeface="Corbel" pitchFamily="34" charset="0"/>
                <a:ea typeface="ヒラギノ角ゴ Pro W3" pitchFamily="-112" charset="-128"/>
              </a:rPr>
              <a:t>Merkmale kompetenzorienter Kernlehrpläne</a:t>
            </a:r>
          </a:p>
        </p:txBody>
      </p:sp>
      <p:sp>
        <p:nvSpPr>
          <p:cNvPr id="23557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B286A9-7E2C-4E6D-86A9-51DA488862D3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800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 action="ppaction://hlinksldjump"/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23102" r="53781" b="9753"/>
          <a:stretch>
            <a:fillRect/>
          </a:stretch>
        </p:blipFill>
        <p:spPr>
          <a:xfrm>
            <a:off x="5672138" y="2120900"/>
            <a:ext cx="2339975" cy="3573463"/>
          </a:xfrm>
        </p:spPr>
      </p:pic>
      <p:sp>
        <p:nvSpPr>
          <p:cNvPr id="24579" name="Titel 1"/>
          <p:cNvSpPr>
            <a:spLocks noGrp="1"/>
          </p:cNvSpPr>
          <p:nvPr>
            <p:ph type="title"/>
          </p:nvPr>
        </p:nvSpPr>
        <p:spPr>
          <a:xfrm>
            <a:off x="457200" y="815975"/>
            <a:ext cx="8229600" cy="468313"/>
          </a:xfrm>
        </p:spPr>
        <p:txBody>
          <a:bodyPr/>
          <a:lstStyle/>
          <a:p>
            <a:r>
              <a:rPr lang="de-DE" altLang="de-DE" sz="2800" smtClean="0">
                <a:solidFill>
                  <a:srgbClr val="FF0000"/>
                </a:solidFill>
                <a:latin typeface="Corbel" pitchFamily="34" charset="0"/>
              </a:rPr>
              <a:t>Bezugsrahmen der KLP Fremdsprachen</a:t>
            </a:r>
          </a:p>
        </p:txBody>
      </p:sp>
      <p:pic>
        <p:nvPicPr>
          <p:cNvPr id="24580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7575" y="2271713"/>
            <a:ext cx="1876425" cy="654050"/>
          </a:xfrm>
        </p:spPr>
      </p:pic>
      <p:sp>
        <p:nvSpPr>
          <p:cNvPr id="24581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328738"/>
            <a:ext cx="4041775" cy="6397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24582" name="Foliennummernplatzhalt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663D74-E1A6-4CD3-8AA0-9A58B4C141F2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800" smtClean="0"/>
          </a:p>
        </p:txBody>
      </p:sp>
      <p:pic>
        <p:nvPicPr>
          <p:cNvPr id="24583" name="Picture 4" descr="Gemeinsamer europäischer Referenzrahmen für Sprachen: lernen, lehren, beurteilen -Buch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120900"/>
            <a:ext cx="2257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platzhalter 10"/>
          <p:cNvSpPr>
            <a:spLocks noGrp="1"/>
          </p:cNvSpPr>
          <p:nvPr>
            <p:ph type="body" idx="1"/>
          </p:nvPr>
        </p:nvSpPr>
        <p:spPr>
          <a:xfrm>
            <a:off x="468313" y="1393825"/>
            <a:ext cx="4040187" cy="639763"/>
          </a:xfrm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W_PowerPoint">
  <a:themeElements>
    <a:clrScheme name="NRW_PowerPoint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NRW_PowerPoint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RW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NRW_PowerPoint</Template>
  <TotalTime>0</TotalTime>
  <Words>1980</Words>
  <Application>Microsoft Office PowerPoint</Application>
  <PresentationFormat>Bildschirmpräsentation (4:3)</PresentationFormat>
  <Paragraphs>563</Paragraphs>
  <Slides>50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2" baseType="lpstr">
      <vt:lpstr>NRW_PowerPoint</vt:lpstr>
      <vt:lpstr>Dokument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Bezugsrahmen der KLP Fremdsprachen</vt:lpstr>
      <vt:lpstr>PowerPoint-Präsentation</vt:lpstr>
      <vt:lpstr>Bezugsrahmen Bildungsstandards  </vt:lpstr>
      <vt:lpstr>PowerPoint-Präsentation</vt:lpstr>
      <vt:lpstr>Die wichtigsten Kontinuitäten und Neuerungen</vt:lpstr>
      <vt:lpstr>PowerPoint-Präsentation</vt:lpstr>
      <vt:lpstr>    II. Fachspezifische Erläuterungen zum neuen KLP Niederländisch     </vt:lpstr>
      <vt:lpstr>PowerPoint-Präsentation</vt:lpstr>
      <vt:lpstr>  </vt:lpstr>
      <vt:lpstr>Kumulative Kompetenzentwicklung am Beispiel Leseverstehen</vt:lpstr>
      <vt:lpstr>Kompetenzbereiche</vt:lpstr>
      <vt:lpstr>Kompetenzbereiche</vt:lpstr>
      <vt:lpstr>Themenfelder des soziokulturellen Orientierungswissens (GK f) </vt:lpstr>
      <vt:lpstr>Kompetenzbereiche</vt:lpstr>
      <vt:lpstr>PowerPoint-Präsentation</vt:lpstr>
      <vt:lpstr>Kompetenzbereiche</vt:lpstr>
      <vt:lpstr>PowerPoint-Präsentation</vt:lpstr>
      <vt:lpstr>PowerPoint-Präsentation</vt:lpstr>
      <vt:lpstr>    Lernerfolgsüberprüfung und Leistungsbewertung     </vt:lpstr>
      <vt:lpstr>Grundsätze  </vt:lpstr>
      <vt:lpstr>Regelungen      </vt:lpstr>
      <vt:lpstr>    Abiturprüfung     </vt:lpstr>
      <vt:lpstr> Kompetenzüberprüfung im Schreiben und Leseverstehen sind Bestandteil jeder schriftlichen Abiturprüfung.  Darüber hinaus werden Kompetenzen entweder im Hörverstehen/Hör-Sehverstehen oder in der Sprachmittlung oder im Sprechen überprüft.   Durch die Abiturvorgaben wird jeweils festgelegt, welche Teilkompetenzen Gegenstand der schriftlichen Abiturprüfung sind.  </vt:lpstr>
      <vt:lpstr>Aufgabentypen   </vt:lpstr>
      <vt:lpstr>Aufgabentypen   </vt:lpstr>
      <vt:lpstr>Aufgabentypen   </vt:lpstr>
      <vt:lpstr>Aufgabentypen   </vt:lpstr>
      <vt:lpstr>III. Schulinterne Lehrpläne und Unterstützungsangebote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Struktur eines schulinternen Lehrplans – Gliederung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MSW NRW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Musiol</dc:creator>
  <cp:lastModifiedBy>Prasse, Arne</cp:lastModifiedBy>
  <cp:revision>564</cp:revision>
  <cp:lastPrinted>2013-11-07T09:37:27Z</cp:lastPrinted>
  <dcterms:created xsi:type="dcterms:W3CDTF">2007-06-15T06:56:38Z</dcterms:created>
  <dcterms:modified xsi:type="dcterms:W3CDTF">2014-02-21T13:37:59Z</dcterms:modified>
</cp:coreProperties>
</file>