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709" r:id="rId2"/>
    <p:sldId id="745" r:id="rId3"/>
    <p:sldId id="726" r:id="rId4"/>
    <p:sldId id="791" r:id="rId5"/>
    <p:sldId id="657" r:id="rId6"/>
    <p:sldId id="798" r:id="rId7"/>
    <p:sldId id="667" r:id="rId8"/>
    <p:sldId id="666" r:id="rId9"/>
    <p:sldId id="662" r:id="rId10"/>
    <p:sldId id="730" r:id="rId11"/>
    <p:sldId id="746" r:id="rId12"/>
    <p:sldId id="747" r:id="rId13"/>
    <p:sldId id="748" r:id="rId14"/>
    <p:sldId id="750" r:id="rId15"/>
    <p:sldId id="751" r:id="rId16"/>
    <p:sldId id="752" r:id="rId17"/>
    <p:sldId id="753" r:id="rId18"/>
    <p:sldId id="799" r:id="rId19"/>
    <p:sldId id="754" r:id="rId20"/>
    <p:sldId id="755" r:id="rId21"/>
    <p:sldId id="757" r:id="rId22"/>
    <p:sldId id="758" r:id="rId23"/>
    <p:sldId id="759" r:id="rId24"/>
    <p:sldId id="760" r:id="rId25"/>
    <p:sldId id="761" r:id="rId26"/>
    <p:sldId id="762" r:id="rId27"/>
    <p:sldId id="763" r:id="rId28"/>
    <p:sldId id="764" r:id="rId29"/>
    <p:sldId id="765" r:id="rId30"/>
    <p:sldId id="766" r:id="rId31"/>
    <p:sldId id="767" r:id="rId32"/>
    <p:sldId id="768" r:id="rId33"/>
    <p:sldId id="769" r:id="rId34"/>
    <p:sldId id="770" r:id="rId35"/>
    <p:sldId id="771" r:id="rId36"/>
    <p:sldId id="772" r:id="rId37"/>
    <p:sldId id="773" r:id="rId38"/>
    <p:sldId id="774" r:id="rId39"/>
    <p:sldId id="775" r:id="rId40"/>
    <p:sldId id="800" r:id="rId41"/>
    <p:sldId id="801" r:id="rId42"/>
    <p:sldId id="736" r:id="rId43"/>
    <p:sldId id="683" r:id="rId44"/>
    <p:sldId id="700" r:id="rId45"/>
    <p:sldId id="779" r:id="rId46"/>
    <p:sldId id="742" r:id="rId47"/>
    <p:sldId id="780" r:id="rId48"/>
    <p:sldId id="781" r:id="rId49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D8FD"/>
    <a:srgbClr val="7F012E"/>
    <a:srgbClr val="800015"/>
    <a:srgbClr val="7E0202"/>
    <a:srgbClr val="FF0101"/>
    <a:srgbClr val="FF0F01"/>
    <a:srgbClr val="FF2B01"/>
    <a:srgbClr val="FA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90953" autoAdjust="0"/>
  </p:normalViewPr>
  <p:slideViewPr>
    <p:cSldViewPr snapToGrid="0">
      <p:cViewPr>
        <p:scale>
          <a:sx n="100" d="100"/>
          <a:sy n="100" d="100"/>
        </p:scale>
        <p:origin x="-270" y="-72"/>
      </p:cViewPr>
      <p:guideLst>
        <p:guide orient="horz" pos="255"/>
        <p:guide orient="horz" pos="4065"/>
        <p:guide orient="horz" pos="799"/>
        <p:guide orient="horz" pos="2251"/>
        <p:guide orient="horz" pos="2160"/>
        <p:guide pos="34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76" y="-84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E8575884-55D7-4AA3-BFCF-25E29703C6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654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defTabSz="908050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0C0AFB84-D908-4557-BCF2-BD3F57882E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458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43E2601-0643-49D2-BD24-E99850CB8D56}" type="slidenum">
              <a:rPr lang="de-DE" smtClean="0"/>
              <a:pPr eaLnBrk="1" hangingPunct="1"/>
              <a:t>1</a:t>
            </a:fld>
            <a:endParaRPr lang="de-DE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B7F12C-DF62-44FB-A184-66B66D69F6C0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776664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55" tIns="45178" rIns="90355" bIns="45178" anchor="b"/>
          <a:lstStyle>
            <a:lvl1pPr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BAC81A5-AA6E-4FBD-85F4-99E238632582}" type="slidenum">
              <a:rPr lang="de-DE" altLang="de-DE" smtClean="0">
                <a:solidFill>
                  <a:prstClr val="black"/>
                </a:solidFill>
                <a:ea typeface="ヒラギノ角ゴ Pro W3"/>
                <a:cs typeface="ヒラギノ角ゴ Pro W3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de-DE" altLang="de-DE" smtClean="0">
              <a:solidFill>
                <a:prstClr val="black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55" tIns="45178" rIns="90355" bIns="45178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3BFF18-27B8-4CD1-A8A9-354B911BA1B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16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776664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7467CEC-35B0-4912-A5C0-4EA18069EF4D}" type="slidenum">
              <a:rPr lang="de-DE" altLang="de-DE" smtClean="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de-DE" altLang="de-DE" smtClean="0">
              <a:solidFill>
                <a:prstClr val="black"/>
              </a:solidFill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0937" cy="37226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3DB61-E745-4B24-8AE8-03C5E1DED82C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21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776664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1A161B-1DCD-4D33-B178-B353E2135633}" type="slidenum">
              <a:rPr lang="de-DE" altLang="de-DE" smtClean="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de-DE" altLang="de-DE" smtClean="0">
              <a:solidFill>
                <a:prstClr val="black"/>
              </a:solidFill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45961F-065D-4C47-884A-F85B3636C7BF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417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3F1398E-17A1-43EA-BE3C-C4813A9C9CCA}" type="slidenum">
              <a:rPr lang="de-DE" smtClean="0"/>
              <a:pPr eaLnBrk="1" hangingPunct="1"/>
              <a:t>24</a:t>
            </a:fld>
            <a:endParaRPr lang="de-DE" smtClean="0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776664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F8C3555-1E66-4ABE-8FA4-8319AA2FFA47}" type="slidenum">
              <a:rPr lang="de-DE" sz="1200"/>
              <a:pPr algn="r" eaLnBrk="1" hangingPunct="1"/>
              <a:t>24</a:t>
            </a:fld>
            <a:endParaRPr lang="de-DE" sz="1200"/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A76BE24-90DF-4BF2-BF19-42E903BB5E3B}" type="slidenum">
              <a:rPr lang="de-DE" altLang="de-DE" smtClean="0"/>
              <a:pPr eaLnBrk="1" hangingPunct="1">
                <a:spcBef>
                  <a:spcPct val="0"/>
                </a:spcBef>
              </a:pPr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222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22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0296C8E-1403-4BB4-A762-AECA6F35CADD}" type="slidenum">
              <a:rPr lang="de-DE" altLang="de-DE" smtClean="0"/>
              <a:pPr eaLnBrk="1" hangingPunct="1">
                <a:spcBef>
                  <a:spcPct val="0"/>
                </a:spcBef>
              </a:pPr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2FD58A9-B086-4F21-A3D5-4AA7CDD6FD33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776664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8CB14E-BAA5-46C8-8496-8E19D6A0B279}" type="slidenum">
              <a:rPr lang="de-DE" altLang="de-DE" smtClean="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de-DE" altLang="de-DE" smtClean="0">
              <a:solidFill>
                <a:prstClr val="black"/>
              </a:solidFill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AFB84-D908-4557-BCF2-BD3F57882E32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683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E11F3F-D05E-4822-A50D-ECD834E326A5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29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b="1" u="sng" dirty="0" smtClean="0">
              <a:ea typeface="ＭＳ Ｐゴシック" pitchFamily="34" charset="-128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FD499F4-26B1-4C22-833E-FD0423DC0160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z="1000" dirty="0" smtClean="0">
              <a:ea typeface="ＭＳ Ｐゴシック" pitchFamily="34" charset="-128"/>
            </a:endParaRPr>
          </a:p>
        </p:txBody>
      </p:sp>
      <p:sp>
        <p:nvSpPr>
          <p:cNvPr id="54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ABE96AA-87F1-4E98-8347-00DA4B5684C3}" type="slidenum">
              <a:rPr lang="de-DE" altLang="de-DE" smtClean="0"/>
              <a:pPr eaLnBrk="1" hangingPunct="1">
                <a:spcBef>
                  <a:spcPct val="0"/>
                </a:spcBef>
              </a:pPr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529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53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A31927A-C6A6-4234-B1A4-928035F022D6}" type="slidenum">
              <a:rPr lang="de-DE" altLang="de-DE" smtClean="0"/>
              <a:pPr eaLnBrk="1" hangingPunct="1">
                <a:spcBef>
                  <a:spcPct val="0"/>
                </a:spcBef>
              </a:pPr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11A89C2-55CD-4A62-A7EA-94773274DEE8}" type="slidenum">
              <a:rPr lang="de-DE" altLang="de-DE" smtClean="0"/>
              <a:pPr eaLnBrk="1" hangingPunct="1">
                <a:spcBef>
                  <a:spcPct val="0"/>
                </a:spcBef>
              </a:pPr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734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7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F53E450-679D-411C-A78B-45432F32DABF}" type="slidenum">
              <a:rPr lang="de-DE" altLang="de-DE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34</a:t>
            </a:fld>
            <a:endParaRPr lang="de-DE" altLang="de-DE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837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83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8B9E222-EE50-4130-9D14-769DBC5BAFB9}" type="slidenum">
              <a:rPr lang="de-DE" altLang="de-DE" smtClean="0"/>
              <a:pPr eaLnBrk="1" hangingPunct="1">
                <a:spcBef>
                  <a:spcPct val="0"/>
                </a:spcBef>
              </a:pPr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9395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5D4E5FB-9DB5-4BBA-B1ED-F8728E09A6C7}" type="slidenum">
              <a:rPr lang="de-DE" altLang="de-DE" smtClean="0"/>
              <a:pPr eaLnBrk="1" hangingPunct="1">
                <a:spcBef>
                  <a:spcPct val="0"/>
                </a:spcBef>
              </a:pPr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04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604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AE156DF-DBDB-4495-B170-C60CA37947C6}" type="slidenum">
              <a:rPr lang="de-DE" altLang="de-DE" smtClean="0"/>
              <a:pPr eaLnBrk="1" hangingPunct="1">
                <a:spcBef>
                  <a:spcPct val="0"/>
                </a:spcBef>
              </a:pPr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A616DF-AA37-4D31-8501-83BBB449DBD7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7F2DD0E-3C18-46D1-ABB4-B3005DCF672C}" type="slidenum">
              <a:rPr lang="de-DE" altLang="de-DE" sz="1200"/>
              <a:pPr algn="r" eaLnBrk="1" hangingPunct="1"/>
              <a:t>3</a:t>
            </a:fld>
            <a:endParaRPr lang="de-DE" altLang="de-DE" sz="1200"/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246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b="1" u="sng" dirty="0" smtClean="0">
              <a:ea typeface="ＭＳ Ｐゴシック" pitchFamily="34" charset="-128"/>
            </a:endParaRPr>
          </a:p>
        </p:txBody>
      </p:sp>
      <p:sp>
        <p:nvSpPr>
          <p:cNvPr id="624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1578EF0-DD16-4F87-A51A-EB355404DC17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634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3FDDF31-9AE7-49B0-A84A-0299A2D3952A}" type="slidenum">
              <a:rPr lang="de-DE" altLang="de-DE" smtClean="0"/>
              <a:pPr eaLnBrk="1" hangingPunct="1">
                <a:spcBef>
                  <a:spcPct val="0"/>
                </a:spcBef>
              </a:pPr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65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C0445D0-DB72-46B4-B114-1DD5F5D6E83A}" type="slidenum">
              <a:rPr lang="de-DE" altLang="de-DE" smtClean="0"/>
              <a:pPr eaLnBrk="1" hangingPunct="1">
                <a:spcBef>
                  <a:spcPct val="0"/>
                </a:spcBef>
              </a:pPr>
              <a:t>45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AFB84-D908-4557-BCF2-BD3F57882E32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5494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6656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b="1" u="sng" dirty="0" smtClean="0">
              <a:ea typeface="ＭＳ Ｐゴシック" pitchFamily="34" charset="-128"/>
            </a:endParaRPr>
          </a:p>
        </p:txBody>
      </p:sp>
      <p:sp>
        <p:nvSpPr>
          <p:cNvPr id="66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8298E2D-8AD3-49EA-A9A3-A6D300EF5006}" type="slidenum">
              <a:rPr lang="de-DE" altLang="de-DE" smtClean="0"/>
              <a:pPr eaLnBrk="1" hangingPunct="1"/>
              <a:t>48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A616DF-AA37-4D31-8501-83BBB449DBD7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7F2DD0E-3C18-46D1-ABB4-B3005DCF672C}" type="slidenum">
              <a:rPr lang="de-DE" altLang="de-DE" sz="1200"/>
              <a:pPr algn="r" eaLnBrk="1" hangingPunct="1"/>
              <a:t>4</a:t>
            </a:fld>
            <a:endParaRPr lang="de-DE" altLang="de-DE" sz="1200"/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968EA1E-E617-43EE-A41A-8D339BD0730B}" type="slidenum">
              <a:rPr lang="de-DE" altLang="de-DE"/>
              <a:pPr algn="r" eaLnBrk="1" hangingPunct="1">
                <a:spcBef>
                  <a:spcPct val="0"/>
                </a:spcBef>
              </a:pPr>
              <a:t>6</a:t>
            </a:fld>
            <a:endParaRPr lang="de-DE" altLang="de-DE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55" tIns="45178" rIns="90355" bIns="45178" anchor="b"/>
          <a:lstStyle>
            <a:lvl1pPr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32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32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ED05B8-B62F-4CCC-B5A4-185A0FAD0552}" type="slidenum">
              <a:rPr lang="de-DE" altLang="de-DE">
                <a:ea typeface="ヒラギノ角ゴ Pro W3"/>
                <a:cs typeface="ヒラギノ角ゴ Pro W3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de-DE" altLang="de-DE">
              <a:ea typeface="ヒラギノ角ゴ Pro W3"/>
              <a:cs typeface="ヒラギノ角ゴ Pro W3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714875"/>
            <a:ext cx="4894262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55" tIns="45178" rIns="90355" bIns="45178"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763" tIns="45382" rIns="90763" bIns="45382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AA5DE4B-1F1E-4586-8B91-C1A45855B7AF}" type="slidenum">
              <a:rPr lang="de-DE" sz="1200"/>
              <a:pPr algn="r" eaLnBrk="1" hangingPunct="1"/>
              <a:t>8</a:t>
            </a:fld>
            <a:endParaRPr lang="de-DE" sz="120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1" tIns="45296" rIns="90591" bIns="45296" anchor="b"/>
          <a:lstStyle>
            <a:lvl1pPr defTabSz="904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4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4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232F882-DAF2-42BD-8BDF-EE29F5BE3C48}" type="slidenum">
              <a:rPr lang="de-DE" sz="1200">
                <a:ea typeface="ヒラギノ角ゴ Pro W3" pitchFamily="-112" charset="-128"/>
                <a:cs typeface="Arial" pitchFamily="34" charset="0"/>
              </a:rPr>
              <a:pPr algn="r" eaLnBrk="1" hangingPunct="1"/>
              <a:t>8</a:t>
            </a:fld>
            <a:endParaRPr lang="de-DE" sz="1200">
              <a:ea typeface="ヒラギノ角ゴ Pro W3" pitchFamily="-112" charset="-128"/>
              <a:cs typeface="Arial" pitchFamily="34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4112" cy="3722687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591" tIns="45296" rIns="90591" bIns="4529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A616DF-AA37-4D31-8501-83BBB449DBD7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7F2DD0E-3C18-46D1-ABB4-B3005DCF672C}" type="slidenum">
              <a:rPr lang="de-DE" altLang="de-DE" sz="1200"/>
              <a:pPr algn="r" eaLnBrk="1" hangingPunct="1"/>
              <a:t>10</a:t>
            </a:fld>
            <a:endParaRPr lang="de-DE" altLang="de-DE" sz="1200"/>
          </a:p>
        </p:txBody>
      </p:sp>
      <p:sp>
        <p:nvSpPr>
          <p:cNvPr id="573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63F518-C17A-4EC5-95A4-D23530D6B0D6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de-DE" altLang="de-DE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b="1" u="sng" dirty="0" smtClean="0">
              <a:ea typeface="ＭＳ Ｐゴシック" pitchFamily="34" charset="-128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FD499F4-26B1-4C22-833E-FD0423DC0160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3DA1-60C2-4932-B1AC-99A528DC84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816974"/>
      </p:ext>
    </p:extLst>
  </p:cSld>
  <p:clrMapOvr>
    <a:masterClrMapping/>
  </p:clrMapOvr>
  <p:transition advClick="0"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064500" cy="14398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9750" y="3573463"/>
            <a:ext cx="8064500" cy="2160587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2B98-A665-4094-B27A-2A3C7DB83E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707169"/>
      </p:ext>
    </p:extLst>
  </p:cSld>
  <p:clrMapOvr>
    <a:masterClrMapping/>
  </p:clrMapOvr>
  <p:transition advClick="0"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539750" y="1268413"/>
            <a:ext cx="8064500" cy="44656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BBBEE-B97E-47F2-BE8D-CA9B4B5DAE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040099"/>
      </p:ext>
    </p:extLst>
  </p:cSld>
  <p:clrMapOvr>
    <a:masterClrMapping/>
  </p:clrMapOvr>
  <p:transition advClick="0" advTm="1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268413"/>
            <a:ext cx="8064500" cy="14398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3573463"/>
            <a:ext cx="8064500" cy="21605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2897-B762-4397-9832-C39E746637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250962"/>
      </p:ext>
    </p:extLst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A99B6-D47A-46A2-83DF-DCCBDBDD5F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387936"/>
      </p:ext>
    </p:extLst>
  </p:cSld>
  <p:clrMapOvr>
    <a:masterClrMapping/>
  </p:clrMapOvr>
  <p:transition advClick="0"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3573463"/>
            <a:ext cx="3956050" cy="216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3573463"/>
            <a:ext cx="3956050" cy="216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B46-C820-4CED-937B-9F64B2CF1C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021007"/>
      </p:ext>
    </p:extLst>
  </p:cSld>
  <p:clrMapOvr>
    <a:masterClrMapping/>
  </p:clrMapOvr>
  <p:transition advClick="0"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6C4D9-E6F4-4532-9A01-ED68BBE5F4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895476"/>
      </p:ext>
    </p:extLst>
  </p:cSld>
  <p:clrMapOvr>
    <a:masterClrMapping/>
  </p:clrMapOvr>
  <p:transition advClick="0"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DF403-3B8D-4A16-A192-DF77FB1398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74249"/>
      </p:ext>
    </p:extLst>
  </p:cSld>
  <p:clrMapOvr>
    <a:masterClrMapping/>
  </p:clrMapOvr>
  <p:transition advClick="0"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9A4B9-19E9-4F4A-A441-4720485982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874889"/>
      </p:ext>
    </p:extLst>
  </p:cSld>
  <p:clrMapOvr>
    <a:masterClrMapping/>
  </p:clrMapOvr>
  <p:transition advClick="0"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58EE-58A9-4957-B7CA-B871A5E26C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058640"/>
      </p:ext>
    </p:extLst>
  </p:cSld>
  <p:clrMapOvr>
    <a:masterClrMapping/>
  </p:clrMapOvr>
  <p:transition advClick="0"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07F5-6386-4BE4-988F-6C4A57D697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779163"/>
      </p:ext>
    </p:extLst>
  </p:cSld>
  <p:clrMapOvr>
    <a:masterClrMapping/>
  </p:clrMapOvr>
  <p:transition advClick="0"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125" y="1268413"/>
            <a:ext cx="2016125" cy="44656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268413"/>
            <a:ext cx="5895975" cy="44656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3BA01-EBC2-4184-A59C-39A5DD7B61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84660"/>
      </p:ext>
    </p:extLst>
  </p:cSld>
  <p:clrMapOvr>
    <a:masterClrMapping/>
  </p:clrMapOvr>
  <p:transition advClick="0"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268413"/>
            <a:ext cx="80645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3573463"/>
            <a:ext cx="806450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0113" y="6453188"/>
            <a:ext cx="775017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39800">
              <a:tabLst>
                <a:tab pos="3683000" algn="ctr"/>
                <a:tab pos="7708900" algn="r"/>
              </a:tabLst>
              <a:defRPr sz="800" b="1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fld id="{FE94F305-E74E-462A-9EAA-4A812A67B5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0" name="Picture 10" descr="NRW_MSW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276225"/>
            <a:ext cx="28146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12" descr="Logo_NRW_MS_RZ"/>
          <p:cNvSpPr>
            <a:spLocks noChangeAspect="1" noChangeArrowheads="1"/>
          </p:cNvSpPr>
          <p:nvPr/>
        </p:nvSpPr>
        <p:spPr bwMode="auto">
          <a:xfrm>
            <a:off x="1509713" y="2805113"/>
            <a:ext cx="6124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311275"/>
            <a:ext cx="9144000" cy="4953000"/>
          </a:xfrm>
          <a:prstGeom prst="rect">
            <a:avLst/>
          </a:prstGeom>
          <a:solidFill>
            <a:srgbClr val="6699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3" name="Picture 18" descr="Logo_KLP_GOS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42875"/>
            <a:ext cx="23526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ransition advClick="0" advTm="10000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-Bold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1.docx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1304925"/>
            <a:ext cx="9144000" cy="5048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4339" name="Picture 2" descr="NRW_Guillochen_PowerPoint-Tit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019425"/>
            <a:ext cx="9144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68263" y="2846388"/>
            <a:ext cx="8990012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/>
            <a:endParaRPr lang="de-DE" sz="1100" b="1" dirty="0"/>
          </a:p>
          <a:p>
            <a:pPr algn="ctr"/>
            <a:endParaRPr lang="de-DE" sz="2800" b="1" dirty="0">
              <a:solidFill>
                <a:srgbClr val="002060"/>
              </a:solidFill>
            </a:endParaRPr>
          </a:p>
          <a:p>
            <a:pPr algn="ctr"/>
            <a:r>
              <a:rPr lang="de-DE" sz="2800" b="1" dirty="0">
                <a:solidFill>
                  <a:srgbClr val="002060"/>
                </a:solidFill>
              </a:rPr>
              <a:t>Neue Kernlehrpläne für die </a:t>
            </a:r>
          </a:p>
          <a:p>
            <a:pPr algn="ctr"/>
            <a:r>
              <a:rPr lang="de-DE" sz="2800" b="1" dirty="0">
                <a:solidFill>
                  <a:srgbClr val="002060"/>
                </a:solidFill>
              </a:rPr>
              <a:t>Gymnasiale Oberstufe </a:t>
            </a:r>
          </a:p>
          <a:p>
            <a:pPr algn="ctr"/>
            <a:endParaRPr lang="de-DE" sz="2800" b="1" dirty="0">
              <a:solidFill>
                <a:srgbClr val="002060"/>
              </a:solidFill>
            </a:endParaRPr>
          </a:p>
          <a:p>
            <a:pPr algn="ctr"/>
            <a:endParaRPr lang="de-DE" sz="2800" b="1" dirty="0">
              <a:solidFill>
                <a:srgbClr val="002060"/>
              </a:solidFill>
            </a:endParaRPr>
          </a:p>
          <a:p>
            <a:pPr algn="ctr"/>
            <a:r>
              <a:rPr lang="de-DE" sz="2800" b="1" dirty="0">
                <a:solidFill>
                  <a:srgbClr val="002060"/>
                </a:solidFill>
              </a:rPr>
              <a:t>Kernlehrplan </a:t>
            </a:r>
            <a:r>
              <a:rPr lang="de-DE" sz="2800" b="1" dirty="0" smtClean="0">
                <a:solidFill>
                  <a:srgbClr val="002060"/>
                </a:solidFill>
              </a:rPr>
              <a:t>Lateinisch</a:t>
            </a:r>
            <a:endParaRPr lang="de-DE" sz="2800" b="1" dirty="0">
              <a:solidFill>
                <a:srgbClr val="002060"/>
              </a:solidFill>
            </a:endParaRPr>
          </a:p>
          <a:p>
            <a:pPr algn="ctr"/>
            <a:r>
              <a:rPr lang="de-DE" sz="2000" b="1" dirty="0"/>
              <a:t/>
            </a:r>
            <a:br>
              <a:rPr lang="de-DE" sz="2000" b="1" dirty="0"/>
            </a:br>
            <a:endParaRPr lang="de-DE" sz="2000" b="1" dirty="0">
              <a:latin typeface="Arial-BoldMT" charset="0"/>
            </a:endParaRPr>
          </a:p>
          <a:p>
            <a:pPr algn="ctr"/>
            <a:endParaRPr lang="de-DE" sz="2000" b="1" dirty="0">
              <a:latin typeface="Arial-BoldM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1C0CD4-17A1-4B12-B6F3-9F32A488736D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  <p:sp>
        <p:nvSpPr>
          <p:cNvPr id="22531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251075"/>
            <a:ext cx="8440738" cy="19113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de-DE" altLang="de-DE" sz="3200" b="1" dirty="0">
                <a:solidFill>
                  <a:srgbClr val="002060"/>
                </a:solidFill>
                <a:cs typeface="Times New Roman" pitchFamily="18" charset="0"/>
              </a:rPr>
              <a:t>K</a:t>
            </a:r>
            <a:r>
              <a:rPr lang="de-DE" sz="3200" b="1" dirty="0">
                <a:solidFill>
                  <a:srgbClr val="002060"/>
                </a:solidFill>
                <a:cs typeface="Times New Roman" pitchFamily="18" charset="0"/>
              </a:rPr>
              <a:t>ompetenzorientierte</a:t>
            </a:r>
            <a:r>
              <a:rPr lang="de-DE" sz="3200" b="1" kern="1200" dirty="0" smtClean="0">
                <a:solidFill>
                  <a:srgbClr val="002060"/>
                </a:solidFill>
                <a:ea typeface="Times New Roman"/>
              </a:rPr>
              <a:t> Kernlehrpläne</a:t>
            </a:r>
            <a:endParaRPr lang="de-DE" altLang="de-DE" sz="2000" b="1" dirty="0" smtClean="0">
              <a:latin typeface="Arial-BoldMT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93038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1290638"/>
            <a:ext cx="8064500" cy="425450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  </a:t>
            </a:r>
            <a:r>
              <a:rPr lang="de-DE" altLang="de-DE" sz="2400" dirty="0" smtClean="0">
                <a:solidFill>
                  <a:srgbClr val="002060"/>
                </a:solidFill>
              </a:rPr>
              <a:t>Struktur </a:t>
            </a:r>
            <a:r>
              <a:rPr lang="de-DE" altLang="de-DE" sz="1800" dirty="0" smtClean="0">
                <a:solidFill>
                  <a:srgbClr val="002060"/>
                </a:solidFill>
              </a:rPr>
              <a:t>(KLP, SII S. 14)</a:t>
            </a:r>
          </a:p>
        </p:txBody>
      </p:sp>
      <p:sp>
        <p:nvSpPr>
          <p:cNvPr id="22531" name="Line 7"/>
          <p:cNvSpPr>
            <a:spLocks noChangeShapeType="1"/>
          </p:cNvSpPr>
          <p:nvPr/>
        </p:nvSpPr>
        <p:spPr bwMode="auto">
          <a:xfrm>
            <a:off x="4427538" y="25654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2573338" y="4594225"/>
            <a:ext cx="3713162" cy="841375"/>
          </a:xfrm>
          <a:prstGeom prst="rect">
            <a:avLst/>
          </a:prstGeom>
          <a:gradFill rotWithShape="1">
            <a:gsLst>
              <a:gs pos="0">
                <a:srgbClr val="FFCC00">
                  <a:alpha val="56000"/>
                </a:srgbClr>
              </a:gs>
              <a:gs pos="100000">
                <a:srgbClr val="CCFFFF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dirty="0" smtClean="0">
                <a:solidFill>
                  <a:srgbClr val="000000"/>
                </a:solidFill>
              </a:rPr>
              <a:t>Kompetenzerwartungen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dirty="0" smtClean="0">
                <a:solidFill>
                  <a:srgbClr val="000000"/>
                </a:solidFill>
              </a:rPr>
              <a:t>(Verknüpfung von Prozessen und Gegenständen)</a:t>
            </a:r>
          </a:p>
        </p:txBody>
      </p:sp>
      <p:sp>
        <p:nvSpPr>
          <p:cNvPr id="22534" name="Text Box 10"/>
          <p:cNvSpPr txBox="1">
            <a:spLocks noChangeArrowheads="1"/>
          </p:cNvSpPr>
          <p:nvPr/>
        </p:nvSpPr>
        <p:spPr bwMode="auto">
          <a:xfrm>
            <a:off x="1068388" y="3182938"/>
            <a:ext cx="2305050" cy="576262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smtClean="0">
                <a:solidFill>
                  <a:srgbClr val="000000"/>
                </a:solidFill>
              </a:rPr>
              <a:t>Kompetenzbereiche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smtClean="0">
                <a:solidFill>
                  <a:srgbClr val="000000"/>
                </a:solidFill>
              </a:rPr>
              <a:t>(Prozesse)</a:t>
            </a:r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2339975" y="1773238"/>
            <a:ext cx="4176713" cy="79216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dirty="0" smtClean="0">
                <a:solidFill>
                  <a:srgbClr val="000000"/>
                </a:solidFill>
              </a:rPr>
              <a:t>Übergreifende fachliche Kompetenz</a:t>
            </a:r>
          </a:p>
        </p:txBody>
      </p:sp>
      <p:sp>
        <p:nvSpPr>
          <p:cNvPr id="22536" name="Line 12"/>
          <p:cNvSpPr>
            <a:spLocks noChangeShapeType="1"/>
          </p:cNvSpPr>
          <p:nvPr/>
        </p:nvSpPr>
        <p:spPr bwMode="auto">
          <a:xfrm flipH="1">
            <a:off x="2268538" y="2852738"/>
            <a:ext cx="2162175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4427538" y="2852738"/>
            <a:ext cx="2232025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2268538" y="2852738"/>
            <a:ext cx="4762" cy="309562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 flipH="1">
            <a:off x="6654800" y="2852738"/>
            <a:ext cx="15875" cy="322262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40" name="Line 16"/>
          <p:cNvSpPr>
            <a:spLocks noChangeShapeType="1"/>
          </p:cNvSpPr>
          <p:nvPr/>
        </p:nvSpPr>
        <p:spPr bwMode="auto">
          <a:xfrm>
            <a:off x="2273300" y="3810000"/>
            <a:ext cx="12700" cy="355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41" name="Line 17"/>
          <p:cNvSpPr>
            <a:spLocks noChangeShapeType="1"/>
          </p:cNvSpPr>
          <p:nvPr/>
        </p:nvSpPr>
        <p:spPr bwMode="auto">
          <a:xfrm>
            <a:off x="6642100" y="3797300"/>
            <a:ext cx="12700" cy="39370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42" name="Line 18"/>
          <p:cNvSpPr>
            <a:spLocks noChangeShapeType="1"/>
          </p:cNvSpPr>
          <p:nvPr/>
        </p:nvSpPr>
        <p:spPr bwMode="auto">
          <a:xfrm>
            <a:off x="2268538" y="4162424"/>
            <a:ext cx="2163762" cy="15876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43" name="Line 19"/>
          <p:cNvSpPr>
            <a:spLocks noChangeShapeType="1"/>
          </p:cNvSpPr>
          <p:nvPr/>
        </p:nvSpPr>
        <p:spPr bwMode="auto">
          <a:xfrm flipH="1" flipV="1">
            <a:off x="4432300" y="4178300"/>
            <a:ext cx="2222500" cy="25400"/>
          </a:xfrm>
          <a:prstGeom prst="line">
            <a:avLst/>
          </a:prstGeom>
          <a:noFill/>
          <a:ln w="25400">
            <a:solidFill>
              <a:srgbClr val="66CCFF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mtClean="0">
              <a:solidFill>
                <a:srgbClr val="000000"/>
              </a:solidFill>
            </a:endParaRPr>
          </a:p>
        </p:txBody>
      </p:sp>
      <p:sp>
        <p:nvSpPr>
          <p:cNvPr id="22544" name="Text Box 21"/>
          <p:cNvSpPr txBox="1">
            <a:spLocks noChangeArrowheads="1"/>
          </p:cNvSpPr>
          <p:nvPr/>
        </p:nvSpPr>
        <p:spPr bwMode="auto">
          <a:xfrm>
            <a:off x="5521325" y="3170238"/>
            <a:ext cx="2286000" cy="576262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smtClean="0">
                <a:solidFill>
                  <a:srgbClr val="000000"/>
                </a:solidFill>
              </a:rPr>
              <a:t>Inhaltsfelder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500" smtClean="0">
                <a:solidFill>
                  <a:srgbClr val="000000"/>
                </a:solidFill>
              </a:rPr>
              <a:t>(Gegenstände)</a:t>
            </a:r>
          </a:p>
        </p:txBody>
      </p:sp>
      <p:sp>
        <p:nvSpPr>
          <p:cNvPr id="22545" name="Textfeld 19"/>
          <p:cNvSpPr txBox="1">
            <a:spLocks noChangeArrowheads="1"/>
          </p:cNvSpPr>
          <p:nvPr/>
        </p:nvSpPr>
        <p:spPr bwMode="auto">
          <a:xfrm>
            <a:off x="3238500" y="847725"/>
            <a:ext cx="5514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Kompetenzorientierte Kernlehrpläne</a:t>
            </a:r>
          </a:p>
        </p:txBody>
      </p:sp>
      <p:cxnSp>
        <p:nvCxnSpPr>
          <p:cNvPr id="22" name="Gerade Verbindung mit Pfeil 21"/>
          <p:cNvCxnSpPr>
            <a:stCxn id="22543" idx="1"/>
            <a:endCxn id="22532" idx="0"/>
          </p:cNvCxnSpPr>
          <p:nvPr/>
        </p:nvCxnSpPr>
        <p:spPr>
          <a:xfrm flipH="1">
            <a:off x="4429919" y="4178300"/>
            <a:ext cx="2381" cy="415925"/>
          </a:xfrm>
          <a:prstGeom prst="straightConnector1">
            <a:avLst/>
          </a:prstGeom>
          <a:ln w="28575">
            <a:solidFill>
              <a:schemeClr val="tx1">
                <a:alpha val="92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A82B98-A665-4094-B27A-2A3C7DB83E1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751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268412"/>
            <a:ext cx="8064500" cy="3674523"/>
          </a:xfrm>
        </p:spPr>
        <p:txBody>
          <a:bodyPr/>
          <a:lstStyle/>
          <a:p>
            <a:pPr algn="ctr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    Übergreifende fachliche Kompetenz im Fach Latein: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Befähigung zur historischen Kommunikation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789615" y="879894"/>
            <a:ext cx="38779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dirty="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Kompetenzorientierte Kernlehrpläne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A82B98-A665-4094-B27A-2A3C7DB83E1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37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> </a:t>
            </a:r>
            <a:br>
              <a:rPr lang="de-DE" altLang="de-DE" dirty="0" smtClean="0">
                <a:ea typeface="ＭＳ Ｐゴシック" pitchFamily="34" charset="-128"/>
              </a:rPr>
            </a:br>
            <a:endParaRPr lang="de-DE" altLang="de-DE" sz="1600" b="0" dirty="0" smtClean="0">
              <a:ea typeface="ＭＳ Ｐゴシック" pitchFamily="34" charset="-128"/>
            </a:endParaRPr>
          </a:p>
        </p:txBody>
      </p:sp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1" y="1335881"/>
            <a:ext cx="7172325" cy="486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204717" y="6475412"/>
            <a:ext cx="871068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14 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732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30" name="Rectangle 6"/>
          <p:cNvSpPr>
            <a:spLocks noChangeArrowheads="1"/>
          </p:cNvSpPr>
          <p:nvPr/>
        </p:nvSpPr>
        <p:spPr bwMode="auto">
          <a:xfrm>
            <a:off x="4756150" y="2562225"/>
            <a:ext cx="3867150" cy="159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65113" eaLnBrk="0" hangingPunct="0">
              <a:spcBef>
                <a:spcPct val="20000"/>
              </a:spcBef>
              <a:buChar char="•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400" dirty="0" smtClean="0">
              <a:solidFill>
                <a:srgbClr val="000000"/>
              </a:solidFill>
            </a:endParaRPr>
          </a:p>
        </p:txBody>
      </p:sp>
      <p:sp>
        <p:nvSpPr>
          <p:cNvPr id="666631" name="Rectangle 7"/>
          <p:cNvSpPr>
            <a:spLocks noChangeArrowheads="1"/>
          </p:cNvSpPr>
          <p:nvPr/>
        </p:nvSpPr>
        <p:spPr bwMode="auto">
          <a:xfrm>
            <a:off x="673100" y="2114550"/>
            <a:ext cx="8064500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 smtClean="0">
                <a:solidFill>
                  <a:srgbClr val="000000"/>
                </a:solidFill>
              </a:rPr>
              <a:t>Kompetenzbereich Textkompetenz / Kulturkompetenz</a:t>
            </a:r>
          </a:p>
        </p:txBody>
      </p:sp>
      <p:sp>
        <p:nvSpPr>
          <p:cNvPr id="666632" name="Rectangle 8"/>
          <p:cNvSpPr>
            <a:spLocks noChangeArrowheads="1"/>
          </p:cNvSpPr>
          <p:nvPr/>
        </p:nvSpPr>
        <p:spPr bwMode="auto">
          <a:xfrm>
            <a:off x="555625" y="2768600"/>
            <a:ext cx="4046538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tabLst>
                <a:tab pos="179388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179388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179388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9388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 smtClean="0">
                <a:solidFill>
                  <a:srgbClr val="000000"/>
                </a:solidFill>
              </a:rPr>
              <a:t>Übergeordnete Kompetenzerwartung:</a:t>
            </a:r>
            <a:br>
              <a:rPr lang="de-DE" altLang="de-DE" sz="1600" b="1" dirty="0" smtClean="0">
                <a:solidFill>
                  <a:srgbClr val="000000"/>
                </a:solidFill>
              </a:rPr>
            </a:br>
            <a:r>
              <a:rPr lang="de-DE" altLang="de-DE" sz="800" b="1" dirty="0" smtClean="0">
                <a:solidFill>
                  <a:srgbClr val="000000"/>
                </a:solidFill>
              </a:rPr>
              <a:t/>
            </a:r>
            <a:br>
              <a:rPr lang="de-DE" altLang="de-DE" sz="800" b="1" dirty="0" smtClean="0">
                <a:solidFill>
                  <a:srgbClr val="000000"/>
                </a:solidFill>
              </a:rPr>
            </a:br>
            <a:r>
              <a:rPr lang="de-DE" altLang="de-DE" sz="2000" dirty="0" smtClean="0">
                <a:solidFill>
                  <a:srgbClr val="000000"/>
                </a:solidFill>
              </a:rPr>
              <a:t>Die Schülerinnen und Schüler können</a:t>
            </a:r>
            <a:br>
              <a:rPr lang="de-DE" altLang="de-DE" sz="2000" dirty="0" smtClean="0">
                <a:solidFill>
                  <a:srgbClr val="000000"/>
                </a:solidFill>
              </a:rPr>
            </a:br>
            <a:r>
              <a:rPr lang="de-DE" altLang="de-DE" sz="2000" dirty="0" smtClean="0">
                <a:solidFill>
                  <a:srgbClr val="000000"/>
                </a:solidFill>
              </a:rPr>
              <a:t>-	</a:t>
            </a:r>
            <a:r>
              <a:rPr lang="de-DE" altLang="de-DE" sz="2000" dirty="0">
                <a:solidFill>
                  <a:srgbClr val="000000"/>
                </a:solidFill>
              </a:rPr>
              <a:t>typische Merkmale der jeweiligen Textgattung nennen und an Beispielen </a:t>
            </a:r>
            <a:r>
              <a:rPr lang="de-DE" altLang="de-DE" sz="2000" dirty="0" smtClean="0">
                <a:solidFill>
                  <a:srgbClr val="000000"/>
                </a:solidFill>
              </a:rPr>
              <a:t>deren Funktion erläutern.</a:t>
            </a:r>
          </a:p>
        </p:txBody>
      </p:sp>
      <p:sp>
        <p:nvSpPr>
          <p:cNvPr id="666633" name="Rectangle 9"/>
          <p:cNvSpPr>
            <a:spLocks noChangeArrowheads="1"/>
          </p:cNvSpPr>
          <p:nvPr/>
        </p:nvSpPr>
        <p:spPr bwMode="auto">
          <a:xfrm>
            <a:off x="4619626" y="2768600"/>
            <a:ext cx="419735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65113" eaLnBrk="0" hangingPunct="0">
              <a:spcBef>
                <a:spcPct val="20000"/>
              </a:spcBef>
              <a:buChar char="•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442913" algn="l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dirty="0" smtClean="0">
                <a:solidFill>
                  <a:srgbClr val="000000"/>
                </a:solidFill>
              </a:rPr>
              <a:t>Konkretisierte Kompetenzerwartung:</a:t>
            </a:r>
            <a:br>
              <a:rPr lang="de-DE" altLang="de-DE" sz="1600" b="1" dirty="0" smtClean="0">
                <a:solidFill>
                  <a:srgbClr val="000000"/>
                </a:solidFill>
              </a:rPr>
            </a:br>
            <a:r>
              <a:rPr lang="de-DE" altLang="de-DE" sz="800" b="1" dirty="0" smtClean="0">
                <a:solidFill>
                  <a:srgbClr val="000000"/>
                </a:solidFill>
              </a:rPr>
              <a:t>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/>
            </a:r>
            <a:br>
              <a:rPr lang="de-DE" altLang="de-DE" sz="1800" b="1" dirty="0" smtClean="0">
                <a:solidFill>
                  <a:srgbClr val="000000"/>
                </a:solidFill>
              </a:rPr>
            </a:br>
            <a:r>
              <a:rPr lang="de-DE" altLang="de-DE" sz="1800" dirty="0" smtClean="0">
                <a:solidFill>
                  <a:srgbClr val="000000"/>
                </a:solidFill>
              </a:rPr>
              <a:t>Die Schülerinnen und Schüler können</a:t>
            </a:r>
            <a:br>
              <a:rPr lang="de-DE" altLang="de-DE" sz="1800" dirty="0" smtClean="0">
                <a:solidFill>
                  <a:srgbClr val="000000"/>
                </a:solidFill>
              </a:rPr>
            </a:br>
            <a:r>
              <a:rPr lang="de-DE" altLang="de-DE" sz="1800" dirty="0" smtClean="0">
                <a:solidFill>
                  <a:srgbClr val="000000"/>
                </a:solidFill>
              </a:rPr>
              <a:t>-	Arten der antiken Rede, Elemente ihres Aufbaus und Gestaltungsmittel erläutern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smtClean="0">
                <a:solidFill>
                  <a:srgbClr val="000000"/>
                </a:solidFill>
              </a:rPr>
              <a:t>- die Einflussnahme (</a:t>
            </a:r>
            <a:r>
              <a:rPr lang="de-DE" altLang="de-DE" sz="1800" i="1" dirty="0" err="1" smtClean="0">
                <a:solidFill>
                  <a:srgbClr val="000000"/>
                </a:solidFill>
              </a:rPr>
              <a:t>persuadere</a:t>
            </a:r>
            <a:r>
              <a:rPr lang="de-DE" altLang="de-DE" sz="1800" dirty="0" smtClean="0">
                <a:solidFill>
                  <a:srgbClr val="000000"/>
                </a:solidFill>
              </a:rPr>
              <a:t>) in der Politik oder vor Gericht als zentrale Funktion der Rede kontextbezogen erläutern und ihre Bedeutung für das politische Leben in Rom erklären</a:t>
            </a:r>
            <a:r>
              <a:rPr lang="de-DE" altLang="de-DE" sz="20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5608" name="Textfeld 12"/>
          <p:cNvSpPr txBox="1">
            <a:spLocks noChangeArrowheads="1"/>
          </p:cNvSpPr>
          <p:nvPr/>
        </p:nvSpPr>
        <p:spPr bwMode="auto">
          <a:xfrm>
            <a:off x="1050878" y="847725"/>
            <a:ext cx="770259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Kompetenzorientierte Kernlehrpläne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568325" y="1476375"/>
            <a:ext cx="2286000" cy="485775"/>
          </a:xfrm>
          <a:prstGeom prst="rect">
            <a:avLst/>
          </a:prstGeom>
          <a:gradFill rotWithShape="1">
            <a:gsLst>
              <a:gs pos="0">
                <a:srgbClr val="FFCC00">
                  <a:alpha val="56000"/>
                </a:srgbClr>
              </a:gs>
              <a:gs pos="100000">
                <a:srgbClr val="CCFFFF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500" smtClean="0">
                <a:solidFill>
                  <a:srgbClr val="000000"/>
                </a:solidFill>
              </a:rPr>
              <a:t>Kompetenzerwartungen</a:t>
            </a:r>
          </a:p>
        </p:txBody>
      </p:sp>
      <p:sp>
        <p:nvSpPr>
          <p:cNvPr id="25610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360528" y="6402388"/>
            <a:ext cx="372897" cy="2540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9C7FE3B-18A8-4C9B-828F-D9238627EADD}" type="slidenum">
              <a:rPr lang="de-DE" altLang="de-DE" sz="10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000" dirty="0" smtClean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26770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30" grpId="0"/>
      <p:bldP spid="666631" grpId="0"/>
      <p:bldP spid="666632" grpId="0"/>
      <p:bldP spid="6666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50825" y="850900"/>
            <a:ext cx="8642350" cy="551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00050" indent="-400050">
              <a:spcBef>
                <a:spcPct val="45000"/>
              </a:spcBef>
              <a:defRPr/>
            </a:pPr>
            <a:endParaRPr lang="de-DE" sz="2400" b="1" u="sng" dirty="0">
              <a:solidFill>
                <a:srgbClr val="000099"/>
              </a:solidFill>
              <a:ea typeface="ヒラギノ角ゴ Pro W3"/>
              <a:cs typeface="ヒラギノ角ゴ Pro W3"/>
            </a:endParaRPr>
          </a:p>
          <a:p>
            <a:pPr marL="400050" indent="-400050">
              <a:spcBef>
                <a:spcPct val="35000"/>
              </a:spcBef>
              <a:defRPr/>
            </a:pPr>
            <a:r>
              <a:rPr lang="de-DE" sz="2400" b="1" dirty="0" smtClean="0">
                <a:solidFill>
                  <a:srgbClr val="002060"/>
                </a:solidFill>
                <a:ea typeface="ヒラギノ角ゴ Pro W3"/>
                <a:cs typeface="ヒラギノ角ゴ Pro W3"/>
              </a:rPr>
              <a:t>Zusammenfassung der zentralen Merkmale</a:t>
            </a:r>
            <a:endParaRPr lang="de-DE" sz="2400" dirty="0">
              <a:solidFill>
                <a:srgbClr val="002060"/>
              </a:solidFill>
              <a:ea typeface="ヒラギノ角ゴ Pro W3"/>
              <a:cs typeface="ヒラギノ角ゴ Pro W3"/>
            </a:endParaRPr>
          </a:p>
          <a:p>
            <a:pPr marL="285750" indent="-163513">
              <a:spcBef>
                <a:spcPct val="35000"/>
              </a:spcBef>
              <a:buFontTx/>
              <a:buChar char="•"/>
              <a:defRPr/>
            </a:pP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standardorientiert</a:t>
            </a:r>
            <a:r>
              <a:rPr lang="de-DE" sz="1950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: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Kernlehrpläne greifen die Bildungsstandards </a:t>
            </a:r>
            <a:r>
              <a:rPr lang="de-DE" sz="195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vollstän-dig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auf bzw. definieren Standards (zu erreichende Ziele).</a:t>
            </a:r>
          </a:p>
          <a:p>
            <a:pPr marL="285750" indent="-163513">
              <a:spcBef>
                <a:spcPct val="35000"/>
              </a:spcBef>
              <a:buFontTx/>
              <a:buChar char="•"/>
              <a:defRPr/>
            </a:pP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kompetenzorientiert: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Kernlehrpläne bestehen aus fachbezogenen </a:t>
            </a:r>
            <a:r>
              <a:rPr lang="de-DE" sz="195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Kompe-tenzerwartungen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.</a:t>
            </a:r>
          </a:p>
          <a:p>
            <a:pPr marL="285750" indent="-163513">
              <a:spcBef>
                <a:spcPct val="35000"/>
              </a:spcBef>
              <a:buFontTx/>
              <a:buChar char="•"/>
              <a:defRPr/>
            </a:pPr>
            <a:r>
              <a:rPr lang="de-DE" sz="1950" b="1" i="1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outputorientiert</a:t>
            </a: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: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Kernlehrpläne beschreiben die erwarteten </a:t>
            </a:r>
            <a:r>
              <a:rPr lang="de-DE" sz="195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Lernergeb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-nisse.</a:t>
            </a:r>
          </a:p>
          <a:p>
            <a:pPr marL="285750" indent="-163513">
              <a:spcBef>
                <a:spcPct val="35000"/>
              </a:spcBef>
              <a:buFontTx/>
              <a:buChar char="•"/>
              <a:defRPr/>
            </a:pP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verbindlich: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Kernlehrpläne beschreiben eine landesweit verbindliche Obligatorik; sie formulieren klare Ergebniserwartungen und keine Wahl-möglichkeiten.</a:t>
            </a:r>
          </a:p>
          <a:p>
            <a:pPr marL="285750" indent="-163513">
              <a:spcBef>
                <a:spcPct val="35000"/>
              </a:spcBef>
              <a:buFontTx/>
              <a:buChar char="•"/>
              <a:defRPr/>
            </a:pP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„</a:t>
            </a:r>
            <a:r>
              <a:rPr lang="de-DE" sz="1950" b="1" i="1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entdidaktisiert</a:t>
            </a:r>
            <a:r>
              <a:rPr lang="de-DE" sz="1950" b="1" i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“: </a:t>
            </a:r>
            <a:r>
              <a:rPr lang="de-DE" sz="195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Kernlehrpläne beschränken sich auf die Formulierung der zu erreichenden Ergebnisse und treffen keine Aussagen zu Wegen und Verfahren der Zielerreichung. Didaktische Entscheidungen werden in den Schulen – u.a. bei der Erstellung des schulinternen Lehrplans – getroffen.</a:t>
            </a:r>
          </a:p>
        </p:txBody>
      </p:sp>
      <p:sp>
        <p:nvSpPr>
          <p:cNvPr id="28676" name="Textfeld 5"/>
          <p:cNvSpPr txBox="1">
            <a:spLocks noChangeArrowheads="1"/>
          </p:cNvSpPr>
          <p:nvPr/>
        </p:nvSpPr>
        <p:spPr bwMode="auto">
          <a:xfrm>
            <a:off x="684212" y="847725"/>
            <a:ext cx="8069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Kompetenzorientierte Kernlehrpläne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z="1000" smtClean="0"/>
              <a:pPr>
                <a:defRPr/>
              </a:pPr>
              <a:t>15</a:t>
            </a:fld>
            <a:endParaRPr lang="de-DE" sz="1000" dirty="0"/>
          </a:p>
        </p:txBody>
      </p:sp>
      <p:sp>
        <p:nvSpPr>
          <p:cNvPr id="7" name="Textfeld 6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55570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9B5C55-DD2C-4B09-B7F3-C766146AD0DF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2588" y="2976563"/>
            <a:ext cx="8064500" cy="995362"/>
          </a:xfrm>
        </p:spPr>
        <p:txBody>
          <a:bodyPr/>
          <a:lstStyle/>
          <a:p>
            <a:pPr algn="ctr" eaLnBrk="1" hangingPunct="1"/>
            <a:r>
              <a:rPr lang="de-DE" altLang="de-DE" sz="3200" dirty="0" smtClean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TOP II</a:t>
            </a:r>
            <a:r>
              <a:rPr lang="de-DE" altLang="de-DE" sz="3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:</a:t>
            </a:r>
            <a:r>
              <a:rPr lang="de-DE" altLang="de-DE" sz="3200" dirty="0" smtClean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 </a:t>
            </a:r>
            <a:r>
              <a:rPr lang="de-DE" altLang="de-DE" sz="3200" dirty="0">
                <a:solidFill>
                  <a:srgbClr val="002060"/>
                </a:solidFill>
                <a:latin typeface="+mn-lt"/>
                <a:ea typeface="+mn-ea"/>
                <a:cs typeface="Times New Roman" pitchFamily="18" charset="0"/>
              </a:rPr>
              <a:t>Schulinterne Lehrpläne und Unterstützungsangebote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51176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6575" y="1001713"/>
            <a:ext cx="8201025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de-DE" altLang="de-DE" sz="1000" b="1" smtClean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2400" b="1" smtClean="0">
                <a:solidFill>
                  <a:srgbClr val="000099"/>
                </a:solidFill>
              </a:rPr>
              <a:t>Aufgabe schulinterner Lehrpläne:</a:t>
            </a:r>
            <a:r>
              <a:rPr lang="de-DE" altLang="de-DE" sz="2400" smtClean="0">
                <a:solidFill>
                  <a:srgbClr val="000099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2000" b="1" smtClean="0">
                <a:solidFill>
                  <a:srgbClr val="000099"/>
                </a:solidFill>
              </a:rPr>
              <a:t>die verbindlichen Vorgaben der Kernlehrpläne auf die Situation der Schule bezogen konkretisieren und Freiräume ausgestalten</a:t>
            </a:r>
          </a:p>
          <a:p>
            <a:pPr>
              <a:spcBef>
                <a:spcPct val="50000"/>
              </a:spcBef>
              <a:buFontTx/>
              <a:buNone/>
            </a:pPr>
            <a:endParaRPr lang="de-DE" altLang="de-DE" sz="2000" b="1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smtClean="0">
                <a:solidFill>
                  <a:srgbClr val="000000"/>
                </a:solidFill>
              </a:rPr>
              <a:t>Rechtliche Grundlagen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600" b="1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 smtClean="0">
                <a:solidFill>
                  <a:srgbClr val="000000"/>
                </a:solidFill>
              </a:rPr>
              <a:t>SchulG § 29 - Unterrichtsvorgaben</a:t>
            </a:r>
            <a:endParaRPr lang="de-DE" altLang="de-DE" sz="160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(1) Das </a:t>
            </a:r>
            <a:r>
              <a:rPr lang="de-DE" altLang="de-DE" sz="1600" b="1" smtClean="0">
                <a:solidFill>
                  <a:srgbClr val="000000"/>
                </a:solidFill>
              </a:rPr>
              <a:t>Ministerium</a:t>
            </a:r>
            <a:r>
              <a:rPr lang="de-DE" altLang="de-DE" sz="1600" smtClean="0">
                <a:solidFill>
                  <a:srgbClr val="000000"/>
                </a:solidFill>
              </a:rPr>
              <a:t> erlässt in der Regel schulformspezifische Vorgaben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für den Unterricht (Richtlinien, Rahmenvorgaben, Lehrpläne). Diese legen insbesondere die Ziele und Inhalte für die Bildungsgänge, Unterrichtsfächer und Lernbereiche fest und bestimmen die </a:t>
            </a:r>
            <a:r>
              <a:rPr lang="de-DE" altLang="de-DE" sz="1600" b="1" smtClean="0">
                <a:solidFill>
                  <a:srgbClr val="000000"/>
                </a:solidFill>
              </a:rPr>
              <a:t>erwarteten Lernergebnisse</a:t>
            </a:r>
            <a:r>
              <a:rPr lang="de-DE" altLang="de-DE" sz="1600" smtClean="0">
                <a:solidFill>
                  <a:srgbClr val="000000"/>
                </a:solidFill>
              </a:rPr>
              <a:t> (Bildungsstandards).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(2) Die </a:t>
            </a:r>
            <a:r>
              <a:rPr lang="de-DE" altLang="de-DE" sz="1600" b="1" smtClean="0">
                <a:solidFill>
                  <a:srgbClr val="000000"/>
                </a:solidFill>
              </a:rPr>
              <a:t>Schulen</a:t>
            </a:r>
            <a:r>
              <a:rPr lang="de-DE" altLang="de-DE" sz="1600" smtClean="0">
                <a:solidFill>
                  <a:srgbClr val="000000"/>
                </a:solidFill>
              </a:rPr>
              <a:t> bestimmen auf der Grundlage der Unterrichtsvorgaben nach Absatz 1 in Verbindung mit ihrem Schulprogramm</a:t>
            </a:r>
            <a:r>
              <a:rPr lang="de-DE" altLang="de-DE" sz="1600" b="1" smtClean="0">
                <a:solidFill>
                  <a:srgbClr val="000000"/>
                </a:solidFill>
              </a:rPr>
              <a:t> schuleigene Unterrichtsvorgaben.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(3) Unterrichtsvorgaben nach den Absätzen 1 und 2 sind so zu fassen,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dass für die Lehrerinnen und Lehrer ein</a:t>
            </a:r>
            <a:r>
              <a:rPr lang="de-DE" altLang="de-DE" sz="1600" b="1" smtClean="0">
                <a:solidFill>
                  <a:srgbClr val="000000"/>
                </a:solidFill>
              </a:rPr>
              <a:t> pädagogischer Gestaltungsspielraum </a:t>
            </a:r>
            <a:r>
              <a:rPr lang="de-DE" altLang="de-DE" sz="1600" smtClean="0">
                <a:solidFill>
                  <a:srgbClr val="000000"/>
                </a:solidFill>
              </a:rPr>
              <a:t>bleibt</a:t>
            </a:r>
            <a:r>
              <a:rPr lang="de-DE" altLang="de-DE" sz="1600" b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30724" name="Textfeld 6"/>
          <p:cNvSpPr txBox="1">
            <a:spLocks noChangeArrowheads="1"/>
          </p:cNvSpPr>
          <p:nvPr/>
        </p:nvSpPr>
        <p:spPr bwMode="auto">
          <a:xfrm>
            <a:off x="3670300" y="847725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Schulinterne Lehrpläne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354842" y="6428096"/>
            <a:ext cx="473833" cy="366404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5EE5C5F-3796-4146-96C6-25F44FB0615A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31079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ext Box 2"/>
          <p:cNvSpPr txBox="1">
            <a:spLocks noChangeArrowheads="1"/>
          </p:cNvSpPr>
          <p:nvPr/>
        </p:nvSpPr>
        <p:spPr bwMode="auto">
          <a:xfrm>
            <a:off x="536575" y="1600200"/>
            <a:ext cx="8201025" cy="449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altLang="de-DE" sz="2800" b="1" dirty="0">
                <a:solidFill>
                  <a:srgbClr val="000099"/>
                </a:solidFill>
              </a:rPr>
              <a:t>Aufgabe schulinterner Lehrpläne:</a:t>
            </a:r>
            <a:r>
              <a:rPr lang="de-DE" altLang="de-DE" sz="2800" dirty="0">
                <a:solidFill>
                  <a:srgbClr val="000099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sz="2000" b="1" dirty="0">
                <a:solidFill>
                  <a:srgbClr val="000099"/>
                </a:solidFill>
                <a:ea typeface="+mn-ea"/>
              </a:rPr>
              <a:t>die verbindlichen Vorgaben der Kernlehrpläne auf die Situation der Schule bezogen konkretisieren und Freiräume ausgestalten</a:t>
            </a:r>
          </a:p>
          <a:p>
            <a:pPr eaLnBrk="1" hangingPunct="1">
              <a:defRPr/>
            </a:pPr>
            <a:endParaRPr lang="de-DE" altLang="de-DE" sz="800" b="1" dirty="0"/>
          </a:p>
          <a:p>
            <a:pPr eaLnBrk="1" hangingPunct="1">
              <a:defRPr/>
            </a:pPr>
            <a:r>
              <a:rPr lang="de-DE" altLang="de-DE" sz="1600" b="1" dirty="0"/>
              <a:t>Rechtliche Grundlagen</a:t>
            </a:r>
          </a:p>
          <a:p>
            <a:pPr eaLnBrk="1" hangingPunct="1">
              <a:defRPr/>
            </a:pPr>
            <a:endParaRPr lang="de-DE" altLang="de-DE" sz="800" b="1" dirty="0"/>
          </a:p>
          <a:p>
            <a:pPr eaLnBrk="1" hangingPunct="1">
              <a:defRPr/>
            </a:pPr>
            <a:r>
              <a:rPr lang="de-DE" altLang="de-DE" sz="1600" b="1" dirty="0" err="1"/>
              <a:t>SchulG</a:t>
            </a:r>
            <a:r>
              <a:rPr lang="de-DE" altLang="de-DE" sz="1600" b="1" dirty="0"/>
              <a:t> </a:t>
            </a:r>
            <a:r>
              <a:rPr lang="de-DE" altLang="de-DE" sz="1600" b="1" dirty="0">
                <a:ea typeface="+mn-ea"/>
              </a:rPr>
              <a:t>§</a:t>
            </a:r>
            <a:r>
              <a:rPr lang="de-DE" altLang="de-DE" sz="1600" b="1" dirty="0"/>
              <a:t> </a:t>
            </a:r>
            <a:r>
              <a:rPr lang="de-DE" altLang="de-DE" sz="1600" b="1" dirty="0" smtClean="0"/>
              <a:t>70 </a:t>
            </a:r>
            <a:r>
              <a:rPr lang="de-DE" altLang="de-DE" sz="1600" dirty="0"/>
              <a:t>–</a:t>
            </a:r>
            <a:r>
              <a:rPr lang="de-DE" altLang="de-DE" sz="1600" b="1" dirty="0" smtClean="0"/>
              <a:t> </a:t>
            </a:r>
            <a:r>
              <a:rPr lang="de-DE" altLang="de-DE" sz="1600" b="1" dirty="0"/>
              <a:t>Fachkonferenz, Bildungskonferenz</a:t>
            </a:r>
          </a:p>
          <a:p>
            <a:pPr eaLnBrk="1" hangingPunct="1">
              <a:defRPr/>
            </a:pPr>
            <a:endParaRPr lang="de-DE" altLang="de-DE" sz="800" b="1" dirty="0"/>
          </a:p>
          <a:p>
            <a:pPr eaLnBrk="1" hangingPunct="1">
              <a:defRPr/>
            </a:pPr>
            <a:r>
              <a:rPr lang="de-DE" altLang="de-DE" sz="1600" dirty="0"/>
              <a:t>(3) Die </a:t>
            </a:r>
            <a:r>
              <a:rPr lang="de-DE" altLang="de-DE" sz="1600" b="1" dirty="0"/>
              <a:t>Fachkonferenz</a:t>
            </a:r>
            <a:r>
              <a:rPr lang="de-DE" altLang="de-DE" sz="1600" dirty="0"/>
              <a:t> </a:t>
            </a:r>
            <a:r>
              <a:rPr lang="de-DE" altLang="de-DE" sz="1600" b="1" dirty="0"/>
              <a:t>berät</a:t>
            </a:r>
            <a:r>
              <a:rPr lang="de-DE" altLang="de-DE" sz="1600" dirty="0"/>
              <a:t> über alle das Fach oder die Fachrichtung betreffenden Angelegenheiten einschließlich der Zusammenarbeit mit anderen Fächern. Sie trägt Verantwortung für die schulinterne Qualitätssicherung und –</a:t>
            </a:r>
            <a:r>
              <a:rPr lang="de-DE" altLang="de-DE" sz="1600" dirty="0" err="1"/>
              <a:t>entwicklung</a:t>
            </a:r>
            <a:r>
              <a:rPr lang="de-DE" altLang="de-DE" sz="1600" dirty="0"/>
              <a:t> der fachlichen Arbeit und berät über Ziele, Arbeitspläne, Evaluationsmaßnahmen und –</a:t>
            </a:r>
            <a:r>
              <a:rPr lang="de-DE" altLang="de-DE" sz="1600" dirty="0" err="1"/>
              <a:t>ergebnisse</a:t>
            </a:r>
            <a:r>
              <a:rPr lang="de-DE" altLang="de-DE" sz="1600" dirty="0"/>
              <a:t> und Rechenschaftslegung.</a:t>
            </a:r>
          </a:p>
          <a:p>
            <a:pPr eaLnBrk="1" hangingPunct="1">
              <a:defRPr/>
            </a:pPr>
            <a:endParaRPr lang="de-DE" altLang="de-DE" sz="800" dirty="0"/>
          </a:p>
          <a:p>
            <a:pPr eaLnBrk="1" hangingPunct="1">
              <a:defRPr/>
            </a:pPr>
            <a:r>
              <a:rPr lang="de-DE" altLang="de-DE" sz="1600" dirty="0"/>
              <a:t>(4) Die </a:t>
            </a:r>
            <a:r>
              <a:rPr lang="de-DE" altLang="de-DE" sz="1600" b="1" dirty="0"/>
              <a:t>Fachkonferenz entscheidet</a:t>
            </a:r>
            <a:r>
              <a:rPr lang="de-DE" altLang="de-DE" sz="1600" dirty="0"/>
              <a:t> in ihrem Fach insbesondere über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DE" altLang="de-DE" sz="1600" dirty="0"/>
              <a:t>Grundsätze zur fachmethodischen und fachdidaktischen Arbeit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DE" altLang="de-DE" sz="1600" dirty="0"/>
              <a:t>Grundsätze zur Leistungsbewertung</a:t>
            </a:r>
          </a:p>
          <a:p>
            <a:pPr eaLnBrk="1" hangingPunct="1">
              <a:buFontTx/>
              <a:buAutoNum type="arabicPeriod"/>
              <a:defRPr/>
            </a:pPr>
            <a:r>
              <a:rPr lang="de-DE" altLang="de-DE" sz="1600" dirty="0"/>
              <a:t>Vorschläge an die Lehrerkonferenz zur Einführung von Lernmitteln.</a:t>
            </a:r>
          </a:p>
        </p:txBody>
      </p:sp>
      <p:sp>
        <p:nvSpPr>
          <p:cNvPr id="30723" name="Textfeld 6"/>
          <p:cNvSpPr txBox="1">
            <a:spLocks noChangeArrowheads="1"/>
          </p:cNvSpPr>
          <p:nvPr/>
        </p:nvSpPr>
        <p:spPr bwMode="auto">
          <a:xfrm>
            <a:off x="3670300" y="847725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000066"/>
                </a:solidFill>
                <a:ea typeface="ヒラギノ角ゴ Pro W3"/>
                <a:cs typeface="ヒラギノ角ゴ Pro W3"/>
              </a:rPr>
              <a:t>Schulinterne Lehrpläne</a:t>
            </a:r>
          </a:p>
        </p:txBody>
      </p:sp>
      <p:sp>
        <p:nvSpPr>
          <p:cNvPr id="3072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900113" y="6424613"/>
            <a:ext cx="7750175" cy="341312"/>
          </a:xfrm>
          <a:noFill/>
        </p:spPr>
        <p:txBody>
          <a:bodyPr/>
          <a:lstStyle>
            <a:lvl1pPr defTabSz="939800" eaLnBrk="0" hangingPunct="0">
              <a:spcBef>
                <a:spcPct val="20000"/>
              </a:spcBef>
              <a:buChar char="•"/>
              <a:tabLst>
                <a:tab pos="3683000" algn="ctr"/>
                <a:tab pos="7708900" algn="r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9800" eaLnBrk="0" hangingPunct="0">
              <a:spcBef>
                <a:spcPct val="20000"/>
              </a:spcBef>
              <a:buChar char="–"/>
              <a:tabLst>
                <a:tab pos="3683000" algn="ctr"/>
                <a:tab pos="7708900" algn="r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9800" eaLnBrk="0" hangingPunct="0">
              <a:spcBef>
                <a:spcPct val="20000"/>
              </a:spcBef>
              <a:buChar char="•"/>
              <a:tabLst>
                <a:tab pos="3683000" algn="ctr"/>
                <a:tab pos="7708900" algn="r"/>
              </a:tabLst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9800" eaLnBrk="0" hangingPunct="0">
              <a:spcBef>
                <a:spcPct val="20000"/>
              </a:spcBef>
              <a:buChar char="–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9800" eaLnBrk="0" hangingPunct="0">
              <a:spcBef>
                <a:spcPct val="20000"/>
              </a:spcBef>
              <a:buChar char="»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9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9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9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9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83000" algn="ctr"/>
                <a:tab pos="7708900" algn="r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 smtClean="0"/>
              <a:t>KLP </a:t>
            </a:r>
            <a:r>
              <a:rPr lang="de-DE" altLang="de-DE" sz="800" dirty="0" err="1" smtClean="0"/>
              <a:t>GOSt</a:t>
            </a:r>
            <a:r>
              <a:rPr lang="de-DE" altLang="de-DE" sz="800" dirty="0" smtClean="0"/>
              <a:t> – Implementation	</a:t>
            </a:r>
          </a:p>
        </p:txBody>
      </p:sp>
      <p:sp>
        <p:nvSpPr>
          <p:cNvPr id="30725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539750" y="6453188"/>
            <a:ext cx="288925" cy="34131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8DE4082-DD24-4E50-B801-DD48C42968AE}" type="slidenum">
              <a:rPr lang="de-DE" altLang="de-DE" sz="8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800" smtClean="0"/>
          </a:p>
        </p:txBody>
      </p:sp>
    </p:spTree>
    <p:extLst>
      <p:ext uri="{BB962C8B-B14F-4D97-AF65-F5344CB8AC3E}">
        <p14:creationId xmlns:p14="http://schemas.microsoft.com/office/powerpoint/2010/main" val="125856767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0"/>
          <p:cNvSpPr txBox="1">
            <a:spLocks noGrp="1" noChangeArrowheads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2D5A7EB-5A01-4D3A-8011-95A8C4D47355}" type="slidenum">
              <a:rPr lang="de-DE" altLang="de-DE" sz="80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800" smtClean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95288" y="1254125"/>
            <a:ext cx="8424862" cy="485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00050" indent="-223838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Times" pitchFamily="18" charset="0"/>
              <a:buNone/>
            </a:pPr>
            <a:r>
              <a:rPr lang="de-DE" altLang="de-DE" sz="3200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	</a:t>
            </a:r>
            <a: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Anforderungen an die Schulen angesichts  </a:t>
            </a:r>
            <a:b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</a:br>
            <a: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kompetenzorientierter Kernlehrpläne</a:t>
            </a:r>
          </a:p>
        </p:txBody>
      </p:sp>
      <p:sp>
        <p:nvSpPr>
          <p:cNvPr id="31748" name="Textfeld 7"/>
          <p:cNvSpPr txBox="1">
            <a:spLocks noChangeArrowheads="1"/>
          </p:cNvSpPr>
          <p:nvPr/>
        </p:nvSpPr>
        <p:spPr bwMode="auto">
          <a:xfrm>
            <a:off x="3670300" y="847725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 smtClean="0">
                <a:solidFill>
                  <a:srgbClr val="002060"/>
                </a:solidFill>
              </a:rPr>
              <a:t>Schulinterne Lehrpläne</a:t>
            </a:r>
            <a:endParaRPr lang="de-DE" altLang="de-DE" sz="2400" b="1" smtClean="0">
              <a:solidFill>
                <a:srgbClr val="000066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KLP:</a:t>
            </a:r>
          </a:p>
          <a:p>
            <a:pPr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Vorgabe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zu erreichender Kompetenzen 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</a:t>
            </a:r>
          </a:p>
          <a:p>
            <a:pPr>
              <a:defRPr/>
            </a:pPr>
            <a:endParaRPr lang="de-DE" sz="1800" kern="1200" dirty="0" smtClean="0">
              <a:solidFill>
                <a:srgbClr val="000000"/>
              </a:solidFill>
              <a:ea typeface="ヒラギノ角ゴ Pro W3" pitchFamily="-112" charset="-128"/>
            </a:endParaRPr>
          </a:p>
          <a:p>
            <a:pPr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Beschränkung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auf den Kernbereich fachlicher Anforderungen 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</a:t>
            </a:r>
          </a:p>
          <a:p>
            <a:pPr>
              <a:defRPr/>
            </a:pP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Formulierung von Kompetenzerwartungen und inhaltlichen Schwerpunkten zu einem bestimmten Zeitpunkt eines 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Bildungsganges …</a:t>
            </a:r>
            <a:endParaRPr lang="de-DE" sz="1800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76212" indent="0">
              <a:spcBef>
                <a:spcPct val="50000"/>
              </a:spcBef>
              <a:buFontTx/>
              <a:buNone/>
              <a:defRPr/>
            </a:pPr>
            <a:r>
              <a:rPr lang="de-DE" sz="20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Schule:</a:t>
            </a: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 didaktisch-pädagogische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Prozesse in der Verantwortung der Schule</a:t>
            </a: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Gestaltungsräume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der 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Schulen</a:t>
            </a: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 Konkretisierung </a:t>
            </a:r>
            <a:r>
              <a:rPr lang="de-DE" sz="1800" kern="1200" dirty="0">
                <a:solidFill>
                  <a:srgbClr val="000000"/>
                </a:solidFill>
                <a:ea typeface="ヒラギノ角ゴ Pro W3" pitchFamily="-112" charset="-128"/>
              </a:rPr>
              <a:t>in unterrichtlichen Kontexten und Umsetzung in aufeinander abgestimmte Unterrichtsvorhaben (Progression, </a:t>
            </a:r>
            <a:r>
              <a:rPr lang="de-DE" sz="1800" kern="1200" dirty="0" err="1">
                <a:solidFill>
                  <a:srgbClr val="000000"/>
                </a:solidFill>
                <a:ea typeface="ヒラギノ角ゴ Pro W3" pitchFamily="-112" charset="-128"/>
              </a:rPr>
              <a:t>Kumulativität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)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D6C4D9-E6F4-4532-9A01-ED68BBE5F4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63450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74850"/>
            <a:ext cx="8440738" cy="4002088"/>
          </a:xfrm>
        </p:spPr>
        <p:txBody>
          <a:bodyPr/>
          <a:lstStyle/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dirty="0" smtClean="0">
              <a:latin typeface="Arial-BoldMT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 smtClean="0">
                <a:solidFill>
                  <a:srgbClr val="002060"/>
                </a:solidFill>
                <a:cs typeface="Times New Roman" pitchFamily="18" charset="0"/>
              </a:rPr>
              <a:t>I. Informationen zum Konzept und zur Gestaltung von kompetenzorientierten Kernlehrplänen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	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 smtClean="0">
                <a:solidFill>
                  <a:srgbClr val="002060"/>
                </a:solidFill>
                <a:cs typeface="Times New Roman" pitchFamily="18" charset="0"/>
              </a:rPr>
              <a:t>II. Schulinterne Lehrpläne und Unterstützungsangebote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 smtClean="0">
                <a:solidFill>
                  <a:srgbClr val="002060"/>
                </a:solidFill>
                <a:cs typeface="Times New Roman" pitchFamily="18" charset="0"/>
              </a:rPr>
              <a:t>III. Fachspezifische Erläuterungen zum neuen KLP sowie Vorbereitung der Arbeit in den Fachkonferenzen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 smtClean="0">
                <a:solidFill>
                  <a:srgbClr val="002060"/>
                </a:solidFill>
                <a:cs typeface="Times New Roman" pitchFamily="18" charset="0"/>
              </a:rPr>
              <a:t>IV. Lernerfolgsüberprüfungen, Leistungsbewertung und Abiturprüfung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002060"/>
                </a:solidFill>
                <a:cs typeface="Times New Roman" pitchFamily="18" charset="0"/>
              </a:rPr>
              <a:t>V. Kernlehrplan und Vorgaben</a:t>
            </a: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None/>
            </a:pPr>
            <a:endParaRPr lang="de-DE" altLang="de-DE" sz="20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Char char="-"/>
            </a:pPr>
            <a:endParaRPr lang="de-DE" altLang="de-DE" sz="2000" dirty="0" smtClean="0">
              <a:solidFill>
                <a:srgbClr val="000066"/>
              </a:solidFill>
              <a:ea typeface="ヒラギノ角ゴ Pro W3"/>
              <a:cs typeface="ヒラギノ角ゴ Pro W3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AutoNum type="arabicPeriod"/>
            </a:pPr>
            <a:endParaRPr lang="de-DE" altLang="de-DE" sz="2000" dirty="0" smtClean="0">
              <a:solidFill>
                <a:srgbClr val="000066"/>
              </a:solidFill>
              <a:ea typeface="ヒラギノ角ゴ Pro W3"/>
              <a:cs typeface="ヒラギノ角ゴ Pro W3"/>
            </a:endParaRPr>
          </a:p>
          <a:p>
            <a:pPr marL="0" indent="0" defTabSz="358775" eaLnBrk="1" hangingPunct="1">
              <a:spcBef>
                <a:spcPct val="0"/>
              </a:spcBef>
              <a:buFontTx/>
              <a:buAutoNum type="arabicPeriod"/>
            </a:pPr>
            <a:endParaRPr lang="de-DE" altLang="de-DE" sz="2000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26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522288" y="1397000"/>
            <a:ext cx="8064500" cy="388938"/>
          </a:xfrm>
        </p:spPr>
        <p:txBody>
          <a:bodyPr/>
          <a:lstStyle/>
          <a:p>
            <a:pPr eaLnBrk="1" hangingPunct="1"/>
            <a:r>
              <a:rPr lang="de-DE" altLang="de-DE" sz="2800" smtClean="0">
                <a:solidFill>
                  <a:srgbClr val="002060"/>
                </a:solidFill>
                <a:latin typeface="Arial" pitchFamily="34" charset="0"/>
              </a:rPr>
              <a:t>Agenda</a:t>
            </a:r>
            <a:endParaRPr lang="de-DE" altLang="de-DE" sz="2800" smtClean="0">
              <a:solidFill>
                <a:schemeClr val="tx2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592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0"/>
          <p:cNvSpPr txBox="1">
            <a:spLocks noGrp="1" noChangeArrowheads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8CEF6FB-7766-4AD6-9A6B-BDDFFDD05640}" type="slidenum">
              <a:rPr lang="de-DE" altLang="de-DE" sz="800" smtClean="0">
                <a:solidFill>
                  <a:srgbClr val="000000"/>
                </a:solidFill>
                <a:ea typeface="ヒラギノ角ゴ Pro W3"/>
                <a:cs typeface="ヒラギノ角ゴ Pro W3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800" smtClean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95288" y="1254125"/>
            <a:ext cx="8424862" cy="485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00050" indent="-223838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Times" pitchFamily="18" charset="0"/>
              <a:buNone/>
            </a:pPr>
            <a:r>
              <a:rPr lang="de-DE" altLang="de-DE" sz="3200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	</a:t>
            </a:r>
            <a: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Anforderungen an die Schulen angesichts  </a:t>
            </a:r>
            <a:b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</a:br>
            <a:r>
              <a:rPr lang="de-DE" altLang="de-DE" sz="2000" b="1" u="sng" smtClean="0">
                <a:solidFill>
                  <a:srgbClr val="000099"/>
                </a:solidFill>
                <a:ea typeface="ヒラギノ角ゴ Pro W3"/>
                <a:cs typeface="ヒラギノ角ゴ Pro W3"/>
              </a:rPr>
              <a:t>kompetenzorientierter Kernlehrpläne</a:t>
            </a:r>
          </a:p>
        </p:txBody>
      </p:sp>
      <p:sp>
        <p:nvSpPr>
          <p:cNvPr id="32772" name="Textfeld 7"/>
          <p:cNvSpPr txBox="1">
            <a:spLocks noChangeArrowheads="1"/>
          </p:cNvSpPr>
          <p:nvPr/>
        </p:nvSpPr>
        <p:spPr bwMode="auto">
          <a:xfrm>
            <a:off x="3670300" y="847725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 smtClean="0">
                <a:solidFill>
                  <a:srgbClr val="002060"/>
                </a:solidFill>
              </a:rPr>
              <a:t>Schulinterne Lehrpläne</a:t>
            </a:r>
            <a:endParaRPr lang="de-DE" altLang="de-DE" sz="2400" b="1" smtClean="0">
              <a:solidFill>
                <a:srgbClr val="000066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KLP:</a:t>
            </a:r>
          </a:p>
          <a:p>
            <a:pPr>
              <a:defRPr/>
            </a:pPr>
            <a:r>
              <a:rPr lang="de-DE" sz="1800" dirty="0">
                <a:ea typeface="ヒラギノ角ゴ Pro W3" pitchFamily="-112" charset="-128"/>
              </a:rPr>
              <a:t>Festlegung des Umfangs von Kompetenzerwartungen und damit verbundener Fachkenntnisse 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</a:t>
            </a:r>
          </a:p>
          <a:p>
            <a:pPr>
              <a:defRPr/>
            </a:pPr>
            <a:r>
              <a:rPr lang="de-DE" sz="1800" dirty="0">
                <a:ea typeface="ヒラギノ角ゴ Pro W3" pitchFamily="-112" charset="-128"/>
              </a:rPr>
              <a:t>Aussagen zur Leistungserfassung und -bewertung</a:t>
            </a: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 …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76212" indent="0">
              <a:spcBef>
                <a:spcPct val="50000"/>
              </a:spcBef>
              <a:buFontTx/>
              <a:buNone/>
              <a:defRPr/>
            </a:pPr>
            <a:r>
              <a:rPr lang="de-DE" sz="20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Schule:</a:t>
            </a: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 </a:t>
            </a:r>
            <a:r>
              <a:rPr lang="de-DE" sz="1800" dirty="0">
                <a:ea typeface="ヒラギノ角ゴ Pro W3" pitchFamily="-112" charset="-128"/>
              </a:rPr>
              <a:t>lerngruppen-adäquate Umsetzung und Konkretisierung </a:t>
            </a:r>
            <a:endParaRPr lang="de-DE" sz="1800" dirty="0" smtClean="0">
              <a:ea typeface="ヒラギノ角ゴ Pro W3" pitchFamily="-112" charset="-128"/>
            </a:endParaRP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r>
              <a:rPr lang="de-DE" sz="1800" kern="1200" dirty="0" smtClean="0">
                <a:solidFill>
                  <a:srgbClr val="000000"/>
                </a:solidFill>
                <a:ea typeface="ヒラギノ角ゴ Pro W3" pitchFamily="-112" charset="-128"/>
              </a:rPr>
              <a:t>… </a:t>
            </a:r>
            <a:r>
              <a:rPr lang="de-DE" sz="1800" dirty="0">
                <a:ea typeface="ヒラギノ角ゴ Pro W3" pitchFamily="-112" charset="-128"/>
              </a:rPr>
              <a:t>Vereinbarungen und Absprachen über Kriterien </a:t>
            </a:r>
            <a:endParaRPr lang="de-DE" sz="1800" dirty="0" smtClean="0">
              <a:ea typeface="ヒラギノ角ゴ Pro W3" pitchFamily="-112" charset="-128"/>
            </a:endParaRP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endParaRPr lang="de-DE" sz="1800" dirty="0" smtClean="0">
              <a:ea typeface="ヒラギノ角ゴ Pro W3" pitchFamily="-112" charset="-128"/>
            </a:endParaRPr>
          </a:p>
          <a:p>
            <a:pPr marL="400050" indent="-223838">
              <a:spcBef>
                <a:spcPct val="50000"/>
              </a:spcBef>
              <a:buNone/>
              <a:defRPr/>
            </a:pPr>
            <a:r>
              <a:rPr lang="de-DE" sz="1800" dirty="0" smtClean="0">
                <a:ea typeface="ヒラギノ角ゴ Pro W3" pitchFamily="-112" charset="-128"/>
                <a:sym typeface="Wingdings" pitchFamily="2" charset="2"/>
              </a:rPr>
              <a:t> </a:t>
            </a:r>
            <a:r>
              <a:rPr lang="de-DE" sz="1800" dirty="0" smtClean="0">
                <a:ea typeface="ヒラギノ角ゴ Pro W3" pitchFamily="-112" charset="-128"/>
              </a:rPr>
              <a:t>Verpflichtung </a:t>
            </a:r>
            <a:r>
              <a:rPr lang="de-DE" sz="1800" dirty="0">
                <a:ea typeface="ヒラギノ角ゴ Pro W3" pitchFamily="-112" charset="-128"/>
              </a:rPr>
              <a:t>der Schulen schuleigene Curricula (Lehrpläne/ Arbeitspläne) zu erstellen laut Schulgesetz</a:t>
            </a: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endParaRPr lang="de-DE" sz="1800" dirty="0" smtClean="0">
              <a:ea typeface="ヒラギノ角ゴ Pro W3" pitchFamily="-112" charset="-128"/>
            </a:endParaRPr>
          </a:p>
          <a:p>
            <a:pPr marL="400050" indent="-223838">
              <a:spcBef>
                <a:spcPct val="50000"/>
              </a:spcBef>
              <a:buFont typeface="Times" pitchFamily="18" charset="0"/>
              <a:buChar char="•"/>
              <a:defRPr/>
            </a:pPr>
            <a:endParaRPr lang="de-DE" sz="1800" kern="1200" dirty="0" smtClean="0">
              <a:solidFill>
                <a:srgbClr val="000000"/>
              </a:solidFill>
              <a:ea typeface="ヒラギノ角ゴ Pro W3" pitchFamily="-112" charset="-128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D6C4D9-E6F4-4532-9A01-ED68BBE5F4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578622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4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4D2E16-E873-4E65-8892-B575226C3261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981075"/>
            <a:ext cx="8064500" cy="490538"/>
          </a:xfrm>
        </p:spPr>
        <p:txBody>
          <a:bodyPr/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de-DE" sz="2400" b="0" kern="1200" dirty="0">
                <a:solidFill>
                  <a:srgbClr val="000066"/>
                </a:solidFill>
                <a:latin typeface="Arial" pitchFamily="34" charset="0"/>
                <a:ea typeface="ヒラギノ角ゴ Pro W3" pitchFamily="-112" charset="-128"/>
                <a:cs typeface="+mn-cs"/>
              </a:rPr>
              <a:t>Struktur eines schulinternen Lehrplans – Gliederung</a:t>
            </a:r>
          </a:p>
        </p:txBody>
      </p:sp>
      <p:graphicFrame>
        <p:nvGraphicFramePr>
          <p:cNvPr id="780341" name="Group 53"/>
          <p:cNvGraphicFramePr>
            <a:graphicFrameLocks noGrp="1"/>
          </p:cNvGraphicFramePr>
          <p:nvPr/>
        </p:nvGraphicFramePr>
        <p:xfrm>
          <a:off x="520700" y="1639888"/>
          <a:ext cx="8064500" cy="3956051"/>
        </p:xfrm>
        <a:graphic>
          <a:graphicData uri="http://schemas.openxmlformats.org/drawingml/2006/table">
            <a:tbl>
              <a:tblPr/>
              <a:tblGrid>
                <a:gridCol w="863600"/>
                <a:gridCol w="7200900"/>
              </a:tblGrid>
              <a:tr h="358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Kapitel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Gliederungspunkt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58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Rahmenbedingungen der fachlichen Arbeit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Entscheidungen zum Unterricht</a:t>
                      </a: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Unterrichtsvorhaben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2.1.1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Übersichtsraster Unterrichtsvorhaben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2.1.2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Konkretisierte Unterrichtsvorhaben</a:t>
                      </a:r>
                      <a:r>
                        <a:rPr kumimoji="0" lang="de-DE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Grundsätze der fachmethodischen und fachdidaktischen Arbeit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Grundsätze der Leistungsbewertung und Leistungsrückmeldung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Lehr- und Lernmittel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Entscheidungen zu fach- und unterrichtsübergreifenden Fragen</a:t>
                      </a: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4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Qualitätssicherung und Evaluation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1460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DAD9E5C-3B59-464C-A19E-3D65293B9ADB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34819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8C793F-CFA0-4FFF-ABA5-026D94DD8084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323850" y="836613"/>
            <a:ext cx="8335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smtClean="0">
                <a:solidFill>
                  <a:srgbClr val="000099"/>
                </a:solidFill>
              </a:rPr>
              <a:t> </a:t>
            </a:r>
            <a:r>
              <a:rPr lang="de-DE" altLang="de-DE" sz="240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Beispiel: Übersichtsraster für die Sekundarstufe II</a:t>
            </a:r>
          </a:p>
        </p:txBody>
      </p:sp>
      <p:graphicFrame>
        <p:nvGraphicFramePr>
          <p:cNvPr id="44052" name="Group 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1749818"/>
              </p:ext>
            </p:extLst>
          </p:nvPr>
        </p:nvGraphicFramePr>
        <p:xfrm>
          <a:off x="0" y="1268413"/>
          <a:ext cx="9093200" cy="4837112"/>
        </p:xfrm>
        <a:graphic>
          <a:graphicData uri="http://schemas.openxmlformats.org/drawingml/2006/table">
            <a:tbl>
              <a:tblPr/>
              <a:tblGrid>
                <a:gridCol w="3013075"/>
                <a:gridCol w="3038475"/>
                <a:gridCol w="3041650"/>
              </a:tblGrid>
              <a:tr h="483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EPh</a:t>
                      </a: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Q1, GK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Q2, GK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Q1, 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Q2, 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21873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D47F02-E6AB-42A4-8AC9-09B408724592}" type="slidenum">
              <a:rPr lang="de-DE" altLang="de-DE" sz="8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800"/>
          </a:p>
        </p:txBody>
      </p:sp>
      <p:sp>
        <p:nvSpPr>
          <p:cNvPr id="39939" name="Rectangle 37"/>
          <p:cNvSpPr>
            <a:spLocks noChangeArrowheads="1"/>
          </p:cNvSpPr>
          <p:nvPr/>
        </p:nvSpPr>
        <p:spPr bwMode="auto">
          <a:xfrm>
            <a:off x="5626100" y="0"/>
            <a:ext cx="35179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473700" y="777875"/>
            <a:ext cx="3051175" cy="2686054"/>
            <a:chOff x="3448" y="490"/>
            <a:chExt cx="1922" cy="1692"/>
          </a:xfrm>
        </p:grpSpPr>
        <p:sp>
          <p:nvSpPr>
            <p:cNvPr id="39983" name="Document"/>
            <p:cNvSpPr>
              <a:spLocks noEditPoints="1" noChangeArrowheads="1"/>
            </p:cNvSpPr>
            <p:nvPr/>
          </p:nvSpPr>
          <p:spPr bwMode="auto">
            <a:xfrm>
              <a:off x="3448" y="490"/>
              <a:ext cx="1845" cy="16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72 w 21600"/>
                <a:gd name="T25" fmla="*/ 817 h 21600"/>
                <a:gd name="T26" fmla="*/ 20617 w 21600"/>
                <a:gd name="T27" fmla="*/ 164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>
              <a:lvl1pPr defTabSz="54292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542925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54292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542925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542925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000" b="1" dirty="0">
                  <a:solidFill>
                    <a:srgbClr val="000099"/>
                  </a:solidFill>
                </a:rPr>
                <a:t>Schulinterner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000" b="1" dirty="0">
                  <a:solidFill>
                    <a:srgbClr val="000099"/>
                  </a:solidFill>
                </a:rPr>
                <a:t>Lehrplan</a:t>
              </a:r>
              <a:r>
                <a:rPr lang="de-DE" altLang="de-DE" sz="2000" b="1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 dirty="0"/>
                <a:t>im </a:t>
              </a:r>
              <a:r>
                <a:rPr lang="de-DE" altLang="de-DE" sz="1400" dirty="0" smtClean="0"/>
                <a:t>HTML-Format</a:t>
              </a:r>
            </a:p>
          </p:txBody>
        </p:sp>
        <p:sp>
          <p:nvSpPr>
            <p:cNvPr id="39984" name="Text Box 4"/>
            <p:cNvSpPr txBox="1">
              <a:spLocks noChangeArrowheads="1"/>
            </p:cNvSpPr>
            <p:nvPr/>
          </p:nvSpPr>
          <p:spPr bwMode="auto">
            <a:xfrm>
              <a:off x="3574" y="1158"/>
              <a:ext cx="1796" cy="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25000"/>
                </a:spcBef>
              </a:pPr>
              <a:r>
                <a:rPr lang="de-DE" altLang="de-DE" sz="1400" b="1" dirty="0" smtClean="0"/>
                <a:t>Umsetzungsbeispiel </a:t>
              </a:r>
              <a:r>
                <a:rPr lang="de-DE" altLang="de-DE" sz="1400" dirty="0" smtClean="0"/>
                <a:t>für eine </a:t>
              </a:r>
              <a:r>
                <a:rPr lang="de-DE" altLang="de-DE" sz="1400" b="1" u="sng" dirty="0" smtClean="0"/>
                <a:t>fiktive</a:t>
              </a:r>
              <a:r>
                <a:rPr lang="de-DE" altLang="de-DE" sz="1400" b="1" dirty="0" smtClean="0"/>
                <a:t> Schule </a:t>
              </a:r>
              <a:r>
                <a:rPr lang="de-DE" altLang="de-DE" sz="1400" dirty="0" smtClean="0"/>
                <a:t>(ohne landes-weiten Geltungsanspruch)</a:t>
              </a:r>
              <a:endParaRPr lang="de-DE" altLang="de-DE" sz="1400" dirty="0"/>
            </a:p>
            <a:p>
              <a:pPr eaLnBrk="1" hangingPunct="1">
                <a:spcBef>
                  <a:spcPct val="25000"/>
                </a:spcBef>
              </a:pPr>
              <a:r>
                <a:rPr lang="de-DE" altLang="de-DE" sz="1400" b="1" dirty="0" smtClean="0"/>
                <a:t>Konstruktionshinweise</a:t>
              </a:r>
              <a:r>
                <a:rPr lang="de-DE" altLang="de-DE" sz="1400" dirty="0" smtClean="0"/>
                <a:t> und  </a:t>
              </a:r>
              <a:r>
                <a:rPr lang="de-DE" altLang="de-DE" sz="1400" dirty="0"/>
                <a:t>„</a:t>
              </a:r>
              <a:r>
                <a:rPr lang="de-DE" altLang="de-DE" sz="1400" b="1" dirty="0"/>
                <a:t>Algorithmen</a:t>
              </a:r>
              <a:r>
                <a:rPr lang="de-DE" altLang="de-DE" sz="1400" dirty="0" smtClean="0"/>
                <a:t>“</a:t>
              </a:r>
            </a:p>
            <a:p>
              <a:pPr eaLnBrk="1" hangingPunct="1">
                <a:spcBef>
                  <a:spcPct val="25000"/>
                </a:spcBef>
              </a:pPr>
              <a:r>
                <a:rPr lang="de-DE" altLang="de-DE" sz="1400" b="1" dirty="0" smtClean="0"/>
                <a:t>Leitfragen</a:t>
              </a:r>
              <a:r>
                <a:rPr lang="de-DE" altLang="de-DE" sz="1400" dirty="0" smtClean="0"/>
                <a:t> und </a:t>
              </a:r>
              <a:r>
                <a:rPr lang="de-DE" altLang="de-DE" sz="1400" b="1" dirty="0" smtClean="0"/>
                <a:t>Checklisten</a:t>
              </a:r>
              <a:endParaRPr lang="de-DE" altLang="de-DE" sz="1400" b="1" dirty="0"/>
            </a:p>
          </p:txBody>
        </p:sp>
      </p:grpSp>
      <p:grpSp>
        <p:nvGrpSpPr>
          <p:cNvPr id="39941" name="Group 5"/>
          <p:cNvGrpSpPr>
            <a:grpSpLocks/>
          </p:cNvGrpSpPr>
          <p:nvPr/>
        </p:nvGrpSpPr>
        <p:grpSpPr bwMode="auto">
          <a:xfrm>
            <a:off x="2771775" y="733425"/>
            <a:ext cx="2970213" cy="2914650"/>
            <a:chOff x="1734" y="120"/>
            <a:chExt cx="1871" cy="1836"/>
          </a:xfrm>
        </p:grpSpPr>
        <p:sp>
          <p:nvSpPr>
            <p:cNvPr id="39980" name="Document"/>
            <p:cNvSpPr>
              <a:spLocks noEditPoints="1" noChangeArrowheads="1"/>
            </p:cNvSpPr>
            <p:nvPr/>
          </p:nvSpPr>
          <p:spPr bwMode="auto">
            <a:xfrm>
              <a:off x="1734" y="120"/>
              <a:ext cx="1824" cy="18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983 w 21600"/>
                <a:gd name="T25" fmla="*/ 824 h 21600"/>
                <a:gd name="T26" fmla="*/ 20617 w 21600"/>
                <a:gd name="T27" fmla="*/ 16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>
              <a:lvl1pPr defTabSz="54292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defTabSz="542925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defTabSz="54292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defTabSz="542925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defTabSz="542925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542925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000" b="1">
                  <a:solidFill>
                    <a:srgbClr val="000099"/>
                  </a:solidFill>
                </a:rPr>
                <a:t>Kernlehrplan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/>
                <a:t>im 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400"/>
                <a:t>HTML-Format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400"/>
            </a:p>
          </p:txBody>
        </p:sp>
        <p:sp>
          <p:nvSpPr>
            <p:cNvPr id="39981" name="Text Box 7"/>
            <p:cNvSpPr txBox="1">
              <a:spLocks noChangeArrowheads="1"/>
            </p:cNvSpPr>
            <p:nvPr/>
          </p:nvSpPr>
          <p:spPr bwMode="auto">
            <a:xfrm>
              <a:off x="1782" y="805"/>
              <a:ext cx="162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80975" indent="-180975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de-DE" altLang="de-DE" sz="1400" dirty="0"/>
                <a:t>verbindliche </a:t>
              </a:r>
              <a:r>
                <a:rPr lang="de-DE" altLang="de-DE" sz="1400" b="1" dirty="0"/>
                <a:t>Kompetenz-erwartungen</a:t>
              </a:r>
              <a:r>
                <a:rPr lang="de-DE" altLang="de-DE" sz="1400" dirty="0"/>
                <a:t> am Ende </a:t>
              </a:r>
              <a:r>
                <a:rPr lang="de-DE" altLang="de-DE" sz="1400" dirty="0" smtClean="0"/>
                <a:t>bestimmter </a:t>
              </a:r>
              <a:r>
                <a:rPr lang="de-DE" altLang="de-DE" sz="1400" dirty="0"/>
                <a:t>Phasen des Bildungsganges</a:t>
              </a:r>
            </a:p>
          </p:txBody>
        </p:sp>
        <p:sp>
          <p:nvSpPr>
            <p:cNvPr id="39982" name="Text Box 8"/>
            <p:cNvSpPr txBox="1">
              <a:spLocks noChangeArrowheads="1"/>
            </p:cNvSpPr>
            <p:nvPr/>
          </p:nvSpPr>
          <p:spPr bwMode="auto">
            <a:xfrm>
              <a:off x="1804" y="1440"/>
              <a:ext cx="180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tabLst>
                  <a:tab pos="538163" algn="l"/>
                </a:tabLst>
              </a:pPr>
              <a:r>
                <a:rPr lang="de-DE" altLang="de-DE" sz="1400" dirty="0"/>
                <a:t> obligatorische </a:t>
              </a:r>
              <a:r>
                <a:rPr lang="de-DE" altLang="de-DE" sz="1400" dirty="0" smtClean="0"/>
                <a:t>Inhaltsfelder und             	</a:t>
              </a:r>
              <a:r>
                <a:rPr lang="de-DE" altLang="de-DE" sz="1400" b="1" dirty="0" smtClean="0"/>
                <a:t>inhaltliche</a:t>
              </a:r>
              <a:r>
                <a:rPr lang="de-DE" altLang="de-DE" sz="1400" dirty="0" smtClean="0"/>
                <a:t> S</a:t>
              </a:r>
              <a:r>
                <a:rPr lang="de-DE" altLang="de-DE" sz="1400" b="1" dirty="0" smtClean="0"/>
                <a:t>chwerpunkte</a:t>
              </a:r>
              <a:endParaRPr lang="de-DE" altLang="de-DE" sz="1400" b="1" dirty="0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865313" y="1216025"/>
            <a:ext cx="4267200" cy="2276475"/>
            <a:chOff x="1140" y="766"/>
            <a:chExt cx="2688" cy="1434"/>
          </a:xfrm>
        </p:grpSpPr>
        <p:sp>
          <p:nvSpPr>
            <p:cNvPr id="39977" name="Line 10"/>
            <p:cNvSpPr>
              <a:spLocks noChangeShapeType="1"/>
            </p:cNvSpPr>
            <p:nvPr/>
          </p:nvSpPr>
          <p:spPr bwMode="auto">
            <a:xfrm>
              <a:off x="3222" y="792"/>
              <a:ext cx="606" cy="6"/>
            </a:xfrm>
            <a:prstGeom prst="line">
              <a:avLst/>
            </a:prstGeom>
            <a:noFill/>
            <a:ln w="412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978" name="Line 11"/>
            <p:cNvSpPr>
              <a:spLocks noChangeShapeType="1"/>
            </p:cNvSpPr>
            <p:nvPr/>
          </p:nvSpPr>
          <p:spPr bwMode="auto">
            <a:xfrm>
              <a:off x="1144" y="766"/>
              <a:ext cx="6" cy="1434"/>
            </a:xfrm>
            <a:prstGeom prst="line">
              <a:avLst/>
            </a:prstGeom>
            <a:noFill/>
            <a:ln w="4127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979" name="Line 12"/>
            <p:cNvSpPr>
              <a:spLocks noChangeShapeType="1"/>
            </p:cNvSpPr>
            <p:nvPr/>
          </p:nvSpPr>
          <p:spPr bwMode="auto">
            <a:xfrm>
              <a:off x="1140" y="774"/>
              <a:ext cx="1026" cy="0"/>
            </a:xfrm>
            <a:prstGeom prst="line">
              <a:avLst/>
            </a:prstGeom>
            <a:noFill/>
            <a:ln w="412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0" y="3695700"/>
            <a:ext cx="8991600" cy="2428875"/>
            <a:chOff x="18" y="2328"/>
            <a:chExt cx="5664" cy="1530"/>
          </a:xfrm>
        </p:grpSpPr>
        <p:sp>
          <p:nvSpPr>
            <p:cNvPr id="39957" name="File"/>
            <p:cNvSpPr>
              <a:spLocks noEditPoints="1" noChangeArrowheads="1"/>
            </p:cNvSpPr>
            <p:nvPr/>
          </p:nvSpPr>
          <p:spPr bwMode="auto">
            <a:xfrm>
              <a:off x="72" y="2328"/>
              <a:ext cx="5610" cy="1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1086 w 21600"/>
                <a:gd name="T19" fmla="*/ 4631 h 21600"/>
                <a:gd name="T20" fmla="*/ 20634 w 21600"/>
                <a:gd name="T21" fmla="*/ 2028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lnTo>
                    <a:pt x="19790" y="324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958" name="Group 16"/>
            <p:cNvGrpSpPr>
              <a:grpSpLocks/>
            </p:cNvGrpSpPr>
            <p:nvPr/>
          </p:nvGrpSpPr>
          <p:grpSpPr bwMode="auto">
            <a:xfrm>
              <a:off x="18" y="2340"/>
              <a:ext cx="5612" cy="1426"/>
              <a:chOff x="18" y="2340"/>
              <a:chExt cx="5612" cy="1426"/>
            </a:xfrm>
          </p:grpSpPr>
          <p:sp>
            <p:nvSpPr>
              <p:cNvPr id="39959" name="Text Box 17"/>
              <p:cNvSpPr txBox="1">
                <a:spLocks noChangeArrowheads="1"/>
              </p:cNvSpPr>
              <p:nvPr/>
            </p:nvSpPr>
            <p:spPr bwMode="auto">
              <a:xfrm>
                <a:off x="480" y="2340"/>
                <a:ext cx="16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de-DE" altLang="de-DE" sz="1800" b="1" dirty="0" smtClean="0">
                    <a:solidFill>
                      <a:srgbClr val="000099"/>
                    </a:solidFill>
                  </a:rPr>
                  <a:t>Materialdatenbank</a:t>
                </a:r>
                <a:endParaRPr lang="de-DE" altLang="de-DE" sz="1800" b="1" dirty="0">
                  <a:solidFill>
                    <a:srgbClr val="000099"/>
                  </a:solidFill>
                </a:endParaRPr>
              </a:p>
            </p:txBody>
          </p:sp>
          <p:grpSp>
            <p:nvGrpSpPr>
              <p:cNvPr id="39960" name="Group 18"/>
              <p:cNvGrpSpPr>
                <a:grpSpLocks/>
              </p:cNvGrpSpPr>
              <p:nvPr/>
            </p:nvGrpSpPr>
            <p:grpSpPr bwMode="auto">
              <a:xfrm>
                <a:off x="4706" y="2606"/>
                <a:ext cx="924" cy="1140"/>
                <a:chOff x="2366" y="2492"/>
                <a:chExt cx="924" cy="1140"/>
              </a:xfrm>
            </p:grpSpPr>
            <p:sp>
              <p:nvSpPr>
                <p:cNvPr id="39975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2372" y="2492"/>
                  <a:ext cx="918" cy="11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w 21600"/>
                    <a:gd name="T23" fmla="*/ 0 h 216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1647 w 21600"/>
                    <a:gd name="T37" fmla="*/ 4168 h 21600"/>
                    <a:gd name="T38" fmla="*/ 16518 w 21600"/>
                    <a:gd name="T39" fmla="*/ 17318 h 216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997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366" y="2636"/>
                  <a:ext cx="912" cy="8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Hintergrund-materialien</a:t>
                  </a:r>
                  <a:r>
                    <a:rPr lang="de-DE" altLang="de-DE" sz="1400"/>
                    <a:t>, „Tools“,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/>
                    <a:t>Unterstützungs-material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de-DE" altLang="de-DE" sz="1200"/>
                </a:p>
              </p:txBody>
            </p:sp>
          </p:grpSp>
          <p:sp>
            <p:nvSpPr>
              <p:cNvPr id="39961" name="Documents"/>
              <p:cNvSpPr>
                <a:spLocks noEditPoints="1" noChangeArrowheads="1"/>
              </p:cNvSpPr>
              <p:nvPr/>
            </p:nvSpPr>
            <p:spPr bwMode="auto">
              <a:xfrm>
                <a:off x="3808" y="2626"/>
                <a:ext cx="918" cy="11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1647 w 21600"/>
                  <a:gd name="T37" fmla="*/ 4168 h 21600"/>
                  <a:gd name="T38" fmla="*/ 16518 w 21600"/>
                  <a:gd name="T39" fmla="*/ 17318 h 2160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1600" h="21600" extrusionOk="0">
                    <a:moveTo>
                      <a:pt x="0" y="18014"/>
                    </a:moveTo>
                    <a:lnTo>
                      <a:pt x="0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68" y="1428"/>
                    </a:lnTo>
                    <a:lnTo>
                      <a:pt x="3468" y="0"/>
                    </a:lnTo>
                    <a:lnTo>
                      <a:pt x="21653" y="0"/>
                    </a:lnTo>
                    <a:lnTo>
                      <a:pt x="21653" y="18828"/>
                    </a:lnTo>
                    <a:lnTo>
                      <a:pt x="19954" y="188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16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  <a:path w="21600" h="21600" extrusionOk="0">
                    <a:moveTo>
                      <a:pt x="3486" y="1428"/>
                    </a:moveTo>
                    <a:lnTo>
                      <a:pt x="19954" y="1428"/>
                    </a:lnTo>
                    <a:lnTo>
                      <a:pt x="19954" y="20214"/>
                    </a:lnTo>
                    <a:lnTo>
                      <a:pt x="18256" y="20214"/>
                    </a:lnTo>
                    <a:lnTo>
                      <a:pt x="18256" y="2800"/>
                    </a:lnTo>
                    <a:lnTo>
                      <a:pt x="1645" y="2800"/>
                    </a:lnTo>
                    <a:lnTo>
                      <a:pt x="1645" y="1428"/>
                    </a:lnTo>
                    <a:lnTo>
                      <a:pt x="3486" y="1428"/>
                    </a:lnTo>
                    <a:close/>
                  </a:path>
                  <a:path w="21600" h="21600" extrusionOk="0">
                    <a:moveTo>
                      <a:pt x="0" y="18014"/>
                    </a:moveTo>
                    <a:lnTo>
                      <a:pt x="4434" y="18000"/>
                    </a:lnTo>
                    <a:lnTo>
                      <a:pt x="4434" y="21600"/>
                    </a:lnTo>
                    <a:lnTo>
                      <a:pt x="0" y="18014"/>
                    </a:lnTo>
                    <a:close/>
                  </a:path>
                </a:pathLst>
              </a:custGeom>
              <a:solidFill>
                <a:srgbClr val="D8EBB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39962" name="Group 22"/>
              <p:cNvGrpSpPr>
                <a:grpSpLocks/>
              </p:cNvGrpSpPr>
              <p:nvPr/>
            </p:nvGrpSpPr>
            <p:grpSpPr bwMode="auto">
              <a:xfrm>
                <a:off x="2852" y="2618"/>
                <a:ext cx="930" cy="1140"/>
                <a:chOff x="3188" y="2486"/>
                <a:chExt cx="930" cy="1140"/>
              </a:xfrm>
            </p:grpSpPr>
            <p:sp>
              <p:nvSpPr>
                <p:cNvPr id="39973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3200" y="2486"/>
                  <a:ext cx="918" cy="11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w 21600"/>
                    <a:gd name="T23" fmla="*/ 0 h 216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1647 w 21600"/>
                    <a:gd name="T37" fmla="*/ 4168 h 21600"/>
                    <a:gd name="T38" fmla="*/ 16518 w 21600"/>
                    <a:gd name="T39" fmla="*/ 17318 h 216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997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188" y="2630"/>
                  <a:ext cx="864" cy="7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Diagnose-bögen</a:t>
                  </a:r>
                  <a:br>
                    <a:rPr lang="de-DE" altLang="de-DE" sz="1400" b="1"/>
                  </a:br>
                  <a:r>
                    <a:rPr lang="de-DE" altLang="de-DE" sz="1200"/>
                    <a:t>und</a:t>
                  </a:r>
                  <a:r>
                    <a:rPr lang="de-DE" altLang="de-DE" sz="1400"/>
                    <a:t> 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Evaluations-instrumente</a:t>
                  </a:r>
                  <a:endParaRPr lang="de-DE" altLang="de-DE" sz="1200" b="1"/>
                </a:p>
              </p:txBody>
            </p:sp>
          </p:grpSp>
          <p:grpSp>
            <p:nvGrpSpPr>
              <p:cNvPr id="39963" name="Group 25"/>
              <p:cNvGrpSpPr>
                <a:grpSpLocks/>
              </p:cNvGrpSpPr>
              <p:nvPr/>
            </p:nvGrpSpPr>
            <p:grpSpPr bwMode="auto">
              <a:xfrm>
                <a:off x="1892" y="2618"/>
                <a:ext cx="966" cy="1140"/>
                <a:chOff x="2324" y="2492"/>
                <a:chExt cx="966" cy="1140"/>
              </a:xfrm>
            </p:grpSpPr>
            <p:sp>
              <p:nvSpPr>
                <p:cNvPr id="39971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2372" y="2492"/>
                  <a:ext cx="918" cy="11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w 21600"/>
                    <a:gd name="T23" fmla="*/ 0 h 216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1647 w 21600"/>
                    <a:gd name="T37" fmla="*/ 4168 h 21600"/>
                    <a:gd name="T38" fmla="*/ 16518 w 21600"/>
                    <a:gd name="T39" fmla="*/ 17318 h 216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9972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324" y="2636"/>
                  <a:ext cx="870" cy="9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schülerver-ständliche Ausformulie-rungen</a:t>
                  </a:r>
                  <a:r>
                    <a:rPr lang="de-DE" altLang="de-DE" sz="1400"/>
                    <a:t>  </a:t>
                  </a:r>
                  <a:br>
                    <a:rPr lang="de-DE" altLang="de-DE" sz="1400"/>
                  </a:br>
                  <a:r>
                    <a:rPr lang="de-DE" altLang="de-DE" sz="1200"/>
                    <a:t>von</a:t>
                  </a:r>
                  <a:br>
                    <a:rPr lang="de-DE" altLang="de-DE" sz="1200"/>
                  </a:br>
                  <a:r>
                    <a:rPr lang="de-DE" altLang="de-DE" sz="1200"/>
                    <a:t>Kompetenz-</a:t>
                  </a:r>
                  <a:br>
                    <a:rPr lang="de-DE" altLang="de-DE" sz="1200"/>
                  </a:br>
                  <a:r>
                    <a:rPr lang="de-DE" altLang="de-DE" sz="1200"/>
                    <a:t>      erwartungen</a:t>
                  </a:r>
                </a:p>
              </p:txBody>
            </p:sp>
          </p:grpSp>
          <p:grpSp>
            <p:nvGrpSpPr>
              <p:cNvPr id="39964" name="Group 28"/>
              <p:cNvGrpSpPr>
                <a:grpSpLocks/>
              </p:cNvGrpSpPr>
              <p:nvPr/>
            </p:nvGrpSpPr>
            <p:grpSpPr bwMode="auto">
              <a:xfrm>
                <a:off x="1018" y="2614"/>
                <a:ext cx="918" cy="1140"/>
                <a:chOff x="1372" y="2488"/>
                <a:chExt cx="918" cy="1140"/>
              </a:xfrm>
            </p:grpSpPr>
            <p:sp>
              <p:nvSpPr>
                <p:cNvPr id="39969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1372" y="2488"/>
                  <a:ext cx="918" cy="11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w 21600"/>
                    <a:gd name="T23" fmla="*/ 0 h 216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1647 w 21600"/>
                    <a:gd name="T37" fmla="*/ 4168 h 21600"/>
                    <a:gd name="T38" fmla="*/ 16518 w 21600"/>
                    <a:gd name="T39" fmla="*/ 17318 h 216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99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390" y="2632"/>
                  <a:ext cx="804" cy="9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Unterrichts- und Lernarran-gements</a:t>
                  </a:r>
                  <a:r>
                    <a:rPr lang="de-DE" altLang="de-DE" sz="1400"/>
                    <a:t> </a:t>
                  </a:r>
                  <a:br>
                    <a:rPr lang="de-DE" altLang="de-DE" sz="1400"/>
                  </a:br>
                  <a:r>
                    <a:rPr lang="de-DE" altLang="de-DE" sz="1200"/>
                    <a:t>zu</a:t>
                  </a:r>
                  <a:br>
                    <a:rPr lang="de-DE" altLang="de-DE" sz="1200"/>
                  </a:br>
                  <a:r>
                    <a:rPr lang="de-DE" altLang="de-DE" sz="1200"/>
                    <a:t>Kompetenz-</a:t>
                  </a:r>
                  <a:br>
                    <a:rPr lang="de-DE" altLang="de-DE" sz="1200"/>
                  </a:br>
                  <a:r>
                    <a:rPr lang="de-DE" altLang="de-DE" sz="1200"/>
                    <a:t>    erwartungen</a:t>
                  </a:r>
                </a:p>
              </p:txBody>
            </p:sp>
          </p:grpSp>
          <p:grpSp>
            <p:nvGrpSpPr>
              <p:cNvPr id="39965" name="Group 31"/>
              <p:cNvGrpSpPr>
                <a:grpSpLocks/>
              </p:cNvGrpSpPr>
              <p:nvPr/>
            </p:nvGrpSpPr>
            <p:grpSpPr bwMode="auto">
              <a:xfrm>
                <a:off x="18" y="2616"/>
                <a:ext cx="990" cy="1140"/>
                <a:chOff x="300" y="2490"/>
                <a:chExt cx="990" cy="1140"/>
              </a:xfrm>
            </p:grpSpPr>
            <p:sp>
              <p:nvSpPr>
                <p:cNvPr id="39967" name="Documents"/>
                <p:cNvSpPr>
                  <a:spLocks noEditPoints="1" noChangeArrowheads="1"/>
                </p:cNvSpPr>
                <p:nvPr/>
              </p:nvSpPr>
              <p:spPr bwMode="auto">
                <a:xfrm>
                  <a:off x="372" y="2490"/>
                  <a:ext cx="918" cy="11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w 21600"/>
                    <a:gd name="T17" fmla="*/ 0 h 21600"/>
                    <a:gd name="T18" fmla="*/ 0 w 21600"/>
                    <a:gd name="T19" fmla="*/ 0 h 21600"/>
                    <a:gd name="T20" fmla="*/ 0 w 21600"/>
                    <a:gd name="T21" fmla="*/ 0 h 21600"/>
                    <a:gd name="T22" fmla="*/ 0 w 21600"/>
                    <a:gd name="T23" fmla="*/ 0 h 21600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1647 w 21600"/>
                    <a:gd name="T37" fmla="*/ 4168 h 21600"/>
                    <a:gd name="T38" fmla="*/ 16518 w 21600"/>
                    <a:gd name="T39" fmla="*/ 17318 h 21600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1600" h="21600" extrusionOk="0">
                      <a:moveTo>
                        <a:pt x="0" y="18014"/>
                      </a:moveTo>
                      <a:lnTo>
                        <a:pt x="0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68" y="1428"/>
                      </a:lnTo>
                      <a:lnTo>
                        <a:pt x="3468" y="0"/>
                      </a:lnTo>
                      <a:lnTo>
                        <a:pt x="21653" y="0"/>
                      </a:lnTo>
                      <a:lnTo>
                        <a:pt x="21653" y="18828"/>
                      </a:lnTo>
                      <a:lnTo>
                        <a:pt x="19954" y="188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16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  <a:path w="21600" h="21600" extrusionOk="0">
                      <a:moveTo>
                        <a:pt x="3486" y="1428"/>
                      </a:moveTo>
                      <a:lnTo>
                        <a:pt x="19954" y="1428"/>
                      </a:lnTo>
                      <a:lnTo>
                        <a:pt x="19954" y="20214"/>
                      </a:lnTo>
                      <a:lnTo>
                        <a:pt x="18256" y="20214"/>
                      </a:lnTo>
                      <a:lnTo>
                        <a:pt x="18256" y="2800"/>
                      </a:lnTo>
                      <a:lnTo>
                        <a:pt x="1645" y="2800"/>
                      </a:lnTo>
                      <a:lnTo>
                        <a:pt x="1645" y="1428"/>
                      </a:lnTo>
                      <a:lnTo>
                        <a:pt x="3486" y="1428"/>
                      </a:lnTo>
                      <a:close/>
                    </a:path>
                    <a:path w="21600" h="21600" extrusionOk="0">
                      <a:moveTo>
                        <a:pt x="0" y="18014"/>
                      </a:moveTo>
                      <a:lnTo>
                        <a:pt x="4434" y="18000"/>
                      </a:lnTo>
                      <a:lnTo>
                        <a:pt x="4434" y="21600"/>
                      </a:lnTo>
                      <a:lnTo>
                        <a:pt x="0" y="18014"/>
                      </a:lnTo>
                      <a:close/>
                    </a:path>
                  </a:pathLst>
                </a:custGeom>
                <a:solidFill>
                  <a:srgbClr val="D8EBB3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rgbClr val="808080"/>
                  </a:outerShdw>
                </a:effec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9968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00" y="2646"/>
                  <a:ext cx="924" cy="9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1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1400" b="1"/>
                    <a:t>Beispiel-aufgaben</a:t>
                  </a:r>
                  <a:r>
                    <a:rPr lang="de-DE" altLang="de-DE" sz="1200"/>
                    <a:t> </a:t>
                  </a:r>
                </a:p>
                <a:p>
                  <a:pPr algn="ctr" eaLnBrk="1" hangingPunct="1">
                    <a:spcBef>
                      <a:spcPct val="25000"/>
                    </a:spcBef>
                    <a:buFontTx/>
                    <a:buNone/>
                  </a:pPr>
                  <a:r>
                    <a:rPr lang="de-DE" altLang="de-DE" sz="1200"/>
                    <a:t>(Lernaufgaben / Testaufgaben) zu konkreten Kompetenz-</a:t>
                  </a:r>
                  <a:br>
                    <a:rPr lang="de-DE" altLang="de-DE" sz="1200"/>
                  </a:br>
                  <a:r>
                    <a:rPr lang="de-DE" altLang="de-DE" sz="1200"/>
                    <a:t>      erwartungen</a:t>
                  </a:r>
                </a:p>
              </p:txBody>
            </p:sp>
          </p:grpSp>
          <p:sp>
            <p:nvSpPr>
              <p:cNvPr id="39966" name="Text Box 34"/>
              <p:cNvSpPr txBox="1">
                <a:spLocks noChangeArrowheads="1"/>
              </p:cNvSpPr>
              <p:nvPr/>
            </p:nvSpPr>
            <p:spPr bwMode="auto">
              <a:xfrm>
                <a:off x="3786" y="2748"/>
                <a:ext cx="852" cy="9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1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25000"/>
                  </a:spcBef>
                  <a:buFontTx/>
                  <a:buNone/>
                </a:pPr>
                <a:r>
                  <a:rPr lang="de-DE" altLang="de-DE" sz="1200"/>
                  <a:t>Konkretisie-rungen zum Schulinternen Lehrplan:</a:t>
                </a:r>
                <a:r>
                  <a:rPr lang="de-DE" altLang="de-DE" sz="1400"/>
                  <a:t> </a:t>
                </a:r>
                <a:r>
                  <a:rPr lang="de-DE" altLang="de-DE" sz="1400" b="1"/>
                  <a:t>Beispiele zu Unterrichts-</a:t>
                </a:r>
                <a:br>
                  <a:rPr lang="de-DE" altLang="de-DE" sz="1400" b="1"/>
                </a:br>
                <a:r>
                  <a:rPr lang="de-DE" altLang="de-DE" sz="1400" b="1"/>
                  <a:t>     vorhaben</a:t>
                </a:r>
              </a:p>
            </p:txBody>
          </p:sp>
        </p:grpSp>
      </p:grpSp>
      <p:sp>
        <p:nvSpPr>
          <p:cNvPr id="39944" name="Textfeld 37"/>
          <p:cNvSpPr txBox="1">
            <a:spLocks noChangeArrowheads="1"/>
          </p:cNvSpPr>
          <p:nvPr/>
        </p:nvSpPr>
        <p:spPr bwMode="auto">
          <a:xfrm>
            <a:off x="3898900" y="47625"/>
            <a:ext cx="5111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000">
                <a:solidFill>
                  <a:srgbClr val="002060"/>
                </a:solidFill>
              </a:rPr>
              <a:t>Unterstützungsangebot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002060"/>
                </a:solidFill>
                <a:ea typeface="ヒラギノ角ゴ Pro W3"/>
                <a:cs typeface="ヒラギノ角ゴ Pro W3"/>
              </a:rPr>
              <a:t>Lehrplannavigator</a:t>
            </a:r>
            <a:endParaRPr lang="de-DE" altLang="de-DE" sz="2000">
              <a:solidFill>
                <a:srgbClr val="000066"/>
              </a:solidFill>
              <a:ea typeface="ヒラギノ角ゴ Pro W3"/>
              <a:cs typeface="ヒラギノ角ゴ Pro W3"/>
            </a:endParaRPr>
          </a:p>
        </p:txBody>
      </p:sp>
      <p:grpSp>
        <p:nvGrpSpPr>
          <p:cNvPr id="12" name="Group 52"/>
          <p:cNvGrpSpPr>
            <a:grpSpLocks/>
          </p:cNvGrpSpPr>
          <p:nvPr/>
        </p:nvGrpSpPr>
        <p:grpSpPr bwMode="auto">
          <a:xfrm>
            <a:off x="2974976" y="1068388"/>
            <a:ext cx="3624263" cy="3346450"/>
            <a:chOff x="1874" y="649"/>
            <a:chExt cx="2283" cy="2108"/>
          </a:xfrm>
        </p:grpSpPr>
        <p:sp>
          <p:nvSpPr>
            <p:cNvPr id="39953" name="Line 38"/>
            <p:cNvSpPr>
              <a:spLocks noChangeShapeType="1"/>
            </p:cNvSpPr>
            <p:nvPr/>
          </p:nvSpPr>
          <p:spPr bwMode="auto">
            <a:xfrm flipH="1" flipV="1">
              <a:off x="3198" y="649"/>
              <a:ext cx="570" cy="0"/>
            </a:xfrm>
            <a:prstGeom prst="line">
              <a:avLst/>
            </a:prstGeom>
            <a:noFill/>
            <a:ln w="41275">
              <a:solidFill>
                <a:srgbClr val="000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39954" name="Group 39"/>
            <p:cNvGrpSpPr>
              <a:grpSpLocks/>
            </p:cNvGrpSpPr>
            <p:nvPr/>
          </p:nvGrpSpPr>
          <p:grpSpPr bwMode="auto">
            <a:xfrm>
              <a:off x="1874" y="2115"/>
              <a:ext cx="2283" cy="642"/>
              <a:chOff x="1861" y="2140"/>
              <a:chExt cx="2283" cy="642"/>
            </a:xfrm>
          </p:grpSpPr>
          <p:sp>
            <p:nvSpPr>
              <p:cNvPr id="39955" name="Line 40"/>
              <p:cNvSpPr>
                <a:spLocks noChangeShapeType="1"/>
              </p:cNvSpPr>
              <p:nvPr/>
            </p:nvSpPr>
            <p:spPr bwMode="auto">
              <a:xfrm flipH="1">
                <a:off x="4138" y="2140"/>
                <a:ext cx="6" cy="642"/>
              </a:xfrm>
              <a:prstGeom prst="line">
                <a:avLst/>
              </a:prstGeom>
              <a:noFill/>
              <a:ln w="41275">
                <a:solidFill>
                  <a:srgbClr val="00008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956" name="Line 41"/>
              <p:cNvSpPr>
                <a:spLocks noChangeShapeType="1"/>
              </p:cNvSpPr>
              <p:nvPr/>
            </p:nvSpPr>
            <p:spPr bwMode="auto">
              <a:xfrm flipH="1">
                <a:off x="1861" y="2451"/>
                <a:ext cx="2271" cy="0"/>
              </a:xfrm>
              <a:prstGeom prst="line">
                <a:avLst/>
              </a:prstGeom>
              <a:noFill/>
              <a:ln w="41275">
                <a:solidFill>
                  <a:srgbClr val="00008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2266950" y="3538543"/>
            <a:ext cx="4851400" cy="215900"/>
            <a:chOff x="1428" y="2160"/>
            <a:chExt cx="3056" cy="136"/>
          </a:xfrm>
        </p:grpSpPr>
        <p:sp>
          <p:nvSpPr>
            <p:cNvPr id="39949" name="Line 34"/>
            <p:cNvSpPr>
              <a:spLocks noChangeShapeType="1"/>
            </p:cNvSpPr>
            <p:nvPr/>
          </p:nvSpPr>
          <p:spPr bwMode="auto">
            <a:xfrm flipH="1" flipV="1">
              <a:off x="2672" y="2160"/>
              <a:ext cx="0" cy="126"/>
            </a:xfrm>
            <a:prstGeom prst="line">
              <a:avLst/>
            </a:prstGeom>
            <a:noFill/>
            <a:ln w="41275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950" name="Line 35"/>
            <p:cNvSpPr>
              <a:spLocks noChangeShapeType="1"/>
            </p:cNvSpPr>
            <p:nvPr/>
          </p:nvSpPr>
          <p:spPr bwMode="auto">
            <a:xfrm flipH="1" flipV="1">
              <a:off x="4468" y="2160"/>
              <a:ext cx="0" cy="126"/>
            </a:xfrm>
            <a:prstGeom prst="line">
              <a:avLst/>
            </a:prstGeom>
            <a:noFill/>
            <a:ln w="41275">
              <a:solidFill>
                <a:srgbClr val="00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951" name="Line 36"/>
            <p:cNvSpPr>
              <a:spLocks noChangeShapeType="1"/>
            </p:cNvSpPr>
            <p:nvPr/>
          </p:nvSpPr>
          <p:spPr bwMode="auto">
            <a:xfrm flipH="1" flipV="1">
              <a:off x="1428" y="2284"/>
              <a:ext cx="3056" cy="12"/>
            </a:xfrm>
            <a:prstGeom prst="line">
              <a:avLst/>
            </a:prstGeom>
            <a:noFill/>
            <a:ln w="41275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" name="Rechteck 2"/>
          <p:cNvSpPr/>
          <p:nvPr/>
        </p:nvSpPr>
        <p:spPr>
          <a:xfrm>
            <a:off x="1616075" y="4084638"/>
            <a:ext cx="7375525" cy="2039937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937812" y="4109326"/>
            <a:ext cx="252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perspektivisch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13301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2588" y="1814513"/>
            <a:ext cx="8064500" cy="4457700"/>
          </a:xfrm>
        </p:spPr>
        <p:txBody>
          <a:bodyPr/>
          <a:lstStyle/>
          <a:p>
            <a:pPr algn="ctr" eaLnBrk="1" hangingPunct="1"/>
            <a:r>
              <a:rPr lang="de-DE" sz="2800" dirty="0" smtClean="0">
                <a:solidFill>
                  <a:srgbClr val="0070C0"/>
                </a:solidFill>
              </a:rPr>
              <a:t/>
            </a:r>
            <a:br>
              <a:rPr lang="de-DE" sz="2800" dirty="0" smtClean="0">
                <a:solidFill>
                  <a:srgbClr val="0070C0"/>
                </a:solidFill>
              </a:rPr>
            </a:br>
            <a:r>
              <a:rPr lang="de-DE" sz="2800" dirty="0">
                <a:solidFill>
                  <a:srgbClr val="0070C0"/>
                </a:solidFill>
              </a:rPr>
              <a:t/>
            </a:r>
            <a:br>
              <a:rPr lang="de-DE" sz="2800" dirty="0">
                <a:solidFill>
                  <a:srgbClr val="0070C0"/>
                </a:solidFill>
              </a:rPr>
            </a:br>
            <a:r>
              <a:rPr lang="de-DE" sz="2800" dirty="0" smtClean="0">
                <a:solidFill>
                  <a:srgbClr val="0070C0"/>
                </a:solidFill>
              </a:rPr>
              <a:t/>
            </a:r>
            <a:br>
              <a:rPr lang="de-DE" sz="2800" dirty="0" smtClean="0">
                <a:solidFill>
                  <a:srgbClr val="0070C0"/>
                </a:solidFill>
              </a:rPr>
            </a:br>
            <a:r>
              <a:rPr lang="de-DE" sz="2800" dirty="0">
                <a:solidFill>
                  <a:srgbClr val="0070C0"/>
                </a:solidFill>
              </a:rPr>
              <a:t/>
            </a:r>
            <a:br>
              <a:rPr lang="de-DE" sz="2800" dirty="0">
                <a:solidFill>
                  <a:srgbClr val="0070C0"/>
                </a:solidFill>
              </a:rPr>
            </a:br>
            <a:r>
              <a:rPr lang="de-DE" sz="2800" dirty="0" smtClean="0">
                <a:solidFill>
                  <a:srgbClr val="0070C0"/>
                </a:solidFill>
              </a:rPr>
              <a:t>TOP III: Fachspezifische Erläuterungen zum neuen KLP Lateinisch</a:t>
            </a:r>
            <a:r>
              <a:rPr lang="de-DE" sz="2800" dirty="0" smtClean="0">
                <a:solidFill>
                  <a:schemeClr val="tx2"/>
                </a:solidFill>
              </a:rPr>
              <a:t/>
            </a:r>
            <a:br>
              <a:rPr lang="de-DE" sz="2800" dirty="0" smtClean="0">
                <a:solidFill>
                  <a:schemeClr val="tx2"/>
                </a:solidFill>
              </a:rPr>
            </a:br>
            <a:r>
              <a:rPr lang="de-DE" sz="2800" dirty="0" smtClean="0">
                <a:solidFill>
                  <a:schemeClr val="tx2"/>
                </a:solidFill>
              </a:rPr>
              <a:t/>
            </a:r>
            <a:br>
              <a:rPr lang="de-DE" sz="2800" dirty="0" smtClean="0">
                <a:solidFill>
                  <a:schemeClr val="tx2"/>
                </a:solidFill>
              </a:rPr>
            </a:br>
            <a:endParaRPr lang="de-DE" sz="2800" dirty="0" smtClean="0">
              <a:solidFill>
                <a:schemeClr val="tx2"/>
              </a:solidFill>
            </a:endParaRPr>
          </a:p>
        </p:txBody>
      </p:sp>
      <p:sp>
        <p:nvSpPr>
          <p:cNvPr id="40963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816978-CCAC-41CF-9353-7DCE03350350}" type="slidenum">
              <a:rPr lang="de-DE" smtClean="0"/>
              <a:pPr eaLnBrk="1" hangingPunct="1"/>
              <a:t>24</a:t>
            </a:fld>
            <a:endParaRPr lang="de-DE" smtClean="0"/>
          </a:p>
        </p:txBody>
      </p:sp>
      <p:sp>
        <p:nvSpPr>
          <p:cNvPr id="4" name="Textfeld 3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5444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0" y="1268413"/>
            <a:ext cx="9144000" cy="5040312"/>
          </a:xfrm>
          <a:prstGeom prst="rect">
            <a:avLst/>
          </a:prstGeom>
          <a:solidFill>
            <a:srgbClr val="6699FF">
              <a:alpha val="0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29701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pPr algn="ctr" eaLnBrk="1" hangingPunct="1"/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700" dirty="0" smtClean="0">
                <a:solidFill>
                  <a:srgbClr val="0070C0"/>
                </a:solidFill>
              </a:rPr>
              <a:t>Vom </a:t>
            </a:r>
            <a:r>
              <a:rPr lang="de-DE" altLang="de-DE" sz="2700" dirty="0">
                <a:solidFill>
                  <a:srgbClr val="0070C0"/>
                </a:solidFill>
              </a:rPr>
              <a:t>Lehrplan (1999) zum Kernlehrplan (2013) – </a:t>
            </a:r>
            <a:br>
              <a:rPr lang="de-DE" altLang="de-DE" sz="2700" dirty="0">
                <a:solidFill>
                  <a:srgbClr val="0070C0"/>
                </a:solidFill>
              </a:rPr>
            </a:br>
            <a:r>
              <a:rPr lang="de-DE" altLang="de-DE" sz="2700" dirty="0">
                <a:solidFill>
                  <a:srgbClr val="0070C0"/>
                </a:solidFill>
              </a:rPr>
              <a:t>die wichtigsten Kontinuitäten und Neuerungen </a:t>
            </a:r>
            <a:br>
              <a:rPr lang="de-DE" altLang="de-DE" sz="2700" dirty="0">
                <a:solidFill>
                  <a:srgbClr val="0070C0"/>
                </a:solidFill>
              </a:rPr>
            </a:br>
            <a:r>
              <a:rPr lang="de-DE" altLang="de-DE" sz="2700" dirty="0">
                <a:solidFill>
                  <a:srgbClr val="0070C0"/>
                </a:solidFill>
              </a:rPr>
              <a:t/>
            </a:r>
            <a:br>
              <a:rPr lang="de-DE" altLang="de-DE" sz="2700" dirty="0">
                <a:solidFill>
                  <a:srgbClr val="0070C0"/>
                </a:solidFill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> </a:t>
            </a:r>
            <a:br>
              <a:rPr lang="de-DE" altLang="de-DE" dirty="0" smtClean="0">
                <a:ea typeface="ＭＳ Ｐゴシック" pitchFamily="34" charset="-128"/>
              </a:rPr>
            </a:br>
            <a:endParaRPr lang="de-DE" altLang="de-DE" sz="1600" b="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23081" y="6402388"/>
            <a:ext cx="8492319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25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10053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9"/>
          <p:cNvSpPr>
            <a:spLocks noGrp="1" noChangeArrowheads="1"/>
          </p:cNvSpPr>
          <p:nvPr>
            <p:ph type="title"/>
          </p:nvPr>
        </p:nvSpPr>
        <p:spPr>
          <a:xfrm>
            <a:off x="458788" y="1268413"/>
            <a:ext cx="8064500" cy="5040312"/>
          </a:xfrm>
          <a:noFill/>
        </p:spPr>
        <p:txBody>
          <a:bodyPr tIns="144000"/>
          <a:lstStyle/>
          <a:p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>Die wichtigsten Kontinuitäten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600" dirty="0" smtClean="0">
                <a:ea typeface="ＭＳ Ｐゴシック" pitchFamily="34" charset="-128"/>
              </a:rPr>
              <a:t>Im Vergleich zum Lehrplan Sekundarstufe II (1999)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</a:t>
            </a:r>
            <a:r>
              <a:rPr lang="de-DE" altLang="de-DE" sz="1800" dirty="0" smtClean="0">
                <a:ea typeface="ＭＳ Ｐゴシック" pitchFamily="34" charset="-128"/>
              </a:rPr>
              <a:t> </a:t>
            </a:r>
            <a:r>
              <a:rPr lang="de-DE" altLang="de-DE" sz="1800" b="0" dirty="0" smtClean="0">
                <a:ea typeface="ＭＳ Ｐゴシック" pitchFamily="34" charset="-128"/>
              </a:rPr>
              <a:t>gleiches Leitziel: </a:t>
            </a:r>
            <a:r>
              <a:rPr lang="de-DE" altLang="de-DE" sz="1800" dirty="0" smtClean="0">
                <a:ea typeface="ＭＳ Ｐゴシック" pitchFamily="34" charset="-128"/>
              </a:rPr>
              <a:t>Historische Kommunikation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substantielle Beibehaltung der Gegenstandsbereiche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Zentralstellung von Originaltexten</a:t>
            </a:r>
            <a:r>
              <a:rPr lang="de-DE" altLang="de-DE" sz="1800" b="0" dirty="0" smtClean="0">
                <a:solidFill>
                  <a:srgbClr val="C00000"/>
                </a:solidFill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solidFill>
                  <a:srgbClr val="C00000"/>
                </a:solidFill>
                <a:ea typeface="ＭＳ Ｐゴシック" pitchFamily="34" charset="-128"/>
              </a:rPr>
            </a:br>
            <a:r>
              <a:rPr lang="de-DE" altLang="de-DE" sz="1800" b="0" dirty="0" smtClean="0">
                <a:solidFill>
                  <a:srgbClr val="C00000"/>
                </a:solidFill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solidFill>
                  <a:srgbClr val="C00000"/>
                </a:solidFill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600" dirty="0" smtClean="0">
                <a:ea typeface="ＭＳ Ｐゴシック" pitchFamily="34" charset="-128"/>
              </a:rPr>
              <a:t>Im Vergleich zu den Kernlehrplänen der Sekundarstufe I (ab 2004</a:t>
            </a:r>
            <a:r>
              <a:rPr lang="de-DE" altLang="de-DE" sz="1600" b="0" dirty="0" smtClean="0">
                <a:ea typeface="ＭＳ Ｐゴシック" pitchFamily="34" charset="-128"/>
              </a:rPr>
              <a:t>)</a:t>
            </a:r>
            <a:r>
              <a:rPr lang="de-DE" altLang="de-DE" sz="1600" dirty="0" smtClean="0">
                <a:ea typeface="ＭＳ Ｐゴシック" pitchFamily="34" charset="-128"/>
              </a:rPr>
              <a:t>:</a:t>
            </a: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Beibehaltung der strukturierenden Kompetenzbereiche: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	Textkompetenz, Sprachkompetenz, Kulturkompetenz</a:t>
            </a: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/>
            </a:r>
            <a:br>
              <a:rPr lang="de-DE" altLang="de-DE" dirty="0" smtClean="0">
                <a:ea typeface="ＭＳ Ｐゴシック" pitchFamily="34" charset="-128"/>
              </a:rPr>
            </a:br>
            <a:endParaRPr lang="de-DE" altLang="de-DE" sz="1600" b="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2137" y="6402388"/>
            <a:ext cx="8533263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26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947206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268413"/>
            <a:ext cx="8064500" cy="4632325"/>
          </a:xfrm>
        </p:spPr>
        <p:txBody>
          <a:bodyPr tIns="144000"/>
          <a:lstStyle/>
          <a:p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>Die wichtigsten Neuerungen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500" b="0" dirty="0" smtClean="0">
                <a:ea typeface="ＭＳ Ｐゴシック" pitchFamily="34" charset="-128"/>
              </a:rPr>
              <a:t>- </a:t>
            </a:r>
            <a:r>
              <a:rPr lang="de-DE" altLang="de-DE" sz="1800" b="0" dirty="0">
                <a:ea typeface="ＭＳ Ｐゴシック" pitchFamily="34" charset="-128"/>
              </a:rPr>
              <a:t>d</a:t>
            </a:r>
            <a:r>
              <a:rPr lang="de-DE" altLang="de-DE" sz="1800" b="0" dirty="0" smtClean="0">
                <a:ea typeface="ＭＳ Ｐゴシック" pitchFamily="34" charset="-128"/>
              </a:rPr>
              <a:t>urchgängige Kompetenzorientierung und Strukturierung nach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 drei Kompetenzbereichen und Inhaltsfeldern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konsequente Output-Orientierung und Konzentration auf den fachlichen Kern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  </a:t>
            </a:r>
            <a:r>
              <a:rPr lang="de-DE" altLang="de-DE" sz="1500" b="0" dirty="0" smtClean="0">
                <a:ea typeface="ＭＳ Ｐゴシック" pitchFamily="34" charset="-128"/>
              </a:rPr>
              <a:t>Was sollen Schülerinnen und Schüler am Ende eines Bildungsabschnittes </a:t>
            </a:r>
            <a:r>
              <a:rPr lang="de-DE" altLang="de-DE" sz="1500" dirty="0" smtClean="0">
                <a:ea typeface="ＭＳ Ｐゴシック" pitchFamily="34" charset="-128"/>
              </a:rPr>
              <a:t>können</a:t>
            </a:r>
            <a:r>
              <a:rPr lang="de-DE" altLang="de-DE" sz="1500" b="0" dirty="0" smtClean="0">
                <a:ea typeface="ＭＳ Ｐゴシック" pitchFamily="34" charset="-128"/>
              </a:rPr>
              <a:t>?</a:t>
            </a:r>
            <a:br>
              <a:rPr lang="de-DE" altLang="de-DE" sz="1500" b="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Ausweisung von Anforderungen am Ende der Einführungsphase sowie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 für den GK und LK im Abitur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Anschlussfähigkeit an die KLP der Sekundarstufe I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Tabelle zur Bestimmung von Textschwierigkeitsgraden im Anhang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	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500" b="0" dirty="0" smtClean="0">
                <a:ea typeface="ＭＳ Ｐゴシック" pitchFamily="34" charset="-128"/>
              </a:rPr>
              <a:t/>
            </a:r>
            <a:br>
              <a:rPr lang="de-DE" altLang="de-DE" sz="15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endParaRPr lang="de-DE" altLang="de-DE" sz="1800" b="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13899" y="6402388"/>
            <a:ext cx="8601501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27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58262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pPr algn="ctr" eaLnBrk="1" hangingPunct="1"/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rgbClr val="0070C0"/>
                </a:solidFill>
              </a:rPr>
              <a:t>Der neue Kernlehrplan Lateinisch im Überblick</a:t>
            </a:r>
            <a:r>
              <a:rPr lang="de-DE" sz="2400" dirty="0" smtClean="0">
                <a:solidFill>
                  <a:schemeClr val="tx2"/>
                </a:solidFill>
              </a:rPr>
              <a:t>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b="0" dirty="0" smtClean="0"/>
              <a:t/>
            </a:r>
            <a:br>
              <a:rPr lang="de-DE" sz="1800" b="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dirty="0" smtClean="0"/>
              <a:t> </a:t>
            </a:r>
            <a:br>
              <a:rPr lang="de-DE" dirty="0" smtClean="0"/>
            </a:br>
            <a:endParaRPr lang="de-DE" sz="1600" b="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86603" y="6402388"/>
            <a:ext cx="8628797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28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94498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3410" name="Group 5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9556284"/>
              </p:ext>
            </p:extLst>
          </p:nvPr>
        </p:nvGraphicFramePr>
        <p:xfrm>
          <a:off x="733425" y="1221690"/>
          <a:ext cx="7804149" cy="5036235"/>
        </p:xfrm>
        <a:graphic>
          <a:graphicData uri="http://schemas.openxmlformats.org/drawingml/2006/table">
            <a:tbl>
              <a:tblPr/>
              <a:tblGrid>
                <a:gridCol w="895350"/>
                <a:gridCol w="6908799"/>
              </a:tblGrid>
              <a:tr h="3238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Kapitel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Gliederungspunkt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Vorbemerkungen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Aufgaben und Ziele des Faches</a:t>
                      </a: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Kompetenzbereiche, Inhaltsfelder und Kompetenzerwartungen</a:t>
                      </a: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Kompetenzbereiche und Inhaltsfelder des Faches</a:t>
                      </a:r>
                      <a:endParaRPr kumimoji="0" lang="de-DE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Latein als fortgeführte Fremdsprache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2.2.1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Kompetenzerwartungen und inhaltliche Schwerpunkte bis zum Ende der Einführungsphase</a:t>
                      </a:r>
                      <a:endParaRPr kumimoji="0" 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0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2.2.2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2.2.3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Kompetenzerwartungen und inhaltliche Schwerpunkte bis zum Ende der  Qualifikationsphase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Latein als neu einsetzende Fremdsprache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2.3.1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Kompetenzerwartungen und inhaltliche Schwerpunkte bis zum Ende der Einführungsphase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2.3.2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Kompetenzerwartungen und inhaltliche Schwerpunkte bis zum Ende der Qualifikationsphase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ヒラギノ角ゴ Pro W3" pitchFamily="-112" charset="-128"/>
                        </a:rPr>
                        <a:t>Lernerfolgsüberprüfung und Leistungsbewertung</a:t>
                      </a: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Abiturprüfung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Anhang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2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450376" y="6428096"/>
            <a:ext cx="378299" cy="366404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B399040-714E-4807-BE39-0D4A72289EF5}" type="slidenum">
              <a:rPr lang="de-DE" altLang="de-DE" sz="10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de-DE" altLang="de-DE" sz="1000" dirty="0" smtClean="0">
              <a:solidFill>
                <a:srgbClr val="00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1043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1C0CD4-17A1-4B12-B6F3-9F32A488736D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  <p:sp>
        <p:nvSpPr>
          <p:cNvPr id="22531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251075"/>
            <a:ext cx="8440738" cy="19113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de-DE" altLang="de-DE" sz="3200" b="1" dirty="0" smtClean="0">
                <a:solidFill>
                  <a:srgbClr val="002060"/>
                </a:solidFill>
                <a:cs typeface="Times New Roman" pitchFamily="18" charset="0"/>
              </a:rPr>
              <a:t>TOP I: Informationen zum Konzept und zur Gestaltung von kompetenzorientierten Kernlehrplänen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de-DE" altLang="de-DE" sz="2000" dirty="0" smtClean="0">
              <a:latin typeface="Arial-BoldMT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3549586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pPr algn="ctr" eaLnBrk="1" hangingPunct="1"/>
            <a:r>
              <a:rPr lang="de-DE" altLang="de-DE" dirty="0" smtClean="0">
                <a:ea typeface="ＭＳ Ｐゴシック" pitchFamily="34" charset="-128"/>
              </a:rPr>
              <a:t> </a:t>
            </a:r>
            <a:br>
              <a:rPr lang="de-DE" altLang="de-DE" dirty="0" smtClean="0">
                <a:ea typeface="ＭＳ Ｐゴシック" pitchFamily="34" charset="-128"/>
              </a:rPr>
            </a:br>
            <a:endParaRPr lang="de-DE" altLang="de-DE" sz="1600" b="0" dirty="0" smtClean="0">
              <a:ea typeface="ＭＳ Ｐゴシック" pitchFamily="34" charset="-128"/>
            </a:endParaRPr>
          </a:p>
        </p:txBody>
      </p:sp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2" y="1404938"/>
            <a:ext cx="7172325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245661" y="6402388"/>
            <a:ext cx="8669740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30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05916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9"/>
          <p:cNvSpPr>
            <a:spLocks noGrp="1" noChangeArrowheads="1"/>
          </p:cNvSpPr>
          <p:nvPr>
            <p:ph type="title"/>
          </p:nvPr>
        </p:nvSpPr>
        <p:spPr>
          <a:xfrm>
            <a:off x="507336" y="1268413"/>
            <a:ext cx="8064500" cy="5040313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Kompetenzbereich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800" dirty="0" smtClean="0">
                <a:ea typeface="ＭＳ Ｐゴシック" pitchFamily="34" charset="-128"/>
              </a:rPr>
              <a:t>Textkompetenz</a:t>
            </a:r>
            <a:br>
              <a:rPr lang="de-DE" altLang="de-DE" sz="2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greift das </a:t>
            </a:r>
            <a:r>
              <a:rPr lang="de-DE" altLang="de-DE" sz="1800" b="0" i="1" dirty="0" smtClean="0">
                <a:ea typeface="ＭＳ Ｐゴシック" pitchFamily="34" charset="-128"/>
              </a:rPr>
              <a:t>Erschließen, Übersetzen, Interpretieren </a:t>
            </a:r>
            <a:r>
              <a:rPr lang="de-DE" altLang="de-DE" sz="1800" b="0" dirty="0" smtClean="0">
                <a:ea typeface="ＭＳ Ｐゴシック" pitchFamily="34" charset="-128"/>
              </a:rPr>
              <a:t>von Originaltexten auf.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endParaRPr lang="de-DE" altLang="de-DE" sz="1800" b="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63773" y="6402388"/>
            <a:ext cx="8751627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31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02070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9"/>
          <p:cNvSpPr>
            <a:spLocks noGrp="1" noChangeArrowheads="1"/>
          </p:cNvSpPr>
          <p:nvPr>
            <p:ph type="title"/>
          </p:nvPr>
        </p:nvSpPr>
        <p:spPr>
          <a:xfrm>
            <a:off x="539750" y="1290638"/>
            <a:ext cx="8064500" cy="5238750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Kompetenzbereich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800" dirty="0" smtClean="0">
                <a:ea typeface="ＭＳ Ｐゴシック" pitchFamily="34" charset="-128"/>
              </a:rPr>
              <a:t>Sprachkompetenz</a:t>
            </a:r>
            <a:br>
              <a:rPr lang="de-DE" altLang="de-DE" sz="2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greift die Verfügbarkeit sprachlicher Mittel in den Bereichen </a:t>
            </a:r>
            <a:r>
              <a:rPr lang="de-DE" altLang="de-DE" sz="1800" b="0" i="1" dirty="0" smtClean="0">
                <a:ea typeface="ＭＳ Ｐゴシック" pitchFamily="34" charset="-128"/>
              </a:rPr>
              <a:t>Lexik, Morphologie und Syntax </a:t>
            </a:r>
            <a:r>
              <a:rPr lang="de-DE" altLang="de-DE" sz="1800" b="0" dirty="0" smtClean="0">
                <a:ea typeface="ＭＳ Ｐゴシック" pitchFamily="34" charset="-128"/>
              </a:rPr>
              <a:t>auf.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endParaRPr lang="de-DE" altLang="de-DE" sz="1800" b="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00251" y="6402388"/>
            <a:ext cx="8615149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32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45549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362076"/>
            <a:ext cx="8064500" cy="4875212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Kompetenzbereich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800" dirty="0" smtClean="0">
                <a:ea typeface="ＭＳ Ｐゴシック" pitchFamily="34" charset="-128"/>
              </a:rPr>
              <a:t>Kulturkompetenz</a:t>
            </a:r>
            <a:br>
              <a:rPr lang="de-DE" altLang="de-DE" sz="280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/>
            </a:r>
            <a:br>
              <a:rPr lang="de-DE" altLang="de-DE" dirty="0" smtClean="0">
                <a:ea typeface="ＭＳ Ｐゴシック" pitchFamily="34" charset="-128"/>
              </a:rPr>
            </a:br>
            <a:r>
              <a:rPr lang="de-DE" altLang="de-DE" b="0" dirty="0" smtClean="0">
                <a:ea typeface="ＭＳ Ｐゴシック" pitchFamily="34" charset="-128"/>
              </a:rPr>
              <a:t>Fähigkeit zur Verortung, zum Verständnis, zur Erläuterung und zur Beurteilung der Originaltexte und der ihnen immanenten Fragestellungen, Ideen und Motive.</a:t>
            </a:r>
            <a:br>
              <a:rPr lang="de-DE" altLang="de-DE" b="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/>
            </a:r>
            <a:br>
              <a:rPr lang="de-DE" altLang="de-DE" dirty="0" smtClean="0">
                <a:ea typeface="ＭＳ Ｐゴシック" pitchFamily="34" charset="-128"/>
              </a:rPr>
            </a:br>
            <a:r>
              <a:rPr lang="de-DE" altLang="de-DE" sz="1400" dirty="0" smtClean="0">
                <a:ea typeface="ＭＳ Ｐゴシック" pitchFamily="34" charset="-128"/>
              </a:rPr>
              <a:t/>
            </a:r>
            <a:br>
              <a:rPr lang="de-DE" altLang="de-DE" sz="1400" dirty="0" smtClean="0">
                <a:ea typeface="ＭＳ Ｐゴシック" pitchFamily="34" charset="-128"/>
              </a:rPr>
            </a:br>
            <a:r>
              <a:rPr lang="de-DE" altLang="de-DE" sz="1400" b="0" dirty="0" smtClean="0">
                <a:ea typeface="ＭＳ Ｐゴシック" pitchFamily="34" charset="-128"/>
              </a:rPr>
              <a:t/>
            </a:r>
            <a:br>
              <a:rPr lang="de-DE" altLang="de-DE" sz="1400" b="0" dirty="0" smtClean="0">
                <a:ea typeface="ＭＳ Ｐゴシック" pitchFamily="34" charset="-128"/>
              </a:rPr>
            </a:br>
            <a:r>
              <a:rPr lang="de-DE" altLang="de-DE" dirty="0" smtClean="0">
                <a:ea typeface="ＭＳ Ｐゴシック" pitchFamily="34" charset="-128"/>
              </a:rPr>
              <a:t/>
            </a:r>
            <a:br>
              <a:rPr lang="de-DE" altLang="de-DE" dirty="0" smtClean="0">
                <a:ea typeface="ＭＳ Ｐゴシック" pitchFamily="34" charset="-128"/>
              </a:rPr>
            </a:br>
            <a:endParaRPr lang="de-DE" altLang="de-DE" sz="140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27547" y="6402388"/>
            <a:ext cx="8587854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33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74337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rgbClr val="E2001A"/>
                </a:solidFill>
                <a:ea typeface="ＭＳ Ｐゴシック" pitchFamily="34" charset="-128"/>
              </a:rPr>
            </a:br>
            <a:endParaRPr lang="de-DE" altLang="de-DE" dirty="0" smtClean="0">
              <a:ea typeface="ＭＳ Ｐゴシック" pitchFamily="34" charset="-128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000" i="1" dirty="0">
                <a:latin typeface="+mj-lt"/>
                <a:ea typeface="ＭＳ Ｐゴシック" pitchFamily="34" charset="-128"/>
              </a:rPr>
              <a:t>Sprachbewusstheit</a:t>
            </a:r>
            <a:r>
              <a:rPr lang="de-DE" dirty="0" smtClean="0"/>
              <a:t>	</a:t>
            </a:r>
          </a:p>
        </p:txBody>
      </p:sp>
      <p:sp>
        <p:nvSpPr>
          <p:cNvPr id="37892" name="Inhaltsplatzhalter 3"/>
          <p:cNvSpPr>
            <a:spLocks noGrp="1"/>
          </p:cNvSpPr>
          <p:nvPr>
            <p:ph sz="half" idx="2"/>
          </p:nvPr>
        </p:nvSpPr>
        <p:spPr>
          <a:xfrm>
            <a:off x="457200" y="3255963"/>
            <a:ext cx="4040188" cy="2870200"/>
          </a:xfrm>
        </p:spPr>
        <p:txBody>
          <a:bodyPr/>
          <a:lstStyle/>
          <a:p>
            <a:r>
              <a:rPr lang="de-DE" altLang="de-DE" sz="2000" smtClean="0">
                <a:ea typeface="ＭＳ Ｐゴシック" pitchFamily="34" charset="-128"/>
              </a:rPr>
              <a:t>Sensibilität für und Nachdenken über Sprache und sprachlich vermittelte Kommunikation in ihren kulturellen, politischen und historischen Zusammenhängen.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sz="2000" i="1" dirty="0">
                <a:latin typeface="+mj-lt"/>
                <a:ea typeface="ＭＳ Ｐゴシック" pitchFamily="34" charset="-128"/>
              </a:rPr>
              <a:t>Sprachlernkompetenz</a:t>
            </a:r>
          </a:p>
        </p:txBody>
      </p:sp>
      <p:sp>
        <p:nvSpPr>
          <p:cNvPr id="37894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255963"/>
            <a:ext cx="4041775" cy="2870200"/>
          </a:xfrm>
        </p:spPr>
        <p:txBody>
          <a:bodyPr/>
          <a:lstStyle/>
          <a:p>
            <a:r>
              <a:rPr lang="de-DE" altLang="de-DE" sz="2000" smtClean="0">
                <a:ea typeface="ＭＳ Ｐゴシック" pitchFamily="34" charset="-128"/>
              </a:rPr>
              <a:t>Selbstständige Analyse und bewusste Gestaltung eigenen Sprachlernens</a:t>
            </a:r>
          </a:p>
        </p:txBody>
      </p:sp>
      <p:sp>
        <p:nvSpPr>
          <p:cNvPr id="37896" name="Foliennummernplatzhalter 7"/>
          <p:cNvSpPr>
            <a:spLocks noGrp="1"/>
          </p:cNvSpPr>
          <p:nvPr>
            <p:ph type="sldNum" sz="quarter" idx="4294967295"/>
          </p:nvPr>
        </p:nvSpPr>
        <p:spPr>
          <a:xfrm>
            <a:off x="276888" y="6435442"/>
            <a:ext cx="456537" cy="34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A23A28-8E78-4542-9217-F4943AEF30B7}" type="slidenum">
              <a:rPr lang="de-DE" altLang="de-DE" sz="10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de-DE" altLang="de-DE" sz="1000" dirty="0" smtClean="0">
              <a:solidFill>
                <a:srgbClr val="000000"/>
              </a:solidFill>
            </a:endParaRPr>
          </a:p>
        </p:txBody>
      </p:sp>
      <p:sp>
        <p:nvSpPr>
          <p:cNvPr id="37898" name="Textfeld 9"/>
          <p:cNvSpPr txBox="1">
            <a:spLocks noChangeArrowheads="1"/>
          </p:cNvSpPr>
          <p:nvPr/>
        </p:nvSpPr>
        <p:spPr bwMode="auto">
          <a:xfrm>
            <a:off x="465138" y="2309813"/>
            <a:ext cx="82454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integrale Bestandteile aller Kompetenzbereiche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bedeutsam für die Kompetenzentwicklung im Fremdsprachenunterricht insgesamt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22320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9"/>
          <p:cNvSpPr>
            <a:spLocks noGrp="1" noChangeArrowheads="1"/>
          </p:cNvSpPr>
          <p:nvPr>
            <p:ph type="title"/>
          </p:nvPr>
        </p:nvSpPr>
        <p:spPr>
          <a:xfrm>
            <a:off x="334963" y="1144588"/>
            <a:ext cx="8064500" cy="5040312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Beispiele für Kompetenzerwartungen: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>Textkompetenz (</a:t>
            </a:r>
            <a:r>
              <a:rPr lang="de-DE" altLang="de-DE" sz="1800" dirty="0" err="1" smtClean="0">
                <a:ea typeface="ＭＳ Ｐゴシック" pitchFamily="34" charset="-128"/>
              </a:rPr>
              <a:t>Gk</a:t>
            </a:r>
            <a:r>
              <a:rPr lang="de-DE" altLang="de-DE" sz="1800" dirty="0" smtClean="0">
                <a:ea typeface="ＭＳ Ｐゴシック" pitchFamily="34" charset="-128"/>
              </a:rPr>
              <a:t>, </a:t>
            </a:r>
            <a:r>
              <a:rPr lang="de-DE" altLang="de-DE" sz="1800" dirty="0" err="1" smtClean="0">
                <a:ea typeface="ＭＳ Ｐゴシック" pitchFamily="34" charset="-128"/>
              </a:rPr>
              <a:t>fortgef</a:t>
            </a:r>
            <a:r>
              <a:rPr lang="de-DE" altLang="de-DE" sz="1800" dirty="0" smtClean="0">
                <a:ea typeface="ＭＳ Ｐゴシック" pitchFamily="34" charset="-128"/>
              </a:rPr>
              <a:t>. FS, </a:t>
            </a:r>
            <a:r>
              <a:rPr lang="de-DE" altLang="de-DE" sz="1800" dirty="0" err="1" smtClean="0">
                <a:ea typeface="ＭＳ Ｐゴシック" pitchFamily="34" charset="-128"/>
              </a:rPr>
              <a:t>EPh</a:t>
            </a:r>
            <a:r>
              <a:rPr lang="de-DE" altLang="de-DE" sz="1800" dirty="0" smtClean="0">
                <a:ea typeface="ＭＳ Ｐゴシック" pitchFamily="34" charset="-128"/>
              </a:rPr>
              <a:t>):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Die Schülerinnen und Schüler können...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anhand textsemantischer und textsyntaktischer Merkmale eine begründete Erwartung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an Inhalt und Struktur der Texte formulieren</a:t>
            </a:r>
            <a:r>
              <a:rPr lang="de-DE" altLang="de-DE" sz="1600" dirty="0" smtClean="0">
                <a:ea typeface="ＭＳ Ｐゴシック" pitchFamily="34" charset="-128"/>
              </a:rPr>
              <a:t/>
            </a:r>
            <a:br>
              <a:rPr lang="de-DE" altLang="de-DE" sz="160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Originaltexte sprachlich richtig und sinngerecht </a:t>
            </a:r>
            <a:r>
              <a:rPr lang="de-DE" altLang="de-DE" sz="1600" b="0" dirty="0" err="1" smtClean="0">
                <a:ea typeface="ＭＳ Ｐゴシック" pitchFamily="34" charset="-128"/>
              </a:rPr>
              <a:t>rekodieren</a:t>
            </a:r>
            <a:r>
              <a:rPr lang="de-DE" altLang="de-DE" sz="1600" b="0" dirty="0" smtClean="0">
                <a:ea typeface="ＭＳ Ｐゴシック" pitchFamily="34" charset="-128"/>
              </a:rPr>
              <a:t> und ihr Textverständnis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in einer Übersetzung dokumentieren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typische Merkmale der jeweiligen Textgattung nennen und an Beispielen deren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Funktion erläutern</a:t>
            </a:r>
            <a:r>
              <a:rPr lang="de-DE" altLang="de-DE" sz="1600" dirty="0" smtClean="0">
                <a:ea typeface="ＭＳ Ｐゴシック" pitchFamily="34" charset="-128"/>
              </a:rPr>
              <a:t/>
            </a:r>
            <a:br>
              <a:rPr lang="de-DE" altLang="de-DE" sz="1600" dirty="0" smtClean="0">
                <a:ea typeface="ＭＳ Ｐゴシック" pitchFamily="34" charset="-128"/>
              </a:rPr>
            </a:br>
            <a:endParaRPr lang="de-DE" altLang="de-DE" sz="160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54843" y="6402388"/>
            <a:ext cx="8560558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35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255064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9"/>
          <p:cNvSpPr>
            <a:spLocks noGrp="1" noChangeArrowheads="1"/>
          </p:cNvSpPr>
          <p:nvPr>
            <p:ph type="title"/>
          </p:nvPr>
        </p:nvSpPr>
        <p:spPr>
          <a:xfrm>
            <a:off x="334963" y="1144588"/>
            <a:ext cx="8064500" cy="5040312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Beispiele für Kompetenzerwartungen: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>Sprachkompetenz (</a:t>
            </a:r>
            <a:r>
              <a:rPr lang="de-DE" altLang="de-DE" sz="1800" dirty="0" err="1" smtClean="0">
                <a:ea typeface="ＭＳ Ｐゴシック" pitchFamily="34" charset="-128"/>
              </a:rPr>
              <a:t>Gk</a:t>
            </a:r>
            <a:r>
              <a:rPr lang="de-DE" altLang="de-DE" sz="1800" dirty="0" smtClean="0">
                <a:ea typeface="ＭＳ Ｐゴシック" pitchFamily="34" charset="-128"/>
              </a:rPr>
              <a:t>, </a:t>
            </a:r>
            <a:r>
              <a:rPr lang="de-DE" altLang="de-DE" sz="1800" dirty="0" err="1" smtClean="0">
                <a:ea typeface="ＭＳ Ｐゴシック" pitchFamily="34" charset="-128"/>
              </a:rPr>
              <a:t>fortgef</a:t>
            </a:r>
            <a:r>
              <a:rPr lang="de-DE" altLang="de-DE" sz="1800" dirty="0" smtClean="0">
                <a:ea typeface="ＭＳ Ｐゴシック" pitchFamily="34" charset="-128"/>
              </a:rPr>
              <a:t>. FS, </a:t>
            </a:r>
            <a:r>
              <a:rPr lang="de-DE" altLang="de-DE" sz="1800" dirty="0" err="1" smtClean="0">
                <a:ea typeface="ＭＳ Ｐゴシック" pitchFamily="34" charset="-128"/>
              </a:rPr>
              <a:t>EPh</a:t>
            </a:r>
            <a:r>
              <a:rPr lang="de-DE" altLang="de-DE" sz="1800" dirty="0" smtClean="0">
                <a:ea typeface="ＭＳ Ｐゴシック" pitchFamily="34" charset="-128"/>
              </a:rPr>
              <a:t>):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Die Schülerinnen und Schüler können...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ihren Wortschatz themen- und autorenspezifisch unter Nutzung ihnen bekannter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Methoden erweitern und sichern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auf Grund ihrer sprach-kontrastiven Arbeit die Ausdrucksmöglichkeiten in der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deutschen Sprache auf den Ebenen der Idiomatik, der Struktur und des Stils erweitern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die Fachterminologie korrekt anwenden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dirty="0" smtClean="0">
                <a:ea typeface="ＭＳ Ｐゴシック" pitchFamily="34" charset="-128"/>
              </a:rPr>
              <a:t/>
            </a:r>
            <a:br>
              <a:rPr lang="de-DE" altLang="de-DE" sz="1600" dirty="0" smtClean="0">
                <a:ea typeface="ＭＳ Ｐゴシック" pitchFamily="34" charset="-128"/>
              </a:rPr>
            </a:br>
            <a:endParaRPr lang="de-DE" altLang="de-DE" sz="160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1195" y="6402388"/>
            <a:ext cx="857420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36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3234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9"/>
          <p:cNvSpPr>
            <a:spLocks noGrp="1" noChangeArrowheads="1"/>
          </p:cNvSpPr>
          <p:nvPr>
            <p:ph type="title"/>
          </p:nvPr>
        </p:nvSpPr>
        <p:spPr>
          <a:xfrm>
            <a:off x="334963" y="1144588"/>
            <a:ext cx="8064500" cy="5040312"/>
          </a:xfrm>
          <a:noFill/>
        </p:spPr>
        <p:txBody>
          <a:bodyPr tIns="144000"/>
          <a:lstStyle/>
          <a:p>
            <a:pPr eaLnBrk="1" hangingPunct="1"/>
            <a:r>
              <a:rPr lang="de-DE" altLang="de-DE" sz="1800" dirty="0" smtClean="0">
                <a:ea typeface="ＭＳ Ｐゴシック" pitchFamily="34" charset="-128"/>
              </a:rPr>
              <a:t>Beispiele für Kompetenzerwartungen: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>Kulturkompetenz (</a:t>
            </a:r>
            <a:r>
              <a:rPr lang="de-DE" altLang="de-DE" sz="1800" dirty="0" err="1" smtClean="0">
                <a:ea typeface="ＭＳ Ｐゴシック" pitchFamily="34" charset="-128"/>
              </a:rPr>
              <a:t>Gk</a:t>
            </a:r>
            <a:r>
              <a:rPr lang="de-DE" altLang="de-DE" sz="1800" dirty="0" smtClean="0">
                <a:ea typeface="ＭＳ Ｐゴシック" pitchFamily="34" charset="-128"/>
              </a:rPr>
              <a:t>, </a:t>
            </a:r>
            <a:r>
              <a:rPr lang="de-DE" altLang="de-DE" sz="1800" dirty="0" err="1" smtClean="0">
                <a:ea typeface="ＭＳ Ｐゴシック" pitchFamily="34" charset="-128"/>
              </a:rPr>
              <a:t>fortgef</a:t>
            </a:r>
            <a:r>
              <a:rPr lang="de-DE" altLang="de-DE" sz="1800" dirty="0" smtClean="0">
                <a:ea typeface="ＭＳ Ｐゴシック" pitchFamily="34" charset="-128"/>
              </a:rPr>
              <a:t>. FS, </a:t>
            </a:r>
            <a:r>
              <a:rPr lang="de-DE" altLang="de-DE" sz="1800" dirty="0" err="1" smtClean="0">
                <a:ea typeface="ＭＳ Ｐゴシック" pitchFamily="34" charset="-128"/>
              </a:rPr>
              <a:t>EPh</a:t>
            </a:r>
            <a:r>
              <a:rPr lang="de-DE" altLang="de-DE" sz="1800" dirty="0" smtClean="0">
                <a:ea typeface="ＭＳ Ｐゴシック" pitchFamily="34" charset="-128"/>
              </a:rPr>
              <a:t>):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Die Schülerinnen und Schüler können...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themenbezogen Kenntnisse der antiken Kultur und Geschichte sachgerecht und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strukturiert darstellen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/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+ Gemeinsamkeiten und Unterschiede zwischen Antike und Gegenwart darstellen und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b="0" dirty="0" smtClean="0">
                <a:ea typeface="ＭＳ Ｐゴシック" pitchFamily="34" charset="-128"/>
              </a:rPr>
              <a:t>   deren Bedeutung vor dem Hintergrund kultureller Entwicklungen in Europa beschreiben</a:t>
            </a:r>
            <a:br>
              <a:rPr lang="de-DE" altLang="de-DE" sz="1600" b="0" dirty="0" smtClean="0">
                <a:ea typeface="ＭＳ Ｐゴシック" pitchFamily="34" charset="-128"/>
              </a:rPr>
            </a:br>
            <a:r>
              <a:rPr lang="de-DE" altLang="de-DE" sz="1600" dirty="0" smtClean="0">
                <a:ea typeface="ＭＳ Ｐゴシック" pitchFamily="34" charset="-128"/>
              </a:rPr>
              <a:t/>
            </a:r>
            <a:br>
              <a:rPr lang="de-DE" altLang="de-DE" sz="1600" dirty="0" smtClean="0">
                <a:ea typeface="ＭＳ Ｐゴシック" pitchFamily="34" charset="-128"/>
              </a:rPr>
            </a:br>
            <a:endParaRPr lang="de-DE" altLang="de-DE" sz="1600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2013" y="6402388"/>
            <a:ext cx="8683388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37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21930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4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055594"/>
              </p:ext>
            </p:extLst>
          </p:nvPr>
        </p:nvGraphicFramePr>
        <p:xfrm>
          <a:off x="355600" y="2116138"/>
          <a:ext cx="8515350" cy="350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kument" r:id="rId4" imgW="8213852" imgH="3359719" progId="Word.Document.12">
                  <p:embed/>
                </p:oleObj>
              </mc:Choice>
              <mc:Fallback>
                <p:oleObj name="Dokument" r:id="rId4" imgW="8213852" imgH="335971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2116138"/>
                        <a:ext cx="8515350" cy="350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Rectangle 9"/>
          <p:cNvSpPr>
            <a:spLocks noGrp="1" noChangeArrowheads="1"/>
          </p:cNvSpPr>
          <p:nvPr>
            <p:ph type="title"/>
          </p:nvPr>
        </p:nvSpPr>
        <p:spPr>
          <a:xfrm>
            <a:off x="483809" y="755129"/>
            <a:ext cx="8302625" cy="5167313"/>
          </a:xfrm>
          <a:noFill/>
        </p:spPr>
        <p:txBody>
          <a:bodyPr tIns="144000"/>
          <a:lstStyle/>
          <a:p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>Inhaltsfelder</a:t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endParaRPr lang="de-DE" altLang="de-DE" sz="1400" b="0" dirty="0" smtClean="0">
              <a:ea typeface="ＭＳ Ｐゴシック" pitchFamily="34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54843" y="6402388"/>
            <a:ext cx="8560558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38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4282124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9"/>
          <p:cNvSpPr>
            <a:spLocks noGrp="1" noChangeArrowheads="1"/>
          </p:cNvSpPr>
          <p:nvPr>
            <p:ph type="title"/>
          </p:nvPr>
        </p:nvSpPr>
        <p:spPr>
          <a:xfrm>
            <a:off x="420688" y="1268413"/>
            <a:ext cx="8302625" cy="5167312"/>
          </a:xfrm>
          <a:noFill/>
        </p:spPr>
        <p:txBody>
          <a:bodyPr tIns="144000"/>
          <a:lstStyle/>
          <a:p>
            <a:r>
              <a:rPr lang="de-DE" altLang="de-DE" sz="1800" dirty="0" smtClean="0">
                <a:ea typeface="ＭＳ Ｐゴシック" pitchFamily="34" charset="-128"/>
              </a:rPr>
              <a:t>Inhaltsfelder </a:t>
            </a:r>
            <a:r>
              <a:rPr lang="de-DE" altLang="de-DE" sz="1800" dirty="0">
                <a:ea typeface="ＭＳ Ｐゴシック" pitchFamily="34" charset="-128"/>
              </a:rPr>
              <a:t>und inhaltliche Schwerpunkte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Zum Inhaltsfeld </a:t>
            </a:r>
            <a:r>
              <a:rPr lang="de-DE" altLang="de-DE" sz="1800" dirty="0" smtClean="0">
                <a:ea typeface="ＭＳ Ｐゴシック" pitchFamily="34" charset="-128"/>
              </a:rPr>
              <a:t>Römische Geschichte und Politik </a:t>
            </a:r>
            <a:r>
              <a:rPr lang="de-DE" altLang="de-DE" sz="1800" b="0" dirty="0" smtClean="0">
                <a:ea typeface="ＭＳ Ｐゴシック" pitchFamily="34" charset="-128"/>
              </a:rPr>
              <a:t>gibt es für den </a:t>
            </a:r>
            <a:r>
              <a:rPr lang="de-DE" altLang="de-DE" sz="1800" b="0" dirty="0" err="1" smtClean="0">
                <a:ea typeface="ＭＳ Ｐゴシック" pitchFamily="34" charset="-128"/>
              </a:rPr>
              <a:t>Gk</a:t>
            </a:r>
            <a:r>
              <a:rPr lang="de-DE" altLang="de-DE" sz="1800" b="0" dirty="0" smtClean="0">
                <a:ea typeface="ＭＳ Ｐゴシック" pitchFamily="34" charset="-128"/>
              </a:rPr>
              <a:t> </a:t>
            </a:r>
            <a:r>
              <a:rPr lang="de-DE" altLang="de-DE" sz="1800" b="0" dirty="0" err="1" smtClean="0">
                <a:ea typeface="ＭＳ Ｐゴシック" pitchFamily="34" charset="-128"/>
              </a:rPr>
              <a:t>fortgef</a:t>
            </a:r>
            <a:r>
              <a:rPr lang="de-DE" altLang="de-DE" sz="1800" b="0" dirty="0" smtClean="0">
                <a:ea typeface="ＭＳ Ｐゴシック" pitchFamily="34" charset="-128"/>
              </a:rPr>
              <a:t>. bis zum Ende der </a:t>
            </a:r>
            <a:r>
              <a:rPr lang="de-DE" altLang="de-DE" sz="1800" b="0" dirty="0" err="1" smtClean="0">
                <a:ea typeface="ＭＳ Ｐゴシック" pitchFamily="34" charset="-128"/>
              </a:rPr>
              <a:t>QPh</a:t>
            </a:r>
            <a:r>
              <a:rPr lang="de-DE" altLang="de-DE" sz="1800" b="0" dirty="0" smtClean="0">
                <a:ea typeface="ＭＳ Ｐゴシック" pitchFamily="34" charset="-128"/>
              </a:rPr>
              <a:t> folgende </a:t>
            </a:r>
            <a:r>
              <a:rPr lang="de-DE" altLang="de-DE" sz="1800" dirty="0" smtClean="0">
                <a:ea typeface="ＭＳ Ｐゴシック" pitchFamily="34" charset="-128"/>
              </a:rPr>
              <a:t>inhaltliche Schwerpunkte </a:t>
            </a:r>
            <a:r>
              <a:rPr lang="de-DE" altLang="de-DE" sz="1800" b="0" dirty="0" smtClean="0">
                <a:ea typeface="ＭＳ Ｐゴシック" pitchFamily="34" charset="-128"/>
              </a:rPr>
              <a:t>zu berücksichtigen</a:t>
            </a:r>
            <a:r>
              <a:rPr lang="de-DE" altLang="de-DE" sz="1800" dirty="0" smtClean="0">
                <a:ea typeface="ＭＳ Ｐゴシック" pitchFamily="34" charset="-128"/>
              </a:rPr>
              <a:t>:</a:t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>	</a:t>
            </a:r>
            <a:r>
              <a:rPr lang="de-DE" altLang="de-DE" sz="1800" b="0" dirty="0" smtClean="0">
                <a:ea typeface="ＭＳ Ｐゴシック" pitchFamily="34" charset="-128"/>
              </a:rPr>
              <a:t>- Aufgabe der römischen Geschichtsschreibung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	- Mythos und Wirklichkeit – römische Frühzeit, res </a:t>
            </a:r>
            <a:r>
              <a:rPr lang="de-DE" altLang="de-DE" sz="1800" b="0" dirty="0" err="1" smtClean="0">
                <a:ea typeface="ＭＳ Ｐゴシック" pitchFamily="34" charset="-128"/>
              </a:rPr>
              <a:t>publica</a:t>
            </a:r>
            <a:r>
              <a:rPr lang="de-DE" altLang="de-DE" sz="1800" b="0" dirty="0" smtClean="0">
                <a:ea typeface="ＭＳ Ｐゴシック" pitchFamily="34" charset="-128"/>
              </a:rPr>
              <a:t> und </a:t>
            </a:r>
            <a:r>
              <a:rPr lang="de-DE" altLang="de-DE" sz="1800" b="0" dirty="0" err="1" smtClean="0">
                <a:ea typeface="ＭＳ Ｐゴシック" pitchFamily="34" charset="-128"/>
              </a:rPr>
              <a:t>Prinzipat</a:t>
            </a: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	- </a:t>
            </a:r>
            <a:r>
              <a:rPr lang="de-DE" altLang="de-DE" sz="1800" b="0" dirty="0" err="1" smtClean="0">
                <a:ea typeface="ＭＳ Ｐゴシック" pitchFamily="34" charset="-128"/>
              </a:rPr>
              <a:t>Romidee</a:t>
            </a:r>
            <a:r>
              <a:rPr lang="de-DE" altLang="de-DE" sz="1800" b="0" dirty="0" smtClean="0">
                <a:ea typeface="ＭＳ Ｐゴシック" pitchFamily="34" charset="-128"/>
              </a:rPr>
              <a:t> und Romkritik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	- Rom in der Auseinandersetzung mit fremden Völkern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endParaRPr lang="de-DE" altLang="de-DE" sz="1400" b="0" dirty="0" smtClean="0">
              <a:ea typeface="ＭＳ Ｐゴシック" pitchFamily="34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54843" y="6402388"/>
            <a:ext cx="8560558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39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83561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1C0CD4-17A1-4B12-B6F3-9F32A488736D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  <p:sp>
        <p:nvSpPr>
          <p:cNvPr id="22531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251075"/>
            <a:ext cx="8440738" cy="19113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de-DE" altLang="de-DE" sz="3200" b="1" dirty="0" smtClean="0">
                <a:solidFill>
                  <a:srgbClr val="002060"/>
                </a:solidFill>
                <a:cs typeface="Times New Roman" pitchFamily="18" charset="0"/>
              </a:rPr>
              <a:t>Kompetenzorientierung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de-DE" altLang="de-DE" sz="2000" dirty="0" smtClean="0">
              <a:latin typeface="Arial-BoldMT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949960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DAD9E5C-3B59-464C-A19E-3D65293B9ADB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34819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8C793F-CFA0-4FFF-ABA5-026D94DD8084}" type="slidenum">
              <a:rPr lang="de-DE" altLang="de-DE" sz="8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de-DE" altLang="de-DE" sz="800" smtClean="0">
              <a:solidFill>
                <a:srgbClr val="000000"/>
              </a:solidFill>
            </a:endParaRP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323850" y="836613"/>
            <a:ext cx="8335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smtClean="0">
                <a:solidFill>
                  <a:srgbClr val="000099"/>
                </a:solidFill>
              </a:rPr>
              <a:t> </a:t>
            </a:r>
            <a:r>
              <a:rPr lang="de-DE" altLang="de-DE" sz="2400" smtClean="0">
                <a:solidFill>
                  <a:srgbClr val="000066"/>
                </a:solidFill>
                <a:ea typeface="ヒラギノ角ゴ Pro W3"/>
                <a:cs typeface="ヒラギノ角ゴ Pro W3"/>
              </a:rPr>
              <a:t>Beispiel: Übersichtsraster für die Sekundarstufe II</a:t>
            </a:r>
          </a:p>
        </p:txBody>
      </p:sp>
      <p:graphicFrame>
        <p:nvGraphicFramePr>
          <p:cNvPr id="44052" name="Group 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55604123"/>
              </p:ext>
            </p:extLst>
          </p:nvPr>
        </p:nvGraphicFramePr>
        <p:xfrm>
          <a:off x="0" y="1268413"/>
          <a:ext cx="9093200" cy="4837112"/>
        </p:xfrm>
        <a:graphic>
          <a:graphicData uri="http://schemas.openxmlformats.org/drawingml/2006/table">
            <a:tbl>
              <a:tblPr/>
              <a:tblGrid>
                <a:gridCol w="3013075"/>
                <a:gridCol w="3038475"/>
                <a:gridCol w="3041650"/>
              </a:tblGrid>
              <a:tr h="4837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EPh</a:t>
                      </a: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n-cs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Q1, GK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Q2, GK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Q1, 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Q2, LK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Thema, Kompetenzen, Inhaltsfelder, inhaltliche Schwerpunkte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733425" y="64023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3063514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93E69A7-7A93-4C3B-AC9A-3FD0088F6287}" type="slidenum">
              <a:rPr lang="de-DE" sz="800"/>
              <a:pPr eaLnBrk="1" hangingPunct="1"/>
              <a:t>41</a:t>
            </a:fld>
            <a:endParaRPr lang="de-DE" sz="800"/>
          </a:p>
        </p:txBody>
      </p:sp>
      <p:sp>
        <p:nvSpPr>
          <p:cNvPr id="38915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D4C7DB-F5C6-41A5-ADE8-5C68D0EE4665}" type="slidenum">
              <a:rPr lang="de-DE" sz="800"/>
              <a:pPr eaLnBrk="1" hangingPunct="1"/>
              <a:t>41</a:t>
            </a:fld>
            <a:endParaRPr lang="de-DE" sz="800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23850" y="836613"/>
            <a:ext cx="8335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400" dirty="0" smtClean="0">
                <a:solidFill>
                  <a:srgbClr val="000066"/>
                </a:solidFill>
                <a:ea typeface="ヒラギノ角ゴ Pro W3" pitchFamily="-112" charset="-128"/>
              </a:rPr>
              <a:t>Beispiel für ein Unterrichtsvorhaben</a:t>
            </a:r>
            <a:endParaRPr lang="de-DE" sz="2400" dirty="0">
              <a:solidFill>
                <a:srgbClr val="000066"/>
              </a:solidFill>
              <a:ea typeface="ヒラギノ角ゴ Pro W3" pitchFamily="-112" charset="-128"/>
            </a:endParaRPr>
          </a:p>
        </p:txBody>
      </p:sp>
      <p:graphicFrame>
        <p:nvGraphicFramePr>
          <p:cNvPr id="44052" name="Group 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6599028"/>
              </p:ext>
            </p:extLst>
          </p:nvPr>
        </p:nvGraphicFramePr>
        <p:xfrm>
          <a:off x="191069" y="1268413"/>
          <a:ext cx="8468744" cy="4927671"/>
        </p:xfrm>
        <a:graphic>
          <a:graphicData uri="http://schemas.openxmlformats.org/drawingml/2006/table">
            <a:tbl>
              <a:tblPr/>
              <a:tblGrid>
                <a:gridCol w="8468744"/>
              </a:tblGrid>
              <a:tr h="492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EPh</a:t>
                      </a: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</a:t>
                      </a: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</a:t>
                      </a:r>
                      <a:r>
                        <a:rPr lang="de-DE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(ggf. Autor/Text)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Kompetenzen</a:t>
                      </a: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</a:t>
                      </a:r>
                      <a:b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Textkompetenz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Sprachkompetenz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Kulturkompetenz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r>
                        <a:rPr lang="de-D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Inhaltsfelder</a:t>
                      </a:r>
                      <a: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</a:t>
                      </a:r>
                      <a:br>
                        <a:rPr kumimoji="0" lang="de-D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de-D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Inhaltliche Schwerpunkte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</a:t>
                      </a:r>
                      <a:r>
                        <a:rPr lang="de-DE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828675" y="6402388"/>
            <a:ext cx="808672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527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93E69A7-7A93-4C3B-AC9A-3FD0088F6287}" type="slidenum">
              <a:rPr lang="de-DE" sz="800"/>
              <a:pPr eaLnBrk="1" hangingPunct="1"/>
              <a:t>42</a:t>
            </a:fld>
            <a:endParaRPr lang="de-DE" sz="800"/>
          </a:p>
        </p:txBody>
      </p:sp>
      <p:sp>
        <p:nvSpPr>
          <p:cNvPr id="38915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D4C7DB-F5C6-41A5-ADE8-5C68D0EE4665}" type="slidenum">
              <a:rPr lang="de-DE" sz="800"/>
              <a:pPr eaLnBrk="1" hangingPunct="1"/>
              <a:t>42</a:t>
            </a:fld>
            <a:endParaRPr lang="de-DE" sz="800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23850" y="836613"/>
            <a:ext cx="83359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1400" dirty="0" smtClean="0">
                <a:solidFill>
                  <a:srgbClr val="000066"/>
                </a:solidFill>
                <a:ea typeface="ヒラギノ角ゴ Pro W3" pitchFamily="-112" charset="-128"/>
              </a:rPr>
              <a:t>Blick in einen möglichen schulinternen Lehrplan - Unterrichtsvorhaben im </a:t>
            </a:r>
            <a:r>
              <a:rPr lang="de-DE" sz="1400" dirty="0" err="1" smtClean="0">
                <a:solidFill>
                  <a:srgbClr val="000066"/>
                </a:solidFill>
                <a:ea typeface="ヒラギノ角ゴ Pro W3" pitchFamily="-112" charset="-128"/>
              </a:rPr>
              <a:t>Gk</a:t>
            </a:r>
            <a:r>
              <a:rPr lang="de-DE" sz="1400" dirty="0" smtClean="0">
                <a:solidFill>
                  <a:srgbClr val="000066"/>
                </a:solidFill>
                <a:ea typeface="ヒラギノ角ゴ Pro W3" pitchFamily="-112" charset="-128"/>
              </a:rPr>
              <a:t> Latein </a:t>
            </a:r>
            <a:r>
              <a:rPr lang="de-DE" sz="1400" dirty="0" err="1" smtClean="0">
                <a:solidFill>
                  <a:srgbClr val="000066"/>
                </a:solidFill>
                <a:ea typeface="ヒラギノ角ゴ Pro W3" pitchFamily="-112" charset="-128"/>
              </a:rPr>
              <a:t>fortgef</a:t>
            </a:r>
            <a:r>
              <a:rPr lang="de-DE" sz="1400" dirty="0" smtClean="0">
                <a:solidFill>
                  <a:srgbClr val="000066"/>
                </a:solidFill>
                <a:ea typeface="ヒラギノ角ゴ Pro W3" pitchFamily="-112" charset="-128"/>
              </a:rPr>
              <a:t>.</a:t>
            </a:r>
            <a:endParaRPr lang="de-DE" sz="1400" dirty="0">
              <a:solidFill>
                <a:srgbClr val="000066"/>
              </a:solidFill>
              <a:ea typeface="ヒラギノ角ゴ Pro W3" pitchFamily="-112" charset="-128"/>
            </a:endParaRPr>
          </a:p>
        </p:txBody>
      </p:sp>
      <p:graphicFrame>
        <p:nvGraphicFramePr>
          <p:cNvPr id="44052" name="Group 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9177516"/>
              </p:ext>
            </p:extLst>
          </p:nvPr>
        </p:nvGraphicFramePr>
        <p:xfrm>
          <a:off x="0" y="1268413"/>
          <a:ext cx="9093200" cy="4954966"/>
        </p:xfrm>
        <a:graphic>
          <a:graphicData uri="http://schemas.openxmlformats.org/drawingml/2006/table">
            <a:tbl>
              <a:tblPr/>
              <a:tblGrid>
                <a:gridCol w="3013075"/>
                <a:gridCol w="3038475"/>
                <a:gridCol w="3041650"/>
              </a:tblGrid>
              <a:tr h="4954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EPh</a:t>
                      </a: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Legitimität der Todesstrafe bei einem „Staatsfeind Nr. 1“? – Die Rede als Instrument der Meinungsbildung</a:t>
                      </a:r>
                      <a:endParaRPr lang="de-DE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(Sallust,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Coni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endParaRPr kumimoji="0" lang="de-DE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 Konsul macht Ernst! - Cicero als "Retter des Vaterlands" (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pater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patriae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(Cicero, in </a:t>
                      </a:r>
                      <a:r>
                        <a:rPr lang="de-DE" sz="1400" b="1" i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kumimoji="0" lang="de-DE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Unterrichtsvorhaben III: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Di,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adspirate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meis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coeptis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- göttliches Wirken zwischen Inspiration und Sanktionierung menschlichen Verhaltens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(Ovid,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Hütet euch vor den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Popularen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folgt den Optimaten!</a:t>
                      </a:r>
                      <a:r>
                        <a:rPr lang="de-DE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politische Strukturen der Republik im Spiegel von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Ciceros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Reden</a:t>
                      </a:r>
                      <a:endParaRPr kumimoji="0" lang="de-DE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(Cicero, pro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Sest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vitia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remedia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pati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possumus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der Untergang der Republik als Krise ohne Alternative?</a:t>
                      </a:r>
                      <a:endParaRPr lang="de-DE" sz="15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(Livius,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a.u.c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Q2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Unterrichtsvorhaben: „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Quid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praecipuum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?“ – Oder wie gestaltet der Mensch sein Leben?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(Seneca,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Unterrichtsvorhaben II:</a:t>
                      </a:r>
                    </a:p>
                    <a:p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„Ab 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origine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mundi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 mea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 - Weltgeschichte als panegyrisches Lob des </a:t>
                      </a:r>
                      <a:r>
                        <a:rPr lang="de-DE" sz="15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Princeps</a:t>
                      </a:r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(Ovid, </a:t>
                      </a:r>
                      <a:r>
                        <a:rPr lang="de-DE" sz="1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</a:t>
                      </a:r>
                      <a:r>
                        <a:rPr lang="de-DE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r>
                        <a:rPr lang="de-DE" sz="15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endParaRPr kumimoji="0" lang="de-DE" sz="15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717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93E69A7-7A93-4C3B-AC9A-3FD0088F6287}" type="slidenum">
              <a:rPr lang="de-DE" sz="800"/>
              <a:pPr eaLnBrk="1" hangingPunct="1"/>
              <a:t>43</a:t>
            </a:fld>
            <a:endParaRPr lang="de-DE" sz="800"/>
          </a:p>
        </p:txBody>
      </p:sp>
      <p:sp>
        <p:nvSpPr>
          <p:cNvPr id="38915" name="Foliennummernplatzhalter 3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D4C7DB-F5C6-41A5-ADE8-5C68D0EE4665}" type="slidenum">
              <a:rPr lang="de-DE" sz="800"/>
              <a:pPr eaLnBrk="1" hangingPunct="1"/>
              <a:t>43</a:t>
            </a:fld>
            <a:endParaRPr lang="de-DE" sz="800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311275" y="2935288"/>
            <a:ext cx="7267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338137" y="619433"/>
            <a:ext cx="8335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1600" dirty="0" smtClean="0">
                <a:solidFill>
                  <a:srgbClr val="000066"/>
                </a:solidFill>
                <a:ea typeface="ヒラギノ角ゴ Pro W3" pitchFamily="-112" charset="-128"/>
              </a:rPr>
              <a:t>Beispiel für ein Unterrichtsvorhaben</a:t>
            </a:r>
            <a:endParaRPr lang="de-DE" sz="1600" dirty="0">
              <a:solidFill>
                <a:srgbClr val="000066"/>
              </a:solidFill>
              <a:ea typeface="ヒラギノ角ゴ Pro W3" pitchFamily="-112" charset="-128"/>
            </a:endParaRPr>
          </a:p>
        </p:txBody>
      </p:sp>
      <p:graphicFrame>
        <p:nvGraphicFramePr>
          <p:cNvPr id="44052" name="Group 2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1972771"/>
              </p:ext>
            </p:extLst>
          </p:nvPr>
        </p:nvGraphicFramePr>
        <p:xfrm>
          <a:off x="191068" y="952500"/>
          <a:ext cx="8733857" cy="5894776"/>
        </p:xfrm>
        <a:graphic>
          <a:graphicData uri="http://schemas.openxmlformats.org/drawingml/2006/table">
            <a:tbl>
              <a:tblPr/>
              <a:tblGrid>
                <a:gridCol w="8733857"/>
              </a:tblGrid>
              <a:tr h="5554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EPh</a:t>
                      </a: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</a:rPr>
                        <a:t> - Unterrichtsvorhaben 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Thema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 </a:t>
                      </a:r>
                      <a:r>
                        <a:rPr lang="de-DE" sz="1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Legitimität der Todesstrafe bei einem „Staatsfeind Nr. 1“? – Die Rede als Instrument der Meinungsbildung</a:t>
                      </a:r>
                      <a:r>
                        <a:rPr lang="de-DE" sz="14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(Sallust, </a:t>
                      </a:r>
                      <a:r>
                        <a:rPr kumimoji="0" 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coni</a:t>
                      </a: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 </a:t>
                      </a:r>
                      <a:r>
                        <a:rPr kumimoji="0" 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Cat</a:t>
                      </a: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Kompetenzen </a:t>
                      </a: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(Auswahl aus zentralen übergeordneten Kompetenzen)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</a:t>
                      </a:r>
                      <a:b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Textkompetenz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Texte anhand signifikanter immanenter Kriterien im Hinblick auf Inhalt, Aufbau, gedankliche Struktur und sprachlich-stilistische Gestaltung analysieren und exemplarisch den Zusammenhang von Form und Funktion nachweisen, </a:t>
                      </a:r>
                      <a:endParaRPr lang="de-DE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typische Merkmale der jeweiligen Textgattung nennen und an Beispielen deren Funktion erläutern,</a:t>
                      </a:r>
                      <a:endParaRPr lang="de-DE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Sprachkompetenz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auf Grund ihrer sprach-kontrastiven Arbeit die Ausdrucksmöglichkeiten in der deutschen Sprache auf den Ebenen der Idiomatik, der Struktur und des Stils erweitern,</a:t>
                      </a:r>
                      <a:endParaRPr lang="de-DE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4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ihren Wortschatz themen- und autorenspezifisch unter Nutzung ihnen bekannter Methoden erweitern und sichern,</a:t>
                      </a:r>
                      <a:endParaRPr lang="de-DE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Kulturkompetenz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r>
                        <a:rPr kumimoji="0" lang="de-DE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Inhaltsfelder</a:t>
                      </a: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: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/>
                      </a:r>
                      <a:b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Römische Rede und Rhetorik</a:t>
                      </a:r>
                    </a:p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Welterfahrung und menschliche Existenz</a:t>
                      </a:r>
                    </a:p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de-DE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Inhaltliche Schwerpunkte</a:t>
                      </a:r>
                      <a:r>
                        <a:rPr kumimoji="0" lang="de-DE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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Funktion und Bedeutung der Rede im öffentlichen Raum </a:t>
                      </a:r>
                    </a:p>
                    <a:p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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Überreden und Überzeugen in Antike und Gegenwart </a:t>
                      </a:r>
                    </a:p>
                    <a:p>
                      <a:pPr marL="171450" indent="-171450">
                        <a:buFont typeface="Wingdings" pitchFamily="2" charset="2"/>
                        <a:buChar char="w"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D1"/>
                    </a:solidFill>
                  </a:tcPr>
                </a:tc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395287" y="6609557"/>
            <a:ext cx="288925" cy="341312"/>
          </a:xfrm>
        </p:spPr>
        <p:txBody>
          <a:bodyPr/>
          <a:lstStyle/>
          <a:p>
            <a:pPr>
              <a:defRPr/>
            </a:pPr>
            <a:fld id="{5C4DF403-3B8D-4A16-A192-DF77FB13987A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pPr algn="ctr" eaLnBrk="1" hangingPunct="1"/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400" dirty="0" smtClean="0">
                <a:solidFill>
                  <a:schemeClr val="tx2"/>
                </a:solidFill>
              </a:rPr>
              <a:t/>
            </a:r>
            <a:br>
              <a:rPr lang="de-DE" sz="2400" dirty="0" smtClean="0">
                <a:solidFill>
                  <a:schemeClr val="tx2"/>
                </a:solidFill>
              </a:rPr>
            </a:br>
            <a:r>
              <a:rPr lang="de-DE" sz="2800" dirty="0">
                <a:solidFill>
                  <a:srgbClr val="0070C0"/>
                </a:solidFill>
              </a:rPr>
              <a:t>TOP IV:</a:t>
            </a:r>
            <a:r>
              <a:rPr lang="de-DE" sz="2400" dirty="0" smtClean="0">
                <a:solidFill>
                  <a:schemeClr val="tx2"/>
                </a:solidFill>
              </a:rPr>
              <a:t> </a:t>
            </a:r>
            <a:r>
              <a:rPr lang="de-DE" sz="2800" dirty="0" smtClean="0">
                <a:solidFill>
                  <a:srgbClr val="0070C0"/>
                </a:solidFill>
              </a:rPr>
              <a:t>Lernerfolgsüberprüfung</a:t>
            </a:r>
            <a:r>
              <a:rPr lang="de-DE" sz="2800" dirty="0">
                <a:solidFill>
                  <a:srgbClr val="0070C0"/>
                </a:solidFill>
              </a:rPr>
              <a:t>, Leistungsbewertung und Abiturprüfung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b="0" dirty="0" smtClean="0"/>
              <a:t/>
            </a:r>
            <a:br>
              <a:rPr lang="de-DE" sz="1800" b="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dirty="0" smtClean="0"/>
              <a:t> </a:t>
            </a:r>
            <a:br>
              <a:rPr lang="de-DE" dirty="0" smtClean="0"/>
            </a:br>
            <a:endParaRPr lang="de-DE" sz="1600" b="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286604" y="6427788"/>
            <a:ext cx="878119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44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9"/>
          <p:cNvSpPr>
            <a:spLocks noGrp="1" noChangeArrowheads="1"/>
          </p:cNvSpPr>
          <p:nvPr>
            <p:ph type="title"/>
          </p:nvPr>
        </p:nvSpPr>
        <p:spPr>
          <a:xfrm>
            <a:off x="450850" y="1268413"/>
            <a:ext cx="8064500" cy="5040312"/>
          </a:xfrm>
          <a:noFill/>
        </p:spPr>
        <p:txBody>
          <a:bodyPr tIns="144000"/>
          <a:lstStyle/>
          <a:p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>Lernerfolgsüberprüfung und Leistungsbewertung</a:t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Kompetenzerwerb wird sowohl mittels </a:t>
            </a:r>
            <a:r>
              <a:rPr lang="de-DE" altLang="de-DE" sz="1800" dirty="0" smtClean="0">
                <a:ea typeface="ＭＳ Ｐゴシック" pitchFamily="34" charset="-128"/>
              </a:rPr>
              <a:t>Sonstige Leistungen im Unterricht/Sonstige Mitarbeit </a:t>
            </a:r>
            <a:r>
              <a:rPr lang="de-DE" altLang="de-DE" sz="1800" b="0" dirty="0" smtClean="0">
                <a:ea typeface="ＭＳ Ｐゴシック" pitchFamily="34" charset="-128"/>
              </a:rPr>
              <a:t>als auch in </a:t>
            </a:r>
            <a:r>
              <a:rPr lang="de-DE" altLang="de-DE" sz="1800" dirty="0" smtClean="0">
                <a:ea typeface="ＭＳ Ｐゴシック" pitchFamily="34" charset="-128"/>
              </a:rPr>
              <a:t>Schriftliche Arbeiten/Klausuren</a:t>
            </a:r>
            <a:r>
              <a:rPr lang="de-DE" altLang="de-DE" sz="1800" b="0" dirty="0" smtClean="0">
                <a:ea typeface="ＭＳ Ｐゴシック" pitchFamily="34" charset="-128"/>
              </a:rPr>
              <a:t> überprüft.</a:t>
            </a: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Die Klausuren bestehen aus: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- Übersetzung eines unbekannten Originaltextes und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 - aufgabengelenkte Interpretation dieses ggf. um weitere Dokumente/ 	Materialien erweiterten Textes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Die Überprüfung der Kompetenzen (schriftlich, mündlich) erfolgt über die Anwendung des </a:t>
            </a:r>
            <a:r>
              <a:rPr lang="de-DE" altLang="de-DE" sz="1800" b="0" u="sng" dirty="0" smtClean="0">
                <a:ea typeface="ＭＳ Ｐゴシック" pitchFamily="34" charset="-128"/>
              </a:rPr>
              <a:t>gesamten Spektrums an Überprüfungsformen</a:t>
            </a:r>
            <a:r>
              <a:rPr lang="de-DE" altLang="de-DE" sz="1800" b="0" dirty="0" smtClean="0">
                <a:ea typeface="ＭＳ Ｐゴシック" pitchFamily="34" charset="-128"/>
              </a:rPr>
              <a:t>.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endParaRPr lang="de-DE" altLang="de-DE" sz="1600" dirty="0" smtClean="0">
              <a:ea typeface="ＭＳ Ｐゴシック" pitchFamily="34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86604" y="6427788"/>
            <a:ext cx="878119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45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61542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9"/>
          <p:cNvSpPr>
            <a:spLocks noGrp="1" noChangeArrowheads="1"/>
          </p:cNvSpPr>
          <p:nvPr>
            <p:ph type="title"/>
          </p:nvPr>
        </p:nvSpPr>
        <p:spPr>
          <a:xfrm>
            <a:off x="509256" y="801190"/>
            <a:ext cx="8064500" cy="5040313"/>
          </a:xfrm>
          <a:noFill/>
        </p:spPr>
        <p:txBody>
          <a:bodyPr tIns="144000"/>
          <a:lstStyle/>
          <a:p>
            <a:pPr eaLnBrk="1" hangingPunct="1"/>
            <a:r>
              <a:rPr lang="de-DE" sz="1800" b="0" dirty="0" smtClean="0"/>
              <a:t>	</a:t>
            </a:r>
            <a:r>
              <a:rPr lang="de-DE" sz="1800" dirty="0" smtClean="0"/>
              <a:t>Mögliche Überprüfungsformen (Ausschnitt)</a:t>
            </a:r>
            <a:r>
              <a:rPr lang="de-DE" sz="1800" b="0" dirty="0"/>
              <a:t/>
            </a:r>
            <a:br>
              <a:rPr lang="de-DE" sz="1800" b="0" dirty="0"/>
            </a:br>
            <a:r>
              <a:rPr lang="de-DE" sz="1800" dirty="0" smtClean="0">
                <a:solidFill>
                  <a:schemeClr val="tx2"/>
                </a:solidFill>
              </a:rPr>
              <a:t/>
            </a:r>
            <a:br>
              <a:rPr lang="de-DE" sz="1800" dirty="0" smtClean="0">
                <a:solidFill>
                  <a:schemeClr val="tx2"/>
                </a:solidFill>
              </a:rPr>
            </a:br>
            <a:r>
              <a:rPr lang="de-DE" sz="1800" dirty="0" smtClean="0">
                <a:solidFill>
                  <a:schemeClr val="tx2"/>
                </a:solidFill>
              </a:rPr>
              <a:t/>
            </a:r>
            <a:br>
              <a:rPr lang="de-DE" sz="1800" dirty="0" smtClean="0">
                <a:solidFill>
                  <a:schemeClr val="tx2"/>
                </a:solidFill>
              </a:rPr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/>
              <a:t/>
            </a:r>
            <a:br>
              <a:rPr lang="de-DE" sz="1800" dirty="0"/>
            </a:br>
            <a:endParaRPr lang="de-DE" sz="1600" b="0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98139"/>
              </p:ext>
            </p:extLst>
          </p:nvPr>
        </p:nvGraphicFramePr>
        <p:xfrm>
          <a:off x="286604" y="1351129"/>
          <a:ext cx="8652680" cy="39305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41967"/>
                <a:gridCol w="6210713"/>
              </a:tblGrid>
              <a:tr h="9437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Vorerschließung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Angabe der Thematik eines unbekannten Textes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Bestimmung von Wort- und Sachfeldern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Aufstellung von Hypothesen zum Textinhalt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Beantwortung von Leitfragen zu Inhalt und Struktur eines Textes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8462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Erschließung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Kontextbezogene Monosemierung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Kontextbezogene Erläuterung der Funktion grammatischer Phänomene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Untersuchung von Wort- und Satzstrukturen und Visualisierung der Ergebnisse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243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Übersetzung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Anfertigung einer sinn- und strukturgerechten Arbeitsübersetzung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Erstellung einer zielsprachengerechten Übersetzung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Entwicklung einer wirkungsgerechten Übersetzung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538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Übersetzungsvergleich 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Synopse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eines lateinischen Textes mit einer (literarischen) Übersetzung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von literarischen Übersetzungen desselben Primärtextes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6243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Darstellung des Inhalts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Paraphrase des Textinhaltes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Zusammenfassung des Textinhaltes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Wiedergabe des Gedankenganges des Textes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353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Analyse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just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Inhaltlich, strukturell, formal-ästhetisch, funktional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86604" y="6427788"/>
            <a:ext cx="878119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46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31584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9"/>
          <p:cNvSpPr>
            <a:spLocks noGrp="1" noChangeArrowheads="1"/>
          </p:cNvSpPr>
          <p:nvPr>
            <p:ph type="title"/>
          </p:nvPr>
        </p:nvSpPr>
        <p:spPr>
          <a:xfrm>
            <a:off x="539750" y="828484"/>
            <a:ext cx="8064500" cy="5040313"/>
          </a:xfrm>
          <a:noFill/>
        </p:spPr>
        <p:txBody>
          <a:bodyPr tIns="144000"/>
          <a:lstStyle/>
          <a:p>
            <a:pPr eaLnBrk="1" hangingPunct="1"/>
            <a:r>
              <a:rPr lang="de-DE" sz="1800" b="0" dirty="0" smtClean="0"/>
              <a:t>	</a:t>
            </a:r>
            <a:r>
              <a:rPr lang="de-DE" sz="1800" dirty="0" smtClean="0"/>
              <a:t>Mögliche Überprüfungsformen</a:t>
            </a:r>
            <a:r>
              <a:rPr lang="de-DE" sz="1800" b="0" dirty="0" smtClean="0"/>
              <a:t> (Ausschnitt)</a:t>
            </a:r>
            <a:r>
              <a:rPr lang="de-DE" sz="1800" dirty="0" smtClean="0">
                <a:solidFill>
                  <a:schemeClr val="tx2"/>
                </a:solidFill>
              </a:rPr>
              <a:t/>
            </a:r>
            <a:br>
              <a:rPr lang="de-DE" sz="1800" dirty="0" smtClean="0">
                <a:solidFill>
                  <a:schemeClr val="tx2"/>
                </a:solidFill>
              </a:rPr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/>
              <a:t/>
            </a:r>
            <a:br>
              <a:rPr lang="de-DE" sz="1800" dirty="0"/>
            </a:br>
            <a:endParaRPr lang="de-DE" sz="1600" b="0" dirty="0" smtClean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30772"/>
              </p:ext>
            </p:extLst>
          </p:nvPr>
        </p:nvGraphicFramePr>
        <p:xfrm>
          <a:off x="446395" y="1308898"/>
          <a:ext cx="8516203" cy="49998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71578"/>
                <a:gridCol w="624462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Interpretation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Einordnung des lateinischen Textes in den historischen, kulturellen und / oder geistesgeschichtlichen Zusammenhang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Erläuterung text- und autorenspezifischer Begriffe (z.B. philosophische Termini und Wertvorstellungen) und Einordnung in den geistesgeschichtlichen Zusammenhang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2872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Lesevortrag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verständnisgeleiteter Textvortrag 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74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produktionsorientierte Verfahren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Gestaltung eines Standbildes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Umsetzung eines Textes in szenisches Spiel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Ausführung einer kreativen Schreibaufgabe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bildlich-künstlerische Umsetzung eines Motivs o.ä.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13260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inhaltlicher und kompositorischer Elemente lateinischer Texte und Werke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eines lateinischen Textes mit Rezeptionsdokumenten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von Vorstellungen, Ideen, Konzepten innerhalb der Antike oder zwischen Antike und Neuzeit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Vergleich eines bekannten mit einem unbekannten lateinischen Originaltext oder zweier bekannter lateinischer </a:t>
                      </a: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Originaltexte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82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Wertung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Stellungnahme zur Aussage eines lateinischen Textes unter sach- oder ideologiekritischen Aspekten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Erörterung einer These oder Problemstellung ausgehend von einem lateinischen Text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16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sprachkontrastive Verfahren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Erschließung von Fremdwörtern und Termini der Wissenschaftssprache aus lateinischen Ursprüngen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/>
                        <a:buChar char="–"/>
                        <a:tabLst>
                          <a:tab pos="-302260" algn="l"/>
                        </a:tabLs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Dekodierung eines modernen fremdsprachlichen Textes oder fremdsprachlicher Sentenzen / Sprichwörter (z. B. aus den romanischen Sprachen)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81402" y="6444684"/>
            <a:ext cx="878119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47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06308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1196975"/>
            <a:ext cx="8064500" cy="5040313"/>
          </a:xfrm>
          <a:noFill/>
        </p:spPr>
        <p:txBody>
          <a:bodyPr tIns="144000"/>
          <a:lstStyle/>
          <a:p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>Abiturprüfung</a:t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2400" dirty="0" smtClean="0">
                <a:ea typeface="ＭＳ Ｐゴシック" pitchFamily="34" charset="-128"/>
              </a:rPr>
              <a:t>Aufgabentypen bzw. -kombinationen im Zentralabitur:</a:t>
            </a:r>
            <a: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24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de-DE" altLang="de-DE" sz="1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r>
              <a:rPr lang="de-DE" altLang="de-DE" sz="1800" b="0" dirty="0">
                <a:ea typeface="ＭＳ Ｐゴシック" pitchFamily="34" charset="-128"/>
              </a:rPr>
              <a:t>Die Abiturprüfung besteht aus folgenden verpflichtenden Teilen: </a:t>
            </a: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Übersetzung eines unbekannten lateinischen Originaltextes und  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-  aufgabengelenkte Interpretation dieses ggf. um weitere Dokumente/Materialien erweiterten Textes.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Umfang des Originaltexts: in der Regel ein Wort pro Minute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Die Interpretationsaufgaben setzen sich aus den schriftlichen Überprüfungsformen (Kapitel 3) auch in Kombination zusammen.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/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b="0" dirty="0" smtClean="0">
                <a:ea typeface="ＭＳ Ｐゴシック" pitchFamily="34" charset="-128"/>
              </a:rPr>
              <a:t>Die Abiturvorgaben legen Schwerpunkte für die Vorbereitung fest.</a:t>
            </a:r>
            <a:br>
              <a:rPr lang="de-DE" altLang="de-DE" sz="1800" b="0" dirty="0" smtClean="0">
                <a:ea typeface="ＭＳ Ｐゴシック" pitchFamily="34" charset="-128"/>
              </a:rPr>
            </a:br>
            <a:r>
              <a:rPr lang="de-DE" altLang="de-DE" sz="1800" dirty="0" smtClean="0">
                <a:ea typeface="ＭＳ Ｐゴシック" pitchFamily="34" charset="-128"/>
              </a:rPr>
              <a:t/>
            </a:r>
            <a:br>
              <a:rPr lang="de-DE" altLang="de-DE" sz="1800" dirty="0" smtClean="0">
                <a:ea typeface="ＭＳ Ｐゴシック" pitchFamily="34" charset="-128"/>
              </a:rPr>
            </a:br>
            <a:endParaRPr lang="de-DE" altLang="de-DE" sz="1800" b="0" i="1" dirty="0" smtClean="0">
              <a:ea typeface="ＭＳ Ｐゴシック" pitchFamily="34" charset="-12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86604" y="6427788"/>
            <a:ext cx="8781196" cy="25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050" dirty="0" smtClean="0"/>
              <a:t>48	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08637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36CA538-A0AD-48C2-B64C-AA3633E1A88B}" type="slidenum">
              <a:rPr lang="de-DE" sz="800"/>
              <a:pPr eaLnBrk="1" hangingPunct="1"/>
              <a:t>5</a:t>
            </a:fld>
            <a:endParaRPr lang="de-DE" sz="800"/>
          </a:p>
        </p:txBody>
      </p:sp>
      <p:sp>
        <p:nvSpPr>
          <p:cNvPr id="17411" name="Foliennummernplatzhalter 4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0489E0-9E0B-4E87-A865-38C28945930C}" type="slidenum">
              <a:rPr lang="de-DE" sz="800">
                <a:ea typeface="ヒラギノ角ゴ Pro W3" pitchFamily="-112" charset="-128"/>
              </a:rPr>
              <a:pPr eaLnBrk="1" hangingPunct="1"/>
              <a:t>5</a:t>
            </a:fld>
            <a:endParaRPr lang="de-DE" sz="800">
              <a:ea typeface="ヒラギノ角ゴ Pro W3" pitchFamily="-112" charset="-128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352550" y="2876550"/>
            <a:ext cx="7218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>
              <a:ea typeface="ヒラギノ角ゴ Pro W3" pitchFamily="-112" charset="-128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76350" y="1509713"/>
            <a:ext cx="6400800" cy="45021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solidFill>
                  <a:srgbClr val="000099"/>
                </a:solidFill>
                <a:ea typeface="ヒラギノ角ゴ Pro W3" pitchFamily="-112" charset="-128"/>
              </a:rPr>
              <a:t>Von der</a:t>
            </a:r>
            <a:r>
              <a:rPr lang="de-DE" sz="2000" b="1">
                <a:solidFill>
                  <a:srgbClr val="000099"/>
                </a:solidFill>
                <a:ea typeface="ヒラギノ角ゴ Pro W3" pitchFamily="-112" charset="-128"/>
              </a:rPr>
              <a:t> </a:t>
            </a:r>
          </a:p>
          <a:p>
            <a:r>
              <a:rPr lang="de-DE" sz="2000" b="1" u="sng">
                <a:solidFill>
                  <a:srgbClr val="000099"/>
                </a:solidFill>
                <a:ea typeface="ヒラギノ角ゴ Pro W3" pitchFamily="-112" charset="-128"/>
              </a:rPr>
              <a:t>Input-Steuerung und „Stofforientierung“</a:t>
            </a:r>
          </a:p>
          <a:p>
            <a:pPr>
              <a:spcBef>
                <a:spcPct val="40000"/>
              </a:spcBef>
            </a:pPr>
            <a:r>
              <a:rPr lang="de-DE" sz="2000">
                <a:ea typeface="ヒラギノ角ゴ Pro W3" pitchFamily="-112" charset="-128"/>
              </a:rPr>
              <a:t>Was soll am Ende dieses Bildungsabschnitts </a:t>
            </a:r>
            <a:br>
              <a:rPr lang="de-DE" sz="2000">
                <a:ea typeface="ヒラギノ角ゴ Pro W3" pitchFamily="-112" charset="-128"/>
              </a:rPr>
            </a:br>
            <a:r>
              <a:rPr lang="de-DE" sz="2000" b="1">
                <a:ea typeface="ヒラギノ角ゴ Pro W3" pitchFamily="-112" charset="-128"/>
              </a:rPr>
              <a:t>durchgenommen</a:t>
            </a:r>
            <a:r>
              <a:rPr lang="de-DE" sz="2000">
                <a:ea typeface="ヒラギノ角ゴ Pro W3" pitchFamily="-112" charset="-128"/>
              </a:rPr>
              <a:t> und behandelt worden sein?</a:t>
            </a:r>
          </a:p>
          <a:p>
            <a:endParaRPr lang="de-DE" sz="2000">
              <a:ea typeface="ヒラギノ角ゴ Pro W3" pitchFamily="-112" charset="-128"/>
            </a:endParaRPr>
          </a:p>
          <a:p>
            <a:r>
              <a:rPr lang="de-DE" sz="1600">
                <a:solidFill>
                  <a:srgbClr val="000099"/>
                </a:solidFill>
                <a:ea typeface="ヒラギノ角ゴ Pro W3" pitchFamily="-112" charset="-128"/>
              </a:rPr>
              <a:t>zur</a:t>
            </a:r>
          </a:p>
          <a:p>
            <a:endParaRPr lang="de-DE" sz="2000">
              <a:ea typeface="ヒラギノ角ゴ Pro W3" pitchFamily="-112" charset="-128"/>
            </a:endParaRPr>
          </a:p>
          <a:p>
            <a:r>
              <a:rPr lang="de-DE" sz="2000" b="1" u="sng">
                <a:solidFill>
                  <a:srgbClr val="000099"/>
                </a:solidFill>
                <a:ea typeface="ヒラギノ角ゴ Pro W3" pitchFamily="-112" charset="-128"/>
              </a:rPr>
              <a:t>Ergebnis- bzw. „Output-Steuerung“ und </a:t>
            </a:r>
            <a:br>
              <a:rPr lang="de-DE" sz="2000" b="1" u="sng">
                <a:solidFill>
                  <a:srgbClr val="000099"/>
                </a:solidFill>
                <a:ea typeface="ヒラギノ角ゴ Pro W3" pitchFamily="-112" charset="-128"/>
              </a:rPr>
            </a:br>
            <a:r>
              <a:rPr lang="de-DE" sz="2000" b="1" u="sng">
                <a:solidFill>
                  <a:srgbClr val="000099"/>
                </a:solidFill>
                <a:ea typeface="ヒラギノ角ゴ Pro W3" pitchFamily="-112" charset="-128"/>
              </a:rPr>
              <a:t>Kompetenzorientierung</a:t>
            </a:r>
          </a:p>
          <a:p>
            <a:pPr>
              <a:spcBef>
                <a:spcPct val="40000"/>
              </a:spcBef>
            </a:pPr>
            <a:r>
              <a:rPr lang="de-DE" sz="2000">
                <a:ea typeface="ヒラギノ角ゴ Pro W3" pitchFamily="-112" charset="-128"/>
              </a:rPr>
              <a:t>Was sollen Schülerinnen und Schüler am </a:t>
            </a:r>
            <a:br>
              <a:rPr lang="de-DE" sz="2000">
                <a:ea typeface="ヒラギノ角ゴ Pro W3" pitchFamily="-112" charset="-128"/>
              </a:rPr>
            </a:br>
            <a:r>
              <a:rPr lang="de-DE" sz="2000">
                <a:ea typeface="ヒラギノ角ゴ Pro W3" pitchFamily="-112" charset="-128"/>
              </a:rPr>
              <a:t>Ende eines Bildungsabschnitts </a:t>
            </a:r>
            <a:r>
              <a:rPr lang="de-DE" sz="2000" b="1">
                <a:ea typeface="ヒラギノ角ゴ Pro W3" pitchFamily="-112" charset="-128"/>
              </a:rPr>
              <a:t>können</a:t>
            </a:r>
            <a:r>
              <a:rPr lang="de-DE" sz="2000">
                <a:ea typeface="ヒラギノ角ゴ Pro W3" pitchFamily="-112" charset="-128"/>
              </a:rPr>
              <a:t>?</a:t>
            </a:r>
          </a:p>
          <a:p>
            <a:endParaRPr lang="de-DE" sz="2000">
              <a:ea typeface="ヒラギノ角ゴ Pro W3" pitchFamily="-112" charset="-128"/>
            </a:endParaRPr>
          </a:p>
        </p:txBody>
      </p:sp>
      <p:sp>
        <p:nvSpPr>
          <p:cNvPr id="17414" name="Textfeld 7"/>
          <p:cNvSpPr txBox="1">
            <a:spLocks noChangeArrowheads="1"/>
          </p:cNvSpPr>
          <p:nvPr/>
        </p:nvSpPr>
        <p:spPr bwMode="auto">
          <a:xfrm>
            <a:off x="4705350" y="8382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2400">
                <a:solidFill>
                  <a:srgbClr val="000066"/>
                </a:solidFill>
                <a:ea typeface="ヒラギノ角ゴ Pro W3" pitchFamily="-112" charset="-128"/>
              </a:rPr>
              <a:t>Orientierungswechsel</a:t>
            </a:r>
          </a:p>
        </p:txBody>
      </p:sp>
      <p:sp>
        <p:nvSpPr>
          <p:cNvPr id="17415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FD0EAD-AF3E-4D70-AB83-BA9B8524460A}" type="slidenum">
              <a:rPr lang="de-DE" smtClean="0"/>
              <a:pPr eaLnBrk="1" hangingPunct="1"/>
              <a:t>5</a:t>
            </a:fld>
            <a:endParaRPr lang="de-DE" smtClean="0"/>
          </a:p>
        </p:txBody>
      </p:sp>
      <p:sp>
        <p:nvSpPr>
          <p:cNvPr id="8" name="Textfeld 7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9810C32-FBBB-4811-8372-8ABE9ECB2585}" type="slidenum">
              <a:rPr lang="de-DE" altLang="de-DE" sz="8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/>
          </a:p>
        </p:txBody>
      </p:sp>
      <p:pic>
        <p:nvPicPr>
          <p:cNvPr id="18435" name="Picture 2" descr="grafik_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99" t="8421" r="-607" b="54451"/>
          <a:stretch>
            <a:fillRect/>
          </a:stretch>
        </p:blipFill>
        <p:spPr bwMode="auto">
          <a:xfrm rot="9443165">
            <a:off x="1692275" y="1677988"/>
            <a:ext cx="522128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BB08BA4-AB15-47DE-BB5C-B3AA8F815B75}" type="slidenum">
              <a:rPr lang="de-DE" altLang="de-DE" sz="800">
                <a:ea typeface="ヒラギノ角ゴ Pro W3"/>
                <a:cs typeface="ヒラギノ角ゴ Pro W3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ea typeface="ヒラギノ角ゴ Pro W3"/>
              <a:cs typeface="ヒラギノ角ゴ Pro W3"/>
            </a:endParaRP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1881188" y="2508250"/>
            <a:ext cx="27368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Unterrichtsgestaltung </a:t>
            </a:r>
            <a:br>
              <a:rPr lang="de-DE" altLang="de-DE" sz="1800">
                <a:ea typeface="ヒラギノ角ゴ Pro W3"/>
                <a:cs typeface="ヒラギノ角ゴ Pro W3"/>
              </a:rPr>
            </a:br>
            <a:r>
              <a:rPr lang="de-DE" altLang="de-DE" sz="1800">
                <a:ea typeface="ヒラギノ角ゴ Pro W3"/>
                <a:cs typeface="ヒラギノ角ゴ Pro W3"/>
              </a:rPr>
              <a:t>und Arbeitsprozesse </a:t>
            </a: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5384800" y="1412875"/>
            <a:ext cx="27368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Nutzung des unterricht-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lichen Angebots</a:t>
            </a:r>
          </a:p>
        </p:txBody>
      </p:sp>
      <p:sp>
        <p:nvSpPr>
          <p:cNvPr id="14343" name="Textfeld 14"/>
          <p:cNvSpPr txBox="1">
            <a:spLocks noChangeArrowheads="1"/>
          </p:cNvSpPr>
          <p:nvPr/>
        </p:nvSpPr>
        <p:spPr bwMode="auto">
          <a:xfrm>
            <a:off x="4705350" y="8382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000066"/>
                </a:solidFill>
                <a:ea typeface="ヒラギノ角ゴ Pro W3"/>
                <a:cs typeface="ヒラギノ角ゴ Pro W3"/>
              </a:rPr>
              <a:t>Orientierungswechsel</a:t>
            </a:r>
          </a:p>
        </p:txBody>
      </p: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76200" y="1412875"/>
            <a:ext cx="3276600" cy="64611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0070C0"/>
                </a:solidFill>
              </a:rPr>
              <a:t>Steuerungsverständnis alter Lehrpläne</a:t>
            </a:r>
          </a:p>
        </p:txBody>
      </p:sp>
      <p:pic>
        <p:nvPicPr>
          <p:cNvPr id="17" name="Picture 2" descr="grafik_transpar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99" t="8421" r="-607" b="54451"/>
          <a:stretch>
            <a:fillRect/>
          </a:stretch>
        </p:blipFill>
        <p:spPr bwMode="auto">
          <a:xfrm rot="-1356835">
            <a:off x="2133600" y="3806825"/>
            <a:ext cx="522128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5292725" y="2924175"/>
            <a:ext cx="2176463" cy="83185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Lernergebnisse</a:t>
            </a:r>
            <a:br>
              <a:rPr lang="de-DE" altLang="de-DE" sz="1800">
                <a:ea typeface="ヒラギノ角ゴ Pro W3"/>
                <a:cs typeface="ヒラギノ角ゴ Pro W3"/>
              </a:rPr>
            </a:br>
            <a:r>
              <a:rPr lang="de-DE" altLang="de-DE" sz="1800">
                <a:ea typeface="ヒラギノ角ゴ Pro W3"/>
                <a:cs typeface="ヒラギノ角ゴ Pro W3"/>
              </a:rPr>
              <a:t>Lernerfolg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de-DE" altLang="de-DE" sz="1800">
              <a:ea typeface="ヒラギノ角ゴ Pro W3"/>
              <a:cs typeface="ヒラギノ角ゴ Pro W3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692275" y="2447925"/>
            <a:ext cx="3024188" cy="3651250"/>
            <a:chOff x="1066" y="1117"/>
            <a:chExt cx="1905" cy="2619"/>
          </a:xfrm>
        </p:grpSpPr>
        <p:sp>
          <p:nvSpPr>
            <p:cNvPr id="14354" name="Rectangle 10"/>
            <p:cNvSpPr>
              <a:spLocks noChangeArrowheads="1"/>
            </p:cNvSpPr>
            <p:nvPr/>
          </p:nvSpPr>
          <p:spPr bwMode="auto">
            <a:xfrm>
              <a:off x="1066" y="1117"/>
              <a:ext cx="1905" cy="2495"/>
            </a:xfrm>
            <a:prstGeom prst="rect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>
                <a:ea typeface="ヒラギノ角ゴ Pro W3"/>
                <a:cs typeface="ヒラギノ角ゴ Pro W3"/>
              </a:endParaRPr>
            </a:p>
          </p:txBody>
        </p:sp>
        <p:sp>
          <p:nvSpPr>
            <p:cNvPr id="14355" name="Text Box 11"/>
            <p:cNvSpPr txBox="1">
              <a:spLocks noChangeArrowheads="1"/>
            </p:cNvSpPr>
            <p:nvPr/>
          </p:nvSpPr>
          <p:spPr bwMode="auto">
            <a:xfrm>
              <a:off x="1662" y="3493"/>
              <a:ext cx="624" cy="2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rgbClr val="0070C0"/>
                  </a:solidFill>
                  <a:ea typeface="ヒラギノ角ゴ Pro W3"/>
                  <a:cs typeface="ヒラギノ角ゴ Pro W3"/>
                </a:rPr>
                <a:t>Fokus</a:t>
              </a:r>
              <a:endParaRPr lang="de-DE" altLang="de-DE" sz="2400" b="1">
                <a:solidFill>
                  <a:srgbClr val="0070C0"/>
                </a:solidFill>
                <a:ea typeface="ヒラギノ角ゴ Pro W3"/>
                <a:cs typeface="ヒラギノ角ゴ Pro W3"/>
              </a:endParaRPr>
            </a:p>
          </p:txBody>
        </p:sp>
      </p:grp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1763713" y="4149725"/>
            <a:ext cx="2881312" cy="93662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durchzunehmender </a:t>
            </a:r>
            <a:br>
              <a:rPr lang="de-DE" altLang="de-DE" sz="1800">
                <a:ea typeface="ヒラギノ角ゴ Pro W3"/>
                <a:cs typeface="ヒラギノ角ゴ Pro W3"/>
              </a:rPr>
            </a:br>
            <a:r>
              <a:rPr lang="de-DE" altLang="de-DE" sz="1800">
                <a:solidFill>
                  <a:srgbClr val="0070C0"/>
                </a:solidFill>
                <a:ea typeface="ヒラギノ角ゴ Pro W3"/>
                <a:cs typeface="ヒラギノ角ゴ Pro W3"/>
              </a:rPr>
              <a:t>Stoff</a:t>
            </a:r>
            <a:r>
              <a:rPr lang="de-DE" altLang="de-DE" sz="1800">
                <a:ea typeface="ヒラギノ角ゴ Pro W3"/>
                <a:cs typeface="ヒラギノ角ゴ Pro W3"/>
              </a:rPr>
              <a:t> als unterrichtliches </a:t>
            </a:r>
            <a:br>
              <a:rPr lang="de-DE" altLang="de-DE" sz="1800">
                <a:ea typeface="ヒラギノ角ゴ Pro W3"/>
                <a:cs typeface="ヒラギノ角ゴ Pro W3"/>
              </a:rPr>
            </a:br>
            <a:r>
              <a:rPr lang="de-DE" altLang="de-DE" sz="1800">
                <a:ea typeface="ヒラギノ角ゴ Pro W3"/>
                <a:cs typeface="ヒラギノ角ゴ Pro W3"/>
              </a:rPr>
              <a:t>Angebot</a:t>
            </a:r>
          </a:p>
        </p:txBody>
      </p:sp>
      <p:grpSp>
        <p:nvGrpSpPr>
          <p:cNvPr id="18" name="Group 8"/>
          <p:cNvGrpSpPr>
            <a:grpSpLocks/>
          </p:cNvGrpSpPr>
          <p:nvPr/>
        </p:nvGrpSpPr>
        <p:grpSpPr bwMode="auto">
          <a:xfrm>
            <a:off x="5051425" y="1412875"/>
            <a:ext cx="3155950" cy="4016375"/>
            <a:chOff x="1066" y="966"/>
            <a:chExt cx="2141" cy="2767"/>
          </a:xfrm>
        </p:grpSpPr>
        <p:sp>
          <p:nvSpPr>
            <p:cNvPr id="14352" name="Rectangle 9"/>
            <p:cNvSpPr>
              <a:spLocks noChangeArrowheads="1"/>
            </p:cNvSpPr>
            <p:nvPr/>
          </p:nvSpPr>
          <p:spPr bwMode="auto">
            <a:xfrm>
              <a:off x="1066" y="966"/>
              <a:ext cx="2141" cy="264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/>
            </a:p>
          </p:txBody>
        </p:sp>
        <p:sp>
          <p:nvSpPr>
            <p:cNvPr id="14353" name="Text Box 10"/>
            <p:cNvSpPr txBox="1">
              <a:spLocks noChangeArrowheads="1"/>
            </p:cNvSpPr>
            <p:nvPr/>
          </p:nvSpPr>
          <p:spPr bwMode="auto">
            <a:xfrm>
              <a:off x="1877" y="3500"/>
              <a:ext cx="65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1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1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rgbClr val="CD0921"/>
                  </a:solidFill>
                  <a:ea typeface="ヒラギノ角ゴ Pro W3"/>
                  <a:cs typeface="ヒラギノ角ゴ Pro W3"/>
                </a:rPr>
                <a:t>Fokus</a:t>
              </a:r>
              <a:endParaRPr lang="de-DE" altLang="de-DE" sz="2400" b="1">
                <a:ea typeface="ヒラギノ角ゴ Pro W3"/>
                <a:cs typeface="ヒラギノ角ゴ Pro W3"/>
              </a:endParaRPr>
            </a:p>
          </p:txBody>
        </p:sp>
      </p:grp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5830888" y="5603875"/>
            <a:ext cx="327660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</a:rPr>
              <a:t>Steuerungsverständnis neuer 	           Kernlehrpläne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5291138" y="2922588"/>
            <a:ext cx="2176462" cy="83185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ea typeface="ヒラギノ角ゴ Pro W3"/>
                <a:cs typeface="ヒラギノ角ゴ Pro W3"/>
              </a:rPr>
              <a:t>Lernergebnisse</a:t>
            </a:r>
            <a:br>
              <a:rPr lang="de-DE" altLang="de-DE" sz="1800">
                <a:ea typeface="ヒラギノ角ゴ Pro W3"/>
                <a:cs typeface="ヒラギノ角ゴ Pro W3"/>
              </a:rPr>
            </a:br>
            <a:r>
              <a:rPr lang="de-DE" altLang="de-DE" sz="1800">
                <a:ea typeface="ヒラギノ角ゴ Pro W3"/>
                <a:cs typeface="ヒラギノ角ゴ Pro W3"/>
              </a:rPr>
              <a:t>Lernerfolg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ea typeface="ヒラギノ角ゴ Pro W3"/>
                <a:cs typeface="ヒラギノ角ゴ Pro W3"/>
              </a:rPr>
              <a:t>Kompetenzen</a:t>
            </a:r>
          </a:p>
        </p:txBody>
      </p:sp>
    </p:spTree>
    <p:extLst>
      <p:ext uri="{BB962C8B-B14F-4D97-AF65-F5344CB8AC3E}">
        <p14:creationId xmlns:p14="http://schemas.microsoft.com/office/powerpoint/2010/main" val="3187673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2" grpId="0"/>
      <p:bldP spid="3" grpId="0" animBg="1"/>
      <p:bldP spid="18441" grpId="0" animBg="1"/>
      <p:bldP spid="18437" grpId="0" animBg="1"/>
      <p:bldP spid="16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0"/>
          <p:cNvSpPr txBox="1">
            <a:spLocks noGrp="1" noChangeArrowheads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9480533-13C7-4E89-ADB3-55D854AAF453}" type="slidenum">
              <a:rPr lang="de-DE" sz="800">
                <a:ea typeface="ヒラギノ角ゴ Pro W3" pitchFamily="-112" charset="-128"/>
              </a:rPr>
              <a:pPr eaLnBrk="1" hangingPunct="1"/>
              <a:t>7</a:t>
            </a:fld>
            <a:endParaRPr lang="de-DE" sz="800">
              <a:ea typeface="ヒラギノ角ゴ Pro W3" pitchFamily="-112" charset="-128"/>
            </a:endParaRPr>
          </a:p>
        </p:txBody>
      </p:sp>
      <p:sp>
        <p:nvSpPr>
          <p:cNvPr id="21507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D8BD672-1105-4ECF-9270-CDCB87A736A5}" type="slidenum">
              <a:rPr lang="de-DE" sz="800">
                <a:ea typeface="ヒラギノ角ゴ Pro W3" pitchFamily="-112" charset="-128"/>
              </a:rPr>
              <a:pPr eaLnBrk="1" hangingPunct="1"/>
              <a:t>7</a:t>
            </a:fld>
            <a:endParaRPr lang="de-DE" sz="800">
              <a:ea typeface="ヒラギノ角ゴ Pro W3" pitchFamily="-112" charset="-128"/>
            </a:endParaRPr>
          </a:p>
        </p:txBody>
      </p:sp>
      <p:sp>
        <p:nvSpPr>
          <p:cNvPr id="1219586" name="Text Box 2"/>
          <p:cNvSpPr txBox="1">
            <a:spLocks noChangeArrowheads="1"/>
          </p:cNvSpPr>
          <p:nvPr/>
        </p:nvSpPr>
        <p:spPr bwMode="auto">
          <a:xfrm>
            <a:off x="517525" y="1344613"/>
            <a:ext cx="8137525" cy="386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000" b="1" u="sng" dirty="0">
                <a:solidFill>
                  <a:srgbClr val="000099"/>
                </a:solidFill>
                <a:ea typeface="ヒラギノ角ゴ Pro W3" pitchFamily="-112" charset="-128"/>
              </a:rPr>
              <a:t>Kompetenzbegriff</a:t>
            </a:r>
            <a:r>
              <a:rPr lang="de-DE" sz="2000" dirty="0">
                <a:solidFill>
                  <a:srgbClr val="000099"/>
                </a:solidFill>
                <a:ea typeface="ヒラギノ角ゴ Pro W3" pitchFamily="-112" charset="-128"/>
              </a:rPr>
              <a:t> der Kernlehrpläne: </a:t>
            </a:r>
          </a:p>
          <a:p>
            <a:pPr eaLnBrk="1" hangingPunct="1">
              <a:spcBef>
                <a:spcPct val="50000"/>
              </a:spcBef>
            </a:pPr>
            <a:r>
              <a:rPr lang="de-DE" sz="2000" dirty="0">
                <a:ea typeface="ヒラギノ角ゴ Pro W3" pitchFamily="-112" charset="-128"/>
                <a:cs typeface="Arial" pitchFamily="34" charset="0"/>
              </a:rPr>
              <a:t>Kompetenzen spiegeln die grundlegenden Handlungsanforderungen, denen Schülerinnen und Schüler in einem Lernbereich (Fach, „Domäne“) ausgesetzt sind. </a:t>
            </a:r>
            <a:endParaRPr lang="de-DE" sz="2000" dirty="0">
              <a:ea typeface="ヒラギノ角ゴ Pro W3" pitchFamily="-112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de-DE" sz="2000" dirty="0">
                <a:ea typeface="ヒラギノ角ゴ Pro W3" pitchFamily="-112" charset="-128"/>
              </a:rPr>
              <a:t>Nach Weinert (2001, S. 27f.) versteht man Kompetenzen als      </a:t>
            </a:r>
          </a:p>
          <a:p>
            <a:pPr eaLnBrk="1" hangingPunct="1">
              <a:spcBef>
                <a:spcPct val="25000"/>
              </a:spcBef>
            </a:pPr>
            <a:r>
              <a:rPr lang="de-DE" sz="2000" dirty="0" smtClean="0">
                <a:ea typeface="ヒラギノ角ゴ Pro W3" pitchFamily="-112" charset="-128"/>
              </a:rPr>
              <a:t>„die </a:t>
            </a:r>
            <a:r>
              <a:rPr lang="de-DE" sz="2000" dirty="0">
                <a:ea typeface="ヒラギノ角ゴ Pro W3" pitchFamily="-112" charset="-128"/>
              </a:rPr>
              <a:t>bei Individuen verfügbaren oder durch sie </a:t>
            </a:r>
            <a:r>
              <a:rPr lang="de-DE" sz="2000" u="sng" dirty="0">
                <a:solidFill>
                  <a:srgbClr val="000066"/>
                </a:solidFill>
                <a:ea typeface="ヒラギノ角ゴ Pro W3" pitchFamily="-112" charset="-128"/>
              </a:rPr>
              <a:t>erlernbaren kognitiven Fähigkeiten und Fertigkeiten, um bestimmte Probleme zu lösen</a:t>
            </a:r>
            <a:r>
              <a:rPr lang="de-DE" sz="2000" dirty="0">
                <a:ea typeface="ヒラギノ角ゴ Pro W3" pitchFamily="-112" charset="-128"/>
              </a:rPr>
              <a:t>, sowie die damit verbundenen </a:t>
            </a:r>
            <a:r>
              <a:rPr lang="de-DE" sz="2000" u="sng" dirty="0">
                <a:solidFill>
                  <a:srgbClr val="000066"/>
                </a:solidFill>
                <a:ea typeface="ヒラギノ角ゴ Pro W3" pitchFamily="-112" charset="-128"/>
              </a:rPr>
              <a:t>motivationalen, volitionalen und sozialen Bereitschaften und Fähigkeiten</a:t>
            </a:r>
            <a:r>
              <a:rPr lang="de-DE" sz="2000" dirty="0">
                <a:ea typeface="ヒラギノ角ゴ Pro W3" pitchFamily="-112" charset="-128"/>
              </a:rPr>
              <a:t>, um die Problemlösungen in variablen Situationen erfolgreich und verantwortungsvoll </a:t>
            </a:r>
            <a:r>
              <a:rPr lang="de-DE" sz="2000" u="sng" dirty="0">
                <a:solidFill>
                  <a:srgbClr val="000066"/>
                </a:solidFill>
                <a:ea typeface="ヒラギノ角ゴ Pro W3" pitchFamily="-112" charset="-128"/>
              </a:rPr>
              <a:t>nutzen</a:t>
            </a:r>
            <a:r>
              <a:rPr lang="de-DE" sz="2000" dirty="0">
                <a:ea typeface="ヒラギノ角ゴ Pro W3" pitchFamily="-112" charset="-128"/>
              </a:rPr>
              <a:t> zu können“. </a:t>
            </a:r>
            <a:br>
              <a:rPr lang="de-DE" sz="2000" dirty="0">
                <a:ea typeface="ヒラギノ角ゴ Pro W3" pitchFamily="-112" charset="-128"/>
              </a:rPr>
            </a:br>
            <a:endParaRPr lang="de-DE" sz="2000" dirty="0">
              <a:ea typeface="ヒラギノ角ゴ Pro W3" pitchFamily="-112" charset="-128"/>
            </a:endParaRPr>
          </a:p>
        </p:txBody>
      </p:sp>
      <p:sp>
        <p:nvSpPr>
          <p:cNvPr id="1219587" name="Text Box 3"/>
          <p:cNvSpPr txBox="1">
            <a:spLocks noChangeArrowheads="1"/>
          </p:cNvSpPr>
          <p:nvPr/>
        </p:nvSpPr>
        <p:spPr bwMode="auto">
          <a:xfrm>
            <a:off x="681038" y="5181600"/>
            <a:ext cx="7723187" cy="1031875"/>
          </a:xfrm>
          <a:prstGeom prst="rect">
            <a:avLst/>
          </a:prstGeom>
          <a:noFill/>
          <a:ln w="25400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2000" b="1">
                <a:solidFill>
                  <a:srgbClr val="000066"/>
                </a:solidFill>
                <a:latin typeface="Times New Roman" pitchFamily="18" charset="0"/>
                <a:ea typeface="ヒラギノ角ゴ Pro W3" pitchFamily="-112" charset="-128"/>
                <a:cs typeface="Arial" pitchFamily="34" charset="0"/>
              </a:rPr>
              <a:t>Eine Kompetenz ist eine Disposition, die dazu befähigt, </a:t>
            </a:r>
            <a:br>
              <a:rPr lang="de-DE" sz="2000" b="1">
                <a:solidFill>
                  <a:srgbClr val="000066"/>
                </a:solidFill>
                <a:latin typeface="Times New Roman" pitchFamily="18" charset="0"/>
                <a:ea typeface="ヒラギノ角ゴ Pro W3" pitchFamily="-112" charset="-128"/>
                <a:cs typeface="Arial" pitchFamily="34" charset="0"/>
              </a:rPr>
            </a:br>
            <a:r>
              <a:rPr lang="de-DE" sz="2000" b="1">
                <a:solidFill>
                  <a:srgbClr val="000066"/>
                </a:solidFill>
                <a:latin typeface="Times New Roman" pitchFamily="18" charset="0"/>
                <a:ea typeface="ヒラギノ角ゴ Pro W3" pitchFamily="-112" charset="-128"/>
                <a:cs typeface="Arial" pitchFamily="34" charset="0"/>
              </a:rPr>
              <a:t>variable Anforderungssituationen in einem bestimmten Lern- oder Handlungsbereich erfolgreich und verantwortlich zu bewältigen.</a:t>
            </a:r>
          </a:p>
        </p:txBody>
      </p:sp>
      <p:sp>
        <p:nvSpPr>
          <p:cNvPr id="21510" name="Textfeld 11"/>
          <p:cNvSpPr txBox="1">
            <a:spLocks noChangeArrowheads="1"/>
          </p:cNvSpPr>
          <p:nvPr/>
        </p:nvSpPr>
        <p:spPr bwMode="auto">
          <a:xfrm>
            <a:off x="4705350" y="8382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2400">
                <a:solidFill>
                  <a:srgbClr val="000066"/>
                </a:solidFill>
                <a:ea typeface="ヒラギノ角ゴ Pro W3" pitchFamily="-112" charset="-128"/>
              </a:rPr>
              <a:t>Kompetenzorientierung</a:t>
            </a:r>
          </a:p>
        </p:txBody>
      </p:sp>
      <p:sp>
        <p:nvSpPr>
          <p:cNvPr id="21511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8EDC4-A6AD-4591-9B5B-18E4DB344D9D}" type="slidenum">
              <a:rPr lang="de-DE" smtClean="0"/>
              <a:pPr eaLnBrk="1" hangingPunct="1"/>
              <a:t>7</a:t>
            </a:fld>
            <a:endParaRPr lang="de-DE" smtClean="0"/>
          </a:p>
        </p:txBody>
      </p:sp>
      <p:sp>
        <p:nvSpPr>
          <p:cNvPr id="8" name="Textfeld 7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endParaRPr lang="de-DE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9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19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1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5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2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8D9E0E-F19B-4999-A7B1-7E57E67C68E1}" type="slidenum">
              <a:rPr lang="de-DE" sz="800"/>
              <a:pPr eaLnBrk="1" hangingPunct="1"/>
              <a:t>8</a:t>
            </a:fld>
            <a:endParaRPr lang="de-DE" sz="80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57200" y="2271713"/>
            <a:ext cx="814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1950" indent="-279400" defTabSz="203200">
              <a:buFontTx/>
              <a:buChar char="•"/>
            </a:pPr>
            <a:r>
              <a:rPr lang="de-DE" sz="2000">
                <a:ea typeface="ヒラギノ角ゴ Pro W3" pitchFamily="-112" charset="-128"/>
                <a:cs typeface="Arial" pitchFamily="34" charset="0"/>
              </a:rPr>
              <a:t>benennen individuelle fachspezifische Fähigkeiten und Fertigkeiten einer Person (keine reinen Unterrichtsinhalte)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14350" y="1811338"/>
            <a:ext cx="679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rgbClr val="000099"/>
                </a:solidFill>
                <a:ea typeface="ヒラギノ角ゴ Pro W3" pitchFamily="-112" charset="-128"/>
                <a:cs typeface="Arial" pitchFamily="34" charset="0"/>
              </a:rPr>
              <a:t>Kompetenzen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57200" y="3057525"/>
            <a:ext cx="79105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361950" indent="-276225" defTabSz="374650">
              <a:spcBef>
                <a:spcPct val="50000"/>
              </a:spcBef>
              <a:buFontTx/>
              <a:buChar char="•"/>
              <a:defRPr/>
            </a:pPr>
            <a:r>
              <a:rPr lang="de-DE" sz="2000" dirty="0">
                <a:ea typeface="ヒラギノ角ゴ Pro W3" pitchFamily="-112" charset="-128"/>
                <a:cs typeface="Arial" pitchFamily="34" charset="0"/>
              </a:rPr>
              <a:t>werden in einem längeren Entwicklungsprozess erworben (sind nicht identisch mit Stundenzielen)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74650" y="3838575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447675" indent="-260350" defTabSz="476250">
              <a:spcBef>
                <a:spcPct val="50000"/>
              </a:spcBef>
              <a:buFontTx/>
              <a:buChar char="•"/>
              <a:defRPr/>
            </a:pPr>
            <a:r>
              <a:rPr lang="de-DE" sz="2000">
                <a:ea typeface="ヒラギノ角ゴ Pro W3" pitchFamily="-112" charset="-128"/>
                <a:cs typeface="Arial" pitchFamily="34" charset="0"/>
              </a:rPr>
              <a:t>sind Grundlage für das selbstständige Lösen von Problemen und für das Hervorbringen von Neuem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74650" y="4676775"/>
            <a:ext cx="6931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447675" indent="-260350" defTabSz="476250">
              <a:spcBef>
                <a:spcPct val="50000"/>
              </a:spcBef>
              <a:buFontTx/>
              <a:buChar char="•"/>
              <a:defRPr/>
            </a:pPr>
            <a:r>
              <a:rPr lang="de-DE" sz="2000">
                <a:ea typeface="ヒラギノ角ゴ Pro W3" pitchFamily="-112" charset="-128"/>
                <a:cs typeface="Arial" pitchFamily="34" charset="0"/>
              </a:rPr>
              <a:t>sind stärkenorientiert (nicht defizitorientiert)</a:t>
            </a:r>
          </a:p>
        </p:txBody>
      </p:sp>
      <p:sp>
        <p:nvSpPr>
          <p:cNvPr id="22537" name="Textfeld 15"/>
          <p:cNvSpPr txBox="1">
            <a:spLocks noChangeArrowheads="1"/>
          </p:cNvSpPr>
          <p:nvPr/>
        </p:nvSpPr>
        <p:spPr bwMode="auto">
          <a:xfrm>
            <a:off x="4705350" y="8382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2400">
                <a:solidFill>
                  <a:srgbClr val="000066"/>
                </a:solidFill>
                <a:ea typeface="ヒラギノ角ゴ Pro W3" pitchFamily="-112" charset="-128"/>
              </a:rPr>
              <a:t>Kompetenzorientierung</a:t>
            </a:r>
          </a:p>
        </p:txBody>
      </p:sp>
      <p:sp>
        <p:nvSpPr>
          <p:cNvPr id="2253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4B8DF03-3185-435E-BE55-5A9568C5C3B7}" type="slidenum">
              <a:rPr lang="de-DE" smtClean="0"/>
              <a:pPr eaLnBrk="1" hangingPunct="1"/>
              <a:t>8</a:t>
            </a:fld>
            <a:endParaRPr lang="de-DE" smtClean="0"/>
          </a:p>
        </p:txBody>
      </p:sp>
      <p:sp>
        <p:nvSpPr>
          <p:cNvPr id="11" name="Textfeld 10"/>
          <p:cNvSpPr txBox="1"/>
          <p:nvPr/>
        </p:nvSpPr>
        <p:spPr>
          <a:xfrm>
            <a:off x="885824" y="6369844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4"/>
          <p:cNvSpPr txBox="1">
            <a:spLocks noGrp="1"/>
          </p:cNvSpPr>
          <p:nvPr/>
        </p:nvSpPr>
        <p:spPr bwMode="auto">
          <a:xfrm>
            <a:off x="539750" y="6453188"/>
            <a:ext cx="28892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E7344A2-EA6E-4470-A05E-663DAEF69CB2}" type="slidenum">
              <a:rPr lang="de-DE" sz="800"/>
              <a:pPr eaLnBrk="1" hangingPunct="1"/>
              <a:t>9</a:t>
            </a:fld>
            <a:endParaRPr lang="de-DE" sz="800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352550" y="2876550"/>
            <a:ext cx="7218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>
              <a:ea typeface="ヒラギノ角ゴ Pro W3" pitchFamily="-112" charset="-128"/>
            </a:endParaRPr>
          </a:p>
        </p:txBody>
      </p:sp>
      <p:sp>
        <p:nvSpPr>
          <p:cNvPr id="925699" name="Text Box 3"/>
          <p:cNvSpPr txBox="1">
            <a:spLocks noChangeArrowheads="1"/>
          </p:cNvSpPr>
          <p:nvPr/>
        </p:nvSpPr>
        <p:spPr bwMode="auto">
          <a:xfrm>
            <a:off x="1042988" y="1725613"/>
            <a:ext cx="777716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de-DE" sz="2000" b="1" dirty="0">
                <a:ea typeface="ヒラギノ角ゴ Pro W3" pitchFamily="-112" charset="-128"/>
              </a:rPr>
              <a:t>Welche Kompetenzen</a:t>
            </a:r>
            <a:r>
              <a:rPr lang="de-DE" sz="2000" dirty="0">
                <a:ea typeface="ヒラギノ角ゴ Pro W3" pitchFamily="-112" charset="-128"/>
              </a:rPr>
              <a:t> sollen bis zum Ende des Bildungsabschnitts entwickelt werden (KLP-Vorgabe, schulinterner Lehrplan)? </a:t>
            </a:r>
          </a:p>
          <a:p>
            <a:pPr>
              <a:spcBef>
                <a:spcPct val="20000"/>
              </a:spcBef>
            </a:pPr>
            <a:r>
              <a:rPr lang="de-DE" sz="2000" dirty="0">
                <a:ea typeface="ヒラギノ角ゴ Pro W3" pitchFamily="-112" charset="-128"/>
              </a:rPr>
              <a:t>	Worauf konzentrieren wir uns zunächst?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2000" b="1" dirty="0">
                <a:ea typeface="ヒラギノ角ゴ Pro W3" pitchFamily="-112" charset="-128"/>
              </a:rPr>
              <a:t>Welcher Inhalt / welche </a:t>
            </a:r>
            <a:r>
              <a:rPr lang="de-DE" sz="2000" b="1" dirty="0" smtClean="0">
                <a:ea typeface="ヒラギノ角ゴ Pro W3" pitchFamily="-112" charset="-128"/>
              </a:rPr>
              <a:t>Gegenstände sind </a:t>
            </a:r>
            <a:r>
              <a:rPr lang="de-DE" sz="2000" b="1" dirty="0">
                <a:ea typeface="ヒラギノ角ゴ Pro W3" pitchFamily="-112" charset="-128"/>
              </a:rPr>
              <a:t>geeignet</a:t>
            </a:r>
            <a:r>
              <a:rPr lang="de-DE" sz="2000" dirty="0">
                <a:ea typeface="ヒラギノ角ゴ Pro W3" pitchFamily="-112" charset="-128"/>
              </a:rPr>
              <a:t>, um dieses Können (diese Kompetenzen) zu entwickeln? </a:t>
            </a:r>
            <a:r>
              <a:rPr lang="de-DE" sz="2000" dirty="0" smtClean="0">
                <a:ea typeface="ヒラギノ角ゴ Pro W3" pitchFamily="-112" charset="-128"/>
              </a:rPr>
              <a:t>                  </a:t>
            </a:r>
            <a:r>
              <a:rPr lang="de-DE" sz="2000" b="1" dirty="0" smtClean="0">
                <a:ea typeface="ヒラギノ角ゴ Pro W3" pitchFamily="-112" charset="-128"/>
              </a:rPr>
              <a:t>+</a:t>
            </a:r>
            <a:r>
              <a:rPr lang="de-DE" sz="2000" dirty="0" smtClean="0">
                <a:ea typeface="ヒラギノ角ゴ Pro W3" pitchFamily="-112" charset="-128"/>
              </a:rPr>
              <a:t> </a:t>
            </a:r>
            <a:r>
              <a:rPr lang="de-DE" sz="2000" b="1" dirty="0">
                <a:ea typeface="ヒラギノ角ゴ Pro W3" pitchFamily="-112" charset="-128"/>
              </a:rPr>
              <a:t>In welchen</a:t>
            </a:r>
            <a:r>
              <a:rPr lang="de-DE" sz="2000" dirty="0">
                <a:ea typeface="ヒラギノ角ゴ Pro W3" pitchFamily="-112" charset="-128"/>
              </a:rPr>
              <a:t> </a:t>
            </a:r>
            <a:r>
              <a:rPr lang="de-DE" sz="2000" b="1" dirty="0">
                <a:ea typeface="ヒラギノ角ゴ Pro W3" pitchFamily="-112" charset="-128"/>
              </a:rPr>
              <a:t>Anwendungs- und Handlungssituationen</a:t>
            </a:r>
            <a:r>
              <a:rPr lang="de-DE" sz="2000" dirty="0">
                <a:ea typeface="ヒラギノ角ゴ Pro W3" pitchFamily="-112" charset="-128"/>
              </a:rPr>
              <a:t> ist die Kompetenz relevant?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2000" dirty="0">
                <a:ea typeface="ヒラギノ角ゴ Pro W3" pitchFamily="-112" charset="-128"/>
              </a:rPr>
              <a:t>Wie muss auf dieser Grundlage die </a:t>
            </a:r>
            <a:r>
              <a:rPr lang="de-DE" sz="2000" b="1" dirty="0">
                <a:ea typeface="ヒラギノ角ゴ Pro W3" pitchFamily="-112" charset="-128"/>
              </a:rPr>
              <a:t>Erwerbs- bzw. Lernsituation</a:t>
            </a:r>
            <a:r>
              <a:rPr lang="de-DE" sz="2000" dirty="0">
                <a:ea typeface="ヒラギノ角ゴ Pro W3" pitchFamily="-112" charset="-128"/>
              </a:rPr>
              <a:t> gestaltet sein?  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3350" y="1255713"/>
            <a:ext cx="8934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sz="2000" b="1">
                <a:solidFill>
                  <a:srgbClr val="000099"/>
                </a:solidFill>
                <a:ea typeface="ヒラギノ角ゴ Pro W3" pitchFamily="-112" charset="-128"/>
              </a:rPr>
              <a:t>Kompetenz(erwartungen) als Ausgangspunkt für die Planung</a:t>
            </a:r>
          </a:p>
        </p:txBody>
      </p:sp>
      <p:sp>
        <p:nvSpPr>
          <p:cNvPr id="925701" name="Rectangle 5"/>
          <p:cNvSpPr>
            <a:spLocks noChangeArrowheads="1"/>
          </p:cNvSpPr>
          <p:nvPr/>
        </p:nvSpPr>
        <p:spPr bwMode="auto">
          <a:xfrm>
            <a:off x="1963738" y="5245100"/>
            <a:ext cx="5781675" cy="100806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r>
              <a:rPr lang="de-DE" b="1" dirty="0">
                <a:solidFill>
                  <a:srgbClr val="000099"/>
                </a:solidFill>
                <a:ea typeface="ヒラギノ角ゴ Pro W3" pitchFamily="-112" charset="-128"/>
              </a:rPr>
              <a:t>„Nach ___Stunden zum Thema ____ erwarte </a:t>
            </a:r>
            <a:r>
              <a:rPr lang="de-DE" b="1" dirty="0" smtClean="0">
                <a:solidFill>
                  <a:srgbClr val="000099"/>
                </a:solidFill>
                <a:ea typeface="ヒラギノ角ゴ Pro W3" pitchFamily="-112" charset="-128"/>
              </a:rPr>
              <a:t>ich, </a:t>
            </a:r>
          </a:p>
          <a:p>
            <a:pPr eaLnBrk="0" hangingPunct="0">
              <a:spcBef>
                <a:spcPct val="50000"/>
              </a:spcBef>
            </a:pPr>
            <a:r>
              <a:rPr lang="de-DE" b="1" dirty="0" smtClean="0">
                <a:solidFill>
                  <a:srgbClr val="000099"/>
                </a:solidFill>
                <a:ea typeface="ヒラギノ角ゴ Pro W3" pitchFamily="-112" charset="-128"/>
              </a:rPr>
              <a:t>dass </a:t>
            </a:r>
            <a:r>
              <a:rPr lang="de-DE" b="1" dirty="0">
                <a:solidFill>
                  <a:srgbClr val="000099"/>
                </a:solidFill>
                <a:ea typeface="ヒラギノ角ゴ Pro W3" pitchFamily="-112" charset="-128"/>
              </a:rPr>
              <a:t>die Schülerinnen und Schüler </a:t>
            </a:r>
            <a:br>
              <a:rPr lang="de-DE" b="1" dirty="0">
                <a:solidFill>
                  <a:srgbClr val="000099"/>
                </a:solidFill>
                <a:ea typeface="ヒラギノ角ゴ Pro W3" pitchFamily="-112" charset="-128"/>
              </a:rPr>
            </a:br>
            <a:r>
              <a:rPr lang="de-DE" b="1" dirty="0">
                <a:solidFill>
                  <a:srgbClr val="000099"/>
                </a:solidFill>
                <a:ea typeface="ヒラギノ角ゴ Pro W3" pitchFamily="-112" charset="-128"/>
              </a:rPr>
              <a:t>…, …, …, … und  … können.“</a:t>
            </a:r>
          </a:p>
        </p:txBody>
      </p:sp>
      <p:sp>
        <p:nvSpPr>
          <p:cNvPr id="23559" name="Textfeld 8"/>
          <p:cNvSpPr txBox="1">
            <a:spLocks noChangeArrowheads="1"/>
          </p:cNvSpPr>
          <p:nvPr/>
        </p:nvSpPr>
        <p:spPr bwMode="auto">
          <a:xfrm>
            <a:off x="4705350" y="8382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e-DE" sz="2400">
                <a:solidFill>
                  <a:srgbClr val="000066"/>
                </a:solidFill>
                <a:ea typeface="ヒラギノ角ゴ Pro W3" pitchFamily="-112" charset="-128"/>
              </a:rPr>
              <a:t>Kompetenzorientierung</a:t>
            </a:r>
          </a:p>
        </p:txBody>
      </p:sp>
      <p:sp>
        <p:nvSpPr>
          <p:cNvPr id="23560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324160B-711F-4D64-82F2-01F2E232E32F}" type="slidenum">
              <a:rPr lang="de-DE" smtClean="0"/>
              <a:pPr eaLnBrk="1" hangingPunct="1"/>
              <a:t>9</a:t>
            </a:fld>
            <a:endParaRPr lang="de-DE" smtClean="0"/>
          </a:p>
        </p:txBody>
      </p:sp>
      <p:sp>
        <p:nvSpPr>
          <p:cNvPr id="9" name="Textfeld 8"/>
          <p:cNvSpPr txBox="1"/>
          <p:nvPr/>
        </p:nvSpPr>
        <p:spPr>
          <a:xfrm>
            <a:off x="885824" y="6427788"/>
            <a:ext cx="818197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050" dirty="0"/>
              <a:t>KLP </a:t>
            </a:r>
            <a:r>
              <a:rPr lang="de-DE" sz="1050" dirty="0" err="1"/>
              <a:t>GOSt</a:t>
            </a:r>
            <a:r>
              <a:rPr lang="de-DE" sz="1050" dirty="0"/>
              <a:t>  - </a:t>
            </a:r>
            <a:r>
              <a:rPr lang="de-DE" sz="1050" dirty="0" smtClean="0"/>
              <a:t>Implementation</a:t>
            </a:r>
            <a:r>
              <a:rPr lang="de-DE" sz="1050" dirty="0"/>
              <a:t>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701" grpId="0" animBg="1"/>
    </p:bldLst>
  </p:timing>
</p:sld>
</file>

<file path=ppt/theme/theme1.xml><?xml version="1.0" encoding="utf-8"?>
<a:theme xmlns:a="http://schemas.openxmlformats.org/drawingml/2006/main" name="NRW_PowerPoint">
  <a:themeElements>
    <a:clrScheme name="NRW_PowerPoint 13">
      <a:dk1>
        <a:srgbClr val="000000"/>
      </a:dk1>
      <a:lt1>
        <a:srgbClr val="FFFFFF"/>
      </a:lt1>
      <a:dk2>
        <a:srgbClr val="E2001A"/>
      </a:dk2>
      <a:lt2>
        <a:srgbClr val="009036"/>
      </a:lt2>
      <a:accent1>
        <a:srgbClr val="ACACAC"/>
      </a:accent1>
      <a:accent2>
        <a:srgbClr val="F294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DB8600"/>
      </a:accent6>
      <a:hlink>
        <a:srgbClr val="B1C800"/>
      </a:hlink>
      <a:folHlink>
        <a:srgbClr val="E75112"/>
      </a:folHlink>
    </a:clrScheme>
    <a:fontScheme name="NRW_PowerPoint">
      <a:majorFont>
        <a:latin typeface="Arial-BoldMT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>
        <a:spAutoFit/>
      </a:bodyPr>
      <a:lstStyle>
        <a:defPPr>
          <a:defRPr sz="1050" dirty="0"/>
        </a:defPPr>
      </a:lstStyle>
    </a:txDef>
  </a:objectDefaults>
  <a:extraClrSchemeLst>
    <a:extraClrScheme>
      <a:clrScheme name="NRW_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W_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W_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W_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W_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W_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W_PowerPoint 13">
        <a:dk1>
          <a:srgbClr val="000000"/>
        </a:dk1>
        <a:lt1>
          <a:srgbClr val="FFFFFF"/>
        </a:lt1>
        <a:dk2>
          <a:srgbClr val="E2001A"/>
        </a:dk2>
        <a:lt2>
          <a:srgbClr val="009036"/>
        </a:lt2>
        <a:accent1>
          <a:srgbClr val="ACACAC"/>
        </a:accent1>
        <a:accent2>
          <a:srgbClr val="F294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DB8600"/>
        </a:accent6>
        <a:hlink>
          <a:srgbClr val="B1C800"/>
        </a:hlink>
        <a:folHlink>
          <a:srgbClr val="E751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NRW_PowerPoint</Template>
  <TotalTime>0</TotalTime>
  <Words>2006</Words>
  <Application>Microsoft Office PowerPoint</Application>
  <PresentationFormat>Bildschirmpräsentation (4:3)</PresentationFormat>
  <Paragraphs>563</Paragraphs>
  <Slides>48</Slides>
  <Notes>34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48</vt:i4>
      </vt:variant>
    </vt:vector>
  </HeadingPairs>
  <TitlesOfParts>
    <vt:vector size="50" baseType="lpstr">
      <vt:lpstr>NRW_PowerPoint</vt:lpstr>
      <vt:lpstr>Dokument</vt:lpstr>
      <vt:lpstr>PowerPoint-Präsentation</vt:lpstr>
      <vt:lpstr>Agenda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 Struktur (KLP, SII S. 14)</vt:lpstr>
      <vt:lpstr>        Übergreifende fachliche Kompetenz im Fach Latein:   Befähigung zur historischen Kommunikation </vt:lpstr>
      <vt:lpstr>     </vt:lpstr>
      <vt:lpstr>PowerPoint-Präsentation</vt:lpstr>
      <vt:lpstr>PowerPoint-Präsentation</vt:lpstr>
      <vt:lpstr>TOP II: Schulinterne Lehrpläne und Unterstützungsangebote</vt:lpstr>
      <vt:lpstr>PowerPoint-Präsentation</vt:lpstr>
      <vt:lpstr>PowerPoint-Präsentation</vt:lpstr>
      <vt:lpstr>PowerPoint-Präsentation</vt:lpstr>
      <vt:lpstr>PowerPoint-Präsentation</vt:lpstr>
      <vt:lpstr>Struktur eines schulinternen Lehrplans – Gliederung</vt:lpstr>
      <vt:lpstr>PowerPoint-Präsentation</vt:lpstr>
      <vt:lpstr>PowerPoint-Präsentation</vt:lpstr>
      <vt:lpstr>    TOP III: Fachspezifische Erläuterungen zum neuen KLP Lateinisch  </vt:lpstr>
      <vt:lpstr>     Vom Lehrplan (1999) zum Kernlehrplan (2013) –  die wichtigsten Kontinuitäten und Neuerungen      </vt:lpstr>
      <vt:lpstr>Die wichtigsten Kontinuitäten  Im Vergleich zum Lehrplan Sekundarstufe II (1999)  - gleiches Leitziel: Historische Kommunikation   - substantielle Beibehaltung der Gegenstandsbereiche  - Zentralstellung von Originaltexten   Im Vergleich zu den Kernlehrplänen der Sekundarstufe I (ab 2004):  - Beibehaltung der strukturierenden Kompetenzbereiche:   Textkompetenz, Sprachkompetenz, Kulturkompetenz  </vt:lpstr>
      <vt:lpstr>Die wichtigsten Neuerungen   - durchgängige Kompetenzorientierung und Strukturierung nach    drei Kompetenzbereichen und Inhaltsfeldern  - konsequente Output-Orientierung und Konzentration auf den fachlichen Kern    Was sollen Schülerinnen und Schüler am Ende eines Bildungsabschnittes können?  - Ausweisung von Anforderungen am Ende der Einführungsphase sowie    für den GK und LK im Abitur  - Anschlussfähigkeit an die KLP der Sekundarstufe I   - Tabelle zur Bestimmung von Textschwierigkeitsgraden im Anhang               </vt:lpstr>
      <vt:lpstr>    Der neue Kernlehrplan Lateinisch im Überblick      </vt:lpstr>
      <vt:lpstr>PowerPoint-Präsentation</vt:lpstr>
      <vt:lpstr>  </vt:lpstr>
      <vt:lpstr>Kompetenzbereich  Textkompetenz  greift das Erschließen, Übersetzen, Interpretieren von Originaltexten auf. </vt:lpstr>
      <vt:lpstr>Kompetenzbereich  Sprachkompetenz  greift die Verfügbarkeit sprachlicher Mittel in den Bereichen Lexik, Morphologie und Syntax auf.    </vt:lpstr>
      <vt:lpstr>Kompetenzbereich  Kulturkompetenz  Fähigkeit zur Verortung, zum Verständnis, zur Erläuterung und zur Beurteilung der Originaltexte und der ihnen immanenten Fragestellungen, Ideen und Motive.     </vt:lpstr>
      <vt:lpstr>   </vt:lpstr>
      <vt:lpstr>Beispiele für Kompetenzerwartungen:  Textkompetenz (Gk, fortgef. FS, EPh):  Die Schülerinnen und Schüler können...  + anhand textsemantischer und textsyntaktischer Merkmale eine begründete Erwartung    an Inhalt und Struktur der Texte formulieren  + Originaltexte sprachlich richtig und sinngerecht rekodieren und ihr Textverständnis    in einer Übersetzung dokumentieren  + typische Merkmale der jeweiligen Textgattung nennen und an Beispielen deren    Funktion erläutern </vt:lpstr>
      <vt:lpstr>Beispiele für Kompetenzerwartungen:  Sprachkompetenz (Gk, fortgef. FS, EPh):  Die Schülerinnen und Schüler können...  + ihren Wortschatz themen- und autorenspezifisch unter Nutzung ihnen bekannter    Methoden erweitern und sichern  + auf Grund ihrer sprach-kontrastiven Arbeit die Ausdrucksmöglichkeiten in der    deutschen Sprache auf den Ebenen der Idiomatik, der Struktur und des Stils erweitern  + die Fachterminologie korrekt anwenden  </vt:lpstr>
      <vt:lpstr>Beispiele für Kompetenzerwartungen:  Kulturkompetenz (Gk, fortgef. FS, EPh):  Die Schülerinnen und Schüler können...  + themenbezogen Kenntnisse der antiken Kultur und Geschichte sachgerecht und    strukturiert darstellen  + Gemeinsamkeiten und Unterschiede zwischen Antike und Gegenwart darstellen und    deren Bedeutung vor dem Hintergrund kultureller Entwicklungen in Europa beschreiben  </vt:lpstr>
      <vt:lpstr>Inhaltsfelder  </vt:lpstr>
      <vt:lpstr>Inhaltsfelder und inhaltliche Schwerpunkte  Zum Inhaltsfeld Römische Geschichte und Politik gibt es für den Gk fortgef. bis zum Ende der QPh folgende inhaltliche Schwerpunkte zu berücksichtigen:   - Aufgabe der römischen Geschichtsschreibung  - Mythos und Wirklichkeit – römische Frühzeit, res publica und Prinzipat  - Romidee und Romkritik  - Rom in der Auseinandersetzung mit fremden Völkern </vt:lpstr>
      <vt:lpstr>PowerPoint-Präsentation</vt:lpstr>
      <vt:lpstr>PowerPoint-Präsentation</vt:lpstr>
      <vt:lpstr>PowerPoint-Präsentation</vt:lpstr>
      <vt:lpstr>PowerPoint-Präsentation</vt:lpstr>
      <vt:lpstr>    TOP IV: Lernerfolgsüberprüfung, Leistungsbewertung und Abiturprüfung     </vt:lpstr>
      <vt:lpstr>Lernerfolgsüberprüfung und Leistungsbewertung  Kompetenzerwerb wird sowohl mittels Sonstige Leistungen im Unterricht/Sonstige Mitarbeit als auch in Schriftliche Arbeiten/Klausuren überprüft.  Die Klausuren bestehen aus:   - Übersetzung eines unbekannten Originaltextes und   - aufgabengelenkte Interpretation dieses ggf. um weitere Dokumente/  Materialien erweiterten Textes   Die Überprüfung der Kompetenzen (schriftlich, mündlich) erfolgt über die Anwendung des gesamten Spektrums an Überprüfungsformen.   </vt:lpstr>
      <vt:lpstr> Mögliche Überprüfungsformen (Ausschnitt)     </vt:lpstr>
      <vt:lpstr> Mögliche Überprüfungsformen (Ausschnitt)   </vt:lpstr>
      <vt:lpstr>Abiturprüfung  Aufgabentypen bzw. -kombinationen im Zentralabitur:  Die Abiturprüfung besteht aus folgenden verpflichtenden Teilen:  - Übersetzung eines unbekannten lateinischen Originaltextes und   -  aufgabengelenkte Interpretation dieses ggf. um weitere Dokumente/Materialien erweiterten Textes.  Umfang des Originaltexts: in der Regel ein Wort pro Minute  Die Interpretationsaufgaben setzen sich aus den schriftlichen Überprüfungsformen (Kapitel 3) auch in Kombination zusammen.   Die Abiturvorgaben legen Schwerpunkte für die Vorbereitung fest.  </vt:lpstr>
    </vt:vector>
  </TitlesOfParts>
  <Company>MSW NRW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Musiol</dc:creator>
  <cp:lastModifiedBy>Prasse, Arne</cp:lastModifiedBy>
  <cp:revision>541</cp:revision>
  <cp:lastPrinted>2013-05-14T13:09:49Z</cp:lastPrinted>
  <dcterms:created xsi:type="dcterms:W3CDTF">2007-06-15T06:56:38Z</dcterms:created>
  <dcterms:modified xsi:type="dcterms:W3CDTF">2014-02-18T09:18:24Z</dcterms:modified>
</cp:coreProperties>
</file>