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5"/>
  </p:notesMasterIdLst>
  <p:sldIdLst>
    <p:sldId id="257" r:id="rId2"/>
    <p:sldId id="258" r:id="rId3"/>
    <p:sldId id="272" r:id="rId4"/>
    <p:sldId id="259" r:id="rId5"/>
    <p:sldId id="263" r:id="rId6"/>
    <p:sldId id="271" r:id="rId7"/>
    <p:sldId id="265" r:id="rId8"/>
    <p:sldId id="264" r:id="rId9"/>
    <p:sldId id="284" r:id="rId10"/>
    <p:sldId id="285" r:id="rId11"/>
    <p:sldId id="275" r:id="rId12"/>
    <p:sldId id="276" r:id="rId13"/>
    <p:sldId id="277" r:id="rId14"/>
    <p:sldId id="278" r:id="rId15"/>
    <p:sldId id="279" r:id="rId16"/>
    <p:sldId id="280" r:id="rId17"/>
    <p:sldId id="282" r:id="rId18"/>
    <p:sldId id="286" r:id="rId19"/>
    <p:sldId id="290" r:id="rId20"/>
    <p:sldId id="287" r:id="rId21"/>
    <p:sldId id="288" r:id="rId22"/>
    <p:sldId id="289" r:id="rId23"/>
    <p:sldId id="283" r:id="rId2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4660"/>
  </p:normalViewPr>
  <p:slideViewPr>
    <p:cSldViewPr>
      <p:cViewPr>
        <p:scale>
          <a:sx n="80" d="100"/>
          <a:sy n="80" d="100"/>
        </p:scale>
        <p:origin x="-786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D8756-5927-417B-8341-E67EC8C259FF}" type="datetimeFigureOut">
              <a:rPr lang="de-DE" smtClean="0"/>
              <a:t>21.02.2014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AEA9C7-EC5D-49A7-B3F1-2353C307A1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1360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EA9C7-EC5D-49A7-B3F1-2353C307A1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41794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EA9C7-EC5D-49A7-B3F1-2353C307A14A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06620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EA9C7-EC5D-49A7-B3F1-2353C307A14A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06620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EA9C7-EC5D-49A7-B3F1-2353C307A14A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06620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EA9C7-EC5D-49A7-B3F1-2353C307A14A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06620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EA9C7-EC5D-49A7-B3F1-2353C307A14A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1061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EA9C7-EC5D-49A7-B3F1-2353C307A1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61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EA9C7-EC5D-49A7-B3F1-2353C307A14A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0662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EA9C7-EC5D-49A7-B3F1-2353C307A14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0662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EA9C7-EC5D-49A7-B3F1-2353C307A14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0662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EA9C7-EC5D-49A7-B3F1-2353C307A14A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06620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EA9C7-EC5D-49A7-B3F1-2353C307A14A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06620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EA9C7-EC5D-49A7-B3F1-2353C307A14A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06620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EA9C7-EC5D-49A7-B3F1-2353C307A14A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0662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480E-AB32-480C-947F-33423BA96EDA}" type="datetime1">
              <a:rPr lang="de-DE" smtClean="0"/>
              <a:t>21.02.2014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5336722-5F47-4599-A05B-AACD79EEB65A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2BC6-7A38-4FF9-8342-A4D40D227116}" type="datetime1">
              <a:rPr lang="de-DE" smtClean="0"/>
              <a:t>21.02.2014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6722-5F47-4599-A05B-AACD79EEB65A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ec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Gerade Verbindung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5336722-5F47-4599-A05B-AACD79EEB65A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846A-CAC9-4A39-B440-7E559C2D671A}" type="datetime1">
              <a:rPr lang="de-DE" smtClean="0"/>
              <a:t>21.02.2014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645D-433E-4486-BE92-9D355441E75D}" type="datetime1">
              <a:rPr lang="de-DE" smtClean="0"/>
              <a:t>21.02.2014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5336722-5F47-4599-A05B-AACD79EEB65A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13" name="Rechtec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ec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32F0-C1E1-46FD-8B57-7A6ECB238497}" type="datetime1">
              <a:rPr lang="de-DE" smtClean="0"/>
              <a:t>21.02.2014</a:t>
            </a:fld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5336722-5F47-4599-A05B-AACD79EEB65A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63E392D-CE20-48CB-8E9B-CC734379D02C}" type="datetime1">
              <a:rPr lang="de-DE" smtClean="0"/>
              <a:t>21.02.2014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6722-5F47-4599-A05B-AACD79EEB65A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nhaltsplatzhalt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2" name="Inhaltsplatzhalt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erade Verbindung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ec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ec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ec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c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F587D-A306-4F9F-8F24-9224BB8C40DD}" type="datetime1">
              <a:rPr lang="de-DE" smtClean="0"/>
              <a:t>21.02.2014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de-DE"/>
          </a:p>
        </p:txBody>
      </p:sp>
      <p:sp>
        <p:nvSpPr>
          <p:cNvPr id="15" name="Gerade Verbindung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nhaltsplatzhalt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6" name="Inhaltsplatzhalt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5336722-5F47-4599-A05B-AACD79EEB65A}" type="slidenum">
              <a:rPr lang="de-DE" smtClean="0"/>
              <a:t>‹Nr.›</a:t>
            </a:fld>
            <a:endParaRPr lang="de-DE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92BB3-1E45-40AE-AF82-596A0C3285BC}" type="datetime1">
              <a:rPr lang="de-DE" smtClean="0"/>
              <a:t>21.02.2014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5336722-5F47-4599-A05B-AACD79EEB65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ec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5AF9-FE02-4E4B-B79B-92A8F87300E0}" type="datetime1">
              <a:rPr lang="de-DE" smtClean="0"/>
              <a:t>21.02.2014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5336722-5F47-4599-A05B-AACD79EEB65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ec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nhaltsplatzhalt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5336722-5F47-4599-A05B-AACD79EEB65A}" type="slidenum">
              <a:rPr lang="de-DE" smtClean="0"/>
              <a:t>‹Nr.›</a:t>
            </a:fld>
            <a:endParaRPr lang="de-DE"/>
          </a:p>
        </p:txBody>
      </p:sp>
      <p:sp>
        <p:nvSpPr>
          <p:cNvPr id="21" name="Rechtec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48C87-6874-4C38-8A97-8EB8584E4DD7}" type="datetime1">
              <a:rPr lang="de-DE" smtClean="0"/>
              <a:t>21.02.2014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erade Verbindung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ec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5336722-5F47-4599-A05B-AACD79EEB65A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22" name="Rechtec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5E99432-1840-43F2-B880-E1B02FCA655C}" type="datetime1">
              <a:rPr lang="de-DE" smtClean="0"/>
              <a:t>21.02.2014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8F55B4E-CDD3-41F3-A0B5-57FDB4A40D75}" type="datetime1">
              <a:rPr lang="de-DE" smtClean="0"/>
              <a:t>21.02.2014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5336722-5F47-4599-A05B-AACD79EEB65A}" type="slidenum">
              <a:rPr lang="de-DE" smtClean="0"/>
              <a:t>‹Nr.›</a:t>
            </a:fld>
            <a:endParaRPr lang="de-DE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59632" y="3068960"/>
            <a:ext cx="6400800" cy="1752600"/>
          </a:xfrm>
        </p:spPr>
        <p:txBody>
          <a:bodyPr>
            <a:normAutofit/>
          </a:bodyPr>
          <a:lstStyle/>
          <a:p>
            <a:r>
              <a:rPr lang="de-DE" sz="2000" dirty="0" smtClean="0"/>
              <a:t>Hilfen</a:t>
            </a:r>
            <a:endParaRPr lang="de-DE" sz="200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1640" y="-1971600"/>
            <a:ext cx="6629400" cy="4104456"/>
          </a:xfrm>
        </p:spPr>
        <p:txBody>
          <a:bodyPr/>
          <a:lstStyle/>
          <a:p>
            <a:r>
              <a:rPr lang="de-DE" b="1" dirty="0" smtClean="0"/>
              <a:t>Schulinternes Curriculum</a:t>
            </a:r>
            <a:endParaRPr lang="de-DE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6722-5F47-4599-A05B-AACD79EEB65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436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6864" cy="576064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sz="4400" b="1" dirty="0">
                <a:latin typeface="Arial" pitchFamily="34" charset="0"/>
                <a:cs typeface="Arial" pitchFamily="34" charset="0"/>
              </a:rPr>
              <a:t>Schulinternes Curriculum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115616" y="876305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Konkretisierung Unterrichtsvorhaben (Kap. 2.1.2)</a:t>
            </a:r>
            <a:endParaRPr lang="de-DE" sz="24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172161"/>
              </p:ext>
            </p:extLst>
          </p:nvPr>
        </p:nvGraphicFramePr>
        <p:xfrm>
          <a:off x="143508" y="1418021"/>
          <a:ext cx="8856984" cy="53518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6204"/>
                <a:gridCol w="2142353"/>
                <a:gridCol w="1953851"/>
                <a:gridCol w="2924576"/>
              </a:tblGrid>
              <a:tr h="369096">
                <a:tc gridSpan="4"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Unterrichtsvorhaben IV: 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Thema/Kontext: </a:t>
                      </a:r>
                      <a:r>
                        <a:rPr lang="de-DE" sz="1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Auf die Qualität der Proteine kommt es an </a:t>
                      </a:r>
                      <a:r>
                        <a:rPr lang="de-DE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– </a:t>
                      </a:r>
                      <a:r>
                        <a:rPr lang="de-DE" sz="12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Welche Proteinlieferanten sind für mich geeignet?</a:t>
                      </a:r>
                    </a:p>
                  </a:txBody>
                  <a:tcPr marL="68063" marR="68063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84548">
                <a:tc gridSpan="4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Inhaltsfeld: </a:t>
                      </a:r>
                      <a:r>
                        <a:rPr lang="de-DE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Bedarfsgerechte Ernährung </a:t>
                      </a:r>
                      <a:endParaRPr lang="de-DE" sz="12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690959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Inhaltliche Schwerpunkte: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de-DE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Hauptnährstoffe und ihre Funktion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de-DE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Hauptnährstofflieferanten und ihre Herstellung </a:t>
                      </a:r>
                    </a:p>
                    <a:p>
                      <a:pPr marL="228600" algn="just">
                        <a:spcAft>
                          <a:spcPts val="0"/>
                        </a:spcAft>
                      </a:pPr>
                      <a:endParaRPr lang="de-DE" sz="1200" baseline="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Zeitbedarf:</a:t>
                      </a:r>
                      <a:r>
                        <a:rPr lang="de-DE" sz="120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ca. 24 Std. à 45 Minuten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de-DE" sz="12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072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de-DE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</a:tr>
            </a:tbl>
          </a:graphicData>
        </a:graphic>
      </p:graphicFrame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6722-5F47-4599-A05B-AACD79EEB65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228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6864" cy="576064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sz="4400" b="1" dirty="0">
                <a:latin typeface="Arial" pitchFamily="34" charset="0"/>
                <a:cs typeface="Arial" pitchFamily="34" charset="0"/>
              </a:rPr>
              <a:t>Schulinternes Curriculum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115616" y="876305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Konkretisierung Unterrichtsvorhaben (Kap. 2.1.2)</a:t>
            </a:r>
            <a:endParaRPr lang="de-DE" sz="24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778085"/>
              </p:ext>
            </p:extLst>
          </p:nvPr>
        </p:nvGraphicFramePr>
        <p:xfrm>
          <a:off x="143508" y="1418021"/>
          <a:ext cx="8856984" cy="53518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6204"/>
                <a:gridCol w="2142353"/>
                <a:gridCol w="1953851"/>
                <a:gridCol w="2924576"/>
              </a:tblGrid>
              <a:tr h="369096">
                <a:tc gridSpan="4"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Unterrichtsvorhaben IV: 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Thema/Kontext:</a:t>
                      </a:r>
                      <a:r>
                        <a:rPr lang="de-DE" sz="1200" b="1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1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Auf die Qualität der Proteine kommt es an </a:t>
                      </a:r>
                      <a:r>
                        <a:rPr lang="de-DE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– </a:t>
                      </a:r>
                      <a:r>
                        <a:rPr lang="de-DE" sz="12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Welche </a:t>
                      </a:r>
                      <a:r>
                        <a:rPr lang="de-DE" sz="1200" b="1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Proteinlieferanten sind für mich geeignet</a:t>
                      </a:r>
                      <a:r>
                        <a:rPr lang="de-DE" sz="12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marL="68063" marR="68063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84548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Inhaltsfeld: 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Bedarfsgerechte Ernährung </a:t>
                      </a:r>
                      <a:endParaRPr lang="de-DE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690959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Inhaltliche Schwerpunkte: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Hauptnährstoffe und ihre Funktion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Hauptnährstofflieferanten und ihre Herstellung </a:t>
                      </a:r>
                    </a:p>
                    <a:p>
                      <a:pPr marL="228600" algn="just">
                        <a:spcAft>
                          <a:spcPts val="0"/>
                        </a:spcAft>
                      </a:pPr>
                      <a:endParaRPr lang="de-DE" sz="1200" baseline="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Zeitbedarf:</a:t>
                      </a:r>
                      <a:r>
                        <a:rPr lang="de-DE" sz="120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ca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 24 Std. </a:t>
                      </a:r>
                      <a:r>
                        <a:rPr lang="de-DE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à 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45 Minuten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de-DE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Schwerpunkte übergeordneter Kompetenzerwartungen: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Schülerinnen und Schüler können ....</a:t>
                      </a:r>
                    </a:p>
                    <a:p>
                      <a:pPr marL="177800" lvl="0" indent="-1778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E1</a:t>
                      </a:r>
                      <a:r>
                        <a:rPr lang="de-DE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in vorgegebenen</a:t>
                      </a:r>
                      <a:r>
                        <a:rPr lang="de-DE" sz="12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Situationen ernährungswissenschaftliche Probleme in Teilprobleme zerlegen und dazu fachadäquate  Fragestellungen formulieren.</a:t>
                      </a:r>
                      <a:endParaRPr lang="de-DE" sz="120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77800" lvl="0" indent="-1778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K3</a:t>
                      </a:r>
                      <a:r>
                        <a:rPr lang="de-DE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Sachverhalte, Arbeitsergebnisse und Erkenntnisse adressatengerecht sowie formal und fachlich korrekt schriftlich und mündlich präsentieren.</a:t>
                      </a:r>
                    </a:p>
                    <a:p>
                      <a:pPr marL="177800" lvl="0" indent="-1778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K4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ernährungswissenschaftliche Aussagen und Behauptungen mit sachlich fundierten und überzeugenden Argumenten begründen bzw. kritisieren.</a:t>
                      </a:r>
                    </a:p>
                    <a:p>
                      <a:pPr marL="177800" lvl="0" indent="-1778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B1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bei Entscheidungen in ernährungswissenschaftlichen Zusammenhängen Bewertungskriterien angeben und begründet gewichten.</a:t>
                      </a:r>
                    </a:p>
                    <a:p>
                      <a:pPr marL="177800" lvl="0" indent="-1778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B2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für Entscheidungen in ernährungswissenschaftlichen Zusammenhängen </a:t>
                      </a:r>
                      <a:r>
                        <a:rPr lang="de-DE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kriteriengeleitet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Argumente abwägen und einen begründeten Standpunkt beziehen.</a:t>
                      </a:r>
                    </a:p>
                    <a:p>
                      <a:pPr marL="177800" lvl="0" indent="-1778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B3</a:t>
                      </a:r>
                      <a:r>
                        <a:rPr lang="de-DE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Konflikte sowie mögliche Konfliktlösungen bei ernährungswissenschaftlichen Entscheidungen darstellen und dabei u. a. ethische Maßstäbe berücksichtigen.</a:t>
                      </a:r>
                      <a:endParaRPr lang="de-DE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072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</a:tr>
            </a:tbl>
          </a:graphicData>
        </a:graphic>
      </p:graphicFrame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6722-5F47-4599-A05B-AACD79EEB65A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794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6864" cy="576064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sz="4400" b="1" dirty="0">
                <a:latin typeface="Arial" pitchFamily="34" charset="0"/>
                <a:cs typeface="Arial" pitchFamily="34" charset="0"/>
              </a:rPr>
              <a:t>Schulinternes Curriculum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115616" y="876305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Konkretisierung Unterrichtsvorhaben (Kap. 2.1.2)</a:t>
            </a:r>
            <a:endParaRPr lang="de-DE" sz="24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069861"/>
              </p:ext>
            </p:extLst>
          </p:nvPr>
        </p:nvGraphicFramePr>
        <p:xfrm>
          <a:off x="143508" y="1418021"/>
          <a:ext cx="8856984" cy="53518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6204"/>
                <a:gridCol w="2142353"/>
                <a:gridCol w="1953851"/>
                <a:gridCol w="2924576"/>
              </a:tblGrid>
              <a:tr h="369096">
                <a:tc gridSpan="4"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Unterrichtsvorhaben IV: 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Thema/Kontext: </a:t>
                      </a:r>
                      <a:r>
                        <a:rPr lang="de-DE" sz="1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Auf die Qualität der Proteine kommt es an </a:t>
                      </a:r>
                      <a:r>
                        <a:rPr lang="de-DE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– </a:t>
                      </a:r>
                      <a:r>
                        <a:rPr lang="de-DE" sz="12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Welche </a:t>
                      </a:r>
                      <a:r>
                        <a:rPr lang="de-DE" sz="1200" b="1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Proteinlieferanten sind für mich geeignet</a:t>
                      </a:r>
                      <a:r>
                        <a:rPr lang="de-DE" sz="12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marL="68063" marR="68063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84548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Inhaltsfeld: 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Bedarfsgerechte Ernährung </a:t>
                      </a:r>
                      <a:endParaRPr lang="de-DE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690959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Inhaltliche Schwerpunkte: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Hauptnährstoffe und ihre Funktion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Hauptnährstofflieferanten und ihre Herstellung </a:t>
                      </a:r>
                    </a:p>
                    <a:p>
                      <a:pPr marL="228600" algn="just">
                        <a:spcAft>
                          <a:spcPts val="0"/>
                        </a:spcAft>
                      </a:pPr>
                      <a:endParaRPr lang="de-DE" sz="1200" baseline="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Zeitbedarf:</a:t>
                      </a:r>
                      <a:r>
                        <a:rPr lang="de-DE" sz="120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ca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 24 Std. á 45 Minuten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de-DE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Schwerpunkte übergeordneter Kompetenzerwartungen: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Schülerinnen und Schüler können ....</a:t>
                      </a:r>
                    </a:p>
                    <a:p>
                      <a:pPr marL="177800" lvl="0" indent="-1778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E1</a:t>
                      </a:r>
                      <a:r>
                        <a:rPr lang="de-DE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in vorgegebenen</a:t>
                      </a:r>
                      <a:r>
                        <a:rPr lang="de-DE" sz="12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Situationen ernährungswissenschaftliche Probleme in Teilprobleme zerlegen und dazu fachadäquate  Fragestellungen formulieren.</a:t>
                      </a:r>
                      <a:endParaRPr lang="de-DE" sz="120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77800" lvl="0" indent="-1778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K3</a:t>
                      </a:r>
                      <a:r>
                        <a:rPr lang="de-DE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Sachverhalte, Arbeitsergebnisse und Erkenntnisse adressatengerecht sowie formal und fachlich korrekt schriftlich und mündlich präsentieren.</a:t>
                      </a:r>
                    </a:p>
                    <a:p>
                      <a:pPr marL="177800" lvl="0" indent="-1778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K4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ernährungswissenschaftliche Aussagen und Behauptungen mit sachlich fundierten und überzeugenden Argumenten begründen bzw. kritisieren.</a:t>
                      </a:r>
                    </a:p>
                    <a:p>
                      <a:pPr marL="177800" lvl="0" indent="-1778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B1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bei Entscheidungen in ernährungswissenschaftlichen Zusammenhängen Bewertungskriterien angeben und begründet gewichten.</a:t>
                      </a:r>
                    </a:p>
                    <a:p>
                      <a:pPr marL="177800" lvl="0" indent="-1778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B2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für Entscheidungen in ernährungswissenschaftlichen Zusammenhängen </a:t>
                      </a:r>
                      <a:r>
                        <a:rPr lang="de-DE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kriteriengeleitet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Argumente abwägen und einen begründeten Standpunkt beziehen.</a:t>
                      </a:r>
                    </a:p>
                    <a:p>
                      <a:pPr marL="177800" lvl="0" indent="-1778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B3</a:t>
                      </a:r>
                      <a:r>
                        <a:rPr lang="de-DE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Konflikte sowie mögliche Konfliktlösungen bei ernährungswissenschaftlichen Entscheidungen darstellen und dabei u. a. ethische Maßstäbe berücksichtigen.</a:t>
                      </a:r>
                      <a:endParaRPr lang="de-DE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072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Mögliche didaktische Leitfragen / Sequenzierung </a:t>
                      </a:r>
                      <a:endParaRPr lang="de-DE" sz="12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inhaltlicher Aspekte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de-DE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Konkretisierte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Kompetenzerwartungen aus dem </a:t>
                      </a: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Kernlehrplan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Die Schülerinnen und Schüler …</a:t>
                      </a:r>
                      <a:endParaRPr lang="de-DE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de-DE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Empfohlene</a:t>
                      </a:r>
                      <a:r>
                        <a:rPr lang="de-DE" sz="120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Lehrmittel</a:t>
                      </a: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Materialien und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Unterrichtsmethoden </a:t>
                      </a:r>
                      <a:endParaRPr lang="de-DE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Didaktisch-methodische </a:t>
                      </a: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Anmerkungen </a:t>
                      </a: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und  Empfehlungen sowie Darstellung der verbindlichen Absprachen der Fachkonferenz</a:t>
                      </a:r>
                      <a:endParaRPr lang="de-DE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</a:tr>
            </a:tbl>
          </a:graphicData>
        </a:graphic>
      </p:graphicFrame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6722-5F47-4599-A05B-AACD79EEB65A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558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6864" cy="576064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sz="4400" b="1" dirty="0">
                <a:latin typeface="Arial" pitchFamily="34" charset="0"/>
                <a:cs typeface="Arial" pitchFamily="34" charset="0"/>
              </a:rPr>
              <a:t>Schulinternes Curriculum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115616" y="876305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Konkretisierung Unterrichtsvorhaben (Kap. 2.1.2)</a:t>
            </a:r>
            <a:endParaRPr lang="de-DE" sz="24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546947"/>
              </p:ext>
            </p:extLst>
          </p:nvPr>
        </p:nvGraphicFramePr>
        <p:xfrm>
          <a:off x="143508" y="1418021"/>
          <a:ext cx="8856984" cy="53518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6204"/>
                <a:gridCol w="2142353"/>
                <a:gridCol w="1953851"/>
                <a:gridCol w="2924576"/>
              </a:tblGrid>
              <a:tr h="369096">
                <a:tc gridSpan="4"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Unterrichtsvorhaben IV: 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Thema/Kontext: </a:t>
                      </a:r>
                      <a:r>
                        <a:rPr lang="de-DE" sz="1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Auf die Qualität der Proteine kommt es an </a:t>
                      </a:r>
                      <a:r>
                        <a:rPr lang="de-DE" sz="1200" b="1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– </a:t>
                      </a:r>
                      <a:r>
                        <a:rPr lang="de-DE" sz="12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Welche </a:t>
                      </a:r>
                      <a:r>
                        <a:rPr lang="de-DE" sz="1200" b="1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Proteinlieferanten sind für mich geeignet</a:t>
                      </a:r>
                      <a:r>
                        <a:rPr lang="de-DE" sz="12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marL="68063" marR="68063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84548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Inhaltsfeld: 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Bedarfsgerechte Ernährung </a:t>
                      </a:r>
                      <a:endParaRPr lang="de-DE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690959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Inhaltliche Schwerpunkte: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Hauptnährstoffe und ihre Funktion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Hauptnährstofflieferanten und ihre Herstellung </a:t>
                      </a:r>
                    </a:p>
                    <a:p>
                      <a:pPr marL="228600" algn="just">
                        <a:spcAft>
                          <a:spcPts val="0"/>
                        </a:spcAft>
                      </a:pPr>
                      <a:endParaRPr lang="de-DE" sz="1200" baseline="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Zeitbedarf:</a:t>
                      </a:r>
                      <a:r>
                        <a:rPr lang="de-DE" sz="120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ca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 24 Std. </a:t>
                      </a:r>
                      <a:r>
                        <a:rPr lang="de-DE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à 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45 Minuten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de-DE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Schwerpunkte übergeordneter Kompetenzerwartungen: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Schülerinnen und Schüler können ....</a:t>
                      </a:r>
                    </a:p>
                    <a:p>
                      <a:pPr marL="177800" lvl="0" indent="-1778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E1</a:t>
                      </a:r>
                      <a:r>
                        <a:rPr lang="de-DE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in vorgegebenen</a:t>
                      </a:r>
                      <a:r>
                        <a:rPr lang="de-DE" sz="12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Situationen ernährungswissenschaftliche Probleme in Teilprobleme zerlegen und dazu fachadäquate  Fragestellungen formulieren.</a:t>
                      </a:r>
                      <a:endParaRPr lang="de-DE" sz="120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77800" lvl="0" indent="-1778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K3</a:t>
                      </a:r>
                      <a:r>
                        <a:rPr lang="de-DE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Sachverhalte, Arbeitsergebnisse und Erkenntnisse adressatengerecht sowie formal und fachlich korrekt schriftlich und mündlich präsentieren.</a:t>
                      </a:r>
                    </a:p>
                    <a:p>
                      <a:pPr marL="177800" lvl="0" indent="-1778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K4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ernährungswissenschaftliche Aussagen und Behauptungen mit sachlich fundierten und überzeugenden Argumenten begründen bzw. kritisieren.</a:t>
                      </a:r>
                    </a:p>
                    <a:p>
                      <a:pPr marL="177800" lvl="0" indent="-1778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B1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bei Entscheidungen in ernährungswissenschaftlichen Zusammenhängen Bewertungskriterien angeben und begründet gewichten.</a:t>
                      </a:r>
                    </a:p>
                    <a:p>
                      <a:pPr marL="177800" lvl="0" indent="-1778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B2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für Entscheidungen in ernährungswissenschaftlichen Zusammenhängen </a:t>
                      </a:r>
                      <a:r>
                        <a:rPr lang="de-DE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kriteriengeleitet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Argumente abwägen und einen begründeten Standpunkt beziehen.</a:t>
                      </a:r>
                    </a:p>
                    <a:p>
                      <a:pPr marL="177800" lvl="0" indent="-1778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B3</a:t>
                      </a:r>
                      <a:r>
                        <a:rPr lang="de-DE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Konflikte sowie mögliche Konfliktlösungen bei ernährungswissenschaftlichen Entscheidungen darstellen und dabei u. a. ethische Maßstäbe berücksichtigen.</a:t>
                      </a:r>
                      <a:endParaRPr lang="de-DE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072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Mögliche didaktische Leitfragen /  Sequenzierung </a:t>
                      </a:r>
                      <a:endParaRPr lang="de-DE" sz="12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inhaltlicher Aspekte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de-DE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Konkretisierte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Kompetenzerwartungen aus dem </a:t>
                      </a: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Kernlehrplan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Die Schülerinnen und Schüler …</a:t>
                      </a:r>
                      <a:endParaRPr lang="de-DE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de-DE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Empfohlene</a:t>
                      </a:r>
                      <a:r>
                        <a:rPr lang="de-DE" sz="120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Lehrmittel</a:t>
                      </a: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Materialien und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Unterrichtsmethoden </a:t>
                      </a:r>
                      <a:endParaRPr lang="de-DE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Didaktisch-methodische </a:t>
                      </a: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Anmerkungen </a:t>
                      </a: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und Empfehlungen sowie Darstellung der verbindlichen Absprachen der Fachkonferenz</a:t>
                      </a:r>
                      <a:endParaRPr lang="de-DE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</a:tr>
            </a:tbl>
          </a:graphicData>
        </a:graphic>
      </p:graphicFrame>
      <p:sp>
        <p:nvSpPr>
          <p:cNvPr id="5" name="Pfeil nach links 4"/>
          <p:cNvSpPr/>
          <p:nvPr/>
        </p:nvSpPr>
        <p:spPr>
          <a:xfrm rot="19484313">
            <a:off x="697067" y="2669893"/>
            <a:ext cx="5112568" cy="31683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Aufzeigen einer möglichen Abfolge  von Unterrichtgegenständen verbunden mit didaktischen Leitfragen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6722-5F47-4599-A05B-AACD79EEB65A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254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6864" cy="576064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sz="4400" b="1" dirty="0">
                <a:latin typeface="Arial" pitchFamily="34" charset="0"/>
                <a:cs typeface="Arial" pitchFamily="34" charset="0"/>
              </a:rPr>
              <a:t>Schulinternes Curriculum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115616" y="876305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Konkretisierung Unterrichtsvorhaben (Kap. 2.1.2)</a:t>
            </a:r>
            <a:endParaRPr lang="de-DE" sz="24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900217"/>
              </p:ext>
            </p:extLst>
          </p:nvPr>
        </p:nvGraphicFramePr>
        <p:xfrm>
          <a:off x="143508" y="1418021"/>
          <a:ext cx="8856984" cy="53518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6204"/>
                <a:gridCol w="2142353"/>
                <a:gridCol w="1953851"/>
                <a:gridCol w="2924576"/>
              </a:tblGrid>
              <a:tr h="369096">
                <a:tc gridSpan="4"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Unterrichtsvorhaben IV: 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Thema/Kontext: </a:t>
                      </a:r>
                      <a:r>
                        <a:rPr lang="de-DE" sz="1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Auf die Qualität der Proteine kommt es an </a:t>
                      </a:r>
                      <a:r>
                        <a:rPr lang="de-DE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– </a:t>
                      </a:r>
                      <a:r>
                        <a:rPr lang="de-DE" sz="12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Welche </a:t>
                      </a:r>
                      <a:r>
                        <a:rPr lang="de-DE" sz="1200" b="1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Proteinlieferanten sind für mich geeignet</a:t>
                      </a:r>
                      <a:r>
                        <a:rPr lang="de-DE" sz="12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marL="68063" marR="68063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84548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Inhaltsfeld: 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Bedarfsgerechte Ernährung </a:t>
                      </a:r>
                      <a:endParaRPr lang="de-DE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690959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Inhaltliche Schwerpunkte: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Hauptnährstoffe und ihre Funktion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Hauptnährstofflieferanten und ihre Herstellung </a:t>
                      </a:r>
                    </a:p>
                    <a:p>
                      <a:pPr marL="228600" algn="just">
                        <a:spcAft>
                          <a:spcPts val="0"/>
                        </a:spcAft>
                      </a:pPr>
                      <a:endParaRPr lang="de-DE" sz="1200" baseline="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Zeitbedarf:</a:t>
                      </a:r>
                      <a:r>
                        <a:rPr lang="de-DE" sz="120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ca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 24 Std. </a:t>
                      </a:r>
                      <a:r>
                        <a:rPr lang="de-DE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à 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45 Minuten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de-DE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Schwerpunkte übergeordneter Kompetenzerwartungen: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Schülerinnen und Schüler können ....</a:t>
                      </a:r>
                    </a:p>
                    <a:p>
                      <a:pPr marL="177800" lvl="0" indent="-1778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E1</a:t>
                      </a:r>
                      <a:r>
                        <a:rPr lang="de-DE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in vorgegebenen</a:t>
                      </a:r>
                      <a:r>
                        <a:rPr lang="de-DE" sz="12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Situationen ernährungswissenschaftliche Probleme in Teilprobleme zerlegen und dazu fachadäquate  Fragestellungen formulieren.</a:t>
                      </a:r>
                      <a:endParaRPr lang="de-DE" sz="120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77800" lvl="0" indent="-1778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K3</a:t>
                      </a:r>
                      <a:r>
                        <a:rPr lang="de-DE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Sachverhalte, Arbeitsergebnisse und Erkenntnisse adressatengerecht sowie formal und fachlich korrekt schriftlich und mündlich präsentieren.</a:t>
                      </a:r>
                    </a:p>
                    <a:p>
                      <a:pPr marL="177800" lvl="0" indent="-1778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K4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ernährungswissenschaftliche Aussagen und Behauptungen mit sachlich fundierten und überzeugenden Argumenten begründen bzw. kritisieren.</a:t>
                      </a:r>
                    </a:p>
                    <a:p>
                      <a:pPr marL="177800" lvl="0" indent="-1778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B1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bei Entscheidungen in ernährungswissenschaftlichen Zusammenhängen Bewertungskriterien angeben und begründet gewichten.</a:t>
                      </a:r>
                    </a:p>
                    <a:p>
                      <a:pPr marL="177800" lvl="0" indent="-1778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B2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für Entscheidungen in ernährungswissenschaftlichen Zusammenhängen </a:t>
                      </a:r>
                      <a:r>
                        <a:rPr lang="de-DE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kriteriengeleitet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Argumente abwägen und einen begründeten Standpunkt beziehen.</a:t>
                      </a:r>
                    </a:p>
                    <a:p>
                      <a:pPr marL="177800" lvl="0" indent="-1778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B3</a:t>
                      </a:r>
                      <a:r>
                        <a:rPr lang="de-DE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Konflikte sowie mögliche Konfliktlösungen bei ernährungswissenschaftlichen Entscheidungen darstellen und dabei u. a. ethische Maßstäbe berücksichtigen.</a:t>
                      </a:r>
                      <a:endParaRPr lang="de-DE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072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Mögliche didaktische Leitfragen / Sequenzierung </a:t>
                      </a:r>
                      <a:endParaRPr lang="de-DE" sz="12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inhaltlicher Aspekte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de-DE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Konkretisierte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Kompetenzerwartungen aus dem </a:t>
                      </a: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Kernlehrplan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Die Schülerinnen und Schüler …</a:t>
                      </a:r>
                      <a:endParaRPr lang="de-DE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de-DE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Empfohlene</a:t>
                      </a:r>
                      <a:r>
                        <a:rPr lang="de-DE" sz="120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Lehrmittel</a:t>
                      </a: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Materialien und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Unterrichtsmethoden </a:t>
                      </a:r>
                      <a:endParaRPr lang="de-DE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Didaktisch-methodische Anmerkungen </a:t>
                      </a: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und </a:t>
                      </a: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Empfehlungen sowie Darstellung der verbindlichen Absprachen der Fachkonferenz</a:t>
                      </a:r>
                      <a:endParaRPr lang="de-DE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</a:tr>
            </a:tbl>
          </a:graphicData>
        </a:graphic>
      </p:graphicFrame>
      <p:sp>
        <p:nvSpPr>
          <p:cNvPr id="7" name="Pfeil nach links 6"/>
          <p:cNvSpPr/>
          <p:nvPr/>
        </p:nvSpPr>
        <p:spPr>
          <a:xfrm rot="19153580">
            <a:off x="2609896" y="2404695"/>
            <a:ext cx="5112568" cy="31683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Aufnahme der konkretisierten Kompetenzerwartungen aus dem Kernlehrplan in </a:t>
            </a:r>
            <a:r>
              <a:rPr lang="de-DE" b="1" u="sng" dirty="0" smtClean="0">
                <a:latin typeface="Arial" pitchFamily="34" charset="0"/>
                <a:cs typeface="Arial" pitchFamily="34" charset="0"/>
              </a:rPr>
              <a:t>unveränderter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 Form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6722-5F47-4599-A05B-AACD79EEB65A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596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6864" cy="576064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sz="4400" b="1" dirty="0">
                <a:latin typeface="Arial" pitchFamily="34" charset="0"/>
                <a:cs typeface="Arial" pitchFamily="34" charset="0"/>
              </a:rPr>
              <a:t>Schulinternes Curriculum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115616" y="876305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Konkretisierung Unterrichtsvorhaben (Kap. 2.1.2)</a:t>
            </a:r>
            <a:endParaRPr lang="de-DE" sz="24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355591"/>
              </p:ext>
            </p:extLst>
          </p:nvPr>
        </p:nvGraphicFramePr>
        <p:xfrm>
          <a:off x="143508" y="1418021"/>
          <a:ext cx="8856984" cy="53518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6204"/>
                <a:gridCol w="2142353"/>
                <a:gridCol w="1953851"/>
                <a:gridCol w="2924576"/>
              </a:tblGrid>
              <a:tr h="369096">
                <a:tc gridSpan="4"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Unterrichtsvorhaben IV: 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Thema/Kontext: Auf die Qualität</a:t>
                      </a:r>
                      <a:r>
                        <a:rPr lang="de-DE" sz="1200" b="1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der Proteine kommt es an </a:t>
                      </a:r>
                      <a:r>
                        <a:rPr lang="de-DE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– </a:t>
                      </a:r>
                      <a:r>
                        <a:rPr lang="de-DE" sz="12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Welche </a:t>
                      </a:r>
                      <a:r>
                        <a:rPr lang="de-DE" sz="1200" b="1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Proteinlieferanten sind für mich geeignet</a:t>
                      </a:r>
                      <a:r>
                        <a:rPr lang="de-DE" sz="12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marL="68063" marR="68063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84548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Inhaltsfeld: 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Bedarfsgerechte Ernährung </a:t>
                      </a:r>
                      <a:endParaRPr lang="de-DE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690959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Inhaltliche Schwerpunkte: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Hauptnährstoffe und ihre Funktion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Hauptnährstofflieferanten und ihre Herstellung </a:t>
                      </a:r>
                    </a:p>
                    <a:p>
                      <a:pPr marL="228600" algn="just">
                        <a:spcAft>
                          <a:spcPts val="0"/>
                        </a:spcAft>
                      </a:pPr>
                      <a:endParaRPr lang="de-DE" sz="1200" baseline="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Zeitbedarf:</a:t>
                      </a:r>
                      <a:r>
                        <a:rPr lang="de-DE" sz="120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ca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 24 Std. </a:t>
                      </a:r>
                      <a:r>
                        <a:rPr lang="de-DE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à 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45 Minuten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de-DE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Schwerpunkte übergeordneter Kompetenzerwartungen: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Schülerinnen und Schüler können ....</a:t>
                      </a:r>
                    </a:p>
                    <a:p>
                      <a:pPr marL="177800" lvl="0" indent="-1778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E1</a:t>
                      </a:r>
                      <a:r>
                        <a:rPr lang="de-DE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in vorgegebenen</a:t>
                      </a:r>
                      <a:r>
                        <a:rPr lang="de-DE" sz="12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Situationen ernährungswissenschaftliche Probleme in Teilprobleme zerlegen und dazu fachadäquate  Fragestellungen formulieren.</a:t>
                      </a:r>
                      <a:endParaRPr lang="de-DE" sz="120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77800" lvl="0" indent="-1778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K3</a:t>
                      </a:r>
                      <a:r>
                        <a:rPr lang="de-DE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Sachverhalte, Arbeitsergebnisse und Erkenntnisse adressatengerecht sowie formal und fachlich korrekt schriftlich und mündlich präsentieren.</a:t>
                      </a:r>
                    </a:p>
                    <a:p>
                      <a:pPr marL="177800" lvl="0" indent="-1778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K4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ernährungswissenschaftliche Aussagen und Behauptungen mit sachlich fundierten und überzeugenden Argumenten begründen bzw. kritisieren.</a:t>
                      </a:r>
                    </a:p>
                    <a:p>
                      <a:pPr marL="177800" lvl="0" indent="-1778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B1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bei Entscheidungen in ernährungswissenschaftlichen Zusammenhängen Bewertungskriterien angeben und begründet gewichten.</a:t>
                      </a:r>
                    </a:p>
                    <a:p>
                      <a:pPr marL="177800" lvl="0" indent="-1778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B2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für Entscheidungen in ernährungswissenschaftlichen Zusammenhängen </a:t>
                      </a:r>
                      <a:r>
                        <a:rPr lang="de-DE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kriteriengeleitet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Argumente abwägen und einen begründeten Standpunkt beziehen.</a:t>
                      </a:r>
                    </a:p>
                    <a:p>
                      <a:pPr marL="177800" lvl="0" indent="-1778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B3</a:t>
                      </a:r>
                      <a:r>
                        <a:rPr lang="de-DE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Konflikte sowie mögliche Konfliktlösungen bei ernährungswissenschaftlichen Entscheidungen darstellen und dabei u. a. ethische Maßstäbe berücksichtigen.</a:t>
                      </a:r>
                      <a:endParaRPr lang="de-DE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072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Mögliche didaktische Leitfragen / Sequenzierung </a:t>
                      </a:r>
                      <a:endParaRPr lang="de-DE" sz="12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inhaltlicher Aspekte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de-DE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Konkretisierte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Kompetenzerwartungen aus dem </a:t>
                      </a: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Kernlehrplan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Die Schülerinnen und Schüler …</a:t>
                      </a:r>
                      <a:endParaRPr lang="de-DE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de-DE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Empfohlene</a:t>
                      </a:r>
                      <a:r>
                        <a:rPr lang="de-DE" sz="120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Lehrmittel</a:t>
                      </a: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Materialien und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Unterrichtsmethoden </a:t>
                      </a:r>
                      <a:endParaRPr lang="de-DE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Didaktisch-methodische </a:t>
                      </a: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Anmerkungen </a:t>
                      </a: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und Empfehlungen sowie Darstellung der verbindlichen Absprachen der Fachkonferenz</a:t>
                      </a:r>
                      <a:endParaRPr lang="de-DE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</a:tr>
            </a:tbl>
          </a:graphicData>
        </a:graphic>
      </p:graphicFrame>
      <p:sp>
        <p:nvSpPr>
          <p:cNvPr id="8" name="Pfeil nach links 7"/>
          <p:cNvSpPr/>
          <p:nvPr/>
        </p:nvSpPr>
        <p:spPr>
          <a:xfrm rot="18816111">
            <a:off x="3989716" y="2215325"/>
            <a:ext cx="5112568" cy="31683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Auflistung von empfohlenen guten Quellen, Unterrichtsmaterialien, Medien, Internetadressen sowie Unterrichtsmethoden etc.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6722-5F47-4599-A05B-AACD79EEB65A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43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6864" cy="576064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sz="4400" b="1" dirty="0">
                <a:latin typeface="Arial" pitchFamily="34" charset="0"/>
                <a:cs typeface="Arial" pitchFamily="34" charset="0"/>
              </a:rPr>
              <a:t>Schulinternes Curriculum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115616" y="876305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Konkretisierung Unterrichtsvorhaben (Kap. 2.1.2)</a:t>
            </a:r>
            <a:endParaRPr lang="de-DE" sz="24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280959"/>
              </p:ext>
            </p:extLst>
          </p:nvPr>
        </p:nvGraphicFramePr>
        <p:xfrm>
          <a:off x="143508" y="1418021"/>
          <a:ext cx="8856984" cy="53518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6204"/>
                <a:gridCol w="2142353"/>
                <a:gridCol w="1953851"/>
                <a:gridCol w="2924576"/>
              </a:tblGrid>
              <a:tr h="369096">
                <a:tc gridSpan="4"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Unterrichtsvorhaben IV: 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Thema/Kontext: Auf die Qualität</a:t>
                      </a:r>
                      <a:r>
                        <a:rPr lang="de-DE" sz="1200" b="1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der Proteine kommt es an </a:t>
                      </a:r>
                      <a:r>
                        <a:rPr lang="de-DE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– </a:t>
                      </a:r>
                      <a:r>
                        <a:rPr lang="de-DE" sz="12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Welche </a:t>
                      </a:r>
                      <a:r>
                        <a:rPr lang="de-DE" sz="1200" b="1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Proteinlieferanten sind für mich geeignet</a:t>
                      </a:r>
                      <a:r>
                        <a:rPr lang="de-DE" sz="12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marL="68063" marR="68063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84548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Inhaltsfeld: 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Bedarfsgerechte Ernährung </a:t>
                      </a:r>
                      <a:endParaRPr lang="de-DE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690959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Inhaltliche Schwerpunkte: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Hauptnährstoffe und ihre Funktion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Hauptnährstofflieferanten und ihre Herstellung </a:t>
                      </a:r>
                    </a:p>
                    <a:p>
                      <a:pPr marL="228600" algn="just">
                        <a:spcAft>
                          <a:spcPts val="0"/>
                        </a:spcAft>
                      </a:pPr>
                      <a:endParaRPr lang="de-DE" sz="1200" baseline="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Zeitbedarf:</a:t>
                      </a:r>
                      <a:r>
                        <a:rPr lang="de-DE" sz="120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ca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 24 Std. </a:t>
                      </a:r>
                      <a:r>
                        <a:rPr lang="de-DE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à 45 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Minuten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de-DE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Schwerpunkte übergeordneter Kompetenzerwartungen: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Schülerinnen und Schüler können ....</a:t>
                      </a:r>
                    </a:p>
                    <a:p>
                      <a:pPr marL="177800" lvl="0" indent="-1778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E1</a:t>
                      </a:r>
                      <a:r>
                        <a:rPr lang="de-DE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in vorgegebenen</a:t>
                      </a:r>
                      <a:r>
                        <a:rPr lang="de-DE" sz="12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Situationen ernährungswissenschaftliche Probleme in Teilprobleme zerlegen und dazu fachadäquate  Fragestellungen formulieren.</a:t>
                      </a:r>
                      <a:endParaRPr lang="de-DE" sz="120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77800" lvl="0" indent="-1778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K3</a:t>
                      </a:r>
                      <a:r>
                        <a:rPr lang="de-DE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Sachverhalte, Arbeitsergebnisse und Erkenntnisse adressatengerecht sowie formal und fachlich korrekt schriftlich und mündlich präsentieren.</a:t>
                      </a:r>
                    </a:p>
                    <a:p>
                      <a:pPr marL="177800" lvl="0" indent="-1778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K4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ernährungswissenschaftliche Aussagen und Behauptungen mit sachlich fundierten und überzeugenden Argumenten begründen bzw. kritisieren.</a:t>
                      </a:r>
                    </a:p>
                    <a:p>
                      <a:pPr marL="177800" lvl="0" indent="-1778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B1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bei Entscheidungen in ernährungswissenschaftlichen Zusammenhängen Bewertungskriterien angeben und begründet gewichten.</a:t>
                      </a:r>
                    </a:p>
                    <a:p>
                      <a:pPr marL="177800" lvl="0" indent="-1778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B2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für Entscheidungen in ernährungswissenschaftlichen Zusammenhängen </a:t>
                      </a:r>
                      <a:r>
                        <a:rPr lang="de-DE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kriteriengeleitet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Argumente abwägen und einen begründeten Standpunkt beziehen.</a:t>
                      </a:r>
                    </a:p>
                    <a:p>
                      <a:pPr marL="177800" lvl="0" indent="-1778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B3</a:t>
                      </a:r>
                      <a:r>
                        <a:rPr lang="de-DE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Konflikte sowie mögliche Konfliktlösungen bei ernährungswissenschaftlichen Entscheidungen darstellen und dabei u. a. ethische Maßstäbe berücksichtigen.</a:t>
                      </a:r>
                      <a:endParaRPr lang="de-DE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072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Mögliche didaktische Leitfragen</a:t>
                      </a:r>
                      <a:r>
                        <a:rPr lang="de-DE" sz="120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/ </a:t>
                      </a: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Sequenzierung </a:t>
                      </a:r>
                      <a:endParaRPr lang="de-DE" sz="12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inhaltlicher Aspekte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de-DE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Konkretisierte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Kompetenzerwartungen aus dem </a:t>
                      </a: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Kernlehrplan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Die Schülerinnen und Schüler …</a:t>
                      </a:r>
                      <a:endParaRPr lang="de-DE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de-DE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Empfohlene</a:t>
                      </a:r>
                      <a:r>
                        <a:rPr lang="de-DE" sz="120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Lehrmittel</a:t>
                      </a: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Materialien und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Unterrichtsmethoden </a:t>
                      </a:r>
                      <a:endParaRPr lang="de-DE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Didaktisch-methodische </a:t>
                      </a: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Anmerkungen </a:t>
                      </a: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und Empfehlungen sowie Darstellung der verbindlichen Absprachen der Fachkonferenz</a:t>
                      </a:r>
                      <a:endParaRPr lang="de-DE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</a:tr>
            </a:tbl>
          </a:graphicData>
        </a:graphic>
      </p:graphicFrame>
      <p:sp>
        <p:nvSpPr>
          <p:cNvPr id="9" name="Pfeil nach rechts 8"/>
          <p:cNvSpPr/>
          <p:nvPr/>
        </p:nvSpPr>
        <p:spPr>
          <a:xfrm rot="2286211">
            <a:off x="2585261" y="2402688"/>
            <a:ext cx="5140633" cy="32113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Anmerkungen und Erklärungen zur Unterstützung eines kompetenzorientierten Unterrichts plus Markierung aller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verbindlicher Fachkonferenzbeschlüsse</a:t>
            </a:r>
            <a:endParaRPr lang="de-DE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6722-5F47-4599-A05B-AACD79EEB65A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086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6864" cy="576064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sz="4400" b="1" dirty="0">
                <a:latin typeface="Arial" pitchFamily="34" charset="0"/>
                <a:cs typeface="Arial" pitchFamily="34" charset="0"/>
              </a:rPr>
              <a:t>Schulinternes Curriculum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115616" y="1556792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Konkretisierung Unterrichtsvorhaben</a:t>
            </a:r>
          </a:p>
          <a:p>
            <a:pPr algn="r"/>
            <a:r>
              <a:rPr lang="de-DE" sz="2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(abschließende  Zeilen)</a:t>
            </a:r>
            <a:endParaRPr lang="de-DE" sz="24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feld 1"/>
          <p:cNvSpPr txBox="1">
            <a:spLocks noChangeArrowheads="1"/>
          </p:cNvSpPr>
          <p:nvPr/>
        </p:nvSpPr>
        <p:spPr bwMode="auto">
          <a:xfrm>
            <a:off x="323527" y="2924174"/>
            <a:ext cx="8568953" cy="3385146"/>
          </a:xfrm>
          <a:prstGeom prst="rect">
            <a:avLst/>
          </a:prstGeom>
          <a:solidFill>
            <a:srgbClr val="FFFFFF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de-DE" sz="2000" b="1" u="sng" dirty="0">
                <a:effectLst/>
                <a:latin typeface="Arial"/>
                <a:ea typeface="Times New Roman"/>
                <a:cs typeface="Times New Roman"/>
              </a:rPr>
              <a:t>Diagnose von Schülerkompetenzen</a:t>
            </a:r>
            <a:r>
              <a:rPr lang="de-DE" sz="2000" b="1" dirty="0">
                <a:effectLst/>
                <a:latin typeface="Arial"/>
                <a:ea typeface="Times New Roman"/>
                <a:cs typeface="Times New Roman"/>
              </a:rPr>
              <a:t>: </a:t>
            </a:r>
            <a:endParaRPr lang="de-DE" sz="2000" b="1" dirty="0" smtClean="0">
              <a:effectLst/>
              <a:latin typeface="Arial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endParaRPr lang="de-DE" sz="1400" dirty="0" smtClean="0">
              <a:effectLst/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de-DE" sz="2000" dirty="0" smtClean="0">
                <a:effectLst/>
                <a:latin typeface="Arial"/>
                <a:ea typeface="Times New Roman"/>
                <a:cs typeface="Times New Roman"/>
              </a:rPr>
              <a:t>Frage- </a:t>
            </a:r>
            <a:r>
              <a:rPr lang="de-DE" sz="2000" dirty="0">
                <a:effectLst/>
                <a:latin typeface="Arial"/>
                <a:ea typeface="Times New Roman"/>
                <a:cs typeface="Times New Roman"/>
              </a:rPr>
              <a:t>und Antwortkarten, Multiple Choice Test, </a:t>
            </a:r>
            <a:r>
              <a:rPr lang="de-DE" sz="2000" dirty="0" smtClean="0">
                <a:effectLst/>
                <a:latin typeface="Arial"/>
                <a:ea typeface="Times New Roman"/>
                <a:cs typeface="Times New Roman"/>
              </a:rPr>
              <a:t>Selbstdiagnosebögen (mit Ich-Kompetenzen), </a:t>
            </a:r>
            <a:r>
              <a:rPr lang="de-DE" sz="2000" dirty="0" err="1">
                <a:effectLst/>
                <a:latin typeface="Arial"/>
                <a:ea typeface="Times New Roman"/>
                <a:cs typeface="Times New Roman"/>
              </a:rPr>
              <a:t>kriterienorientierter</a:t>
            </a:r>
            <a:r>
              <a:rPr lang="de-DE" sz="2000" dirty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de-DE" sz="2000" dirty="0" smtClean="0">
                <a:effectLst/>
                <a:latin typeface="Arial"/>
                <a:ea typeface="Times New Roman"/>
                <a:cs typeface="Times New Roman"/>
              </a:rPr>
              <a:t>Beobachtungsbogen</a:t>
            </a:r>
            <a:endParaRPr lang="de-DE" sz="2000" dirty="0">
              <a:effectLst/>
              <a:latin typeface="Arial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de-DE" sz="2000" dirty="0">
                <a:effectLst/>
                <a:latin typeface="Arial"/>
                <a:ea typeface="Times New Roman"/>
                <a:cs typeface="Arial"/>
              </a:rPr>
              <a:t> </a:t>
            </a:r>
            <a:endParaRPr lang="de-DE" sz="2000" dirty="0" smtClean="0">
              <a:effectLst/>
              <a:latin typeface="Arial"/>
              <a:ea typeface="Times New Roman"/>
              <a:cs typeface="Arial"/>
            </a:endParaRPr>
          </a:p>
          <a:p>
            <a:pPr algn="just">
              <a:spcAft>
                <a:spcPts val="0"/>
              </a:spcAft>
            </a:pPr>
            <a:endParaRPr lang="de-DE" sz="2000" dirty="0">
              <a:effectLst/>
              <a:latin typeface="Arial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de-DE" sz="2000" b="1" u="sng" dirty="0">
                <a:effectLst/>
                <a:latin typeface="Arial"/>
                <a:ea typeface="Times New Roman"/>
                <a:cs typeface="Times New Roman"/>
              </a:rPr>
              <a:t>Leistungsbewertung:</a:t>
            </a:r>
            <a:r>
              <a:rPr lang="de-DE" sz="2000" b="1" dirty="0">
                <a:effectLst/>
                <a:latin typeface="Arial"/>
                <a:ea typeface="Times New Roman"/>
                <a:cs typeface="Times New Roman"/>
              </a:rPr>
              <a:t> </a:t>
            </a:r>
            <a:endParaRPr lang="de-DE" sz="2000" b="1" dirty="0" smtClean="0">
              <a:effectLst/>
              <a:latin typeface="Arial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endParaRPr lang="de-DE" sz="1400" dirty="0" smtClean="0">
              <a:effectLst/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de-DE" sz="2000" dirty="0" smtClean="0">
                <a:effectLst/>
                <a:latin typeface="Arial"/>
                <a:ea typeface="Times New Roman"/>
                <a:cs typeface="Times New Roman"/>
              </a:rPr>
              <a:t>Schriftliche </a:t>
            </a:r>
            <a:r>
              <a:rPr lang="de-DE" sz="2000" dirty="0">
                <a:effectLst/>
                <a:latin typeface="Arial"/>
                <a:ea typeface="Times New Roman"/>
                <a:cs typeface="Times New Roman"/>
              </a:rPr>
              <a:t>Übung (z. B. Bewertungsaufgabe, Optimierungsaufgabe, Analyseaufgabe), ggf. Klausur (z. B. Bewertungsaufgabe, Optimierungsaufgabe, Analyseaufgabe</a:t>
            </a:r>
            <a:r>
              <a:rPr lang="de-DE" sz="2000" dirty="0" smtClean="0">
                <a:effectLst/>
                <a:latin typeface="Arial"/>
                <a:ea typeface="Times New Roman"/>
                <a:cs typeface="Times New Roman"/>
              </a:rPr>
              <a:t>)</a:t>
            </a:r>
          </a:p>
          <a:p>
            <a:pPr>
              <a:spcAft>
                <a:spcPts val="0"/>
              </a:spcAft>
            </a:pPr>
            <a:endParaRPr lang="de-DE" sz="2000" dirty="0"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6722-5F47-4599-A05B-AACD79EEB65A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269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6864" cy="576064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sz="4400" b="1" dirty="0">
                <a:latin typeface="Arial" pitchFamily="34" charset="0"/>
                <a:cs typeface="Arial" pitchFamily="34" charset="0"/>
              </a:rPr>
              <a:t>Schulinternes Curriculum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611560" y="1642963"/>
            <a:ext cx="8246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Konkretisierung Unterrichtsvorhaben (Pflichtanteile)</a:t>
            </a:r>
            <a:endParaRPr lang="de-DE" sz="24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23527" y="2492896"/>
            <a:ext cx="8373907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de-DE" sz="2200" b="1" u="sng" dirty="0" smtClean="0">
                <a:latin typeface="Arial"/>
                <a:ea typeface="Times New Roman"/>
                <a:cs typeface="Times New Roman"/>
              </a:rPr>
              <a:t>Pflichtanteile im Kopfbereich:</a:t>
            </a:r>
            <a:endParaRPr lang="de-DE" sz="2200" b="1" dirty="0">
              <a:latin typeface="Arial"/>
              <a:ea typeface="Times New Roman"/>
              <a:cs typeface="Times New Roman"/>
            </a:endParaRPr>
          </a:p>
          <a:p>
            <a:pPr marL="354013" indent="-354013">
              <a:spcAft>
                <a:spcPts val="0"/>
              </a:spcAft>
            </a:pPr>
            <a:endParaRPr lang="de-DE" sz="1000" dirty="0" smtClean="0">
              <a:latin typeface="Arial"/>
              <a:ea typeface="Times New Roman"/>
              <a:cs typeface="Times New Roman"/>
            </a:endParaRPr>
          </a:p>
          <a:p>
            <a:pPr marL="354013" indent="-354013">
              <a:spcAft>
                <a:spcPts val="0"/>
              </a:spcAft>
              <a:buFont typeface="Arial" pitchFamily="34" charset="0"/>
              <a:buChar char="•"/>
            </a:pPr>
            <a:r>
              <a:rPr lang="de-DE" sz="2100" dirty="0" smtClean="0">
                <a:latin typeface="Arial"/>
                <a:ea typeface="Times New Roman"/>
                <a:cs typeface="Arial"/>
              </a:rPr>
              <a:t>Thema/Kontext</a:t>
            </a:r>
          </a:p>
          <a:p>
            <a:pPr marL="354013" indent="-354013">
              <a:spcAft>
                <a:spcPts val="0"/>
              </a:spcAft>
              <a:buFont typeface="Arial" pitchFamily="34" charset="0"/>
              <a:buChar char="•"/>
            </a:pPr>
            <a:endParaRPr lang="de-DE" sz="800" dirty="0" smtClean="0">
              <a:latin typeface="Arial"/>
              <a:ea typeface="Times New Roman"/>
              <a:cs typeface="Arial"/>
            </a:endParaRPr>
          </a:p>
          <a:p>
            <a:pPr marL="354013" indent="-354013">
              <a:spcAft>
                <a:spcPts val="0"/>
              </a:spcAft>
              <a:buFont typeface="Arial" pitchFamily="34" charset="0"/>
              <a:buChar char="•"/>
            </a:pPr>
            <a:r>
              <a:rPr lang="de-DE" sz="2100" dirty="0" smtClean="0">
                <a:latin typeface="Arial"/>
                <a:ea typeface="Times New Roman"/>
                <a:cs typeface="Arial"/>
              </a:rPr>
              <a:t>Inhaltsfeld/Inhaltsfelder mit den inhaltlichen Schwerpunkten</a:t>
            </a:r>
          </a:p>
          <a:p>
            <a:pPr>
              <a:spcAft>
                <a:spcPts val="0"/>
              </a:spcAft>
            </a:pPr>
            <a:endParaRPr lang="de-DE" sz="800" dirty="0" smtClean="0">
              <a:latin typeface="Arial"/>
              <a:ea typeface="Times New Roman"/>
              <a:cs typeface="Arial"/>
            </a:endParaRPr>
          </a:p>
          <a:p>
            <a:pPr marL="354013" indent="-354013">
              <a:spcAft>
                <a:spcPts val="0"/>
              </a:spcAft>
              <a:buFont typeface="Arial" pitchFamily="34" charset="0"/>
              <a:buChar char="•"/>
            </a:pPr>
            <a:r>
              <a:rPr lang="de-DE" sz="2100" dirty="0" smtClean="0">
                <a:latin typeface="Arial"/>
                <a:ea typeface="Times New Roman"/>
                <a:cs typeface="Arial"/>
              </a:rPr>
              <a:t>Zeitbedarf</a:t>
            </a:r>
          </a:p>
          <a:p>
            <a:pPr>
              <a:spcAft>
                <a:spcPts val="0"/>
              </a:spcAft>
            </a:pPr>
            <a:endParaRPr lang="de-DE" sz="800" dirty="0" smtClean="0">
              <a:latin typeface="Arial"/>
              <a:ea typeface="Times New Roman"/>
              <a:cs typeface="Arial"/>
            </a:endParaRPr>
          </a:p>
          <a:p>
            <a:pPr marL="354013" indent="-354013">
              <a:spcAft>
                <a:spcPts val="0"/>
              </a:spcAft>
              <a:buFont typeface="Arial" pitchFamily="34" charset="0"/>
              <a:buChar char="•"/>
            </a:pPr>
            <a:r>
              <a:rPr lang="de-DE" sz="2100" dirty="0" smtClean="0">
                <a:latin typeface="Arial"/>
                <a:ea typeface="Times New Roman"/>
                <a:cs typeface="Arial"/>
              </a:rPr>
              <a:t>die schwerpunktmäßig im Vordergrund stehenden übergeordneten Kompetenzerwartungen in ausgeschriebener Form</a:t>
            </a:r>
          </a:p>
          <a:p>
            <a:pPr marL="354013" indent="-354013">
              <a:spcAft>
                <a:spcPts val="0"/>
              </a:spcAft>
              <a:buFont typeface="Arial" pitchFamily="34" charset="0"/>
              <a:buChar char="•"/>
            </a:pPr>
            <a:endParaRPr lang="de-DE" sz="800" dirty="0" smtClean="0">
              <a:latin typeface="Arial"/>
              <a:ea typeface="Times New Roman"/>
              <a:cs typeface="Arial"/>
            </a:endParaRPr>
          </a:p>
          <a:p>
            <a:pPr>
              <a:spcAft>
                <a:spcPts val="0"/>
              </a:spcAft>
            </a:pPr>
            <a:r>
              <a:rPr lang="de-DE" sz="2100" b="1" u="sng" dirty="0" smtClean="0">
                <a:latin typeface="Arial"/>
                <a:ea typeface="Times New Roman"/>
                <a:cs typeface="Arial"/>
              </a:rPr>
              <a:t>Empfehlung:</a:t>
            </a:r>
          </a:p>
          <a:p>
            <a:pPr>
              <a:spcAft>
                <a:spcPts val="0"/>
              </a:spcAft>
            </a:pPr>
            <a:endParaRPr lang="de-DE" sz="800" b="1" u="sng" dirty="0" smtClean="0">
              <a:latin typeface="Arial"/>
              <a:ea typeface="Times New Roman"/>
              <a:cs typeface="Arial"/>
            </a:endParaRP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de-DE" sz="2100" dirty="0" smtClean="0">
                <a:latin typeface="Arial"/>
                <a:ea typeface="Times New Roman"/>
                <a:cs typeface="Arial"/>
              </a:rPr>
              <a:t>Angaben zu den Voraussetzungen zu dem Unterrichtsvorhaben</a:t>
            </a:r>
            <a:endParaRPr lang="de-DE" sz="800" dirty="0" smtClean="0">
              <a:latin typeface="Arial"/>
              <a:ea typeface="Times New Roman"/>
              <a:cs typeface="Arial"/>
            </a:endParaRP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</a:pPr>
            <a:endParaRPr lang="de-DE" sz="800" dirty="0">
              <a:latin typeface="Arial"/>
              <a:ea typeface="Times New Roman"/>
              <a:cs typeface="Arial"/>
            </a:endParaRPr>
          </a:p>
          <a:p>
            <a:pPr>
              <a:spcAft>
                <a:spcPts val="0"/>
              </a:spcAft>
            </a:pPr>
            <a:r>
              <a:rPr lang="de-DE" sz="800" dirty="0" smtClean="0">
                <a:latin typeface="Arial"/>
                <a:ea typeface="Times New Roman"/>
                <a:cs typeface="Arial"/>
              </a:rPr>
              <a:t>						                      </a:t>
            </a:r>
            <a:r>
              <a:rPr lang="de-DE" dirty="0" smtClean="0">
                <a:latin typeface="Arial"/>
                <a:ea typeface="Times New Roman"/>
                <a:cs typeface="Arial"/>
              </a:rPr>
              <a:t>Vgl. Beispiel </a:t>
            </a:r>
            <a:r>
              <a:rPr lang="de-DE" dirty="0" smtClean="0">
                <a:latin typeface="Arial"/>
                <a:ea typeface="Times New Roman"/>
                <a:cs typeface="Arial"/>
                <a:sym typeface="Wingdings"/>
              </a:rPr>
              <a:t></a:t>
            </a:r>
            <a:endParaRPr lang="de-DE" dirty="0" smtClean="0">
              <a:latin typeface="Arial"/>
              <a:ea typeface="Times New Roman"/>
              <a:cs typeface="Arial"/>
            </a:endParaRPr>
          </a:p>
          <a:p>
            <a:pPr>
              <a:spcAft>
                <a:spcPts val="0"/>
              </a:spcAft>
            </a:pPr>
            <a:endParaRPr lang="de-DE" sz="2000" dirty="0">
              <a:latin typeface="Arial"/>
              <a:ea typeface="Times New Roman"/>
              <a:cs typeface="Arial"/>
            </a:endParaRPr>
          </a:p>
          <a:p>
            <a:pPr marL="442913" lvl="1" indent="14288">
              <a:buFont typeface="Courier New" pitchFamily="49" charset="0"/>
              <a:buChar char="o"/>
            </a:pPr>
            <a:endParaRPr lang="de-DE" sz="2000" b="1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Courier New" pitchFamily="49" charset="0"/>
              <a:buChar char="o"/>
            </a:pPr>
            <a:endParaRPr lang="de-DE" sz="2000" b="1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de-DE" sz="2000" b="1" dirty="0" smtClean="0">
              <a:latin typeface="Arial" pitchFamily="34" charset="0"/>
              <a:cs typeface="Arial" pitchFamily="34" charset="0"/>
            </a:endParaRPr>
          </a:p>
          <a:p>
            <a:endParaRPr lang="de-DE" sz="2000" b="1" dirty="0" smtClean="0">
              <a:latin typeface="Arial" pitchFamily="34" charset="0"/>
              <a:cs typeface="Arial" pitchFamily="34" charset="0"/>
            </a:endParaRPr>
          </a:p>
          <a:p>
            <a:endParaRPr lang="de-DE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6722-5F47-4599-A05B-AACD79EEB65A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03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6864" cy="576064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sz="4400" b="1" dirty="0">
                <a:latin typeface="Arial" pitchFamily="34" charset="0"/>
                <a:cs typeface="Arial" pitchFamily="34" charset="0"/>
              </a:rPr>
              <a:t>Schulinternes Curriculum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611560" y="876305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Konkretisierung Unterrichtsvorhaben (Pflichtanteile)</a:t>
            </a:r>
            <a:endParaRPr lang="de-DE" sz="24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921763"/>
              </p:ext>
            </p:extLst>
          </p:nvPr>
        </p:nvGraphicFramePr>
        <p:xfrm>
          <a:off x="143508" y="1418021"/>
          <a:ext cx="8856984" cy="53518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6204"/>
                <a:gridCol w="2142353"/>
                <a:gridCol w="1953851"/>
                <a:gridCol w="2924576"/>
              </a:tblGrid>
              <a:tr h="369096">
                <a:tc gridSpan="4"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Unterrichtsvorhaben IV: 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Thema/Kontext:</a:t>
                      </a:r>
                      <a:r>
                        <a:rPr lang="de-DE" sz="1200" b="1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1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Auf die Qualität der Proteine kommt</a:t>
                      </a:r>
                      <a:r>
                        <a:rPr lang="de-DE" sz="1200" b="1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es an </a:t>
                      </a:r>
                      <a:r>
                        <a:rPr lang="de-DE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– </a:t>
                      </a:r>
                      <a:r>
                        <a:rPr lang="de-DE" sz="12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Welche </a:t>
                      </a:r>
                      <a:r>
                        <a:rPr lang="de-DE" sz="1200" b="1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Proteinlieferanten sind für mich geeignet</a:t>
                      </a:r>
                      <a:r>
                        <a:rPr lang="de-DE" sz="12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marL="68063" marR="68063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84548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Inhaltsfeld: 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Bedarfsgerechte Ernährung </a:t>
                      </a:r>
                      <a:endParaRPr lang="de-DE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690959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Inhaltliche Schwerpunkte: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Hauptnährstoffe und ihre Funktion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Hauptnährstofflieferanten und ihre Herstellung </a:t>
                      </a:r>
                    </a:p>
                    <a:p>
                      <a:pPr marL="228600" algn="just">
                        <a:spcAft>
                          <a:spcPts val="0"/>
                        </a:spcAft>
                      </a:pPr>
                      <a:endParaRPr lang="de-DE" sz="1200" baseline="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Zeitbedarf:</a:t>
                      </a:r>
                      <a:r>
                        <a:rPr lang="de-DE" sz="120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ca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 24 Std. </a:t>
                      </a:r>
                      <a:r>
                        <a:rPr lang="de-DE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à 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45 Minuten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de-DE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Schwerpunkte übergeordneter Kompetenzerwartungen: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Schülerinnen und Schüler können ....</a:t>
                      </a:r>
                    </a:p>
                    <a:p>
                      <a:pPr marL="177800" lvl="0" indent="-1778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E1</a:t>
                      </a:r>
                      <a:r>
                        <a:rPr lang="de-DE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in vorgegebenen</a:t>
                      </a:r>
                      <a:r>
                        <a:rPr lang="de-DE" sz="12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Situationen ernährungswissenschaftliche Probleme in Teilprobleme zerlegen und dazu fachadäquate  Fragestellungen formulieren.</a:t>
                      </a:r>
                      <a:endParaRPr lang="de-DE" sz="120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77800" lvl="0" indent="-1778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K3</a:t>
                      </a:r>
                      <a:r>
                        <a:rPr lang="de-DE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Sachverhalte, Arbeitsergebnisse und Erkenntnisse adressatengerecht sowie formal und fachlich korrekt schriftlich und mündlich präsentieren.</a:t>
                      </a:r>
                    </a:p>
                    <a:p>
                      <a:pPr marL="177800" lvl="0" indent="-1778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K4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ernährungswissenschaftliche Aussagen und Behauptungen mit sachlich fundierten und überzeugenden Argumenten begründen bzw. kritisieren.</a:t>
                      </a:r>
                    </a:p>
                    <a:p>
                      <a:pPr marL="177800" lvl="0" indent="-1778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B1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bei Entscheidungen in ernährungswissenschaftlichen Zusammenhängen Bewertungskriterien angeben und begründet gewichten.</a:t>
                      </a:r>
                    </a:p>
                    <a:p>
                      <a:pPr marL="177800" lvl="0" indent="-1778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de-DE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B2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für Entscheidungen in ernährungswissenschaftlichen Zusammenhängen </a:t>
                      </a:r>
                      <a:r>
                        <a:rPr lang="de-DE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kriteriengeleitet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Argumente abwägen und einen begründeten Standpunkt beziehen.</a:t>
                      </a:r>
                    </a:p>
                    <a:p>
                      <a:pPr marL="177800" lvl="0" indent="-1778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B3</a:t>
                      </a:r>
                      <a:r>
                        <a:rPr lang="de-DE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Konflikte sowie mögliche Konfliktlösungen bei ernährungswissenschaftlichen Entscheidungen darstellen und dabei u. a. ethische Maßstäbe berücksichtigen.</a:t>
                      </a:r>
                      <a:endParaRPr lang="de-DE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072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</a:tr>
            </a:tbl>
          </a:graphicData>
        </a:graphic>
      </p:graphicFrame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6722-5F47-4599-A05B-AACD79EEB65A}" type="slidenum">
              <a:rPr lang="de-DE" smtClean="0"/>
              <a:t>19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251520" y="3717032"/>
            <a:ext cx="302433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de-DE" sz="1300" b="1" dirty="0" smtClean="0">
                <a:solidFill>
                  <a:schemeClr val="accent3">
                    <a:lumMod val="75000"/>
                  </a:schemeClr>
                </a:solidFill>
              </a:rPr>
              <a:t>Empfehlung , an dieser Stelle</a:t>
            </a:r>
          </a:p>
          <a:p>
            <a:pPr algn="just">
              <a:defRPr/>
            </a:pPr>
            <a:r>
              <a:rPr lang="de-DE" sz="1300" b="1" dirty="0" smtClean="0">
                <a:solidFill>
                  <a:schemeClr val="accent3">
                    <a:lumMod val="75000"/>
                  </a:schemeClr>
                </a:solidFill>
              </a:rPr>
              <a:t>Voraussetzungen </a:t>
            </a:r>
            <a:r>
              <a:rPr lang="de-DE" sz="1300" b="1" dirty="0">
                <a:solidFill>
                  <a:schemeClr val="accent3">
                    <a:lumMod val="75000"/>
                  </a:schemeClr>
                </a:solidFill>
              </a:rPr>
              <a:t>aus der </a:t>
            </a:r>
          </a:p>
          <a:p>
            <a:pPr algn="just">
              <a:defRPr/>
            </a:pPr>
            <a:r>
              <a:rPr lang="de-DE" sz="1300" b="1" dirty="0">
                <a:solidFill>
                  <a:schemeClr val="accent3">
                    <a:lumMod val="75000"/>
                  </a:schemeClr>
                </a:solidFill>
              </a:rPr>
              <a:t>Sekundarstufe  </a:t>
            </a:r>
            <a:r>
              <a:rPr lang="de-DE" sz="1300" b="1" dirty="0" smtClean="0">
                <a:solidFill>
                  <a:schemeClr val="accent3">
                    <a:lumMod val="75000"/>
                  </a:schemeClr>
                </a:solidFill>
              </a:rPr>
              <a:t>II auszuweisen:</a:t>
            </a:r>
            <a:endParaRPr lang="de-DE" sz="1300" b="1" dirty="0">
              <a:solidFill>
                <a:schemeClr val="accent3">
                  <a:lumMod val="75000"/>
                </a:schemeClr>
              </a:solidFill>
            </a:endParaRPr>
          </a:p>
          <a:p>
            <a:pPr algn="just">
              <a:defRPr/>
            </a:pPr>
            <a:r>
              <a:rPr lang="de-DE" sz="1300" b="1" dirty="0" smtClean="0">
                <a:solidFill>
                  <a:schemeClr val="accent3">
                    <a:lumMod val="75000"/>
                  </a:schemeClr>
                </a:solidFill>
              </a:rPr>
              <a:t>… … …</a:t>
            </a:r>
          </a:p>
        </p:txBody>
      </p:sp>
    </p:spTree>
    <p:extLst>
      <p:ext uri="{BB962C8B-B14F-4D97-AF65-F5344CB8AC3E}">
        <p14:creationId xmlns:p14="http://schemas.microsoft.com/office/powerpoint/2010/main" val="3492509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6864" cy="576064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sz="4400" b="1" dirty="0">
                <a:latin typeface="Arial" pitchFamily="34" charset="0"/>
                <a:cs typeface="Arial" pitchFamily="34" charset="0"/>
              </a:rPr>
              <a:t>Schulinternes Curriculum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115616" y="1642962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Entscheidungen zum Unterricht (Kap. 2)</a:t>
            </a:r>
            <a:endParaRPr lang="de-DE" sz="24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79512" y="2780928"/>
            <a:ext cx="878497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de-DE" b="1" dirty="0">
                <a:latin typeface="Arial" pitchFamily="34" charset="0"/>
                <a:cs typeface="Arial" pitchFamily="34" charset="0"/>
              </a:rPr>
              <a:t>Kap. 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2.1.1: Im „Übersichtsraster Unterrichtsvorhaben“  werden die für alle Lehrerinnen und Lehrer gemäß Fachkonferenzbeschluss </a:t>
            </a:r>
            <a:r>
              <a:rPr lang="de-DE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verbindlichen 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Kontexte sowie Verteilung und Reihenfolge der Unterrichtsvorhaben dargestellt.</a:t>
            </a:r>
          </a:p>
          <a:p>
            <a:endParaRPr lang="de-DE" sz="1000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b="1" dirty="0" smtClean="0">
                <a:latin typeface="Arial" pitchFamily="34" charset="0"/>
                <a:cs typeface="Arial" pitchFamily="34" charset="0"/>
              </a:rPr>
              <a:t>Kap. 2.1.2: Die exemplarische Ausgestaltung „möglicher konkretisierter Unterrichtsvorhaben“ haben nur </a:t>
            </a:r>
            <a:r>
              <a:rPr lang="de-DE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empfehlenden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 Charakter.</a:t>
            </a:r>
          </a:p>
          <a:p>
            <a:endParaRPr lang="de-DE" sz="1000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b="1" dirty="0" smtClean="0">
                <a:latin typeface="Arial" pitchFamily="34" charset="0"/>
                <a:cs typeface="Arial" pitchFamily="34" charset="0"/>
              </a:rPr>
              <a:t>Ausnahme, da </a:t>
            </a:r>
            <a:r>
              <a:rPr lang="de-DE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verbindlich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273050" indent="-273050"/>
            <a:r>
              <a:rPr lang="de-DE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de-DE" b="1" dirty="0" smtClean="0">
                <a:latin typeface="Arial" pitchFamily="34" charset="0"/>
                <a:cs typeface="Arial" pitchFamily="34" charset="0"/>
                <a:sym typeface="Wingdings"/>
              </a:rPr>
              <a:t> die dem Unterrichtsvorhaben zugeordneten konkretisierten </a:t>
            </a:r>
          </a:p>
          <a:p>
            <a:pPr marL="628650" indent="-93663"/>
            <a:r>
              <a:rPr lang="de-DE" b="1" dirty="0" smtClean="0">
                <a:latin typeface="Arial" pitchFamily="34" charset="0"/>
                <a:cs typeface="Arial" pitchFamily="34" charset="0"/>
                <a:sym typeface="Wingdings"/>
              </a:rPr>
              <a:t> Kompetenzerwartungen</a:t>
            </a:r>
          </a:p>
          <a:p>
            <a:pPr marL="534988" indent="-261938">
              <a:buFont typeface="Wingdings"/>
              <a:buChar char="è"/>
            </a:pPr>
            <a:r>
              <a:rPr lang="de-DE" b="1" dirty="0" smtClean="0">
                <a:latin typeface="Arial" pitchFamily="34" charset="0"/>
                <a:cs typeface="Arial" pitchFamily="34" charset="0"/>
                <a:sym typeface="Wingdings"/>
              </a:rPr>
              <a:t> die von der Fachkonferenz als verbindlich erklärten Beschlüsse zu   </a:t>
            </a:r>
          </a:p>
          <a:p>
            <a:pPr marL="534988" indent="-261938"/>
            <a:r>
              <a:rPr lang="de-DE" b="1" dirty="0"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de-DE" b="1" dirty="0" smtClean="0">
                <a:latin typeface="Arial" pitchFamily="34" charset="0"/>
                <a:cs typeface="Arial" pitchFamily="34" charset="0"/>
                <a:sym typeface="Wingdings"/>
              </a:rPr>
              <a:t>    didaktisch-methodischen Entscheidungen und zur Durchführung   </a:t>
            </a:r>
          </a:p>
          <a:p>
            <a:pPr marL="534988" indent="-261938"/>
            <a:r>
              <a:rPr lang="de-DE" b="1" dirty="0"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de-DE" b="1" dirty="0" smtClean="0">
                <a:latin typeface="Arial" pitchFamily="34" charset="0"/>
                <a:cs typeface="Arial" pitchFamily="34" charset="0"/>
                <a:sym typeface="Wingdings"/>
              </a:rPr>
              <a:t>    bestimmter Diagnose- und Leistungsüberprüfungsformen</a:t>
            </a:r>
            <a:endParaRPr lang="de-DE" b="1" dirty="0" smtClean="0">
              <a:latin typeface="Arial" pitchFamily="34" charset="0"/>
              <a:cs typeface="Arial" pitchFamily="34" charset="0"/>
            </a:endParaRPr>
          </a:p>
          <a:p>
            <a:endParaRPr lang="de-DE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6722-5F47-4599-A05B-AACD79EEB65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900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6864" cy="576064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sz="4400" b="1" dirty="0">
                <a:latin typeface="Arial" pitchFamily="34" charset="0"/>
                <a:cs typeface="Arial" pitchFamily="34" charset="0"/>
              </a:rPr>
              <a:t>Schulinternes Curriculum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611560" y="1642963"/>
            <a:ext cx="8246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Konkretisierung Unterrichtsvorhaben (Pflichtanteile)</a:t>
            </a:r>
            <a:endParaRPr lang="de-DE" sz="24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51520" y="2924944"/>
            <a:ext cx="853181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u="sng" dirty="0" smtClean="0">
                <a:latin typeface="Arial"/>
                <a:ea typeface="Times New Roman"/>
                <a:cs typeface="Times New Roman"/>
              </a:rPr>
              <a:t>Pflichtanteile im Spaltenbereich:</a:t>
            </a:r>
          </a:p>
          <a:p>
            <a:endParaRPr lang="de-DE" sz="800" b="1" u="sng" dirty="0" smtClean="0">
              <a:latin typeface="Arial"/>
              <a:ea typeface="Times New Roman"/>
              <a:cs typeface="Times New Roman"/>
            </a:endParaRP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de-DE" sz="2000" dirty="0" smtClean="0">
                <a:latin typeface="Arial"/>
                <a:ea typeface="Times New Roman"/>
                <a:cs typeface="Arial"/>
              </a:rPr>
              <a:t>die </a:t>
            </a:r>
            <a:r>
              <a:rPr lang="de-DE" sz="2000" dirty="0">
                <a:latin typeface="Arial"/>
                <a:ea typeface="Times New Roman"/>
                <a:cs typeface="Arial"/>
              </a:rPr>
              <a:t>dem konkreten Unterrichtsvorhaben und Kontext zugeordneten konkretisierten </a:t>
            </a:r>
            <a:r>
              <a:rPr lang="de-DE" sz="2000" dirty="0" smtClean="0">
                <a:latin typeface="Arial"/>
                <a:ea typeface="Times New Roman"/>
                <a:cs typeface="Arial"/>
              </a:rPr>
              <a:t>Kompetenzerwartungen</a:t>
            </a: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</a:pPr>
            <a:endParaRPr lang="de-DE" sz="800" dirty="0">
              <a:latin typeface="Arial"/>
              <a:ea typeface="Times New Roman"/>
              <a:cs typeface="Arial"/>
            </a:endParaRP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de-DE" sz="2000" dirty="0">
                <a:latin typeface="Arial"/>
                <a:ea typeface="Times New Roman"/>
                <a:cs typeface="Arial"/>
              </a:rPr>
              <a:t>d</a:t>
            </a:r>
            <a:r>
              <a:rPr lang="de-DE" sz="2000" dirty="0" smtClean="0">
                <a:latin typeface="Arial"/>
                <a:ea typeface="Times New Roman"/>
                <a:cs typeface="Arial"/>
              </a:rPr>
              <a:t>ie verpflichtenden Fachkonferenzbeschlüsse</a:t>
            </a: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</a:pPr>
            <a:endParaRPr lang="de-DE" sz="800" dirty="0">
              <a:latin typeface="Arial"/>
              <a:ea typeface="Times New Roman"/>
              <a:cs typeface="Arial"/>
            </a:endParaRP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de-DE" sz="2000" dirty="0" smtClean="0">
                <a:latin typeface="Arial"/>
                <a:ea typeface="Times New Roman"/>
                <a:cs typeface="Arial"/>
              </a:rPr>
              <a:t>einige beispielhafte Angaben und Ausführungen in den anderen Spalten</a:t>
            </a: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</a:pPr>
            <a:endParaRPr lang="de-DE" sz="800" dirty="0">
              <a:latin typeface="Arial"/>
              <a:ea typeface="Times New Roman"/>
              <a:cs typeface="Arial"/>
            </a:endParaRP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de-DE" sz="2000" dirty="0" smtClean="0">
                <a:latin typeface="Arial"/>
                <a:ea typeface="Times New Roman"/>
                <a:cs typeface="Arial"/>
              </a:rPr>
              <a:t>Angaben zur Diagnose und zur Form der Leistungsüberprüfung</a:t>
            </a: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</a:pPr>
            <a:endParaRPr lang="de-DE" sz="2000" dirty="0" smtClean="0">
              <a:latin typeface="Arial"/>
              <a:ea typeface="Times New Roman"/>
              <a:cs typeface="Arial"/>
            </a:endParaRPr>
          </a:p>
          <a:p>
            <a:r>
              <a:rPr lang="de-DE" sz="2000" dirty="0" smtClean="0">
                <a:latin typeface="Arial"/>
                <a:ea typeface="Times New Roman"/>
                <a:cs typeface="Arial"/>
              </a:rPr>
              <a:t>						            </a:t>
            </a:r>
            <a:r>
              <a:rPr lang="de-DE" dirty="0" smtClean="0">
                <a:latin typeface="Arial"/>
                <a:ea typeface="Times New Roman"/>
                <a:cs typeface="Arial"/>
              </a:rPr>
              <a:t>Vgl</a:t>
            </a:r>
            <a:r>
              <a:rPr lang="de-DE" dirty="0">
                <a:latin typeface="Arial"/>
                <a:ea typeface="Times New Roman"/>
                <a:cs typeface="Arial"/>
              </a:rPr>
              <a:t>. Beispiel </a:t>
            </a:r>
            <a:r>
              <a:rPr lang="de-DE" dirty="0">
                <a:latin typeface="Arial"/>
                <a:ea typeface="Times New Roman"/>
                <a:cs typeface="Arial"/>
                <a:sym typeface="Wingdings"/>
              </a:rPr>
              <a:t></a:t>
            </a:r>
            <a:endParaRPr lang="de-DE" dirty="0">
              <a:latin typeface="Arial"/>
              <a:ea typeface="Times New Roman"/>
              <a:cs typeface="Arial"/>
            </a:endParaRPr>
          </a:p>
          <a:p>
            <a:pPr>
              <a:spcAft>
                <a:spcPts val="0"/>
              </a:spcAft>
            </a:pPr>
            <a:endParaRPr lang="de-DE" sz="2000" dirty="0" smtClean="0">
              <a:latin typeface="Arial"/>
              <a:ea typeface="Times New Roman"/>
              <a:cs typeface="Arial"/>
            </a:endParaRP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</a:pPr>
            <a:endParaRPr lang="de-DE" sz="2000" dirty="0">
              <a:latin typeface="Arial"/>
              <a:ea typeface="Times New Roman"/>
              <a:cs typeface="Arial"/>
            </a:endParaRPr>
          </a:p>
          <a:p>
            <a:pPr marL="442913" lvl="1" indent="14288">
              <a:buFont typeface="Courier New" pitchFamily="49" charset="0"/>
              <a:buChar char="o"/>
            </a:pPr>
            <a:endParaRPr lang="de-DE" sz="2000" b="1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Courier New" pitchFamily="49" charset="0"/>
              <a:buChar char="o"/>
            </a:pPr>
            <a:endParaRPr lang="de-DE" sz="2000" b="1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de-DE" sz="2000" b="1" dirty="0" smtClean="0">
              <a:latin typeface="Arial" pitchFamily="34" charset="0"/>
              <a:cs typeface="Arial" pitchFamily="34" charset="0"/>
            </a:endParaRPr>
          </a:p>
          <a:p>
            <a:endParaRPr lang="de-DE" sz="2000" b="1" dirty="0" smtClean="0">
              <a:latin typeface="Arial" pitchFamily="34" charset="0"/>
              <a:cs typeface="Arial" pitchFamily="34" charset="0"/>
            </a:endParaRPr>
          </a:p>
          <a:p>
            <a:endParaRPr lang="de-DE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6722-5F47-4599-A05B-AACD79EEB65A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406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6864" cy="576064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sz="4400" b="1" dirty="0">
                <a:latin typeface="Arial" pitchFamily="34" charset="0"/>
                <a:cs typeface="Arial" pitchFamily="34" charset="0"/>
              </a:rPr>
              <a:t>Schulinternes Curriculum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683568" y="849880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Konkretisierung Unterrichtsvorhaben (Pflichtanteile)</a:t>
            </a:r>
            <a:endParaRPr lang="de-DE" sz="24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6722-5F47-4599-A05B-AACD79EEB65A}" type="slidenum">
              <a:rPr lang="de-DE" smtClean="0"/>
              <a:t>21</a:t>
            </a:fld>
            <a:endParaRPr lang="de-DE"/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206937"/>
              </p:ext>
            </p:extLst>
          </p:nvPr>
        </p:nvGraphicFramePr>
        <p:xfrm>
          <a:off x="179512" y="1556792"/>
          <a:ext cx="8784975" cy="51035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7134"/>
                <a:gridCol w="1881258"/>
                <a:gridCol w="2232248"/>
                <a:gridCol w="3024335"/>
              </a:tblGrid>
              <a:tr h="9228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de-DE" sz="13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Mögliche </a:t>
                      </a:r>
                      <a:r>
                        <a:rPr kumimoji="0" lang="de-DE" sz="13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didaktische Leitfragen</a:t>
                      </a:r>
                      <a:r>
                        <a:rPr kumimoji="0" lang="de-DE" sz="13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</a:t>
                      </a:r>
                      <a:r>
                        <a:rPr kumimoji="0" lang="de-DE" sz="13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Sequenzierung </a:t>
                      </a:r>
                      <a:r>
                        <a:rPr kumimoji="0" lang="de-DE" sz="13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inhaltlicher Aspekte</a:t>
                      </a:r>
                    </a:p>
                  </a:txBody>
                  <a:tcPr marL="62923" marR="62923" marT="0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de-DE" sz="13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Konkretisierte </a:t>
                      </a:r>
                      <a:r>
                        <a:rPr kumimoji="0" lang="de-DE" sz="13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Kompetenzerwar-tungen</a:t>
                      </a:r>
                      <a:r>
                        <a:rPr kumimoji="0" lang="de-DE" sz="13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3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 Kernlehrplans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de-DE" sz="13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Schülerinnen und Schüler …</a:t>
                      </a:r>
                    </a:p>
                  </a:txBody>
                  <a:tcPr marL="62923" marR="62923" marT="0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de-DE" sz="13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Empfohlene Lehrmittel/ </a:t>
                      </a:r>
                      <a:r>
                        <a:rPr kumimoji="0" lang="de-DE" sz="13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Materialien und Unterrichtsmethoden</a:t>
                      </a:r>
                      <a:endParaRPr kumimoji="0" lang="de-DE" sz="13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923" marR="62923" marT="0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de-DE" sz="13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Didaktisch-methodische Anmerkungen  und  Empfehlungen sowie Darstellung </a:t>
                      </a:r>
                      <a:r>
                        <a:rPr kumimoji="0" lang="de-DE" sz="13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</a:t>
                      </a:r>
                      <a:r>
                        <a:rPr kumimoji="0" lang="de-DE" sz="13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verbindlichen </a:t>
                      </a:r>
                      <a:r>
                        <a:rPr kumimoji="0" lang="de-DE" sz="13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Absprachen der </a:t>
                      </a:r>
                      <a:r>
                        <a:rPr kumimoji="0" lang="de-DE" sz="13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Fachkonferenz</a:t>
                      </a:r>
                      <a:endParaRPr kumimoji="0" lang="de-DE" sz="13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923" marR="62923" marT="0" marB="0">
                    <a:solidFill>
                      <a:srgbClr val="E9EDF4"/>
                    </a:solidFill>
                  </a:tcPr>
                </a:tc>
              </a:tr>
              <a:tr h="8782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923" marR="62923" marT="0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923" marR="62923" marT="0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923" marR="62923" marT="0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923" marR="62923" marT="0" marB="0">
                    <a:solidFill>
                      <a:srgbClr val="E9EDF4"/>
                    </a:solidFill>
                  </a:tcPr>
                </a:tc>
              </a:tr>
              <a:tr h="18215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923" marR="62923" marT="0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923" marR="62923" marT="0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923" marR="62923" marT="0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923" marR="62923" marT="0" marB="0">
                    <a:solidFill>
                      <a:srgbClr val="E9EDF4"/>
                    </a:solidFill>
                  </a:tcPr>
                </a:tc>
              </a:tr>
              <a:tr h="1215117"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u="sng" dirty="0">
                          <a:solidFill>
                            <a:schemeClr val="tx1"/>
                          </a:solidFill>
                          <a:effectLst/>
                        </a:rPr>
                        <a:t>Diagnose von Schülerkompetenzen:</a:t>
                      </a:r>
                      <a:endParaRPr lang="de-DE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de-DE" sz="1300" dirty="0" smtClean="0">
                          <a:solidFill>
                            <a:srgbClr val="FF0000"/>
                          </a:solidFill>
                          <a:effectLst/>
                        </a:rPr>
                        <a:t>mindestens eine Angabe</a:t>
                      </a: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de-DE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u="sng" dirty="0">
                          <a:solidFill>
                            <a:schemeClr val="tx1"/>
                          </a:solidFill>
                          <a:effectLst/>
                        </a:rPr>
                        <a:t>Leistungsbewertung: </a:t>
                      </a:r>
                      <a:endParaRPr lang="de-DE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de-DE" sz="1300" dirty="0" smtClean="0">
                          <a:solidFill>
                            <a:srgbClr val="FF0000"/>
                          </a:solidFill>
                          <a:effectLst/>
                        </a:rPr>
                        <a:t>mindestens eine Angabe (nicht nur  „ggf. Klausur“)</a:t>
                      </a:r>
                      <a:endParaRPr lang="de-DE" sz="13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923" marR="62923" marT="0" marB="0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feld 10"/>
          <p:cNvSpPr txBox="1"/>
          <p:nvPr/>
        </p:nvSpPr>
        <p:spPr>
          <a:xfrm>
            <a:off x="1835696" y="2915619"/>
            <a:ext cx="16561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solidFill>
                  <a:srgbClr val="FF0000"/>
                </a:solidFill>
              </a:rPr>
              <a:t>Alle dem konkretisierten Unterrichtsvor-haben zugeordneten konkretisierten </a:t>
            </a:r>
            <a:r>
              <a:rPr lang="de-DE" sz="1400" b="1" dirty="0" err="1" smtClean="0">
                <a:solidFill>
                  <a:srgbClr val="FF0000"/>
                </a:solidFill>
              </a:rPr>
              <a:t>Kompetenzer</a:t>
            </a:r>
            <a:r>
              <a:rPr lang="de-DE" sz="1400" b="1" dirty="0" smtClean="0">
                <a:solidFill>
                  <a:srgbClr val="FF0000"/>
                </a:solidFill>
              </a:rPr>
              <a:t>-wartungen </a:t>
            </a:r>
          </a:p>
          <a:p>
            <a:r>
              <a:rPr lang="de-DE" sz="1400" b="1" dirty="0" smtClean="0">
                <a:solidFill>
                  <a:srgbClr val="FF0000"/>
                </a:solidFill>
              </a:rPr>
              <a:t>aus dem Kernlehrplan.</a:t>
            </a:r>
            <a:endParaRPr lang="de-DE" sz="1400" b="1" dirty="0">
              <a:solidFill>
                <a:srgbClr val="FF0000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779912" y="2914918"/>
            <a:ext cx="15841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solidFill>
                  <a:srgbClr val="FF0000"/>
                </a:solidFill>
              </a:rPr>
              <a:t>Einige beispielhaft aufgeführte , besonders </a:t>
            </a:r>
            <a:r>
              <a:rPr lang="de-DE" sz="1400" b="1" dirty="0" err="1" smtClean="0">
                <a:solidFill>
                  <a:srgbClr val="FF0000"/>
                </a:solidFill>
              </a:rPr>
              <a:t>empfehlens</a:t>
            </a:r>
            <a:r>
              <a:rPr lang="de-DE" sz="1400" b="1" dirty="0" smtClean="0">
                <a:solidFill>
                  <a:srgbClr val="FF0000"/>
                </a:solidFill>
              </a:rPr>
              <a:t>-werte Lehrmittel, Materialien, Unterrichts-methoden.</a:t>
            </a:r>
            <a:endParaRPr lang="de-DE" sz="1400" b="1" dirty="0">
              <a:solidFill>
                <a:srgbClr val="FF0000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5962612" y="2724987"/>
            <a:ext cx="27363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solidFill>
                  <a:srgbClr val="FF0000"/>
                </a:solidFill>
              </a:rPr>
              <a:t>Einige beispielhaft </a:t>
            </a:r>
            <a:r>
              <a:rPr lang="de-DE" sz="1400" b="1" dirty="0" err="1" smtClean="0">
                <a:solidFill>
                  <a:srgbClr val="FF0000"/>
                </a:solidFill>
              </a:rPr>
              <a:t>ausge</a:t>
            </a:r>
            <a:r>
              <a:rPr lang="de-DE" sz="1400" b="1" dirty="0" smtClean="0">
                <a:solidFill>
                  <a:srgbClr val="FF0000"/>
                </a:solidFill>
              </a:rPr>
              <a:t>-führte Erläuterungen, um Aspekte aus den anderen Spalten im Sinne der Spaltenüberschrift besonders herauszustellen.</a:t>
            </a:r>
          </a:p>
          <a:p>
            <a:endParaRPr lang="de-DE" sz="1400" b="1" dirty="0">
              <a:solidFill>
                <a:srgbClr val="FF0000"/>
              </a:solidFill>
            </a:endParaRPr>
          </a:p>
          <a:p>
            <a:r>
              <a:rPr lang="de-DE" sz="1400" b="1" u="sng" dirty="0" smtClean="0">
                <a:solidFill>
                  <a:srgbClr val="FF0000"/>
                </a:solidFill>
              </a:rPr>
              <a:t>Und besonders markiert / kenntlich gemacht:</a:t>
            </a:r>
          </a:p>
          <a:p>
            <a:r>
              <a:rPr lang="de-DE" sz="1400" b="1" dirty="0" smtClean="0">
                <a:solidFill>
                  <a:srgbClr val="FF0000"/>
                </a:solidFill>
              </a:rPr>
              <a:t>Aufnahme des verbindlichen Fachkonferenzbeschlusses.  </a:t>
            </a:r>
            <a:endParaRPr lang="de-DE" sz="1400" b="1" dirty="0">
              <a:solidFill>
                <a:srgbClr val="FF0000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8364047" y="4063815"/>
            <a:ext cx="2880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 dirty="0" smtClean="0">
                <a:solidFill>
                  <a:srgbClr val="FF0000"/>
                </a:solidFill>
              </a:rPr>
              <a:t>!</a:t>
            </a:r>
            <a:endParaRPr lang="de-DE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53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6864" cy="576064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sz="4400" b="1" dirty="0">
                <a:latin typeface="Arial" pitchFamily="34" charset="0"/>
                <a:cs typeface="Arial" pitchFamily="34" charset="0"/>
              </a:rPr>
              <a:t>Schulinternes Curriculum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611560" y="1642963"/>
            <a:ext cx="8246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Zeitschiene zur Erstellung des Schulcurriculums</a:t>
            </a:r>
            <a:endParaRPr lang="de-DE" sz="24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13059" y="2780928"/>
            <a:ext cx="853181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u="sng" dirty="0" smtClean="0">
                <a:latin typeface="Arial"/>
                <a:ea typeface="Times New Roman"/>
                <a:cs typeface="Times New Roman"/>
              </a:rPr>
              <a:t>Vor Unterrichtsbeginn Schuljahr 2014/15:</a:t>
            </a:r>
          </a:p>
          <a:p>
            <a:endParaRPr lang="de-DE" sz="800" b="1" u="sng" dirty="0" smtClean="0">
              <a:latin typeface="Arial"/>
              <a:ea typeface="Times New Roman"/>
              <a:cs typeface="Times New Roman"/>
            </a:endParaRP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de-DE" sz="2000" dirty="0" smtClean="0">
                <a:latin typeface="Arial"/>
                <a:ea typeface="Times New Roman"/>
                <a:cs typeface="Arial"/>
              </a:rPr>
              <a:t>Fertigstellung aller Übersichtsraster und konkretisierter Unterrichts-vorhaben für die Einführungsphase plus Leistungskonzept</a:t>
            </a:r>
          </a:p>
          <a:p>
            <a:pPr>
              <a:spcAft>
                <a:spcPts val="0"/>
              </a:spcAft>
            </a:pPr>
            <a:endParaRPr lang="de-DE" sz="1400" dirty="0" smtClean="0">
              <a:latin typeface="Arial"/>
              <a:ea typeface="Times New Roman"/>
              <a:cs typeface="Arial"/>
            </a:endParaRPr>
          </a:p>
          <a:p>
            <a:endParaRPr lang="de-DE" sz="800" b="1" u="sng" dirty="0" smtClean="0">
              <a:latin typeface="Arial"/>
              <a:ea typeface="Times New Roman"/>
              <a:cs typeface="Times New Roman"/>
            </a:endParaRPr>
          </a:p>
          <a:p>
            <a:r>
              <a:rPr lang="de-DE" sz="2000" b="1" u="sng" dirty="0" smtClean="0">
                <a:latin typeface="Arial"/>
                <a:ea typeface="Times New Roman"/>
                <a:cs typeface="Times New Roman"/>
              </a:rPr>
              <a:t>Vor </a:t>
            </a:r>
            <a:r>
              <a:rPr lang="de-DE" sz="2000" b="1" u="sng" dirty="0">
                <a:latin typeface="Arial"/>
                <a:ea typeface="Times New Roman"/>
                <a:cs typeface="Times New Roman"/>
              </a:rPr>
              <a:t>Unterrichtsbeginn Schuljahr </a:t>
            </a:r>
            <a:r>
              <a:rPr lang="de-DE" sz="2000" b="1" u="sng" dirty="0" smtClean="0">
                <a:latin typeface="Arial"/>
                <a:ea typeface="Times New Roman"/>
                <a:cs typeface="Times New Roman"/>
              </a:rPr>
              <a:t>2015/16:</a:t>
            </a:r>
          </a:p>
          <a:p>
            <a:endParaRPr lang="de-DE" sz="800" b="1" u="sng" dirty="0">
              <a:latin typeface="Arial"/>
              <a:ea typeface="Times New Roman"/>
              <a:cs typeface="Times New Roman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de-DE" sz="2000" dirty="0">
                <a:latin typeface="Arial"/>
                <a:ea typeface="Times New Roman"/>
                <a:cs typeface="Arial"/>
              </a:rPr>
              <a:t>Fertigstellung aller Übersichtsraster und konkretisierter </a:t>
            </a:r>
            <a:r>
              <a:rPr lang="de-DE" sz="2000" dirty="0" smtClean="0">
                <a:latin typeface="Arial"/>
                <a:ea typeface="Times New Roman"/>
                <a:cs typeface="Arial"/>
              </a:rPr>
              <a:t>Unterrichts-vorhaben </a:t>
            </a:r>
            <a:r>
              <a:rPr lang="de-DE" sz="2000" dirty="0">
                <a:latin typeface="Arial"/>
                <a:ea typeface="Times New Roman"/>
                <a:cs typeface="Arial"/>
              </a:rPr>
              <a:t>für die </a:t>
            </a:r>
            <a:r>
              <a:rPr lang="de-DE" sz="2000" dirty="0" smtClean="0">
                <a:latin typeface="Arial"/>
                <a:ea typeface="Times New Roman"/>
                <a:cs typeface="Arial"/>
              </a:rPr>
              <a:t>Qualifikationsphase plus Leistungskonzept</a:t>
            </a:r>
          </a:p>
          <a:p>
            <a:endParaRPr lang="de-DE" sz="1400" dirty="0" smtClean="0">
              <a:latin typeface="Arial"/>
              <a:ea typeface="Times New Roman"/>
              <a:cs typeface="Arial"/>
            </a:endParaRPr>
          </a:p>
          <a:p>
            <a:endParaRPr lang="de-DE" sz="800" dirty="0">
              <a:latin typeface="Arial"/>
              <a:ea typeface="Times New Roman"/>
              <a:cs typeface="Arial"/>
            </a:endParaRPr>
          </a:p>
          <a:p>
            <a:r>
              <a:rPr lang="de-DE" sz="2000" b="1" u="sng" dirty="0" smtClean="0">
                <a:latin typeface="Arial"/>
                <a:ea typeface="Times New Roman"/>
                <a:cs typeface="Times New Roman"/>
              </a:rPr>
              <a:t>Nach Ablauf von drei Jahren:</a:t>
            </a:r>
          </a:p>
          <a:p>
            <a:endParaRPr lang="de-DE" sz="800" b="1" u="sng" dirty="0">
              <a:latin typeface="Arial"/>
              <a:ea typeface="Times New Roman"/>
              <a:cs typeface="Times New Roman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de-DE" sz="2000" dirty="0">
                <a:latin typeface="Arial"/>
                <a:ea typeface="Times New Roman"/>
                <a:cs typeface="Arial"/>
              </a:rPr>
              <a:t>Fertigstellung aller </a:t>
            </a:r>
            <a:r>
              <a:rPr lang="de-DE" sz="2000" dirty="0" smtClean="0">
                <a:latin typeface="Arial"/>
                <a:ea typeface="Times New Roman"/>
                <a:cs typeface="Arial"/>
              </a:rPr>
              <a:t>anderen Kapitel im Schulcurriculum</a:t>
            </a:r>
            <a:endParaRPr lang="de-DE" sz="2000" dirty="0">
              <a:latin typeface="Arial"/>
              <a:ea typeface="Times New Roman"/>
              <a:cs typeface="Arial"/>
            </a:endParaRPr>
          </a:p>
          <a:p>
            <a:pPr>
              <a:spcAft>
                <a:spcPts val="0"/>
              </a:spcAft>
            </a:pPr>
            <a:endParaRPr lang="de-DE" sz="2000" dirty="0" smtClean="0">
              <a:latin typeface="Arial"/>
              <a:ea typeface="Times New Roman"/>
              <a:cs typeface="Arial"/>
            </a:endParaRP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</a:pPr>
            <a:endParaRPr lang="de-DE" sz="800" dirty="0">
              <a:latin typeface="Arial"/>
              <a:ea typeface="Times New Roman"/>
              <a:cs typeface="Arial"/>
            </a:endParaRPr>
          </a:p>
          <a:p>
            <a:endParaRPr lang="de-DE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6722-5F47-4599-A05B-AACD79EEB65A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57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6864" cy="576064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sz="4400" b="1" dirty="0">
                <a:latin typeface="Arial" pitchFamily="34" charset="0"/>
                <a:cs typeface="Arial" pitchFamily="34" charset="0"/>
              </a:rPr>
              <a:t>Schulinternes Curriculum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539552" y="1642963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Arbeitsaufträge Workshop</a:t>
            </a:r>
            <a:endParaRPr lang="de-DE" sz="24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feld 1"/>
          <p:cNvSpPr txBox="1">
            <a:spLocks noChangeArrowheads="1"/>
          </p:cNvSpPr>
          <p:nvPr/>
        </p:nvSpPr>
        <p:spPr bwMode="auto">
          <a:xfrm>
            <a:off x="163856" y="2780928"/>
            <a:ext cx="8784975" cy="3600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342900" indent="-342900">
              <a:spcAft>
                <a:spcPts val="0"/>
              </a:spcAft>
              <a:buFont typeface="Wingdings" pitchFamily="2" charset="2"/>
              <a:buChar char="v"/>
            </a:pPr>
            <a:r>
              <a:rPr lang="de-DE" sz="2000" dirty="0" smtClean="0">
                <a:latin typeface="Arial"/>
                <a:ea typeface="Times New Roman"/>
                <a:cs typeface="Arial"/>
              </a:rPr>
              <a:t>Erstellen eines konkretisierten Unterrichtsvorhabens mit allen Elemente  </a:t>
            </a:r>
            <a:r>
              <a:rPr lang="de-DE" sz="2000" dirty="0" smtClean="0">
                <a:solidFill>
                  <a:srgbClr val="FF0000"/>
                </a:solidFill>
                <a:latin typeface="Arial"/>
                <a:ea typeface="Times New Roman"/>
                <a:cs typeface="Arial"/>
              </a:rPr>
              <a:t>auf der Grundlage der vorliegenden „Kacheln“ zur Einführungsphase </a:t>
            </a:r>
          </a:p>
          <a:p>
            <a:pPr marL="342900" indent="-342900">
              <a:spcAft>
                <a:spcPts val="0"/>
              </a:spcAft>
              <a:buFont typeface="Wingdings" pitchFamily="2" charset="2"/>
              <a:buChar char="v"/>
            </a:pPr>
            <a:r>
              <a:rPr lang="de-DE" sz="2000" dirty="0" smtClean="0">
                <a:effectLst/>
                <a:latin typeface="Arial"/>
                <a:ea typeface="Times New Roman"/>
                <a:cs typeface="Arial"/>
              </a:rPr>
              <a:t>Erstellen eines </a:t>
            </a:r>
            <a:r>
              <a:rPr lang="de-DE" sz="2000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Arial"/>
              </a:rPr>
              <a:t>inhaltsfeldbezogenen</a:t>
            </a:r>
            <a:r>
              <a:rPr lang="de-DE" sz="2000" dirty="0" smtClean="0">
                <a:effectLst/>
                <a:latin typeface="Arial"/>
                <a:ea typeface="Times New Roman"/>
                <a:cs typeface="Arial"/>
              </a:rPr>
              <a:t> konkretisierten Unterrichtsvorhabens zur Qualifikationsphase</a:t>
            </a:r>
          </a:p>
          <a:p>
            <a:pPr marL="342900" indent="-342900">
              <a:spcAft>
                <a:spcPts val="0"/>
              </a:spcAft>
              <a:buFont typeface="Wingdings" pitchFamily="2" charset="2"/>
              <a:buChar char="v"/>
            </a:pPr>
            <a:r>
              <a:rPr lang="de-DE" sz="2000" dirty="0" smtClean="0">
                <a:latin typeface="Arial"/>
                <a:ea typeface="Times New Roman"/>
                <a:cs typeface="Arial"/>
              </a:rPr>
              <a:t>Erstellen eines </a:t>
            </a:r>
            <a:r>
              <a:rPr lang="de-DE" sz="2000" dirty="0" smtClean="0">
                <a:solidFill>
                  <a:srgbClr val="FF0000"/>
                </a:solidFill>
                <a:latin typeface="Arial"/>
                <a:ea typeface="Times New Roman"/>
                <a:cs typeface="Arial"/>
              </a:rPr>
              <a:t>inhaltsfeldübergreifenden</a:t>
            </a:r>
            <a:r>
              <a:rPr lang="de-DE" sz="2000" dirty="0" smtClean="0">
                <a:latin typeface="Arial"/>
                <a:ea typeface="Times New Roman"/>
                <a:cs typeface="Arial"/>
              </a:rPr>
              <a:t> konkretisierten Unterrichtsvorhabens</a:t>
            </a:r>
          </a:p>
          <a:p>
            <a:pPr>
              <a:spcAft>
                <a:spcPts val="0"/>
              </a:spcAft>
            </a:pPr>
            <a:endParaRPr lang="de-DE" sz="1000" dirty="0">
              <a:latin typeface="Arial"/>
              <a:ea typeface="Times New Roman"/>
              <a:cs typeface="Arial"/>
            </a:endParaRPr>
          </a:p>
          <a:p>
            <a:pPr>
              <a:spcAft>
                <a:spcPts val="0"/>
              </a:spcAft>
            </a:pPr>
            <a:r>
              <a:rPr lang="de-DE" sz="2000" u="sng" dirty="0" smtClean="0">
                <a:latin typeface="Arial"/>
                <a:ea typeface="Times New Roman"/>
                <a:cs typeface="Arial"/>
              </a:rPr>
              <a:t>Material:</a:t>
            </a:r>
          </a:p>
          <a:p>
            <a:pPr marL="355600" indent="-177800">
              <a:spcAft>
                <a:spcPts val="0"/>
              </a:spcAft>
              <a:buFont typeface="Wingdings" pitchFamily="2" charset="2"/>
              <a:buChar char="§"/>
            </a:pPr>
            <a:r>
              <a:rPr lang="de-DE" sz="2000" dirty="0" smtClean="0">
                <a:latin typeface="Arial"/>
                <a:ea typeface="Times New Roman"/>
                <a:cs typeface="Arial"/>
              </a:rPr>
              <a:t> konkretisierte Kompetenzerwartungen aller 5 Inhaltsfelder (nur GK)</a:t>
            </a:r>
          </a:p>
          <a:p>
            <a:pPr marL="355600" indent="-177800">
              <a:spcAft>
                <a:spcPts val="0"/>
              </a:spcAft>
              <a:buFont typeface="Wingdings" pitchFamily="2" charset="2"/>
              <a:buChar char="§"/>
            </a:pPr>
            <a:r>
              <a:rPr lang="de-DE" sz="2000" dirty="0">
                <a:latin typeface="Arial"/>
                <a:ea typeface="Times New Roman"/>
                <a:cs typeface="Arial"/>
              </a:rPr>
              <a:t> </a:t>
            </a:r>
            <a:r>
              <a:rPr lang="de-DE" sz="2000" dirty="0" smtClean="0">
                <a:latin typeface="Arial"/>
                <a:ea typeface="Times New Roman"/>
                <a:cs typeface="Arial"/>
              </a:rPr>
              <a:t>A3-Übersichtstabellen zur Gestaltung eines konkretisierten    </a:t>
            </a:r>
          </a:p>
          <a:p>
            <a:pPr marL="355600">
              <a:spcAft>
                <a:spcPts val="0"/>
              </a:spcAft>
            </a:pPr>
            <a:r>
              <a:rPr lang="de-DE" sz="2000" dirty="0">
                <a:latin typeface="Arial"/>
                <a:ea typeface="Times New Roman"/>
                <a:cs typeface="Arial"/>
              </a:rPr>
              <a:t> </a:t>
            </a:r>
            <a:r>
              <a:rPr lang="de-DE" sz="2000" dirty="0" smtClean="0">
                <a:latin typeface="Arial"/>
                <a:ea typeface="Times New Roman"/>
                <a:cs typeface="Arial"/>
              </a:rPr>
              <a:t>Unterrichtsvorhabens</a:t>
            </a:r>
          </a:p>
          <a:p>
            <a:pPr marL="355600" indent="-177800">
              <a:spcAft>
                <a:spcPts val="0"/>
              </a:spcAft>
              <a:buFont typeface="Wingdings" pitchFamily="2" charset="2"/>
              <a:buChar char="§"/>
            </a:pPr>
            <a:r>
              <a:rPr lang="de-DE" sz="2000" dirty="0" smtClean="0">
                <a:latin typeface="Arial"/>
                <a:ea typeface="Times New Roman"/>
                <a:cs typeface="Arial"/>
              </a:rPr>
              <a:t> Stelltafeln, Nadeln, </a:t>
            </a:r>
            <a:r>
              <a:rPr lang="de-DE" sz="2000" dirty="0" err="1" smtClean="0">
                <a:latin typeface="Arial"/>
                <a:ea typeface="Times New Roman"/>
                <a:cs typeface="Arial"/>
              </a:rPr>
              <a:t>Eddingstifte</a:t>
            </a:r>
            <a:r>
              <a:rPr lang="de-DE" sz="2000" dirty="0" smtClean="0">
                <a:latin typeface="Arial"/>
                <a:ea typeface="Times New Roman"/>
                <a:cs typeface="Arial"/>
              </a:rPr>
              <a:t>, Scheren, Tesafilm</a:t>
            </a:r>
          </a:p>
          <a:p>
            <a:pPr>
              <a:spcAft>
                <a:spcPts val="0"/>
              </a:spcAft>
            </a:pPr>
            <a:endParaRPr lang="de-DE" sz="2000" dirty="0"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6722-5F47-4599-A05B-AACD79EEB65A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098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6864" cy="576064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sz="4400" b="1" dirty="0">
                <a:latin typeface="Arial" pitchFamily="34" charset="0"/>
                <a:cs typeface="Arial" pitchFamily="34" charset="0"/>
              </a:rPr>
              <a:t>Schulinternes Curriculum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611560" y="1642963"/>
            <a:ext cx="8246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Unterrichtsvorhaben im Übersichtsraster (Kap. 2.1.1)</a:t>
            </a:r>
            <a:endParaRPr lang="de-DE" sz="24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58398" y="2708920"/>
            <a:ext cx="842493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Arial" pitchFamily="34" charset="0"/>
                <a:cs typeface="Arial" pitchFamily="34" charset="0"/>
              </a:rPr>
              <a:t>Struktur:</a:t>
            </a:r>
          </a:p>
          <a:p>
            <a:endParaRPr lang="de-DE" sz="800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b="1" dirty="0" smtClean="0">
                <a:latin typeface="Arial" pitchFamily="34" charset="0"/>
                <a:cs typeface="Arial" pitchFamily="34" charset="0"/>
              </a:rPr>
              <a:t>Darstellung 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der gemäß Fachkonferenzbeschluss </a:t>
            </a:r>
            <a:r>
              <a:rPr lang="de-DE" b="1" u="sng" dirty="0">
                <a:latin typeface="Arial" pitchFamily="34" charset="0"/>
                <a:cs typeface="Arial" pitchFamily="34" charset="0"/>
              </a:rPr>
              <a:t>verbindlichen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 Verteilung 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und Reihenfolge der Unterrichtsvorhaben</a:t>
            </a:r>
          </a:p>
          <a:p>
            <a:pPr marL="285750" indent="-285750">
              <a:buFont typeface="Wingdings" pitchFamily="2" charset="2"/>
              <a:buChar char="§"/>
            </a:pPr>
            <a:endParaRPr lang="de-DE" sz="1200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b="1" dirty="0" smtClean="0">
                <a:latin typeface="Arial" pitchFamily="34" charset="0"/>
                <a:cs typeface="Arial" pitchFamily="34" charset="0"/>
              </a:rPr>
              <a:t>Darstellung der von der Fachkonferenz </a:t>
            </a:r>
            <a:r>
              <a:rPr lang="de-DE" b="1" u="sng" dirty="0" smtClean="0">
                <a:latin typeface="Arial" pitchFamily="34" charset="0"/>
                <a:cs typeface="Arial" pitchFamily="34" charset="0"/>
              </a:rPr>
              <a:t>festgelegten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 Kontexte</a:t>
            </a:r>
          </a:p>
          <a:p>
            <a:pPr marL="285750" indent="-285750">
              <a:buFont typeface="Wingdings" pitchFamily="2" charset="2"/>
              <a:buChar char="§"/>
            </a:pPr>
            <a:endParaRPr lang="de-DE" sz="1200" b="1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b="1" dirty="0" smtClean="0">
                <a:latin typeface="Arial" pitchFamily="34" charset="0"/>
                <a:cs typeface="Arial" pitchFamily="34" charset="0"/>
              </a:rPr>
              <a:t>Zuordnung 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der 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Unterrichtsvorhaben zur EF bzw. Q-Phase </a:t>
            </a:r>
          </a:p>
          <a:p>
            <a:pPr marL="285750" indent="-285750">
              <a:buFont typeface="Wingdings" pitchFamily="2" charset="2"/>
              <a:buChar char="§"/>
            </a:pPr>
            <a:endParaRPr lang="de-DE" sz="1200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b="1" dirty="0" smtClean="0">
                <a:latin typeface="Arial" pitchFamily="34" charset="0"/>
                <a:cs typeface="Arial" pitchFamily="34" charset="0"/>
              </a:rPr>
              <a:t>Bezug zu den Inhaltsfeldern und inhaltlichen Schwerpunktsetzungen</a:t>
            </a:r>
          </a:p>
          <a:p>
            <a:pPr marL="285750" indent="-285750">
              <a:buFont typeface="Wingdings" pitchFamily="2" charset="2"/>
              <a:buChar char="§"/>
            </a:pPr>
            <a:endParaRPr lang="de-DE" sz="1200" b="1" dirty="0" smtClean="0">
              <a:latin typeface="Arial" pitchFamily="34" charset="0"/>
              <a:cs typeface="Arial" pitchFamily="34" charset="0"/>
            </a:endParaRPr>
          </a:p>
          <a:p>
            <a:pPr marL="265113" lvl="1" indent="-265113">
              <a:buFont typeface="Wingdings" pitchFamily="2" charset="2"/>
              <a:buChar char="§"/>
            </a:pPr>
            <a:r>
              <a:rPr lang="de-DE" b="1" dirty="0" smtClean="0">
                <a:latin typeface="Arial" pitchFamily="34" charset="0"/>
                <a:cs typeface="Arial" pitchFamily="34" charset="0"/>
              </a:rPr>
              <a:t>Ausweisung schwerpunktartig angesteuerter übergeordneter Kompetenzerwartungen in Etikettenform</a:t>
            </a:r>
          </a:p>
          <a:p>
            <a:pPr marL="265113" lvl="1" indent="-265113">
              <a:buFont typeface="Wingdings" pitchFamily="2" charset="2"/>
              <a:buChar char="§"/>
            </a:pPr>
            <a:endParaRPr lang="de-DE" sz="1200" b="1" dirty="0" smtClean="0">
              <a:latin typeface="Arial" pitchFamily="34" charset="0"/>
              <a:cs typeface="Arial" pitchFamily="34" charset="0"/>
            </a:endParaRPr>
          </a:p>
          <a:p>
            <a:pPr marL="265113" lvl="1" indent="-265113">
              <a:buFont typeface="Wingdings" pitchFamily="2" charset="2"/>
              <a:buChar char="§"/>
            </a:pPr>
            <a:r>
              <a:rPr lang="de-DE" b="1" dirty="0" smtClean="0">
                <a:latin typeface="Arial" pitchFamily="34" charset="0"/>
                <a:cs typeface="Arial" pitchFamily="34" charset="0"/>
              </a:rPr>
              <a:t>Zeitbedarf</a:t>
            </a:r>
          </a:p>
          <a:p>
            <a:pPr marL="442913" lvl="1" indent="14288">
              <a:buFont typeface="Courier New" pitchFamily="49" charset="0"/>
              <a:buChar char="o"/>
            </a:pPr>
            <a:endParaRPr lang="de-DE" sz="2000" b="1" dirty="0" smtClean="0">
              <a:latin typeface="Arial" pitchFamily="34" charset="0"/>
              <a:cs typeface="Arial" pitchFamily="34" charset="0"/>
            </a:endParaRPr>
          </a:p>
          <a:p>
            <a:pPr marL="442913" lvl="1" indent="14288">
              <a:buFont typeface="Courier New" pitchFamily="49" charset="0"/>
              <a:buChar char="o"/>
            </a:pPr>
            <a:endParaRPr lang="de-DE" sz="2000" b="1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Courier New" pitchFamily="49" charset="0"/>
              <a:buChar char="o"/>
            </a:pPr>
            <a:endParaRPr lang="de-DE" sz="2000" b="1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de-DE" sz="2000" b="1" dirty="0" smtClean="0">
              <a:latin typeface="Arial" pitchFamily="34" charset="0"/>
              <a:cs typeface="Arial" pitchFamily="34" charset="0"/>
            </a:endParaRPr>
          </a:p>
          <a:p>
            <a:endParaRPr lang="de-DE" sz="2000" b="1" dirty="0" smtClean="0">
              <a:latin typeface="Arial" pitchFamily="34" charset="0"/>
              <a:cs typeface="Arial" pitchFamily="34" charset="0"/>
            </a:endParaRPr>
          </a:p>
          <a:p>
            <a:endParaRPr lang="de-DE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6722-5F47-4599-A05B-AACD79EEB65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848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6864" cy="576064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sz="4400" b="1" dirty="0">
                <a:latin typeface="Arial" pitchFamily="34" charset="0"/>
                <a:cs typeface="Arial" pitchFamily="34" charset="0"/>
              </a:rPr>
              <a:t>Schulinternes Curriculum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043608" y="1642963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Unterrichtsvorhaben</a:t>
            </a:r>
            <a:endParaRPr lang="de-DE" sz="24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95536" y="2844459"/>
            <a:ext cx="84249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de-DE" sz="2000" b="1" dirty="0">
                <a:latin typeface="Arial" pitchFamily="34" charset="0"/>
                <a:cs typeface="Arial" pitchFamily="34" charset="0"/>
              </a:rPr>
              <a:t>s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ind fachlich fundiert und kontextbezogen,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lebensweltbezogen, interessant, motivierend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haben Anknüpfungspunkte im Schulprogramm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DE" sz="2000" b="1" dirty="0">
                <a:latin typeface="Arial" pitchFamily="34" charset="0"/>
                <a:cs typeface="Arial" pitchFamily="34" charset="0"/>
              </a:rPr>
              <a:t>k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önnen von beliebiger, aber vereinbarter Länge sein,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DE" sz="2000" b="1" dirty="0">
                <a:latin typeface="Arial" pitchFamily="34" charset="0"/>
                <a:cs typeface="Arial" pitchFamily="34" charset="0"/>
              </a:rPr>
              <a:t>h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aben den Anspruch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, </a:t>
            </a:r>
            <a:r>
              <a:rPr lang="de-DE" sz="2000" b="1" u="sng" dirty="0">
                <a:latin typeface="Arial" pitchFamily="34" charset="0"/>
                <a:cs typeface="Arial" pitchFamily="34" charset="0"/>
              </a:rPr>
              <a:t>sämtliche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 im Kernlehrplan angeführten 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Kompetenzerwartungen (übergeordnete und konkretisierte) in zwei Stufen (EF und Q-Phase) abzudecken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sind themen-/kontextbezogen: </a:t>
            </a:r>
            <a:r>
              <a:rPr lang="de-D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Inhalt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 plus didaktische </a:t>
            </a:r>
            <a:r>
              <a:rPr lang="de-DE" sz="2000" b="1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Leitfrage</a:t>
            </a:r>
          </a:p>
          <a:p>
            <a:endParaRPr lang="de-DE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95536" y="5706781"/>
            <a:ext cx="8424936" cy="6463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Z. B.: </a:t>
            </a:r>
            <a:r>
              <a:rPr lang="de-DE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Auf die Qualität der Proteine kommt es an 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de-DE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Welche Proteinlieferanten sind für mich geeignet?</a:t>
            </a:r>
            <a:endParaRPr lang="de-DE" b="1" i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6722-5F47-4599-A05B-AACD79EEB65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2035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6864" cy="576064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sz="4400" b="1" dirty="0">
                <a:latin typeface="Arial" pitchFamily="34" charset="0"/>
                <a:cs typeface="Arial" pitchFamily="34" charset="0"/>
              </a:rPr>
              <a:t>Schulinternes Curriculum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115616" y="1642962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Übersichtsraster Unterrichtsvorhaben (Ausschnitt)</a:t>
            </a:r>
            <a:endParaRPr lang="de-DE" sz="24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32084" y="2780928"/>
            <a:ext cx="8660396" cy="364715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88900"/>
            <a:r>
              <a:rPr lang="de-DE" sz="1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600" i="1" u="sng" dirty="0" smtClean="0">
                <a:latin typeface="Arial" pitchFamily="34" charset="0"/>
                <a:cs typeface="Arial" pitchFamily="34" charset="0"/>
              </a:rPr>
              <a:t>Unterrichtsvorhaben </a:t>
            </a:r>
            <a:r>
              <a:rPr lang="de-DE" sz="1600" i="1" u="sng" dirty="0">
                <a:latin typeface="Arial" pitchFamily="34" charset="0"/>
                <a:cs typeface="Arial" pitchFamily="34" charset="0"/>
              </a:rPr>
              <a:t>IV: </a:t>
            </a:r>
            <a:endParaRPr lang="de-DE" sz="1600" i="1" u="sng" dirty="0" smtClean="0">
              <a:latin typeface="Arial" pitchFamily="34" charset="0"/>
              <a:cs typeface="Arial" pitchFamily="34" charset="0"/>
            </a:endParaRPr>
          </a:p>
          <a:p>
            <a:pPr marL="88900"/>
            <a:endParaRPr lang="de-DE" sz="300" i="1" u="sng" dirty="0">
              <a:latin typeface="Arial" pitchFamily="34" charset="0"/>
              <a:cs typeface="Arial" pitchFamily="34" charset="0"/>
            </a:endParaRPr>
          </a:p>
          <a:p>
            <a:pPr marL="177800" indent="-88900"/>
            <a:r>
              <a:rPr lang="de-DE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400" b="1" dirty="0" smtClean="0">
                <a:latin typeface="Arial" pitchFamily="34" charset="0"/>
                <a:cs typeface="Arial" pitchFamily="34" charset="0"/>
              </a:rPr>
              <a:t>Thema/Kontext: </a:t>
            </a:r>
            <a:r>
              <a:rPr lang="de-DE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Auf die Qualität der Proteine kommt es an </a:t>
            </a:r>
            <a:r>
              <a:rPr lang="de-DE" sz="1400" i="1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de-DE" sz="1400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Welche </a:t>
            </a:r>
            <a:r>
              <a:rPr lang="de-DE" sz="1400" b="1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Proteinlieferanten sind für mich </a:t>
            </a:r>
            <a:r>
              <a:rPr lang="de-DE" sz="1400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geeignet?</a:t>
            </a:r>
          </a:p>
          <a:p>
            <a:pPr marL="88900"/>
            <a:endParaRPr lang="de-DE" sz="200" i="1" dirty="0" smtClean="0">
              <a:latin typeface="Arial" pitchFamily="34" charset="0"/>
              <a:cs typeface="Arial" pitchFamily="34" charset="0"/>
            </a:endParaRPr>
          </a:p>
          <a:p>
            <a:pPr marL="88900"/>
            <a:r>
              <a:rPr lang="de-DE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400" i="1" dirty="0">
                <a:latin typeface="Arial" pitchFamily="34" charset="0"/>
                <a:cs typeface="Arial" pitchFamily="34" charset="0"/>
              </a:rPr>
              <a:t> </a:t>
            </a:r>
            <a:r>
              <a:rPr lang="de-DE" sz="1400" b="1" dirty="0" smtClean="0">
                <a:latin typeface="Arial" pitchFamily="34" charset="0"/>
                <a:cs typeface="Arial" pitchFamily="34" charset="0"/>
              </a:rPr>
              <a:t>Kompetenzen</a:t>
            </a:r>
            <a:r>
              <a:rPr lang="de-DE" sz="1400" dirty="0" smtClean="0">
                <a:latin typeface="Arial" pitchFamily="34" charset="0"/>
                <a:cs typeface="Arial" pitchFamily="34" charset="0"/>
              </a:rPr>
              <a:t>:</a:t>
            </a:r>
            <a:endParaRPr lang="de-DE" sz="1400" b="1" dirty="0">
              <a:latin typeface="Arial" pitchFamily="34" charset="0"/>
              <a:cs typeface="Arial" pitchFamily="34" charset="0"/>
            </a:endParaRPr>
          </a:p>
          <a:p>
            <a:pPr marL="530225" indent="-265113">
              <a:buFont typeface="Wingdings" pitchFamily="2" charset="2"/>
              <a:buChar char="§"/>
            </a:pPr>
            <a:r>
              <a:rPr lang="de-DE" sz="1400" dirty="0">
                <a:latin typeface="Arial" pitchFamily="34" charset="0"/>
                <a:cs typeface="Arial" pitchFamily="34" charset="0"/>
              </a:rPr>
              <a:t>E1 Probleme und Fragestellungen</a:t>
            </a:r>
          </a:p>
          <a:p>
            <a:pPr marL="530225" indent="-265113">
              <a:buFont typeface="Wingdings" pitchFamily="2" charset="2"/>
              <a:buChar char="§"/>
            </a:pPr>
            <a:r>
              <a:rPr lang="de-DE" sz="1400" dirty="0" smtClean="0">
                <a:latin typeface="Arial" pitchFamily="34" charset="0"/>
                <a:cs typeface="Arial" pitchFamily="34" charset="0"/>
              </a:rPr>
              <a:t>K3 </a:t>
            </a:r>
            <a:r>
              <a:rPr lang="de-DE" sz="1400" dirty="0">
                <a:latin typeface="Arial" pitchFamily="34" charset="0"/>
                <a:cs typeface="Arial" pitchFamily="34" charset="0"/>
              </a:rPr>
              <a:t>Präsentation</a:t>
            </a:r>
          </a:p>
          <a:p>
            <a:pPr marL="530225" lvl="0" indent="-265113">
              <a:buFont typeface="Wingdings" pitchFamily="2" charset="2"/>
              <a:buChar char="§"/>
            </a:pPr>
            <a:r>
              <a:rPr lang="de-DE" sz="1400" dirty="0">
                <a:latin typeface="Arial" pitchFamily="34" charset="0"/>
                <a:cs typeface="Arial" pitchFamily="34" charset="0"/>
              </a:rPr>
              <a:t>K4 Argumentation</a:t>
            </a:r>
          </a:p>
          <a:p>
            <a:pPr marL="530225" lvl="0" indent="-265113">
              <a:buFont typeface="Wingdings" pitchFamily="2" charset="2"/>
              <a:buChar char="§"/>
            </a:pPr>
            <a:r>
              <a:rPr lang="de-DE" sz="1400" dirty="0">
                <a:latin typeface="Arial" pitchFamily="34" charset="0"/>
                <a:cs typeface="Arial" pitchFamily="34" charset="0"/>
              </a:rPr>
              <a:t>B1 Kriterien</a:t>
            </a:r>
          </a:p>
          <a:p>
            <a:pPr marL="530225" lvl="0" indent="-265113">
              <a:buFont typeface="Wingdings" pitchFamily="2" charset="2"/>
              <a:buChar char="§"/>
            </a:pPr>
            <a:r>
              <a:rPr lang="de-DE" sz="1400" dirty="0">
                <a:latin typeface="Arial" pitchFamily="34" charset="0"/>
                <a:cs typeface="Arial" pitchFamily="34" charset="0"/>
              </a:rPr>
              <a:t>B2 Entscheidungen</a:t>
            </a:r>
          </a:p>
          <a:p>
            <a:pPr marL="530225" lvl="0" indent="-265113">
              <a:buFont typeface="Wingdings" pitchFamily="2" charset="2"/>
              <a:buChar char="§"/>
            </a:pPr>
            <a:r>
              <a:rPr lang="de-DE" sz="1400" dirty="0">
                <a:latin typeface="Arial" pitchFamily="34" charset="0"/>
                <a:cs typeface="Arial" pitchFamily="34" charset="0"/>
              </a:rPr>
              <a:t>B3 Werte und </a:t>
            </a:r>
            <a:r>
              <a:rPr lang="de-DE" sz="1400" dirty="0" smtClean="0">
                <a:latin typeface="Arial" pitchFamily="34" charset="0"/>
                <a:cs typeface="Arial" pitchFamily="34" charset="0"/>
              </a:rPr>
              <a:t>Normen</a:t>
            </a:r>
          </a:p>
          <a:p>
            <a:pPr marL="265112" lvl="0"/>
            <a:endParaRPr lang="de-DE" sz="200" dirty="0">
              <a:latin typeface="Arial" pitchFamily="34" charset="0"/>
              <a:cs typeface="Arial" pitchFamily="34" charset="0"/>
            </a:endParaRPr>
          </a:p>
          <a:p>
            <a:pPr indent="88900"/>
            <a:r>
              <a:rPr lang="de-DE" sz="1600" dirty="0">
                <a:latin typeface="Arial" pitchFamily="34" charset="0"/>
                <a:cs typeface="Arial" pitchFamily="34" charset="0"/>
              </a:rPr>
              <a:t> </a:t>
            </a:r>
            <a:r>
              <a:rPr lang="de-DE" sz="1400" b="1" dirty="0" smtClean="0">
                <a:latin typeface="Arial" pitchFamily="34" charset="0"/>
                <a:cs typeface="Arial" pitchFamily="34" charset="0"/>
              </a:rPr>
              <a:t>Inhaltsfeld</a:t>
            </a:r>
            <a:r>
              <a:rPr lang="de-DE" sz="1400" dirty="0">
                <a:latin typeface="Arial" pitchFamily="34" charset="0"/>
                <a:cs typeface="Arial" pitchFamily="34" charset="0"/>
              </a:rPr>
              <a:t>: Bedarfsgerechte </a:t>
            </a:r>
            <a:r>
              <a:rPr lang="de-DE" sz="1400" dirty="0" smtClean="0">
                <a:latin typeface="Arial" pitchFamily="34" charset="0"/>
                <a:cs typeface="Arial" pitchFamily="34" charset="0"/>
              </a:rPr>
              <a:t>Ernährung</a:t>
            </a:r>
          </a:p>
          <a:p>
            <a:endParaRPr lang="de-DE" sz="200" dirty="0">
              <a:latin typeface="Arial" pitchFamily="34" charset="0"/>
              <a:cs typeface="Arial" pitchFamily="34" charset="0"/>
            </a:endParaRPr>
          </a:p>
          <a:p>
            <a:pPr indent="88900"/>
            <a:r>
              <a:rPr lang="de-DE" sz="1600" dirty="0">
                <a:latin typeface="Arial" pitchFamily="34" charset="0"/>
                <a:cs typeface="Arial" pitchFamily="34" charset="0"/>
              </a:rPr>
              <a:t> </a:t>
            </a:r>
            <a:r>
              <a:rPr lang="de-DE" sz="1400" b="1" dirty="0" smtClean="0">
                <a:latin typeface="Arial" pitchFamily="34" charset="0"/>
                <a:cs typeface="Arial" pitchFamily="34" charset="0"/>
              </a:rPr>
              <a:t>Inhaltliche </a:t>
            </a:r>
            <a:r>
              <a:rPr lang="de-DE" sz="1400" b="1" dirty="0">
                <a:latin typeface="Arial" pitchFamily="34" charset="0"/>
                <a:cs typeface="Arial" pitchFamily="34" charset="0"/>
              </a:rPr>
              <a:t>Schwerpunkte</a:t>
            </a:r>
            <a:r>
              <a:rPr lang="de-DE" sz="14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530225" lvl="0" indent="-265113">
              <a:buFont typeface="Wingdings" pitchFamily="2" charset="2"/>
              <a:buChar char="§"/>
            </a:pPr>
            <a:r>
              <a:rPr lang="de-DE" sz="1400" dirty="0">
                <a:latin typeface="Arial" pitchFamily="34" charset="0"/>
                <a:cs typeface="Arial" pitchFamily="34" charset="0"/>
              </a:rPr>
              <a:t>Hauptnährstoffe und ihre Funktion</a:t>
            </a:r>
          </a:p>
          <a:p>
            <a:pPr marL="530225" lvl="0" indent="-265113">
              <a:buFont typeface="Wingdings" pitchFamily="2" charset="2"/>
              <a:buChar char="§"/>
            </a:pPr>
            <a:r>
              <a:rPr lang="de-DE" sz="1400" dirty="0">
                <a:latin typeface="Arial" pitchFamily="34" charset="0"/>
                <a:cs typeface="Arial" pitchFamily="34" charset="0"/>
              </a:rPr>
              <a:t>Hauptnährstofflieferanten und ihre Herstellung </a:t>
            </a:r>
          </a:p>
          <a:p>
            <a:pPr marL="265112" lvl="0"/>
            <a:endParaRPr lang="de-DE" sz="200" dirty="0">
              <a:latin typeface="Arial" pitchFamily="34" charset="0"/>
              <a:cs typeface="Arial" pitchFamily="34" charset="0"/>
            </a:endParaRPr>
          </a:p>
          <a:p>
            <a:pPr indent="88900"/>
            <a:r>
              <a:rPr lang="de-DE" sz="1400" dirty="0">
                <a:latin typeface="Arial" pitchFamily="34" charset="0"/>
                <a:cs typeface="Arial" pitchFamily="34" charset="0"/>
              </a:rPr>
              <a:t> </a:t>
            </a:r>
            <a:r>
              <a:rPr lang="de-DE" sz="1400" b="1" dirty="0" smtClean="0">
                <a:latin typeface="Arial" pitchFamily="34" charset="0"/>
                <a:cs typeface="Arial" pitchFamily="34" charset="0"/>
              </a:rPr>
              <a:t>Zeitbedarf</a:t>
            </a:r>
            <a:r>
              <a:rPr lang="de-DE" sz="1400" dirty="0">
                <a:latin typeface="Arial" pitchFamily="34" charset="0"/>
                <a:cs typeface="Arial" pitchFamily="34" charset="0"/>
              </a:rPr>
              <a:t>: ca. 24 Std. </a:t>
            </a:r>
            <a:r>
              <a:rPr lang="de-DE" sz="1400" dirty="0" smtClean="0">
                <a:latin typeface="Arial" pitchFamily="34" charset="0"/>
                <a:cs typeface="Arial" pitchFamily="34" charset="0"/>
              </a:rPr>
              <a:t>à </a:t>
            </a:r>
            <a:r>
              <a:rPr lang="de-DE" sz="1400" dirty="0">
                <a:latin typeface="Arial" pitchFamily="34" charset="0"/>
                <a:cs typeface="Arial" pitchFamily="34" charset="0"/>
              </a:rPr>
              <a:t>45 </a:t>
            </a:r>
            <a:r>
              <a:rPr lang="de-DE" sz="1400" dirty="0" smtClean="0">
                <a:latin typeface="Arial" pitchFamily="34" charset="0"/>
                <a:cs typeface="Arial" pitchFamily="34" charset="0"/>
              </a:rPr>
              <a:t>Minuten</a:t>
            </a:r>
            <a:endParaRPr lang="de-DE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6722-5F47-4599-A05B-AACD79EEB65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160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6864" cy="576064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sz="4400" b="1" dirty="0">
                <a:latin typeface="Arial" pitchFamily="34" charset="0"/>
                <a:cs typeface="Arial" pitchFamily="34" charset="0"/>
              </a:rPr>
              <a:t>Schulinternes Curriculum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683568" y="1642962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Unterrichtsvorhaben und Zuordnung von Kompetenzerwartungen</a:t>
            </a:r>
            <a:endParaRPr lang="de-DE" sz="24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51520" y="2803908"/>
            <a:ext cx="8568952" cy="342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Arial" pitchFamily="34" charset="0"/>
                <a:cs typeface="Arial" pitchFamily="34" charset="0"/>
              </a:rPr>
              <a:t>Für </a:t>
            </a:r>
            <a:r>
              <a:rPr lang="de-DE" sz="2400" b="1" dirty="0">
                <a:latin typeface="Arial" pitchFamily="34" charset="0"/>
                <a:cs typeface="Arial" pitchFamily="34" charset="0"/>
              </a:rPr>
              <a:t>die EF-Phase gilt: </a:t>
            </a:r>
            <a:endParaRPr lang="de-DE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Alle Übergeordneten Kompetenzerwartungen der ersten Progressionsstufe </a:t>
            </a: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müssen </a:t>
            </a:r>
            <a:r>
              <a:rPr lang="de-DE" sz="2400" b="1" dirty="0">
                <a:latin typeface="Arial" pitchFamily="34" charset="0"/>
                <a:cs typeface="Arial" pitchFamily="34" charset="0"/>
              </a:rPr>
              <a:t>einmal schwerpunktartig behandelt worden sein. </a:t>
            </a:r>
          </a:p>
          <a:p>
            <a:r>
              <a:rPr lang="de-DE" sz="2400" b="1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de-DE" sz="2400" b="1" dirty="0">
                <a:latin typeface="Arial" pitchFamily="34" charset="0"/>
                <a:cs typeface="Arial" pitchFamily="34" charset="0"/>
              </a:rPr>
              <a:t>Für die Q-Phase gilt: </a:t>
            </a:r>
            <a:endParaRPr lang="de-DE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Alle Übergeordneten Kompetenzerwartungen der zweiten Progressionsstufe </a:t>
            </a:r>
            <a:r>
              <a:rPr lang="de-DE" sz="2400" b="1" dirty="0">
                <a:latin typeface="Arial" pitchFamily="34" charset="0"/>
                <a:cs typeface="Arial" pitchFamily="34" charset="0"/>
              </a:rPr>
              <a:t>müssen einmal schwerpunktartig behandelt worden sein. </a:t>
            </a:r>
          </a:p>
          <a:p>
            <a:pPr marL="442913" lvl="1" indent="14288">
              <a:buFont typeface="Courier New" pitchFamily="49" charset="0"/>
              <a:buChar char="o"/>
            </a:pPr>
            <a:endParaRPr lang="de-DE" sz="2000" b="1" dirty="0" smtClean="0">
              <a:latin typeface="Arial" pitchFamily="34" charset="0"/>
              <a:cs typeface="Arial" pitchFamily="34" charset="0"/>
            </a:endParaRPr>
          </a:p>
          <a:p>
            <a:pPr marL="442913" lvl="1" indent="14288">
              <a:buFont typeface="Courier New" pitchFamily="49" charset="0"/>
              <a:buChar char="o"/>
            </a:pPr>
            <a:endParaRPr lang="de-DE" sz="2000" b="1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Courier New" pitchFamily="49" charset="0"/>
              <a:buChar char="o"/>
            </a:pPr>
            <a:endParaRPr lang="de-DE" sz="2000" b="1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de-DE" sz="2000" b="1" dirty="0" smtClean="0">
              <a:latin typeface="Arial" pitchFamily="34" charset="0"/>
              <a:cs typeface="Arial" pitchFamily="34" charset="0"/>
            </a:endParaRPr>
          </a:p>
          <a:p>
            <a:endParaRPr lang="de-DE" sz="2000" b="1" dirty="0" smtClean="0">
              <a:latin typeface="Arial" pitchFamily="34" charset="0"/>
              <a:cs typeface="Arial" pitchFamily="34" charset="0"/>
            </a:endParaRPr>
          </a:p>
          <a:p>
            <a:endParaRPr lang="de-DE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6722-5F47-4599-A05B-AACD79EEB65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209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6864" cy="576064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sz="4400" b="1" dirty="0">
                <a:latin typeface="Arial" pitchFamily="34" charset="0"/>
                <a:cs typeface="Arial" pitchFamily="34" charset="0"/>
              </a:rPr>
              <a:t>Schulinternes Curriculum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95536" y="1642963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Konkretisierung des Unterrichtsvorhabens (Kap. 2.1.2)</a:t>
            </a:r>
            <a:endParaRPr lang="de-DE" sz="24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95536" y="2636912"/>
            <a:ext cx="842493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Struktur:</a:t>
            </a:r>
          </a:p>
          <a:p>
            <a:pPr marL="265113" indent="-265113">
              <a:spcBef>
                <a:spcPts val="600"/>
              </a:spcBef>
              <a:buFont typeface="Wingdings" pitchFamily="2" charset="2"/>
              <a:buChar char="§"/>
            </a:pPr>
            <a:r>
              <a:rPr lang="de-DE" sz="2000" b="1" dirty="0">
                <a:latin typeface="Arial" pitchFamily="34" charset="0"/>
                <a:cs typeface="Arial" pitchFamily="34" charset="0"/>
              </a:rPr>
              <a:t>konkretisierte Kompetenzerwartungen aus dem Kernlehrplan</a:t>
            </a:r>
          </a:p>
          <a:p>
            <a:pPr marL="265113" indent="-265113">
              <a:spcBef>
                <a:spcPts val="600"/>
              </a:spcBef>
              <a:buFont typeface="Wingdings" pitchFamily="2" charset="2"/>
              <a:buChar char="§"/>
            </a:pPr>
            <a:r>
              <a:rPr lang="de-DE" sz="2000" b="1" dirty="0">
                <a:latin typeface="Arial" pitchFamily="34" charset="0"/>
                <a:cs typeface="Arial" pitchFamily="34" charset="0"/>
              </a:rPr>
              <a:t>d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idaktische Leitfragen und Sequenzierung inhaltlicher Aspekte</a:t>
            </a:r>
          </a:p>
          <a:p>
            <a:pPr marL="265113" indent="-265113">
              <a:spcBef>
                <a:spcPts val="600"/>
              </a:spcBef>
              <a:buFont typeface="Wingdings" pitchFamily="2" charset="2"/>
              <a:buChar char="§"/>
            </a:pP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Lehrmittel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, Materialien 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und Unterrichtsmethoden </a:t>
            </a:r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pPr marL="265113" indent="-265113">
              <a:spcBef>
                <a:spcPts val="600"/>
              </a:spcBef>
              <a:buFont typeface="Wingdings" pitchFamily="2" charset="2"/>
              <a:buChar char="§"/>
            </a:pPr>
            <a:r>
              <a:rPr lang="de-DE" sz="2000" b="1" dirty="0">
                <a:latin typeface="Arial" pitchFamily="34" charset="0"/>
                <a:cs typeface="Arial" pitchFamily="34" charset="0"/>
              </a:rPr>
              <a:t>d</a:t>
            </a:r>
            <a:r>
              <a:rPr lang="de-DE" sz="2000" b="1" smtClean="0">
                <a:latin typeface="Arial" pitchFamily="34" charset="0"/>
                <a:cs typeface="Arial" pitchFamily="34" charset="0"/>
              </a:rPr>
              <a:t>idaktisch-methodische 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Anmerkungen mit Blick auf Kompetenzentwicklung </a:t>
            </a:r>
            <a:endParaRPr lang="de-DE" sz="2000" b="1" dirty="0" smtClean="0">
              <a:latin typeface="Arial" pitchFamily="34" charset="0"/>
              <a:cs typeface="Arial" pitchFamily="34" charset="0"/>
            </a:endParaRPr>
          </a:p>
          <a:p>
            <a:pPr marL="265113" indent="-265113">
              <a:spcBef>
                <a:spcPts val="600"/>
              </a:spcBef>
              <a:buFont typeface="Wingdings" pitchFamily="2" charset="2"/>
              <a:buChar char="§"/>
            </a:pP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Diagnoseinstrumente</a:t>
            </a:r>
          </a:p>
          <a:p>
            <a:pPr marL="265113" indent="-265113">
              <a:spcBef>
                <a:spcPts val="600"/>
              </a:spcBef>
              <a:buFont typeface="Wingdings" pitchFamily="2" charset="2"/>
              <a:buChar char="§"/>
            </a:pP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Form/Art und Anzahl von Leistungsüberprüfungen</a:t>
            </a:r>
          </a:p>
          <a:p>
            <a:pPr>
              <a:spcBef>
                <a:spcPts val="600"/>
              </a:spcBef>
            </a:pPr>
            <a:endParaRPr lang="de-DE" sz="8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/>
              <a:buChar char="è"/>
            </a:pPr>
            <a:r>
              <a:rPr lang="de-DE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Verbindliche Absprachen der Fachkonferenz werden besonders </a:t>
            </a:r>
          </a:p>
          <a:p>
            <a:r>
              <a:rPr lang="de-DE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markiert/kenntlich gemacht.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265113" indent="-265113">
              <a:spcBef>
                <a:spcPts val="600"/>
              </a:spcBef>
              <a:buFont typeface="Wingdings" pitchFamily="2" charset="2"/>
              <a:buChar char="§"/>
            </a:pPr>
            <a:endParaRPr lang="de-DE" sz="2000" b="1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Courier New" pitchFamily="49" charset="0"/>
              <a:buChar char="o"/>
            </a:pPr>
            <a:endParaRPr lang="de-DE" sz="2000" b="1" dirty="0" smtClean="0">
              <a:latin typeface="Arial" pitchFamily="34" charset="0"/>
              <a:cs typeface="Arial" pitchFamily="34" charset="0"/>
            </a:endParaRPr>
          </a:p>
          <a:p>
            <a:endParaRPr lang="de-DE" sz="2000" b="1" dirty="0" smtClean="0">
              <a:latin typeface="Arial" pitchFamily="34" charset="0"/>
              <a:cs typeface="Arial" pitchFamily="34" charset="0"/>
            </a:endParaRPr>
          </a:p>
          <a:p>
            <a:endParaRPr lang="de-DE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6722-5F47-4599-A05B-AACD79EEB65A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3758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6864" cy="576064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sz="4400" b="1" dirty="0">
                <a:latin typeface="Arial" pitchFamily="34" charset="0"/>
                <a:cs typeface="Arial" pitchFamily="34" charset="0"/>
              </a:rPr>
              <a:t>Schulinternes Curriculum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115616" y="876305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Konkretisierung Unterrichtsvorhaben (Kap. 2.1.2)</a:t>
            </a:r>
            <a:endParaRPr lang="de-DE" sz="24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662184"/>
              </p:ext>
            </p:extLst>
          </p:nvPr>
        </p:nvGraphicFramePr>
        <p:xfrm>
          <a:off x="143508" y="1418021"/>
          <a:ext cx="8856984" cy="53518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6204"/>
                <a:gridCol w="2142353"/>
                <a:gridCol w="1953851"/>
                <a:gridCol w="2924576"/>
              </a:tblGrid>
              <a:tr h="369096">
                <a:tc gridSpan="4"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Unterrichtsvorhaben IV: 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Thema/Kontext: </a:t>
                      </a:r>
                      <a:r>
                        <a:rPr lang="de-DE" sz="1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Auf die Qualität der Proteine kommt es an </a:t>
                      </a:r>
                      <a:r>
                        <a:rPr lang="de-DE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– </a:t>
                      </a:r>
                      <a:r>
                        <a:rPr lang="de-DE" sz="12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Welche Proteinlieferanten sind für mich geeignet?</a:t>
                      </a:r>
                    </a:p>
                  </a:txBody>
                  <a:tcPr marL="68063" marR="68063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84548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de-DE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690959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072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de-DE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</a:tr>
            </a:tbl>
          </a:graphicData>
        </a:graphic>
      </p:graphicFrame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6722-5F47-4599-A05B-AACD79EEB65A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879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6864" cy="576064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sz="4400" b="1" dirty="0">
                <a:latin typeface="Arial" pitchFamily="34" charset="0"/>
                <a:cs typeface="Arial" pitchFamily="34" charset="0"/>
              </a:rPr>
              <a:t>Schulinternes Curriculum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115616" y="876305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Konkretisierung Unterrichtsvorhaben (Kap. 2.1.2)</a:t>
            </a:r>
            <a:endParaRPr lang="de-DE" sz="24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191401"/>
              </p:ext>
            </p:extLst>
          </p:nvPr>
        </p:nvGraphicFramePr>
        <p:xfrm>
          <a:off x="143508" y="1418021"/>
          <a:ext cx="8856984" cy="53518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6204"/>
                <a:gridCol w="2142353"/>
                <a:gridCol w="1953851"/>
                <a:gridCol w="2924576"/>
              </a:tblGrid>
              <a:tr h="369096">
                <a:tc gridSpan="4"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Unterrichtsvorhaben IV: 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Thema/Kontext: </a:t>
                      </a:r>
                      <a:r>
                        <a:rPr lang="de-DE" sz="1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Auf die Qualität der Proteine</a:t>
                      </a:r>
                      <a:r>
                        <a:rPr lang="de-DE" sz="1200" b="1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kommt es an </a:t>
                      </a:r>
                      <a:r>
                        <a:rPr lang="de-DE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– </a:t>
                      </a:r>
                      <a:r>
                        <a:rPr lang="de-DE" sz="12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Welche Proteinlieferanten sind für mich geeignet?</a:t>
                      </a:r>
                    </a:p>
                  </a:txBody>
                  <a:tcPr marL="68063" marR="68063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84548">
                <a:tc gridSpan="4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Inhaltsfeld: </a:t>
                      </a:r>
                      <a:r>
                        <a:rPr lang="de-DE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Bedarfsgerechte Ernährung </a:t>
                      </a:r>
                      <a:endParaRPr lang="de-DE" sz="12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690959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072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de-DE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063" marR="68063" marT="0" marB="0"/>
                </a:tc>
              </a:tr>
            </a:tbl>
          </a:graphicData>
        </a:graphic>
      </p:graphicFrame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6722-5F47-4599-A05B-AACD79EEB65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866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ronus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ronus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ronus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2084</Words>
  <Application>Microsoft Office PowerPoint</Application>
  <PresentationFormat>Bildschirmpräsentation (4:3)</PresentationFormat>
  <Paragraphs>447</Paragraphs>
  <Slides>23</Slides>
  <Notes>14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4" baseType="lpstr">
      <vt:lpstr>Cronus</vt:lpstr>
      <vt:lpstr>Schulinternes Curriculum</vt:lpstr>
      <vt:lpstr>  Schulinternes Curriculum</vt:lpstr>
      <vt:lpstr>  Schulinternes Curriculum</vt:lpstr>
      <vt:lpstr>  Schulinternes Curriculum</vt:lpstr>
      <vt:lpstr>  Schulinternes Curriculum</vt:lpstr>
      <vt:lpstr>  Schulinternes Curriculum</vt:lpstr>
      <vt:lpstr>  Schulinternes Curriculum</vt:lpstr>
      <vt:lpstr>  Schulinternes Curriculum</vt:lpstr>
      <vt:lpstr>  Schulinternes Curriculum</vt:lpstr>
      <vt:lpstr>  Schulinternes Curriculum</vt:lpstr>
      <vt:lpstr>  Schulinternes Curriculum</vt:lpstr>
      <vt:lpstr>  Schulinternes Curriculum</vt:lpstr>
      <vt:lpstr>  Schulinternes Curriculum</vt:lpstr>
      <vt:lpstr>  Schulinternes Curriculum</vt:lpstr>
      <vt:lpstr>  Schulinternes Curriculum</vt:lpstr>
      <vt:lpstr>  Schulinternes Curriculum</vt:lpstr>
      <vt:lpstr>  Schulinternes Curriculum</vt:lpstr>
      <vt:lpstr>  Schulinternes Curriculum</vt:lpstr>
      <vt:lpstr>  Schulinternes Curriculum</vt:lpstr>
      <vt:lpstr>  Schulinternes Curriculum</vt:lpstr>
      <vt:lpstr>  Schulinternes Curriculum</vt:lpstr>
      <vt:lpstr>  Schulinternes Curriculum</vt:lpstr>
      <vt:lpstr>  Schulinternes Curriculum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Schulinternes Curriculum</dc:title>
  <dc:creator>Henry</dc:creator>
  <cp:lastModifiedBy>Prasse, Arne</cp:lastModifiedBy>
  <cp:revision>81</cp:revision>
  <dcterms:created xsi:type="dcterms:W3CDTF">2013-09-27T08:30:33Z</dcterms:created>
  <dcterms:modified xsi:type="dcterms:W3CDTF">2014-02-21T13:19:01Z</dcterms:modified>
</cp:coreProperties>
</file>