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92" r:id="rId2"/>
    <p:sldId id="348" r:id="rId3"/>
    <p:sldId id="381" r:id="rId4"/>
    <p:sldId id="413" r:id="rId5"/>
    <p:sldId id="423" r:id="rId6"/>
    <p:sldId id="415" r:id="rId7"/>
    <p:sldId id="416" r:id="rId8"/>
    <p:sldId id="417" r:id="rId9"/>
    <p:sldId id="358" r:id="rId10"/>
    <p:sldId id="395" r:id="rId11"/>
    <p:sldId id="409" r:id="rId12"/>
    <p:sldId id="335" r:id="rId13"/>
    <p:sldId id="382" r:id="rId14"/>
    <p:sldId id="353" r:id="rId15"/>
    <p:sldId id="430" r:id="rId16"/>
    <p:sldId id="407" r:id="rId17"/>
    <p:sldId id="408" r:id="rId18"/>
    <p:sldId id="427" r:id="rId19"/>
    <p:sldId id="357" r:id="rId20"/>
    <p:sldId id="397" r:id="rId21"/>
    <p:sldId id="294" r:id="rId22"/>
    <p:sldId id="436" r:id="rId23"/>
    <p:sldId id="298" r:id="rId24"/>
    <p:sldId id="442" r:id="rId25"/>
    <p:sldId id="444" r:id="rId26"/>
    <p:sldId id="311" r:id="rId27"/>
    <p:sldId id="431" r:id="rId28"/>
    <p:sldId id="437" r:id="rId29"/>
    <p:sldId id="388" r:id="rId30"/>
    <p:sldId id="337" r:id="rId31"/>
    <p:sldId id="338" r:id="rId32"/>
    <p:sldId id="304" r:id="rId33"/>
    <p:sldId id="398" r:id="rId34"/>
    <p:sldId id="405" r:id="rId35"/>
    <p:sldId id="438" r:id="rId36"/>
    <p:sldId id="439" r:id="rId37"/>
    <p:sldId id="399" r:id="rId38"/>
    <p:sldId id="403" r:id="rId39"/>
    <p:sldId id="404" r:id="rId40"/>
    <p:sldId id="406" r:id="rId41"/>
    <p:sldId id="440" r:id="rId42"/>
    <p:sldId id="441" r:id="rId43"/>
    <p:sldId id="389" r:id="rId44"/>
    <p:sldId id="330" r:id="rId45"/>
    <p:sldId id="411" r:id="rId46"/>
    <p:sldId id="333" r:id="rId47"/>
    <p:sldId id="433" r:id="rId48"/>
    <p:sldId id="384" r:id="rId49"/>
    <p:sldId id="419" r:id="rId50"/>
    <p:sldId id="424" r:id="rId51"/>
    <p:sldId id="420" r:id="rId52"/>
    <p:sldId id="390" r:id="rId53"/>
    <p:sldId id="428" r:id="rId54"/>
    <p:sldId id="435" r:id="rId55"/>
    <p:sldId id="429" r:id="rId56"/>
    <p:sldId id="426" r:id="rId57"/>
    <p:sldId id="310" r:id="rId58"/>
  </p:sldIdLst>
  <p:sldSz cx="9144000" cy="6858000" type="screen4x3"/>
  <p:notesSz cx="6669088" cy="9926638"/>
  <p:defaultTextStyle>
    <a:defPPr>
      <a:defRPr lang="de-DE"/>
    </a:defPPr>
    <a:lvl1pPr algn="l" rtl="0" fontAlgn="base">
      <a:spcBef>
        <a:spcPct val="0"/>
      </a:spcBef>
      <a:spcAft>
        <a:spcPct val="0"/>
      </a:spcAft>
      <a:defRPr sz="800" b="1" kern="1200">
        <a:solidFill>
          <a:schemeClr val="tx1"/>
        </a:solidFill>
        <a:latin typeface="Arial" pitchFamily="34" charset="0"/>
        <a:ea typeface="ＭＳ Ｐゴシック" pitchFamily="34" charset="-128"/>
        <a:cs typeface="Arial" pitchFamily="34" charset="0"/>
      </a:defRPr>
    </a:lvl1pPr>
    <a:lvl2pPr marL="457200" algn="l" rtl="0" fontAlgn="base">
      <a:spcBef>
        <a:spcPct val="0"/>
      </a:spcBef>
      <a:spcAft>
        <a:spcPct val="0"/>
      </a:spcAft>
      <a:defRPr sz="800" b="1" kern="1200">
        <a:solidFill>
          <a:schemeClr val="tx1"/>
        </a:solidFill>
        <a:latin typeface="Arial" pitchFamily="34" charset="0"/>
        <a:ea typeface="ＭＳ Ｐゴシック" pitchFamily="34" charset="-128"/>
        <a:cs typeface="Arial" pitchFamily="34" charset="0"/>
      </a:defRPr>
    </a:lvl2pPr>
    <a:lvl3pPr marL="914400" algn="l" rtl="0" fontAlgn="base">
      <a:spcBef>
        <a:spcPct val="0"/>
      </a:spcBef>
      <a:spcAft>
        <a:spcPct val="0"/>
      </a:spcAft>
      <a:defRPr sz="800" b="1" kern="1200">
        <a:solidFill>
          <a:schemeClr val="tx1"/>
        </a:solidFill>
        <a:latin typeface="Arial" pitchFamily="34" charset="0"/>
        <a:ea typeface="ＭＳ Ｐゴシック" pitchFamily="34" charset="-128"/>
        <a:cs typeface="Arial" pitchFamily="34" charset="0"/>
      </a:defRPr>
    </a:lvl3pPr>
    <a:lvl4pPr marL="1371600" algn="l" rtl="0" fontAlgn="base">
      <a:spcBef>
        <a:spcPct val="0"/>
      </a:spcBef>
      <a:spcAft>
        <a:spcPct val="0"/>
      </a:spcAft>
      <a:defRPr sz="800" b="1" kern="1200">
        <a:solidFill>
          <a:schemeClr val="tx1"/>
        </a:solidFill>
        <a:latin typeface="Arial" pitchFamily="34" charset="0"/>
        <a:ea typeface="ＭＳ Ｐゴシック" pitchFamily="34" charset="-128"/>
        <a:cs typeface="Arial" pitchFamily="34" charset="0"/>
      </a:defRPr>
    </a:lvl4pPr>
    <a:lvl5pPr marL="1828800" algn="l" rtl="0" fontAlgn="base">
      <a:spcBef>
        <a:spcPct val="0"/>
      </a:spcBef>
      <a:spcAft>
        <a:spcPct val="0"/>
      </a:spcAft>
      <a:defRPr sz="800" b="1" kern="1200">
        <a:solidFill>
          <a:schemeClr val="tx1"/>
        </a:solidFill>
        <a:latin typeface="Arial" pitchFamily="34" charset="0"/>
        <a:ea typeface="ＭＳ Ｐゴシック" pitchFamily="34" charset="-128"/>
        <a:cs typeface="Arial" pitchFamily="34" charset="0"/>
      </a:defRPr>
    </a:lvl5pPr>
    <a:lvl6pPr marL="2286000" algn="l" defTabSz="914400" rtl="0" eaLnBrk="1" latinLnBrk="0" hangingPunct="1">
      <a:defRPr sz="800" b="1" kern="1200">
        <a:solidFill>
          <a:schemeClr val="tx1"/>
        </a:solidFill>
        <a:latin typeface="Arial" pitchFamily="34" charset="0"/>
        <a:ea typeface="ＭＳ Ｐゴシック" pitchFamily="34" charset="-128"/>
        <a:cs typeface="Arial" pitchFamily="34" charset="0"/>
      </a:defRPr>
    </a:lvl6pPr>
    <a:lvl7pPr marL="2743200" algn="l" defTabSz="914400" rtl="0" eaLnBrk="1" latinLnBrk="0" hangingPunct="1">
      <a:defRPr sz="800" b="1" kern="1200">
        <a:solidFill>
          <a:schemeClr val="tx1"/>
        </a:solidFill>
        <a:latin typeface="Arial" pitchFamily="34" charset="0"/>
        <a:ea typeface="ＭＳ Ｐゴシック" pitchFamily="34" charset="-128"/>
        <a:cs typeface="Arial" pitchFamily="34" charset="0"/>
      </a:defRPr>
    </a:lvl7pPr>
    <a:lvl8pPr marL="3200400" algn="l" defTabSz="914400" rtl="0" eaLnBrk="1" latinLnBrk="0" hangingPunct="1">
      <a:defRPr sz="800" b="1" kern="1200">
        <a:solidFill>
          <a:schemeClr val="tx1"/>
        </a:solidFill>
        <a:latin typeface="Arial" pitchFamily="34" charset="0"/>
        <a:ea typeface="ＭＳ Ｐゴシック" pitchFamily="34" charset="-128"/>
        <a:cs typeface="Arial" pitchFamily="34" charset="0"/>
      </a:defRPr>
    </a:lvl8pPr>
    <a:lvl9pPr marL="3657600" algn="l" defTabSz="914400" rtl="0" eaLnBrk="1" latinLnBrk="0" hangingPunct="1">
      <a:defRPr sz="800" b="1" kern="1200">
        <a:solidFill>
          <a:schemeClr val="tx1"/>
        </a:solidFill>
        <a:latin typeface="Arial" pitchFamily="34" charset="0"/>
        <a:ea typeface="ＭＳ Ｐゴシック" pitchFamily="34" charset="-128"/>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3E3FF"/>
    <a:srgbClr val="D5F4FF"/>
    <a:srgbClr val="EFF4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4" autoAdjust="0"/>
    <p:restoredTop sz="93559" autoAdjust="0"/>
  </p:normalViewPr>
  <p:slideViewPr>
    <p:cSldViewPr snapToGrid="0">
      <p:cViewPr>
        <p:scale>
          <a:sx n="71" d="100"/>
          <a:sy n="71" d="100"/>
        </p:scale>
        <p:origin x="-528" y="-72"/>
      </p:cViewPr>
      <p:guideLst>
        <p:guide orient="horz" pos="255"/>
        <p:guide orient="horz" pos="4065"/>
        <p:guide orient="horz" pos="799"/>
        <p:guide orient="horz" pos="2251"/>
        <p:guide orient="horz" pos="2160"/>
        <p:guide pos="340"/>
        <p:guide pos="5420"/>
      </p:guideLst>
    </p:cSldViewPr>
  </p:slideViewPr>
  <p:notesTextViewPr>
    <p:cViewPr>
      <p:scale>
        <a:sx n="100" d="100"/>
        <a:sy n="100" d="100"/>
      </p:scale>
      <p:origin x="0" y="0"/>
    </p:cViewPr>
  </p:notesTextViewPr>
  <p:sorterViewPr>
    <p:cViewPr>
      <p:scale>
        <a:sx n="100" d="100"/>
        <a:sy n="100" d="100"/>
      </p:scale>
      <p:origin x="0" y="20052"/>
    </p:cViewPr>
  </p:sorterViewPr>
  <p:notesViewPr>
    <p:cSldViewPr snapToGrid="0">
      <p:cViewPr varScale="1">
        <p:scale>
          <a:sx n="80" d="100"/>
          <a:sy n="80" d="100"/>
        </p:scale>
        <p:origin x="-2076" y="-84"/>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90838" cy="496888"/>
          </a:xfrm>
          <a:prstGeom prst="rect">
            <a:avLst/>
          </a:prstGeom>
        </p:spPr>
        <p:txBody>
          <a:bodyPr vert="horz" lIns="91440" tIns="45720" rIns="91440" bIns="45720" rtlCol="0"/>
          <a:lstStyle>
            <a:lvl1pPr algn="l">
              <a:defRPr sz="1200" b="0">
                <a:ea typeface="ＭＳ Ｐゴシック"/>
                <a:cs typeface="Arial" pitchFamily="34" charset="0"/>
              </a:defRPr>
            </a:lvl1pPr>
          </a:lstStyle>
          <a:p>
            <a:pPr>
              <a:defRPr/>
            </a:pPr>
            <a:endParaRPr lang="de-DE"/>
          </a:p>
        </p:txBody>
      </p:sp>
      <p:sp>
        <p:nvSpPr>
          <p:cNvPr id="3" name="Datumsplatzhalter 2"/>
          <p:cNvSpPr>
            <a:spLocks noGrp="1"/>
          </p:cNvSpPr>
          <p:nvPr>
            <p:ph type="dt" sz="quarter" idx="1"/>
          </p:nvPr>
        </p:nvSpPr>
        <p:spPr>
          <a:xfrm>
            <a:off x="3776663" y="0"/>
            <a:ext cx="2890837" cy="496888"/>
          </a:xfrm>
          <a:prstGeom prst="rect">
            <a:avLst/>
          </a:prstGeom>
        </p:spPr>
        <p:txBody>
          <a:bodyPr vert="horz" lIns="91440" tIns="45720" rIns="91440" bIns="45720" rtlCol="0"/>
          <a:lstStyle>
            <a:lvl1pPr algn="r">
              <a:defRPr sz="1200" b="0">
                <a:ea typeface="ＭＳ Ｐゴシック"/>
                <a:cs typeface="Arial" pitchFamily="34" charset="0"/>
              </a:defRPr>
            </a:lvl1pPr>
          </a:lstStyle>
          <a:p>
            <a:pPr>
              <a:defRPr/>
            </a:pPr>
            <a:fld id="{CABA996F-CDBB-4928-9964-F5C4AEED58F8}" type="datetimeFigureOut">
              <a:rPr lang="de-DE"/>
              <a:pPr>
                <a:defRPr/>
              </a:pPr>
              <a:t>26.11.2013</a:t>
            </a:fld>
            <a:endParaRPr lang="de-DE"/>
          </a:p>
        </p:txBody>
      </p:sp>
      <p:sp>
        <p:nvSpPr>
          <p:cNvPr id="4" name="Fußzeilenplatzhalter 3"/>
          <p:cNvSpPr>
            <a:spLocks noGrp="1"/>
          </p:cNvSpPr>
          <p:nvPr>
            <p:ph type="ftr" sz="quarter" idx="2"/>
          </p:nvPr>
        </p:nvSpPr>
        <p:spPr>
          <a:xfrm>
            <a:off x="0" y="9428163"/>
            <a:ext cx="2890838" cy="496887"/>
          </a:xfrm>
          <a:prstGeom prst="rect">
            <a:avLst/>
          </a:prstGeom>
        </p:spPr>
        <p:txBody>
          <a:bodyPr vert="horz" lIns="91440" tIns="45720" rIns="91440" bIns="45720" rtlCol="0" anchor="b"/>
          <a:lstStyle>
            <a:lvl1pPr algn="l">
              <a:defRPr sz="1200" b="0">
                <a:ea typeface="ＭＳ Ｐゴシック"/>
                <a:cs typeface="Arial" pitchFamily="34" charset="0"/>
              </a:defRPr>
            </a:lvl1pPr>
          </a:lstStyle>
          <a:p>
            <a:pPr>
              <a:defRPr/>
            </a:pPr>
            <a:endParaRPr lang="de-DE"/>
          </a:p>
        </p:txBody>
      </p:sp>
      <p:sp>
        <p:nvSpPr>
          <p:cNvPr id="5" name="Foliennummernplatzhalter 4"/>
          <p:cNvSpPr>
            <a:spLocks noGrp="1"/>
          </p:cNvSpPr>
          <p:nvPr>
            <p:ph type="sldNum" sz="quarter" idx="3"/>
          </p:nvPr>
        </p:nvSpPr>
        <p:spPr>
          <a:xfrm>
            <a:off x="3776663" y="9428163"/>
            <a:ext cx="2890837" cy="496887"/>
          </a:xfrm>
          <a:prstGeom prst="rect">
            <a:avLst/>
          </a:prstGeom>
        </p:spPr>
        <p:txBody>
          <a:bodyPr vert="horz" lIns="91440" tIns="45720" rIns="91440" bIns="45720" rtlCol="0" anchor="b"/>
          <a:lstStyle>
            <a:lvl1pPr algn="r">
              <a:defRPr sz="1200" b="0">
                <a:ea typeface="ＭＳ Ｐゴシック"/>
                <a:cs typeface="Arial" pitchFamily="34" charset="0"/>
              </a:defRPr>
            </a:lvl1pPr>
          </a:lstStyle>
          <a:p>
            <a:pPr>
              <a:defRPr/>
            </a:pPr>
            <a:fld id="{072D9243-79FA-454F-ADC9-D3BE5E0FE562}" type="slidenum">
              <a:rPr lang="de-DE"/>
              <a:pPr>
                <a:defRPr/>
              </a:pPr>
              <a:t>‹Nr.›</a:t>
            </a:fld>
            <a:endParaRPr lang="de-DE"/>
          </a:p>
        </p:txBody>
      </p:sp>
    </p:spTree>
    <p:extLst>
      <p:ext uri="{BB962C8B-B14F-4D97-AF65-F5344CB8AC3E}">
        <p14:creationId xmlns:p14="http://schemas.microsoft.com/office/powerpoint/2010/main" val="2809333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890838"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b="0">
                <a:ea typeface="ＭＳ Ｐゴシック" charset="-128"/>
                <a:cs typeface="+mn-cs"/>
              </a:defRPr>
            </a:lvl1pPr>
          </a:lstStyle>
          <a:p>
            <a:pPr>
              <a:defRPr/>
            </a:pPr>
            <a:endParaRPr lang="de-DE"/>
          </a:p>
        </p:txBody>
      </p:sp>
      <p:sp>
        <p:nvSpPr>
          <p:cNvPr id="7171" name="Rectangle 3"/>
          <p:cNvSpPr>
            <a:spLocks noGrp="1" noChangeArrowheads="1"/>
          </p:cNvSpPr>
          <p:nvPr>
            <p:ph type="dt" idx="1"/>
          </p:nvPr>
        </p:nvSpPr>
        <p:spPr bwMode="auto">
          <a:xfrm>
            <a:off x="3776663" y="0"/>
            <a:ext cx="2890837"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b="0">
                <a:ea typeface="ＭＳ Ｐゴシック" charset="-128"/>
                <a:cs typeface="+mn-cs"/>
              </a:defRPr>
            </a:lvl1pPr>
          </a:lstStyle>
          <a:p>
            <a:pPr>
              <a:defRPr/>
            </a:pPr>
            <a:endParaRPr lang="de-DE"/>
          </a:p>
        </p:txBody>
      </p:sp>
      <p:sp>
        <p:nvSpPr>
          <p:cNvPr id="1638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66750" y="4714875"/>
            <a:ext cx="5335588"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7174" name="Rectangle 6"/>
          <p:cNvSpPr>
            <a:spLocks noGrp="1" noChangeArrowheads="1"/>
          </p:cNvSpPr>
          <p:nvPr>
            <p:ph type="ftr" sz="quarter" idx="4"/>
          </p:nvPr>
        </p:nvSpPr>
        <p:spPr bwMode="auto">
          <a:xfrm>
            <a:off x="0" y="9428163"/>
            <a:ext cx="2890838"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b="0">
                <a:ea typeface="ＭＳ Ｐゴシック" charset="-128"/>
                <a:cs typeface="+mn-cs"/>
              </a:defRPr>
            </a:lvl1pPr>
          </a:lstStyle>
          <a:p>
            <a:pPr>
              <a:defRPr/>
            </a:pPr>
            <a:endParaRPr lang="de-DE"/>
          </a:p>
        </p:txBody>
      </p:sp>
      <p:sp>
        <p:nvSpPr>
          <p:cNvPr id="7175" name="Rectangle 7"/>
          <p:cNvSpPr>
            <a:spLocks noGrp="1" noChangeArrowheads="1"/>
          </p:cNvSpPr>
          <p:nvPr>
            <p:ph type="sldNum" sz="quarter" idx="5"/>
          </p:nvPr>
        </p:nvSpPr>
        <p:spPr bwMode="auto">
          <a:xfrm>
            <a:off x="3776663" y="9428163"/>
            <a:ext cx="2890837"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b="0">
                <a:ea typeface="ＭＳ Ｐゴシック" charset="-128"/>
                <a:cs typeface="+mn-cs"/>
              </a:defRPr>
            </a:lvl1pPr>
          </a:lstStyle>
          <a:p>
            <a:pPr>
              <a:defRPr/>
            </a:pPr>
            <a:fld id="{D910945B-D4D4-479A-8B23-C3D4CC8AEE4E}" type="slidenum">
              <a:rPr lang="de-DE"/>
              <a:pPr>
                <a:defRPr/>
              </a:pPr>
              <a:t>‹Nr.›</a:t>
            </a:fld>
            <a:endParaRPr lang="de-DE"/>
          </a:p>
        </p:txBody>
      </p:sp>
    </p:spTree>
    <p:extLst>
      <p:ext uri="{BB962C8B-B14F-4D97-AF65-F5344CB8AC3E}">
        <p14:creationId xmlns:p14="http://schemas.microsoft.com/office/powerpoint/2010/main" val="1392462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a:defRPr>
    </a:lvl1pPr>
    <a:lvl2pPr marL="457200" algn="l"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pitchFamily="34"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lienbildplatzhalter 1"/>
          <p:cNvSpPr>
            <a:spLocks noGrp="1" noRot="1" noChangeAspect="1" noTextEdit="1"/>
          </p:cNvSpPr>
          <p:nvPr>
            <p:ph type="sldImg"/>
          </p:nvPr>
        </p:nvSpPr>
        <p:spPr>
          <a:ln/>
        </p:spPr>
      </p:sp>
      <p:sp>
        <p:nvSpPr>
          <p:cNvPr id="1945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1945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21BF5030-BC45-4D0F-87D6-A75A20BB019C}" type="slidenum">
              <a:rPr lang="de-DE" sz="1200" smtClean="0"/>
              <a:pPr/>
              <a:t>1</a:t>
            </a:fld>
            <a:endParaRPr lang="de-DE"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D2DA01CC-F726-413A-A787-C093EBF99672}" type="slidenum">
              <a:rPr lang="de-DE" sz="1100" b="0">
                <a:ea typeface="ヒラギノ角ゴ Pro W3"/>
                <a:cs typeface="ヒラギノ角ゴ Pro W3"/>
              </a:rPr>
              <a:pPr algn="r"/>
              <a:t>11</a:t>
            </a:fld>
            <a:endParaRPr lang="de-DE" sz="1100" b="0">
              <a:ea typeface="ヒラギノ角ゴ Pro W3"/>
              <a:cs typeface="ヒラギノ角ゴ Pro W3"/>
            </a:endParaRPr>
          </a:p>
        </p:txBody>
      </p:sp>
      <p:sp>
        <p:nvSpPr>
          <p:cNvPr id="40962"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295D69B0-9447-477E-9774-420126AD5528}" type="slidenum">
              <a:rPr lang="de-DE" sz="1100" b="0">
                <a:ea typeface="ヒラギノ角ゴ Pro W3"/>
                <a:cs typeface="ヒラギノ角ゴ Pro W3"/>
              </a:rPr>
              <a:pPr algn="r"/>
              <a:t>11</a:t>
            </a:fld>
            <a:endParaRPr lang="de-DE" sz="1100" b="0">
              <a:ea typeface="ヒラギノ角ゴ Pro W3"/>
              <a:cs typeface="ヒラギノ角ゴ Pro W3"/>
            </a:endParaRPr>
          </a:p>
        </p:txBody>
      </p:sp>
      <p:sp>
        <p:nvSpPr>
          <p:cNvPr id="40963" name="Rectangle 2"/>
          <p:cNvSpPr>
            <a:spLocks noGrp="1" noRot="1" noChangeAspect="1" noChangeArrowheads="1" noTextEdit="1"/>
          </p:cNvSpPr>
          <p:nvPr>
            <p:ph type="sldImg"/>
          </p:nvPr>
        </p:nvSpPr>
        <p:spPr>
          <a:xfrm>
            <a:off x="852488" y="744538"/>
            <a:ext cx="4962525" cy="3722687"/>
          </a:xfrm>
          <a:ln/>
        </p:spPr>
      </p:sp>
      <p:sp>
        <p:nvSpPr>
          <p:cNvPr id="40964"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lstStyle/>
          <a:p>
            <a:pPr eaLnBrk="1" hangingPunct="1"/>
            <a:r>
              <a:rPr lang="de-DE" smtClean="0">
                <a:ea typeface="ＭＳ Ｐゴシック" pitchFamily="34" charset="-128"/>
              </a:rPr>
              <a:t>Hier kann kurz auf die Historie eingegangen werden:</a:t>
            </a:r>
          </a:p>
          <a:p>
            <a:pPr eaLnBrk="1" hangingPunct="1"/>
            <a:r>
              <a:rPr lang="de-DE" smtClean="0">
                <a:ea typeface="ＭＳ Ｐゴシック" pitchFamily="34" charset="-128"/>
              </a:rPr>
              <a:t>Entscheidung in NRW ca. 2010, bei GK/LK-Konzept zu bleiben</a:t>
            </a:r>
          </a:p>
          <a:p>
            <a:pPr eaLnBrk="1" hangingPunct="1"/>
            <a:r>
              <a:rPr lang="de-DE" smtClean="0">
                <a:ea typeface="ＭＳ Ｐゴシック" pitchFamily="34" charset="-128"/>
              </a:rPr>
              <a:t>Ab 09/2011 Entwicklung des KLP in Kenntnis des jeweiligen Arbeitsstandes der Bildungsstandards</a:t>
            </a:r>
          </a:p>
          <a:p>
            <a:pPr eaLnBrk="1" hangingPunct="1"/>
            <a:endParaRPr lang="de-DE" smtClean="0">
              <a:ea typeface="ＭＳ Ｐゴシック" pitchFamily="34" charset="-128"/>
            </a:endParaRPr>
          </a:p>
          <a:p>
            <a:pPr eaLnBrk="1" hangingPunct="1"/>
            <a:r>
              <a:rPr lang="de-DE" smtClean="0">
                <a:ea typeface="ＭＳ Ｐゴシック" pitchFamily="34" charset="-128"/>
              </a:rPr>
              <a:t>Bildungsstandards der KMK –Beschreibung der Ziele naturwissenschaftlicher Bildung </a:t>
            </a:r>
          </a:p>
          <a:p>
            <a:pPr eaLnBrk="1" hangingPunct="1"/>
            <a:r>
              <a:rPr lang="de-DE" smtClean="0">
                <a:ea typeface="ＭＳ Ｐゴシック" pitchFamily="34" charset="-128"/>
              </a:rPr>
              <a:t>Landesspezifische Kernlehrpläne – Konkretisierung der fachlichen Inhalte und Kompetenzerwartungen</a:t>
            </a:r>
          </a:p>
          <a:p>
            <a:pPr eaLnBrk="1" hangingPunct="1"/>
            <a:r>
              <a:rPr lang="de-DE" smtClean="0">
                <a:ea typeface="ＭＳ Ｐゴシック" pitchFamily="34" charset="-128"/>
              </a:rPr>
              <a:t>Schulinterne Lehrpläne – schulspezifische Rahmenvorgabe für die Umsetzung im Unterricht</a:t>
            </a:r>
            <a:endParaRPr lang="en-GB" smtClean="0">
              <a:ea typeface="ＭＳ Ｐゴシック" pitchFamily="34" charset="-128"/>
            </a:endParaRPr>
          </a:p>
          <a:p>
            <a:pPr eaLnBrk="1" hangingPunct="1"/>
            <a:endParaRPr lang="en-GB" smtClean="0">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Folienbildplatzhalter 1"/>
          <p:cNvSpPr>
            <a:spLocks noGrp="1" noRot="1" noChangeAspect="1" noTextEdit="1"/>
          </p:cNvSpPr>
          <p:nvPr>
            <p:ph type="sldImg"/>
          </p:nvPr>
        </p:nvSpPr>
        <p:spPr>
          <a:ln/>
        </p:spPr>
      </p:sp>
      <p:sp>
        <p:nvSpPr>
          <p:cNvPr id="4301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Verknüpfung zwischen den KLP SI, BiSta und den KLP GOSt</a:t>
            </a:r>
          </a:p>
          <a:p>
            <a:r>
              <a:rPr lang="de-DE" smtClean="0">
                <a:ea typeface="ＭＳ Ｐゴシック" pitchFamily="34" charset="-128"/>
              </a:rPr>
              <a:t>Fundament, Basis dieses KLP</a:t>
            </a:r>
          </a:p>
          <a:p>
            <a:endParaRPr lang="de-DE" smtClean="0">
              <a:ea typeface="ＭＳ Ｐゴシック" pitchFamily="34" charset="-128"/>
            </a:endParaRPr>
          </a:p>
          <a:p>
            <a:endParaRPr lang="de-DE" smtClean="0">
              <a:ea typeface="ＭＳ Ｐゴシック" pitchFamily="34" charset="-128"/>
            </a:endParaRPr>
          </a:p>
          <a:p>
            <a:r>
              <a:rPr lang="de-DE" smtClean="0">
                <a:ea typeface="ＭＳ Ｐゴシック" pitchFamily="34" charset="-128"/>
              </a:rPr>
              <a:t>Seite 11 im KLP SI</a:t>
            </a:r>
          </a:p>
          <a:p>
            <a:r>
              <a:rPr lang="de-DE" smtClean="0">
                <a:ea typeface="ＭＳ Ｐゴシック" pitchFamily="34" charset="-128"/>
              </a:rPr>
              <a:t>Seite 10 im KLP-GOSt</a:t>
            </a:r>
          </a:p>
          <a:p>
            <a:r>
              <a:rPr lang="de-DE" smtClean="0">
                <a:ea typeface="ＭＳ Ｐゴシック" pitchFamily="34" charset="-128"/>
              </a:rPr>
              <a:t>Seite 9 in BISTAS</a:t>
            </a:r>
          </a:p>
        </p:txBody>
      </p:sp>
      <p:sp>
        <p:nvSpPr>
          <p:cNvPr id="4301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5BFFD00-A55A-4727-9588-3F6EB997EFA3}" type="slidenum">
              <a:rPr lang="de-DE" sz="1200" smtClean="0"/>
              <a:pPr/>
              <a:t>12</a:t>
            </a:fld>
            <a:endParaRPr lang="de-DE"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Folienbildplatzhalter 1"/>
          <p:cNvSpPr>
            <a:spLocks noGrp="1" noRot="1" noChangeAspect="1" noTextEdit="1"/>
          </p:cNvSpPr>
          <p:nvPr>
            <p:ph type="sldImg"/>
          </p:nvPr>
        </p:nvSpPr>
        <p:spPr>
          <a:ln/>
        </p:spPr>
      </p:sp>
      <p:sp>
        <p:nvSpPr>
          <p:cNvPr id="4505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Kompetenzbereiche und Inhaltsfelder zentrale Begriffe des KLP.</a:t>
            </a:r>
          </a:p>
          <a:p>
            <a:r>
              <a:rPr lang="de-DE" smtClean="0">
                <a:ea typeface="ＭＳ Ｐゴシック" pitchFamily="34" charset="-128"/>
              </a:rPr>
              <a:t>Im Unterschied zu den Bildungsstandards werden keine Anforderungsniveaus beschrieben</a:t>
            </a:r>
          </a:p>
          <a:p>
            <a:r>
              <a:rPr lang="de-DE" smtClean="0">
                <a:ea typeface="ＭＳ Ｐゴシック" pitchFamily="34" charset="-128"/>
              </a:rPr>
              <a:t>Die Folien 15 (Erläuterungen zu Kompetenzbereichen) und 16 (Erläuterungen zu Inhaltsfeldern) können bei Bedarf von hier aus aufgerufen werden</a:t>
            </a:r>
          </a:p>
        </p:txBody>
      </p:sp>
      <p:sp>
        <p:nvSpPr>
          <p:cNvPr id="4505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F97DFA2-7238-447C-BF64-5D80ADAD31B5}" type="slidenum">
              <a:rPr lang="de-DE" sz="1200" smtClean="0"/>
              <a:pPr/>
              <a:t>13</a:t>
            </a:fld>
            <a:endParaRPr lang="de-DE"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fld id="{CA42F028-6841-4F38-9EF4-39359C20E0B7}" type="slidenum">
              <a:rPr lang="de-DE" sz="1200" smtClean="0"/>
              <a:pPr/>
              <a:t>14</a:t>
            </a:fld>
            <a:endParaRPr lang="de-DE" sz="1200" smtClean="0"/>
          </a:p>
        </p:txBody>
      </p:sp>
      <p:sp>
        <p:nvSpPr>
          <p:cNvPr id="47106"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D4A4F6AA-5043-4311-AF7D-ECEF0FE1FC60}" type="slidenum">
              <a:rPr lang="de-DE" sz="1200" b="0"/>
              <a:pPr algn="r"/>
              <a:t>14</a:t>
            </a:fld>
            <a:endParaRPr lang="de-DE" sz="1200" b="0"/>
          </a:p>
        </p:txBody>
      </p:sp>
      <p:sp>
        <p:nvSpPr>
          <p:cNvPr id="47107"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5E17535E-0B80-4EC8-BF0D-5E369C8C2DD9}" type="slidenum">
              <a:rPr lang="de-DE" sz="1200" b="0"/>
              <a:pPr algn="r"/>
              <a:t>14</a:t>
            </a:fld>
            <a:endParaRPr lang="de-DE" sz="1200" b="0"/>
          </a:p>
        </p:txBody>
      </p:sp>
      <p:sp>
        <p:nvSpPr>
          <p:cNvPr id="47108" name="Rectangle 2"/>
          <p:cNvSpPr>
            <a:spLocks noGrp="1" noRot="1" noChangeAspect="1" noChangeArrowheads="1" noTextEdit="1"/>
          </p:cNvSpPr>
          <p:nvPr>
            <p:ph type="sldImg"/>
          </p:nvPr>
        </p:nvSpPr>
        <p:spPr>
          <a:xfrm>
            <a:off x="854075" y="744538"/>
            <a:ext cx="4962525" cy="3722687"/>
          </a:xfrm>
          <a:ln/>
        </p:spPr>
      </p:sp>
      <p:sp>
        <p:nvSpPr>
          <p:cNvPr id="4710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smtClean="0">
                <a:ea typeface="ＭＳ Ｐゴシック" pitchFamily="34" charset="-128"/>
              </a:rPr>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fld id="{CE2DC7B4-6F48-4DC0-9BCD-9CE7B3634D64}" type="slidenum">
              <a:rPr lang="de-DE" sz="1200" smtClean="0"/>
              <a:pPr/>
              <a:t>15</a:t>
            </a:fld>
            <a:endParaRPr lang="de-DE" sz="1200" smtClean="0"/>
          </a:p>
        </p:txBody>
      </p:sp>
      <p:sp>
        <p:nvSpPr>
          <p:cNvPr id="49154"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A46FAA51-A26D-47A9-A602-7949CD8768D8}" type="slidenum">
              <a:rPr lang="de-DE" sz="1200" b="0"/>
              <a:pPr algn="r"/>
              <a:t>15</a:t>
            </a:fld>
            <a:endParaRPr lang="de-DE" sz="1200" b="0"/>
          </a:p>
        </p:txBody>
      </p:sp>
      <p:sp>
        <p:nvSpPr>
          <p:cNvPr id="49155"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AFBDD00C-FBBC-4262-A8C4-6B3081A5B779}" type="slidenum">
              <a:rPr lang="de-DE" sz="1200" b="0"/>
              <a:pPr algn="r"/>
              <a:t>15</a:t>
            </a:fld>
            <a:endParaRPr lang="de-DE" sz="1200" b="0"/>
          </a:p>
        </p:txBody>
      </p:sp>
      <p:sp>
        <p:nvSpPr>
          <p:cNvPr id="49156" name="Rectangle 2"/>
          <p:cNvSpPr>
            <a:spLocks noGrp="1" noRot="1" noChangeAspect="1" noChangeArrowheads="1" noTextEdit="1"/>
          </p:cNvSpPr>
          <p:nvPr>
            <p:ph type="sldImg"/>
          </p:nvPr>
        </p:nvSpPr>
        <p:spPr>
          <a:xfrm>
            <a:off x="854075" y="744538"/>
            <a:ext cx="4962525" cy="3722687"/>
          </a:xfrm>
          <a:ln/>
        </p:spPr>
      </p:sp>
      <p:sp>
        <p:nvSpPr>
          <p:cNvPr id="4915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de-DE" smtClean="0">
                <a:ea typeface="ＭＳ Ｐゴシック" pitchFamily="34" charset="-128"/>
              </a:rPr>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Folienbildplatzhalter 1"/>
          <p:cNvSpPr>
            <a:spLocks noGrp="1" noRot="1" noChangeAspect="1" noTextEdit="1"/>
          </p:cNvSpPr>
          <p:nvPr>
            <p:ph type="sldImg"/>
          </p:nvPr>
        </p:nvSpPr>
        <p:spPr>
          <a:ln/>
        </p:spPr>
      </p:sp>
      <p:sp>
        <p:nvSpPr>
          <p:cNvPr id="5120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Einteilung der Kompetenzen bei BISTAS und KLP sehr ähnlich, der SI entsprechend</a:t>
            </a:r>
          </a:p>
        </p:txBody>
      </p:sp>
      <p:sp>
        <p:nvSpPr>
          <p:cNvPr id="5120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1A86F0A-54C2-4ED6-A652-9FBA3BDECC06}" type="slidenum">
              <a:rPr lang="de-DE" sz="1200" smtClean="0"/>
              <a:pPr/>
              <a:t>16</a:t>
            </a:fld>
            <a:endParaRPr lang="de-DE"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Folienbildplatzhalter 1"/>
          <p:cNvSpPr>
            <a:spLocks noGrp="1" noRot="1" noChangeAspect="1" noTextEdit="1"/>
          </p:cNvSpPr>
          <p:nvPr>
            <p:ph type="sldImg"/>
          </p:nvPr>
        </p:nvSpPr>
        <p:spPr>
          <a:ln/>
        </p:spPr>
      </p:sp>
      <p:sp>
        <p:nvSpPr>
          <p:cNvPr id="5325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In BISTAS: Leitideen verschiedenen Sachgebieten der Mathem. zugeordnet.</a:t>
            </a:r>
          </a:p>
          <a:p>
            <a:r>
              <a:rPr lang="de-DE" smtClean="0">
                <a:ea typeface="ＭＳ Ｐゴシック" pitchFamily="34" charset="-128"/>
              </a:rPr>
              <a:t>In KLP: Inhaltsfelder entsprechen klassischen Sachgebieten</a:t>
            </a:r>
          </a:p>
          <a:p>
            <a:endParaRPr lang="de-DE" smtClean="0">
              <a:ea typeface="ＭＳ Ｐゴシック" pitchFamily="34" charset="-128"/>
            </a:endParaRPr>
          </a:p>
        </p:txBody>
      </p:sp>
      <p:sp>
        <p:nvSpPr>
          <p:cNvPr id="5325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8A555A6-B26D-4FD3-9188-93747D83EC59}" type="slidenum">
              <a:rPr lang="de-DE" sz="1200" smtClean="0"/>
              <a:pPr/>
              <a:t>17</a:t>
            </a:fld>
            <a:endParaRPr lang="de-DE"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A15A2F59-A2FE-4955-9E0E-8F4AA5A55C91}" type="slidenum">
              <a:rPr lang="de-DE" sz="1100" b="0">
                <a:ea typeface="ヒラギノ角ゴ Pro W3"/>
                <a:cs typeface="ヒラギノ角ゴ Pro W3"/>
              </a:rPr>
              <a:pPr algn="r"/>
              <a:t>18</a:t>
            </a:fld>
            <a:endParaRPr lang="de-DE" sz="1100" b="0">
              <a:ea typeface="ヒラギノ角ゴ Pro W3"/>
              <a:cs typeface="ヒラギノ角ゴ Pro W3"/>
            </a:endParaRPr>
          </a:p>
        </p:txBody>
      </p:sp>
      <p:sp>
        <p:nvSpPr>
          <p:cNvPr id="55298"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5C8E4F50-DC30-46F2-85A7-487B388B85DD}" type="slidenum">
              <a:rPr lang="de-DE" sz="1100" b="0">
                <a:ea typeface="ヒラギノ角ゴ Pro W3"/>
                <a:cs typeface="ヒラギノ角ゴ Pro W3"/>
              </a:rPr>
              <a:pPr algn="r"/>
              <a:t>18</a:t>
            </a:fld>
            <a:endParaRPr lang="de-DE" sz="1100" b="0">
              <a:ea typeface="ヒラギノ角ゴ Pro W3"/>
              <a:cs typeface="ヒラギノ角ゴ Pro W3"/>
            </a:endParaRPr>
          </a:p>
        </p:txBody>
      </p:sp>
      <p:sp>
        <p:nvSpPr>
          <p:cNvPr id="55299" name="Rectangle 2"/>
          <p:cNvSpPr>
            <a:spLocks noGrp="1" noRot="1" noChangeAspect="1" noChangeArrowheads="1" noTextEdit="1"/>
          </p:cNvSpPr>
          <p:nvPr>
            <p:ph type="sldImg"/>
          </p:nvPr>
        </p:nvSpPr>
        <p:spPr>
          <a:xfrm>
            <a:off x="852488" y="744538"/>
            <a:ext cx="4962525" cy="3722687"/>
          </a:xfrm>
          <a:ln/>
        </p:spPr>
      </p:sp>
      <p:sp>
        <p:nvSpPr>
          <p:cNvPr id="55300"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lstStyle/>
          <a:p>
            <a:pPr eaLnBrk="1" hangingPunct="1"/>
            <a:r>
              <a:rPr lang="de-DE" smtClean="0">
                <a:ea typeface="ＭＳ Ｐゴシック" pitchFamily="34" charset="-128"/>
              </a:rPr>
              <a:t>In der Präsentation jetzt Konzentration auf Mitte (Landesspez. KLP), dann schulint. Lehrpläne.</a:t>
            </a:r>
          </a:p>
          <a:p>
            <a:pPr eaLnBrk="1" hangingPunct="1"/>
            <a:endParaRPr lang="de-DE" smtClean="0">
              <a:ea typeface="ＭＳ Ｐゴシック" pitchFamily="34" charset="-128"/>
            </a:endParaRPr>
          </a:p>
          <a:p>
            <a:pPr eaLnBrk="1" hangingPunct="1"/>
            <a:endParaRPr lang="en-GB" smtClean="0">
              <a:ea typeface="ＭＳ Ｐゴシック" pitchFamily="3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fld id="{D93B8F48-DA41-409D-9C03-16AE1AD3D318}" type="slidenum">
              <a:rPr lang="de-DE" sz="1200" smtClean="0"/>
              <a:pPr/>
              <a:t>19</a:t>
            </a:fld>
            <a:endParaRPr lang="de-DE" sz="1200" smtClean="0"/>
          </a:p>
        </p:txBody>
      </p:sp>
      <p:sp>
        <p:nvSpPr>
          <p:cNvPr id="36866" name="Rectangle 2"/>
          <p:cNvSpPr>
            <a:spLocks noGrp="1" noRot="1" noChangeAspect="1" noChangeArrowheads="1" noTextEdit="1"/>
          </p:cNvSpPr>
          <p:nvPr>
            <p:ph type="sldImg"/>
          </p:nvPr>
        </p:nvSpPr>
        <p:spPr>
          <a:xfrm>
            <a:off x="854075" y="744538"/>
            <a:ext cx="4962525" cy="3722687"/>
          </a:xfrm>
          <a:ln/>
        </p:spPr>
      </p:sp>
      <p:sp>
        <p:nvSpPr>
          <p:cNvPr id="3686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ea typeface="ＭＳ Ｐゴシック" pitchFamily="3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Folienbildplatzhalter 1"/>
          <p:cNvSpPr>
            <a:spLocks noGrp="1" noRot="1" noChangeAspect="1" noTextEdit="1"/>
          </p:cNvSpPr>
          <p:nvPr>
            <p:ph type="sldImg"/>
          </p:nvPr>
        </p:nvSpPr>
        <p:spPr>
          <a:ln/>
        </p:spPr>
      </p:sp>
      <p:sp>
        <p:nvSpPr>
          <p:cNvPr id="5734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5734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3E26588-63C5-4E5E-9264-01A093CB7926}" type="slidenum">
              <a:rPr lang="de-DE" sz="1200" smtClean="0"/>
              <a:pPr/>
              <a:t>20</a:t>
            </a:fld>
            <a:endParaRPr lang="de-DE"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lienbildplatzhalter 1"/>
          <p:cNvSpPr>
            <a:spLocks noGrp="1" noRot="1" noChangeAspect="1" noTextEdit="1"/>
          </p:cNvSpPr>
          <p:nvPr>
            <p:ph type="sldImg"/>
          </p:nvPr>
        </p:nvSpPr>
        <p:spPr>
          <a:ln/>
        </p:spPr>
      </p:sp>
      <p:sp>
        <p:nvSpPr>
          <p:cNvPr id="2150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2150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8560A94-6A7A-4AF5-BCFE-1CC039310B36}" type="slidenum">
              <a:rPr lang="de-DE" sz="1200" smtClean="0"/>
              <a:pPr/>
              <a:t>2</a:t>
            </a:fld>
            <a:endParaRPr lang="de-DE"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Folienbildplatzhalter 1"/>
          <p:cNvSpPr>
            <a:spLocks noGrp="1" noRot="1" noChangeAspect="1" noTextEdit="1"/>
          </p:cNvSpPr>
          <p:nvPr>
            <p:ph type="sldImg"/>
          </p:nvPr>
        </p:nvSpPr>
        <p:spPr>
          <a:ln/>
        </p:spPr>
      </p:sp>
      <p:sp>
        <p:nvSpPr>
          <p:cNvPr id="5939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de-DE" smtClean="0">
                <a:ea typeface="ＭＳ Ｐゴシック" pitchFamily="34" charset="-128"/>
              </a:rPr>
              <a:t>Argumentieren/Kommunizieren ist getrennt (Kommunizieren eher allgemeiner, Argumentieren eher innermathemathematisch)</a:t>
            </a:r>
          </a:p>
        </p:txBody>
      </p:sp>
      <p:sp>
        <p:nvSpPr>
          <p:cNvPr id="5939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DD2642D-4836-40B3-B192-0BA8CB08F7BC}" type="slidenum">
              <a:rPr lang="de-DE" sz="1200" smtClean="0"/>
              <a:pPr/>
              <a:t>21</a:t>
            </a:fld>
            <a:endParaRPr lang="de-DE"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Argumentieren/Kommunizieren nicht (nur) wegen der Bildungsstandards getrennt, sondern aus Erkenntnissen mit dem KLP SI; Trennung bereits im Hauptschul- und Abendrealschul-Kernlehrplan umgesetzt;</a:t>
            </a:r>
          </a:p>
          <a:p>
            <a:r>
              <a:rPr lang="de-DE" smtClean="0">
                <a:ea typeface="ＭＳ Ｐゴシック" pitchFamily="34" charset="-128"/>
              </a:rPr>
              <a:t>Auf den Seiten 38 ff. („Lern- und Arbeitsorganisation im Fach“) des LP von 1999 sind die genannten Anforderungen durchaus (z.T. auch ausführlich) beschrieben, sie wurden allerdings vielfach nicht als verbindlich wahrgenommen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r>
              <a:rPr lang="de-DE" dirty="0" smtClean="0">
                <a:cs typeface="+mn-cs"/>
              </a:rPr>
              <a:t>alles ist obligatorisch, Inhaltsfelder und Prozesse</a:t>
            </a:r>
          </a:p>
        </p:txBody>
      </p:sp>
      <p:sp>
        <p:nvSpPr>
          <p:cNvPr id="6144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75CA8D5-DCE8-45A5-8ADD-F3C6FBEF5E7C}" type="slidenum">
              <a:rPr lang="de-DE" sz="1200" smtClean="0"/>
              <a:pPr/>
              <a:t>23</a:t>
            </a:fld>
            <a:endParaRPr lang="de-DE"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Folienbildplatzhalter 1"/>
          <p:cNvSpPr>
            <a:spLocks noGrp="1" noRot="1" noChangeAspect="1" noTextEdit="1"/>
          </p:cNvSpPr>
          <p:nvPr>
            <p:ph type="sldImg"/>
          </p:nvPr>
        </p:nvSpPr>
        <p:spPr>
          <a:ln/>
        </p:spPr>
      </p:sp>
      <p:sp>
        <p:nvSpPr>
          <p:cNvPr id="6553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Hinweis auf die ursprüngliche Formulierung kann Anlass sein, grundsätzlich auf die Veränderungen nach der Verbändebeteiligung einzugehen: „Mathematik Können“ auf der Grundlage dieses Kernlehrplanes bedeutet, dass die Schülerinnen und Schüler die in Kapitel 2.2 beschriebenen Prozesse mit sämtlichen in Kapitel 2.3 und 2.4 berücksichtigten fachlichen Gegenständen ausüben können. </a:t>
            </a:r>
          </a:p>
          <a:p>
            <a:endParaRPr lang="de-DE" smtClean="0">
              <a:ea typeface="ＭＳ Ｐゴシック" pitchFamily="34" charset="-128"/>
            </a:endParaRPr>
          </a:p>
          <a:p>
            <a:r>
              <a:rPr lang="de-DE" smtClean="0">
                <a:ea typeface="ＭＳ Ｐゴシック" pitchFamily="34" charset="-128"/>
              </a:rPr>
              <a:t>Der Link „Beteiligung“ führt dann bei Bedarf (Nachfragen von Kollegen, die sich an der ursprünglichen Fassung gestoßen hatten) zu einer Seite, auf der die wichtigsten Veränderungen im Kernlehrplan nach den Anregungen aus der Verbändebeteiligung dargestellt werden. </a:t>
            </a:r>
          </a:p>
          <a:p>
            <a:endParaRPr lang="de-DE" smtClean="0">
              <a:ea typeface="ＭＳ Ｐゴシック" pitchFamily="34" charset="-128"/>
            </a:endParaRPr>
          </a:p>
          <a:p>
            <a:r>
              <a:rPr lang="de-DE" smtClean="0">
                <a:ea typeface="ＭＳ Ｐゴシック" pitchFamily="34" charset="-128"/>
              </a:rPr>
              <a:t>Dieser Link findet sich auch auf Folie 31 (Inhaltsfelder) – dort sind evtl. mehr Rückfragen zu diesem Thema zu erwarten</a:t>
            </a:r>
          </a:p>
        </p:txBody>
      </p:sp>
      <p:sp>
        <p:nvSpPr>
          <p:cNvPr id="6553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93F46AE-6DB2-4631-859C-8774A65BFF31}" type="slidenum">
              <a:rPr lang="de-DE" sz="1200" smtClean="0"/>
              <a:pPr/>
              <a:t>26</a:t>
            </a:fld>
            <a:endParaRPr lang="de-DE"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Folienbildplatzhalter 1"/>
          <p:cNvSpPr>
            <a:spLocks noGrp="1" noRot="1" noChangeAspect="1" noTextEdit="1"/>
          </p:cNvSpPr>
          <p:nvPr>
            <p:ph type="sldImg"/>
          </p:nvPr>
        </p:nvSpPr>
        <p:spPr>
          <a:ln/>
        </p:spPr>
      </p:sp>
      <p:sp>
        <p:nvSpPr>
          <p:cNvPr id="6861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6861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8DDCA7D-E713-48CF-8610-28ACD08D1C32}" type="slidenum">
              <a:rPr lang="de-DE" sz="1200" smtClean="0"/>
              <a:pPr/>
              <a:t>29</a:t>
            </a:fld>
            <a:endParaRPr lang="de-DE"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Folienbildplatzhalter 1"/>
          <p:cNvSpPr>
            <a:spLocks noGrp="1" noRot="1" noChangeAspect="1" noTextEdit="1"/>
          </p:cNvSpPr>
          <p:nvPr>
            <p:ph type="sldImg"/>
          </p:nvPr>
        </p:nvSpPr>
        <p:spPr>
          <a:ln/>
        </p:spPr>
      </p:sp>
      <p:sp>
        <p:nvSpPr>
          <p:cNvPr id="7065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7065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57017EA-0A18-47C0-A32E-E357FEC639DE}" type="slidenum">
              <a:rPr lang="de-DE" sz="1200" smtClean="0"/>
              <a:pPr/>
              <a:t>30</a:t>
            </a:fld>
            <a:endParaRPr lang="de-DE"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Folienbildplatzhalter 1"/>
          <p:cNvSpPr>
            <a:spLocks noGrp="1" noRot="1" noChangeAspect="1" noTextEdit="1"/>
          </p:cNvSpPr>
          <p:nvPr>
            <p:ph type="sldImg"/>
          </p:nvPr>
        </p:nvSpPr>
        <p:spPr>
          <a:ln/>
        </p:spPr>
      </p:sp>
      <p:sp>
        <p:nvSpPr>
          <p:cNvPr id="7270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z="800" smtClean="0">
              <a:ea typeface="ＭＳ Ｐゴシック" pitchFamily="34" charset="-128"/>
            </a:endParaRPr>
          </a:p>
        </p:txBody>
      </p:sp>
      <p:sp>
        <p:nvSpPr>
          <p:cNvPr id="7270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294BAF8D-9D51-47A9-8875-4EDD83AEA7F6}" type="slidenum">
              <a:rPr lang="de-DE" sz="1200" smtClean="0"/>
              <a:pPr/>
              <a:t>31</a:t>
            </a:fld>
            <a:endParaRPr lang="de-DE" sz="12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Folienbildplatzhalter 1"/>
          <p:cNvSpPr>
            <a:spLocks noGrp="1" noRot="1" noChangeAspect="1" noTextEdit="1"/>
          </p:cNvSpPr>
          <p:nvPr>
            <p:ph type="sldImg"/>
          </p:nvPr>
        </p:nvSpPr>
        <p:spPr>
          <a:ln/>
        </p:spPr>
      </p:sp>
      <p:sp>
        <p:nvSpPr>
          <p:cNvPr id="7475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siehe KLP S. XX</a:t>
            </a:r>
          </a:p>
        </p:txBody>
      </p:sp>
      <p:sp>
        <p:nvSpPr>
          <p:cNvPr id="7475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BD071FA-777D-4009-8AAB-9A5337755FD3}" type="slidenum">
              <a:rPr lang="de-DE" sz="1200" smtClean="0"/>
              <a:pPr/>
              <a:t>32</a:t>
            </a:fld>
            <a:endParaRPr lang="de-DE" sz="12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Folienbildplatzhalter 1"/>
          <p:cNvSpPr>
            <a:spLocks noGrp="1" noRot="1" noChangeAspect="1" noTextEdit="1"/>
          </p:cNvSpPr>
          <p:nvPr>
            <p:ph type="sldImg"/>
          </p:nvPr>
        </p:nvSpPr>
        <p:spPr>
          <a:ln/>
        </p:spPr>
      </p:sp>
      <p:sp>
        <p:nvSpPr>
          <p:cNvPr id="7680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7680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04508F4-CC53-42DD-9742-829F5E9B2286}" type="slidenum">
              <a:rPr lang="de-DE" sz="1200" smtClean="0"/>
              <a:pPr/>
              <a:t>33</a:t>
            </a:fld>
            <a:endParaRPr lang="de-DE" sz="12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Folienbildplatzhalter 1"/>
          <p:cNvSpPr>
            <a:spLocks noGrp="1" noRot="1" noChangeAspect="1" noTextEdit="1"/>
          </p:cNvSpPr>
          <p:nvPr>
            <p:ph type="sldImg"/>
          </p:nvPr>
        </p:nvSpPr>
        <p:spPr>
          <a:ln/>
        </p:spPr>
      </p:sp>
      <p:sp>
        <p:nvSpPr>
          <p:cNvPr id="7885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7885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319A7F5-519A-4C13-902B-D97F390158ED}" type="slidenum">
              <a:rPr lang="de-DE" sz="1200" smtClean="0"/>
              <a:pPr/>
              <a:t>34</a:t>
            </a:fld>
            <a:endParaRPr lang="de-DE"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lienbildplatzhalter 1"/>
          <p:cNvSpPr>
            <a:spLocks noGrp="1" noRot="1" noChangeAspect="1" noTextEdit="1"/>
          </p:cNvSpPr>
          <p:nvPr>
            <p:ph type="sldImg"/>
          </p:nvPr>
        </p:nvSpPr>
        <p:spPr>
          <a:ln/>
        </p:spPr>
      </p:sp>
      <p:sp>
        <p:nvSpPr>
          <p:cNvPr id="2355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 </a:t>
            </a:r>
          </a:p>
        </p:txBody>
      </p:sp>
      <p:sp>
        <p:nvSpPr>
          <p:cNvPr id="2355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B240880-B140-4212-B1A5-865C005B95BE}" type="slidenum">
              <a:rPr lang="de-DE" sz="1200" smtClean="0"/>
              <a:pPr/>
              <a:t>3</a:t>
            </a:fld>
            <a:endParaRPr lang="de-DE" sz="120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Folienbildplatzhalter 1"/>
          <p:cNvSpPr>
            <a:spLocks noGrp="1" noRot="1" noChangeAspect="1" noTextEdit="1"/>
          </p:cNvSpPr>
          <p:nvPr>
            <p:ph type="sldImg"/>
          </p:nvPr>
        </p:nvSpPr>
        <p:spPr>
          <a:ln/>
        </p:spPr>
      </p:sp>
      <p:sp>
        <p:nvSpPr>
          <p:cNvPr id="8192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Auf dieser und den beiden folgenden Folien besteht jeweils die Möglichkeit, </a:t>
            </a:r>
          </a:p>
          <a:p>
            <a:r>
              <a:rPr lang="de-DE" smtClean="0">
                <a:ea typeface="ＭＳ Ｐゴシック" pitchFamily="34" charset="-128"/>
              </a:rPr>
              <a:t>über den Button unten rechts</a:t>
            </a:r>
          </a:p>
          <a:p>
            <a:r>
              <a:rPr lang="de-DE" smtClean="0">
                <a:ea typeface="ＭＳ Ｐゴシック" pitchFamily="34" charset="-128"/>
              </a:rPr>
              <a:t>ein Beispiel für unterschiedliche Kompetenzerwartungen im GK bzw. LK aufzurufen und </a:t>
            </a:r>
          </a:p>
          <a:p>
            <a:r>
              <a:rPr lang="de-DE" smtClean="0">
                <a:ea typeface="ＭＳ Ｐゴシック" pitchFamily="34" charset="-128"/>
              </a:rPr>
              <a:t>von dort zurückzukehren</a:t>
            </a:r>
          </a:p>
        </p:txBody>
      </p:sp>
      <p:sp>
        <p:nvSpPr>
          <p:cNvPr id="8192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8FBC669-B10A-4213-856D-88314F305160}" type="slidenum">
              <a:rPr lang="de-DE" sz="1200" smtClean="0"/>
              <a:pPr/>
              <a:t>37</a:t>
            </a:fld>
            <a:endParaRPr lang="de-DE" sz="12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Folienbildplatzhalter 1"/>
          <p:cNvSpPr>
            <a:spLocks noGrp="1" noRot="1" noChangeAspect="1" noTextEdit="1"/>
          </p:cNvSpPr>
          <p:nvPr>
            <p:ph type="sldImg"/>
          </p:nvPr>
        </p:nvSpPr>
        <p:spPr>
          <a:ln/>
        </p:spPr>
      </p:sp>
      <p:sp>
        <p:nvSpPr>
          <p:cNvPr id="83970"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8397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67655D5-9FE1-4AC4-B36E-3E620756D173}" type="slidenum">
              <a:rPr lang="de-DE" sz="1200" smtClean="0"/>
              <a:pPr/>
              <a:t>38</a:t>
            </a:fld>
            <a:endParaRPr lang="de-DE" sz="12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Folienbildplatzhalter 1"/>
          <p:cNvSpPr>
            <a:spLocks noGrp="1" noRot="1" noChangeAspect="1" noTextEdit="1"/>
          </p:cNvSpPr>
          <p:nvPr>
            <p:ph type="sldImg"/>
          </p:nvPr>
        </p:nvSpPr>
        <p:spPr>
          <a:ln/>
        </p:spPr>
      </p:sp>
      <p:sp>
        <p:nvSpPr>
          <p:cNvPr id="8601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8601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A312EBF-565A-40CC-BDB6-1D0A4841196E}" type="slidenum">
              <a:rPr lang="de-DE" sz="1200" smtClean="0"/>
              <a:pPr/>
              <a:t>39</a:t>
            </a:fld>
            <a:endParaRPr lang="de-DE" sz="120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Folienbildplatzhalter 1"/>
          <p:cNvSpPr>
            <a:spLocks noGrp="1" noRot="1" noChangeAspect="1" noTextEdit="1"/>
          </p:cNvSpPr>
          <p:nvPr>
            <p:ph type="sldImg"/>
          </p:nvPr>
        </p:nvSpPr>
        <p:spPr>
          <a:ln/>
        </p:spPr>
      </p:sp>
      <p:sp>
        <p:nvSpPr>
          <p:cNvPr id="8806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Qualitative Unterschiede z. B.:</a:t>
            </a:r>
          </a:p>
          <a:p>
            <a:r>
              <a:rPr lang="de-DE" smtClean="0">
                <a:ea typeface="ＭＳ Ｐゴシック" pitchFamily="34" charset="-128"/>
              </a:rPr>
              <a:t>Anwendungen der Kettenregel</a:t>
            </a:r>
          </a:p>
          <a:p>
            <a:r>
              <a:rPr lang="de-DE" smtClean="0">
                <a:ea typeface="ＭＳ Ｐゴシック" pitchFamily="34" charset="-128"/>
              </a:rPr>
              <a:t>Hauptsatz der Differential- und Integralrechnung</a:t>
            </a:r>
          </a:p>
        </p:txBody>
      </p:sp>
      <p:sp>
        <p:nvSpPr>
          <p:cNvPr id="8806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4DB70FA-194C-4D7C-ADB3-375A614BA4D3}" type="slidenum">
              <a:rPr lang="de-DE" sz="1200" smtClean="0"/>
              <a:pPr/>
              <a:t>40</a:t>
            </a:fld>
            <a:endParaRPr lang="de-DE" sz="120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Folienbildplatzhalter 1"/>
          <p:cNvSpPr>
            <a:spLocks noGrp="1" noRot="1" noChangeAspect="1" noTextEdit="1"/>
          </p:cNvSpPr>
          <p:nvPr>
            <p:ph type="sldImg"/>
          </p:nvPr>
        </p:nvSpPr>
        <p:spPr>
          <a:ln/>
        </p:spPr>
      </p:sp>
      <p:sp>
        <p:nvSpPr>
          <p:cNvPr id="9011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9011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E215D6DE-F2A6-471B-93DA-D96DCFFBDA5D}" type="slidenum">
              <a:rPr lang="de-DE" sz="1200" smtClean="0"/>
              <a:pPr/>
              <a:t>43</a:t>
            </a:fld>
            <a:endParaRPr lang="de-DE" sz="120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r>
              <a:rPr lang="de-DE" dirty="0" smtClean="0"/>
              <a:t>Aufgabentypen stehen in dem Abschnitt „Überprüfungsformen“</a:t>
            </a:r>
          </a:p>
          <a:p>
            <a:pPr marL="171450" indent="-171450">
              <a:buFontTx/>
              <a:buChar char="-"/>
              <a:defRPr/>
            </a:pPr>
            <a:r>
              <a:rPr lang="de-DE" dirty="0" smtClean="0"/>
              <a:t>Mitarbeit in soll in die Bewertung einfließen</a:t>
            </a:r>
          </a:p>
          <a:p>
            <a:pPr>
              <a:defRPr/>
            </a:pPr>
            <a:r>
              <a:rPr lang="de-DE" dirty="0" smtClean="0"/>
              <a:t>jedoch:</a:t>
            </a:r>
          </a:p>
          <a:p>
            <a:pPr marL="171450" indent="-171450">
              <a:buFontTx/>
              <a:buChar char="-"/>
              <a:defRPr/>
            </a:pPr>
            <a:r>
              <a:rPr lang="de-DE" dirty="0" smtClean="0"/>
              <a:t>keine Bewertung allein auf der Ebene richtig – falsch</a:t>
            </a:r>
          </a:p>
          <a:p>
            <a:pPr marL="171450" indent="-171450">
              <a:buFontTx/>
              <a:buChar char="-"/>
              <a:defRPr/>
            </a:pPr>
            <a:r>
              <a:rPr lang="de-DE" dirty="0" smtClean="0"/>
              <a:t>Beurteilungen und Rückmeldungen zu Prozessen, Ideen…</a:t>
            </a:r>
          </a:p>
          <a:p>
            <a:pPr marL="171450" indent="-171450">
              <a:buFontTx/>
              <a:buChar char="-"/>
              <a:defRPr/>
            </a:pPr>
            <a:r>
              <a:rPr lang="de-DE" dirty="0" smtClean="0"/>
              <a:t>Beachten der Stärken und möglicher Entwicklungsfelder</a:t>
            </a:r>
          </a:p>
          <a:p>
            <a:pPr marL="171450" indent="-171450">
              <a:buFontTx/>
              <a:buChar char="-"/>
              <a:defRPr/>
            </a:pPr>
            <a:endParaRPr lang="de-DE" dirty="0" smtClean="0"/>
          </a:p>
        </p:txBody>
      </p:sp>
      <p:sp>
        <p:nvSpPr>
          <p:cNvPr id="9216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25ADF6F3-EC59-46BF-95A3-3289BB9CAEDE}" type="slidenum">
              <a:rPr lang="de-DE" sz="1200" smtClean="0"/>
              <a:pPr/>
              <a:t>44</a:t>
            </a:fld>
            <a:endParaRPr lang="de-DE" sz="120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09"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r>
              <a:rPr lang="de-DE" dirty="0" smtClean="0"/>
              <a:t>Aufgabentypen stehen in dem Abschnitt „Überprüfungsformen“</a:t>
            </a:r>
          </a:p>
          <a:p>
            <a:pPr marL="171450" indent="-171450">
              <a:buFontTx/>
              <a:buChar char="-"/>
              <a:defRPr/>
            </a:pPr>
            <a:r>
              <a:rPr lang="de-DE" dirty="0" smtClean="0"/>
              <a:t>Mitarbeit in soll in die Bewertung einfließen</a:t>
            </a:r>
          </a:p>
          <a:p>
            <a:pPr>
              <a:defRPr/>
            </a:pPr>
            <a:r>
              <a:rPr lang="de-DE" dirty="0" smtClean="0"/>
              <a:t>jedoch:</a:t>
            </a:r>
          </a:p>
          <a:p>
            <a:pPr marL="171450" indent="-171450">
              <a:buFontTx/>
              <a:buChar char="-"/>
              <a:defRPr/>
            </a:pPr>
            <a:r>
              <a:rPr lang="de-DE" dirty="0" smtClean="0"/>
              <a:t>keine Bewertung allein auf der Ebene richtig – falsch</a:t>
            </a:r>
          </a:p>
          <a:p>
            <a:pPr marL="171450" indent="-171450">
              <a:buFontTx/>
              <a:buChar char="-"/>
              <a:defRPr/>
            </a:pPr>
            <a:r>
              <a:rPr lang="de-DE" dirty="0" smtClean="0"/>
              <a:t>Beurteilungen und Rückmeldungen zu Prozessen, Ideen…</a:t>
            </a:r>
          </a:p>
          <a:p>
            <a:pPr marL="171450" indent="-171450">
              <a:buFontTx/>
              <a:buChar char="-"/>
              <a:defRPr/>
            </a:pPr>
            <a:r>
              <a:rPr lang="de-DE" dirty="0" smtClean="0"/>
              <a:t>Beachten der Stärken und möglicher Entwicklungsfelder</a:t>
            </a:r>
          </a:p>
          <a:p>
            <a:pPr marL="171450" indent="-171450">
              <a:buFontTx/>
              <a:buChar char="-"/>
              <a:defRPr/>
            </a:pPr>
            <a:endParaRPr lang="de-DE" dirty="0" smtClean="0"/>
          </a:p>
        </p:txBody>
      </p:sp>
      <p:sp>
        <p:nvSpPr>
          <p:cNvPr id="9421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DCA233B-B24C-4BB0-B17C-7DF9615EF532}" type="slidenum">
              <a:rPr lang="de-DE" sz="1200" smtClean="0"/>
              <a:pPr/>
              <a:t>45</a:t>
            </a:fld>
            <a:endParaRPr lang="de-DE" sz="120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Folienbildplatzhalter 1"/>
          <p:cNvSpPr>
            <a:spLocks noGrp="1" noRot="1" noChangeAspect="1" noTextEdit="1"/>
          </p:cNvSpPr>
          <p:nvPr>
            <p:ph type="sldImg"/>
          </p:nvPr>
        </p:nvSpPr>
        <p:spPr>
          <a:ln/>
        </p:spPr>
      </p:sp>
      <p:sp>
        <p:nvSpPr>
          <p:cNvPr id="96258"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96259"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4484CDC-1E93-45FF-8297-8A386071D1BA}" type="slidenum">
              <a:rPr lang="de-DE" sz="1200" smtClean="0"/>
              <a:pPr/>
              <a:t>46</a:t>
            </a:fld>
            <a:endParaRPr lang="de-DE" sz="120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3EC1F029-A16F-46E5-92CB-D6C0A21E337E}" type="slidenum">
              <a:rPr lang="de-DE" sz="1100" b="0">
                <a:ea typeface="ヒラギノ角ゴ Pro W3"/>
                <a:cs typeface="ヒラギノ角ゴ Pro W3"/>
              </a:rPr>
              <a:pPr algn="r"/>
              <a:t>47</a:t>
            </a:fld>
            <a:endParaRPr lang="de-DE" sz="1100" b="0">
              <a:ea typeface="ヒラギノ角ゴ Pro W3"/>
              <a:cs typeface="ヒラギノ角ゴ Pro W3"/>
            </a:endParaRPr>
          </a:p>
        </p:txBody>
      </p:sp>
      <p:sp>
        <p:nvSpPr>
          <p:cNvPr id="98306"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0C042483-DA52-4B7E-A365-30FE98A79264}" type="slidenum">
              <a:rPr lang="de-DE" sz="1100" b="0">
                <a:ea typeface="ヒラギノ角ゴ Pro W3"/>
                <a:cs typeface="ヒラギノ角ゴ Pro W3"/>
              </a:rPr>
              <a:pPr algn="r"/>
              <a:t>47</a:t>
            </a:fld>
            <a:endParaRPr lang="de-DE" sz="1100" b="0">
              <a:ea typeface="ヒラギノ角ゴ Pro W3"/>
              <a:cs typeface="ヒラギノ角ゴ Pro W3"/>
            </a:endParaRPr>
          </a:p>
        </p:txBody>
      </p:sp>
      <p:sp>
        <p:nvSpPr>
          <p:cNvPr id="98307" name="Rectangle 2"/>
          <p:cNvSpPr>
            <a:spLocks noGrp="1" noRot="1" noChangeAspect="1" noChangeArrowheads="1" noTextEdit="1"/>
          </p:cNvSpPr>
          <p:nvPr>
            <p:ph type="sldImg"/>
          </p:nvPr>
        </p:nvSpPr>
        <p:spPr>
          <a:xfrm>
            <a:off x="852488" y="744538"/>
            <a:ext cx="4962525" cy="3722687"/>
          </a:xfrm>
          <a:ln/>
        </p:spPr>
      </p:sp>
      <p:sp>
        <p:nvSpPr>
          <p:cNvPr id="98308"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lstStyle/>
          <a:p>
            <a:pPr eaLnBrk="1" hangingPunct="1"/>
            <a:r>
              <a:rPr lang="de-DE" smtClean="0">
                <a:ea typeface="ＭＳ Ｐゴシック" pitchFamily="34" charset="-128"/>
              </a:rPr>
              <a:t>In der Präsentation jetzt Konzentration auf schulint. Lehrpläne</a:t>
            </a:r>
          </a:p>
          <a:p>
            <a:pPr eaLnBrk="1" hangingPunct="1"/>
            <a:endParaRPr lang="de-DE" smtClean="0">
              <a:ea typeface="ＭＳ Ｐゴシック" pitchFamily="34" charset="-128"/>
            </a:endParaRPr>
          </a:p>
          <a:p>
            <a:pPr eaLnBrk="1" hangingPunct="1"/>
            <a:endParaRPr lang="en-GB" smtClean="0">
              <a:ea typeface="ＭＳ Ｐゴシック" pitchFamily="34"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Folienbildplatzhalter 1"/>
          <p:cNvSpPr>
            <a:spLocks noGrp="1" noRot="1" noChangeAspect="1" noTextEdit="1"/>
          </p:cNvSpPr>
          <p:nvPr>
            <p:ph type="sldImg"/>
          </p:nvPr>
        </p:nvSpPr>
        <p:spPr>
          <a:ln/>
        </p:spPr>
      </p:sp>
      <p:sp>
        <p:nvSpPr>
          <p:cNvPr id="10035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10035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E1A8B41-076A-4C3E-9B59-83DEF58C6FA3}" type="slidenum">
              <a:rPr lang="de-DE" sz="1200" smtClean="0"/>
              <a:pPr/>
              <a:t>48</a:t>
            </a:fld>
            <a:endParaRPr lang="de-DE"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Folienbildplatzhalter 1"/>
          <p:cNvSpPr>
            <a:spLocks noGrp="1" noRot="1" noChangeAspect="1" noTextEdit="1"/>
          </p:cNvSpPr>
          <p:nvPr>
            <p:ph type="sldImg"/>
          </p:nvPr>
        </p:nvSpPr>
        <p:spPr>
          <a:ln/>
        </p:spPr>
      </p:sp>
      <p:sp>
        <p:nvSpPr>
          <p:cNvPr id="2560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Output bzw. Outcomes eines Lehrbetriebes beachten hat nachhaltige Konsequenzen für die zu erreichenden Kompetenzen. </a:t>
            </a:r>
          </a:p>
        </p:txBody>
      </p:sp>
      <p:sp>
        <p:nvSpPr>
          <p:cNvPr id="2560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92783FE7-EE54-40D9-AA89-202C5077C220}" type="slidenum">
              <a:rPr lang="de-DE" sz="1200" smtClean="0"/>
              <a:pPr/>
              <a:t>4</a:t>
            </a:fld>
            <a:endParaRPr lang="de-DE" sz="120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Folienbildplatzhalter 1"/>
          <p:cNvSpPr>
            <a:spLocks noGrp="1" noRot="1" noChangeAspect="1" noTextEdit="1"/>
          </p:cNvSpPr>
          <p:nvPr>
            <p:ph type="sldImg"/>
          </p:nvPr>
        </p:nvSpPr>
        <p:spPr>
          <a:ln/>
        </p:spPr>
      </p:sp>
      <p:sp>
        <p:nvSpPr>
          <p:cNvPr id="102402"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§29 SchulG  – Unterrichtsvorgaben</a:t>
            </a:r>
          </a:p>
          <a:p>
            <a:pPr marL="914400" lvl="1" indent="-457200">
              <a:buFontTx/>
              <a:buAutoNum type="arabicParenBoth"/>
            </a:pPr>
            <a:r>
              <a:rPr lang="de-DE" smtClean="0">
                <a:ea typeface="ＭＳ Ｐゴシック" pitchFamily="34" charset="-128"/>
              </a:rPr>
              <a:t>Das Ministerium erlässt in der Regel schulformspezifische Vorgaben für den Unterricht (Richtlinien, Rahmenvorgaben, Lehrpläne). Diese legen insbesondere die Ziele und Inhalte für die Bildungsgänge, Unterrichtsfächer und Lernbereiche fest und bestimmen die erwarteten Lernergebnisse (Bildungsstandards).</a:t>
            </a:r>
          </a:p>
          <a:p>
            <a:pPr marL="914400" lvl="1" indent="-457200">
              <a:buFontTx/>
              <a:buAutoNum type="arabicParenBoth"/>
            </a:pPr>
            <a:r>
              <a:rPr lang="de-DE" smtClean="0">
                <a:ea typeface="ＭＳ Ｐゴシック" pitchFamily="34" charset="-128"/>
              </a:rPr>
              <a:t>Die Schulen bestimmen auf der Grundlage der Unterrichtsvorgaben nach Absatz 1 in Verbindung mit ihrem Schulprogramm schuleigene Unterrichtsvorgaben.</a:t>
            </a:r>
          </a:p>
          <a:p>
            <a:pPr marL="914400" lvl="1" indent="-457200">
              <a:buFontTx/>
              <a:buAutoNum type="arabicParenBoth"/>
            </a:pPr>
            <a:r>
              <a:rPr lang="de-DE" smtClean="0">
                <a:ea typeface="ＭＳ Ｐゴシック" pitchFamily="34" charset="-128"/>
              </a:rPr>
              <a:t>Unterrichtsvorgaben nach den Absätzen 1 und 2 sind so zu fassen, dass für die Lehrerinnen und Lehrer ein pädagogischer Gestaltungsspielraum bleibt.</a:t>
            </a:r>
          </a:p>
          <a:p>
            <a:endParaRPr lang="de-DE" smtClean="0">
              <a:ea typeface="ＭＳ Ｐゴシック" pitchFamily="34" charset="-128"/>
            </a:endParaRPr>
          </a:p>
          <a:p>
            <a:endParaRPr lang="de-DE" smtClean="0">
              <a:ea typeface="ＭＳ Ｐゴシック" pitchFamily="34" charset="-128"/>
            </a:endParaRPr>
          </a:p>
        </p:txBody>
      </p:sp>
      <p:sp>
        <p:nvSpPr>
          <p:cNvPr id="102403"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4ED6A0B-0CF4-4C2D-9094-A9AC31AB1003}" type="slidenum">
              <a:rPr lang="de-DE" sz="1200" smtClean="0"/>
              <a:pPr/>
              <a:t>49</a:t>
            </a:fld>
            <a:endParaRPr lang="de-DE" sz="1200"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Rot="1" noChangeAspect="1" noChangeArrowheads="1" noTextEdit="1"/>
          </p:cNvSpPr>
          <p:nvPr>
            <p:ph type="sldImg"/>
          </p:nvPr>
        </p:nvSpPr>
        <p:spPr>
          <a:xfrm>
            <a:off x="855663" y="744538"/>
            <a:ext cx="4960937" cy="3722687"/>
          </a:xfrm>
          <a:ln/>
        </p:spPr>
      </p:sp>
      <p:sp>
        <p:nvSpPr>
          <p:cNvPr id="10547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b="1" smtClean="0">
                <a:ea typeface="ＭＳ Ｐゴシック" pitchFamily="34" charset="-128"/>
              </a:rPr>
              <a:t>Punkt 2: </a:t>
            </a:r>
            <a:r>
              <a:rPr lang="de-DE" smtClean="0">
                <a:ea typeface="ＭＳ Ｐゴシック" pitchFamily="34" charset="-128"/>
              </a:rPr>
              <a:t>Konkretisierung unter  Berücksichtigung der schulspezifischen Voraussetzungen und Zielstellungen</a:t>
            </a:r>
          </a:p>
          <a:p>
            <a:endParaRPr lang="de-DE" smtClean="0">
              <a:ea typeface="ＭＳ Ｐゴシック" pitchFamily="34"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fld id="{33CDAA47-8EAC-4CED-B9EC-F223ACFBBFC8}" type="slidenum">
              <a:rPr lang="de-DE" sz="1200" smtClean="0"/>
              <a:pPr/>
              <a:t>52</a:t>
            </a:fld>
            <a:endParaRPr lang="de-DE" sz="1200" smtClean="0"/>
          </a:p>
        </p:txBody>
      </p:sp>
      <p:sp>
        <p:nvSpPr>
          <p:cNvPr id="107522" name="Rectangle 2"/>
          <p:cNvSpPr>
            <a:spLocks noGrp="1" noRot="1" noChangeAspect="1" noChangeArrowheads="1" noTextEdit="1"/>
          </p:cNvSpPr>
          <p:nvPr>
            <p:ph type="sldImg"/>
          </p:nvPr>
        </p:nvSpPr>
        <p:spPr>
          <a:xfrm>
            <a:off x="854075" y="744538"/>
            <a:ext cx="4962525" cy="3722687"/>
          </a:xfrm>
          <a:ln/>
        </p:spPr>
      </p:sp>
      <p:sp>
        <p:nvSpPr>
          <p:cNvPr id="10752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ea typeface="ＭＳ Ｐゴシック"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152B2A61-C8D1-4720-8DAF-D9A306CD7CC3}" type="slidenum">
              <a:rPr lang="de-DE" sz="1200" b="0"/>
              <a:pPr algn="r"/>
              <a:t>54</a:t>
            </a:fld>
            <a:endParaRPr lang="de-DE" sz="1200" b="0"/>
          </a:p>
        </p:txBody>
      </p:sp>
      <p:sp>
        <p:nvSpPr>
          <p:cNvPr id="148483" name="Rectangle 2"/>
          <p:cNvSpPr>
            <a:spLocks noGrp="1" noRot="1" noChangeAspect="1" noChangeArrowheads="1" noTextEdit="1"/>
          </p:cNvSpPr>
          <p:nvPr>
            <p:ph type="sldImg"/>
          </p:nvPr>
        </p:nvSpPr>
        <p:spPr>
          <a:xfrm>
            <a:off x="854075" y="744538"/>
            <a:ext cx="4962525" cy="3722687"/>
          </a:xfrm>
          <a:ln/>
        </p:spPr>
      </p:sp>
      <p:sp>
        <p:nvSpPr>
          <p:cNvPr id="148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ea typeface="ＭＳ Ｐゴシック"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Folienbildplatzhalter 1"/>
          <p:cNvSpPr>
            <a:spLocks noGrp="1" noRot="1" noChangeAspect="1" noTextEdit="1"/>
          </p:cNvSpPr>
          <p:nvPr>
            <p:ph type="sldImg"/>
          </p:nvPr>
        </p:nvSpPr>
        <p:spPr>
          <a:ln/>
        </p:spPr>
      </p:sp>
      <p:sp>
        <p:nvSpPr>
          <p:cNvPr id="113666"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smtClean="0">
                <a:ea typeface="ＭＳ Ｐゴシック" pitchFamily="34" charset="-128"/>
              </a:rPr>
              <a:t>Zeitpunkt und Ressourcen?</a:t>
            </a:r>
          </a:p>
        </p:txBody>
      </p:sp>
      <p:sp>
        <p:nvSpPr>
          <p:cNvPr id="113667"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31B9DBA4-F950-4842-BDED-4B0D4FA339DE}" type="slidenum">
              <a:rPr lang="de-DE" sz="1200" smtClean="0"/>
              <a:pPr/>
              <a:t>56</a:t>
            </a:fld>
            <a:endParaRPr lang="de-DE" sz="120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Folienbildplatzhalter 1"/>
          <p:cNvSpPr>
            <a:spLocks noGrp="1" noRot="1" noChangeAspect="1" noTextEdit="1"/>
          </p:cNvSpPr>
          <p:nvPr>
            <p:ph type="sldImg"/>
          </p:nvPr>
        </p:nvSpPr>
        <p:spPr>
          <a:ln/>
        </p:spPr>
      </p:sp>
      <p:sp>
        <p:nvSpPr>
          <p:cNvPr id="115714" name="Notizenplatzhalt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smtClean="0">
              <a:ea typeface="ＭＳ Ｐゴシック" pitchFamily="34" charset="-128"/>
            </a:endParaRPr>
          </a:p>
        </p:txBody>
      </p:sp>
      <p:sp>
        <p:nvSpPr>
          <p:cNvPr id="115715"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D44688B-84A2-4799-9B06-D2B41292793C}" type="slidenum">
              <a:rPr lang="de-DE" sz="1200" smtClean="0"/>
              <a:pPr/>
              <a:t>57</a:t>
            </a:fld>
            <a:endParaRPr lang="de-DE"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A43A44C6-98BD-43F8-8FD8-ED2A25C54A4B}" type="slidenum">
              <a:rPr lang="de-DE" altLang="de-DE" sz="1200" b="0"/>
              <a:pPr algn="r"/>
              <a:t>5</a:t>
            </a:fld>
            <a:endParaRPr lang="de-DE" altLang="de-DE" sz="1200" b="0"/>
          </a:p>
        </p:txBody>
      </p:sp>
      <p:sp>
        <p:nvSpPr>
          <p:cNvPr id="27650"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nchor="b"/>
          <a:lstStyle>
            <a:lvl1pPr defTabSz="903288">
              <a:defRPr sz="800">
                <a:solidFill>
                  <a:schemeClr val="tx1"/>
                </a:solidFill>
                <a:latin typeface="Arial" pitchFamily="34" charset="0"/>
                <a:ea typeface="ＭＳ Ｐゴシック" pitchFamily="34" charset="-128"/>
              </a:defRPr>
            </a:lvl1pPr>
            <a:lvl2pPr marL="742950" indent="-285750" defTabSz="903288">
              <a:defRPr sz="800">
                <a:solidFill>
                  <a:schemeClr val="tx1"/>
                </a:solidFill>
                <a:latin typeface="Arial" pitchFamily="34" charset="0"/>
                <a:ea typeface="ＭＳ Ｐゴシック" pitchFamily="34" charset="-128"/>
              </a:defRPr>
            </a:lvl2pPr>
            <a:lvl3pPr marL="1143000" indent="-228600" defTabSz="903288">
              <a:defRPr sz="800">
                <a:solidFill>
                  <a:schemeClr val="tx1"/>
                </a:solidFill>
                <a:latin typeface="Arial" pitchFamily="34" charset="0"/>
                <a:ea typeface="ＭＳ Ｐゴシック" pitchFamily="34" charset="-128"/>
              </a:defRPr>
            </a:lvl3pPr>
            <a:lvl4pPr marL="1600200" indent="-228600" defTabSz="903288">
              <a:defRPr sz="800">
                <a:solidFill>
                  <a:schemeClr val="tx1"/>
                </a:solidFill>
                <a:latin typeface="Arial" pitchFamily="34" charset="0"/>
                <a:ea typeface="ＭＳ Ｐゴシック" pitchFamily="34" charset="-128"/>
              </a:defRPr>
            </a:lvl4pPr>
            <a:lvl5pPr marL="2057400" indent="-228600" defTabSz="903288">
              <a:defRPr sz="800">
                <a:solidFill>
                  <a:schemeClr val="tx1"/>
                </a:solidFill>
                <a:latin typeface="Arial" pitchFamily="34" charset="0"/>
                <a:ea typeface="ＭＳ Ｐゴシック" pitchFamily="34" charset="-128"/>
              </a:defRPr>
            </a:lvl5pPr>
            <a:lvl6pPr marL="2514600" indent="-228600" defTabSz="903288"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3288"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3288"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3288" fontAlgn="base">
              <a:spcBef>
                <a:spcPct val="0"/>
              </a:spcBef>
              <a:spcAft>
                <a:spcPct val="0"/>
              </a:spcAft>
              <a:defRPr sz="800">
                <a:solidFill>
                  <a:schemeClr val="tx1"/>
                </a:solidFill>
                <a:latin typeface="Arial" pitchFamily="34" charset="0"/>
                <a:ea typeface="ＭＳ Ｐゴシック" pitchFamily="34" charset="-128"/>
              </a:defRPr>
            </a:lvl9pPr>
          </a:lstStyle>
          <a:p>
            <a:pPr algn="r"/>
            <a:fld id="{898C5A8A-ECB9-48DF-8C14-6D44C9AE697E}" type="slidenum">
              <a:rPr lang="de-DE" altLang="de-DE" sz="1200" b="0">
                <a:ea typeface="ヒラギノ角ゴ Pro W3"/>
                <a:cs typeface="ヒラギノ角ゴ Pro W3"/>
              </a:rPr>
              <a:pPr algn="r"/>
              <a:t>5</a:t>
            </a:fld>
            <a:endParaRPr lang="de-DE" altLang="de-DE" sz="1200" b="0">
              <a:ea typeface="ヒラギノ角ゴ Pro W3"/>
              <a:cs typeface="ヒラギノ角ゴ Pro W3"/>
            </a:endParaRPr>
          </a:p>
        </p:txBody>
      </p:sp>
      <p:sp>
        <p:nvSpPr>
          <p:cNvPr id="27651" name="Rectangle 2"/>
          <p:cNvSpPr>
            <a:spLocks noGrp="1" noRot="1" noChangeAspect="1" noChangeArrowheads="1" noTextEdit="1"/>
          </p:cNvSpPr>
          <p:nvPr>
            <p:ph type="sldImg"/>
          </p:nvPr>
        </p:nvSpPr>
        <p:spPr>
          <a:xfrm>
            <a:off x="852488" y="744538"/>
            <a:ext cx="4964112" cy="3722687"/>
          </a:xfrm>
          <a:ln/>
        </p:spPr>
      </p:sp>
      <p:sp>
        <p:nvSpPr>
          <p:cNvPr id="27652"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lstStyle/>
          <a:p>
            <a:pPr eaLnBrk="1" hangingPunct="1"/>
            <a:endParaRPr lang="en-GB" altLang="de-DE"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63" tIns="45382" rIns="90763" bIns="45382" anchor="b"/>
          <a:lstStyle>
            <a:lvl1pPr defTabSz="908050">
              <a:defRPr sz="800">
                <a:solidFill>
                  <a:schemeClr val="tx1"/>
                </a:solidFill>
                <a:latin typeface="Arial" pitchFamily="34" charset="0"/>
                <a:ea typeface="ＭＳ Ｐゴシック" pitchFamily="34" charset="-128"/>
              </a:defRPr>
            </a:lvl1pPr>
            <a:lvl2pPr marL="742950" indent="-285750" defTabSz="908050">
              <a:defRPr sz="800">
                <a:solidFill>
                  <a:schemeClr val="tx1"/>
                </a:solidFill>
                <a:latin typeface="Arial" pitchFamily="34" charset="0"/>
                <a:ea typeface="ＭＳ Ｐゴシック" pitchFamily="34" charset="-128"/>
              </a:defRPr>
            </a:lvl2pPr>
            <a:lvl3pPr marL="1143000" indent="-228600" defTabSz="908050">
              <a:defRPr sz="800">
                <a:solidFill>
                  <a:schemeClr val="tx1"/>
                </a:solidFill>
                <a:latin typeface="Arial" pitchFamily="34" charset="0"/>
                <a:ea typeface="ＭＳ Ｐゴシック" pitchFamily="34" charset="-128"/>
              </a:defRPr>
            </a:lvl3pPr>
            <a:lvl4pPr marL="1600200" indent="-228600" defTabSz="908050">
              <a:defRPr sz="800">
                <a:solidFill>
                  <a:schemeClr val="tx1"/>
                </a:solidFill>
                <a:latin typeface="Arial" pitchFamily="34" charset="0"/>
                <a:ea typeface="ＭＳ Ｐゴシック" pitchFamily="34" charset="-128"/>
              </a:defRPr>
            </a:lvl4pPr>
            <a:lvl5pPr marL="2057400" indent="-228600" defTabSz="908050">
              <a:defRPr sz="800">
                <a:solidFill>
                  <a:schemeClr val="tx1"/>
                </a:solidFill>
                <a:latin typeface="Arial" pitchFamily="34" charset="0"/>
                <a:ea typeface="ＭＳ Ｐゴシック" pitchFamily="34" charset="-128"/>
              </a:defRPr>
            </a:lvl5pPr>
            <a:lvl6pPr marL="2514600" indent="-228600" defTabSz="90805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805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805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8050" fontAlgn="base">
              <a:spcBef>
                <a:spcPct val="0"/>
              </a:spcBef>
              <a:spcAft>
                <a:spcPct val="0"/>
              </a:spcAft>
              <a:defRPr sz="800">
                <a:solidFill>
                  <a:schemeClr val="tx1"/>
                </a:solidFill>
                <a:latin typeface="Arial" pitchFamily="34" charset="0"/>
                <a:ea typeface="ＭＳ Ｐゴシック" pitchFamily="34" charset="-128"/>
              </a:defRPr>
            </a:lvl9pPr>
          </a:lstStyle>
          <a:p>
            <a:pPr algn="r"/>
            <a:fld id="{5604C593-9B29-4811-8EDD-E9E15EA4C941}" type="slidenum">
              <a:rPr lang="de-DE" sz="1200" b="0"/>
              <a:pPr algn="r"/>
              <a:t>6</a:t>
            </a:fld>
            <a:endParaRPr lang="de-DE" sz="1200" b="0"/>
          </a:p>
        </p:txBody>
      </p:sp>
      <p:sp>
        <p:nvSpPr>
          <p:cNvPr id="29698" name="Rectangle 7"/>
          <p:cNvSpPr txBox="1">
            <a:spLocks noGrp="1" noChangeArrowheads="1"/>
          </p:cNvSpPr>
          <p:nvPr/>
        </p:nvSpPr>
        <p:spPr bwMode="auto">
          <a:xfrm>
            <a:off x="3776663" y="9429750"/>
            <a:ext cx="289083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91" tIns="45296" rIns="90591" bIns="45296" anchor="b"/>
          <a:lstStyle>
            <a:lvl1pPr defTabSz="904875">
              <a:defRPr sz="800">
                <a:solidFill>
                  <a:schemeClr val="tx1"/>
                </a:solidFill>
                <a:latin typeface="Arial" pitchFamily="34" charset="0"/>
                <a:ea typeface="ＭＳ Ｐゴシック" pitchFamily="34" charset="-128"/>
              </a:defRPr>
            </a:lvl1pPr>
            <a:lvl2pPr marL="742950" indent="-285750" defTabSz="904875">
              <a:defRPr sz="800">
                <a:solidFill>
                  <a:schemeClr val="tx1"/>
                </a:solidFill>
                <a:latin typeface="Arial" pitchFamily="34" charset="0"/>
                <a:ea typeface="ＭＳ Ｐゴシック" pitchFamily="34" charset="-128"/>
              </a:defRPr>
            </a:lvl2pPr>
            <a:lvl3pPr marL="1143000" indent="-228600" defTabSz="904875">
              <a:defRPr sz="800">
                <a:solidFill>
                  <a:schemeClr val="tx1"/>
                </a:solidFill>
                <a:latin typeface="Arial" pitchFamily="34" charset="0"/>
                <a:ea typeface="ＭＳ Ｐゴシック" pitchFamily="34" charset="-128"/>
              </a:defRPr>
            </a:lvl3pPr>
            <a:lvl4pPr marL="1600200" indent="-228600" defTabSz="904875">
              <a:defRPr sz="800">
                <a:solidFill>
                  <a:schemeClr val="tx1"/>
                </a:solidFill>
                <a:latin typeface="Arial" pitchFamily="34" charset="0"/>
                <a:ea typeface="ＭＳ Ｐゴシック" pitchFamily="34" charset="-128"/>
              </a:defRPr>
            </a:lvl4pPr>
            <a:lvl5pPr marL="2057400" indent="-228600" defTabSz="904875">
              <a:defRPr sz="800">
                <a:solidFill>
                  <a:schemeClr val="tx1"/>
                </a:solidFill>
                <a:latin typeface="Arial" pitchFamily="34" charset="0"/>
                <a:ea typeface="ＭＳ Ｐゴシック" pitchFamily="34" charset="-128"/>
              </a:defRPr>
            </a:lvl5pPr>
            <a:lvl6pPr marL="2514600" indent="-228600" defTabSz="904875"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4875"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4875"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4875" fontAlgn="base">
              <a:spcBef>
                <a:spcPct val="0"/>
              </a:spcBef>
              <a:spcAft>
                <a:spcPct val="0"/>
              </a:spcAft>
              <a:defRPr sz="800">
                <a:solidFill>
                  <a:schemeClr val="tx1"/>
                </a:solidFill>
                <a:latin typeface="Arial" pitchFamily="34" charset="0"/>
                <a:ea typeface="ＭＳ Ｐゴシック" pitchFamily="34" charset="-128"/>
              </a:defRPr>
            </a:lvl9pPr>
          </a:lstStyle>
          <a:p>
            <a:pPr algn="r"/>
            <a:fld id="{1D507331-8872-4DDB-9AC5-42BE4FEC3043}" type="slidenum">
              <a:rPr lang="de-DE" sz="1200" b="0">
                <a:ea typeface="ヒラギノ角ゴ Pro W3"/>
                <a:cs typeface="ヒラギノ角ゴ Pro W3"/>
              </a:rPr>
              <a:pPr algn="r"/>
              <a:t>6</a:t>
            </a:fld>
            <a:endParaRPr lang="de-DE" sz="1200" b="0">
              <a:ea typeface="ヒラギノ角ゴ Pro W3"/>
              <a:cs typeface="ヒラギノ角ゴ Pro W3"/>
            </a:endParaRPr>
          </a:p>
        </p:txBody>
      </p:sp>
      <p:sp>
        <p:nvSpPr>
          <p:cNvPr id="29699" name="Rectangle 2"/>
          <p:cNvSpPr>
            <a:spLocks noGrp="1" noRot="1" noChangeAspect="1" noChangeArrowheads="1" noTextEdit="1"/>
          </p:cNvSpPr>
          <p:nvPr>
            <p:ph type="sldImg"/>
          </p:nvPr>
        </p:nvSpPr>
        <p:spPr>
          <a:xfrm>
            <a:off x="852488" y="744538"/>
            <a:ext cx="4964112" cy="3722687"/>
          </a:xfrm>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591" tIns="45296" rIns="90591" bIns="45296"/>
          <a:lstStyle/>
          <a:p>
            <a:pPr eaLnBrk="1" hangingPunct="1"/>
            <a:endParaRPr lang="de-DE"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Folienbildplatzhalter 1"/>
          <p:cNvSpPr>
            <a:spLocks noGrp="1" noRot="1" noChangeAspect="1" noTextEdit="1"/>
          </p:cNvSpPr>
          <p:nvPr>
            <p:ph type="sldImg"/>
          </p:nvPr>
        </p:nvSpPr>
        <p:spPr>
          <a:ln/>
        </p:spPr>
      </p:sp>
      <p:sp>
        <p:nvSpPr>
          <p:cNvPr id="3" name="Notizenplatzhalter 2"/>
          <p:cNvSpPr>
            <a:spLocks noGrp="1"/>
          </p:cNvSpPr>
          <p:nvPr>
            <p:ph type="body" idx="1"/>
          </p:nvPr>
        </p:nvSpPr>
        <p:spPr/>
        <p:txBody>
          <a:bodyPr/>
          <a:lstStyle/>
          <a:p>
            <a:pPr>
              <a:defRPr/>
            </a:pPr>
            <a:r>
              <a:rPr lang="de-DE" strike="sngStrike" dirty="0" smtClean="0">
                <a:solidFill>
                  <a:srgbClr val="FF0000"/>
                </a:solidFill>
              </a:rPr>
              <a:t> </a:t>
            </a:r>
            <a:endParaRPr lang="de-DE" dirty="0"/>
          </a:p>
        </p:txBody>
      </p:sp>
      <p:sp>
        <p:nvSpPr>
          <p:cNvPr id="32771" name="Foliennummernplatzhalt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8FD0566-9867-401C-BF6B-0A2A6C2A094B}" type="slidenum">
              <a:rPr lang="de-DE" sz="1200" smtClean="0"/>
              <a:pPr/>
              <a:t>8</a:t>
            </a:fld>
            <a:endParaRPr lang="de-DE"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txBox="1">
            <a:spLocks noGrp="1" noChangeArrowheads="1"/>
          </p:cNvSpPr>
          <p:nvPr/>
        </p:nvSpPr>
        <p:spPr bwMode="auto">
          <a:xfrm>
            <a:off x="3776663" y="9428163"/>
            <a:ext cx="2890837"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355" tIns="45178" rIns="90355" bIns="45178" anchor="b"/>
          <a:lstStyle>
            <a:lvl1pPr defTabSz="903288">
              <a:defRPr sz="800">
                <a:solidFill>
                  <a:schemeClr val="tx1"/>
                </a:solidFill>
                <a:latin typeface="Arial" pitchFamily="34" charset="0"/>
                <a:ea typeface="ＭＳ Ｐゴシック" pitchFamily="34" charset="-128"/>
              </a:defRPr>
            </a:lvl1pPr>
            <a:lvl2pPr marL="742950" indent="-285750" defTabSz="903288">
              <a:defRPr sz="800">
                <a:solidFill>
                  <a:schemeClr val="tx1"/>
                </a:solidFill>
                <a:latin typeface="Arial" pitchFamily="34" charset="0"/>
                <a:ea typeface="ＭＳ Ｐゴシック" pitchFamily="34" charset="-128"/>
              </a:defRPr>
            </a:lvl2pPr>
            <a:lvl3pPr marL="1143000" indent="-228600" defTabSz="903288">
              <a:defRPr sz="800">
                <a:solidFill>
                  <a:schemeClr val="tx1"/>
                </a:solidFill>
                <a:latin typeface="Arial" pitchFamily="34" charset="0"/>
                <a:ea typeface="ＭＳ Ｐゴシック" pitchFamily="34" charset="-128"/>
              </a:defRPr>
            </a:lvl3pPr>
            <a:lvl4pPr marL="1600200" indent="-228600" defTabSz="903288">
              <a:defRPr sz="800">
                <a:solidFill>
                  <a:schemeClr val="tx1"/>
                </a:solidFill>
                <a:latin typeface="Arial" pitchFamily="34" charset="0"/>
                <a:ea typeface="ＭＳ Ｐゴシック" pitchFamily="34" charset="-128"/>
              </a:defRPr>
            </a:lvl4pPr>
            <a:lvl5pPr marL="2057400" indent="-228600" defTabSz="903288">
              <a:defRPr sz="800">
                <a:solidFill>
                  <a:schemeClr val="tx1"/>
                </a:solidFill>
                <a:latin typeface="Arial" pitchFamily="34" charset="0"/>
                <a:ea typeface="ＭＳ Ｐゴシック" pitchFamily="34" charset="-128"/>
              </a:defRPr>
            </a:lvl5pPr>
            <a:lvl6pPr marL="2514600" indent="-228600" defTabSz="903288"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03288"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03288"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03288" fontAlgn="base">
              <a:spcBef>
                <a:spcPct val="0"/>
              </a:spcBef>
              <a:spcAft>
                <a:spcPct val="0"/>
              </a:spcAft>
              <a:defRPr sz="800">
                <a:solidFill>
                  <a:schemeClr val="tx1"/>
                </a:solidFill>
                <a:latin typeface="Arial" pitchFamily="34" charset="0"/>
                <a:ea typeface="ＭＳ Ｐゴシック" pitchFamily="34" charset="-128"/>
              </a:defRPr>
            </a:lvl9pPr>
          </a:lstStyle>
          <a:p>
            <a:pPr algn="r"/>
            <a:fld id="{473FD4BD-57EB-4316-87DF-BCFCC54E18AC}" type="slidenum">
              <a:rPr lang="de-DE" sz="1200" b="0">
                <a:ea typeface="ヒラギノ角ゴ Pro W3"/>
                <a:cs typeface="ヒラギノ角ゴ Pro W3"/>
              </a:rPr>
              <a:pPr algn="r"/>
              <a:t>9</a:t>
            </a:fld>
            <a:endParaRPr lang="de-DE" sz="1200" b="0">
              <a:ea typeface="ヒラギノ角ゴ Pro W3"/>
              <a:cs typeface="ヒラギノ角ゴ Pro W3"/>
            </a:endParaRPr>
          </a:p>
        </p:txBody>
      </p:sp>
      <p:sp>
        <p:nvSpPr>
          <p:cNvPr id="34818" name="Rectangle 2"/>
          <p:cNvSpPr>
            <a:spLocks noGrp="1" noRot="1" noChangeAspect="1" noChangeArrowheads="1" noTextEdit="1"/>
          </p:cNvSpPr>
          <p:nvPr>
            <p:ph type="sldImg"/>
          </p:nvPr>
        </p:nvSpPr>
        <p:spPr>
          <a:xfrm>
            <a:off x="855663" y="744538"/>
            <a:ext cx="4960937" cy="3722687"/>
          </a:xfrm>
          <a:ln/>
        </p:spPr>
      </p:sp>
      <p:sp>
        <p:nvSpPr>
          <p:cNvPr id="70660" name="Rectangle 3"/>
          <p:cNvSpPr>
            <a:spLocks noGrp="1" noChangeArrowheads="1"/>
          </p:cNvSpPr>
          <p:nvPr>
            <p:ph type="body" idx="1"/>
          </p:nvPr>
        </p:nvSpPr>
        <p:spPr/>
        <p:txBody>
          <a:bodyPr lIns="90355" tIns="45178" rIns="90355" bIns="45178"/>
          <a:lstStyle/>
          <a:p>
            <a:pPr marL="122237" indent="-285750">
              <a:spcBef>
                <a:spcPct val="35000"/>
              </a:spcBef>
              <a:buFont typeface="Arial" panose="020B0604020202020204" pitchFamily="34" charset="0"/>
              <a:buChar char="•"/>
              <a:defRPr/>
            </a:pPr>
            <a:r>
              <a:rPr lang="de-DE" sz="1700" b="1" i="1" dirty="0" smtClean="0">
                <a:ea typeface="ヒラギノ角ゴ Pro W3" pitchFamily="-112" charset="-128"/>
              </a:rPr>
              <a:t>anschlussfähig: </a:t>
            </a:r>
            <a:r>
              <a:rPr lang="de-DE" sz="1700" dirty="0" smtClean="0">
                <a:ea typeface="ヒラギノ角ゴ Pro W3" pitchFamily="-112" charset="-128"/>
              </a:rPr>
              <a:t>Alle KLP </a:t>
            </a:r>
            <a:r>
              <a:rPr lang="de-DE" sz="1700" dirty="0" err="1" smtClean="0">
                <a:ea typeface="ヒラギノ角ゴ Pro W3" pitchFamily="-112" charset="-128"/>
              </a:rPr>
              <a:t>GOSt</a:t>
            </a:r>
            <a:r>
              <a:rPr lang="de-DE" sz="1700" dirty="0" smtClean="0">
                <a:ea typeface="ヒラギノ角ゴ Pro W3" pitchFamily="-112" charset="-128"/>
              </a:rPr>
              <a:t> sind auf die KLP der Sek. I aller Schulformen abgestimmt.</a:t>
            </a:r>
          </a:p>
          <a:p>
            <a:pPr marL="122237" indent="-285750">
              <a:spcBef>
                <a:spcPct val="35000"/>
              </a:spcBef>
              <a:buFont typeface="Arial" panose="020B0604020202020204" pitchFamily="34" charset="0"/>
              <a:buChar char="•"/>
              <a:defRPr/>
            </a:pPr>
            <a:r>
              <a:rPr lang="de-DE" sz="1700" b="1" i="1" dirty="0" smtClean="0">
                <a:ea typeface="ヒラギノ角ゴ Pro W3" pitchFamily="-112" charset="-128"/>
              </a:rPr>
              <a:t>standardorientiert</a:t>
            </a:r>
            <a:r>
              <a:rPr lang="de-DE" sz="1700" i="1" dirty="0" smtClean="0">
                <a:ea typeface="ヒラギノ角ゴ Pro W3" pitchFamily="-112" charset="-128"/>
              </a:rPr>
              <a:t>:</a:t>
            </a:r>
            <a:r>
              <a:rPr lang="de-DE" sz="1700" dirty="0" smtClean="0">
                <a:ea typeface="ヒラギノ角ゴ Pro W3" pitchFamily="-112" charset="-128"/>
              </a:rPr>
              <a:t> Kernlehrpläne greifen die Bildungsstandards vollständig auf bzw. definieren landesweite Standards.</a:t>
            </a:r>
          </a:p>
          <a:p>
            <a:pPr marL="122237" indent="-285750">
              <a:spcBef>
                <a:spcPct val="35000"/>
              </a:spcBef>
              <a:buFont typeface="Arial" panose="020B0604020202020204" pitchFamily="34" charset="0"/>
              <a:buChar char="•"/>
              <a:defRPr/>
            </a:pPr>
            <a:r>
              <a:rPr lang="de-DE" sz="1700" b="1" i="1" dirty="0" smtClean="0">
                <a:ea typeface="ヒラギノ角ゴ Pro W3" pitchFamily="-112" charset="-128"/>
              </a:rPr>
              <a:t>kompetenzorientiert:</a:t>
            </a:r>
            <a:r>
              <a:rPr lang="de-DE" sz="1700" dirty="0" smtClean="0">
                <a:ea typeface="ヒラギノ角ゴ Pro W3" pitchFamily="-112" charset="-128"/>
              </a:rPr>
              <a:t> Kernlehrpläne bestehen aus fachbezogenen </a:t>
            </a:r>
            <a:r>
              <a:rPr lang="de-DE" sz="1700" dirty="0" err="1" smtClean="0">
                <a:ea typeface="ヒラギノ角ゴ Pro W3" pitchFamily="-112" charset="-128"/>
              </a:rPr>
              <a:t>Kompetenzerw</a:t>
            </a:r>
            <a:r>
              <a:rPr lang="de-DE" sz="1700" dirty="0" smtClean="0">
                <a:ea typeface="ヒラギノ角ゴ Pro W3" pitchFamily="-112" charset="-128"/>
              </a:rPr>
              <a:t>.</a:t>
            </a:r>
          </a:p>
          <a:p>
            <a:pPr marL="122237" indent="-285750">
              <a:spcBef>
                <a:spcPct val="35000"/>
              </a:spcBef>
              <a:buFont typeface="Arial" panose="020B0604020202020204" pitchFamily="34" charset="0"/>
              <a:buChar char="•"/>
              <a:defRPr/>
            </a:pPr>
            <a:r>
              <a:rPr lang="de-DE" sz="1700" b="1" i="1" dirty="0" err="1" smtClean="0">
                <a:ea typeface="ヒラギノ角ゴ Pro W3" pitchFamily="-112" charset="-128"/>
              </a:rPr>
              <a:t>outputorientiert</a:t>
            </a:r>
            <a:r>
              <a:rPr lang="de-DE" sz="1700" b="1" i="1" dirty="0" smtClean="0">
                <a:ea typeface="ヒラギノ角ゴ Pro W3" pitchFamily="-112" charset="-128"/>
              </a:rPr>
              <a:t>:</a:t>
            </a:r>
            <a:r>
              <a:rPr lang="de-DE" sz="1700" dirty="0" smtClean="0">
                <a:ea typeface="ヒラギノ角ゴ Pro W3" pitchFamily="-112" charset="-128"/>
              </a:rPr>
              <a:t> Kernlehrpläne beschreiben die erwarteten Lernergebnisse.</a:t>
            </a:r>
          </a:p>
          <a:p>
            <a:pPr marL="122237" indent="-285750">
              <a:spcBef>
                <a:spcPct val="35000"/>
              </a:spcBef>
              <a:buFont typeface="Arial" panose="020B0604020202020204" pitchFamily="34" charset="0"/>
              <a:buChar char="•"/>
              <a:defRPr/>
            </a:pPr>
            <a:r>
              <a:rPr lang="de-DE" sz="1700" b="1" i="1" dirty="0" smtClean="0">
                <a:ea typeface="ヒラギノ角ゴ Pro W3" pitchFamily="-112" charset="-128"/>
              </a:rPr>
              <a:t>verbindlich:</a:t>
            </a:r>
            <a:r>
              <a:rPr lang="de-DE" sz="1700" dirty="0" smtClean="0">
                <a:ea typeface="ヒラギノ角ゴ Pro W3" pitchFamily="-112" charset="-128"/>
              </a:rPr>
              <a:t> Kernlehrpläne beschreiben eine landesweit verbindliche </a:t>
            </a:r>
            <a:r>
              <a:rPr lang="de-DE" sz="1700" dirty="0" err="1" smtClean="0">
                <a:ea typeface="ヒラギノ角ゴ Pro W3" pitchFamily="-112" charset="-128"/>
              </a:rPr>
              <a:t>Obligatorik</a:t>
            </a:r>
            <a:r>
              <a:rPr lang="de-DE" sz="1700" dirty="0" smtClean="0">
                <a:ea typeface="ヒラギノ角ゴ Pro W3" pitchFamily="-112" charset="-128"/>
              </a:rPr>
              <a:t>; sie formulieren klare Ergebniserwartungen und ermöglichen damit die Überprüfung der Lernergebnisse.</a:t>
            </a:r>
          </a:p>
          <a:p>
            <a:pPr marL="358775" lvl="1" indent="-184150" eaLnBrk="1" hangingPunct="1">
              <a:spcBef>
                <a:spcPct val="35000"/>
              </a:spcBef>
              <a:buFontTx/>
              <a:buChar char="•"/>
              <a:defRPr/>
            </a:pPr>
            <a:r>
              <a:rPr lang="de-DE" altLang="de-DE" sz="1700" b="1" i="1" dirty="0" smtClean="0">
                <a:ea typeface="ヒラギノ角ゴ Pro W3"/>
                <a:cs typeface="ヒラギノ角ゴ Pro W3"/>
              </a:rPr>
              <a:t>„</a:t>
            </a:r>
            <a:r>
              <a:rPr lang="de-DE" altLang="de-DE" sz="1700" b="1" i="1" dirty="0" err="1" smtClean="0">
                <a:ea typeface="ヒラギノ角ゴ Pro W3"/>
                <a:cs typeface="ヒラギノ角ゴ Pro W3"/>
              </a:rPr>
              <a:t>entdidaktisiert</a:t>
            </a:r>
            <a:r>
              <a:rPr lang="de-DE" altLang="de-DE" sz="1700" b="1" i="1" dirty="0" smtClean="0">
                <a:ea typeface="ヒラギノ角ゴ Pro W3"/>
                <a:cs typeface="ヒラギノ角ゴ Pro W3"/>
              </a:rPr>
              <a:t>“: </a:t>
            </a:r>
            <a:r>
              <a:rPr lang="de-DE" altLang="de-DE" sz="1700" dirty="0" smtClean="0">
                <a:ea typeface="ヒラギノ角ゴ Pro W3"/>
                <a:cs typeface="ヒラギノ角ゴ Pro W3"/>
              </a:rPr>
              <a:t>Kernlehrpläne beschränken sich auf die Formulierung der zu er-reichenden Ergebnisse und treffen keine Aussagen zu Wegen und Verfahren der Ziel-erreichung. Didaktische Entscheidungen werden in den Schulen getroffen.</a:t>
            </a:r>
          </a:p>
          <a:p>
            <a:pPr marL="171450" indent="-171450">
              <a:buFontTx/>
              <a:buChar char="-"/>
              <a:defRPr/>
            </a:pPr>
            <a:endParaRPr lang="de-DE" dirty="0" smtClean="0"/>
          </a:p>
          <a:p>
            <a:pPr marL="171450" indent="-171450">
              <a:buFontTx/>
              <a:buChar char="-"/>
              <a:defRPr/>
            </a:pPr>
            <a:r>
              <a:rPr lang="de-DE" dirty="0" smtClean="0"/>
              <a:t>Bildungsstandards und Kompetenzorientierung – mehr Transparenz und Eigenverantwortung (der Schulen)</a:t>
            </a:r>
          </a:p>
          <a:p>
            <a:pPr marL="171450" indent="-171450">
              <a:buFontTx/>
              <a:buChar char="-"/>
              <a:defRPr/>
            </a:pPr>
            <a:r>
              <a:rPr lang="de-DE" dirty="0" smtClean="0"/>
              <a:t>Kompetenzorientierung - Konsequente Orientierung an den Zielen </a:t>
            </a:r>
          </a:p>
          <a:p>
            <a:pPr marL="628650" lvl="1" indent="-171450">
              <a:buFontTx/>
              <a:buChar char="-"/>
              <a:defRPr/>
            </a:pPr>
            <a:r>
              <a:rPr lang="de-DE" dirty="0" smtClean="0"/>
              <a:t>„Output“ / Kompetenzen der </a:t>
            </a:r>
            <a:r>
              <a:rPr lang="de-DE" dirty="0" err="1" smtClean="0"/>
              <a:t>SuS</a:t>
            </a:r>
            <a:endParaRPr lang="de-DE" dirty="0" smtClean="0"/>
          </a:p>
          <a:p>
            <a:pPr marL="628650" lvl="1" indent="-171450">
              <a:buFontTx/>
              <a:buChar char="-"/>
              <a:defRPr/>
            </a:pPr>
            <a:r>
              <a:rPr lang="de-DE" dirty="0" smtClean="0"/>
              <a:t>„</a:t>
            </a:r>
            <a:r>
              <a:rPr lang="de-DE" dirty="0" err="1" smtClean="0"/>
              <a:t>Outcomes</a:t>
            </a:r>
            <a:r>
              <a:rPr lang="de-DE" dirty="0" smtClean="0"/>
              <a:t>“ / Langfristige Entwicklungen (Beruf etc.)</a:t>
            </a:r>
          </a:p>
          <a:p>
            <a:pPr marL="171450" indent="-171450">
              <a:buFontTx/>
              <a:buChar char="-"/>
              <a:defRPr/>
            </a:pPr>
            <a:r>
              <a:rPr lang="de-DE" dirty="0" smtClean="0"/>
              <a:t>anschlussfähig: Aufgreifen inhaltlicher Bereiche</a:t>
            </a:r>
          </a:p>
          <a:p>
            <a:pPr marL="628650" lvl="1" indent="-171450">
              <a:buFontTx/>
              <a:buChar char="-"/>
              <a:defRPr/>
            </a:pPr>
            <a:r>
              <a:rPr lang="de-DE" dirty="0" smtClean="0"/>
              <a:t>eingeführte Funktionsklassen</a:t>
            </a:r>
          </a:p>
          <a:p>
            <a:pPr marL="628650" lvl="1" indent="-171450">
              <a:buFontTx/>
              <a:buChar char="-"/>
              <a:defRPr/>
            </a:pPr>
            <a:r>
              <a:rPr lang="de-DE" dirty="0" smtClean="0"/>
              <a:t>erweitern der prozessbezogenen Kompetenzen</a:t>
            </a:r>
          </a:p>
          <a:p>
            <a:pPr marL="171450" indent="-171450">
              <a:buFontTx/>
              <a:buChar char="-"/>
              <a:defRPr/>
            </a:pPr>
            <a:r>
              <a:rPr lang="de-DE" dirty="0" err="1" smtClean="0"/>
              <a:t>Entdidaktisierung</a:t>
            </a:r>
            <a:r>
              <a:rPr lang="de-DE" dirty="0" smtClean="0"/>
              <a:t> der Lehrpläne</a:t>
            </a:r>
          </a:p>
          <a:p>
            <a:pPr marL="628650" lvl="1" indent="-171450">
              <a:buFontTx/>
              <a:buChar char="-"/>
              <a:defRPr/>
            </a:pPr>
            <a:r>
              <a:rPr lang="de-DE" dirty="0" smtClean="0"/>
              <a:t>Unter der Leitidee „Curriculum“ ging auch die Steuerungsphilosophie davon aus, möglichst alle Komponenten des pädagogischen Handelns in einem Gesamtzusammenhang, dem Curriculum, darzustellen, systematisch zu planen und zu erfassen.</a:t>
            </a:r>
          </a:p>
          <a:p>
            <a:pPr marL="628650" lvl="1" indent="-171450">
              <a:buFontTx/>
              <a:buChar char="-"/>
              <a:defRPr/>
            </a:pPr>
            <a:r>
              <a:rPr lang="de-DE" dirty="0" smtClean="0"/>
              <a:t>Bildungsprozesse sind nicht so systematisch, „technologisch“ planbar und gestaltbar, </a:t>
            </a:r>
          </a:p>
          <a:p>
            <a:pPr marL="628650" lvl="1" indent="-171450">
              <a:buFontTx/>
              <a:buChar char="-"/>
              <a:defRPr/>
            </a:pPr>
            <a:r>
              <a:rPr lang="de-DE" dirty="0" smtClean="0"/>
              <a:t>mehr Verantwortung für die Schulen und Lehrkräfte </a:t>
            </a:r>
          </a:p>
          <a:p>
            <a:pPr marL="628650" lvl="1" indent="-171450">
              <a:buFontTx/>
              <a:buChar char="-"/>
              <a:defRPr/>
            </a:pPr>
            <a:r>
              <a:rPr lang="de-DE" dirty="0" smtClean="0"/>
              <a:t>Konzentration auf fachlichen Kern („Kernlehrplan“)</a:t>
            </a:r>
          </a:p>
          <a:p>
            <a:pPr>
              <a:defRPr/>
            </a:pPr>
            <a:endParaRPr lang="de-D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B1744A2E-A8AF-49EE-BBD5-10103995B344}" type="slidenum">
              <a:rPr lang="de-DE" sz="1100" b="0">
                <a:ea typeface="ヒラギノ角ゴ Pro W3"/>
                <a:cs typeface="ヒラギノ角ゴ Pro W3"/>
              </a:rPr>
              <a:pPr algn="r"/>
              <a:t>10</a:t>
            </a:fld>
            <a:endParaRPr lang="de-DE" sz="1100" b="0">
              <a:ea typeface="ヒラギノ角ゴ Pro W3"/>
              <a:cs typeface="ヒラギノ角ゴ Pro W3"/>
            </a:endParaRPr>
          </a:p>
        </p:txBody>
      </p:sp>
      <p:sp>
        <p:nvSpPr>
          <p:cNvPr id="38914" name="Rectangle 7"/>
          <p:cNvSpPr txBox="1">
            <a:spLocks noGrp="1" noChangeArrowheads="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nchor="b"/>
          <a:lstStyle>
            <a:lvl1pPr defTabSz="944563">
              <a:defRPr sz="800">
                <a:solidFill>
                  <a:schemeClr val="tx1"/>
                </a:solidFill>
                <a:latin typeface="Arial" pitchFamily="34" charset="0"/>
                <a:ea typeface="ＭＳ Ｐゴシック" pitchFamily="34" charset="-128"/>
              </a:defRPr>
            </a:lvl1pPr>
            <a:lvl2pPr marL="742950" indent="-285750" defTabSz="944563">
              <a:defRPr sz="800">
                <a:solidFill>
                  <a:schemeClr val="tx1"/>
                </a:solidFill>
                <a:latin typeface="Arial" pitchFamily="34" charset="0"/>
                <a:ea typeface="ＭＳ Ｐゴシック" pitchFamily="34" charset="-128"/>
              </a:defRPr>
            </a:lvl2pPr>
            <a:lvl3pPr marL="1143000" indent="-228600" defTabSz="944563">
              <a:defRPr sz="800">
                <a:solidFill>
                  <a:schemeClr val="tx1"/>
                </a:solidFill>
                <a:latin typeface="Arial" pitchFamily="34" charset="0"/>
                <a:ea typeface="ＭＳ Ｐゴシック" pitchFamily="34" charset="-128"/>
              </a:defRPr>
            </a:lvl3pPr>
            <a:lvl4pPr marL="1600200" indent="-228600" defTabSz="944563">
              <a:defRPr sz="800">
                <a:solidFill>
                  <a:schemeClr val="tx1"/>
                </a:solidFill>
                <a:latin typeface="Arial" pitchFamily="34" charset="0"/>
                <a:ea typeface="ＭＳ Ｐゴシック" pitchFamily="34" charset="-128"/>
              </a:defRPr>
            </a:lvl4pPr>
            <a:lvl5pPr marL="2057400" indent="-228600" defTabSz="944563">
              <a:defRPr sz="800">
                <a:solidFill>
                  <a:schemeClr val="tx1"/>
                </a:solidFill>
                <a:latin typeface="Arial" pitchFamily="34" charset="0"/>
                <a:ea typeface="ＭＳ Ｐゴシック" pitchFamily="34" charset="-128"/>
              </a:defRPr>
            </a:lvl5pPr>
            <a:lvl6pPr marL="2514600" indent="-228600" defTabSz="944563"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defTabSz="944563"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defTabSz="944563"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defTabSz="944563" fontAlgn="base">
              <a:spcBef>
                <a:spcPct val="0"/>
              </a:spcBef>
              <a:spcAft>
                <a:spcPct val="0"/>
              </a:spcAft>
              <a:defRPr sz="800">
                <a:solidFill>
                  <a:schemeClr val="tx1"/>
                </a:solidFill>
                <a:latin typeface="Arial" pitchFamily="34" charset="0"/>
                <a:ea typeface="ＭＳ Ｐゴシック" pitchFamily="34" charset="-128"/>
              </a:defRPr>
            </a:lvl9pPr>
          </a:lstStyle>
          <a:p>
            <a:pPr algn="r"/>
            <a:fld id="{40E6D57B-9AAA-4179-B625-256CEFEBCE0E}" type="slidenum">
              <a:rPr lang="de-DE" sz="1100" b="0">
                <a:ea typeface="ヒラギノ角ゴ Pro W3"/>
                <a:cs typeface="ヒラギノ角ゴ Pro W3"/>
              </a:rPr>
              <a:pPr algn="r"/>
              <a:t>10</a:t>
            </a:fld>
            <a:endParaRPr lang="de-DE" sz="1100" b="0">
              <a:ea typeface="ヒラギノ角ゴ Pro W3"/>
              <a:cs typeface="ヒラギノ角ゴ Pro W3"/>
            </a:endParaRPr>
          </a:p>
        </p:txBody>
      </p:sp>
      <p:sp>
        <p:nvSpPr>
          <p:cNvPr id="38915" name="Rectangle 2"/>
          <p:cNvSpPr>
            <a:spLocks noGrp="1" noRot="1" noChangeAspect="1" noChangeArrowheads="1" noTextEdit="1"/>
          </p:cNvSpPr>
          <p:nvPr>
            <p:ph type="sldImg"/>
          </p:nvPr>
        </p:nvSpPr>
        <p:spPr>
          <a:xfrm>
            <a:off x="852488" y="744538"/>
            <a:ext cx="4962525" cy="3722687"/>
          </a:xfrm>
          <a:ln/>
        </p:spPr>
      </p:sp>
      <p:sp>
        <p:nvSpPr>
          <p:cNvPr id="38916" name="Rectangle 3"/>
          <p:cNvSpPr>
            <a:spLocks noGrp="1" noChangeArrowheads="1"/>
          </p:cNvSpPr>
          <p:nvPr>
            <p:ph type="body" idx="1"/>
          </p:nvPr>
        </p:nvSpPr>
        <p:spPr>
          <a:xfrm>
            <a:off x="887413" y="4714875"/>
            <a:ext cx="4894262" cy="4467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59" tIns="45230" rIns="90459" bIns="45230"/>
          <a:lstStyle/>
          <a:p>
            <a:pPr eaLnBrk="1" hangingPunct="1"/>
            <a:r>
              <a:rPr lang="de-DE" smtClean="0">
                <a:ea typeface="ＭＳ Ｐゴシック" pitchFamily="34" charset="-128"/>
              </a:rPr>
              <a:t>In der Präsentation zunächst Konzentration auf Unten und Mitte (BiSta </a:t>
            </a:r>
            <a:r>
              <a:rPr lang="de-DE" smtClean="0">
                <a:ea typeface="ＭＳ Ｐゴシック" pitchFamily="34" charset="-128"/>
                <a:sym typeface="Wingdings" pitchFamily="2" charset="2"/>
              </a:rPr>
              <a:t>&lt;-&gt; KLP NRW)</a:t>
            </a:r>
            <a:r>
              <a:rPr lang="de-DE" smtClean="0">
                <a:ea typeface="ＭＳ Ｐゴシック" pitchFamily="34" charset="-128"/>
              </a:rPr>
              <a:t>, dann Mitte (Landesspez. KLP), dann schulint. Lehrpläne.</a:t>
            </a:r>
          </a:p>
          <a:p>
            <a:pPr eaLnBrk="1" hangingPunct="1"/>
            <a:endParaRPr lang="de-DE" smtClean="0">
              <a:ea typeface="ＭＳ Ｐゴシック" pitchFamily="34" charset="-128"/>
            </a:endParaRPr>
          </a:p>
          <a:p>
            <a:pPr eaLnBrk="1" hangingPunct="1"/>
            <a:r>
              <a:rPr lang="de-DE" smtClean="0">
                <a:ea typeface="ＭＳ Ｐゴシック" pitchFamily="34" charset="-128"/>
              </a:rPr>
              <a:t>Bildungsstandards der KMK –Beschreibung der Ziele naturwissenschaftlicher Bildung </a:t>
            </a:r>
          </a:p>
          <a:p>
            <a:pPr eaLnBrk="1" hangingPunct="1"/>
            <a:r>
              <a:rPr lang="de-DE" smtClean="0">
                <a:ea typeface="ＭＳ Ｐゴシック" pitchFamily="34" charset="-128"/>
              </a:rPr>
              <a:t>Landesspezifische Kernlehrpläne – Konkretisierung der fachlichen Inhalte und Kompetenzerwartungen</a:t>
            </a:r>
          </a:p>
          <a:p>
            <a:pPr eaLnBrk="1" hangingPunct="1"/>
            <a:r>
              <a:rPr lang="de-DE" smtClean="0">
                <a:ea typeface="ＭＳ Ｐゴシック" pitchFamily="34" charset="-128"/>
              </a:rPr>
              <a:t>Schulinterne Lehrpläne – schulspezifische Rahmenvorgabe für die Umsetzung im Unterricht</a:t>
            </a:r>
            <a:endParaRPr lang="en-GB" smtClean="0">
              <a:ea typeface="ＭＳ Ｐゴシック" pitchFamily="34" charset="-128"/>
            </a:endParaRPr>
          </a:p>
          <a:p>
            <a:pPr eaLnBrk="1" hangingPunct="1"/>
            <a:endParaRPr lang="en-GB"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39750" y="1322843"/>
            <a:ext cx="8064500" cy="779843"/>
          </a:xfrm>
        </p:spPr>
        <p:txBody>
          <a:bodyPr/>
          <a:lstStyle>
            <a:lvl1pPr>
              <a:defRPr>
                <a:solidFill>
                  <a:srgbClr val="002060"/>
                </a:solidFill>
              </a:defRPr>
            </a:lvl1pPr>
          </a:lstStyle>
          <a:p>
            <a:r>
              <a:rPr lang="de-DE" dirty="0" smtClean="0"/>
              <a:t>Titelmasterformat durch Klicken bearbeiten</a:t>
            </a:r>
            <a:endParaRPr lang="de-DE" dirty="0"/>
          </a:p>
        </p:txBody>
      </p:sp>
      <p:sp>
        <p:nvSpPr>
          <p:cNvPr id="3" name="Inhaltsplatzhalter 2"/>
          <p:cNvSpPr>
            <a:spLocks noGrp="1"/>
          </p:cNvSpPr>
          <p:nvPr>
            <p:ph idx="1"/>
          </p:nvPr>
        </p:nvSpPr>
        <p:spPr>
          <a:xfrm>
            <a:off x="539750" y="2188028"/>
            <a:ext cx="8064500" cy="3897085"/>
          </a:xfrm>
        </p:spPr>
        <p:txBody>
          <a:bodyPr/>
          <a:lstStyle>
            <a:lvl1pPr>
              <a:lnSpc>
                <a:spcPct val="120000"/>
              </a:lnSpc>
              <a:defRPr sz="2100"/>
            </a:lvl1pPr>
            <a:lvl2pPr>
              <a:lnSpc>
                <a:spcPct val="120000"/>
              </a:lnSpc>
              <a:defRPr sz="1900"/>
            </a:lvl2pPr>
            <a:lvl3pPr>
              <a:lnSpc>
                <a:spcPct val="120000"/>
              </a:lnSpc>
              <a:defRPr sz="1700"/>
            </a:lvl3pPr>
            <a:lvl4pPr>
              <a:lnSpc>
                <a:spcPct val="120000"/>
              </a:lnSpc>
              <a:defRPr sz="1700"/>
            </a:lvl4pPr>
            <a:lvl5pPr>
              <a:lnSpc>
                <a:spcPct val="120000"/>
              </a:lnSpc>
              <a:defRPr sz="1700"/>
            </a:lvl5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lvl1pPr>
              <a:defRPr/>
            </a:lvl1pPr>
          </a:lstStyle>
          <a:p>
            <a:pPr>
              <a:defRPr/>
            </a:pPr>
            <a:fld id="{36B37A16-F39C-4B7E-B6D8-8560ABD24A26}" type="slidenum">
              <a:rPr lang="de-DE"/>
              <a:pPr>
                <a:defRPr/>
              </a:pPr>
              <a:t>‹Nr.›</a:t>
            </a:fld>
            <a:endParaRPr lang="de-DE" dirty="0"/>
          </a:p>
        </p:txBody>
      </p:sp>
    </p:spTree>
    <p:extLst>
      <p:ext uri="{BB962C8B-B14F-4D97-AF65-F5344CB8AC3E}">
        <p14:creationId xmlns:p14="http://schemas.microsoft.com/office/powerpoint/2010/main" val="3321183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88125" y="1268413"/>
            <a:ext cx="2016125" cy="4465637"/>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39750" y="1268413"/>
            <a:ext cx="5895975" cy="446563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lvl1pPr>
              <a:defRPr/>
            </a:lvl1pPr>
          </a:lstStyle>
          <a:p>
            <a:pPr>
              <a:defRPr/>
            </a:pPr>
            <a:fld id="{4C2B2665-8BCC-490A-88FD-96B3E47F91CF}" type="slidenum">
              <a:rPr lang="de-DE"/>
              <a:pPr>
                <a:defRPr/>
              </a:pPr>
              <a:t>‹Nr.›</a:t>
            </a:fld>
            <a:endParaRPr lang="de-DE" dirty="0"/>
          </a:p>
        </p:txBody>
      </p:sp>
    </p:spTree>
    <p:extLst>
      <p:ext uri="{BB962C8B-B14F-4D97-AF65-F5344CB8AC3E}">
        <p14:creationId xmlns:p14="http://schemas.microsoft.com/office/powerpoint/2010/main" val="3031146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chart" preserve="1">
  <p:cSld name="Titel und Diagramm">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Diagrammplatzhalter 2"/>
          <p:cNvSpPr>
            <a:spLocks noGrp="1"/>
          </p:cNvSpPr>
          <p:nvPr>
            <p:ph type="chart" idx="1"/>
          </p:nvPr>
        </p:nvSpPr>
        <p:spPr>
          <a:xfrm>
            <a:off x="539750" y="3573463"/>
            <a:ext cx="8064500" cy="2160587"/>
          </a:xfrm>
        </p:spPr>
        <p:txBody>
          <a:bodyPr>
            <a:noAutofit/>
          </a:bodyPr>
          <a:lstStyle/>
          <a:p>
            <a:pPr lvl="0"/>
            <a:endParaRPr lang="de-DE" noProof="0" smtClean="0"/>
          </a:p>
        </p:txBody>
      </p:sp>
      <p:sp>
        <p:nvSpPr>
          <p:cNvPr id="4"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lvl1pPr>
              <a:defRPr/>
            </a:lvl1pPr>
          </a:lstStyle>
          <a:p>
            <a:pPr>
              <a:defRPr/>
            </a:pPr>
            <a:fld id="{62463DEF-F0BF-484E-9E0A-7BB15BEA0C68}" type="slidenum">
              <a:rPr lang="de-DE"/>
              <a:pPr>
                <a:defRPr/>
              </a:pPr>
              <a:t>‹Nr.›</a:t>
            </a:fld>
            <a:endParaRPr lang="de-DE" dirty="0"/>
          </a:p>
        </p:txBody>
      </p:sp>
    </p:spTree>
    <p:extLst>
      <p:ext uri="{BB962C8B-B14F-4D97-AF65-F5344CB8AC3E}">
        <p14:creationId xmlns:p14="http://schemas.microsoft.com/office/powerpoint/2010/main" val="2388023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539750" y="1268413"/>
            <a:ext cx="8064500" cy="1439862"/>
          </a:xfrm>
        </p:spPr>
        <p:txBody>
          <a:bodyPr/>
          <a:lstStyle/>
          <a:p>
            <a:r>
              <a:rPr lang="de-DE" smtClean="0"/>
              <a:t>Titelmasterformat durch Klicken bearbeiten</a:t>
            </a:r>
            <a:endParaRPr lang="de-DE"/>
          </a:p>
        </p:txBody>
      </p:sp>
      <p:sp>
        <p:nvSpPr>
          <p:cNvPr id="3" name="Tabellenplatzhalter 2"/>
          <p:cNvSpPr>
            <a:spLocks noGrp="1"/>
          </p:cNvSpPr>
          <p:nvPr>
            <p:ph type="tbl" idx="1"/>
          </p:nvPr>
        </p:nvSpPr>
        <p:spPr>
          <a:xfrm>
            <a:off x="539750" y="3573463"/>
            <a:ext cx="8064500" cy="2160587"/>
          </a:xfrm>
        </p:spPr>
        <p:txBody>
          <a:bodyPr/>
          <a:lstStyle/>
          <a:p>
            <a:pPr lvl="0"/>
            <a:endParaRPr lang="de-DE" noProof="0" smtClean="0"/>
          </a:p>
        </p:txBody>
      </p:sp>
      <p:sp>
        <p:nvSpPr>
          <p:cNvPr id="4" name="Rectangle 8"/>
          <p:cNvSpPr>
            <a:spLocks noGrp="1" noChangeArrowheads="1"/>
          </p:cNvSpPr>
          <p:nvPr>
            <p:ph type="sldNum" sz="quarter" idx="10"/>
          </p:nvPr>
        </p:nvSpPr>
        <p:spPr/>
        <p:txBody>
          <a:bodyPr/>
          <a:lstStyle>
            <a:lvl1pPr>
              <a:defRPr/>
            </a:lvl1pPr>
          </a:lstStyle>
          <a:p>
            <a:pPr>
              <a:defRPr/>
            </a:pPr>
            <a:fld id="{08711203-0A8E-429A-89A9-64CB496051DE}" type="slidenum">
              <a:rPr lang="de-DE"/>
              <a:pPr>
                <a:defRPr/>
              </a:pPr>
              <a:t>‹Nr.›</a:t>
            </a:fld>
            <a:endParaRPr lang="de-DE"/>
          </a:p>
        </p:txBody>
      </p:sp>
    </p:spTree>
    <p:extLst>
      <p:ext uri="{BB962C8B-B14F-4D97-AF65-F5344CB8AC3E}">
        <p14:creationId xmlns:p14="http://schemas.microsoft.com/office/powerpoint/2010/main" val="3342011649"/>
      </p:ext>
    </p:extLst>
  </p:cSld>
  <p:clrMapOvr>
    <a:masterClrMapping/>
  </p:clrMapOvr>
  <p:transition advClick="0" advTm="10000"/>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539750" y="1268413"/>
            <a:ext cx="8064500" cy="4465637"/>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Rectangle 8"/>
          <p:cNvSpPr>
            <a:spLocks noGrp="1" noChangeArrowheads="1"/>
          </p:cNvSpPr>
          <p:nvPr>
            <p:ph type="sldNum" sz="quarter" idx="10"/>
          </p:nvPr>
        </p:nvSpPr>
        <p:spPr/>
        <p:txBody>
          <a:bodyPr/>
          <a:lstStyle>
            <a:lvl1pPr>
              <a:defRPr/>
            </a:lvl1pPr>
          </a:lstStyle>
          <a:p>
            <a:pPr>
              <a:defRPr/>
            </a:pPr>
            <a:fld id="{ED66B61F-3F06-47AE-96D9-6C6302B2543B}" type="slidenum">
              <a:rPr lang="de-DE"/>
              <a:pPr>
                <a:defRPr/>
              </a:pPr>
              <a:t>‹Nr.›</a:t>
            </a:fld>
            <a:endParaRPr lang="de-DE"/>
          </a:p>
        </p:txBody>
      </p:sp>
    </p:spTree>
    <p:extLst>
      <p:ext uri="{BB962C8B-B14F-4D97-AF65-F5344CB8AC3E}">
        <p14:creationId xmlns:p14="http://schemas.microsoft.com/office/powerpoint/2010/main" val="2048485578"/>
      </p:ext>
    </p:extLst>
  </p:cSld>
  <p:clrMapOvr>
    <a:masterClrMapping/>
  </p:clrMapOvr>
  <p:transition advClick="0"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lvl1pPr>
              <a:defRPr/>
            </a:lvl1pPr>
          </a:lstStyle>
          <a:p>
            <a:pPr>
              <a:defRPr/>
            </a:pPr>
            <a:fld id="{1E76FCA0-D046-4630-A81B-42B3CB5D4180}" type="slidenum">
              <a:rPr lang="de-DE"/>
              <a:pPr>
                <a:defRPr/>
              </a:pPr>
              <a:t>‹Nr.›</a:t>
            </a:fld>
            <a:endParaRPr lang="de-DE" dirty="0"/>
          </a:p>
        </p:txBody>
      </p:sp>
    </p:spTree>
    <p:extLst>
      <p:ext uri="{BB962C8B-B14F-4D97-AF65-F5344CB8AC3E}">
        <p14:creationId xmlns:p14="http://schemas.microsoft.com/office/powerpoint/2010/main" val="2907010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3975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3573463"/>
            <a:ext cx="3956050" cy="2160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6" name="Rectangle 8"/>
          <p:cNvSpPr>
            <a:spLocks noGrp="1" noChangeArrowheads="1"/>
          </p:cNvSpPr>
          <p:nvPr>
            <p:ph type="sldNum" sz="quarter" idx="11"/>
          </p:nvPr>
        </p:nvSpPr>
        <p:spPr>
          <a:ln/>
        </p:spPr>
        <p:txBody>
          <a:bodyPr/>
          <a:lstStyle>
            <a:lvl1pPr>
              <a:defRPr/>
            </a:lvl1pPr>
          </a:lstStyle>
          <a:p>
            <a:pPr>
              <a:defRPr/>
            </a:pPr>
            <a:fld id="{67E84CCE-F140-4479-977F-CB21BFE65075}" type="slidenum">
              <a:rPr lang="de-DE"/>
              <a:pPr>
                <a:defRPr/>
              </a:pPr>
              <a:t>‹Nr.›</a:t>
            </a:fld>
            <a:endParaRPr lang="de-DE" dirty="0"/>
          </a:p>
        </p:txBody>
      </p:sp>
    </p:spTree>
    <p:extLst>
      <p:ext uri="{BB962C8B-B14F-4D97-AF65-F5344CB8AC3E}">
        <p14:creationId xmlns:p14="http://schemas.microsoft.com/office/powerpoint/2010/main" val="7476146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1266825"/>
            <a:ext cx="8229600" cy="941388"/>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22209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4" name="Inhaltsplatzhalter 3"/>
          <p:cNvSpPr>
            <a:spLocks noGrp="1"/>
          </p:cNvSpPr>
          <p:nvPr>
            <p:ph sz="half" idx="2"/>
          </p:nvPr>
        </p:nvSpPr>
        <p:spPr>
          <a:xfrm>
            <a:off x="457200" y="2857500"/>
            <a:ext cx="4040188" cy="32686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5" name="Textplatzhalter 4"/>
          <p:cNvSpPr>
            <a:spLocks noGrp="1"/>
          </p:cNvSpPr>
          <p:nvPr>
            <p:ph type="body" sz="quarter" idx="3"/>
          </p:nvPr>
        </p:nvSpPr>
        <p:spPr>
          <a:xfrm>
            <a:off x="4645025" y="22209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 bearbeiten</a:t>
            </a:r>
          </a:p>
        </p:txBody>
      </p:sp>
      <p:sp>
        <p:nvSpPr>
          <p:cNvPr id="6" name="Inhaltsplatzhalter 5"/>
          <p:cNvSpPr>
            <a:spLocks noGrp="1"/>
          </p:cNvSpPr>
          <p:nvPr>
            <p:ph sz="quarter" idx="4"/>
          </p:nvPr>
        </p:nvSpPr>
        <p:spPr>
          <a:xfrm>
            <a:off x="4645025" y="2857501"/>
            <a:ext cx="4041775" cy="32686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lvl1pPr>
              <a:defRPr/>
            </a:lvl1pPr>
          </a:lstStyle>
          <a:p>
            <a:pPr>
              <a:defRPr/>
            </a:pPr>
            <a:fld id="{A87CA68D-0C0D-4CB8-8DEB-0569AB0E1BB1}" type="slidenum">
              <a:rPr lang="de-DE"/>
              <a:pPr>
                <a:defRPr/>
              </a:pPr>
              <a:t>‹Nr.›</a:t>
            </a:fld>
            <a:endParaRPr lang="de-DE" dirty="0"/>
          </a:p>
        </p:txBody>
      </p:sp>
    </p:spTree>
    <p:extLst>
      <p:ext uri="{BB962C8B-B14F-4D97-AF65-F5344CB8AC3E}">
        <p14:creationId xmlns:p14="http://schemas.microsoft.com/office/powerpoint/2010/main" val="3190023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pic>
        <p:nvPicPr>
          <p:cNvPr id="3" name="Picture 18" descr="Logo_KLP_GOSt"/>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2450" y="236538"/>
            <a:ext cx="23526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title"/>
          </p:nvPr>
        </p:nvSpPr>
        <p:spPr>
          <a:xfrm>
            <a:off x="4867275" y="175896"/>
            <a:ext cx="3731548" cy="689517"/>
          </a:xfrm>
        </p:spPr>
        <p:txBody>
          <a:bodyPr>
            <a:normAutofit/>
          </a:bodyPr>
          <a:lstStyle>
            <a:lvl1pPr algn="r">
              <a:defRPr sz="2000">
                <a:solidFill>
                  <a:srgbClr val="002060"/>
                </a:solidFill>
              </a:defRPr>
            </a:lvl1pPr>
          </a:lstStyle>
          <a:p>
            <a:r>
              <a:rPr lang="de-DE" dirty="0" smtClean="0"/>
              <a:t>Titelmasterformat durch Klicken bearbeiten</a:t>
            </a:r>
            <a:endParaRPr lang="de-DE" dirty="0"/>
          </a:p>
        </p:txBody>
      </p:sp>
      <p:sp>
        <p:nvSpPr>
          <p:cNvPr id="4" name="Fußzeilenplatzhalter 2"/>
          <p:cNvSpPr>
            <a:spLocks noGrp="1"/>
          </p:cNvSpPr>
          <p:nvPr>
            <p:ph type="ftr" sz="quarter" idx="10"/>
          </p:nvPr>
        </p:nvSpPr>
        <p:spPr>
          <a:xfrm>
            <a:off x="900113" y="6453188"/>
            <a:ext cx="2087562" cy="341312"/>
          </a:xfrm>
        </p:spPr>
        <p:txBody>
          <a:bodyPr/>
          <a:lstStyle>
            <a:lvl1pPr>
              <a:defRPr/>
            </a:lvl1pPr>
          </a:lstStyle>
          <a:p>
            <a:r>
              <a:rPr lang="de-DE"/>
              <a:t>Implementation KLP GOSt M Stand 12.10.2013Implementation Soest, Stand 19.09.13</a:t>
            </a:r>
          </a:p>
        </p:txBody>
      </p:sp>
      <p:sp>
        <p:nvSpPr>
          <p:cNvPr id="5" name="Foliennummernplatzhalter 3"/>
          <p:cNvSpPr>
            <a:spLocks noGrp="1"/>
          </p:cNvSpPr>
          <p:nvPr>
            <p:ph type="sldNum" sz="quarter" idx="11"/>
          </p:nvPr>
        </p:nvSpPr>
        <p:spPr/>
        <p:txBody>
          <a:bodyPr/>
          <a:lstStyle>
            <a:lvl1pPr>
              <a:defRPr/>
            </a:lvl1pPr>
          </a:lstStyle>
          <a:p>
            <a:pPr>
              <a:defRPr/>
            </a:pPr>
            <a:fld id="{AD2818D7-52BE-4431-8D24-2D69C54E2673}" type="slidenum">
              <a:rPr lang="de-DE"/>
              <a:pPr>
                <a:defRPr/>
              </a:pPr>
              <a:t>‹Nr.›</a:t>
            </a:fld>
            <a:endParaRPr lang="de-DE"/>
          </a:p>
        </p:txBody>
      </p:sp>
    </p:spTree>
    <p:extLst>
      <p:ext uri="{BB962C8B-B14F-4D97-AF65-F5344CB8AC3E}">
        <p14:creationId xmlns:p14="http://schemas.microsoft.com/office/powerpoint/2010/main" val="3128970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3" name="Rectangle 8"/>
          <p:cNvSpPr>
            <a:spLocks noGrp="1" noChangeArrowheads="1"/>
          </p:cNvSpPr>
          <p:nvPr>
            <p:ph type="sldNum" sz="quarter" idx="11"/>
          </p:nvPr>
        </p:nvSpPr>
        <p:spPr>
          <a:ln/>
        </p:spPr>
        <p:txBody>
          <a:bodyPr/>
          <a:lstStyle>
            <a:lvl1pPr>
              <a:defRPr/>
            </a:lvl1pPr>
          </a:lstStyle>
          <a:p>
            <a:pPr>
              <a:defRPr/>
            </a:pPr>
            <a:fld id="{3220B35F-D1B2-4F61-B02C-D8C0126A73EB}" type="slidenum">
              <a:rPr lang="de-DE"/>
              <a:pPr>
                <a:defRPr/>
              </a:pPr>
              <a:t>‹Nr.›</a:t>
            </a:fld>
            <a:endParaRPr lang="de-DE" dirty="0"/>
          </a:p>
        </p:txBody>
      </p:sp>
    </p:spTree>
    <p:extLst>
      <p:ext uri="{BB962C8B-B14F-4D97-AF65-F5344CB8AC3E}">
        <p14:creationId xmlns:p14="http://schemas.microsoft.com/office/powerpoint/2010/main" val="23376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6" name="Rectangle 8"/>
          <p:cNvSpPr>
            <a:spLocks noGrp="1" noChangeArrowheads="1"/>
          </p:cNvSpPr>
          <p:nvPr>
            <p:ph type="sldNum" sz="quarter" idx="11"/>
          </p:nvPr>
        </p:nvSpPr>
        <p:spPr>
          <a:ln/>
        </p:spPr>
        <p:txBody>
          <a:bodyPr/>
          <a:lstStyle>
            <a:lvl1pPr>
              <a:defRPr/>
            </a:lvl1pPr>
          </a:lstStyle>
          <a:p>
            <a:pPr>
              <a:defRPr/>
            </a:pPr>
            <a:fld id="{99EE6C88-BD48-4493-BDE6-79330D326174}" type="slidenum">
              <a:rPr lang="de-DE"/>
              <a:pPr>
                <a:defRPr/>
              </a:pPr>
              <a:t>‹Nr.›</a:t>
            </a:fld>
            <a:endParaRPr lang="de-DE" dirty="0"/>
          </a:p>
        </p:txBody>
      </p:sp>
    </p:spTree>
    <p:extLst>
      <p:ext uri="{BB962C8B-B14F-4D97-AF65-F5344CB8AC3E}">
        <p14:creationId xmlns:p14="http://schemas.microsoft.com/office/powerpoint/2010/main" val="938978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no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6" name="Rectangle 8"/>
          <p:cNvSpPr>
            <a:spLocks noGrp="1" noChangeArrowheads="1"/>
          </p:cNvSpPr>
          <p:nvPr>
            <p:ph type="sldNum" sz="quarter" idx="11"/>
          </p:nvPr>
        </p:nvSpPr>
        <p:spPr>
          <a:ln/>
        </p:spPr>
        <p:txBody>
          <a:bodyPr/>
          <a:lstStyle>
            <a:lvl1pPr>
              <a:defRPr/>
            </a:lvl1pPr>
          </a:lstStyle>
          <a:p>
            <a:pPr>
              <a:defRPr/>
            </a:pPr>
            <a:fld id="{DD422B01-45B6-4BD1-A456-A3C2B452A93C}" type="slidenum">
              <a:rPr lang="de-DE"/>
              <a:pPr>
                <a:defRPr/>
              </a:pPr>
              <a:t>‹Nr.›</a:t>
            </a:fld>
            <a:endParaRPr lang="de-DE" dirty="0"/>
          </a:p>
        </p:txBody>
      </p:sp>
    </p:spTree>
    <p:extLst>
      <p:ext uri="{BB962C8B-B14F-4D97-AF65-F5344CB8AC3E}">
        <p14:creationId xmlns:p14="http://schemas.microsoft.com/office/powerpoint/2010/main" val="1570852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7"/>
          <p:cNvSpPr>
            <a:spLocks noGrp="1" noChangeArrowheads="1"/>
          </p:cNvSpPr>
          <p:nvPr>
            <p:ph type="ftr" sz="quarter" idx="10"/>
          </p:nvPr>
        </p:nvSpPr>
        <p:spPr>
          <a:ln/>
        </p:spPr>
        <p:txBody>
          <a:bodyPr/>
          <a:lstStyle>
            <a:lvl1pPr>
              <a:defRPr/>
            </a:lvl1p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lvl1pPr>
              <a:defRPr/>
            </a:lvl1pPr>
          </a:lstStyle>
          <a:p>
            <a:pPr>
              <a:defRPr/>
            </a:pPr>
            <a:fld id="{BE39FE2E-30FE-46DB-816B-3A6DCA3EF116}" type="slidenum">
              <a:rPr lang="de-DE"/>
              <a:pPr>
                <a:defRPr/>
              </a:pPr>
              <a:t>‹Nr.›</a:t>
            </a:fld>
            <a:endParaRPr lang="de-DE" dirty="0"/>
          </a:p>
        </p:txBody>
      </p:sp>
    </p:spTree>
    <p:extLst>
      <p:ext uri="{BB962C8B-B14F-4D97-AF65-F5344CB8AC3E}">
        <p14:creationId xmlns:p14="http://schemas.microsoft.com/office/powerpoint/2010/main" val="1281115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ChangeArrowheads="1"/>
          </p:cNvSpPr>
          <p:nvPr userDrawn="1"/>
        </p:nvSpPr>
        <p:spPr bwMode="auto">
          <a:xfrm>
            <a:off x="0" y="1268413"/>
            <a:ext cx="9144000" cy="5040312"/>
          </a:xfrm>
          <a:prstGeom prst="rect">
            <a:avLst/>
          </a:prstGeom>
          <a:solidFill>
            <a:srgbClr val="6699FF">
              <a:alpha val="30196"/>
            </a:srgbClr>
          </a:solidFill>
          <a:ln>
            <a:noFill/>
          </a:ln>
          <a:extLst/>
        </p:spPr>
        <p:txBody>
          <a:bodyPr wrap="none" anchor="ctr"/>
          <a:lstStyle/>
          <a:p>
            <a:pPr>
              <a:defRPr/>
            </a:pPr>
            <a:endParaRPr lang="de-DE" sz="1800" b="0">
              <a:solidFill>
                <a:srgbClr val="002060"/>
              </a:solidFill>
              <a:cs typeface="+mn-cs"/>
            </a:endParaRPr>
          </a:p>
        </p:txBody>
      </p:sp>
      <p:sp>
        <p:nvSpPr>
          <p:cNvPr id="1027" name="Rectangle 2"/>
          <p:cNvSpPr>
            <a:spLocks noGrp="1" noChangeArrowheads="1"/>
          </p:cNvSpPr>
          <p:nvPr>
            <p:ph type="title"/>
          </p:nvPr>
        </p:nvSpPr>
        <p:spPr bwMode="auto">
          <a:xfrm>
            <a:off x="539750" y="1268413"/>
            <a:ext cx="806450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smtClean="0"/>
              <a:t>Titelmasterformat durch Klicken bearbeiten</a:t>
            </a:r>
          </a:p>
        </p:txBody>
      </p:sp>
      <p:sp>
        <p:nvSpPr>
          <p:cNvPr id="1028" name="Rectangle 3"/>
          <p:cNvSpPr>
            <a:spLocks noGrp="1" noChangeArrowheads="1"/>
          </p:cNvSpPr>
          <p:nvPr>
            <p:ph type="body" idx="1"/>
          </p:nvPr>
        </p:nvSpPr>
        <p:spPr bwMode="auto">
          <a:xfrm>
            <a:off x="539750" y="2341563"/>
            <a:ext cx="8064500" cy="339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p:txBody>
      </p:sp>
      <p:sp>
        <p:nvSpPr>
          <p:cNvPr id="1031" name="Rectangle 7"/>
          <p:cNvSpPr>
            <a:spLocks noGrp="1" noChangeArrowheads="1"/>
          </p:cNvSpPr>
          <p:nvPr>
            <p:ph type="ftr" sz="quarter" idx="3"/>
          </p:nvPr>
        </p:nvSpPr>
        <p:spPr bwMode="auto">
          <a:xfrm>
            <a:off x="1187450" y="6381750"/>
            <a:ext cx="2625725" cy="341313"/>
          </a:xfrm>
          <a:prstGeom prst="rect">
            <a:avLst/>
          </a:prstGeom>
          <a:noFill/>
          <a:ln>
            <a:noFill/>
          </a:ln>
          <a:effectLst/>
          <a:extLst/>
        </p:spPr>
        <p:txBody>
          <a:bodyPr vert="horz" wrap="square" lIns="0" tIns="0" rIns="0" bIns="0" numCol="1" anchor="t" anchorCtr="0" compatLnSpc="1">
            <a:prstTxWarp prst="textNoShape">
              <a:avLst/>
            </a:prstTxWarp>
          </a:bodyPr>
          <a:lstStyle>
            <a:lvl1pPr>
              <a:defRPr b="0"/>
            </a:lvl1pPr>
          </a:lstStyle>
          <a:p>
            <a:r>
              <a:rPr lang="de-DE"/>
              <a:t>Implementation KLP GOSt M Stand 12.10.2013</a:t>
            </a:r>
          </a:p>
        </p:txBody>
      </p:sp>
      <p:sp>
        <p:nvSpPr>
          <p:cNvPr id="1032" name="Rectangle 8"/>
          <p:cNvSpPr>
            <a:spLocks noGrp="1" noChangeArrowheads="1"/>
          </p:cNvSpPr>
          <p:nvPr>
            <p:ph type="sldNum" sz="quarter" idx="4"/>
          </p:nvPr>
        </p:nvSpPr>
        <p:spPr bwMode="auto">
          <a:xfrm>
            <a:off x="539750" y="6453188"/>
            <a:ext cx="288925" cy="341312"/>
          </a:xfrm>
          <a:prstGeom prst="rect">
            <a:avLst/>
          </a:prstGeom>
          <a:noFill/>
          <a:ln>
            <a:noFill/>
          </a:ln>
          <a:effectLst/>
          <a:extLst/>
        </p:spPr>
        <p:txBody>
          <a:bodyPr vert="horz" wrap="square" lIns="0" tIns="0" rIns="0" bIns="0" numCol="1" anchor="t" anchorCtr="0" compatLnSpc="1">
            <a:prstTxWarp prst="textNoShape">
              <a:avLst/>
            </a:prstTxWarp>
          </a:bodyPr>
          <a:lstStyle>
            <a:lvl1pPr>
              <a:defRPr sz="800" b="0">
                <a:ea typeface="ＭＳ Ｐゴシック" charset="-128"/>
                <a:cs typeface="+mn-cs"/>
              </a:defRPr>
            </a:lvl1pPr>
          </a:lstStyle>
          <a:p>
            <a:pPr>
              <a:defRPr/>
            </a:pPr>
            <a:fld id="{93572036-6526-48D4-9DC7-C75F1B804BD7}" type="slidenum">
              <a:rPr lang="de-DE"/>
              <a:pPr>
                <a:defRPr/>
              </a:pPr>
              <a:t>‹Nr.›</a:t>
            </a:fld>
            <a:endParaRPr lang="de-DE" dirty="0"/>
          </a:p>
        </p:txBody>
      </p:sp>
      <p:pic>
        <p:nvPicPr>
          <p:cNvPr id="2" name="Picture 10" descr="NRW_MSW_RGB">
            <a:hlinkClick r:id="" action="ppaction://hlinkshowjump?jump=firstslide"/>
          </p:cNvPr>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789613" y="371475"/>
            <a:ext cx="281463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12" descr="Logo_NRW_MS_RZ"/>
          <p:cNvSpPr>
            <a:spLocks noChangeAspect="1" noChangeArrowheads="1"/>
          </p:cNvSpPr>
          <p:nvPr userDrawn="1"/>
        </p:nvSpPr>
        <p:spPr bwMode="auto">
          <a:xfrm>
            <a:off x="1509713" y="2805113"/>
            <a:ext cx="6124575" cy="1247775"/>
          </a:xfrm>
          <a:prstGeom prst="rect">
            <a:avLst/>
          </a:prstGeom>
          <a:noFill/>
          <a:ln>
            <a:noFill/>
          </a:ln>
          <a:extLst/>
        </p:spPr>
        <p:txBody>
          <a:bodyPr/>
          <a:lstStyle/>
          <a:p>
            <a:pPr>
              <a:defRPr/>
            </a:pPr>
            <a:endParaRPr lang="de-DE" sz="1800" b="0">
              <a:cs typeface="+mn-cs"/>
            </a:endParaRPr>
          </a:p>
        </p:txBody>
      </p:sp>
      <p:sp>
        <p:nvSpPr>
          <p:cNvPr id="3" name="Interaktive Schaltfläche: Start 2">
            <a:hlinkClick r:id="" action="ppaction://hlinkshowjump?jump=lastslide" highlightClick="1"/>
          </p:cNvPr>
          <p:cNvSpPr/>
          <p:nvPr userDrawn="1"/>
        </p:nvSpPr>
        <p:spPr>
          <a:xfrm>
            <a:off x="8715375" y="6434138"/>
            <a:ext cx="179388" cy="179387"/>
          </a:xfrm>
          <a:prstGeom prst="actionButtonHome">
            <a:avLst/>
          </a:prstGeom>
          <a:solidFill>
            <a:schemeClr val="bg1">
              <a:lumMod val="85000"/>
              <a:alpha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b="0"/>
          </a:p>
        </p:txBody>
      </p:sp>
      <p:pic>
        <p:nvPicPr>
          <p:cNvPr id="1034" name="Picture 18" descr="Logo_KLP_GOSt"/>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552450" y="236538"/>
            <a:ext cx="23526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63" r:id="rId5"/>
    <p:sldLayoutId id="2147483657" r:id="rId6"/>
    <p:sldLayoutId id="2147483658" r:id="rId7"/>
    <p:sldLayoutId id="2147483659" r:id="rId8"/>
    <p:sldLayoutId id="2147483660" r:id="rId9"/>
    <p:sldLayoutId id="2147483661" r:id="rId10"/>
    <p:sldLayoutId id="2147483662" r:id="rId11"/>
    <p:sldLayoutId id="2147483664" r:id="rId12"/>
    <p:sldLayoutId id="2147483665" r:id="rId13"/>
  </p:sldLayoutIdLst>
  <p:timing>
    <p:tnLst>
      <p:par>
        <p:cTn id="1" dur="indefinite" restart="never" nodeType="tmRoot"/>
      </p:par>
    </p:tnLst>
  </p:timing>
  <p:hf hdr="0" dt="0"/>
  <p:txStyles>
    <p:titleStyle>
      <a:lvl1pPr algn="l" rtl="0" eaLnBrk="0" fontAlgn="base" hangingPunct="0">
        <a:spcBef>
          <a:spcPct val="0"/>
        </a:spcBef>
        <a:spcAft>
          <a:spcPct val="0"/>
        </a:spcAft>
        <a:defRPr sz="2000" b="1">
          <a:solidFill>
            <a:srgbClr val="002060"/>
          </a:solidFill>
          <a:latin typeface="+mj-lt"/>
          <a:ea typeface="ＭＳ Ｐゴシック" charset="-128"/>
          <a:cs typeface="ＭＳ Ｐゴシック"/>
        </a:defRPr>
      </a:lvl1pPr>
      <a:lvl2pPr algn="l" rtl="0" eaLnBrk="0" fontAlgn="base" hangingPunct="0">
        <a:spcBef>
          <a:spcPct val="0"/>
        </a:spcBef>
        <a:spcAft>
          <a:spcPct val="0"/>
        </a:spcAft>
        <a:defRPr sz="2000" b="1">
          <a:solidFill>
            <a:srgbClr val="002060"/>
          </a:solidFill>
          <a:latin typeface="Arial-BoldMT" charset="0"/>
          <a:ea typeface="ＭＳ Ｐゴシック" charset="-128"/>
          <a:cs typeface="ＭＳ Ｐゴシック"/>
        </a:defRPr>
      </a:lvl2pPr>
      <a:lvl3pPr algn="l" rtl="0" eaLnBrk="0" fontAlgn="base" hangingPunct="0">
        <a:spcBef>
          <a:spcPct val="0"/>
        </a:spcBef>
        <a:spcAft>
          <a:spcPct val="0"/>
        </a:spcAft>
        <a:defRPr sz="2000" b="1">
          <a:solidFill>
            <a:srgbClr val="002060"/>
          </a:solidFill>
          <a:latin typeface="Arial-BoldMT" charset="0"/>
          <a:ea typeface="ＭＳ Ｐゴシック" charset="-128"/>
          <a:cs typeface="ＭＳ Ｐゴシック"/>
        </a:defRPr>
      </a:lvl3pPr>
      <a:lvl4pPr algn="l" rtl="0" eaLnBrk="0" fontAlgn="base" hangingPunct="0">
        <a:spcBef>
          <a:spcPct val="0"/>
        </a:spcBef>
        <a:spcAft>
          <a:spcPct val="0"/>
        </a:spcAft>
        <a:defRPr sz="2000" b="1">
          <a:solidFill>
            <a:srgbClr val="002060"/>
          </a:solidFill>
          <a:latin typeface="Arial-BoldMT" charset="0"/>
          <a:ea typeface="ＭＳ Ｐゴシック" charset="-128"/>
          <a:cs typeface="ＭＳ Ｐゴシック"/>
        </a:defRPr>
      </a:lvl4pPr>
      <a:lvl5pPr algn="l" rtl="0" eaLnBrk="0" fontAlgn="base" hangingPunct="0">
        <a:spcBef>
          <a:spcPct val="0"/>
        </a:spcBef>
        <a:spcAft>
          <a:spcPct val="0"/>
        </a:spcAft>
        <a:defRPr sz="2000" b="1">
          <a:solidFill>
            <a:srgbClr val="002060"/>
          </a:solidFill>
          <a:latin typeface="Arial-BoldMT" charset="0"/>
          <a:ea typeface="ＭＳ Ｐゴシック" charset="-128"/>
          <a:cs typeface="ＭＳ Ｐゴシック"/>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1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1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slide" Target="slide15.xml"/></Relationships>
</file>

<file path=ppt/slides/_rels/slide1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slide" Target="slide2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slide" Target="slide35.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slide" Target="slide3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slide" Target="slide41.xml"/><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slide" Target="slide37.xml"/><Relationship Id="rId2" Type="http://schemas.openxmlformats.org/officeDocument/2006/relationships/notesSlide" Target="../notesSlides/notesSlide33.xml"/><Relationship Id="rId1" Type="http://schemas.openxmlformats.org/officeDocument/2006/relationships/slideLayout" Target="../slideLayouts/slideLayout4.xml"/><Relationship Id="rId4" Type="http://schemas.openxmlformats.org/officeDocument/2006/relationships/slide" Target="slide32.xml"/></Relationships>
</file>

<file path=ppt/slides/_rels/slide41.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slide" Target="slide50.xml"/><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0.xml.rels><?xml version="1.0" encoding="UTF-8" standalone="yes"?>
<Relationships xmlns="http://schemas.openxmlformats.org/package/2006/relationships"><Relationship Id="rId2" Type="http://schemas.openxmlformats.org/officeDocument/2006/relationships/slide" Target="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p>
            <a:r>
              <a:rPr lang="de-DE"/>
              <a:t>Implementation KLP GOSt M Stand 12.10.2013</a:t>
            </a:r>
          </a:p>
        </p:txBody>
      </p:sp>
      <p:sp>
        <p:nvSpPr>
          <p:cNvPr id="6" name="Rectangle 8"/>
          <p:cNvSpPr>
            <a:spLocks noGrp="1" noChangeArrowheads="1"/>
          </p:cNvSpPr>
          <p:nvPr>
            <p:ph type="sldNum" sz="quarter" idx="11"/>
          </p:nvPr>
        </p:nvSpPr>
        <p:spPr>
          <a:ln/>
        </p:spPr>
        <p:txBody>
          <a:bodyPr/>
          <a:lstStyle/>
          <a:p>
            <a:pPr>
              <a:defRPr/>
            </a:pPr>
            <a:fld id="{0314FBCE-87D0-41C3-8860-69D2090E599F}" type="slidenum">
              <a:rPr lang="de-DE"/>
              <a:pPr>
                <a:defRPr/>
              </a:pPr>
              <a:t>1</a:t>
            </a:fld>
            <a:endParaRPr lang="de-DE" dirty="0"/>
          </a:p>
        </p:txBody>
      </p:sp>
      <p:sp>
        <p:nvSpPr>
          <p:cNvPr id="18433" name="Titel 1"/>
          <p:cNvSpPr>
            <a:spLocks noGrp="1"/>
          </p:cNvSpPr>
          <p:nvPr>
            <p:ph type="ctrTitle" idx="4294967295"/>
          </p:nvPr>
        </p:nvSpPr>
        <p:spPr>
          <a:xfrm>
            <a:off x="566738" y="1760538"/>
            <a:ext cx="8064500" cy="1223962"/>
          </a:xfrm>
        </p:spPr>
        <p:txBody>
          <a:bodyPr anchor="ctr"/>
          <a:lstStyle/>
          <a:p>
            <a:r>
              <a:rPr lang="de-DE" sz="3200" smtClean="0">
                <a:solidFill>
                  <a:schemeClr val="tx1"/>
                </a:solidFill>
                <a:ea typeface="ＭＳ Ｐゴシック" pitchFamily="34" charset="-128"/>
              </a:rPr>
              <a:t>Neue Kernlehrpläne für die </a:t>
            </a:r>
            <a:br>
              <a:rPr lang="de-DE" sz="3200" smtClean="0">
                <a:solidFill>
                  <a:schemeClr val="tx1"/>
                </a:solidFill>
                <a:ea typeface="ＭＳ Ｐゴシック" pitchFamily="34" charset="-128"/>
              </a:rPr>
            </a:br>
            <a:r>
              <a:rPr lang="de-DE" sz="3200" smtClean="0">
                <a:solidFill>
                  <a:schemeClr val="tx1"/>
                </a:solidFill>
                <a:ea typeface="ＭＳ Ｐゴシック" pitchFamily="34" charset="-128"/>
              </a:rPr>
              <a:t>Gymnasiale Oberstufe</a:t>
            </a:r>
          </a:p>
        </p:txBody>
      </p:sp>
      <p:sp>
        <p:nvSpPr>
          <p:cNvPr id="5" name="Rectangle 2"/>
          <p:cNvSpPr txBox="1">
            <a:spLocks noChangeArrowheads="1"/>
          </p:cNvSpPr>
          <p:nvPr/>
        </p:nvSpPr>
        <p:spPr bwMode="auto">
          <a:xfrm>
            <a:off x="511175" y="3368675"/>
            <a:ext cx="8064500" cy="1223963"/>
          </a:xfrm>
          <a:prstGeom prst="rect">
            <a:avLst/>
          </a:prstGeom>
          <a:noFill/>
          <a:ln>
            <a:noFill/>
          </a:ln>
          <a:extLst/>
        </p:spPr>
        <p:txBody>
          <a:bodyPr lIns="0" tIns="0" rIns="0" bIns="0" anchor="ctr">
            <a:normAutofit/>
          </a:bodyPr>
          <a:lstStyle>
            <a:lvl1pPr algn="l" rtl="0" eaLnBrk="0" fontAlgn="base" hangingPunct="0">
              <a:spcBef>
                <a:spcPct val="0"/>
              </a:spcBef>
              <a:spcAft>
                <a:spcPct val="0"/>
              </a:spcAft>
              <a:defRPr sz="4400" b="1">
                <a:solidFill>
                  <a:schemeClr val="tx1"/>
                </a:solidFill>
                <a:latin typeface="+mj-lt"/>
                <a:ea typeface="ＭＳ Ｐゴシック" charset="-128"/>
                <a:cs typeface="ＭＳ Ｐゴシック"/>
              </a:defRPr>
            </a:lvl1pPr>
            <a:lvl2pPr algn="l" rtl="0" eaLnBrk="0" fontAlgn="base" hangingPunct="0">
              <a:spcBef>
                <a:spcPct val="0"/>
              </a:spcBef>
              <a:spcAft>
                <a:spcPct val="0"/>
              </a:spcAft>
              <a:defRPr sz="2000" b="1">
                <a:solidFill>
                  <a:schemeClr val="tx1"/>
                </a:solidFill>
                <a:latin typeface="Arial-BoldMT" charset="0"/>
                <a:ea typeface="ＭＳ Ｐゴシック" charset="-128"/>
                <a:cs typeface="ＭＳ Ｐゴシック"/>
              </a:defRPr>
            </a:lvl2pPr>
            <a:lvl3pPr algn="l" rtl="0" eaLnBrk="0" fontAlgn="base" hangingPunct="0">
              <a:spcBef>
                <a:spcPct val="0"/>
              </a:spcBef>
              <a:spcAft>
                <a:spcPct val="0"/>
              </a:spcAft>
              <a:defRPr sz="2000" b="1">
                <a:solidFill>
                  <a:schemeClr val="tx1"/>
                </a:solidFill>
                <a:latin typeface="Arial-BoldMT" charset="0"/>
                <a:ea typeface="ＭＳ Ｐゴシック" charset="-128"/>
                <a:cs typeface="ＭＳ Ｐゴシック"/>
              </a:defRPr>
            </a:lvl3pPr>
            <a:lvl4pPr algn="l" rtl="0" eaLnBrk="0" fontAlgn="base" hangingPunct="0">
              <a:spcBef>
                <a:spcPct val="0"/>
              </a:spcBef>
              <a:spcAft>
                <a:spcPct val="0"/>
              </a:spcAft>
              <a:defRPr sz="2000" b="1">
                <a:solidFill>
                  <a:schemeClr val="tx1"/>
                </a:solidFill>
                <a:latin typeface="Arial-BoldMT" charset="0"/>
                <a:ea typeface="ＭＳ Ｐゴシック" charset="-128"/>
                <a:cs typeface="ＭＳ Ｐゴシック"/>
              </a:defRPr>
            </a:lvl4pPr>
            <a:lvl5pPr algn="l" rtl="0" eaLnBrk="0" fontAlgn="base" hangingPunct="0">
              <a:spcBef>
                <a:spcPct val="0"/>
              </a:spcBef>
              <a:spcAft>
                <a:spcPct val="0"/>
              </a:spcAft>
              <a:defRPr sz="2000" b="1">
                <a:solidFill>
                  <a:schemeClr val="tx1"/>
                </a:solidFill>
                <a:latin typeface="Arial-BoldMT" charset="0"/>
                <a:ea typeface="ＭＳ Ｐゴシック" charset="-128"/>
                <a:cs typeface="ＭＳ Ｐゴシック"/>
              </a:defRPr>
            </a:lvl5pPr>
            <a:lvl6pPr marL="457200" algn="l" rtl="0" fontAlgn="base">
              <a:spcBef>
                <a:spcPct val="0"/>
              </a:spcBef>
              <a:spcAft>
                <a:spcPct val="0"/>
              </a:spcAft>
              <a:defRPr sz="2000" b="1">
                <a:solidFill>
                  <a:schemeClr val="tx1"/>
                </a:solidFill>
                <a:latin typeface="Arial-BoldMT" charset="0"/>
              </a:defRPr>
            </a:lvl6pPr>
            <a:lvl7pPr marL="914400" algn="l" rtl="0" fontAlgn="base">
              <a:spcBef>
                <a:spcPct val="0"/>
              </a:spcBef>
              <a:spcAft>
                <a:spcPct val="0"/>
              </a:spcAft>
              <a:defRPr sz="2000" b="1">
                <a:solidFill>
                  <a:schemeClr val="tx1"/>
                </a:solidFill>
                <a:latin typeface="Arial-BoldMT" charset="0"/>
              </a:defRPr>
            </a:lvl7pPr>
            <a:lvl8pPr marL="1371600" algn="l" rtl="0" fontAlgn="base">
              <a:spcBef>
                <a:spcPct val="0"/>
              </a:spcBef>
              <a:spcAft>
                <a:spcPct val="0"/>
              </a:spcAft>
              <a:defRPr sz="2000" b="1">
                <a:solidFill>
                  <a:schemeClr val="tx1"/>
                </a:solidFill>
                <a:latin typeface="Arial-BoldMT" charset="0"/>
              </a:defRPr>
            </a:lvl8pPr>
            <a:lvl9pPr marL="1828800" algn="l" rtl="0" fontAlgn="base">
              <a:spcBef>
                <a:spcPct val="0"/>
              </a:spcBef>
              <a:spcAft>
                <a:spcPct val="0"/>
              </a:spcAft>
              <a:defRPr sz="2000" b="1">
                <a:solidFill>
                  <a:schemeClr val="tx1"/>
                </a:solidFill>
                <a:latin typeface="Arial-BoldMT" charset="0"/>
              </a:defRPr>
            </a:lvl9pPr>
          </a:lstStyle>
          <a:p>
            <a:pPr>
              <a:defRPr/>
            </a:pPr>
            <a:r>
              <a:rPr lang="de-DE" kern="0" dirty="0" smtClean="0"/>
              <a:t>Kernlehrplan Mathematik</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p:cNvSpPr>
            <a:spLocks noGrp="1" noChangeArrowheads="1"/>
          </p:cNvSpPr>
          <p:nvPr>
            <p:ph type="ftr" sz="quarter" idx="10"/>
          </p:nvPr>
        </p:nvSpPr>
        <p:spPr>
          <a:ln/>
        </p:spPr>
        <p:txBody>
          <a:bodyPr/>
          <a:lstStyle/>
          <a:p>
            <a:r>
              <a:rPr lang="de-DE"/>
              <a:t>Implementation KLP GOSt M Stand 12.10.2013</a:t>
            </a:r>
          </a:p>
        </p:txBody>
      </p:sp>
      <p:sp>
        <p:nvSpPr>
          <p:cNvPr id="20" name="Rectangle 8"/>
          <p:cNvSpPr>
            <a:spLocks noGrp="1" noChangeArrowheads="1"/>
          </p:cNvSpPr>
          <p:nvPr>
            <p:ph type="sldNum" sz="quarter" idx="11"/>
          </p:nvPr>
        </p:nvSpPr>
        <p:spPr>
          <a:ln/>
        </p:spPr>
        <p:txBody>
          <a:bodyPr/>
          <a:lstStyle/>
          <a:p>
            <a:pPr>
              <a:defRPr/>
            </a:pPr>
            <a:fld id="{56CE4E45-485B-4101-BCD0-68E318CD39A4}" type="slidenum">
              <a:rPr lang="de-DE"/>
              <a:pPr>
                <a:defRPr/>
              </a:pPr>
              <a:t>10</a:t>
            </a:fld>
            <a:endParaRPr lang="de-DE" dirty="0"/>
          </a:p>
        </p:txBody>
      </p:sp>
      <p:sp>
        <p:nvSpPr>
          <p:cNvPr id="3788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3A8460FC-91C2-4F4C-A641-4638D1B1EC8E}" type="slidenum">
              <a:rPr lang="de-DE" b="0"/>
              <a:pPr/>
              <a:t>10</a:t>
            </a:fld>
            <a:endParaRPr lang="de-DE" b="0"/>
          </a:p>
        </p:txBody>
      </p:sp>
      <p:sp>
        <p:nvSpPr>
          <p:cNvPr id="37890" name="Rectangle 6"/>
          <p:cNvSpPr>
            <a:spLocks noChangeArrowheads="1"/>
          </p:cNvSpPr>
          <p:nvPr/>
        </p:nvSpPr>
        <p:spPr bwMode="auto">
          <a:xfrm>
            <a:off x="495300" y="1785938"/>
            <a:ext cx="8318500" cy="4268787"/>
          </a:xfrm>
          <a:prstGeom prst="rect">
            <a:avLst/>
          </a:prstGeom>
          <a:solidFill>
            <a:srgbClr val="9ED3D7">
              <a:alpha val="0"/>
            </a:srgbClr>
          </a:solidFill>
          <a:ln w="28575">
            <a:solidFill>
              <a:srgbClr val="FF0000"/>
            </a:solidFill>
            <a:miter lim="800000"/>
            <a:headEnd/>
            <a:tailEnd/>
          </a:ln>
        </p:spPr>
        <p:txBody>
          <a:bodyPr wrap="none" anchor="ctr"/>
          <a:lstStyle/>
          <a:p>
            <a:endParaRPr lang="de-DE" sz="2000" b="0">
              <a:solidFill>
                <a:srgbClr val="FF0000"/>
              </a:solidFill>
            </a:endParaRPr>
          </a:p>
        </p:txBody>
      </p:sp>
      <p:grpSp>
        <p:nvGrpSpPr>
          <p:cNvPr id="37891" name="Gruppieren 4"/>
          <p:cNvGrpSpPr>
            <a:grpSpLocks/>
          </p:cNvGrpSpPr>
          <p:nvPr/>
        </p:nvGrpSpPr>
        <p:grpSpPr bwMode="auto">
          <a:xfrm>
            <a:off x="727075" y="3990975"/>
            <a:ext cx="7172325" cy="1846263"/>
            <a:chOff x="370681" y="4149080"/>
            <a:chExt cx="8089752" cy="2161375"/>
          </a:xfrm>
        </p:grpSpPr>
        <p:sp>
          <p:nvSpPr>
            <p:cNvPr id="10252" name="Rectangle 6"/>
            <p:cNvSpPr>
              <a:spLocks noChangeArrowheads="1"/>
            </p:cNvSpPr>
            <p:nvPr/>
          </p:nvSpPr>
          <p:spPr bwMode="auto">
            <a:xfrm>
              <a:off x="370681" y="4149080"/>
              <a:ext cx="8089752" cy="2161375"/>
            </a:xfrm>
            <a:prstGeom prst="rect">
              <a:avLst/>
            </a:prstGeom>
            <a:solidFill>
              <a:schemeClr val="accent1">
                <a:lumMod val="90000"/>
                <a:alpha val="90000"/>
              </a:schemeClr>
            </a:solid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pic>
          <p:nvPicPr>
            <p:cNvPr id="37901"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429" y="4712019"/>
              <a:ext cx="1065038" cy="151130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37902" name="Text Box 17"/>
            <p:cNvSpPr txBox="1">
              <a:spLocks noChangeArrowheads="1"/>
            </p:cNvSpPr>
            <p:nvPr/>
          </p:nvSpPr>
          <p:spPr bwMode="auto">
            <a:xfrm>
              <a:off x="1672733" y="5877867"/>
              <a:ext cx="5718247" cy="43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a:ea typeface="ヒラギノ角ゴ Pro W3"/>
                  <a:cs typeface="ヒラギノ角ゴ Pro W3"/>
                </a:rPr>
                <a:t>Bundesweite Standards im Fach Mathematik</a:t>
              </a:r>
            </a:p>
          </p:txBody>
        </p:sp>
      </p:grpSp>
      <p:grpSp>
        <p:nvGrpSpPr>
          <p:cNvPr id="37892" name="Gruppieren 5"/>
          <p:cNvGrpSpPr>
            <a:grpSpLocks/>
          </p:cNvGrpSpPr>
          <p:nvPr/>
        </p:nvGrpSpPr>
        <p:grpSpPr bwMode="auto">
          <a:xfrm>
            <a:off x="2068513" y="3059113"/>
            <a:ext cx="6129337" cy="1844675"/>
            <a:chOff x="1763688" y="2859187"/>
            <a:chExt cx="6912768" cy="2160587"/>
          </a:xfrm>
        </p:grpSpPr>
        <p:sp>
          <p:nvSpPr>
            <p:cNvPr id="10246" name="Rectangle 6"/>
            <p:cNvSpPr>
              <a:spLocks noChangeArrowheads="1"/>
            </p:cNvSpPr>
            <p:nvPr/>
          </p:nvSpPr>
          <p:spPr bwMode="auto">
            <a:xfrm>
              <a:off x="1763688" y="2859187"/>
              <a:ext cx="6912768" cy="2160587"/>
            </a:xfrm>
            <a:prstGeom prst="rect">
              <a:avLst/>
            </a:prstGeom>
            <a:solidFill>
              <a:schemeClr val="accent5">
                <a:lumMod val="90000"/>
                <a:alpha val="90000"/>
              </a:schemeClr>
            </a:solid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sp>
          <p:nvSpPr>
            <p:cNvPr id="37898" name="Text Box 10"/>
            <p:cNvSpPr txBox="1">
              <a:spLocks noChangeArrowheads="1"/>
            </p:cNvSpPr>
            <p:nvPr/>
          </p:nvSpPr>
          <p:spPr bwMode="auto">
            <a:xfrm>
              <a:off x="3224836" y="4584902"/>
              <a:ext cx="4446189" cy="432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a:ea typeface="ヒラギノ角ゴ Pro W3"/>
                  <a:cs typeface="ヒラギノ角ゴ Pro W3"/>
                </a:rPr>
                <a:t>Landesspezifischer Kernlehrplan</a:t>
              </a:r>
            </a:p>
          </p:txBody>
        </p:sp>
        <p:pic>
          <p:nvPicPr>
            <p:cNvPr id="37899" name="Picture 14" descr="NRW_MSW_RGB"/>
            <p:cNvPicPr>
              <a:picLocks noChangeAspect="1" noChangeArrowheads="1"/>
            </p:cNvPicPr>
            <p:nvPr/>
          </p:nvPicPr>
          <p:blipFill>
            <a:blip r:embed="rId4" cstate="print">
              <a:extLst>
                <a:ext uri="{28A0092B-C50C-407E-A947-70E740481C1C}">
                  <a14:useLocalDpi xmlns:a14="http://schemas.microsoft.com/office/drawing/2010/main" val="0"/>
                </a:ext>
              </a:extLst>
            </a:blip>
            <a:srcRect l="80573"/>
            <a:stretch>
              <a:fillRect/>
            </a:stretch>
          </p:blipFill>
          <p:spPr bwMode="auto">
            <a:xfrm>
              <a:off x="1869791" y="3642662"/>
              <a:ext cx="120332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893" name="Titel 1"/>
          <p:cNvSpPr>
            <a:spLocks noGrp="1"/>
          </p:cNvSpPr>
          <p:nvPr>
            <p:ph type="title"/>
          </p:nvPr>
        </p:nvSpPr>
        <p:spPr>
          <a:xfrm>
            <a:off x="539750" y="1322388"/>
            <a:ext cx="8064500" cy="781050"/>
          </a:xfrm>
        </p:spPr>
        <p:txBody>
          <a:bodyPr/>
          <a:lstStyle/>
          <a:p>
            <a:r>
              <a:rPr lang="de-DE" smtClean="0">
                <a:ea typeface="ＭＳ Ｐゴシック" pitchFamily="34" charset="-128"/>
              </a:rPr>
              <a:t>Kernlehrplan Mathematik NRW und Bildungsstandards</a:t>
            </a:r>
          </a:p>
        </p:txBody>
      </p:sp>
      <p:sp>
        <p:nvSpPr>
          <p:cNvPr id="37894"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grpSp>
        <p:nvGrpSpPr>
          <p:cNvPr id="7" name="Gruppieren 6"/>
          <p:cNvGrpSpPr>
            <a:grpSpLocks/>
          </p:cNvGrpSpPr>
          <p:nvPr/>
        </p:nvGrpSpPr>
        <p:grpSpPr bwMode="auto">
          <a:xfrm>
            <a:off x="3496879" y="2025854"/>
            <a:ext cx="4980371" cy="1798565"/>
            <a:chOff x="3275856" y="1556792"/>
            <a:chExt cx="5616624" cy="2005657"/>
          </a:xfrm>
          <a:solidFill>
            <a:schemeClr val="accent5"/>
          </a:solidFill>
        </p:grpSpPr>
        <p:sp>
          <p:nvSpPr>
            <p:cNvPr id="10243" name="Rectangle 6"/>
            <p:cNvSpPr>
              <a:spLocks noChangeArrowheads="1"/>
            </p:cNvSpPr>
            <p:nvPr/>
          </p:nvSpPr>
          <p:spPr bwMode="auto">
            <a:xfrm>
              <a:off x="3275856" y="1556792"/>
              <a:ext cx="5616624" cy="2005657"/>
            </a:xfrm>
            <a:prstGeom prst="rect">
              <a:avLst/>
            </a:prstGeom>
            <a:grp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sp>
          <p:nvSpPr>
            <p:cNvPr id="12296" name="Text Box 11"/>
            <p:cNvSpPr txBox="1">
              <a:spLocks noChangeArrowheads="1"/>
            </p:cNvSpPr>
            <p:nvPr/>
          </p:nvSpPr>
          <p:spPr bwMode="auto">
            <a:xfrm>
              <a:off x="5206918" y="3058517"/>
              <a:ext cx="3057335" cy="411858"/>
            </a:xfrm>
            <a:prstGeom prst="rect">
              <a:avLst/>
            </a:prstGeom>
            <a:grpFill/>
            <a:ln>
              <a:noFill/>
            </a:ln>
            <a:effectLs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defRPr/>
              </a:pPr>
              <a:r>
                <a:rPr lang="de-DE" sz="1800" dirty="0" smtClean="0">
                  <a:cs typeface="ＭＳ Ｐゴシック"/>
                </a:rPr>
                <a:t>Schulinterner Lehrplan</a:t>
              </a:r>
              <a:endParaRPr lang="de-DE" sz="1800" dirty="0">
                <a:cs typeface="ＭＳ Ｐゴシック"/>
              </a:endParaRPr>
            </a:p>
          </p:txBody>
        </p:sp>
        <p:pic>
          <p:nvPicPr>
            <p:cNvPr id="12297" name="Picture 15"/>
            <p:cNvPicPr>
              <a:picLocks noChangeAspect="1" noChangeArrowheads="1"/>
            </p:cNvPicPr>
            <p:nvPr/>
          </p:nvPicPr>
          <p:blipFill>
            <a:blip r:embed="rId5">
              <a:extLst/>
            </a:blip>
            <a:srcRect l="27129" r="48230"/>
            <a:stretch>
              <a:fillRect/>
            </a:stretch>
          </p:blipFill>
          <p:spPr bwMode="auto">
            <a:xfrm>
              <a:off x="3419873" y="2158012"/>
              <a:ext cx="1741476" cy="1273493"/>
            </a:xfrm>
            <a:prstGeom prst="rect">
              <a:avLst/>
            </a:prstGeom>
            <a:grpFill/>
            <a:ln w="9525">
              <a:solidFill>
                <a:schemeClr val="accent2"/>
              </a:solidFill>
              <a:miter lim="800000"/>
              <a:headEnd/>
              <a:tailEnd/>
            </a:ln>
            <a:effectLst/>
            <a:extLst/>
          </p:spPr>
        </p:pic>
      </p:grpSp>
      <p:sp>
        <p:nvSpPr>
          <p:cNvPr id="37896"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72172F0-2F4B-4B96-AED5-AA7BB0663601}" type="slidenum">
              <a:rPr lang="de-DE" b="0"/>
              <a:pPr/>
              <a:t>10</a:t>
            </a:fld>
            <a:endParaRPr lang="de-DE" b="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E8157C28-B656-4349-B205-C1CC23FE5755}" type="slidenum">
              <a:rPr lang="de-DE"/>
              <a:pPr>
                <a:defRPr/>
              </a:pPr>
              <a:t>11</a:t>
            </a:fld>
            <a:endParaRPr lang="de-DE" dirty="0"/>
          </a:p>
        </p:txBody>
      </p:sp>
      <p:sp>
        <p:nvSpPr>
          <p:cNvPr id="3993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73FFADC-4C87-43D0-B658-0CD14CE581DA}" type="slidenum">
              <a:rPr lang="de-DE" b="0"/>
              <a:pPr/>
              <a:t>11</a:t>
            </a:fld>
            <a:endParaRPr lang="de-DE" b="0"/>
          </a:p>
        </p:txBody>
      </p:sp>
      <p:sp>
        <p:nvSpPr>
          <p:cNvPr id="39938" name="Titel 1"/>
          <p:cNvSpPr>
            <a:spLocks noGrp="1"/>
          </p:cNvSpPr>
          <p:nvPr>
            <p:ph type="title"/>
          </p:nvPr>
        </p:nvSpPr>
        <p:spPr>
          <a:xfrm>
            <a:off x="539750" y="1322388"/>
            <a:ext cx="8064500" cy="781050"/>
          </a:xfrm>
        </p:spPr>
        <p:txBody>
          <a:bodyPr/>
          <a:lstStyle/>
          <a:p>
            <a:r>
              <a:rPr lang="de-DE" smtClean="0">
                <a:ea typeface="ＭＳ Ｐゴシック" pitchFamily="34" charset="-128"/>
              </a:rPr>
              <a:t>Kernlehrplan Mathematik NRW und Bildungsstandards</a:t>
            </a:r>
          </a:p>
        </p:txBody>
      </p:sp>
      <p:sp>
        <p:nvSpPr>
          <p:cNvPr id="39939" name="Inhaltsplatzhalter 3"/>
          <p:cNvSpPr>
            <a:spLocks noGrp="1"/>
          </p:cNvSpPr>
          <p:nvPr>
            <p:ph idx="1"/>
          </p:nvPr>
        </p:nvSpPr>
        <p:spPr>
          <a:xfrm>
            <a:off x="539750" y="2187575"/>
            <a:ext cx="8064500" cy="3897313"/>
          </a:xfrm>
        </p:spPr>
        <p:txBody>
          <a:bodyPr/>
          <a:lstStyle/>
          <a:p>
            <a:r>
              <a:rPr lang="de-DE" b="1" smtClean="0">
                <a:ea typeface="ＭＳ Ｐゴシック" pitchFamily="34" charset="-128"/>
              </a:rPr>
              <a:t>Bildungsstandards der KMK </a:t>
            </a:r>
            <a:r>
              <a:rPr lang="de-DE" smtClean="0">
                <a:ea typeface="ＭＳ Ｐゴシック" pitchFamily="34" charset="-128"/>
              </a:rPr>
              <a:t>im Fach Mathematik für die Allgemeine Hochschulreife sind </a:t>
            </a:r>
            <a:r>
              <a:rPr lang="de-DE" b="1" smtClean="0">
                <a:ea typeface="ＭＳ Ｐゴシック" pitchFamily="34" charset="-128"/>
              </a:rPr>
              <a:t>Grundlage des Kernlehrplans</a:t>
            </a:r>
          </a:p>
          <a:p>
            <a:endParaRPr lang="de-DE" smtClean="0">
              <a:ea typeface="ＭＳ Ｐゴシック" pitchFamily="34" charset="-128"/>
            </a:endParaRPr>
          </a:p>
          <a:p>
            <a:pPr marL="400050" lvl="1" indent="0">
              <a:buFontTx/>
              <a:buNone/>
            </a:pPr>
            <a:r>
              <a:rPr lang="de-DE" sz="2000" smtClean="0">
                <a:ea typeface="ＭＳ Ｐゴシック" pitchFamily="34" charset="-128"/>
              </a:rPr>
              <a:t>Internetseite der KMK: </a:t>
            </a:r>
            <a:r>
              <a:rPr lang="de-DE" sz="2000" b="1" smtClean="0">
                <a:ea typeface="ＭＳ Ｐゴシック" pitchFamily="34" charset="-128"/>
              </a:rPr>
              <a:t>www.kmk.org</a:t>
            </a:r>
          </a:p>
          <a:p>
            <a:pPr marL="800100" lvl="2" indent="0">
              <a:buFontTx/>
              <a:buNone/>
            </a:pPr>
            <a:r>
              <a:rPr lang="de-DE" sz="2000" smtClean="0">
                <a:ea typeface="ＭＳ Ｐゴシック" pitchFamily="34" charset="-128"/>
              </a:rPr>
              <a:t>Bildung / Schule →  Qualitätssicherung in Schulen →  Bildungsstandards → Dokumente</a:t>
            </a:r>
          </a:p>
        </p:txBody>
      </p:sp>
      <p:sp>
        <p:nvSpPr>
          <p:cNvPr id="39940"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39941"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F0334D1-4AF4-43A9-A8E3-2A35BAEF67A5}" type="slidenum">
              <a:rPr lang="de-DE" b="0"/>
              <a:pPr/>
              <a:t>11</a:t>
            </a:fld>
            <a:endParaRPr lang="de-DE" b="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noGrp="1" noChangeArrowheads="1"/>
          </p:cNvSpPr>
          <p:nvPr>
            <p:ph type="ftr" sz="quarter" idx="10"/>
          </p:nvPr>
        </p:nvSpPr>
        <p:spPr>
          <a:ln/>
        </p:spPr>
        <p:txBody>
          <a:bodyPr/>
          <a:lstStyle/>
          <a:p>
            <a:r>
              <a:rPr lang="de-DE"/>
              <a:t>Implementation KLP GOSt M Stand 12.10.2013</a:t>
            </a:r>
          </a:p>
        </p:txBody>
      </p:sp>
      <p:sp>
        <p:nvSpPr>
          <p:cNvPr id="13" name="Rectangle 8"/>
          <p:cNvSpPr>
            <a:spLocks noGrp="1" noChangeArrowheads="1"/>
          </p:cNvSpPr>
          <p:nvPr>
            <p:ph type="sldNum" sz="quarter" idx="11"/>
          </p:nvPr>
        </p:nvSpPr>
        <p:spPr>
          <a:ln/>
        </p:spPr>
        <p:txBody>
          <a:bodyPr/>
          <a:lstStyle/>
          <a:p>
            <a:pPr>
              <a:defRPr/>
            </a:pPr>
            <a:fld id="{DFDCEF5D-DFA5-4EC0-98BD-81AA70431701}" type="slidenum">
              <a:rPr lang="de-DE"/>
              <a:pPr>
                <a:defRPr/>
              </a:pPr>
              <a:t>12</a:t>
            </a:fld>
            <a:endParaRPr lang="de-DE" dirty="0"/>
          </a:p>
        </p:txBody>
      </p:sp>
      <p:sp>
        <p:nvSpPr>
          <p:cNvPr id="4198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581FA7A-4898-4755-A429-2D5C1B1A7CFA}" type="slidenum">
              <a:rPr lang="de-DE" b="0"/>
              <a:pPr/>
              <a:t>12</a:t>
            </a:fld>
            <a:endParaRPr lang="de-DE" b="0"/>
          </a:p>
        </p:txBody>
      </p:sp>
      <p:sp>
        <p:nvSpPr>
          <p:cNvPr id="41986" name="Titel 1"/>
          <p:cNvSpPr>
            <a:spLocks noGrp="1"/>
          </p:cNvSpPr>
          <p:nvPr>
            <p:ph type="title"/>
          </p:nvPr>
        </p:nvSpPr>
        <p:spPr/>
        <p:txBody>
          <a:bodyPr/>
          <a:lstStyle/>
          <a:p>
            <a:r>
              <a:rPr lang="de-DE" smtClean="0">
                <a:ea typeface="ＭＳ Ｐゴシック" pitchFamily="34" charset="-128"/>
              </a:rPr>
              <a:t>Allgemeinbildender Mathematikunterricht - Grunderfahrungen</a:t>
            </a:r>
          </a:p>
        </p:txBody>
      </p:sp>
      <p:sp>
        <p:nvSpPr>
          <p:cNvPr id="41987" name="Inhaltsplatzhalter 2"/>
          <p:cNvSpPr>
            <a:spLocks noGrp="1"/>
          </p:cNvSpPr>
          <p:nvPr>
            <p:ph sz="half" idx="1"/>
          </p:nvPr>
        </p:nvSpPr>
        <p:spPr>
          <a:xfrm>
            <a:off x="539750" y="1771650"/>
            <a:ext cx="3956050" cy="4530725"/>
          </a:xfrm>
        </p:spPr>
        <p:txBody>
          <a:bodyPr/>
          <a:lstStyle/>
          <a:p>
            <a:r>
              <a:rPr lang="de-DE" sz="2400" smtClean="0">
                <a:ea typeface="ＭＳ Ｐゴシック" pitchFamily="34" charset="-128"/>
              </a:rPr>
              <a:t>Mathematik als Anwendung</a:t>
            </a:r>
            <a:br>
              <a:rPr lang="de-DE" sz="2400" smtClean="0">
                <a:ea typeface="ＭＳ Ｐゴシック" pitchFamily="34" charset="-128"/>
              </a:rPr>
            </a:br>
            <a:endParaRPr lang="de-DE" sz="2400" smtClean="0">
              <a:ea typeface="ＭＳ Ｐゴシック" pitchFamily="34" charset="-128"/>
            </a:endParaRPr>
          </a:p>
          <a:p>
            <a:endParaRPr lang="de-DE" sz="2400" smtClean="0">
              <a:ea typeface="ＭＳ Ｐゴシック" pitchFamily="34" charset="-128"/>
            </a:endParaRPr>
          </a:p>
          <a:p>
            <a:r>
              <a:rPr lang="de-DE" sz="2400" smtClean="0">
                <a:ea typeface="ＭＳ Ｐゴシック" pitchFamily="34" charset="-128"/>
              </a:rPr>
              <a:t>Mathematik als Struktur</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endParaRPr lang="de-DE" sz="2400" smtClean="0">
              <a:ea typeface="ＭＳ Ｐゴシック" pitchFamily="34" charset="-128"/>
            </a:endParaRPr>
          </a:p>
          <a:p>
            <a:r>
              <a:rPr lang="de-DE" sz="2400" smtClean="0">
                <a:ea typeface="ＭＳ Ｐゴシック" pitchFamily="34" charset="-128"/>
              </a:rPr>
              <a:t>Mathematik als individuelle und kreative Tätigkeit</a:t>
            </a:r>
          </a:p>
        </p:txBody>
      </p:sp>
      <p:sp>
        <p:nvSpPr>
          <p:cNvPr id="9" name="Inhaltsplatzhalter 8"/>
          <p:cNvSpPr>
            <a:spLocks noGrp="1"/>
          </p:cNvSpPr>
          <p:nvPr>
            <p:ph sz="half" idx="2"/>
          </p:nvPr>
        </p:nvSpPr>
        <p:spPr>
          <a:xfrm>
            <a:off x="4579938" y="1617663"/>
            <a:ext cx="3956050" cy="1508125"/>
          </a:xfrm>
          <a:solidFill>
            <a:schemeClr val="bg2">
              <a:lumMod val="20000"/>
              <a:lumOff val="80000"/>
            </a:schemeClr>
          </a:solidFill>
          <a:ln>
            <a:solidFill>
              <a:srgbClr val="0070C0"/>
            </a:solidFill>
          </a:ln>
          <a:effectLst>
            <a:outerShdw blurRad="50800" dist="38100" dir="18900000" algn="bl" rotWithShape="0">
              <a:prstClr val="black">
                <a:alpha val="40000"/>
              </a:prstClr>
            </a:outerShdw>
          </a:effectLst>
        </p:spPr>
        <p:txBody>
          <a:bodyPr lIns="72000" anchor="ctr"/>
          <a:lstStyle/>
          <a:p>
            <a:pPr marL="0" lvl="1" indent="0">
              <a:buFontTx/>
              <a:buNone/>
              <a:defRPr/>
            </a:pPr>
            <a:r>
              <a:rPr lang="de-DE" sz="1600" dirty="0"/>
              <a:t>technische, natürliche, soziale und kulturelle Erscheinungen und Vorgänge mithilfe der Mathematik wahrnehmen, verstehen, beurteilen und beeinflussen </a:t>
            </a:r>
          </a:p>
        </p:txBody>
      </p:sp>
      <p:sp>
        <p:nvSpPr>
          <p:cNvPr id="41989"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 name="Inhaltsplatzhalter 8"/>
          <p:cNvSpPr txBox="1">
            <a:spLocks/>
          </p:cNvSpPr>
          <p:nvPr/>
        </p:nvSpPr>
        <p:spPr bwMode="auto">
          <a:xfrm>
            <a:off x="4579938" y="3206750"/>
            <a:ext cx="3956050" cy="1506538"/>
          </a:xfrm>
          <a:prstGeom prst="rect">
            <a:avLst/>
          </a:prstGeom>
          <a:solidFill>
            <a:schemeClr val="bg2">
              <a:lumMod val="20000"/>
              <a:lumOff val="80000"/>
            </a:schemeClr>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lvl="1" indent="0">
              <a:buFontTx/>
              <a:buNone/>
              <a:defRPr/>
            </a:pPr>
            <a:r>
              <a:rPr lang="de-DE" sz="1600" b="0" kern="0" dirty="0"/>
              <a:t>mathematische Gegenstände und Sachverhalte, repräsentiert in Sprache, Symbolen und Bildern, als geistige Schöpfungen, als eine deduktiv geordnete Welt eigener Art erkennen und weiterentwickeln</a:t>
            </a:r>
          </a:p>
        </p:txBody>
      </p:sp>
      <p:sp>
        <p:nvSpPr>
          <p:cNvPr id="11" name="Inhaltsplatzhalter 8"/>
          <p:cNvSpPr txBox="1">
            <a:spLocks/>
          </p:cNvSpPr>
          <p:nvPr/>
        </p:nvSpPr>
        <p:spPr bwMode="auto">
          <a:xfrm>
            <a:off x="4579938" y="4794250"/>
            <a:ext cx="3956050" cy="1508125"/>
          </a:xfrm>
          <a:prstGeom prst="rect">
            <a:avLst/>
          </a:prstGeom>
          <a:solidFill>
            <a:schemeClr val="bg2">
              <a:lumMod val="20000"/>
              <a:lumOff val="80000"/>
            </a:schemeClr>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lvl="1" indent="0">
              <a:buFontTx/>
              <a:buNone/>
              <a:defRPr/>
            </a:pPr>
            <a:r>
              <a:rPr lang="de-DE" sz="1600" b="0" kern="0" dirty="0"/>
              <a:t>in der Auseinandersetzung mit mathematischen Fragestellungen Kreativität und Problemlösefähigkeit, die über die Mathematik hinausgehen, erwerben und einsetzen</a:t>
            </a:r>
          </a:p>
        </p:txBody>
      </p:sp>
      <p:sp>
        <p:nvSpPr>
          <p:cNvPr id="41992"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0394E54-E47C-48EB-9CD5-53173AB54AE0}" type="slidenum">
              <a:rPr lang="de-DE" b="0"/>
              <a:pPr/>
              <a:t>12</a:t>
            </a:fld>
            <a:endParaRPr lang="de-DE" b="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7"/>
          <p:cNvSpPr>
            <a:spLocks noGrp="1" noChangeArrowheads="1"/>
          </p:cNvSpPr>
          <p:nvPr>
            <p:ph type="ftr" sz="quarter" idx="10"/>
          </p:nvPr>
        </p:nvSpPr>
        <p:spPr>
          <a:ln/>
        </p:spPr>
        <p:txBody>
          <a:bodyPr/>
          <a:lstStyle/>
          <a:p>
            <a:r>
              <a:rPr lang="de-DE"/>
              <a:t>Implementation KLP GOSt M Stand 12.10.2013</a:t>
            </a:r>
          </a:p>
        </p:txBody>
      </p:sp>
      <p:sp>
        <p:nvSpPr>
          <p:cNvPr id="24" name="Rectangle 8"/>
          <p:cNvSpPr>
            <a:spLocks noGrp="1" noChangeArrowheads="1"/>
          </p:cNvSpPr>
          <p:nvPr>
            <p:ph type="sldNum" sz="quarter" idx="11"/>
          </p:nvPr>
        </p:nvSpPr>
        <p:spPr>
          <a:ln/>
        </p:spPr>
        <p:txBody>
          <a:bodyPr/>
          <a:lstStyle/>
          <a:p>
            <a:pPr>
              <a:defRPr/>
            </a:pPr>
            <a:fld id="{0BB5A8B1-B75C-413D-8EBE-681B4ED2A87B}" type="slidenum">
              <a:rPr lang="de-DE"/>
              <a:pPr>
                <a:defRPr/>
              </a:pPr>
              <a:t>13</a:t>
            </a:fld>
            <a:endParaRPr lang="de-DE" dirty="0"/>
          </a:p>
        </p:txBody>
      </p:sp>
      <p:sp>
        <p:nvSpPr>
          <p:cNvPr id="4403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A1D841E-5CEC-44F3-88B5-EDBF010C581E}" type="slidenum">
              <a:rPr lang="de-DE" b="0"/>
              <a:pPr/>
              <a:t>13</a:t>
            </a:fld>
            <a:endParaRPr lang="de-DE" b="0"/>
          </a:p>
        </p:txBody>
      </p:sp>
      <p:sp>
        <p:nvSpPr>
          <p:cNvPr id="44034" name="Titel 1"/>
          <p:cNvSpPr>
            <a:spLocks noGrp="1"/>
          </p:cNvSpPr>
          <p:nvPr>
            <p:ph type="title"/>
          </p:nvPr>
        </p:nvSpPr>
        <p:spPr>
          <a:xfrm>
            <a:off x="539750" y="1322388"/>
            <a:ext cx="8064500" cy="781050"/>
          </a:xfrm>
        </p:spPr>
        <p:txBody>
          <a:bodyPr/>
          <a:lstStyle/>
          <a:p>
            <a:r>
              <a:rPr lang="de-DE" smtClean="0">
                <a:ea typeface="ＭＳ Ｐゴシック" pitchFamily="34" charset="-128"/>
              </a:rPr>
              <a:t>Kompetenzorientierter Kernlehrplan Mathematik – Struktur</a:t>
            </a:r>
          </a:p>
        </p:txBody>
      </p:sp>
      <p:sp>
        <p:nvSpPr>
          <p:cNvPr id="44035" name="Text Box 20"/>
          <p:cNvSpPr txBox="1">
            <a:spLocks noChangeArrowheads="1"/>
          </p:cNvSpPr>
          <p:nvPr/>
        </p:nvSpPr>
        <p:spPr bwMode="auto">
          <a:xfrm>
            <a:off x="2171700" y="1811338"/>
            <a:ext cx="3997325" cy="752475"/>
          </a:xfrm>
          <a:prstGeom prst="rect">
            <a:avLst/>
          </a:prstGeom>
          <a:solidFill>
            <a:schemeClr val="bg1"/>
          </a:solidFill>
          <a:ln w="9525">
            <a:solidFill>
              <a:srgbClr val="000000"/>
            </a:solidFill>
            <a:miter lim="800000"/>
            <a:headEnd/>
            <a:tailEnd/>
          </a:ln>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1800" b="0">
                <a:cs typeface="Times New Roman" pitchFamily="18" charset="0"/>
              </a:rPr>
              <a:t>Übergreifende fachliche Kompetenz</a:t>
            </a:r>
            <a:br>
              <a:rPr lang="de-DE" sz="1800" b="0">
                <a:cs typeface="Times New Roman" pitchFamily="18" charset="0"/>
              </a:rPr>
            </a:br>
            <a:r>
              <a:rPr lang="de-DE" sz="1400" b="0"/>
              <a:t>Mathematik als Anwendung, als Struktur</a:t>
            </a:r>
            <a:br>
              <a:rPr lang="de-DE" sz="1400" b="0"/>
            </a:br>
            <a:r>
              <a:rPr lang="de-DE" sz="1400" b="0"/>
              <a:t>und als individuelle und kreative Tätigkeit</a:t>
            </a:r>
          </a:p>
        </p:txBody>
      </p:sp>
      <p:sp>
        <p:nvSpPr>
          <p:cNvPr id="44036" name="Text Box 21"/>
          <p:cNvSpPr txBox="1">
            <a:spLocks noChangeArrowheads="1"/>
          </p:cNvSpPr>
          <p:nvPr/>
        </p:nvSpPr>
        <p:spPr bwMode="auto">
          <a:xfrm>
            <a:off x="1116013" y="3127375"/>
            <a:ext cx="2897187" cy="754063"/>
          </a:xfrm>
          <a:prstGeom prst="rect">
            <a:avLst/>
          </a:prstGeom>
          <a:solidFill>
            <a:schemeClr val="bg1"/>
          </a:solidFill>
          <a:ln w="9525">
            <a:solidFill>
              <a:srgbClr val="000000"/>
            </a:solidFill>
            <a:miter lim="800000"/>
            <a:headEnd/>
            <a:tailEnd/>
          </a:ln>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1800" b="0">
                <a:cs typeface="Times New Roman" pitchFamily="18" charset="0"/>
                <a:hlinkClick r:id="rId3" action="ppaction://hlinksldjump"/>
              </a:rPr>
              <a:t>Kompetenzbereiche</a:t>
            </a:r>
            <a:endParaRPr lang="de-DE" sz="1800" b="0">
              <a:cs typeface="Times New Roman" pitchFamily="18" charset="0"/>
            </a:endParaRPr>
          </a:p>
          <a:p>
            <a:pPr algn="ctr"/>
            <a:r>
              <a:rPr lang="de-DE" sz="1400" b="0">
                <a:cs typeface="Times New Roman" pitchFamily="18" charset="0"/>
                <a:sym typeface="Symbol" pitchFamily="18" charset="2"/>
              </a:rPr>
              <a:t></a:t>
            </a:r>
            <a:r>
              <a:rPr lang="de-DE" sz="1400" b="0">
                <a:cs typeface="Times New Roman" pitchFamily="18" charset="0"/>
              </a:rPr>
              <a:t> prozessbezogene </a:t>
            </a:r>
            <a:br>
              <a:rPr lang="de-DE" sz="1400" b="0">
                <a:cs typeface="Times New Roman" pitchFamily="18" charset="0"/>
              </a:rPr>
            </a:br>
            <a:r>
              <a:rPr lang="de-DE" sz="1400" b="0">
                <a:cs typeface="Times New Roman" pitchFamily="18" charset="0"/>
              </a:rPr>
              <a:t>Kompetenzerwartungen</a:t>
            </a:r>
          </a:p>
        </p:txBody>
      </p:sp>
      <p:sp>
        <p:nvSpPr>
          <p:cNvPr id="44037" name="Text Box 22"/>
          <p:cNvSpPr txBox="1">
            <a:spLocks noChangeArrowheads="1"/>
          </p:cNvSpPr>
          <p:nvPr/>
        </p:nvSpPr>
        <p:spPr bwMode="auto">
          <a:xfrm>
            <a:off x="4319588" y="3127375"/>
            <a:ext cx="2898775" cy="754063"/>
          </a:xfrm>
          <a:prstGeom prst="rect">
            <a:avLst/>
          </a:prstGeom>
          <a:solidFill>
            <a:schemeClr val="bg1"/>
          </a:solidFill>
          <a:ln w="9525">
            <a:solidFill>
              <a:srgbClr val="000000"/>
            </a:solidFill>
            <a:miter lim="800000"/>
            <a:headEnd/>
            <a:tailEnd/>
          </a:ln>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1800" b="0">
                <a:cs typeface="Times New Roman" pitchFamily="18" charset="0"/>
                <a:hlinkClick r:id="rId4" action="ppaction://hlinksldjump"/>
              </a:rPr>
              <a:t>Inhaltsfelder</a:t>
            </a:r>
            <a:endParaRPr lang="de-DE" sz="1800" b="0">
              <a:cs typeface="Times New Roman" pitchFamily="18" charset="0"/>
            </a:endParaRPr>
          </a:p>
          <a:p>
            <a:pPr algn="ctr"/>
            <a:r>
              <a:rPr lang="de-DE" sz="1400" b="0">
                <a:cs typeface="Times New Roman" pitchFamily="18" charset="0"/>
                <a:sym typeface="Symbol" pitchFamily="18" charset="2"/>
              </a:rPr>
              <a:t></a:t>
            </a:r>
            <a:r>
              <a:rPr lang="de-DE" sz="1400" b="0">
                <a:cs typeface="Times New Roman" pitchFamily="18" charset="0"/>
              </a:rPr>
              <a:t> inhaltsbezogene </a:t>
            </a:r>
            <a:br>
              <a:rPr lang="de-DE" sz="1400" b="0">
                <a:cs typeface="Times New Roman" pitchFamily="18" charset="0"/>
              </a:rPr>
            </a:br>
            <a:r>
              <a:rPr lang="de-DE" sz="1400" b="0">
                <a:cs typeface="Times New Roman" pitchFamily="18" charset="0"/>
              </a:rPr>
              <a:t>Kompetenzerwartungen</a:t>
            </a:r>
          </a:p>
        </p:txBody>
      </p:sp>
      <p:sp>
        <p:nvSpPr>
          <p:cNvPr id="18442" name="Text Box 23"/>
          <p:cNvSpPr txBox="1">
            <a:spLocks noChangeArrowheads="1"/>
          </p:cNvSpPr>
          <p:nvPr/>
        </p:nvSpPr>
        <p:spPr bwMode="auto">
          <a:xfrm>
            <a:off x="1116013" y="4448175"/>
            <a:ext cx="6102350" cy="1778000"/>
          </a:xfrm>
          <a:prstGeom prst="rect">
            <a:avLst/>
          </a:prstGeom>
          <a:solidFill>
            <a:schemeClr val="accent5"/>
          </a:solidFill>
          <a:ln w="9525">
            <a:solidFill>
              <a:srgbClr val="000000"/>
            </a:solidFill>
            <a:prstDash val="dash"/>
            <a:miter lim="800000"/>
            <a:headEnd/>
            <a:tailEnd/>
          </a:ln>
        </p:spPr>
        <p:txBody>
          <a:bodyPr/>
          <a:lstStyle>
            <a:lvl1pPr eaLnBrk="0" hangingPunct="0">
              <a:defRPr>
                <a:solidFill>
                  <a:schemeClr val="tx1"/>
                </a:solidFill>
                <a:latin typeface="Arial" pitchFamily="34" charset="0"/>
                <a:ea typeface="ＭＳ Ｐゴシック"/>
                <a:cs typeface="ＭＳ Ｐゴシック"/>
              </a:defRPr>
            </a:lvl1pPr>
            <a:lvl2pPr marL="742950" indent="-285750" eaLnBrk="0" hangingPunct="0">
              <a:defRPr>
                <a:solidFill>
                  <a:schemeClr val="tx1"/>
                </a:solidFill>
                <a:latin typeface="Arial" pitchFamily="34" charset="0"/>
                <a:ea typeface="ＭＳ Ｐゴシック"/>
                <a:cs typeface="ＭＳ Ｐゴシック"/>
              </a:defRPr>
            </a:lvl2pPr>
            <a:lvl3pPr marL="1143000" indent="-228600" eaLnBrk="0" hangingPunct="0">
              <a:defRPr>
                <a:solidFill>
                  <a:schemeClr val="tx1"/>
                </a:solidFill>
                <a:latin typeface="Arial" pitchFamily="34" charset="0"/>
                <a:ea typeface="ＭＳ Ｐゴシック"/>
                <a:cs typeface="ＭＳ Ｐゴシック"/>
              </a:defRPr>
            </a:lvl3pPr>
            <a:lvl4pPr marL="1600200" indent="-228600" eaLnBrk="0" hangingPunct="0">
              <a:defRPr>
                <a:solidFill>
                  <a:schemeClr val="tx1"/>
                </a:solidFill>
                <a:latin typeface="Arial" pitchFamily="34" charset="0"/>
                <a:ea typeface="ＭＳ Ｐゴシック"/>
                <a:cs typeface="ＭＳ Ｐゴシック"/>
              </a:defRPr>
            </a:lvl4pPr>
            <a:lvl5pPr marL="2057400" indent="-228600" eaLnBrk="0" hangingPunct="0">
              <a:defRPr>
                <a:solidFill>
                  <a:schemeClr val="tx1"/>
                </a:solidFill>
                <a:latin typeface="Arial" pitchFamily="34" charset="0"/>
                <a:ea typeface="ＭＳ Ｐゴシック"/>
                <a:cs typeface="ＭＳ Ｐゴシック"/>
              </a:defRPr>
            </a:lvl5pPr>
            <a:lvl6pPr marL="25146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6pPr>
            <a:lvl7pPr marL="29718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7pPr>
            <a:lvl8pPr marL="34290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8pPr>
            <a:lvl9pPr marL="3886200" indent="-228600" eaLnBrk="0" fontAlgn="base" hangingPunct="0">
              <a:spcBef>
                <a:spcPct val="0"/>
              </a:spcBef>
              <a:spcAft>
                <a:spcPct val="0"/>
              </a:spcAft>
              <a:defRPr>
                <a:solidFill>
                  <a:schemeClr val="tx1"/>
                </a:solidFill>
                <a:latin typeface="Arial" pitchFamily="34" charset="0"/>
                <a:ea typeface="ＭＳ Ｐゴシック"/>
                <a:cs typeface="ＭＳ Ｐゴシック"/>
              </a:defRPr>
            </a:lvl9pPr>
          </a:lstStyle>
          <a:p>
            <a:pPr algn="ctr" eaLnBrk="1" hangingPunct="1">
              <a:defRPr/>
            </a:pPr>
            <a:r>
              <a:rPr lang="de-DE" sz="1800" b="0" dirty="0">
                <a:cs typeface="Times New Roman" pitchFamily="18" charset="0"/>
              </a:rPr>
              <a:t>Konkrete Lern- und Anforderungssituationen</a:t>
            </a:r>
          </a:p>
          <a:p>
            <a:pPr algn="ctr" eaLnBrk="1" hangingPunct="1">
              <a:defRPr/>
            </a:pPr>
            <a:r>
              <a:rPr lang="de-DE" sz="1800" b="0" dirty="0">
                <a:cs typeface="Times New Roman" pitchFamily="18" charset="0"/>
              </a:rPr>
              <a:t> </a:t>
            </a:r>
            <a:r>
              <a:rPr lang="de-DE" sz="1400" b="0" dirty="0">
                <a:cs typeface="Times New Roman" pitchFamily="18" charset="0"/>
              </a:rPr>
              <a:t>(Zusammenführung von Kompetenzbereichen und Inhaltsfeldern)</a:t>
            </a:r>
          </a:p>
        </p:txBody>
      </p:sp>
      <p:cxnSp>
        <p:nvCxnSpPr>
          <p:cNvPr id="44039" name="Line 24"/>
          <p:cNvCxnSpPr>
            <a:cxnSpLocks noChangeShapeType="1"/>
          </p:cNvCxnSpPr>
          <p:nvPr/>
        </p:nvCxnSpPr>
        <p:spPr bwMode="auto">
          <a:xfrm>
            <a:off x="4167188" y="2570163"/>
            <a:ext cx="0" cy="25241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4040" name="Line 25"/>
          <p:cNvCxnSpPr>
            <a:cxnSpLocks noChangeShapeType="1"/>
          </p:cNvCxnSpPr>
          <p:nvPr/>
        </p:nvCxnSpPr>
        <p:spPr bwMode="auto">
          <a:xfrm flipH="1">
            <a:off x="2173288" y="2822575"/>
            <a:ext cx="19939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4041" name="Line 26"/>
          <p:cNvCxnSpPr>
            <a:cxnSpLocks noChangeShapeType="1"/>
          </p:cNvCxnSpPr>
          <p:nvPr/>
        </p:nvCxnSpPr>
        <p:spPr bwMode="auto">
          <a:xfrm flipH="1">
            <a:off x="4167188" y="2822575"/>
            <a:ext cx="199231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44042" name="Line 27"/>
          <p:cNvCxnSpPr>
            <a:cxnSpLocks noChangeShapeType="1"/>
          </p:cNvCxnSpPr>
          <p:nvPr/>
        </p:nvCxnSpPr>
        <p:spPr bwMode="auto">
          <a:xfrm>
            <a:off x="2171700" y="2822575"/>
            <a:ext cx="0" cy="2857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4043" name="Line 28"/>
          <p:cNvCxnSpPr>
            <a:cxnSpLocks noChangeShapeType="1"/>
          </p:cNvCxnSpPr>
          <p:nvPr/>
        </p:nvCxnSpPr>
        <p:spPr bwMode="auto">
          <a:xfrm>
            <a:off x="6167438" y="2822575"/>
            <a:ext cx="1587" cy="2857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4044" name="Line 29"/>
          <p:cNvCxnSpPr>
            <a:cxnSpLocks noChangeShapeType="1"/>
          </p:cNvCxnSpPr>
          <p:nvPr/>
        </p:nvCxnSpPr>
        <p:spPr bwMode="auto">
          <a:xfrm>
            <a:off x="4167188" y="4108450"/>
            <a:ext cx="0" cy="307975"/>
          </a:xfrm>
          <a:prstGeom prst="line">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cxnSp>
      <p:cxnSp>
        <p:nvCxnSpPr>
          <p:cNvPr id="44045" name="Line 30"/>
          <p:cNvCxnSpPr>
            <a:cxnSpLocks noChangeShapeType="1"/>
          </p:cNvCxnSpPr>
          <p:nvPr/>
        </p:nvCxnSpPr>
        <p:spPr bwMode="auto">
          <a:xfrm flipH="1">
            <a:off x="2173288" y="4108450"/>
            <a:ext cx="1993900" cy="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4046" name="Line 31"/>
          <p:cNvCxnSpPr>
            <a:cxnSpLocks noChangeShapeType="1"/>
          </p:cNvCxnSpPr>
          <p:nvPr/>
        </p:nvCxnSpPr>
        <p:spPr bwMode="auto">
          <a:xfrm flipH="1">
            <a:off x="4167188" y="4106863"/>
            <a:ext cx="1992312" cy="1587"/>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4047" name="Line 32"/>
          <p:cNvCxnSpPr>
            <a:cxnSpLocks noChangeShapeType="1"/>
          </p:cNvCxnSpPr>
          <p:nvPr/>
        </p:nvCxnSpPr>
        <p:spPr bwMode="auto">
          <a:xfrm>
            <a:off x="2171700" y="3930650"/>
            <a:ext cx="1588" cy="15716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cxnSp>
        <p:nvCxnSpPr>
          <p:cNvPr id="44048" name="Line 33"/>
          <p:cNvCxnSpPr>
            <a:cxnSpLocks noChangeShapeType="1"/>
          </p:cNvCxnSpPr>
          <p:nvPr/>
        </p:nvCxnSpPr>
        <p:spPr bwMode="auto">
          <a:xfrm flipH="1">
            <a:off x="6159500" y="3930650"/>
            <a:ext cx="7938" cy="157163"/>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cxnSp>
      <p:sp>
        <p:nvSpPr>
          <p:cNvPr id="44049" name="Text Box 38"/>
          <p:cNvSpPr txBox="1">
            <a:spLocks noChangeArrowheads="1"/>
          </p:cNvSpPr>
          <p:nvPr/>
        </p:nvSpPr>
        <p:spPr bwMode="auto">
          <a:xfrm>
            <a:off x="7245350" y="4478338"/>
            <a:ext cx="169068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2000" b="0">
                <a:cs typeface="Times New Roman" pitchFamily="18" charset="0"/>
              </a:rPr>
              <a:t>Schulinterner Lehrplan/</a:t>
            </a:r>
            <a:br>
              <a:rPr lang="de-DE" sz="2000" b="0">
                <a:cs typeface="Times New Roman" pitchFamily="18" charset="0"/>
              </a:rPr>
            </a:br>
            <a:r>
              <a:rPr lang="de-DE" sz="2000" b="0">
                <a:cs typeface="Times New Roman" pitchFamily="18" charset="0"/>
              </a:rPr>
              <a:t>Unterricht</a:t>
            </a:r>
          </a:p>
        </p:txBody>
      </p:sp>
      <p:sp>
        <p:nvSpPr>
          <p:cNvPr id="44050" name="Text Box 9"/>
          <p:cNvSpPr txBox="1">
            <a:spLocks noChangeArrowheads="1"/>
          </p:cNvSpPr>
          <p:nvPr/>
        </p:nvSpPr>
        <p:spPr bwMode="auto">
          <a:xfrm>
            <a:off x="1233488" y="5260975"/>
            <a:ext cx="5872162" cy="866775"/>
          </a:xfrm>
          <a:prstGeom prst="rect">
            <a:avLst/>
          </a:prstGeom>
          <a:solidFill>
            <a:srgbClr val="EFF4CC"/>
          </a:solidFill>
          <a:ln w="25400">
            <a:solidFill>
              <a:srgbClr val="000080"/>
            </a:solidFill>
            <a:miter lim="800000"/>
            <a:headEnd/>
            <a:tailEnd/>
          </a:ln>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spcBef>
                <a:spcPct val="50000"/>
              </a:spcBef>
            </a:pPr>
            <a:r>
              <a:rPr lang="de-DE" sz="2000" b="0">
                <a:solidFill>
                  <a:srgbClr val="000066"/>
                </a:solidFill>
                <a:ea typeface="ヒラギノ角ゴ Pro W3"/>
                <a:cs typeface="ヒラギノ角ゴ Pro W3"/>
              </a:rPr>
              <a:t>Die Schülerinnen und Schüler können… </a:t>
            </a:r>
            <a:br>
              <a:rPr lang="de-DE" sz="2000" b="0">
                <a:solidFill>
                  <a:srgbClr val="000066"/>
                </a:solidFill>
                <a:ea typeface="ヒラギノ角ゴ Pro W3"/>
                <a:cs typeface="ヒラギノ角ゴ Pro W3"/>
              </a:rPr>
            </a:br>
            <a:r>
              <a:rPr lang="de-DE" sz="2000" b="0">
                <a:solidFill>
                  <a:srgbClr val="000066"/>
                </a:solidFill>
                <a:ea typeface="ヒラギノ角ゴ Pro W3"/>
                <a:cs typeface="ヒラギノ角ゴ Pro W3"/>
                <a:sym typeface="Wingdings" pitchFamily="2" charset="2"/>
              </a:rPr>
              <a:t> Schulinterner Lehrplan</a:t>
            </a:r>
            <a:endParaRPr lang="de-DE" sz="2000">
              <a:solidFill>
                <a:srgbClr val="FFC000"/>
              </a:solidFill>
              <a:ea typeface="ヒラギノ角ゴ Pro W3"/>
              <a:cs typeface="ヒラギノ角ゴ Pro W3"/>
            </a:endParaRPr>
          </a:p>
        </p:txBody>
      </p:sp>
      <p:sp>
        <p:nvSpPr>
          <p:cNvPr id="44051"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44052" name="Text Box 38"/>
          <p:cNvSpPr txBox="1">
            <a:spLocks noChangeArrowheads="1"/>
          </p:cNvSpPr>
          <p:nvPr/>
        </p:nvSpPr>
        <p:spPr bwMode="auto">
          <a:xfrm>
            <a:off x="7346950" y="1798638"/>
            <a:ext cx="1658938" cy="230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2000" b="0">
                <a:cs typeface="Times New Roman" pitchFamily="18" charset="0"/>
              </a:rPr>
              <a:t>Kernlehrplan</a:t>
            </a:r>
          </a:p>
        </p:txBody>
      </p:sp>
      <p:sp>
        <p:nvSpPr>
          <p:cNvPr id="44053"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4764BDCF-976D-4526-8177-62C2CEB2DCFC}" type="slidenum">
              <a:rPr lang="de-DE" b="0"/>
              <a:pPr/>
              <a:t>13</a:t>
            </a:fld>
            <a:endParaRPr lang="de-DE" b="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07445D48-1F29-41A2-A37A-F60FCA78E00A}" type="slidenum">
              <a:rPr lang="de-DE"/>
              <a:pPr>
                <a:defRPr/>
              </a:pPr>
              <a:t>14</a:t>
            </a:fld>
            <a:endParaRPr lang="de-DE" dirty="0"/>
          </a:p>
        </p:txBody>
      </p:sp>
      <p:sp>
        <p:nvSpPr>
          <p:cNvPr id="4608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EF7EF1D-AF44-48D5-B2F8-EAE1B6C4B673}" type="slidenum">
              <a:rPr lang="de-DE" b="0"/>
              <a:pPr/>
              <a:t>14</a:t>
            </a:fld>
            <a:endParaRPr lang="de-DE" b="0"/>
          </a:p>
        </p:txBody>
      </p:sp>
      <p:sp>
        <p:nvSpPr>
          <p:cNvPr id="46082" name="Rectangle 3"/>
          <p:cNvSpPr>
            <a:spLocks noGrp="1" noChangeArrowheads="1"/>
          </p:cNvSpPr>
          <p:nvPr>
            <p:ph type="title"/>
          </p:nvPr>
        </p:nvSpPr>
        <p:spPr>
          <a:xfrm>
            <a:off x="539750" y="1322388"/>
            <a:ext cx="8064500" cy="781050"/>
          </a:xfrm>
        </p:spPr>
        <p:txBody>
          <a:bodyPr/>
          <a:lstStyle/>
          <a:p>
            <a:r>
              <a:rPr lang="de-DE" smtClean="0">
                <a:ea typeface="ＭＳ Ｐゴシック" pitchFamily="34" charset="-128"/>
              </a:rPr>
              <a:t>Kompetenzorientierter Kernlehrplan Mathematik</a:t>
            </a:r>
            <a:br>
              <a:rPr lang="de-DE" smtClean="0">
                <a:ea typeface="ＭＳ Ｐゴシック" pitchFamily="34" charset="-128"/>
              </a:rPr>
            </a:br>
            <a:r>
              <a:rPr lang="de-DE" smtClean="0">
                <a:ea typeface="ＭＳ Ｐゴシック" pitchFamily="34" charset="-128"/>
              </a:rPr>
              <a:t>Zentrale Begriffe und Ebenen im Kernlehrplan</a:t>
            </a:r>
            <a:br>
              <a:rPr lang="de-DE" smtClean="0">
                <a:ea typeface="ＭＳ Ｐゴシック" pitchFamily="34" charset="-128"/>
              </a:rPr>
            </a:br>
            <a:endParaRPr lang="de-DE" smtClean="0">
              <a:ea typeface="ＭＳ Ｐゴシック" pitchFamily="34" charset="-128"/>
            </a:endParaRPr>
          </a:p>
        </p:txBody>
      </p:sp>
      <p:sp>
        <p:nvSpPr>
          <p:cNvPr id="22531" name="Inhaltsplatzhalter 1"/>
          <p:cNvSpPr>
            <a:spLocks noGrp="1"/>
          </p:cNvSpPr>
          <p:nvPr>
            <p:ph idx="1"/>
          </p:nvPr>
        </p:nvSpPr>
        <p:spPr>
          <a:xfrm>
            <a:off x="539750" y="2187575"/>
            <a:ext cx="8064500" cy="3897313"/>
          </a:xfrm>
        </p:spPr>
        <p:txBody>
          <a:bodyPr/>
          <a:lstStyle/>
          <a:p>
            <a:pPr>
              <a:defRPr/>
            </a:pPr>
            <a:r>
              <a:rPr lang="de-DE" b="1" dirty="0" smtClean="0">
                <a:ea typeface="ＭＳ Ｐゴシック" pitchFamily="34" charset="-128"/>
              </a:rPr>
              <a:t>Kompetenzbereiche</a:t>
            </a:r>
            <a:r>
              <a:rPr lang="de-DE" dirty="0" smtClean="0">
                <a:ea typeface="ＭＳ Ｐゴシック" pitchFamily="34" charset="-128"/>
              </a:rPr>
              <a:t>: Systematisieren die kognitiven Prozesse </a:t>
            </a:r>
          </a:p>
          <a:p>
            <a:pPr marL="457200" lvl="1" indent="0">
              <a:buFontTx/>
              <a:buNone/>
              <a:defRPr/>
            </a:pPr>
            <a:r>
              <a:rPr lang="de-DE" dirty="0" smtClean="0">
                <a:ea typeface="ＭＳ Ｐゴシック" pitchFamily="34" charset="-128"/>
              </a:rPr>
              <a:t>z. B. „Modellieren“</a:t>
            </a:r>
          </a:p>
          <a:p>
            <a:pPr marL="0" indent="0">
              <a:buFontTx/>
              <a:buNone/>
              <a:defRPr/>
            </a:pPr>
            <a:endParaRPr lang="de-DE" dirty="0" smtClean="0">
              <a:ea typeface="ＭＳ Ｐゴシック" pitchFamily="34" charset="-128"/>
            </a:endParaRPr>
          </a:p>
          <a:p>
            <a:pPr lvl="1">
              <a:buFont typeface="Wingdings"/>
              <a:buChar char="à"/>
              <a:defRPr/>
            </a:pPr>
            <a:r>
              <a:rPr lang="de-DE" b="1" dirty="0" smtClean="0">
                <a:ea typeface="ＭＳ Ｐゴシック" pitchFamily="34" charset="-128"/>
                <a:sym typeface="Wingdings" pitchFamily="2" charset="2"/>
              </a:rPr>
              <a:t>Prozessbezogene Kompetenzerwartungen</a:t>
            </a:r>
            <a:br>
              <a:rPr lang="de-DE" b="1" dirty="0" smtClean="0">
                <a:ea typeface="ＭＳ Ｐゴシック" pitchFamily="34" charset="-128"/>
                <a:sym typeface="Wingdings" pitchFamily="2" charset="2"/>
              </a:rPr>
            </a:br>
            <a:r>
              <a:rPr lang="de-DE" dirty="0" smtClean="0">
                <a:ea typeface="ＭＳ Ｐゴシック" pitchFamily="34" charset="-128"/>
                <a:sym typeface="Wingdings" pitchFamily="2" charset="2"/>
              </a:rPr>
              <a:t>Insgesamt für die gymnasiale Oberstufe formuliert</a:t>
            </a:r>
            <a:endParaRPr lang="de-DE" b="1" dirty="0" smtClean="0">
              <a:ea typeface="ＭＳ Ｐゴシック" pitchFamily="34" charset="-128"/>
              <a:sym typeface="Wingdings" pitchFamily="2" charset="2"/>
            </a:endParaRPr>
          </a:p>
          <a:p>
            <a:pPr>
              <a:buFont typeface="Wingdings"/>
              <a:buChar char="à"/>
              <a:defRPr/>
            </a:pPr>
            <a:endParaRPr lang="de-DE" dirty="0">
              <a:ea typeface="ＭＳ Ｐゴシック" pitchFamily="34" charset="-128"/>
              <a:sym typeface="Wingdings" pitchFamily="2" charset="2"/>
            </a:endParaRPr>
          </a:p>
          <a:p>
            <a:pPr>
              <a:buFont typeface="Wingdings"/>
              <a:buChar char="à"/>
              <a:defRPr/>
            </a:pPr>
            <a:endParaRPr lang="de-DE" dirty="0" smtClean="0">
              <a:ea typeface="ＭＳ Ｐゴシック" pitchFamily="34" charset="-128"/>
              <a:sym typeface="Wingdings" pitchFamily="2" charset="2"/>
            </a:endParaRPr>
          </a:p>
          <a:p>
            <a:pPr marL="0" indent="0" algn="r">
              <a:buFontTx/>
              <a:buNone/>
              <a:defRPr/>
            </a:pPr>
            <a:r>
              <a:rPr lang="de-DE" dirty="0" smtClean="0">
                <a:ea typeface="ＭＳ Ｐゴシック" pitchFamily="34" charset="-128"/>
                <a:sym typeface="Wingdings" pitchFamily="2" charset="2"/>
                <a:hlinkClick r:id="rId3" action="ppaction://hlinksldjump"/>
              </a:rPr>
              <a:t>zurück</a:t>
            </a:r>
            <a:endParaRPr lang="de-DE" dirty="0" smtClean="0">
              <a:ea typeface="ＭＳ Ｐゴシック" pitchFamily="34" charset="-128"/>
            </a:endParaRPr>
          </a:p>
        </p:txBody>
      </p:sp>
      <p:sp>
        <p:nvSpPr>
          <p:cNvPr id="46084"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46085"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E45CF43A-A36D-414A-B456-CEF4D6FD0E54}" type="slidenum">
              <a:rPr lang="de-DE" b="0"/>
              <a:pPr/>
              <a:t>14</a:t>
            </a:fld>
            <a:endParaRPr lang="de-DE" b="0"/>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87940FB9-1729-4336-9857-07C4C5755F72}" type="slidenum">
              <a:rPr lang="de-DE"/>
              <a:pPr>
                <a:defRPr/>
              </a:pPr>
              <a:t>15</a:t>
            </a:fld>
            <a:endParaRPr lang="de-DE" dirty="0"/>
          </a:p>
        </p:txBody>
      </p:sp>
      <p:sp>
        <p:nvSpPr>
          <p:cNvPr id="4812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CF0D0FF-BD5F-419E-A83A-2E3A9F71A298}" type="slidenum">
              <a:rPr lang="de-DE" b="0"/>
              <a:pPr/>
              <a:t>15</a:t>
            </a:fld>
            <a:endParaRPr lang="de-DE" b="0"/>
          </a:p>
        </p:txBody>
      </p:sp>
      <p:sp>
        <p:nvSpPr>
          <p:cNvPr id="48130" name="Rectangle 3"/>
          <p:cNvSpPr>
            <a:spLocks noGrp="1" noChangeArrowheads="1"/>
          </p:cNvSpPr>
          <p:nvPr>
            <p:ph type="title"/>
          </p:nvPr>
        </p:nvSpPr>
        <p:spPr>
          <a:xfrm>
            <a:off x="539750" y="1322388"/>
            <a:ext cx="8064500" cy="781050"/>
          </a:xfrm>
        </p:spPr>
        <p:txBody>
          <a:bodyPr/>
          <a:lstStyle/>
          <a:p>
            <a:r>
              <a:rPr lang="de-DE" smtClean="0">
                <a:ea typeface="ＭＳ Ｐゴシック" pitchFamily="34" charset="-128"/>
              </a:rPr>
              <a:t>Kompetenzorientierter Kernlehrplan Mathematik</a:t>
            </a:r>
            <a:br>
              <a:rPr lang="de-DE" smtClean="0">
                <a:ea typeface="ＭＳ Ｐゴシック" pitchFamily="34" charset="-128"/>
              </a:rPr>
            </a:br>
            <a:r>
              <a:rPr lang="de-DE" smtClean="0">
                <a:ea typeface="ＭＳ Ｐゴシック" pitchFamily="34" charset="-128"/>
              </a:rPr>
              <a:t>Zentrale Begriffe und Ebenen im Kernlehrplan</a:t>
            </a:r>
            <a:br>
              <a:rPr lang="de-DE" smtClean="0">
                <a:ea typeface="ＭＳ Ｐゴシック" pitchFamily="34" charset="-128"/>
              </a:rPr>
            </a:br>
            <a:endParaRPr lang="de-DE" smtClean="0">
              <a:ea typeface="ＭＳ Ｐゴシック" pitchFamily="34" charset="-128"/>
            </a:endParaRPr>
          </a:p>
        </p:txBody>
      </p:sp>
      <p:sp>
        <p:nvSpPr>
          <p:cNvPr id="48131" name="Inhaltsplatzhalter 1"/>
          <p:cNvSpPr>
            <a:spLocks noGrp="1"/>
          </p:cNvSpPr>
          <p:nvPr>
            <p:ph idx="1"/>
          </p:nvPr>
        </p:nvSpPr>
        <p:spPr>
          <a:xfrm>
            <a:off x="539750" y="2187575"/>
            <a:ext cx="8064500" cy="3897313"/>
          </a:xfrm>
        </p:spPr>
        <p:txBody>
          <a:bodyPr/>
          <a:lstStyle/>
          <a:p>
            <a:r>
              <a:rPr lang="de-DE" b="1" smtClean="0">
                <a:ea typeface="ＭＳ Ｐゴシック" pitchFamily="34" charset="-128"/>
              </a:rPr>
              <a:t>Inhaltsfelder </a:t>
            </a:r>
            <a:r>
              <a:rPr lang="de-DE" smtClean="0">
                <a:ea typeface="ＭＳ Ｐゴシック" pitchFamily="34" charset="-128"/>
              </a:rPr>
              <a:t>(nicht gleichzusetzen mit Unterrichtsvorhaben): Systematisieren die Gegenstände</a:t>
            </a:r>
          </a:p>
          <a:p>
            <a:pPr marL="457200" lvl="1" indent="0">
              <a:buFontTx/>
              <a:buNone/>
            </a:pPr>
            <a:r>
              <a:rPr lang="de-DE" smtClean="0">
                <a:ea typeface="ＭＳ Ｐゴシック" pitchFamily="34" charset="-128"/>
              </a:rPr>
              <a:t>z.B. „Funktionen und Analysis“ </a:t>
            </a:r>
          </a:p>
          <a:p>
            <a:r>
              <a:rPr lang="de-DE" b="1" smtClean="0">
                <a:ea typeface="ＭＳ Ｐゴシック" pitchFamily="34" charset="-128"/>
              </a:rPr>
              <a:t>Inhaltliche Schwerpunkte</a:t>
            </a:r>
            <a:r>
              <a:rPr lang="de-DE" smtClean="0">
                <a:ea typeface="ＭＳ Ｐゴシック" pitchFamily="34" charset="-128"/>
              </a:rPr>
              <a:t>: Untergliederungselemente der Inhaltsfelder </a:t>
            </a:r>
          </a:p>
          <a:p>
            <a:pPr marL="457200" lvl="1" indent="0">
              <a:buFontTx/>
              <a:buNone/>
            </a:pPr>
            <a:r>
              <a:rPr lang="de-DE" smtClean="0">
                <a:ea typeface="ＭＳ Ｐゴシック" pitchFamily="34" charset="-128"/>
              </a:rPr>
              <a:t>z. B. „Grundverständnis des Ableitungsbegriffs“</a:t>
            </a:r>
          </a:p>
          <a:p>
            <a:pPr marL="457200" lvl="1" indent="0">
              <a:buFontTx/>
              <a:buNone/>
            </a:pPr>
            <a:endParaRPr lang="de-DE" smtClean="0">
              <a:ea typeface="ＭＳ Ｐゴシック" pitchFamily="34" charset="-128"/>
            </a:endParaRPr>
          </a:p>
          <a:p>
            <a:pPr marL="457200" lvl="1" indent="0">
              <a:buFontTx/>
              <a:buNone/>
            </a:pPr>
            <a:r>
              <a:rPr lang="de-DE" smtClean="0">
                <a:ea typeface="ＭＳ Ｐゴシック" pitchFamily="34" charset="-128"/>
                <a:sym typeface="Wingdings" pitchFamily="2" charset="2"/>
              </a:rPr>
              <a:t> </a:t>
            </a:r>
            <a:r>
              <a:rPr lang="de-DE" b="1" smtClean="0">
                <a:ea typeface="ＭＳ Ｐゴシック" pitchFamily="34" charset="-128"/>
                <a:sym typeface="Wingdings" pitchFamily="2" charset="2"/>
              </a:rPr>
              <a:t>Inhaltsbezogene Kompetenzerwartungen </a:t>
            </a:r>
            <a:br>
              <a:rPr lang="de-DE" b="1" smtClean="0">
                <a:ea typeface="ＭＳ Ｐゴシック" pitchFamily="34" charset="-128"/>
                <a:sym typeface="Wingdings" pitchFamily="2" charset="2"/>
              </a:rPr>
            </a:br>
            <a:r>
              <a:rPr lang="de-DE" b="1" smtClean="0">
                <a:ea typeface="ＭＳ Ｐゴシック" pitchFamily="34" charset="-128"/>
                <a:sym typeface="Wingdings" pitchFamily="2" charset="2"/>
              </a:rPr>
              <a:t>     </a:t>
            </a:r>
            <a:r>
              <a:rPr lang="de-DE" smtClean="0">
                <a:ea typeface="ＭＳ Ｐゴシック" pitchFamily="34" charset="-128"/>
                <a:sym typeface="Wingdings" pitchFamily="2" charset="2"/>
              </a:rPr>
              <a:t>Getrennt für E-Phase und Q-Phase formuliert</a:t>
            </a:r>
            <a:endParaRPr lang="de-DE" smtClean="0">
              <a:ea typeface="ＭＳ Ｐゴシック" pitchFamily="34" charset="-128"/>
            </a:endParaRPr>
          </a:p>
          <a:p>
            <a:pPr marL="457200" lvl="1" indent="0" algn="r">
              <a:buFontTx/>
              <a:buNone/>
            </a:pPr>
            <a:r>
              <a:rPr lang="de-DE" smtClean="0">
                <a:ea typeface="ＭＳ Ｐゴシック" pitchFamily="34" charset="-128"/>
                <a:hlinkClick r:id="rId3" action="ppaction://hlinksldjump"/>
              </a:rPr>
              <a:t>zurück</a:t>
            </a:r>
            <a:endParaRPr lang="de-DE" smtClean="0">
              <a:ea typeface="ＭＳ Ｐゴシック" pitchFamily="34" charset="-128"/>
            </a:endParaRPr>
          </a:p>
          <a:p>
            <a:pPr marL="457200" lvl="1" indent="0">
              <a:buFontTx/>
              <a:buNone/>
            </a:pPr>
            <a:endParaRPr lang="de-DE" smtClean="0">
              <a:ea typeface="ＭＳ Ｐゴシック" pitchFamily="34" charset="-128"/>
            </a:endParaRPr>
          </a:p>
          <a:p>
            <a:pPr marL="457200" lvl="1" indent="0">
              <a:buFontTx/>
              <a:buNone/>
            </a:pPr>
            <a:endParaRPr lang="de-DE" smtClean="0">
              <a:ea typeface="ＭＳ Ｐゴシック" pitchFamily="34" charset="-128"/>
            </a:endParaRPr>
          </a:p>
        </p:txBody>
      </p:sp>
      <p:sp>
        <p:nvSpPr>
          <p:cNvPr id="48132"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48133"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40D65D6-2299-4948-9643-254CDD87D9E4}" type="slidenum">
              <a:rPr lang="de-DE" b="0"/>
              <a:pPr/>
              <a:t>15</a:t>
            </a:fld>
            <a:endParaRPr lang="de-DE" b="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715303EB-99E6-451A-92CB-D5593F0A4627}" type="slidenum">
              <a:rPr lang="de-DE"/>
              <a:pPr>
                <a:defRPr/>
              </a:pPr>
              <a:t>16</a:t>
            </a:fld>
            <a:endParaRPr lang="de-DE" dirty="0"/>
          </a:p>
        </p:txBody>
      </p:sp>
      <p:sp>
        <p:nvSpPr>
          <p:cNvPr id="5017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CB79D17-6A65-4913-9768-3600E89A9D6E}" type="slidenum">
              <a:rPr lang="de-DE" b="0"/>
              <a:pPr/>
              <a:t>16</a:t>
            </a:fld>
            <a:endParaRPr lang="de-DE" b="0"/>
          </a:p>
        </p:txBody>
      </p:sp>
      <p:sp>
        <p:nvSpPr>
          <p:cNvPr id="50178" name="Titel 7"/>
          <p:cNvSpPr>
            <a:spLocks noGrp="1"/>
          </p:cNvSpPr>
          <p:nvPr>
            <p:ph type="title"/>
          </p:nvPr>
        </p:nvSpPr>
        <p:spPr>
          <a:xfrm>
            <a:off x="247650" y="1322388"/>
            <a:ext cx="8610600" cy="781050"/>
          </a:xfrm>
        </p:spPr>
        <p:txBody>
          <a:bodyPr/>
          <a:lstStyle/>
          <a:p>
            <a:pPr algn="ctr"/>
            <a:r>
              <a:rPr lang="de-DE" sz="1800" smtClean="0">
                <a:ea typeface="ＭＳ Ｐゴシック" pitchFamily="34" charset="-128"/>
              </a:rPr>
              <a:t>Die allgemeinen mathematischen Kompetenzen der Bildungsstandards werden durch die prozessbezogenen Kompetenzen des Kernlehrplans abgebildet</a:t>
            </a:r>
          </a:p>
        </p:txBody>
      </p:sp>
      <p:sp>
        <p:nvSpPr>
          <p:cNvPr id="50179"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graphicFrame>
        <p:nvGraphicFramePr>
          <p:cNvPr id="5" name="Tabelle 4"/>
          <p:cNvGraphicFramePr>
            <a:graphicFrameLocks noGrp="1"/>
          </p:cNvGraphicFramePr>
          <p:nvPr/>
        </p:nvGraphicFramePr>
        <p:xfrm>
          <a:off x="704850" y="2006600"/>
          <a:ext cx="7981950" cy="4100515"/>
        </p:xfrm>
        <a:graphic>
          <a:graphicData uri="http://schemas.openxmlformats.org/drawingml/2006/table">
            <a:tbl>
              <a:tblPr firstRow="1" bandRow="1">
                <a:tableStyleId>{5C22544A-7EE6-4342-B048-85BDC9FD1C3A}</a:tableStyleId>
              </a:tblPr>
              <a:tblGrid>
                <a:gridCol w="3899492"/>
                <a:gridCol w="4082458"/>
              </a:tblGrid>
              <a:tr h="590758">
                <a:tc>
                  <a:txBody>
                    <a:bodyPr/>
                    <a:lstStyle/>
                    <a:p>
                      <a:r>
                        <a:rPr lang="de-DE" sz="1600" dirty="0" smtClean="0">
                          <a:solidFill>
                            <a:srgbClr val="0070C0"/>
                          </a:solidFill>
                        </a:rPr>
                        <a:t>Allgemeine mathematische Kompetenzen </a:t>
                      </a:r>
                      <a:r>
                        <a:rPr lang="de-DE" sz="1600" dirty="0" smtClean="0"/>
                        <a:t>(Bildungsstandards)</a:t>
                      </a:r>
                      <a:endParaRPr lang="de-DE" sz="1600" dirty="0"/>
                    </a:p>
                  </a:txBody>
                  <a:tcPr marT="45723" marB="45723"/>
                </a:tc>
                <a:tc>
                  <a:txBody>
                    <a:bodyPr/>
                    <a:lstStyle/>
                    <a:p>
                      <a:r>
                        <a:rPr lang="de-DE" sz="1600" dirty="0" smtClean="0">
                          <a:solidFill>
                            <a:srgbClr val="0070C0"/>
                          </a:solidFill>
                        </a:rPr>
                        <a:t>Prozessbezogene mathematische Kompetenzen </a:t>
                      </a:r>
                      <a:r>
                        <a:rPr lang="de-DE" sz="1600" dirty="0" smtClean="0"/>
                        <a:t>(Kernlehrplan)</a:t>
                      </a:r>
                      <a:endParaRPr lang="de-DE" sz="1600" dirty="0"/>
                    </a:p>
                  </a:txBody>
                  <a:tcPr marT="45723" marB="45723"/>
                </a:tc>
              </a:tr>
              <a:tr h="481731">
                <a:tc>
                  <a:txBody>
                    <a:bodyPr/>
                    <a:lstStyle/>
                    <a:p>
                      <a:r>
                        <a:rPr lang="de-DE" sz="1600" dirty="0" smtClean="0"/>
                        <a:t>Mathematisch argumentieren [K1]</a:t>
                      </a:r>
                    </a:p>
                  </a:txBody>
                  <a:tcPr marT="45723" marB="45723"/>
                </a:tc>
                <a:tc>
                  <a:txBody>
                    <a:bodyPr/>
                    <a:lstStyle/>
                    <a:p>
                      <a:r>
                        <a:rPr lang="de-DE" sz="1600" dirty="0" smtClean="0"/>
                        <a:t>Argumentieren</a:t>
                      </a:r>
                      <a:endParaRPr lang="de-DE" sz="1600" dirty="0"/>
                    </a:p>
                  </a:txBody>
                  <a:tcPr marT="45723" marB="45723"/>
                </a:tc>
              </a:tr>
              <a:tr h="481731">
                <a:tc>
                  <a:txBody>
                    <a:bodyPr/>
                    <a:lstStyle/>
                    <a:p>
                      <a:r>
                        <a:rPr lang="de-DE" sz="1600" dirty="0" smtClean="0"/>
                        <a:t>Probleme mathematisch lösen [K2]</a:t>
                      </a:r>
                      <a:endParaRPr lang="de-DE" sz="1600" dirty="0"/>
                    </a:p>
                  </a:txBody>
                  <a:tcPr marT="45723" marB="45723"/>
                </a:tc>
                <a:tc>
                  <a:txBody>
                    <a:bodyPr/>
                    <a:lstStyle/>
                    <a:p>
                      <a:r>
                        <a:rPr lang="de-DE" sz="1600" dirty="0" smtClean="0"/>
                        <a:t>Problemlösen</a:t>
                      </a:r>
                      <a:endParaRPr lang="de-DE" sz="1600" dirty="0"/>
                    </a:p>
                  </a:txBody>
                  <a:tcPr marT="45723" marB="45723"/>
                </a:tc>
              </a:tr>
              <a:tr h="481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Mathematisch modellieren [K3]</a:t>
                      </a:r>
                    </a:p>
                  </a:txBody>
                  <a:tcPr marT="45723" marB="45723"/>
                </a:tc>
                <a:tc>
                  <a:txBody>
                    <a:bodyPr/>
                    <a:lstStyle/>
                    <a:p>
                      <a:r>
                        <a:rPr lang="de-DE" sz="1600" dirty="0" smtClean="0"/>
                        <a:t>Modellieren</a:t>
                      </a:r>
                      <a:endParaRPr lang="de-DE" sz="1600" dirty="0"/>
                    </a:p>
                  </a:txBody>
                  <a:tcPr marT="45723" marB="45723"/>
                </a:tc>
              </a:tr>
              <a:tr h="688188">
                <a:tc>
                  <a:txBody>
                    <a:bodyPr/>
                    <a:lstStyle/>
                    <a:p>
                      <a:r>
                        <a:rPr lang="de-DE" sz="1600" dirty="0" smtClean="0"/>
                        <a:t>Mathematische Darstellungen verwenden [K4]</a:t>
                      </a:r>
                    </a:p>
                  </a:txBody>
                  <a:tcPr marT="45723" marB="45723"/>
                </a:tc>
                <a:tc>
                  <a:txBody>
                    <a:bodyPr/>
                    <a:lstStyle/>
                    <a:p>
                      <a:r>
                        <a:rPr lang="de-DE" sz="1600" dirty="0" smtClean="0"/>
                        <a:t>Kommunizieren</a:t>
                      </a:r>
                      <a:endParaRPr lang="de-DE" sz="1600" dirty="0"/>
                    </a:p>
                  </a:txBody>
                  <a:tcPr marT="45723" marB="45723"/>
                </a:tc>
              </a:tr>
              <a:tr h="894645">
                <a:tc>
                  <a:txBody>
                    <a:bodyPr/>
                    <a:lstStyle/>
                    <a:p>
                      <a:r>
                        <a:rPr lang="de-DE" sz="1600" dirty="0" smtClean="0"/>
                        <a:t>Mit symbolischen, formalen und technischen Elementen der Mathematik umgehen [K5]</a:t>
                      </a:r>
                      <a:endParaRPr lang="de-DE" sz="1600" dirty="0"/>
                    </a:p>
                  </a:txBody>
                  <a:tcPr marT="45723" marB="45723"/>
                </a:tc>
                <a:tc>
                  <a:txBody>
                    <a:bodyPr/>
                    <a:lstStyle/>
                    <a:p>
                      <a:r>
                        <a:rPr lang="de-DE" sz="1600" dirty="0" smtClean="0"/>
                        <a:t>Problemlösen und Werkzeuge nutzen</a:t>
                      </a:r>
                      <a:endParaRPr lang="de-DE" sz="1600" dirty="0"/>
                    </a:p>
                  </a:txBody>
                  <a:tcPr marT="45723" marB="45723"/>
                </a:tc>
              </a:tr>
              <a:tr h="4817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Mathematisch kommunizieren [K6]</a:t>
                      </a:r>
                    </a:p>
                  </a:txBody>
                  <a:tcPr marT="45723" marB="45723"/>
                </a:tc>
                <a:tc>
                  <a:txBody>
                    <a:bodyPr/>
                    <a:lstStyle/>
                    <a:p>
                      <a:r>
                        <a:rPr lang="de-DE" sz="1600" dirty="0" smtClean="0"/>
                        <a:t>Kommunizieren</a:t>
                      </a:r>
                      <a:endParaRPr lang="de-DE" sz="1600" dirty="0"/>
                    </a:p>
                  </a:txBody>
                  <a:tcPr marT="45723" marB="45723"/>
                </a:tc>
              </a:tr>
            </a:tbl>
          </a:graphicData>
        </a:graphic>
      </p:graphicFrame>
      <p:sp>
        <p:nvSpPr>
          <p:cNvPr id="50206"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5151F670-4E2E-4B96-9D35-803ABA558814}" type="slidenum">
              <a:rPr lang="de-DE" b="0"/>
              <a:pPr/>
              <a:t>16</a:t>
            </a:fld>
            <a:endParaRPr lang="de-DE" b="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6216837C-68C5-4241-BAD4-54C7E8B55539}" type="slidenum">
              <a:rPr lang="de-DE"/>
              <a:pPr>
                <a:defRPr/>
              </a:pPr>
              <a:t>17</a:t>
            </a:fld>
            <a:endParaRPr lang="de-DE" dirty="0"/>
          </a:p>
        </p:txBody>
      </p:sp>
      <p:sp>
        <p:nvSpPr>
          <p:cNvPr id="5222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E367A950-BA17-4D1C-BE0F-AE956D00B466}" type="slidenum">
              <a:rPr lang="de-DE" b="0"/>
              <a:pPr/>
              <a:t>17</a:t>
            </a:fld>
            <a:endParaRPr lang="de-DE" b="0"/>
          </a:p>
        </p:txBody>
      </p:sp>
      <p:sp>
        <p:nvSpPr>
          <p:cNvPr id="52226" name="Titel 7"/>
          <p:cNvSpPr>
            <a:spLocks noGrp="1"/>
          </p:cNvSpPr>
          <p:nvPr>
            <p:ph type="title"/>
          </p:nvPr>
        </p:nvSpPr>
        <p:spPr>
          <a:xfrm>
            <a:off x="539750" y="1322388"/>
            <a:ext cx="8064500" cy="781050"/>
          </a:xfrm>
        </p:spPr>
        <p:txBody>
          <a:bodyPr/>
          <a:lstStyle/>
          <a:p>
            <a:pPr algn="ctr"/>
            <a:r>
              <a:rPr lang="de-DE" smtClean="0">
                <a:ea typeface="ＭＳ Ｐゴシック" pitchFamily="34" charset="-128"/>
              </a:rPr>
              <a:t>Die Leitideen der Bildungsstandards werden in den Inhaltsfeldern des Kernlehrplans aufgegriffen</a:t>
            </a:r>
          </a:p>
        </p:txBody>
      </p:sp>
      <p:sp>
        <p:nvSpPr>
          <p:cNvPr id="52227"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graphicFrame>
        <p:nvGraphicFramePr>
          <p:cNvPr id="5" name="Tabelle 4"/>
          <p:cNvGraphicFramePr>
            <a:graphicFrameLocks noGrp="1"/>
          </p:cNvGraphicFramePr>
          <p:nvPr/>
        </p:nvGraphicFramePr>
        <p:xfrm>
          <a:off x="1524000" y="2149475"/>
          <a:ext cx="6648450" cy="3695700"/>
        </p:xfrm>
        <a:graphic>
          <a:graphicData uri="http://schemas.openxmlformats.org/drawingml/2006/table">
            <a:tbl>
              <a:tblPr firstRow="1" bandRow="1">
                <a:tableStyleId>{5C22544A-7EE6-4342-B048-85BDC9FD1C3A}</a:tableStyleId>
              </a:tblPr>
              <a:tblGrid>
                <a:gridCol w="3248025"/>
                <a:gridCol w="3400425"/>
              </a:tblGrid>
              <a:tr h="358533">
                <a:tc>
                  <a:txBody>
                    <a:bodyPr/>
                    <a:lstStyle/>
                    <a:p>
                      <a:r>
                        <a:rPr lang="de-DE" sz="1600" dirty="0" smtClean="0">
                          <a:solidFill>
                            <a:srgbClr val="0070C0"/>
                          </a:solidFill>
                        </a:rPr>
                        <a:t>Leitideen </a:t>
                      </a:r>
                      <a:r>
                        <a:rPr lang="de-DE" sz="1600" dirty="0" smtClean="0">
                          <a:solidFill>
                            <a:schemeClr val="bg1"/>
                          </a:solidFill>
                        </a:rPr>
                        <a:t>(</a:t>
                      </a:r>
                      <a:r>
                        <a:rPr lang="de-DE" sz="1600" dirty="0" smtClean="0"/>
                        <a:t>Bildungsstandards)</a:t>
                      </a:r>
                      <a:endParaRPr lang="de-DE" sz="1600" dirty="0"/>
                    </a:p>
                  </a:txBody>
                  <a:tcPr marT="45714" marB="45714"/>
                </a:tc>
                <a:tc>
                  <a:txBody>
                    <a:bodyPr/>
                    <a:lstStyle/>
                    <a:p>
                      <a:r>
                        <a:rPr lang="de-DE" sz="1600" dirty="0" smtClean="0">
                          <a:solidFill>
                            <a:srgbClr val="0070C0"/>
                          </a:solidFill>
                        </a:rPr>
                        <a:t>Inhaltsfelder </a:t>
                      </a:r>
                      <a:r>
                        <a:rPr lang="de-DE" sz="1600" dirty="0" smtClean="0"/>
                        <a:t>(Kernlehrplan)</a:t>
                      </a:r>
                      <a:endParaRPr lang="de-DE" sz="1600" dirty="0"/>
                    </a:p>
                  </a:txBody>
                  <a:tcPr marT="45714" marB="45714"/>
                </a:tc>
              </a:tr>
              <a:tr h="489673">
                <a:tc>
                  <a:txBody>
                    <a:bodyPr/>
                    <a:lstStyle/>
                    <a:p>
                      <a:r>
                        <a:rPr lang="de-DE" sz="1600" dirty="0" smtClean="0"/>
                        <a:t>Algorithmus und Zahl (L1)</a:t>
                      </a:r>
                    </a:p>
                  </a:txBody>
                  <a:tcPr marT="45714" marB="45714"/>
                </a:tc>
                <a:tc>
                  <a:txBody>
                    <a:bodyPr/>
                    <a:lstStyle/>
                    <a:p>
                      <a:r>
                        <a:rPr lang="de-DE" sz="1600" dirty="0" smtClean="0"/>
                        <a:t>Analysis</a:t>
                      </a:r>
                      <a:r>
                        <a:rPr lang="de-DE" sz="1600" baseline="0" dirty="0" smtClean="0"/>
                        <a:t> und Lineare Algebra</a:t>
                      </a:r>
                      <a:endParaRPr lang="de-DE" sz="1600" dirty="0"/>
                    </a:p>
                  </a:txBody>
                  <a:tcPr marT="45714" marB="45714"/>
                </a:tc>
              </a:tr>
              <a:tr h="619284">
                <a:tc>
                  <a:txBody>
                    <a:bodyPr/>
                    <a:lstStyle/>
                    <a:p>
                      <a:r>
                        <a:rPr lang="de-DE" sz="1600" dirty="0" smtClean="0"/>
                        <a:t>Messen (L2)</a:t>
                      </a:r>
                      <a:endParaRPr lang="de-DE" sz="1600" dirty="0"/>
                    </a:p>
                  </a:txBody>
                  <a:tcPr marT="45714" marB="45714"/>
                </a:tc>
                <a:tc>
                  <a:txBody>
                    <a:bodyPr/>
                    <a:lstStyle/>
                    <a:p>
                      <a:r>
                        <a:rPr lang="de-DE" sz="1600" dirty="0" smtClean="0"/>
                        <a:t>Analysis,</a:t>
                      </a:r>
                      <a:r>
                        <a:rPr lang="de-DE" sz="1600" baseline="0" dirty="0" smtClean="0"/>
                        <a:t> analytische Geometrie, Stochastik</a:t>
                      </a:r>
                      <a:endParaRPr lang="de-DE" sz="1600" dirty="0"/>
                    </a:p>
                  </a:txBody>
                  <a:tcPr marT="45714" marB="45714"/>
                </a:tc>
              </a:tr>
              <a:tr h="6192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Raum und Form (L3)</a:t>
                      </a:r>
                    </a:p>
                  </a:txBody>
                  <a:tcPr marT="45714" marB="45714"/>
                </a:tc>
                <a:tc>
                  <a:txBody>
                    <a:bodyPr/>
                    <a:lstStyle/>
                    <a:p>
                      <a:r>
                        <a:rPr lang="de-DE" sz="1600" dirty="0" smtClean="0"/>
                        <a:t>Analytische Geometrie und lineare Algebra (G)</a:t>
                      </a:r>
                      <a:endParaRPr lang="de-DE" sz="1600" dirty="0"/>
                    </a:p>
                  </a:txBody>
                  <a:tcPr marT="45714" marB="45714"/>
                </a:tc>
              </a:tr>
              <a:tr h="699533">
                <a:tc>
                  <a:txBody>
                    <a:bodyPr/>
                    <a:lstStyle/>
                    <a:p>
                      <a:r>
                        <a:rPr lang="de-DE" sz="1600" dirty="0" smtClean="0"/>
                        <a:t>Funktionaler Zusammenhang (L4)</a:t>
                      </a:r>
                    </a:p>
                  </a:txBody>
                  <a:tcPr marT="45714" marB="45714"/>
                </a:tc>
                <a:tc>
                  <a:txBody>
                    <a:bodyPr/>
                    <a:lstStyle/>
                    <a:p>
                      <a:r>
                        <a:rPr lang="de-DE" sz="1600" dirty="0" smtClean="0"/>
                        <a:t>Funktionen und Analysis (A)</a:t>
                      </a:r>
                      <a:endParaRPr lang="de-DE" sz="1600" dirty="0"/>
                    </a:p>
                  </a:txBody>
                  <a:tcPr marT="45714" marB="45714"/>
                </a:tc>
              </a:tr>
              <a:tr h="909393">
                <a:tc>
                  <a:txBody>
                    <a:bodyPr/>
                    <a:lstStyle/>
                    <a:p>
                      <a:r>
                        <a:rPr lang="de-DE" sz="1600" dirty="0" smtClean="0"/>
                        <a:t>Daten und Zufall (L5)</a:t>
                      </a:r>
                      <a:endParaRPr lang="de-DE" sz="1600" dirty="0"/>
                    </a:p>
                  </a:txBody>
                  <a:tcPr marT="45714" marB="45714"/>
                </a:tc>
                <a:tc>
                  <a:txBody>
                    <a:bodyPr/>
                    <a:lstStyle/>
                    <a:p>
                      <a:r>
                        <a:rPr lang="de-DE" sz="1600" dirty="0" smtClean="0"/>
                        <a:t>Stochastik (S)</a:t>
                      </a:r>
                      <a:endParaRPr lang="de-DE" sz="1600" dirty="0"/>
                    </a:p>
                  </a:txBody>
                  <a:tcPr marT="45714" marB="45714"/>
                </a:tc>
              </a:tr>
            </a:tbl>
          </a:graphicData>
        </a:graphic>
      </p:graphicFrame>
      <p:sp>
        <p:nvSpPr>
          <p:cNvPr id="52251"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7334185-47E3-4B96-B73E-F9DDB6548460}" type="slidenum">
              <a:rPr lang="de-DE" b="0"/>
              <a:pPr/>
              <a:t>17</a:t>
            </a:fld>
            <a:endParaRPr lang="de-DE" b="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p:cNvSpPr>
            <a:spLocks noGrp="1" noChangeArrowheads="1"/>
          </p:cNvSpPr>
          <p:nvPr>
            <p:ph type="ftr" sz="quarter" idx="10"/>
          </p:nvPr>
        </p:nvSpPr>
        <p:spPr>
          <a:ln/>
        </p:spPr>
        <p:txBody>
          <a:bodyPr/>
          <a:lstStyle/>
          <a:p>
            <a:r>
              <a:rPr lang="de-DE"/>
              <a:t>Implementation KLP GOSt M Stand 12.10.2013</a:t>
            </a:r>
          </a:p>
        </p:txBody>
      </p:sp>
      <p:sp>
        <p:nvSpPr>
          <p:cNvPr id="20" name="Rectangle 8"/>
          <p:cNvSpPr>
            <a:spLocks noGrp="1" noChangeArrowheads="1"/>
          </p:cNvSpPr>
          <p:nvPr>
            <p:ph type="sldNum" sz="quarter" idx="11"/>
          </p:nvPr>
        </p:nvSpPr>
        <p:spPr>
          <a:ln/>
        </p:spPr>
        <p:txBody>
          <a:bodyPr/>
          <a:lstStyle/>
          <a:p>
            <a:pPr>
              <a:defRPr/>
            </a:pPr>
            <a:fld id="{C6A432E5-622C-4B53-95DA-EEA01A8EC596}" type="slidenum">
              <a:rPr lang="de-DE"/>
              <a:pPr>
                <a:defRPr/>
              </a:pPr>
              <a:t>18</a:t>
            </a:fld>
            <a:endParaRPr lang="de-DE" dirty="0"/>
          </a:p>
        </p:txBody>
      </p:sp>
      <p:sp>
        <p:nvSpPr>
          <p:cNvPr id="5427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EBBCCD3-8214-4DF0-8667-7DEB7CCA1186}" type="slidenum">
              <a:rPr lang="de-DE" b="0"/>
              <a:pPr/>
              <a:t>18</a:t>
            </a:fld>
            <a:endParaRPr lang="de-DE" b="0"/>
          </a:p>
        </p:txBody>
      </p:sp>
      <p:sp>
        <p:nvSpPr>
          <p:cNvPr id="54274" name="Rectangle 6"/>
          <p:cNvSpPr>
            <a:spLocks noChangeArrowheads="1"/>
          </p:cNvSpPr>
          <p:nvPr/>
        </p:nvSpPr>
        <p:spPr bwMode="auto">
          <a:xfrm>
            <a:off x="495300" y="1785938"/>
            <a:ext cx="8318500" cy="4268787"/>
          </a:xfrm>
          <a:prstGeom prst="rect">
            <a:avLst/>
          </a:prstGeom>
          <a:solidFill>
            <a:srgbClr val="9ED3D7">
              <a:alpha val="0"/>
            </a:srgbClr>
          </a:solidFill>
          <a:ln w="28575">
            <a:solidFill>
              <a:srgbClr val="FF0000"/>
            </a:solidFill>
            <a:miter lim="800000"/>
            <a:headEnd/>
            <a:tailEnd/>
          </a:ln>
        </p:spPr>
        <p:txBody>
          <a:bodyPr wrap="none" anchor="ctr"/>
          <a:lstStyle/>
          <a:p>
            <a:endParaRPr lang="de-DE" sz="2000" b="0">
              <a:solidFill>
                <a:srgbClr val="FF0000"/>
              </a:solidFill>
            </a:endParaRPr>
          </a:p>
        </p:txBody>
      </p:sp>
      <p:grpSp>
        <p:nvGrpSpPr>
          <p:cNvPr id="54275" name="Gruppieren 4"/>
          <p:cNvGrpSpPr>
            <a:grpSpLocks/>
          </p:cNvGrpSpPr>
          <p:nvPr/>
        </p:nvGrpSpPr>
        <p:grpSpPr bwMode="auto">
          <a:xfrm>
            <a:off x="727075" y="3990975"/>
            <a:ext cx="7172325" cy="1846263"/>
            <a:chOff x="370681" y="4149080"/>
            <a:chExt cx="8089752" cy="2161375"/>
          </a:xfrm>
        </p:grpSpPr>
        <p:sp>
          <p:nvSpPr>
            <p:cNvPr id="10252" name="Rectangle 6"/>
            <p:cNvSpPr>
              <a:spLocks noChangeArrowheads="1"/>
            </p:cNvSpPr>
            <p:nvPr/>
          </p:nvSpPr>
          <p:spPr bwMode="auto">
            <a:xfrm>
              <a:off x="370681" y="4149080"/>
              <a:ext cx="8089752" cy="2161375"/>
            </a:xfrm>
            <a:prstGeom prst="rect">
              <a:avLst/>
            </a:prstGeom>
            <a:solidFill>
              <a:schemeClr val="accent1">
                <a:lumMod val="90000"/>
                <a:alpha val="90000"/>
              </a:schemeClr>
            </a:solid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pic>
          <p:nvPicPr>
            <p:cNvPr id="54285"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429" y="4712019"/>
              <a:ext cx="1065038" cy="151130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54286" name="Text Box 17"/>
            <p:cNvSpPr txBox="1">
              <a:spLocks noChangeArrowheads="1"/>
            </p:cNvSpPr>
            <p:nvPr/>
          </p:nvSpPr>
          <p:spPr bwMode="auto">
            <a:xfrm>
              <a:off x="1672733" y="5877867"/>
              <a:ext cx="5718247" cy="43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a:ea typeface="ヒラギノ角ゴ Pro W3"/>
                  <a:cs typeface="ヒラギノ角ゴ Pro W3"/>
                </a:rPr>
                <a:t>Bundesweite Standards im Fach Mathematik</a:t>
              </a:r>
            </a:p>
          </p:txBody>
        </p:sp>
      </p:grpSp>
      <p:grpSp>
        <p:nvGrpSpPr>
          <p:cNvPr id="54276" name="Gruppieren 5"/>
          <p:cNvGrpSpPr>
            <a:grpSpLocks/>
          </p:cNvGrpSpPr>
          <p:nvPr/>
        </p:nvGrpSpPr>
        <p:grpSpPr bwMode="auto">
          <a:xfrm>
            <a:off x="2068513" y="3059113"/>
            <a:ext cx="6129337" cy="1844675"/>
            <a:chOff x="1763688" y="2859187"/>
            <a:chExt cx="6912768" cy="2160587"/>
          </a:xfrm>
        </p:grpSpPr>
        <p:sp>
          <p:nvSpPr>
            <p:cNvPr id="10246" name="Rectangle 6"/>
            <p:cNvSpPr>
              <a:spLocks noChangeArrowheads="1"/>
            </p:cNvSpPr>
            <p:nvPr/>
          </p:nvSpPr>
          <p:spPr bwMode="auto">
            <a:xfrm>
              <a:off x="1763688" y="2859187"/>
              <a:ext cx="6912768" cy="2160587"/>
            </a:xfrm>
            <a:prstGeom prst="rect">
              <a:avLst/>
            </a:prstGeom>
            <a:solidFill>
              <a:schemeClr val="accent5">
                <a:lumMod val="90000"/>
                <a:alpha val="90000"/>
              </a:schemeClr>
            </a:solid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sp>
          <p:nvSpPr>
            <p:cNvPr id="54282" name="Text Box 10"/>
            <p:cNvSpPr txBox="1">
              <a:spLocks noChangeArrowheads="1"/>
            </p:cNvSpPr>
            <p:nvPr/>
          </p:nvSpPr>
          <p:spPr bwMode="auto">
            <a:xfrm>
              <a:off x="3224836" y="4584902"/>
              <a:ext cx="4446189" cy="432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a:ea typeface="ヒラギノ角ゴ Pro W3"/>
                  <a:cs typeface="ヒラギノ角ゴ Pro W3"/>
                </a:rPr>
                <a:t>Landesspezifischer Kernlehrplan</a:t>
              </a:r>
            </a:p>
          </p:txBody>
        </p:sp>
        <p:pic>
          <p:nvPicPr>
            <p:cNvPr id="54283" name="Picture 14" descr="NRW_MSW_RGB"/>
            <p:cNvPicPr>
              <a:picLocks noChangeAspect="1" noChangeArrowheads="1"/>
            </p:cNvPicPr>
            <p:nvPr/>
          </p:nvPicPr>
          <p:blipFill>
            <a:blip r:embed="rId4" cstate="print">
              <a:extLst>
                <a:ext uri="{28A0092B-C50C-407E-A947-70E740481C1C}">
                  <a14:useLocalDpi xmlns:a14="http://schemas.microsoft.com/office/drawing/2010/main" val="0"/>
                </a:ext>
              </a:extLst>
            </a:blip>
            <a:srcRect l="80573"/>
            <a:stretch>
              <a:fillRect/>
            </a:stretch>
          </p:blipFill>
          <p:spPr bwMode="auto">
            <a:xfrm>
              <a:off x="1869791" y="3642662"/>
              <a:ext cx="120332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277" name="Titel 1"/>
          <p:cNvSpPr>
            <a:spLocks noGrp="1"/>
          </p:cNvSpPr>
          <p:nvPr>
            <p:ph type="title" idx="4294967295"/>
          </p:nvPr>
        </p:nvSpPr>
        <p:spPr>
          <a:xfrm>
            <a:off x="539750" y="1322388"/>
            <a:ext cx="8064500" cy="781050"/>
          </a:xfrm>
        </p:spPr>
        <p:txBody>
          <a:bodyPr/>
          <a:lstStyle/>
          <a:p>
            <a:r>
              <a:rPr lang="de-DE" smtClean="0">
                <a:ea typeface="ＭＳ Ｐゴシック" pitchFamily="34" charset="-128"/>
              </a:rPr>
              <a:t>Kernlehrplan Mathematik NRW</a:t>
            </a:r>
          </a:p>
        </p:txBody>
      </p:sp>
      <p:sp>
        <p:nvSpPr>
          <p:cNvPr id="54278"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grpSp>
        <p:nvGrpSpPr>
          <p:cNvPr id="7" name="Gruppieren 6"/>
          <p:cNvGrpSpPr>
            <a:grpSpLocks/>
          </p:cNvGrpSpPr>
          <p:nvPr/>
        </p:nvGrpSpPr>
        <p:grpSpPr bwMode="auto">
          <a:xfrm>
            <a:off x="3496879" y="2025854"/>
            <a:ext cx="4980371" cy="1798565"/>
            <a:chOff x="3275856" y="1556792"/>
            <a:chExt cx="5616624" cy="2005657"/>
          </a:xfrm>
          <a:solidFill>
            <a:schemeClr val="accent5"/>
          </a:solidFill>
        </p:grpSpPr>
        <p:sp>
          <p:nvSpPr>
            <p:cNvPr id="10243" name="Rectangle 6"/>
            <p:cNvSpPr>
              <a:spLocks noChangeArrowheads="1"/>
            </p:cNvSpPr>
            <p:nvPr/>
          </p:nvSpPr>
          <p:spPr bwMode="auto">
            <a:xfrm>
              <a:off x="3275856" y="1556792"/>
              <a:ext cx="5616624" cy="2005657"/>
            </a:xfrm>
            <a:prstGeom prst="rect">
              <a:avLst/>
            </a:prstGeom>
            <a:grp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sp>
          <p:nvSpPr>
            <p:cNvPr id="12296" name="Text Box 11"/>
            <p:cNvSpPr txBox="1">
              <a:spLocks noChangeArrowheads="1"/>
            </p:cNvSpPr>
            <p:nvPr/>
          </p:nvSpPr>
          <p:spPr bwMode="auto">
            <a:xfrm>
              <a:off x="5206918" y="3058517"/>
              <a:ext cx="3057335" cy="411858"/>
            </a:xfrm>
            <a:prstGeom prst="rect">
              <a:avLst/>
            </a:prstGeom>
            <a:grpFill/>
            <a:ln>
              <a:noFill/>
            </a:ln>
            <a:effectLs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defRPr/>
              </a:pPr>
              <a:r>
                <a:rPr lang="de-DE" sz="1800" dirty="0" smtClean="0">
                  <a:cs typeface="ＭＳ Ｐゴシック"/>
                </a:rPr>
                <a:t>Schulinterner Lehrplan</a:t>
              </a:r>
              <a:endParaRPr lang="de-DE" sz="1800" dirty="0">
                <a:cs typeface="ＭＳ Ｐゴシック"/>
              </a:endParaRPr>
            </a:p>
          </p:txBody>
        </p:sp>
        <p:pic>
          <p:nvPicPr>
            <p:cNvPr id="12297" name="Picture 15"/>
            <p:cNvPicPr>
              <a:picLocks noChangeAspect="1" noChangeArrowheads="1"/>
            </p:cNvPicPr>
            <p:nvPr/>
          </p:nvPicPr>
          <p:blipFill>
            <a:blip r:embed="rId5">
              <a:extLst/>
            </a:blip>
            <a:srcRect l="27129" r="48230"/>
            <a:stretch>
              <a:fillRect/>
            </a:stretch>
          </p:blipFill>
          <p:spPr bwMode="auto">
            <a:xfrm>
              <a:off x="3419873" y="2158012"/>
              <a:ext cx="1741476" cy="1273493"/>
            </a:xfrm>
            <a:prstGeom prst="rect">
              <a:avLst/>
            </a:prstGeom>
            <a:grpFill/>
            <a:ln w="9525">
              <a:solidFill>
                <a:schemeClr val="accent2"/>
              </a:solidFill>
              <a:miter lim="800000"/>
              <a:headEnd/>
              <a:tailEnd/>
            </a:ln>
            <a:effectLst/>
            <a:extLst/>
          </p:spPr>
        </p:pic>
      </p:grpSp>
      <p:sp>
        <p:nvSpPr>
          <p:cNvPr id="54280"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776BA25-F30F-44F9-98D2-5335A41F572F}" type="slidenum">
              <a:rPr lang="de-DE" b="0"/>
              <a:pPr/>
              <a:t>18</a:t>
            </a:fld>
            <a:endParaRPr lang="de-DE" b="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71194EB4-F78F-4022-9F65-9FE1B9BC0291}" type="slidenum">
              <a:rPr lang="de-DE"/>
              <a:pPr>
                <a:defRPr/>
              </a:pPr>
              <a:t>19</a:t>
            </a:fld>
            <a:endParaRPr lang="de-DE" dirty="0"/>
          </a:p>
        </p:txBody>
      </p:sp>
      <p:sp>
        <p:nvSpPr>
          <p:cNvPr id="3584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3F17DF2E-D33E-499C-83B4-DA33E21156CD}" type="slidenum">
              <a:rPr lang="de-DE" b="0"/>
              <a:pPr/>
              <a:t>19</a:t>
            </a:fld>
            <a:endParaRPr lang="de-DE" b="0"/>
          </a:p>
        </p:txBody>
      </p:sp>
      <p:sp>
        <p:nvSpPr>
          <p:cNvPr id="35842" name="Titel 1"/>
          <p:cNvSpPr>
            <a:spLocks noGrp="1"/>
          </p:cNvSpPr>
          <p:nvPr>
            <p:ph type="title"/>
          </p:nvPr>
        </p:nvSpPr>
        <p:spPr>
          <a:xfrm>
            <a:off x="539750" y="1322388"/>
            <a:ext cx="8064500" cy="781050"/>
          </a:xfrm>
        </p:spPr>
        <p:txBody>
          <a:bodyPr/>
          <a:lstStyle/>
          <a:p>
            <a:pPr algn="ctr"/>
            <a:r>
              <a:rPr lang="de-DE" smtClean="0">
                <a:ea typeface="ＭＳ Ｐゴシック" pitchFamily="34" charset="-128"/>
              </a:rPr>
              <a:t>Kernlehrplan Mathematik Gliederung</a:t>
            </a:r>
            <a:br>
              <a:rPr lang="de-DE" smtClean="0">
                <a:ea typeface="ＭＳ Ｐゴシック" pitchFamily="34" charset="-128"/>
              </a:rPr>
            </a:br>
            <a:endParaRPr lang="de-DE" smtClean="0">
              <a:ea typeface="ＭＳ Ｐゴシック" pitchFamily="34" charset="-128"/>
            </a:endParaRPr>
          </a:p>
        </p:txBody>
      </p:sp>
      <p:sp>
        <p:nvSpPr>
          <p:cNvPr id="11" name="Inhaltsplatzhalter 10"/>
          <p:cNvSpPr>
            <a:spLocks noGrp="1"/>
          </p:cNvSpPr>
          <p:nvPr>
            <p:ph idx="1"/>
          </p:nvPr>
        </p:nvSpPr>
        <p:spPr>
          <a:xfrm>
            <a:off x="539750" y="2187575"/>
            <a:ext cx="8064500" cy="3897313"/>
          </a:xfrm>
        </p:spPr>
        <p:txBody>
          <a:bodyPr>
            <a:normAutofit fontScale="92500" lnSpcReduction="10000"/>
          </a:bodyPr>
          <a:lstStyle/>
          <a:p>
            <a:pPr marL="628650" indent="-628650">
              <a:buFontTx/>
              <a:buNone/>
              <a:tabLst>
                <a:tab pos="628650" algn="l"/>
                <a:tab pos="7543800" algn="r"/>
              </a:tabLst>
              <a:defRPr/>
            </a:pPr>
            <a:r>
              <a:rPr lang="de-DE" dirty="0" smtClean="0"/>
              <a:t>1</a:t>
            </a:r>
            <a:r>
              <a:rPr lang="de-DE" dirty="0"/>
              <a:t>	Aufgaben und Ziele des </a:t>
            </a:r>
            <a:r>
              <a:rPr lang="de-DE" dirty="0" smtClean="0"/>
              <a:t>Faches</a:t>
            </a:r>
            <a:endParaRPr lang="de-DE" dirty="0"/>
          </a:p>
          <a:p>
            <a:pPr marL="628650" indent="-628650">
              <a:buFontTx/>
              <a:buNone/>
              <a:tabLst>
                <a:tab pos="628650" algn="l"/>
                <a:tab pos="7543800" algn="r"/>
              </a:tabLst>
              <a:defRPr/>
            </a:pPr>
            <a:r>
              <a:rPr lang="de-DE" dirty="0"/>
              <a:t>2	Kompetenzbereiche, Inhaltsfelder und </a:t>
            </a:r>
            <a:r>
              <a:rPr lang="de-DE" dirty="0" smtClean="0"/>
              <a:t>Kompetenzerwartungen</a:t>
            </a:r>
            <a:endParaRPr lang="de-DE" dirty="0"/>
          </a:p>
          <a:p>
            <a:pPr marL="1428750" lvl="2" indent="-628650">
              <a:buFontTx/>
              <a:buNone/>
              <a:tabLst>
                <a:tab pos="628650" algn="l"/>
                <a:tab pos="7543800" algn="r"/>
              </a:tabLst>
              <a:defRPr/>
            </a:pPr>
            <a:r>
              <a:rPr lang="de-DE" dirty="0"/>
              <a:t>2.1	Kompetenzbereiche und Inhaltsfelder des </a:t>
            </a:r>
            <a:r>
              <a:rPr lang="de-DE" dirty="0" smtClean="0"/>
              <a:t>Faches</a:t>
            </a:r>
            <a:endParaRPr lang="de-DE" dirty="0"/>
          </a:p>
          <a:p>
            <a:pPr marL="1428750" lvl="2" indent="-628650">
              <a:buFontTx/>
              <a:buNone/>
              <a:tabLst>
                <a:tab pos="628650" algn="l"/>
                <a:tab pos="7543800" algn="r"/>
              </a:tabLst>
              <a:defRPr/>
            </a:pPr>
            <a:r>
              <a:rPr lang="de-DE" dirty="0"/>
              <a:t>2.2	Kompetenzerwartungen in den prozessbezogenen </a:t>
            </a:r>
            <a:r>
              <a:rPr lang="de-DE" dirty="0" smtClean="0"/>
              <a:t>Kompetenzbereichen</a:t>
            </a:r>
            <a:endParaRPr lang="de-DE" dirty="0"/>
          </a:p>
          <a:p>
            <a:pPr marL="1428750" lvl="2" indent="-628650">
              <a:buFontTx/>
              <a:buNone/>
              <a:tabLst>
                <a:tab pos="628650" algn="l"/>
                <a:tab pos="7543800" algn="r"/>
              </a:tabLst>
              <a:defRPr/>
            </a:pPr>
            <a:r>
              <a:rPr lang="de-DE" dirty="0"/>
              <a:t>2.3	Kompetenzerwartungen und inhaltliche Schwerpunkte bis zum Ende der </a:t>
            </a:r>
            <a:r>
              <a:rPr lang="de-DE" dirty="0" smtClean="0"/>
              <a:t>Einführungsphase</a:t>
            </a:r>
            <a:endParaRPr lang="de-DE" dirty="0"/>
          </a:p>
          <a:p>
            <a:pPr marL="1428750" lvl="2" indent="-628650">
              <a:buFontTx/>
              <a:buNone/>
              <a:tabLst>
                <a:tab pos="628650" algn="l"/>
                <a:tab pos="7543800" algn="r"/>
              </a:tabLst>
              <a:defRPr/>
            </a:pPr>
            <a:r>
              <a:rPr lang="de-DE" dirty="0"/>
              <a:t>2.4	Kompetenzerwartungen und inhaltliche Schwerpunkte bis zum Ende der Qualifikationsphase</a:t>
            </a:r>
            <a:endParaRPr lang="de-DE" sz="1300" dirty="0"/>
          </a:p>
          <a:p>
            <a:pPr marL="2343150" lvl="4" indent="-628650">
              <a:buFontTx/>
              <a:buNone/>
              <a:tabLst>
                <a:tab pos="628650" algn="l"/>
                <a:tab pos="7543800" algn="r"/>
              </a:tabLst>
              <a:defRPr/>
            </a:pPr>
            <a:r>
              <a:rPr lang="de-DE" dirty="0"/>
              <a:t>2.4.1	</a:t>
            </a:r>
            <a:r>
              <a:rPr lang="de-DE" dirty="0" smtClean="0"/>
              <a:t>Grundkurs</a:t>
            </a:r>
            <a:endParaRPr lang="de-DE" dirty="0"/>
          </a:p>
          <a:p>
            <a:pPr marL="2343150" lvl="4" indent="-628650">
              <a:buFontTx/>
              <a:buNone/>
              <a:tabLst>
                <a:tab pos="628650" algn="l"/>
                <a:tab pos="7543800" algn="r"/>
              </a:tabLst>
              <a:defRPr/>
            </a:pPr>
            <a:r>
              <a:rPr lang="de-DE" dirty="0"/>
              <a:t>2.4.2	</a:t>
            </a:r>
            <a:r>
              <a:rPr lang="de-DE" dirty="0" smtClean="0"/>
              <a:t>Leistungskurs</a:t>
            </a:r>
            <a:endParaRPr lang="de-DE" dirty="0"/>
          </a:p>
          <a:p>
            <a:pPr marL="628650" indent="-628650">
              <a:buFontTx/>
              <a:buNone/>
              <a:tabLst>
                <a:tab pos="628650" algn="l"/>
                <a:tab pos="7543800" algn="r"/>
              </a:tabLst>
              <a:defRPr/>
            </a:pPr>
            <a:r>
              <a:rPr lang="de-DE" dirty="0"/>
              <a:t>3	Lernerfolgsüberprüfung und </a:t>
            </a:r>
            <a:r>
              <a:rPr lang="de-DE" dirty="0" smtClean="0"/>
              <a:t>Leistungsbewertung</a:t>
            </a:r>
            <a:endParaRPr lang="de-DE" dirty="0"/>
          </a:p>
          <a:p>
            <a:pPr marL="628650" indent="-628650">
              <a:buFontTx/>
              <a:buNone/>
              <a:tabLst>
                <a:tab pos="628650" algn="l"/>
                <a:tab pos="7543800" algn="r"/>
              </a:tabLst>
              <a:defRPr/>
            </a:pPr>
            <a:r>
              <a:rPr lang="de-DE" dirty="0"/>
              <a:t>4	</a:t>
            </a:r>
            <a:r>
              <a:rPr lang="de-DE" dirty="0" smtClean="0"/>
              <a:t>Abiturprüfung</a:t>
            </a:r>
            <a:endParaRPr lang="de-DE" dirty="0"/>
          </a:p>
        </p:txBody>
      </p:sp>
      <p:sp>
        <p:nvSpPr>
          <p:cNvPr id="35844"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35845"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27E9C34-27CC-46F5-82AB-A33A6B7A4553}" type="slidenum">
              <a:rPr lang="de-DE" b="0"/>
              <a:pPr/>
              <a:t>19</a:t>
            </a:fld>
            <a:endParaRPr lang="de-DE" b="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E152166C-C498-401D-B971-2B17B369F582}" type="slidenum">
              <a:rPr lang="de-DE"/>
              <a:pPr>
                <a:defRPr/>
              </a:pPr>
              <a:t>2</a:t>
            </a:fld>
            <a:endParaRPr lang="de-DE" dirty="0"/>
          </a:p>
        </p:txBody>
      </p:sp>
      <p:sp>
        <p:nvSpPr>
          <p:cNvPr id="2048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727A016-FE3D-439D-BBC8-A92169B484A4}" type="slidenum">
              <a:rPr lang="de-DE" b="0"/>
              <a:pPr/>
              <a:t>2</a:t>
            </a:fld>
            <a:endParaRPr lang="de-DE" b="0"/>
          </a:p>
        </p:txBody>
      </p:sp>
      <p:sp>
        <p:nvSpPr>
          <p:cNvPr id="20482" name="Titel 1"/>
          <p:cNvSpPr>
            <a:spLocks noGrp="1"/>
          </p:cNvSpPr>
          <p:nvPr>
            <p:ph type="title"/>
          </p:nvPr>
        </p:nvSpPr>
        <p:spPr>
          <a:xfrm>
            <a:off x="539750" y="1322388"/>
            <a:ext cx="8064500" cy="781050"/>
          </a:xfrm>
        </p:spPr>
        <p:txBody>
          <a:bodyPr/>
          <a:lstStyle/>
          <a:p>
            <a:r>
              <a:rPr lang="de-DE" smtClean="0">
                <a:ea typeface="ＭＳ Ｐゴシック" pitchFamily="34" charset="-128"/>
              </a:rPr>
              <a:t>Agenda</a:t>
            </a:r>
          </a:p>
        </p:txBody>
      </p:sp>
      <p:sp>
        <p:nvSpPr>
          <p:cNvPr id="3" name="Inhaltsplatzhalter 2"/>
          <p:cNvSpPr>
            <a:spLocks noGrp="1"/>
          </p:cNvSpPr>
          <p:nvPr>
            <p:ph idx="1"/>
          </p:nvPr>
        </p:nvSpPr>
        <p:spPr>
          <a:xfrm>
            <a:off x="508000" y="1816100"/>
            <a:ext cx="8064500" cy="3897313"/>
          </a:xfrm>
        </p:spPr>
        <p:txBody>
          <a:bodyPr>
            <a:normAutofit/>
          </a:bodyPr>
          <a:lstStyle/>
          <a:p>
            <a:pPr marL="533400" lvl="1" indent="-533400">
              <a:lnSpc>
                <a:spcPct val="110000"/>
              </a:lnSpc>
              <a:buFontTx/>
              <a:buAutoNum type="romanUcPeriod"/>
            </a:pPr>
            <a:r>
              <a:rPr lang="de-DE" smtClean="0">
                <a:ea typeface="ＭＳ Ｐゴシック" pitchFamily="34" charset="-128"/>
              </a:rPr>
              <a:t>Konzept des KLP Mathematik für die S II</a:t>
            </a:r>
          </a:p>
          <a:p>
            <a:pPr marL="533400" lvl="1" indent="-533400">
              <a:lnSpc>
                <a:spcPct val="110000"/>
              </a:lnSpc>
            </a:pPr>
            <a:r>
              <a:rPr lang="de-DE" smtClean="0">
                <a:ea typeface="ＭＳ Ｐゴシック" pitchFamily="34" charset="-128"/>
              </a:rPr>
              <a:t>Kompetenzorientierung</a:t>
            </a:r>
          </a:p>
          <a:p>
            <a:pPr marL="533400" lvl="1" indent="-533400">
              <a:lnSpc>
                <a:spcPct val="110000"/>
              </a:lnSpc>
            </a:pPr>
            <a:r>
              <a:rPr lang="de-DE" smtClean="0">
                <a:ea typeface="ＭＳ Ｐゴシック" pitchFamily="34" charset="-128"/>
              </a:rPr>
              <a:t>Kernlehrplan Mathematik NRW und Bildungsstandards</a:t>
            </a:r>
            <a:br>
              <a:rPr lang="de-DE" smtClean="0">
                <a:ea typeface="ＭＳ Ｐゴシック" pitchFamily="34" charset="-128"/>
              </a:rPr>
            </a:br>
            <a:endParaRPr lang="de-DE" smtClean="0">
              <a:ea typeface="ＭＳ Ｐゴシック" pitchFamily="34" charset="-128"/>
            </a:endParaRPr>
          </a:p>
          <a:p>
            <a:pPr marL="533400" indent="-533400">
              <a:lnSpc>
                <a:spcPct val="110000"/>
              </a:lnSpc>
              <a:buFontTx/>
              <a:buNone/>
            </a:pPr>
            <a:r>
              <a:rPr lang="de-DE" sz="1900" smtClean="0">
                <a:ea typeface="ＭＳ Ｐゴシック" pitchFamily="34" charset="-128"/>
              </a:rPr>
              <a:t>II. Fachspezifische Erläuterungen zum neuen KLP Mathematik</a:t>
            </a:r>
          </a:p>
          <a:p>
            <a:pPr marL="533400" lvl="1" indent="-533400">
              <a:lnSpc>
                <a:spcPct val="110000"/>
              </a:lnSpc>
              <a:buFont typeface="Arial-BoldMT"/>
              <a:buChar char="–"/>
            </a:pPr>
            <a:r>
              <a:rPr lang="de-DE" sz="1800" smtClean="0">
                <a:ea typeface="ＭＳ Ｐゴシック" pitchFamily="34" charset="-128"/>
              </a:rPr>
              <a:t>Vom Lehrplan (1999) zum Kernlehrplan (2013) –	</a:t>
            </a:r>
            <a:br>
              <a:rPr lang="de-DE" sz="1800" smtClean="0">
                <a:ea typeface="ＭＳ Ｐゴシック" pitchFamily="34" charset="-128"/>
              </a:rPr>
            </a:br>
            <a:r>
              <a:rPr lang="de-DE" sz="1800" smtClean="0">
                <a:ea typeface="ＭＳ Ｐゴシック" pitchFamily="34" charset="-128"/>
              </a:rPr>
              <a:t>Was wurde übernommen – weiterentwickelt – was ist neu?</a:t>
            </a:r>
          </a:p>
          <a:p>
            <a:pPr marL="533400" lvl="1" indent="-533400">
              <a:lnSpc>
                <a:spcPct val="110000"/>
              </a:lnSpc>
              <a:buFont typeface="Arial-BoldMT"/>
              <a:buChar char="–"/>
            </a:pPr>
            <a:r>
              <a:rPr lang="de-DE" sz="1800" smtClean="0">
                <a:ea typeface="ＭＳ Ｐゴシック" pitchFamily="34" charset="-128"/>
              </a:rPr>
              <a:t>Der neue Kernlehrplan Mathematik im Überblick</a:t>
            </a:r>
          </a:p>
          <a:p>
            <a:pPr marL="533400" lvl="1" indent="-533400">
              <a:lnSpc>
                <a:spcPct val="110000"/>
              </a:lnSpc>
              <a:buFont typeface="Arial-BoldMT"/>
              <a:buChar char="–"/>
            </a:pPr>
            <a:r>
              <a:rPr lang="de-DE" sz="1800" smtClean="0">
                <a:ea typeface="ＭＳ Ｐゴシック" pitchFamily="34" charset="-128"/>
              </a:rPr>
              <a:t>Lernerfolgsüberprüfung, Leistungsbewertung im Unterricht</a:t>
            </a:r>
            <a:br>
              <a:rPr lang="de-DE" sz="1800" smtClean="0">
                <a:ea typeface="ＭＳ Ｐゴシック" pitchFamily="34" charset="-128"/>
              </a:rPr>
            </a:br>
            <a:endParaRPr lang="de-DE" sz="1800" smtClean="0">
              <a:ea typeface="ＭＳ Ｐゴシック" pitchFamily="34" charset="-128"/>
            </a:endParaRPr>
          </a:p>
          <a:p>
            <a:pPr marL="533400" indent="-533400">
              <a:lnSpc>
                <a:spcPct val="110000"/>
              </a:lnSpc>
              <a:buFontTx/>
              <a:buNone/>
            </a:pPr>
            <a:r>
              <a:rPr lang="de-DE" sz="1900" smtClean="0">
                <a:ea typeface="ＭＳ Ｐゴシック" pitchFamily="34" charset="-128"/>
              </a:rPr>
              <a:t>III. Schulinterne Lehrpläne und Unterstützungsangebote</a:t>
            </a:r>
          </a:p>
          <a:p>
            <a:pPr marL="533400" indent="-533400">
              <a:lnSpc>
                <a:spcPct val="110000"/>
              </a:lnSpc>
              <a:buFont typeface="Arial-BoldMT"/>
              <a:buChar char="•"/>
            </a:pPr>
            <a:endParaRPr lang="de-DE" sz="1900" smtClean="0">
              <a:ea typeface="ＭＳ Ｐゴシック" pitchFamily="34" charset="-128"/>
            </a:endParaRPr>
          </a:p>
          <a:p>
            <a:pPr marL="533400" indent="-533400">
              <a:lnSpc>
                <a:spcPct val="110000"/>
              </a:lnSpc>
              <a:buFontTx/>
              <a:buNone/>
            </a:pPr>
            <a:endParaRPr lang="de-DE" sz="1900" smtClean="0">
              <a:ea typeface="ＭＳ Ｐゴシック" pitchFamily="34" charset="-128"/>
            </a:endParaRPr>
          </a:p>
        </p:txBody>
      </p:sp>
      <p:sp>
        <p:nvSpPr>
          <p:cNvPr id="20484"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20485"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9AB5597F-BD96-41D5-9878-4119561FE9C7}" type="slidenum">
              <a:rPr lang="de-DE" b="0"/>
              <a:pPr/>
              <a:t>2</a:t>
            </a:fld>
            <a:endParaRPr lang="de-DE" b="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46E8DC99-0686-4C53-8126-6C03C34CC117}" type="slidenum">
              <a:rPr lang="de-DE"/>
              <a:pPr>
                <a:defRPr/>
              </a:pPr>
              <a:t>20</a:t>
            </a:fld>
            <a:endParaRPr lang="de-DE" dirty="0"/>
          </a:p>
        </p:txBody>
      </p:sp>
      <p:sp>
        <p:nvSpPr>
          <p:cNvPr id="5632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F33B4A7-D6E5-4FEB-9291-BE215A4BDA35}" type="slidenum">
              <a:rPr lang="de-DE" b="0"/>
              <a:pPr/>
              <a:t>20</a:t>
            </a:fld>
            <a:endParaRPr lang="de-DE" b="0"/>
          </a:p>
        </p:txBody>
      </p:sp>
      <p:sp>
        <p:nvSpPr>
          <p:cNvPr id="56322" name="Textplatzhalter 6"/>
          <p:cNvSpPr>
            <a:spLocks noGrp="1"/>
          </p:cNvSpPr>
          <p:nvPr>
            <p:ph type="body" idx="1"/>
          </p:nvPr>
        </p:nvSpPr>
        <p:spPr>
          <a:xfrm>
            <a:off x="677863" y="1593850"/>
            <a:ext cx="7772400" cy="454025"/>
          </a:xfrm>
        </p:spPr>
        <p:txBody>
          <a:bodyPr/>
          <a:lstStyle/>
          <a:p>
            <a:r>
              <a:rPr lang="de-DE" smtClean="0">
                <a:ea typeface="ＭＳ Ｐゴシック" pitchFamily="34" charset="-128"/>
              </a:rPr>
              <a:t>II. Fachspezifische Erläuterungen zum neuen KLP Mathematik</a:t>
            </a:r>
          </a:p>
        </p:txBody>
      </p:sp>
      <p:sp>
        <p:nvSpPr>
          <p:cNvPr id="56323"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56324" name="Titel 5"/>
          <p:cNvSpPr>
            <a:spLocks noGrp="1"/>
          </p:cNvSpPr>
          <p:nvPr>
            <p:ph type="title"/>
          </p:nvPr>
        </p:nvSpPr>
        <p:spPr>
          <a:xfrm>
            <a:off x="546100" y="2311400"/>
            <a:ext cx="7772400" cy="1362075"/>
          </a:xfrm>
        </p:spPr>
        <p:txBody>
          <a:bodyPr/>
          <a:lstStyle/>
          <a:p>
            <a:pPr algn="ctr"/>
            <a:r>
              <a:rPr lang="de-DE" sz="2400" cap="none" smtClean="0">
                <a:ea typeface="ＭＳ Ｐゴシック" pitchFamily="34" charset="-128"/>
              </a:rPr>
              <a:t>VOM LEHRPLAN (1999) ZUM KERNLEHRPLAN (2013)</a:t>
            </a:r>
            <a:br>
              <a:rPr lang="de-DE" sz="2400" cap="none" smtClean="0">
                <a:ea typeface="ＭＳ Ｐゴシック" pitchFamily="34" charset="-128"/>
              </a:rPr>
            </a:br>
            <a:r>
              <a:rPr lang="de-DE" sz="2400" cap="none" smtClean="0">
                <a:ea typeface="ＭＳ Ｐゴシック" pitchFamily="34" charset="-128"/>
              </a:rPr>
              <a:t/>
            </a:r>
            <a:br>
              <a:rPr lang="de-DE" sz="2400" cap="none" smtClean="0">
                <a:ea typeface="ＭＳ Ｐゴシック" pitchFamily="34" charset="-128"/>
              </a:rPr>
            </a:br>
            <a:r>
              <a:rPr lang="de-DE" sz="2400" cap="none" smtClean="0">
                <a:ea typeface="ＭＳ Ｐゴシック" pitchFamily="34" charset="-128"/>
              </a:rPr>
              <a:t>WAS WURDE ÜBERNOMMEN?</a:t>
            </a:r>
            <a:br>
              <a:rPr lang="de-DE" sz="2400" cap="none" smtClean="0">
                <a:ea typeface="ＭＳ Ｐゴシック" pitchFamily="34" charset="-128"/>
              </a:rPr>
            </a:br>
            <a:r>
              <a:rPr lang="de-DE" sz="2400" cap="none" smtClean="0">
                <a:ea typeface="ＭＳ Ｐゴシック" pitchFamily="34" charset="-128"/>
              </a:rPr>
              <a:t/>
            </a:r>
            <a:br>
              <a:rPr lang="de-DE" sz="2400" cap="none" smtClean="0">
                <a:ea typeface="ＭＳ Ｐゴシック" pitchFamily="34" charset="-128"/>
              </a:rPr>
            </a:br>
            <a:r>
              <a:rPr lang="de-DE" sz="2400" cap="none" smtClean="0">
                <a:ea typeface="ＭＳ Ｐゴシック" pitchFamily="34" charset="-128"/>
              </a:rPr>
              <a:t>WAS WURDE WEITERENTWICKELT/VERÄNDERT?</a:t>
            </a:r>
            <a:br>
              <a:rPr lang="de-DE" sz="2400" cap="none" smtClean="0">
                <a:ea typeface="ＭＳ Ｐゴシック" pitchFamily="34" charset="-128"/>
              </a:rPr>
            </a:br>
            <a:r>
              <a:rPr lang="de-DE" sz="2400" cap="none" smtClean="0">
                <a:ea typeface="ＭＳ Ｐゴシック" pitchFamily="34" charset="-128"/>
              </a:rPr>
              <a:t/>
            </a:r>
            <a:br>
              <a:rPr lang="de-DE" sz="2400" cap="none" smtClean="0">
                <a:ea typeface="ＭＳ Ｐゴシック" pitchFamily="34" charset="-128"/>
              </a:rPr>
            </a:br>
            <a:r>
              <a:rPr lang="de-DE" sz="2400" cap="none" smtClean="0">
                <a:ea typeface="ＭＳ Ｐゴシック" pitchFamily="34" charset="-128"/>
              </a:rPr>
              <a:t>WAS IST NEU?</a:t>
            </a:r>
            <a:br>
              <a:rPr lang="de-DE" sz="2400" cap="none" smtClean="0">
                <a:ea typeface="ＭＳ Ｐゴシック" pitchFamily="34" charset="-128"/>
              </a:rPr>
            </a:br>
            <a:endParaRPr lang="de-DE" sz="2400" cap="none" smtClean="0">
              <a:ea typeface="ＭＳ Ｐゴシック" pitchFamily="34" charset="-128"/>
            </a:endParaRPr>
          </a:p>
        </p:txBody>
      </p:sp>
      <p:sp>
        <p:nvSpPr>
          <p:cNvPr id="56325"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00B3EA5-19FC-405A-9A98-746D8AFDAE26}" type="slidenum">
              <a:rPr lang="de-DE" b="0"/>
              <a:pPr/>
              <a:t>20</a:t>
            </a:fld>
            <a:endParaRPr lang="de-DE" b="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47821B03-8917-42FA-93D4-80AAC5A23A73}" type="slidenum">
              <a:rPr lang="de-DE"/>
              <a:pPr>
                <a:defRPr/>
              </a:pPr>
              <a:t>21</a:t>
            </a:fld>
            <a:endParaRPr lang="de-DE" dirty="0"/>
          </a:p>
        </p:txBody>
      </p:sp>
      <p:sp>
        <p:nvSpPr>
          <p:cNvPr id="5836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93CCA3C-34FD-4A5D-8E43-56BAAA5A195C}" type="slidenum">
              <a:rPr lang="de-DE" b="0"/>
              <a:pPr/>
              <a:t>21</a:t>
            </a:fld>
            <a:endParaRPr lang="de-DE" b="0"/>
          </a:p>
        </p:txBody>
      </p:sp>
      <p:sp>
        <p:nvSpPr>
          <p:cNvPr id="58370" name="Titel 1"/>
          <p:cNvSpPr>
            <a:spLocks noGrp="1"/>
          </p:cNvSpPr>
          <p:nvPr>
            <p:ph type="title"/>
          </p:nvPr>
        </p:nvSpPr>
        <p:spPr>
          <a:xfrm>
            <a:off x="539750" y="1322388"/>
            <a:ext cx="8064500" cy="565150"/>
          </a:xfrm>
        </p:spPr>
        <p:txBody>
          <a:bodyPr/>
          <a:lstStyle/>
          <a:p>
            <a:r>
              <a:rPr lang="de-DE" smtClean="0">
                <a:ea typeface="ＭＳ Ｐゴシック" pitchFamily="34" charset="-128"/>
              </a:rPr>
              <a:t>Übernommen wurden</a:t>
            </a:r>
          </a:p>
        </p:txBody>
      </p:sp>
      <p:sp>
        <p:nvSpPr>
          <p:cNvPr id="58371" name="Inhaltsplatzhalter 2"/>
          <p:cNvSpPr>
            <a:spLocks noGrp="1"/>
          </p:cNvSpPr>
          <p:nvPr>
            <p:ph idx="1"/>
          </p:nvPr>
        </p:nvSpPr>
        <p:spPr>
          <a:xfrm>
            <a:off x="584200" y="1863725"/>
            <a:ext cx="8064500" cy="3897313"/>
          </a:xfrm>
        </p:spPr>
        <p:txBody>
          <a:bodyPr/>
          <a:lstStyle/>
          <a:p>
            <a:r>
              <a:rPr lang="de-DE" smtClean="0">
                <a:ea typeface="ＭＳ Ｐゴシック" pitchFamily="34" charset="-128"/>
              </a:rPr>
              <a:t>die auch in der SI bewährten Inhaltsfeldbezeichnungen</a:t>
            </a:r>
          </a:p>
          <a:p>
            <a:pPr lvl="1"/>
            <a:r>
              <a:rPr lang="de-DE" smtClean="0">
                <a:ea typeface="ＭＳ Ｐゴシック" pitchFamily="34" charset="-128"/>
              </a:rPr>
              <a:t>Funktionen und Analysis (A)</a:t>
            </a:r>
          </a:p>
          <a:p>
            <a:pPr lvl="1"/>
            <a:r>
              <a:rPr lang="de-DE" smtClean="0">
                <a:ea typeface="ＭＳ Ｐゴシック" pitchFamily="34" charset="-128"/>
              </a:rPr>
              <a:t>Analytische Geometrie und lineare Algebra (G)</a:t>
            </a:r>
          </a:p>
          <a:p>
            <a:pPr lvl="1"/>
            <a:r>
              <a:rPr lang="de-DE" smtClean="0">
                <a:ea typeface="ＭＳ Ｐゴシック" pitchFamily="34" charset="-128"/>
              </a:rPr>
              <a:t>Stochastik (S)</a:t>
            </a:r>
            <a:br>
              <a:rPr lang="de-DE" smtClean="0">
                <a:ea typeface="ＭＳ Ｐゴシック" pitchFamily="34" charset="-128"/>
              </a:rPr>
            </a:br>
            <a:endParaRPr lang="de-DE" smtClean="0">
              <a:ea typeface="ＭＳ Ｐゴシック" pitchFamily="34" charset="-128"/>
            </a:endParaRPr>
          </a:p>
          <a:p>
            <a:r>
              <a:rPr lang="de-DE" smtClean="0">
                <a:ea typeface="ＭＳ Ｐゴシック" pitchFamily="34" charset="-128"/>
              </a:rPr>
              <a:t>die Bezeichnungen der Kompetenzbereiche </a:t>
            </a:r>
          </a:p>
          <a:p>
            <a:pPr lvl="1"/>
            <a:r>
              <a:rPr lang="de-DE" smtClean="0">
                <a:ea typeface="ＭＳ Ｐゴシック" pitchFamily="34" charset="-128"/>
              </a:rPr>
              <a:t>Modellieren</a:t>
            </a:r>
          </a:p>
          <a:p>
            <a:pPr lvl="1"/>
            <a:r>
              <a:rPr lang="de-DE" smtClean="0">
                <a:ea typeface="ＭＳ Ｐゴシック" pitchFamily="34" charset="-128"/>
              </a:rPr>
              <a:t>Problemlösen</a:t>
            </a:r>
            <a:endParaRPr lang="de-DE" b="1" smtClean="0">
              <a:ea typeface="ＭＳ Ｐゴシック" pitchFamily="34" charset="-128"/>
            </a:endParaRPr>
          </a:p>
          <a:p>
            <a:pPr lvl="1"/>
            <a:r>
              <a:rPr lang="de-DE" smtClean="0">
                <a:ea typeface="ＭＳ Ｐゴシック" pitchFamily="34" charset="-128"/>
              </a:rPr>
              <a:t>Werkzeuge nutzen</a:t>
            </a:r>
          </a:p>
        </p:txBody>
      </p:sp>
      <p:sp>
        <p:nvSpPr>
          <p:cNvPr id="58372"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eaLnBrk="0" hangingPunct="0"/>
            <a:endParaRPr lang="de-DE" b="0"/>
          </a:p>
        </p:txBody>
      </p:sp>
      <p:sp>
        <p:nvSpPr>
          <p:cNvPr id="58373"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850E99E-C9F6-468F-B418-697CD52B8A30}" type="slidenum">
              <a:rPr lang="de-DE" b="0"/>
              <a:pPr/>
              <a:t>21</a:t>
            </a:fld>
            <a:endParaRPr lang="de-DE" b="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p>
            <a:pPr>
              <a:defRPr/>
            </a:pPr>
            <a:fld id="{83FE3080-7B9D-48BB-A22F-42C16D8843BA}" type="slidenum">
              <a:rPr lang="de-DE"/>
              <a:pPr>
                <a:defRPr/>
              </a:pPr>
              <a:t>22</a:t>
            </a:fld>
            <a:endParaRPr lang="de-DE" dirty="0"/>
          </a:p>
        </p:txBody>
      </p:sp>
      <p:sp>
        <p:nvSpPr>
          <p:cNvPr id="151554" name="Rectangle 2"/>
          <p:cNvSpPr>
            <a:spLocks noGrp="1" noChangeArrowheads="1"/>
          </p:cNvSpPr>
          <p:nvPr>
            <p:ph type="title"/>
          </p:nvPr>
        </p:nvSpPr>
        <p:spPr>
          <a:xfrm>
            <a:off x="539750" y="1268413"/>
            <a:ext cx="8064500" cy="361950"/>
          </a:xfrm>
        </p:spPr>
        <p:txBody>
          <a:bodyPr/>
          <a:lstStyle/>
          <a:p>
            <a:r>
              <a:rPr lang="de-DE" smtClean="0">
                <a:ea typeface="ＭＳ Ｐゴシック" pitchFamily="34" charset="-128"/>
              </a:rPr>
              <a:t>Weiterentwicklungen/Veränderungen:</a:t>
            </a:r>
          </a:p>
        </p:txBody>
      </p:sp>
      <p:sp>
        <p:nvSpPr>
          <p:cNvPr id="151555" name="Rectangle 3"/>
          <p:cNvSpPr>
            <a:spLocks noGrp="1" noChangeArrowheads="1"/>
          </p:cNvSpPr>
          <p:nvPr>
            <p:ph type="body" idx="1"/>
          </p:nvPr>
        </p:nvSpPr>
        <p:spPr>
          <a:xfrm>
            <a:off x="473075" y="1614488"/>
            <a:ext cx="8064500" cy="4495800"/>
          </a:xfrm>
        </p:spPr>
        <p:txBody>
          <a:bodyPr/>
          <a:lstStyle/>
          <a:p>
            <a:pPr>
              <a:lnSpc>
                <a:spcPct val="100000"/>
              </a:lnSpc>
            </a:pPr>
            <a:r>
              <a:rPr lang="de-DE" smtClean="0">
                <a:ea typeface="ＭＳ Ｐゴシック" pitchFamily="34" charset="-128"/>
              </a:rPr>
              <a:t>Trennung der Kompetenzbereiche </a:t>
            </a:r>
          </a:p>
          <a:p>
            <a:pPr lvl="1">
              <a:lnSpc>
                <a:spcPct val="100000"/>
              </a:lnSpc>
            </a:pPr>
            <a:r>
              <a:rPr lang="de-DE" b="1" smtClean="0">
                <a:ea typeface="ＭＳ Ｐゴシック" pitchFamily="34" charset="-128"/>
              </a:rPr>
              <a:t>Argumentieren</a:t>
            </a:r>
          </a:p>
          <a:p>
            <a:pPr lvl="1">
              <a:lnSpc>
                <a:spcPct val="100000"/>
              </a:lnSpc>
              <a:spcBef>
                <a:spcPct val="0"/>
              </a:spcBef>
            </a:pPr>
            <a:r>
              <a:rPr lang="de-DE" b="1" smtClean="0">
                <a:ea typeface="ＭＳ Ｐゴシック" pitchFamily="34" charset="-128"/>
              </a:rPr>
              <a:t>Kommunizieren</a:t>
            </a:r>
            <a:br>
              <a:rPr lang="de-DE" b="1" smtClean="0">
                <a:ea typeface="ＭＳ Ｐゴシック" pitchFamily="34" charset="-128"/>
              </a:rPr>
            </a:br>
            <a:endParaRPr lang="de-DE" sz="2700" b="1" smtClean="0">
              <a:ea typeface="ＭＳ Ｐゴシック" pitchFamily="34" charset="-128"/>
            </a:endParaRPr>
          </a:p>
          <a:p>
            <a:r>
              <a:rPr lang="de-DE" smtClean="0">
                <a:ea typeface="ＭＳ Ｐゴシック" pitchFamily="34" charset="-128"/>
              </a:rPr>
              <a:t>Stellenwert der Anforderungen hinsichtlich</a:t>
            </a:r>
          </a:p>
          <a:p>
            <a:pPr lvl="1"/>
            <a:r>
              <a:rPr lang="de-DE" smtClean="0">
                <a:ea typeface="ＭＳ Ｐゴシック" pitchFamily="34" charset="-128"/>
              </a:rPr>
              <a:t>der Betonung inhaltlicher Vorstellungen und des Verstehens von Zusammenhängen</a:t>
            </a:r>
          </a:p>
          <a:p>
            <a:pPr lvl="1"/>
            <a:r>
              <a:rPr lang="de-DE" smtClean="0">
                <a:ea typeface="ＭＳ Ｐゴシック" pitchFamily="34" charset="-128"/>
              </a:rPr>
              <a:t>des Einsatzes sinnstiftender Kontexte und Lernumgebungen</a:t>
            </a:r>
          </a:p>
          <a:p>
            <a:pPr lvl="1"/>
            <a:r>
              <a:rPr lang="de-DE" smtClean="0">
                <a:ea typeface="ＭＳ Ｐゴシック" pitchFamily="34" charset="-128"/>
              </a:rPr>
              <a:t>eines höheren Anteils an Verbalisierung </a:t>
            </a:r>
            <a:br>
              <a:rPr lang="de-DE" smtClean="0">
                <a:ea typeface="ＭＳ Ｐゴシック" pitchFamily="34" charset="-128"/>
              </a:rPr>
            </a:br>
            <a:r>
              <a:rPr lang="de-DE" smtClean="0">
                <a:ea typeface="ＭＳ Ｐゴシック" pitchFamily="34" charset="-128"/>
              </a:rPr>
              <a:t>(Erläuterung von Lösungswegen, Argumentationsketten, Kommunikationsprozesse)</a:t>
            </a:r>
          </a:p>
          <a:p>
            <a:pPr lvl="1"/>
            <a:r>
              <a:rPr lang="de-DE" smtClean="0">
                <a:ea typeface="ＭＳ Ｐゴシック" pitchFamily="34" charset="-128"/>
              </a:rPr>
              <a:t>des Umgangs mit Fehlern</a:t>
            </a:r>
          </a:p>
          <a:p>
            <a:pPr lvl="1">
              <a:buFontTx/>
              <a:buNone/>
            </a:pPr>
            <a:endParaRPr lang="de-DE" b="1" smtClean="0">
              <a:ea typeface="ＭＳ Ｐゴシック" pitchFamily="34"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97A40488-C1CD-4680-98DF-4C68BD69B05F}" type="slidenum">
              <a:rPr lang="de-DE"/>
              <a:pPr>
                <a:defRPr/>
              </a:pPr>
              <a:t>23</a:t>
            </a:fld>
            <a:endParaRPr lang="de-DE" dirty="0"/>
          </a:p>
        </p:txBody>
      </p:sp>
      <p:sp>
        <p:nvSpPr>
          <p:cNvPr id="6041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20CCB1B-A4A0-47B4-90FB-FD45DA5F7EA3}" type="slidenum">
              <a:rPr lang="de-DE" b="0"/>
              <a:pPr/>
              <a:t>23</a:t>
            </a:fld>
            <a:endParaRPr lang="de-DE" b="0"/>
          </a:p>
        </p:txBody>
      </p:sp>
      <p:sp>
        <p:nvSpPr>
          <p:cNvPr id="60418" name="Titel 1"/>
          <p:cNvSpPr>
            <a:spLocks noGrp="1"/>
          </p:cNvSpPr>
          <p:nvPr>
            <p:ph type="title"/>
          </p:nvPr>
        </p:nvSpPr>
        <p:spPr>
          <a:xfrm>
            <a:off x="539750" y="1322388"/>
            <a:ext cx="8064500" cy="419100"/>
          </a:xfrm>
        </p:spPr>
        <p:txBody>
          <a:bodyPr/>
          <a:lstStyle/>
          <a:p>
            <a:r>
              <a:rPr lang="de-DE" smtClean="0">
                <a:ea typeface="ＭＳ Ｐゴシック" pitchFamily="34" charset="-128"/>
              </a:rPr>
              <a:t>Die wichtigsten Neuerungen:</a:t>
            </a:r>
          </a:p>
        </p:txBody>
      </p:sp>
      <p:sp>
        <p:nvSpPr>
          <p:cNvPr id="60419" name="Inhaltsplatzhalter 2"/>
          <p:cNvSpPr>
            <a:spLocks noGrp="1"/>
          </p:cNvSpPr>
          <p:nvPr>
            <p:ph idx="1"/>
          </p:nvPr>
        </p:nvSpPr>
        <p:spPr>
          <a:xfrm>
            <a:off x="525463" y="1665288"/>
            <a:ext cx="8064500" cy="4386262"/>
          </a:xfrm>
        </p:spPr>
        <p:txBody>
          <a:bodyPr/>
          <a:lstStyle/>
          <a:p>
            <a:r>
              <a:rPr lang="de-DE" smtClean="0">
                <a:ea typeface="ＭＳ Ｐゴシック" pitchFamily="34" charset="-128"/>
              </a:rPr>
              <a:t>Keine Auswahlmöglichkeiten für den Unterricht, </a:t>
            </a:r>
            <a:br>
              <a:rPr lang="de-DE" smtClean="0">
                <a:ea typeface="ＭＳ Ｐゴシック" pitchFamily="34" charset="-128"/>
              </a:rPr>
            </a:br>
            <a:r>
              <a:rPr lang="de-DE" smtClean="0">
                <a:ea typeface="ＭＳ Ｐゴシック" pitchFamily="34" charset="-128"/>
              </a:rPr>
              <a:t>alle drei Inhaltsbereiche verpflichtend,</a:t>
            </a:r>
            <a:br>
              <a:rPr lang="de-DE" smtClean="0">
                <a:ea typeface="ＭＳ Ｐゴシック" pitchFamily="34" charset="-128"/>
              </a:rPr>
            </a:br>
            <a:r>
              <a:rPr lang="de-DE" smtClean="0">
                <a:ea typeface="ＭＳ Ｐゴシック" pitchFamily="34" charset="-128"/>
              </a:rPr>
              <a:t>kein „Orientierungswissen“</a:t>
            </a:r>
            <a:br>
              <a:rPr lang="de-DE" smtClean="0">
                <a:ea typeface="ＭＳ Ｐゴシック" pitchFamily="34" charset="-128"/>
              </a:rPr>
            </a:br>
            <a:endParaRPr lang="de-DE" smtClean="0">
              <a:ea typeface="ＭＳ Ｐゴシック" pitchFamily="34" charset="-128"/>
            </a:endParaRPr>
          </a:p>
          <a:p>
            <a:r>
              <a:rPr lang="de-DE" smtClean="0">
                <a:ea typeface="ＭＳ Ｐゴシック" pitchFamily="34" charset="-128"/>
              </a:rPr>
              <a:t>Keine reinen Inhaltsbeschreibungen, sondern explizit formulierte inhaltliche </a:t>
            </a:r>
            <a:r>
              <a:rPr lang="de-DE" b="1" smtClean="0">
                <a:ea typeface="ＭＳ Ｐゴシック" pitchFamily="34" charset="-128"/>
              </a:rPr>
              <a:t>Kompetenzerwartungen</a:t>
            </a:r>
          </a:p>
          <a:p>
            <a:pPr lvl="1"/>
            <a:r>
              <a:rPr lang="de-DE" sz="2100" smtClean="0">
                <a:ea typeface="ＭＳ Ｐゴシック" pitchFamily="34" charset="-128"/>
              </a:rPr>
              <a:t>Nicht genannte Erwartungen müssen nicht erfüllt werden!</a:t>
            </a:r>
            <a:br>
              <a:rPr lang="de-DE" sz="2100" smtClean="0">
                <a:ea typeface="ＭＳ Ｐゴシック" pitchFamily="34" charset="-128"/>
              </a:rPr>
            </a:br>
            <a:endParaRPr lang="de-DE" sz="2100" smtClean="0">
              <a:ea typeface="ＭＳ Ｐゴシック" pitchFamily="34" charset="-128"/>
            </a:endParaRPr>
          </a:p>
          <a:p>
            <a:r>
              <a:rPr lang="de-DE" smtClean="0">
                <a:ea typeface="ＭＳ Ｐゴシック" pitchFamily="34" charset="-128"/>
              </a:rPr>
              <a:t>Keine Beispielaufgaben, sondern Darstellung von Aufgaben</a:t>
            </a:r>
            <a:r>
              <a:rPr lang="de-DE" b="1" smtClean="0">
                <a:ea typeface="ＭＳ Ｐゴシック" pitchFamily="34" charset="-128"/>
              </a:rPr>
              <a:t>typen</a:t>
            </a:r>
            <a:r>
              <a:rPr lang="de-DE" smtClean="0">
                <a:ea typeface="ＭＳ Ｐゴシック" pitchFamily="34" charset="-128"/>
              </a:rPr>
              <a:t> für Unterricht und Leistungsüberprüfung</a:t>
            </a:r>
            <a:endParaRPr lang="de-DE" sz="2500" b="1" smtClean="0">
              <a:ea typeface="ＭＳ Ｐゴシック" pitchFamily="34" charset="-128"/>
            </a:endParaRPr>
          </a:p>
        </p:txBody>
      </p:sp>
      <p:sp>
        <p:nvSpPr>
          <p:cNvPr id="60420"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60421"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E5E8225-9682-4E99-8A1C-6C7594EB477B}" type="slidenum">
              <a:rPr lang="de-DE" b="0"/>
              <a:pPr/>
              <a:t>23</a:t>
            </a:fld>
            <a:endParaRPr lang="de-DE" b="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p>
            <a:pPr>
              <a:defRPr/>
            </a:pPr>
            <a:fld id="{869B90BD-5E12-4997-A48B-996E99E2FAC9}" type="slidenum">
              <a:rPr lang="de-DE"/>
              <a:pPr>
                <a:defRPr/>
              </a:pPr>
              <a:t>24</a:t>
            </a:fld>
            <a:endParaRPr lang="de-DE" dirty="0"/>
          </a:p>
        </p:txBody>
      </p:sp>
      <p:sp>
        <p:nvSpPr>
          <p:cNvPr id="160770" name="Rectangle 2"/>
          <p:cNvSpPr>
            <a:spLocks noGrp="1" noChangeArrowheads="1"/>
          </p:cNvSpPr>
          <p:nvPr>
            <p:ph type="title"/>
          </p:nvPr>
        </p:nvSpPr>
        <p:spPr>
          <a:xfrm>
            <a:off x="539750" y="1268413"/>
            <a:ext cx="8064500" cy="390525"/>
          </a:xfrm>
        </p:spPr>
        <p:txBody>
          <a:bodyPr/>
          <a:lstStyle/>
          <a:p>
            <a:r>
              <a:rPr lang="de-DE" smtClean="0">
                <a:ea typeface="ＭＳ Ｐゴシック" pitchFamily="34" charset="-128"/>
              </a:rPr>
              <a:t>Die wichtigsten Neuerungen:</a:t>
            </a:r>
          </a:p>
        </p:txBody>
      </p:sp>
      <p:sp>
        <p:nvSpPr>
          <p:cNvPr id="160771" name="Rectangle 3"/>
          <p:cNvSpPr>
            <a:spLocks noGrp="1" noChangeArrowheads="1"/>
          </p:cNvSpPr>
          <p:nvPr>
            <p:ph type="body" idx="1"/>
          </p:nvPr>
        </p:nvSpPr>
        <p:spPr>
          <a:xfrm>
            <a:off x="446088" y="2395538"/>
            <a:ext cx="8064500" cy="3392487"/>
          </a:xfrm>
        </p:spPr>
        <p:txBody>
          <a:bodyPr/>
          <a:lstStyle/>
          <a:p>
            <a:r>
              <a:rPr lang="de-DE" smtClean="0">
                <a:ea typeface="ＭＳ Ｐゴシック" pitchFamily="34" charset="-128"/>
              </a:rPr>
              <a:t>GTR ist verpflichtendes Werkzeug (Alternative: CAS)</a:t>
            </a:r>
          </a:p>
          <a:p>
            <a:pPr lvl="1"/>
            <a:r>
              <a:rPr lang="de-DE" sz="2100" smtClean="0">
                <a:ea typeface="ＭＳ Ｐゴシック" pitchFamily="34" charset="-128"/>
              </a:rPr>
              <a:t>deshalb auch einige explizite </a:t>
            </a:r>
            <a:br>
              <a:rPr lang="de-DE" sz="2100" smtClean="0">
                <a:ea typeface="ＭＳ Ｐゴシック" pitchFamily="34" charset="-128"/>
              </a:rPr>
            </a:br>
            <a:r>
              <a:rPr lang="de-DE" sz="2100" smtClean="0">
                <a:ea typeface="ＭＳ Ｐゴシック" pitchFamily="34" charset="-128"/>
                <a:hlinkClick r:id="rId2" action="ppaction://hlinksldjump"/>
              </a:rPr>
              <a:t>„hilfsmittelfreie“ Kompetenzerwartungen</a:t>
            </a:r>
            <a:endParaRPr lang="de-DE" sz="2100" smtClean="0">
              <a:ea typeface="ＭＳ Ｐゴシック" pitchFamily="34" charset="-128"/>
            </a:endParaRPr>
          </a:p>
          <a:p>
            <a:pPr>
              <a:lnSpc>
                <a:spcPct val="100000"/>
              </a:lnSpc>
            </a:pPr>
            <a:endParaRPr lang="de-DE" smtClean="0">
              <a:ea typeface="ＭＳ Ｐゴシック" pitchFamily="34" charset="-128"/>
            </a:endParaRPr>
          </a:p>
          <a:p>
            <a:pPr>
              <a:lnSpc>
                <a:spcPct val="100000"/>
              </a:lnSpc>
            </a:pPr>
            <a:r>
              <a:rPr lang="de-DE" smtClean="0">
                <a:ea typeface="ＭＳ Ｐゴシック" pitchFamily="34" charset="-128"/>
              </a:rPr>
              <a:t>Übergangsmatrizen im Zusammenhang mit </a:t>
            </a:r>
            <a:br>
              <a:rPr lang="de-DE" smtClean="0">
                <a:ea typeface="ＭＳ Ｐゴシック" pitchFamily="34" charset="-128"/>
              </a:rPr>
            </a:br>
            <a:r>
              <a:rPr lang="de-DE" smtClean="0">
                <a:ea typeface="ＭＳ Ｐゴシック" pitchFamily="34" charset="-128"/>
              </a:rPr>
              <a:t>stochastischen Prozessen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p>
            <a:pPr>
              <a:defRPr/>
            </a:pPr>
            <a:fld id="{D0321BAF-987C-4578-9207-C639147C1924}" type="slidenum">
              <a:rPr lang="de-DE"/>
              <a:pPr>
                <a:defRPr/>
              </a:pPr>
              <a:t>25</a:t>
            </a:fld>
            <a:endParaRPr lang="de-DE" dirty="0"/>
          </a:p>
        </p:txBody>
      </p:sp>
      <p:sp>
        <p:nvSpPr>
          <p:cNvPr id="162818" name="Rectangle 2"/>
          <p:cNvSpPr>
            <a:spLocks noGrp="1" noChangeArrowheads="1"/>
          </p:cNvSpPr>
          <p:nvPr>
            <p:ph type="title"/>
          </p:nvPr>
        </p:nvSpPr>
        <p:spPr>
          <a:xfrm>
            <a:off x="539750" y="1268413"/>
            <a:ext cx="8064500" cy="779462"/>
          </a:xfrm>
        </p:spPr>
        <p:txBody>
          <a:bodyPr/>
          <a:lstStyle/>
          <a:p>
            <a:r>
              <a:rPr lang="de-DE" smtClean="0">
                <a:ea typeface="ＭＳ Ｐゴシック" pitchFamily="34" charset="-128"/>
              </a:rPr>
              <a:t>Hilfsmittelfreie Kompetenzerwartungen:</a:t>
            </a:r>
          </a:p>
        </p:txBody>
      </p:sp>
      <p:sp>
        <p:nvSpPr>
          <p:cNvPr id="162819" name="Rectangle 3"/>
          <p:cNvSpPr>
            <a:spLocks noGrp="1" noChangeArrowheads="1"/>
          </p:cNvSpPr>
          <p:nvPr>
            <p:ph type="body" idx="1"/>
          </p:nvPr>
        </p:nvSpPr>
        <p:spPr>
          <a:xfrm>
            <a:off x="539750" y="2341563"/>
            <a:ext cx="8064500" cy="3392487"/>
          </a:xfrm>
        </p:spPr>
        <p:txBody>
          <a:bodyPr/>
          <a:lstStyle/>
          <a:p>
            <a:pPr>
              <a:lnSpc>
                <a:spcPct val="100000"/>
              </a:lnSpc>
            </a:pPr>
            <a:r>
              <a:rPr lang="de-DE" sz="1800" b="1" dirty="0" smtClean="0">
                <a:ea typeface="ＭＳ Ｐゴシック" pitchFamily="34" charset="-128"/>
              </a:rPr>
              <a:t>Analysis E-Phase:</a:t>
            </a:r>
            <a:r>
              <a:rPr lang="de-DE" dirty="0" smtClean="0">
                <a:ea typeface="ＭＳ Ｐゴシック" pitchFamily="34" charset="-128"/>
              </a:rPr>
              <a:t/>
            </a:r>
            <a:br>
              <a:rPr lang="de-DE" dirty="0" smtClean="0">
                <a:ea typeface="ＭＳ Ｐゴシック" pitchFamily="34" charset="-128"/>
              </a:rPr>
            </a:br>
            <a:r>
              <a:rPr lang="de-DE" sz="1600" dirty="0" smtClean="0">
                <a:ea typeface="ＭＳ Ｐゴシック" pitchFamily="34" charset="-128"/>
              </a:rPr>
              <a:t>„</a:t>
            </a:r>
            <a:r>
              <a:rPr lang="de-DE" sz="1600" smtClean="0">
                <a:ea typeface="ＭＳ Ｐゴシック" pitchFamily="34" charset="-128"/>
              </a:rPr>
              <a:t>lösen Polynomgleichungen</a:t>
            </a:r>
            <a:r>
              <a:rPr lang="de-DE" sz="1600" dirty="0" smtClean="0">
                <a:ea typeface="ＭＳ Ｐゴシック" pitchFamily="34" charset="-128"/>
              </a:rPr>
              <a:t>, die sich durch einfaches Ausklammern oder Substituieren auf lineare und quadratische Gleichungen zurückführen lassen, ohne digitale Hilfsmittel“</a:t>
            </a:r>
            <a:br>
              <a:rPr lang="de-DE" sz="1600" dirty="0" smtClean="0">
                <a:ea typeface="ＭＳ Ｐゴシック" pitchFamily="34" charset="-128"/>
              </a:rPr>
            </a:br>
            <a:endParaRPr lang="de-DE" sz="1600" dirty="0" smtClean="0">
              <a:ea typeface="ＭＳ Ｐゴシック" pitchFamily="34" charset="-128"/>
            </a:endParaRPr>
          </a:p>
          <a:p>
            <a:pPr>
              <a:lnSpc>
                <a:spcPct val="100000"/>
              </a:lnSpc>
            </a:pPr>
            <a:r>
              <a:rPr lang="de-DE" sz="1800" b="1" dirty="0" smtClean="0">
                <a:ea typeface="ＭＳ Ｐゴシック" pitchFamily="34" charset="-128"/>
              </a:rPr>
              <a:t>Analytische Geometrie und lineare Algebra Q-Phase:</a:t>
            </a:r>
            <a:r>
              <a:rPr lang="de-DE" sz="1600" dirty="0" smtClean="0">
                <a:ea typeface="ＭＳ Ｐゴシック" pitchFamily="34" charset="-128"/>
              </a:rPr>
              <a:t/>
            </a:r>
            <a:br>
              <a:rPr lang="de-DE" sz="1600" dirty="0" smtClean="0">
                <a:ea typeface="ＭＳ Ｐゴシック" pitchFamily="34" charset="-128"/>
              </a:rPr>
            </a:br>
            <a:r>
              <a:rPr lang="de-DE" sz="1600" dirty="0" smtClean="0">
                <a:ea typeface="ＭＳ Ｐゴシック" pitchFamily="34" charset="-128"/>
              </a:rPr>
              <a:t>„wenden den Gauß-Algorithmus ohne digitale Werkzeuge auf Gleichungssysteme mit maximal drei Unbekannten an, die mit geringem Rechenaufwand lösbar sind</a:t>
            </a:r>
          </a:p>
          <a:p>
            <a:pPr>
              <a:lnSpc>
                <a:spcPct val="100000"/>
              </a:lnSpc>
            </a:pPr>
            <a:endParaRPr lang="de-DE" sz="1600" dirty="0" smtClean="0">
              <a:ea typeface="ＭＳ Ｐゴシック" pitchFamily="34" charset="-128"/>
            </a:endParaRPr>
          </a:p>
          <a:p>
            <a:pPr>
              <a:lnSpc>
                <a:spcPct val="100000"/>
              </a:lnSpc>
            </a:pPr>
            <a:endParaRPr lang="de-DE" sz="1600" dirty="0" smtClean="0">
              <a:ea typeface="ＭＳ Ｐゴシック" pitchFamily="34" charset="-128"/>
            </a:endParaRPr>
          </a:p>
          <a:p>
            <a:pPr>
              <a:lnSpc>
                <a:spcPct val="100000"/>
              </a:lnSpc>
            </a:pPr>
            <a:endParaRPr lang="de-DE" sz="1600" dirty="0" smtClean="0">
              <a:ea typeface="ＭＳ Ｐゴシック" pitchFamily="34" charset="-128"/>
            </a:endParaRPr>
          </a:p>
          <a:p>
            <a:pPr algn="r">
              <a:lnSpc>
                <a:spcPct val="100000"/>
              </a:lnSpc>
              <a:buFontTx/>
              <a:buNone/>
            </a:pPr>
            <a:r>
              <a:rPr lang="de-DE" sz="1600" dirty="0" smtClean="0">
                <a:ea typeface="ＭＳ Ｐゴシック" pitchFamily="34" charset="-128"/>
                <a:hlinkClick r:id="rId2" action="ppaction://hlinksldjump"/>
              </a:rPr>
              <a:t>zurück</a:t>
            </a:r>
            <a:endParaRPr lang="de-DE" sz="1600"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ftr" sz="quarter" idx="10"/>
          </p:nvPr>
        </p:nvSpPr>
        <p:spPr>
          <a:ln/>
        </p:spPr>
        <p:txBody>
          <a:bodyPr/>
          <a:lstStyle/>
          <a:p>
            <a:r>
              <a:rPr lang="de-DE"/>
              <a:t>Implementation KLP GOSt M Stand 12.10.2013</a:t>
            </a:r>
          </a:p>
        </p:txBody>
      </p:sp>
      <p:sp>
        <p:nvSpPr>
          <p:cNvPr id="9" name="Rectangle 8"/>
          <p:cNvSpPr>
            <a:spLocks noGrp="1" noChangeArrowheads="1"/>
          </p:cNvSpPr>
          <p:nvPr>
            <p:ph type="sldNum" sz="quarter" idx="11"/>
          </p:nvPr>
        </p:nvSpPr>
        <p:spPr>
          <a:ln/>
        </p:spPr>
        <p:txBody>
          <a:bodyPr/>
          <a:lstStyle/>
          <a:p>
            <a:pPr>
              <a:defRPr/>
            </a:pPr>
            <a:fld id="{C23DB974-A7E8-4101-A56C-58A6D9E411D7}" type="slidenum">
              <a:rPr lang="de-DE"/>
              <a:pPr>
                <a:defRPr/>
              </a:pPr>
              <a:t>26</a:t>
            </a:fld>
            <a:endParaRPr lang="de-DE" dirty="0"/>
          </a:p>
        </p:txBody>
      </p:sp>
      <p:sp>
        <p:nvSpPr>
          <p:cNvPr id="6451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F30D0C7-8851-4109-82C0-761E94718D20}" type="slidenum">
              <a:rPr lang="de-DE" b="0"/>
              <a:pPr/>
              <a:t>26</a:t>
            </a:fld>
            <a:endParaRPr lang="de-DE" b="0"/>
          </a:p>
        </p:txBody>
      </p:sp>
      <p:sp>
        <p:nvSpPr>
          <p:cNvPr id="64514" name="Titel 1"/>
          <p:cNvSpPr>
            <a:spLocks noGrp="1"/>
          </p:cNvSpPr>
          <p:nvPr>
            <p:ph type="title"/>
          </p:nvPr>
        </p:nvSpPr>
        <p:spPr>
          <a:xfrm>
            <a:off x="539750" y="1322388"/>
            <a:ext cx="8064500" cy="444500"/>
          </a:xfrm>
        </p:spPr>
        <p:txBody>
          <a:bodyPr/>
          <a:lstStyle/>
          <a:p>
            <a:r>
              <a:rPr lang="de-DE" smtClean="0">
                <a:ea typeface="ＭＳ Ｐゴシック" pitchFamily="34" charset="-128"/>
              </a:rPr>
              <a:t>Die wichtigsten Neuerungen:</a:t>
            </a:r>
          </a:p>
        </p:txBody>
      </p:sp>
      <p:sp>
        <p:nvSpPr>
          <p:cNvPr id="3" name="Inhaltsplatzhalter 2"/>
          <p:cNvSpPr>
            <a:spLocks noGrp="1"/>
          </p:cNvSpPr>
          <p:nvPr>
            <p:ph idx="1"/>
          </p:nvPr>
        </p:nvSpPr>
        <p:spPr>
          <a:xfrm>
            <a:off x="512763" y="1836738"/>
            <a:ext cx="8064500" cy="1550987"/>
          </a:xfrm>
          <a:solidFill>
            <a:schemeClr val="bg2">
              <a:lumMod val="20000"/>
              <a:lumOff val="80000"/>
            </a:schemeClr>
          </a:solidFill>
        </p:spPr>
        <p:txBody>
          <a:bodyPr anchor="ctr">
            <a:spAutoFit/>
          </a:bodyPr>
          <a:lstStyle/>
          <a:p>
            <a:pPr marL="0" indent="0" algn="ctr">
              <a:buFontTx/>
              <a:buNone/>
              <a:defRPr/>
            </a:pPr>
            <a:r>
              <a:rPr lang="de-DE" b="1" dirty="0" smtClean="0">
                <a:ea typeface="ＭＳ Ｐゴシック"/>
              </a:rPr>
              <a:t>Mathematische Kompetenz </a:t>
            </a:r>
            <a:r>
              <a:rPr lang="de-DE" dirty="0" smtClean="0">
                <a:ea typeface="ＭＳ Ｐゴシック"/>
              </a:rPr>
              <a:t>auf der Grundlage dieses Kernlehrplans meint die Fähigkeit, mathematische Prozesse </a:t>
            </a:r>
            <a:br>
              <a:rPr lang="de-DE" dirty="0" smtClean="0">
                <a:ea typeface="ＭＳ Ｐゴシック"/>
              </a:rPr>
            </a:br>
            <a:r>
              <a:rPr lang="de-DE" dirty="0" smtClean="0">
                <a:ea typeface="ＭＳ Ｐゴシック"/>
              </a:rPr>
              <a:t>mit fachlichen Gegenständen der drei Inhaltsfelder </a:t>
            </a:r>
            <a:br>
              <a:rPr lang="de-DE" dirty="0" smtClean="0">
                <a:ea typeface="ＭＳ Ｐゴシック"/>
              </a:rPr>
            </a:br>
            <a:r>
              <a:rPr lang="de-DE" dirty="0" smtClean="0">
                <a:ea typeface="ＭＳ Ｐゴシック"/>
              </a:rPr>
              <a:t>ausüben zu können.</a:t>
            </a:r>
          </a:p>
        </p:txBody>
      </p:sp>
      <p:sp>
        <p:nvSpPr>
          <p:cNvPr id="64516"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64517" name="Rechteck 1"/>
          <p:cNvSpPr>
            <a:spLocks noChangeArrowheads="1"/>
          </p:cNvSpPr>
          <p:nvPr/>
        </p:nvSpPr>
        <p:spPr bwMode="auto">
          <a:xfrm>
            <a:off x="590550" y="3500438"/>
            <a:ext cx="794702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e-DE" sz="1800" b="0"/>
              <a:t>Das</a:t>
            </a:r>
          </a:p>
          <a:p>
            <a:pPr>
              <a:buFont typeface="Arial" pitchFamily="34" charset="0"/>
              <a:buChar char="•"/>
            </a:pPr>
            <a:r>
              <a:rPr lang="de-DE" sz="1800" b="0"/>
              <a:t> bedeutet nicht, dass jede mögliche Verknüpfung von mathematischen Prozessen und fachlichen Gegenständen im Unterricht vorkommen und geübt werden muss</a:t>
            </a:r>
          </a:p>
          <a:p>
            <a:pPr>
              <a:buFont typeface="Arial" pitchFamily="34" charset="0"/>
              <a:buNone/>
            </a:pPr>
            <a:endParaRPr lang="de-DE" sz="1800" b="0"/>
          </a:p>
          <a:p>
            <a:pPr>
              <a:buFont typeface="Arial" pitchFamily="34" charset="0"/>
              <a:buChar char="•"/>
            </a:pPr>
            <a:r>
              <a:rPr lang="de-DE" sz="1800" b="0"/>
              <a:t> bedeutet aber, dass mathematische Prozesse nicht an nur ein Inhaltsfeld gekoppelt sein dürfen (z. B. darf Modellieren nicht nur in der Stochastik eine Rolle spielen)</a:t>
            </a:r>
          </a:p>
          <a:p>
            <a:pPr algn="r"/>
            <a:r>
              <a:rPr lang="de-DE" sz="1800" b="0" i="1">
                <a:hlinkClick r:id="rId3" action="ppaction://hlinksldjump"/>
              </a:rPr>
              <a:t>Be</a:t>
            </a:r>
            <a:r>
              <a:rPr lang="de-DE" sz="1800" b="0" i="1">
                <a:hlinkClick r:id="" action="ppaction://noaction"/>
              </a:rPr>
              <a:t>t</a:t>
            </a:r>
            <a:r>
              <a:rPr lang="de-DE" sz="1800" b="0" i="1">
                <a:hlinkClick r:id="rId3" action="ppaction://hlinksldjump"/>
              </a:rPr>
              <a:t>eiligung</a:t>
            </a:r>
            <a:endParaRPr lang="de-DE" sz="1800" b="0" i="1"/>
          </a:p>
        </p:txBody>
      </p:sp>
      <p:sp>
        <p:nvSpPr>
          <p:cNvPr id="64518"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11C6DFF-90B1-4E31-9143-A6D9A13D3081}" type="slidenum">
              <a:rPr lang="de-DE" b="0"/>
              <a:pPr/>
              <a:t>26</a:t>
            </a:fld>
            <a:endParaRPr lang="de-DE" b="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ectangle 7"/>
          <p:cNvSpPr>
            <a:spLocks noGrp="1" noChangeArrowheads="1"/>
          </p:cNvSpPr>
          <p:nvPr>
            <p:ph type="ftr" sz="quarter" idx="10"/>
          </p:nvPr>
        </p:nvSpPr>
        <p:spPr>
          <a:ln/>
        </p:spPr>
        <p:txBody>
          <a:bodyPr/>
          <a:lstStyle/>
          <a:p>
            <a:r>
              <a:rPr lang="de-DE"/>
              <a:t>Implementation KLP GOSt M Stand 12.10.2013</a:t>
            </a:r>
          </a:p>
        </p:txBody>
      </p:sp>
      <p:sp>
        <p:nvSpPr>
          <p:cNvPr id="7" name="Rectangle 8"/>
          <p:cNvSpPr>
            <a:spLocks noGrp="1" noChangeArrowheads="1"/>
          </p:cNvSpPr>
          <p:nvPr>
            <p:ph type="sldNum" sz="quarter" idx="11"/>
          </p:nvPr>
        </p:nvSpPr>
        <p:spPr>
          <a:ln/>
        </p:spPr>
        <p:txBody>
          <a:bodyPr/>
          <a:lstStyle/>
          <a:p>
            <a:pPr>
              <a:defRPr/>
            </a:pPr>
            <a:fld id="{64FCE988-D47A-4AC0-9BC1-149E61FF340B}" type="slidenum">
              <a:rPr lang="de-DE"/>
              <a:pPr>
                <a:defRPr/>
              </a:pPr>
              <a:t>27</a:t>
            </a:fld>
            <a:endParaRPr lang="de-DE" dirty="0"/>
          </a:p>
        </p:txBody>
      </p:sp>
      <p:sp>
        <p:nvSpPr>
          <p:cNvPr id="66561" name="Titel 1"/>
          <p:cNvSpPr>
            <a:spLocks noGrp="1"/>
          </p:cNvSpPr>
          <p:nvPr>
            <p:ph type="title"/>
          </p:nvPr>
        </p:nvSpPr>
        <p:spPr>
          <a:xfrm>
            <a:off x="539750" y="1322388"/>
            <a:ext cx="8064500" cy="781050"/>
          </a:xfrm>
        </p:spPr>
        <p:txBody>
          <a:bodyPr/>
          <a:lstStyle/>
          <a:p>
            <a:pPr algn="ctr"/>
            <a:r>
              <a:rPr lang="de-DE" smtClean="0">
                <a:ea typeface="ＭＳ Ｐゴシック" pitchFamily="34" charset="-128"/>
              </a:rPr>
              <a:t>Verbändebeteiligung nach Veröffentlichung der Entwurfsfassung</a:t>
            </a:r>
            <a:br>
              <a:rPr lang="de-DE" smtClean="0">
                <a:ea typeface="ＭＳ Ｐゴシック" pitchFamily="34" charset="-128"/>
              </a:rPr>
            </a:br>
            <a:r>
              <a:rPr lang="de-DE" smtClean="0">
                <a:ea typeface="ＭＳ Ｐゴシック" pitchFamily="34" charset="-128"/>
              </a:rPr>
              <a:t>(Mai – Juni 2013)</a:t>
            </a:r>
          </a:p>
        </p:txBody>
      </p:sp>
      <p:sp>
        <p:nvSpPr>
          <p:cNvPr id="3" name="Inhaltsplatzhalter 2"/>
          <p:cNvSpPr>
            <a:spLocks noGrp="1"/>
          </p:cNvSpPr>
          <p:nvPr>
            <p:ph idx="1"/>
          </p:nvPr>
        </p:nvSpPr>
        <p:spPr>
          <a:xfrm>
            <a:off x="539750" y="2070100"/>
            <a:ext cx="8064500" cy="4102100"/>
          </a:xfrm>
        </p:spPr>
        <p:txBody>
          <a:bodyPr/>
          <a:lstStyle/>
          <a:p>
            <a:pPr marL="0" indent="0">
              <a:buFontTx/>
              <a:buNone/>
            </a:pPr>
            <a:r>
              <a:rPr lang="de-DE" smtClean="0">
                <a:ea typeface="ＭＳ Ｐゴシック" pitchFamily="34" charset="-128"/>
              </a:rPr>
              <a:t>Änderungen aufgrund der Anregungen:</a:t>
            </a:r>
          </a:p>
          <a:p>
            <a:pPr marL="0" indent="0"/>
            <a:r>
              <a:rPr lang="de-DE" smtClean="0">
                <a:ea typeface="ＭＳ Ｐゴシック" pitchFamily="34" charset="-128"/>
              </a:rPr>
              <a:t> Entlastung der E-Phase:</a:t>
            </a:r>
          </a:p>
          <a:p>
            <a:pPr lvl="1"/>
            <a:r>
              <a:rPr lang="de-DE" sz="2100" smtClean="0">
                <a:ea typeface="ＭＳ Ｐゴシック" pitchFamily="34" charset="-128"/>
              </a:rPr>
              <a:t>Verzicht auf systematische Behandlung von Krümmung und Wendepunkten,</a:t>
            </a:r>
          </a:p>
          <a:p>
            <a:pPr lvl="1"/>
            <a:r>
              <a:rPr lang="de-DE" sz="2100" smtClean="0">
                <a:ea typeface="ＭＳ Ｐゴシック" pitchFamily="34" charset="-128"/>
              </a:rPr>
              <a:t>Einschränkung der Behandlung von Potenzfunktionen,</a:t>
            </a:r>
          </a:p>
          <a:p>
            <a:pPr lvl="1"/>
            <a:r>
              <a:rPr lang="de-DE" sz="2100" smtClean="0">
                <a:ea typeface="ＭＳ Ｐゴシック" pitchFamily="34" charset="-128"/>
              </a:rPr>
              <a:t>Präzisierung händischer Kompetenzen </a:t>
            </a:r>
            <a:br>
              <a:rPr lang="de-DE" sz="2100" smtClean="0">
                <a:ea typeface="ＭＳ Ｐゴシック" pitchFamily="34" charset="-128"/>
              </a:rPr>
            </a:br>
            <a:r>
              <a:rPr lang="de-DE" sz="2100" smtClean="0">
                <a:ea typeface="ＭＳ Ｐゴシック" pitchFamily="34" charset="-128"/>
              </a:rPr>
              <a:t>(Lösen von Gleichungen)</a:t>
            </a:r>
          </a:p>
          <a:p>
            <a:pPr lvl="1"/>
            <a:r>
              <a:rPr lang="de-DE" sz="2100" smtClean="0">
                <a:ea typeface="ＭＳ Ｐゴシック" pitchFamily="34" charset="-128"/>
              </a:rPr>
              <a:t>Entlastung im Inhaltsfeld Geometrie </a:t>
            </a:r>
            <a:br>
              <a:rPr lang="de-DE" sz="2100" smtClean="0">
                <a:ea typeface="ＭＳ Ｐゴシック" pitchFamily="34" charset="-128"/>
              </a:rPr>
            </a:br>
            <a:r>
              <a:rPr lang="de-DE" sz="2100" smtClean="0">
                <a:ea typeface="ＭＳ Ｐゴシック" pitchFamily="34" charset="-128"/>
              </a:rPr>
              <a:t>(nur kartesische Koordinaten, keine Winkelberechnung)</a:t>
            </a:r>
          </a:p>
          <a:p>
            <a:pPr marL="0" indent="0">
              <a:buFontTx/>
              <a:buNone/>
            </a:pPr>
            <a:endParaRPr lang="de-DE" smtClean="0">
              <a:ea typeface="ＭＳ Ｐゴシック" pitchFamily="34" charset="-128"/>
            </a:endParaRPr>
          </a:p>
          <a:p>
            <a:pPr marL="0" indent="0" algn="r">
              <a:buFontTx/>
              <a:buNone/>
            </a:pPr>
            <a:endParaRPr lang="de-DE" smtClean="0">
              <a:ea typeface="ＭＳ Ｐゴシック" pitchFamily="34" charset="-128"/>
            </a:endParaRPr>
          </a:p>
        </p:txBody>
      </p:sp>
      <p:sp>
        <p:nvSpPr>
          <p:cNvPr id="66563"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66564"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20ABB21-9D47-4640-BAA3-440B3ED372B5}" type="slidenum">
              <a:rPr lang="de-DE" b="0"/>
              <a:pPr/>
              <a:t>27</a:t>
            </a:fld>
            <a:endParaRPr lang="de-DE" b="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Rectangle 7"/>
          <p:cNvSpPr>
            <a:spLocks noGrp="1" noChangeArrowheads="1"/>
          </p:cNvSpPr>
          <p:nvPr>
            <p:ph type="ftr" sz="quarter" idx="10"/>
          </p:nvPr>
        </p:nvSpPr>
        <p:spPr>
          <a:ln/>
        </p:spPr>
        <p:txBody>
          <a:bodyPr/>
          <a:lstStyle/>
          <a:p>
            <a:r>
              <a:rPr lang="de-DE"/>
              <a:t>Implementation KLP GOSt M Stand 12.10.2013</a:t>
            </a:r>
          </a:p>
        </p:txBody>
      </p:sp>
      <p:sp>
        <p:nvSpPr>
          <p:cNvPr id="7" name="Rectangle 8"/>
          <p:cNvSpPr>
            <a:spLocks noGrp="1" noChangeArrowheads="1"/>
          </p:cNvSpPr>
          <p:nvPr>
            <p:ph type="sldNum" sz="quarter" idx="11"/>
          </p:nvPr>
        </p:nvSpPr>
        <p:spPr>
          <a:ln/>
        </p:spPr>
        <p:txBody>
          <a:bodyPr/>
          <a:lstStyle/>
          <a:p>
            <a:pPr>
              <a:defRPr/>
            </a:pPr>
            <a:fld id="{BA915380-A936-4A48-A94E-61C7E93CB5CF}" type="slidenum">
              <a:rPr lang="de-DE"/>
              <a:pPr>
                <a:defRPr/>
              </a:pPr>
              <a:t>28</a:t>
            </a:fld>
            <a:endParaRPr lang="de-DE" dirty="0"/>
          </a:p>
        </p:txBody>
      </p:sp>
      <p:sp>
        <p:nvSpPr>
          <p:cNvPr id="153602" name="Titel 1"/>
          <p:cNvSpPr>
            <a:spLocks noGrp="1"/>
          </p:cNvSpPr>
          <p:nvPr>
            <p:ph type="title" idx="4294967295"/>
          </p:nvPr>
        </p:nvSpPr>
        <p:spPr>
          <a:xfrm>
            <a:off x="539750" y="1322388"/>
            <a:ext cx="8064500" cy="781050"/>
          </a:xfrm>
        </p:spPr>
        <p:txBody>
          <a:bodyPr/>
          <a:lstStyle/>
          <a:p>
            <a:pPr algn="ctr"/>
            <a:r>
              <a:rPr lang="de-DE" smtClean="0">
                <a:ea typeface="ＭＳ Ｐゴシック" pitchFamily="34" charset="-128"/>
              </a:rPr>
              <a:t>Verbändebeteiligung nach Veröffentlichung der Entwurfsfassung</a:t>
            </a:r>
            <a:br>
              <a:rPr lang="de-DE" smtClean="0">
                <a:ea typeface="ＭＳ Ｐゴシック" pitchFamily="34" charset="-128"/>
              </a:rPr>
            </a:br>
            <a:r>
              <a:rPr lang="de-DE" smtClean="0">
                <a:ea typeface="ＭＳ Ｐゴシック" pitchFamily="34" charset="-128"/>
              </a:rPr>
              <a:t>(Mai – Juni 2013)</a:t>
            </a:r>
          </a:p>
        </p:txBody>
      </p:sp>
      <p:sp>
        <p:nvSpPr>
          <p:cNvPr id="3" name="Inhaltsplatzhalter 2"/>
          <p:cNvSpPr>
            <a:spLocks noGrp="1"/>
          </p:cNvSpPr>
          <p:nvPr>
            <p:ph idx="4294967295"/>
          </p:nvPr>
        </p:nvSpPr>
        <p:spPr>
          <a:xfrm>
            <a:off x="539750" y="2070100"/>
            <a:ext cx="8064500" cy="4102100"/>
          </a:xfrm>
        </p:spPr>
        <p:txBody>
          <a:bodyPr/>
          <a:lstStyle/>
          <a:p>
            <a:pPr marL="363538" indent="-268288">
              <a:lnSpc>
                <a:spcPct val="120000"/>
              </a:lnSpc>
              <a:buFontTx/>
              <a:buNone/>
            </a:pPr>
            <a:r>
              <a:rPr lang="de-DE" smtClean="0">
                <a:ea typeface="ＭＳ Ｐゴシック" pitchFamily="34" charset="-128"/>
              </a:rPr>
              <a:t>Änderungen aufgrund der Anregungen:</a:t>
            </a:r>
          </a:p>
          <a:p>
            <a:pPr marL="363538" indent="-268288">
              <a:lnSpc>
                <a:spcPct val="120000"/>
              </a:lnSpc>
            </a:pPr>
            <a:r>
              <a:rPr lang="de-DE" smtClean="0">
                <a:ea typeface="ＭＳ Ｐゴシック" pitchFamily="34" charset="-128"/>
              </a:rPr>
              <a:t>Entlastung des Grundkurses im Inhaltsfeld Stochastik (keine systematische Behandlung des Hypothesentests)</a:t>
            </a:r>
          </a:p>
          <a:p>
            <a:pPr marL="363538" indent="-268288">
              <a:lnSpc>
                <a:spcPct val="120000"/>
              </a:lnSpc>
            </a:pPr>
            <a:r>
              <a:rPr lang="de-DE" smtClean="0">
                <a:ea typeface="ＭＳ Ｐゴシック" pitchFamily="34" charset="-128"/>
              </a:rPr>
              <a:t>Präzisierung als unscharf empfundener Kompetenzformulierungen</a:t>
            </a:r>
            <a:br>
              <a:rPr lang="de-DE" smtClean="0">
                <a:ea typeface="ＭＳ Ｐゴシック" pitchFamily="34" charset="-128"/>
              </a:rPr>
            </a:br>
            <a:r>
              <a:rPr lang="de-DE" sz="1800" smtClean="0">
                <a:ea typeface="ＭＳ Ｐゴシック" pitchFamily="34" charset="-128"/>
              </a:rPr>
              <a:t>Beispiel: „</a:t>
            </a:r>
            <a:r>
              <a:rPr lang="de-DE" sz="1600" smtClean="0">
                <a:ea typeface="ＭＳ Ｐゴシック" pitchFamily="34" charset="-128"/>
              </a:rPr>
              <a:t>berechnen Längen von Vektoren und Abstände zwischen Punkten“</a:t>
            </a:r>
            <a:br>
              <a:rPr lang="de-DE" sz="1600" smtClean="0">
                <a:ea typeface="ＭＳ Ｐゴシック" pitchFamily="34" charset="-128"/>
              </a:rPr>
            </a:br>
            <a:r>
              <a:rPr lang="de-DE" sz="1600" smtClean="0">
                <a:ea typeface="ＭＳ Ｐゴシック" pitchFamily="34" charset="-128"/>
              </a:rPr>
              <a:t>	</a:t>
            </a:r>
            <a:r>
              <a:rPr lang="de-DE" sz="1600" smtClean="0">
                <a:ea typeface="ＭＳ Ｐゴシック" pitchFamily="34" charset="-128"/>
                <a:sym typeface="Wingdings" pitchFamily="2" charset="2"/>
              </a:rPr>
              <a:t>   „berechnen Längen von Vektoren und Abstände zwischen Punkten mit 	       Hilfe des Satzes von Pythagoras“</a:t>
            </a:r>
            <a:endParaRPr lang="de-DE" sz="1600" smtClean="0">
              <a:ea typeface="ＭＳ Ｐゴシック" pitchFamily="34" charset="-128"/>
            </a:endParaRPr>
          </a:p>
          <a:p>
            <a:pPr marL="363538" indent="-268288">
              <a:lnSpc>
                <a:spcPct val="120000"/>
              </a:lnSpc>
              <a:buFontTx/>
              <a:buNone/>
            </a:pPr>
            <a:endParaRPr lang="de-DE" smtClean="0">
              <a:ea typeface="ＭＳ Ｐゴシック" pitchFamily="34" charset="-128"/>
            </a:endParaRPr>
          </a:p>
          <a:p>
            <a:pPr marL="363538" indent="-268288" algn="r">
              <a:lnSpc>
                <a:spcPct val="120000"/>
              </a:lnSpc>
              <a:buFontTx/>
              <a:buNone/>
            </a:pPr>
            <a:r>
              <a:rPr lang="de-DE" smtClean="0">
                <a:ea typeface="ＭＳ Ｐゴシック" pitchFamily="34" charset="-128"/>
                <a:hlinkClick r:id="rId2" action="ppaction://hlinksldjump"/>
              </a:rPr>
              <a:t>zurück</a:t>
            </a:r>
            <a:r>
              <a:rPr lang="de-DE" smtClean="0">
                <a:ea typeface="ＭＳ Ｐゴシック" pitchFamily="34" charset="-128"/>
              </a:rPr>
              <a:t/>
            </a:r>
            <a:br>
              <a:rPr lang="de-DE" smtClean="0">
                <a:ea typeface="ＭＳ Ｐゴシック" pitchFamily="34" charset="-128"/>
              </a:rPr>
            </a:br>
            <a:endParaRPr lang="de-DE" smtClean="0">
              <a:ea typeface="ＭＳ Ｐゴシック" pitchFamily="34" charset="-128"/>
            </a:endParaRPr>
          </a:p>
        </p:txBody>
      </p:sp>
      <p:sp>
        <p:nvSpPr>
          <p:cNvPr id="153604"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53605"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AFDCCE0-40EB-4A16-8C0A-4A24547BE9EF}" type="slidenum">
              <a:rPr lang="de-DE" b="0"/>
              <a:pPr/>
              <a:t>28</a:t>
            </a:fld>
            <a:endParaRPr lang="de-DE" b="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0D0EA3DA-E21E-4452-B63E-F68B4113D366}" type="slidenum">
              <a:rPr lang="de-DE"/>
              <a:pPr>
                <a:defRPr/>
              </a:pPr>
              <a:t>29</a:t>
            </a:fld>
            <a:endParaRPr lang="de-DE" dirty="0"/>
          </a:p>
        </p:txBody>
      </p:sp>
      <p:sp>
        <p:nvSpPr>
          <p:cNvPr id="6758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774C539-DC32-4B0E-8962-C8E4E37253DA}" type="slidenum">
              <a:rPr lang="de-DE" b="0"/>
              <a:pPr/>
              <a:t>29</a:t>
            </a:fld>
            <a:endParaRPr lang="de-DE" b="0"/>
          </a:p>
        </p:txBody>
      </p:sp>
      <p:sp>
        <p:nvSpPr>
          <p:cNvPr id="67586" name="Titel 5"/>
          <p:cNvSpPr>
            <a:spLocks noGrp="1"/>
          </p:cNvSpPr>
          <p:nvPr>
            <p:ph type="title"/>
          </p:nvPr>
        </p:nvSpPr>
        <p:spPr>
          <a:xfrm>
            <a:off x="649288" y="2592388"/>
            <a:ext cx="7772400" cy="1362075"/>
          </a:xfrm>
        </p:spPr>
        <p:txBody>
          <a:bodyPr/>
          <a:lstStyle/>
          <a:p>
            <a:pPr algn="ctr"/>
            <a:r>
              <a:rPr lang="de-DE" sz="2400" cap="none" smtClean="0">
                <a:ea typeface="ＭＳ Ｐゴシック" pitchFamily="34" charset="-128"/>
              </a:rPr>
              <a:t>DER NEUE KERNLEHRPLAN MATHEMATIK </a:t>
            </a:r>
            <a:br>
              <a:rPr lang="de-DE" sz="2400" cap="none" smtClean="0">
                <a:ea typeface="ＭＳ Ｐゴシック" pitchFamily="34" charset="-128"/>
              </a:rPr>
            </a:br>
            <a:r>
              <a:rPr lang="de-DE" sz="2400" cap="none" smtClean="0">
                <a:ea typeface="ＭＳ Ｐゴシック" pitchFamily="34" charset="-128"/>
              </a:rPr>
              <a:t>IM ÜBERBLICK</a:t>
            </a:r>
          </a:p>
        </p:txBody>
      </p:sp>
      <p:sp>
        <p:nvSpPr>
          <p:cNvPr id="67587" name="Textplatzhalter 6"/>
          <p:cNvSpPr>
            <a:spLocks noGrp="1"/>
          </p:cNvSpPr>
          <p:nvPr>
            <p:ph type="body" idx="1"/>
          </p:nvPr>
        </p:nvSpPr>
        <p:spPr>
          <a:xfrm>
            <a:off x="647700" y="1697038"/>
            <a:ext cx="7772400" cy="600075"/>
          </a:xfrm>
        </p:spPr>
        <p:txBody>
          <a:bodyPr/>
          <a:lstStyle/>
          <a:p>
            <a:r>
              <a:rPr lang="de-DE" smtClean="0">
                <a:ea typeface="ＭＳ Ｐゴシック" pitchFamily="34" charset="-128"/>
              </a:rPr>
              <a:t>II. Fachspezifische Erläuterungen zum neuen KLP Mathematik</a:t>
            </a:r>
          </a:p>
        </p:txBody>
      </p:sp>
      <p:sp>
        <p:nvSpPr>
          <p:cNvPr id="67588"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67589"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1521B42-EAB2-4230-A3AE-A8A3C6BFEF62}" type="slidenum">
              <a:rPr lang="de-DE" b="0"/>
              <a:pPr/>
              <a:t>29</a:t>
            </a:fld>
            <a:endParaRPr lang="de-DE"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ftr" sz="quarter" idx="10"/>
          </p:nvPr>
        </p:nvSpPr>
        <p:spPr>
          <a:ln/>
        </p:spPr>
        <p:txBody>
          <a:bodyPr/>
          <a:lstStyle/>
          <a:p>
            <a:r>
              <a:rPr lang="de-DE"/>
              <a:t>Implementation KLP GOSt M Stand 12.10.2013</a:t>
            </a:r>
          </a:p>
        </p:txBody>
      </p:sp>
      <p:sp>
        <p:nvSpPr>
          <p:cNvPr id="7" name="Rectangle 8"/>
          <p:cNvSpPr>
            <a:spLocks noGrp="1" noChangeArrowheads="1"/>
          </p:cNvSpPr>
          <p:nvPr>
            <p:ph type="sldNum" sz="quarter" idx="11"/>
          </p:nvPr>
        </p:nvSpPr>
        <p:spPr>
          <a:ln/>
        </p:spPr>
        <p:txBody>
          <a:bodyPr/>
          <a:lstStyle/>
          <a:p>
            <a:pPr>
              <a:defRPr/>
            </a:pPr>
            <a:fld id="{D7C3ADAA-59E1-4385-98A2-ADDF0E4F58BC}" type="slidenum">
              <a:rPr lang="de-DE"/>
              <a:pPr>
                <a:defRPr/>
              </a:pPr>
              <a:t>3</a:t>
            </a:fld>
            <a:endParaRPr lang="de-DE" dirty="0"/>
          </a:p>
        </p:txBody>
      </p:sp>
      <p:sp>
        <p:nvSpPr>
          <p:cNvPr id="2252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7B74A79-0A10-4F79-9A77-7586BF2089E4}" type="slidenum">
              <a:rPr lang="de-DE" b="0"/>
              <a:pPr/>
              <a:t>3</a:t>
            </a:fld>
            <a:endParaRPr lang="de-DE" b="0"/>
          </a:p>
        </p:txBody>
      </p:sp>
      <p:sp>
        <p:nvSpPr>
          <p:cNvPr id="22530" name="Textplatzhalter 6"/>
          <p:cNvSpPr>
            <a:spLocks noGrp="1"/>
          </p:cNvSpPr>
          <p:nvPr>
            <p:ph type="body" idx="1"/>
          </p:nvPr>
        </p:nvSpPr>
        <p:spPr>
          <a:xfrm>
            <a:off x="706438" y="1728788"/>
            <a:ext cx="7772400" cy="555625"/>
          </a:xfrm>
        </p:spPr>
        <p:txBody>
          <a:bodyPr/>
          <a:lstStyle/>
          <a:p>
            <a:r>
              <a:rPr lang="de-DE" smtClean="0">
                <a:ea typeface="ＭＳ Ｐゴシック" pitchFamily="34" charset="-128"/>
              </a:rPr>
              <a:t>I. Konzept des KLP Mathematik für die S II</a:t>
            </a:r>
          </a:p>
        </p:txBody>
      </p:sp>
      <p:sp>
        <p:nvSpPr>
          <p:cNvPr id="22531"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22532"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921FD32D-9B8C-4D60-819C-6058A6354B9A}" type="slidenum">
              <a:rPr lang="de-DE" b="0"/>
              <a:pPr/>
              <a:t>3</a:t>
            </a:fld>
            <a:endParaRPr lang="de-DE" b="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noGrp="1" noChangeArrowheads="1"/>
          </p:cNvSpPr>
          <p:nvPr>
            <p:ph type="ftr" sz="quarter" idx="10"/>
          </p:nvPr>
        </p:nvSpPr>
        <p:spPr>
          <a:ln/>
        </p:spPr>
        <p:txBody>
          <a:bodyPr/>
          <a:lstStyle/>
          <a:p>
            <a:r>
              <a:rPr lang="de-DE"/>
              <a:t>Implementation KLP GOSt M Stand 12.10.2013</a:t>
            </a:r>
          </a:p>
        </p:txBody>
      </p:sp>
      <p:sp>
        <p:nvSpPr>
          <p:cNvPr id="13" name="Rectangle 8"/>
          <p:cNvSpPr>
            <a:spLocks noGrp="1" noChangeArrowheads="1"/>
          </p:cNvSpPr>
          <p:nvPr>
            <p:ph type="sldNum" sz="quarter" idx="11"/>
          </p:nvPr>
        </p:nvSpPr>
        <p:spPr>
          <a:ln/>
        </p:spPr>
        <p:txBody>
          <a:bodyPr/>
          <a:lstStyle/>
          <a:p>
            <a:pPr>
              <a:defRPr/>
            </a:pPr>
            <a:fld id="{4AA8D643-23B5-4812-8F8F-BA2A040B2767}" type="slidenum">
              <a:rPr lang="de-DE"/>
              <a:pPr>
                <a:defRPr/>
              </a:pPr>
              <a:t>30</a:t>
            </a:fld>
            <a:endParaRPr lang="de-DE" dirty="0"/>
          </a:p>
        </p:txBody>
      </p:sp>
      <p:sp>
        <p:nvSpPr>
          <p:cNvPr id="6963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F57B194-D55C-4993-8CCB-A148CC6D9D9A}" type="slidenum">
              <a:rPr lang="de-DE" b="0"/>
              <a:pPr/>
              <a:t>30</a:t>
            </a:fld>
            <a:endParaRPr lang="de-DE" b="0"/>
          </a:p>
        </p:txBody>
      </p:sp>
      <p:sp>
        <p:nvSpPr>
          <p:cNvPr id="69634" name="Titel 1"/>
          <p:cNvSpPr>
            <a:spLocks noGrp="1"/>
          </p:cNvSpPr>
          <p:nvPr>
            <p:ph type="title"/>
          </p:nvPr>
        </p:nvSpPr>
        <p:spPr/>
        <p:txBody>
          <a:bodyPr/>
          <a:lstStyle/>
          <a:p>
            <a:r>
              <a:rPr lang="de-DE" smtClean="0">
                <a:ea typeface="ＭＳ Ｐゴシック" pitchFamily="34" charset="-128"/>
              </a:rPr>
              <a:t>Der neue Kernlehrplan Mathematik im Überblick</a:t>
            </a:r>
            <a:br>
              <a:rPr lang="de-DE" smtClean="0">
                <a:ea typeface="ＭＳ Ｐゴシック" pitchFamily="34" charset="-128"/>
              </a:rPr>
            </a:br>
            <a:r>
              <a:rPr lang="de-DE" smtClean="0">
                <a:ea typeface="ＭＳ Ｐゴシック" pitchFamily="34" charset="-128"/>
              </a:rPr>
              <a:t>Prozessbezogene Kompetenzen</a:t>
            </a:r>
          </a:p>
        </p:txBody>
      </p:sp>
      <p:sp>
        <p:nvSpPr>
          <p:cNvPr id="69635" name="Inhaltsplatzhalter 2"/>
          <p:cNvSpPr>
            <a:spLocks noGrp="1"/>
          </p:cNvSpPr>
          <p:nvPr>
            <p:ph sz="half" idx="1"/>
          </p:nvPr>
        </p:nvSpPr>
        <p:spPr>
          <a:xfrm>
            <a:off x="539750" y="2082800"/>
            <a:ext cx="3956050" cy="4219575"/>
          </a:xfrm>
        </p:spPr>
        <p:txBody>
          <a:bodyPr/>
          <a:lstStyle/>
          <a:p>
            <a:r>
              <a:rPr lang="de-DE" sz="2400" smtClean="0">
                <a:ea typeface="ＭＳ Ｐゴシック" pitchFamily="34" charset="-128"/>
              </a:rPr>
              <a:t>Modellieren</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endParaRPr lang="de-DE" sz="2400" smtClean="0">
              <a:ea typeface="ＭＳ Ｐゴシック" pitchFamily="34" charset="-128"/>
            </a:endParaRPr>
          </a:p>
          <a:p>
            <a:r>
              <a:rPr lang="de-DE" sz="2400" smtClean="0">
                <a:ea typeface="ＭＳ Ｐゴシック" pitchFamily="34" charset="-128"/>
              </a:rPr>
              <a:t>Problemlösen</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endParaRPr lang="de-DE" sz="2400" smtClean="0">
              <a:ea typeface="ＭＳ Ｐゴシック" pitchFamily="34" charset="-128"/>
            </a:endParaRPr>
          </a:p>
          <a:p>
            <a:r>
              <a:rPr lang="de-DE" sz="2400" smtClean="0">
                <a:ea typeface="ＭＳ Ｐゴシック" pitchFamily="34" charset="-128"/>
              </a:rPr>
              <a:t>Argumentieren</a:t>
            </a:r>
          </a:p>
        </p:txBody>
      </p:sp>
      <p:sp>
        <p:nvSpPr>
          <p:cNvPr id="9" name="Inhaltsplatzhalter 8"/>
          <p:cNvSpPr>
            <a:spLocks noGrp="1"/>
          </p:cNvSpPr>
          <p:nvPr>
            <p:ph sz="half" idx="2"/>
          </p:nvPr>
        </p:nvSpPr>
        <p:spPr>
          <a:xfrm>
            <a:off x="4579938" y="2001838"/>
            <a:ext cx="3956050" cy="1185862"/>
          </a:xfrm>
          <a:solidFill>
            <a:schemeClr val="bg2">
              <a:lumMod val="20000"/>
              <a:lumOff val="80000"/>
            </a:schemeClr>
          </a:solidFill>
          <a:ln>
            <a:solidFill>
              <a:srgbClr val="0070C0"/>
            </a:solidFill>
          </a:ln>
          <a:effectLst>
            <a:outerShdw blurRad="50800" dist="38100" dir="18900000" algn="bl" rotWithShape="0">
              <a:prstClr val="black">
                <a:alpha val="40000"/>
              </a:prstClr>
            </a:outerShdw>
          </a:effectLst>
        </p:spPr>
        <p:txBody>
          <a:bodyPr lIns="72000" anchor="ctr"/>
          <a:lstStyle/>
          <a:p>
            <a:pPr marL="285750" lvl="1">
              <a:defRPr/>
            </a:pPr>
            <a:r>
              <a:rPr lang="de-DE" sz="1800" dirty="0"/>
              <a:t>Strukturieren</a:t>
            </a:r>
          </a:p>
          <a:p>
            <a:pPr marL="285750" lvl="1">
              <a:defRPr/>
            </a:pPr>
            <a:r>
              <a:rPr lang="de-DE" sz="1800" dirty="0"/>
              <a:t>Mathematisieren</a:t>
            </a:r>
          </a:p>
          <a:p>
            <a:pPr marL="285750" lvl="1">
              <a:defRPr/>
            </a:pPr>
            <a:r>
              <a:rPr lang="de-DE" sz="1800" dirty="0" smtClean="0"/>
              <a:t>Validieren</a:t>
            </a:r>
            <a:endParaRPr lang="de-DE" sz="1800" dirty="0"/>
          </a:p>
        </p:txBody>
      </p:sp>
      <p:sp>
        <p:nvSpPr>
          <p:cNvPr id="69637"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 name="Inhaltsplatzhalter 8"/>
          <p:cNvSpPr txBox="1">
            <a:spLocks/>
          </p:cNvSpPr>
          <p:nvPr/>
        </p:nvSpPr>
        <p:spPr bwMode="auto">
          <a:xfrm>
            <a:off x="4579938" y="3527425"/>
            <a:ext cx="3956050" cy="1185863"/>
          </a:xfrm>
          <a:prstGeom prst="rect">
            <a:avLst/>
          </a:prstGeom>
          <a:solidFill>
            <a:schemeClr val="bg2">
              <a:lumMod val="20000"/>
              <a:lumOff val="80000"/>
            </a:schemeClr>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285750" lvl="1">
              <a:defRPr/>
            </a:pPr>
            <a:r>
              <a:rPr lang="de-DE" sz="1800" b="0" kern="0" dirty="0"/>
              <a:t>Erkunden</a:t>
            </a:r>
          </a:p>
          <a:p>
            <a:pPr marL="285750" lvl="1">
              <a:defRPr/>
            </a:pPr>
            <a:r>
              <a:rPr lang="de-DE" sz="1800" b="0" kern="0" dirty="0"/>
              <a:t>Lösen</a:t>
            </a:r>
          </a:p>
          <a:p>
            <a:pPr marL="285750" lvl="1">
              <a:defRPr/>
            </a:pPr>
            <a:r>
              <a:rPr lang="de-DE" sz="1800" b="0" kern="0" dirty="0"/>
              <a:t>Reflektieren</a:t>
            </a:r>
          </a:p>
        </p:txBody>
      </p:sp>
      <p:sp>
        <p:nvSpPr>
          <p:cNvPr id="11" name="Inhaltsplatzhalter 8"/>
          <p:cNvSpPr txBox="1">
            <a:spLocks/>
          </p:cNvSpPr>
          <p:nvPr/>
        </p:nvSpPr>
        <p:spPr bwMode="auto">
          <a:xfrm>
            <a:off x="4579938" y="5054600"/>
            <a:ext cx="3956050" cy="1185863"/>
          </a:xfrm>
          <a:prstGeom prst="rect">
            <a:avLst/>
          </a:prstGeom>
          <a:solidFill>
            <a:schemeClr val="bg2">
              <a:lumMod val="20000"/>
              <a:lumOff val="80000"/>
            </a:schemeClr>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285750" lvl="1">
              <a:defRPr/>
            </a:pPr>
            <a:r>
              <a:rPr lang="de-DE" sz="1800" b="0" kern="0" dirty="0"/>
              <a:t>Vermuten</a:t>
            </a:r>
          </a:p>
          <a:p>
            <a:pPr marL="285750" lvl="1">
              <a:defRPr/>
            </a:pPr>
            <a:r>
              <a:rPr lang="de-DE" sz="1800" b="0" kern="0" dirty="0"/>
              <a:t>Begründen </a:t>
            </a:r>
          </a:p>
          <a:p>
            <a:pPr marL="285750" lvl="1">
              <a:defRPr/>
            </a:pPr>
            <a:r>
              <a:rPr lang="de-DE" sz="1800" b="0" kern="0" dirty="0"/>
              <a:t>Beurteilen</a:t>
            </a:r>
          </a:p>
        </p:txBody>
      </p:sp>
      <p:sp>
        <p:nvSpPr>
          <p:cNvPr id="69640"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5EBC0D8-2A8E-4ADB-AB88-05F7759C293C}" type="slidenum">
              <a:rPr lang="de-DE" b="0"/>
              <a:pPr/>
              <a:t>30</a:t>
            </a:fld>
            <a:endParaRPr lang="de-DE" b="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ftr" sz="quarter" idx="10"/>
          </p:nvPr>
        </p:nvSpPr>
        <p:spPr>
          <a:ln/>
        </p:spPr>
        <p:txBody>
          <a:bodyPr/>
          <a:lstStyle/>
          <a:p>
            <a:r>
              <a:rPr lang="de-DE"/>
              <a:t>Implementation KLP GOSt M Stand 12.10.2013</a:t>
            </a:r>
          </a:p>
        </p:txBody>
      </p:sp>
      <p:sp>
        <p:nvSpPr>
          <p:cNvPr id="12" name="Rectangle 8"/>
          <p:cNvSpPr>
            <a:spLocks noGrp="1" noChangeArrowheads="1"/>
          </p:cNvSpPr>
          <p:nvPr>
            <p:ph type="sldNum" sz="quarter" idx="11"/>
          </p:nvPr>
        </p:nvSpPr>
        <p:spPr>
          <a:ln/>
        </p:spPr>
        <p:txBody>
          <a:bodyPr/>
          <a:lstStyle/>
          <a:p>
            <a:pPr>
              <a:defRPr/>
            </a:pPr>
            <a:fld id="{E9E09623-5A51-4967-9A61-1165EFF761F4}" type="slidenum">
              <a:rPr lang="de-DE"/>
              <a:pPr>
                <a:defRPr/>
              </a:pPr>
              <a:t>31</a:t>
            </a:fld>
            <a:endParaRPr lang="de-DE" dirty="0"/>
          </a:p>
        </p:txBody>
      </p:sp>
      <p:sp>
        <p:nvSpPr>
          <p:cNvPr id="7168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4C78DD7-BCC4-4191-97E4-E1AEA005A0A9}" type="slidenum">
              <a:rPr lang="de-DE" b="0"/>
              <a:pPr/>
              <a:t>31</a:t>
            </a:fld>
            <a:endParaRPr lang="de-DE" b="0"/>
          </a:p>
        </p:txBody>
      </p:sp>
      <p:sp>
        <p:nvSpPr>
          <p:cNvPr id="71682" name="Titel 1"/>
          <p:cNvSpPr>
            <a:spLocks noGrp="1"/>
          </p:cNvSpPr>
          <p:nvPr>
            <p:ph type="title"/>
          </p:nvPr>
        </p:nvSpPr>
        <p:spPr/>
        <p:txBody>
          <a:bodyPr/>
          <a:lstStyle/>
          <a:p>
            <a:r>
              <a:rPr lang="de-DE" smtClean="0">
                <a:ea typeface="ＭＳ Ｐゴシック" pitchFamily="34" charset="-128"/>
              </a:rPr>
              <a:t>Der neue Kernlehrplan Mathematik im Überblick</a:t>
            </a:r>
            <a:br>
              <a:rPr lang="de-DE" smtClean="0">
                <a:ea typeface="ＭＳ Ｐゴシック" pitchFamily="34" charset="-128"/>
              </a:rPr>
            </a:br>
            <a:r>
              <a:rPr lang="de-DE" smtClean="0">
                <a:ea typeface="ＭＳ Ｐゴシック" pitchFamily="34" charset="-128"/>
              </a:rPr>
              <a:t>Prozessbezogene Kompetenzen</a:t>
            </a:r>
          </a:p>
        </p:txBody>
      </p:sp>
      <p:sp>
        <p:nvSpPr>
          <p:cNvPr id="71683" name="Inhaltsplatzhalter 2"/>
          <p:cNvSpPr>
            <a:spLocks noGrp="1"/>
          </p:cNvSpPr>
          <p:nvPr>
            <p:ph sz="half" idx="1"/>
          </p:nvPr>
        </p:nvSpPr>
        <p:spPr>
          <a:xfrm>
            <a:off x="539750" y="2060575"/>
            <a:ext cx="3956050" cy="4241800"/>
          </a:xfrm>
        </p:spPr>
        <p:txBody>
          <a:bodyPr/>
          <a:lstStyle/>
          <a:p>
            <a:r>
              <a:rPr lang="de-DE" sz="2400" smtClean="0">
                <a:ea typeface="ＭＳ Ｐゴシック" pitchFamily="34" charset="-128"/>
              </a:rPr>
              <a:t>Kommunizieren</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r>
              <a:rPr lang="de-DE" sz="2400" smtClean="0">
                <a:ea typeface="ＭＳ Ｐゴシック" pitchFamily="34" charset="-128"/>
              </a:rPr>
              <a:t/>
            </a:r>
            <a:br>
              <a:rPr lang="de-DE" sz="2400" smtClean="0">
                <a:ea typeface="ＭＳ Ｐゴシック" pitchFamily="34" charset="-128"/>
              </a:rPr>
            </a:br>
            <a:endParaRPr lang="de-DE" sz="2400" smtClean="0">
              <a:ea typeface="ＭＳ Ｐゴシック" pitchFamily="34" charset="-128"/>
            </a:endParaRPr>
          </a:p>
          <a:p>
            <a:r>
              <a:rPr lang="de-DE" sz="2400" smtClean="0">
                <a:ea typeface="ＭＳ Ｐゴシック" pitchFamily="34" charset="-128"/>
              </a:rPr>
              <a:t>Werkzeuge nutzen</a:t>
            </a:r>
            <a:br>
              <a:rPr lang="de-DE" sz="2400" smtClean="0">
                <a:ea typeface="ＭＳ Ｐゴシック" pitchFamily="34" charset="-128"/>
              </a:rPr>
            </a:br>
            <a:endParaRPr lang="de-DE" sz="2400" smtClean="0">
              <a:ea typeface="ＭＳ Ｐゴシック" pitchFamily="34" charset="-128"/>
            </a:endParaRPr>
          </a:p>
        </p:txBody>
      </p:sp>
      <p:sp>
        <p:nvSpPr>
          <p:cNvPr id="9" name="Inhaltsplatzhalter 8"/>
          <p:cNvSpPr>
            <a:spLocks noGrp="1"/>
          </p:cNvSpPr>
          <p:nvPr>
            <p:ph sz="half" idx="2"/>
          </p:nvPr>
        </p:nvSpPr>
        <p:spPr>
          <a:xfrm>
            <a:off x="4011613" y="2103438"/>
            <a:ext cx="4524375" cy="1116012"/>
          </a:xfrm>
          <a:solidFill>
            <a:schemeClr val="bg2">
              <a:lumMod val="20000"/>
              <a:lumOff val="80000"/>
            </a:schemeClr>
          </a:solidFill>
          <a:ln>
            <a:solidFill>
              <a:srgbClr val="0070C0"/>
            </a:solidFill>
          </a:ln>
          <a:effectLst>
            <a:outerShdw blurRad="50800" dist="38100" dir="18900000" algn="bl" rotWithShape="0">
              <a:prstClr val="black">
                <a:alpha val="40000"/>
              </a:prstClr>
            </a:outerShdw>
          </a:effectLst>
        </p:spPr>
        <p:txBody>
          <a:bodyPr lIns="72000" anchor="ctr"/>
          <a:lstStyle/>
          <a:p>
            <a:pPr marL="285750" lvl="1">
              <a:defRPr/>
            </a:pPr>
            <a:r>
              <a:rPr lang="de-DE" sz="1800" dirty="0"/>
              <a:t>Rezipieren</a:t>
            </a:r>
          </a:p>
          <a:p>
            <a:pPr marL="285750" lvl="1">
              <a:defRPr/>
            </a:pPr>
            <a:r>
              <a:rPr lang="de-DE" sz="1800" dirty="0"/>
              <a:t>Produzieren</a:t>
            </a:r>
          </a:p>
          <a:p>
            <a:pPr marL="285750" lvl="1">
              <a:defRPr/>
            </a:pPr>
            <a:r>
              <a:rPr lang="de-DE" sz="1800" dirty="0" smtClean="0"/>
              <a:t>Diskutieren</a:t>
            </a:r>
            <a:endParaRPr lang="de-DE" sz="1800" dirty="0"/>
          </a:p>
        </p:txBody>
      </p:sp>
      <p:sp>
        <p:nvSpPr>
          <p:cNvPr id="71685"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 name="Inhaltsplatzhalter 8"/>
          <p:cNvSpPr txBox="1">
            <a:spLocks/>
          </p:cNvSpPr>
          <p:nvPr/>
        </p:nvSpPr>
        <p:spPr bwMode="auto">
          <a:xfrm>
            <a:off x="4011613" y="3638550"/>
            <a:ext cx="4524375" cy="814388"/>
          </a:xfrm>
          <a:prstGeom prst="rect">
            <a:avLst/>
          </a:prstGeom>
          <a:solidFill>
            <a:schemeClr val="bg2">
              <a:lumMod val="20000"/>
              <a:lumOff val="80000"/>
            </a:schemeClr>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285750" lvl="1">
              <a:defRPr/>
            </a:pPr>
            <a:r>
              <a:rPr lang="de-DE" sz="1800" b="0" kern="0" dirty="0" smtClean="0"/>
              <a:t>begründet auswählen und einsetzen</a:t>
            </a:r>
          </a:p>
          <a:p>
            <a:pPr marL="285750" lvl="1">
              <a:defRPr/>
            </a:pPr>
            <a:r>
              <a:rPr lang="de-DE" sz="1800" b="0" kern="0" dirty="0" smtClean="0"/>
              <a:t>Möglichkeiten und Grenzen begründen</a:t>
            </a:r>
            <a:endParaRPr lang="de-DE" sz="1800" b="0" kern="0" dirty="0"/>
          </a:p>
        </p:txBody>
      </p:sp>
      <p:sp>
        <p:nvSpPr>
          <p:cNvPr id="71687"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E36DB8F1-A286-48EE-A111-522089001ED2}" type="slidenum">
              <a:rPr lang="de-DE" b="0"/>
              <a:pPr/>
              <a:t>31</a:t>
            </a:fld>
            <a:endParaRPr lang="de-DE" b="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ftr" sz="quarter" idx="10"/>
          </p:nvPr>
        </p:nvSpPr>
        <p:spPr>
          <a:ln/>
        </p:spPr>
        <p:txBody>
          <a:bodyPr/>
          <a:lstStyle/>
          <a:p>
            <a:r>
              <a:rPr lang="de-DE"/>
              <a:t>Implementation KLP GOSt M Stand 12.10.2013</a:t>
            </a:r>
          </a:p>
        </p:txBody>
      </p:sp>
      <p:sp>
        <p:nvSpPr>
          <p:cNvPr id="10" name="Rectangle 8"/>
          <p:cNvSpPr>
            <a:spLocks noGrp="1" noChangeArrowheads="1"/>
          </p:cNvSpPr>
          <p:nvPr>
            <p:ph type="sldNum" sz="quarter" idx="11"/>
          </p:nvPr>
        </p:nvSpPr>
        <p:spPr>
          <a:ln/>
        </p:spPr>
        <p:txBody>
          <a:bodyPr/>
          <a:lstStyle/>
          <a:p>
            <a:pPr>
              <a:defRPr/>
            </a:pPr>
            <a:fld id="{B8B94BCF-A9C5-4AB0-BBBB-CABFF9C894C0}" type="slidenum">
              <a:rPr lang="de-DE"/>
              <a:pPr>
                <a:defRPr/>
              </a:pPr>
              <a:t>32</a:t>
            </a:fld>
            <a:endParaRPr lang="de-DE" dirty="0"/>
          </a:p>
        </p:txBody>
      </p:sp>
      <p:sp>
        <p:nvSpPr>
          <p:cNvPr id="7372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3212D3A-9DC1-47C4-BBFC-530436ACC8CC}" type="slidenum">
              <a:rPr lang="de-DE" b="0"/>
              <a:pPr/>
              <a:t>32</a:t>
            </a:fld>
            <a:endParaRPr lang="de-DE" b="0"/>
          </a:p>
        </p:txBody>
      </p:sp>
      <p:sp>
        <p:nvSpPr>
          <p:cNvPr id="73730" name="Titel 1"/>
          <p:cNvSpPr>
            <a:spLocks noGrp="1"/>
          </p:cNvSpPr>
          <p:nvPr>
            <p:ph type="title"/>
          </p:nvPr>
        </p:nvSpPr>
        <p:spPr>
          <a:xfrm>
            <a:off x="539750" y="1322388"/>
            <a:ext cx="8064500" cy="457200"/>
          </a:xfrm>
        </p:spPr>
        <p:txBody>
          <a:bodyPr/>
          <a:lstStyle/>
          <a:p>
            <a:r>
              <a:rPr lang="de-DE" smtClean="0">
                <a:ea typeface="ＭＳ Ｐゴシック" pitchFamily="34" charset="-128"/>
              </a:rPr>
              <a:t>Werkzeuge nutzen</a:t>
            </a:r>
          </a:p>
        </p:txBody>
      </p:sp>
      <p:sp>
        <p:nvSpPr>
          <p:cNvPr id="73731" name="Inhaltsplatzhalter 2"/>
          <p:cNvSpPr>
            <a:spLocks noGrp="1"/>
          </p:cNvSpPr>
          <p:nvPr>
            <p:ph idx="1"/>
          </p:nvPr>
        </p:nvSpPr>
        <p:spPr>
          <a:xfrm>
            <a:off x="481013" y="1847850"/>
            <a:ext cx="8064500" cy="3897313"/>
          </a:xfrm>
        </p:spPr>
        <p:txBody>
          <a:bodyPr/>
          <a:lstStyle/>
          <a:p>
            <a:pPr marL="0" indent="0">
              <a:lnSpc>
                <a:spcPct val="100000"/>
              </a:lnSpc>
              <a:buFontTx/>
              <a:buNone/>
            </a:pPr>
            <a:r>
              <a:rPr lang="de-DE" sz="1900" smtClean="0">
                <a:ea typeface="ＭＳ Ｐゴシック" pitchFamily="34" charset="-128"/>
              </a:rPr>
              <a:t>Die Schülerinnen und Schüler</a:t>
            </a:r>
          </a:p>
          <a:p>
            <a:pPr marL="0" indent="0">
              <a:lnSpc>
                <a:spcPct val="100000"/>
              </a:lnSpc>
            </a:pPr>
            <a:r>
              <a:rPr lang="de-DE" sz="1900" smtClean="0">
                <a:ea typeface="ＭＳ Ｐゴシック" pitchFamily="34" charset="-128"/>
              </a:rPr>
              <a:t> nutzen Formelsammlungen, Geodreiecke, Zirkel, geometrische Modelle, grafikfähige Taschenrechner, Tabellenkalkulationen, Funktionenplotter, Dynamische-Geometrie-Software und gegebenenfalls Computer-Algebra-Systeme,</a:t>
            </a:r>
          </a:p>
          <a:p>
            <a:pPr marL="0" indent="0">
              <a:lnSpc>
                <a:spcPct val="100000"/>
              </a:lnSpc>
            </a:pPr>
            <a:r>
              <a:rPr lang="de-DE" sz="1900" smtClean="0">
                <a:ea typeface="ＭＳ Ｐゴシック" pitchFamily="34" charset="-128"/>
              </a:rPr>
              <a:t> verwenden verschiedene digitale Werkzeuge zum…</a:t>
            </a:r>
            <a:br>
              <a:rPr lang="de-DE" sz="1900" smtClean="0">
                <a:ea typeface="ＭＳ Ｐゴシック" pitchFamily="34" charset="-128"/>
              </a:rPr>
            </a:br>
            <a:endParaRPr lang="de-DE" sz="1900" smtClean="0">
              <a:ea typeface="ＭＳ Ｐゴシック" pitchFamily="34" charset="-128"/>
            </a:endParaRPr>
          </a:p>
          <a:p>
            <a:pPr marL="0" indent="0">
              <a:lnSpc>
                <a:spcPct val="100000"/>
              </a:lnSpc>
            </a:pPr>
            <a:r>
              <a:rPr lang="de-DE" sz="1900" smtClean="0">
                <a:ea typeface="ＭＳ Ｐゴシック" pitchFamily="34" charset="-128"/>
              </a:rPr>
              <a:t> nutzen mathematische Hilfsmittel und digitale Werkzeuge zum Erkunden und Recherchieren, Berechnen und Darstellen,</a:t>
            </a:r>
          </a:p>
          <a:p>
            <a:pPr marL="0" indent="0">
              <a:lnSpc>
                <a:spcPct val="100000"/>
              </a:lnSpc>
            </a:pPr>
            <a:r>
              <a:rPr lang="de-DE" sz="1900" smtClean="0">
                <a:ea typeface="ＭＳ Ｐゴシック" pitchFamily="34" charset="-128"/>
              </a:rPr>
              <a:t> entscheiden situationsangemessen über den Einsatz mathematischer Hilfsmittel und digitaler Werkzeuge und wählen diese gezielt aus,</a:t>
            </a:r>
          </a:p>
          <a:p>
            <a:pPr marL="0" indent="0">
              <a:lnSpc>
                <a:spcPct val="100000"/>
              </a:lnSpc>
            </a:pPr>
            <a:r>
              <a:rPr lang="de-DE" sz="1900" smtClean="0">
                <a:ea typeface="ＭＳ Ｐゴシック" pitchFamily="34" charset="-128"/>
              </a:rPr>
              <a:t> reflektieren und begründen die Möglichkeiten und Grenzen mathematischer Hilfsmittel und digitaler Werkzeuge.</a:t>
            </a:r>
          </a:p>
          <a:p>
            <a:pPr marL="0" indent="0">
              <a:lnSpc>
                <a:spcPct val="100000"/>
              </a:lnSpc>
            </a:pPr>
            <a:endParaRPr lang="de-DE" sz="1900" smtClean="0">
              <a:ea typeface="ＭＳ Ｐゴシック" pitchFamily="34" charset="-128"/>
            </a:endParaRPr>
          </a:p>
        </p:txBody>
      </p:sp>
      <p:sp>
        <p:nvSpPr>
          <p:cNvPr id="73732"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8" name="Interaktive Schaltfläche: Informationen 7">
            <a:hlinkClick r:id="rId3" action="ppaction://hlinksldjump" highlightClick="1"/>
          </p:cNvPr>
          <p:cNvSpPr/>
          <p:nvPr/>
        </p:nvSpPr>
        <p:spPr>
          <a:xfrm>
            <a:off x="6283325" y="3460750"/>
            <a:ext cx="180975" cy="180975"/>
          </a:xfrm>
          <a:prstGeom prst="actionButtonInformation">
            <a:avLst/>
          </a:prstGeom>
          <a:solidFill>
            <a:schemeClr val="bg1">
              <a:lumMod val="85000"/>
              <a:alpha val="9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b="0"/>
          </a:p>
        </p:txBody>
      </p:sp>
      <p:sp>
        <p:nvSpPr>
          <p:cNvPr id="73734"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8550AC1-3B6E-448E-B3C5-A184CD770403}" type="slidenum">
              <a:rPr lang="de-DE" b="0"/>
              <a:pPr/>
              <a:t>32</a:t>
            </a:fld>
            <a:endParaRPr lang="de-DE" b="0"/>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D718A2F2-E91D-4FB0-B772-7D440AC7B3CC}" type="slidenum">
              <a:rPr lang="de-DE"/>
              <a:pPr>
                <a:defRPr/>
              </a:pPr>
              <a:t>33</a:t>
            </a:fld>
            <a:endParaRPr lang="de-DE" dirty="0"/>
          </a:p>
        </p:txBody>
      </p:sp>
      <p:sp>
        <p:nvSpPr>
          <p:cNvPr id="7577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0F3376B-18FC-40C3-9420-89AF5047C21A}" type="slidenum">
              <a:rPr lang="de-DE" b="0"/>
              <a:pPr/>
              <a:t>33</a:t>
            </a:fld>
            <a:endParaRPr lang="de-DE" b="0"/>
          </a:p>
        </p:txBody>
      </p:sp>
      <p:sp>
        <p:nvSpPr>
          <p:cNvPr id="2" name="Inhaltsplatzhalter 1"/>
          <p:cNvSpPr>
            <a:spLocks noGrp="1"/>
          </p:cNvSpPr>
          <p:nvPr>
            <p:ph idx="1"/>
          </p:nvPr>
        </p:nvSpPr>
        <p:spPr>
          <a:xfrm>
            <a:off x="539750" y="1731264"/>
            <a:ext cx="8396986" cy="4596384"/>
          </a:xfrm>
          <a:solidFill>
            <a:srgbClr val="EFF4CC"/>
          </a:solidFill>
          <a:extLst/>
        </p:spPr>
        <p:txBody>
          <a:bodyPr numCol="2">
            <a:noAutofit/>
          </a:bodyPr>
          <a:lstStyle/>
          <a:p>
            <a:pPr marL="173038" indent="-173038" eaLnBrk="1" hangingPunct="1">
              <a:lnSpc>
                <a:spcPct val="114000"/>
              </a:lnSpc>
              <a:defRPr/>
            </a:pPr>
            <a:r>
              <a:rPr lang="de-DE" sz="1500" b="1" dirty="0"/>
              <a:t>verwenden digitale Werkzeuge zum</a:t>
            </a:r>
          </a:p>
          <a:p>
            <a:pPr marL="266700" indent="-266700" eaLnBrk="1" hangingPunct="1">
              <a:lnSpc>
                <a:spcPct val="114000"/>
              </a:lnSpc>
              <a:spcBef>
                <a:spcPts val="200"/>
              </a:spcBef>
              <a:buFontTx/>
              <a:buNone/>
              <a:defRPr/>
            </a:pPr>
            <a:r>
              <a:rPr lang="de-DE" sz="1500" dirty="0" smtClean="0"/>
              <a:t>…	Lösen </a:t>
            </a:r>
            <a:r>
              <a:rPr lang="de-DE" sz="1500" dirty="0"/>
              <a:t>von Gleichungen und Gleichungssystemen,</a:t>
            </a:r>
          </a:p>
          <a:p>
            <a:pPr marL="266700" indent="-266700" eaLnBrk="1" hangingPunct="1">
              <a:lnSpc>
                <a:spcPct val="114000"/>
              </a:lnSpc>
              <a:spcBef>
                <a:spcPts val="200"/>
              </a:spcBef>
              <a:buFontTx/>
              <a:buNone/>
              <a:defRPr/>
            </a:pPr>
            <a:r>
              <a:rPr lang="de-DE" sz="1500" dirty="0" smtClean="0"/>
              <a:t>…	zielgerichteten </a:t>
            </a:r>
            <a:r>
              <a:rPr lang="de-DE" sz="1500" dirty="0"/>
              <a:t>Variieren der Parameter von Funktionen,</a:t>
            </a:r>
          </a:p>
          <a:p>
            <a:pPr marL="266700" indent="-266700" eaLnBrk="1" hangingPunct="1">
              <a:lnSpc>
                <a:spcPct val="114000"/>
              </a:lnSpc>
              <a:spcBef>
                <a:spcPts val="200"/>
              </a:spcBef>
              <a:buFontTx/>
              <a:buNone/>
              <a:defRPr/>
            </a:pPr>
            <a:r>
              <a:rPr lang="de-DE" sz="1500" dirty="0" smtClean="0"/>
              <a:t>…	Darstellen </a:t>
            </a:r>
            <a:r>
              <a:rPr lang="de-DE" sz="1500" dirty="0"/>
              <a:t>von Funktionen grafisch und als Wertetabelle,</a:t>
            </a:r>
          </a:p>
          <a:p>
            <a:pPr marL="266700" indent="-266700" eaLnBrk="1" hangingPunct="1">
              <a:lnSpc>
                <a:spcPct val="114000"/>
              </a:lnSpc>
              <a:spcBef>
                <a:spcPts val="200"/>
              </a:spcBef>
              <a:buFontTx/>
              <a:buNone/>
              <a:defRPr/>
            </a:pPr>
            <a:r>
              <a:rPr lang="de-DE" sz="1500" dirty="0" smtClean="0"/>
              <a:t>…	grafischen </a:t>
            </a:r>
            <a:r>
              <a:rPr lang="de-DE" sz="1500" dirty="0"/>
              <a:t>Messen von Steigungen,</a:t>
            </a:r>
          </a:p>
          <a:p>
            <a:pPr marL="266700" indent="-266700" eaLnBrk="1" hangingPunct="1">
              <a:lnSpc>
                <a:spcPct val="114000"/>
              </a:lnSpc>
              <a:spcBef>
                <a:spcPts val="200"/>
              </a:spcBef>
              <a:buFontTx/>
              <a:buNone/>
              <a:defRPr/>
            </a:pPr>
            <a:r>
              <a:rPr lang="de-DE" sz="1500" dirty="0" smtClean="0"/>
              <a:t>…	Berechnen </a:t>
            </a:r>
            <a:r>
              <a:rPr lang="de-DE" sz="1500" dirty="0"/>
              <a:t>der Ableitung einer Funktion an einer Stelle,</a:t>
            </a:r>
          </a:p>
          <a:p>
            <a:pPr marL="266700" indent="-266700" eaLnBrk="1" hangingPunct="1">
              <a:lnSpc>
                <a:spcPct val="114000"/>
              </a:lnSpc>
              <a:spcBef>
                <a:spcPts val="200"/>
              </a:spcBef>
              <a:buFontTx/>
              <a:buNone/>
              <a:defRPr/>
            </a:pPr>
            <a:r>
              <a:rPr lang="de-DE" sz="1500" dirty="0" smtClean="0"/>
              <a:t>…	Messen </a:t>
            </a:r>
            <a:r>
              <a:rPr lang="de-DE" sz="1500" dirty="0"/>
              <a:t>von Flächeninhalten zwischen Funktionsgraph und Abszisse,</a:t>
            </a:r>
          </a:p>
          <a:p>
            <a:pPr marL="266700" indent="-266700" eaLnBrk="1" hangingPunct="1">
              <a:lnSpc>
                <a:spcPct val="114000"/>
              </a:lnSpc>
              <a:spcBef>
                <a:spcPts val="200"/>
              </a:spcBef>
              <a:buFontTx/>
              <a:buNone/>
              <a:defRPr/>
            </a:pPr>
            <a:r>
              <a:rPr lang="de-DE" sz="1500" dirty="0" smtClean="0"/>
              <a:t>…	Ermitteln </a:t>
            </a:r>
            <a:r>
              <a:rPr lang="de-DE" sz="1500" dirty="0"/>
              <a:t>des Wertes eines bestimmten Integrales,</a:t>
            </a:r>
          </a:p>
          <a:p>
            <a:pPr marL="266700" indent="-266700" eaLnBrk="1" hangingPunct="1">
              <a:lnSpc>
                <a:spcPct val="114000"/>
              </a:lnSpc>
              <a:spcBef>
                <a:spcPts val="200"/>
              </a:spcBef>
              <a:buFontTx/>
              <a:buNone/>
              <a:defRPr/>
            </a:pPr>
            <a:r>
              <a:rPr lang="de-DE" sz="1500" dirty="0" smtClean="0"/>
              <a:t>…	Durchführen </a:t>
            </a:r>
            <a:r>
              <a:rPr lang="de-DE" sz="1500" dirty="0"/>
              <a:t>von Operationen mit Vektoren und Matrizen</a:t>
            </a:r>
            <a:r>
              <a:rPr lang="de-DE" sz="1500" dirty="0" smtClean="0"/>
              <a:t>,</a:t>
            </a:r>
            <a:br>
              <a:rPr lang="de-DE" sz="1500" dirty="0" smtClean="0"/>
            </a:br>
            <a:endParaRPr lang="de-DE" sz="1500" dirty="0"/>
          </a:p>
          <a:p>
            <a:pPr marL="266700" indent="-266700" eaLnBrk="1" hangingPunct="1">
              <a:lnSpc>
                <a:spcPct val="114000"/>
              </a:lnSpc>
              <a:spcBef>
                <a:spcPts val="200"/>
              </a:spcBef>
              <a:buFontTx/>
              <a:buNone/>
              <a:defRPr/>
            </a:pPr>
            <a:r>
              <a:rPr lang="de-DE" sz="1500" dirty="0" smtClean="0"/>
              <a:t>…	grafischen </a:t>
            </a:r>
            <a:r>
              <a:rPr lang="de-DE" sz="1500" dirty="0"/>
              <a:t>Darstellen von Ortsvektoren, Vektorsummen und </a:t>
            </a:r>
            <a:r>
              <a:rPr lang="de-DE" sz="1500" dirty="0" smtClean="0"/>
              <a:t>Geraden</a:t>
            </a:r>
            <a:r>
              <a:rPr lang="de-DE" sz="1500" dirty="0"/>
              <a:t>,</a:t>
            </a:r>
          </a:p>
          <a:p>
            <a:pPr marL="266700" indent="-266700" eaLnBrk="1" hangingPunct="1">
              <a:lnSpc>
                <a:spcPct val="114000"/>
              </a:lnSpc>
              <a:spcBef>
                <a:spcPts val="200"/>
              </a:spcBef>
              <a:buFontTx/>
              <a:buNone/>
              <a:defRPr/>
            </a:pPr>
            <a:r>
              <a:rPr lang="de-DE" sz="1500" dirty="0" smtClean="0"/>
              <a:t>…	Darstellen </a:t>
            </a:r>
            <a:r>
              <a:rPr lang="de-DE" sz="1500" dirty="0"/>
              <a:t>von Objekten im Raum,</a:t>
            </a:r>
          </a:p>
          <a:p>
            <a:pPr marL="266700" indent="-266700" eaLnBrk="1" hangingPunct="1">
              <a:lnSpc>
                <a:spcPct val="114000"/>
              </a:lnSpc>
              <a:spcBef>
                <a:spcPts val="200"/>
              </a:spcBef>
              <a:buFontTx/>
              <a:buNone/>
              <a:defRPr/>
            </a:pPr>
            <a:r>
              <a:rPr lang="de-DE" sz="1500" dirty="0" smtClean="0"/>
              <a:t>…	Generieren </a:t>
            </a:r>
            <a:r>
              <a:rPr lang="de-DE" sz="1500" dirty="0"/>
              <a:t>von Zufallszahlen,</a:t>
            </a:r>
          </a:p>
          <a:p>
            <a:pPr marL="266700" indent="-266700" eaLnBrk="1" hangingPunct="1">
              <a:lnSpc>
                <a:spcPct val="114000"/>
              </a:lnSpc>
              <a:spcBef>
                <a:spcPts val="200"/>
              </a:spcBef>
              <a:buFontTx/>
              <a:buNone/>
              <a:defRPr/>
            </a:pPr>
            <a:r>
              <a:rPr lang="de-DE" sz="1500" dirty="0" smtClean="0"/>
              <a:t>…	Ermitteln </a:t>
            </a:r>
            <a:r>
              <a:rPr lang="de-DE" sz="1500" dirty="0"/>
              <a:t>der Kennzahlen statistischer Daten (Mittelwert, </a:t>
            </a:r>
            <a:r>
              <a:rPr lang="de-DE" sz="1500" dirty="0" smtClean="0"/>
              <a:t>Standardabweichung</a:t>
            </a:r>
            <a:r>
              <a:rPr lang="de-DE" sz="1500" dirty="0"/>
              <a:t>),</a:t>
            </a:r>
          </a:p>
          <a:p>
            <a:pPr marL="266700" indent="-266700" eaLnBrk="1" hangingPunct="1">
              <a:lnSpc>
                <a:spcPct val="114000"/>
              </a:lnSpc>
              <a:spcBef>
                <a:spcPts val="200"/>
              </a:spcBef>
              <a:buFontTx/>
              <a:buNone/>
              <a:defRPr/>
            </a:pPr>
            <a:r>
              <a:rPr lang="de-DE" sz="1500" dirty="0" smtClean="0"/>
              <a:t>…	Variieren </a:t>
            </a:r>
            <a:r>
              <a:rPr lang="de-DE" sz="1500" dirty="0"/>
              <a:t>der Parameter von Wahrscheinlichkeitsverteilungen,</a:t>
            </a:r>
          </a:p>
          <a:p>
            <a:pPr marL="266700" indent="-266700" eaLnBrk="1" hangingPunct="1">
              <a:lnSpc>
                <a:spcPct val="114000"/>
              </a:lnSpc>
              <a:spcBef>
                <a:spcPts val="200"/>
              </a:spcBef>
              <a:buFontTx/>
              <a:buNone/>
              <a:defRPr/>
            </a:pPr>
            <a:r>
              <a:rPr lang="de-DE" sz="1500" dirty="0" smtClean="0"/>
              <a:t>…	Erstellen </a:t>
            </a:r>
            <a:r>
              <a:rPr lang="de-DE" sz="1500" dirty="0"/>
              <a:t>der Histogramme von Wahrscheinlichkeitsverteilungen,</a:t>
            </a:r>
          </a:p>
          <a:p>
            <a:pPr marL="266700" indent="-266700" eaLnBrk="1" hangingPunct="1">
              <a:lnSpc>
                <a:spcPct val="114000"/>
              </a:lnSpc>
              <a:spcBef>
                <a:spcPts val="200"/>
              </a:spcBef>
              <a:buFontTx/>
              <a:buNone/>
              <a:defRPr/>
            </a:pPr>
            <a:r>
              <a:rPr lang="de-DE" sz="1500" dirty="0" smtClean="0"/>
              <a:t>…	Berechnen </a:t>
            </a:r>
            <a:r>
              <a:rPr lang="de-DE" sz="1500" dirty="0"/>
              <a:t>der Kennzahlen von Wahrscheinlichkeitsverteilungen (Erwartungswert, Standardabweichung),</a:t>
            </a:r>
          </a:p>
          <a:p>
            <a:pPr marL="266700" indent="-266700" eaLnBrk="1" hangingPunct="1">
              <a:lnSpc>
                <a:spcPct val="114000"/>
              </a:lnSpc>
              <a:spcBef>
                <a:spcPts val="200"/>
              </a:spcBef>
              <a:buFontTx/>
              <a:buNone/>
              <a:defRPr/>
            </a:pPr>
            <a:r>
              <a:rPr lang="de-DE" sz="1500" dirty="0" smtClean="0"/>
              <a:t>…	Berechnen </a:t>
            </a:r>
            <a:r>
              <a:rPr lang="de-DE" sz="1500" dirty="0"/>
              <a:t>von Wahrscheinlichkeiten bei binomialverteilten  und (auf erhöhtem Anforderungsniveau) normalverteilten </a:t>
            </a:r>
            <a:r>
              <a:rPr lang="de-DE" sz="1500" dirty="0" smtClean="0"/>
              <a:t>Zufallsgrößen</a:t>
            </a:r>
            <a:endParaRPr lang="de-DE" sz="1500" dirty="0"/>
          </a:p>
        </p:txBody>
      </p:sp>
      <p:sp>
        <p:nvSpPr>
          <p:cNvPr id="75779" name="Titel 1"/>
          <p:cNvSpPr>
            <a:spLocks noGrp="1"/>
          </p:cNvSpPr>
          <p:nvPr>
            <p:ph type="title"/>
          </p:nvPr>
        </p:nvSpPr>
        <p:spPr>
          <a:xfrm>
            <a:off x="539750" y="1322388"/>
            <a:ext cx="8064500" cy="382587"/>
          </a:xfrm>
        </p:spPr>
        <p:txBody>
          <a:bodyPr/>
          <a:lstStyle/>
          <a:p>
            <a:r>
              <a:rPr lang="de-DE" smtClean="0">
                <a:ea typeface="ＭＳ Ｐゴシック" pitchFamily="34" charset="-128"/>
              </a:rPr>
              <a:t>Werkzeuge nutzen </a:t>
            </a:r>
            <a:r>
              <a:rPr lang="de-DE" sz="1600" smtClean="0">
                <a:ea typeface="ＭＳ Ｐゴシック" pitchFamily="34" charset="-128"/>
              </a:rPr>
              <a:t>(Kernlehrplan, Seite 22)                                      </a:t>
            </a:r>
            <a:r>
              <a:rPr lang="de-DE" sz="1600" b="0" smtClean="0">
                <a:ea typeface="ＭＳ Ｐゴシック" pitchFamily="34" charset="-128"/>
                <a:hlinkClick r:id="rId3" action="ppaction://hlinksldjump"/>
              </a:rPr>
              <a:t>zurück</a:t>
            </a:r>
            <a:endParaRPr lang="de-DE" sz="1600" b="0" smtClean="0">
              <a:ea typeface="ＭＳ Ｐゴシック" pitchFamily="34" charset="-128"/>
            </a:endParaRPr>
          </a:p>
        </p:txBody>
      </p:sp>
      <p:sp>
        <p:nvSpPr>
          <p:cNvPr id="75780"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75781"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EEDEBE0-1B54-4B9F-8FB6-0B31990A9E32}" type="slidenum">
              <a:rPr lang="de-DE" b="0"/>
              <a:pPr/>
              <a:t>33</a:t>
            </a:fld>
            <a:endParaRPr lang="de-DE" b="0"/>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5E82AB2D-EEFD-4242-BD14-467BF6F065F2}" type="slidenum">
              <a:rPr lang="de-DE"/>
              <a:pPr>
                <a:defRPr/>
              </a:pPr>
              <a:t>34</a:t>
            </a:fld>
            <a:endParaRPr lang="de-DE" dirty="0"/>
          </a:p>
        </p:txBody>
      </p:sp>
      <p:sp>
        <p:nvSpPr>
          <p:cNvPr id="7782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BF0A797-8D83-4A00-926B-DD62FF437027}" type="slidenum">
              <a:rPr lang="de-DE" b="0"/>
              <a:pPr/>
              <a:t>34</a:t>
            </a:fld>
            <a:endParaRPr lang="de-DE" b="0"/>
          </a:p>
        </p:txBody>
      </p:sp>
      <p:sp>
        <p:nvSpPr>
          <p:cNvPr id="77826" name="Titel 1"/>
          <p:cNvSpPr>
            <a:spLocks noGrp="1"/>
          </p:cNvSpPr>
          <p:nvPr>
            <p:ph type="title"/>
          </p:nvPr>
        </p:nvSpPr>
        <p:spPr>
          <a:xfrm>
            <a:off x="539750" y="1322388"/>
            <a:ext cx="8064500" cy="781050"/>
          </a:xfrm>
        </p:spPr>
        <p:txBody>
          <a:bodyPr/>
          <a:lstStyle/>
          <a:p>
            <a:r>
              <a:rPr lang="de-DE" smtClean="0">
                <a:ea typeface="ＭＳ Ｐゴシック" pitchFamily="34" charset="-128"/>
              </a:rPr>
              <a:t>Der neue Kernlehrplan Mathematik im Überblick</a:t>
            </a:r>
            <a:br>
              <a:rPr lang="de-DE" smtClean="0">
                <a:ea typeface="ＭＳ Ｐゴシック" pitchFamily="34" charset="-128"/>
              </a:rPr>
            </a:br>
            <a:r>
              <a:rPr lang="de-DE" smtClean="0">
                <a:ea typeface="ＭＳ Ｐゴシック" pitchFamily="34" charset="-128"/>
              </a:rPr>
              <a:t>Inhaltsfelder </a:t>
            </a:r>
          </a:p>
        </p:txBody>
      </p:sp>
      <p:sp>
        <p:nvSpPr>
          <p:cNvPr id="34819" name="Inhaltsplatzhalter 2"/>
          <p:cNvSpPr>
            <a:spLocks noGrp="1"/>
          </p:cNvSpPr>
          <p:nvPr>
            <p:ph idx="1"/>
          </p:nvPr>
        </p:nvSpPr>
        <p:spPr>
          <a:xfrm>
            <a:off x="539750" y="2187575"/>
            <a:ext cx="8064500" cy="3897313"/>
          </a:xfrm>
        </p:spPr>
        <p:txBody>
          <a:bodyPr/>
          <a:lstStyle/>
          <a:p>
            <a:r>
              <a:rPr lang="de-DE" sz="2400" smtClean="0">
                <a:ea typeface="ＭＳ Ｐゴシック" pitchFamily="34" charset="-128"/>
              </a:rPr>
              <a:t>Funktionen und Analysis (A)</a:t>
            </a:r>
            <a:br>
              <a:rPr lang="de-DE" sz="2400" smtClean="0">
                <a:ea typeface="ＭＳ Ｐゴシック" pitchFamily="34" charset="-128"/>
              </a:rPr>
            </a:br>
            <a:endParaRPr lang="de-DE" sz="2400" smtClean="0">
              <a:ea typeface="ＭＳ Ｐゴシック" pitchFamily="34" charset="-128"/>
            </a:endParaRPr>
          </a:p>
          <a:p>
            <a:r>
              <a:rPr lang="de-DE" sz="2400" smtClean="0">
                <a:ea typeface="ＭＳ Ｐゴシック" pitchFamily="34" charset="-128"/>
              </a:rPr>
              <a:t>Analytische Geometrie und lineare Algebra (G)</a:t>
            </a:r>
            <a:br>
              <a:rPr lang="de-DE" sz="2400" smtClean="0">
                <a:ea typeface="ＭＳ Ｐゴシック" pitchFamily="34" charset="-128"/>
              </a:rPr>
            </a:br>
            <a:endParaRPr lang="de-DE" sz="2400" smtClean="0">
              <a:ea typeface="ＭＳ Ｐゴシック" pitchFamily="34" charset="-128"/>
            </a:endParaRPr>
          </a:p>
          <a:p>
            <a:r>
              <a:rPr lang="de-DE" sz="2400" smtClean="0">
                <a:ea typeface="ＭＳ Ｐゴシック" pitchFamily="34" charset="-128"/>
              </a:rPr>
              <a:t>Stochastik (S)</a:t>
            </a:r>
          </a:p>
          <a:p>
            <a:pPr>
              <a:buFontTx/>
              <a:buNone/>
            </a:pPr>
            <a:endParaRPr lang="de-DE" sz="2400" smtClean="0">
              <a:ea typeface="ＭＳ Ｐゴシック" pitchFamily="34" charset="-128"/>
            </a:endParaRPr>
          </a:p>
          <a:p>
            <a:pPr algn="r">
              <a:buFontTx/>
              <a:buNone/>
            </a:pPr>
            <a:endParaRPr lang="de-DE" sz="1800" i="1" smtClean="0">
              <a:ea typeface="ＭＳ Ｐゴシック" pitchFamily="34" charset="-128"/>
            </a:endParaRPr>
          </a:p>
          <a:p>
            <a:pPr algn="r">
              <a:buFontTx/>
              <a:buNone/>
            </a:pPr>
            <a:endParaRPr lang="de-DE" sz="1800" i="1" smtClean="0">
              <a:ea typeface="ＭＳ Ｐゴシック" pitchFamily="34" charset="-128"/>
            </a:endParaRPr>
          </a:p>
          <a:p>
            <a:pPr algn="r">
              <a:buFontTx/>
              <a:buNone/>
            </a:pPr>
            <a:r>
              <a:rPr lang="de-DE" sz="1800" i="1" smtClean="0">
                <a:ea typeface="ＭＳ Ｐゴシック" pitchFamily="34" charset="-128"/>
                <a:hlinkClick r:id="rId3" action="ppaction://hlinksldjump"/>
              </a:rPr>
              <a:t>Beteiligung</a:t>
            </a:r>
            <a:endParaRPr lang="de-DE" sz="1800" i="1" smtClean="0">
              <a:ea typeface="ＭＳ Ｐゴシック" pitchFamily="34" charset="-128"/>
            </a:endParaRPr>
          </a:p>
        </p:txBody>
      </p:sp>
      <p:sp>
        <p:nvSpPr>
          <p:cNvPr id="77828"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77829"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55148A1-9EB5-46E5-A16A-52A8DA72C2E0}" type="slidenum">
              <a:rPr lang="de-DE" b="0"/>
              <a:pPr/>
              <a:t>34</a:t>
            </a:fld>
            <a:endParaRPr lang="de-DE" b="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p>
            <a:pPr>
              <a:defRPr/>
            </a:pPr>
            <a:fld id="{4060754F-E7AB-48F6-B768-710BACD0FB7C}" type="slidenum">
              <a:rPr lang="de-DE"/>
              <a:pPr>
                <a:defRPr/>
              </a:pPr>
              <a:t>35</a:t>
            </a:fld>
            <a:endParaRPr lang="de-DE" dirty="0"/>
          </a:p>
        </p:txBody>
      </p:sp>
      <p:sp>
        <p:nvSpPr>
          <p:cNvPr id="156674" name="Rectangle 2"/>
          <p:cNvSpPr>
            <a:spLocks noGrp="1" noChangeArrowheads="1"/>
          </p:cNvSpPr>
          <p:nvPr>
            <p:ph type="title"/>
          </p:nvPr>
        </p:nvSpPr>
        <p:spPr>
          <a:xfrm>
            <a:off x="539750" y="1268413"/>
            <a:ext cx="8064500" cy="658812"/>
          </a:xfrm>
        </p:spPr>
        <p:txBody>
          <a:bodyPr/>
          <a:lstStyle/>
          <a:p>
            <a:r>
              <a:rPr lang="de-DE" smtClean="0">
                <a:ea typeface="ＭＳ Ｐゴシック" pitchFamily="34" charset="-128"/>
              </a:rPr>
              <a:t>Verbändebeteiligung nach Veröffentlichung der Entwurfsfassung</a:t>
            </a:r>
            <a:br>
              <a:rPr lang="de-DE" smtClean="0">
                <a:ea typeface="ＭＳ Ｐゴシック" pitchFamily="34" charset="-128"/>
              </a:rPr>
            </a:br>
            <a:r>
              <a:rPr lang="de-DE" smtClean="0">
                <a:ea typeface="ＭＳ Ｐゴシック" pitchFamily="34" charset="-128"/>
              </a:rPr>
              <a:t>(Mai – Juni 2013)</a:t>
            </a:r>
          </a:p>
        </p:txBody>
      </p:sp>
      <p:sp>
        <p:nvSpPr>
          <p:cNvPr id="156675" name="Rectangle 3"/>
          <p:cNvSpPr>
            <a:spLocks noGrp="1" noChangeArrowheads="1"/>
          </p:cNvSpPr>
          <p:nvPr>
            <p:ph type="body" idx="1"/>
          </p:nvPr>
        </p:nvSpPr>
        <p:spPr>
          <a:xfrm>
            <a:off x="539750" y="2112963"/>
            <a:ext cx="8064500" cy="3621087"/>
          </a:xfrm>
        </p:spPr>
        <p:txBody>
          <a:bodyPr/>
          <a:lstStyle/>
          <a:p>
            <a:pPr>
              <a:buFontTx/>
              <a:buNone/>
            </a:pPr>
            <a:r>
              <a:rPr lang="de-DE" sz="1900" smtClean="0">
                <a:ea typeface="ＭＳ Ｐゴシック" pitchFamily="34" charset="-128"/>
              </a:rPr>
              <a:t>Änderungen aufgrund der Anregungen:</a:t>
            </a:r>
          </a:p>
          <a:p>
            <a:r>
              <a:rPr lang="de-DE" sz="1900" smtClean="0">
                <a:ea typeface="ＭＳ Ｐゴシック" pitchFamily="34" charset="-128"/>
              </a:rPr>
              <a:t> Entlastung der E-Phase:</a:t>
            </a:r>
          </a:p>
          <a:p>
            <a:pPr lvl="1"/>
            <a:r>
              <a:rPr lang="de-DE" smtClean="0">
                <a:ea typeface="ＭＳ Ｐゴシック" pitchFamily="34" charset="-128"/>
              </a:rPr>
              <a:t>Verzicht auf systematische Behandlung von Krümmung und Wendepunkten,</a:t>
            </a:r>
          </a:p>
          <a:p>
            <a:pPr lvl="1"/>
            <a:r>
              <a:rPr lang="de-DE" smtClean="0">
                <a:ea typeface="ＭＳ Ｐゴシック" pitchFamily="34" charset="-128"/>
              </a:rPr>
              <a:t>Einschränkung der Behandlung von Potenzfunktionen,</a:t>
            </a:r>
          </a:p>
          <a:p>
            <a:pPr lvl="1"/>
            <a:r>
              <a:rPr lang="de-DE" smtClean="0">
                <a:ea typeface="ＭＳ Ｐゴシック" pitchFamily="34" charset="-128"/>
              </a:rPr>
              <a:t>Präzisierung händischer Kompetenzen </a:t>
            </a:r>
            <a:br>
              <a:rPr lang="de-DE" smtClean="0">
                <a:ea typeface="ＭＳ Ｐゴシック" pitchFamily="34" charset="-128"/>
              </a:rPr>
            </a:br>
            <a:r>
              <a:rPr lang="de-DE" smtClean="0">
                <a:ea typeface="ＭＳ Ｐゴシック" pitchFamily="34" charset="-128"/>
              </a:rPr>
              <a:t>(Lösen von Gleichungen)</a:t>
            </a:r>
          </a:p>
          <a:p>
            <a:pPr lvl="1"/>
            <a:r>
              <a:rPr lang="de-DE" smtClean="0">
                <a:ea typeface="ＭＳ Ｐゴシック" pitchFamily="34" charset="-128"/>
              </a:rPr>
              <a:t>Entlastung im Inhaltsfeld Geometrie </a:t>
            </a:r>
            <a:br>
              <a:rPr lang="de-DE" smtClean="0">
                <a:ea typeface="ＭＳ Ｐゴシック" pitchFamily="34" charset="-128"/>
              </a:rPr>
            </a:br>
            <a:r>
              <a:rPr lang="de-DE" smtClean="0">
                <a:ea typeface="ＭＳ Ｐゴシック" pitchFamily="34" charset="-128"/>
              </a:rPr>
              <a:t>(nur kartesische Koordinaten, keine Winkelberechnung)</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angle 7"/>
          <p:cNvSpPr>
            <a:spLocks noGrp="1" noChangeArrowheads="1"/>
          </p:cNvSpPr>
          <p:nvPr>
            <p:ph type="ftr" sz="quarter" idx="10"/>
          </p:nvPr>
        </p:nvSpPr>
        <p:spPr>
          <a:ln/>
        </p:spPr>
        <p:txBody>
          <a:bodyPr/>
          <a:lstStyle/>
          <a:p>
            <a:r>
              <a:rPr lang="de-DE"/>
              <a:t>Implementation KLP GOSt M Stand 12.10.2013</a:t>
            </a:r>
          </a:p>
        </p:txBody>
      </p:sp>
      <p:sp>
        <p:nvSpPr>
          <p:cNvPr id="5" name="Rectangle 8"/>
          <p:cNvSpPr>
            <a:spLocks noGrp="1" noChangeArrowheads="1"/>
          </p:cNvSpPr>
          <p:nvPr>
            <p:ph type="sldNum" sz="quarter" idx="11"/>
          </p:nvPr>
        </p:nvSpPr>
        <p:spPr>
          <a:ln/>
        </p:spPr>
        <p:txBody>
          <a:bodyPr/>
          <a:lstStyle/>
          <a:p>
            <a:pPr>
              <a:defRPr/>
            </a:pPr>
            <a:fld id="{6957C2FF-53BA-4A6D-8B46-7DD237585D5C}" type="slidenum">
              <a:rPr lang="de-DE"/>
              <a:pPr>
                <a:defRPr/>
              </a:pPr>
              <a:t>36</a:t>
            </a:fld>
            <a:endParaRPr lang="de-DE" dirty="0"/>
          </a:p>
        </p:txBody>
      </p:sp>
      <p:sp>
        <p:nvSpPr>
          <p:cNvPr id="157698" name="Rectangle 2"/>
          <p:cNvSpPr>
            <a:spLocks noGrp="1" noChangeArrowheads="1"/>
          </p:cNvSpPr>
          <p:nvPr>
            <p:ph type="title"/>
          </p:nvPr>
        </p:nvSpPr>
        <p:spPr>
          <a:xfrm>
            <a:off x="539750" y="1268413"/>
            <a:ext cx="8064500" cy="685800"/>
          </a:xfrm>
        </p:spPr>
        <p:txBody>
          <a:bodyPr/>
          <a:lstStyle/>
          <a:p>
            <a:r>
              <a:rPr lang="de-DE" smtClean="0">
                <a:ea typeface="ＭＳ Ｐゴシック" pitchFamily="34" charset="-128"/>
              </a:rPr>
              <a:t>Verbändebeteiligung nach Veröffentlichung der Entwurfsfassung</a:t>
            </a:r>
            <a:br>
              <a:rPr lang="de-DE" smtClean="0">
                <a:ea typeface="ＭＳ Ｐゴシック" pitchFamily="34" charset="-128"/>
              </a:rPr>
            </a:br>
            <a:r>
              <a:rPr lang="de-DE" smtClean="0">
                <a:ea typeface="ＭＳ Ｐゴシック" pitchFamily="34" charset="-128"/>
              </a:rPr>
              <a:t>(Mai – Juni 2013)</a:t>
            </a:r>
          </a:p>
        </p:txBody>
      </p:sp>
      <p:sp>
        <p:nvSpPr>
          <p:cNvPr id="157699" name="Rectangle 3"/>
          <p:cNvSpPr>
            <a:spLocks noGrp="1" noChangeArrowheads="1"/>
          </p:cNvSpPr>
          <p:nvPr>
            <p:ph type="body" idx="1"/>
          </p:nvPr>
        </p:nvSpPr>
        <p:spPr>
          <a:xfrm>
            <a:off x="539750" y="2341563"/>
            <a:ext cx="8064500" cy="3675062"/>
          </a:xfrm>
        </p:spPr>
        <p:txBody>
          <a:bodyPr/>
          <a:lstStyle/>
          <a:p>
            <a:pPr>
              <a:buFontTx/>
              <a:buNone/>
            </a:pPr>
            <a:r>
              <a:rPr lang="de-DE" smtClean="0">
                <a:ea typeface="ＭＳ Ｐゴシック" pitchFamily="34" charset="-128"/>
              </a:rPr>
              <a:t>Änderungen aufgrund der Anregungen:</a:t>
            </a:r>
          </a:p>
          <a:p>
            <a:r>
              <a:rPr lang="de-DE" smtClean="0">
                <a:ea typeface="ＭＳ Ｐゴシック" pitchFamily="34" charset="-128"/>
              </a:rPr>
              <a:t>Entlastung des Grundkurses im Inhaltsfeld Stochastik (keine systematische Behandlung des Hypothesentests)</a:t>
            </a:r>
          </a:p>
          <a:p>
            <a:r>
              <a:rPr lang="de-DE" smtClean="0">
                <a:ea typeface="ＭＳ Ｐゴシック" pitchFamily="34" charset="-128"/>
              </a:rPr>
              <a:t>Präzisierung als unscharf empfundener Kompetenzformulierungen</a:t>
            </a:r>
            <a:br>
              <a:rPr lang="de-DE" smtClean="0">
                <a:ea typeface="ＭＳ Ｐゴシック" pitchFamily="34" charset="-128"/>
              </a:rPr>
            </a:br>
            <a:r>
              <a:rPr lang="de-DE" sz="1800" smtClean="0">
                <a:ea typeface="ＭＳ Ｐゴシック" pitchFamily="34" charset="-128"/>
              </a:rPr>
              <a:t>Beispiel: „</a:t>
            </a:r>
            <a:r>
              <a:rPr lang="de-DE" sz="1600" smtClean="0">
                <a:ea typeface="ＭＳ Ｐゴシック" pitchFamily="34" charset="-128"/>
              </a:rPr>
              <a:t>berechnen Längen von Vektoren und Abstände zwischen Punkten“</a:t>
            </a:r>
            <a:br>
              <a:rPr lang="de-DE" sz="1600" smtClean="0">
                <a:ea typeface="ＭＳ Ｐゴシック" pitchFamily="34" charset="-128"/>
              </a:rPr>
            </a:br>
            <a:r>
              <a:rPr lang="de-DE" sz="1600" smtClean="0">
                <a:ea typeface="ＭＳ Ｐゴシック" pitchFamily="34" charset="-128"/>
              </a:rPr>
              <a:t>	</a:t>
            </a:r>
            <a:r>
              <a:rPr lang="de-DE" sz="1600" smtClean="0">
                <a:ea typeface="ＭＳ Ｐゴシック" pitchFamily="34" charset="-128"/>
                <a:sym typeface="Wingdings" pitchFamily="2" charset="2"/>
              </a:rPr>
              <a:t>   „berechnen Längen von Vektoren und Abstände zwischen Punkten mit 	       Hilfe des Satzes von Pythagoras“</a:t>
            </a:r>
          </a:p>
          <a:p>
            <a:endParaRPr lang="de-DE" sz="1600" smtClean="0">
              <a:ea typeface="ＭＳ Ｐゴシック" pitchFamily="34" charset="-128"/>
              <a:sym typeface="Wingdings" pitchFamily="2" charset="2"/>
            </a:endParaRPr>
          </a:p>
          <a:p>
            <a:pPr algn="r">
              <a:buFontTx/>
              <a:buNone/>
            </a:pPr>
            <a:r>
              <a:rPr lang="de-DE" sz="1600" smtClean="0">
                <a:ea typeface="ＭＳ Ｐゴシック" pitchFamily="34" charset="-128"/>
                <a:hlinkClick r:id="rId2" action="ppaction://hlinksldjump"/>
              </a:rPr>
              <a:t>zurück</a:t>
            </a:r>
            <a:endParaRPr lang="de-DE" sz="1600" smtClean="0">
              <a:ea typeface="ＭＳ Ｐゴシック" pitchFamily="34" charset="-128"/>
            </a:endParaRPr>
          </a:p>
          <a:p>
            <a:pPr>
              <a:lnSpc>
                <a:spcPct val="100000"/>
              </a:lnSpc>
            </a:pPr>
            <a:endParaRPr lang="de-DE" smtClean="0">
              <a:ea typeface="ＭＳ Ｐゴシック" pitchFamily="34" charset="-128"/>
            </a:endParaRP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noGrp="1" noChangeArrowheads="1"/>
          </p:cNvSpPr>
          <p:nvPr>
            <p:ph type="ftr" sz="quarter" idx="10"/>
          </p:nvPr>
        </p:nvSpPr>
        <p:spPr>
          <a:ln/>
        </p:spPr>
        <p:txBody>
          <a:bodyPr/>
          <a:lstStyle/>
          <a:p>
            <a:r>
              <a:rPr lang="de-DE"/>
              <a:t>Implementation KLP GOSt M Stand 12.10.2013</a:t>
            </a:r>
          </a:p>
        </p:txBody>
      </p:sp>
      <p:sp>
        <p:nvSpPr>
          <p:cNvPr id="13" name="Rectangle 8"/>
          <p:cNvSpPr>
            <a:spLocks noGrp="1" noChangeArrowheads="1"/>
          </p:cNvSpPr>
          <p:nvPr>
            <p:ph type="sldNum" sz="quarter" idx="11"/>
          </p:nvPr>
        </p:nvSpPr>
        <p:spPr>
          <a:ln/>
        </p:spPr>
        <p:txBody>
          <a:bodyPr/>
          <a:lstStyle/>
          <a:p>
            <a:pPr>
              <a:defRPr/>
            </a:pPr>
            <a:fld id="{6900D376-D651-4615-A13E-707B4D42DD84}" type="slidenum">
              <a:rPr lang="de-DE"/>
              <a:pPr>
                <a:defRPr/>
              </a:pPr>
              <a:t>37</a:t>
            </a:fld>
            <a:endParaRPr lang="de-DE" dirty="0"/>
          </a:p>
        </p:txBody>
      </p:sp>
      <p:sp>
        <p:nvSpPr>
          <p:cNvPr id="8089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961B368-9046-42F7-AAEF-A1784C6B7649}" type="slidenum">
              <a:rPr lang="de-DE" b="0"/>
              <a:pPr/>
              <a:t>37</a:t>
            </a:fld>
            <a:endParaRPr lang="de-DE" b="0"/>
          </a:p>
        </p:txBody>
      </p:sp>
      <p:sp>
        <p:nvSpPr>
          <p:cNvPr id="80898" name="Titel 1"/>
          <p:cNvSpPr>
            <a:spLocks noGrp="1"/>
          </p:cNvSpPr>
          <p:nvPr>
            <p:ph type="title"/>
          </p:nvPr>
        </p:nvSpPr>
        <p:spPr/>
        <p:txBody>
          <a:bodyPr/>
          <a:lstStyle/>
          <a:p>
            <a:r>
              <a:rPr lang="de-DE" smtClean="0">
                <a:ea typeface="ＭＳ Ｐゴシック" pitchFamily="34" charset="-128"/>
              </a:rPr>
              <a:t>Der neue Kernlehrplan Mathematik im Überblick</a:t>
            </a:r>
            <a:br>
              <a:rPr lang="de-DE" smtClean="0">
                <a:ea typeface="ＭＳ Ｐゴシック" pitchFamily="34" charset="-128"/>
              </a:rPr>
            </a:br>
            <a:r>
              <a:rPr lang="de-DE" smtClean="0">
                <a:ea typeface="ＭＳ Ｐゴシック" pitchFamily="34" charset="-128"/>
              </a:rPr>
              <a:t>Inhaltsfelder – Funktionen und Analysis (A)</a:t>
            </a:r>
          </a:p>
        </p:txBody>
      </p:sp>
      <p:sp>
        <p:nvSpPr>
          <p:cNvPr id="9" name="Inhaltsplatzhalter 8"/>
          <p:cNvSpPr>
            <a:spLocks noGrp="1"/>
          </p:cNvSpPr>
          <p:nvPr>
            <p:ph sz="half" idx="2"/>
          </p:nvPr>
        </p:nvSpPr>
        <p:spPr>
          <a:xfrm>
            <a:off x="2655888" y="1963738"/>
            <a:ext cx="3956050" cy="1739900"/>
          </a:xfrm>
          <a:solidFill>
            <a:srgbClr val="D5F4FF"/>
          </a:solidFill>
          <a:ln>
            <a:solidFill>
              <a:srgbClr val="0070C0"/>
            </a:solidFill>
          </a:ln>
          <a:effectLst>
            <a:outerShdw blurRad="50800" dist="38100" dir="18900000" algn="bl" rotWithShape="0">
              <a:prstClr val="black">
                <a:alpha val="40000"/>
              </a:prstClr>
            </a:outerShdw>
          </a:effectLst>
        </p:spPr>
        <p:txBody>
          <a:bodyPr lIns="72000" anchor="ctr">
            <a:normAutofit/>
          </a:bodyPr>
          <a:lstStyle/>
          <a:p>
            <a:pPr marL="0" lvl="1" indent="0">
              <a:buFontTx/>
              <a:buNone/>
              <a:defRPr/>
            </a:pPr>
            <a:r>
              <a:rPr lang="de-DE" sz="1500" b="1" smtClean="0">
                <a:ea typeface="ＭＳ Ｐゴシック" pitchFamily="34" charset="-128"/>
              </a:rPr>
              <a:t>Einführungsphase</a:t>
            </a:r>
          </a:p>
          <a:p>
            <a:pPr marL="0" lvl="1" indent="0">
              <a:defRPr/>
            </a:pPr>
            <a:r>
              <a:rPr lang="de-DE" sz="1500" smtClean="0">
                <a:ea typeface="ＭＳ Ｐゴシック" pitchFamily="34" charset="-128"/>
              </a:rPr>
              <a:t> Grundlegende Eigenschaften von Potenz-, Exponential- und Sinusfunktionen  </a:t>
            </a:r>
          </a:p>
          <a:p>
            <a:pPr marL="0" lvl="1" indent="0">
              <a:defRPr/>
            </a:pPr>
            <a:r>
              <a:rPr lang="de-DE" sz="1500" smtClean="0">
                <a:ea typeface="ＭＳ Ｐゴシック" pitchFamily="34" charset="-128"/>
              </a:rPr>
              <a:t> Grundverständnis des Ableitungsbegriffs </a:t>
            </a:r>
          </a:p>
          <a:p>
            <a:pPr marL="0" lvl="1" indent="0">
              <a:defRPr/>
            </a:pPr>
            <a:r>
              <a:rPr lang="de-DE" sz="1500" smtClean="0">
                <a:ea typeface="ＭＳ Ｐゴシック" pitchFamily="34" charset="-128"/>
              </a:rPr>
              <a:t> Differentialrechnung ganzrationaler Funktionen </a:t>
            </a:r>
          </a:p>
        </p:txBody>
      </p:sp>
      <p:sp>
        <p:nvSpPr>
          <p:cNvPr id="80900"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 name="Inhaltsplatzhalter 8"/>
          <p:cNvSpPr txBox="1">
            <a:spLocks/>
          </p:cNvSpPr>
          <p:nvPr/>
        </p:nvSpPr>
        <p:spPr bwMode="auto">
          <a:xfrm>
            <a:off x="582613" y="3881438"/>
            <a:ext cx="3956050" cy="1895475"/>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a:defRPr sz="2100">
                <a:solidFill>
                  <a:schemeClr val="tx1"/>
                </a:solidFill>
                <a:latin typeface="Arial" pitchFamily="34" charset="0"/>
                <a:ea typeface="ＭＳ Ｐゴシック" pitchFamily="34" charset="-128"/>
              </a:defRPr>
            </a:lvl1pPr>
            <a:lvl2pPr>
              <a:defRPr sz="2100">
                <a:solidFill>
                  <a:schemeClr val="tx1"/>
                </a:solidFill>
                <a:latin typeface="Arial" pitchFamily="34" charset="0"/>
                <a:ea typeface="ＭＳ Ｐゴシック" pitchFamily="34" charset="-128"/>
              </a:defRPr>
            </a:lvl2pPr>
            <a:lvl3pPr>
              <a:defRPr sz="2100">
                <a:solidFill>
                  <a:schemeClr val="tx1"/>
                </a:solidFill>
                <a:latin typeface="Arial" pitchFamily="34" charset="0"/>
                <a:ea typeface="ＭＳ Ｐゴシック" pitchFamily="34" charset="-128"/>
              </a:defRPr>
            </a:lvl3pPr>
            <a:lvl4pPr>
              <a:defRPr sz="2000">
                <a:solidFill>
                  <a:schemeClr val="tx1"/>
                </a:solidFill>
                <a:latin typeface="Arial" pitchFamily="34" charset="0"/>
                <a:ea typeface="ＭＳ Ｐゴシック" pitchFamily="34" charset="-128"/>
              </a:defRPr>
            </a:lvl4pPr>
            <a:lvl5pPr>
              <a:defRPr sz="2000">
                <a:solidFill>
                  <a:schemeClr val="tx1"/>
                </a:solidFill>
                <a:latin typeface="Arial" pitchFamily="34" charset="0"/>
                <a:ea typeface="ＭＳ Ｐゴシック" pitchFamily="34" charset="-128"/>
              </a:defRPr>
            </a:lvl5pPr>
            <a:lvl6pPr eaLnBrk="0" hangingPunct="0">
              <a:defRPr sz="2000">
                <a:solidFill>
                  <a:schemeClr val="tx1"/>
                </a:solidFill>
                <a:latin typeface="Arial" pitchFamily="34" charset="0"/>
                <a:ea typeface="ＭＳ Ｐゴシック" pitchFamily="34" charset="-128"/>
              </a:defRPr>
            </a:lvl6pPr>
            <a:lvl7pPr eaLnBrk="0" hangingPunct="0">
              <a:defRPr sz="2000">
                <a:solidFill>
                  <a:schemeClr val="tx1"/>
                </a:solidFill>
                <a:latin typeface="Arial" pitchFamily="34" charset="0"/>
                <a:ea typeface="ＭＳ Ｐゴシック" pitchFamily="34" charset="-128"/>
              </a:defRPr>
            </a:lvl7pPr>
            <a:lvl8pPr eaLnBrk="0" hangingPunct="0">
              <a:defRPr sz="2000">
                <a:solidFill>
                  <a:schemeClr val="tx1"/>
                </a:solidFill>
                <a:latin typeface="Arial" pitchFamily="34" charset="0"/>
                <a:ea typeface="ＭＳ Ｐゴシック" pitchFamily="34" charset="-128"/>
              </a:defRPr>
            </a:lvl8pPr>
            <a:lvl9pPr eaLnBrk="0" hangingPunct="0">
              <a:defRPr sz="2000">
                <a:solidFill>
                  <a:schemeClr val="tx1"/>
                </a:solidFill>
                <a:latin typeface="Arial" pitchFamily="34" charset="0"/>
                <a:ea typeface="ＭＳ Ｐゴシック" pitchFamily="34" charset="-128"/>
              </a:defRPr>
            </a:lvl9pPr>
          </a:lstStyle>
          <a:p>
            <a:pPr marL="0" lvl="1" eaLnBrk="0" hangingPunct="0">
              <a:spcBef>
                <a:spcPct val="20000"/>
              </a:spcBef>
              <a:defRPr/>
            </a:pPr>
            <a:r>
              <a:rPr lang="de-DE" sz="1600">
                <a:cs typeface="+mn-cs"/>
              </a:rPr>
              <a:t>Qualifikationsphase Grundkurs </a:t>
            </a:r>
          </a:p>
          <a:p>
            <a:pPr marL="0" lvl="1" eaLnBrk="0" hangingPunct="0">
              <a:spcBef>
                <a:spcPct val="20000"/>
              </a:spcBef>
              <a:buFontTx/>
              <a:buChar char="–"/>
              <a:defRPr/>
            </a:pPr>
            <a:r>
              <a:rPr lang="de-DE" sz="1600" b="0">
                <a:cs typeface="+mn-cs"/>
              </a:rPr>
              <a:t> Funktionen als mathematische Modelle</a:t>
            </a:r>
          </a:p>
          <a:p>
            <a:pPr marL="0" lvl="1" eaLnBrk="0" hangingPunct="0">
              <a:spcBef>
                <a:spcPct val="20000"/>
              </a:spcBef>
              <a:buFontTx/>
              <a:buChar char="–"/>
              <a:defRPr/>
            </a:pPr>
            <a:r>
              <a:rPr lang="de-DE" sz="1600" b="0">
                <a:cs typeface="+mn-cs"/>
              </a:rPr>
              <a:t> Fortführung der Differentialrechnung</a:t>
            </a:r>
          </a:p>
          <a:p>
            <a:pPr marL="0" lvl="1" eaLnBrk="0" hangingPunct="0">
              <a:spcBef>
                <a:spcPct val="20000"/>
              </a:spcBef>
              <a:buFontTx/>
              <a:buChar char="–"/>
              <a:defRPr/>
            </a:pPr>
            <a:r>
              <a:rPr lang="de-DE" sz="1600" b="0">
                <a:cs typeface="+mn-cs"/>
              </a:rPr>
              <a:t> Grundverständnis des Integralbegriffs </a:t>
            </a:r>
          </a:p>
          <a:p>
            <a:pPr marL="0" lvl="1" eaLnBrk="0" hangingPunct="0">
              <a:spcBef>
                <a:spcPct val="20000"/>
              </a:spcBef>
              <a:buFontTx/>
              <a:buChar char="–"/>
              <a:defRPr/>
            </a:pPr>
            <a:r>
              <a:rPr lang="de-DE" sz="1600" b="0">
                <a:cs typeface="+mn-cs"/>
              </a:rPr>
              <a:t> Integralrechnung</a:t>
            </a:r>
          </a:p>
        </p:txBody>
      </p:sp>
      <p:sp>
        <p:nvSpPr>
          <p:cNvPr id="11" name="Inhaltsplatzhalter 8"/>
          <p:cNvSpPr txBox="1">
            <a:spLocks/>
          </p:cNvSpPr>
          <p:nvPr/>
        </p:nvSpPr>
        <p:spPr bwMode="auto">
          <a:xfrm>
            <a:off x="4702175" y="3867150"/>
            <a:ext cx="3956050" cy="1895475"/>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a:defRPr sz="2100">
                <a:solidFill>
                  <a:schemeClr val="tx1"/>
                </a:solidFill>
                <a:latin typeface="Arial" pitchFamily="34" charset="0"/>
                <a:ea typeface="ＭＳ Ｐゴシック" pitchFamily="34" charset="-128"/>
              </a:defRPr>
            </a:lvl1pPr>
            <a:lvl2pPr>
              <a:defRPr sz="2100">
                <a:solidFill>
                  <a:schemeClr val="tx1"/>
                </a:solidFill>
                <a:latin typeface="Arial" pitchFamily="34" charset="0"/>
                <a:ea typeface="ＭＳ Ｐゴシック" pitchFamily="34" charset="-128"/>
              </a:defRPr>
            </a:lvl2pPr>
            <a:lvl3pPr>
              <a:defRPr sz="2100">
                <a:solidFill>
                  <a:schemeClr val="tx1"/>
                </a:solidFill>
                <a:latin typeface="Arial" pitchFamily="34" charset="0"/>
                <a:ea typeface="ＭＳ Ｐゴシック" pitchFamily="34" charset="-128"/>
              </a:defRPr>
            </a:lvl3pPr>
            <a:lvl4pPr>
              <a:defRPr sz="2000">
                <a:solidFill>
                  <a:schemeClr val="tx1"/>
                </a:solidFill>
                <a:latin typeface="Arial" pitchFamily="34" charset="0"/>
                <a:ea typeface="ＭＳ Ｐゴシック" pitchFamily="34" charset="-128"/>
              </a:defRPr>
            </a:lvl4pPr>
            <a:lvl5pPr>
              <a:defRPr sz="2000">
                <a:solidFill>
                  <a:schemeClr val="tx1"/>
                </a:solidFill>
                <a:latin typeface="Arial" pitchFamily="34" charset="0"/>
                <a:ea typeface="ＭＳ Ｐゴシック" pitchFamily="34" charset="-128"/>
              </a:defRPr>
            </a:lvl5pPr>
            <a:lvl6pPr eaLnBrk="0" hangingPunct="0">
              <a:defRPr sz="2000">
                <a:solidFill>
                  <a:schemeClr val="tx1"/>
                </a:solidFill>
                <a:latin typeface="Arial" pitchFamily="34" charset="0"/>
                <a:ea typeface="ＭＳ Ｐゴシック" pitchFamily="34" charset="-128"/>
              </a:defRPr>
            </a:lvl6pPr>
            <a:lvl7pPr eaLnBrk="0" hangingPunct="0">
              <a:defRPr sz="2000">
                <a:solidFill>
                  <a:schemeClr val="tx1"/>
                </a:solidFill>
                <a:latin typeface="Arial" pitchFamily="34" charset="0"/>
                <a:ea typeface="ＭＳ Ｐゴシック" pitchFamily="34" charset="-128"/>
              </a:defRPr>
            </a:lvl7pPr>
            <a:lvl8pPr eaLnBrk="0" hangingPunct="0">
              <a:defRPr sz="2000">
                <a:solidFill>
                  <a:schemeClr val="tx1"/>
                </a:solidFill>
                <a:latin typeface="Arial" pitchFamily="34" charset="0"/>
                <a:ea typeface="ＭＳ Ｐゴシック" pitchFamily="34" charset="-128"/>
              </a:defRPr>
            </a:lvl8pPr>
            <a:lvl9pPr eaLnBrk="0" hangingPunct="0">
              <a:defRPr sz="2000">
                <a:solidFill>
                  <a:schemeClr val="tx1"/>
                </a:solidFill>
                <a:latin typeface="Arial" pitchFamily="34" charset="0"/>
                <a:ea typeface="ＭＳ Ｐゴシック" pitchFamily="34" charset="-128"/>
              </a:defRPr>
            </a:lvl9pPr>
          </a:lstStyle>
          <a:p>
            <a:pPr marL="0" lvl="1" eaLnBrk="0" hangingPunct="0">
              <a:spcBef>
                <a:spcPct val="20000"/>
              </a:spcBef>
              <a:defRPr/>
            </a:pPr>
            <a:r>
              <a:rPr lang="de-DE" sz="1600">
                <a:cs typeface="+mn-cs"/>
              </a:rPr>
              <a:t>Qualifikationsphase Leistungskurs</a:t>
            </a:r>
          </a:p>
          <a:p>
            <a:pPr marL="0" lvl="1" eaLnBrk="0" hangingPunct="0">
              <a:spcBef>
                <a:spcPct val="20000"/>
              </a:spcBef>
              <a:buFontTx/>
              <a:buChar char="–"/>
              <a:defRPr/>
            </a:pPr>
            <a:r>
              <a:rPr lang="de-DE" sz="1600" b="0">
                <a:cs typeface="+mn-cs"/>
              </a:rPr>
              <a:t> Funktionen als mathematische Modelle</a:t>
            </a:r>
          </a:p>
          <a:p>
            <a:pPr marL="0" lvl="1" eaLnBrk="0" hangingPunct="0">
              <a:spcBef>
                <a:spcPct val="20000"/>
              </a:spcBef>
              <a:buFontTx/>
              <a:buChar char="–"/>
              <a:defRPr/>
            </a:pPr>
            <a:r>
              <a:rPr lang="de-DE" sz="1600" b="0">
                <a:cs typeface="+mn-cs"/>
              </a:rPr>
              <a:t> Fortführung der Differentialrechnung</a:t>
            </a:r>
          </a:p>
          <a:p>
            <a:pPr marL="0" lvl="1" eaLnBrk="0" hangingPunct="0">
              <a:spcBef>
                <a:spcPct val="20000"/>
              </a:spcBef>
              <a:buFontTx/>
              <a:buChar char="–"/>
              <a:defRPr/>
            </a:pPr>
            <a:r>
              <a:rPr lang="de-DE" sz="1600" b="0">
                <a:cs typeface="+mn-cs"/>
              </a:rPr>
              <a:t> Grundverständnis des Integralbegriffs </a:t>
            </a:r>
          </a:p>
          <a:p>
            <a:pPr marL="0" lvl="1" eaLnBrk="0" hangingPunct="0">
              <a:spcBef>
                <a:spcPct val="20000"/>
              </a:spcBef>
              <a:buFontTx/>
              <a:buChar char="–"/>
              <a:defRPr/>
            </a:pPr>
            <a:r>
              <a:rPr lang="de-DE" sz="1600" b="0">
                <a:cs typeface="+mn-cs"/>
              </a:rPr>
              <a:t> Integralrechnung</a:t>
            </a:r>
          </a:p>
        </p:txBody>
      </p:sp>
      <p:sp>
        <p:nvSpPr>
          <p:cNvPr id="80903"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81F4810-94E2-43EC-A12A-F47D7CA017FB}" type="slidenum">
              <a:rPr lang="de-DE" b="0"/>
              <a:pPr/>
              <a:t>37</a:t>
            </a:fld>
            <a:endParaRPr lang="de-DE" b="0"/>
          </a:p>
        </p:txBody>
      </p:sp>
      <p:sp>
        <p:nvSpPr>
          <p:cNvPr id="80905" name="AutoShape 9">
            <a:hlinkClick r:id="rId3" action="ppaction://hlinksldjump" highlightClick="1"/>
          </p:cNvPr>
          <p:cNvSpPr>
            <a:spLocks noChangeArrowheads="1"/>
          </p:cNvSpPr>
          <p:nvPr/>
        </p:nvSpPr>
        <p:spPr bwMode="auto">
          <a:xfrm>
            <a:off x="7477125" y="5802313"/>
            <a:ext cx="1182688" cy="465137"/>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t>Beispiel GK - LK</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noGrp="1" noChangeArrowheads="1"/>
          </p:cNvSpPr>
          <p:nvPr>
            <p:ph type="ftr" sz="quarter" idx="10"/>
          </p:nvPr>
        </p:nvSpPr>
        <p:spPr>
          <a:ln/>
        </p:spPr>
        <p:txBody>
          <a:bodyPr/>
          <a:lstStyle/>
          <a:p>
            <a:r>
              <a:rPr lang="de-DE"/>
              <a:t>Implementation KLP GOSt M Stand 12.10.2013</a:t>
            </a:r>
          </a:p>
        </p:txBody>
      </p:sp>
      <p:sp>
        <p:nvSpPr>
          <p:cNvPr id="13" name="Rectangle 8"/>
          <p:cNvSpPr>
            <a:spLocks noGrp="1" noChangeArrowheads="1"/>
          </p:cNvSpPr>
          <p:nvPr>
            <p:ph type="sldNum" sz="quarter" idx="11"/>
          </p:nvPr>
        </p:nvSpPr>
        <p:spPr>
          <a:ln/>
        </p:spPr>
        <p:txBody>
          <a:bodyPr/>
          <a:lstStyle/>
          <a:p>
            <a:pPr>
              <a:defRPr/>
            </a:pPr>
            <a:fld id="{A147EEB7-8639-4889-A580-C810906E9A7A}" type="slidenum">
              <a:rPr lang="de-DE"/>
              <a:pPr>
                <a:defRPr/>
              </a:pPr>
              <a:t>38</a:t>
            </a:fld>
            <a:endParaRPr lang="de-DE" dirty="0"/>
          </a:p>
        </p:txBody>
      </p:sp>
      <p:sp>
        <p:nvSpPr>
          <p:cNvPr id="8294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01ECA32-B0D8-49A3-9DE8-A03F1D3A1C74}" type="slidenum">
              <a:rPr lang="de-DE" b="0"/>
              <a:pPr/>
              <a:t>38</a:t>
            </a:fld>
            <a:endParaRPr lang="de-DE" b="0"/>
          </a:p>
        </p:txBody>
      </p:sp>
      <p:sp>
        <p:nvSpPr>
          <p:cNvPr id="82946" name="Titel 1"/>
          <p:cNvSpPr>
            <a:spLocks noGrp="1"/>
          </p:cNvSpPr>
          <p:nvPr>
            <p:ph type="title"/>
          </p:nvPr>
        </p:nvSpPr>
        <p:spPr/>
        <p:txBody>
          <a:bodyPr/>
          <a:lstStyle/>
          <a:p>
            <a:r>
              <a:rPr lang="de-DE" smtClean="0">
                <a:ea typeface="ＭＳ Ｐゴシック" pitchFamily="34" charset="-128"/>
              </a:rPr>
              <a:t>Der neue Kernlehrplan Mathematik im Überblick</a:t>
            </a:r>
            <a:br>
              <a:rPr lang="de-DE" smtClean="0">
                <a:ea typeface="ＭＳ Ｐゴシック" pitchFamily="34" charset="-128"/>
              </a:rPr>
            </a:br>
            <a:r>
              <a:rPr lang="de-DE" smtClean="0">
                <a:ea typeface="ＭＳ Ｐゴシック" pitchFamily="34" charset="-128"/>
              </a:rPr>
              <a:t>Inhaltsfelder – Analytische Geometrie und lineare Algebra (G)</a:t>
            </a:r>
          </a:p>
        </p:txBody>
      </p:sp>
      <p:sp>
        <p:nvSpPr>
          <p:cNvPr id="9" name="Inhaltsplatzhalter 8"/>
          <p:cNvSpPr>
            <a:spLocks noGrp="1"/>
          </p:cNvSpPr>
          <p:nvPr>
            <p:ph sz="half" idx="2"/>
          </p:nvPr>
        </p:nvSpPr>
        <p:spPr>
          <a:xfrm>
            <a:off x="2641600" y="2057400"/>
            <a:ext cx="3956050" cy="1739900"/>
          </a:xfrm>
          <a:solidFill>
            <a:srgbClr val="D5F4FF"/>
          </a:solidFill>
          <a:ln>
            <a:solidFill>
              <a:srgbClr val="0070C0"/>
            </a:solidFill>
          </a:ln>
          <a:effectLst>
            <a:outerShdw blurRad="50800" dist="38100" dir="18900000" algn="bl" rotWithShape="0">
              <a:prstClr val="black">
                <a:alpha val="40000"/>
              </a:prstClr>
            </a:outerShdw>
          </a:effectLst>
        </p:spPr>
        <p:txBody>
          <a:bodyPr lIns="72000" anchor="ctr">
            <a:normAutofit/>
          </a:bodyPr>
          <a:lstStyle/>
          <a:p>
            <a:pPr marL="0" lvl="1" indent="0">
              <a:buFontTx/>
              <a:buNone/>
            </a:pPr>
            <a:r>
              <a:rPr lang="de-DE" sz="1600" b="1" smtClean="0">
                <a:ea typeface="ＭＳ Ｐゴシック" pitchFamily="34" charset="-128"/>
              </a:rPr>
              <a:t>Einführungsphase</a:t>
            </a:r>
          </a:p>
          <a:p>
            <a:pPr marL="0" lvl="1" indent="0"/>
            <a:r>
              <a:rPr lang="de-DE" sz="1600" smtClean="0">
                <a:ea typeface="ＭＳ Ｐゴシック" pitchFamily="34" charset="-128"/>
              </a:rPr>
              <a:t> Koordinatisierungen des Raumes</a:t>
            </a:r>
          </a:p>
          <a:p>
            <a:pPr marL="0" lvl="1" indent="0"/>
            <a:r>
              <a:rPr lang="de-DE" sz="1600" smtClean="0">
                <a:ea typeface="ＭＳ Ｐゴシック" pitchFamily="34" charset="-128"/>
              </a:rPr>
              <a:t> Vektoren und Vektoroperationen</a:t>
            </a:r>
          </a:p>
          <a:p>
            <a:pPr marL="0" lvl="1" indent="0"/>
            <a:endParaRPr lang="de-DE" sz="1600" smtClean="0">
              <a:ea typeface="ＭＳ Ｐゴシック" pitchFamily="34" charset="-128"/>
            </a:endParaRPr>
          </a:p>
          <a:p>
            <a:pPr marL="0" lvl="1" indent="0">
              <a:buFontTx/>
              <a:buNone/>
            </a:pPr>
            <a:endParaRPr lang="de-DE" sz="1600" smtClean="0">
              <a:ea typeface="ＭＳ Ｐゴシック" pitchFamily="34" charset="-128"/>
            </a:endParaRPr>
          </a:p>
        </p:txBody>
      </p:sp>
      <p:sp>
        <p:nvSpPr>
          <p:cNvPr id="82948"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 name="Inhaltsplatzhalter 8"/>
          <p:cNvSpPr txBox="1">
            <a:spLocks/>
          </p:cNvSpPr>
          <p:nvPr/>
        </p:nvSpPr>
        <p:spPr bwMode="auto">
          <a:xfrm>
            <a:off x="663575" y="4062413"/>
            <a:ext cx="3956050" cy="1738312"/>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a:defRPr sz="2100">
                <a:solidFill>
                  <a:schemeClr val="tx1"/>
                </a:solidFill>
                <a:latin typeface="Arial" pitchFamily="34" charset="0"/>
                <a:ea typeface="ＭＳ Ｐゴシック" pitchFamily="34" charset="-128"/>
              </a:defRPr>
            </a:lvl1pPr>
            <a:lvl2pPr>
              <a:defRPr sz="2100">
                <a:solidFill>
                  <a:schemeClr val="tx1"/>
                </a:solidFill>
                <a:latin typeface="Arial" pitchFamily="34" charset="0"/>
                <a:ea typeface="ＭＳ Ｐゴシック" pitchFamily="34" charset="-128"/>
              </a:defRPr>
            </a:lvl2pPr>
            <a:lvl3pPr>
              <a:defRPr sz="2100">
                <a:solidFill>
                  <a:schemeClr val="tx1"/>
                </a:solidFill>
                <a:latin typeface="Arial" pitchFamily="34" charset="0"/>
                <a:ea typeface="ＭＳ Ｐゴシック" pitchFamily="34" charset="-128"/>
              </a:defRPr>
            </a:lvl3pPr>
            <a:lvl4pPr>
              <a:defRPr sz="2000">
                <a:solidFill>
                  <a:schemeClr val="tx1"/>
                </a:solidFill>
                <a:latin typeface="Arial" pitchFamily="34" charset="0"/>
                <a:ea typeface="ＭＳ Ｐゴシック" pitchFamily="34" charset="-128"/>
              </a:defRPr>
            </a:lvl4pPr>
            <a:lvl5pPr>
              <a:defRPr sz="2000">
                <a:solidFill>
                  <a:schemeClr val="tx1"/>
                </a:solidFill>
                <a:latin typeface="Arial" pitchFamily="34" charset="0"/>
                <a:ea typeface="ＭＳ Ｐゴシック" pitchFamily="34" charset="-128"/>
              </a:defRPr>
            </a:lvl5pPr>
            <a:lvl6pPr eaLnBrk="0" hangingPunct="0">
              <a:defRPr sz="2000">
                <a:solidFill>
                  <a:schemeClr val="tx1"/>
                </a:solidFill>
                <a:latin typeface="Arial" pitchFamily="34" charset="0"/>
                <a:ea typeface="ＭＳ Ｐゴシック" pitchFamily="34" charset="-128"/>
              </a:defRPr>
            </a:lvl6pPr>
            <a:lvl7pPr eaLnBrk="0" hangingPunct="0">
              <a:defRPr sz="2000">
                <a:solidFill>
                  <a:schemeClr val="tx1"/>
                </a:solidFill>
                <a:latin typeface="Arial" pitchFamily="34" charset="0"/>
                <a:ea typeface="ＭＳ Ｐゴシック" pitchFamily="34" charset="-128"/>
              </a:defRPr>
            </a:lvl7pPr>
            <a:lvl8pPr eaLnBrk="0" hangingPunct="0">
              <a:defRPr sz="2000">
                <a:solidFill>
                  <a:schemeClr val="tx1"/>
                </a:solidFill>
                <a:latin typeface="Arial" pitchFamily="34" charset="0"/>
                <a:ea typeface="ＭＳ Ｐゴシック" pitchFamily="34" charset="-128"/>
              </a:defRPr>
            </a:lvl8pPr>
            <a:lvl9pPr eaLnBrk="0" hangingPunct="0">
              <a:defRPr sz="2000">
                <a:solidFill>
                  <a:schemeClr val="tx1"/>
                </a:solidFill>
                <a:latin typeface="Arial" pitchFamily="34" charset="0"/>
                <a:ea typeface="ＭＳ Ｐゴシック" pitchFamily="34" charset="-128"/>
              </a:defRPr>
            </a:lvl9pPr>
          </a:lstStyle>
          <a:p>
            <a:pPr marL="0" lvl="1" eaLnBrk="0" hangingPunct="0">
              <a:spcBef>
                <a:spcPct val="20000"/>
              </a:spcBef>
              <a:defRPr/>
            </a:pPr>
            <a:r>
              <a:rPr lang="de-DE" sz="1600">
                <a:cs typeface="+mn-cs"/>
              </a:rPr>
              <a:t>Qualifikationsphase Grundkurs </a:t>
            </a:r>
          </a:p>
          <a:p>
            <a:pPr marL="0" lvl="1" eaLnBrk="0" hangingPunct="0">
              <a:spcBef>
                <a:spcPct val="20000"/>
              </a:spcBef>
              <a:buFontTx/>
              <a:buChar char="–"/>
              <a:defRPr/>
            </a:pPr>
            <a:r>
              <a:rPr lang="de-DE" sz="1600" b="0">
                <a:cs typeface="+mn-cs"/>
              </a:rPr>
              <a:t> lineare Gleichungssysteme</a:t>
            </a:r>
          </a:p>
          <a:p>
            <a:pPr marL="0" lvl="1" eaLnBrk="0" hangingPunct="0">
              <a:spcBef>
                <a:spcPct val="20000"/>
              </a:spcBef>
              <a:buFontTx/>
              <a:buChar char="–"/>
              <a:defRPr/>
            </a:pPr>
            <a:r>
              <a:rPr lang="de-DE" sz="1600" b="0">
                <a:cs typeface="+mn-cs"/>
              </a:rPr>
              <a:t> Darstellung und Untersuchung geometrischer Objekte</a:t>
            </a:r>
          </a:p>
          <a:p>
            <a:pPr marL="0" lvl="1" eaLnBrk="0" hangingPunct="0">
              <a:spcBef>
                <a:spcPct val="20000"/>
              </a:spcBef>
              <a:buFontTx/>
              <a:buChar char="–"/>
              <a:defRPr/>
            </a:pPr>
            <a:r>
              <a:rPr lang="de-DE" sz="1600" b="0">
                <a:cs typeface="+mn-cs"/>
              </a:rPr>
              <a:t> Lagebeziehungen</a:t>
            </a:r>
          </a:p>
          <a:p>
            <a:pPr marL="0" lvl="1" eaLnBrk="0" hangingPunct="0">
              <a:spcBef>
                <a:spcPct val="20000"/>
              </a:spcBef>
              <a:buFontTx/>
              <a:buChar char="–"/>
              <a:defRPr/>
            </a:pPr>
            <a:r>
              <a:rPr lang="de-DE" sz="1600" b="0">
                <a:cs typeface="+mn-cs"/>
              </a:rPr>
              <a:t> Skalarprodukt</a:t>
            </a:r>
          </a:p>
        </p:txBody>
      </p:sp>
      <p:sp>
        <p:nvSpPr>
          <p:cNvPr id="11" name="Inhaltsplatzhalter 8"/>
          <p:cNvSpPr txBox="1">
            <a:spLocks/>
          </p:cNvSpPr>
          <p:nvPr/>
        </p:nvSpPr>
        <p:spPr bwMode="auto">
          <a:xfrm>
            <a:off x="4741863" y="4062413"/>
            <a:ext cx="3956050" cy="1738312"/>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a:defRPr sz="2100">
                <a:solidFill>
                  <a:schemeClr val="tx1"/>
                </a:solidFill>
                <a:latin typeface="Arial" pitchFamily="34" charset="0"/>
                <a:ea typeface="ＭＳ Ｐゴシック" pitchFamily="34" charset="-128"/>
              </a:defRPr>
            </a:lvl1pPr>
            <a:lvl2pPr>
              <a:defRPr sz="2100">
                <a:solidFill>
                  <a:schemeClr val="tx1"/>
                </a:solidFill>
                <a:latin typeface="Arial" pitchFamily="34" charset="0"/>
                <a:ea typeface="ＭＳ Ｐゴシック" pitchFamily="34" charset="-128"/>
              </a:defRPr>
            </a:lvl2pPr>
            <a:lvl3pPr>
              <a:defRPr sz="2100">
                <a:solidFill>
                  <a:schemeClr val="tx1"/>
                </a:solidFill>
                <a:latin typeface="Arial" pitchFamily="34" charset="0"/>
                <a:ea typeface="ＭＳ Ｐゴシック" pitchFamily="34" charset="-128"/>
              </a:defRPr>
            </a:lvl3pPr>
            <a:lvl4pPr>
              <a:defRPr sz="2000">
                <a:solidFill>
                  <a:schemeClr val="tx1"/>
                </a:solidFill>
                <a:latin typeface="Arial" pitchFamily="34" charset="0"/>
                <a:ea typeface="ＭＳ Ｐゴシック" pitchFamily="34" charset="-128"/>
              </a:defRPr>
            </a:lvl4pPr>
            <a:lvl5pPr>
              <a:defRPr sz="2000">
                <a:solidFill>
                  <a:schemeClr val="tx1"/>
                </a:solidFill>
                <a:latin typeface="Arial" pitchFamily="34" charset="0"/>
                <a:ea typeface="ＭＳ Ｐゴシック" pitchFamily="34" charset="-128"/>
              </a:defRPr>
            </a:lvl5pPr>
            <a:lvl6pPr eaLnBrk="0" hangingPunct="0">
              <a:defRPr sz="2000">
                <a:solidFill>
                  <a:schemeClr val="tx1"/>
                </a:solidFill>
                <a:latin typeface="Arial" pitchFamily="34" charset="0"/>
                <a:ea typeface="ＭＳ Ｐゴシック" pitchFamily="34" charset="-128"/>
              </a:defRPr>
            </a:lvl6pPr>
            <a:lvl7pPr eaLnBrk="0" hangingPunct="0">
              <a:defRPr sz="2000">
                <a:solidFill>
                  <a:schemeClr val="tx1"/>
                </a:solidFill>
                <a:latin typeface="Arial" pitchFamily="34" charset="0"/>
                <a:ea typeface="ＭＳ Ｐゴシック" pitchFamily="34" charset="-128"/>
              </a:defRPr>
            </a:lvl7pPr>
            <a:lvl8pPr eaLnBrk="0" hangingPunct="0">
              <a:defRPr sz="2000">
                <a:solidFill>
                  <a:schemeClr val="tx1"/>
                </a:solidFill>
                <a:latin typeface="Arial" pitchFamily="34" charset="0"/>
                <a:ea typeface="ＭＳ Ｐゴシック" pitchFamily="34" charset="-128"/>
              </a:defRPr>
            </a:lvl8pPr>
            <a:lvl9pPr eaLnBrk="0" hangingPunct="0">
              <a:defRPr sz="2000">
                <a:solidFill>
                  <a:schemeClr val="tx1"/>
                </a:solidFill>
                <a:latin typeface="Arial" pitchFamily="34" charset="0"/>
                <a:ea typeface="ＭＳ Ｐゴシック" pitchFamily="34" charset="-128"/>
              </a:defRPr>
            </a:lvl9pPr>
          </a:lstStyle>
          <a:p>
            <a:pPr marL="0" lvl="1" eaLnBrk="0" hangingPunct="0">
              <a:spcBef>
                <a:spcPct val="20000"/>
              </a:spcBef>
              <a:defRPr/>
            </a:pPr>
            <a:r>
              <a:rPr lang="de-DE" sz="1600">
                <a:cs typeface="+mn-cs"/>
              </a:rPr>
              <a:t>Qualifikationsphase Leistungskurs</a:t>
            </a:r>
          </a:p>
          <a:p>
            <a:pPr marL="0" lvl="1" eaLnBrk="0" hangingPunct="0">
              <a:spcBef>
                <a:spcPct val="20000"/>
              </a:spcBef>
              <a:buFontTx/>
              <a:buChar char="–"/>
              <a:defRPr/>
            </a:pPr>
            <a:r>
              <a:rPr lang="de-DE" sz="1600" b="0">
                <a:cs typeface="+mn-cs"/>
              </a:rPr>
              <a:t> lineare Gleichungssysteme</a:t>
            </a:r>
          </a:p>
          <a:p>
            <a:pPr marL="0" lvl="1" eaLnBrk="0" hangingPunct="0">
              <a:spcBef>
                <a:spcPct val="20000"/>
              </a:spcBef>
              <a:buFontTx/>
              <a:buChar char="–"/>
              <a:defRPr/>
            </a:pPr>
            <a:r>
              <a:rPr lang="de-DE" sz="1600" b="0">
                <a:cs typeface="+mn-cs"/>
              </a:rPr>
              <a:t> Darstellung und Untersuchung geometrischer Objekte</a:t>
            </a:r>
          </a:p>
          <a:p>
            <a:pPr marL="0" lvl="1" eaLnBrk="0" hangingPunct="0">
              <a:spcBef>
                <a:spcPct val="20000"/>
              </a:spcBef>
              <a:buFontTx/>
              <a:buChar char="–"/>
              <a:defRPr/>
            </a:pPr>
            <a:r>
              <a:rPr lang="de-DE" sz="1600" b="0">
                <a:cs typeface="+mn-cs"/>
              </a:rPr>
              <a:t> Lagebeziehungen und Abstände</a:t>
            </a:r>
          </a:p>
          <a:p>
            <a:pPr marL="0" lvl="1" eaLnBrk="0" hangingPunct="0">
              <a:spcBef>
                <a:spcPct val="20000"/>
              </a:spcBef>
              <a:buFontTx/>
              <a:buChar char="–"/>
              <a:defRPr/>
            </a:pPr>
            <a:r>
              <a:rPr lang="de-DE" sz="1600" b="0">
                <a:cs typeface="+mn-cs"/>
              </a:rPr>
              <a:t> Skalarprodukt</a:t>
            </a:r>
          </a:p>
        </p:txBody>
      </p:sp>
      <p:sp>
        <p:nvSpPr>
          <p:cNvPr id="82951"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296EE493-C0B5-4028-859E-04E45BAE5162}" type="slidenum">
              <a:rPr lang="de-DE" b="0"/>
              <a:pPr/>
              <a:t>38</a:t>
            </a:fld>
            <a:endParaRPr lang="de-DE" b="0"/>
          </a:p>
        </p:txBody>
      </p:sp>
      <p:sp>
        <p:nvSpPr>
          <p:cNvPr id="82954" name="AutoShape 10">
            <a:hlinkClick r:id="rId3" action="ppaction://hlinksldjump" highlightClick="1"/>
          </p:cNvPr>
          <p:cNvSpPr>
            <a:spLocks noChangeArrowheads="1"/>
          </p:cNvSpPr>
          <p:nvPr/>
        </p:nvSpPr>
        <p:spPr bwMode="auto">
          <a:xfrm>
            <a:off x="7556500" y="5835650"/>
            <a:ext cx="1123950" cy="490538"/>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t>Beispiel GK – LK</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7"/>
          <p:cNvSpPr>
            <a:spLocks noGrp="1" noChangeArrowheads="1"/>
          </p:cNvSpPr>
          <p:nvPr>
            <p:ph type="ftr" sz="quarter" idx="10"/>
          </p:nvPr>
        </p:nvSpPr>
        <p:spPr>
          <a:ln/>
        </p:spPr>
        <p:txBody>
          <a:bodyPr/>
          <a:lstStyle/>
          <a:p>
            <a:r>
              <a:rPr lang="de-DE"/>
              <a:t>Implementation KLP GOSt M Stand 12.10.2013</a:t>
            </a:r>
          </a:p>
        </p:txBody>
      </p:sp>
      <p:sp>
        <p:nvSpPr>
          <p:cNvPr id="13" name="Rectangle 8"/>
          <p:cNvSpPr>
            <a:spLocks noGrp="1" noChangeArrowheads="1"/>
          </p:cNvSpPr>
          <p:nvPr>
            <p:ph type="sldNum" sz="quarter" idx="11"/>
          </p:nvPr>
        </p:nvSpPr>
        <p:spPr>
          <a:ln/>
        </p:spPr>
        <p:txBody>
          <a:bodyPr/>
          <a:lstStyle/>
          <a:p>
            <a:pPr>
              <a:defRPr/>
            </a:pPr>
            <a:fld id="{509953B5-D251-43D9-AFB7-B4EE062383DB}" type="slidenum">
              <a:rPr lang="de-DE"/>
              <a:pPr>
                <a:defRPr/>
              </a:pPr>
              <a:t>39</a:t>
            </a:fld>
            <a:endParaRPr lang="de-DE" dirty="0"/>
          </a:p>
        </p:txBody>
      </p:sp>
      <p:sp>
        <p:nvSpPr>
          <p:cNvPr id="8499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BF605C6-BFA2-4D53-AB4E-A5889B5CDD6E}" type="slidenum">
              <a:rPr lang="de-DE" b="0"/>
              <a:pPr/>
              <a:t>39</a:t>
            </a:fld>
            <a:endParaRPr lang="de-DE" b="0"/>
          </a:p>
        </p:txBody>
      </p:sp>
      <p:sp>
        <p:nvSpPr>
          <p:cNvPr id="84994" name="Titel 1"/>
          <p:cNvSpPr>
            <a:spLocks noGrp="1"/>
          </p:cNvSpPr>
          <p:nvPr>
            <p:ph type="title"/>
          </p:nvPr>
        </p:nvSpPr>
        <p:spPr/>
        <p:txBody>
          <a:bodyPr/>
          <a:lstStyle/>
          <a:p>
            <a:r>
              <a:rPr lang="de-DE" smtClean="0">
                <a:ea typeface="ＭＳ Ｐゴシック" pitchFamily="34" charset="-128"/>
              </a:rPr>
              <a:t>Der neue Kernlehrplan Mathematik im Überblick</a:t>
            </a:r>
            <a:br>
              <a:rPr lang="de-DE" smtClean="0">
                <a:ea typeface="ＭＳ Ｐゴシック" pitchFamily="34" charset="-128"/>
              </a:rPr>
            </a:br>
            <a:r>
              <a:rPr lang="de-DE" smtClean="0">
                <a:ea typeface="ＭＳ Ｐゴシック" pitchFamily="34" charset="-128"/>
              </a:rPr>
              <a:t>Inhaltsfelder – Stochastik (S)</a:t>
            </a:r>
          </a:p>
        </p:txBody>
      </p:sp>
      <p:sp>
        <p:nvSpPr>
          <p:cNvPr id="9" name="Inhaltsplatzhalter 8"/>
          <p:cNvSpPr>
            <a:spLocks noGrp="1"/>
          </p:cNvSpPr>
          <p:nvPr>
            <p:ph sz="half" idx="2"/>
          </p:nvPr>
        </p:nvSpPr>
        <p:spPr>
          <a:xfrm>
            <a:off x="2641600" y="2133600"/>
            <a:ext cx="3956050" cy="1511300"/>
          </a:xfrm>
          <a:solidFill>
            <a:srgbClr val="D5F4FF"/>
          </a:solidFill>
          <a:ln>
            <a:solidFill>
              <a:srgbClr val="0070C0"/>
            </a:solidFill>
          </a:ln>
          <a:effectLst>
            <a:outerShdw blurRad="50800" dist="38100" dir="18900000" algn="bl" rotWithShape="0">
              <a:prstClr val="black">
                <a:alpha val="40000"/>
              </a:prstClr>
            </a:outerShdw>
          </a:effectLst>
        </p:spPr>
        <p:txBody>
          <a:bodyPr lIns="72000" anchor="ctr">
            <a:normAutofit/>
          </a:bodyPr>
          <a:lstStyle/>
          <a:p>
            <a:pPr marL="0" lvl="1" indent="0">
              <a:buFontTx/>
              <a:buNone/>
            </a:pPr>
            <a:r>
              <a:rPr lang="de-DE" sz="1600" b="1" smtClean="0">
                <a:ea typeface="ＭＳ Ｐゴシック" pitchFamily="34" charset="-128"/>
              </a:rPr>
              <a:t>Einführungsphase</a:t>
            </a:r>
          </a:p>
          <a:p>
            <a:pPr marL="0" lvl="1" indent="0"/>
            <a:r>
              <a:rPr lang="de-DE" sz="1600" smtClean="0">
                <a:ea typeface="ＭＳ Ｐゴシック" pitchFamily="34" charset="-128"/>
              </a:rPr>
              <a:t> Mehrstufige Zufallsexperimente</a:t>
            </a:r>
          </a:p>
          <a:p>
            <a:pPr marL="0" lvl="1" indent="0"/>
            <a:r>
              <a:rPr lang="de-DE" sz="1600" smtClean="0">
                <a:ea typeface="ＭＳ Ｐゴシック" pitchFamily="34" charset="-128"/>
              </a:rPr>
              <a:t> Bedingte Wahrscheinlichkeiten</a:t>
            </a:r>
          </a:p>
          <a:p>
            <a:pPr marL="0" lvl="1" indent="0"/>
            <a:endParaRPr lang="de-DE" sz="1600" smtClean="0">
              <a:ea typeface="ＭＳ Ｐゴシック" pitchFamily="34" charset="-128"/>
            </a:endParaRPr>
          </a:p>
          <a:p>
            <a:pPr marL="0" lvl="1" indent="0">
              <a:buFontTx/>
              <a:buNone/>
            </a:pPr>
            <a:endParaRPr lang="de-DE" sz="1600" smtClean="0">
              <a:ea typeface="ＭＳ Ｐゴシック" pitchFamily="34" charset="-128"/>
            </a:endParaRPr>
          </a:p>
        </p:txBody>
      </p:sp>
      <p:sp>
        <p:nvSpPr>
          <p:cNvPr id="84996"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 name="Inhaltsplatzhalter 8"/>
          <p:cNvSpPr txBox="1">
            <a:spLocks/>
          </p:cNvSpPr>
          <p:nvPr/>
        </p:nvSpPr>
        <p:spPr bwMode="auto">
          <a:xfrm>
            <a:off x="644525" y="3827463"/>
            <a:ext cx="3970338" cy="1909762"/>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defRPr sz="800">
                <a:solidFill>
                  <a:schemeClr val="tx1"/>
                </a:solidFill>
                <a:latin typeface="Arial" pitchFamily="34" charset="0"/>
                <a:ea typeface="ＭＳ Ｐゴシック" pitchFamily="34" charset="-128"/>
              </a:defRPr>
            </a:lvl1pPr>
            <a:lvl2pPr>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marL="0" lvl="1" eaLnBrk="0" hangingPunct="0">
              <a:spcBef>
                <a:spcPct val="20000"/>
              </a:spcBef>
            </a:pPr>
            <a:r>
              <a:rPr lang="de-DE" sz="1600"/>
              <a:t>Qualifikationsphase Grundkurs </a:t>
            </a:r>
          </a:p>
          <a:p>
            <a:pPr marL="0" lvl="1" eaLnBrk="0" hangingPunct="0">
              <a:spcBef>
                <a:spcPct val="20000"/>
              </a:spcBef>
              <a:buFontTx/>
              <a:buChar char="–"/>
            </a:pPr>
            <a:r>
              <a:rPr lang="de-DE" sz="1600" b="0"/>
              <a:t> Kenngrößen von Wahrscheinlichkeitsverteilungen</a:t>
            </a:r>
          </a:p>
          <a:p>
            <a:pPr marL="0" lvl="1" eaLnBrk="0" hangingPunct="0">
              <a:spcBef>
                <a:spcPct val="20000"/>
              </a:spcBef>
              <a:buFontTx/>
              <a:buChar char="–"/>
            </a:pPr>
            <a:r>
              <a:rPr lang="de-DE" sz="1600" b="0"/>
              <a:t> Binomialverteilung</a:t>
            </a:r>
          </a:p>
          <a:p>
            <a:pPr marL="0" lvl="1" eaLnBrk="0" hangingPunct="0">
              <a:spcBef>
                <a:spcPct val="20000"/>
              </a:spcBef>
            </a:pPr>
            <a:endParaRPr lang="de-DE" sz="1600" b="0"/>
          </a:p>
          <a:p>
            <a:pPr marL="0" lvl="1" eaLnBrk="0" hangingPunct="0">
              <a:spcBef>
                <a:spcPct val="20000"/>
              </a:spcBef>
              <a:buFontTx/>
              <a:buChar char="–"/>
            </a:pPr>
            <a:r>
              <a:rPr lang="de-DE" sz="1600" b="0"/>
              <a:t> Stochastische Prozesse</a:t>
            </a:r>
          </a:p>
        </p:txBody>
      </p:sp>
      <p:sp>
        <p:nvSpPr>
          <p:cNvPr id="11" name="Inhaltsplatzhalter 8"/>
          <p:cNvSpPr txBox="1">
            <a:spLocks/>
          </p:cNvSpPr>
          <p:nvPr/>
        </p:nvSpPr>
        <p:spPr bwMode="auto">
          <a:xfrm>
            <a:off x="4714875" y="3813175"/>
            <a:ext cx="4135438" cy="1881188"/>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a:defRPr sz="2100">
                <a:solidFill>
                  <a:schemeClr val="tx1"/>
                </a:solidFill>
                <a:latin typeface="Arial" pitchFamily="34" charset="0"/>
                <a:ea typeface="ＭＳ Ｐゴシック" pitchFamily="34" charset="-128"/>
              </a:defRPr>
            </a:lvl1pPr>
            <a:lvl2pPr>
              <a:defRPr sz="2100">
                <a:solidFill>
                  <a:schemeClr val="tx1"/>
                </a:solidFill>
                <a:latin typeface="Arial" pitchFamily="34" charset="0"/>
                <a:ea typeface="ＭＳ Ｐゴシック" pitchFamily="34" charset="-128"/>
              </a:defRPr>
            </a:lvl2pPr>
            <a:lvl3pPr>
              <a:defRPr sz="2100">
                <a:solidFill>
                  <a:schemeClr val="tx1"/>
                </a:solidFill>
                <a:latin typeface="Arial" pitchFamily="34" charset="0"/>
                <a:ea typeface="ＭＳ Ｐゴシック" pitchFamily="34" charset="-128"/>
              </a:defRPr>
            </a:lvl3pPr>
            <a:lvl4pPr>
              <a:defRPr sz="2000">
                <a:solidFill>
                  <a:schemeClr val="tx1"/>
                </a:solidFill>
                <a:latin typeface="Arial" pitchFamily="34" charset="0"/>
                <a:ea typeface="ＭＳ Ｐゴシック" pitchFamily="34" charset="-128"/>
              </a:defRPr>
            </a:lvl4pPr>
            <a:lvl5pPr>
              <a:defRPr sz="2000">
                <a:solidFill>
                  <a:schemeClr val="tx1"/>
                </a:solidFill>
                <a:latin typeface="Arial" pitchFamily="34" charset="0"/>
                <a:ea typeface="ＭＳ Ｐゴシック" pitchFamily="34" charset="-128"/>
              </a:defRPr>
            </a:lvl5pPr>
            <a:lvl6pPr eaLnBrk="0" hangingPunct="0">
              <a:defRPr sz="2000">
                <a:solidFill>
                  <a:schemeClr val="tx1"/>
                </a:solidFill>
                <a:latin typeface="Arial" pitchFamily="34" charset="0"/>
                <a:ea typeface="ＭＳ Ｐゴシック" pitchFamily="34" charset="-128"/>
              </a:defRPr>
            </a:lvl6pPr>
            <a:lvl7pPr eaLnBrk="0" hangingPunct="0">
              <a:defRPr sz="2000">
                <a:solidFill>
                  <a:schemeClr val="tx1"/>
                </a:solidFill>
                <a:latin typeface="Arial" pitchFamily="34" charset="0"/>
                <a:ea typeface="ＭＳ Ｐゴシック" pitchFamily="34" charset="-128"/>
              </a:defRPr>
            </a:lvl7pPr>
            <a:lvl8pPr eaLnBrk="0" hangingPunct="0">
              <a:defRPr sz="2000">
                <a:solidFill>
                  <a:schemeClr val="tx1"/>
                </a:solidFill>
                <a:latin typeface="Arial" pitchFamily="34" charset="0"/>
                <a:ea typeface="ＭＳ Ｐゴシック" pitchFamily="34" charset="-128"/>
              </a:defRPr>
            </a:lvl8pPr>
            <a:lvl9pPr eaLnBrk="0" hangingPunct="0">
              <a:defRPr sz="2000">
                <a:solidFill>
                  <a:schemeClr val="tx1"/>
                </a:solidFill>
                <a:latin typeface="Arial" pitchFamily="34" charset="0"/>
                <a:ea typeface="ＭＳ Ｐゴシック" pitchFamily="34" charset="-128"/>
              </a:defRPr>
            </a:lvl9pPr>
          </a:lstStyle>
          <a:p>
            <a:pPr marL="0" lvl="1" eaLnBrk="0" hangingPunct="0">
              <a:spcBef>
                <a:spcPct val="20000"/>
              </a:spcBef>
              <a:defRPr/>
            </a:pPr>
            <a:r>
              <a:rPr lang="de-DE" sz="1600">
                <a:cs typeface="+mn-cs"/>
              </a:rPr>
              <a:t>Qualifikationsphase Leistungskurs</a:t>
            </a:r>
          </a:p>
          <a:p>
            <a:pPr marL="0" lvl="1" eaLnBrk="0" hangingPunct="0">
              <a:spcBef>
                <a:spcPct val="20000"/>
              </a:spcBef>
              <a:buFontTx/>
              <a:buChar char="–"/>
              <a:defRPr/>
            </a:pPr>
            <a:r>
              <a:rPr lang="de-DE" sz="1600" b="0">
                <a:cs typeface="+mn-cs"/>
              </a:rPr>
              <a:t> Kenngrößen von Wahrscheinlichkeitsverteilungen</a:t>
            </a:r>
          </a:p>
          <a:p>
            <a:pPr marL="0" lvl="1" eaLnBrk="0" hangingPunct="0">
              <a:spcBef>
                <a:spcPct val="20000"/>
              </a:spcBef>
              <a:buFontTx/>
              <a:buChar char="–"/>
              <a:defRPr/>
            </a:pPr>
            <a:r>
              <a:rPr lang="de-DE" sz="1600" b="0">
                <a:cs typeface="+mn-cs"/>
              </a:rPr>
              <a:t> Binomialverteilung und Normalverteilung</a:t>
            </a:r>
          </a:p>
          <a:p>
            <a:pPr marL="0" lvl="1" eaLnBrk="0" hangingPunct="0">
              <a:spcBef>
                <a:spcPct val="20000"/>
              </a:spcBef>
              <a:buFontTx/>
              <a:buChar char="–"/>
              <a:defRPr/>
            </a:pPr>
            <a:r>
              <a:rPr lang="de-DE" sz="1600" b="0">
                <a:cs typeface="+mn-cs"/>
              </a:rPr>
              <a:t>Testen von Hypothesen</a:t>
            </a:r>
          </a:p>
          <a:p>
            <a:pPr marL="0" lvl="1" eaLnBrk="0" hangingPunct="0">
              <a:spcBef>
                <a:spcPct val="20000"/>
              </a:spcBef>
              <a:buFontTx/>
              <a:buChar char="–"/>
              <a:defRPr/>
            </a:pPr>
            <a:r>
              <a:rPr lang="de-DE" sz="1600" b="0">
                <a:cs typeface="+mn-cs"/>
              </a:rPr>
              <a:t> Stochastische Prozesse</a:t>
            </a:r>
          </a:p>
        </p:txBody>
      </p:sp>
      <p:sp>
        <p:nvSpPr>
          <p:cNvPr id="84999"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FF5F8D8-EBB4-4107-9708-A16B8B4532BC}" type="slidenum">
              <a:rPr lang="de-DE" b="0"/>
              <a:pPr/>
              <a:t>39</a:t>
            </a:fld>
            <a:endParaRPr lang="de-DE" b="0"/>
          </a:p>
        </p:txBody>
      </p:sp>
      <p:sp>
        <p:nvSpPr>
          <p:cNvPr id="85001" name="AutoShape 9">
            <a:hlinkClick r:id="rId3" action="ppaction://hlinksldjump" highlightClick="1"/>
          </p:cNvPr>
          <p:cNvSpPr>
            <a:spLocks noChangeArrowheads="1"/>
          </p:cNvSpPr>
          <p:nvPr/>
        </p:nvSpPr>
        <p:spPr bwMode="auto">
          <a:xfrm>
            <a:off x="7477125" y="5767388"/>
            <a:ext cx="1201738" cy="452437"/>
          </a:xfrm>
          <a:prstGeom prst="actionButtonBlank">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de-DE"/>
              <a:t>Beispiel GK - LK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ftr" sz="quarter" idx="10"/>
          </p:nvPr>
        </p:nvSpPr>
        <p:spPr>
          <a:ln/>
        </p:spPr>
        <p:txBody>
          <a:bodyPr/>
          <a:lstStyle/>
          <a:p>
            <a:r>
              <a:rPr lang="de-DE"/>
              <a:t>Implementation KLP GOSt M Stand 12.10.2013</a:t>
            </a:r>
          </a:p>
        </p:txBody>
      </p:sp>
      <p:sp>
        <p:nvSpPr>
          <p:cNvPr id="9" name="Rectangle 8"/>
          <p:cNvSpPr>
            <a:spLocks noGrp="1" noChangeArrowheads="1"/>
          </p:cNvSpPr>
          <p:nvPr>
            <p:ph type="sldNum" sz="quarter" idx="11"/>
          </p:nvPr>
        </p:nvSpPr>
        <p:spPr>
          <a:ln/>
        </p:spPr>
        <p:txBody>
          <a:bodyPr/>
          <a:lstStyle/>
          <a:p>
            <a:pPr>
              <a:defRPr/>
            </a:pPr>
            <a:fld id="{48483485-E0E0-43D0-B002-F72ED81F6F66}" type="slidenum">
              <a:rPr lang="de-DE"/>
              <a:pPr>
                <a:defRPr/>
              </a:pPr>
              <a:t>4</a:t>
            </a:fld>
            <a:endParaRPr lang="de-DE" dirty="0"/>
          </a:p>
        </p:txBody>
      </p:sp>
      <p:sp>
        <p:nvSpPr>
          <p:cNvPr id="2457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21EBDB8-E51B-4B82-896C-B943216F840D}" type="slidenum">
              <a:rPr lang="de-DE" b="0"/>
              <a:pPr/>
              <a:t>4</a:t>
            </a:fld>
            <a:endParaRPr lang="de-DE" b="0"/>
          </a:p>
        </p:txBody>
      </p:sp>
      <p:sp>
        <p:nvSpPr>
          <p:cNvPr id="24578" name="Text Box 4"/>
          <p:cNvSpPr txBox="1">
            <a:spLocks noChangeArrowheads="1"/>
          </p:cNvSpPr>
          <p:nvPr/>
        </p:nvSpPr>
        <p:spPr bwMode="auto">
          <a:xfrm>
            <a:off x="1352550" y="2876550"/>
            <a:ext cx="7218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spcBef>
                <a:spcPct val="50000"/>
              </a:spcBef>
            </a:pPr>
            <a:endParaRPr lang="de-DE" sz="1800" b="0">
              <a:ea typeface="ヒラギノ角ゴ Pro W3"/>
              <a:cs typeface="ヒラギノ角ゴ Pro W3"/>
            </a:endParaRPr>
          </a:p>
        </p:txBody>
      </p:sp>
      <p:sp>
        <p:nvSpPr>
          <p:cNvPr id="24579" name="Titel 2"/>
          <p:cNvSpPr>
            <a:spLocks noGrp="1"/>
          </p:cNvSpPr>
          <p:nvPr>
            <p:ph type="title"/>
          </p:nvPr>
        </p:nvSpPr>
        <p:spPr>
          <a:xfrm>
            <a:off x="539750" y="1322388"/>
            <a:ext cx="8064500" cy="781050"/>
          </a:xfrm>
        </p:spPr>
        <p:txBody>
          <a:bodyPr/>
          <a:lstStyle/>
          <a:p>
            <a:pPr algn="ctr"/>
            <a:r>
              <a:rPr lang="de-DE" smtClean="0">
                <a:ea typeface="ＭＳ Ｐゴシック" pitchFamily="34" charset="-128"/>
              </a:rPr>
              <a:t>Orientierungswechsel : </a:t>
            </a:r>
            <a:br>
              <a:rPr lang="de-DE" smtClean="0">
                <a:ea typeface="ＭＳ Ｐゴシック" pitchFamily="34" charset="-128"/>
              </a:rPr>
            </a:br>
            <a:r>
              <a:rPr lang="de-DE" smtClean="0">
                <a:ea typeface="ＭＳ Ｐゴシック" pitchFamily="34" charset="-128"/>
              </a:rPr>
              <a:t>von der Stofforientierung zur Kompetenzorientierung</a:t>
            </a:r>
          </a:p>
        </p:txBody>
      </p:sp>
      <p:sp>
        <p:nvSpPr>
          <p:cNvPr id="24580" name="Inhaltsplatzhalter 3"/>
          <p:cNvSpPr>
            <a:spLocks noGrp="1"/>
          </p:cNvSpPr>
          <p:nvPr>
            <p:ph idx="1"/>
          </p:nvPr>
        </p:nvSpPr>
        <p:spPr>
          <a:xfrm>
            <a:off x="539750" y="2187575"/>
            <a:ext cx="8064500" cy="3897313"/>
          </a:xfrm>
        </p:spPr>
        <p:txBody>
          <a:bodyPr/>
          <a:lstStyle/>
          <a:p>
            <a:pPr marL="0" indent="0">
              <a:buFontTx/>
              <a:buNone/>
            </a:pPr>
            <a:r>
              <a:rPr lang="de-DE" smtClean="0">
                <a:ea typeface="ＭＳ Ｐゴシック" pitchFamily="34" charset="-128"/>
              </a:rPr>
              <a:t>Von der </a:t>
            </a:r>
          </a:p>
          <a:p>
            <a:pPr marL="0" indent="0"/>
            <a:r>
              <a:rPr lang="de-DE" smtClean="0">
                <a:ea typeface="ＭＳ Ｐゴシック" pitchFamily="34" charset="-128"/>
              </a:rPr>
              <a:t> Input-Steuerung bzw. Stofforientierung</a:t>
            </a:r>
          </a:p>
          <a:p>
            <a:pPr lvl="1"/>
            <a:r>
              <a:rPr lang="de-DE" smtClean="0">
                <a:ea typeface="ＭＳ Ｐゴシック" pitchFamily="34" charset="-128"/>
              </a:rPr>
              <a:t>Was soll am Ende dieses Bildungsabschnitts </a:t>
            </a:r>
            <a:br>
              <a:rPr lang="de-DE" smtClean="0">
                <a:ea typeface="ＭＳ Ｐゴシック" pitchFamily="34" charset="-128"/>
              </a:rPr>
            </a:br>
            <a:r>
              <a:rPr lang="de-DE" smtClean="0">
                <a:ea typeface="ＭＳ Ｐゴシック" pitchFamily="34" charset="-128"/>
              </a:rPr>
              <a:t>durchgenommen und behandelt worden sein?</a:t>
            </a:r>
          </a:p>
          <a:p>
            <a:pPr marL="0" indent="0">
              <a:buFontTx/>
              <a:buNone/>
            </a:pPr>
            <a:r>
              <a:rPr lang="de-DE" smtClean="0">
                <a:ea typeface="ＭＳ Ｐゴシック" pitchFamily="34" charset="-128"/>
              </a:rPr>
              <a:t>zur </a:t>
            </a:r>
          </a:p>
          <a:p>
            <a:pPr marL="0" indent="0"/>
            <a:r>
              <a:rPr lang="de-DE" smtClean="0">
                <a:ea typeface="ＭＳ Ｐゴシック" pitchFamily="34" charset="-128"/>
              </a:rPr>
              <a:t> Output-Steuerung bzw. Kompetenzorientierung</a:t>
            </a:r>
          </a:p>
          <a:p>
            <a:pPr lvl="1"/>
            <a:r>
              <a:rPr lang="de-DE" smtClean="0">
                <a:ea typeface="ＭＳ Ｐゴシック" pitchFamily="34" charset="-128"/>
              </a:rPr>
              <a:t>Was sollen Schülerinnen und Schüler am </a:t>
            </a:r>
            <a:br>
              <a:rPr lang="de-DE" smtClean="0">
                <a:ea typeface="ＭＳ Ｐゴシック" pitchFamily="34" charset="-128"/>
              </a:rPr>
            </a:br>
            <a:r>
              <a:rPr lang="de-DE" smtClean="0">
                <a:ea typeface="ＭＳ Ｐゴシック" pitchFamily="34" charset="-128"/>
              </a:rPr>
              <a:t>Ende eines Bildungsabschnitts können?</a:t>
            </a:r>
          </a:p>
        </p:txBody>
      </p:sp>
      <p:sp>
        <p:nvSpPr>
          <p:cNvPr id="24581"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24582"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D00A130-98D8-4698-881A-23B2B3A14CAA}" type="slidenum">
              <a:rPr lang="de-DE" b="0"/>
              <a:pPr/>
              <a:t>4</a:t>
            </a:fld>
            <a:endParaRPr lang="de-DE" b="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 name="Rectangle 7"/>
          <p:cNvSpPr>
            <a:spLocks noGrp="1" noChangeArrowheads="1"/>
          </p:cNvSpPr>
          <p:nvPr>
            <p:ph type="ftr" sz="quarter" idx="10"/>
          </p:nvPr>
        </p:nvSpPr>
        <p:spPr>
          <a:ln/>
        </p:spPr>
        <p:txBody>
          <a:bodyPr/>
          <a:lstStyle/>
          <a:p>
            <a:r>
              <a:rPr lang="de-DE"/>
              <a:t>Implementation KLP GOSt M Stand 12.10.2013</a:t>
            </a:r>
          </a:p>
        </p:txBody>
      </p:sp>
      <p:sp>
        <p:nvSpPr>
          <p:cNvPr id="13" name="Rectangle 8"/>
          <p:cNvSpPr>
            <a:spLocks noGrp="1" noChangeArrowheads="1"/>
          </p:cNvSpPr>
          <p:nvPr>
            <p:ph type="sldNum" sz="quarter" idx="11"/>
          </p:nvPr>
        </p:nvSpPr>
        <p:spPr>
          <a:ln/>
        </p:spPr>
        <p:txBody>
          <a:bodyPr/>
          <a:lstStyle/>
          <a:p>
            <a:pPr>
              <a:defRPr/>
            </a:pPr>
            <a:fld id="{8098E478-5493-4289-A3FC-A259CF13DF03}" type="slidenum">
              <a:rPr lang="de-DE"/>
              <a:pPr>
                <a:defRPr/>
              </a:pPr>
              <a:t>40</a:t>
            </a:fld>
            <a:endParaRPr lang="de-DE" dirty="0"/>
          </a:p>
        </p:txBody>
      </p:sp>
      <p:sp>
        <p:nvSpPr>
          <p:cNvPr id="8704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346F3A3-9A2D-498B-B51A-AB96CF344AC2}" type="slidenum">
              <a:rPr lang="de-DE" b="0"/>
              <a:pPr/>
              <a:t>40</a:t>
            </a:fld>
            <a:endParaRPr lang="de-DE" b="0"/>
          </a:p>
        </p:txBody>
      </p:sp>
      <p:sp>
        <p:nvSpPr>
          <p:cNvPr id="87042" name="Titel 1"/>
          <p:cNvSpPr>
            <a:spLocks noGrp="1"/>
          </p:cNvSpPr>
          <p:nvPr>
            <p:ph type="title"/>
          </p:nvPr>
        </p:nvSpPr>
        <p:spPr>
          <a:xfrm>
            <a:off x="457200" y="1266825"/>
            <a:ext cx="4614863" cy="941388"/>
          </a:xfrm>
        </p:spPr>
        <p:txBody>
          <a:bodyPr/>
          <a:lstStyle/>
          <a:p>
            <a:r>
              <a:rPr lang="de-DE" smtClean="0">
                <a:ea typeface="ＭＳ Ｐゴシック" pitchFamily="34" charset="-128"/>
              </a:rPr>
              <a:t>Funktionen und Analysis (A)</a:t>
            </a:r>
            <a:br>
              <a:rPr lang="de-DE" smtClean="0">
                <a:ea typeface="ＭＳ Ｐゴシック" pitchFamily="34" charset="-128"/>
              </a:rPr>
            </a:br>
            <a:r>
              <a:rPr lang="de-DE" smtClean="0">
                <a:ea typeface="ＭＳ Ｐゴシック" pitchFamily="34" charset="-128"/>
              </a:rPr>
              <a:t/>
            </a:r>
            <a:br>
              <a:rPr lang="de-DE" smtClean="0">
                <a:ea typeface="ＭＳ Ｐゴシック" pitchFamily="34" charset="-128"/>
              </a:rPr>
            </a:br>
            <a:r>
              <a:rPr lang="de-DE" smtClean="0">
                <a:ea typeface="ＭＳ Ｐゴシック" pitchFamily="34" charset="-128"/>
              </a:rPr>
              <a:t>Vergleich zw. GK und LK</a:t>
            </a:r>
          </a:p>
        </p:txBody>
      </p:sp>
      <p:sp>
        <p:nvSpPr>
          <p:cNvPr id="87043" name="Textplatzhalter 3"/>
          <p:cNvSpPr>
            <a:spLocks noGrp="1"/>
          </p:cNvSpPr>
          <p:nvPr>
            <p:ph type="body" idx="1"/>
          </p:nvPr>
        </p:nvSpPr>
        <p:spPr>
          <a:xfrm>
            <a:off x="279400" y="2266950"/>
            <a:ext cx="4040188" cy="354013"/>
          </a:xfrm>
        </p:spPr>
        <p:txBody>
          <a:bodyPr/>
          <a:lstStyle/>
          <a:p>
            <a:pPr>
              <a:lnSpc>
                <a:spcPct val="90000"/>
              </a:lnSpc>
            </a:pPr>
            <a:r>
              <a:rPr lang="de-DE" smtClean="0">
                <a:ea typeface="ＭＳ Ｐゴシック" pitchFamily="34" charset="-128"/>
              </a:rPr>
              <a:t>Grundkurs</a:t>
            </a:r>
          </a:p>
        </p:txBody>
      </p:sp>
      <p:sp>
        <p:nvSpPr>
          <p:cNvPr id="87044" name="Inhaltsplatzhalter 2"/>
          <p:cNvSpPr>
            <a:spLocks noGrp="1"/>
          </p:cNvSpPr>
          <p:nvPr>
            <p:ph sz="half" idx="2"/>
          </p:nvPr>
        </p:nvSpPr>
        <p:spPr>
          <a:xfrm>
            <a:off x="268288" y="2762250"/>
            <a:ext cx="4229100" cy="3417888"/>
          </a:xfrm>
        </p:spPr>
        <p:txBody>
          <a:bodyPr/>
          <a:lstStyle/>
          <a:p>
            <a:pPr marL="174625" indent="-174625">
              <a:buFontTx/>
              <a:buNone/>
            </a:pPr>
            <a:r>
              <a:rPr lang="de-DE" sz="1600" smtClean="0">
                <a:ea typeface="ＭＳ Ｐゴシック" pitchFamily="34" charset="-128"/>
              </a:rPr>
              <a:t>Die Schülerinnen und Schüler</a:t>
            </a:r>
          </a:p>
          <a:p>
            <a:pPr marL="174625" indent="-174625"/>
            <a:r>
              <a:rPr lang="de-DE" sz="1600" smtClean="0">
                <a:ea typeface="ＭＳ Ｐゴシック" pitchFamily="34" charset="-128"/>
              </a:rPr>
              <a:t>wenden die Kettenregel auf Verknüpfungen der natürlichen Exponentialfunktion mit linearen Funktionen an,</a:t>
            </a:r>
          </a:p>
          <a:p>
            <a:pPr marL="174625" indent="-174625"/>
            <a:r>
              <a:rPr lang="de-DE" sz="1600" smtClean="0">
                <a:ea typeface="ＭＳ Ｐゴシック" pitchFamily="34" charset="-128"/>
              </a:rPr>
              <a:t>wenden die Produktregel auf Verknüpfungen von ganzrationalen Funktionen und Exponentialfunktionen an,</a:t>
            </a:r>
          </a:p>
          <a:p>
            <a:pPr marL="174625" indent="-174625">
              <a:buFontTx/>
              <a:buNone/>
            </a:pPr>
            <a:endParaRPr lang="de-DE" sz="1600" smtClean="0">
              <a:ea typeface="ＭＳ Ｐゴシック" pitchFamily="34" charset="-128"/>
            </a:endParaRPr>
          </a:p>
          <a:p>
            <a:pPr marL="174625" indent="-174625"/>
            <a:r>
              <a:rPr lang="de-DE" sz="1600" smtClean="0">
                <a:ea typeface="ＭＳ Ｐゴシック" pitchFamily="34" charset="-128"/>
              </a:rPr>
              <a:t>erläutern geometrisch-anschaulich den Zusammenhang zwischen Änderungsrate und Integralfunktion (Hauptsatz der Differential- und Integralrechnung),</a:t>
            </a:r>
          </a:p>
        </p:txBody>
      </p:sp>
      <p:sp>
        <p:nvSpPr>
          <p:cNvPr id="87045" name="Textplatzhalter 4"/>
          <p:cNvSpPr>
            <a:spLocks noGrp="1"/>
          </p:cNvSpPr>
          <p:nvPr>
            <p:ph type="body" sz="quarter" idx="3"/>
          </p:nvPr>
        </p:nvSpPr>
        <p:spPr>
          <a:xfrm>
            <a:off x="4572000" y="2349500"/>
            <a:ext cx="4041775" cy="346075"/>
          </a:xfrm>
        </p:spPr>
        <p:txBody>
          <a:bodyPr/>
          <a:lstStyle/>
          <a:p>
            <a:pPr>
              <a:lnSpc>
                <a:spcPct val="90000"/>
              </a:lnSpc>
            </a:pPr>
            <a:r>
              <a:rPr lang="de-DE" smtClean="0">
                <a:ea typeface="ＭＳ Ｐゴシック" pitchFamily="34" charset="-128"/>
              </a:rPr>
              <a:t>Leistungskurs</a:t>
            </a:r>
          </a:p>
        </p:txBody>
      </p:sp>
      <p:sp>
        <p:nvSpPr>
          <p:cNvPr id="87046" name="Inhaltsplatzhalter 2"/>
          <p:cNvSpPr>
            <a:spLocks noGrp="1"/>
          </p:cNvSpPr>
          <p:nvPr>
            <p:ph sz="quarter" idx="4"/>
          </p:nvPr>
        </p:nvSpPr>
        <p:spPr>
          <a:xfrm>
            <a:off x="4645025" y="2762250"/>
            <a:ext cx="4230688" cy="3514725"/>
          </a:xfrm>
        </p:spPr>
        <p:txBody>
          <a:bodyPr/>
          <a:lstStyle/>
          <a:p>
            <a:pPr marL="174625" indent="-174625">
              <a:buFontTx/>
              <a:buNone/>
            </a:pPr>
            <a:r>
              <a:rPr lang="de-DE" sz="1600" smtClean="0">
                <a:ea typeface="ＭＳ Ｐゴシック" pitchFamily="34" charset="-128"/>
              </a:rPr>
              <a:t>Die Schülerinnen und Schüler</a:t>
            </a:r>
          </a:p>
          <a:p>
            <a:pPr marL="174625" indent="-174625"/>
            <a:r>
              <a:rPr lang="de-DE" sz="1600" smtClean="0">
                <a:ea typeface="ＭＳ Ｐゴシック" pitchFamily="34" charset="-128"/>
              </a:rPr>
              <a:t>wenden die Produkt- und Kettenregel zum Ableiten von Funktionen an,</a:t>
            </a:r>
          </a:p>
          <a:p>
            <a:pPr marL="174625" indent="-174625"/>
            <a:endParaRPr lang="de-DE" sz="1600" smtClean="0">
              <a:ea typeface="ＭＳ Ｐゴシック" pitchFamily="34" charset="-128"/>
            </a:endParaRPr>
          </a:p>
          <a:p>
            <a:pPr marL="174625" indent="-174625"/>
            <a:endParaRPr lang="de-DE" sz="1600" smtClean="0">
              <a:ea typeface="ＭＳ Ｐゴシック" pitchFamily="34" charset="-128"/>
            </a:endParaRPr>
          </a:p>
          <a:p>
            <a:pPr marL="174625" indent="-174625"/>
            <a:endParaRPr lang="de-DE" sz="1600" smtClean="0">
              <a:ea typeface="ＭＳ Ｐゴシック" pitchFamily="34" charset="-128"/>
            </a:endParaRPr>
          </a:p>
          <a:p>
            <a:pPr marL="174625" indent="-174625"/>
            <a:endParaRPr lang="de-DE" sz="1600" smtClean="0">
              <a:ea typeface="ＭＳ Ｐゴシック" pitchFamily="34" charset="-128"/>
            </a:endParaRPr>
          </a:p>
          <a:p>
            <a:pPr marL="174625" indent="-174625"/>
            <a:r>
              <a:rPr lang="de-DE" sz="1600" smtClean="0">
                <a:ea typeface="ＭＳ Ｐゴシック" pitchFamily="34" charset="-128"/>
              </a:rPr>
              <a:t>erläutern den Zusammenhang zwischen Änderungsrate und Integralfunktion,</a:t>
            </a:r>
          </a:p>
          <a:p>
            <a:pPr marL="174625" indent="-174625"/>
            <a:r>
              <a:rPr lang="de-DE" sz="1600" smtClean="0">
                <a:ea typeface="ＭＳ Ｐゴシック" pitchFamily="34" charset="-128"/>
              </a:rPr>
              <a:t>begründen den Hauptsatz der Differential- und Integralrechnung unter Verwendung eines anschaulichen Stetigkeitsbegriffs,</a:t>
            </a:r>
          </a:p>
          <a:p>
            <a:pPr marL="174625" indent="-174625" algn="r">
              <a:buFontTx/>
              <a:buNone/>
            </a:pPr>
            <a:r>
              <a:rPr lang="de-DE" sz="1600" smtClean="0">
                <a:ea typeface="ＭＳ Ｐゴシック" pitchFamily="34" charset="-128"/>
                <a:hlinkClick r:id="rId3" action="ppaction://hlinksldjump"/>
              </a:rPr>
              <a:t>zurück</a:t>
            </a:r>
            <a:endParaRPr lang="de-DE" sz="1600" smtClean="0">
              <a:ea typeface="ＭＳ Ｐゴシック" pitchFamily="34" charset="-128"/>
            </a:endParaRPr>
          </a:p>
        </p:txBody>
      </p:sp>
      <p:sp>
        <p:nvSpPr>
          <p:cNvPr id="87047"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9" name="Interaktive Schaltfläche: Informationen 8">
            <a:hlinkClick r:id="rId4" action="ppaction://hlinksldjump" highlightClick="1"/>
          </p:cNvPr>
          <p:cNvSpPr/>
          <p:nvPr/>
        </p:nvSpPr>
        <p:spPr>
          <a:xfrm>
            <a:off x="8437563" y="6440488"/>
            <a:ext cx="180975" cy="179387"/>
          </a:xfrm>
          <a:prstGeom prst="actionButtonInformation">
            <a:avLst/>
          </a:prstGeom>
          <a:solidFill>
            <a:schemeClr val="bg1">
              <a:lumMod val="85000"/>
              <a:alpha val="9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DE" sz="1800" b="0"/>
          </a:p>
        </p:txBody>
      </p:sp>
      <p:sp>
        <p:nvSpPr>
          <p:cNvPr id="8" name="Inhaltsplatzhalter 8"/>
          <p:cNvSpPr txBox="1">
            <a:spLocks/>
          </p:cNvSpPr>
          <p:nvPr/>
        </p:nvSpPr>
        <p:spPr bwMode="auto">
          <a:xfrm>
            <a:off x="5187950" y="1022350"/>
            <a:ext cx="3956050" cy="1003300"/>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3pPr>
            <a:lvl4pPr marL="16002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4pPr>
            <a:lvl5pPr marL="2057400" indent="-228600" algn="l" rtl="0" eaLnBrk="0" fontAlgn="base" hangingPunct="0">
              <a:spcBef>
                <a:spcPct val="20000"/>
              </a:spcBef>
              <a:spcAft>
                <a:spcPct val="0"/>
              </a:spcAft>
              <a:buChar char="»"/>
              <a:defRPr sz="1800">
                <a:solidFill>
                  <a:schemeClr val="tx1"/>
                </a:solidFill>
                <a:latin typeface="+mn-lt"/>
                <a:ea typeface="ＭＳ Ｐゴシック" charset="-128"/>
                <a:cs typeface="ＭＳ Ｐゴシック"/>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285750" lvl="1">
              <a:defRPr/>
            </a:pPr>
            <a:r>
              <a:rPr lang="de-DE" sz="1600" b="0" dirty="0"/>
              <a:t>Fortführung der Differentialrechnung</a:t>
            </a:r>
          </a:p>
          <a:p>
            <a:pPr marL="285750" lvl="1">
              <a:defRPr/>
            </a:pPr>
            <a:r>
              <a:rPr lang="de-DE" sz="1600" b="0" dirty="0"/>
              <a:t>Grundverständnis des Integralbegriffs </a:t>
            </a:r>
          </a:p>
        </p:txBody>
      </p:sp>
      <p:sp>
        <p:nvSpPr>
          <p:cNvPr id="87050"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479441A-063C-49EA-9167-0DCCF66D82B8}" type="slidenum">
              <a:rPr lang="de-DE" b="0"/>
              <a:pPr/>
              <a:t>40</a:t>
            </a:fld>
            <a:endParaRPr lang="de-DE" b="0"/>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ectangle 7"/>
          <p:cNvSpPr>
            <a:spLocks noGrp="1" noChangeArrowheads="1"/>
          </p:cNvSpPr>
          <p:nvPr>
            <p:ph type="ftr" sz="quarter" idx="10"/>
          </p:nvPr>
        </p:nvSpPr>
        <p:spPr>
          <a:ln/>
        </p:spPr>
        <p:txBody>
          <a:bodyPr/>
          <a:lstStyle/>
          <a:p>
            <a:r>
              <a:rPr lang="de-DE"/>
              <a:t>Implementation KLP GOSt M Stand 12.10.2013</a:t>
            </a:r>
          </a:p>
        </p:txBody>
      </p:sp>
      <p:sp>
        <p:nvSpPr>
          <p:cNvPr id="10" name="Rectangle 8"/>
          <p:cNvSpPr>
            <a:spLocks noGrp="1" noChangeArrowheads="1"/>
          </p:cNvSpPr>
          <p:nvPr>
            <p:ph type="sldNum" sz="quarter" idx="11"/>
          </p:nvPr>
        </p:nvSpPr>
        <p:spPr>
          <a:ln/>
        </p:spPr>
        <p:txBody>
          <a:bodyPr/>
          <a:lstStyle/>
          <a:p>
            <a:pPr>
              <a:defRPr/>
            </a:pPr>
            <a:fld id="{58A2762D-BA27-4599-AC47-B12C67F65CCC}" type="slidenum">
              <a:rPr lang="de-DE"/>
              <a:pPr>
                <a:defRPr/>
              </a:pPr>
              <a:t>41</a:t>
            </a:fld>
            <a:endParaRPr lang="de-DE" dirty="0"/>
          </a:p>
        </p:txBody>
      </p:sp>
      <p:sp>
        <p:nvSpPr>
          <p:cNvPr id="158722" name="Rectangle 2"/>
          <p:cNvSpPr>
            <a:spLocks noGrp="1" noChangeArrowheads="1"/>
          </p:cNvSpPr>
          <p:nvPr>
            <p:ph type="title"/>
          </p:nvPr>
        </p:nvSpPr>
        <p:spPr>
          <a:xfrm>
            <a:off x="539750" y="1268413"/>
            <a:ext cx="4473575" cy="779462"/>
          </a:xfrm>
        </p:spPr>
        <p:txBody>
          <a:bodyPr/>
          <a:lstStyle/>
          <a:p>
            <a:r>
              <a:rPr lang="de-DE" sz="1800" smtClean="0">
                <a:ea typeface="ＭＳ Ｐゴシック" pitchFamily="34" charset="-128"/>
              </a:rPr>
              <a:t>Analytische Geometrie und lineare Algebra (G)</a:t>
            </a:r>
            <a:br>
              <a:rPr lang="de-DE" sz="1800" smtClean="0">
                <a:ea typeface="ＭＳ Ｐゴシック" pitchFamily="34" charset="-128"/>
              </a:rPr>
            </a:br>
            <a:r>
              <a:rPr lang="de-DE" sz="1800" smtClean="0">
                <a:ea typeface="ＭＳ Ｐゴシック" pitchFamily="34" charset="-128"/>
              </a:rPr>
              <a:t>Vergleich zw. GK und LK</a:t>
            </a:r>
          </a:p>
        </p:txBody>
      </p:sp>
      <p:sp>
        <p:nvSpPr>
          <p:cNvPr id="8" name="Inhaltsplatzhalter 8"/>
          <p:cNvSpPr txBox="1">
            <a:spLocks/>
          </p:cNvSpPr>
          <p:nvPr/>
        </p:nvSpPr>
        <p:spPr bwMode="auto">
          <a:xfrm>
            <a:off x="5187950" y="1022350"/>
            <a:ext cx="3956050" cy="1003300"/>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defRPr sz="800">
                <a:solidFill>
                  <a:schemeClr val="tx1"/>
                </a:solidFill>
                <a:latin typeface="Arial" pitchFamily="34" charset="0"/>
                <a:ea typeface="ＭＳ Ｐゴシック" pitchFamily="34" charset="-128"/>
              </a:defRPr>
            </a:lvl1pPr>
            <a:lvl2pPr marL="2857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lvl="1" eaLnBrk="0" hangingPunct="0">
              <a:spcBef>
                <a:spcPct val="20000"/>
              </a:spcBef>
              <a:buFontTx/>
              <a:buChar char="–"/>
            </a:pPr>
            <a:r>
              <a:rPr lang="de-DE" sz="1600" b="0"/>
              <a:t>Darstellung und Untersuchung geometrischer Objekte </a:t>
            </a:r>
          </a:p>
        </p:txBody>
      </p:sp>
      <p:sp>
        <p:nvSpPr>
          <p:cNvPr id="158727" name="Textplatzhalter 3"/>
          <p:cNvSpPr>
            <a:spLocks/>
          </p:cNvSpPr>
          <p:nvPr/>
        </p:nvSpPr>
        <p:spPr bwMode="auto">
          <a:xfrm>
            <a:off x="279400" y="2266950"/>
            <a:ext cx="40401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eaLnBrk="0" hangingPunct="0">
              <a:lnSpc>
                <a:spcPct val="90000"/>
              </a:lnSpc>
              <a:spcBef>
                <a:spcPct val="20000"/>
              </a:spcBef>
            </a:pPr>
            <a:r>
              <a:rPr lang="de-DE" sz="2400"/>
              <a:t>Grundkurs</a:t>
            </a:r>
          </a:p>
        </p:txBody>
      </p:sp>
      <p:sp>
        <p:nvSpPr>
          <p:cNvPr id="158728" name="Textplatzhalter 3"/>
          <p:cNvSpPr>
            <a:spLocks/>
          </p:cNvSpPr>
          <p:nvPr/>
        </p:nvSpPr>
        <p:spPr bwMode="auto">
          <a:xfrm>
            <a:off x="4514850" y="2343150"/>
            <a:ext cx="40401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eaLnBrk="0" hangingPunct="0">
              <a:lnSpc>
                <a:spcPct val="90000"/>
              </a:lnSpc>
              <a:spcBef>
                <a:spcPct val="20000"/>
              </a:spcBef>
            </a:pPr>
            <a:r>
              <a:rPr lang="de-DE" sz="2400"/>
              <a:t>Leistungskurs</a:t>
            </a:r>
          </a:p>
        </p:txBody>
      </p:sp>
      <p:sp>
        <p:nvSpPr>
          <p:cNvPr id="158729" name="Inhaltsplatzhalter 2"/>
          <p:cNvSpPr>
            <a:spLocks/>
          </p:cNvSpPr>
          <p:nvPr/>
        </p:nvSpPr>
        <p:spPr bwMode="auto">
          <a:xfrm>
            <a:off x="4645025" y="2762250"/>
            <a:ext cx="4230688"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lgn="r" eaLnBrk="0" hangingPunct="0">
              <a:spcBef>
                <a:spcPct val="20000"/>
              </a:spcBef>
            </a:pPr>
            <a:endParaRPr lang="de-DE" sz="1600" b="0"/>
          </a:p>
        </p:txBody>
      </p:sp>
      <p:sp>
        <p:nvSpPr>
          <p:cNvPr id="158730" name="Inhaltsplatzhalter 2"/>
          <p:cNvSpPr>
            <a:spLocks/>
          </p:cNvSpPr>
          <p:nvPr/>
        </p:nvSpPr>
        <p:spPr bwMode="auto">
          <a:xfrm>
            <a:off x="301625" y="2816225"/>
            <a:ext cx="4230688"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174625" indent="-174625" eaLnBrk="0" hangingPunct="0">
              <a:spcBef>
                <a:spcPct val="20000"/>
              </a:spcBef>
            </a:pPr>
            <a:r>
              <a:rPr lang="de-DE" sz="1600" b="0"/>
              <a:t>Die Schülerinnen und Schüler</a:t>
            </a:r>
          </a:p>
          <a:p>
            <a:pPr marL="174625" indent="-174625" eaLnBrk="0" hangingPunct="0">
              <a:spcBef>
                <a:spcPct val="20000"/>
              </a:spcBef>
              <a:buFontTx/>
              <a:buChar char="•"/>
            </a:pPr>
            <a:r>
              <a:rPr lang="de-DE" sz="1600" b="0"/>
              <a:t>stellen Geraden und Strecken in Parameterform dar</a:t>
            </a:r>
          </a:p>
          <a:p>
            <a:pPr marL="174625" indent="-174625" eaLnBrk="0" hangingPunct="0">
              <a:spcBef>
                <a:spcPct val="20000"/>
              </a:spcBef>
              <a:buFontTx/>
              <a:buChar char="•"/>
            </a:pPr>
            <a:r>
              <a:rPr lang="de-DE" sz="1600" b="0"/>
              <a:t>stellen Ebenen in Parameterform dar</a:t>
            </a:r>
          </a:p>
          <a:p>
            <a:pPr marL="174625" indent="-174625" algn="r" eaLnBrk="0" hangingPunct="0">
              <a:spcBef>
                <a:spcPct val="20000"/>
              </a:spcBef>
            </a:pPr>
            <a:endParaRPr lang="de-DE" sz="1600" b="0"/>
          </a:p>
        </p:txBody>
      </p:sp>
      <p:sp>
        <p:nvSpPr>
          <p:cNvPr id="158731" name="Inhaltsplatzhalter 2"/>
          <p:cNvSpPr>
            <a:spLocks/>
          </p:cNvSpPr>
          <p:nvPr/>
        </p:nvSpPr>
        <p:spPr bwMode="auto">
          <a:xfrm>
            <a:off x="4616450" y="2778125"/>
            <a:ext cx="4230688" cy="351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174625" indent="-174625" eaLnBrk="0" hangingPunct="0">
              <a:spcBef>
                <a:spcPct val="20000"/>
              </a:spcBef>
            </a:pPr>
            <a:r>
              <a:rPr lang="de-DE" sz="1600" b="0"/>
              <a:t>Die Schülerinnen und Schüler</a:t>
            </a:r>
          </a:p>
          <a:p>
            <a:pPr marL="174625" indent="-174625" eaLnBrk="0" hangingPunct="0">
              <a:spcBef>
                <a:spcPct val="20000"/>
              </a:spcBef>
              <a:buFontTx/>
              <a:buChar char="•"/>
            </a:pPr>
            <a:r>
              <a:rPr lang="de-DE" sz="1600" b="0"/>
              <a:t>stellen Geraden in Parameterform dar</a:t>
            </a:r>
            <a:br>
              <a:rPr lang="de-DE" sz="1600" b="0"/>
            </a:br>
            <a:endParaRPr lang="de-DE" sz="1600" b="0"/>
          </a:p>
          <a:p>
            <a:pPr marL="174625" indent="-174625" eaLnBrk="0" hangingPunct="0">
              <a:spcBef>
                <a:spcPct val="20000"/>
              </a:spcBef>
              <a:buFontTx/>
              <a:buChar char="•"/>
            </a:pPr>
            <a:r>
              <a:rPr lang="de-DE" sz="1600" b="0"/>
              <a:t>stellen Ebenen in Koordinaten- und Parameterform dar</a:t>
            </a:r>
            <a:br>
              <a:rPr lang="de-DE" sz="1600" b="0"/>
            </a:br>
            <a:endParaRPr lang="de-DE" sz="1600" b="0"/>
          </a:p>
          <a:p>
            <a:pPr marL="174625" indent="-174625" eaLnBrk="0" hangingPunct="0">
              <a:spcBef>
                <a:spcPct val="20000"/>
              </a:spcBef>
              <a:buFontTx/>
              <a:buChar char="•"/>
            </a:pPr>
            <a:r>
              <a:rPr lang="de-DE" sz="1600" b="0"/>
              <a:t>stellen geradlinig begrenzte Punktmengen in Parameterform dar</a:t>
            </a:r>
            <a:br>
              <a:rPr lang="de-DE" sz="1600" b="0"/>
            </a:br>
            <a:endParaRPr lang="de-DE" sz="1600" b="0"/>
          </a:p>
          <a:p>
            <a:pPr marL="174625" indent="-174625" eaLnBrk="0" hangingPunct="0">
              <a:spcBef>
                <a:spcPct val="20000"/>
              </a:spcBef>
              <a:buFontTx/>
              <a:buChar char="•"/>
            </a:pPr>
            <a:r>
              <a:rPr lang="de-DE" sz="1600" b="0"/>
              <a:t>stellen Ebenen in Normalenform dar und nutzen diese zur Orientierung im Raum</a:t>
            </a:r>
          </a:p>
          <a:p>
            <a:pPr marL="174625" indent="-174625" eaLnBrk="0" hangingPunct="0">
              <a:spcBef>
                <a:spcPct val="20000"/>
              </a:spcBef>
              <a:buFontTx/>
              <a:buChar char="•"/>
            </a:pPr>
            <a:endParaRPr lang="de-DE" sz="1600" b="0"/>
          </a:p>
          <a:p>
            <a:pPr marL="174625" indent="-174625" algn="r" eaLnBrk="0" hangingPunct="0">
              <a:spcBef>
                <a:spcPct val="20000"/>
              </a:spcBef>
            </a:pPr>
            <a:r>
              <a:rPr lang="de-DE" sz="1600" b="0">
                <a:hlinkClick r:id="rId2" action="ppaction://hlinksldjump"/>
              </a:rPr>
              <a:t>zurück</a:t>
            </a:r>
            <a:endParaRPr lang="de-DE" sz="1600" b="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ectangle 7"/>
          <p:cNvSpPr>
            <a:spLocks noGrp="1" noChangeArrowheads="1"/>
          </p:cNvSpPr>
          <p:nvPr>
            <p:ph type="ftr" sz="quarter" idx="10"/>
          </p:nvPr>
        </p:nvSpPr>
        <p:spPr>
          <a:ln/>
        </p:spPr>
        <p:txBody>
          <a:bodyPr/>
          <a:lstStyle/>
          <a:p>
            <a:r>
              <a:rPr lang="de-DE"/>
              <a:t>Implementation KLP GOSt M Stand 12.10.2013</a:t>
            </a:r>
          </a:p>
        </p:txBody>
      </p:sp>
      <p:sp>
        <p:nvSpPr>
          <p:cNvPr id="10" name="Rectangle 8"/>
          <p:cNvSpPr>
            <a:spLocks noGrp="1" noChangeArrowheads="1"/>
          </p:cNvSpPr>
          <p:nvPr>
            <p:ph type="sldNum" sz="quarter" idx="11"/>
          </p:nvPr>
        </p:nvSpPr>
        <p:spPr>
          <a:ln/>
        </p:spPr>
        <p:txBody>
          <a:bodyPr/>
          <a:lstStyle/>
          <a:p>
            <a:pPr>
              <a:defRPr/>
            </a:pPr>
            <a:fld id="{7AD6259E-4371-466A-8CF1-5128142E3A02}" type="slidenum">
              <a:rPr lang="de-DE"/>
              <a:pPr>
                <a:defRPr/>
              </a:pPr>
              <a:t>42</a:t>
            </a:fld>
            <a:endParaRPr lang="de-DE" dirty="0"/>
          </a:p>
        </p:txBody>
      </p:sp>
      <p:sp>
        <p:nvSpPr>
          <p:cNvPr id="159746" name="Rectangle 2"/>
          <p:cNvSpPr>
            <a:spLocks noGrp="1" noChangeArrowheads="1"/>
          </p:cNvSpPr>
          <p:nvPr>
            <p:ph type="title"/>
          </p:nvPr>
        </p:nvSpPr>
        <p:spPr>
          <a:xfrm>
            <a:off x="527050" y="1189038"/>
            <a:ext cx="4352925" cy="779462"/>
          </a:xfrm>
        </p:spPr>
        <p:txBody>
          <a:bodyPr/>
          <a:lstStyle/>
          <a:p>
            <a:r>
              <a:rPr lang="de-DE" sz="1800" smtClean="0">
                <a:ea typeface="ＭＳ Ｐゴシック" pitchFamily="34" charset="-128"/>
              </a:rPr>
              <a:t>Stochastik (S)</a:t>
            </a:r>
            <a:br>
              <a:rPr lang="de-DE" sz="1800" smtClean="0">
                <a:ea typeface="ＭＳ Ｐゴシック" pitchFamily="34" charset="-128"/>
              </a:rPr>
            </a:br>
            <a:r>
              <a:rPr lang="de-DE" sz="1800" smtClean="0">
                <a:ea typeface="ＭＳ Ｐゴシック" pitchFamily="34" charset="-128"/>
              </a:rPr>
              <a:t/>
            </a:r>
            <a:br>
              <a:rPr lang="de-DE" sz="1800" smtClean="0">
                <a:ea typeface="ＭＳ Ｐゴシック" pitchFamily="34" charset="-128"/>
              </a:rPr>
            </a:br>
            <a:r>
              <a:rPr lang="de-DE" sz="1800" smtClean="0">
                <a:ea typeface="ＭＳ Ｐゴシック" pitchFamily="34" charset="-128"/>
              </a:rPr>
              <a:t>Vergleich zw. GK und LK</a:t>
            </a:r>
          </a:p>
        </p:txBody>
      </p:sp>
      <p:sp>
        <p:nvSpPr>
          <p:cNvPr id="159747" name="Rectangle 3"/>
          <p:cNvSpPr>
            <a:spLocks noGrp="1" noChangeArrowheads="1"/>
          </p:cNvSpPr>
          <p:nvPr>
            <p:ph type="body" idx="1"/>
          </p:nvPr>
        </p:nvSpPr>
        <p:spPr>
          <a:xfrm>
            <a:off x="363538" y="2543175"/>
            <a:ext cx="3490912" cy="3405188"/>
          </a:xfrm>
        </p:spPr>
        <p:txBody>
          <a:bodyPr/>
          <a:lstStyle/>
          <a:p>
            <a:pPr marL="174625" indent="-174625">
              <a:lnSpc>
                <a:spcPct val="100000"/>
              </a:lnSpc>
              <a:buFontTx/>
              <a:buNone/>
            </a:pPr>
            <a:r>
              <a:rPr lang="de-DE" sz="1600" smtClean="0">
                <a:ea typeface="ＭＳ Ｐゴシック" pitchFamily="34" charset="-128"/>
              </a:rPr>
              <a:t>Die Schülerinnen und Schüler</a:t>
            </a:r>
          </a:p>
          <a:p>
            <a:pPr marL="174625" indent="-174625">
              <a:lnSpc>
                <a:spcPct val="100000"/>
              </a:lnSpc>
            </a:pPr>
            <a:r>
              <a:rPr lang="de-DE" sz="1600" smtClean="0">
                <a:ea typeface="ＭＳ Ｐゴシック" pitchFamily="34" charset="-128"/>
              </a:rPr>
              <a:t>erklären die Binomialverteilung und berechnen damit Wahrscheinlichkeiten</a:t>
            </a:r>
            <a:br>
              <a:rPr lang="de-DE" sz="1600" smtClean="0">
                <a:ea typeface="ＭＳ Ｐゴシック" pitchFamily="34" charset="-128"/>
              </a:rPr>
            </a:br>
            <a:endParaRPr lang="de-DE" sz="1600" smtClean="0">
              <a:ea typeface="ＭＳ Ｐゴシック" pitchFamily="34" charset="-128"/>
            </a:endParaRPr>
          </a:p>
          <a:p>
            <a:pPr marL="174625" indent="-174625">
              <a:lnSpc>
                <a:spcPct val="100000"/>
              </a:lnSpc>
            </a:pPr>
            <a:r>
              <a:rPr lang="de-DE" sz="1600" smtClean="0">
                <a:ea typeface="ＭＳ Ｐゴシック" pitchFamily="34" charset="-128"/>
              </a:rPr>
              <a:t>Beschreiben den Einfluss der Parameter </a:t>
            </a:r>
            <a:r>
              <a:rPr lang="de-DE" sz="1600" i="1" smtClean="0">
                <a:ea typeface="ＭＳ Ｐゴシック" pitchFamily="34" charset="-128"/>
              </a:rPr>
              <a:t>n</a:t>
            </a:r>
            <a:r>
              <a:rPr lang="de-DE" sz="1600" smtClean="0">
                <a:ea typeface="ＭＳ Ｐゴシック" pitchFamily="34" charset="-128"/>
              </a:rPr>
              <a:t> und </a:t>
            </a:r>
            <a:r>
              <a:rPr lang="de-DE" sz="1600" i="1" smtClean="0">
                <a:ea typeface="ＭＳ Ｐゴシック" pitchFamily="34" charset="-128"/>
              </a:rPr>
              <a:t>p</a:t>
            </a:r>
            <a:r>
              <a:rPr lang="de-DE" sz="1600" smtClean="0">
                <a:ea typeface="ＭＳ Ｐゴシック" pitchFamily="34" charset="-128"/>
              </a:rPr>
              <a:t> auf Binomialverteilungen und ihre graphische Darstellung</a:t>
            </a:r>
            <a:br>
              <a:rPr lang="de-DE" sz="1600" smtClean="0">
                <a:ea typeface="ＭＳ Ｐゴシック" pitchFamily="34" charset="-128"/>
              </a:rPr>
            </a:br>
            <a:endParaRPr lang="de-DE" sz="1600" smtClean="0">
              <a:ea typeface="ＭＳ Ｐゴシック" pitchFamily="34" charset="-128"/>
            </a:endParaRPr>
          </a:p>
          <a:p>
            <a:pPr marL="174625" indent="-174625">
              <a:lnSpc>
                <a:spcPct val="100000"/>
              </a:lnSpc>
            </a:pPr>
            <a:r>
              <a:rPr lang="de-DE" sz="1600" smtClean="0">
                <a:ea typeface="ＭＳ Ｐゴシック" pitchFamily="34" charset="-128"/>
              </a:rPr>
              <a:t>Nutzen Binomialverteilungen und ihre Kenngrößen zur Lösung von Problemstellungen</a:t>
            </a:r>
          </a:p>
        </p:txBody>
      </p:sp>
      <p:sp>
        <p:nvSpPr>
          <p:cNvPr id="8" name="Inhaltsplatzhalter 8"/>
          <p:cNvSpPr txBox="1">
            <a:spLocks/>
          </p:cNvSpPr>
          <p:nvPr/>
        </p:nvSpPr>
        <p:spPr bwMode="auto">
          <a:xfrm>
            <a:off x="5187950" y="1022350"/>
            <a:ext cx="3956050" cy="1003300"/>
          </a:xfrm>
          <a:prstGeom prst="rect">
            <a:avLst/>
          </a:prstGeom>
          <a:solidFill>
            <a:srgbClr val="93E3FF"/>
          </a:solidFill>
          <a:ln>
            <a:solidFill>
              <a:srgbClr val="0070C0"/>
            </a:solidFill>
          </a:ln>
          <a:effectLst>
            <a:outerShdw blurRad="50800" dist="38100" dir="18900000" algn="bl" rotWithShape="0">
              <a:prstClr val="black">
                <a:alpha val="40000"/>
              </a:prstClr>
            </a:outerShdw>
          </a:effectLst>
          <a:extLst/>
        </p:spPr>
        <p:txBody>
          <a:bodyPr lIns="72000" tIns="0" rIns="0" bIns="0" anchor="ctr"/>
          <a:lstStyle>
            <a:lvl1pPr marL="342900" indent="-342900">
              <a:defRPr sz="800">
                <a:solidFill>
                  <a:schemeClr val="tx1"/>
                </a:solidFill>
                <a:latin typeface="Arial" pitchFamily="34" charset="0"/>
                <a:ea typeface="ＭＳ Ｐゴシック" pitchFamily="34" charset="-128"/>
              </a:defRPr>
            </a:lvl1pPr>
            <a:lvl2pPr marL="2857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lvl="1" eaLnBrk="0" hangingPunct="0">
              <a:spcBef>
                <a:spcPct val="20000"/>
              </a:spcBef>
              <a:buFontTx/>
              <a:buChar char="–"/>
            </a:pPr>
            <a:r>
              <a:rPr lang="de-DE" sz="1600" b="0"/>
              <a:t>Binomialverteilung </a:t>
            </a:r>
          </a:p>
        </p:txBody>
      </p:sp>
      <p:sp>
        <p:nvSpPr>
          <p:cNvPr id="159749" name="Textplatzhalter 3"/>
          <p:cNvSpPr>
            <a:spLocks/>
          </p:cNvSpPr>
          <p:nvPr/>
        </p:nvSpPr>
        <p:spPr bwMode="auto">
          <a:xfrm>
            <a:off x="250825" y="2133600"/>
            <a:ext cx="4040188"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eaLnBrk="0" hangingPunct="0">
              <a:lnSpc>
                <a:spcPct val="90000"/>
              </a:lnSpc>
              <a:spcBef>
                <a:spcPct val="20000"/>
              </a:spcBef>
            </a:pPr>
            <a:r>
              <a:rPr lang="de-DE" sz="2400"/>
              <a:t>Grundkurs</a:t>
            </a:r>
          </a:p>
        </p:txBody>
      </p:sp>
      <p:sp>
        <p:nvSpPr>
          <p:cNvPr id="159750" name="Textplatzhalter 3"/>
          <p:cNvSpPr>
            <a:spLocks/>
          </p:cNvSpPr>
          <p:nvPr/>
        </p:nvSpPr>
        <p:spPr bwMode="auto">
          <a:xfrm>
            <a:off x="4716463" y="2146300"/>
            <a:ext cx="4040187"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p>
            <a:pPr eaLnBrk="0" hangingPunct="0">
              <a:lnSpc>
                <a:spcPct val="90000"/>
              </a:lnSpc>
              <a:spcBef>
                <a:spcPct val="20000"/>
              </a:spcBef>
            </a:pPr>
            <a:r>
              <a:rPr lang="de-DE" sz="2400"/>
              <a:t>Leistungskurs</a:t>
            </a:r>
          </a:p>
        </p:txBody>
      </p:sp>
      <p:sp>
        <p:nvSpPr>
          <p:cNvPr id="159751" name="Inhaltsplatzhalter 2"/>
          <p:cNvSpPr>
            <a:spLocks/>
          </p:cNvSpPr>
          <p:nvPr/>
        </p:nvSpPr>
        <p:spPr bwMode="auto">
          <a:xfrm>
            <a:off x="4605338" y="2551113"/>
            <a:ext cx="4230687" cy="367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marL="174625" indent="-174625" eaLnBrk="0" hangingPunct="0">
              <a:spcBef>
                <a:spcPct val="20000"/>
              </a:spcBef>
            </a:pPr>
            <a:r>
              <a:rPr lang="de-DE" sz="1600" b="0"/>
              <a:t>Die Schülerinnen und Schüler</a:t>
            </a:r>
          </a:p>
          <a:p>
            <a:pPr marL="174625" indent="-174625" eaLnBrk="0" hangingPunct="0">
              <a:spcBef>
                <a:spcPct val="20000"/>
              </a:spcBef>
              <a:buFontTx/>
              <a:buChar char="•"/>
            </a:pPr>
            <a:r>
              <a:rPr lang="de-DE" sz="1600" b="0"/>
              <a:t>erklären die Binomialverteilung einschließlich der kombinatorischen Bedeutung der Binomialkoeffizienten und berechnen damit Wahrscheinlichkeiten</a:t>
            </a:r>
          </a:p>
          <a:p>
            <a:pPr marL="174625" indent="-174625" eaLnBrk="0" hangingPunct="0">
              <a:spcBef>
                <a:spcPct val="20000"/>
              </a:spcBef>
              <a:buFontTx/>
              <a:buChar char="•"/>
            </a:pPr>
            <a:r>
              <a:rPr lang="de-DE" sz="1600" b="0"/>
              <a:t>Beschreiben den Einfluss der Parameter </a:t>
            </a:r>
            <a:r>
              <a:rPr lang="de-DE" sz="1600" b="0" i="1"/>
              <a:t>n</a:t>
            </a:r>
            <a:r>
              <a:rPr lang="de-DE" sz="1600" b="0"/>
              <a:t> und </a:t>
            </a:r>
            <a:r>
              <a:rPr lang="de-DE" sz="1600" b="0" i="1"/>
              <a:t>p</a:t>
            </a:r>
            <a:r>
              <a:rPr lang="de-DE" sz="1600" b="0"/>
              <a:t> auf Binomialverteilungen und ihre graphische Darstellung</a:t>
            </a:r>
          </a:p>
          <a:p>
            <a:pPr marL="174625" indent="-174625" eaLnBrk="0" hangingPunct="0">
              <a:spcBef>
                <a:spcPct val="20000"/>
              </a:spcBef>
              <a:buFontTx/>
              <a:buChar char="•"/>
            </a:pPr>
            <a:r>
              <a:rPr lang="de-DE" sz="1600" b="0"/>
              <a:t>Nutzen die </a:t>
            </a:r>
            <a:r>
              <a:rPr lang="el-GR" sz="1600" b="0" i="1"/>
              <a:t>σ</a:t>
            </a:r>
            <a:r>
              <a:rPr lang="de-DE" sz="1600" b="0"/>
              <a:t>-Regeln für prognostische Aussagen</a:t>
            </a:r>
            <a:endParaRPr lang="el-GR" sz="1600" b="0"/>
          </a:p>
          <a:p>
            <a:pPr marL="174625" indent="-174625" eaLnBrk="0" hangingPunct="0">
              <a:spcBef>
                <a:spcPct val="20000"/>
              </a:spcBef>
              <a:buFontTx/>
              <a:buChar char="•"/>
            </a:pPr>
            <a:r>
              <a:rPr lang="de-DE" sz="1600" b="0"/>
              <a:t>Nutzen Binomialverteilungen und ihre Kenngrößen zur Lösung von Problemstellungen</a:t>
            </a:r>
          </a:p>
          <a:p>
            <a:pPr marL="174625" indent="-174625" algn="r" eaLnBrk="0" hangingPunct="0">
              <a:spcBef>
                <a:spcPct val="20000"/>
              </a:spcBef>
            </a:pPr>
            <a:r>
              <a:rPr lang="de-DE" sz="1600" b="0">
                <a:hlinkClick r:id="rId2" action="ppaction://hlinksldjump"/>
              </a:rPr>
              <a:t>zurück</a:t>
            </a:r>
            <a:endParaRPr lang="de-DE" sz="1600" b="0"/>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6ADB2B62-E88B-46F1-BAA3-D8F94222CB6E}" type="slidenum">
              <a:rPr lang="de-DE"/>
              <a:pPr>
                <a:defRPr/>
              </a:pPr>
              <a:t>43</a:t>
            </a:fld>
            <a:endParaRPr lang="de-DE" dirty="0"/>
          </a:p>
        </p:txBody>
      </p:sp>
      <p:sp>
        <p:nvSpPr>
          <p:cNvPr id="8908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6F5E0F7-BE3F-48BD-A564-F4E06E8BF6AB}" type="slidenum">
              <a:rPr lang="de-DE" b="0"/>
              <a:pPr/>
              <a:t>43</a:t>
            </a:fld>
            <a:endParaRPr lang="de-DE" b="0"/>
          </a:p>
        </p:txBody>
      </p:sp>
      <p:sp>
        <p:nvSpPr>
          <p:cNvPr id="89090" name="Titel 5"/>
          <p:cNvSpPr>
            <a:spLocks noGrp="1"/>
          </p:cNvSpPr>
          <p:nvPr>
            <p:ph type="title"/>
          </p:nvPr>
        </p:nvSpPr>
        <p:spPr>
          <a:xfrm>
            <a:off x="692150" y="2651125"/>
            <a:ext cx="7772400" cy="1362075"/>
          </a:xfrm>
        </p:spPr>
        <p:txBody>
          <a:bodyPr/>
          <a:lstStyle/>
          <a:p>
            <a:pPr algn="ctr"/>
            <a:r>
              <a:rPr lang="de-DE" sz="2400" cap="none" smtClean="0">
                <a:ea typeface="ＭＳ Ｐゴシック" pitchFamily="34" charset="-128"/>
              </a:rPr>
              <a:t>LERNERFOLGSÜBERPRÜFUNG, LEISTUNGSBEWERTUNG IM UNTERRICHT</a:t>
            </a:r>
          </a:p>
        </p:txBody>
      </p:sp>
      <p:sp>
        <p:nvSpPr>
          <p:cNvPr id="89091" name="Textplatzhalter 6"/>
          <p:cNvSpPr>
            <a:spLocks noGrp="1"/>
          </p:cNvSpPr>
          <p:nvPr>
            <p:ph type="body" idx="1"/>
          </p:nvPr>
        </p:nvSpPr>
        <p:spPr>
          <a:xfrm>
            <a:off x="692150" y="1682750"/>
            <a:ext cx="7772400" cy="541338"/>
          </a:xfrm>
        </p:spPr>
        <p:txBody>
          <a:bodyPr/>
          <a:lstStyle/>
          <a:p>
            <a:r>
              <a:rPr lang="de-DE" smtClean="0">
                <a:ea typeface="ＭＳ Ｐゴシック" pitchFamily="34" charset="-128"/>
              </a:rPr>
              <a:t>II. Fachspezifische Erläuterungen zum neuen KLP Mathematik</a:t>
            </a:r>
          </a:p>
        </p:txBody>
      </p:sp>
      <p:sp>
        <p:nvSpPr>
          <p:cNvPr id="89092"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89093"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826FC89-C821-4B94-A686-F0EE89A5ABA5}" type="slidenum">
              <a:rPr lang="de-DE" b="0"/>
              <a:pPr/>
              <a:t>43</a:t>
            </a:fld>
            <a:endParaRPr lang="de-DE" b="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91311199-1182-467B-9C3E-A997A6B7D2E4}" type="slidenum">
              <a:rPr lang="de-DE"/>
              <a:pPr>
                <a:defRPr/>
              </a:pPr>
              <a:t>44</a:t>
            </a:fld>
            <a:endParaRPr lang="de-DE" dirty="0"/>
          </a:p>
        </p:txBody>
      </p:sp>
      <p:sp>
        <p:nvSpPr>
          <p:cNvPr id="9113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5225389-7DF6-44F6-8B70-37CB2D09125E}" type="slidenum">
              <a:rPr lang="de-DE" b="0"/>
              <a:pPr/>
              <a:t>44</a:t>
            </a:fld>
            <a:endParaRPr lang="de-DE" b="0"/>
          </a:p>
        </p:txBody>
      </p:sp>
      <p:sp>
        <p:nvSpPr>
          <p:cNvPr id="91138" name="Titel 1"/>
          <p:cNvSpPr>
            <a:spLocks noGrp="1"/>
          </p:cNvSpPr>
          <p:nvPr>
            <p:ph type="title"/>
          </p:nvPr>
        </p:nvSpPr>
        <p:spPr>
          <a:xfrm>
            <a:off x="539750" y="1322388"/>
            <a:ext cx="8064500" cy="781050"/>
          </a:xfrm>
        </p:spPr>
        <p:txBody>
          <a:bodyPr/>
          <a:lstStyle/>
          <a:p>
            <a:r>
              <a:rPr lang="de-DE" sz="1800" smtClean="0">
                <a:ea typeface="ＭＳ Ｐゴシック" pitchFamily="34" charset="-128"/>
              </a:rPr>
              <a:t>Lernerfolgsüberprüfung und Leistungsbewertung im Unterricht</a:t>
            </a:r>
            <a:br>
              <a:rPr lang="de-DE" sz="1800" smtClean="0">
                <a:ea typeface="ＭＳ Ｐゴシック" pitchFamily="34" charset="-128"/>
              </a:rPr>
            </a:br>
            <a:r>
              <a:rPr lang="de-DE" sz="1800" smtClean="0">
                <a:ea typeface="ＭＳ Ｐゴシック" pitchFamily="34" charset="-128"/>
              </a:rPr>
              <a:t/>
            </a:r>
            <a:br>
              <a:rPr lang="de-DE" sz="1800" smtClean="0">
                <a:ea typeface="ＭＳ Ｐゴシック" pitchFamily="34" charset="-128"/>
              </a:rPr>
            </a:br>
            <a:r>
              <a:rPr lang="de-DE" sz="1800" smtClean="0">
                <a:ea typeface="ＭＳ Ｐゴシック" pitchFamily="34" charset="-128"/>
              </a:rPr>
              <a:t>Lernprozess, Feedback und Umgang mit Fehlern</a:t>
            </a:r>
          </a:p>
        </p:txBody>
      </p:sp>
      <p:sp>
        <p:nvSpPr>
          <p:cNvPr id="3" name="Inhaltsplatzhalter 2"/>
          <p:cNvSpPr>
            <a:spLocks noGrp="1"/>
          </p:cNvSpPr>
          <p:nvPr>
            <p:ph idx="1"/>
          </p:nvPr>
        </p:nvSpPr>
        <p:spPr>
          <a:xfrm>
            <a:off x="539750" y="2187575"/>
            <a:ext cx="8064500" cy="3897313"/>
          </a:xfrm>
        </p:spPr>
        <p:txBody>
          <a:bodyPr>
            <a:normAutofit fontScale="92500"/>
          </a:bodyPr>
          <a:lstStyle/>
          <a:p>
            <a:pPr>
              <a:defRPr/>
            </a:pPr>
            <a:r>
              <a:rPr lang="de-DE" dirty="0" smtClean="0"/>
              <a:t>Hilfe für die Selbsteinschätzung und Ermutigung für das weitere Lernen</a:t>
            </a:r>
          </a:p>
          <a:p>
            <a:pPr lvl="1">
              <a:defRPr/>
            </a:pPr>
            <a:r>
              <a:rPr lang="de-DE" dirty="0" smtClean="0"/>
              <a:t>Lernprozess </a:t>
            </a:r>
            <a:r>
              <a:rPr lang="de-DE" dirty="0"/>
              <a:t>begleitendes Feedback </a:t>
            </a:r>
            <a:endParaRPr lang="de-DE" dirty="0" smtClean="0"/>
          </a:p>
          <a:p>
            <a:pPr lvl="1">
              <a:defRPr/>
            </a:pPr>
            <a:r>
              <a:rPr lang="de-DE" dirty="0" smtClean="0"/>
              <a:t>Rückmeldungen </a:t>
            </a:r>
            <a:r>
              <a:rPr lang="de-DE" dirty="0"/>
              <a:t>zu den erreichten Lernständen </a:t>
            </a:r>
            <a:endParaRPr lang="de-DE" dirty="0" smtClean="0"/>
          </a:p>
          <a:p>
            <a:pPr>
              <a:defRPr/>
            </a:pPr>
            <a:r>
              <a:rPr lang="de-DE" dirty="0" smtClean="0"/>
              <a:t>Beurteilung </a:t>
            </a:r>
            <a:r>
              <a:rPr lang="de-DE" dirty="0"/>
              <a:t>von Leistungen </a:t>
            </a:r>
            <a:r>
              <a:rPr lang="de-DE" dirty="0" smtClean="0"/>
              <a:t>verknüpft mit </a:t>
            </a:r>
          </a:p>
          <a:p>
            <a:pPr lvl="1">
              <a:defRPr/>
            </a:pPr>
            <a:r>
              <a:rPr lang="de-DE" dirty="0" smtClean="0"/>
              <a:t>der </a:t>
            </a:r>
            <a:r>
              <a:rPr lang="de-DE" dirty="0"/>
              <a:t>Diagnose des erreichten Lernstandes </a:t>
            </a:r>
            <a:endParaRPr lang="de-DE" dirty="0" smtClean="0"/>
          </a:p>
          <a:p>
            <a:pPr lvl="1">
              <a:defRPr/>
            </a:pPr>
            <a:r>
              <a:rPr lang="de-DE" dirty="0" smtClean="0"/>
              <a:t>Hinweisen zum </a:t>
            </a:r>
            <a:r>
              <a:rPr lang="de-DE" dirty="0"/>
              <a:t>individuellen </a:t>
            </a:r>
            <a:r>
              <a:rPr lang="de-DE" dirty="0" smtClean="0"/>
              <a:t>Lernfortschritt</a:t>
            </a:r>
          </a:p>
          <a:p>
            <a:pPr>
              <a:defRPr/>
            </a:pPr>
            <a:r>
              <a:rPr lang="de-DE" dirty="0" smtClean="0"/>
              <a:t>Umgang mit fehlerhaften Unterrichtsbeiträgen </a:t>
            </a:r>
          </a:p>
          <a:p>
            <a:pPr lvl="1">
              <a:defRPr/>
            </a:pPr>
            <a:r>
              <a:rPr lang="de-DE" dirty="0" smtClean="0"/>
              <a:t>in </a:t>
            </a:r>
            <a:r>
              <a:rPr lang="de-DE" dirty="0"/>
              <a:t>Erarbeitungs- und Übungsphasen </a:t>
            </a:r>
            <a:r>
              <a:rPr lang="de-DE" dirty="0" smtClean="0"/>
              <a:t>kein Anlass </a:t>
            </a:r>
            <a:r>
              <a:rPr lang="de-DE" dirty="0"/>
              <a:t>punktueller Abwertung </a:t>
            </a:r>
            <a:endParaRPr lang="de-DE" dirty="0" smtClean="0"/>
          </a:p>
          <a:p>
            <a:pPr lvl="1">
              <a:defRPr/>
            </a:pPr>
            <a:r>
              <a:rPr lang="de-DE" dirty="0" smtClean="0"/>
              <a:t>produktiv nutzen für </a:t>
            </a:r>
            <a:r>
              <a:rPr lang="de-DE" dirty="0"/>
              <a:t>den individuellen und generellen </a:t>
            </a:r>
            <a:r>
              <a:rPr lang="de-DE" dirty="0" smtClean="0"/>
              <a:t>Lernfortschritt</a:t>
            </a:r>
            <a:endParaRPr lang="de-DE" dirty="0"/>
          </a:p>
          <a:p>
            <a:pPr>
              <a:defRPr/>
            </a:pPr>
            <a:endParaRPr lang="de-DE" dirty="0"/>
          </a:p>
          <a:p>
            <a:pPr>
              <a:defRPr/>
            </a:pPr>
            <a:endParaRPr lang="de-DE" dirty="0">
              <a:cs typeface="+mn-cs"/>
            </a:endParaRPr>
          </a:p>
        </p:txBody>
      </p:sp>
      <p:sp>
        <p:nvSpPr>
          <p:cNvPr id="91140"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91141"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6EC2115-5154-4BD5-BF32-13A5A924360B}" type="slidenum">
              <a:rPr lang="de-DE" b="0"/>
              <a:pPr/>
              <a:t>44</a:t>
            </a:fld>
            <a:endParaRPr lang="de-DE" b="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E8763691-5102-4588-8F95-D9016568B7BB}" type="slidenum">
              <a:rPr lang="de-DE"/>
              <a:pPr>
                <a:defRPr/>
              </a:pPr>
              <a:t>45</a:t>
            </a:fld>
            <a:endParaRPr lang="de-DE" dirty="0"/>
          </a:p>
        </p:txBody>
      </p:sp>
      <p:sp>
        <p:nvSpPr>
          <p:cNvPr id="9318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E27758A2-DCCA-42A9-ABA9-6E904533FC43}" type="slidenum">
              <a:rPr lang="de-DE" b="0"/>
              <a:pPr/>
              <a:t>45</a:t>
            </a:fld>
            <a:endParaRPr lang="de-DE" b="0"/>
          </a:p>
        </p:txBody>
      </p:sp>
      <p:sp>
        <p:nvSpPr>
          <p:cNvPr id="93186" name="Titel 1"/>
          <p:cNvSpPr>
            <a:spLocks noGrp="1"/>
          </p:cNvSpPr>
          <p:nvPr>
            <p:ph type="title"/>
          </p:nvPr>
        </p:nvSpPr>
        <p:spPr>
          <a:xfrm>
            <a:off x="539750" y="1322388"/>
            <a:ext cx="8064500" cy="781050"/>
          </a:xfrm>
        </p:spPr>
        <p:txBody>
          <a:bodyPr/>
          <a:lstStyle/>
          <a:p>
            <a:r>
              <a:rPr lang="de-DE" sz="1800" smtClean="0">
                <a:ea typeface="ＭＳ Ｐゴシック" pitchFamily="34" charset="-128"/>
              </a:rPr>
              <a:t>Lernerfolgsüberprüfung und Leistungsbewertung im Unterricht</a:t>
            </a:r>
            <a:br>
              <a:rPr lang="de-DE" sz="1800" smtClean="0">
                <a:ea typeface="ＭＳ Ｐゴシック" pitchFamily="34" charset="-128"/>
              </a:rPr>
            </a:br>
            <a:r>
              <a:rPr lang="de-DE" sz="1800" smtClean="0">
                <a:ea typeface="ＭＳ Ｐゴシック" pitchFamily="34" charset="-128"/>
              </a:rPr>
              <a:t/>
            </a:r>
            <a:br>
              <a:rPr lang="de-DE" sz="1800" smtClean="0">
                <a:ea typeface="ＭＳ Ｐゴシック" pitchFamily="34" charset="-128"/>
              </a:rPr>
            </a:br>
            <a:r>
              <a:rPr lang="de-DE" sz="1800" smtClean="0">
                <a:ea typeface="ＭＳ Ｐゴシック" pitchFamily="34" charset="-128"/>
              </a:rPr>
              <a:t>Überprüfungsformen</a:t>
            </a:r>
          </a:p>
        </p:txBody>
      </p:sp>
      <p:sp>
        <p:nvSpPr>
          <p:cNvPr id="93187" name="Inhaltsplatzhalter 2"/>
          <p:cNvSpPr>
            <a:spLocks noGrp="1"/>
          </p:cNvSpPr>
          <p:nvPr>
            <p:ph idx="1"/>
          </p:nvPr>
        </p:nvSpPr>
        <p:spPr>
          <a:xfrm>
            <a:off x="539750" y="2187575"/>
            <a:ext cx="8064500" cy="3897313"/>
          </a:xfrm>
        </p:spPr>
        <p:txBody>
          <a:bodyPr/>
          <a:lstStyle/>
          <a:p>
            <a:pPr marL="0" indent="0">
              <a:buFontTx/>
              <a:buNone/>
            </a:pPr>
            <a:r>
              <a:rPr lang="de-DE" smtClean="0">
                <a:ea typeface="ＭＳ Ｐゴシック" pitchFamily="34" charset="-128"/>
              </a:rPr>
              <a:t>Aufgabentypen in Kapitel 3</a:t>
            </a:r>
          </a:p>
          <a:p>
            <a:pPr marL="0" indent="0">
              <a:buFontTx/>
              <a:buNone/>
            </a:pPr>
            <a:endParaRPr lang="de-DE" smtClean="0">
              <a:ea typeface="ＭＳ Ｐゴシック" pitchFamily="34" charset="-128"/>
            </a:endParaRPr>
          </a:p>
          <a:p>
            <a:pPr marL="0" indent="0">
              <a:buFontTx/>
              <a:buNone/>
            </a:pPr>
            <a:r>
              <a:rPr lang="de-DE" smtClean="0">
                <a:ea typeface="ＭＳ Ｐゴシック" pitchFamily="34" charset="-128"/>
              </a:rPr>
              <a:t>z.B.</a:t>
            </a:r>
          </a:p>
          <a:p>
            <a:pPr marL="0" indent="0"/>
            <a:r>
              <a:rPr lang="de-DE" smtClean="0">
                <a:ea typeface="ＭＳ Ｐゴシック" pitchFamily="34" charset="-128"/>
              </a:rPr>
              <a:t> Aufgabe mit realitätsnahem Kontext</a:t>
            </a:r>
          </a:p>
          <a:p>
            <a:pPr marL="0" indent="0"/>
            <a:r>
              <a:rPr lang="de-DE" smtClean="0">
                <a:ea typeface="ＭＳ Ｐゴシック" pitchFamily="34" charset="-128"/>
              </a:rPr>
              <a:t> Innermathematische Argumentationsaufgabe</a:t>
            </a:r>
          </a:p>
          <a:p>
            <a:pPr marL="0" indent="0"/>
            <a:r>
              <a:rPr lang="de-DE" smtClean="0">
                <a:ea typeface="ＭＳ Ｐゴシック" pitchFamily="34" charset="-128"/>
              </a:rPr>
              <a:t> Präsentationsaufgabe</a:t>
            </a:r>
          </a:p>
          <a:p>
            <a:pPr marL="0" indent="0"/>
            <a:r>
              <a:rPr lang="de-DE" smtClean="0">
                <a:ea typeface="ＭＳ Ｐゴシック" pitchFamily="34" charset="-128"/>
              </a:rPr>
              <a:t> Hilfsmittelfrei zu bearbeitende Aufgabe</a:t>
            </a:r>
          </a:p>
          <a:p>
            <a:pPr marL="0" indent="0">
              <a:buFontTx/>
              <a:buNone/>
            </a:pPr>
            <a:r>
              <a:rPr lang="de-DE" smtClean="0">
                <a:ea typeface="ＭＳ Ｐゴシック" pitchFamily="34" charset="-128"/>
              </a:rPr>
              <a:t>…</a:t>
            </a:r>
          </a:p>
        </p:txBody>
      </p:sp>
      <p:sp>
        <p:nvSpPr>
          <p:cNvPr id="93188"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93189"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B41EF72-0608-4868-9C4A-1AF1AF7E3573}" type="slidenum">
              <a:rPr lang="de-DE" b="0"/>
              <a:pPr/>
              <a:t>45</a:t>
            </a:fld>
            <a:endParaRPr lang="de-DE" b="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0326C0F8-8F39-4FF8-A026-DBF4F58F2095}" type="slidenum">
              <a:rPr lang="de-DE"/>
              <a:pPr>
                <a:defRPr/>
              </a:pPr>
              <a:t>46</a:t>
            </a:fld>
            <a:endParaRPr lang="de-DE" dirty="0"/>
          </a:p>
        </p:txBody>
      </p:sp>
      <p:sp>
        <p:nvSpPr>
          <p:cNvPr id="9523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6275E06-445E-4BFC-B2D4-624DB9A7EF74}" type="slidenum">
              <a:rPr lang="de-DE" b="0"/>
              <a:pPr/>
              <a:t>46</a:t>
            </a:fld>
            <a:endParaRPr lang="de-DE" b="0"/>
          </a:p>
        </p:txBody>
      </p:sp>
      <p:sp>
        <p:nvSpPr>
          <p:cNvPr id="95234" name="Titel 1"/>
          <p:cNvSpPr>
            <a:spLocks noGrp="1"/>
          </p:cNvSpPr>
          <p:nvPr>
            <p:ph type="title"/>
          </p:nvPr>
        </p:nvSpPr>
        <p:spPr>
          <a:xfrm>
            <a:off x="539750" y="1322388"/>
            <a:ext cx="8064500" cy="781050"/>
          </a:xfrm>
        </p:spPr>
        <p:txBody>
          <a:bodyPr/>
          <a:lstStyle/>
          <a:p>
            <a:r>
              <a:rPr lang="de-DE" smtClean="0">
                <a:ea typeface="ＭＳ Ｐゴシック" pitchFamily="34" charset="-128"/>
              </a:rPr>
              <a:t>Lernerfolgsüberprüfung und Leistungsbewertung </a:t>
            </a:r>
            <a:br>
              <a:rPr lang="de-DE" smtClean="0">
                <a:ea typeface="ＭＳ Ｐゴシック" pitchFamily="34" charset="-128"/>
              </a:rPr>
            </a:br>
            <a:r>
              <a:rPr lang="de-DE" smtClean="0">
                <a:ea typeface="ＭＳ Ｐゴシック" pitchFamily="34" charset="-128"/>
              </a:rPr>
              <a:t/>
            </a:r>
            <a:br>
              <a:rPr lang="de-DE" smtClean="0">
                <a:ea typeface="ＭＳ Ｐゴシック" pitchFamily="34" charset="-128"/>
              </a:rPr>
            </a:br>
            <a:r>
              <a:rPr lang="de-DE" smtClean="0">
                <a:ea typeface="ＭＳ Ｐゴシック" pitchFamily="34" charset="-128"/>
              </a:rPr>
              <a:t>Hilfsmittelfrei zu bearbeitende Aufgaben im Unterricht</a:t>
            </a:r>
          </a:p>
        </p:txBody>
      </p:sp>
      <p:sp>
        <p:nvSpPr>
          <p:cNvPr id="95235" name="Inhaltsplatzhalter 2"/>
          <p:cNvSpPr>
            <a:spLocks noGrp="1"/>
          </p:cNvSpPr>
          <p:nvPr>
            <p:ph idx="1"/>
          </p:nvPr>
        </p:nvSpPr>
        <p:spPr>
          <a:xfrm>
            <a:off x="539750" y="2187575"/>
            <a:ext cx="8064500" cy="3897313"/>
          </a:xfrm>
        </p:spPr>
        <p:txBody>
          <a:bodyPr/>
          <a:lstStyle/>
          <a:p>
            <a:pPr marL="0" indent="0">
              <a:buFontTx/>
              <a:buNone/>
            </a:pPr>
            <a:r>
              <a:rPr lang="de-DE" smtClean="0">
                <a:ea typeface="ＭＳ Ｐゴシック" pitchFamily="34" charset="-128"/>
              </a:rPr>
              <a:t>z. B.</a:t>
            </a:r>
          </a:p>
          <a:p>
            <a:pPr marL="0" indent="0"/>
            <a:r>
              <a:rPr lang="de-DE" smtClean="0">
                <a:ea typeface="ＭＳ Ｐゴシック" pitchFamily="34" charset="-128"/>
              </a:rPr>
              <a:t> Einfache Rechnungen, Interpretationen, Argumentationen, Beurteilungen aus allen Inhaltsfeldern</a:t>
            </a:r>
          </a:p>
          <a:p>
            <a:pPr marL="0" indent="0"/>
            <a:r>
              <a:rPr lang="de-DE" smtClean="0">
                <a:ea typeface="ＭＳ Ｐゴシック" pitchFamily="34" charset="-128"/>
              </a:rPr>
              <a:t> Definition/unmittelbare Anwendung oder Veranschaulichung </a:t>
            </a:r>
          </a:p>
          <a:p>
            <a:pPr lvl="1"/>
            <a:r>
              <a:rPr lang="de-DE" smtClean="0">
                <a:ea typeface="ＭＳ Ｐゴシック" pitchFamily="34" charset="-128"/>
              </a:rPr>
              <a:t>fundamentaler Begriffe, </a:t>
            </a:r>
          </a:p>
          <a:p>
            <a:pPr lvl="1"/>
            <a:r>
              <a:rPr lang="de-DE" smtClean="0">
                <a:ea typeface="ＭＳ Ｐゴシック" pitchFamily="34" charset="-128"/>
              </a:rPr>
              <a:t>von Regeln, </a:t>
            </a:r>
          </a:p>
          <a:p>
            <a:pPr lvl="1"/>
            <a:r>
              <a:rPr lang="de-DE" smtClean="0">
                <a:ea typeface="ＭＳ Ｐゴシック" pitchFamily="34" charset="-128"/>
              </a:rPr>
              <a:t>Algorithmen, </a:t>
            </a:r>
          </a:p>
          <a:p>
            <a:pPr lvl="1"/>
            <a:r>
              <a:rPr lang="de-DE" smtClean="0">
                <a:ea typeface="ＭＳ Ｐゴシック" pitchFamily="34" charset="-128"/>
              </a:rPr>
              <a:t>Lösungsverfahren einfacher Gleichungen mit geringem Rechenaufwand</a:t>
            </a:r>
          </a:p>
        </p:txBody>
      </p:sp>
      <p:sp>
        <p:nvSpPr>
          <p:cNvPr id="95236"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95237"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D9E395A7-0F8D-41C7-873E-6F98B7E84A59}" type="slidenum">
              <a:rPr lang="de-DE" b="0"/>
              <a:pPr/>
              <a:t>46</a:t>
            </a:fld>
            <a:endParaRPr lang="de-DE" b="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7"/>
          <p:cNvSpPr>
            <a:spLocks noGrp="1" noChangeArrowheads="1"/>
          </p:cNvSpPr>
          <p:nvPr>
            <p:ph type="ftr" sz="quarter" idx="10"/>
          </p:nvPr>
        </p:nvSpPr>
        <p:spPr>
          <a:ln/>
        </p:spPr>
        <p:txBody>
          <a:bodyPr/>
          <a:lstStyle/>
          <a:p>
            <a:r>
              <a:rPr lang="de-DE"/>
              <a:t>Implementation KLP GOSt M Stand 12.10.2013</a:t>
            </a:r>
          </a:p>
        </p:txBody>
      </p:sp>
      <p:sp>
        <p:nvSpPr>
          <p:cNvPr id="20" name="Rectangle 8"/>
          <p:cNvSpPr>
            <a:spLocks noGrp="1" noChangeArrowheads="1"/>
          </p:cNvSpPr>
          <p:nvPr>
            <p:ph type="sldNum" sz="quarter" idx="11"/>
          </p:nvPr>
        </p:nvSpPr>
        <p:spPr>
          <a:ln/>
        </p:spPr>
        <p:txBody>
          <a:bodyPr/>
          <a:lstStyle/>
          <a:p>
            <a:pPr>
              <a:defRPr/>
            </a:pPr>
            <a:fld id="{B5085375-3AA2-467D-82F8-CF4C610291B4}" type="slidenum">
              <a:rPr lang="de-DE"/>
              <a:pPr>
                <a:defRPr/>
              </a:pPr>
              <a:t>47</a:t>
            </a:fld>
            <a:endParaRPr lang="de-DE" dirty="0"/>
          </a:p>
        </p:txBody>
      </p:sp>
      <p:sp>
        <p:nvSpPr>
          <p:cNvPr id="9728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EF543FD-C939-46CF-9838-691EE6E2FE58}" type="slidenum">
              <a:rPr lang="de-DE" b="0"/>
              <a:pPr/>
              <a:t>47</a:t>
            </a:fld>
            <a:endParaRPr lang="de-DE" b="0"/>
          </a:p>
        </p:txBody>
      </p:sp>
      <p:sp>
        <p:nvSpPr>
          <p:cNvPr id="97282" name="Rectangle 6"/>
          <p:cNvSpPr>
            <a:spLocks noChangeArrowheads="1"/>
          </p:cNvSpPr>
          <p:nvPr/>
        </p:nvSpPr>
        <p:spPr bwMode="auto">
          <a:xfrm>
            <a:off x="495300" y="1785938"/>
            <a:ext cx="8318500" cy="4268787"/>
          </a:xfrm>
          <a:prstGeom prst="rect">
            <a:avLst/>
          </a:prstGeom>
          <a:solidFill>
            <a:srgbClr val="9ED3D7">
              <a:alpha val="0"/>
            </a:srgbClr>
          </a:solidFill>
          <a:ln w="28575">
            <a:solidFill>
              <a:srgbClr val="FF0000"/>
            </a:solidFill>
            <a:miter lim="800000"/>
            <a:headEnd/>
            <a:tailEnd/>
          </a:ln>
        </p:spPr>
        <p:txBody>
          <a:bodyPr wrap="none" anchor="ctr"/>
          <a:lstStyle/>
          <a:p>
            <a:endParaRPr lang="de-DE" sz="2000" b="0">
              <a:solidFill>
                <a:srgbClr val="FF0000"/>
              </a:solidFill>
            </a:endParaRPr>
          </a:p>
        </p:txBody>
      </p:sp>
      <p:grpSp>
        <p:nvGrpSpPr>
          <p:cNvPr id="97283" name="Gruppieren 4"/>
          <p:cNvGrpSpPr>
            <a:grpSpLocks/>
          </p:cNvGrpSpPr>
          <p:nvPr/>
        </p:nvGrpSpPr>
        <p:grpSpPr bwMode="auto">
          <a:xfrm>
            <a:off x="727075" y="3990975"/>
            <a:ext cx="7172325" cy="1846263"/>
            <a:chOff x="370681" y="4149080"/>
            <a:chExt cx="8089752" cy="2161375"/>
          </a:xfrm>
        </p:grpSpPr>
        <p:sp>
          <p:nvSpPr>
            <p:cNvPr id="10252" name="Rectangle 6"/>
            <p:cNvSpPr>
              <a:spLocks noChangeArrowheads="1"/>
            </p:cNvSpPr>
            <p:nvPr/>
          </p:nvSpPr>
          <p:spPr bwMode="auto">
            <a:xfrm>
              <a:off x="370681" y="4149080"/>
              <a:ext cx="8089752" cy="2161375"/>
            </a:xfrm>
            <a:prstGeom prst="rect">
              <a:avLst/>
            </a:prstGeom>
            <a:solidFill>
              <a:schemeClr val="accent1">
                <a:lumMod val="90000"/>
                <a:alpha val="90000"/>
              </a:schemeClr>
            </a:solid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pic>
          <p:nvPicPr>
            <p:cNvPr id="97293"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1429" y="4712019"/>
              <a:ext cx="1065038" cy="1511300"/>
            </a:xfrm>
            <a:prstGeom prst="rect">
              <a:avLst/>
            </a:prstGeom>
            <a:noFill/>
            <a:ln w="12700">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97294" name="Text Box 17"/>
            <p:cNvSpPr txBox="1">
              <a:spLocks noChangeArrowheads="1"/>
            </p:cNvSpPr>
            <p:nvPr/>
          </p:nvSpPr>
          <p:spPr bwMode="auto">
            <a:xfrm>
              <a:off x="1672733" y="5877867"/>
              <a:ext cx="5718247" cy="432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a:ea typeface="ヒラギノ角ゴ Pro W3"/>
                  <a:cs typeface="ヒラギノ角ゴ Pro W3"/>
                </a:rPr>
                <a:t>Bundesweite Standards im Fach Mathematik</a:t>
              </a:r>
            </a:p>
          </p:txBody>
        </p:sp>
      </p:grpSp>
      <p:grpSp>
        <p:nvGrpSpPr>
          <p:cNvPr id="97284" name="Gruppieren 5"/>
          <p:cNvGrpSpPr>
            <a:grpSpLocks/>
          </p:cNvGrpSpPr>
          <p:nvPr/>
        </p:nvGrpSpPr>
        <p:grpSpPr bwMode="auto">
          <a:xfrm>
            <a:off x="2068513" y="3059113"/>
            <a:ext cx="6129337" cy="1844675"/>
            <a:chOff x="1763688" y="2859187"/>
            <a:chExt cx="6912768" cy="2160587"/>
          </a:xfrm>
        </p:grpSpPr>
        <p:sp>
          <p:nvSpPr>
            <p:cNvPr id="10246" name="Rectangle 6"/>
            <p:cNvSpPr>
              <a:spLocks noChangeArrowheads="1"/>
            </p:cNvSpPr>
            <p:nvPr/>
          </p:nvSpPr>
          <p:spPr bwMode="auto">
            <a:xfrm>
              <a:off x="1763688" y="2859187"/>
              <a:ext cx="6912768" cy="2160587"/>
            </a:xfrm>
            <a:prstGeom prst="rect">
              <a:avLst/>
            </a:prstGeom>
            <a:solidFill>
              <a:schemeClr val="accent5">
                <a:lumMod val="90000"/>
                <a:alpha val="90000"/>
              </a:schemeClr>
            </a:solid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sp>
          <p:nvSpPr>
            <p:cNvPr id="97290" name="Text Box 10"/>
            <p:cNvSpPr txBox="1">
              <a:spLocks noChangeArrowheads="1"/>
            </p:cNvSpPr>
            <p:nvPr/>
          </p:nvSpPr>
          <p:spPr bwMode="auto">
            <a:xfrm>
              <a:off x="3224836" y="4584902"/>
              <a:ext cx="4446189" cy="432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a:ea typeface="ヒラギノ角ゴ Pro W3"/>
                  <a:cs typeface="ヒラギノ角ゴ Pro W3"/>
                </a:rPr>
                <a:t>Landesspezifischer Kernlehrplan</a:t>
              </a:r>
            </a:p>
          </p:txBody>
        </p:sp>
        <p:pic>
          <p:nvPicPr>
            <p:cNvPr id="97291" name="Picture 14" descr="NRW_MSW_RGB"/>
            <p:cNvPicPr>
              <a:picLocks noChangeAspect="1" noChangeArrowheads="1"/>
            </p:cNvPicPr>
            <p:nvPr/>
          </p:nvPicPr>
          <p:blipFill>
            <a:blip r:embed="rId4" cstate="print">
              <a:extLst>
                <a:ext uri="{28A0092B-C50C-407E-A947-70E740481C1C}">
                  <a14:useLocalDpi xmlns:a14="http://schemas.microsoft.com/office/drawing/2010/main" val="0"/>
                </a:ext>
              </a:extLst>
            </a:blip>
            <a:srcRect l="80573"/>
            <a:stretch>
              <a:fillRect/>
            </a:stretch>
          </p:blipFill>
          <p:spPr bwMode="auto">
            <a:xfrm>
              <a:off x="1869791" y="3642662"/>
              <a:ext cx="1203325" cy="129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7285" name="Titel 1"/>
          <p:cNvSpPr>
            <a:spLocks noGrp="1"/>
          </p:cNvSpPr>
          <p:nvPr>
            <p:ph type="title" idx="4294967295"/>
          </p:nvPr>
        </p:nvSpPr>
        <p:spPr>
          <a:xfrm>
            <a:off x="539750" y="1322388"/>
            <a:ext cx="8064500" cy="781050"/>
          </a:xfrm>
        </p:spPr>
        <p:txBody>
          <a:bodyPr/>
          <a:lstStyle/>
          <a:p>
            <a:r>
              <a:rPr lang="de-DE" smtClean="0">
                <a:ea typeface="ＭＳ Ｐゴシック" pitchFamily="34" charset="-128"/>
              </a:rPr>
              <a:t>Kernlehrplan Mathematik NRW</a:t>
            </a:r>
          </a:p>
        </p:txBody>
      </p:sp>
      <p:sp>
        <p:nvSpPr>
          <p:cNvPr id="97286"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grpSp>
        <p:nvGrpSpPr>
          <p:cNvPr id="7" name="Gruppieren 6"/>
          <p:cNvGrpSpPr>
            <a:grpSpLocks/>
          </p:cNvGrpSpPr>
          <p:nvPr/>
        </p:nvGrpSpPr>
        <p:grpSpPr bwMode="auto">
          <a:xfrm>
            <a:off x="3496879" y="2025854"/>
            <a:ext cx="4980371" cy="1798565"/>
            <a:chOff x="3275856" y="1556792"/>
            <a:chExt cx="5616624" cy="2005657"/>
          </a:xfrm>
          <a:solidFill>
            <a:schemeClr val="accent5"/>
          </a:solidFill>
        </p:grpSpPr>
        <p:sp>
          <p:nvSpPr>
            <p:cNvPr id="10243" name="Rectangle 6"/>
            <p:cNvSpPr>
              <a:spLocks noChangeArrowheads="1"/>
            </p:cNvSpPr>
            <p:nvPr/>
          </p:nvSpPr>
          <p:spPr bwMode="auto">
            <a:xfrm>
              <a:off x="3275856" y="1556792"/>
              <a:ext cx="5616624" cy="2005657"/>
            </a:xfrm>
            <a:prstGeom prst="rect">
              <a:avLst/>
            </a:prstGeom>
            <a:grpFill/>
            <a:ln w="28575">
              <a:solidFill>
                <a:srgbClr val="000080"/>
              </a:solidFill>
              <a:miter lim="800000"/>
              <a:headEnd/>
              <a:tailEnd/>
            </a:ln>
          </p:spPr>
          <p:txBody>
            <a:bodyPr wrap="none" anchor="ctr"/>
            <a:lstStyle/>
            <a:p>
              <a:pPr>
                <a:defRPr/>
              </a:pPr>
              <a:endParaRPr lang="de-DE" sz="2000" b="0">
                <a:ea typeface="ＭＳ Ｐゴシック"/>
                <a:cs typeface="ＭＳ Ｐゴシック"/>
              </a:endParaRPr>
            </a:p>
          </p:txBody>
        </p:sp>
        <p:sp>
          <p:nvSpPr>
            <p:cNvPr id="12296" name="Text Box 11"/>
            <p:cNvSpPr txBox="1">
              <a:spLocks noChangeArrowheads="1"/>
            </p:cNvSpPr>
            <p:nvPr/>
          </p:nvSpPr>
          <p:spPr bwMode="auto">
            <a:xfrm>
              <a:off x="5206918" y="3058517"/>
              <a:ext cx="3057335" cy="411858"/>
            </a:xfrm>
            <a:prstGeom prst="rect">
              <a:avLst/>
            </a:prstGeom>
            <a:grpFill/>
            <a:ln>
              <a:noFill/>
            </a:ln>
            <a:effectLst/>
            <a:extLst/>
          </p:spPr>
          <p:txBody>
            <a:bodyPr wrap="none">
              <a:spAutoFit/>
            </a:bodyPr>
            <a:lstStyle>
              <a:lvl1pPr>
                <a:defRPr b="1">
                  <a:solidFill>
                    <a:schemeClr val="tx1"/>
                  </a:solidFill>
                  <a:latin typeface="Arial" pitchFamily="34" charset="0"/>
                  <a:ea typeface="ヒラギノ角ゴ Pro W3" pitchFamily="-112" charset="-128"/>
                </a:defRPr>
              </a:lvl1pPr>
              <a:lvl2pPr marL="742950" indent="-285750">
                <a:defRPr b="1">
                  <a:solidFill>
                    <a:schemeClr val="tx1"/>
                  </a:solidFill>
                  <a:latin typeface="Arial" pitchFamily="34" charset="0"/>
                  <a:ea typeface="ヒラギノ角ゴ Pro W3" pitchFamily="-112" charset="-128"/>
                </a:defRPr>
              </a:lvl2pPr>
              <a:lvl3pPr marL="1143000" indent="-228600">
                <a:defRPr b="1">
                  <a:solidFill>
                    <a:schemeClr val="tx1"/>
                  </a:solidFill>
                  <a:latin typeface="Arial" pitchFamily="34" charset="0"/>
                  <a:ea typeface="ヒラギノ角ゴ Pro W3" pitchFamily="-112" charset="-128"/>
                </a:defRPr>
              </a:lvl3pPr>
              <a:lvl4pPr marL="1600200" indent="-228600">
                <a:defRPr b="1">
                  <a:solidFill>
                    <a:schemeClr val="tx1"/>
                  </a:solidFill>
                  <a:latin typeface="Arial" pitchFamily="34" charset="0"/>
                  <a:ea typeface="ヒラギノ角ゴ Pro W3" pitchFamily="-112" charset="-128"/>
                </a:defRPr>
              </a:lvl4pPr>
              <a:lvl5pPr marL="2057400" indent="-228600">
                <a:defRPr b="1">
                  <a:solidFill>
                    <a:schemeClr val="tx1"/>
                  </a:solidFill>
                  <a:latin typeface="Arial" pitchFamily="34" charset="0"/>
                  <a:ea typeface="ヒラギノ角ゴ Pro W3" pitchFamily="-112" charset="-128"/>
                </a:defRPr>
              </a:lvl5pPr>
              <a:lvl6pPr marL="25146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6pPr>
              <a:lvl7pPr marL="29718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7pPr>
              <a:lvl8pPr marL="34290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8pPr>
              <a:lvl9pPr marL="3886200" indent="-228600" algn="ctr" eaLnBrk="0" fontAlgn="base" hangingPunct="0">
                <a:spcBef>
                  <a:spcPct val="0"/>
                </a:spcBef>
                <a:spcAft>
                  <a:spcPct val="0"/>
                </a:spcAft>
                <a:defRPr b="1">
                  <a:solidFill>
                    <a:schemeClr val="tx1"/>
                  </a:solidFill>
                  <a:latin typeface="Arial" pitchFamily="34" charset="0"/>
                  <a:ea typeface="ヒラギノ角ゴ Pro W3" pitchFamily="-112" charset="-128"/>
                </a:defRPr>
              </a:lvl9pPr>
            </a:lstStyle>
            <a:p>
              <a:pPr>
                <a:defRPr/>
              </a:pPr>
              <a:r>
                <a:rPr lang="de-DE" sz="1800" dirty="0" smtClean="0">
                  <a:cs typeface="ＭＳ Ｐゴシック"/>
                </a:rPr>
                <a:t>Schulinterner Lehrplan</a:t>
              </a:r>
              <a:endParaRPr lang="de-DE" sz="1800" dirty="0">
                <a:cs typeface="ＭＳ Ｐゴシック"/>
              </a:endParaRPr>
            </a:p>
          </p:txBody>
        </p:sp>
        <p:pic>
          <p:nvPicPr>
            <p:cNvPr id="12297" name="Picture 15"/>
            <p:cNvPicPr>
              <a:picLocks noChangeAspect="1" noChangeArrowheads="1"/>
            </p:cNvPicPr>
            <p:nvPr/>
          </p:nvPicPr>
          <p:blipFill>
            <a:blip r:embed="rId5">
              <a:extLst/>
            </a:blip>
            <a:srcRect l="27129" r="48230"/>
            <a:stretch>
              <a:fillRect/>
            </a:stretch>
          </p:blipFill>
          <p:spPr bwMode="auto">
            <a:xfrm>
              <a:off x="3419873" y="2158012"/>
              <a:ext cx="1741476" cy="1273493"/>
            </a:xfrm>
            <a:prstGeom prst="rect">
              <a:avLst/>
            </a:prstGeom>
            <a:grpFill/>
            <a:ln w="9525">
              <a:solidFill>
                <a:schemeClr val="accent2"/>
              </a:solidFill>
              <a:miter lim="800000"/>
              <a:headEnd/>
              <a:tailEnd/>
            </a:ln>
            <a:effectLst/>
            <a:extLst/>
          </p:spPr>
        </p:pic>
      </p:grpSp>
      <p:sp>
        <p:nvSpPr>
          <p:cNvPr id="97288"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02623C28-0B76-4B77-AAC1-B1100D12C35A}" type="slidenum">
              <a:rPr lang="de-DE" b="0"/>
              <a:pPr/>
              <a:t>47</a:t>
            </a:fld>
            <a:endParaRPr lang="de-DE" b="0"/>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A429A5C4-E971-4C58-8A8E-D201593AD7BD}" type="slidenum">
              <a:rPr lang="de-DE"/>
              <a:pPr>
                <a:defRPr/>
              </a:pPr>
              <a:t>48</a:t>
            </a:fld>
            <a:endParaRPr lang="de-DE" dirty="0"/>
          </a:p>
        </p:txBody>
      </p:sp>
      <p:sp>
        <p:nvSpPr>
          <p:cNvPr id="9932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7934A26-D087-445B-B290-9489DBFD1EDA}" type="slidenum">
              <a:rPr lang="de-DE" b="0"/>
              <a:pPr/>
              <a:t>48</a:t>
            </a:fld>
            <a:endParaRPr lang="de-DE" b="0"/>
          </a:p>
        </p:txBody>
      </p:sp>
      <p:sp>
        <p:nvSpPr>
          <p:cNvPr id="99330" name="Titel 5"/>
          <p:cNvSpPr>
            <a:spLocks noGrp="1"/>
          </p:cNvSpPr>
          <p:nvPr>
            <p:ph type="title"/>
          </p:nvPr>
        </p:nvSpPr>
        <p:spPr>
          <a:xfrm>
            <a:off x="619125" y="2311400"/>
            <a:ext cx="7772400" cy="1362075"/>
          </a:xfrm>
        </p:spPr>
        <p:txBody>
          <a:bodyPr/>
          <a:lstStyle/>
          <a:p>
            <a:pPr algn="ctr"/>
            <a:r>
              <a:rPr lang="de-DE" sz="2400" cap="none" smtClean="0">
                <a:ea typeface="ＭＳ Ｐゴシック" pitchFamily="34" charset="-128"/>
              </a:rPr>
              <a:t>KONSTRUKT, STRUKTUR </a:t>
            </a:r>
            <a:br>
              <a:rPr lang="de-DE" sz="2400" cap="none" smtClean="0">
                <a:ea typeface="ＭＳ Ｐゴシック" pitchFamily="34" charset="-128"/>
              </a:rPr>
            </a:br>
            <a:r>
              <a:rPr lang="de-DE" sz="2400" cap="none" smtClean="0">
                <a:ea typeface="ＭＳ Ｐゴシック" pitchFamily="34" charset="-128"/>
              </a:rPr>
              <a:t>UND ZENTRALE ELEMENTE</a:t>
            </a:r>
            <a:endParaRPr lang="de-DE" sz="2000" cap="none" smtClean="0">
              <a:ea typeface="ＭＳ Ｐゴシック" pitchFamily="34" charset="-128"/>
            </a:endParaRPr>
          </a:p>
        </p:txBody>
      </p:sp>
      <p:sp>
        <p:nvSpPr>
          <p:cNvPr id="99331" name="Textplatzhalter 6"/>
          <p:cNvSpPr>
            <a:spLocks noGrp="1"/>
          </p:cNvSpPr>
          <p:nvPr>
            <p:ph type="body" idx="1"/>
          </p:nvPr>
        </p:nvSpPr>
        <p:spPr>
          <a:xfrm>
            <a:off x="663575" y="1492250"/>
            <a:ext cx="7772400" cy="438150"/>
          </a:xfrm>
        </p:spPr>
        <p:txBody>
          <a:bodyPr/>
          <a:lstStyle/>
          <a:p>
            <a:r>
              <a:rPr lang="de-DE" smtClean="0">
                <a:ea typeface="ＭＳ Ｐゴシック" pitchFamily="34" charset="-128"/>
              </a:rPr>
              <a:t>III. Schulinterne Lehrpläne:</a:t>
            </a:r>
          </a:p>
        </p:txBody>
      </p:sp>
      <p:sp>
        <p:nvSpPr>
          <p:cNvPr id="99332"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99333"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1B22996-4743-4197-A6EB-49757ADD0ECB}" type="slidenum">
              <a:rPr lang="de-DE" b="0"/>
              <a:pPr/>
              <a:t>48</a:t>
            </a:fld>
            <a:endParaRPr lang="de-DE" b="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7"/>
          <p:cNvSpPr>
            <a:spLocks noGrp="1" noChangeArrowheads="1"/>
          </p:cNvSpPr>
          <p:nvPr>
            <p:ph type="ftr" sz="quarter" idx="10"/>
          </p:nvPr>
        </p:nvSpPr>
        <p:spPr>
          <a:ln/>
        </p:spPr>
        <p:txBody>
          <a:bodyPr/>
          <a:lstStyle/>
          <a:p>
            <a:r>
              <a:rPr lang="de-DE"/>
              <a:t>Implementation KLP GOSt M Stand 12.10.2013</a:t>
            </a:r>
          </a:p>
        </p:txBody>
      </p:sp>
      <p:sp>
        <p:nvSpPr>
          <p:cNvPr id="10" name="Rectangle 8"/>
          <p:cNvSpPr>
            <a:spLocks noGrp="1" noChangeArrowheads="1"/>
          </p:cNvSpPr>
          <p:nvPr>
            <p:ph type="sldNum" sz="quarter" idx="11"/>
          </p:nvPr>
        </p:nvSpPr>
        <p:spPr>
          <a:ln/>
        </p:spPr>
        <p:txBody>
          <a:bodyPr/>
          <a:lstStyle/>
          <a:p>
            <a:pPr>
              <a:defRPr/>
            </a:pPr>
            <a:fld id="{ADA789B0-4769-4D2E-8370-F5EB3B7057D9}" type="slidenum">
              <a:rPr lang="de-DE"/>
              <a:pPr>
                <a:defRPr/>
              </a:pPr>
              <a:t>49</a:t>
            </a:fld>
            <a:endParaRPr lang="de-DE" dirty="0"/>
          </a:p>
        </p:txBody>
      </p:sp>
      <p:sp>
        <p:nvSpPr>
          <p:cNvPr id="10137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71CDDB4-D401-4D5C-948E-F43EE056A45C}" type="slidenum">
              <a:rPr lang="de-DE" b="0"/>
              <a:pPr/>
              <a:t>49</a:t>
            </a:fld>
            <a:endParaRPr lang="de-DE" b="0"/>
          </a:p>
        </p:txBody>
      </p:sp>
      <p:sp>
        <p:nvSpPr>
          <p:cNvPr id="101378" name="Text Box 3"/>
          <p:cNvSpPr txBox="1">
            <a:spLocks noChangeArrowheads="1"/>
          </p:cNvSpPr>
          <p:nvPr/>
        </p:nvSpPr>
        <p:spPr bwMode="auto">
          <a:xfrm>
            <a:off x="1311275" y="2935288"/>
            <a:ext cx="72675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spcBef>
                <a:spcPct val="50000"/>
              </a:spcBef>
            </a:pPr>
            <a:endParaRPr lang="de-DE" sz="1800" b="0"/>
          </a:p>
        </p:txBody>
      </p:sp>
      <p:sp>
        <p:nvSpPr>
          <p:cNvPr id="101379" name="Fußzeilenplatzhalter 3"/>
          <p:cNvSpPr txBox="1">
            <a:spLocks/>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b="0"/>
              <a:t>Implementation	Soest, 11. Okt. 2013</a:t>
            </a:r>
          </a:p>
        </p:txBody>
      </p:sp>
      <p:sp>
        <p:nvSpPr>
          <p:cNvPr id="101380" name="Titel 1"/>
          <p:cNvSpPr>
            <a:spLocks noGrp="1"/>
          </p:cNvSpPr>
          <p:nvPr>
            <p:ph type="title"/>
          </p:nvPr>
        </p:nvSpPr>
        <p:spPr>
          <a:xfrm>
            <a:off x="539750" y="1322388"/>
            <a:ext cx="8064500" cy="781050"/>
          </a:xfrm>
        </p:spPr>
        <p:txBody>
          <a:bodyPr/>
          <a:lstStyle/>
          <a:p>
            <a:r>
              <a:rPr lang="de-DE" smtClean="0">
                <a:ea typeface="ＭＳ Ｐゴシック" pitchFamily="34" charset="-128"/>
              </a:rPr>
              <a:t>Schulinterne Lehrpläne</a:t>
            </a:r>
            <a:br>
              <a:rPr lang="de-DE" smtClean="0">
                <a:ea typeface="ＭＳ Ｐゴシック" pitchFamily="34" charset="-128"/>
              </a:rPr>
            </a:br>
            <a:r>
              <a:rPr lang="de-DE" smtClean="0">
                <a:ea typeface="ＭＳ Ｐゴシック" pitchFamily="34" charset="-128"/>
              </a:rPr>
              <a:t>Aufgabe schulinterner Lehrpläne</a:t>
            </a:r>
            <a:br>
              <a:rPr lang="de-DE" smtClean="0">
                <a:ea typeface="ＭＳ Ｐゴシック" pitchFamily="34" charset="-128"/>
              </a:rPr>
            </a:br>
            <a:endParaRPr lang="de-DE" smtClean="0">
              <a:ea typeface="ＭＳ Ｐゴシック" pitchFamily="34" charset="-128"/>
            </a:endParaRPr>
          </a:p>
        </p:txBody>
      </p:sp>
      <p:sp>
        <p:nvSpPr>
          <p:cNvPr id="101381" name="Inhaltsplatzhalter 3"/>
          <p:cNvSpPr>
            <a:spLocks noGrp="1"/>
          </p:cNvSpPr>
          <p:nvPr>
            <p:ph idx="1"/>
          </p:nvPr>
        </p:nvSpPr>
        <p:spPr>
          <a:xfrm>
            <a:off x="539750" y="2373313"/>
            <a:ext cx="8064500" cy="3897312"/>
          </a:xfrm>
        </p:spPr>
        <p:txBody>
          <a:bodyPr/>
          <a:lstStyle/>
          <a:p>
            <a:r>
              <a:rPr lang="de-DE" smtClean="0">
                <a:ea typeface="ＭＳ Ｐゴシック" pitchFamily="34" charset="-128"/>
              </a:rPr>
              <a:t>Rechtliche Grundlagen</a:t>
            </a:r>
            <a:br>
              <a:rPr lang="de-DE" smtClean="0">
                <a:ea typeface="ＭＳ Ｐゴシック" pitchFamily="34" charset="-128"/>
              </a:rPr>
            </a:br>
            <a:r>
              <a:rPr lang="de-DE" smtClean="0">
                <a:ea typeface="ＭＳ Ｐゴシック" pitchFamily="34" charset="-128"/>
                <a:hlinkClick r:id="rId3" action="ppaction://hlinksldjump"/>
              </a:rPr>
              <a:t>§29 SchulG  – Unterrichtsvorgaben</a:t>
            </a:r>
            <a:endParaRPr lang="de-DE" smtClean="0">
              <a:ea typeface="ＭＳ Ｐゴシック" pitchFamily="34" charset="-128"/>
            </a:endParaRPr>
          </a:p>
          <a:p>
            <a:r>
              <a:rPr lang="de-DE" smtClean="0">
                <a:ea typeface="ＭＳ Ｐゴシック" pitchFamily="34" charset="-128"/>
              </a:rPr>
              <a:t>Verbindliche Vorgaben der Kernlehrpläne auf die Situation der Schule bezogen konkretisieren </a:t>
            </a:r>
          </a:p>
          <a:p>
            <a:r>
              <a:rPr lang="de-DE" smtClean="0">
                <a:ea typeface="ＭＳ Ｐゴシック" pitchFamily="34" charset="-128"/>
              </a:rPr>
              <a:t>Freiräume ausgestalten</a:t>
            </a:r>
          </a:p>
          <a:p>
            <a:endParaRPr lang="de-DE" smtClean="0">
              <a:ea typeface="ＭＳ Ｐゴシック" pitchFamily="34" charset="-128"/>
            </a:endParaRPr>
          </a:p>
        </p:txBody>
      </p:sp>
      <p:sp>
        <p:nvSpPr>
          <p:cNvPr id="101382"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1383"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55381F64-383F-4881-8B82-78CC61E4079E}" type="slidenum">
              <a:rPr lang="de-DE" b="0"/>
              <a:pPr/>
              <a:t>49</a:t>
            </a:fld>
            <a:endParaRPr lang="de-DE" b="0"/>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7"/>
          <p:cNvSpPr>
            <a:spLocks noGrp="1" noChangeArrowheads="1"/>
          </p:cNvSpPr>
          <p:nvPr>
            <p:ph type="ftr" sz="quarter" idx="10"/>
          </p:nvPr>
        </p:nvSpPr>
        <p:spPr>
          <a:ln/>
        </p:spPr>
        <p:txBody>
          <a:bodyPr/>
          <a:lstStyle/>
          <a:p>
            <a:r>
              <a:rPr lang="de-DE"/>
              <a:t>Implementation KLP GOSt M Stand 12.10.2013</a:t>
            </a:r>
          </a:p>
        </p:txBody>
      </p:sp>
      <p:sp>
        <p:nvSpPr>
          <p:cNvPr id="24" name="Rectangle 8"/>
          <p:cNvSpPr>
            <a:spLocks noGrp="1" noChangeArrowheads="1"/>
          </p:cNvSpPr>
          <p:nvPr>
            <p:ph type="sldNum" sz="quarter" idx="11"/>
          </p:nvPr>
        </p:nvSpPr>
        <p:spPr>
          <a:ln/>
        </p:spPr>
        <p:txBody>
          <a:bodyPr/>
          <a:lstStyle/>
          <a:p>
            <a:pPr>
              <a:defRPr/>
            </a:pPr>
            <a:fld id="{9B893C32-938A-4A51-B3BA-AE643904AA0F}" type="slidenum">
              <a:rPr lang="de-DE"/>
              <a:pPr>
                <a:defRPr/>
              </a:pPr>
              <a:t>5</a:t>
            </a:fld>
            <a:endParaRPr lang="de-DE" dirty="0"/>
          </a:p>
        </p:txBody>
      </p:sp>
      <p:sp>
        <p:nvSpPr>
          <p:cNvPr id="2662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53B79F57-2020-4582-8B39-D153040B899D}" type="slidenum">
              <a:rPr lang="de-DE" b="0"/>
              <a:pPr/>
              <a:t>5</a:t>
            </a:fld>
            <a:endParaRPr lang="de-DE" b="0"/>
          </a:p>
        </p:txBody>
      </p:sp>
      <p:sp>
        <p:nvSpPr>
          <p:cNvPr id="26626"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C26FE73-E55E-4480-8EB3-D2480A809B7C}" type="slidenum">
              <a:rPr lang="de-DE" altLang="de-DE" b="0"/>
              <a:pPr/>
              <a:t>5</a:t>
            </a:fld>
            <a:endParaRPr lang="de-DE" altLang="de-DE" b="0"/>
          </a:p>
        </p:txBody>
      </p:sp>
      <p:pic>
        <p:nvPicPr>
          <p:cNvPr id="26627" name="Picture 2" descr="grafik_transparent"/>
          <p:cNvPicPr>
            <a:picLocks noChangeAspect="1" noChangeArrowheads="1"/>
          </p:cNvPicPr>
          <p:nvPr/>
        </p:nvPicPr>
        <p:blipFill>
          <a:blip r:embed="rId3" cstate="print">
            <a:extLst>
              <a:ext uri="{28A0092B-C50C-407E-A947-70E740481C1C}">
                <a14:useLocalDpi xmlns:a14="http://schemas.microsoft.com/office/drawing/2010/main" val="0"/>
              </a:ext>
            </a:extLst>
          </a:blip>
          <a:srcRect l="-607" t="54451" r="-4999" b="8421"/>
          <a:stretch>
            <a:fillRect/>
          </a:stretch>
        </p:blipFill>
        <p:spPr bwMode="auto">
          <a:xfrm rot="-1356835">
            <a:off x="1692275" y="1677988"/>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Foliennummernplatzhalter 2"/>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570BC2A-EA1D-40AB-A6F7-A6A62E75859F}" type="slidenum">
              <a:rPr lang="de-DE" altLang="de-DE" b="0">
                <a:ea typeface="ヒラギノ角ゴ Pro W3"/>
                <a:cs typeface="ヒラギノ角ゴ Pro W3"/>
              </a:rPr>
              <a:pPr/>
              <a:t>5</a:t>
            </a:fld>
            <a:endParaRPr lang="de-DE" altLang="de-DE" b="0">
              <a:ea typeface="ヒラギノ角ゴ Pro W3"/>
              <a:cs typeface="ヒラギノ角ゴ Pro W3"/>
            </a:endParaRPr>
          </a:p>
        </p:txBody>
      </p:sp>
      <p:sp>
        <p:nvSpPr>
          <p:cNvPr id="26629" name="Rectangle 8"/>
          <p:cNvSpPr>
            <a:spLocks noChangeArrowheads="1"/>
          </p:cNvSpPr>
          <p:nvPr/>
        </p:nvSpPr>
        <p:spPr bwMode="auto">
          <a:xfrm>
            <a:off x="1881188" y="2508250"/>
            <a:ext cx="273685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r>
              <a:rPr lang="de-DE" altLang="de-DE" sz="1800" b="0">
                <a:ea typeface="ヒラギノ角ゴ Pro W3"/>
                <a:cs typeface="ヒラギノ角ゴ Pro W3"/>
              </a:rPr>
              <a:t>Unterrichtsgestaltung </a:t>
            </a:r>
            <a:br>
              <a:rPr lang="de-DE" altLang="de-DE" sz="1800" b="0">
                <a:ea typeface="ヒラギノ角ゴ Pro W3"/>
                <a:cs typeface="ヒラギノ角ゴ Pro W3"/>
              </a:rPr>
            </a:br>
            <a:r>
              <a:rPr lang="de-DE" altLang="de-DE" sz="1800" b="0">
                <a:ea typeface="ヒラギノ角ゴ Pro W3"/>
                <a:cs typeface="ヒラギノ角ゴ Pro W3"/>
              </a:rPr>
              <a:t>und Arbeitsprozesse </a:t>
            </a:r>
          </a:p>
        </p:txBody>
      </p:sp>
      <p:sp>
        <p:nvSpPr>
          <p:cNvPr id="26630" name="Rectangle 13"/>
          <p:cNvSpPr>
            <a:spLocks noChangeArrowheads="1"/>
          </p:cNvSpPr>
          <p:nvPr/>
        </p:nvSpPr>
        <p:spPr bwMode="auto">
          <a:xfrm>
            <a:off x="5384800" y="1412875"/>
            <a:ext cx="273685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0" hangingPunct="0"/>
            <a:r>
              <a:rPr lang="de-DE" altLang="de-DE" sz="1800" b="0">
                <a:ea typeface="ヒラギノ角ゴ Pro W3"/>
                <a:cs typeface="ヒラギノ角ゴ Pro W3"/>
              </a:rPr>
              <a:t>Nutzung des Angebots </a:t>
            </a:r>
            <a:br>
              <a:rPr lang="de-DE" altLang="de-DE" sz="1800" b="0">
                <a:ea typeface="ヒラギノ角ゴ Pro W3"/>
                <a:cs typeface="ヒラギノ角ゴ Pro W3"/>
              </a:rPr>
            </a:br>
            <a:r>
              <a:rPr lang="de-DE" altLang="de-DE" sz="1800" b="0">
                <a:ea typeface="ヒラギノ角ゴ Pro W3"/>
                <a:cs typeface="ヒラギノ角ゴ Pro W3"/>
              </a:rPr>
              <a:t>seitens der Schülerinnen </a:t>
            </a:r>
            <a:br>
              <a:rPr lang="de-DE" altLang="de-DE" sz="1800" b="0">
                <a:ea typeface="ヒラギノ角ゴ Pro W3"/>
                <a:cs typeface="ヒラギノ角ゴ Pro W3"/>
              </a:rPr>
            </a:br>
            <a:r>
              <a:rPr lang="de-DE" altLang="de-DE" sz="1800" b="0">
                <a:ea typeface="ヒラギノ角ゴ Pro W3"/>
                <a:cs typeface="ヒラギノ角ゴ Pro W3"/>
              </a:rPr>
              <a:t>und Schüler</a:t>
            </a:r>
          </a:p>
        </p:txBody>
      </p:sp>
      <p:sp>
        <p:nvSpPr>
          <p:cNvPr id="26631" name="Textfeld 14"/>
          <p:cNvSpPr txBox="1">
            <a:spLocks noChangeArrowheads="1"/>
          </p:cNvSpPr>
          <p:nvPr/>
        </p:nvSpPr>
        <p:spPr bwMode="auto">
          <a:xfrm>
            <a:off x="4705350" y="838200"/>
            <a:ext cx="4010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r">
              <a:spcBef>
                <a:spcPct val="50000"/>
              </a:spcBef>
            </a:pPr>
            <a:r>
              <a:rPr lang="de-DE" altLang="de-DE" sz="2400" b="0">
                <a:solidFill>
                  <a:srgbClr val="000066"/>
                </a:solidFill>
                <a:ea typeface="ヒラギノ角ゴ Pro W3"/>
                <a:cs typeface="ヒラギノ角ゴ Pro W3"/>
              </a:rPr>
              <a:t>Orientierungswechsel</a:t>
            </a:r>
          </a:p>
        </p:txBody>
      </p:sp>
      <p:sp>
        <p:nvSpPr>
          <p:cNvPr id="26632" name="Textfeld 2"/>
          <p:cNvSpPr txBox="1">
            <a:spLocks noChangeArrowheads="1"/>
          </p:cNvSpPr>
          <p:nvPr/>
        </p:nvSpPr>
        <p:spPr bwMode="auto">
          <a:xfrm>
            <a:off x="76200" y="1412875"/>
            <a:ext cx="3276600" cy="646113"/>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b="0">
                <a:solidFill>
                  <a:srgbClr val="0070C0"/>
                </a:solidFill>
              </a:rPr>
              <a:t>Steuerungsverständnis alter Lehrpläne</a:t>
            </a:r>
          </a:p>
        </p:txBody>
      </p:sp>
      <p:pic>
        <p:nvPicPr>
          <p:cNvPr id="26633" name="Picture 2" descr="grafik_transparent"/>
          <p:cNvPicPr>
            <a:picLocks noChangeAspect="1" noChangeArrowheads="1"/>
          </p:cNvPicPr>
          <p:nvPr/>
        </p:nvPicPr>
        <p:blipFill>
          <a:blip r:embed="rId4" cstate="print">
            <a:extLst>
              <a:ext uri="{28A0092B-C50C-407E-A947-70E740481C1C}">
                <a14:useLocalDpi xmlns:a14="http://schemas.microsoft.com/office/drawing/2010/main" val="0"/>
              </a:ext>
            </a:extLst>
          </a:blip>
          <a:srcRect l="-4999" t="8421" r="-607" b="54451"/>
          <a:stretch>
            <a:fillRect/>
          </a:stretch>
        </p:blipFill>
        <p:spPr bwMode="auto">
          <a:xfrm rot="-1356835">
            <a:off x="2133600" y="3806825"/>
            <a:ext cx="5221288"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4" name="Rectangle 12"/>
          <p:cNvSpPr>
            <a:spLocks noChangeArrowheads="1"/>
          </p:cNvSpPr>
          <p:nvPr/>
        </p:nvSpPr>
        <p:spPr bwMode="auto">
          <a:xfrm>
            <a:off x="5292725" y="2924175"/>
            <a:ext cx="2176463" cy="831850"/>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lang="de-DE" altLang="de-DE" sz="1800" b="0">
                <a:ea typeface="ヒラギノ角ゴ Pro W3"/>
                <a:cs typeface="ヒラギノ角ゴ Pro W3"/>
              </a:rPr>
              <a:t>Lernergebnisse</a:t>
            </a:r>
            <a:br>
              <a:rPr lang="de-DE" altLang="de-DE" sz="1800" b="0">
                <a:ea typeface="ヒラギノ角ゴ Pro W3"/>
                <a:cs typeface="ヒラギノ角ゴ Pro W3"/>
              </a:rPr>
            </a:br>
            <a:r>
              <a:rPr lang="de-DE" altLang="de-DE" sz="1800" b="0">
                <a:ea typeface="ヒラギノ角ゴ Pro W3"/>
                <a:cs typeface="ヒラギノ角ゴ Pro W3"/>
              </a:rPr>
              <a:t>Lernerfolg</a:t>
            </a:r>
          </a:p>
          <a:p>
            <a:pPr algn="ctr" eaLnBrk="0" hangingPunct="0"/>
            <a:endParaRPr lang="de-DE" altLang="de-DE" sz="1800" b="0">
              <a:ea typeface="ヒラギノ角ゴ Pro W3"/>
              <a:cs typeface="ヒラギノ角ゴ Pro W3"/>
            </a:endParaRPr>
          </a:p>
        </p:txBody>
      </p:sp>
      <p:grpSp>
        <p:nvGrpSpPr>
          <p:cNvPr id="26635" name="Group 9"/>
          <p:cNvGrpSpPr>
            <a:grpSpLocks/>
          </p:cNvGrpSpPr>
          <p:nvPr/>
        </p:nvGrpSpPr>
        <p:grpSpPr bwMode="auto">
          <a:xfrm>
            <a:off x="1692275" y="2447925"/>
            <a:ext cx="3024188" cy="3681413"/>
            <a:chOff x="1066" y="1117"/>
            <a:chExt cx="1905" cy="2641"/>
          </a:xfrm>
        </p:grpSpPr>
        <p:sp>
          <p:nvSpPr>
            <p:cNvPr id="26644" name="Rectangle 10"/>
            <p:cNvSpPr>
              <a:spLocks noChangeArrowheads="1"/>
            </p:cNvSpPr>
            <p:nvPr/>
          </p:nvSpPr>
          <p:spPr bwMode="auto">
            <a:xfrm>
              <a:off x="1066" y="1117"/>
              <a:ext cx="1905" cy="249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ltLang="de-DE" sz="1800" b="0">
                <a:ea typeface="ヒラギノ角ゴ Pro W3"/>
                <a:cs typeface="ヒラギノ角ゴ Pro W3"/>
              </a:endParaRPr>
            </a:p>
          </p:txBody>
        </p:sp>
        <p:sp>
          <p:nvSpPr>
            <p:cNvPr id="26645" name="Text Box 11"/>
            <p:cNvSpPr txBox="1">
              <a:spLocks noChangeArrowheads="1"/>
            </p:cNvSpPr>
            <p:nvPr/>
          </p:nvSpPr>
          <p:spPr bwMode="auto">
            <a:xfrm>
              <a:off x="1202" y="3430"/>
              <a:ext cx="1588" cy="3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eaLnBrk="0" hangingPunct="0">
                <a:spcBef>
                  <a:spcPct val="50000"/>
                </a:spcBef>
              </a:pPr>
              <a:r>
                <a:rPr lang="de-DE" altLang="de-DE" sz="1600" b="0">
                  <a:solidFill>
                    <a:srgbClr val="0070C0"/>
                  </a:solidFill>
                  <a:ea typeface="ヒラギノ角ゴ Pro W3"/>
                  <a:cs typeface="ヒラギノ角ゴ Pro W3"/>
                </a:rPr>
                <a:t>Fokus der Verantwortung</a:t>
              </a:r>
              <a:r>
                <a:rPr lang="de-DE" altLang="de-DE" sz="2400">
                  <a:solidFill>
                    <a:srgbClr val="0070C0"/>
                  </a:solidFill>
                  <a:ea typeface="ヒラギノ角ゴ Pro W3"/>
                  <a:cs typeface="ヒラギノ角ゴ Pro W3"/>
                </a:rPr>
                <a:t> </a:t>
              </a:r>
            </a:p>
          </p:txBody>
        </p:sp>
      </p:grpSp>
      <p:sp>
        <p:nvSpPr>
          <p:cNvPr id="26636" name="Rectangle 6"/>
          <p:cNvSpPr>
            <a:spLocks noChangeArrowheads="1"/>
          </p:cNvSpPr>
          <p:nvPr/>
        </p:nvSpPr>
        <p:spPr bwMode="auto">
          <a:xfrm>
            <a:off x="1763713" y="4149725"/>
            <a:ext cx="2881312" cy="936625"/>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lang="de-DE" altLang="de-DE" sz="1800" b="0">
                <a:ea typeface="ヒラギノ角ゴ Pro W3"/>
                <a:cs typeface="ヒラギノ角ゴ Pro W3"/>
              </a:rPr>
              <a:t>durchgenommener </a:t>
            </a:r>
            <a:br>
              <a:rPr lang="de-DE" altLang="de-DE" sz="1800" b="0">
                <a:ea typeface="ヒラギノ角ゴ Pro W3"/>
                <a:cs typeface="ヒラギノ角ゴ Pro W3"/>
              </a:rPr>
            </a:br>
            <a:r>
              <a:rPr lang="de-DE" altLang="de-DE" sz="1800" b="0">
                <a:solidFill>
                  <a:srgbClr val="0070C0"/>
                </a:solidFill>
                <a:ea typeface="ヒラギノ角ゴ Pro W3"/>
                <a:cs typeface="ヒラギノ角ゴ Pro W3"/>
              </a:rPr>
              <a:t>Stoff</a:t>
            </a:r>
            <a:r>
              <a:rPr lang="de-DE" altLang="de-DE" sz="1800" b="0">
                <a:ea typeface="ヒラギノ角ゴ Pro W3"/>
                <a:cs typeface="ヒラギノ角ゴ Pro W3"/>
              </a:rPr>
              <a:t> als unterrichtliches </a:t>
            </a:r>
            <a:br>
              <a:rPr lang="de-DE" altLang="de-DE" sz="1800" b="0">
                <a:ea typeface="ヒラギノ角ゴ Pro W3"/>
                <a:cs typeface="ヒラギノ角ゴ Pro W3"/>
              </a:rPr>
            </a:br>
            <a:r>
              <a:rPr lang="de-DE" altLang="de-DE" sz="1800" b="0">
                <a:ea typeface="ヒラギノ角ゴ Pro W3"/>
                <a:cs typeface="ヒラギノ角ゴ Pro W3"/>
              </a:rPr>
              <a:t>Angebot</a:t>
            </a:r>
          </a:p>
        </p:txBody>
      </p:sp>
      <p:grpSp>
        <p:nvGrpSpPr>
          <p:cNvPr id="26637" name="Group 8"/>
          <p:cNvGrpSpPr>
            <a:grpSpLocks/>
          </p:cNvGrpSpPr>
          <p:nvPr/>
        </p:nvGrpSpPr>
        <p:grpSpPr bwMode="auto">
          <a:xfrm>
            <a:off x="5051425" y="1412875"/>
            <a:ext cx="3155950" cy="4038600"/>
            <a:chOff x="1066" y="966"/>
            <a:chExt cx="2141" cy="2782"/>
          </a:xfrm>
        </p:grpSpPr>
        <p:sp>
          <p:nvSpPr>
            <p:cNvPr id="26642" name="Rectangle 9"/>
            <p:cNvSpPr>
              <a:spLocks noChangeArrowheads="1"/>
            </p:cNvSpPr>
            <p:nvPr/>
          </p:nvSpPr>
          <p:spPr bwMode="auto">
            <a:xfrm>
              <a:off x="1066" y="966"/>
              <a:ext cx="2141" cy="2646"/>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de-DE" altLang="de-DE" sz="1800" b="0"/>
            </a:p>
          </p:txBody>
        </p:sp>
        <p:sp>
          <p:nvSpPr>
            <p:cNvPr id="26643" name="Text Box 10"/>
            <p:cNvSpPr txBox="1">
              <a:spLocks noChangeArrowheads="1"/>
            </p:cNvSpPr>
            <p:nvPr/>
          </p:nvSpPr>
          <p:spPr bwMode="auto">
            <a:xfrm>
              <a:off x="1384" y="3430"/>
              <a:ext cx="1695" cy="31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eaLnBrk="0" hangingPunct="0">
                <a:spcBef>
                  <a:spcPct val="50000"/>
                </a:spcBef>
              </a:pPr>
              <a:r>
                <a:rPr lang="de-DE" altLang="de-DE" sz="1600" b="0">
                  <a:solidFill>
                    <a:srgbClr val="CD0921"/>
                  </a:solidFill>
                  <a:ea typeface="ヒラギノ角ゴ Pro W3"/>
                  <a:cs typeface="ヒラギノ角ゴ Pro W3"/>
                </a:rPr>
                <a:t>Fokus der Verantwortung</a:t>
              </a:r>
              <a:r>
                <a:rPr lang="de-DE" altLang="de-DE" sz="2400">
                  <a:ea typeface="ヒラギノ角ゴ Pro W3"/>
                  <a:cs typeface="ヒラギノ角ゴ Pro W3"/>
                </a:rPr>
                <a:t> </a:t>
              </a:r>
            </a:p>
          </p:txBody>
        </p:sp>
      </p:grpSp>
      <p:sp>
        <p:nvSpPr>
          <p:cNvPr id="26638" name="Textfeld 15"/>
          <p:cNvSpPr txBox="1">
            <a:spLocks noChangeArrowheads="1"/>
          </p:cNvSpPr>
          <p:nvPr/>
        </p:nvSpPr>
        <p:spPr bwMode="auto">
          <a:xfrm>
            <a:off x="5830888" y="5651500"/>
            <a:ext cx="3276600" cy="64611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b="0">
                <a:solidFill>
                  <a:srgbClr val="FF0000"/>
                </a:solidFill>
              </a:rPr>
              <a:t>Steuerungsverständnis neuer 	           Kernlehrpläne</a:t>
            </a:r>
          </a:p>
        </p:txBody>
      </p:sp>
      <p:sp>
        <p:nvSpPr>
          <p:cNvPr id="26639" name="Rectangle 12"/>
          <p:cNvSpPr>
            <a:spLocks noChangeArrowheads="1"/>
          </p:cNvSpPr>
          <p:nvPr/>
        </p:nvSpPr>
        <p:spPr bwMode="auto">
          <a:xfrm>
            <a:off x="5291138" y="2922588"/>
            <a:ext cx="2176462" cy="831850"/>
          </a:xfrm>
          <a:prstGeom prst="rect">
            <a:avLst/>
          </a:prstGeom>
          <a:noFill/>
          <a:ln w="9525">
            <a:solidFill>
              <a:srgbClr val="0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lang="de-DE" altLang="de-DE" sz="1800" b="0">
                <a:ea typeface="ヒラギノ角ゴ Pro W3"/>
                <a:cs typeface="ヒラギノ角ゴ Pro W3"/>
              </a:rPr>
              <a:t>Lernergebnisse</a:t>
            </a:r>
            <a:br>
              <a:rPr lang="de-DE" altLang="de-DE" sz="1800" b="0">
                <a:ea typeface="ヒラギノ角ゴ Pro W3"/>
                <a:cs typeface="ヒラギノ角ゴ Pro W3"/>
              </a:rPr>
            </a:br>
            <a:r>
              <a:rPr lang="de-DE" altLang="de-DE" sz="1800" b="0">
                <a:ea typeface="ヒラギノ角ゴ Pro W3"/>
                <a:cs typeface="ヒラギノ角ゴ Pro W3"/>
              </a:rPr>
              <a:t>Lernerfolg</a:t>
            </a:r>
          </a:p>
          <a:p>
            <a:pPr algn="ctr" eaLnBrk="0" hangingPunct="0"/>
            <a:r>
              <a:rPr lang="de-DE" altLang="de-DE" sz="1800" b="0">
                <a:solidFill>
                  <a:srgbClr val="FF0000"/>
                </a:solidFill>
                <a:ea typeface="ヒラギノ角ゴ Pro W3"/>
                <a:cs typeface="ヒラギノ角ゴ Pro W3"/>
              </a:rPr>
              <a:t>Kompetenzen</a:t>
            </a:r>
          </a:p>
        </p:txBody>
      </p:sp>
      <p:sp>
        <p:nvSpPr>
          <p:cNvPr id="26640"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26641"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ADD1FEDB-FA03-4CFD-9253-2AFA0E48361C}" type="slidenum">
              <a:rPr lang="de-DE" b="0"/>
              <a:pPr/>
              <a:t>5</a:t>
            </a:fld>
            <a:endParaRPr lang="de-DE" b="0"/>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ectangle 7"/>
          <p:cNvSpPr>
            <a:spLocks noGrp="1" noChangeArrowheads="1"/>
          </p:cNvSpPr>
          <p:nvPr>
            <p:ph type="ftr" sz="quarter" idx="10"/>
          </p:nvPr>
        </p:nvSpPr>
        <p:spPr>
          <a:ln/>
        </p:spPr>
        <p:txBody>
          <a:bodyPr/>
          <a:lstStyle/>
          <a:p>
            <a:r>
              <a:rPr lang="de-DE"/>
              <a:t>Implementation KLP GOSt M Stand 12.10.2013</a:t>
            </a:r>
          </a:p>
        </p:txBody>
      </p:sp>
      <p:sp>
        <p:nvSpPr>
          <p:cNvPr id="9" name="Rectangle 8"/>
          <p:cNvSpPr>
            <a:spLocks noGrp="1" noChangeArrowheads="1"/>
          </p:cNvSpPr>
          <p:nvPr>
            <p:ph type="sldNum" sz="quarter" idx="11"/>
          </p:nvPr>
        </p:nvSpPr>
        <p:spPr>
          <a:ln/>
        </p:spPr>
        <p:txBody>
          <a:bodyPr/>
          <a:lstStyle/>
          <a:p>
            <a:pPr>
              <a:defRPr/>
            </a:pPr>
            <a:fld id="{60760298-4AA0-48A2-8053-C7A9E3408A26}" type="slidenum">
              <a:rPr lang="de-DE"/>
              <a:pPr>
                <a:defRPr/>
              </a:pPr>
              <a:t>50</a:t>
            </a:fld>
            <a:endParaRPr lang="de-DE" dirty="0"/>
          </a:p>
        </p:txBody>
      </p:sp>
      <p:sp>
        <p:nvSpPr>
          <p:cNvPr id="10342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9334696F-881A-4960-A8EA-2848E95EE8D5}" type="slidenum">
              <a:rPr lang="de-DE" b="0"/>
              <a:pPr/>
              <a:t>50</a:t>
            </a:fld>
            <a:endParaRPr lang="de-DE" b="0"/>
          </a:p>
        </p:txBody>
      </p:sp>
      <p:sp>
        <p:nvSpPr>
          <p:cNvPr id="103426" name="Titel 1"/>
          <p:cNvSpPr>
            <a:spLocks noGrp="1"/>
          </p:cNvSpPr>
          <p:nvPr>
            <p:ph type="title"/>
          </p:nvPr>
        </p:nvSpPr>
        <p:spPr>
          <a:xfrm>
            <a:off x="539750" y="1322388"/>
            <a:ext cx="8064500" cy="781050"/>
          </a:xfrm>
        </p:spPr>
        <p:txBody>
          <a:bodyPr/>
          <a:lstStyle/>
          <a:p>
            <a:r>
              <a:rPr lang="de-DE" smtClean="0">
                <a:ea typeface="ＭＳ Ｐゴシック" pitchFamily="34" charset="-128"/>
              </a:rPr>
              <a:t>§ 29 SchulG – Unterrichtsvorgaben</a:t>
            </a:r>
            <a:br>
              <a:rPr lang="de-DE" smtClean="0">
                <a:ea typeface="ＭＳ Ｐゴシック" pitchFamily="34" charset="-128"/>
              </a:rPr>
            </a:br>
            <a:endParaRPr lang="de-DE" smtClean="0">
              <a:ea typeface="ＭＳ Ｐゴシック" pitchFamily="34" charset="-128"/>
            </a:endParaRPr>
          </a:p>
        </p:txBody>
      </p:sp>
      <p:sp>
        <p:nvSpPr>
          <p:cNvPr id="103427" name="Inhaltsplatzhalter 2"/>
          <p:cNvSpPr>
            <a:spLocks noGrp="1"/>
          </p:cNvSpPr>
          <p:nvPr>
            <p:ph idx="1"/>
          </p:nvPr>
        </p:nvSpPr>
        <p:spPr>
          <a:xfrm>
            <a:off x="539750" y="1992313"/>
            <a:ext cx="8064500" cy="3897312"/>
          </a:xfrm>
        </p:spPr>
        <p:txBody>
          <a:bodyPr/>
          <a:lstStyle/>
          <a:p>
            <a:pPr marL="914400" lvl="1" indent="-457200">
              <a:buFontTx/>
              <a:buAutoNum type="arabicParenBoth"/>
            </a:pPr>
            <a:r>
              <a:rPr lang="de-DE" smtClean="0">
                <a:ea typeface="ＭＳ Ｐゴシック" pitchFamily="34" charset="-128"/>
              </a:rPr>
              <a:t>Das Ministerium erlässt in der Regel schulformspezifische Vorgaben für den Unterricht (Richtlinien, Rahmenvorgaben, Lehrpläne). Diese legen insbesondere die Ziele und Inhalte für die Bildungsgänge, Unterrichtsfächer und Lernbereiche fest und bestimmen die erwarteten Lernergebnisse (Bildungsstandards).</a:t>
            </a:r>
          </a:p>
          <a:p>
            <a:pPr marL="914400" lvl="1" indent="-457200">
              <a:buFontTx/>
              <a:buAutoNum type="arabicParenBoth"/>
            </a:pPr>
            <a:r>
              <a:rPr lang="de-DE" smtClean="0">
                <a:ea typeface="ＭＳ Ｐゴシック" pitchFamily="34" charset="-128"/>
              </a:rPr>
              <a:t>Die Schulen bestimmen auf der Grundlage der Unterrichtsvorgaben nach Absatz 1 in Verbindung mit ihrem Schulprogramm schuleigene Unterrichtsvorgaben.</a:t>
            </a:r>
          </a:p>
          <a:p>
            <a:pPr marL="914400" lvl="1" indent="-457200">
              <a:buFontTx/>
              <a:buAutoNum type="arabicParenBoth"/>
            </a:pPr>
            <a:r>
              <a:rPr lang="de-DE" smtClean="0">
                <a:ea typeface="ＭＳ Ｐゴシック" pitchFamily="34" charset="-128"/>
              </a:rPr>
              <a:t>Unterrichtsvorgaben nach den Absätzen 1 und 2 sind so zu fassen, dass für die Lehrerinnen und Lehrer ein pädagogischer Gestaltungsspielraum bleibt.</a:t>
            </a:r>
          </a:p>
          <a:p>
            <a:endParaRPr lang="de-DE" smtClean="0">
              <a:ea typeface="ＭＳ Ｐゴシック" pitchFamily="34" charset="-128"/>
            </a:endParaRPr>
          </a:p>
        </p:txBody>
      </p:sp>
      <p:sp>
        <p:nvSpPr>
          <p:cNvPr id="103428"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9D04FA73-B759-490A-BEE2-2D212EA3AAF5}" type="slidenum">
              <a:rPr lang="de-DE" b="0"/>
              <a:pPr/>
              <a:t>50</a:t>
            </a:fld>
            <a:endParaRPr lang="de-DE" b="0"/>
          </a:p>
        </p:txBody>
      </p:sp>
      <p:sp>
        <p:nvSpPr>
          <p:cNvPr id="103429" name="Fußzeilenplatzhalter 4"/>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3430" name="Textfeld 5"/>
          <p:cNvSpPr txBox="1">
            <a:spLocks noChangeArrowheads="1"/>
          </p:cNvSpPr>
          <p:nvPr/>
        </p:nvSpPr>
        <p:spPr bwMode="auto">
          <a:xfrm>
            <a:off x="7581900" y="5834063"/>
            <a:ext cx="13604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r"/>
            <a:r>
              <a:rPr lang="de-DE" sz="1800" b="0">
                <a:solidFill>
                  <a:srgbClr val="FF0000"/>
                </a:solidFill>
                <a:hlinkClick r:id="rId2" action="ppaction://hlinksldjump"/>
              </a:rPr>
              <a:t>zurück</a:t>
            </a:r>
            <a:endParaRPr lang="de-DE" sz="1800" b="0">
              <a:solidFill>
                <a:srgbClr val="FF0000"/>
              </a:solidFill>
            </a:endParaRP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7"/>
          <p:cNvSpPr>
            <a:spLocks noGrp="1" noChangeArrowheads="1"/>
          </p:cNvSpPr>
          <p:nvPr>
            <p:ph type="ftr" sz="quarter" idx="10"/>
          </p:nvPr>
        </p:nvSpPr>
        <p:spPr>
          <a:ln/>
        </p:spPr>
        <p:txBody>
          <a:bodyPr/>
          <a:lstStyle/>
          <a:p>
            <a:r>
              <a:rPr lang="de-DE"/>
              <a:t>Implementation KLP GOSt M Stand 12.10.2013</a:t>
            </a:r>
          </a:p>
        </p:txBody>
      </p:sp>
      <p:sp>
        <p:nvSpPr>
          <p:cNvPr id="11" name="Rectangle 8"/>
          <p:cNvSpPr>
            <a:spLocks noGrp="1" noChangeArrowheads="1"/>
          </p:cNvSpPr>
          <p:nvPr>
            <p:ph type="sldNum" sz="quarter" idx="11"/>
          </p:nvPr>
        </p:nvSpPr>
        <p:spPr>
          <a:ln/>
        </p:spPr>
        <p:txBody>
          <a:bodyPr/>
          <a:lstStyle/>
          <a:p>
            <a:pPr>
              <a:defRPr/>
            </a:pPr>
            <a:fld id="{BE2B5CC6-8F0D-4156-8462-021873CDC8F1}" type="slidenum">
              <a:rPr lang="de-DE"/>
              <a:pPr>
                <a:defRPr/>
              </a:pPr>
              <a:t>51</a:t>
            </a:fld>
            <a:endParaRPr lang="de-DE" dirty="0"/>
          </a:p>
        </p:txBody>
      </p:sp>
      <p:sp>
        <p:nvSpPr>
          <p:cNvPr id="10444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42610A37-18FA-4F5F-B429-9C89C59AA08E}" type="slidenum">
              <a:rPr lang="de-DE" b="0"/>
              <a:pPr/>
              <a:t>51</a:t>
            </a:fld>
            <a:endParaRPr lang="de-DE" b="0"/>
          </a:p>
        </p:txBody>
      </p:sp>
      <p:sp>
        <p:nvSpPr>
          <p:cNvPr id="104450" name="Titel 1"/>
          <p:cNvSpPr>
            <a:spLocks noGrp="1"/>
          </p:cNvSpPr>
          <p:nvPr>
            <p:ph type="title"/>
          </p:nvPr>
        </p:nvSpPr>
        <p:spPr/>
        <p:txBody>
          <a:bodyPr/>
          <a:lstStyle/>
          <a:p>
            <a:r>
              <a:rPr lang="de-DE" smtClean="0">
                <a:ea typeface="ＭＳ Ｐゴシック" pitchFamily="34" charset="-128"/>
              </a:rPr>
              <a:t>Anforderungen an schulinterne Lehrpläne</a:t>
            </a:r>
            <a:br>
              <a:rPr lang="de-DE" smtClean="0">
                <a:ea typeface="ＭＳ Ｐゴシック" pitchFamily="34" charset="-128"/>
              </a:rPr>
            </a:br>
            <a:r>
              <a:rPr lang="de-DE" smtClean="0">
                <a:ea typeface="ＭＳ Ｐゴシック" pitchFamily="34" charset="-128"/>
              </a:rPr>
              <a:t>auf der Grundlage kompetenzorientierter Kernlehrpläne</a:t>
            </a:r>
          </a:p>
        </p:txBody>
      </p:sp>
      <p:sp>
        <p:nvSpPr>
          <p:cNvPr id="104451" name="Textplatzhalter 10"/>
          <p:cNvSpPr>
            <a:spLocks noGrp="1"/>
          </p:cNvSpPr>
          <p:nvPr>
            <p:ph type="body" idx="1"/>
          </p:nvPr>
        </p:nvSpPr>
        <p:spPr>
          <a:xfrm>
            <a:off x="457200" y="1893888"/>
            <a:ext cx="4040188" cy="639762"/>
          </a:xfrm>
        </p:spPr>
        <p:txBody>
          <a:bodyPr/>
          <a:lstStyle/>
          <a:p>
            <a:r>
              <a:rPr lang="de-DE" sz="2000" smtClean="0">
                <a:ea typeface="ＭＳ Ｐゴシック" pitchFamily="34" charset="-128"/>
              </a:rPr>
              <a:t>Kernlehrplan</a:t>
            </a:r>
            <a:endParaRPr lang="de-DE" smtClean="0">
              <a:ea typeface="ＭＳ Ｐゴシック" pitchFamily="34" charset="-128"/>
            </a:endParaRPr>
          </a:p>
        </p:txBody>
      </p:sp>
      <p:sp>
        <p:nvSpPr>
          <p:cNvPr id="4" name="Inhaltsplatzhalter 3"/>
          <p:cNvSpPr>
            <a:spLocks noGrp="1"/>
          </p:cNvSpPr>
          <p:nvPr>
            <p:ph sz="half" idx="2"/>
          </p:nvPr>
        </p:nvSpPr>
        <p:spPr>
          <a:xfrm>
            <a:off x="457200" y="2640013"/>
            <a:ext cx="4040188" cy="3268662"/>
          </a:xfrm>
        </p:spPr>
        <p:txBody>
          <a:bodyPr>
            <a:normAutofit/>
          </a:bodyPr>
          <a:lstStyle/>
          <a:p>
            <a:pPr>
              <a:defRPr/>
            </a:pPr>
            <a:r>
              <a:rPr lang="de-DE" sz="1800" dirty="0" smtClean="0"/>
              <a:t>Vorgabe zu erreichender Kompetenzen …</a:t>
            </a:r>
          </a:p>
          <a:p>
            <a:pPr>
              <a:defRPr/>
            </a:pPr>
            <a:endParaRPr lang="de-DE" sz="1800" dirty="0" smtClean="0"/>
          </a:p>
          <a:p>
            <a:pPr>
              <a:defRPr/>
            </a:pPr>
            <a:r>
              <a:rPr lang="de-DE" sz="1800" dirty="0" smtClean="0"/>
              <a:t>Beschränkung auf den Kernbereich fachlicher Anforderungen durch Formulierung von Kompetenzerwartungen und inhaltlichen Schwerpunkten …</a:t>
            </a:r>
          </a:p>
          <a:p>
            <a:pPr>
              <a:defRPr/>
            </a:pPr>
            <a:endParaRPr lang="de-DE" sz="1800" dirty="0" smtClean="0"/>
          </a:p>
          <a:p>
            <a:pPr>
              <a:defRPr/>
            </a:pPr>
            <a:r>
              <a:rPr lang="de-DE" sz="1800" dirty="0">
                <a:ea typeface="ヒラギノ角ゴ Pro W3" pitchFamily="-112" charset="-128"/>
              </a:rPr>
              <a:t>Aussagen zur Leistungserfassung und -bewertung</a:t>
            </a:r>
            <a:r>
              <a:rPr lang="de-DE" sz="1800" kern="1200" dirty="0">
                <a:solidFill>
                  <a:srgbClr val="000000"/>
                </a:solidFill>
                <a:ea typeface="ヒラギノ角ゴ Pro W3" pitchFamily="-112" charset="-128"/>
              </a:rPr>
              <a:t> …</a:t>
            </a:r>
          </a:p>
          <a:p>
            <a:pPr>
              <a:defRPr/>
            </a:pPr>
            <a:endParaRPr lang="de-DE" sz="1800" dirty="0"/>
          </a:p>
        </p:txBody>
      </p:sp>
      <p:sp>
        <p:nvSpPr>
          <p:cNvPr id="104453" name="Textplatzhalter 11"/>
          <p:cNvSpPr>
            <a:spLocks noGrp="1"/>
          </p:cNvSpPr>
          <p:nvPr>
            <p:ph type="body" sz="quarter" idx="3"/>
          </p:nvPr>
        </p:nvSpPr>
        <p:spPr>
          <a:xfrm>
            <a:off x="4645025" y="1893888"/>
            <a:ext cx="4041775" cy="639762"/>
          </a:xfrm>
        </p:spPr>
        <p:txBody>
          <a:bodyPr/>
          <a:lstStyle/>
          <a:p>
            <a:r>
              <a:rPr lang="de-DE" sz="2000" smtClean="0">
                <a:ea typeface="ＭＳ Ｐゴシック" pitchFamily="34" charset="-128"/>
              </a:rPr>
              <a:t>Umsetzung</a:t>
            </a:r>
            <a:endParaRPr lang="de-DE" smtClean="0">
              <a:ea typeface="ＭＳ Ｐゴシック" pitchFamily="34" charset="-128"/>
            </a:endParaRPr>
          </a:p>
        </p:txBody>
      </p:sp>
      <p:sp>
        <p:nvSpPr>
          <p:cNvPr id="7" name="Inhaltsplatzhalter 6"/>
          <p:cNvSpPr>
            <a:spLocks noGrp="1"/>
          </p:cNvSpPr>
          <p:nvPr>
            <p:ph sz="quarter" idx="4"/>
          </p:nvPr>
        </p:nvSpPr>
        <p:spPr>
          <a:xfrm>
            <a:off x="4645025" y="2640013"/>
            <a:ext cx="4041775" cy="3268662"/>
          </a:xfrm>
        </p:spPr>
        <p:txBody>
          <a:bodyPr>
            <a:noAutofit/>
          </a:bodyPr>
          <a:lstStyle/>
          <a:p>
            <a:pPr>
              <a:spcAft>
                <a:spcPts val="1800"/>
              </a:spcAft>
              <a:defRPr/>
            </a:pPr>
            <a:r>
              <a:rPr lang="de-DE" sz="1800" dirty="0"/>
              <a:t>… Gestaltungsräume der </a:t>
            </a:r>
            <a:r>
              <a:rPr lang="de-DE" sz="1800" dirty="0" smtClean="0"/>
              <a:t>Schulen</a:t>
            </a:r>
          </a:p>
          <a:p>
            <a:pPr>
              <a:defRPr/>
            </a:pPr>
            <a:endParaRPr lang="de-DE" sz="1800" dirty="0"/>
          </a:p>
          <a:p>
            <a:pPr>
              <a:defRPr/>
            </a:pPr>
            <a:r>
              <a:rPr lang="de-DE" sz="1800" dirty="0" smtClean="0"/>
              <a:t>… Konkretisierung </a:t>
            </a:r>
            <a:r>
              <a:rPr lang="de-DE" sz="1800" dirty="0"/>
              <a:t>in unterrichtlichen Kontexten und Umsetzung in aufeinander abgestimmten Unterrichtsvorhaben (Progression, </a:t>
            </a:r>
            <a:r>
              <a:rPr lang="de-DE" sz="1800" dirty="0" err="1"/>
              <a:t>Kumulativität</a:t>
            </a:r>
            <a:r>
              <a:rPr lang="de-DE" sz="1800" dirty="0" smtClean="0"/>
              <a:t>)</a:t>
            </a:r>
          </a:p>
          <a:p>
            <a:pPr>
              <a:defRPr/>
            </a:pPr>
            <a:endParaRPr lang="de-DE" sz="1800" dirty="0" smtClean="0"/>
          </a:p>
          <a:p>
            <a:pPr marL="358775" indent="-358775">
              <a:spcBef>
                <a:spcPct val="50000"/>
              </a:spcBef>
              <a:buFont typeface="Times" pitchFamily="18" charset="0"/>
              <a:buChar char="•"/>
              <a:defRPr/>
            </a:pPr>
            <a:r>
              <a:rPr lang="de-DE" sz="1800" kern="1200" dirty="0">
                <a:solidFill>
                  <a:srgbClr val="000000"/>
                </a:solidFill>
                <a:ea typeface="ヒラギノ角ゴ Pro W3" pitchFamily="-112" charset="-128"/>
              </a:rPr>
              <a:t>… </a:t>
            </a:r>
            <a:r>
              <a:rPr lang="de-DE" sz="1800" dirty="0">
                <a:ea typeface="ヒラギノ角ゴ Pro W3" pitchFamily="-112" charset="-128"/>
              </a:rPr>
              <a:t>Vereinbarungen und Absprachen über Kriterien </a:t>
            </a:r>
          </a:p>
        </p:txBody>
      </p:sp>
      <p:sp>
        <p:nvSpPr>
          <p:cNvPr id="104455"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4456"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75B7DD9-9AF4-4E52-BAEC-03F3F36D10C9}" type="slidenum">
              <a:rPr lang="de-DE" b="0"/>
              <a:pPr/>
              <a:t>51</a:t>
            </a:fld>
            <a:endParaRPr lang="de-DE" b="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E24CD6C1-A764-4572-B988-C0FFB7E91D2E}" type="slidenum">
              <a:rPr lang="de-DE"/>
              <a:pPr>
                <a:defRPr/>
              </a:pPr>
              <a:t>52</a:t>
            </a:fld>
            <a:endParaRPr lang="de-DE" dirty="0"/>
          </a:p>
        </p:txBody>
      </p:sp>
      <p:sp>
        <p:nvSpPr>
          <p:cNvPr id="106497"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8A22E95-E859-404A-A23F-378BE8923586}" type="slidenum">
              <a:rPr lang="de-DE" b="0"/>
              <a:pPr/>
              <a:t>52</a:t>
            </a:fld>
            <a:endParaRPr lang="de-DE" b="0"/>
          </a:p>
        </p:txBody>
      </p:sp>
      <p:sp>
        <p:nvSpPr>
          <p:cNvPr id="106498" name="Titel 1"/>
          <p:cNvSpPr>
            <a:spLocks noGrp="1"/>
          </p:cNvSpPr>
          <p:nvPr>
            <p:ph type="title"/>
          </p:nvPr>
        </p:nvSpPr>
        <p:spPr>
          <a:xfrm>
            <a:off x="539750" y="1322388"/>
            <a:ext cx="8064500" cy="781050"/>
          </a:xfrm>
        </p:spPr>
        <p:txBody>
          <a:bodyPr/>
          <a:lstStyle/>
          <a:p>
            <a:r>
              <a:rPr lang="de-DE" smtClean="0">
                <a:ea typeface="ＭＳ Ｐゴシック" pitchFamily="34" charset="-128"/>
              </a:rPr>
              <a:t>Schulinterner Lehrplan</a:t>
            </a:r>
          </a:p>
        </p:txBody>
      </p:sp>
      <p:sp>
        <p:nvSpPr>
          <p:cNvPr id="11" name="Inhaltsplatzhalter 10"/>
          <p:cNvSpPr>
            <a:spLocks noGrp="1"/>
          </p:cNvSpPr>
          <p:nvPr>
            <p:ph idx="1"/>
          </p:nvPr>
        </p:nvSpPr>
        <p:spPr>
          <a:xfrm>
            <a:off x="539750" y="2187575"/>
            <a:ext cx="8064500" cy="3897313"/>
          </a:xfrm>
        </p:spPr>
        <p:txBody>
          <a:bodyPr>
            <a:normAutofit/>
          </a:bodyPr>
          <a:lstStyle/>
          <a:p>
            <a:pPr marL="982663" indent="-982663">
              <a:lnSpc>
                <a:spcPct val="110000"/>
              </a:lnSpc>
              <a:buFontTx/>
              <a:buNone/>
              <a:tabLst>
                <a:tab pos="982663" algn="l"/>
                <a:tab pos="7543800" algn="r"/>
              </a:tabLst>
            </a:pPr>
            <a:r>
              <a:rPr lang="de-DE" sz="1900" smtClean="0">
                <a:ea typeface="ＭＳ Ｐゴシック" pitchFamily="34" charset="-128"/>
              </a:rPr>
              <a:t>1	Die Fachgruppe Mathematik an der Riese-Schule</a:t>
            </a:r>
          </a:p>
          <a:p>
            <a:pPr marL="982663" indent="-982663">
              <a:lnSpc>
                <a:spcPct val="110000"/>
              </a:lnSpc>
              <a:buFontTx/>
              <a:buNone/>
              <a:tabLst>
                <a:tab pos="982663" algn="l"/>
                <a:tab pos="7543800" algn="r"/>
              </a:tabLst>
            </a:pPr>
            <a:r>
              <a:rPr lang="de-DE" sz="1900" smtClean="0">
                <a:ea typeface="ＭＳ Ｐゴシック" pitchFamily="34" charset="-128"/>
              </a:rPr>
              <a:t>2	Entscheidungen zum Unterricht</a:t>
            </a:r>
          </a:p>
          <a:p>
            <a:pPr marL="982663" indent="-982663">
              <a:lnSpc>
                <a:spcPct val="110000"/>
              </a:lnSpc>
              <a:buFontTx/>
              <a:buNone/>
              <a:tabLst>
                <a:tab pos="982663" algn="l"/>
                <a:tab pos="7543800" algn="r"/>
              </a:tabLst>
            </a:pPr>
            <a:r>
              <a:rPr lang="de-DE" sz="1900" smtClean="0">
                <a:ea typeface="ＭＳ Ｐゴシック" pitchFamily="34" charset="-128"/>
              </a:rPr>
              <a:t>2.1 	Unterrichtsvorhaben</a:t>
            </a:r>
          </a:p>
          <a:p>
            <a:pPr marL="982663" indent="-982663">
              <a:lnSpc>
                <a:spcPct val="110000"/>
              </a:lnSpc>
              <a:buFontTx/>
              <a:buNone/>
              <a:tabLst>
                <a:tab pos="982663" algn="l"/>
                <a:tab pos="7543800" algn="r"/>
              </a:tabLst>
            </a:pPr>
            <a:r>
              <a:rPr lang="de-DE" sz="1900" smtClean="0">
                <a:ea typeface="ＭＳ Ｐゴシック" pitchFamily="34" charset="-128"/>
              </a:rPr>
              <a:t>2.1.1 	</a:t>
            </a:r>
            <a:r>
              <a:rPr lang="de-DE" sz="1900" smtClean="0">
                <a:solidFill>
                  <a:schemeClr val="tx2"/>
                </a:solidFill>
                <a:ea typeface="ＭＳ Ｐゴシック" pitchFamily="34" charset="-128"/>
              </a:rPr>
              <a:t>Übersichtsraster Unterrichtsvorhaben</a:t>
            </a:r>
          </a:p>
          <a:p>
            <a:pPr marL="982663" indent="-982663">
              <a:lnSpc>
                <a:spcPct val="110000"/>
              </a:lnSpc>
              <a:buFontTx/>
              <a:buNone/>
              <a:tabLst>
                <a:tab pos="982663" algn="l"/>
                <a:tab pos="7543800" algn="r"/>
              </a:tabLst>
            </a:pPr>
            <a:r>
              <a:rPr lang="de-DE" sz="1900" smtClean="0">
                <a:ea typeface="ＭＳ Ｐゴシック" pitchFamily="34" charset="-128"/>
              </a:rPr>
              <a:t>2.1.2 	Konkretisierte Unterrichtsvorhaben</a:t>
            </a:r>
          </a:p>
          <a:p>
            <a:pPr marL="982663" indent="-982663">
              <a:lnSpc>
                <a:spcPct val="110000"/>
              </a:lnSpc>
              <a:buFontTx/>
              <a:buNone/>
              <a:tabLst>
                <a:tab pos="982663" algn="l"/>
                <a:tab pos="7543800" algn="r"/>
              </a:tabLst>
            </a:pPr>
            <a:r>
              <a:rPr lang="de-DE" sz="1900" smtClean="0">
                <a:ea typeface="ＭＳ Ｐゴシック" pitchFamily="34" charset="-128"/>
              </a:rPr>
              <a:t>2.2 	Grundsätze der fachmethodischen und fachdidaktischen Arbeit</a:t>
            </a:r>
          </a:p>
          <a:p>
            <a:pPr marL="982663" indent="-982663">
              <a:lnSpc>
                <a:spcPct val="110000"/>
              </a:lnSpc>
              <a:buFontTx/>
              <a:buNone/>
              <a:tabLst>
                <a:tab pos="982663" algn="l"/>
                <a:tab pos="7543800" algn="r"/>
              </a:tabLst>
            </a:pPr>
            <a:r>
              <a:rPr lang="de-DE" sz="1900" smtClean="0">
                <a:ea typeface="ＭＳ Ｐゴシック" pitchFamily="34" charset="-128"/>
              </a:rPr>
              <a:t>2.3 	Grundsätze der Leistungsbewertung</a:t>
            </a:r>
          </a:p>
          <a:p>
            <a:pPr marL="982663" indent="-982663">
              <a:lnSpc>
                <a:spcPct val="110000"/>
              </a:lnSpc>
              <a:buFontTx/>
              <a:buNone/>
              <a:tabLst>
                <a:tab pos="982663" algn="l"/>
                <a:tab pos="7543800" algn="r"/>
              </a:tabLst>
            </a:pPr>
            <a:r>
              <a:rPr lang="de-DE" sz="1900" smtClean="0">
                <a:ea typeface="ＭＳ Ｐゴシック" pitchFamily="34" charset="-128"/>
              </a:rPr>
              <a:t>2.4 	Lehr- und Lernmittel</a:t>
            </a:r>
          </a:p>
          <a:p>
            <a:pPr marL="982663" indent="-982663">
              <a:lnSpc>
                <a:spcPct val="110000"/>
              </a:lnSpc>
              <a:buFontTx/>
              <a:buNone/>
              <a:tabLst>
                <a:tab pos="982663" algn="l"/>
                <a:tab pos="7543800" algn="r"/>
              </a:tabLst>
            </a:pPr>
            <a:r>
              <a:rPr lang="de-DE" sz="1900" smtClean="0">
                <a:ea typeface="ＭＳ Ｐゴシック" pitchFamily="34" charset="-128"/>
              </a:rPr>
              <a:t>3	Entscheidungen zu fach- und unterrichtsübergreifenden Fragen</a:t>
            </a:r>
          </a:p>
          <a:p>
            <a:pPr marL="982663" indent="-982663">
              <a:lnSpc>
                <a:spcPct val="110000"/>
              </a:lnSpc>
              <a:buFontTx/>
              <a:buNone/>
              <a:tabLst>
                <a:tab pos="982663" algn="l"/>
                <a:tab pos="7543800" algn="r"/>
              </a:tabLst>
            </a:pPr>
            <a:r>
              <a:rPr lang="de-DE" sz="1900" smtClean="0">
                <a:ea typeface="ＭＳ Ｐゴシック" pitchFamily="34" charset="-128"/>
              </a:rPr>
              <a:t>4	Qualitätssicherung und Evaluation</a:t>
            </a:r>
          </a:p>
          <a:p>
            <a:pPr marL="982663" indent="-982663">
              <a:lnSpc>
                <a:spcPct val="110000"/>
              </a:lnSpc>
              <a:buFontTx/>
              <a:buNone/>
              <a:tabLst>
                <a:tab pos="982663" algn="l"/>
                <a:tab pos="7543800" algn="r"/>
              </a:tabLst>
            </a:pPr>
            <a:endParaRPr lang="de-DE" sz="1900" smtClean="0">
              <a:ea typeface="ＭＳ Ｐゴシック" pitchFamily="34" charset="-128"/>
            </a:endParaRPr>
          </a:p>
        </p:txBody>
      </p:sp>
      <p:sp>
        <p:nvSpPr>
          <p:cNvPr id="106500"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06501"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F8DB2A79-3C6A-45B8-8848-6FEAD7A5CBD9}" type="slidenum">
              <a:rPr lang="de-DE" b="0"/>
              <a:pPr/>
              <a:t>52</a:t>
            </a:fld>
            <a:endParaRPr lang="de-DE" b="0"/>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2"/>
          <p:cNvSpPr>
            <a:spLocks noGrp="1"/>
          </p:cNvSpPr>
          <p:nvPr>
            <p:ph type="ftr" sz="quarter" idx="10"/>
          </p:nvPr>
        </p:nvSpPr>
        <p:spPr/>
        <p:txBody>
          <a:bodyPr/>
          <a:lstStyle/>
          <a:p>
            <a:r>
              <a:rPr lang="de-DE"/>
              <a:t>Implementation KLP GOSt M Stand 12.10.2013Implementation Soest, Stand 19.09.13</a:t>
            </a:r>
          </a:p>
        </p:txBody>
      </p:sp>
      <p:sp>
        <p:nvSpPr>
          <p:cNvPr id="8" name="Foliennummernplatzhalter 3"/>
          <p:cNvSpPr>
            <a:spLocks noGrp="1"/>
          </p:cNvSpPr>
          <p:nvPr>
            <p:ph type="sldNum" sz="quarter" idx="11"/>
          </p:nvPr>
        </p:nvSpPr>
        <p:spPr/>
        <p:txBody>
          <a:bodyPr/>
          <a:lstStyle/>
          <a:p>
            <a:pPr>
              <a:defRPr/>
            </a:pPr>
            <a:fld id="{31D71E04-0C19-4B9F-B4A8-4748C740C345}" type="slidenum">
              <a:rPr lang="de-DE"/>
              <a:pPr>
                <a:defRPr/>
              </a:pPr>
              <a:t>53</a:t>
            </a:fld>
            <a:endParaRPr lang="de-DE"/>
          </a:p>
        </p:txBody>
      </p:sp>
      <p:sp>
        <p:nvSpPr>
          <p:cNvPr id="110593"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BD11974C-B1E6-472C-A289-63CF8EAB183A}" type="slidenum">
              <a:rPr lang="de-DE" b="0"/>
              <a:pPr/>
              <a:t>53</a:t>
            </a:fld>
            <a:endParaRPr lang="de-DE" b="0"/>
          </a:p>
        </p:txBody>
      </p:sp>
      <p:sp>
        <p:nvSpPr>
          <p:cNvPr id="110594" name="Rectangle 2"/>
          <p:cNvSpPr>
            <a:spLocks noGrp="1" noChangeArrowheads="1"/>
          </p:cNvSpPr>
          <p:nvPr>
            <p:ph type="title" idx="4294967295"/>
          </p:nvPr>
        </p:nvSpPr>
        <p:spPr>
          <a:xfrm>
            <a:off x="4729163" y="249238"/>
            <a:ext cx="4184650" cy="779462"/>
          </a:xfrm>
        </p:spPr>
        <p:txBody>
          <a:bodyPr/>
          <a:lstStyle/>
          <a:p>
            <a:r>
              <a:rPr lang="de-DE" sz="1800" smtClean="0">
                <a:ea typeface="ＭＳ Ｐゴシック" pitchFamily="34" charset="-128"/>
              </a:rPr>
              <a:t>Schulinterner Lehrplan Beispiel: </a:t>
            </a:r>
            <a:br>
              <a:rPr lang="de-DE" sz="1800" smtClean="0">
                <a:ea typeface="ＭＳ Ｐゴシック" pitchFamily="34" charset="-128"/>
              </a:rPr>
            </a:br>
            <a:r>
              <a:rPr lang="de-DE" sz="1800" smtClean="0">
                <a:ea typeface="ＭＳ Ｐゴシック" pitchFamily="34" charset="-128"/>
              </a:rPr>
              <a:t>Übersichtsraster GK Q1 Mathematik,</a:t>
            </a:r>
            <a:br>
              <a:rPr lang="de-DE" sz="1800" smtClean="0">
                <a:ea typeface="ＭＳ Ｐゴシック" pitchFamily="34" charset="-128"/>
              </a:rPr>
            </a:br>
            <a:r>
              <a:rPr lang="de-DE" sz="1800" smtClean="0">
                <a:ea typeface="ＭＳ Ｐゴシック" pitchFamily="34" charset="-128"/>
              </a:rPr>
              <a:t>Unterrichtsvorhaben I und II</a:t>
            </a:r>
          </a:p>
        </p:txBody>
      </p:sp>
      <p:sp>
        <p:nvSpPr>
          <p:cNvPr id="110595" name="Rectangle 4"/>
          <p:cNvSpPr>
            <a:spLocks noGrp="1" noChangeArrowheads="1"/>
          </p:cNvSpPr>
          <p:nvPr>
            <p:ph type="body" sz="half" idx="4294967295"/>
          </p:nvPr>
        </p:nvSpPr>
        <p:spPr>
          <a:xfrm>
            <a:off x="525463" y="1250950"/>
            <a:ext cx="3956050" cy="5091113"/>
          </a:xfrm>
        </p:spPr>
        <p:txBody>
          <a:bodyPr/>
          <a:lstStyle/>
          <a:p>
            <a:pPr marL="185738" indent="-185738">
              <a:buFontTx/>
              <a:buNone/>
            </a:pPr>
            <a:r>
              <a:rPr lang="de-DE" sz="1700" i="1" u="sng" smtClean="0">
                <a:ea typeface="ＭＳ Ｐゴシック" pitchFamily="34" charset="-128"/>
              </a:rPr>
              <a:t>Unterrichtsvorhaben Q1-I:</a:t>
            </a:r>
            <a:endParaRPr lang="de-DE" sz="1700" b="1" smtClean="0">
              <a:ea typeface="ＭＳ Ｐゴシック" pitchFamily="34" charset="-128"/>
            </a:endParaRPr>
          </a:p>
          <a:p>
            <a:pPr marL="185738" indent="-185738">
              <a:buFontTx/>
              <a:buNone/>
            </a:pPr>
            <a:r>
              <a:rPr lang="de-DE" sz="1700" b="1" smtClean="0">
                <a:ea typeface="ＭＳ Ｐゴシック" pitchFamily="34" charset="-128"/>
              </a:rPr>
              <a:t>Thema</a:t>
            </a:r>
            <a:r>
              <a:rPr lang="de-DE" sz="1700" smtClean="0">
                <a:ea typeface="ＭＳ Ｐゴシック" pitchFamily="34" charset="-128"/>
              </a:rPr>
              <a:t>:</a:t>
            </a:r>
            <a:endParaRPr lang="de-DE" sz="1700" i="1" smtClean="0">
              <a:ea typeface="ＭＳ Ｐゴシック" pitchFamily="34" charset="-128"/>
            </a:endParaRPr>
          </a:p>
          <a:p>
            <a:pPr marL="185738" indent="-185738">
              <a:buFontTx/>
              <a:buNone/>
            </a:pPr>
            <a:r>
              <a:rPr lang="de-DE" sz="1700" i="1" smtClean="0">
                <a:ea typeface="ＭＳ Ｐゴシック" pitchFamily="34" charset="-128"/>
              </a:rPr>
              <a:t>Optimierungsprobleme (Q-GK-A1)</a:t>
            </a:r>
          </a:p>
          <a:p>
            <a:pPr marL="185738" indent="-185738">
              <a:buFontTx/>
              <a:buNone/>
            </a:pPr>
            <a:endParaRPr lang="de-DE" sz="1700" b="1" smtClean="0">
              <a:ea typeface="ＭＳ Ｐゴシック" pitchFamily="34" charset="-128"/>
            </a:endParaRPr>
          </a:p>
          <a:p>
            <a:pPr marL="185738" indent="-185738">
              <a:buFontTx/>
              <a:buNone/>
            </a:pPr>
            <a:r>
              <a:rPr lang="de-DE" altLang="zh-CN" sz="1700" b="1" smtClean="0">
                <a:ea typeface="ＭＳ Ｐゴシック" pitchFamily="34" charset="-128"/>
              </a:rPr>
              <a:t>Zentrale Kompetenzen:</a:t>
            </a:r>
            <a:endParaRPr lang="de-DE" altLang="zh-CN" sz="1700" smtClean="0">
              <a:ea typeface="ＭＳ Ｐゴシック" pitchFamily="34" charset="-128"/>
            </a:endParaRPr>
          </a:p>
          <a:p>
            <a:pPr marL="185738" indent="-185738"/>
            <a:r>
              <a:rPr lang="de-DE" altLang="zh-CN" sz="1700" smtClean="0">
                <a:ea typeface="ＭＳ Ｐゴシック" pitchFamily="34" charset="-128"/>
              </a:rPr>
              <a:t>Modellieren</a:t>
            </a:r>
          </a:p>
          <a:p>
            <a:pPr marL="185738" indent="-185738"/>
            <a:r>
              <a:rPr lang="de-DE" altLang="zh-CN" sz="1700" smtClean="0">
                <a:ea typeface="ＭＳ Ｐゴシック" pitchFamily="34" charset="-128"/>
              </a:rPr>
              <a:t>Problemlösen</a:t>
            </a:r>
            <a:br>
              <a:rPr lang="de-DE" altLang="zh-CN" sz="1700" smtClean="0">
                <a:ea typeface="ＭＳ Ｐゴシック" pitchFamily="34" charset="-128"/>
              </a:rPr>
            </a:br>
            <a:endParaRPr lang="de-DE" altLang="zh-CN" sz="1700" b="1" smtClean="0">
              <a:ea typeface="ＭＳ Ｐゴシック" pitchFamily="34" charset="-128"/>
            </a:endParaRPr>
          </a:p>
          <a:p>
            <a:pPr marL="185738" indent="-185738">
              <a:buFontTx/>
              <a:buNone/>
            </a:pPr>
            <a:r>
              <a:rPr lang="de-DE" sz="1700" b="1" smtClean="0">
                <a:ea typeface="ＭＳ Ｐゴシック" pitchFamily="34" charset="-128"/>
              </a:rPr>
              <a:t>Inhaltsfelder</a:t>
            </a:r>
            <a:r>
              <a:rPr lang="de-DE" sz="1700" smtClean="0">
                <a:ea typeface="ＭＳ Ｐゴシック" pitchFamily="34" charset="-128"/>
              </a:rPr>
              <a:t>: </a:t>
            </a:r>
          </a:p>
          <a:p>
            <a:pPr marL="185738" indent="-185738">
              <a:buFontTx/>
              <a:buNone/>
            </a:pPr>
            <a:r>
              <a:rPr lang="de-DE" sz="1700" smtClean="0">
                <a:ea typeface="ＭＳ Ｐゴシック" pitchFamily="34" charset="-128"/>
              </a:rPr>
              <a:t>Funktionen und Analysis (A)</a:t>
            </a:r>
            <a:endParaRPr lang="de-DE" sz="1700" b="1" smtClean="0">
              <a:ea typeface="ＭＳ Ｐゴシック" pitchFamily="34" charset="-128"/>
            </a:endParaRPr>
          </a:p>
          <a:p>
            <a:pPr marL="185738" indent="-185738">
              <a:buFontTx/>
              <a:buNone/>
            </a:pPr>
            <a:endParaRPr lang="de-DE" sz="1700" b="1" smtClean="0">
              <a:ea typeface="ＭＳ Ｐゴシック" pitchFamily="34" charset="-128"/>
            </a:endParaRPr>
          </a:p>
          <a:p>
            <a:pPr marL="185738" indent="-185738">
              <a:buFontTx/>
              <a:buNone/>
            </a:pPr>
            <a:r>
              <a:rPr lang="de-DE" sz="1700" b="1" smtClean="0">
                <a:ea typeface="ＭＳ Ｐゴシック" pitchFamily="34" charset="-128"/>
              </a:rPr>
              <a:t>Inhaltliche Schwerpunkte</a:t>
            </a:r>
            <a:r>
              <a:rPr lang="de-DE" sz="1700" smtClean="0">
                <a:ea typeface="ＭＳ Ｐゴシック" pitchFamily="34" charset="-128"/>
              </a:rPr>
              <a:t>:</a:t>
            </a:r>
            <a:endParaRPr lang="de-DE" altLang="zh-CN" sz="1700" smtClean="0">
              <a:ea typeface="ＭＳ Ｐゴシック" pitchFamily="34" charset="-128"/>
            </a:endParaRPr>
          </a:p>
          <a:p>
            <a:pPr marL="185738" indent="-185738"/>
            <a:r>
              <a:rPr lang="de-DE" altLang="zh-CN" sz="1700" smtClean="0">
                <a:ea typeface="ＭＳ Ｐゴシック" pitchFamily="34" charset="-128"/>
              </a:rPr>
              <a:t>Funktionen als mathematische Modelle</a:t>
            </a:r>
          </a:p>
          <a:p>
            <a:pPr marL="185738" indent="-185738"/>
            <a:endParaRPr lang="de-DE" altLang="zh-CN" sz="1700" b="1" smtClean="0">
              <a:ea typeface="ＭＳ Ｐゴシック" pitchFamily="34" charset="-128"/>
            </a:endParaRPr>
          </a:p>
          <a:p>
            <a:pPr marL="185738" indent="-185738">
              <a:buFontTx/>
              <a:buNone/>
            </a:pPr>
            <a:r>
              <a:rPr lang="de-DE" altLang="zh-CN" sz="1700" b="1" smtClean="0">
                <a:ea typeface="ＭＳ Ｐゴシック" pitchFamily="34" charset="-128"/>
              </a:rPr>
              <a:t>Zeitbedarf</a:t>
            </a:r>
            <a:r>
              <a:rPr lang="de-DE" altLang="zh-CN" sz="1700" smtClean="0">
                <a:ea typeface="ＭＳ Ｐゴシック" pitchFamily="34" charset="-128"/>
              </a:rPr>
              <a:t>: 9 Std. </a:t>
            </a:r>
            <a:endParaRPr lang="de-DE" sz="1700" smtClean="0">
              <a:ea typeface="ＭＳ Ｐゴシック" pitchFamily="34" charset="-128"/>
            </a:endParaRPr>
          </a:p>
        </p:txBody>
      </p:sp>
      <p:sp>
        <p:nvSpPr>
          <p:cNvPr id="110596" name="Rectangle 5"/>
          <p:cNvSpPr>
            <a:spLocks noGrp="1" noChangeArrowheads="1"/>
          </p:cNvSpPr>
          <p:nvPr>
            <p:ph type="body" sz="half" idx="4294967295"/>
          </p:nvPr>
        </p:nvSpPr>
        <p:spPr>
          <a:xfrm>
            <a:off x="4648200" y="1308100"/>
            <a:ext cx="3956050" cy="4838700"/>
          </a:xfrm>
        </p:spPr>
        <p:txBody>
          <a:bodyPr/>
          <a:lstStyle/>
          <a:p>
            <a:pPr marL="0" indent="0">
              <a:lnSpc>
                <a:spcPct val="80000"/>
              </a:lnSpc>
              <a:buFontTx/>
              <a:buNone/>
            </a:pPr>
            <a:r>
              <a:rPr lang="de-DE" sz="1700" i="1" u="sng" smtClean="0">
                <a:ea typeface="ＭＳ Ｐゴシック" pitchFamily="34" charset="-128"/>
              </a:rPr>
              <a:t>Unterrichtsvorhaben Q1-II :</a:t>
            </a:r>
            <a:endParaRPr lang="de-DE" sz="1700" b="1" smtClean="0">
              <a:ea typeface="ＭＳ Ｐゴシック" pitchFamily="34" charset="-128"/>
            </a:endParaRPr>
          </a:p>
          <a:p>
            <a:pPr marL="0" indent="0">
              <a:lnSpc>
                <a:spcPct val="80000"/>
              </a:lnSpc>
              <a:buFontTx/>
              <a:buNone/>
            </a:pPr>
            <a:r>
              <a:rPr lang="de-DE" sz="1700" b="1" smtClean="0">
                <a:ea typeface="ＭＳ Ｐゴシック" pitchFamily="34" charset="-128"/>
              </a:rPr>
              <a:t>Thema</a:t>
            </a:r>
            <a:r>
              <a:rPr lang="de-DE" sz="1700" smtClean="0">
                <a:ea typeface="ＭＳ Ｐゴシック" pitchFamily="34" charset="-128"/>
              </a:rPr>
              <a:t>:</a:t>
            </a:r>
            <a:endParaRPr lang="de-DE" sz="1700" i="1" smtClean="0">
              <a:ea typeface="ＭＳ Ｐゴシック" pitchFamily="34" charset="-128"/>
            </a:endParaRPr>
          </a:p>
          <a:p>
            <a:pPr marL="0" indent="0">
              <a:lnSpc>
                <a:spcPct val="80000"/>
              </a:lnSpc>
              <a:buFontTx/>
              <a:buNone/>
            </a:pPr>
            <a:r>
              <a:rPr lang="de-DE" sz="1700" i="1" smtClean="0">
                <a:ea typeface="ＭＳ Ｐゴシック" pitchFamily="34" charset="-128"/>
              </a:rPr>
              <a:t>Funktionen beschreiben Formen Modellieren von Sachsituationen mit ganzrationalen Funktionen (Q-GK-A2)</a:t>
            </a:r>
            <a:endParaRPr lang="de-DE" sz="1700" b="1" smtClean="0">
              <a:ea typeface="ＭＳ Ｐゴシック" pitchFamily="34" charset="-128"/>
            </a:endParaRPr>
          </a:p>
          <a:p>
            <a:pPr marL="0" indent="0">
              <a:buFontTx/>
              <a:buNone/>
            </a:pPr>
            <a:r>
              <a:rPr lang="de-DE" sz="1700" b="1" smtClean="0">
                <a:ea typeface="ＭＳ Ｐゴシック" pitchFamily="34" charset="-128"/>
              </a:rPr>
              <a:t>Zentrale Kompetenzen:</a:t>
            </a:r>
            <a:endParaRPr lang="de-DE" sz="1700" smtClean="0">
              <a:ea typeface="ＭＳ Ｐゴシック" pitchFamily="34" charset="-128"/>
            </a:endParaRPr>
          </a:p>
          <a:p>
            <a:pPr marL="0" indent="0"/>
            <a:r>
              <a:rPr lang="de-DE" sz="1700" smtClean="0">
                <a:ea typeface="ＭＳ Ｐゴシック" pitchFamily="34" charset="-128"/>
              </a:rPr>
              <a:t>  Modellieren</a:t>
            </a:r>
          </a:p>
          <a:p>
            <a:pPr marL="0" indent="0"/>
            <a:r>
              <a:rPr lang="de-DE" sz="1700" smtClean="0">
                <a:ea typeface="ＭＳ Ｐゴシック" pitchFamily="34" charset="-128"/>
              </a:rPr>
              <a:t>  Werkzeuge nutzen</a:t>
            </a:r>
            <a:br>
              <a:rPr lang="de-DE" sz="1700" smtClean="0">
                <a:ea typeface="ＭＳ Ｐゴシック" pitchFamily="34" charset="-128"/>
              </a:rPr>
            </a:br>
            <a:r>
              <a:rPr lang="de-DE" sz="1500" smtClean="0">
                <a:ea typeface="ＭＳ Ｐゴシック" pitchFamily="34" charset="-128"/>
              </a:rPr>
              <a:t/>
            </a:r>
            <a:br>
              <a:rPr lang="de-DE" sz="1500" smtClean="0">
                <a:ea typeface="ＭＳ Ｐゴシック" pitchFamily="34" charset="-128"/>
              </a:rPr>
            </a:br>
            <a:r>
              <a:rPr lang="de-DE" sz="1700" b="1" smtClean="0">
                <a:ea typeface="ＭＳ Ｐゴシック" pitchFamily="34" charset="-128"/>
              </a:rPr>
              <a:t>Inhaltsfelder</a:t>
            </a:r>
            <a:r>
              <a:rPr lang="de-DE" sz="1700" smtClean="0">
                <a:ea typeface="ＭＳ Ｐゴシック" pitchFamily="34" charset="-128"/>
              </a:rPr>
              <a:t>: </a:t>
            </a:r>
          </a:p>
          <a:p>
            <a:pPr marL="0" indent="0">
              <a:lnSpc>
                <a:spcPct val="80000"/>
              </a:lnSpc>
              <a:buFontTx/>
              <a:buNone/>
            </a:pPr>
            <a:r>
              <a:rPr lang="de-DE" sz="1700" smtClean="0">
                <a:ea typeface="ＭＳ Ｐゴシック" pitchFamily="34" charset="-128"/>
              </a:rPr>
              <a:t>Funktionen und Analysis (A)</a:t>
            </a:r>
          </a:p>
          <a:p>
            <a:pPr marL="0" indent="0">
              <a:lnSpc>
                <a:spcPct val="80000"/>
              </a:lnSpc>
              <a:buFontTx/>
              <a:buNone/>
            </a:pPr>
            <a:r>
              <a:rPr lang="de-DE" sz="1700" smtClean="0">
                <a:ea typeface="ＭＳ Ｐゴシック" pitchFamily="34" charset="-128"/>
              </a:rPr>
              <a:t>Lineare Algebra (G)</a:t>
            </a:r>
            <a:endParaRPr lang="de-DE" sz="1700" b="1" smtClean="0">
              <a:ea typeface="ＭＳ Ｐゴシック" pitchFamily="34" charset="-128"/>
            </a:endParaRPr>
          </a:p>
          <a:p>
            <a:pPr marL="0" indent="0">
              <a:lnSpc>
                <a:spcPct val="80000"/>
              </a:lnSpc>
              <a:buFontTx/>
              <a:buNone/>
            </a:pPr>
            <a:endParaRPr lang="de-DE" sz="1700" b="1" smtClean="0">
              <a:ea typeface="ＭＳ Ｐゴシック" pitchFamily="34" charset="-128"/>
            </a:endParaRPr>
          </a:p>
          <a:p>
            <a:pPr marL="0" indent="0">
              <a:lnSpc>
                <a:spcPct val="80000"/>
              </a:lnSpc>
              <a:buFontTx/>
              <a:buNone/>
            </a:pPr>
            <a:r>
              <a:rPr lang="de-DE" sz="1700" b="1" smtClean="0">
                <a:ea typeface="ＭＳ Ｐゴシック" pitchFamily="34" charset="-128"/>
              </a:rPr>
              <a:t>Inhaltliche Schwerpunkte</a:t>
            </a:r>
            <a:r>
              <a:rPr lang="de-DE" sz="1700" smtClean="0">
                <a:ea typeface="ＭＳ Ｐゴシック" pitchFamily="34" charset="-128"/>
              </a:rPr>
              <a:t>:</a:t>
            </a:r>
          </a:p>
          <a:p>
            <a:pPr marL="0" indent="0">
              <a:lnSpc>
                <a:spcPct val="80000"/>
              </a:lnSpc>
            </a:pPr>
            <a:r>
              <a:rPr lang="de-DE" sz="1700" smtClean="0">
                <a:ea typeface="ＭＳ Ｐゴシック" pitchFamily="34" charset="-128"/>
              </a:rPr>
              <a:t>  Funktionen als mathematische Modelle</a:t>
            </a:r>
          </a:p>
          <a:p>
            <a:pPr marL="0" indent="0">
              <a:lnSpc>
                <a:spcPct val="80000"/>
              </a:lnSpc>
            </a:pPr>
            <a:r>
              <a:rPr lang="de-DE" sz="1700" smtClean="0">
                <a:ea typeface="ＭＳ Ｐゴシック" pitchFamily="34" charset="-128"/>
              </a:rPr>
              <a:t>  lineare Gleichungssysteme</a:t>
            </a:r>
            <a:endParaRPr lang="de-DE" sz="1700" b="1" smtClean="0">
              <a:ea typeface="ＭＳ Ｐゴシック" pitchFamily="34" charset="-128"/>
            </a:endParaRPr>
          </a:p>
          <a:p>
            <a:pPr marL="0" indent="0">
              <a:lnSpc>
                <a:spcPct val="80000"/>
              </a:lnSpc>
              <a:buFontTx/>
              <a:buNone/>
            </a:pPr>
            <a:endParaRPr lang="de-DE" sz="1700" b="1" smtClean="0">
              <a:ea typeface="ＭＳ Ｐゴシック" pitchFamily="34" charset="-128"/>
            </a:endParaRPr>
          </a:p>
          <a:p>
            <a:pPr marL="0" indent="0">
              <a:lnSpc>
                <a:spcPct val="80000"/>
              </a:lnSpc>
              <a:buFontTx/>
              <a:buNone/>
            </a:pPr>
            <a:r>
              <a:rPr lang="de-DE" sz="1700" b="1" smtClean="0">
                <a:ea typeface="ＭＳ Ｐゴシック" pitchFamily="34" charset="-128"/>
              </a:rPr>
              <a:t>Zeitbedarf</a:t>
            </a:r>
            <a:r>
              <a:rPr lang="de-DE" sz="1700" smtClean="0">
                <a:ea typeface="ＭＳ Ｐゴシック" pitchFamily="34" charset="-128"/>
              </a:rPr>
              <a:t>: 15 Std.</a:t>
            </a:r>
          </a:p>
        </p:txBody>
      </p:sp>
      <p:sp>
        <p:nvSpPr>
          <p:cNvPr id="110598" name="Rectangle 2"/>
          <p:cNvSpPr>
            <a:spLocks noChangeArrowheads="1"/>
          </p:cNvSpPr>
          <p:nvPr/>
        </p:nvSpPr>
        <p:spPr bwMode="auto">
          <a:xfrm>
            <a:off x="552450" y="973138"/>
            <a:ext cx="25781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r>
              <a:rPr lang="de-DE" sz="1800">
                <a:solidFill>
                  <a:srgbClr val="002060"/>
                </a:solidFill>
                <a:latin typeface="Arial-BoldMT"/>
              </a:rPr>
              <a:t/>
            </a:r>
            <a:br>
              <a:rPr lang="de-DE" sz="1800">
                <a:solidFill>
                  <a:srgbClr val="002060"/>
                </a:solidFill>
                <a:latin typeface="Arial-BoldMT"/>
              </a:rPr>
            </a:br>
            <a:r>
              <a:rPr lang="de-DE" sz="1800">
                <a:solidFill>
                  <a:srgbClr val="002060"/>
                </a:solidFill>
                <a:latin typeface="Arial-BoldMT"/>
              </a:rPr>
              <a:t/>
            </a:r>
            <a:br>
              <a:rPr lang="de-DE" sz="1800">
                <a:solidFill>
                  <a:srgbClr val="002060"/>
                </a:solidFill>
                <a:latin typeface="Arial-BoldMT"/>
              </a:rPr>
            </a:br>
            <a:r>
              <a:rPr lang="de-DE" sz="1800">
                <a:solidFill>
                  <a:srgbClr val="002060"/>
                </a:solidFill>
                <a:latin typeface="Arial-BoldMT"/>
              </a:rPr>
              <a:t/>
            </a:r>
            <a:br>
              <a:rPr lang="de-DE" sz="1800">
                <a:solidFill>
                  <a:srgbClr val="002060"/>
                </a:solidFill>
                <a:latin typeface="Arial-BoldMT"/>
              </a:rPr>
            </a:br>
            <a:endParaRPr lang="de-DE" sz="1800">
              <a:solidFill>
                <a:srgbClr val="002060"/>
              </a:solidFill>
              <a:latin typeface="Arial-BoldMT"/>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BEBF3FCD-CD87-46E6-972C-F637CED1C38E}" type="slidenum">
              <a:rPr lang="de-DE"/>
              <a:pPr>
                <a:defRPr/>
              </a:pPr>
              <a:t>54</a:t>
            </a:fld>
            <a:endParaRPr lang="de-DE" dirty="0"/>
          </a:p>
        </p:txBody>
      </p:sp>
      <p:sp>
        <p:nvSpPr>
          <p:cNvPr id="147458"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AEB5672-2A6E-45FA-833E-6E0B7C66AD77}" type="slidenum">
              <a:rPr lang="de-DE" b="0"/>
              <a:pPr/>
              <a:t>54</a:t>
            </a:fld>
            <a:endParaRPr lang="de-DE" b="0"/>
          </a:p>
        </p:txBody>
      </p:sp>
      <p:sp>
        <p:nvSpPr>
          <p:cNvPr id="147459" name="Titel 1"/>
          <p:cNvSpPr>
            <a:spLocks noGrp="1"/>
          </p:cNvSpPr>
          <p:nvPr>
            <p:ph type="title" idx="4294967295"/>
          </p:nvPr>
        </p:nvSpPr>
        <p:spPr>
          <a:xfrm>
            <a:off x="539750" y="1322388"/>
            <a:ext cx="8064500" cy="781050"/>
          </a:xfrm>
        </p:spPr>
        <p:txBody>
          <a:bodyPr/>
          <a:lstStyle/>
          <a:p>
            <a:r>
              <a:rPr lang="de-DE" smtClean="0">
                <a:ea typeface="ＭＳ Ｐゴシック" pitchFamily="34" charset="-128"/>
              </a:rPr>
              <a:t>Schulinterner Lehrplan</a:t>
            </a:r>
          </a:p>
        </p:txBody>
      </p:sp>
      <p:sp>
        <p:nvSpPr>
          <p:cNvPr id="11" name="Inhaltsplatzhalter 10"/>
          <p:cNvSpPr>
            <a:spLocks noGrp="1"/>
          </p:cNvSpPr>
          <p:nvPr>
            <p:ph idx="4294967295"/>
          </p:nvPr>
        </p:nvSpPr>
        <p:spPr>
          <a:xfrm>
            <a:off x="539750" y="2187575"/>
            <a:ext cx="8064500" cy="3897313"/>
          </a:xfrm>
        </p:spPr>
        <p:txBody>
          <a:bodyPr>
            <a:normAutofit/>
          </a:bodyPr>
          <a:lstStyle/>
          <a:p>
            <a:pPr marL="982663" indent="-982663">
              <a:lnSpc>
                <a:spcPct val="110000"/>
              </a:lnSpc>
              <a:buFontTx/>
              <a:buNone/>
              <a:tabLst>
                <a:tab pos="982663" algn="l"/>
                <a:tab pos="7543800" algn="r"/>
              </a:tabLst>
            </a:pPr>
            <a:r>
              <a:rPr lang="de-DE" sz="1900" smtClean="0">
                <a:ea typeface="ＭＳ Ｐゴシック" pitchFamily="34" charset="-128"/>
              </a:rPr>
              <a:t>1	Die Fachgruppe Mathematik an der Riese-Schule</a:t>
            </a:r>
          </a:p>
          <a:p>
            <a:pPr marL="982663" indent="-982663">
              <a:lnSpc>
                <a:spcPct val="110000"/>
              </a:lnSpc>
              <a:buFontTx/>
              <a:buNone/>
              <a:tabLst>
                <a:tab pos="982663" algn="l"/>
                <a:tab pos="7543800" algn="r"/>
              </a:tabLst>
            </a:pPr>
            <a:r>
              <a:rPr lang="de-DE" sz="1900" smtClean="0">
                <a:ea typeface="ＭＳ Ｐゴシック" pitchFamily="34" charset="-128"/>
              </a:rPr>
              <a:t>2	Entscheidungen zum Unterricht</a:t>
            </a:r>
          </a:p>
          <a:p>
            <a:pPr marL="982663" indent="-982663">
              <a:lnSpc>
                <a:spcPct val="110000"/>
              </a:lnSpc>
              <a:buFontTx/>
              <a:buNone/>
              <a:tabLst>
                <a:tab pos="982663" algn="l"/>
                <a:tab pos="7543800" algn="r"/>
              </a:tabLst>
            </a:pPr>
            <a:r>
              <a:rPr lang="de-DE" sz="1900" smtClean="0">
                <a:ea typeface="ＭＳ Ｐゴシック" pitchFamily="34" charset="-128"/>
              </a:rPr>
              <a:t>2.1 	Unterrichtsvorhaben</a:t>
            </a:r>
          </a:p>
          <a:p>
            <a:pPr marL="982663" indent="-982663">
              <a:lnSpc>
                <a:spcPct val="110000"/>
              </a:lnSpc>
              <a:buFontTx/>
              <a:buNone/>
              <a:tabLst>
                <a:tab pos="982663" algn="l"/>
                <a:tab pos="7543800" algn="r"/>
              </a:tabLst>
            </a:pPr>
            <a:r>
              <a:rPr lang="de-DE" sz="1900" smtClean="0">
                <a:ea typeface="ＭＳ Ｐゴシック" pitchFamily="34" charset="-128"/>
              </a:rPr>
              <a:t>2.1.1 	Übersichtsraster Unterrichtsvorhaben</a:t>
            </a:r>
          </a:p>
          <a:p>
            <a:pPr marL="982663" indent="-982663">
              <a:lnSpc>
                <a:spcPct val="110000"/>
              </a:lnSpc>
              <a:buFontTx/>
              <a:buNone/>
              <a:tabLst>
                <a:tab pos="982663" algn="l"/>
                <a:tab pos="7543800" algn="r"/>
              </a:tabLst>
            </a:pPr>
            <a:r>
              <a:rPr lang="de-DE" sz="1900" smtClean="0">
                <a:ea typeface="ＭＳ Ｐゴシック" pitchFamily="34" charset="-128"/>
              </a:rPr>
              <a:t>2.1.2 	</a:t>
            </a:r>
            <a:r>
              <a:rPr lang="de-DE" sz="1900" smtClean="0">
                <a:solidFill>
                  <a:schemeClr val="tx2"/>
                </a:solidFill>
                <a:ea typeface="ＭＳ Ｐゴシック" pitchFamily="34" charset="-128"/>
              </a:rPr>
              <a:t>Konkretisierte Unterrichtsvorhaben</a:t>
            </a:r>
          </a:p>
          <a:p>
            <a:pPr marL="982663" indent="-982663">
              <a:lnSpc>
                <a:spcPct val="110000"/>
              </a:lnSpc>
              <a:buFontTx/>
              <a:buNone/>
              <a:tabLst>
                <a:tab pos="982663" algn="l"/>
                <a:tab pos="7543800" algn="r"/>
              </a:tabLst>
            </a:pPr>
            <a:r>
              <a:rPr lang="de-DE" sz="1900" smtClean="0">
                <a:ea typeface="ＭＳ Ｐゴシック" pitchFamily="34" charset="-128"/>
              </a:rPr>
              <a:t>2.2 	Grundsätze der fachmethodischen und fachdidaktischen Arbeit</a:t>
            </a:r>
          </a:p>
          <a:p>
            <a:pPr marL="982663" indent="-982663">
              <a:lnSpc>
                <a:spcPct val="110000"/>
              </a:lnSpc>
              <a:buFontTx/>
              <a:buNone/>
              <a:tabLst>
                <a:tab pos="982663" algn="l"/>
                <a:tab pos="7543800" algn="r"/>
              </a:tabLst>
            </a:pPr>
            <a:r>
              <a:rPr lang="de-DE" sz="1900" smtClean="0">
                <a:ea typeface="ＭＳ Ｐゴシック" pitchFamily="34" charset="-128"/>
              </a:rPr>
              <a:t>2.3 	Grundsätze der Leistungsbewertung</a:t>
            </a:r>
          </a:p>
          <a:p>
            <a:pPr marL="982663" indent="-982663">
              <a:lnSpc>
                <a:spcPct val="110000"/>
              </a:lnSpc>
              <a:buFontTx/>
              <a:buNone/>
              <a:tabLst>
                <a:tab pos="982663" algn="l"/>
                <a:tab pos="7543800" algn="r"/>
              </a:tabLst>
            </a:pPr>
            <a:r>
              <a:rPr lang="de-DE" sz="1900" smtClean="0">
                <a:ea typeface="ＭＳ Ｐゴシック" pitchFamily="34" charset="-128"/>
              </a:rPr>
              <a:t>2.4 	Lehr- und Lernmittel</a:t>
            </a:r>
          </a:p>
          <a:p>
            <a:pPr marL="982663" indent="-982663">
              <a:lnSpc>
                <a:spcPct val="110000"/>
              </a:lnSpc>
              <a:buFontTx/>
              <a:buNone/>
              <a:tabLst>
                <a:tab pos="982663" algn="l"/>
                <a:tab pos="7543800" algn="r"/>
              </a:tabLst>
            </a:pPr>
            <a:r>
              <a:rPr lang="de-DE" sz="1900" smtClean="0">
                <a:ea typeface="ＭＳ Ｐゴシック" pitchFamily="34" charset="-128"/>
              </a:rPr>
              <a:t>3	Entscheidungen zu fach- und unterrichtsübergreifenden Fragen</a:t>
            </a:r>
          </a:p>
          <a:p>
            <a:pPr marL="982663" indent="-982663">
              <a:lnSpc>
                <a:spcPct val="110000"/>
              </a:lnSpc>
              <a:buFontTx/>
              <a:buNone/>
              <a:tabLst>
                <a:tab pos="982663" algn="l"/>
                <a:tab pos="7543800" algn="r"/>
              </a:tabLst>
            </a:pPr>
            <a:r>
              <a:rPr lang="de-DE" sz="1900" smtClean="0">
                <a:ea typeface="ＭＳ Ｐゴシック" pitchFamily="34" charset="-128"/>
              </a:rPr>
              <a:t>4	Qualitätssicherung und Evaluation</a:t>
            </a:r>
          </a:p>
          <a:p>
            <a:pPr marL="982663" indent="-982663">
              <a:lnSpc>
                <a:spcPct val="110000"/>
              </a:lnSpc>
              <a:buFontTx/>
              <a:buNone/>
              <a:tabLst>
                <a:tab pos="982663" algn="l"/>
                <a:tab pos="7543800" algn="r"/>
              </a:tabLst>
            </a:pPr>
            <a:endParaRPr lang="de-DE" sz="1900" smtClean="0">
              <a:ea typeface="ＭＳ Ｐゴシック" pitchFamily="34" charset="-128"/>
            </a:endParaRPr>
          </a:p>
        </p:txBody>
      </p:sp>
      <p:sp>
        <p:nvSpPr>
          <p:cNvPr id="147461" name="Fußzeilenplatzhalter 2"/>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47462"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43DA01A-C036-4A8B-B8F0-98C1B50B6F57}" type="slidenum">
              <a:rPr lang="de-DE" b="0"/>
              <a:pPr/>
              <a:t>54</a:t>
            </a:fld>
            <a:endParaRPr lang="de-DE" b="0"/>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ußzeilenplatzhalter 2"/>
          <p:cNvSpPr>
            <a:spLocks noGrp="1"/>
          </p:cNvSpPr>
          <p:nvPr>
            <p:ph type="ftr" sz="quarter" idx="10"/>
          </p:nvPr>
        </p:nvSpPr>
        <p:spPr/>
        <p:txBody>
          <a:bodyPr/>
          <a:lstStyle/>
          <a:p>
            <a:r>
              <a:rPr lang="de-DE"/>
              <a:t>Implementation KLP GOSt M Stand 12.10.2013Implementation Soest, Stand 19.09.13</a:t>
            </a:r>
          </a:p>
        </p:txBody>
      </p:sp>
      <p:sp>
        <p:nvSpPr>
          <p:cNvPr id="9" name="Foliennummernplatzhalter 3"/>
          <p:cNvSpPr>
            <a:spLocks noGrp="1"/>
          </p:cNvSpPr>
          <p:nvPr>
            <p:ph type="sldNum" sz="quarter" idx="11"/>
          </p:nvPr>
        </p:nvSpPr>
        <p:spPr/>
        <p:txBody>
          <a:bodyPr/>
          <a:lstStyle/>
          <a:p>
            <a:pPr>
              <a:defRPr/>
            </a:pPr>
            <a:fld id="{E02FA88E-D456-48D7-9D8C-90B4A8752DA2}" type="slidenum">
              <a:rPr lang="de-DE"/>
              <a:pPr>
                <a:defRPr/>
              </a:pPr>
              <a:t>55</a:t>
            </a:fld>
            <a:endParaRPr lang="de-DE"/>
          </a:p>
        </p:txBody>
      </p:sp>
      <p:sp>
        <p:nvSpPr>
          <p:cNvPr id="111625" name="Oval 9"/>
          <p:cNvSpPr>
            <a:spLocks noChangeArrowheads="1"/>
          </p:cNvSpPr>
          <p:nvPr/>
        </p:nvSpPr>
        <p:spPr bwMode="auto">
          <a:xfrm>
            <a:off x="3698875" y="1762125"/>
            <a:ext cx="5445125" cy="5095875"/>
          </a:xfrm>
          <a:prstGeom prst="ellipse">
            <a:avLst/>
          </a:prstGeom>
          <a:solidFill>
            <a:srgbClr val="FFCC99">
              <a:alpha val="17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11617"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5CE9697E-5257-4B34-8928-D12E630931A8}" type="slidenum">
              <a:rPr lang="de-DE" b="0"/>
              <a:pPr/>
              <a:t>55</a:t>
            </a:fld>
            <a:endParaRPr lang="de-DE" b="0"/>
          </a:p>
        </p:txBody>
      </p:sp>
      <p:sp>
        <p:nvSpPr>
          <p:cNvPr id="111618" name="Rectangle 2"/>
          <p:cNvSpPr>
            <a:spLocks noGrp="1" noChangeArrowheads="1"/>
          </p:cNvSpPr>
          <p:nvPr>
            <p:ph type="title" idx="4294967295"/>
          </p:nvPr>
        </p:nvSpPr>
        <p:spPr>
          <a:xfrm>
            <a:off x="552450" y="998538"/>
            <a:ext cx="2713038" cy="333375"/>
          </a:xfrm>
        </p:spPr>
        <p:txBody>
          <a:bodyPr/>
          <a:lstStyle/>
          <a:p>
            <a:r>
              <a:rPr lang="de-DE" sz="1800" smtClean="0">
                <a:ea typeface="ＭＳ Ｐゴシック" pitchFamily="34" charset="-128"/>
              </a:rPr>
              <a:t/>
            </a:r>
            <a:br>
              <a:rPr lang="de-DE" sz="1800" smtClean="0">
                <a:ea typeface="ＭＳ Ｐゴシック" pitchFamily="34" charset="-128"/>
              </a:rPr>
            </a:br>
            <a:r>
              <a:rPr lang="de-DE" sz="1800" smtClean="0">
                <a:ea typeface="ＭＳ Ｐゴシック" pitchFamily="34" charset="-128"/>
              </a:rPr>
              <a:t/>
            </a:r>
            <a:br>
              <a:rPr lang="de-DE" sz="1800" smtClean="0">
                <a:ea typeface="ＭＳ Ｐゴシック" pitchFamily="34" charset="-128"/>
              </a:rPr>
            </a:br>
            <a:r>
              <a:rPr lang="de-DE" sz="1800" smtClean="0">
                <a:ea typeface="ＭＳ Ｐゴシック" pitchFamily="34" charset="-128"/>
              </a:rPr>
              <a:t/>
            </a:r>
            <a:br>
              <a:rPr lang="de-DE" sz="1800" smtClean="0">
                <a:ea typeface="ＭＳ Ｐゴシック" pitchFamily="34" charset="-128"/>
              </a:rPr>
            </a:br>
            <a:r>
              <a:rPr lang="de-DE" sz="1800" smtClean="0">
                <a:ea typeface="ＭＳ Ｐゴシック" pitchFamily="34" charset="-128"/>
              </a:rPr>
              <a:t/>
            </a:r>
            <a:br>
              <a:rPr lang="de-DE" sz="1800" smtClean="0">
                <a:ea typeface="ＭＳ Ｐゴシック" pitchFamily="34" charset="-128"/>
              </a:rPr>
            </a:br>
            <a:endParaRPr lang="de-DE" sz="1800" smtClean="0">
              <a:ea typeface="ＭＳ Ｐゴシック" pitchFamily="34" charset="-128"/>
            </a:endParaRPr>
          </a:p>
        </p:txBody>
      </p:sp>
      <p:sp>
        <p:nvSpPr>
          <p:cNvPr id="111619" name="Rectangle 4"/>
          <p:cNvSpPr>
            <a:spLocks noGrp="1" noChangeArrowheads="1"/>
          </p:cNvSpPr>
          <p:nvPr>
            <p:ph type="body" sz="half" idx="4294967295"/>
          </p:nvPr>
        </p:nvSpPr>
        <p:spPr>
          <a:xfrm>
            <a:off x="377825" y="2381250"/>
            <a:ext cx="3956050" cy="3392488"/>
          </a:xfrm>
        </p:spPr>
        <p:txBody>
          <a:bodyPr/>
          <a:lstStyle/>
          <a:p>
            <a:pPr>
              <a:buFontTx/>
              <a:buNone/>
            </a:pPr>
            <a:r>
              <a:rPr lang="de-DE" sz="1700" b="1" smtClean="0">
                <a:ea typeface="ＭＳ Ｐゴシック" pitchFamily="34" charset="-128"/>
              </a:rPr>
              <a:t>Zu entwickelnde Kompetenzen</a:t>
            </a:r>
            <a:r>
              <a:rPr lang="de-DE" sz="1700" smtClean="0">
                <a:ea typeface="ＭＳ Ｐゴシック" pitchFamily="34" charset="-128"/>
              </a:rPr>
              <a:t> (Formulierungen aus dem Kernlehrplan)</a:t>
            </a:r>
          </a:p>
          <a:p>
            <a:pPr>
              <a:buFontTx/>
              <a:buNone/>
            </a:pPr>
            <a:endParaRPr lang="de-DE" sz="1700" smtClean="0">
              <a:ea typeface="ＭＳ Ｐゴシック" pitchFamily="34" charset="-128"/>
            </a:endParaRPr>
          </a:p>
          <a:p>
            <a:r>
              <a:rPr lang="de-DE" sz="1700" smtClean="0">
                <a:ea typeface="ＭＳ Ｐゴシック" pitchFamily="34" charset="-128"/>
              </a:rPr>
              <a:t>Inhaltsbezogene Kompetenzen</a:t>
            </a:r>
            <a:br>
              <a:rPr lang="de-DE" sz="1700" smtClean="0">
                <a:ea typeface="ＭＳ Ｐゴシック" pitchFamily="34" charset="-128"/>
              </a:rPr>
            </a:br>
            <a:r>
              <a:rPr lang="de-DE" sz="1700" smtClean="0">
                <a:ea typeface="ＭＳ Ｐゴシック" pitchFamily="34" charset="-128"/>
              </a:rPr>
              <a:t>…</a:t>
            </a:r>
          </a:p>
          <a:p>
            <a:r>
              <a:rPr lang="de-DE" sz="1700" smtClean="0">
                <a:ea typeface="ＭＳ Ｐゴシック" pitchFamily="34" charset="-128"/>
              </a:rPr>
              <a:t>Prozessbezogene Kompetenzen	</a:t>
            </a:r>
            <a:br>
              <a:rPr lang="de-DE" sz="1700" smtClean="0">
                <a:ea typeface="ＭＳ Ｐゴシック" pitchFamily="34" charset="-128"/>
              </a:rPr>
            </a:br>
            <a:r>
              <a:rPr lang="de-DE" sz="1700" smtClean="0">
                <a:ea typeface="ＭＳ Ｐゴシック" pitchFamily="34" charset="-128"/>
              </a:rPr>
              <a:t>…</a:t>
            </a:r>
          </a:p>
        </p:txBody>
      </p:sp>
      <p:sp>
        <p:nvSpPr>
          <p:cNvPr id="111620" name="Rectangle 5"/>
          <p:cNvSpPr>
            <a:spLocks noGrp="1" noChangeArrowheads="1"/>
          </p:cNvSpPr>
          <p:nvPr>
            <p:ph type="body" sz="half" idx="4294967295"/>
          </p:nvPr>
        </p:nvSpPr>
        <p:spPr>
          <a:xfrm>
            <a:off x="4648200" y="2341563"/>
            <a:ext cx="3956050" cy="4043362"/>
          </a:xfrm>
        </p:spPr>
        <p:txBody>
          <a:bodyPr/>
          <a:lstStyle/>
          <a:p>
            <a:pPr marL="0" indent="0">
              <a:buFontTx/>
              <a:buNone/>
            </a:pPr>
            <a:r>
              <a:rPr lang="de-DE" sz="1700" b="1" smtClean="0">
                <a:ea typeface="ＭＳ Ｐゴシック" pitchFamily="34" charset="-128"/>
              </a:rPr>
              <a:t>Vorhabenbezogene Absprachen</a:t>
            </a:r>
            <a:br>
              <a:rPr lang="de-DE" sz="1700" b="1" smtClean="0">
                <a:ea typeface="ＭＳ Ｐゴシック" pitchFamily="34" charset="-128"/>
              </a:rPr>
            </a:br>
            <a:r>
              <a:rPr lang="de-DE" sz="1700" i="1" smtClean="0">
                <a:ea typeface="ＭＳ Ｐゴシック" pitchFamily="34" charset="-128"/>
              </a:rPr>
              <a:t>Leitfrage: „Woher kommen die Funktionsgleichungen?“</a:t>
            </a:r>
            <a:endParaRPr lang="de-DE" sz="1700" smtClean="0">
              <a:ea typeface="ＭＳ Ｐゴシック" pitchFamily="34" charset="-128"/>
            </a:endParaRPr>
          </a:p>
          <a:p>
            <a:pPr marL="0" indent="0">
              <a:buFontTx/>
              <a:buNone/>
            </a:pPr>
            <a:endParaRPr lang="de-DE" sz="1700" smtClean="0">
              <a:ea typeface="ＭＳ Ｐゴシック" pitchFamily="34" charset="-128"/>
            </a:endParaRPr>
          </a:p>
          <a:p>
            <a:pPr marL="0" indent="0">
              <a:buFontTx/>
              <a:buNone/>
            </a:pPr>
            <a:r>
              <a:rPr lang="de-DE" sz="1700" smtClean="0">
                <a:ea typeface="ＭＳ Ｐゴシック" pitchFamily="34" charset="-128"/>
              </a:rPr>
              <a:t>Das Aufstellen der Funktionsgleichungen fördert Problemlösestrategien. Die Lernenden sollten deshalb hinreichend Zeit bekommen mit Methoden des kooperativen Lernens selbstständig zu Zielfunktionen zu kommen. </a:t>
            </a:r>
            <a:br>
              <a:rPr lang="de-DE" sz="1700" smtClean="0">
                <a:ea typeface="ＭＳ Ｐゴシック" pitchFamily="34" charset="-128"/>
              </a:rPr>
            </a:br>
            <a:r>
              <a:rPr lang="de-DE" sz="1700" smtClean="0">
                <a:ea typeface="ＭＳ Ｐゴシック" pitchFamily="34" charset="-128"/>
              </a:rPr>
              <a:t>An Problemen, die auf quadratische Zielfunktionen führen, sollten auch unterschiedliche Lösungswege aufgezeigt und verglichen werden…</a:t>
            </a:r>
          </a:p>
        </p:txBody>
      </p:sp>
      <p:sp>
        <p:nvSpPr>
          <p:cNvPr id="111626" name="Rectangle 2"/>
          <p:cNvSpPr>
            <a:spLocks noChangeArrowheads="1"/>
          </p:cNvSpPr>
          <p:nvPr/>
        </p:nvSpPr>
        <p:spPr bwMode="auto">
          <a:xfrm>
            <a:off x="4729163" y="249238"/>
            <a:ext cx="4010025" cy="1141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eaLnBrk="0" hangingPunct="0"/>
            <a:r>
              <a:rPr lang="de-DE" sz="1800">
                <a:solidFill>
                  <a:srgbClr val="002060"/>
                </a:solidFill>
                <a:latin typeface="Arial-BoldMT"/>
              </a:rPr>
              <a:t>Schulinterner Lehrplan Beispiel: </a:t>
            </a:r>
            <a:br>
              <a:rPr lang="de-DE" sz="1800">
                <a:solidFill>
                  <a:srgbClr val="002060"/>
                </a:solidFill>
                <a:latin typeface="Arial-BoldMT"/>
              </a:rPr>
            </a:br>
            <a:r>
              <a:rPr lang="de-DE" sz="1800">
                <a:solidFill>
                  <a:srgbClr val="002060"/>
                </a:solidFill>
                <a:latin typeface="Arial-BoldMT"/>
              </a:rPr>
              <a:t>Konkretisierte Unterrichtsvorhaben GK Q1 Analysis</a:t>
            </a:r>
            <a:br>
              <a:rPr lang="de-DE" sz="1800">
                <a:solidFill>
                  <a:srgbClr val="002060"/>
                </a:solidFill>
                <a:latin typeface="Arial-BoldMT"/>
              </a:rPr>
            </a:br>
            <a:r>
              <a:rPr lang="de-DE" sz="1800">
                <a:solidFill>
                  <a:srgbClr val="002060"/>
                </a:solidFill>
                <a:latin typeface="Arial-BoldMT"/>
              </a:rPr>
              <a:t>Optimierungsprobleme</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ußzeilenplatzhalter 2"/>
          <p:cNvSpPr>
            <a:spLocks noGrp="1"/>
          </p:cNvSpPr>
          <p:nvPr>
            <p:ph type="ftr" sz="quarter" idx="10"/>
          </p:nvPr>
        </p:nvSpPr>
        <p:spPr/>
        <p:txBody>
          <a:bodyPr/>
          <a:lstStyle/>
          <a:p>
            <a:r>
              <a:rPr lang="de-DE"/>
              <a:t>Implementation KLP GOSt M Stand 12.10.2013Implementation Soest, Stand 19.09.13</a:t>
            </a:r>
          </a:p>
        </p:txBody>
      </p:sp>
      <p:sp>
        <p:nvSpPr>
          <p:cNvPr id="20" name="Foliennummernplatzhalter 3"/>
          <p:cNvSpPr>
            <a:spLocks noGrp="1"/>
          </p:cNvSpPr>
          <p:nvPr>
            <p:ph type="sldNum" sz="quarter" idx="11"/>
          </p:nvPr>
        </p:nvSpPr>
        <p:spPr/>
        <p:txBody>
          <a:bodyPr/>
          <a:lstStyle/>
          <a:p>
            <a:pPr>
              <a:defRPr/>
            </a:pPr>
            <a:fld id="{A9FDF10F-D685-43DA-9C64-A8F071FDC507}" type="slidenum">
              <a:rPr lang="de-DE"/>
              <a:pPr>
                <a:defRPr/>
              </a:pPr>
              <a:t>56</a:t>
            </a:fld>
            <a:endParaRPr lang="de-DE"/>
          </a:p>
        </p:txBody>
      </p:sp>
      <p:sp>
        <p:nvSpPr>
          <p:cNvPr id="112641"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43A4D11D-631F-402D-BF91-BFF908216B01}" type="slidenum">
              <a:rPr lang="de-DE" b="0"/>
              <a:pPr/>
              <a:t>56</a:t>
            </a:fld>
            <a:endParaRPr lang="de-DE" b="0"/>
          </a:p>
        </p:txBody>
      </p:sp>
      <p:grpSp>
        <p:nvGrpSpPr>
          <p:cNvPr id="112642" name="Group 2"/>
          <p:cNvGrpSpPr>
            <a:grpSpLocks/>
          </p:cNvGrpSpPr>
          <p:nvPr/>
        </p:nvGrpSpPr>
        <p:grpSpPr bwMode="auto">
          <a:xfrm>
            <a:off x="4384675" y="1116013"/>
            <a:ext cx="4149725" cy="3232150"/>
            <a:chOff x="3448" y="490"/>
            <a:chExt cx="1922" cy="1692"/>
          </a:xfrm>
        </p:grpSpPr>
        <p:sp>
          <p:nvSpPr>
            <p:cNvPr id="51216" name="Document"/>
            <p:cNvSpPr>
              <a:spLocks noEditPoints="1" noChangeArrowheads="1"/>
            </p:cNvSpPr>
            <p:nvPr/>
          </p:nvSpPr>
          <p:spPr bwMode="auto">
            <a:xfrm>
              <a:off x="3448" y="490"/>
              <a:ext cx="1845" cy="16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972 w 21600"/>
                <a:gd name="T25" fmla="*/ 817 h 21600"/>
                <a:gd name="T26" fmla="*/ 20617 w 21600"/>
                <a:gd name="T27" fmla="*/ 16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FFFFCC"/>
            </a:solidFill>
            <a:ln w="9525">
              <a:solidFill>
                <a:srgbClr val="000000"/>
              </a:solidFill>
              <a:miter lim="800000"/>
              <a:headEnd/>
              <a:tailEnd/>
            </a:ln>
            <a:effectLst>
              <a:outerShdw dist="107763" dir="2700000" algn="ctr" rotWithShape="0">
                <a:srgbClr val="808080"/>
              </a:outerShdw>
            </a:effectLst>
          </p:spPr>
          <p:txBody>
            <a:bodyPr/>
            <a:lstStyle/>
            <a:p>
              <a:pPr algn="ctr" defTabSz="542925">
                <a:defRPr/>
              </a:pPr>
              <a:r>
                <a:rPr lang="de-DE" sz="2000">
                  <a:solidFill>
                    <a:srgbClr val="000099"/>
                  </a:solidFill>
                  <a:cs typeface="+mn-cs"/>
                </a:rPr>
                <a:t>Schulinterner </a:t>
              </a:r>
            </a:p>
            <a:p>
              <a:pPr algn="ctr" defTabSz="542925">
                <a:defRPr/>
              </a:pPr>
              <a:r>
                <a:rPr lang="de-DE" sz="2000">
                  <a:solidFill>
                    <a:srgbClr val="000099"/>
                  </a:solidFill>
                  <a:cs typeface="+mn-cs"/>
                </a:rPr>
                <a:t>Lehrplan</a:t>
              </a:r>
              <a:r>
                <a:rPr lang="de-DE" sz="2000">
                  <a:cs typeface="+mn-cs"/>
                </a:rPr>
                <a:t> </a:t>
              </a:r>
            </a:p>
            <a:p>
              <a:pPr algn="ctr" defTabSz="542925">
                <a:defRPr/>
              </a:pPr>
              <a:r>
                <a:rPr lang="de-DE" sz="1600" b="0">
                  <a:cs typeface="+mn-cs"/>
                </a:rPr>
                <a:t>interaktiv</a:t>
              </a:r>
              <a:endParaRPr lang="de-DE" sz="1400" b="0">
                <a:cs typeface="+mn-cs"/>
              </a:endParaRPr>
            </a:p>
          </p:txBody>
        </p:sp>
        <p:sp>
          <p:nvSpPr>
            <p:cNvPr id="39984" name="Text Box 4"/>
            <p:cNvSpPr txBox="1">
              <a:spLocks noChangeArrowheads="1"/>
            </p:cNvSpPr>
            <p:nvPr/>
          </p:nvSpPr>
          <p:spPr bwMode="auto">
            <a:xfrm>
              <a:off x="3574" y="1076"/>
              <a:ext cx="1796" cy="886"/>
            </a:xfrm>
            <a:prstGeom prst="rect">
              <a:avLst/>
            </a:prstGeom>
            <a:noFill/>
            <a:ln>
              <a:noFill/>
            </a:ln>
            <a:effectLst/>
            <a:extLst/>
          </p:spPr>
          <p:txBody>
            <a:bodyPr>
              <a:spAutoFit/>
            </a:bodyPr>
            <a:lstStyle>
              <a:lvl1pPr marL="180975" indent="-180975"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352425" eaLnBrk="1" hangingPunct="1">
                <a:spcBef>
                  <a:spcPct val="25000"/>
                </a:spcBef>
                <a:buFontTx/>
                <a:buChar char="•"/>
                <a:defRPr/>
              </a:pPr>
              <a:r>
                <a:rPr lang="de-DE" sz="1600" dirty="0">
                  <a:ea typeface="ＭＳ Ｐゴシック"/>
                  <a:cs typeface="ＭＳ Ｐゴシック"/>
                </a:rPr>
                <a:t>Umsetzungsbeispiel </a:t>
              </a:r>
              <a:r>
                <a:rPr lang="de-DE" sz="1600" b="0" dirty="0">
                  <a:ea typeface="ＭＳ Ｐゴシック"/>
                  <a:cs typeface="ＭＳ Ｐゴシック"/>
                </a:rPr>
                <a:t>für eine </a:t>
              </a:r>
              <a:r>
                <a:rPr lang="de-DE" sz="1600" u="sng" dirty="0">
                  <a:ea typeface="ＭＳ Ｐゴシック"/>
                  <a:cs typeface="ＭＳ Ｐゴシック"/>
                </a:rPr>
                <a:t>fiktive</a:t>
              </a:r>
              <a:r>
                <a:rPr lang="de-DE" sz="1600" dirty="0">
                  <a:ea typeface="ＭＳ Ｐゴシック"/>
                  <a:cs typeface="ＭＳ Ｐゴシック"/>
                </a:rPr>
                <a:t> Schule </a:t>
              </a:r>
              <a:r>
                <a:rPr lang="de-DE" sz="1600" b="0" dirty="0">
                  <a:ea typeface="ＭＳ Ｐゴシック"/>
                  <a:cs typeface="ＭＳ Ｐゴシック"/>
                </a:rPr>
                <a:t>(ohne </a:t>
              </a:r>
              <a:r>
                <a:rPr lang="de-DE" sz="1600" b="0" dirty="0" smtClean="0">
                  <a:ea typeface="ＭＳ Ｐゴシック"/>
                  <a:cs typeface="ＭＳ Ｐゴシック"/>
                </a:rPr>
                <a:t>landesweiten </a:t>
              </a:r>
              <a:r>
                <a:rPr lang="de-DE" sz="1600" b="0" dirty="0">
                  <a:ea typeface="ＭＳ Ｐゴシック"/>
                  <a:cs typeface="ＭＳ Ｐゴシック"/>
                </a:rPr>
                <a:t>Geltungsanspruch)</a:t>
              </a:r>
            </a:p>
            <a:p>
              <a:pPr marL="352425" eaLnBrk="1" hangingPunct="1">
                <a:spcBef>
                  <a:spcPct val="25000"/>
                </a:spcBef>
                <a:buFontTx/>
                <a:buChar char="•"/>
                <a:defRPr/>
              </a:pPr>
              <a:r>
                <a:rPr lang="de-DE" sz="1600" dirty="0">
                  <a:ea typeface="ＭＳ Ｐゴシック"/>
                  <a:cs typeface="ＭＳ Ｐゴシック"/>
                </a:rPr>
                <a:t>Konstruktionshinweise </a:t>
              </a:r>
              <a:r>
                <a:rPr lang="de-DE" sz="1600" b="0" dirty="0">
                  <a:ea typeface="ＭＳ Ｐゴシック"/>
                  <a:cs typeface="ＭＳ Ｐゴシック"/>
                </a:rPr>
                <a:t>und</a:t>
              </a:r>
              <a:r>
                <a:rPr lang="de-DE" sz="1600" dirty="0">
                  <a:ea typeface="ＭＳ Ｐゴシック"/>
                  <a:cs typeface="ＭＳ Ｐゴシック"/>
                </a:rPr>
                <a:t>  „Algorithmen“</a:t>
              </a:r>
            </a:p>
            <a:p>
              <a:pPr marL="887413" eaLnBrk="1" hangingPunct="1">
                <a:spcBef>
                  <a:spcPct val="25000"/>
                </a:spcBef>
                <a:buFontTx/>
                <a:buChar char="•"/>
                <a:defRPr/>
              </a:pPr>
              <a:r>
                <a:rPr lang="de-DE" sz="1600" dirty="0">
                  <a:ea typeface="ＭＳ Ｐゴシック"/>
                  <a:cs typeface="ＭＳ Ｐゴシック"/>
                </a:rPr>
                <a:t>Leitfragen </a:t>
              </a:r>
              <a:r>
                <a:rPr lang="de-DE" sz="1600" b="0" dirty="0">
                  <a:ea typeface="ＭＳ Ｐゴシック"/>
                  <a:cs typeface="ＭＳ Ｐゴシック"/>
                </a:rPr>
                <a:t>und</a:t>
              </a:r>
              <a:r>
                <a:rPr lang="de-DE" sz="1600" dirty="0">
                  <a:ea typeface="ＭＳ Ｐゴシック"/>
                  <a:cs typeface="ＭＳ Ｐゴシック"/>
                </a:rPr>
                <a:t> Checklisten</a:t>
              </a:r>
            </a:p>
          </p:txBody>
        </p:sp>
      </p:grpSp>
      <p:grpSp>
        <p:nvGrpSpPr>
          <p:cNvPr id="112643" name="Group 5"/>
          <p:cNvGrpSpPr>
            <a:grpSpLocks/>
          </p:cNvGrpSpPr>
          <p:nvPr/>
        </p:nvGrpSpPr>
        <p:grpSpPr bwMode="auto">
          <a:xfrm>
            <a:off x="930275" y="1071563"/>
            <a:ext cx="3870325" cy="3276600"/>
            <a:chOff x="1734" y="120"/>
            <a:chExt cx="1908" cy="1836"/>
          </a:xfrm>
        </p:grpSpPr>
        <p:sp>
          <p:nvSpPr>
            <p:cNvPr id="51213" name="Document"/>
            <p:cNvSpPr>
              <a:spLocks noEditPoints="1" noChangeArrowheads="1"/>
            </p:cNvSpPr>
            <p:nvPr/>
          </p:nvSpPr>
          <p:spPr bwMode="auto">
            <a:xfrm>
              <a:off x="1734" y="120"/>
              <a:ext cx="1824" cy="183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983 w 21600"/>
                <a:gd name="T25" fmla="*/ 824 h 21600"/>
                <a:gd name="T26" fmla="*/ 20617 w 21600"/>
                <a:gd name="T27" fmla="*/ 1642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FFFF99"/>
            </a:solidFill>
            <a:ln w="9525">
              <a:solidFill>
                <a:srgbClr val="000000"/>
              </a:solidFill>
              <a:miter lim="800000"/>
              <a:headEnd/>
              <a:tailEnd/>
            </a:ln>
            <a:effectLst>
              <a:outerShdw dist="107763" dir="2700000" algn="ctr" rotWithShape="0">
                <a:srgbClr val="808080"/>
              </a:outerShdw>
            </a:effectLst>
          </p:spPr>
          <p:txBody>
            <a:bodyPr/>
            <a:lstStyle/>
            <a:p>
              <a:pPr algn="ctr" defTabSz="542925">
                <a:defRPr/>
              </a:pPr>
              <a:r>
                <a:rPr lang="de-DE" sz="2000">
                  <a:solidFill>
                    <a:srgbClr val="000099"/>
                  </a:solidFill>
                  <a:cs typeface="+mn-cs"/>
                </a:rPr>
                <a:t>Kernlehrplan </a:t>
              </a:r>
            </a:p>
            <a:p>
              <a:pPr algn="ctr" defTabSz="542925">
                <a:defRPr/>
              </a:pPr>
              <a:r>
                <a:rPr lang="de-DE" sz="1600" b="0">
                  <a:cs typeface="+mn-cs"/>
                </a:rPr>
                <a:t>interaktiv</a:t>
              </a:r>
              <a:endParaRPr lang="de-DE" sz="1400" b="0">
                <a:cs typeface="+mn-cs"/>
              </a:endParaRPr>
            </a:p>
            <a:p>
              <a:pPr defTabSz="542925">
                <a:defRPr/>
              </a:pPr>
              <a:endParaRPr lang="de-DE" sz="1400" b="0">
                <a:cs typeface="+mn-cs"/>
              </a:endParaRPr>
            </a:p>
          </p:txBody>
        </p:sp>
        <p:sp>
          <p:nvSpPr>
            <p:cNvPr id="112654" name="Text Box 7"/>
            <p:cNvSpPr txBox="1">
              <a:spLocks noChangeArrowheads="1"/>
            </p:cNvSpPr>
            <p:nvPr/>
          </p:nvSpPr>
          <p:spPr bwMode="auto">
            <a:xfrm>
              <a:off x="1833" y="703"/>
              <a:ext cx="1626" cy="1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0975" indent="-180975">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buFontTx/>
                <a:buChar char="•"/>
              </a:pPr>
              <a:r>
                <a:rPr lang="de-DE" sz="1600" b="0" dirty="0"/>
                <a:t>verbindliche </a:t>
              </a:r>
              <a:r>
                <a:rPr lang="de-DE" sz="1600" dirty="0"/>
                <a:t>Kompetenz-erwartungen</a:t>
              </a:r>
              <a:r>
                <a:rPr lang="de-DE" sz="1600" b="0" dirty="0"/>
                <a:t> am Ende </a:t>
              </a:r>
              <a:r>
                <a:rPr lang="de-DE" sz="1600" b="0" dirty="0" smtClean="0"/>
                <a:t>bestimmter Phasen des Bildungsganges</a:t>
              </a:r>
              <a:endParaRPr lang="de-DE" sz="1600" b="0" dirty="0"/>
            </a:p>
            <a:p>
              <a:pPr>
                <a:buFontTx/>
                <a:buChar char="•"/>
              </a:pPr>
              <a:endParaRPr lang="de-DE" sz="1600" b="0" dirty="0"/>
            </a:p>
            <a:p>
              <a:pPr>
                <a:buFontTx/>
                <a:buChar char="•"/>
              </a:pPr>
              <a:r>
                <a:rPr lang="de-DE" sz="1600" b="0" dirty="0"/>
                <a:t>obligatorische </a:t>
              </a:r>
              <a:r>
                <a:rPr lang="de-DE" sz="1600" dirty="0"/>
                <a:t>inhaltliche</a:t>
              </a:r>
              <a:r>
                <a:rPr lang="de-DE" sz="1600" b="0" dirty="0"/>
                <a:t> </a:t>
              </a:r>
              <a:br>
                <a:rPr lang="de-DE" sz="1600" b="0" dirty="0"/>
              </a:br>
              <a:r>
                <a:rPr lang="de-DE" sz="1600" b="0" dirty="0"/>
                <a:t>           </a:t>
              </a:r>
              <a:r>
                <a:rPr lang="de-DE" sz="1600" dirty="0"/>
                <a:t>Schwerpunkte</a:t>
              </a:r>
            </a:p>
            <a:p>
              <a:pPr>
                <a:buFontTx/>
                <a:buChar char="•"/>
              </a:pPr>
              <a:endParaRPr lang="de-DE" sz="1600" b="0" dirty="0"/>
            </a:p>
          </p:txBody>
        </p:sp>
        <p:sp>
          <p:nvSpPr>
            <p:cNvPr id="112655" name="Text Box 8"/>
            <p:cNvSpPr txBox="1">
              <a:spLocks noChangeArrowheads="1"/>
            </p:cNvSpPr>
            <p:nvPr/>
          </p:nvSpPr>
          <p:spPr bwMode="auto">
            <a:xfrm>
              <a:off x="2124" y="1590"/>
              <a:ext cx="1518" cy="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spcBef>
                  <a:spcPct val="50000"/>
                </a:spcBef>
                <a:buFontTx/>
                <a:buChar char="•"/>
              </a:pPr>
              <a:endParaRPr lang="de-DE" sz="1400"/>
            </a:p>
          </p:txBody>
        </p:sp>
      </p:grpSp>
      <p:sp>
        <p:nvSpPr>
          <p:cNvPr id="112644" name="Line 10"/>
          <p:cNvSpPr>
            <a:spLocks noChangeShapeType="1"/>
          </p:cNvSpPr>
          <p:nvPr/>
        </p:nvSpPr>
        <p:spPr bwMode="auto">
          <a:xfrm>
            <a:off x="3700463" y="1719263"/>
            <a:ext cx="1604962" cy="12700"/>
          </a:xfrm>
          <a:prstGeom prst="line">
            <a:avLst/>
          </a:prstGeom>
          <a:noFill/>
          <a:ln w="41275">
            <a:solidFill>
              <a:srgbClr val="800000"/>
            </a:solidFill>
            <a:round/>
            <a:headEnd/>
            <a:tailEnd type="triangle" w="med" len="med"/>
          </a:ln>
          <a:extLst>
            <a:ext uri="{909E8E84-426E-40DD-AFC4-6F175D3DCCD1}">
              <a14:hiddenFill xmlns:a14="http://schemas.microsoft.com/office/drawing/2010/main">
                <a:noFill/>
              </a14:hiddenFill>
            </a:ext>
          </a:extLst>
        </p:spPr>
        <p:txBody>
          <a:bodyPr/>
          <a:lstStyle/>
          <a:p>
            <a:endParaRPr lang="de-DE"/>
          </a:p>
        </p:txBody>
      </p:sp>
      <p:sp>
        <p:nvSpPr>
          <p:cNvPr id="112645" name="Textfeld 38"/>
          <p:cNvSpPr txBox="1">
            <a:spLocks noChangeArrowheads="1"/>
          </p:cNvSpPr>
          <p:nvPr/>
        </p:nvSpPr>
        <p:spPr bwMode="auto">
          <a:xfrm>
            <a:off x="133350" y="5518150"/>
            <a:ext cx="81819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1800" b="0">
                <a:solidFill>
                  <a:srgbClr val="002060"/>
                </a:solidFill>
              </a:rPr>
              <a:t>http://www.standardsicherung.schulministerium.nrw.de/</a:t>
            </a:r>
            <a:br>
              <a:rPr lang="de-DE" sz="1800" b="0">
                <a:solidFill>
                  <a:srgbClr val="002060"/>
                </a:solidFill>
              </a:rPr>
            </a:br>
            <a:r>
              <a:rPr lang="de-DE" sz="1800" b="0">
                <a:solidFill>
                  <a:srgbClr val="002060"/>
                </a:solidFill>
              </a:rPr>
              <a:t>lehrplaene/lehrplannavigator</a:t>
            </a:r>
          </a:p>
        </p:txBody>
      </p:sp>
      <p:sp>
        <p:nvSpPr>
          <p:cNvPr id="2" name="Titel 1"/>
          <p:cNvSpPr>
            <a:spLocks noGrp="1"/>
          </p:cNvSpPr>
          <p:nvPr>
            <p:ph type="title"/>
          </p:nvPr>
        </p:nvSpPr>
        <p:spPr>
          <a:xfrm>
            <a:off x="3738563" y="128588"/>
            <a:ext cx="5253037" cy="604837"/>
          </a:xfrm>
        </p:spPr>
        <p:txBody>
          <a:bodyPr>
            <a:normAutofit fontScale="90000"/>
          </a:bodyPr>
          <a:lstStyle/>
          <a:p>
            <a:pPr eaLnBrk="1" hangingPunct="1">
              <a:spcBef>
                <a:spcPct val="50000"/>
              </a:spcBef>
              <a:defRPr/>
            </a:pPr>
            <a:r>
              <a:rPr lang="de-DE" dirty="0"/>
              <a:t>Unterstützungsangebot</a:t>
            </a:r>
            <a:br>
              <a:rPr lang="de-DE" dirty="0"/>
            </a:br>
            <a:r>
              <a:rPr lang="de-DE" dirty="0">
                <a:ea typeface="ヒラギノ角ゴ Pro W3" pitchFamily="-112" charset="-128"/>
              </a:rPr>
              <a:t>Lehrplannavigator</a:t>
            </a:r>
            <a:r>
              <a:rPr lang="de-DE" dirty="0">
                <a:solidFill>
                  <a:srgbClr val="000066"/>
                </a:solidFill>
                <a:ea typeface="ヒラギノ角ゴ Pro W3" pitchFamily="-112" charset="-128"/>
              </a:rPr>
              <a:t/>
            </a:r>
            <a:br>
              <a:rPr lang="de-DE" dirty="0">
                <a:solidFill>
                  <a:srgbClr val="000066"/>
                </a:solidFill>
                <a:ea typeface="ヒラギノ角ゴ Pro W3" pitchFamily="-112" charset="-128"/>
              </a:rPr>
            </a:br>
            <a:endParaRPr lang="de-DE" dirty="0"/>
          </a:p>
        </p:txBody>
      </p:sp>
      <p:sp>
        <p:nvSpPr>
          <p:cNvPr id="112647"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112648" name="Textfeld 2"/>
          <p:cNvSpPr txBox="1">
            <a:spLocks noChangeArrowheads="1"/>
          </p:cNvSpPr>
          <p:nvPr/>
        </p:nvSpPr>
        <p:spPr bwMode="auto">
          <a:xfrm>
            <a:off x="930275" y="4705350"/>
            <a:ext cx="63928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r>
              <a:rPr lang="de-DE" sz="1800" b="0"/>
              <a:t>An weiteren Unterstützungsangeboten wird gearbeitet, z.B.</a:t>
            </a:r>
          </a:p>
        </p:txBody>
      </p:sp>
      <p:grpSp>
        <p:nvGrpSpPr>
          <p:cNvPr id="112649" name="Gruppieren 4"/>
          <p:cNvGrpSpPr>
            <a:grpSpLocks/>
          </p:cNvGrpSpPr>
          <p:nvPr/>
        </p:nvGrpSpPr>
        <p:grpSpPr bwMode="auto">
          <a:xfrm>
            <a:off x="7323138" y="4545013"/>
            <a:ext cx="1550987" cy="1809750"/>
            <a:chOff x="7322439" y="4620768"/>
            <a:chExt cx="1552194" cy="1809750"/>
          </a:xfrm>
        </p:grpSpPr>
        <p:sp>
          <p:nvSpPr>
            <p:cNvPr id="51211" name="Documents"/>
            <p:cNvSpPr>
              <a:spLocks noEditPoints="1" noChangeArrowheads="1"/>
            </p:cNvSpPr>
            <p:nvPr/>
          </p:nvSpPr>
          <p:spPr bwMode="auto">
            <a:xfrm>
              <a:off x="7417763" y="4620768"/>
              <a:ext cx="1456870" cy="180975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w 21600"/>
                <a:gd name="T17" fmla="*/ 0 h 21600"/>
                <a:gd name="T18" fmla="*/ 0 w 21600"/>
                <a:gd name="T19" fmla="*/ 0 h 21600"/>
                <a:gd name="T20" fmla="*/ 0 w 21600"/>
                <a:gd name="T21" fmla="*/ 0 h 21600"/>
                <a:gd name="T22" fmla="*/ 0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647 w 21600"/>
                <a:gd name="T37" fmla="*/ 4168 h 21600"/>
                <a:gd name="T38" fmla="*/ 16518 w 21600"/>
                <a:gd name="T39" fmla="*/ 17318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defRPr/>
              </a:pPr>
              <a:endParaRPr lang="de-DE" b="0">
                <a:cs typeface="+mn-cs"/>
              </a:endParaRPr>
            </a:p>
          </p:txBody>
        </p:sp>
        <p:sp>
          <p:nvSpPr>
            <p:cNvPr id="112652" name="Text Box 33"/>
            <p:cNvSpPr txBox="1">
              <a:spLocks noChangeArrowheads="1"/>
            </p:cNvSpPr>
            <p:nvPr/>
          </p:nvSpPr>
          <p:spPr bwMode="auto">
            <a:xfrm>
              <a:off x="7322439" y="4808926"/>
              <a:ext cx="14668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ctr"/>
              <a:r>
                <a:rPr lang="de-DE" sz="1400"/>
                <a:t>Beispiel-aufgaben</a:t>
              </a:r>
              <a:r>
                <a:rPr lang="de-DE" sz="1200" b="0"/>
                <a:t> </a:t>
              </a:r>
            </a:p>
            <a:p>
              <a:pPr algn="ctr">
                <a:spcBef>
                  <a:spcPct val="25000"/>
                </a:spcBef>
              </a:pPr>
              <a:r>
                <a:rPr lang="de-DE" sz="1200" b="0"/>
                <a:t>(Lernaufgaben / Testaufgaben) zu konkreten Kompetenz-</a:t>
              </a:r>
              <a:br>
                <a:rPr lang="de-DE" sz="1200" b="0"/>
              </a:br>
              <a:r>
                <a:rPr lang="de-DE" sz="1200" b="0"/>
                <a:t>      erwartungen</a:t>
              </a:r>
            </a:p>
          </p:txBody>
        </p:sp>
      </p:grpSp>
      <p:sp>
        <p:nvSpPr>
          <p:cNvPr id="112650"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6345EFAC-EED5-43E1-94AE-3B7BF3C306BE}" type="slidenum">
              <a:rPr lang="de-DE" b="0"/>
              <a:pPr/>
              <a:t>56</a:t>
            </a:fld>
            <a:endParaRPr lang="de-DE" b="0"/>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ftr" sz="quarter" idx="10"/>
          </p:nvPr>
        </p:nvSpPr>
        <p:spPr>
          <a:ln/>
        </p:spPr>
        <p:txBody>
          <a:bodyPr/>
          <a:lstStyle/>
          <a:p>
            <a:r>
              <a:rPr lang="de-DE"/>
              <a:t>Implementation KLP GOSt M Stand 12.10.2013</a:t>
            </a:r>
          </a:p>
        </p:txBody>
      </p:sp>
      <p:sp>
        <p:nvSpPr>
          <p:cNvPr id="7" name="Rectangle 8"/>
          <p:cNvSpPr>
            <a:spLocks noGrp="1" noChangeArrowheads="1"/>
          </p:cNvSpPr>
          <p:nvPr>
            <p:ph type="sldNum" sz="quarter" idx="11"/>
          </p:nvPr>
        </p:nvSpPr>
        <p:spPr>
          <a:ln/>
        </p:spPr>
        <p:txBody>
          <a:bodyPr/>
          <a:lstStyle/>
          <a:p>
            <a:pPr>
              <a:defRPr/>
            </a:pPr>
            <a:fld id="{98EDB3A4-D34B-457B-A402-4B7B8557BCD3}" type="slidenum">
              <a:rPr lang="de-DE"/>
              <a:pPr>
                <a:defRPr/>
              </a:pPr>
              <a:t>57</a:t>
            </a:fld>
            <a:endParaRPr lang="de-DE" dirty="0"/>
          </a:p>
        </p:txBody>
      </p:sp>
      <p:sp>
        <p:nvSpPr>
          <p:cNvPr id="114689"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9CE2FBE4-BC70-4008-A27C-767399F09C73}" type="slidenum">
              <a:rPr lang="de-DE" b="0"/>
              <a:pPr/>
              <a:t>57</a:t>
            </a:fld>
            <a:endParaRPr lang="de-DE" b="0"/>
          </a:p>
        </p:txBody>
      </p:sp>
      <p:sp>
        <p:nvSpPr>
          <p:cNvPr id="114690"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3" name="Inhaltsplatzhalter 2"/>
          <p:cNvSpPr>
            <a:spLocks noGrp="1"/>
          </p:cNvSpPr>
          <p:nvPr>
            <p:ph idx="1"/>
          </p:nvPr>
        </p:nvSpPr>
        <p:spPr>
          <a:xfrm>
            <a:off x="539750" y="2655888"/>
            <a:ext cx="8064500" cy="3429000"/>
          </a:xfrm>
        </p:spPr>
        <p:txBody>
          <a:bodyPr/>
          <a:lstStyle/>
          <a:p>
            <a:pPr marL="0" indent="0" algn="ctr">
              <a:buFontTx/>
              <a:buNone/>
              <a:defRPr/>
            </a:pPr>
            <a:r>
              <a:rPr lang="de-DE" sz="2400" dirty="0">
                <a:ea typeface="ＭＳ Ｐゴシック"/>
              </a:rPr>
              <a:t>Vielen Dank für Ihre Aufmerksamkeit</a:t>
            </a:r>
            <a:r>
              <a:rPr lang="de-DE" sz="2400" dirty="0" smtClean="0">
                <a:ea typeface="ＭＳ Ｐゴシック"/>
              </a:rPr>
              <a:t>!</a:t>
            </a:r>
          </a:p>
          <a:p>
            <a:pPr marL="0" indent="0" algn="ctr">
              <a:buFontTx/>
              <a:buNone/>
              <a:defRPr/>
            </a:pPr>
            <a:r>
              <a:rPr lang="de-DE" sz="2400" dirty="0">
                <a:ea typeface="ＭＳ Ｐゴシック"/>
              </a:rPr>
              <a:t/>
            </a:r>
            <a:br>
              <a:rPr lang="de-DE" sz="2400" dirty="0">
                <a:ea typeface="ＭＳ Ｐゴシック"/>
              </a:rPr>
            </a:br>
            <a:r>
              <a:rPr lang="de-DE" sz="2400" dirty="0">
                <a:ea typeface="ＭＳ Ｐゴシック"/>
              </a:rPr>
              <a:t>Wir freuen uns auf Ihre Fragen!</a:t>
            </a:r>
            <a:br>
              <a:rPr lang="de-DE" sz="2400" dirty="0">
                <a:ea typeface="ＭＳ Ｐゴシック"/>
              </a:rPr>
            </a:br>
            <a:endParaRPr lang="de-DE" sz="2400" dirty="0">
              <a:ea typeface="ＭＳ Ｐゴシック"/>
            </a:endParaRPr>
          </a:p>
          <a:p>
            <a:pPr>
              <a:defRPr/>
            </a:pPr>
            <a:endParaRPr lang="de-DE" sz="2400" dirty="0"/>
          </a:p>
        </p:txBody>
      </p:sp>
      <p:sp>
        <p:nvSpPr>
          <p:cNvPr id="114692"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19C257B6-A3BF-4E97-8C81-A74C0968F9FB}" type="slidenum">
              <a:rPr lang="de-DE" b="0"/>
              <a:pPr/>
              <a:t>57</a:t>
            </a:fld>
            <a:endParaRPr lang="de-DE"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ftr" sz="quarter" idx="10"/>
          </p:nvPr>
        </p:nvSpPr>
        <p:spPr>
          <a:ln/>
        </p:spPr>
        <p:txBody>
          <a:bodyPr/>
          <a:lstStyle/>
          <a:p>
            <a:r>
              <a:rPr lang="de-DE"/>
              <a:t>Implementation KLP GOSt M Stand 12.10.2013</a:t>
            </a:r>
          </a:p>
        </p:txBody>
      </p:sp>
      <p:sp>
        <p:nvSpPr>
          <p:cNvPr id="9" name="Rectangle 8"/>
          <p:cNvSpPr>
            <a:spLocks noGrp="1" noChangeArrowheads="1"/>
          </p:cNvSpPr>
          <p:nvPr>
            <p:ph type="sldNum" sz="quarter" idx="11"/>
          </p:nvPr>
        </p:nvSpPr>
        <p:spPr>
          <a:ln/>
        </p:spPr>
        <p:txBody>
          <a:bodyPr/>
          <a:lstStyle/>
          <a:p>
            <a:pPr>
              <a:defRPr/>
            </a:pPr>
            <a:fld id="{97DCDE61-5A68-4168-A1D2-8CAC1E6A7173}" type="slidenum">
              <a:rPr lang="de-DE"/>
              <a:pPr>
                <a:defRPr/>
              </a:pPr>
              <a:t>6</a:t>
            </a:fld>
            <a:endParaRPr lang="de-DE" dirty="0"/>
          </a:p>
        </p:txBody>
      </p:sp>
      <p:sp>
        <p:nvSpPr>
          <p:cNvPr id="2867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5B768007-918A-4DD9-8D3E-2E80168E5ACB}" type="slidenum">
              <a:rPr lang="de-DE" b="0"/>
              <a:pPr/>
              <a:t>6</a:t>
            </a:fld>
            <a:endParaRPr lang="de-DE" b="0"/>
          </a:p>
        </p:txBody>
      </p:sp>
      <p:sp>
        <p:nvSpPr>
          <p:cNvPr id="28674" name="Foliennummernplatzhalt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r"/>
            <a:fld id="{9107E5AB-1A50-4189-9F61-1031F6744A2D}" type="slidenum">
              <a:rPr lang="de-DE" sz="1400" b="0">
                <a:ea typeface="ヒラギノ角ゴ Pro W3"/>
                <a:cs typeface="ヒラギノ角ゴ Pro W3"/>
              </a:rPr>
              <a:pPr algn="r"/>
              <a:t>6</a:t>
            </a:fld>
            <a:endParaRPr lang="de-DE" sz="1400" b="0">
              <a:ea typeface="ヒラギノ角ゴ Pro W3"/>
              <a:cs typeface="ヒラギノ角ゴ Pro W3"/>
            </a:endParaRPr>
          </a:p>
        </p:txBody>
      </p:sp>
      <p:sp>
        <p:nvSpPr>
          <p:cNvPr id="28675" name="Titel 1"/>
          <p:cNvSpPr>
            <a:spLocks noGrp="1"/>
          </p:cNvSpPr>
          <p:nvPr>
            <p:ph type="title"/>
          </p:nvPr>
        </p:nvSpPr>
        <p:spPr>
          <a:xfrm>
            <a:off x="539750" y="1293813"/>
            <a:ext cx="8064500" cy="781050"/>
          </a:xfrm>
        </p:spPr>
        <p:txBody>
          <a:bodyPr/>
          <a:lstStyle/>
          <a:p>
            <a:pPr algn="ctr"/>
            <a:r>
              <a:rPr lang="de-DE" smtClean="0">
                <a:ea typeface="ＭＳ Ｐゴシック" pitchFamily="34" charset="-128"/>
              </a:rPr>
              <a:t>Kompetenzorientierung</a:t>
            </a:r>
          </a:p>
        </p:txBody>
      </p:sp>
      <p:sp>
        <p:nvSpPr>
          <p:cNvPr id="28676" name="Inhaltsplatzhalter 2"/>
          <p:cNvSpPr>
            <a:spLocks noGrp="1"/>
          </p:cNvSpPr>
          <p:nvPr>
            <p:ph idx="1"/>
          </p:nvPr>
        </p:nvSpPr>
        <p:spPr>
          <a:xfrm>
            <a:off x="466725" y="1833563"/>
            <a:ext cx="8064500" cy="4311650"/>
          </a:xfrm>
        </p:spPr>
        <p:txBody>
          <a:bodyPr/>
          <a:lstStyle/>
          <a:p>
            <a:pPr marL="0" indent="0">
              <a:buFontTx/>
              <a:buNone/>
            </a:pPr>
            <a:r>
              <a:rPr lang="de-DE" smtClean="0">
                <a:ea typeface="ＭＳ Ｐゴシック" pitchFamily="34" charset="-128"/>
              </a:rPr>
              <a:t>Kompetenzen (in Anlehnung an </a:t>
            </a:r>
            <a:r>
              <a:rPr lang="de-DE" smtClean="0">
                <a:ea typeface="ＭＳ Ｐゴシック" pitchFamily="34" charset="-128"/>
                <a:hlinkClick r:id="rId3" action="ppaction://hlinksldjump"/>
              </a:rPr>
              <a:t>Weinert</a:t>
            </a:r>
            <a:r>
              <a:rPr lang="de-DE" smtClean="0">
                <a:ea typeface="ＭＳ Ｐゴシック" pitchFamily="34" charset="-128"/>
              </a:rPr>
              <a:t>)</a:t>
            </a:r>
          </a:p>
          <a:p>
            <a:pPr marL="0" indent="0"/>
            <a:r>
              <a:rPr lang="de-DE" smtClean="0">
                <a:ea typeface="ＭＳ Ｐゴシック" pitchFamily="34" charset="-128"/>
              </a:rPr>
              <a:t> benennen individuelle fachspezifische Fähigkeiten und Fertigkeiten einer Person, keine reinen Unterrichtsinhalte</a:t>
            </a:r>
          </a:p>
          <a:p>
            <a:pPr marL="0" indent="0"/>
            <a:r>
              <a:rPr lang="de-DE" smtClean="0">
                <a:ea typeface="ＭＳ Ｐゴシック" pitchFamily="34" charset="-128"/>
              </a:rPr>
              <a:t> werden in einem längeren Entwicklungsprozess erworben, sie  sind nicht zwingend identisch mit Stundenzielen</a:t>
            </a:r>
          </a:p>
          <a:p>
            <a:pPr marL="0" indent="0"/>
            <a:r>
              <a:rPr lang="de-DE" smtClean="0">
                <a:ea typeface="ＭＳ Ｐゴシック" pitchFamily="34" charset="-128"/>
              </a:rPr>
              <a:t> sind stärkenorientiert, nicht defizitorientiert</a:t>
            </a:r>
            <a:br>
              <a:rPr lang="de-DE" smtClean="0">
                <a:ea typeface="ＭＳ Ｐゴシック" pitchFamily="34" charset="-128"/>
              </a:rPr>
            </a:br>
            <a:endParaRPr lang="de-DE" smtClean="0">
              <a:ea typeface="ＭＳ Ｐゴシック" pitchFamily="34" charset="-128"/>
            </a:endParaRPr>
          </a:p>
          <a:p>
            <a:pPr marL="0" indent="0"/>
            <a:r>
              <a:rPr lang="de-DE" smtClean="0">
                <a:ea typeface="ＭＳ Ｐゴシック" pitchFamily="34" charset="-128"/>
              </a:rPr>
              <a:t> ermöglichen den Umgang mit Fachwissen </a:t>
            </a:r>
          </a:p>
          <a:p>
            <a:pPr marL="0" indent="0"/>
            <a:r>
              <a:rPr lang="de-DE" smtClean="0">
                <a:ea typeface="ＭＳ Ｐゴシック" pitchFamily="34" charset="-128"/>
              </a:rPr>
              <a:t> sind Grundlage für das selbstständige Lösen von Problemen und für das Hervorbringen von Neuem</a:t>
            </a:r>
            <a:br>
              <a:rPr lang="de-DE" smtClean="0">
                <a:ea typeface="ＭＳ Ｐゴシック" pitchFamily="34" charset="-128"/>
              </a:rPr>
            </a:br>
            <a:endParaRPr lang="de-DE" smtClean="0">
              <a:ea typeface="ＭＳ Ｐゴシック" pitchFamily="34" charset="-128"/>
            </a:endParaRPr>
          </a:p>
          <a:p>
            <a:pPr marL="0" indent="0"/>
            <a:endParaRPr lang="de-DE" smtClean="0">
              <a:ea typeface="ＭＳ Ｐゴシック" pitchFamily="34" charset="-128"/>
            </a:endParaRPr>
          </a:p>
        </p:txBody>
      </p:sp>
      <p:sp>
        <p:nvSpPr>
          <p:cNvPr id="28677"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28678"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70B6C85A-E560-4F99-9F34-4527456DC7EA}" type="slidenum">
              <a:rPr lang="de-DE" b="0"/>
              <a:pPr/>
              <a:t>6</a:t>
            </a:fld>
            <a:endParaRPr lang="de-DE" b="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 name="Rectangle 7"/>
          <p:cNvSpPr>
            <a:spLocks noGrp="1" noChangeArrowheads="1"/>
          </p:cNvSpPr>
          <p:nvPr>
            <p:ph type="ftr" sz="quarter" idx="10"/>
          </p:nvPr>
        </p:nvSpPr>
        <p:spPr>
          <a:ln/>
        </p:spPr>
        <p:txBody>
          <a:bodyPr/>
          <a:lstStyle/>
          <a:p>
            <a:r>
              <a:rPr lang="de-DE"/>
              <a:t>Implementation KLP GOSt M Stand 12.10.2013</a:t>
            </a:r>
          </a:p>
        </p:txBody>
      </p:sp>
      <p:sp>
        <p:nvSpPr>
          <p:cNvPr id="10" name="Rectangle 8"/>
          <p:cNvSpPr>
            <a:spLocks noGrp="1" noChangeArrowheads="1"/>
          </p:cNvSpPr>
          <p:nvPr>
            <p:ph type="sldNum" sz="quarter" idx="11"/>
          </p:nvPr>
        </p:nvSpPr>
        <p:spPr>
          <a:ln/>
        </p:spPr>
        <p:txBody>
          <a:bodyPr/>
          <a:lstStyle/>
          <a:p>
            <a:pPr>
              <a:defRPr/>
            </a:pPr>
            <a:fld id="{73B3EB7E-B47D-47CE-921A-BB897E90C22A}" type="slidenum">
              <a:rPr lang="de-DE"/>
              <a:pPr>
                <a:defRPr/>
              </a:pPr>
              <a:t>7</a:t>
            </a:fld>
            <a:endParaRPr lang="de-DE" dirty="0"/>
          </a:p>
        </p:txBody>
      </p:sp>
      <p:sp>
        <p:nvSpPr>
          <p:cNvPr id="30721"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CCC3FDF-09C0-4D5B-9A61-B5D21C324E4D}" type="slidenum">
              <a:rPr lang="de-DE" b="0"/>
              <a:pPr/>
              <a:t>7</a:t>
            </a:fld>
            <a:endParaRPr lang="de-DE" b="0"/>
          </a:p>
        </p:txBody>
      </p:sp>
      <p:sp>
        <p:nvSpPr>
          <p:cNvPr id="1219587" name="Text Box 3"/>
          <p:cNvSpPr txBox="1">
            <a:spLocks noChangeArrowheads="1"/>
          </p:cNvSpPr>
          <p:nvPr/>
        </p:nvSpPr>
        <p:spPr bwMode="auto">
          <a:xfrm>
            <a:off x="681038" y="4559300"/>
            <a:ext cx="7723187" cy="1022350"/>
          </a:xfrm>
          <a:prstGeom prst="rect">
            <a:avLst/>
          </a:prstGeom>
          <a:solidFill>
            <a:schemeClr val="bg2">
              <a:lumMod val="20000"/>
              <a:lumOff val="80000"/>
            </a:schemeClr>
          </a:solidFill>
          <a:ln w="25400">
            <a:solidFill>
              <a:srgbClr val="000080"/>
            </a:solidFill>
            <a:miter lim="800000"/>
            <a:headEnd/>
            <a:tailEnd/>
          </a:ln>
          <a:effectLst/>
        </p:spPr>
        <p:txBody>
          <a:bodyPr>
            <a:norm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defRPr/>
            </a:pPr>
            <a:r>
              <a:rPr lang="de-DE" sz="2000" b="0" dirty="0">
                <a:solidFill>
                  <a:srgbClr val="000066"/>
                </a:solidFill>
                <a:latin typeface="+mn-lt"/>
                <a:ea typeface="ヒラギノ角ゴ Pro W3" pitchFamily="-112" charset="-128"/>
              </a:rPr>
              <a:t>Eine Kompetenz ist eine Disposition, die dazu befähigt, </a:t>
            </a:r>
            <a:br>
              <a:rPr lang="de-DE" sz="2000" b="0" dirty="0">
                <a:solidFill>
                  <a:srgbClr val="000066"/>
                </a:solidFill>
                <a:latin typeface="+mn-lt"/>
                <a:ea typeface="ヒラギノ角ゴ Pro W3" pitchFamily="-112" charset="-128"/>
              </a:rPr>
            </a:br>
            <a:r>
              <a:rPr lang="de-DE" sz="2000" b="0" dirty="0">
                <a:solidFill>
                  <a:srgbClr val="000066"/>
                </a:solidFill>
                <a:latin typeface="+mn-lt"/>
                <a:ea typeface="ヒラギノ角ゴ Pro W3" pitchFamily="-112" charset="-128"/>
              </a:rPr>
              <a:t>variable Anforderungssituationen in einem bestimmten Lern- oder Handlungsbereich erfolgreich und verantwortlich zu bewältigen.</a:t>
            </a:r>
          </a:p>
        </p:txBody>
      </p:sp>
      <p:sp>
        <p:nvSpPr>
          <p:cNvPr id="30723" name="Titel 1"/>
          <p:cNvSpPr>
            <a:spLocks noGrp="1"/>
          </p:cNvSpPr>
          <p:nvPr>
            <p:ph type="title"/>
          </p:nvPr>
        </p:nvSpPr>
        <p:spPr>
          <a:xfrm>
            <a:off x="539750" y="1322388"/>
            <a:ext cx="8064500" cy="781050"/>
          </a:xfrm>
        </p:spPr>
        <p:txBody>
          <a:bodyPr/>
          <a:lstStyle/>
          <a:p>
            <a:r>
              <a:rPr lang="de-DE" smtClean="0">
                <a:ea typeface="ＭＳ Ｐゴシック" pitchFamily="34" charset="-128"/>
              </a:rPr>
              <a:t>Kompetenzbegriff nach Weinert</a:t>
            </a:r>
          </a:p>
        </p:txBody>
      </p:sp>
      <p:sp>
        <p:nvSpPr>
          <p:cNvPr id="30724" name="Inhaltsplatzhalter 3"/>
          <p:cNvSpPr>
            <a:spLocks noGrp="1"/>
          </p:cNvSpPr>
          <p:nvPr>
            <p:ph idx="1"/>
          </p:nvPr>
        </p:nvSpPr>
        <p:spPr>
          <a:xfrm>
            <a:off x="509588" y="1822450"/>
            <a:ext cx="8064500" cy="3897313"/>
          </a:xfrm>
        </p:spPr>
        <p:txBody>
          <a:bodyPr/>
          <a:lstStyle/>
          <a:p>
            <a:r>
              <a:rPr lang="de-DE" smtClean="0">
                <a:ea typeface="ＭＳ Ｐゴシック" pitchFamily="34" charset="-128"/>
              </a:rPr>
              <a:t>Kompetenzen versteht man als</a:t>
            </a:r>
          </a:p>
          <a:p>
            <a:pPr marL="457200" lvl="1" indent="0">
              <a:buFontTx/>
              <a:buNone/>
            </a:pPr>
            <a:r>
              <a:rPr lang="de-DE" smtClean="0">
                <a:ea typeface="ＭＳ Ｐゴシック" pitchFamily="34" charset="-128"/>
              </a:rPr>
              <a:t>„ die bei Individuen verfügbaren oder durch sie erlernbaren kognitiven Fähigkeiten und Fertigkeiten, um bestimmte Probleme zu lösen, sowie die damit verbundenen motivationalen, volitionalen und sozialen Bereitschaften und Fähigkeiten, um die Problemlösungen in variablen Situationen erfolgreich und verantwortungsvoll nutzen zu können“. (Weinert 2001, S. 27f.)</a:t>
            </a:r>
          </a:p>
          <a:p>
            <a:endParaRPr lang="de-DE" smtClean="0">
              <a:ea typeface="ＭＳ Ｐゴシック" pitchFamily="34" charset="-128"/>
            </a:endParaRPr>
          </a:p>
        </p:txBody>
      </p:sp>
      <p:sp>
        <p:nvSpPr>
          <p:cNvPr id="30725"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30726" name="Textfeld 2"/>
          <p:cNvSpPr txBox="1">
            <a:spLocks noChangeArrowheads="1"/>
          </p:cNvSpPr>
          <p:nvPr/>
        </p:nvSpPr>
        <p:spPr bwMode="auto">
          <a:xfrm>
            <a:off x="7581900" y="5834063"/>
            <a:ext cx="13604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lgn="r"/>
            <a:r>
              <a:rPr lang="de-DE" sz="1800" b="0">
                <a:solidFill>
                  <a:srgbClr val="FF0000"/>
                </a:solidFill>
                <a:hlinkClick r:id="rId2" action="ppaction://hlinksldjump"/>
              </a:rPr>
              <a:t>zurück</a:t>
            </a:r>
            <a:endParaRPr lang="de-DE" sz="1800" b="0">
              <a:solidFill>
                <a:srgbClr val="FF0000"/>
              </a:solidFill>
            </a:endParaRPr>
          </a:p>
        </p:txBody>
      </p:sp>
      <p:sp>
        <p:nvSpPr>
          <p:cNvPr id="30727" name="Foliennummernplatzhalter 4"/>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53E3248-7ACC-4C08-9765-AFA36100A4E7}" type="slidenum">
              <a:rPr lang="de-DE" b="0"/>
              <a:pPr/>
              <a:t>7</a:t>
            </a:fld>
            <a:endParaRPr lang="de-DE" b="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ftr" sz="quarter" idx="10"/>
          </p:nvPr>
        </p:nvSpPr>
        <p:spPr>
          <a:ln/>
        </p:spPr>
        <p:txBody>
          <a:bodyPr/>
          <a:lstStyle/>
          <a:p>
            <a:r>
              <a:rPr lang="de-DE"/>
              <a:t>Implementation KLP GOSt M Stand 12.10.2013</a:t>
            </a:r>
          </a:p>
        </p:txBody>
      </p:sp>
      <p:sp>
        <p:nvSpPr>
          <p:cNvPr id="9" name="Rectangle 8"/>
          <p:cNvSpPr>
            <a:spLocks noGrp="1" noChangeArrowheads="1"/>
          </p:cNvSpPr>
          <p:nvPr>
            <p:ph type="sldNum" sz="quarter" idx="11"/>
          </p:nvPr>
        </p:nvSpPr>
        <p:spPr>
          <a:ln/>
        </p:spPr>
        <p:txBody>
          <a:bodyPr/>
          <a:lstStyle/>
          <a:p>
            <a:pPr>
              <a:defRPr/>
            </a:pPr>
            <a:fld id="{DA90EE74-B3A8-4D1F-B764-83A44EDB4B11}" type="slidenum">
              <a:rPr lang="de-DE"/>
              <a:pPr>
                <a:defRPr/>
              </a:pPr>
              <a:t>8</a:t>
            </a:fld>
            <a:endParaRPr lang="de-DE" dirty="0"/>
          </a:p>
        </p:txBody>
      </p:sp>
      <p:sp>
        <p:nvSpPr>
          <p:cNvPr id="31745"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269F7C7-1D3B-4F6B-968D-E123117F1D7C}" type="slidenum">
              <a:rPr lang="de-DE" b="0"/>
              <a:pPr/>
              <a:t>8</a:t>
            </a:fld>
            <a:endParaRPr lang="de-DE" b="0"/>
          </a:p>
        </p:txBody>
      </p:sp>
      <p:sp>
        <p:nvSpPr>
          <p:cNvPr id="31746" name="Text Box 2"/>
          <p:cNvSpPr txBox="1">
            <a:spLocks noChangeArrowheads="1"/>
          </p:cNvSpPr>
          <p:nvPr/>
        </p:nvSpPr>
        <p:spPr bwMode="auto">
          <a:xfrm>
            <a:off x="1352550" y="2876550"/>
            <a:ext cx="72183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pPr>
              <a:spcBef>
                <a:spcPct val="50000"/>
              </a:spcBef>
            </a:pPr>
            <a:endParaRPr lang="de-DE" sz="1800" b="0">
              <a:ea typeface="ヒラギノ角ゴ Pro W3"/>
              <a:cs typeface="ヒラギノ角ゴ Pro W3"/>
            </a:endParaRPr>
          </a:p>
        </p:txBody>
      </p:sp>
      <p:sp>
        <p:nvSpPr>
          <p:cNvPr id="31747" name="Titel 1"/>
          <p:cNvSpPr>
            <a:spLocks noGrp="1"/>
          </p:cNvSpPr>
          <p:nvPr>
            <p:ph type="title"/>
          </p:nvPr>
        </p:nvSpPr>
        <p:spPr>
          <a:xfrm>
            <a:off x="539750" y="1322388"/>
            <a:ext cx="8064500" cy="781050"/>
          </a:xfrm>
        </p:spPr>
        <p:txBody>
          <a:bodyPr/>
          <a:lstStyle/>
          <a:p>
            <a:pPr algn="ctr"/>
            <a:r>
              <a:rPr lang="de-DE" smtClean="0">
                <a:ea typeface="ＭＳ Ｐゴシック" pitchFamily="34" charset="-128"/>
              </a:rPr>
              <a:t>Kompetenzorientierung:</a:t>
            </a:r>
            <a:br>
              <a:rPr lang="de-DE" smtClean="0">
                <a:ea typeface="ＭＳ Ｐゴシック" pitchFamily="34" charset="-128"/>
              </a:rPr>
            </a:br>
            <a:r>
              <a:rPr lang="de-DE" smtClean="0">
                <a:ea typeface="ＭＳ Ｐゴシック" pitchFamily="34" charset="-128"/>
              </a:rPr>
              <a:t>Kompetenz(erwartungen) als Ausgangspunkt für die Planung</a:t>
            </a:r>
          </a:p>
        </p:txBody>
      </p:sp>
      <p:sp>
        <p:nvSpPr>
          <p:cNvPr id="31748" name="Inhaltsplatzhalter 4"/>
          <p:cNvSpPr>
            <a:spLocks noGrp="1"/>
          </p:cNvSpPr>
          <p:nvPr>
            <p:ph idx="1"/>
          </p:nvPr>
        </p:nvSpPr>
        <p:spPr>
          <a:xfrm>
            <a:off x="539750" y="2112963"/>
            <a:ext cx="8064500" cy="3897312"/>
          </a:xfrm>
        </p:spPr>
        <p:txBody>
          <a:bodyPr/>
          <a:lstStyle/>
          <a:p>
            <a:r>
              <a:rPr lang="de-DE" smtClean="0">
                <a:ea typeface="ＭＳ Ｐゴシック" pitchFamily="34" charset="-128"/>
              </a:rPr>
              <a:t>Welche Kompetenzen sollen bis zum Ende eines Unterrichtsvorhabens entwickelt werden?</a:t>
            </a:r>
            <a:br>
              <a:rPr lang="de-DE" smtClean="0">
                <a:ea typeface="ＭＳ Ｐゴシック" pitchFamily="34" charset="-128"/>
              </a:rPr>
            </a:br>
            <a:endParaRPr lang="de-DE" smtClean="0">
              <a:ea typeface="ＭＳ Ｐゴシック" pitchFamily="34" charset="-128"/>
            </a:endParaRPr>
          </a:p>
          <a:p>
            <a:r>
              <a:rPr lang="de-DE" smtClean="0">
                <a:ea typeface="ＭＳ Ｐゴシック" pitchFamily="34" charset="-128"/>
              </a:rPr>
              <a:t>Wie sind inhaltliche und prozessbezogene Kompetenzen zu verknüpfen?</a:t>
            </a:r>
            <a:br>
              <a:rPr lang="de-DE" smtClean="0">
                <a:ea typeface="ＭＳ Ｐゴシック" pitchFamily="34" charset="-128"/>
              </a:rPr>
            </a:br>
            <a:endParaRPr lang="de-DE" smtClean="0">
              <a:ea typeface="ＭＳ Ｐゴシック" pitchFamily="34" charset="-128"/>
            </a:endParaRPr>
          </a:p>
          <a:p>
            <a:r>
              <a:rPr lang="de-DE" smtClean="0">
                <a:ea typeface="ＭＳ Ｐゴシック" pitchFamily="34" charset="-128"/>
              </a:rPr>
              <a:t>Wie muss auf dieser Grundlage die Lernsituation gestaltet werden  (z.B. Auswahl von Kontexten bzw. Problemstellungen)?</a:t>
            </a:r>
          </a:p>
        </p:txBody>
      </p:sp>
      <p:sp>
        <p:nvSpPr>
          <p:cNvPr id="31749"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31750" name="Foliennummernplatzhalter 1"/>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36278DE-8677-4728-B661-64B3096A8B5D}" type="slidenum">
              <a:rPr lang="de-DE" b="0"/>
              <a:pPr/>
              <a:t>8</a:t>
            </a:fld>
            <a:endParaRPr lang="de-DE" b="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ftr" sz="quarter" idx="10"/>
          </p:nvPr>
        </p:nvSpPr>
        <p:spPr>
          <a:ln/>
        </p:spPr>
        <p:txBody>
          <a:bodyPr/>
          <a:lstStyle/>
          <a:p>
            <a:r>
              <a:rPr lang="de-DE"/>
              <a:t>Implementation KLP GOSt M Stand 12.10.2013</a:t>
            </a:r>
          </a:p>
        </p:txBody>
      </p:sp>
      <p:sp>
        <p:nvSpPr>
          <p:cNvPr id="8" name="Rectangle 8"/>
          <p:cNvSpPr>
            <a:spLocks noGrp="1" noChangeArrowheads="1"/>
          </p:cNvSpPr>
          <p:nvPr>
            <p:ph type="sldNum" sz="quarter" idx="11"/>
          </p:nvPr>
        </p:nvSpPr>
        <p:spPr>
          <a:ln/>
        </p:spPr>
        <p:txBody>
          <a:bodyPr/>
          <a:lstStyle/>
          <a:p>
            <a:pPr>
              <a:defRPr/>
            </a:pPr>
            <a:fld id="{55380FBE-21AB-438F-97DE-B35598299155}" type="slidenum">
              <a:rPr lang="de-DE"/>
              <a:pPr>
                <a:defRPr/>
              </a:pPr>
              <a:t>9</a:t>
            </a:fld>
            <a:endParaRPr lang="de-DE" dirty="0"/>
          </a:p>
        </p:txBody>
      </p:sp>
      <p:sp>
        <p:nvSpPr>
          <p:cNvPr id="33793" name="Rectangle 8"/>
          <p:cNvSpPr txBox="1">
            <a:spLocks noGrp="1" noChangeArrowheads="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C890619C-6D36-4F8F-89ED-812DAFFB2877}" type="slidenum">
              <a:rPr lang="de-DE" b="0"/>
              <a:pPr/>
              <a:t>9</a:t>
            </a:fld>
            <a:endParaRPr lang="de-DE" b="0"/>
          </a:p>
        </p:txBody>
      </p:sp>
      <p:sp>
        <p:nvSpPr>
          <p:cNvPr id="33794" name="Titel 1"/>
          <p:cNvSpPr>
            <a:spLocks noGrp="1"/>
          </p:cNvSpPr>
          <p:nvPr>
            <p:ph type="title"/>
          </p:nvPr>
        </p:nvSpPr>
        <p:spPr>
          <a:xfrm>
            <a:off x="539750" y="1322388"/>
            <a:ext cx="8064500" cy="781050"/>
          </a:xfrm>
        </p:spPr>
        <p:txBody>
          <a:bodyPr/>
          <a:lstStyle/>
          <a:p>
            <a:pPr algn="ctr"/>
            <a:r>
              <a:rPr lang="de-DE" smtClean="0">
                <a:solidFill>
                  <a:srgbClr val="000066"/>
                </a:solidFill>
                <a:ea typeface="ヒラギノ角ゴ Pro W3"/>
                <a:cs typeface="ヒラギノ角ゴ Pro W3"/>
              </a:rPr>
              <a:t>Kompetenzorientierte Kernlehrpläne für die Sek. II:</a:t>
            </a:r>
            <a:br>
              <a:rPr lang="de-DE" smtClean="0">
                <a:solidFill>
                  <a:srgbClr val="000066"/>
                </a:solidFill>
                <a:ea typeface="ヒラギノ角ゴ Pro W3"/>
                <a:cs typeface="ヒラギノ角ゴ Pro W3"/>
              </a:rPr>
            </a:br>
            <a:r>
              <a:rPr lang="de-DE" smtClean="0">
                <a:ea typeface="ヒラギノ角ゴ Pro W3"/>
                <a:cs typeface="ヒラギノ角ゴ Pro W3"/>
              </a:rPr>
              <a:t>Merkmale</a:t>
            </a:r>
            <a:br>
              <a:rPr lang="de-DE" smtClean="0">
                <a:ea typeface="ヒラギノ角ゴ Pro W3"/>
                <a:cs typeface="ヒラギノ角ゴ Pro W3"/>
              </a:rPr>
            </a:br>
            <a:r>
              <a:rPr lang="de-DE" smtClean="0">
                <a:solidFill>
                  <a:srgbClr val="000066"/>
                </a:solidFill>
                <a:ea typeface="ヒラギノ角ゴ Pro W3"/>
                <a:cs typeface="ヒラギノ角ゴ Pro W3"/>
              </a:rPr>
              <a:t/>
            </a:r>
            <a:br>
              <a:rPr lang="de-DE" smtClean="0">
                <a:solidFill>
                  <a:srgbClr val="000066"/>
                </a:solidFill>
                <a:ea typeface="ヒラギノ角ゴ Pro W3"/>
                <a:cs typeface="ヒラギノ角ゴ Pro W3"/>
              </a:rPr>
            </a:br>
            <a:endParaRPr lang="de-DE" smtClean="0">
              <a:ea typeface="ＭＳ Ｐゴシック" pitchFamily="34" charset="-128"/>
            </a:endParaRPr>
          </a:p>
        </p:txBody>
      </p:sp>
      <p:sp>
        <p:nvSpPr>
          <p:cNvPr id="33795" name="Inhaltsplatzhalter 2"/>
          <p:cNvSpPr>
            <a:spLocks noGrp="1"/>
          </p:cNvSpPr>
          <p:nvPr>
            <p:ph idx="1"/>
          </p:nvPr>
        </p:nvSpPr>
        <p:spPr>
          <a:xfrm>
            <a:off x="381000" y="2308225"/>
            <a:ext cx="8740775" cy="3722688"/>
          </a:xfrm>
        </p:spPr>
        <p:txBody>
          <a:bodyPr/>
          <a:lstStyle/>
          <a:p>
            <a:pPr marL="520700">
              <a:spcBef>
                <a:spcPct val="35000"/>
              </a:spcBef>
            </a:pPr>
            <a:r>
              <a:rPr lang="de-DE" sz="2000" i="1" smtClean="0">
                <a:ea typeface="ヒラギノ角ゴ Pro W3"/>
                <a:cs typeface="ヒラギノ角ゴ Pro W3"/>
              </a:rPr>
              <a:t>anschlussfähig</a:t>
            </a:r>
            <a:endParaRPr lang="de-DE" sz="2000" smtClean="0">
              <a:ea typeface="ヒラギノ角ゴ Pro W3"/>
              <a:cs typeface="ヒラギノ角ゴ Pro W3"/>
            </a:endParaRPr>
          </a:p>
          <a:p>
            <a:pPr marL="520700">
              <a:spcBef>
                <a:spcPct val="35000"/>
              </a:spcBef>
            </a:pPr>
            <a:r>
              <a:rPr lang="de-DE" sz="2000" i="1" smtClean="0">
                <a:ea typeface="ヒラギノ角ゴ Pro W3"/>
                <a:cs typeface="ヒラギノ角ゴ Pro W3"/>
              </a:rPr>
              <a:t>standardorientiert</a:t>
            </a:r>
            <a:endParaRPr lang="de-DE" sz="2000" smtClean="0">
              <a:ea typeface="ヒラギノ角ゴ Pro W3"/>
              <a:cs typeface="ヒラギノ角ゴ Pro W3"/>
            </a:endParaRPr>
          </a:p>
          <a:p>
            <a:pPr marL="520700">
              <a:spcBef>
                <a:spcPct val="35000"/>
              </a:spcBef>
            </a:pPr>
            <a:r>
              <a:rPr lang="de-DE" sz="2000" i="1" smtClean="0">
                <a:ea typeface="ヒラギノ角ゴ Pro W3"/>
                <a:cs typeface="ヒラギノ角ゴ Pro W3"/>
              </a:rPr>
              <a:t>kompetenzorientiert</a:t>
            </a:r>
          </a:p>
          <a:p>
            <a:pPr marL="520700">
              <a:spcBef>
                <a:spcPct val="35000"/>
              </a:spcBef>
            </a:pPr>
            <a:r>
              <a:rPr lang="de-DE" sz="2000" i="1" smtClean="0">
                <a:ea typeface="ヒラギノ角ゴ Pro W3"/>
                <a:cs typeface="ヒラギノ角ゴ Pro W3"/>
              </a:rPr>
              <a:t>outputorientiert</a:t>
            </a:r>
            <a:r>
              <a:rPr lang="de-DE" sz="2000" smtClean="0">
                <a:ea typeface="ヒラギノ角ゴ Pro W3"/>
                <a:cs typeface="ヒラギノ角ゴ Pro W3"/>
              </a:rPr>
              <a:t> </a:t>
            </a:r>
          </a:p>
          <a:p>
            <a:pPr marL="520700">
              <a:spcBef>
                <a:spcPct val="35000"/>
              </a:spcBef>
            </a:pPr>
            <a:r>
              <a:rPr lang="de-DE" sz="2000" i="1" smtClean="0">
                <a:ea typeface="ヒラギノ角ゴ Pro W3"/>
                <a:cs typeface="ヒラギノ角ゴ Pro W3"/>
              </a:rPr>
              <a:t>verbindlich</a:t>
            </a:r>
          </a:p>
          <a:p>
            <a:pPr marL="520700">
              <a:spcBef>
                <a:spcPct val="35000"/>
              </a:spcBef>
            </a:pPr>
            <a:r>
              <a:rPr lang="de-DE" altLang="de-DE" sz="2000" i="1" smtClean="0">
                <a:ea typeface="ヒラギノ角ゴ Pro W3"/>
                <a:cs typeface="ヒラギノ角ゴ Pro W3"/>
              </a:rPr>
              <a:t>„entdidaktisiert“</a:t>
            </a:r>
            <a:endParaRPr lang="de-DE" sz="2000" smtClean="0">
              <a:ea typeface="ヒラギノ角ゴ Pro W3"/>
              <a:cs typeface="ヒラギノ角ゴ Pro W3"/>
            </a:endParaRPr>
          </a:p>
        </p:txBody>
      </p:sp>
      <p:sp>
        <p:nvSpPr>
          <p:cNvPr id="33796" name="Fußzeilenplatzhalter 3"/>
          <p:cNvSpPr txBox="1">
            <a:spLocks noGrp="1"/>
          </p:cNvSpPr>
          <p:nvPr/>
        </p:nvSpPr>
        <p:spPr bwMode="auto">
          <a:xfrm>
            <a:off x="900113" y="6453188"/>
            <a:ext cx="2087562"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endParaRPr lang="de-DE" b="0"/>
          </a:p>
        </p:txBody>
      </p:sp>
      <p:sp>
        <p:nvSpPr>
          <p:cNvPr id="33797" name="Foliennummernplatzhalter 3"/>
          <p:cNvSpPr txBox="1">
            <a:spLocks noGrp="1"/>
          </p:cNvSpPr>
          <p:nvPr/>
        </p:nvSpPr>
        <p:spPr bwMode="auto">
          <a:xfrm>
            <a:off x="539750" y="6453188"/>
            <a:ext cx="288925" cy="34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sz="800">
                <a:solidFill>
                  <a:schemeClr val="tx1"/>
                </a:solidFill>
                <a:latin typeface="Arial" pitchFamily="34" charset="0"/>
                <a:ea typeface="ＭＳ Ｐゴシック" pitchFamily="34" charset="-128"/>
              </a:defRPr>
            </a:lvl1pPr>
            <a:lvl2pPr marL="742950" indent="-285750">
              <a:defRPr sz="800">
                <a:solidFill>
                  <a:schemeClr val="tx1"/>
                </a:solidFill>
                <a:latin typeface="Arial" pitchFamily="34" charset="0"/>
                <a:ea typeface="ＭＳ Ｐゴシック" pitchFamily="34" charset="-128"/>
              </a:defRPr>
            </a:lvl2pPr>
            <a:lvl3pPr marL="1143000" indent="-228600">
              <a:defRPr sz="800">
                <a:solidFill>
                  <a:schemeClr val="tx1"/>
                </a:solidFill>
                <a:latin typeface="Arial" pitchFamily="34" charset="0"/>
                <a:ea typeface="ＭＳ Ｐゴシック" pitchFamily="34" charset="-128"/>
              </a:defRPr>
            </a:lvl3pPr>
            <a:lvl4pPr marL="1600200" indent="-228600">
              <a:defRPr sz="800">
                <a:solidFill>
                  <a:schemeClr val="tx1"/>
                </a:solidFill>
                <a:latin typeface="Arial" pitchFamily="34" charset="0"/>
                <a:ea typeface="ＭＳ Ｐゴシック" pitchFamily="34" charset="-128"/>
              </a:defRPr>
            </a:lvl4pPr>
            <a:lvl5pPr marL="2057400" indent="-228600">
              <a:defRPr sz="800">
                <a:solidFill>
                  <a:schemeClr val="tx1"/>
                </a:solidFill>
                <a:latin typeface="Arial" pitchFamily="34" charset="0"/>
                <a:ea typeface="ＭＳ Ｐゴシック" pitchFamily="34" charset="-128"/>
              </a:defRPr>
            </a:lvl5pPr>
            <a:lvl6pPr marL="2514600" indent="-228600" fontAlgn="base">
              <a:spcBef>
                <a:spcPct val="0"/>
              </a:spcBef>
              <a:spcAft>
                <a:spcPct val="0"/>
              </a:spcAft>
              <a:defRPr sz="800">
                <a:solidFill>
                  <a:schemeClr val="tx1"/>
                </a:solidFill>
                <a:latin typeface="Arial" pitchFamily="34" charset="0"/>
                <a:ea typeface="ＭＳ Ｐゴシック" pitchFamily="34" charset="-128"/>
              </a:defRPr>
            </a:lvl6pPr>
            <a:lvl7pPr marL="2971800" indent="-228600" fontAlgn="base">
              <a:spcBef>
                <a:spcPct val="0"/>
              </a:spcBef>
              <a:spcAft>
                <a:spcPct val="0"/>
              </a:spcAft>
              <a:defRPr sz="800">
                <a:solidFill>
                  <a:schemeClr val="tx1"/>
                </a:solidFill>
                <a:latin typeface="Arial" pitchFamily="34" charset="0"/>
                <a:ea typeface="ＭＳ Ｐゴシック" pitchFamily="34" charset="-128"/>
              </a:defRPr>
            </a:lvl7pPr>
            <a:lvl8pPr marL="3429000" indent="-228600" fontAlgn="base">
              <a:spcBef>
                <a:spcPct val="0"/>
              </a:spcBef>
              <a:spcAft>
                <a:spcPct val="0"/>
              </a:spcAft>
              <a:defRPr sz="800">
                <a:solidFill>
                  <a:schemeClr val="tx1"/>
                </a:solidFill>
                <a:latin typeface="Arial" pitchFamily="34" charset="0"/>
                <a:ea typeface="ＭＳ Ｐゴシック" pitchFamily="34" charset="-128"/>
              </a:defRPr>
            </a:lvl8pPr>
            <a:lvl9pPr marL="3886200" indent="-228600" fontAlgn="base">
              <a:spcBef>
                <a:spcPct val="0"/>
              </a:spcBef>
              <a:spcAft>
                <a:spcPct val="0"/>
              </a:spcAft>
              <a:defRPr sz="800">
                <a:solidFill>
                  <a:schemeClr val="tx1"/>
                </a:solidFill>
                <a:latin typeface="Arial" pitchFamily="34" charset="0"/>
                <a:ea typeface="ＭＳ Ｐゴシック" pitchFamily="34" charset="-128"/>
              </a:defRPr>
            </a:lvl9pPr>
          </a:lstStyle>
          <a:p>
            <a:fld id="{8CD583CA-AC23-434D-B323-0A4FDB4E5ED8}" type="slidenum">
              <a:rPr lang="de-DE" b="0"/>
              <a:pPr/>
              <a:t>9</a:t>
            </a:fld>
            <a:endParaRPr lang="de-DE" b="0"/>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NRW_PowerPoint">
  <a:themeElements>
    <a:clrScheme name="Benutzerdefiniert 1">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002060"/>
      </a:hlink>
      <a:folHlink>
        <a:srgbClr val="7030A0"/>
      </a:folHlink>
    </a:clrScheme>
    <a:fontScheme name="NRW_PowerPoint">
      <a:majorFont>
        <a:latin typeface="Arial-BoldMT"/>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RW_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RW_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RW_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RW_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RW_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RW_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RW_PowerPoin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RW_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RW_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RW_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RW_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RW_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RW_PowerPoint 13">
        <a:dk1>
          <a:srgbClr val="000000"/>
        </a:dk1>
        <a:lt1>
          <a:srgbClr val="FFFFFF"/>
        </a:lt1>
        <a:dk2>
          <a:srgbClr val="E2001A"/>
        </a:dk2>
        <a:lt2>
          <a:srgbClr val="009036"/>
        </a:lt2>
        <a:accent1>
          <a:srgbClr val="ACACAC"/>
        </a:accent1>
        <a:accent2>
          <a:srgbClr val="F29400"/>
        </a:accent2>
        <a:accent3>
          <a:srgbClr val="FFFFFF"/>
        </a:accent3>
        <a:accent4>
          <a:srgbClr val="000000"/>
        </a:accent4>
        <a:accent5>
          <a:srgbClr val="D2D2D2"/>
        </a:accent5>
        <a:accent6>
          <a:srgbClr val="DB8600"/>
        </a:accent6>
        <a:hlink>
          <a:srgbClr val="B1C800"/>
        </a:hlink>
        <a:folHlink>
          <a:srgbClr val="E7511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3235</Words>
  <Application>Microsoft Office PowerPoint</Application>
  <PresentationFormat>Bildschirmpräsentation (4:3)</PresentationFormat>
  <Paragraphs>846</Paragraphs>
  <Slides>57</Slides>
  <Notes>45</Notes>
  <HiddenSlides>13</HiddenSlides>
  <MMClips>0</MMClips>
  <ScaleCrop>false</ScaleCrop>
  <HeadingPairs>
    <vt:vector size="4" baseType="variant">
      <vt:variant>
        <vt:lpstr>Design</vt:lpstr>
      </vt:variant>
      <vt:variant>
        <vt:i4>1</vt:i4>
      </vt:variant>
      <vt:variant>
        <vt:lpstr>Folientitel</vt:lpstr>
      </vt:variant>
      <vt:variant>
        <vt:i4>57</vt:i4>
      </vt:variant>
    </vt:vector>
  </HeadingPairs>
  <TitlesOfParts>
    <vt:vector size="58" baseType="lpstr">
      <vt:lpstr>NRW_PowerPoint</vt:lpstr>
      <vt:lpstr>Neue Kernlehrpläne für die  Gymnasiale Oberstufe</vt:lpstr>
      <vt:lpstr>Agenda</vt:lpstr>
      <vt:lpstr>PowerPoint-Präsentation</vt:lpstr>
      <vt:lpstr>Orientierungswechsel :  von der Stofforientierung zur Kompetenzorientierung</vt:lpstr>
      <vt:lpstr>PowerPoint-Präsentation</vt:lpstr>
      <vt:lpstr>Kompetenzorientierung</vt:lpstr>
      <vt:lpstr>Kompetenzbegriff nach Weinert</vt:lpstr>
      <vt:lpstr>Kompetenzorientierung: Kompetenz(erwartungen) als Ausgangspunkt für die Planung</vt:lpstr>
      <vt:lpstr>Kompetenzorientierte Kernlehrpläne für die Sek. II: Merkmale  </vt:lpstr>
      <vt:lpstr>Kernlehrplan Mathematik NRW und Bildungsstandards</vt:lpstr>
      <vt:lpstr>Kernlehrplan Mathematik NRW und Bildungsstandards</vt:lpstr>
      <vt:lpstr>Allgemeinbildender Mathematikunterricht - Grunderfahrungen</vt:lpstr>
      <vt:lpstr>Kompetenzorientierter Kernlehrplan Mathematik – Struktur</vt:lpstr>
      <vt:lpstr>Kompetenzorientierter Kernlehrplan Mathematik Zentrale Begriffe und Ebenen im Kernlehrplan </vt:lpstr>
      <vt:lpstr>Kompetenzorientierter Kernlehrplan Mathematik Zentrale Begriffe und Ebenen im Kernlehrplan </vt:lpstr>
      <vt:lpstr>Die allgemeinen mathematischen Kompetenzen der Bildungsstandards werden durch die prozessbezogenen Kompetenzen des Kernlehrplans abgebildet</vt:lpstr>
      <vt:lpstr>Die Leitideen der Bildungsstandards werden in den Inhaltsfeldern des Kernlehrplans aufgegriffen</vt:lpstr>
      <vt:lpstr>Kernlehrplan Mathematik NRW</vt:lpstr>
      <vt:lpstr>Kernlehrplan Mathematik Gliederung </vt:lpstr>
      <vt:lpstr>VOM LEHRPLAN (1999) ZUM KERNLEHRPLAN (2013)  WAS WURDE ÜBERNOMMEN?  WAS WURDE WEITERENTWICKELT/VERÄNDERT?  WAS IST NEU? </vt:lpstr>
      <vt:lpstr>Übernommen wurden</vt:lpstr>
      <vt:lpstr>Weiterentwicklungen/Veränderungen:</vt:lpstr>
      <vt:lpstr>Die wichtigsten Neuerungen:</vt:lpstr>
      <vt:lpstr>Die wichtigsten Neuerungen:</vt:lpstr>
      <vt:lpstr>Hilfsmittelfreie Kompetenzerwartungen:</vt:lpstr>
      <vt:lpstr>Die wichtigsten Neuerungen:</vt:lpstr>
      <vt:lpstr>Verbändebeteiligung nach Veröffentlichung der Entwurfsfassung (Mai – Juni 2013)</vt:lpstr>
      <vt:lpstr>Verbändebeteiligung nach Veröffentlichung der Entwurfsfassung (Mai – Juni 2013)</vt:lpstr>
      <vt:lpstr>DER NEUE KERNLEHRPLAN MATHEMATIK  IM ÜBERBLICK</vt:lpstr>
      <vt:lpstr>Der neue Kernlehrplan Mathematik im Überblick Prozessbezogene Kompetenzen</vt:lpstr>
      <vt:lpstr>Der neue Kernlehrplan Mathematik im Überblick Prozessbezogene Kompetenzen</vt:lpstr>
      <vt:lpstr>Werkzeuge nutzen</vt:lpstr>
      <vt:lpstr>Werkzeuge nutzen (Kernlehrplan, Seite 22)                                      zurück</vt:lpstr>
      <vt:lpstr>Der neue Kernlehrplan Mathematik im Überblick Inhaltsfelder </vt:lpstr>
      <vt:lpstr>Verbändebeteiligung nach Veröffentlichung der Entwurfsfassung (Mai – Juni 2013)</vt:lpstr>
      <vt:lpstr>Verbändebeteiligung nach Veröffentlichung der Entwurfsfassung (Mai – Juni 2013)</vt:lpstr>
      <vt:lpstr>Der neue Kernlehrplan Mathematik im Überblick Inhaltsfelder – Funktionen und Analysis (A)</vt:lpstr>
      <vt:lpstr>Der neue Kernlehrplan Mathematik im Überblick Inhaltsfelder – Analytische Geometrie und lineare Algebra (G)</vt:lpstr>
      <vt:lpstr>Der neue Kernlehrplan Mathematik im Überblick Inhaltsfelder – Stochastik (S)</vt:lpstr>
      <vt:lpstr>Funktionen und Analysis (A)  Vergleich zw. GK und LK</vt:lpstr>
      <vt:lpstr>Analytische Geometrie und lineare Algebra (G) Vergleich zw. GK und LK</vt:lpstr>
      <vt:lpstr>Stochastik (S)  Vergleich zw. GK und LK</vt:lpstr>
      <vt:lpstr>LERNERFOLGSÜBERPRÜFUNG, LEISTUNGSBEWERTUNG IM UNTERRICHT</vt:lpstr>
      <vt:lpstr>Lernerfolgsüberprüfung und Leistungsbewertung im Unterricht  Lernprozess, Feedback und Umgang mit Fehlern</vt:lpstr>
      <vt:lpstr>Lernerfolgsüberprüfung und Leistungsbewertung im Unterricht  Überprüfungsformen</vt:lpstr>
      <vt:lpstr>Lernerfolgsüberprüfung und Leistungsbewertung   Hilfsmittelfrei zu bearbeitende Aufgaben im Unterricht</vt:lpstr>
      <vt:lpstr>Kernlehrplan Mathematik NRW</vt:lpstr>
      <vt:lpstr>KONSTRUKT, STRUKTUR  UND ZENTRALE ELEMENTE</vt:lpstr>
      <vt:lpstr>Schulinterne Lehrpläne Aufgabe schulinterner Lehrpläne </vt:lpstr>
      <vt:lpstr>§ 29 SchulG – Unterrichtsvorgaben </vt:lpstr>
      <vt:lpstr>Anforderungen an schulinterne Lehrpläne auf der Grundlage kompetenzorientierter Kernlehrpläne</vt:lpstr>
      <vt:lpstr>Schulinterner Lehrplan</vt:lpstr>
      <vt:lpstr>Schulinterner Lehrplan Beispiel:  Übersichtsraster GK Q1 Mathematik, Unterrichtsvorhaben I und II</vt:lpstr>
      <vt:lpstr>Schulinterner Lehrplan</vt:lpstr>
      <vt:lpstr>    </vt:lpstr>
      <vt:lpstr>Unterstützungsangebot Lehrplannavigator </vt:lpstr>
      <vt:lpstr>PowerPoint-Präsentation</vt:lpstr>
    </vt:vector>
  </TitlesOfParts>
  <Company>MSW NRW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Implemetnation KLP GOSt Mathemmatik</dc:title>
  <dc:creator>Kommisson KLP GOSt</dc:creator>
  <cp:lastModifiedBy>Klemisch, Ingo</cp:lastModifiedBy>
  <cp:revision>290</cp:revision>
  <cp:lastPrinted>2013-09-10T15:06:51Z</cp:lastPrinted>
  <dcterms:created xsi:type="dcterms:W3CDTF">2013-03-11T13:07:58Z</dcterms:created>
  <dcterms:modified xsi:type="dcterms:W3CDTF">2013-11-26T12:49:45Z</dcterms:modified>
</cp:coreProperties>
</file>