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751" r:id="rId2"/>
    <p:sldId id="760" r:id="rId3"/>
    <p:sldId id="761" r:id="rId4"/>
    <p:sldId id="808" r:id="rId5"/>
    <p:sldId id="809" r:id="rId6"/>
    <p:sldId id="764" r:id="rId7"/>
    <p:sldId id="765" r:id="rId8"/>
    <p:sldId id="810" r:id="rId9"/>
    <p:sldId id="811" r:id="rId10"/>
    <p:sldId id="768" r:id="rId11"/>
    <p:sldId id="769" r:id="rId12"/>
    <p:sldId id="770" r:id="rId13"/>
    <p:sldId id="771" r:id="rId14"/>
    <p:sldId id="772" r:id="rId15"/>
    <p:sldId id="773" r:id="rId16"/>
    <p:sldId id="774" r:id="rId17"/>
    <p:sldId id="775" r:id="rId18"/>
    <p:sldId id="776" r:id="rId19"/>
    <p:sldId id="777" r:id="rId20"/>
    <p:sldId id="778" r:id="rId21"/>
    <p:sldId id="779" r:id="rId22"/>
    <p:sldId id="780" r:id="rId23"/>
    <p:sldId id="781" r:id="rId24"/>
    <p:sldId id="782" r:id="rId25"/>
    <p:sldId id="783" r:id="rId26"/>
    <p:sldId id="784" r:id="rId27"/>
    <p:sldId id="785" r:id="rId28"/>
    <p:sldId id="786" r:id="rId29"/>
    <p:sldId id="787" r:id="rId30"/>
    <p:sldId id="788" r:id="rId31"/>
    <p:sldId id="789" r:id="rId32"/>
    <p:sldId id="815" r:id="rId33"/>
    <p:sldId id="790" r:id="rId34"/>
    <p:sldId id="791" r:id="rId35"/>
    <p:sldId id="792" r:id="rId36"/>
    <p:sldId id="793" r:id="rId37"/>
    <p:sldId id="794" r:id="rId38"/>
    <p:sldId id="795" r:id="rId39"/>
    <p:sldId id="796" r:id="rId40"/>
    <p:sldId id="812" r:id="rId41"/>
    <p:sldId id="813" r:id="rId42"/>
    <p:sldId id="799" r:id="rId43"/>
    <p:sldId id="800" r:id="rId44"/>
    <p:sldId id="801" r:id="rId45"/>
    <p:sldId id="802" r:id="rId46"/>
    <p:sldId id="803" r:id="rId47"/>
    <p:sldId id="804" r:id="rId48"/>
    <p:sldId id="805" r:id="rId49"/>
    <p:sldId id="814" r:id="rId50"/>
    <p:sldId id="807" r:id="rId51"/>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CC"/>
    <a:srgbClr val="3399FF"/>
    <a:srgbClr val="66FFFF"/>
    <a:srgbClr val="D5EDFF"/>
    <a:srgbClr val="FF3300"/>
    <a:srgbClr val="FF6600"/>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5479" autoAdjust="0"/>
  </p:normalViewPr>
  <p:slideViewPr>
    <p:cSldViewPr snapToGrid="0">
      <p:cViewPr>
        <p:scale>
          <a:sx n="100" d="100"/>
          <a:sy n="100" d="100"/>
        </p:scale>
        <p:origin x="-738" y="474"/>
      </p:cViewPr>
      <p:guideLst>
        <p:guide orient="horz" pos="255"/>
        <p:guide orient="horz" pos="4065"/>
        <p:guide orient="horz" pos="799"/>
        <p:guide orient="horz" pos="2251"/>
        <p:guide orient="horz" pos="2160"/>
        <p:guide pos="340"/>
        <p:guide pos="5420"/>
      </p:guideLst>
    </p:cSldViewPr>
  </p:slideViewPr>
  <p:notesTextViewPr>
    <p:cViewPr>
      <p:scale>
        <a:sx n="100" d="100"/>
        <a:sy n="100" d="100"/>
      </p:scale>
      <p:origin x="0" y="0"/>
    </p:cViewPr>
  </p:notesTextViewPr>
  <p:sorterViewPr>
    <p:cViewPr>
      <p:scale>
        <a:sx n="100" d="100"/>
        <a:sy n="100" d="100"/>
      </p:scale>
      <p:origin x="0" y="2526"/>
    </p:cViewPr>
  </p:sorterViewPr>
  <p:notesViewPr>
    <p:cSldViewPr snapToGrid="0">
      <p:cViewPr varScale="1">
        <p:scale>
          <a:sx n="80" d="100"/>
          <a:sy n="80" d="100"/>
        </p:scale>
        <p:origin x="-2076" y="-84"/>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95235"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atin typeface="Arial" pitchFamily="34" charset="0"/>
                <a:ea typeface="+mn-ea"/>
              </a:defRPr>
            </a:lvl1pPr>
          </a:lstStyle>
          <a:p>
            <a:pPr>
              <a:defRPr/>
            </a:pPr>
            <a:endParaRPr lang="de-DE"/>
          </a:p>
        </p:txBody>
      </p:sp>
      <p:sp>
        <p:nvSpPr>
          <p:cNvPr id="95236" name="Rectangle 4"/>
          <p:cNvSpPr>
            <a:spLocks noGrp="1" noChangeArrowheads="1"/>
          </p:cNvSpPr>
          <p:nvPr>
            <p:ph type="ftr" sz="quarter" idx="2"/>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95237"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fld id="{089428D4-36BD-8842-9B0B-9D61B0775DCC}" type="slidenum">
              <a:rPr lang="de-DE"/>
              <a:pPr/>
              <a:t>‹Nr.›</a:t>
            </a:fld>
            <a:endParaRPr lang="de-DE"/>
          </a:p>
        </p:txBody>
      </p:sp>
    </p:spTree>
    <p:extLst>
      <p:ext uri="{BB962C8B-B14F-4D97-AF65-F5344CB8AC3E}">
        <p14:creationId xmlns:p14="http://schemas.microsoft.com/office/powerpoint/2010/main" val="1342078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7171"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atin typeface="Arial" pitchFamily="34" charset="0"/>
                <a:ea typeface="+mn-ea"/>
              </a:defRPr>
            </a:lvl1pPr>
          </a:lstStyle>
          <a:p>
            <a:pPr>
              <a:defRPr/>
            </a:pPr>
            <a:endParaRPr lang="de-DE"/>
          </a:p>
        </p:txBody>
      </p:sp>
      <p:sp>
        <p:nvSpPr>
          <p:cNvPr id="6042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174" name="Rectangle 6"/>
          <p:cNvSpPr>
            <a:spLocks noGrp="1" noChangeArrowheads="1"/>
          </p:cNvSpPr>
          <p:nvPr>
            <p:ph type="ftr" sz="quarter" idx="4"/>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7175" name="Rectangle 7"/>
          <p:cNvSpPr>
            <a:spLocks noGrp="1" noChangeArrowheads="1"/>
          </p:cNvSpPr>
          <p:nvPr>
            <p:ph type="sldNum" sz="quarter" idx="5"/>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fld id="{2B22397C-1AB2-0049-A02B-06D0C3BCFC1D}" type="slidenum">
              <a:rPr lang="de-DE"/>
              <a:pPr/>
              <a:t>‹Nr.›</a:t>
            </a:fld>
            <a:endParaRPr lang="de-DE"/>
          </a:p>
        </p:txBody>
      </p:sp>
    </p:spTree>
    <p:extLst>
      <p:ext uri="{BB962C8B-B14F-4D97-AF65-F5344CB8AC3E}">
        <p14:creationId xmlns:p14="http://schemas.microsoft.com/office/powerpoint/2010/main" val="3944387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AFEFDAFA-B3F9-8A47-BDA5-8E1FE28ECA56}" type="slidenum">
              <a:rPr lang="de-DE"/>
              <a:pPr/>
              <a:t>1</a:t>
            </a:fld>
            <a:endParaRPr lang="de-D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de-DE">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a:latin typeface="Arial" charset="0"/>
                <a:ea typeface="MS PGothic" charset="0"/>
                <a:cs typeface="MS PGothic" charset="0"/>
              </a:rPr>
              <a:t>Kompetenzbereiche und Inhaltsfelder zentrale Begriffe des KLP.</a:t>
            </a:r>
          </a:p>
          <a:p>
            <a:r>
              <a:rPr lang="de-DE" dirty="0">
                <a:latin typeface="Arial" charset="0"/>
                <a:ea typeface="MS PGothic" charset="0"/>
                <a:cs typeface="MS PGothic" charset="0"/>
              </a:rPr>
              <a:t>Im Unterschied zu den Bildungsstandards werden keine Anforderungsniveaus </a:t>
            </a:r>
            <a:r>
              <a:rPr lang="de-DE" dirty="0" smtClean="0">
                <a:latin typeface="Arial" charset="0"/>
                <a:ea typeface="MS PGothic" charset="0"/>
                <a:cs typeface="MS PGothic" charset="0"/>
              </a:rPr>
              <a:t>beschrieben</a:t>
            </a:r>
          </a:p>
          <a:p>
            <a:r>
              <a:rPr lang="de-DE" dirty="0" smtClean="0">
                <a:latin typeface="Arial" charset="0"/>
                <a:ea typeface="MS PGothic" charset="0"/>
                <a:cs typeface="MS PGothic" charset="0"/>
              </a:rPr>
              <a:t>EPA sind Grundlage keine Bildungsstandards</a:t>
            </a:r>
            <a:endParaRPr lang="de-DE" dirty="0">
              <a:latin typeface="Arial" charset="0"/>
              <a:ea typeface="MS PGothic" charset="0"/>
              <a:cs typeface="MS PGothic" charset="0"/>
            </a:endParaRPr>
          </a:p>
          <a:p>
            <a:r>
              <a:rPr lang="de-DE" dirty="0">
                <a:latin typeface="Arial" charset="0"/>
                <a:ea typeface="MS PGothic" charset="0"/>
                <a:cs typeface="MS PGothic" charset="0"/>
              </a:rPr>
              <a:t>Die Folien 11 (Erläuterungen zu Kompetenzbereichen), 12 (Erläuterungen zu Inhaltsfeldern) </a:t>
            </a:r>
            <a:endParaRPr lang="de-DE" dirty="0" smtClean="0">
              <a:latin typeface="Arial" charset="0"/>
              <a:ea typeface="MS PGothic" charset="0"/>
              <a:cs typeface="MS PGothic" charset="0"/>
            </a:endParaRPr>
          </a:p>
          <a:p>
            <a:r>
              <a:rPr lang="de-DE" dirty="0" smtClean="0">
                <a:latin typeface="Arial" charset="0"/>
                <a:ea typeface="MS PGothic" charset="0"/>
                <a:cs typeface="MS PGothic" charset="0"/>
              </a:rPr>
              <a:t>und </a:t>
            </a:r>
            <a:r>
              <a:rPr lang="de-DE" dirty="0">
                <a:latin typeface="Arial" charset="0"/>
                <a:ea typeface="MS PGothic" charset="0"/>
                <a:cs typeface="MS PGothic" charset="0"/>
              </a:rPr>
              <a:t>13(Erläuterungen zu Kompetenzerwartungen) können bei Bedarf von hier aus aufgerufen werden</a:t>
            </a:r>
          </a:p>
        </p:txBody>
      </p:sp>
      <p:sp>
        <p:nvSpPr>
          <p:cNvPr id="7475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D68AA7-C10C-0143-8D7C-2C4966EC799C}" type="slidenum">
              <a:rPr lang="de-DE">
                <a:ea typeface="MS PGothic" charset="0"/>
                <a:cs typeface="MS PGothic" charset="0"/>
              </a:rPr>
              <a:pPr eaLnBrk="1" hangingPunct="1"/>
              <a:t>10</a:t>
            </a:fld>
            <a:endParaRPr lang="de-DE">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26DF90B-7BD7-1D44-92C3-AF871CEBE966}" type="slidenum">
              <a:rPr lang="de-DE">
                <a:ea typeface="MS PGothic" charset="0"/>
                <a:cs typeface="MS PGothic" charset="0"/>
              </a:rPr>
              <a:pPr eaLnBrk="1" hangingPunct="1"/>
              <a:t>11</a:t>
            </a:fld>
            <a:endParaRPr lang="de-DE">
              <a:ea typeface="MS PGothic" charset="0"/>
              <a:cs typeface="MS PGothic" charset="0"/>
            </a:endParaRPr>
          </a:p>
        </p:txBody>
      </p:sp>
      <p:sp>
        <p:nvSpPr>
          <p:cNvPr id="75779"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B805B3B-0250-0C44-9071-FA4ADC799BB7}" type="slidenum">
              <a:rPr lang="de-DE" sz="1200">
                <a:ea typeface="MS PGothic" charset="0"/>
                <a:cs typeface="MS PGothic" charset="0"/>
              </a:rPr>
              <a:pPr algn="r" eaLnBrk="1" hangingPunct="1"/>
              <a:t>11</a:t>
            </a:fld>
            <a:endParaRPr lang="de-DE" sz="1200">
              <a:ea typeface="MS PGothic" charset="0"/>
              <a:cs typeface="MS PGothic" charset="0"/>
            </a:endParaRPr>
          </a:p>
        </p:txBody>
      </p:sp>
      <p:sp>
        <p:nvSpPr>
          <p:cNvPr id="75780"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56E8FBB-F1DE-6E49-B2B4-DDC460C2B4AC}" type="slidenum">
              <a:rPr lang="de-DE" sz="1200">
                <a:ea typeface="MS PGothic" charset="0"/>
                <a:cs typeface="MS PGothic" charset="0"/>
              </a:rPr>
              <a:pPr algn="r" eaLnBrk="1" hangingPunct="1"/>
              <a:t>11</a:t>
            </a:fld>
            <a:endParaRPr lang="de-DE" sz="1200">
              <a:ea typeface="MS PGothic" charset="0"/>
              <a:cs typeface="MS PGothic" charset="0"/>
            </a:endParaRPr>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de-DE">
                <a:latin typeface="Arial" charset="0"/>
                <a:ea typeface="MS PGothic" charset="0"/>
                <a:cs typeface="MS PGothic"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08B5F9-685E-684F-A0D2-749F6E823549}" type="slidenum">
              <a:rPr lang="de-DE">
                <a:ea typeface="MS PGothic" charset="0"/>
                <a:cs typeface="MS PGothic" charset="0"/>
              </a:rPr>
              <a:pPr eaLnBrk="1" hangingPunct="1"/>
              <a:t>12</a:t>
            </a:fld>
            <a:endParaRPr lang="de-DE">
              <a:ea typeface="MS PGothic" charset="0"/>
              <a:cs typeface="MS PGothic" charset="0"/>
            </a:endParaRPr>
          </a:p>
        </p:txBody>
      </p:sp>
      <p:sp>
        <p:nvSpPr>
          <p:cNvPr id="76803"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D288BDE-6CBC-A744-991D-6D6A72B615B7}" type="slidenum">
              <a:rPr lang="de-DE" sz="1200">
                <a:ea typeface="MS PGothic" charset="0"/>
                <a:cs typeface="MS PGothic" charset="0"/>
              </a:rPr>
              <a:pPr algn="r" eaLnBrk="1" hangingPunct="1"/>
              <a:t>12</a:t>
            </a:fld>
            <a:endParaRPr lang="de-DE" sz="1200">
              <a:ea typeface="MS PGothic" charset="0"/>
              <a:cs typeface="MS PGothic" charset="0"/>
            </a:endParaRPr>
          </a:p>
        </p:txBody>
      </p:sp>
      <p:sp>
        <p:nvSpPr>
          <p:cNvPr id="76804"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CDB9068-4B14-6D4D-85BB-490036547B4E}" type="slidenum">
              <a:rPr lang="de-DE" sz="1200">
                <a:ea typeface="MS PGothic" charset="0"/>
                <a:cs typeface="MS PGothic" charset="0"/>
              </a:rPr>
              <a:pPr algn="r" eaLnBrk="1" hangingPunct="1"/>
              <a:t>12</a:t>
            </a:fld>
            <a:endParaRPr lang="de-DE" sz="1200">
              <a:ea typeface="MS PGothic" charset="0"/>
              <a:cs typeface="MS PGothic" charset="0"/>
            </a:endParaRPr>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de-DE">
                <a:latin typeface="Arial" charset="0"/>
                <a:ea typeface="MS PGothic" charset="0"/>
                <a:cs typeface="MS PGothic"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34291A-3C7E-FE47-A489-EC08A7987BE8}" type="slidenum">
              <a:rPr lang="de-DE">
                <a:ea typeface="MS PGothic" charset="0"/>
                <a:cs typeface="MS PGothic" charset="0"/>
              </a:rPr>
              <a:pPr eaLnBrk="1" hangingPunct="1"/>
              <a:t>13</a:t>
            </a:fld>
            <a:endParaRPr lang="de-DE">
              <a:ea typeface="MS PGothic" charset="0"/>
              <a:cs typeface="MS PGothic" charset="0"/>
            </a:endParaRPr>
          </a:p>
        </p:txBody>
      </p:sp>
      <p:sp>
        <p:nvSpPr>
          <p:cNvPr id="77827"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A85DB9E-4F31-454D-A3A3-2CA38AC230FF}" type="slidenum">
              <a:rPr lang="de-DE" sz="1200">
                <a:ea typeface="MS PGothic" charset="0"/>
                <a:cs typeface="MS PGothic" charset="0"/>
              </a:rPr>
              <a:pPr algn="r" eaLnBrk="1" hangingPunct="1"/>
              <a:t>13</a:t>
            </a:fld>
            <a:endParaRPr lang="de-DE" sz="1200">
              <a:ea typeface="MS PGothic" charset="0"/>
              <a:cs typeface="MS PGothic" charset="0"/>
            </a:endParaRPr>
          </a:p>
        </p:txBody>
      </p:sp>
      <p:sp>
        <p:nvSpPr>
          <p:cNvPr id="77828"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E5C411-FBBD-CB4E-9DF3-1C17639FCD4B}" type="slidenum">
              <a:rPr lang="de-DE" sz="1200">
                <a:ea typeface="MS PGothic" charset="0"/>
                <a:cs typeface="MS PGothic" charset="0"/>
              </a:rPr>
              <a:pPr algn="r" eaLnBrk="1" hangingPunct="1"/>
              <a:t>13</a:t>
            </a:fld>
            <a:endParaRPr lang="de-DE" sz="1200">
              <a:ea typeface="MS PGothic" charset="0"/>
              <a:cs typeface="MS PGothic" charset="0"/>
            </a:endParaRPr>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de-DE" dirty="0" smtClean="0">
                <a:latin typeface="Arial" charset="0"/>
                <a:ea typeface="MS PGothic" charset="0"/>
                <a:cs typeface="MS PGothic" charset="0"/>
              </a:rPr>
              <a:t>Modellieren ist die zentrale Kompetenz dieser konkretisierten</a:t>
            </a:r>
            <a:r>
              <a:rPr lang="de-DE" baseline="0" dirty="0" smtClean="0">
                <a:latin typeface="Arial" charset="0"/>
                <a:ea typeface="MS PGothic" charset="0"/>
                <a:cs typeface="MS PGothic" charset="0"/>
              </a:rPr>
              <a:t> Kompetenzerwartung</a:t>
            </a:r>
            <a:r>
              <a:rPr lang="de-DE" dirty="0" smtClean="0">
                <a:latin typeface="Arial" charset="0"/>
                <a:ea typeface="MS PGothic" charset="0"/>
                <a:cs typeface="MS PGothic" charset="0"/>
              </a:rPr>
              <a:t>, </a:t>
            </a:r>
          </a:p>
          <a:p>
            <a:pPr eaLnBrk="1" hangingPunct="1"/>
            <a:r>
              <a:rPr lang="de-DE" dirty="0" smtClean="0">
                <a:latin typeface="Arial" charset="0"/>
                <a:ea typeface="MS PGothic" charset="0"/>
                <a:cs typeface="MS PGothic" charset="0"/>
              </a:rPr>
              <a:t>Kompetenzen aus den Kompetenzbereichen Darstellen und Interpretieren sowie Kommunizieren und Kooperieren werden ebenfalls erweitert</a:t>
            </a:r>
            <a:endParaRPr lang="de-DE" dirty="0">
              <a:latin typeface="Arial"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Hier kurz die Historie der Lehrplanentwicklung darstellen</a:t>
            </a:r>
          </a:p>
          <a:p>
            <a:r>
              <a:rPr lang="de-DE" dirty="0" smtClean="0">
                <a:latin typeface="Arial" charset="0"/>
                <a:ea typeface="MS PGothic" charset="0"/>
                <a:cs typeface="MS PGothic" charset="0"/>
              </a:rPr>
              <a:t>2008/2009</a:t>
            </a:r>
            <a:r>
              <a:rPr lang="de-DE" baseline="0" dirty="0" smtClean="0">
                <a:latin typeface="Arial" charset="0"/>
                <a:ea typeface="MS PGothic" charset="0"/>
                <a:cs typeface="MS PGothic" charset="0"/>
              </a:rPr>
              <a:t> erster Entwurf eines neuen Lehrplans für Kurse auf grundlegendem und erweitertem Anforderungsniveau (2 – 4stündig)</a:t>
            </a:r>
          </a:p>
          <a:p>
            <a:r>
              <a:rPr lang="de-DE" baseline="0" dirty="0" smtClean="0">
                <a:latin typeface="Arial" charset="0"/>
                <a:ea typeface="MS PGothic" charset="0"/>
                <a:cs typeface="MS PGothic" charset="0"/>
              </a:rPr>
              <a:t>Gründe der Verschiebung -&gt; Bildungsstandards</a:t>
            </a:r>
          </a:p>
          <a:p>
            <a:r>
              <a:rPr lang="de-DE" baseline="0" dirty="0" smtClean="0">
                <a:latin typeface="Arial" charset="0"/>
                <a:ea typeface="MS PGothic" charset="0"/>
                <a:cs typeface="MS PGothic" charset="0"/>
              </a:rPr>
              <a:t>Weiterentwicklung</a:t>
            </a:r>
          </a:p>
          <a:p>
            <a:endParaRPr lang="de-DE" dirty="0">
              <a:latin typeface="Arial" charset="0"/>
              <a:ea typeface="MS PGothic" charset="0"/>
              <a:cs typeface="MS PGothic" charset="0"/>
            </a:endParaRPr>
          </a:p>
        </p:txBody>
      </p:sp>
      <p:sp>
        <p:nvSpPr>
          <p:cNvPr id="7885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77530E-830F-254C-A00F-3AAD1E5E8CD9}" type="slidenum">
              <a:rPr lang="de-DE">
                <a:ea typeface="MS PGothic" charset="0"/>
                <a:cs typeface="MS PGothic" charset="0"/>
              </a:rPr>
              <a:pPr eaLnBrk="1" hangingPunct="1"/>
              <a:t>14</a:t>
            </a:fld>
            <a:endParaRPr lang="de-DE">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1450" indent="-171450">
              <a:buFontTx/>
              <a:buChar char="-"/>
            </a:pPr>
            <a:r>
              <a:rPr lang="de-DE" dirty="0">
                <a:latin typeface="Arial" charset="0"/>
                <a:ea typeface="MS PGothic" charset="0"/>
                <a:cs typeface="MS PGothic" charset="0"/>
              </a:rPr>
              <a:t>In den Abiturvorgaben für 2017 wird die Programmiersprache Java für die Aufgaben im Zentralabitur verbindlich festgelegt. </a:t>
            </a:r>
            <a:endParaRPr lang="de-DE" dirty="0" smtClean="0">
              <a:latin typeface="Arial" charset="0"/>
              <a:ea typeface="MS PGothic" charset="0"/>
              <a:cs typeface="MS PGothic" charset="0"/>
            </a:endParaRPr>
          </a:p>
          <a:p>
            <a:pPr marL="171450" indent="-171450">
              <a:buFontTx/>
              <a:buChar char="-"/>
            </a:pPr>
            <a:r>
              <a:rPr lang="de-DE" dirty="0" smtClean="0">
                <a:latin typeface="Arial" charset="0"/>
                <a:ea typeface="MS PGothic" charset="0"/>
                <a:cs typeface="MS PGothic" charset="0"/>
              </a:rPr>
              <a:t>Aufgaben </a:t>
            </a:r>
            <a:r>
              <a:rPr lang="de-DE" dirty="0">
                <a:latin typeface="Arial" charset="0"/>
                <a:ea typeface="MS PGothic" charset="0"/>
                <a:cs typeface="MS PGothic" charset="0"/>
              </a:rPr>
              <a:t>für die Programmiersprache Delphi wird es nicht mehr geben</a:t>
            </a:r>
            <a:r>
              <a:rPr lang="de-DE" dirty="0" smtClean="0">
                <a:latin typeface="Arial" charset="0"/>
                <a:ea typeface="MS PGothic" charset="0"/>
                <a:cs typeface="MS PGothic" charset="0"/>
              </a:rPr>
              <a:t>.</a:t>
            </a:r>
          </a:p>
          <a:p>
            <a:pPr marL="171450" indent="-171450">
              <a:buFontTx/>
              <a:buChar char="-"/>
            </a:pPr>
            <a:r>
              <a:rPr lang="de-DE" dirty="0" smtClean="0">
                <a:latin typeface="Arial" charset="0"/>
                <a:ea typeface="MS PGothic" charset="0"/>
                <a:cs typeface="MS PGothic" charset="0"/>
              </a:rPr>
              <a:t>-das</a:t>
            </a:r>
            <a:r>
              <a:rPr lang="de-DE" baseline="0" dirty="0" smtClean="0">
                <a:latin typeface="Arial" charset="0"/>
                <a:ea typeface="MS PGothic" charset="0"/>
                <a:cs typeface="MS PGothic" charset="0"/>
              </a:rPr>
              <a:t> objektorientierte Programmierparadigma wurde quasi erst durch die Vorgaben für das Zentralabitur verbindlich vorgeschrieben</a:t>
            </a:r>
            <a:endParaRPr lang="de-DE" dirty="0">
              <a:latin typeface="Arial" charset="0"/>
              <a:ea typeface="MS PGothic" charset="0"/>
              <a:cs typeface="MS PGothic" charset="0"/>
            </a:endParaRPr>
          </a:p>
        </p:txBody>
      </p:sp>
      <p:sp>
        <p:nvSpPr>
          <p:cNvPr id="798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EF1F59-5F34-1C44-A807-49A1FE1B2362}" type="slidenum">
              <a:rPr lang="de-DE">
                <a:ea typeface="MS PGothic" charset="0"/>
                <a:cs typeface="MS PGothic" charset="0"/>
              </a:rPr>
              <a:pPr eaLnBrk="1" hangingPunct="1"/>
              <a:t>15</a:t>
            </a:fld>
            <a:endParaRPr lang="de-DE">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Keine Auswahl mehr zwischen den Themen </a:t>
            </a:r>
            <a:r>
              <a:rPr lang="de-DE" dirty="0" err="1" smtClean="0">
                <a:latin typeface="Arial" charset="0"/>
                <a:ea typeface="MS PGothic" charset="0"/>
                <a:cs typeface="MS PGothic" charset="0"/>
              </a:rPr>
              <a:t>Autormaten</a:t>
            </a:r>
            <a:r>
              <a:rPr lang="de-DE" baseline="0" dirty="0" smtClean="0">
                <a:latin typeface="Arial" charset="0"/>
                <a:ea typeface="MS PGothic" charset="0"/>
                <a:cs typeface="MS PGothic" charset="0"/>
              </a:rPr>
              <a:t> und formale Sprachen, Netze, Datenbanken</a:t>
            </a:r>
          </a:p>
          <a:p>
            <a:endParaRPr lang="de-DE" dirty="0">
              <a:latin typeface="Arial" charset="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latin typeface="Arial" charset="0"/>
              </a:rPr>
              <a:t>alles ist obligatorisch, Inhaltsfelder und Prozesse</a:t>
            </a:r>
          </a:p>
        </p:txBody>
      </p:sp>
      <p:sp>
        <p:nvSpPr>
          <p:cNvPr id="8192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BF7590-C1DF-344D-97E6-B82C5224FD6F}" type="slidenum">
              <a:rPr lang="de-DE">
                <a:ea typeface="MS PGothic" charset="0"/>
                <a:cs typeface="MS PGothic" charset="0"/>
              </a:rPr>
              <a:pPr eaLnBrk="1" hangingPunct="1"/>
              <a:t>17</a:t>
            </a:fld>
            <a:endParaRPr lang="de-DE">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8294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2645EF4-D1A0-D649-80BD-BE27ED54BCAC}" type="slidenum">
              <a:rPr lang="de-DE">
                <a:ea typeface="MS PGothic" charset="0"/>
                <a:cs typeface="MS PGothic" charset="0"/>
              </a:rPr>
              <a:pPr eaLnBrk="1" hangingPunct="1"/>
              <a:t>18</a:t>
            </a:fld>
            <a:endParaRPr lang="de-DE">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0D5A0B-A907-4F40-BCC0-42A5536C0DD9}" type="slidenum">
              <a:rPr lang="de-DE">
                <a:ea typeface="MS PGothic" charset="0"/>
                <a:cs typeface="MS PGothic" charset="0"/>
              </a:rPr>
              <a:pPr eaLnBrk="1" hangingPunct="1"/>
              <a:t>19</a:t>
            </a:fld>
            <a:endParaRPr lang="de-DE">
              <a:ea typeface="MS PGothic" charset="0"/>
              <a:cs typeface="MS PGothic"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de-DE">
              <a:latin typeface="Arial"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Es gibt noch keine Hinweise zu den Abiturvorgaben,</a:t>
            </a:r>
          </a:p>
          <a:p>
            <a:r>
              <a:rPr lang="de-DE" dirty="0" smtClean="0">
                <a:latin typeface="Arial" charset="0"/>
                <a:ea typeface="MS PGothic" charset="0"/>
                <a:cs typeface="MS PGothic" charset="0"/>
              </a:rPr>
              <a:t>später</a:t>
            </a:r>
            <a:r>
              <a:rPr lang="de-DE" baseline="0" dirty="0" smtClean="0">
                <a:latin typeface="Arial" charset="0"/>
                <a:ea typeface="MS PGothic" charset="0"/>
                <a:cs typeface="MS PGothic" charset="0"/>
              </a:rPr>
              <a:t> darauf eingehen, welche Funktion Abiturvorgaben haben werden</a:t>
            </a:r>
            <a:endParaRPr lang="de-DE" dirty="0">
              <a:latin typeface="Arial" charset="0"/>
              <a:ea typeface="MS PGothic" charset="0"/>
              <a:cs typeface="MS PGothic" charset="0"/>
            </a:endParaRPr>
          </a:p>
        </p:txBody>
      </p:sp>
      <p:sp>
        <p:nvSpPr>
          <p:cNvPr id="6963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9A9AEE-4D42-AA41-AAA3-F50ADF119682}" type="slidenum">
              <a:rPr lang="de-DE">
                <a:ea typeface="MS PGothic" charset="0"/>
                <a:cs typeface="MS PGothic" charset="0"/>
              </a:rPr>
              <a:pPr eaLnBrk="1" hangingPunct="1"/>
              <a:t>2</a:t>
            </a:fld>
            <a:endParaRPr lang="de-DE">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ln/>
        </p:spPr>
      </p:sp>
      <p:sp>
        <p:nvSpPr>
          <p:cNvPr id="84995" name="Notizenplatzhalt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rPr>
              <a:t>Bedeutung der NW-Fächer</a:t>
            </a:r>
          </a:p>
          <a:p>
            <a:r>
              <a:rPr lang="de-DE" dirty="0" smtClean="0">
                <a:latin typeface="Arial" charset="0"/>
              </a:rPr>
              <a:t>Bedeutung</a:t>
            </a:r>
            <a:r>
              <a:rPr lang="de-DE" baseline="0" dirty="0" smtClean="0">
                <a:latin typeface="Arial" charset="0"/>
              </a:rPr>
              <a:t> der IF in der Gesellschaft</a:t>
            </a:r>
          </a:p>
          <a:p>
            <a:r>
              <a:rPr lang="de-DE" baseline="0" dirty="0" smtClean="0">
                <a:latin typeface="Arial" charset="0"/>
              </a:rPr>
              <a:t>Erweiterte Allgemeinbildung und </a:t>
            </a:r>
            <a:r>
              <a:rPr lang="de-DE" baseline="0" dirty="0" err="1" smtClean="0">
                <a:latin typeface="Arial" charset="0"/>
              </a:rPr>
              <a:t>Wissenschaftspropädeutig</a:t>
            </a:r>
            <a:endParaRPr lang="de-DE" dirty="0" smtClean="0">
              <a:latin typeface="Arial" charset="0"/>
            </a:endParaRPr>
          </a:p>
          <a:p>
            <a:r>
              <a:rPr lang="de-DE" dirty="0" smtClean="0">
                <a:latin typeface="Arial" charset="0"/>
              </a:rPr>
              <a:t>Zitat oben</a:t>
            </a:r>
          </a:p>
          <a:p>
            <a:r>
              <a:rPr lang="de-DE" dirty="0" smtClean="0">
                <a:latin typeface="Arial" charset="0"/>
              </a:rPr>
              <a:t>Inhaltliche</a:t>
            </a:r>
            <a:r>
              <a:rPr lang="de-DE" baseline="0" dirty="0" smtClean="0">
                <a:latin typeface="Arial" charset="0"/>
              </a:rPr>
              <a:t> und </a:t>
            </a:r>
            <a:r>
              <a:rPr lang="de-DE" baseline="0" dirty="0" err="1" smtClean="0">
                <a:latin typeface="Arial" charset="0"/>
              </a:rPr>
              <a:t>mehtodische</a:t>
            </a:r>
            <a:r>
              <a:rPr lang="de-DE" baseline="0" dirty="0" smtClean="0">
                <a:latin typeface="Arial" charset="0"/>
              </a:rPr>
              <a:t> Gestaltung des Unterrichts</a:t>
            </a:r>
          </a:p>
          <a:p>
            <a:pPr marL="171450" indent="-171450">
              <a:buFontTx/>
              <a:buChar char="-"/>
            </a:pPr>
            <a:r>
              <a:rPr lang="de-DE" baseline="0" dirty="0" smtClean="0">
                <a:latin typeface="Arial" charset="0"/>
              </a:rPr>
              <a:t>Schülerorientierung</a:t>
            </a:r>
          </a:p>
          <a:p>
            <a:pPr marL="171450" indent="-171450">
              <a:buFontTx/>
              <a:buChar char="-"/>
            </a:pPr>
            <a:r>
              <a:rPr lang="de-DE" baseline="0" dirty="0" smtClean="0">
                <a:latin typeface="Arial" charset="0"/>
              </a:rPr>
              <a:t>Vorwissen berücksichtigen</a:t>
            </a:r>
          </a:p>
          <a:p>
            <a:pPr marL="171450" indent="-171450">
              <a:buFontTx/>
              <a:buChar char="-"/>
            </a:pPr>
            <a:r>
              <a:rPr lang="de-DE" baseline="0" dirty="0" smtClean="0">
                <a:latin typeface="Arial" charset="0"/>
              </a:rPr>
              <a:t>Selbstständiges Lernen</a:t>
            </a:r>
            <a:endParaRPr lang="de-DE" dirty="0" smtClean="0">
              <a:latin typeface="Arial" charset="0"/>
            </a:endParaRPr>
          </a:p>
          <a:p>
            <a:pPr marL="0" indent="0">
              <a:buFontTx/>
              <a:buNone/>
            </a:pPr>
            <a:r>
              <a:rPr lang="de-DE" dirty="0" err="1" smtClean="0">
                <a:latin typeface="Arial" charset="0"/>
              </a:rPr>
              <a:t>Eph</a:t>
            </a:r>
            <a:r>
              <a:rPr lang="de-DE" dirty="0" smtClean="0">
                <a:latin typeface="Arial" charset="0"/>
              </a:rPr>
              <a:t> und </a:t>
            </a:r>
            <a:r>
              <a:rPr lang="de-DE" dirty="0" err="1" smtClean="0">
                <a:latin typeface="Arial" charset="0"/>
              </a:rPr>
              <a:t>Qph</a:t>
            </a:r>
            <a:endParaRPr lang="de-DE" dirty="0" smtClean="0">
              <a:latin typeface="Arial" charset="0"/>
            </a:endParaRPr>
          </a:p>
          <a:p>
            <a:pPr marL="0" indent="0">
              <a:buFontTx/>
              <a:buNone/>
            </a:pPr>
            <a:r>
              <a:rPr lang="de-DE" dirty="0" smtClean="0">
                <a:latin typeface="Arial" charset="0"/>
              </a:rPr>
              <a:t>GK LK</a:t>
            </a:r>
            <a:endParaRPr lang="de-DE" dirty="0">
              <a:latin typeface="Arial" charset="0"/>
            </a:endParaRPr>
          </a:p>
        </p:txBody>
      </p:sp>
      <p:sp>
        <p:nvSpPr>
          <p:cNvPr id="84996" name="Foliennummernplatzhalt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E95297-9A3B-844B-81ED-BA9B202F87BE}" type="slidenum">
              <a:rPr lang="de-DE"/>
              <a:pPr eaLnBrk="1" hangingPunct="1"/>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21</a:t>
            </a:fld>
            <a:endParaRPr lang="de-DE"/>
          </a:p>
        </p:txBody>
      </p:sp>
    </p:spTree>
    <p:extLst>
      <p:ext uri="{BB962C8B-B14F-4D97-AF65-F5344CB8AC3E}">
        <p14:creationId xmlns:p14="http://schemas.microsoft.com/office/powerpoint/2010/main" val="2468608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854075" y="744538"/>
            <a:ext cx="4960938" cy="3722687"/>
          </a:xfrm>
          <a:ln/>
        </p:spPr>
      </p:sp>
      <p:sp>
        <p:nvSpPr>
          <p:cNvPr id="860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a:latin typeface="Arial" charset="0"/>
                <a:ea typeface="MS PGothic" charset="0"/>
                <a:cs typeface="MS PGothic" charset="0"/>
              </a:rPr>
              <a:t>Kompetenzbereiche:</a:t>
            </a:r>
          </a:p>
          <a:p>
            <a:endParaRPr lang="de-DE" dirty="0">
              <a:latin typeface="Arial" charset="0"/>
              <a:ea typeface="MS PGothic" charset="0"/>
              <a:cs typeface="MS PGothic" charset="0"/>
            </a:endParaRPr>
          </a:p>
          <a:p>
            <a:r>
              <a:rPr lang="de-DE" dirty="0">
                <a:latin typeface="Arial" charset="0"/>
                <a:ea typeface="MS PGothic" charset="0"/>
                <a:cs typeface="MS PGothic" charset="0"/>
              </a:rPr>
              <a:t>Orientierung an der Struktur der GI-Standards für die SI</a:t>
            </a:r>
          </a:p>
          <a:p>
            <a:r>
              <a:rPr lang="de-DE" dirty="0">
                <a:latin typeface="Arial" charset="0"/>
                <a:ea typeface="MS PGothic" charset="0"/>
                <a:cs typeface="MS PGothic" charset="0"/>
              </a:rPr>
              <a:t>Bewusste Trennung von Modellieren und Implementieren</a:t>
            </a:r>
          </a:p>
          <a:p>
            <a:r>
              <a:rPr lang="de-DE" dirty="0">
                <a:latin typeface="Arial" charset="0"/>
                <a:ea typeface="MS PGothic" charset="0"/>
                <a:cs typeface="MS PGothic" charset="0"/>
              </a:rPr>
              <a:t>Strukturieren und Vernetzen ist in Modellieren enthalten</a:t>
            </a:r>
          </a:p>
        </p:txBody>
      </p:sp>
      <p:sp>
        <p:nvSpPr>
          <p:cNvPr id="860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7913EEC4-C96A-7043-A6A5-2ECBBF026AFE}" type="slidenum">
              <a:rPr lang="de-DE">
                <a:ea typeface="MS PGothic" charset="0"/>
                <a:cs typeface="MS PGothic" charset="0"/>
              </a:rPr>
              <a:pPr/>
              <a:t>22</a:t>
            </a:fld>
            <a:endParaRPr lang="de-DE">
              <a:ea typeface="MS PGothic"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xfrm>
            <a:off x="854075" y="744538"/>
            <a:ext cx="4960938" cy="3722687"/>
          </a:xfrm>
          <a:ln/>
        </p:spPr>
      </p:sp>
      <p:sp>
        <p:nvSpPr>
          <p:cNvPr id="870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Evtl. mit Hilfe des Lehrplans erläutern</a:t>
            </a:r>
          </a:p>
          <a:p>
            <a:r>
              <a:rPr lang="de-DE" dirty="0" smtClean="0">
                <a:latin typeface="Arial" charset="0"/>
                <a:ea typeface="MS PGothic" charset="0"/>
                <a:cs typeface="MS PGothic" charset="0"/>
              </a:rPr>
              <a:t>Implementieren ist mehr als codieren</a:t>
            </a:r>
          </a:p>
          <a:p>
            <a:r>
              <a:rPr lang="de-DE" b="1" dirty="0" smtClean="0">
                <a:latin typeface="Arial" charset="0"/>
                <a:ea typeface="MS PGothic" charset="0"/>
                <a:cs typeface="MS PGothic" charset="0"/>
              </a:rPr>
              <a:t>Darstellen und Interpretieren</a:t>
            </a:r>
          </a:p>
          <a:p>
            <a:r>
              <a:rPr lang="de-DE" sz="1200" kern="1200" dirty="0" smtClean="0">
                <a:solidFill>
                  <a:schemeClr val="tx1"/>
                </a:solidFill>
                <a:effectLst/>
                <a:latin typeface="Arial" pitchFamily="34" charset="0"/>
                <a:ea typeface="ＭＳ Ｐゴシック" charset="0"/>
                <a:cs typeface="+mn-cs"/>
              </a:rPr>
              <a:t>Schülerinnen und Schüler werden nach und nach mit unterschiedlichen Darstellungsformen konfrontiert, die sie in inner-  und außerinformatischen Kontexten selbst nutzen. Vorgegebene Darstellungen müssen anwendungsbezogen interpretiert werden. Im Rahmen eigener Problemlösungen müssen angemessene Darstellungsformen unter Verwendung der fachspezifischen Notation angewendet werden. </a:t>
            </a:r>
            <a:endParaRPr lang="de-DE" b="1" dirty="0" smtClean="0">
              <a:latin typeface="Arial" charset="0"/>
              <a:ea typeface="MS PGothic" charset="0"/>
              <a:cs typeface="MS PGothic" charset="0"/>
            </a:endParaRPr>
          </a:p>
          <a:p>
            <a:r>
              <a:rPr lang="de-DE" sz="1200" b="1" i="0" u="none" strike="noStrike" kern="1200" baseline="0" dirty="0" smtClean="0">
                <a:solidFill>
                  <a:schemeClr val="tx1"/>
                </a:solidFill>
                <a:latin typeface="Arial" pitchFamily="34" charset="0"/>
                <a:ea typeface="ＭＳ Ｐゴシック" charset="0"/>
                <a:cs typeface="+mn-cs"/>
              </a:rPr>
              <a:t>Kommunizieren und Kooperieren </a:t>
            </a:r>
          </a:p>
          <a:p>
            <a:r>
              <a:rPr lang="de-DE" sz="1200" kern="1200" dirty="0" smtClean="0">
                <a:solidFill>
                  <a:schemeClr val="tx1"/>
                </a:solidFill>
                <a:effectLst/>
                <a:latin typeface="Arial" pitchFamily="34" charset="0"/>
                <a:ea typeface="ＭＳ Ｐゴシック" charset="0"/>
                <a:cs typeface="+mn-cs"/>
              </a:rPr>
              <a:t>Zum Kommunizieren im Sinne eines fachlichen Austausches gehören die sachadäquate Darstellung und Dokumentation zur Weitergabe von Sachverhalten sowie die Nutzung geeigneter Werkzeuge, die die Kommunikation unterstützen. Für eine sachangemessene und präzise Verständigung über informatische Gegen­stände sind ein angemessener Umgang mit Fachbegriffen und der sukzessive Aufbau einer Fachsprache unerlässlich.</a:t>
            </a:r>
            <a:endParaRPr lang="de-DE" sz="1200" kern="1200" dirty="0">
              <a:solidFill>
                <a:schemeClr val="tx1"/>
              </a:solidFill>
              <a:effectLst/>
              <a:latin typeface="Arial" pitchFamily="34" charset="0"/>
              <a:ea typeface="ＭＳ Ｐゴシック" charset="0"/>
              <a:cs typeface="+mn-cs"/>
            </a:endParaRPr>
          </a:p>
        </p:txBody>
      </p:sp>
      <p:sp>
        <p:nvSpPr>
          <p:cNvPr id="8704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F9A8FDC2-806C-F04E-AF61-00E373CB15B2}" type="slidenum">
              <a:rPr lang="de-DE">
                <a:ea typeface="MS PGothic" charset="0"/>
                <a:cs typeface="MS PGothic" charset="0"/>
              </a:rPr>
              <a:pPr/>
              <a:t>23</a:t>
            </a:fld>
            <a:endParaRPr lang="de-DE">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xfrm>
            <a:off x="854075" y="744538"/>
            <a:ext cx="4960938" cy="3722687"/>
          </a:xfrm>
          <a:ln/>
        </p:spPr>
      </p:sp>
      <p:sp>
        <p:nvSpPr>
          <p:cNvPr id="880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smtClean="0">
                <a:latin typeface="Arial" charset="0"/>
                <a:ea typeface="MS PGothic" charset="0"/>
                <a:cs typeface="MS PGothic" charset="0"/>
              </a:rPr>
              <a:t>Kompetenzzuwachs</a:t>
            </a:r>
            <a:r>
              <a:rPr lang="de-DE" baseline="0" dirty="0" smtClean="0">
                <a:latin typeface="Arial" charset="0"/>
                <a:ea typeface="MS PGothic" charset="0"/>
                <a:cs typeface="MS PGothic" charset="0"/>
              </a:rPr>
              <a:t> von der </a:t>
            </a:r>
            <a:r>
              <a:rPr lang="de-DE" baseline="0" dirty="0" err="1" smtClean="0">
                <a:latin typeface="Arial" charset="0"/>
                <a:ea typeface="MS PGothic" charset="0"/>
                <a:cs typeface="MS PGothic" charset="0"/>
              </a:rPr>
              <a:t>Eph</a:t>
            </a:r>
            <a:r>
              <a:rPr lang="de-DE" baseline="0" dirty="0" smtClean="0">
                <a:latin typeface="Arial" charset="0"/>
                <a:ea typeface="MS PGothic" charset="0"/>
                <a:cs typeface="MS PGothic" charset="0"/>
              </a:rPr>
              <a:t> bis zum Ende der </a:t>
            </a:r>
            <a:r>
              <a:rPr lang="de-DE" baseline="0" dirty="0" err="1" smtClean="0">
                <a:latin typeface="Arial" charset="0"/>
                <a:ea typeface="MS PGothic" charset="0"/>
                <a:cs typeface="MS PGothic" charset="0"/>
              </a:rPr>
              <a:t>Qph</a:t>
            </a:r>
            <a:r>
              <a:rPr lang="de-DE" baseline="0" dirty="0" smtClean="0">
                <a:latin typeface="Arial" charset="0"/>
                <a:ea typeface="MS PGothic" charset="0"/>
                <a:cs typeface="MS PGothic" charset="0"/>
              </a:rPr>
              <a:t> erläutern</a:t>
            </a:r>
          </a:p>
          <a:p>
            <a:r>
              <a:rPr lang="de-DE" baseline="0" dirty="0" smtClean="0">
                <a:latin typeface="Arial" charset="0"/>
                <a:ea typeface="MS PGothic" charset="0"/>
                <a:cs typeface="MS PGothic" charset="0"/>
              </a:rPr>
              <a:t>Teilweise in der Formulierung identisch dann Kompetenzzuwachs s. nächste Folie</a:t>
            </a:r>
          </a:p>
          <a:p>
            <a:r>
              <a:rPr lang="de-DE" baseline="0" dirty="0" smtClean="0">
                <a:latin typeface="Arial" charset="0"/>
                <a:ea typeface="MS PGothic" charset="0"/>
                <a:cs typeface="MS PGothic" charset="0"/>
              </a:rPr>
              <a:t>Oder in der Formulierung zu erkenn</a:t>
            </a:r>
          </a:p>
          <a:p>
            <a:endParaRPr lang="de-DE" dirty="0">
              <a:latin typeface="Arial" charset="0"/>
              <a:ea typeface="MS PGothic" charset="0"/>
              <a:cs typeface="MS PGothic" charset="0"/>
            </a:endParaRPr>
          </a:p>
        </p:txBody>
      </p:sp>
      <p:sp>
        <p:nvSpPr>
          <p:cNvPr id="8806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C6F1EBB9-6024-9C43-B062-1766A54FBB00}" type="slidenum">
              <a:rPr lang="de-DE">
                <a:ea typeface="MS PGothic" charset="0"/>
                <a:cs typeface="MS PGothic" charset="0"/>
              </a:rPr>
              <a:pPr/>
              <a:t>24</a:t>
            </a:fld>
            <a:endParaRPr lang="de-DE">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25</a:t>
            </a:fld>
            <a:endParaRPr lang="de-DE"/>
          </a:p>
        </p:txBody>
      </p:sp>
    </p:spTree>
    <p:extLst>
      <p:ext uri="{BB962C8B-B14F-4D97-AF65-F5344CB8AC3E}">
        <p14:creationId xmlns:p14="http://schemas.microsoft.com/office/powerpoint/2010/main" val="170578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xfrm>
            <a:off x="854075" y="744538"/>
            <a:ext cx="4960938" cy="3722687"/>
          </a:xfrm>
          <a:ln/>
        </p:spPr>
      </p:sp>
      <p:sp>
        <p:nvSpPr>
          <p:cNvPr id="890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8909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152EFFF0-0C48-F740-B35B-E09062544193}" type="slidenum">
              <a:rPr lang="de-DE">
                <a:ea typeface="MS PGothic" charset="0"/>
                <a:cs typeface="MS PGothic" charset="0"/>
              </a:rPr>
              <a:pPr/>
              <a:t>26</a:t>
            </a:fld>
            <a:endParaRPr lang="de-DE">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xfrm>
            <a:off x="854075" y="744538"/>
            <a:ext cx="4960938" cy="3722687"/>
          </a:xfrm>
          <a:ln/>
        </p:spPr>
      </p:sp>
      <p:sp>
        <p:nvSpPr>
          <p:cNvPr id="901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a:latin typeface="Arial" charset="0"/>
                <a:ea typeface="MS PGothic" charset="0"/>
                <a:cs typeface="MS PGothic" charset="0"/>
              </a:rPr>
              <a:t>Inhaltsfelder in GK und LK </a:t>
            </a:r>
            <a:r>
              <a:rPr lang="de-DE" dirty="0" smtClean="0">
                <a:latin typeface="Arial" charset="0"/>
                <a:ea typeface="MS PGothic" charset="0"/>
                <a:cs typeface="MS PGothic" charset="0"/>
              </a:rPr>
              <a:t>identisch</a:t>
            </a:r>
            <a:endParaRPr lang="de-DE" dirty="0">
              <a:latin typeface="Arial" charset="0"/>
              <a:ea typeface="MS PGothic" charset="0"/>
              <a:cs typeface="MS PGothic" charset="0"/>
            </a:endParaRPr>
          </a:p>
          <a:p>
            <a:r>
              <a:rPr lang="de-DE" dirty="0">
                <a:latin typeface="Arial" charset="0"/>
                <a:ea typeface="MS PGothic" charset="0"/>
                <a:cs typeface="MS PGothic" charset="0"/>
              </a:rPr>
              <a:t>Geringe Unterschiede bei den inhaltlichen Schwerpunkten</a:t>
            </a:r>
          </a:p>
        </p:txBody>
      </p:sp>
      <p:sp>
        <p:nvSpPr>
          <p:cNvPr id="9011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553EA89A-727A-CC4E-B736-145DECCD79D8}" type="slidenum">
              <a:rPr lang="de-DE">
                <a:ea typeface="MS PGothic" charset="0"/>
                <a:cs typeface="MS PGothic" charset="0"/>
              </a:rPr>
              <a:pPr/>
              <a:t>27</a:t>
            </a:fld>
            <a:endParaRPr lang="de-DE">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xfrm>
            <a:off x="854075" y="744538"/>
            <a:ext cx="4960938" cy="3722687"/>
          </a:xfrm>
          <a:ln/>
        </p:spPr>
      </p:sp>
      <p:sp>
        <p:nvSpPr>
          <p:cNvPr id="911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9114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BDB52510-FC94-F247-BDA3-916455FE6D36}" type="slidenum">
              <a:rPr lang="de-DE">
                <a:ea typeface="MS PGothic" charset="0"/>
                <a:cs typeface="MS PGothic" charset="0"/>
              </a:rPr>
              <a:pPr/>
              <a:t>28</a:t>
            </a:fld>
            <a:endParaRPr lang="de-DE">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xfrm>
            <a:off x="854075" y="744538"/>
            <a:ext cx="4960938" cy="3722687"/>
          </a:xfrm>
          <a:ln/>
        </p:spPr>
      </p:sp>
      <p:sp>
        <p:nvSpPr>
          <p:cNvPr id="921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Hinweis auf Änderung</a:t>
            </a:r>
            <a:r>
              <a:rPr lang="de-DE" baseline="0" dirty="0" smtClean="0">
                <a:latin typeface="Arial" charset="0"/>
                <a:ea typeface="MS PGothic" charset="0"/>
                <a:cs typeface="MS PGothic" charset="0"/>
              </a:rPr>
              <a:t> der Bezeichnung des 4. Kompetenzbereiches</a:t>
            </a:r>
          </a:p>
          <a:p>
            <a:r>
              <a:rPr lang="de-DE" baseline="0" dirty="0" smtClean="0">
                <a:latin typeface="Arial" charset="0"/>
                <a:ea typeface="MS PGothic" charset="0"/>
                <a:cs typeface="MS PGothic" charset="0"/>
              </a:rPr>
              <a:t>Von </a:t>
            </a:r>
            <a:r>
              <a:rPr lang="de-DE" baseline="0" dirty="0" err="1" smtClean="0">
                <a:latin typeface="Arial" charset="0"/>
                <a:ea typeface="MS PGothic" charset="0"/>
                <a:cs typeface="MS PGothic" charset="0"/>
              </a:rPr>
              <a:t>Rechersystem</a:t>
            </a:r>
            <a:r>
              <a:rPr lang="de-DE" baseline="0" dirty="0" smtClean="0">
                <a:latin typeface="Arial" charset="0"/>
                <a:ea typeface="MS PGothic" charset="0"/>
                <a:cs typeface="MS PGothic" charset="0"/>
              </a:rPr>
              <a:t> zu Informatiksystemen nach der Verbändebeteiligung</a:t>
            </a:r>
            <a:endParaRPr lang="de-DE" dirty="0">
              <a:latin typeface="Arial" charset="0"/>
              <a:ea typeface="MS PGothic" charset="0"/>
              <a:cs typeface="MS PGothic" charset="0"/>
            </a:endParaRPr>
          </a:p>
        </p:txBody>
      </p:sp>
      <p:sp>
        <p:nvSpPr>
          <p:cNvPr id="9216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CC176DB7-D7C2-C04E-8D9D-E283D47D3B6D}" type="slidenum">
              <a:rPr lang="de-DE">
                <a:ea typeface="MS PGothic" charset="0"/>
                <a:cs typeface="MS PGothic" charset="0"/>
              </a:rPr>
              <a:pPr/>
              <a:t>29</a:t>
            </a:fld>
            <a:endParaRPr lang="de-DE">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latin typeface="Arial" charset="0"/>
                <a:ea typeface="MS PGothic" charset="0"/>
                <a:cs typeface="MS PGothic" charset="0"/>
              </a:rPr>
              <a:t> </a:t>
            </a:r>
          </a:p>
        </p:txBody>
      </p:sp>
      <p:sp>
        <p:nvSpPr>
          <p:cNvPr id="7066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761B86-181F-F54A-90C1-FBC832EB8496}" type="slidenum">
              <a:rPr lang="de-DE">
                <a:ea typeface="MS PGothic" charset="0"/>
                <a:cs typeface="MS PGothic" charset="0"/>
              </a:rPr>
              <a:pPr eaLnBrk="1" hangingPunct="1"/>
              <a:t>3</a:t>
            </a:fld>
            <a:endParaRPr lang="de-DE">
              <a:ea typeface="MS PGothic" charset="0"/>
              <a:cs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a:xfrm>
            <a:off x="854075" y="744538"/>
            <a:ext cx="4960938" cy="3722687"/>
          </a:xfrm>
          <a:ln/>
        </p:spPr>
      </p:sp>
      <p:sp>
        <p:nvSpPr>
          <p:cNvPr id="9318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de-DE" dirty="0" smtClean="0">
                <a:latin typeface="Arial" charset="0"/>
                <a:ea typeface="MS PGothic" charset="0"/>
                <a:cs typeface="MS PGothic" charset="0"/>
              </a:rPr>
              <a:t>Kompetenzbereiche</a:t>
            </a:r>
            <a:r>
              <a:rPr lang="de-DE" baseline="0" dirty="0" smtClean="0">
                <a:latin typeface="Arial" charset="0"/>
                <a:ea typeface="MS PGothic" charset="0"/>
                <a:cs typeface="MS PGothic" charset="0"/>
              </a:rPr>
              <a:t> und inhaltliche Schwerpunkte werden bei den konkretisierten Kompetenzerwartungen miteinander verknüpft </a:t>
            </a:r>
            <a:endParaRPr lang="de-DE" dirty="0">
              <a:latin typeface="Arial" charset="0"/>
              <a:ea typeface="MS PGothic" charset="0"/>
              <a:cs typeface="MS PGothic" charset="0"/>
            </a:endParaRPr>
          </a:p>
        </p:txBody>
      </p:sp>
      <p:sp>
        <p:nvSpPr>
          <p:cNvPr id="9318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9A30CBE2-2BB6-6047-A9C1-94CC68C15544}" type="slidenum">
              <a:rPr lang="de-DE">
                <a:ea typeface="MS PGothic" charset="0"/>
                <a:cs typeface="MS PGothic" charset="0"/>
              </a:rPr>
              <a:pPr/>
              <a:t>30</a:t>
            </a:fld>
            <a:endParaRPr lang="de-DE">
              <a:ea typeface="MS PGothic"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xfrm>
            <a:off x="854075" y="744538"/>
            <a:ext cx="4960938" cy="3722687"/>
          </a:xfrm>
          <a:ln/>
        </p:spPr>
      </p:sp>
      <p:sp>
        <p:nvSpPr>
          <p:cNvPr id="9421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latin typeface="Arial" charset="0"/>
                <a:ea typeface="MS PGothic" charset="0"/>
                <a:cs typeface="MS PGothic" charset="0"/>
              </a:rPr>
              <a:t>Operatoren besonders erläutern</a:t>
            </a:r>
          </a:p>
          <a:p>
            <a:endParaRPr lang="de-DE">
              <a:latin typeface="Arial" charset="0"/>
              <a:ea typeface="MS PGothic" charset="0"/>
              <a:cs typeface="MS PGothic" charset="0"/>
            </a:endParaRPr>
          </a:p>
          <a:p>
            <a:r>
              <a:rPr lang="de-DE">
                <a:latin typeface="Arial" charset="0"/>
                <a:ea typeface="MS PGothic" charset="0"/>
                <a:cs typeface="MS PGothic" charset="0"/>
              </a:rPr>
              <a:t>Beispiel erläutern</a:t>
            </a:r>
          </a:p>
          <a:p>
            <a:r>
              <a:rPr lang="de-DE">
                <a:latin typeface="Arial" charset="0"/>
                <a:ea typeface="MS PGothic" charset="0"/>
                <a:cs typeface="MS PGothic" charset="0"/>
              </a:rPr>
              <a:t>Kompetenz: was sollen die Schüler können, </a:t>
            </a:r>
          </a:p>
          <a:p>
            <a:r>
              <a:rPr lang="de-DE">
                <a:latin typeface="Arial" charset="0"/>
                <a:ea typeface="MS PGothic" charset="0"/>
                <a:cs typeface="MS PGothic" charset="0"/>
              </a:rPr>
              <a:t>Angabe des Kompetenzbereiches in Klammern</a:t>
            </a:r>
          </a:p>
        </p:txBody>
      </p:sp>
      <p:sp>
        <p:nvSpPr>
          <p:cNvPr id="942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66FAA280-69C7-C448-A93B-FC8EF0681124}" type="slidenum">
              <a:rPr lang="de-DE">
                <a:ea typeface="MS PGothic" charset="0"/>
                <a:cs typeface="MS PGothic" charset="0"/>
              </a:rPr>
              <a:pPr/>
              <a:t>31</a:t>
            </a:fld>
            <a:endParaRPr lang="de-DE">
              <a:ea typeface="MS PGothic"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xfrm>
            <a:off x="854075" y="744538"/>
            <a:ext cx="4960938" cy="3722687"/>
          </a:xfrm>
          <a:ln/>
        </p:spPr>
      </p:sp>
      <p:sp>
        <p:nvSpPr>
          <p:cNvPr id="9421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dirty="0">
              <a:latin typeface="Arial" charset="0"/>
              <a:ea typeface="MS PGothic" charset="0"/>
              <a:cs typeface="MS PGothic" charset="0"/>
            </a:endParaRPr>
          </a:p>
        </p:txBody>
      </p:sp>
      <p:sp>
        <p:nvSpPr>
          <p:cNvPr id="942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66FAA280-69C7-C448-A93B-FC8EF0681124}" type="slidenum">
              <a:rPr lang="de-DE">
                <a:ea typeface="MS PGothic" charset="0"/>
                <a:cs typeface="MS PGothic" charset="0"/>
              </a:rPr>
              <a:pPr/>
              <a:t>32</a:t>
            </a:fld>
            <a:endParaRPr lang="de-DE">
              <a:ea typeface="MS PGothic" charset="0"/>
              <a:cs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latin typeface="Arial" charset="0"/>
              </a:rPr>
              <a:t>Unterschiede GK,LK</a:t>
            </a:r>
          </a:p>
          <a:p>
            <a:r>
              <a:rPr lang="de-DE">
                <a:latin typeface="Arial" charset="0"/>
              </a:rPr>
              <a:t>In den Formulierungen der Kompetenzerwartungen</a:t>
            </a:r>
          </a:p>
          <a:p>
            <a:r>
              <a:rPr lang="de-DE">
                <a:latin typeface="Arial" charset="0"/>
              </a:rPr>
              <a:t>Zum Teil zusätzliche Kompetenzerwartungen im LK</a:t>
            </a:r>
          </a:p>
        </p:txBody>
      </p:sp>
      <p:sp>
        <p:nvSpPr>
          <p:cNvPr id="95236" name="Foliennummernplatzhalt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3A4D6E-C46E-6A42-822B-C5863DD56CFB}" type="slidenum">
              <a:rPr lang="de-DE"/>
              <a:pPr eaLnBrk="1" hangingPunct="1"/>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34</a:t>
            </a:fld>
            <a:endParaRPr lang="de-DE"/>
          </a:p>
        </p:txBody>
      </p:sp>
    </p:spTree>
    <p:extLst>
      <p:ext uri="{BB962C8B-B14F-4D97-AF65-F5344CB8AC3E}">
        <p14:creationId xmlns:p14="http://schemas.microsoft.com/office/powerpoint/2010/main" val="3147932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35</a:t>
            </a:fld>
            <a:endParaRPr lang="de-DE"/>
          </a:p>
        </p:txBody>
      </p:sp>
    </p:spTree>
    <p:extLst>
      <p:ext uri="{BB962C8B-B14F-4D97-AF65-F5344CB8AC3E}">
        <p14:creationId xmlns:p14="http://schemas.microsoft.com/office/powerpoint/2010/main" val="1420632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9626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1ADE17-820C-F848-ADAD-4B6374CB9256}" type="slidenum">
              <a:rPr lang="de-DE">
                <a:ea typeface="MS PGothic" charset="0"/>
                <a:cs typeface="MS PGothic" charset="0"/>
              </a:rPr>
              <a:pPr eaLnBrk="1" hangingPunct="1"/>
              <a:t>36</a:t>
            </a:fld>
            <a:endParaRPr lang="de-DE">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xfrm>
            <a:off x="854075" y="744538"/>
            <a:ext cx="4960938" cy="3722687"/>
          </a:xfrm>
          <a:ln/>
        </p:spPr>
      </p:sp>
      <p:sp>
        <p:nvSpPr>
          <p:cNvPr id="9728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a:latin typeface="Arial" charset="0"/>
                <a:ea typeface="MS PGothic" charset="0"/>
                <a:cs typeface="MS PGothic" charset="0"/>
              </a:rPr>
              <a:t>Auswahl andere Überprüfungsformen  S. </a:t>
            </a:r>
            <a:r>
              <a:rPr lang="de-DE" dirty="0" smtClean="0">
                <a:latin typeface="Arial" charset="0"/>
                <a:ea typeface="MS PGothic" charset="0"/>
                <a:cs typeface="MS PGothic" charset="0"/>
              </a:rPr>
              <a:t>41</a:t>
            </a:r>
          </a:p>
          <a:p>
            <a:r>
              <a:rPr lang="de-DE" dirty="0" smtClean="0">
                <a:latin typeface="Arial" charset="0"/>
                <a:ea typeface="MS PGothic" charset="0"/>
                <a:cs typeface="MS PGothic" charset="0"/>
              </a:rPr>
              <a:t>Mündlich und schriftlich</a:t>
            </a:r>
          </a:p>
          <a:p>
            <a:r>
              <a:rPr lang="de-DE" dirty="0" smtClean="0">
                <a:latin typeface="Arial" charset="0"/>
                <a:ea typeface="MS PGothic" charset="0"/>
                <a:cs typeface="MS PGothic" charset="0"/>
              </a:rPr>
              <a:t>Teilaufgaben</a:t>
            </a:r>
            <a:r>
              <a:rPr lang="de-DE" baseline="0" dirty="0" smtClean="0">
                <a:latin typeface="Arial" charset="0"/>
                <a:ea typeface="MS PGothic" charset="0"/>
                <a:cs typeface="MS PGothic" charset="0"/>
              </a:rPr>
              <a:t> bei Klausuren </a:t>
            </a:r>
            <a:endParaRPr lang="de-DE" dirty="0">
              <a:latin typeface="Arial" charset="0"/>
              <a:ea typeface="MS PGothic" charset="0"/>
              <a:cs typeface="MS PGothic" charset="0"/>
            </a:endParaRPr>
          </a:p>
        </p:txBody>
      </p:sp>
      <p:sp>
        <p:nvSpPr>
          <p:cNvPr id="9728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D03795E4-5195-8040-AEF9-46D24795C1CD}" type="slidenum">
              <a:rPr lang="de-DE">
                <a:ea typeface="MS PGothic" charset="0"/>
                <a:cs typeface="MS PGothic" charset="0"/>
              </a:rPr>
              <a:pPr/>
              <a:t>37</a:t>
            </a:fld>
            <a:endParaRPr lang="de-DE">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xfrm>
            <a:off x="854075" y="744538"/>
            <a:ext cx="4960938" cy="3722687"/>
          </a:xfrm>
          <a:ln/>
        </p:spPr>
      </p:sp>
      <p:sp>
        <p:nvSpPr>
          <p:cNvPr id="983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dirty="0">
                <a:latin typeface="Arial" charset="0"/>
                <a:ea typeface="MS PGothic" charset="0"/>
                <a:cs typeface="MS PGothic" charset="0"/>
              </a:rPr>
              <a:t>Eine Aufgabe kann in Teilaufgaben verschiedene Überprüfungsformen enthalten</a:t>
            </a:r>
          </a:p>
          <a:p>
            <a:endParaRPr lang="de-DE" dirty="0">
              <a:latin typeface="Arial" charset="0"/>
              <a:ea typeface="MS PGothic" charset="0"/>
              <a:cs typeface="MS PGothic" charset="0"/>
            </a:endParaRPr>
          </a:p>
          <a:p>
            <a:r>
              <a:rPr lang="de-DE" dirty="0">
                <a:latin typeface="Arial" charset="0"/>
                <a:ea typeface="MS PGothic" charset="0"/>
                <a:cs typeface="MS PGothic" charset="0"/>
              </a:rPr>
              <a:t>Geplante Vorgaben:</a:t>
            </a:r>
          </a:p>
          <a:p>
            <a:r>
              <a:rPr lang="de-DE" dirty="0">
                <a:latin typeface="Arial" charset="0"/>
                <a:ea typeface="MS PGothic" charset="0"/>
                <a:cs typeface="MS PGothic" charset="0"/>
              </a:rPr>
              <a:t>GK 2 aus 3 Aufgaben, Aufgabe hat Bezug zu mehreren </a:t>
            </a:r>
            <a:r>
              <a:rPr lang="de-DE" dirty="0" smtClean="0">
                <a:latin typeface="Arial" charset="0"/>
                <a:ea typeface="MS PGothic" charset="0"/>
                <a:cs typeface="MS PGothic" charset="0"/>
              </a:rPr>
              <a:t>Inhaltsbereichen (noch</a:t>
            </a:r>
            <a:r>
              <a:rPr lang="de-DE" baseline="0" dirty="0" smtClean="0">
                <a:latin typeface="Arial" charset="0"/>
                <a:ea typeface="MS PGothic" charset="0"/>
                <a:cs typeface="MS PGothic" charset="0"/>
              </a:rPr>
              <a:t> offen MSW entscheidet)</a:t>
            </a:r>
            <a:endParaRPr lang="de-DE" dirty="0">
              <a:latin typeface="Arial" charset="0"/>
              <a:ea typeface="MS PGothic" charset="0"/>
              <a:cs typeface="MS PGothic" charset="0"/>
            </a:endParaRPr>
          </a:p>
          <a:p>
            <a:r>
              <a:rPr lang="de-DE" dirty="0">
                <a:latin typeface="Arial" charset="0"/>
                <a:ea typeface="MS PGothic" charset="0"/>
                <a:cs typeface="MS PGothic" charset="0"/>
              </a:rPr>
              <a:t>LK 3 aus 4</a:t>
            </a:r>
          </a:p>
        </p:txBody>
      </p:sp>
      <p:sp>
        <p:nvSpPr>
          <p:cNvPr id="9830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D799470D-2C04-EA46-92A6-D61F6AD5B6D2}" type="slidenum">
              <a:rPr lang="de-DE">
                <a:ea typeface="MS PGothic" charset="0"/>
                <a:cs typeface="MS PGothic" charset="0"/>
              </a:rPr>
              <a:pPr/>
              <a:t>38</a:t>
            </a:fld>
            <a:endParaRPr lang="de-DE">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ln/>
        </p:spPr>
      </p:sp>
      <p:sp>
        <p:nvSpPr>
          <p:cNvPr id="993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993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D4E1C10-4A00-A940-B421-64206F06290C}" type="slidenum">
              <a:rPr lang="de-DE">
                <a:ea typeface="MS PGothic" charset="0"/>
                <a:cs typeface="MS PGothic" charset="0"/>
              </a:rPr>
              <a:pPr eaLnBrk="1" hangingPunct="1"/>
              <a:t>39</a:t>
            </a:fld>
            <a:endParaRPr lang="de-DE">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a:t>
            </a:fld>
            <a:endParaRPr lang="de-DE"/>
          </a:p>
        </p:txBody>
      </p:sp>
    </p:spTree>
    <p:extLst>
      <p:ext uri="{BB962C8B-B14F-4D97-AF65-F5344CB8AC3E}">
        <p14:creationId xmlns:p14="http://schemas.microsoft.com/office/powerpoint/2010/main" val="24716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40</a:t>
            </a:fld>
            <a:endParaRPr lang="de-DE"/>
          </a:p>
        </p:txBody>
      </p:sp>
    </p:spTree>
    <p:extLst>
      <p:ext uri="{BB962C8B-B14F-4D97-AF65-F5344CB8AC3E}">
        <p14:creationId xmlns:p14="http://schemas.microsoft.com/office/powerpoint/2010/main" val="2256373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41</a:t>
            </a:fld>
            <a:endParaRPr lang="de-DE"/>
          </a:p>
        </p:txBody>
      </p:sp>
    </p:spTree>
    <p:extLst>
      <p:ext uri="{BB962C8B-B14F-4D97-AF65-F5344CB8AC3E}">
        <p14:creationId xmlns:p14="http://schemas.microsoft.com/office/powerpoint/2010/main" val="3026133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855663" y="744538"/>
            <a:ext cx="4960937" cy="3722687"/>
          </a:xfrm>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b="1">
                <a:latin typeface="Arial" charset="0"/>
                <a:ea typeface="MS PGothic" charset="0"/>
                <a:cs typeface="MS PGothic" charset="0"/>
              </a:rPr>
              <a:t>Punkt 2: </a:t>
            </a:r>
            <a:r>
              <a:rPr lang="de-DE">
                <a:latin typeface="Arial" charset="0"/>
                <a:ea typeface="MS PGothic" charset="0"/>
                <a:cs typeface="MS PGothic" charset="0"/>
              </a:rPr>
              <a:t>Konkretisierung unter  Berücksichtigung der schulspezifischen Voraussetzungen und Zielstellungen</a:t>
            </a:r>
          </a:p>
          <a:p>
            <a:endParaRPr lang="de-DE">
              <a:latin typeface="Arial" charset="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5B3E88-6AA1-2043-84FB-A0A4467DF3E9}" type="slidenum">
              <a:rPr lang="de-DE">
                <a:ea typeface="MS PGothic" charset="0"/>
                <a:cs typeface="MS PGothic" charset="0"/>
              </a:rPr>
              <a:pPr eaLnBrk="1" hangingPunct="1"/>
              <a:t>43</a:t>
            </a:fld>
            <a:endParaRPr lang="de-DE">
              <a:ea typeface="MS PGothic" charset="0"/>
              <a:cs typeface="MS PGothic"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r>
              <a:rPr lang="de-DE" dirty="0" smtClean="0">
                <a:latin typeface="Arial" charset="0"/>
                <a:ea typeface="MS PGothic" charset="0"/>
                <a:cs typeface="MS PGothic" charset="0"/>
              </a:rPr>
              <a:t>Struktur erläutern</a:t>
            </a:r>
            <a:endParaRPr lang="de-DE" dirty="0">
              <a:latin typeface="Arial" charset="0"/>
              <a:ea typeface="MS PGothic" charset="0"/>
              <a:cs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44</a:t>
            </a:fld>
            <a:endParaRPr lang="de-DE"/>
          </a:p>
        </p:txBody>
      </p:sp>
    </p:spTree>
    <p:extLst>
      <p:ext uri="{BB962C8B-B14F-4D97-AF65-F5344CB8AC3E}">
        <p14:creationId xmlns:p14="http://schemas.microsoft.com/office/powerpoint/2010/main" val="2070232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45</a:t>
            </a:fld>
            <a:endParaRPr lang="de-DE"/>
          </a:p>
        </p:txBody>
      </p:sp>
    </p:spTree>
    <p:extLst>
      <p:ext uri="{BB962C8B-B14F-4D97-AF65-F5344CB8AC3E}">
        <p14:creationId xmlns:p14="http://schemas.microsoft.com/office/powerpoint/2010/main" val="825966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37FCE75-B63F-B047-84B0-59B4CC680F0D}" type="slidenum">
              <a:rPr lang="de-DE" sz="1200">
                <a:ea typeface="MS PGothic" charset="0"/>
                <a:cs typeface="MS PGothic" charset="0"/>
              </a:rPr>
              <a:pPr algn="r" eaLnBrk="1" hangingPunct="1"/>
              <a:t>46</a:t>
            </a:fld>
            <a:endParaRPr lang="de-DE" sz="1200">
              <a:ea typeface="MS PGothic" charset="0"/>
              <a:cs typeface="MS PGothic"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de-DE">
              <a:latin typeface="Arial" charset="0"/>
              <a:ea typeface="MS PGothic" charset="0"/>
              <a:cs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47</a:t>
            </a:fld>
            <a:endParaRPr lang="de-DE"/>
          </a:p>
        </p:txBody>
      </p:sp>
    </p:spTree>
    <p:extLst>
      <p:ext uri="{BB962C8B-B14F-4D97-AF65-F5344CB8AC3E}">
        <p14:creationId xmlns:p14="http://schemas.microsoft.com/office/powerpoint/2010/main" val="3670785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ln/>
        </p:spPr>
      </p:sp>
      <p:sp>
        <p:nvSpPr>
          <p:cNvPr id="103427" name="Notizenplatzhalt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latin typeface="Arial" charset="0"/>
              </a:rPr>
              <a:t>Es gibt noch eine 2. Sequenz in diesem Unterrichtsvorhaben, Verweis auf Beispiellehrplan</a:t>
            </a:r>
          </a:p>
        </p:txBody>
      </p:sp>
      <p:sp>
        <p:nvSpPr>
          <p:cNvPr id="103428" name="Foliennummernplatzhalt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524E07-F16D-614F-821E-779782D3CBD0}" type="slidenum">
              <a:rPr lang="de-DE"/>
              <a:pPr eaLnBrk="1" hangingPunct="1"/>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ln/>
        </p:spPr>
      </p:sp>
      <p:sp>
        <p:nvSpPr>
          <p:cNvPr id="104451" name="Notizenplatzhalt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ndParaRPr>
          </a:p>
        </p:txBody>
      </p:sp>
      <p:sp>
        <p:nvSpPr>
          <p:cNvPr id="104452" name="Foliennummernplatzhalt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05BB37A2-DF4F-BB4B-9FE5-F14AF516C24F}" type="slidenum">
              <a:rPr lang="de-DE"/>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pPr algn="r"/>
            <a:fld id="{223B0EDD-0C66-6043-8A27-84054D9E3790}" type="slidenum">
              <a:rPr lang="de-DE"/>
              <a:pPr algn="r"/>
              <a:t>5</a:t>
            </a:fld>
            <a:endParaRPr lang="de-DE"/>
          </a:p>
        </p:txBody>
      </p:sp>
      <p:sp>
        <p:nvSpPr>
          <p:cNvPr id="71683"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a:defRPr sz="1200">
                <a:solidFill>
                  <a:schemeClr val="tx1"/>
                </a:solidFill>
                <a:latin typeface="Arial" charset="0"/>
                <a:ea typeface="ＭＳ Ｐゴシック" charset="0"/>
              </a:defRPr>
            </a:lvl1pPr>
            <a:lvl2pPr marL="742950" indent="-285750" defTabSz="903288">
              <a:defRPr sz="1200">
                <a:solidFill>
                  <a:schemeClr val="tx1"/>
                </a:solidFill>
                <a:latin typeface="Arial" charset="0"/>
                <a:ea typeface="ＭＳ Ｐゴシック" charset="0"/>
              </a:defRPr>
            </a:lvl2pPr>
            <a:lvl3pPr marL="1143000" indent="-228600" defTabSz="903288">
              <a:defRPr sz="1200">
                <a:solidFill>
                  <a:schemeClr val="tx1"/>
                </a:solidFill>
                <a:latin typeface="Arial" charset="0"/>
                <a:ea typeface="ＭＳ Ｐゴシック" charset="0"/>
              </a:defRPr>
            </a:lvl3pPr>
            <a:lvl4pPr marL="1600200" indent="-228600" defTabSz="903288">
              <a:defRPr sz="1200">
                <a:solidFill>
                  <a:schemeClr val="tx1"/>
                </a:solidFill>
                <a:latin typeface="Arial" charset="0"/>
                <a:ea typeface="ＭＳ Ｐゴシック" charset="0"/>
              </a:defRPr>
            </a:lvl4pPr>
            <a:lvl5pPr marL="2057400" indent="-228600" defTabSz="903288">
              <a:defRPr sz="1200">
                <a:solidFill>
                  <a:schemeClr val="tx1"/>
                </a:solidFill>
                <a:latin typeface="Arial" charset="0"/>
                <a:ea typeface="ＭＳ Ｐゴシック" charset="0"/>
              </a:defRPr>
            </a:lvl5pPr>
            <a:lvl6pPr marL="2514600" indent="-228600" defTabSz="90328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328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328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3288" eaLnBrk="0" fontAlgn="base" hangingPunct="0">
              <a:spcBef>
                <a:spcPct val="30000"/>
              </a:spcBef>
              <a:spcAft>
                <a:spcPct val="0"/>
              </a:spcAft>
              <a:defRPr sz="1200">
                <a:solidFill>
                  <a:schemeClr val="tx1"/>
                </a:solidFill>
                <a:latin typeface="Arial" charset="0"/>
                <a:ea typeface="ＭＳ Ｐゴシック" charset="0"/>
              </a:defRPr>
            </a:lvl9pPr>
          </a:lstStyle>
          <a:p>
            <a:pPr algn="r"/>
            <a:fld id="{E68FD96D-C1F1-6448-8738-3D053F738918}" type="slidenum">
              <a:rPr lang="de-DE">
                <a:ea typeface="ヒラギノ角ゴ Pro W3" charset="0"/>
                <a:cs typeface="ヒラギノ角ゴ Pro W3" charset="0"/>
              </a:rPr>
              <a:pPr algn="r"/>
              <a:t>5</a:t>
            </a:fld>
            <a:endParaRPr lang="de-DE">
              <a:ea typeface="ヒラギノ角ゴ Pro W3" charset="0"/>
              <a:cs typeface="ヒラギノ角ゴ Pro W3" charset="0"/>
            </a:endParaRPr>
          </a:p>
        </p:txBody>
      </p:sp>
      <p:sp>
        <p:nvSpPr>
          <p:cNvPr id="71684" name="Rectangle 2"/>
          <p:cNvSpPr>
            <a:spLocks noGrp="1" noRot="1" noChangeAspect="1" noChangeArrowheads="1" noTextEdit="1"/>
          </p:cNvSpPr>
          <p:nvPr>
            <p:ph type="sldImg"/>
          </p:nvPr>
        </p:nvSpPr>
        <p:spPr>
          <a:xfrm>
            <a:off x="852488" y="744538"/>
            <a:ext cx="4964112" cy="3722687"/>
          </a:xfrm>
          <a:ln/>
        </p:spPr>
      </p:sp>
      <p:sp>
        <p:nvSpPr>
          <p:cNvPr id="71685" name="Rectangle 3"/>
          <p:cNvSpPr>
            <a:spLocks noGrp="1" noChangeArrowheads="1"/>
          </p:cNvSpPr>
          <p:nvPr>
            <p:ph type="body" idx="1"/>
          </p:nvPr>
        </p:nvSpPr>
        <p:spPr>
          <a:xfrm>
            <a:off x="887413" y="4714875"/>
            <a:ext cx="4894262"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355" tIns="45178" rIns="90355" bIns="45178"/>
          <a:lstStyle/>
          <a:p>
            <a:pPr eaLnBrk="1" hangingPunct="1"/>
            <a:endParaRPr lang="en-GB">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1054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9A95C1-1746-F34C-BD90-15CC6CC511D7}" type="slidenum">
              <a:rPr lang="de-DE">
                <a:ea typeface="MS PGothic" charset="0"/>
                <a:cs typeface="MS PGothic" charset="0"/>
              </a:rPr>
              <a:pPr eaLnBrk="1" hangingPunct="1"/>
              <a:t>50</a:t>
            </a:fld>
            <a:endParaRPr lang="de-DE">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6EF9669-3852-8D49-BD8D-4F5555145DF4}" type="slidenum">
              <a:rPr lang="de-DE" sz="1200">
                <a:ea typeface="MS PGothic" charset="0"/>
                <a:cs typeface="MS PGothic" charset="0"/>
              </a:rPr>
              <a:pPr algn="r" eaLnBrk="1" hangingPunct="1"/>
              <a:t>6</a:t>
            </a:fld>
            <a:endParaRPr lang="de-DE" sz="1200">
              <a:ea typeface="MS PGothic" charset="0"/>
              <a:cs typeface="MS PGothic" charset="0"/>
            </a:endParaRPr>
          </a:p>
        </p:txBody>
      </p:sp>
      <p:sp>
        <p:nvSpPr>
          <p:cNvPr id="72707" name="Rectangle 7"/>
          <p:cNvSpPr txBox="1">
            <a:spLocks noGrp="1" noChangeArrowheads="1"/>
          </p:cNvSpPr>
          <p:nvPr/>
        </p:nvSpPr>
        <p:spPr bwMode="auto">
          <a:xfrm>
            <a:off x="3776663" y="9429750"/>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6" rIns="90591" bIns="45296" anchor="b"/>
          <a:lstStyle>
            <a:lvl1pPr defTabSz="904875" eaLnBrk="0" hangingPunct="0">
              <a:defRPr>
                <a:solidFill>
                  <a:schemeClr val="tx1"/>
                </a:solidFill>
                <a:latin typeface="Arial" charset="0"/>
                <a:ea typeface="ＭＳ Ｐゴシック" charset="0"/>
              </a:defRPr>
            </a:lvl1pPr>
            <a:lvl2pPr marL="742950" indent="-285750" defTabSz="904875" eaLnBrk="0" hangingPunct="0">
              <a:defRPr>
                <a:solidFill>
                  <a:schemeClr val="tx1"/>
                </a:solidFill>
                <a:latin typeface="Arial" charset="0"/>
                <a:ea typeface="ＭＳ Ｐゴシック" charset="0"/>
              </a:defRPr>
            </a:lvl2pPr>
            <a:lvl3pPr marL="1143000" indent="-228600" defTabSz="904875" eaLnBrk="0" hangingPunct="0">
              <a:defRPr>
                <a:solidFill>
                  <a:schemeClr val="tx1"/>
                </a:solidFill>
                <a:latin typeface="Arial" charset="0"/>
                <a:ea typeface="ＭＳ Ｐゴシック" charset="0"/>
              </a:defRPr>
            </a:lvl3pPr>
            <a:lvl4pPr marL="1600200" indent="-228600" defTabSz="904875" eaLnBrk="0" hangingPunct="0">
              <a:defRPr>
                <a:solidFill>
                  <a:schemeClr val="tx1"/>
                </a:solidFill>
                <a:latin typeface="Arial" charset="0"/>
                <a:ea typeface="ＭＳ Ｐゴシック" charset="0"/>
              </a:defRPr>
            </a:lvl4pPr>
            <a:lvl5pPr marL="2057400" indent="-228600" defTabSz="904875" eaLnBrk="0" hangingPunct="0">
              <a:defRPr>
                <a:solidFill>
                  <a:schemeClr val="tx1"/>
                </a:solidFill>
                <a:latin typeface="Arial" charset="0"/>
                <a:ea typeface="ＭＳ Ｐゴシック" charset="0"/>
              </a:defRPr>
            </a:lvl5pPr>
            <a:lvl6pPr marL="2514600" indent="-228600" defTabSz="904875" eaLnBrk="0" fontAlgn="base" hangingPunct="0">
              <a:spcBef>
                <a:spcPct val="0"/>
              </a:spcBef>
              <a:spcAft>
                <a:spcPct val="0"/>
              </a:spcAft>
              <a:defRPr>
                <a:solidFill>
                  <a:schemeClr val="tx1"/>
                </a:solidFill>
                <a:latin typeface="Arial" charset="0"/>
                <a:ea typeface="ＭＳ Ｐゴシック" charset="0"/>
              </a:defRPr>
            </a:lvl6pPr>
            <a:lvl7pPr marL="2971800" indent="-228600" defTabSz="904875" eaLnBrk="0" fontAlgn="base" hangingPunct="0">
              <a:spcBef>
                <a:spcPct val="0"/>
              </a:spcBef>
              <a:spcAft>
                <a:spcPct val="0"/>
              </a:spcAft>
              <a:defRPr>
                <a:solidFill>
                  <a:schemeClr val="tx1"/>
                </a:solidFill>
                <a:latin typeface="Arial" charset="0"/>
                <a:ea typeface="ＭＳ Ｐゴシック" charset="0"/>
              </a:defRPr>
            </a:lvl7pPr>
            <a:lvl8pPr marL="3429000" indent="-228600" defTabSz="904875" eaLnBrk="0" fontAlgn="base" hangingPunct="0">
              <a:spcBef>
                <a:spcPct val="0"/>
              </a:spcBef>
              <a:spcAft>
                <a:spcPct val="0"/>
              </a:spcAft>
              <a:defRPr>
                <a:solidFill>
                  <a:schemeClr val="tx1"/>
                </a:solidFill>
                <a:latin typeface="Arial" charset="0"/>
                <a:ea typeface="ＭＳ Ｐゴシック" charset="0"/>
              </a:defRPr>
            </a:lvl8pPr>
            <a:lvl9pPr marL="3886200" indent="-228600" defTabSz="90487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EA35560-4E56-CF44-B2A2-4E2B33F24349}" type="slidenum">
              <a:rPr lang="de-DE" sz="1200">
                <a:ea typeface="ヒラギノ角ゴ Pro W3" charset="0"/>
                <a:cs typeface="ヒラギノ角ゴ Pro W3" charset="0"/>
              </a:rPr>
              <a:pPr algn="r" eaLnBrk="1" hangingPunct="1"/>
              <a:t>6</a:t>
            </a:fld>
            <a:endParaRPr lang="de-DE" sz="1200">
              <a:ea typeface="ヒラギノ角ゴ Pro W3" charset="0"/>
              <a:cs typeface="ヒラギノ角ゴ Pro W3" charset="0"/>
            </a:endParaRPr>
          </a:p>
        </p:txBody>
      </p:sp>
      <p:sp>
        <p:nvSpPr>
          <p:cNvPr id="72708" name="Rectangle 2"/>
          <p:cNvSpPr>
            <a:spLocks noGrp="1" noRot="1" noChangeAspect="1" noChangeArrowheads="1" noTextEdit="1"/>
          </p:cNvSpPr>
          <p:nvPr>
            <p:ph type="sldImg"/>
          </p:nvPr>
        </p:nvSpPr>
        <p:spPr>
          <a:xfrm>
            <a:off x="852488" y="744538"/>
            <a:ext cx="4964112" cy="3722687"/>
          </a:xfrm>
          <a:ln/>
        </p:spPr>
      </p:sp>
      <p:sp>
        <p:nvSpPr>
          <p:cNvPr id="727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591" tIns="45296" rIns="90591" bIns="45296"/>
          <a:lstStyle/>
          <a:p>
            <a:pPr eaLnBrk="1" hangingPunct="1"/>
            <a:endParaRPr lang="de-DE">
              <a:latin typeface="Arial"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7</a:t>
            </a:fld>
            <a:endParaRPr lang="de-DE"/>
          </a:p>
        </p:txBody>
      </p:sp>
    </p:spTree>
    <p:extLst>
      <p:ext uri="{BB962C8B-B14F-4D97-AF65-F5344CB8AC3E}">
        <p14:creationId xmlns:p14="http://schemas.microsoft.com/office/powerpoint/2010/main" val="366772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B22397C-1AB2-0049-A02B-06D0C3BCFC1D}" type="slidenum">
              <a:rPr lang="de-DE" smtClean="0"/>
              <a:pPr/>
              <a:t>8</a:t>
            </a:fld>
            <a:endParaRPr lang="de-DE"/>
          </a:p>
        </p:txBody>
      </p:sp>
    </p:spTree>
    <p:extLst>
      <p:ext uri="{BB962C8B-B14F-4D97-AF65-F5344CB8AC3E}">
        <p14:creationId xmlns:p14="http://schemas.microsoft.com/office/powerpoint/2010/main" val="22952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a:defRPr sz="1200">
                <a:solidFill>
                  <a:schemeClr val="tx1"/>
                </a:solidFill>
                <a:latin typeface="Arial" charset="0"/>
                <a:ea typeface="ＭＳ Ｐゴシック" charset="0"/>
              </a:defRPr>
            </a:lvl1pPr>
            <a:lvl2pPr marL="742950" indent="-285750" defTabSz="903288">
              <a:defRPr sz="1200">
                <a:solidFill>
                  <a:schemeClr val="tx1"/>
                </a:solidFill>
                <a:latin typeface="Arial" charset="0"/>
                <a:ea typeface="ＭＳ Ｐゴシック" charset="0"/>
              </a:defRPr>
            </a:lvl2pPr>
            <a:lvl3pPr marL="1143000" indent="-228600" defTabSz="903288">
              <a:defRPr sz="1200">
                <a:solidFill>
                  <a:schemeClr val="tx1"/>
                </a:solidFill>
                <a:latin typeface="Arial" charset="0"/>
                <a:ea typeface="ＭＳ Ｐゴシック" charset="0"/>
              </a:defRPr>
            </a:lvl3pPr>
            <a:lvl4pPr marL="1600200" indent="-228600" defTabSz="903288">
              <a:defRPr sz="1200">
                <a:solidFill>
                  <a:schemeClr val="tx1"/>
                </a:solidFill>
                <a:latin typeface="Arial" charset="0"/>
                <a:ea typeface="ＭＳ Ｐゴシック" charset="0"/>
              </a:defRPr>
            </a:lvl4pPr>
            <a:lvl5pPr marL="2057400" indent="-228600" defTabSz="903288">
              <a:defRPr sz="1200">
                <a:solidFill>
                  <a:schemeClr val="tx1"/>
                </a:solidFill>
                <a:latin typeface="Arial" charset="0"/>
                <a:ea typeface="ＭＳ Ｐゴシック" charset="0"/>
              </a:defRPr>
            </a:lvl5pPr>
            <a:lvl6pPr marL="2514600" indent="-228600" defTabSz="90328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328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328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3288" eaLnBrk="0" fontAlgn="base" hangingPunct="0">
              <a:spcBef>
                <a:spcPct val="30000"/>
              </a:spcBef>
              <a:spcAft>
                <a:spcPct val="0"/>
              </a:spcAft>
              <a:defRPr sz="1200">
                <a:solidFill>
                  <a:schemeClr val="tx1"/>
                </a:solidFill>
                <a:latin typeface="Arial" charset="0"/>
                <a:ea typeface="ＭＳ Ｐゴシック" charset="0"/>
              </a:defRPr>
            </a:lvl9pPr>
          </a:lstStyle>
          <a:p>
            <a:pPr algn="r"/>
            <a:fld id="{DB6D8E00-5095-5E41-AE6B-AE6E6EC6ACD3}" type="slidenum">
              <a:rPr lang="de-DE">
                <a:ea typeface="ヒラギノ角ゴ Pro W3" charset="0"/>
                <a:cs typeface="ヒラギノ角ゴ Pro W3" charset="0"/>
              </a:rPr>
              <a:pPr algn="r"/>
              <a:t>9</a:t>
            </a:fld>
            <a:endParaRPr lang="de-DE">
              <a:ea typeface="ヒラギノ角ゴ Pro W3" charset="0"/>
              <a:cs typeface="ヒラギノ角ゴ Pro W3" charset="0"/>
            </a:endParaRPr>
          </a:p>
        </p:txBody>
      </p:sp>
      <p:sp>
        <p:nvSpPr>
          <p:cNvPr id="73731" name="Rectangle 2"/>
          <p:cNvSpPr>
            <a:spLocks noGrp="1" noRot="1" noChangeAspect="1" noChangeArrowheads="1" noTextEdit="1"/>
          </p:cNvSpPr>
          <p:nvPr>
            <p:ph type="sldImg"/>
          </p:nvPr>
        </p:nvSpPr>
        <p:spPr>
          <a:xfrm>
            <a:off x="855663" y="744538"/>
            <a:ext cx="4960937" cy="3722687"/>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355" tIns="45178" rIns="90355" bIns="45178"/>
          <a:lstStyle/>
          <a:p>
            <a:endParaRPr lang="de-DE">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7" descr="NRW_SK_CMYK"/>
          <p:cNvPicPr>
            <a:picLocks noChangeAspect="1" noChangeArrowheads="1"/>
          </p:cNvPicPr>
          <p:nvPr/>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768975" y="404813"/>
            <a:ext cx="2835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9750" y="3573463"/>
            <a:ext cx="8064500" cy="1470025"/>
          </a:xfrm>
        </p:spPr>
        <p:txBody>
          <a:bodyPr anchor="ctr"/>
          <a:lstStyle>
            <a:lvl1pPr>
              <a:defRPr/>
            </a:lvl1pPr>
          </a:lstStyle>
          <a:p>
            <a:pPr lvl="0"/>
            <a:r>
              <a:rPr lang="de-DE" noProof="0" smtClean="0"/>
              <a:t>Titelmasterformat durch Klicken bearbeiten</a:t>
            </a:r>
          </a:p>
        </p:txBody>
      </p:sp>
    </p:spTree>
    <p:extLst>
      <p:ext uri="{BB962C8B-B14F-4D97-AF65-F5344CB8AC3E}">
        <p14:creationId xmlns:p14="http://schemas.microsoft.com/office/powerpoint/2010/main" val="690007575"/>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2AA5B11D-5890-0F4D-B8F6-E5C643CD67E1}" type="slidenum">
              <a:rPr lang="de-DE"/>
              <a:pPr/>
              <a:t>‹Nr.›</a:t>
            </a:fld>
            <a:endParaRPr lang="de-DE"/>
          </a:p>
        </p:txBody>
      </p:sp>
    </p:spTree>
    <p:extLst>
      <p:ext uri="{BB962C8B-B14F-4D97-AF65-F5344CB8AC3E}">
        <p14:creationId xmlns:p14="http://schemas.microsoft.com/office/powerpoint/2010/main" val="999495247"/>
      </p:ext>
    </p:extLst>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268413"/>
            <a:ext cx="2016125" cy="44656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268413"/>
            <a:ext cx="5895975" cy="4465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946C72A2-E8D7-A947-9CAF-A832266BFFD4}" type="slidenum">
              <a:rPr lang="de-DE"/>
              <a:pPr/>
              <a:t>‹Nr.›</a:t>
            </a:fld>
            <a:endParaRPr lang="de-DE"/>
          </a:p>
        </p:txBody>
      </p:sp>
    </p:spTree>
    <p:extLst>
      <p:ext uri="{BB962C8B-B14F-4D97-AF65-F5344CB8AC3E}">
        <p14:creationId xmlns:p14="http://schemas.microsoft.com/office/powerpoint/2010/main" val="2655141096"/>
      </p:ext>
    </p:extLst>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39750" y="3573463"/>
            <a:ext cx="8064500" cy="2160587"/>
          </a:xfrm>
        </p:spPr>
        <p:txBody>
          <a:bodyPr/>
          <a:lstStyle/>
          <a:p>
            <a:pPr lvl="0"/>
            <a:endParaRPr lang="de-DE" noProof="0" smtClean="0"/>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8FE480F4-E876-2A45-8315-DCCC48BC4777}" type="slidenum">
              <a:rPr lang="de-DE"/>
              <a:pPr/>
              <a:t>‹Nr.›</a:t>
            </a:fld>
            <a:endParaRPr lang="de-DE"/>
          </a:p>
        </p:txBody>
      </p:sp>
    </p:spTree>
    <p:extLst>
      <p:ext uri="{BB962C8B-B14F-4D97-AF65-F5344CB8AC3E}">
        <p14:creationId xmlns:p14="http://schemas.microsoft.com/office/powerpoint/2010/main" val="430152590"/>
      </p:ext>
    </p:extLst>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9750" y="1268413"/>
            <a:ext cx="8064500" cy="4465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4" name="Rectangle 8"/>
          <p:cNvSpPr>
            <a:spLocks noGrp="1" noChangeArrowheads="1"/>
          </p:cNvSpPr>
          <p:nvPr>
            <p:ph type="sldNum" sz="quarter" idx="11"/>
          </p:nvPr>
        </p:nvSpPr>
        <p:spPr>
          <a:ln/>
        </p:spPr>
        <p:txBody>
          <a:bodyPr/>
          <a:lstStyle>
            <a:lvl1pPr>
              <a:defRPr/>
            </a:lvl1pPr>
          </a:lstStyle>
          <a:p>
            <a:fld id="{5E0951B6-C3E2-9640-BFDF-EE314C2B70D2}" type="slidenum">
              <a:rPr lang="de-DE"/>
              <a:pPr/>
              <a:t>‹Nr.›</a:t>
            </a:fld>
            <a:endParaRPr lang="de-DE"/>
          </a:p>
        </p:txBody>
      </p:sp>
    </p:spTree>
    <p:extLst>
      <p:ext uri="{BB962C8B-B14F-4D97-AF65-F5344CB8AC3E}">
        <p14:creationId xmlns:p14="http://schemas.microsoft.com/office/powerpoint/2010/main" val="1520508118"/>
      </p:ext>
    </p:extLst>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CD104F33-73FD-064D-987D-430CF3332FCC}" type="slidenum">
              <a:rPr lang="de-DE"/>
              <a:pPr/>
              <a:t>‹Nr.›</a:t>
            </a:fld>
            <a:endParaRPr lang="de-DE"/>
          </a:p>
        </p:txBody>
      </p:sp>
    </p:spTree>
    <p:extLst>
      <p:ext uri="{BB962C8B-B14F-4D97-AF65-F5344CB8AC3E}">
        <p14:creationId xmlns:p14="http://schemas.microsoft.com/office/powerpoint/2010/main" val="776502013"/>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9C52CBDC-2D23-3E4A-8C0D-823F171FCD05}" type="slidenum">
              <a:rPr lang="de-DE"/>
              <a:pPr/>
              <a:t>‹Nr.›</a:t>
            </a:fld>
            <a:endParaRPr lang="de-DE"/>
          </a:p>
        </p:txBody>
      </p:sp>
    </p:spTree>
    <p:extLst>
      <p:ext uri="{BB962C8B-B14F-4D97-AF65-F5344CB8AC3E}">
        <p14:creationId xmlns:p14="http://schemas.microsoft.com/office/powerpoint/2010/main" val="4231598078"/>
      </p:ext>
    </p:extLst>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8C14EFEB-731C-6744-BEF4-BBC9E9E6E2FE}" type="slidenum">
              <a:rPr lang="de-DE"/>
              <a:pPr/>
              <a:t>‹Nr.›</a:t>
            </a:fld>
            <a:endParaRPr lang="de-DE"/>
          </a:p>
        </p:txBody>
      </p:sp>
    </p:spTree>
    <p:extLst>
      <p:ext uri="{BB962C8B-B14F-4D97-AF65-F5344CB8AC3E}">
        <p14:creationId xmlns:p14="http://schemas.microsoft.com/office/powerpoint/2010/main" val="3163168173"/>
      </p:ext>
    </p:extLst>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8" name="Rectangle 8"/>
          <p:cNvSpPr>
            <a:spLocks noGrp="1" noChangeArrowheads="1"/>
          </p:cNvSpPr>
          <p:nvPr>
            <p:ph type="sldNum" sz="quarter" idx="11"/>
          </p:nvPr>
        </p:nvSpPr>
        <p:spPr>
          <a:ln/>
        </p:spPr>
        <p:txBody>
          <a:bodyPr/>
          <a:lstStyle>
            <a:lvl1pPr>
              <a:defRPr/>
            </a:lvl1pPr>
          </a:lstStyle>
          <a:p>
            <a:fld id="{B657B7D4-2B16-BF46-9F19-044A5AFB4FC8}" type="slidenum">
              <a:rPr lang="de-DE"/>
              <a:pPr/>
              <a:t>‹Nr.›</a:t>
            </a:fld>
            <a:endParaRPr lang="de-DE"/>
          </a:p>
        </p:txBody>
      </p:sp>
    </p:spTree>
    <p:extLst>
      <p:ext uri="{BB962C8B-B14F-4D97-AF65-F5344CB8AC3E}">
        <p14:creationId xmlns:p14="http://schemas.microsoft.com/office/powerpoint/2010/main" val="2496124585"/>
      </p:ext>
    </p:extLst>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4" name="Rectangle 8"/>
          <p:cNvSpPr>
            <a:spLocks noGrp="1" noChangeArrowheads="1"/>
          </p:cNvSpPr>
          <p:nvPr>
            <p:ph type="sldNum" sz="quarter" idx="11"/>
          </p:nvPr>
        </p:nvSpPr>
        <p:spPr>
          <a:ln/>
        </p:spPr>
        <p:txBody>
          <a:bodyPr/>
          <a:lstStyle>
            <a:lvl1pPr>
              <a:defRPr/>
            </a:lvl1pPr>
          </a:lstStyle>
          <a:p>
            <a:fld id="{8B11F886-2321-D044-8B58-960FC1E764CA}" type="slidenum">
              <a:rPr lang="de-DE"/>
              <a:pPr/>
              <a:t>‹Nr.›</a:t>
            </a:fld>
            <a:endParaRPr lang="de-DE"/>
          </a:p>
        </p:txBody>
      </p:sp>
    </p:spTree>
    <p:extLst>
      <p:ext uri="{BB962C8B-B14F-4D97-AF65-F5344CB8AC3E}">
        <p14:creationId xmlns:p14="http://schemas.microsoft.com/office/powerpoint/2010/main" val="1580012055"/>
      </p:ext>
    </p:extLst>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3" name="Rectangle 8"/>
          <p:cNvSpPr>
            <a:spLocks noGrp="1" noChangeArrowheads="1"/>
          </p:cNvSpPr>
          <p:nvPr>
            <p:ph type="sldNum" sz="quarter" idx="11"/>
          </p:nvPr>
        </p:nvSpPr>
        <p:spPr>
          <a:ln/>
        </p:spPr>
        <p:txBody>
          <a:bodyPr/>
          <a:lstStyle>
            <a:lvl1pPr>
              <a:defRPr/>
            </a:lvl1pPr>
          </a:lstStyle>
          <a:p>
            <a:fld id="{34FF8153-A73C-6D44-99AB-84B9111CDCC0}" type="slidenum">
              <a:rPr lang="de-DE"/>
              <a:pPr/>
              <a:t>‹Nr.›</a:t>
            </a:fld>
            <a:endParaRPr lang="de-DE"/>
          </a:p>
        </p:txBody>
      </p:sp>
    </p:spTree>
    <p:extLst>
      <p:ext uri="{BB962C8B-B14F-4D97-AF65-F5344CB8AC3E}">
        <p14:creationId xmlns:p14="http://schemas.microsoft.com/office/powerpoint/2010/main" val="12206734"/>
      </p:ext>
    </p:extLst>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834BFBF6-C088-5242-924B-9FDF1BC30313}" type="slidenum">
              <a:rPr lang="de-DE"/>
              <a:pPr/>
              <a:t>‹Nr.›</a:t>
            </a:fld>
            <a:endParaRPr lang="de-DE"/>
          </a:p>
        </p:txBody>
      </p:sp>
    </p:spTree>
    <p:extLst>
      <p:ext uri="{BB962C8B-B14F-4D97-AF65-F5344CB8AC3E}">
        <p14:creationId xmlns:p14="http://schemas.microsoft.com/office/powerpoint/2010/main" val="527368553"/>
      </p:ext>
    </p:extLst>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56481DC2-7230-C846-A432-95CC344D4A8A}" type="slidenum">
              <a:rPr lang="de-DE"/>
              <a:pPr/>
              <a:t>‹Nr.›</a:t>
            </a:fld>
            <a:endParaRPr lang="de-DE"/>
          </a:p>
        </p:txBody>
      </p:sp>
    </p:spTree>
    <p:extLst>
      <p:ext uri="{BB962C8B-B14F-4D97-AF65-F5344CB8AC3E}">
        <p14:creationId xmlns:p14="http://schemas.microsoft.com/office/powerpoint/2010/main" val="1613078116"/>
      </p:ext>
    </p:extLst>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268413"/>
            <a:ext cx="80645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539750" y="3573463"/>
            <a:ext cx="80645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p:txBody>
      </p:sp>
      <p:sp>
        <p:nvSpPr>
          <p:cNvPr id="1031" name="Rectangle 7"/>
          <p:cNvSpPr>
            <a:spLocks noGrp="1" noChangeArrowheads="1"/>
          </p:cNvSpPr>
          <p:nvPr>
            <p:ph type="ftr" sz="quarter" idx="3"/>
          </p:nvPr>
        </p:nvSpPr>
        <p:spPr bwMode="auto">
          <a:xfrm>
            <a:off x="900113" y="6453188"/>
            <a:ext cx="77501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9800">
              <a:tabLst>
                <a:tab pos="3683000" algn="ctr"/>
                <a:tab pos="7708900" algn="r"/>
              </a:tabLst>
              <a:defRPr sz="800" b="1"/>
            </a:lvl1pPr>
          </a:lstStyle>
          <a:p>
            <a:r>
              <a:rPr lang="de-DE"/>
              <a:t>KLP GOSt – Implementationstransfer	Soest, 06.11.2013	Peter Dobbelstein / Arne Prasse</a:t>
            </a:r>
          </a:p>
          <a:p>
            <a:endParaRPr lang="de-DE"/>
          </a:p>
        </p:txBody>
      </p:sp>
      <p:sp>
        <p:nvSpPr>
          <p:cNvPr id="1032" name="Rectangle 8"/>
          <p:cNvSpPr>
            <a:spLocks noGrp="1" noChangeArrowheads="1"/>
          </p:cNvSpPr>
          <p:nvPr>
            <p:ph type="sldNum" sz="quarter" idx="4"/>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fld id="{C08B2501-F120-354B-A662-993B08CB0229}" type="slidenum">
              <a:rPr lang="de-DE"/>
              <a:pPr/>
              <a:t>‹Nr.›</a:t>
            </a:fld>
            <a:endParaRPr lang="de-DE"/>
          </a:p>
        </p:txBody>
      </p:sp>
      <p:pic>
        <p:nvPicPr>
          <p:cNvPr id="1030" name="Picture 10" descr="NRW_MSW_RGB"/>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5789613" y="276225"/>
            <a:ext cx="281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2" descr="Logo_NRW_MS_RZ"/>
          <p:cNvSpPr>
            <a:spLocks noChangeAspect="1" noChangeArrowheads="1"/>
          </p:cNvSpPr>
          <p:nvPr userDrawn="1"/>
        </p:nvSpPr>
        <p:spPr bwMode="auto">
          <a:xfrm>
            <a:off x="1509713" y="2805113"/>
            <a:ext cx="6124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mtClean="0">
              <a:ea typeface="+mn-ea"/>
            </a:endParaRPr>
          </a:p>
        </p:txBody>
      </p:sp>
      <p:sp>
        <p:nvSpPr>
          <p:cNvPr id="3" name="Rectangle 2"/>
          <p:cNvSpPr>
            <a:spLocks noChangeArrowheads="1"/>
          </p:cNvSpPr>
          <p:nvPr userDrawn="1"/>
        </p:nvSpPr>
        <p:spPr bwMode="auto">
          <a:xfrm>
            <a:off x="0" y="1311275"/>
            <a:ext cx="9144000" cy="4953000"/>
          </a:xfrm>
          <a:prstGeom prst="rect">
            <a:avLst/>
          </a:prstGeom>
          <a:solidFill>
            <a:srgbClr val="66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mtClean="0">
              <a:ea typeface="+mn-ea"/>
            </a:endParaRPr>
          </a:p>
        </p:txBody>
      </p:sp>
      <p:pic>
        <p:nvPicPr>
          <p:cNvPr id="1033" name="Picture 18" descr="Logo_KLP_GOSt"/>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552450" y="142875"/>
            <a:ext cx="23526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3"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ransition advClick="0" advTm="10000"/>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1"/>
          </a:solidFill>
          <a:latin typeface="+mj-lt"/>
          <a:ea typeface="ＭＳ Ｐゴシック" charset="0"/>
          <a:cs typeface="+mj-cs"/>
        </a:defRPr>
      </a:lvl1pPr>
      <a:lvl2pPr algn="l" rtl="0" eaLnBrk="0" fontAlgn="base" hangingPunct="0">
        <a:spcBef>
          <a:spcPct val="0"/>
        </a:spcBef>
        <a:spcAft>
          <a:spcPct val="0"/>
        </a:spcAft>
        <a:defRPr sz="2000" b="1">
          <a:solidFill>
            <a:schemeClr val="tx1"/>
          </a:solidFill>
          <a:latin typeface="Arial-BoldMT" charset="0"/>
          <a:ea typeface="ＭＳ Ｐゴシック" charset="0"/>
        </a:defRPr>
      </a:lvl2pPr>
      <a:lvl3pPr algn="l" rtl="0" eaLnBrk="0" fontAlgn="base" hangingPunct="0">
        <a:spcBef>
          <a:spcPct val="0"/>
        </a:spcBef>
        <a:spcAft>
          <a:spcPct val="0"/>
        </a:spcAft>
        <a:defRPr sz="2000" b="1">
          <a:solidFill>
            <a:schemeClr val="tx1"/>
          </a:solidFill>
          <a:latin typeface="Arial-BoldMT" charset="0"/>
          <a:ea typeface="ＭＳ Ｐゴシック" charset="0"/>
        </a:defRPr>
      </a:lvl3pPr>
      <a:lvl4pPr algn="l" rtl="0" eaLnBrk="0" fontAlgn="base" hangingPunct="0">
        <a:spcBef>
          <a:spcPct val="0"/>
        </a:spcBef>
        <a:spcAft>
          <a:spcPct val="0"/>
        </a:spcAft>
        <a:defRPr sz="2000" b="1">
          <a:solidFill>
            <a:schemeClr val="tx1"/>
          </a:solidFill>
          <a:latin typeface="Arial-BoldMT" charset="0"/>
          <a:ea typeface="ＭＳ Ｐゴシック" charset="0"/>
        </a:defRPr>
      </a:lvl4pPr>
      <a:lvl5pPr algn="l" rtl="0" eaLnBrk="0" fontAlgn="base" hangingPunct="0">
        <a:spcBef>
          <a:spcPct val="0"/>
        </a:spcBef>
        <a:spcAft>
          <a:spcPct val="0"/>
        </a:spcAft>
        <a:defRPr sz="2000" b="1">
          <a:solidFill>
            <a:schemeClr val="tx1"/>
          </a:solidFill>
          <a:latin typeface="Arial-BoldMT" charset="0"/>
          <a:ea typeface="ＭＳ Ｐゴシック"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1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1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304925"/>
            <a:ext cx="9144000" cy="504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pic>
        <p:nvPicPr>
          <p:cNvPr id="10243" name="Picture 2" descr="NRW_Guillochen_PowerPoint-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3019425"/>
            <a:ext cx="9144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68263" y="2846388"/>
            <a:ext cx="89900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endParaRPr lang="de-DE" sz="1100" b="1"/>
          </a:p>
          <a:p>
            <a:pPr algn="ctr"/>
            <a:endParaRPr lang="de-DE" sz="2800" b="1">
              <a:solidFill>
                <a:srgbClr val="002060"/>
              </a:solidFill>
            </a:endParaRPr>
          </a:p>
          <a:p>
            <a:pPr algn="ctr"/>
            <a:r>
              <a:rPr lang="de-DE" sz="2800" b="1">
                <a:solidFill>
                  <a:srgbClr val="002060"/>
                </a:solidFill>
              </a:rPr>
              <a:t>Neue Kernlehrpläne für die </a:t>
            </a:r>
          </a:p>
          <a:p>
            <a:pPr algn="ctr"/>
            <a:r>
              <a:rPr lang="de-DE" sz="2800" b="1">
                <a:solidFill>
                  <a:srgbClr val="002060"/>
                </a:solidFill>
              </a:rPr>
              <a:t>gymnasiale Oberstufe </a:t>
            </a:r>
          </a:p>
          <a:p>
            <a:pPr algn="ctr"/>
            <a:endParaRPr lang="de-DE" sz="2800" b="1">
              <a:solidFill>
                <a:srgbClr val="002060"/>
              </a:solidFill>
            </a:endParaRPr>
          </a:p>
          <a:p>
            <a:pPr algn="ctr"/>
            <a:endParaRPr lang="de-DE" sz="2800" b="1">
              <a:solidFill>
                <a:srgbClr val="002060"/>
              </a:solidFill>
            </a:endParaRPr>
          </a:p>
          <a:p>
            <a:pPr algn="ctr"/>
            <a:r>
              <a:rPr lang="de-DE" sz="2800" b="1">
                <a:solidFill>
                  <a:srgbClr val="002060"/>
                </a:solidFill>
              </a:rPr>
              <a:t>Kernlehrplan Informatik</a:t>
            </a:r>
          </a:p>
          <a:p>
            <a:pPr algn="ctr"/>
            <a:r>
              <a:rPr lang="de-DE" sz="2000" b="1"/>
              <a:t/>
            </a:r>
            <a:br>
              <a:rPr lang="de-DE" sz="2000" b="1"/>
            </a:br>
            <a:endParaRPr lang="de-DE" sz="2000" b="1">
              <a:latin typeface="Arial-BoldMT" charset="0"/>
            </a:endParaRPr>
          </a:p>
          <a:p>
            <a:pPr algn="ctr"/>
            <a:endParaRPr lang="de-DE" sz="2000" b="1">
              <a:latin typeface="Arial-BoldMT" charset="0"/>
            </a:endParaRPr>
          </a:p>
        </p:txBody>
      </p:sp>
      <p:sp>
        <p:nvSpPr>
          <p:cNvPr id="2" name="Rechteck 1"/>
          <p:cNvSpPr/>
          <p:nvPr/>
        </p:nvSpPr>
        <p:spPr>
          <a:xfrm>
            <a:off x="2286000" y="1139825"/>
            <a:ext cx="4572000" cy="1568450"/>
          </a:xfrm>
          <a:prstGeom prst="rect">
            <a:avLst/>
          </a:prstGeom>
        </p:spPr>
        <p:txBody>
          <a:bodyPr>
            <a:spAutoFit/>
          </a:bodyPr>
          <a:lstStyle/>
          <a:p>
            <a:pPr algn="ctr">
              <a:defRPr/>
            </a:pPr>
            <a:r>
              <a:rPr lang="de-DE" sz="4800" b="1" cap="small" dirty="0">
                <a:solidFill>
                  <a:srgbClr val="002060"/>
                </a:solidFill>
                <a:latin typeface="Arial-BoldMT" charset="0"/>
                <a:ea typeface="+mn-ea"/>
              </a:rPr>
              <a:t>Herzlich willkommen</a:t>
            </a:r>
          </a:p>
        </p:txBody>
      </p:sp>
      <p:sp>
        <p:nvSpPr>
          <p:cNvPr id="10246" name="Foliennummernplatzhalter 2"/>
          <p:cNvSpPr>
            <a:spLocks noGrp="1"/>
          </p:cNvSpPr>
          <p:nvPr>
            <p:ph type="sldNum" sz="quarter" idx="11"/>
          </p:nvPr>
        </p:nvSpPr>
        <p:spPr>
          <a:xfrm>
            <a:off x="900113" y="6453188"/>
            <a:ext cx="7750175" cy="34131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a:tabLst>
                <a:tab pos="3683000" algn="ctr"/>
                <a:tab pos="7708900" algn="r"/>
              </a:tabLst>
              <a:defRPr sz="2100">
                <a:solidFill>
                  <a:schemeClr val="tx1"/>
                </a:solidFill>
                <a:latin typeface="Arial" charset="0"/>
                <a:ea typeface="ＭＳ Ｐゴシック" charset="0"/>
              </a:defRPr>
            </a:lvl1pPr>
            <a:lvl2pPr defTabSz="939800">
              <a:tabLst>
                <a:tab pos="3683000" algn="ctr"/>
                <a:tab pos="7708900" algn="r"/>
              </a:tabLst>
              <a:defRPr sz="2100">
                <a:solidFill>
                  <a:schemeClr val="tx1"/>
                </a:solidFill>
                <a:latin typeface="Arial" charset="0"/>
                <a:ea typeface="ＭＳ Ｐゴシック" charset="0"/>
              </a:defRPr>
            </a:lvl2pPr>
            <a:lvl3pPr defTabSz="939800">
              <a:tabLst>
                <a:tab pos="3683000" algn="ctr"/>
                <a:tab pos="7708900" algn="r"/>
              </a:tabLst>
              <a:defRPr sz="2100">
                <a:solidFill>
                  <a:schemeClr val="tx1"/>
                </a:solidFill>
                <a:latin typeface="Arial" charset="0"/>
                <a:ea typeface="ＭＳ Ｐゴシック" charset="0"/>
              </a:defRPr>
            </a:lvl3pPr>
            <a:lvl4pPr defTabSz="939800">
              <a:tabLst>
                <a:tab pos="3683000" algn="ctr"/>
                <a:tab pos="7708900" algn="r"/>
              </a:tabLst>
              <a:defRPr sz="2000">
                <a:solidFill>
                  <a:schemeClr val="tx1"/>
                </a:solidFill>
                <a:latin typeface="Arial" charset="0"/>
                <a:ea typeface="ＭＳ Ｐゴシック" charset="0"/>
              </a:defRPr>
            </a:lvl4pPr>
            <a:lvl5pPr defTabSz="939800">
              <a:tabLst>
                <a:tab pos="3683000" algn="ctr"/>
                <a:tab pos="7708900" algn="r"/>
              </a:tabLst>
              <a:defRPr sz="2000">
                <a:solidFill>
                  <a:schemeClr val="tx1"/>
                </a:solidFill>
                <a:latin typeface="Arial" charset="0"/>
                <a:ea typeface="ＭＳ Ｐゴシック" charset="0"/>
              </a:defRPr>
            </a:lvl5pPr>
            <a:lvl6pPr defTabSz="939800" eaLnBrk="0" hangingPunct="0">
              <a:tabLst>
                <a:tab pos="3683000" algn="ctr"/>
                <a:tab pos="7708900" algn="r"/>
              </a:tabLst>
              <a:defRPr sz="2000">
                <a:solidFill>
                  <a:schemeClr val="tx1"/>
                </a:solidFill>
                <a:latin typeface="Arial" charset="0"/>
                <a:ea typeface="ＭＳ Ｐゴシック" charset="0"/>
              </a:defRPr>
            </a:lvl6pPr>
            <a:lvl7pPr defTabSz="939800" eaLnBrk="0" hangingPunct="0">
              <a:tabLst>
                <a:tab pos="3683000" algn="ctr"/>
                <a:tab pos="7708900" algn="r"/>
              </a:tabLst>
              <a:defRPr sz="2000">
                <a:solidFill>
                  <a:schemeClr val="tx1"/>
                </a:solidFill>
                <a:latin typeface="Arial" charset="0"/>
                <a:ea typeface="ＭＳ Ｐゴシック" charset="0"/>
              </a:defRPr>
            </a:lvl7pPr>
            <a:lvl8pPr defTabSz="939800" eaLnBrk="0" hangingPunct="0">
              <a:tabLst>
                <a:tab pos="3683000" algn="ctr"/>
                <a:tab pos="7708900" algn="r"/>
              </a:tabLst>
              <a:defRPr sz="2000">
                <a:solidFill>
                  <a:schemeClr val="tx1"/>
                </a:solidFill>
                <a:latin typeface="Arial" charset="0"/>
                <a:ea typeface="ＭＳ Ｐゴシック" charset="0"/>
              </a:defRPr>
            </a:lvl8pPr>
            <a:lvl9pPr defTabSz="939800" eaLnBrk="0" hangingPunct="0">
              <a:tabLst>
                <a:tab pos="3683000" algn="ctr"/>
                <a:tab pos="7708900" algn="r"/>
              </a:tabLst>
              <a:defRPr sz="2000">
                <a:solidFill>
                  <a:schemeClr val="tx1"/>
                </a:solidFill>
                <a:latin typeface="Arial" charset="0"/>
                <a:ea typeface="ＭＳ Ｐゴシック" charset="0"/>
              </a:defRPr>
            </a:lvl9pPr>
          </a:lstStyle>
          <a:p>
            <a:fld id="{2E68ED34-8315-1948-ACA8-0FEDF65FFBF9}" type="slidenum">
              <a:rPr lang="de-DE" sz="800" b="1"/>
              <a:pPr/>
              <a:t>1</a:t>
            </a:fld>
            <a:endParaRPr lang="de-DE" sz="800" b="1"/>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504A8245-D15C-424D-906B-CAFC3BBD7858}" type="slidenum">
              <a:rPr lang="de-DE" sz="800">
                <a:ea typeface="MS PGothic" charset="0"/>
                <a:cs typeface="MS PGothic" charset="0"/>
              </a:rPr>
              <a:pPr/>
              <a:t>10</a:t>
            </a:fld>
            <a:endParaRPr lang="de-DE" sz="800">
              <a:ea typeface="MS PGothic" charset="0"/>
              <a:cs typeface="MS PGothic" charset="0"/>
            </a:endParaRPr>
          </a:p>
        </p:txBody>
      </p:sp>
      <p:sp>
        <p:nvSpPr>
          <p:cNvPr id="19459" name="Titel 1"/>
          <p:cNvSpPr>
            <a:spLocks noGrp="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Kompetenzorientierter Kernlehrplan Informatik – Struktur</a:t>
            </a:r>
          </a:p>
        </p:txBody>
      </p:sp>
      <p:sp>
        <p:nvSpPr>
          <p:cNvPr id="19460" name="Text Box 20"/>
          <p:cNvSpPr txBox="1">
            <a:spLocks noChangeArrowheads="1"/>
          </p:cNvSpPr>
          <p:nvPr/>
        </p:nvSpPr>
        <p:spPr bwMode="auto">
          <a:xfrm>
            <a:off x="2171700" y="1811338"/>
            <a:ext cx="3997325" cy="752475"/>
          </a:xfrm>
          <a:prstGeom prst="rect">
            <a:avLst/>
          </a:prstGeom>
          <a:solidFill>
            <a:schemeClr val="bg1"/>
          </a:solidFill>
          <a:ln w="9525">
            <a:solidFill>
              <a:srgbClr val="000000"/>
            </a:solidFill>
            <a:miter lim="800000"/>
            <a:headEnd/>
            <a:tailEnd/>
          </a:ln>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800">
                <a:ea typeface="MS PGothic" charset="0"/>
                <a:cs typeface="Times New Roman" charset="0"/>
              </a:rPr>
              <a:t>Übergreifende fachliche Kompetenz</a:t>
            </a:r>
            <a:br>
              <a:rPr lang="de-DE" sz="1800">
                <a:ea typeface="MS PGothic" charset="0"/>
                <a:cs typeface="Times New Roman" charset="0"/>
              </a:rPr>
            </a:br>
            <a:r>
              <a:rPr lang="de-DE" sz="1400">
                <a:ea typeface="MS PGothic" charset="0"/>
                <a:cs typeface="Times New Roman" charset="0"/>
              </a:rPr>
              <a:t>selbstständiges informatisches Problemlösen</a:t>
            </a:r>
          </a:p>
        </p:txBody>
      </p:sp>
      <p:sp>
        <p:nvSpPr>
          <p:cNvPr id="19461" name="Text Box 21">
            <a:hlinkClick r:id="rId3" action="ppaction://hlinksldjump"/>
          </p:cNvPr>
          <p:cNvSpPr txBox="1">
            <a:spLocks noChangeArrowheads="1"/>
          </p:cNvSpPr>
          <p:nvPr/>
        </p:nvSpPr>
        <p:spPr bwMode="auto">
          <a:xfrm>
            <a:off x="1116013" y="3140075"/>
            <a:ext cx="2897187" cy="754063"/>
          </a:xfrm>
          <a:prstGeom prst="rect">
            <a:avLst/>
          </a:prstGeom>
          <a:solidFill>
            <a:schemeClr val="bg1"/>
          </a:solidFill>
          <a:ln w="9525">
            <a:solidFill>
              <a:srgbClr val="000000"/>
            </a:solidFill>
            <a:miter lim="800000"/>
            <a:headEnd/>
            <a:tailEnd/>
          </a:ln>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800">
                <a:ea typeface="MS PGothic" charset="0"/>
                <a:cs typeface="Times New Roman" charset="0"/>
              </a:rPr>
              <a:t>Kompetenzbereiche</a:t>
            </a:r>
          </a:p>
          <a:p>
            <a:pPr algn="ctr"/>
            <a:r>
              <a:rPr lang="de-DE" sz="1400">
                <a:ea typeface="MS PGothic" charset="0"/>
                <a:cs typeface="Times New Roman" charset="0"/>
              </a:rPr>
              <a:t>Prozesse</a:t>
            </a:r>
          </a:p>
        </p:txBody>
      </p:sp>
      <p:sp>
        <p:nvSpPr>
          <p:cNvPr id="19462" name="Text Box 22">
            <a:hlinkClick r:id="rId4" action="ppaction://hlinksldjump"/>
          </p:cNvPr>
          <p:cNvSpPr txBox="1">
            <a:spLocks noChangeArrowheads="1"/>
          </p:cNvSpPr>
          <p:nvPr/>
        </p:nvSpPr>
        <p:spPr bwMode="auto">
          <a:xfrm>
            <a:off x="4319588" y="3127375"/>
            <a:ext cx="2898775" cy="754063"/>
          </a:xfrm>
          <a:prstGeom prst="rect">
            <a:avLst/>
          </a:prstGeom>
          <a:solidFill>
            <a:schemeClr val="bg1"/>
          </a:solidFill>
          <a:ln w="9525">
            <a:solidFill>
              <a:srgbClr val="000000"/>
            </a:solidFill>
            <a:miter lim="800000"/>
            <a:headEnd/>
            <a:tailEnd/>
          </a:ln>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800">
                <a:ea typeface="MS PGothic" charset="0"/>
                <a:cs typeface="Times New Roman" charset="0"/>
                <a:sym typeface="Symbol" charset="0"/>
              </a:rPr>
              <a:t>Inhaltsfelder</a:t>
            </a:r>
          </a:p>
          <a:p>
            <a:pPr algn="ctr"/>
            <a:r>
              <a:rPr lang="de-DE" sz="1400">
                <a:ea typeface="MS PGothic" charset="0"/>
                <a:cs typeface="Times New Roman" charset="0"/>
                <a:sym typeface="Symbol" charset="0"/>
              </a:rPr>
              <a:t>Gegenstände</a:t>
            </a:r>
          </a:p>
        </p:txBody>
      </p:sp>
      <p:cxnSp>
        <p:nvCxnSpPr>
          <p:cNvPr id="19463" name="Line 24"/>
          <p:cNvCxnSpPr>
            <a:cxnSpLocks noChangeShapeType="1"/>
          </p:cNvCxnSpPr>
          <p:nvPr/>
        </p:nvCxnSpPr>
        <p:spPr bwMode="auto">
          <a:xfrm>
            <a:off x="4167188" y="2570163"/>
            <a:ext cx="0" cy="2524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64" name="Line 25"/>
          <p:cNvCxnSpPr>
            <a:cxnSpLocks noChangeShapeType="1"/>
          </p:cNvCxnSpPr>
          <p:nvPr/>
        </p:nvCxnSpPr>
        <p:spPr bwMode="auto">
          <a:xfrm flipH="1">
            <a:off x="2173288" y="2822575"/>
            <a:ext cx="1993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65" name="Line 26"/>
          <p:cNvCxnSpPr>
            <a:cxnSpLocks noChangeShapeType="1"/>
          </p:cNvCxnSpPr>
          <p:nvPr/>
        </p:nvCxnSpPr>
        <p:spPr bwMode="auto">
          <a:xfrm flipH="1">
            <a:off x="4167188" y="2822575"/>
            <a:ext cx="19923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66" name="Line 27"/>
          <p:cNvCxnSpPr>
            <a:cxnSpLocks noChangeShapeType="1"/>
          </p:cNvCxnSpPr>
          <p:nvPr/>
        </p:nvCxnSpPr>
        <p:spPr bwMode="auto">
          <a:xfrm>
            <a:off x="2171700" y="2822575"/>
            <a:ext cx="0"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67" name="Line 28"/>
          <p:cNvCxnSpPr>
            <a:cxnSpLocks noChangeShapeType="1"/>
          </p:cNvCxnSpPr>
          <p:nvPr/>
        </p:nvCxnSpPr>
        <p:spPr bwMode="auto">
          <a:xfrm>
            <a:off x="6167438" y="2822575"/>
            <a:ext cx="1587"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68"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19469"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CBF2C2E-508F-3B48-8867-6BC1EA32D058}" type="slidenum">
              <a:rPr lang="de-DE" sz="800">
                <a:ea typeface="MS PGothic" charset="0"/>
                <a:cs typeface="MS PGothic" charset="0"/>
              </a:rPr>
              <a:pPr/>
              <a:t>10</a:t>
            </a:fld>
            <a:endParaRPr lang="de-DE" sz="800">
              <a:ea typeface="MS PGothic" charset="0"/>
              <a:cs typeface="MS PGothic" charset="0"/>
            </a:endParaRPr>
          </a:p>
        </p:txBody>
      </p:sp>
      <p:cxnSp>
        <p:nvCxnSpPr>
          <p:cNvPr id="19470" name="Line 27"/>
          <p:cNvCxnSpPr>
            <a:cxnSpLocks noChangeShapeType="1"/>
          </p:cNvCxnSpPr>
          <p:nvPr/>
        </p:nvCxnSpPr>
        <p:spPr bwMode="auto">
          <a:xfrm>
            <a:off x="2197100" y="3889375"/>
            <a:ext cx="0"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71" name="Line 27"/>
          <p:cNvCxnSpPr>
            <a:cxnSpLocks noChangeShapeType="1"/>
          </p:cNvCxnSpPr>
          <p:nvPr/>
        </p:nvCxnSpPr>
        <p:spPr bwMode="auto">
          <a:xfrm flipH="1">
            <a:off x="6172200" y="3889375"/>
            <a:ext cx="1270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Gerade Verbindung 15"/>
          <p:cNvCxnSpPr>
            <a:cxnSpLocks noChangeShapeType="1"/>
          </p:cNvCxnSpPr>
          <p:nvPr/>
        </p:nvCxnSpPr>
        <p:spPr bwMode="auto">
          <a:xfrm>
            <a:off x="2197100" y="4178300"/>
            <a:ext cx="3987800" cy="12700"/>
          </a:xfrm>
          <a:prstGeom prst="line">
            <a:avLst/>
          </a:prstGeom>
          <a:noFill/>
          <a:ln w="317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473" name="Text Box 20">
            <a:hlinkClick r:id="rId5" action="ppaction://hlinksldjump"/>
          </p:cNvPr>
          <p:cNvSpPr txBox="1">
            <a:spLocks noChangeArrowheads="1"/>
          </p:cNvSpPr>
          <p:nvPr/>
        </p:nvSpPr>
        <p:spPr bwMode="auto">
          <a:xfrm>
            <a:off x="2019300" y="4605338"/>
            <a:ext cx="4292600" cy="665162"/>
          </a:xfrm>
          <a:prstGeom prst="rect">
            <a:avLst/>
          </a:prstGeom>
          <a:solidFill>
            <a:schemeClr val="bg1"/>
          </a:solidFill>
          <a:ln w="9525">
            <a:solidFill>
              <a:srgbClr val="000000"/>
            </a:solidFill>
            <a:miter lim="800000"/>
            <a:headEnd/>
            <a:tailEnd/>
          </a:ln>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800" dirty="0">
                <a:ea typeface="MS PGothic" charset="0"/>
                <a:cs typeface="MS PGothic" charset="0"/>
              </a:rPr>
              <a:t>Kompetenzerwartungen </a:t>
            </a:r>
          </a:p>
          <a:p>
            <a:pPr algn="ctr"/>
            <a:r>
              <a:rPr lang="de-DE" sz="1400" dirty="0">
                <a:ea typeface="MS PGothic" charset="0"/>
                <a:cs typeface="MS PGothic" charset="0"/>
              </a:rPr>
              <a:t>Verknüpfung von Prozessen und Gegenständen</a:t>
            </a:r>
          </a:p>
          <a:p>
            <a:endParaRPr lang="de-DE" sz="1400" dirty="0">
              <a:ea typeface="MS PGothic" charset="0"/>
              <a:cs typeface="MS PGothic" charset="0"/>
            </a:endParaRPr>
          </a:p>
          <a:p>
            <a:endParaRPr lang="de-DE" sz="1400" dirty="0">
              <a:ea typeface="MS PGothic" charset="0"/>
              <a:cs typeface="MS PGothic" charset="0"/>
            </a:endParaRPr>
          </a:p>
        </p:txBody>
      </p:sp>
      <p:cxnSp>
        <p:nvCxnSpPr>
          <p:cNvPr id="19474" name="Line 28"/>
          <p:cNvCxnSpPr>
            <a:cxnSpLocks noChangeShapeType="1"/>
            <a:endCxn id="19473" idx="0"/>
          </p:cNvCxnSpPr>
          <p:nvPr/>
        </p:nvCxnSpPr>
        <p:spPr bwMode="auto">
          <a:xfrm>
            <a:off x="4160838" y="4194175"/>
            <a:ext cx="4762" cy="4111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Foliennummernplatzhalter 1"/>
          <p:cNvSpPr>
            <a:spLocks noGrp="1"/>
          </p:cNvSpPr>
          <p:nvPr>
            <p:ph type="sldNum" sz="quarter" idx="11"/>
          </p:nvPr>
        </p:nvSpPr>
        <p:spPr/>
        <p:txBody>
          <a:bodyPr/>
          <a:lstStyle/>
          <a:p>
            <a:fld id="{CD104F33-73FD-064D-987D-430CF3332FCC}" type="slidenum">
              <a:rPr lang="de-DE" smtClean="0"/>
              <a:pPr/>
              <a:t>10</a:t>
            </a:fld>
            <a:endParaRPr lang="de-DE"/>
          </a:p>
        </p:txBody>
      </p:sp>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80CE2768-A513-B748-8CE6-E4EDD3953F56}" type="slidenum">
              <a:rPr lang="de-DE" sz="800">
                <a:ea typeface="MS PGothic" charset="0"/>
                <a:cs typeface="MS PGothic" charset="0"/>
              </a:rPr>
              <a:pPr/>
              <a:t>11</a:t>
            </a:fld>
            <a:endParaRPr lang="de-DE" sz="800">
              <a:ea typeface="MS PGothic" charset="0"/>
              <a:cs typeface="MS PGothic" charset="0"/>
            </a:endParaRPr>
          </a:p>
        </p:txBody>
      </p:sp>
      <p:sp>
        <p:nvSpPr>
          <p:cNvPr id="20483" name="Rectangle 3"/>
          <p:cNvSpPr>
            <a:spLocks noGrp="1" noChangeArrowheads="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Kompetenzorientierter Kernlehrplan Informatik</a:t>
            </a:r>
            <a:br>
              <a:rPr lang="de-DE">
                <a:solidFill>
                  <a:srgbClr val="000090"/>
                </a:solidFill>
                <a:latin typeface="Arial-BoldMT" charset="0"/>
                <a:ea typeface="MS PGothic" charset="0"/>
                <a:cs typeface="MS PGothic" charset="0"/>
              </a:rPr>
            </a:br>
            <a:r>
              <a:rPr lang="de-DE">
                <a:solidFill>
                  <a:srgbClr val="000090"/>
                </a:solidFill>
                <a:latin typeface="Arial-BoldMT" charset="0"/>
                <a:ea typeface="MS PGothic" charset="0"/>
                <a:cs typeface="MS PGothic" charset="0"/>
              </a:rPr>
              <a:t>Zentrale Begriffe und Ebenen im Kernlehrplan</a:t>
            </a:r>
            <a:r>
              <a:rPr lang="de-DE">
                <a:latin typeface="Arial-BoldMT" charset="0"/>
                <a:ea typeface="MS PGothic" charset="0"/>
                <a:cs typeface="MS PGothic" charset="0"/>
              </a:rPr>
              <a:t/>
            </a:r>
            <a:br>
              <a:rPr lang="de-DE">
                <a:latin typeface="Arial-BoldMT" charset="0"/>
                <a:ea typeface="MS PGothic" charset="0"/>
                <a:cs typeface="MS PGothic" charset="0"/>
              </a:rPr>
            </a:br>
            <a:endParaRPr lang="de-DE">
              <a:latin typeface="Arial-BoldMT" charset="0"/>
              <a:ea typeface="MS PGothic" charset="0"/>
              <a:cs typeface="MS PGothic" charset="0"/>
            </a:endParaRPr>
          </a:p>
        </p:txBody>
      </p:sp>
      <p:sp>
        <p:nvSpPr>
          <p:cNvPr id="22531" name="Inhaltsplatzhalter 1"/>
          <p:cNvSpPr>
            <a:spLocks noGrp="1"/>
          </p:cNvSpPr>
          <p:nvPr>
            <p:ph idx="1"/>
          </p:nvPr>
        </p:nvSpPr>
        <p:spPr>
          <a:xfrm>
            <a:off x="539750" y="2187575"/>
            <a:ext cx="8064500" cy="1254125"/>
          </a:xfrm>
        </p:spPr>
        <p:txBody>
          <a:bodyPr/>
          <a:lstStyle/>
          <a:p>
            <a:r>
              <a:rPr lang="de-DE" b="1">
                <a:latin typeface="Arial" charset="0"/>
                <a:ea typeface="MS PGothic" charset="0"/>
                <a:cs typeface="MS PGothic" charset="0"/>
              </a:rPr>
              <a:t>Kompetenzbereiche</a:t>
            </a:r>
            <a:r>
              <a:rPr lang="de-DE">
                <a:latin typeface="Arial" charset="0"/>
                <a:ea typeface="MS PGothic" charset="0"/>
                <a:cs typeface="MS PGothic" charset="0"/>
              </a:rPr>
              <a:t>: Systematisieren die kognitiven Prozesse </a:t>
            </a:r>
          </a:p>
          <a:p>
            <a:pPr marL="457200" lvl="1" indent="0">
              <a:buFontTx/>
              <a:buNone/>
            </a:pPr>
            <a:r>
              <a:rPr lang="de-DE">
                <a:latin typeface="Arial" charset="0"/>
                <a:ea typeface="MS PGothic" charset="0"/>
                <a:cs typeface="MS PGothic" charset="0"/>
              </a:rPr>
              <a:t>z. B. „Modellieren</a:t>
            </a:r>
            <a:r>
              <a:rPr lang="ja-JP" altLang="de-DE">
                <a:latin typeface="Arial" charset="0"/>
                <a:ea typeface="MS PGothic" charset="0"/>
                <a:cs typeface="MS PGothic" charset="0"/>
              </a:rPr>
              <a:t>“</a:t>
            </a:r>
            <a:endParaRPr lang="de-DE">
              <a:latin typeface="Arial" charset="0"/>
              <a:ea typeface="MS PGothic" charset="0"/>
              <a:cs typeface="MS PGothic" charset="0"/>
            </a:endParaRPr>
          </a:p>
          <a:p>
            <a:pPr>
              <a:buFontTx/>
              <a:buNone/>
            </a:pPr>
            <a:endParaRPr lang="de-DE">
              <a:latin typeface="Arial" charset="0"/>
              <a:ea typeface="MS PGothic" charset="0"/>
              <a:cs typeface="MS PGothic" charset="0"/>
            </a:endParaRPr>
          </a:p>
          <a:p>
            <a:pPr>
              <a:buFontTx/>
              <a:buNone/>
            </a:pPr>
            <a:endParaRPr lang="de-DE">
              <a:latin typeface="Arial" charset="0"/>
              <a:ea typeface="MS PGothic" charset="0"/>
              <a:cs typeface="MS PGothic" charset="0"/>
              <a:sym typeface="Wingdings" charset="0"/>
            </a:endParaRPr>
          </a:p>
        </p:txBody>
      </p:sp>
      <p:sp>
        <p:nvSpPr>
          <p:cNvPr id="20485"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20486"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D3A15E6-687F-1C41-B87A-C1D08E623A22}" type="slidenum">
              <a:rPr lang="de-DE" sz="800">
                <a:ea typeface="MS PGothic" charset="0"/>
                <a:cs typeface="MS PGothic" charset="0"/>
              </a:rPr>
              <a:pPr/>
              <a:t>11</a:t>
            </a:fld>
            <a:endParaRPr lang="de-DE" sz="800">
              <a:ea typeface="MS PGothic" charset="0"/>
              <a:cs typeface="MS PGothic" charset="0"/>
            </a:endParaRPr>
          </a:p>
        </p:txBody>
      </p:sp>
      <p:sp>
        <p:nvSpPr>
          <p:cNvPr id="8" name="Nach oben gekrümmter Pfeil 7">
            <a:hlinkClick r:id="rId3" action="ppaction://hlinksldjump"/>
          </p:cNvPr>
          <p:cNvSpPr>
            <a:spLocks noChangeArrowheads="1"/>
          </p:cNvSpPr>
          <p:nvPr/>
        </p:nvSpPr>
        <p:spPr bwMode="auto">
          <a:xfrm>
            <a:off x="8610600" y="6489700"/>
            <a:ext cx="368300" cy="241300"/>
          </a:xfrm>
          <a:prstGeom prst="curvedUpArrow">
            <a:avLst>
              <a:gd name="adj1" fmla="val 25000"/>
              <a:gd name="adj2" fmla="val 50000"/>
              <a:gd name="adj3" fmla="val 25000"/>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latin typeface="+mn-lt"/>
              <a:ea typeface="+mn-ea"/>
            </a:endParaRPr>
          </a:p>
        </p:txBody>
      </p:sp>
      <p:sp>
        <p:nvSpPr>
          <p:cNvPr id="3" name="Foliennummernplatzhalter 2"/>
          <p:cNvSpPr>
            <a:spLocks noGrp="1"/>
          </p:cNvSpPr>
          <p:nvPr>
            <p:ph type="sldNum" sz="quarter" idx="11"/>
          </p:nvPr>
        </p:nvSpPr>
        <p:spPr/>
        <p:txBody>
          <a:bodyPr/>
          <a:lstStyle/>
          <a:p>
            <a:fld id="{CD104F33-73FD-064D-987D-430CF3332FCC}" type="slidenum">
              <a:rPr lang="de-DE" smtClean="0"/>
              <a:pPr/>
              <a:t>11</a:t>
            </a:fld>
            <a:endParaRPr lang="de-DE"/>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58CC9D73-C7B1-284C-965E-A4D3C8D06827}" type="slidenum">
              <a:rPr lang="de-DE" sz="800">
                <a:ea typeface="MS PGothic" charset="0"/>
                <a:cs typeface="MS PGothic" charset="0"/>
              </a:rPr>
              <a:pPr/>
              <a:t>12</a:t>
            </a:fld>
            <a:endParaRPr lang="de-DE" sz="800">
              <a:ea typeface="MS PGothic" charset="0"/>
              <a:cs typeface="MS PGothic" charset="0"/>
            </a:endParaRPr>
          </a:p>
        </p:txBody>
      </p:sp>
      <p:sp>
        <p:nvSpPr>
          <p:cNvPr id="21507" name="Rectangle 3"/>
          <p:cNvSpPr>
            <a:spLocks noGrp="1" noChangeArrowheads="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Kompetenzorientierter Kernlehrplan Informatik</a:t>
            </a:r>
            <a:br>
              <a:rPr lang="de-DE">
                <a:solidFill>
                  <a:srgbClr val="000090"/>
                </a:solidFill>
                <a:latin typeface="Arial-BoldMT" charset="0"/>
                <a:ea typeface="MS PGothic" charset="0"/>
                <a:cs typeface="MS PGothic" charset="0"/>
              </a:rPr>
            </a:br>
            <a:r>
              <a:rPr lang="de-DE">
                <a:solidFill>
                  <a:srgbClr val="000090"/>
                </a:solidFill>
                <a:latin typeface="Arial-BoldMT" charset="0"/>
                <a:ea typeface="MS PGothic" charset="0"/>
                <a:cs typeface="MS PGothic" charset="0"/>
              </a:rPr>
              <a:t>Zentrale Begriffe und Ebenen im Kernlehrplan</a:t>
            </a:r>
            <a:r>
              <a:rPr lang="de-DE">
                <a:latin typeface="Arial-BoldMT" charset="0"/>
                <a:ea typeface="MS PGothic" charset="0"/>
                <a:cs typeface="MS PGothic" charset="0"/>
              </a:rPr>
              <a:t/>
            </a:r>
            <a:br>
              <a:rPr lang="de-DE">
                <a:latin typeface="Arial-BoldMT" charset="0"/>
                <a:ea typeface="MS PGothic" charset="0"/>
                <a:cs typeface="MS PGothic" charset="0"/>
              </a:rPr>
            </a:br>
            <a:endParaRPr lang="de-DE">
              <a:latin typeface="Arial-BoldMT" charset="0"/>
              <a:ea typeface="MS PGothic" charset="0"/>
              <a:cs typeface="MS PGothic" charset="0"/>
            </a:endParaRPr>
          </a:p>
        </p:txBody>
      </p:sp>
      <p:sp>
        <p:nvSpPr>
          <p:cNvPr id="48131" name="Inhaltsplatzhalter 1"/>
          <p:cNvSpPr>
            <a:spLocks noGrp="1"/>
          </p:cNvSpPr>
          <p:nvPr>
            <p:ph idx="1"/>
          </p:nvPr>
        </p:nvSpPr>
        <p:spPr>
          <a:xfrm>
            <a:off x="539750" y="2187575"/>
            <a:ext cx="8064500" cy="2740025"/>
          </a:xfrm>
        </p:spPr>
        <p:txBody>
          <a:bodyPr/>
          <a:lstStyle/>
          <a:p>
            <a:r>
              <a:rPr lang="de-DE" b="1" dirty="0">
                <a:latin typeface="Arial" charset="0"/>
                <a:ea typeface="MS PGothic" charset="0"/>
                <a:cs typeface="MS PGothic" charset="0"/>
              </a:rPr>
              <a:t>Inhaltsfelder </a:t>
            </a:r>
            <a:r>
              <a:rPr lang="de-DE" dirty="0">
                <a:latin typeface="Arial" charset="0"/>
                <a:ea typeface="MS PGothic" charset="0"/>
                <a:cs typeface="MS PGothic" charset="0"/>
              </a:rPr>
              <a:t>(nicht gleichzusetzen mit Unterrichtsvorhaben): Systematisieren die Gegenstände</a:t>
            </a:r>
          </a:p>
          <a:p>
            <a:pPr marL="457200" lvl="1" indent="0">
              <a:buFontTx/>
              <a:buNone/>
            </a:pPr>
            <a:r>
              <a:rPr lang="de-DE" dirty="0">
                <a:latin typeface="Arial" charset="0"/>
                <a:ea typeface="MS PGothic" charset="0"/>
                <a:cs typeface="MS PGothic" charset="0"/>
              </a:rPr>
              <a:t>z.B. „Algorithmen</a:t>
            </a:r>
            <a:r>
              <a:rPr lang="ja-JP" altLang="de-DE" dirty="0">
                <a:latin typeface="Arial" charset="0"/>
                <a:ea typeface="MS PGothic" charset="0"/>
                <a:cs typeface="MS PGothic" charset="0"/>
              </a:rPr>
              <a:t>“</a:t>
            </a:r>
            <a:r>
              <a:rPr lang="de-DE" dirty="0">
                <a:latin typeface="Arial" charset="0"/>
                <a:ea typeface="MS PGothic" charset="0"/>
                <a:cs typeface="MS PGothic" charset="0"/>
              </a:rPr>
              <a:t> </a:t>
            </a:r>
          </a:p>
          <a:p>
            <a:r>
              <a:rPr lang="de-DE" b="1" dirty="0">
                <a:latin typeface="Arial" charset="0"/>
                <a:ea typeface="MS PGothic" charset="0"/>
                <a:cs typeface="MS PGothic" charset="0"/>
              </a:rPr>
              <a:t>Inhaltliche Schwerpunkte</a:t>
            </a:r>
            <a:r>
              <a:rPr lang="de-DE" dirty="0">
                <a:latin typeface="Arial" charset="0"/>
                <a:ea typeface="MS PGothic" charset="0"/>
                <a:cs typeface="MS PGothic" charset="0"/>
              </a:rPr>
              <a:t>:  Untergliederungselemente der Inhaltsfelder </a:t>
            </a:r>
          </a:p>
          <a:p>
            <a:pPr>
              <a:buFontTx/>
              <a:buNone/>
            </a:pPr>
            <a:r>
              <a:rPr lang="de-DE" sz="1900" dirty="0">
                <a:latin typeface="Arial" charset="0"/>
                <a:ea typeface="MS PGothic" charset="0"/>
                <a:cs typeface="MS PGothic" charset="0"/>
              </a:rPr>
              <a:t>z. B. „Analyse, Entwurf und Implementierung einfacher Algorithmen</a:t>
            </a:r>
            <a:r>
              <a:rPr lang="ja-JP" altLang="de-DE" sz="1900" dirty="0">
                <a:latin typeface="Arial" charset="0"/>
                <a:ea typeface="MS PGothic" charset="0"/>
                <a:cs typeface="MS PGothic" charset="0"/>
              </a:rPr>
              <a:t>“</a:t>
            </a:r>
            <a:endParaRPr lang="de-DE" sz="1900" dirty="0">
              <a:latin typeface="Arial" charset="0"/>
              <a:ea typeface="MS PGothic" charset="0"/>
              <a:cs typeface="MS PGothic" charset="0"/>
            </a:endParaRPr>
          </a:p>
          <a:p>
            <a:pPr marL="457200" lvl="1" indent="0">
              <a:buFontTx/>
              <a:buNone/>
            </a:pPr>
            <a:endParaRPr lang="de-DE" dirty="0">
              <a:latin typeface="Arial" charset="0"/>
              <a:ea typeface="MS PGothic" charset="0"/>
              <a:cs typeface="MS PGothic" charset="0"/>
            </a:endParaRPr>
          </a:p>
          <a:p>
            <a:pPr marL="457200" lvl="1" indent="0">
              <a:buFontTx/>
              <a:buNone/>
            </a:pPr>
            <a:endParaRPr lang="de-DE" dirty="0">
              <a:latin typeface="Arial" charset="0"/>
              <a:ea typeface="MS PGothic" charset="0"/>
              <a:cs typeface="MS PGothic" charset="0"/>
            </a:endParaRPr>
          </a:p>
          <a:p>
            <a:pPr marL="457200" lvl="1" indent="0">
              <a:buFontTx/>
              <a:buNone/>
            </a:pPr>
            <a:endParaRPr lang="de-DE" dirty="0">
              <a:latin typeface="Arial" charset="0"/>
              <a:ea typeface="MS PGothic" charset="0"/>
              <a:cs typeface="MS PGothic" charset="0"/>
            </a:endParaRPr>
          </a:p>
        </p:txBody>
      </p:sp>
      <p:sp>
        <p:nvSpPr>
          <p:cNvPr id="21509"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21510"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B897C2FA-BAA0-984D-ADF9-B4005744737F}" type="slidenum">
              <a:rPr lang="de-DE" sz="800">
                <a:ea typeface="MS PGothic" charset="0"/>
                <a:cs typeface="MS PGothic" charset="0"/>
              </a:rPr>
              <a:pPr/>
              <a:t>12</a:t>
            </a:fld>
            <a:endParaRPr lang="de-DE" sz="800">
              <a:ea typeface="MS PGothic" charset="0"/>
              <a:cs typeface="MS PGothic" charset="0"/>
            </a:endParaRPr>
          </a:p>
        </p:txBody>
      </p:sp>
      <p:sp>
        <p:nvSpPr>
          <p:cNvPr id="8" name="Nach oben gekrümmter Pfeil 7">
            <a:hlinkClick r:id="rId3" action="ppaction://hlinksldjump"/>
          </p:cNvPr>
          <p:cNvSpPr>
            <a:spLocks noChangeArrowheads="1"/>
          </p:cNvSpPr>
          <p:nvPr/>
        </p:nvSpPr>
        <p:spPr bwMode="auto">
          <a:xfrm>
            <a:off x="8610600" y="6438900"/>
            <a:ext cx="368300" cy="241300"/>
          </a:xfrm>
          <a:prstGeom prst="curvedUpArrow">
            <a:avLst>
              <a:gd name="adj1" fmla="val 25000"/>
              <a:gd name="adj2" fmla="val 50000"/>
              <a:gd name="adj3" fmla="val 25000"/>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latin typeface="+mn-lt"/>
              <a:ea typeface="+mn-ea"/>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12</a:t>
            </a:fld>
            <a:endParaRPr lang="de-D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8FCD97D4-6831-EC4A-9D2A-F821CB34E77B}" type="slidenum">
              <a:rPr lang="de-DE" sz="800">
                <a:ea typeface="MS PGothic" charset="0"/>
                <a:cs typeface="MS PGothic" charset="0"/>
              </a:rPr>
              <a:pPr/>
              <a:t>13</a:t>
            </a:fld>
            <a:endParaRPr lang="de-DE" sz="800">
              <a:ea typeface="MS PGothic" charset="0"/>
              <a:cs typeface="MS PGothic" charset="0"/>
            </a:endParaRPr>
          </a:p>
        </p:txBody>
      </p:sp>
      <p:sp>
        <p:nvSpPr>
          <p:cNvPr id="22531" name="Rectangle 3"/>
          <p:cNvSpPr>
            <a:spLocks noGrp="1" noChangeArrowheads="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Kompetenzorientierter Kernlehrplan Informatik</a:t>
            </a:r>
            <a:br>
              <a:rPr lang="de-DE">
                <a:solidFill>
                  <a:srgbClr val="000090"/>
                </a:solidFill>
                <a:latin typeface="Arial-BoldMT" charset="0"/>
                <a:ea typeface="MS PGothic" charset="0"/>
                <a:cs typeface="MS PGothic" charset="0"/>
              </a:rPr>
            </a:br>
            <a:r>
              <a:rPr lang="de-DE">
                <a:solidFill>
                  <a:srgbClr val="000090"/>
                </a:solidFill>
                <a:latin typeface="Arial-BoldMT" charset="0"/>
                <a:ea typeface="MS PGothic" charset="0"/>
                <a:cs typeface="MS PGothic" charset="0"/>
              </a:rPr>
              <a:t>Zentrale Begriffe und Ebenen im Kernlehrplan</a:t>
            </a:r>
            <a:br>
              <a:rPr lang="de-DE">
                <a:solidFill>
                  <a:srgbClr val="000090"/>
                </a:solidFill>
                <a:latin typeface="Arial-BoldMT" charset="0"/>
                <a:ea typeface="MS PGothic" charset="0"/>
                <a:cs typeface="MS PGothic" charset="0"/>
              </a:rPr>
            </a:br>
            <a:endParaRPr lang="de-DE">
              <a:solidFill>
                <a:srgbClr val="000090"/>
              </a:solidFill>
              <a:latin typeface="Arial-BoldMT" charset="0"/>
              <a:ea typeface="MS PGothic" charset="0"/>
              <a:cs typeface="MS PGothic" charset="0"/>
            </a:endParaRPr>
          </a:p>
        </p:txBody>
      </p:sp>
      <p:sp>
        <p:nvSpPr>
          <p:cNvPr id="48131" name="Inhaltsplatzhalter 1"/>
          <p:cNvSpPr>
            <a:spLocks noGrp="1"/>
          </p:cNvSpPr>
          <p:nvPr>
            <p:ph idx="1"/>
          </p:nvPr>
        </p:nvSpPr>
        <p:spPr>
          <a:xfrm>
            <a:off x="565150" y="2162175"/>
            <a:ext cx="8064500" cy="3897313"/>
          </a:xfrm>
        </p:spPr>
        <p:txBody>
          <a:bodyPr/>
          <a:lstStyle/>
          <a:p>
            <a:r>
              <a:rPr lang="de-DE" b="1">
                <a:latin typeface="Arial" charset="0"/>
              </a:rPr>
              <a:t>Kompetenzerwartungen </a:t>
            </a:r>
          </a:p>
          <a:p>
            <a:pPr>
              <a:buFontTx/>
              <a:buNone/>
            </a:pPr>
            <a:r>
              <a:rPr lang="de-DE">
                <a:latin typeface="Arial" charset="0"/>
              </a:rPr>
              <a:t>Verknüpfung von Prozessen und Gegenstände</a:t>
            </a:r>
          </a:p>
          <a:p>
            <a:pPr>
              <a:buFontTx/>
              <a:buNone/>
            </a:pPr>
            <a:r>
              <a:rPr lang="de-DE">
                <a:latin typeface="Arial" charset="0"/>
                <a:ea typeface="MS PGothic" charset="0"/>
                <a:cs typeface="MS PGothic" charset="0"/>
              </a:rPr>
              <a:t>z.B. „</a:t>
            </a:r>
            <a:r>
              <a:rPr lang="de-DE">
                <a:latin typeface="Arial" charset="0"/>
              </a:rPr>
              <a:t>Die Schülerinnen und Schüler entwerfen einfache Algorithmen und stellen sie umgangssprachlich und grafisch dar (M).</a:t>
            </a:r>
            <a:r>
              <a:rPr lang="ja-JP" altLang="de-DE">
                <a:latin typeface="Arial" charset="0"/>
              </a:rPr>
              <a:t>“</a:t>
            </a:r>
            <a:endParaRPr lang="de-DE">
              <a:latin typeface="Arial" charset="0"/>
            </a:endParaRPr>
          </a:p>
          <a:p>
            <a:pPr>
              <a:buFontTx/>
              <a:buNone/>
            </a:pPr>
            <a:endParaRPr lang="de-DE">
              <a:latin typeface="Arial" charset="0"/>
              <a:ea typeface="MS PGothic" charset="0"/>
              <a:cs typeface="MS PGothic" charset="0"/>
            </a:endParaRPr>
          </a:p>
        </p:txBody>
      </p:sp>
      <p:sp>
        <p:nvSpPr>
          <p:cNvPr id="22533"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22534"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583148C-31D1-CD4E-897E-790C076BB769}" type="slidenum">
              <a:rPr lang="de-DE" sz="800">
                <a:ea typeface="MS PGothic" charset="0"/>
                <a:cs typeface="MS PGothic" charset="0"/>
              </a:rPr>
              <a:pPr/>
              <a:t>13</a:t>
            </a:fld>
            <a:endParaRPr lang="de-DE" sz="800">
              <a:ea typeface="MS PGothic" charset="0"/>
              <a:cs typeface="MS PGothic" charset="0"/>
            </a:endParaRPr>
          </a:p>
        </p:txBody>
      </p:sp>
      <p:sp>
        <p:nvSpPr>
          <p:cNvPr id="8" name="Nach oben gekrümmter Pfeil 7">
            <a:hlinkClick r:id="rId3" action="ppaction://hlinksldjump"/>
          </p:cNvPr>
          <p:cNvSpPr>
            <a:spLocks noChangeArrowheads="1"/>
          </p:cNvSpPr>
          <p:nvPr/>
        </p:nvSpPr>
        <p:spPr bwMode="auto">
          <a:xfrm>
            <a:off x="8610600" y="6438900"/>
            <a:ext cx="368300" cy="241300"/>
          </a:xfrm>
          <a:prstGeom prst="curvedUpArrow">
            <a:avLst>
              <a:gd name="adj1" fmla="val 25000"/>
              <a:gd name="adj2" fmla="val 50000"/>
              <a:gd name="adj3" fmla="val 25000"/>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latin typeface="+mn-lt"/>
              <a:ea typeface="+mn-ea"/>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13</a:t>
            </a:fld>
            <a:endParaRPr lang="de-DE"/>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3391624-DFBC-0B44-8B2D-618955F687A7}" type="slidenum">
              <a:rPr lang="de-DE"/>
              <a:pPr eaLnBrk="1" hangingPunct="1"/>
              <a:t>14</a:t>
            </a:fld>
            <a:endParaRPr lang="de-DE"/>
          </a:p>
        </p:txBody>
      </p:sp>
      <p:sp>
        <p:nvSpPr>
          <p:cNvPr id="23555"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323ABD6C-841B-0541-A7A3-039C4FAB9934}" type="slidenum">
              <a:rPr lang="de-DE" sz="800">
                <a:ea typeface="MS PGothic" charset="0"/>
                <a:cs typeface="MS PGothic" charset="0"/>
              </a:rPr>
              <a:pPr/>
              <a:t>14</a:t>
            </a:fld>
            <a:endParaRPr lang="de-DE" sz="800">
              <a:ea typeface="MS PGothic" charset="0"/>
              <a:cs typeface="MS PGothic" charset="0"/>
            </a:endParaRPr>
          </a:p>
        </p:txBody>
      </p:sp>
      <p:sp>
        <p:nvSpPr>
          <p:cNvPr id="23556" name="Textplatzhalter 6"/>
          <p:cNvSpPr>
            <a:spLocks noGrp="1"/>
          </p:cNvSpPr>
          <p:nvPr>
            <p:ph type="body" idx="1"/>
          </p:nvPr>
        </p:nvSpPr>
        <p:spPr>
          <a:xfrm>
            <a:off x="677863" y="1593850"/>
            <a:ext cx="7772400" cy="454025"/>
          </a:xfrm>
        </p:spPr>
        <p:txBody>
          <a:bodyPr/>
          <a:lstStyle/>
          <a:p>
            <a:r>
              <a:rPr lang="de-DE">
                <a:latin typeface="Arial" charset="0"/>
                <a:ea typeface="MS PGothic" charset="0"/>
                <a:cs typeface="MS PGothic" charset="0"/>
              </a:rPr>
              <a:t>II. Fachspezifische Erläuterungen zum neuen KLP Informatik</a:t>
            </a:r>
          </a:p>
        </p:txBody>
      </p:sp>
      <p:sp>
        <p:nvSpPr>
          <p:cNvPr id="23557" name="Titel 5"/>
          <p:cNvSpPr>
            <a:spLocks noGrp="1"/>
          </p:cNvSpPr>
          <p:nvPr>
            <p:ph type="title"/>
          </p:nvPr>
        </p:nvSpPr>
        <p:spPr>
          <a:xfrm>
            <a:off x="546100" y="2311400"/>
            <a:ext cx="7772400" cy="1362075"/>
          </a:xfrm>
        </p:spPr>
        <p:txBody>
          <a:bodyPr/>
          <a:lstStyle/>
          <a:p>
            <a:pPr algn="ctr"/>
            <a:r>
              <a:rPr lang="de-DE" sz="2400" cap="none">
                <a:latin typeface="Arial-BoldMT" charset="0"/>
                <a:ea typeface="MS PGothic" charset="0"/>
                <a:cs typeface="MS PGothic" charset="0"/>
              </a:rPr>
              <a:t>VOM LEHRPLAN (1999) ZUM KERNLEHRPLAN (2013)</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WAS WURDE ÜBERNOMMEN?</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WAS WURDE WEITERENTWICKELT/VERÄNDERT?</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
            </a:r>
            <a:br>
              <a:rPr lang="de-DE" sz="2400" cap="none">
                <a:latin typeface="Arial-BoldMT" charset="0"/>
                <a:ea typeface="MS PGothic" charset="0"/>
                <a:cs typeface="MS PGothic" charset="0"/>
              </a:rPr>
            </a:br>
            <a:r>
              <a:rPr lang="de-DE" sz="2400" cap="none">
                <a:latin typeface="Arial-BoldMT" charset="0"/>
                <a:ea typeface="MS PGothic" charset="0"/>
                <a:cs typeface="MS PGothic" charset="0"/>
              </a:rPr>
              <a:t>WAS IST NEU?</a:t>
            </a:r>
            <a:br>
              <a:rPr lang="de-DE" sz="2400" cap="none">
                <a:latin typeface="Arial-BoldMT" charset="0"/>
                <a:ea typeface="MS PGothic" charset="0"/>
                <a:cs typeface="MS PGothic" charset="0"/>
              </a:rPr>
            </a:br>
            <a:endParaRPr lang="de-DE" sz="2400" cap="none">
              <a:latin typeface="Arial-BoldMT" charset="0"/>
              <a:ea typeface="MS PGothic" charset="0"/>
              <a:cs typeface="MS PGothic" charset="0"/>
            </a:endParaRPr>
          </a:p>
        </p:txBody>
      </p:sp>
      <p:sp>
        <p:nvSpPr>
          <p:cNvPr id="23558"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858B64F-CBA8-BC44-9F9B-17008F3408AD}" type="slidenum">
              <a:rPr lang="de-DE" sz="800">
                <a:ea typeface="MS PGothic" charset="0"/>
                <a:cs typeface="MS PGothic" charset="0"/>
              </a:rPr>
              <a:pPr/>
              <a:t>14</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6C973FBC-C2D7-6249-B40A-0C7340D80708}" type="slidenum">
              <a:rPr lang="de-DE" sz="800">
                <a:ea typeface="MS PGothic" charset="0"/>
                <a:cs typeface="MS PGothic" charset="0"/>
              </a:rPr>
              <a:pPr/>
              <a:t>15</a:t>
            </a:fld>
            <a:endParaRPr lang="de-DE" sz="800">
              <a:ea typeface="MS PGothic" charset="0"/>
              <a:cs typeface="MS PGothic" charset="0"/>
            </a:endParaRPr>
          </a:p>
        </p:txBody>
      </p:sp>
      <p:sp>
        <p:nvSpPr>
          <p:cNvPr id="58370" name="Titel 1"/>
          <p:cNvSpPr>
            <a:spLocks noGrp="1"/>
          </p:cNvSpPr>
          <p:nvPr>
            <p:ph type="title"/>
          </p:nvPr>
        </p:nvSpPr>
        <p:spPr>
          <a:xfrm>
            <a:off x="539750" y="1322388"/>
            <a:ext cx="8064500" cy="565150"/>
          </a:xfrm>
        </p:spPr>
        <p:txBody>
          <a:bodyPr/>
          <a:lstStyle/>
          <a:p>
            <a:r>
              <a:rPr lang="de-DE" sz="2400">
                <a:solidFill>
                  <a:srgbClr val="000090"/>
                </a:solidFill>
                <a:latin typeface="Arial" charset="0"/>
                <a:ea typeface="MS PGothic" charset="0"/>
                <a:cs typeface="MS PGothic" charset="0"/>
              </a:rPr>
              <a:t>Übernommen wurden</a:t>
            </a:r>
          </a:p>
        </p:txBody>
      </p:sp>
      <p:sp>
        <p:nvSpPr>
          <p:cNvPr id="58371" name="Inhaltsplatzhalter 2"/>
          <p:cNvSpPr>
            <a:spLocks noGrp="1"/>
          </p:cNvSpPr>
          <p:nvPr>
            <p:ph idx="1"/>
          </p:nvPr>
        </p:nvSpPr>
        <p:spPr>
          <a:xfrm>
            <a:off x="584200" y="1863725"/>
            <a:ext cx="8064500" cy="3897313"/>
          </a:xfrm>
        </p:spPr>
        <p:txBody>
          <a:bodyPr/>
          <a:lstStyle/>
          <a:p>
            <a:r>
              <a:rPr lang="de-DE">
                <a:latin typeface="Arial" charset="0"/>
                <a:ea typeface="MS PGothic" charset="0"/>
                <a:cs typeface="MS PGothic" charset="0"/>
              </a:rPr>
              <a:t>die inhaltlichen Schwerpunkte aus den Vorgaben für das Zentralabitur,</a:t>
            </a:r>
          </a:p>
          <a:p>
            <a:endParaRPr lang="de-DE">
              <a:latin typeface="Arial" charset="0"/>
              <a:ea typeface="MS PGothic" charset="0"/>
              <a:cs typeface="MS PGothic" charset="0"/>
            </a:endParaRPr>
          </a:p>
          <a:p>
            <a:pPr>
              <a:spcBef>
                <a:spcPct val="0"/>
              </a:spcBef>
            </a:pPr>
            <a:r>
              <a:rPr lang="de-DE">
                <a:latin typeface="Arial" charset="0"/>
                <a:ea typeface="MS PGothic" charset="0"/>
                <a:cs typeface="MS PGothic" charset="0"/>
              </a:rPr>
              <a:t>die programmiersprachenfreie Formulierung des Lehrplans,</a:t>
            </a:r>
          </a:p>
          <a:p>
            <a:pPr>
              <a:spcBef>
                <a:spcPct val="0"/>
              </a:spcBef>
            </a:pPr>
            <a:endParaRPr lang="de-DE">
              <a:latin typeface="Arial" charset="0"/>
              <a:ea typeface="MS PGothic" charset="0"/>
              <a:cs typeface="MS PGothic" charset="0"/>
            </a:endParaRPr>
          </a:p>
          <a:p>
            <a:pPr>
              <a:spcBef>
                <a:spcPct val="0"/>
              </a:spcBef>
            </a:pPr>
            <a:r>
              <a:rPr lang="de-DE">
                <a:latin typeface="Arial" charset="0"/>
                <a:ea typeface="MS PGothic" charset="0"/>
                <a:cs typeface="MS PGothic" charset="0"/>
              </a:rPr>
              <a:t>das objektorientiertes Paradigma. </a:t>
            </a:r>
            <a:br>
              <a:rPr lang="de-DE">
                <a:latin typeface="Arial" charset="0"/>
                <a:ea typeface="MS PGothic" charset="0"/>
                <a:cs typeface="MS PGothic" charset="0"/>
              </a:rPr>
            </a:br>
            <a:r>
              <a:rPr lang="de-DE">
                <a:latin typeface="Arial" charset="0"/>
                <a:ea typeface="MS PGothic" charset="0"/>
                <a:cs typeface="MS PGothic" charset="0"/>
              </a:rPr>
              <a:t/>
            </a:r>
            <a:br>
              <a:rPr lang="de-DE">
                <a:latin typeface="Arial" charset="0"/>
                <a:ea typeface="MS PGothic" charset="0"/>
                <a:cs typeface="MS PGothic" charset="0"/>
              </a:rPr>
            </a:br>
            <a:endParaRPr lang="de-DE">
              <a:latin typeface="Arial" charset="0"/>
              <a:ea typeface="MS PGothic" charset="0"/>
              <a:cs typeface="MS PGothic" charset="0"/>
            </a:endParaRPr>
          </a:p>
        </p:txBody>
      </p:sp>
      <p:sp>
        <p:nvSpPr>
          <p:cNvPr id="24581"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endParaRPr lang="de-DE" sz="800">
              <a:ea typeface="MS PGothic" charset="0"/>
              <a:cs typeface="MS PGothic" charset="0"/>
            </a:endParaRPr>
          </a:p>
        </p:txBody>
      </p:sp>
      <p:sp>
        <p:nvSpPr>
          <p:cNvPr id="24582"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07CB231-A973-1C4E-A0F9-382378239BCF}" type="slidenum">
              <a:rPr lang="de-DE" sz="800">
                <a:ea typeface="MS PGothic" charset="0"/>
                <a:cs typeface="MS PGothic" charset="0"/>
              </a:rPr>
              <a:pPr/>
              <a:t>15</a:t>
            </a:fld>
            <a:endParaRPr lang="de-DE" sz="800">
              <a:ea typeface="MS PGothic" charset="0"/>
              <a:cs typeface="MS PGothic" charset="0"/>
            </a:endParaRPr>
          </a:p>
        </p:txBody>
      </p:sp>
      <p:sp>
        <p:nvSpPr>
          <p:cNvPr id="3" name="Ovale Legende 2"/>
          <p:cNvSpPr>
            <a:spLocks noChangeArrowheads="1"/>
          </p:cNvSpPr>
          <p:nvPr/>
        </p:nvSpPr>
        <p:spPr bwMode="auto">
          <a:xfrm>
            <a:off x="5969000" y="3810000"/>
            <a:ext cx="2997200" cy="1765300"/>
          </a:xfrm>
          <a:prstGeom prst="wedgeEllipseCallout">
            <a:avLst>
              <a:gd name="adj1" fmla="val -71051"/>
              <a:gd name="adj2" fmla="val -72750"/>
            </a:avLst>
          </a:prstGeom>
          <a:gradFill rotWithShape="1">
            <a:gsLst>
              <a:gs pos="0">
                <a:srgbClr val="FFC37E"/>
              </a:gs>
              <a:gs pos="35001">
                <a:srgbClr val="FFD3A5"/>
              </a:gs>
              <a:gs pos="100000">
                <a:srgbClr val="FFEDDA"/>
              </a:gs>
            </a:gsLst>
            <a:lin ang="16200000" scaled="1"/>
          </a:gradFill>
          <a:ln w="9525">
            <a:solidFill>
              <a:srgbClr val="F29200"/>
            </a:solidFill>
            <a:miter lim="800000"/>
            <a:headEnd/>
            <a:tailEnd/>
          </a:ln>
          <a:effectLst>
            <a:outerShdw blurRad="40000" dist="20000" dir="5400000" rotWithShape="0">
              <a:srgbClr val="000000">
                <a:alpha val="37999"/>
              </a:srgbClr>
            </a:outerShdw>
          </a:effectLst>
        </p:spPr>
        <p:txBody>
          <a:bodyPr anchor="ctr"/>
          <a:lstStyle/>
          <a:p>
            <a:pPr algn="ctr"/>
            <a:r>
              <a:rPr lang="de-DE" sz="1600" i="1">
                <a:solidFill>
                  <a:srgbClr val="696969"/>
                </a:solidFill>
              </a:rPr>
              <a:t>Verbindliche Programmiersprache in den Vorgaben für das Zentralabitur</a:t>
            </a:r>
          </a:p>
        </p:txBody>
      </p:sp>
      <p:sp>
        <p:nvSpPr>
          <p:cNvPr id="2" name="Foliennummernplatzhalter 1"/>
          <p:cNvSpPr>
            <a:spLocks noGrp="1"/>
          </p:cNvSpPr>
          <p:nvPr>
            <p:ph type="sldNum" sz="quarter" idx="11"/>
          </p:nvPr>
        </p:nvSpPr>
        <p:spPr/>
        <p:txBody>
          <a:bodyPr/>
          <a:lstStyle/>
          <a:p>
            <a:fld id="{CD104F33-73FD-064D-987D-430CF3332FCC}" type="slidenum">
              <a:rPr lang="de-DE" smtClean="0"/>
              <a:pPr/>
              <a:t>15</a:t>
            </a:fld>
            <a:endParaRPr lang="de-DE"/>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1950" y="1420813"/>
            <a:ext cx="8064500" cy="361950"/>
          </a:xfrm>
        </p:spPr>
        <p:txBody>
          <a:bodyPr/>
          <a:lstStyle/>
          <a:p>
            <a:r>
              <a:rPr lang="de-DE" sz="2100">
                <a:solidFill>
                  <a:srgbClr val="000090"/>
                </a:solidFill>
                <a:latin typeface="Arial-BoldMT" charset="0"/>
                <a:ea typeface="MS PGothic" charset="0"/>
                <a:cs typeface="MS PGothic" charset="0"/>
              </a:rPr>
              <a:t>Weiterentwicklungen/Veränderungen</a:t>
            </a:r>
          </a:p>
        </p:txBody>
      </p:sp>
      <p:sp>
        <p:nvSpPr>
          <p:cNvPr id="151555" name="Rectangle 3"/>
          <p:cNvSpPr>
            <a:spLocks noGrp="1" noChangeArrowheads="1"/>
          </p:cNvSpPr>
          <p:nvPr>
            <p:ph type="body" idx="1"/>
          </p:nvPr>
        </p:nvSpPr>
        <p:spPr>
          <a:xfrm>
            <a:off x="358775" y="1955800"/>
            <a:ext cx="8064500" cy="4078288"/>
          </a:xfrm>
        </p:spPr>
        <p:txBody>
          <a:bodyPr/>
          <a:lstStyle/>
          <a:p>
            <a:r>
              <a:rPr lang="de-DE">
                <a:latin typeface="Arial" charset="0"/>
                <a:ea typeface="MS PGothic" charset="0"/>
                <a:cs typeface="MS PGothic" charset="0"/>
              </a:rPr>
              <a:t>Anpassung fachlicher Anforderungen </a:t>
            </a:r>
            <a:br>
              <a:rPr lang="de-DE">
                <a:latin typeface="Arial" charset="0"/>
                <a:ea typeface="MS PGothic" charset="0"/>
                <a:cs typeface="MS PGothic" charset="0"/>
              </a:rPr>
            </a:br>
            <a:endParaRPr lang="de-DE">
              <a:latin typeface="Arial" charset="0"/>
              <a:ea typeface="MS PGothic" charset="0"/>
              <a:cs typeface="MS PGothic" charset="0"/>
            </a:endParaRPr>
          </a:p>
          <a:p>
            <a:r>
              <a:rPr lang="de-DE">
                <a:latin typeface="Arial" charset="0"/>
                <a:ea typeface="MS PGothic" charset="0"/>
                <a:cs typeface="MS PGothic" charset="0"/>
              </a:rPr>
              <a:t>Verlagerung didaktisch-methodischer Konzepte und Beispielsequenzen in den schulinternen Lehrplan</a:t>
            </a:r>
            <a:br>
              <a:rPr lang="de-DE">
                <a:latin typeface="Arial" charset="0"/>
                <a:ea typeface="MS PGothic" charset="0"/>
                <a:cs typeface="MS PGothic" charset="0"/>
              </a:rPr>
            </a:br>
            <a:endParaRPr lang="de-DE">
              <a:latin typeface="Arial" charset="0"/>
              <a:ea typeface="MS PGothic" charset="0"/>
              <a:cs typeface="MS PGothic" charset="0"/>
            </a:endParaRPr>
          </a:p>
          <a:p>
            <a:r>
              <a:rPr lang="de-DE">
                <a:latin typeface="Arial" charset="0"/>
                <a:ea typeface="MS PGothic" charset="0"/>
                <a:cs typeface="MS PGothic" charset="0"/>
              </a:rPr>
              <a:t>Alle Inhaltsfelder und Kompetenzbereiche verbindlich </a:t>
            </a:r>
            <a:br>
              <a:rPr lang="de-DE">
                <a:latin typeface="Arial" charset="0"/>
                <a:ea typeface="MS PGothic" charset="0"/>
                <a:cs typeface="MS PGothic" charset="0"/>
              </a:rPr>
            </a:br>
            <a:r>
              <a:rPr lang="de-DE">
                <a:latin typeface="Arial-BoldMT" charset="0"/>
                <a:ea typeface="MS PGothic" charset="0"/>
                <a:cs typeface="MS PGothic" charset="0"/>
              </a:rPr>
              <a:t/>
            </a:r>
            <a:br>
              <a:rPr lang="de-DE">
                <a:latin typeface="Arial-BoldMT" charset="0"/>
                <a:ea typeface="MS PGothic" charset="0"/>
                <a:cs typeface="MS PGothic" charset="0"/>
              </a:rPr>
            </a:br>
            <a:r>
              <a:rPr lang="de-DE">
                <a:latin typeface="Arial-BoldMT" charset="0"/>
                <a:ea typeface="MS PGothic" charset="0"/>
                <a:cs typeface="MS PGothic" charset="0"/>
              </a:rPr>
              <a:t/>
            </a:r>
            <a:br>
              <a:rPr lang="de-DE">
                <a:latin typeface="Arial-BoldMT" charset="0"/>
                <a:ea typeface="MS PGothic" charset="0"/>
                <a:cs typeface="MS PGothic" charset="0"/>
              </a:rPr>
            </a:br>
            <a:endParaRPr lang="de-DE" b="1">
              <a:latin typeface="Arial" charset="0"/>
              <a:ea typeface="MS PGothic" charset="0"/>
              <a:cs typeface="MS PGothic" charset="0"/>
            </a:endParaRPr>
          </a:p>
        </p:txBody>
      </p:sp>
      <p:sp>
        <p:nvSpPr>
          <p:cNvPr id="2560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58126F52-19A5-254B-8493-18F1BA5C4A55}" type="slidenum">
              <a:rPr lang="de-DE" sz="800">
                <a:ea typeface="MS PGothic" charset="0"/>
                <a:cs typeface="MS PGothic" charset="0"/>
              </a:rPr>
              <a:pPr/>
              <a:t>16</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16</a:t>
            </a:fld>
            <a:endParaRPr lang="de-DE"/>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0242F8A-4869-B64B-B419-BB3775F2058F}" type="slidenum">
              <a:rPr lang="de-DE" sz="800">
                <a:ea typeface="MS PGothic" charset="0"/>
                <a:cs typeface="MS PGothic" charset="0"/>
              </a:rPr>
              <a:pPr/>
              <a:t>17</a:t>
            </a:fld>
            <a:endParaRPr lang="de-DE" sz="800">
              <a:ea typeface="MS PGothic" charset="0"/>
              <a:cs typeface="MS PGothic" charset="0"/>
            </a:endParaRPr>
          </a:p>
        </p:txBody>
      </p:sp>
      <p:sp>
        <p:nvSpPr>
          <p:cNvPr id="26627" name="Titel 1"/>
          <p:cNvSpPr>
            <a:spLocks noGrp="1"/>
          </p:cNvSpPr>
          <p:nvPr>
            <p:ph type="title"/>
          </p:nvPr>
        </p:nvSpPr>
        <p:spPr>
          <a:xfrm>
            <a:off x="527050" y="1322388"/>
            <a:ext cx="8064500" cy="419100"/>
          </a:xfrm>
        </p:spPr>
        <p:txBody>
          <a:bodyPr/>
          <a:lstStyle/>
          <a:p>
            <a:r>
              <a:rPr lang="de-DE">
                <a:solidFill>
                  <a:srgbClr val="000090"/>
                </a:solidFill>
                <a:latin typeface="Arial-BoldMT" charset="0"/>
                <a:ea typeface="MS PGothic" charset="0"/>
                <a:cs typeface="MS PGothic" charset="0"/>
              </a:rPr>
              <a:t>Die wichtigsten Neuerungen</a:t>
            </a:r>
          </a:p>
        </p:txBody>
      </p:sp>
      <p:sp>
        <p:nvSpPr>
          <p:cNvPr id="26628" name="Inhaltsplatzhalter 2"/>
          <p:cNvSpPr>
            <a:spLocks noGrp="1"/>
          </p:cNvSpPr>
          <p:nvPr>
            <p:ph idx="1"/>
          </p:nvPr>
        </p:nvSpPr>
        <p:spPr>
          <a:xfrm>
            <a:off x="525463" y="1665288"/>
            <a:ext cx="8064500" cy="4386262"/>
          </a:xfrm>
        </p:spPr>
        <p:txBody>
          <a:bodyPr/>
          <a:lstStyle/>
          <a:p>
            <a:r>
              <a:rPr lang="de-DE" dirty="0">
                <a:latin typeface="Arial" charset="0"/>
                <a:ea typeface="MS PGothic" charset="0"/>
                <a:cs typeface="MS PGothic" charset="0"/>
              </a:rPr>
              <a:t>Keine reinen Inhaltsbeschreibungen, sondern explizit formulierte inhaltliche </a:t>
            </a:r>
            <a:r>
              <a:rPr lang="de-DE" b="1" dirty="0">
                <a:latin typeface="Arial" charset="0"/>
                <a:ea typeface="MS PGothic" charset="0"/>
                <a:cs typeface="MS PGothic" charset="0"/>
              </a:rPr>
              <a:t>Kompetenzerwartungen </a:t>
            </a:r>
            <a:r>
              <a:rPr lang="de-DE" dirty="0">
                <a:latin typeface="Arial" charset="0"/>
                <a:ea typeface="MS PGothic" charset="0"/>
                <a:cs typeface="MS PGothic" charset="0"/>
              </a:rPr>
              <a:t>für GK und LK</a:t>
            </a:r>
            <a:endParaRPr lang="de-DE" b="1" dirty="0">
              <a:latin typeface="Arial" charset="0"/>
              <a:ea typeface="MS PGothic" charset="0"/>
              <a:cs typeface="MS PGothic" charset="0"/>
            </a:endParaRPr>
          </a:p>
          <a:p>
            <a:pPr lvl="1"/>
            <a:r>
              <a:rPr lang="de-DE" dirty="0">
                <a:latin typeface="Arial" charset="0"/>
                <a:ea typeface="MS PGothic" charset="0"/>
                <a:cs typeface="MS PGothic" charset="0"/>
              </a:rPr>
              <a:t>Nicht genannte Erwartungen müssen nicht erfüllt werden!</a:t>
            </a:r>
            <a:br>
              <a:rPr lang="de-DE" dirty="0">
                <a:latin typeface="Arial" charset="0"/>
                <a:ea typeface="MS PGothic" charset="0"/>
                <a:cs typeface="MS PGothic" charset="0"/>
              </a:rPr>
            </a:br>
            <a:endParaRPr lang="de-DE" dirty="0">
              <a:latin typeface="Arial" charset="0"/>
              <a:ea typeface="MS PGothic" charset="0"/>
              <a:cs typeface="MS PGothic" charset="0"/>
            </a:endParaRPr>
          </a:p>
          <a:p>
            <a:r>
              <a:rPr lang="de-DE" dirty="0">
                <a:latin typeface="Arial" charset="0"/>
                <a:ea typeface="MS PGothic" charset="0"/>
                <a:cs typeface="MS PGothic" charset="0"/>
              </a:rPr>
              <a:t>Keine Beispielaufgaben, sondern Darstellung von </a:t>
            </a:r>
            <a:r>
              <a:rPr lang="de-DE" dirty="0" smtClean="0">
                <a:latin typeface="Arial" charset="0"/>
                <a:ea typeface="MS PGothic" charset="0"/>
                <a:cs typeface="MS PGothic" charset="0"/>
              </a:rPr>
              <a:t>Überprüfungsformen (Aufgaben</a:t>
            </a:r>
            <a:r>
              <a:rPr lang="de-DE" b="1" dirty="0" smtClean="0">
                <a:latin typeface="Arial" charset="0"/>
                <a:ea typeface="MS PGothic" charset="0"/>
                <a:cs typeface="MS PGothic" charset="0"/>
              </a:rPr>
              <a:t>typen)</a:t>
            </a:r>
            <a:r>
              <a:rPr lang="de-DE" dirty="0" smtClean="0">
                <a:latin typeface="Arial" charset="0"/>
                <a:ea typeface="MS PGothic" charset="0"/>
                <a:cs typeface="MS PGothic" charset="0"/>
              </a:rPr>
              <a:t> </a:t>
            </a:r>
            <a:r>
              <a:rPr lang="de-DE" dirty="0">
                <a:latin typeface="Arial" charset="0"/>
                <a:ea typeface="MS PGothic" charset="0"/>
                <a:cs typeface="MS PGothic" charset="0"/>
              </a:rPr>
              <a:t>für Unterricht und Leistungsüberprüfung</a:t>
            </a:r>
            <a:endParaRPr lang="de-DE" sz="2500" b="1" dirty="0">
              <a:latin typeface="Arial" charset="0"/>
              <a:ea typeface="MS PGothic" charset="0"/>
              <a:cs typeface="MS PGothic" charset="0"/>
            </a:endParaRPr>
          </a:p>
        </p:txBody>
      </p:sp>
      <p:sp>
        <p:nvSpPr>
          <p:cNvPr id="26629"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26630"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CDC90AC-6CD1-9749-99E1-58C2D0301E91}" type="slidenum">
              <a:rPr lang="de-DE" sz="800">
                <a:ea typeface="MS PGothic" charset="0"/>
                <a:cs typeface="MS PGothic" charset="0"/>
              </a:rPr>
              <a:pPr/>
              <a:t>17</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17</a:t>
            </a:fld>
            <a:endParaRPr lang="de-DE"/>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anim calcmode="lin" valueType="num">
                                      <p:cBhvr additive="base">
                                        <p:cTn id="11"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 calcmode="lin" valueType="num">
                                      <p:cBhvr additive="base">
                                        <p:cTn id="17"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1640E9-D8A9-2648-8B92-C45202E9C1DD}" type="slidenum">
              <a:rPr lang="de-DE"/>
              <a:pPr eaLnBrk="1" hangingPunct="1"/>
              <a:t>18</a:t>
            </a:fld>
            <a:endParaRPr lang="de-DE"/>
          </a:p>
        </p:txBody>
      </p:sp>
      <p:sp>
        <p:nvSpPr>
          <p:cNvPr id="27651"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A6D17F8E-CC70-5945-B978-656886D8C005}" type="slidenum">
              <a:rPr lang="de-DE" sz="800">
                <a:ea typeface="MS PGothic" charset="0"/>
                <a:cs typeface="MS PGothic" charset="0"/>
              </a:rPr>
              <a:pPr/>
              <a:t>18</a:t>
            </a:fld>
            <a:endParaRPr lang="de-DE" sz="800">
              <a:ea typeface="MS PGothic" charset="0"/>
              <a:cs typeface="MS PGothic" charset="0"/>
            </a:endParaRPr>
          </a:p>
        </p:txBody>
      </p:sp>
      <p:sp>
        <p:nvSpPr>
          <p:cNvPr id="27652" name="Titel 5"/>
          <p:cNvSpPr>
            <a:spLocks noGrp="1"/>
          </p:cNvSpPr>
          <p:nvPr>
            <p:ph type="title"/>
          </p:nvPr>
        </p:nvSpPr>
        <p:spPr>
          <a:xfrm>
            <a:off x="649288" y="2794000"/>
            <a:ext cx="7772400" cy="1160463"/>
          </a:xfrm>
        </p:spPr>
        <p:txBody>
          <a:bodyPr/>
          <a:lstStyle/>
          <a:p>
            <a:r>
              <a:rPr lang="de-DE" sz="2400" cap="none">
                <a:latin typeface="Arial-BoldMT" charset="0"/>
                <a:ea typeface="MS PGothic" charset="0"/>
                <a:cs typeface="MS PGothic" charset="0"/>
              </a:rPr>
              <a:t>Der neue Kernlehrplan Informatik im Überblick</a:t>
            </a:r>
          </a:p>
        </p:txBody>
      </p:sp>
      <p:sp>
        <p:nvSpPr>
          <p:cNvPr id="27653" name="Textplatzhalter 6"/>
          <p:cNvSpPr>
            <a:spLocks noGrp="1"/>
          </p:cNvSpPr>
          <p:nvPr>
            <p:ph type="body" idx="1"/>
          </p:nvPr>
        </p:nvSpPr>
        <p:spPr>
          <a:xfrm>
            <a:off x="647700" y="1697038"/>
            <a:ext cx="7772400" cy="600075"/>
          </a:xfrm>
        </p:spPr>
        <p:txBody>
          <a:bodyPr/>
          <a:lstStyle/>
          <a:p>
            <a:r>
              <a:rPr lang="de-DE">
                <a:latin typeface="Arial" charset="0"/>
                <a:ea typeface="MS PGothic" charset="0"/>
                <a:cs typeface="MS PGothic" charset="0"/>
              </a:rPr>
              <a:t>II. Fachspezifische Erläuterungen zum neuen KLP Informatik</a:t>
            </a:r>
          </a:p>
        </p:txBody>
      </p:sp>
      <p:sp>
        <p:nvSpPr>
          <p:cNvPr id="27654"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A547AA94-AFAE-274A-BF4C-CF6F9185EFB0}" type="slidenum">
              <a:rPr lang="de-DE" sz="800">
                <a:ea typeface="MS PGothic" charset="0"/>
                <a:cs typeface="MS PGothic" charset="0"/>
              </a:rPr>
              <a:pPr/>
              <a:t>18</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0EFEEF3-A071-9346-A1B8-AF6289BFA588}" type="slidenum">
              <a:rPr lang="de-DE" sz="800">
                <a:ea typeface="MS PGothic" charset="0"/>
                <a:cs typeface="MS PGothic" charset="0"/>
              </a:rPr>
              <a:pPr/>
              <a:t>19</a:t>
            </a:fld>
            <a:endParaRPr lang="de-DE" sz="800">
              <a:ea typeface="MS PGothic" charset="0"/>
              <a:cs typeface="MS PGothic" charset="0"/>
            </a:endParaRPr>
          </a:p>
        </p:txBody>
      </p:sp>
      <p:sp>
        <p:nvSpPr>
          <p:cNvPr id="28675" name="Titel 1"/>
          <p:cNvSpPr>
            <a:spLocks noGrp="1"/>
          </p:cNvSpPr>
          <p:nvPr>
            <p:ph type="title"/>
          </p:nvPr>
        </p:nvSpPr>
        <p:spPr>
          <a:xfrm>
            <a:off x="539750" y="1322388"/>
            <a:ext cx="8064500" cy="493712"/>
          </a:xfrm>
        </p:spPr>
        <p:txBody>
          <a:bodyPr/>
          <a:lstStyle/>
          <a:p>
            <a:r>
              <a:rPr lang="de-DE">
                <a:solidFill>
                  <a:srgbClr val="000090"/>
                </a:solidFill>
                <a:latin typeface="Arial-BoldMT" charset="0"/>
                <a:ea typeface="MS PGothic" charset="0"/>
                <a:cs typeface="MS PGothic" charset="0"/>
              </a:rPr>
              <a:t>Kernlehrplan Informatik Gliederung</a:t>
            </a:r>
            <a:r>
              <a:rPr lang="de-DE">
                <a:latin typeface="Arial-BoldMT" charset="0"/>
                <a:ea typeface="MS PGothic" charset="0"/>
                <a:cs typeface="MS PGothic" charset="0"/>
              </a:rPr>
              <a:t/>
            </a:r>
            <a:br>
              <a:rPr lang="de-DE">
                <a:latin typeface="Arial-BoldMT" charset="0"/>
                <a:ea typeface="MS PGothic" charset="0"/>
                <a:cs typeface="MS PGothic" charset="0"/>
              </a:rPr>
            </a:br>
            <a:endParaRPr lang="de-DE">
              <a:latin typeface="Arial-BoldMT" charset="0"/>
              <a:ea typeface="MS PGothic" charset="0"/>
              <a:cs typeface="MS PGothic" charset="0"/>
            </a:endParaRPr>
          </a:p>
        </p:txBody>
      </p:sp>
      <p:sp>
        <p:nvSpPr>
          <p:cNvPr id="11" name="Inhaltsplatzhalter 10"/>
          <p:cNvSpPr>
            <a:spLocks noGrp="1"/>
          </p:cNvSpPr>
          <p:nvPr>
            <p:ph idx="1"/>
          </p:nvPr>
        </p:nvSpPr>
        <p:spPr>
          <a:xfrm>
            <a:off x="514350" y="1739900"/>
            <a:ext cx="8064500" cy="4192588"/>
          </a:xfrm>
        </p:spPr>
        <p:txBody>
          <a:bodyPr>
            <a:normAutofit/>
          </a:bodyPr>
          <a:lstStyle/>
          <a:p>
            <a:pPr marL="628650" indent="-628650">
              <a:lnSpc>
                <a:spcPct val="90000"/>
              </a:lnSpc>
              <a:buFontTx/>
              <a:buNone/>
              <a:tabLst>
                <a:tab pos="628650" algn="l"/>
                <a:tab pos="7543800" algn="r"/>
              </a:tabLst>
            </a:pPr>
            <a:r>
              <a:rPr lang="de-DE" sz="1900" dirty="0">
                <a:latin typeface="Arial" charset="0"/>
              </a:rPr>
              <a:t>1	Aufgaben und Ziele des Faches</a:t>
            </a:r>
          </a:p>
          <a:p>
            <a:pPr marL="628650" indent="-628650">
              <a:lnSpc>
                <a:spcPct val="90000"/>
              </a:lnSpc>
              <a:buFontTx/>
              <a:buNone/>
              <a:tabLst>
                <a:tab pos="628650" algn="l"/>
                <a:tab pos="7543800" algn="r"/>
              </a:tabLst>
            </a:pPr>
            <a:r>
              <a:rPr lang="de-DE" sz="1900" dirty="0">
                <a:latin typeface="Arial" charset="0"/>
              </a:rPr>
              <a:t>2	Kompetenzbereiche, Inhaltsfelder und Kompetenzerwartungen</a:t>
            </a:r>
          </a:p>
          <a:p>
            <a:pPr marL="1428750" lvl="2" indent="-628650">
              <a:lnSpc>
                <a:spcPct val="90000"/>
              </a:lnSpc>
              <a:buFontTx/>
              <a:buNone/>
              <a:tabLst>
                <a:tab pos="628650" algn="l"/>
                <a:tab pos="7543800" algn="r"/>
              </a:tabLst>
            </a:pPr>
            <a:r>
              <a:rPr lang="de-DE" sz="1900" dirty="0">
                <a:latin typeface="Arial" charset="0"/>
              </a:rPr>
              <a:t>2.1	Kompetenzbereiche und Inhaltsfelder des Faches</a:t>
            </a:r>
          </a:p>
          <a:p>
            <a:pPr marL="1428750" lvl="2" indent="-628650">
              <a:lnSpc>
                <a:spcPct val="90000"/>
              </a:lnSpc>
              <a:buFontTx/>
              <a:buNone/>
              <a:tabLst>
                <a:tab pos="628650" algn="l"/>
                <a:tab pos="7543800" algn="r"/>
              </a:tabLst>
            </a:pPr>
            <a:r>
              <a:rPr lang="de-DE" sz="1900" dirty="0">
                <a:latin typeface="Arial" charset="0"/>
              </a:rPr>
              <a:t>2.2	Kompetenzerwartungen </a:t>
            </a:r>
            <a:r>
              <a:rPr lang="de-DE" sz="1900" dirty="0" smtClean="0">
                <a:latin typeface="Arial" charset="0"/>
              </a:rPr>
              <a:t>und inhaltliche Schwerpunkte bis zum Ende der Einführungsphase</a:t>
            </a:r>
            <a:endParaRPr lang="de-DE" sz="1900" dirty="0">
              <a:latin typeface="Arial" charset="0"/>
            </a:endParaRPr>
          </a:p>
          <a:p>
            <a:pPr marL="1428750" lvl="2" indent="-628650">
              <a:lnSpc>
                <a:spcPct val="90000"/>
              </a:lnSpc>
              <a:buFontTx/>
              <a:buNone/>
              <a:tabLst>
                <a:tab pos="628650" algn="l"/>
                <a:tab pos="7543800" algn="r"/>
              </a:tabLst>
            </a:pPr>
            <a:r>
              <a:rPr lang="de-DE" sz="1900" dirty="0">
                <a:latin typeface="Arial" charset="0"/>
              </a:rPr>
              <a:t>2.3	Kompetenzerwartungen und inhaltliche Schwerpunkte bis zum Ende der </a:t>
            </a:r>
            <a:r>
              <a:rPr lang="de-DE" sz="1900" dirty="0" smtClean="0">
                <a:latin typeface="Arial" charset="0"/>
              </a:rPr>
              <a:t>Qualifikationsphase</a:t>
            </a:r>
          </a:p>
          <a:p>
            <a:pPr marL="1428750" lvl="2" indent="-628650">
              <a:lnSpc>
                <a:spcPct val="90000"/>
              </a:lnSpc>
              <a:buFontTx/>
              <a:buNone/>
              <a:tabLst>
                <a:tab pos="628650" algn="l"/>
                <a:tab pos="7543800" algn="r"/>
              </a:tabLst>
            </a:pPr>
            <a:r>
              <a:rPr lang="de-DE" sz="1900" dirty="0" smtClean="0">
                <a:latin typeface="Arial" charset="0"/>
              </a:rPr>
              <a:t>2.3.1</a:t>
            </a:r>
            <a:r>
              <a:rPr lang="de-DE" sz="1900" dirty="0">
                <a:latin typeface="Arial" charset="0"/>
              </a:rPr>
              <a:t>	</a:t>
            </a:r>
            <a:r>
              <a:rPr lang="de-DE" sz="1900" dirty="0" smtClean="0">
                <a:latin typeface="Arial" charset="0"/>
              </a:rPr>
              <a:t>Grundkurs</a:t>
            </a:r>
          </a:p>
          <a:p>
            <a:pPr marL="1428750" lvl="2" indent="-628650">
              <a:lnSpc>
                <a:spcPct val="90000"/>
              </a:lnSpc>
              <a:buFontTx/>
              <a:buNone/>
              <a:tabLst>
                <a:tab pos="628650" algn="l"/>
                <a:tab pos="7543800" algn="r"/>
              </a:tabLst>
            </a:pPr>
            <a:r>
              <a:rPr lang="de-DE" sz="1900" dirty="0" smtClean="0">
                <a:latin typeface="Arial" charset="0"/>
              </a:rPr>
              <a:t>2.3.2</a:t>
            </a:r>
            <a:r>
              <a:rPr lang="de-DE" sz="1900" dirty="0">
                <a:latin typeface="Arial" charset="0"/>
              </a:rPr>
              <a:t>	Leistungskurs</a:t>
            </a:r>
          </a:p>
          <a:p>
            <a:pPr marL="628650" indent="-628650">
              <a:lnSpc>
                <a:spcPct val="90000"/>
              </a:lnSpc>
              <a:buFontTx/>
              <a:buNone/>
              <a:tabLst>
                <a:tab pos="628650" algn="l"/>
                <a:tab pos="7543800" algn="r"/>
              </a:tabLst>
            </a:pPr>
            <a:r>
              <a:rPr lang="de-DE" sz="1900" dirty="0">
                <a:latin typeface="Arial" charset="0"/>
              </a:rPr>
              <a:t>3	Lernerfolgsüberprüfung und Leistungsbewertung</a:t>
            </a:r>
          </a:p>
          <a:p>
            <a:pPr marL="628650" indent="-628650">
              <a:lnSpc>
                <a:spcPct val="90000"/>
              </a:lnSpc>
              <a:buFontTx/>
              <a:buAutoNum type="arabicPlain" startAt="4"/>
              <a:tabLst>
                <a:tab pos="628650" algn="l"/>
                <a:tab pos="7543800" algn="r"/>
              </a:tabLst>
            </a:pPr>
            <a:r>
              <a:rPr lang="de-DE" sz="1900" dirty="0" smtClean="0">
                <a:latin typeface="Arial" charset="0"/>
              </a:rPr>
              <a:t>Abiturprüfung</a:t>
            </a:r>
          </a:p>
          <a:p>
            <a:pPr marL="628650" indent="-628650">
              <a:lnSpc>
                <a:spcPct val="90000"/>
              </a:lnSpc>
              <a:buFontTx/>
              <a:buAutoNum type="arabicPlain" startAt="4"/>
              <a:tabLst>
                <a:tab pos="628650" algn="l"/>
                <a:tab pos="7543800" algn="r"/>
              </a:tabLst>
            </a:pPr>
            <a:r>
              <a:rPr lang="de-DE" sz="1900" dirty="0" smtClean="0">
                <a:latin typeface="Arial" charset="0"/>
              </a:rPr>
              <a:t>Anhang</a:t>
            </a:r>
            <a:endParaRPr lang="de-DE" sz="1900" dirty="0">
              <a:latin typeface="Arial" charset="0"/>
            </a:endParaRPr>
          </a:p>
        </p:txBody>
      </p:sp>
      <p:sp>
        <p:nvSpPr>
          <p:cNvPr id="28677" name="Fußzeilenplatzhalter 2"/>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28678"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A3B2D3D-F866-6541-8777-AB3D1C03C83A}" type="slidenum">
              <a:rPr lang="de-DE" sz="800">
                <a:ea typeface="MS PGothic" charset="0"/>
                <a:cs typeface="MS PGothic" charset="0"/>
              </a:rPr>
              <a:pPr/>
              <a:t>19</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19</a:t>
            </a:fld>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40E678F-3AFA-984E-B6C8-76AD546971BA}" type="slidenum">
              <a:rPr lang="de-DE" sz="800">
                <a:ea typeface="MS PGothic" charset="0"/>
                <a:cs typeface="MS PGothic" charset="0"/>
              </a:rPr>
              <a:pPr/>
              <a:t>2</a:t>
            </a:fld>
            <a:endParaRPr lang="de-DE" sz="800">
              <a:ea typeface="MS PGothic" charset="0"/>
              <a:cs typeface="MS PGothic" charset="0"/>
            </a:endParaRPr>
          </a:p>
        </p:txBody>
      </p:sp>
      <p:sp>
        <p:nvSpPr>
          <p:cNvPr id="11267" name="Titel 1"/>
          <p:cNvSpPr>
            <a:spLocks noGrp="1"/>
          </p:cNvSpPr>
          <p:nvPr>
            <p:ph type="title"/>
          </p:nvPr>
        </p:nvSpPr>
        <p:spPr>
          <a:xfrm>
            <a:off x="374650" y="1322388"/>
            <a:ext cx="8064500" cy="781050"/>
          </a:xfrm>
        </p:spPr>
        <p:txBody>
          <a:bodyPr/>
          <a:lstStyle/>
          <a:p>
            <a:r>
              <a:rPr lang="de-DE" dirty="0">
                <a:solidFill>
                  <a:srgbClr val="000090"/>
                </a:solidFill>
                <a:latin typeface="Arial-BoldMT" charset="0"/>
                <a:ea typeface="MS PGothic" charset="0"/>
                <a:cs typeface="MS PGothic" charset="0"/>
              </a:rPr>
              <a:t>Agenda</a:t>
            </a:r>
          </a:p>
        </p:txBody>
      </p:sp>
      <p:sp>
        <p:nvSpPr>
          <p:cNvPr id="11268" name="Inhaltsplatzhalter 2"/>
          <p:cNvSpPr>
            <a:spLocks noGrp="1"/>
          </p:cNvSpPr>
          <p:nvPr>
            <p:ph idx="1"/>
          </p:nvPr>
        </p:nvSpPr>
        <p:spPr>
          <a:xfrm>
            <a:off x="508000" y="1816100"/>
            <a:ext cx="8064500" cy="3897313"/>
          </a:xfrm>
        </p:spPr>
        <p:txBody>
          <a:bodyPr/>
          <a:lstStyle/>
          <a:p>
            <a:pPr marL="533400" lvl="1" indent="-533400">
              <a:lnSpc>
                <a:spcPct val="110000"/>
              </a:lnSpc>
              <a:buFontTx/>
              <a:buAutoNum type="romanUcPeriod"/>
            </a:pPr>
            <a:r>
              <a:rPr lang="de-DE" dirty="0">
                <a:latin typeface="Arial" charset="0"/>
                <a:ea typeface="MS PGothic" charset="0"/>
                <a:cs typeface="MS PGothic" charset="0"/>
              </a:rPr>
              <a:t>Konzept des KLP Informatik für die gymnasiale Oberstufe</a:t>
            </a:r>
          </a:p>
          <a:p>
            <a:pPr marL="533400" lvl="1" indent="-533400">
              <a:lnSpc>
                <a:spcPct val="110000"/>
              </a:lnSpc>
            </a:pPr>
            <a:r>
              <a:rPr lang="de-DE" dirty="0">
                <a:latin typeface="Arial" charset="0"/>
                <a:ea typeface="MS PGothic" charset="0"/>
                <a:cs typeface="MS PGothic" charset="0"/>
              </a:rPr>
              <a:t>Kompetenzorientierung</a:t>
            </a:r>
          </a:p>
          <a:p>
            <a:pPr marL="533400" lvl="1" indent="-533400">
              <a:lnSpc>
                <a:spcPct val="110000"/>
              </a:lnSpc>
            </a:pPr>
            <a:endParaRPr lang="de-DE" dirty="0">
              <a:latin typeface="Arial" charset="0"/>
              <a:ea typeface="MS PGothic" charset="0"/>
              <a:cs typeface="MS PGothic" charset="0"/>
            </a:endParaRPr>
          </a:p>
          <a:p>
            <a:pPr marL="533400" indent="-533400">
              <a:lnSpc>
                <a:spcPct val="110000"/>
              </a:lnSpc>
              <a:buFontTx/>
              <a:buNone/>
            </a:pPr>
            <a:r>
              <a:rPr lang="de-DE" sz="1900" dirty="0">
                <a:latin typeface="Arial" charset="0"/>
                <a:ea typeface="MS PGothic" charset="0"/>
                <a:cs typeface="MS PGothic" charset="0"/>
              </a:rPr>
              <a:t>II. Fachspezifische Erläuterungen zum neuen KLP Informatik</a:t>
            </a:r>
          </a:p>
          <a:p>
            <a:pPr marL="533400" lvl="1" indent="-533400">
              <a:lnSpc>
                <a:spcPct val="110000"/>
              </a:lnSpc>
              <a:buFont typeface="Arial-BoldMT" charset="0"/>
              <a:buChar char="–"/>
            </a:pPr>
            <a:r>
              <a:rPr lang="de-DE" sz="1800" dirty="0">
                <a:latin typeface="Arial" charset="0"/>
                <a:ea typeface="MS PGothic" charset="0"/>
                <a:cs typeface="MS PGothic" charset="0"/>
              </a:rPr>
              <a:t>Vom Lehrplan (1999) zum Kernlehrplan (2013) –	</a:t>
            </a:r>
            <a:br>
              <a:rPr lang="de-DE" sz="1800" dirty="0">
                <a:latin typeface="Arial" charset="0"/>
                <a:ea typeface="MS PGothic" charset="0"/>
                <a:cs typeface="MS PGothic" charset="0"/>
              </a:rPr>
            </a:br>
            <a:r>
              <a:rPr lang="de-DE" sz="1800" dirty="0">
                <a:latin typeface="Arial" charset="0"/>
                <a:ea typeface="MS PGothic" charset="0"/>
                <a:cs typeface="MS PGothic" charset="0"/>
              </a:rPr>
              <a:t>Was wurde übernommen – weiterentwickelt – was ist neu?</a:t>
            </a:r>
          </a:p>
          <a:p>
            <a:pPr marL="533400" lvl="1" indent="-533400">
              <a:lnSpc>
                <a:spcPct val="110000"/>
              </a:lnSpc>
              <a:buFont typeface="Arial-BoldMT" charset="0"/>
              <a:buChar char="–"/>
            </a:pPr>
            <a:r>
              <a:rPr lang="de-DE" sz="1800" dirty="0">
                <a:latin typeface="Arial" charset="0"/>
                <a:ea typeface="MS PGothic" charset="0"/>
                <a:cs typeface="MS PGothic" charset="0"/>
              </a:rPr>
              <a:t>Der neue Kernlehrplan Informatik im Überblick</a:t>
            </a:r>
          </a:p>
          <a:p>
            <a:pPr marL="533400" lvl="1" indent="-533400">
              <a:lnSpc>
                <a:spcPct val="110000"/>
              </a:lnSpc>
              <a:buFont typeface="Arial-BoldMT" charset="0"/>
              <a:buChar char="–"/>
            </a:pPr>
            <a:r>
              <a:rPr lang="de-DE" sz="1800" dirty="0">
                <a:latin typeface="Arial" charset="0"/>
                <a:ea typeface="MS PGothic" charset="0"/>
                <a:cs typeface="MS PGothic" charset="0"/>
              </a:rPr>
              <a:t>Lernerfolgsüberprüfung, Leistungsbewertung im Unterricht</a:t>
            </a:r>
            <a:br>
              <a:rPr lang="de-DE" sz="1800" dirty="0">
                <a:latin typeface="Arial" charset="0"/>
                <a:ea typeface="MS PGothic" charset="0"/>
                <a:cs typeface="MS PGothic" charset="0"/>
              </a:rPr>
            </a:br>
            <a:endParaRPr lang="de-DE" sz="1800" dirty="0">
              <a:latin typeface="Arial" charset="0"/>
              <a:ea typeface="MS PGothic" charset="0"/>
              <a:cs typeface="MS PGothic" charset="0"/>
            </a:endParaRPr>
          </a:p>
          <a:p>
            <a:pPr marL="533400" indent="-533400">
              <a:lnSpc>
                <a:spcPct val="110000"/>
              </a:lnSpc>
              <a:buFontTx/>
              <a:buNone/>
            </a:pPr>
            <a:r>
              <a:rPr lang="de-DE" sz="1900" dirty="0">
                <a:latin typeface="Arial" charset="0"/>
                <a:ea typeface="MS PGothic" charset="0"/>
                <a:cs typeface="MS PGothic" charset="0"/>
              </a:rPr>
              <a:t>III. Schulinterne Lehrpläne und Unterstützungsangebote</a:t>
            </a:r>
          </a:p>
          <a:p>
            <a:pPr marL="533400" indent="-533400">
              <a:lnSpc>
                <a:spcPct val="110000"/>
              </a:lnSpc>
              <a:buFont typeface="Arial-BoldMT" charset="0"/>
              <a:buChar char="•"/>
            </a:pPr>
            <a:endParaRPr lang="de-DE" sz="1900" dirty="0">
              <a:latin typeface="Arial" charset="0"/>
              <a:ea typeface="MS PGothic" charset="0"/>
              <a:cs typeface="MS PGothic" charset="0"/>
            </a:endParaRPr>
          </a:p>
          <a:p>
            <a:pPr marL="533400" indent="-533400">
              <a:lnSpc>
                <a:spcPct val="110000"/>
              </a:lnSpc>
              <a:buFontTx/>
              <a:buNone/>
            </a:pPr>
            <a:endParaRPr lang="de-DE" sz="1900" dirty="0">
              <a:latin typeface="Arial" charset="0"/>
              <a:ea typeface="MS PGothic" charset="0"/>
              <a:cs typeface="MS PGothic" charset="0"/>
            </a:endParaRPr>
          </a:p>
        </p:txBody>
      </p:sp>
      <p:sp>
        <p:nvSpPr>
          <p:cNvPr id="11269"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DDDB3D71-0656-6B4E-B80D-32F11203F138}" type="slidenum">
              <a:rPr lang="de-DE" sz="800">
                <a:ea typeface="MS PGothic" charset="0"/>
                <a:cs typeface="MS PGothic" charset="0"/>
              </a:rPr>
              <a:pPr/>
              <a:t>2</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a:t>
            </a:fld>
            <a:endParaRPr lang="de-DE"/>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4"/>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04A1BA-8295-CE4E-A053-AEC38F332248}" type="slidenum">
              <a:rPr lang="de-DE"/>
              <a:pPr eaLnBrk="1" hangingPunct="1"/>
              <a:t>20</a:t>
            </a:fld>
            <a:endParaRPr lang="de-DE"/>
          </a:p>
        </p:txBody>
      </p:sp>
      <p:sp>
        <p:nvSpPr>
          <p:cNvPr id="29699" name="Inhaltsplatzhalter 2"/>
          <p:cNvSpPr txBox="1">
            <a:spLocks/>
          </p:cNvSpPr>
          <p:nvPr/>
        </p:nvSpPr>
        <p:spPr bwMode="auto">
          <a:xfrm>
            <a:off x="942975" y="1905000"/>
            <a:ext cx="80645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indent="12700">
              <a:defRPr sz="2100">
                <a:solidFill>
                  <a:schemeClr val="tx1"/>
                </a:solidFill>
                <a:latin typeface="Arial" charset="0"/>
                <a:ea typeface="ＭＳ Ｐゴシック" charset="0"/>
              </a:defRPr>
            </a:lvl1pPr>
            <a:lvl2pPr marL="457200">
              <a:defRPr sz="2100">
                <a:solidFill>
                  <a:schemeClr val="tx1"/>
                </a:solidFill>
                <a:latin typeface="Arial" charset="0"/>
                <a:ea typeface="ＭＳ Ｐゴシック" charset="0"/>
              </a:defRPr>
            </a:lvl2pPr>
            <a:lvl3pPr marL="914400">
              <a:defRPr sz="2100">
                <a:solidFill>
                  <a:schemeClr val="tx1"/>
                </a:solidFill>
                <a:latin typeface="Arial" charset="0"/>
                <a:ea typeface="ＭＳ Ｐゴシック" charset="0"/>
              </a:defRPr>
            </a:lvl3pPr>
            <a:lvl4pPr marL="1371600">
              <a:defRPr sz="2000">
                <a:solidFill>
                  <a:schemeClr val="tx1"/>
                </a:solidFill>
                <a:latin typeface="Arial" charset="0"/>
                <a:ea typeface="ＭＳ Ｐゴシック" charset="0"/>
              </a:defRPr>
            </a:lvl4pPr>
            <a:lvl5pPr marL="1828800">
              <a:defRPr sz="2000">
                <a:solidFill>
                  <a:schemeClr val="tx1"/>
                </a:solidFill>
                <a:latin typeface="Arial" charset="0"/>
                <a:ea typeface="ＭＳ Ｐゴシック" charset="0"/>
              </a:defRPr>
            </a:lvl5pPr>
            <a:lvl6pPr marL="2286000" eaLnBrk="0" hangingPunct="0">
              <a:defRPr sz="2000">
                <a:solidFill>
                  <a:schemeClr val="tx1"/>
                </a:solidFill>
                <a:latin typeface="Arial" charset="0"/>
                <a:ea typeface="ＭＳ Ｐゴシック" charset="0"/>
              </a:defRPr>
            </a:lvl6pPr>
            <a:lvl7pPr marL="2743200" eaLnBrk="0" hangingPunct="0">
              <a:defRPr sz="2000">
                <a:solidFill>
                  <a:schemeClr val="tx1"/>
                </a:solidFill>
                <a:latin typeface="Arial" charset="0"/>
                <a:ea typeface="ＭＳ Ｐゴシック" charset="0"/>
              </a:defRPr>
            </a:lvl7pPr>
            <a:lvl8pPr marL="3200400" eaLnBrk="0" hangingPunct="0">
              <a:defRPr sz="2000">
                <a:solidFill>
                  <a:schemeClr val="tx1"/>
                </a:solidFill>
                <a:latin typeface="Arial" charset="0"/>
                <a:ea typeface="ＭＳ Ｐゴシック" charset="0"/>
              </a:defRPr>
            </a:lvl8pPr>
            <a:lvl9pPr marL="3657600" eaLnBrk="0" hangingPunct="0">
              <a:defRPr sz="2000">
                <a:solidFill>
                  <a:schemeClr val="tx1"/>
                </a:solidFill>
                <a:latin typeface="Arial" charset="0"/>
                <a:ea typeface="ＭＳ Ｐゴシック" charset="0"/>
              </a:defRPr>
            </a:lvl9pPr>
          </a:lstStyle>
          <a:p>
            <a:pPr eaLnBrk="0" hangingPunct="0">
              <a:spcBef>
                <a:spcPct val="20000"/>
              </a:spcBef>
            </a:pPr>
            <a:r>
              <a:rPr lang="de-DE" sz="2000">
                <a:ea typeface="MS PGothic" charset="0"/>
                <a:cs typeface="MS PGothic" charset="0"/>
              </a:rPr>
              <a:t>„Ausgangspunkt im Informatikunterricht ist häufig ein Problem mit lebensweltlichem Bezug. Schülerinnen und Schüler erwerben und erweitern in der aktiven Auseinandersetzung mit komplexen Problemstellungen Kompetenzen, die sie zum selbstständigen informatischen Problemlösen befähigen.</a:t>
            </a:r>
            <a:r>
              <a:rPr lang="ja-JP" altLang="de-DE" sz="2000">
                <a:ea typeface="MS PGothic" charset="0"/>
                <a:cs typeface="MS PGothic" charset="0"/>
              </a:rPr>
              <a:t>“</a:t>
            </a:r>
            <a:endParaRPr lang="de-DE" sz="2000">
              <a:ea typeface="MS PGothic" charset="0"/>
              <a:cs typeface="MS PGothic" charset="0"/>
            </a:endParaRPr>
          </a:p>
        </p:txBody>
      </p:sp>
      <p:sp>
        <p:nvSpPr>
          <p:cNvPr id="7" name="Rectangle 9"/>
          <p:cNvSpPr txBox="1">
            <a:spLocks noChangeArrowheads="1"/>
          </p:cNvSpPr>
          <p:nvPr/>
        </p:nvSpPr>
        <p:spPr bwMode="auto">
          <a:xfrm>
            <a:off x="330200" y="1298575"/>
            <a:ext cx="7077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4000" rIns="0" bIns="0"/>
          <a:lstStyle>
            <a:lvl1pPr algn="l" rtl="0" eaLnBrk="0" fontAlgn="base" hangingPunct="0">
              <a:spcBef>
                <a:spcPct val="0"/>
              </a:spcBef>
              <a:spcAft>
                <a:spcPct val="0"/>
              </a:spcAft>
              <a:defRPr sz="4000" b="1" cap="all">
                <a:solidFill>
                  <a:srgbClr val="002060"/>
                </a:solidFill>
                <a:latin typeface="+mj-lt"/>
                <a:ea typeface="ＭＳ Ｐゴシック" charset="-128"/>
                <a:cs typeface="ＭＳ Ｐゴシック"/>
              </a:defRPr>
            </a:lvl1pPr>
            <a:lvl2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2pPr>
            <a:lvl3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3pPr>
            <a:lvl4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4pPr>
            <a:lvl5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eaLnBrk="1" hangingPunct="1">
              <a:tabLst>
                <a:tab pos="355600" algn="l"/>
              </a:tabLst>
              <a:defRPr/>
            </a:pPr>
            <a:r>
              <a:rPr lang="de-DE" sz="2100" b="0" dirty="0" smtClean="0">
                <a:latin typeface="Arial-BoldMT" charset="0"/>
                <a:ea typeface="ＭＳ Ｐゴシック" charset="0"/>
              </a:rPr>
              <a:t>	</a:t>
            </a:r>
            <a:r>
              <a:rPr lang="de-DE" sz="2100" dirty="0" smtClean="0">
                <a:latin typeface="Arial-BoldMT" charset="0"/>
                <a:ea typeface="ＭＳ Ｐゴシック" charset="0"/>
              </a:rPr>
              <a:t>1 </a:t>
            </a:r>
            <a:r>
              <a:rPr lang="de-DE" sz="2100" cap="none" dirty="0" smtClean="0">
                <a:latin typeface="Arial-BoldMT" charset="0"/>
                <a:ea typeface="ＭＳ Ｐゴシック" charset="0"/>
              </a:rPr>
              <a:t>Aufgaben und Ziele des Faches</a:t>
            </a:r>
            <a:endParaRPr lang="de-DE" sz="1600" cap="none" dirty="0">
              <a:latin typeface="Arial-BoldMT" charset="0"/>
              <a:ea typeface="ＭＳ Ｐゴシック" charset="0"/>
            </a:endParaRPr>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4"/>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C3B64A-071B-9544-B9D0-8C2FE15CF4F3}" type="slidenum">
              <a:rPr lang="de-DE"/>
              <a:pPr eaLnBrk="1" hangingPunct="1"/>
              <a:t>21</a:t>
            </a:fld>
            <a:endParaRPr lang="de-DE"/>
          </a:p>
        </p:txBody>
      </p:sp>
      <p:sp>
        <p:nvSpPr>
          <p:cNvPr id="6" name="Rechteck 5"/>
          <p:cNvSpPr/>
          <p:nvPr/>
        </p:nvSpPr>
        <p:spPr>
          <a:xfrm>
            <a:off x="855663" y="1746250"/>
            <a:ext cx="7056437" cy="954088"/>
          </a:xfrm>
          <a:prstGeom prst="rect">
            <a:avLst/>
          </a:prstGeom>
        </p:spPr>
        <p:txBody>
          <a:bodyPr>
            <a:spAutoFit/>
          </a:bodyPr>
          <a:lstStyle/>
          <a:p>
            <a:pPr marL="355600" indent="-355600">
              <a:tabLst>
                <a:tab pos="355600" algn="l"/>
                <a:tab pos="7543800" algn="r"/>
              </a:tabLst>
              <a:defRPr/>
            </a:pPr>
            <a:r>
              <a:rPr lang="de-DE" sz="2800" b="1" cap="all" dirty="0">
                <a:solidFill>
                  <a:srgbClr val="000090"/>
                </a:solidFill>
                <a:latin typeface="Arial-BoldMT" charset="0"/>
                <a:cs typeface="ＭＳ Ｐゴシック"/>
              </a:rPr>
              <a:t>2 	</a:t>
            </a:r>
            <a:r>
              <a:rPr lang="de-DE" sz="2800" b="1" dirty="0">
                <a:solidFill>
                  <a:srgbClr val="000090"/>
                </a:solidFill>
                <a:latin typeface="Arial-BoldMT" charset="0"/>
                <a:cs typeface="ＭＳ Ｐゴシック"/>
              </a:rPr>
              <a:t>Kompetenzbereiche, Inhaltsfelder und  Kompetenzerwartungen</a:t>
            </a:r>
          </a:p>
        </p:txBody>
      </p:sp>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1"/>
          <p:cNvSpPr txBox="1">
            <a:spLocks/>
          </p:cNvSpPr>
          <p:nvPr/>
        </p:nvSpPr>
        <p:spPr bwMode="auto">
          <a:xfrm>
            <a:off x="742950" y="1433513"/>
            <a:ext cx="5932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 indent="-266700">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de-DE" b="1" dirty="0">
                <a:solidFill>
                  <a:srgbClr val="000090"/>
                </a:solidFill>
                <a:latin typeface="Arial-BoldMT" charset="0"/>
                <a:ea typeface="MS PGothic" charset="0"/>
                <a:cs typeface="MS PGothic" charset="0"/>
              </a:rPr>
              <a:t>Kompetenzbereiche</a:t>
            </a:r>
          </a:p>
        </p:txBody>
      </p:sp>
      <p:sp>
        <p:nvSpPr>
          <p:cNvPr id="31748"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9975EB6-A30D-524E-A96D-E14274CE7541}" type="slidenum">
              <a:rPr lang="de-DE" sz="800">
                <a:ea typeface="MS PGothic" charset="0"/>
                <a:cs typeface="MS PGothic" charset="0"/>
              </a:rPr>
              <a:pPr/>
              <a:t>22</a:t>
            </a:fld>
            <a:endParaRPr lang="de-DE" sz="800">
              <a:ea typeface="MS PGothic" charset="0"/>
              <a:cs typeface="MS PGothic" charset="0"/>
            </a:endParaRPr>
          </a:p>
        </p:txBody>
      </p:sp>
      <p:pic>
        <p:nvPicPr>
          <p:cNvPr id="5" name="Grafik 15"/>
          <p:cNvPicPr/>
          <p:nvPr/>
        </p:nvPicPr>
        <p:blipFill rotWithShape="1">
          <a:blip r:embed="rId3" cstate="email">
            <a:extLst>
              <a:ext uri="{28A0092B-C50C-407E-A947-70E740481C1C}">
                <a14:useLocalDpi xmlns:a14="http://schemas.microsoft.com/office/drawing/2010/main" val="0"/>
              </a:ext>
            </a:extLst>
          </a:blip>
          <a:srcRect b="50254"/>
          <a:stretch/>
        </p:blipFill>
        <p:spPr>
          <a:xfrm>
            <a:off x="863600" y="2082801"/>
            <a:ext cx="7175500" cy="3263900"/>
          </a:xfrm>
          <a:prstGeom prst="rect">
            <a:avLst/>
          </a:prstGeom>
        </p:spPr>
      </p:pic>
      <p:sp>
        <p:nvSpPr>
          <p:cNvPr id="2" name="Foliennummernplatzhalter 1"/>
          <p:cNvSpPr>
            <a:spLocks noGrp="1"/>
          </p:cNvSpPr>
          <p:nvPr>
            <p:ph type="sldNum" sz="quarter" idx="11"/>
          </p:nvPr>
        </p:nvSpPr>
        <p:spPr/>
        <p:txBody>
          <a:bodyPr/>
          <a:lstStyle/>
          <a:p>
            <a:fld id="{CD104F33-73FD-064D-987D-430CF3332FCC}" type="slidenum">
              <a:rPr lang="de-DE" smtClean="0"/>
              <a:pPr/>
              <a:t>22</a:t>
            </a:fld>
            <a:endParaRPr lang="de-DE"/>
          </a:p>
        </p:txBody>
      </p:sp>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88938" y="1403350"/>
            <a:ext cx="8064500" cy="4718050"/>
          </a:xfrm>
        </p:spPr>
        <p:txBody>
          <a:bodyPr tIns="144000"/>
          <a:lstStyle/>
          <a:p>
            <a:pPr marL="541338" indent="-452438" eaLnBrk="1" hangingPunct="1"/>
            <a:r>
              <a:rPr lang="de-DE">
                <a:solidFill>
                  <a:srgbClr val="000090"/>
                </a:solidFill>
                <a:latin typeface="Arial" charset="0"/>
                <a:ea typeface="MS PGothic" charset="0"/>
                <a:cs typeface="MS PGothic" charset="0"/>
              </a:rPr>
              <a:t>Kompetenzbereiche</a:t>
            </a:r>
            <a:r>
              <a:rPr lang="de-DE" sz="1800">
                <a:solidFill>
                  <a:srgbClr val="000090"/>
                </a:solidFill>
                <a:latin typeface="Arial" charset="0"/>
                <a:ea typeface="MS PGothic" charset="0"/>
                <a:cs typeface="MS PGothic" charset="0"/>
              </a:rPr>
              <a:t/>
            </a:r>
            <a:br>
              <a:rPr lang="de-DE" sz="1800">
                <a:solidFill>
                  <a:srgbClr val="000090"/>
                </a:solidFill>
                <a:latin typeface="Arial" charset="0"/>
                <a:ea typeface="MS PGothic" charset="0"/>
                <a:cs typeface="MS PGothic" charset="0"/>
              </a:rPr>
            </a:b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Argumentieren </a:t>
            </a:r>
            <a:r>
              <a:rPr lang="de-DE" sz="1800">
                <a:solidFill>
                  <a:schemeClr val="tx2"/>
                </a:solidFill>
                <a:latin typeface="Arial-BoldMT" charset="0"/>
                <a:ea typeface="MS PGothic" charset="0"/>
                <a:cs typeface="MS PGothic" charset="0"/>
              </a:rPr>
              <a:t/>
            </a:r>
            <a:br>
              <a:rPr lang="de-DE" sz="1800">
                <a:solidFill>
                  <a:schemeClr val="tx2"/>
                </a:solidFill>
                <a:latin typeface="Arial-BoldMT" charset="0"/>
                <a:ea typeface="MS PGothic" charset="0"/>
                <a:cs typeface="MS PGothic" charset="0"/>
              </a:rPr>
            </a:br>
            <a:r>
              <a:rPr lang="de-DE" sz="1400" b="0">
                <a:latin typeface="Arial" charset="0"/>
                <a:ea typeface="MS PGothic" charset="0"/>
                <a:cs typeface="MS PGothic" charset="0"/>
              </a:rPr>
              <a:t>Argumentieren umfasst das Erläutern, Begründen und Beurteilen in informatischen Sachzusammenhängen und Prozessen… </a:t>
            </a:r>
            <a:r>
              <a:rPr lang="de-DE" sz="1800">
                <a:solidFill>
                  <a:schemeClr val="tx2"/>
                </a:solidFill>
                <a:latin typeface="Arial-BoldMT" charset="0"/>
                <a:ea typeface="MS PGothic" charset="0"/>
                <a:cs typeface="MS PGothic" charset="0"/>
              </a:rPr>
              <a:t/>
            </a:r>
            <a:br>
              <a:rPr lang="de-DE" sz="1800">
                <a:solidFill>
                  <a:schemeClr val="tx2"/>
                </a:solidFill>
                <a:latin typeface="Arial-BoldMT" charset="0"/>
                <a:ea typeface="MS PGothic" charset="0"/>
                <a:cs typeface="MS PGothic" charset="0"/>
              </a:rPr>
            </a:br>
            <a:r>
              <a:rPr lang="de-DE" sz="1800">
                <a:solidFill>
                  <a:schemeClr val="tx2"/>
                </a:solidFill>
                <a:latin typeface="Arial-BoldMT" charset="0"/>
                <a:ea typeface="MS PGothic" charset="0"/>
                <a:cs typeface="MS PGothic" charset="0"/>
              </a:rPr>
              <a:t/>
            </a:r>
            <a:br>
              <a:rPr lang="de-DE" sz="1800">
                <a:solidFill>
                  <a:schemeClr val="tx2"/>
                </a:solidFill>
                <a:latin typeface="Arial-BoldMT" charset="0"/>
                <a:ea typeface="MS PGothic" charset="0"/>
                <a:cs typeface="MS PGothic" charset="0"/>
              </a:rPr>
            </a:br>
            <a:r>
              <a:rPr lang="de-DE" sz="1800">
                <a:latin typeface="Arial" charset="0"/>
                <a:ea typeface="MS PGothic" charset="0"/>
                <a:cs typeface="MS PGothic" charset="0"/>
              </a:rPr>
              <a:t>Modellieren</a:t>
            </a:r>
            <a:br>
              <a:rPr lang="de-DE" sz="1800">
                <a:latin typeface="Arial" charset="0"/>
                <a:ea typeface="MS PGothic" charset="0"/>
                <a:cs typeface="MS PGothic" charset="0"/>
              </a:rPr>
            </a:br>
            <a:r>
              <a:rPr lang="de-DE" sz="1400" b="0">
                <a:latin typeface="Arial" charset="0"/>
                <a:ea typeface="MS PGothic" charset="0"/>
                <a:cs typeface="MS PGothic" charset="0"/>
              </a:rPr>
              <a:t>Informatisches Modellieren zielt auf eine abstrahierende Beschreibung der wesentlichen Komponenten und Parameter eines realen oder geplanten Systems sowie des </a:t>
            </a:r>
            <a:br>
              <a:rPr lang="de-DE" sz="1400" b="0">
                <a:latin typeface="Arial" charset="0"/>
                <a:ea typeface="MS PGothic" charset="0"/>
                <a:cs typeface="MS PGothic" charset="0"/>
              </a:rPr>
            </a:br>
            <a:r>
              <a:rPr lang="de-DE" sz="1400" b="0">
                <a:latin typeface="Arial" charset="0"/>
                <a:ea typeface="MS PGothic" charset="0"/>
                <a:cs typeface="MS PGothic" charset="0"/>
              </a:rPr>
              <a:t>Ordnungsgefüges und der Wirkungsbeziehungen zwischen ihnen. </a:t>
            </a: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Implementieren</a:t>
            </a:r>
            <a:br>
              <a:rPr lang="de-DE" sz="1800">
                <a:latin typeface="Arial" charset="0"/>
                <a:ea typeface="MS PGothic" charset="0"/>
                <a:cs typeface="MS PGothic" charset="0"/>
              </a:rPr>
            </a:br>
            <a:r>
              <a:rPr lang="de-DE" sz="1400" b="0">
                <a:latin typeface="Arial" charset="0"/>
                <a:ea typeface="MS PGothic" charset="0"/>
                <a:cs typeface="MS PGothic" charset="0"/>
              </a:rPr>
              <a:t>Implementieren umfasst die Umsetzung eines Modells in ein Informatiksystem. </a:t>
            </a: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Darstellen und Interpretieren</a:t>
            </a:r>
            <a:br>
              <a:rPr lang="de-DE" sz="1800">
                <a:latin typeface="Arial" charset="0"/>
                <a:ea typeface="MS PGothic" charset="0"/>
                <a:cs typeface="MS PGothic" charset="0"/>
              </a:rPr>
            </a:br>
            <a:r>
              <a:rPr lang="de-DE" sz="1800">
                <a:latin typeface="Arial" charset="0"/>
                <a:ea typeface="MS PGothic" charset="0"/>
                <a:cs typeface="MS PGothic" charset="0"/>
              </a:rPr>
              <a:t/>
            </a:r>
            <a:br>
              <a:rPr lang="de-DE" sz="1800">
                <a:latin typeface="Arial" charset="0"/>
                <a:ea typeface="MS PGothic" charset="0"/>
                <a:cs typeface="MS PGothic" charset="0"/>
              </a:rPr>
            </a:br>
            <a:r>
              <a:rPr lang="de-DE" sz="1800">
                <a:latin typeface="Arial" charset="0"/>
                <a:ea typeface="MS PGothic" charset="0"/>
                <a:cs typeface="MS PGothic" charset="0"/>
              </a:rPr>
              <a:t>Kommunizieren und Kooperieren</a:t>
            </a:r>
            <a:endParaRPr lang="de-DE" sz="1800" b="0">
              <a:latin typeface="Arial" charset="0"/>
              <a:ea typeface="MS PGothic" charset="0"/>
              <a:cs typeface="MS PGothic" charset="0"/>
            </a:endParaRPr>
          </a:p>
        </p:txBody>
      </p:sp>
      <p:sp>
        <p:nvSpPr>
          <p:cNvPr id="32771"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11166C4-DBC8-9B4E-B02A-0EB7C6E04EA5}" type="slidenum">
              <a:rPr lang="de-DE" sz="800">
                <a:ea typeface="MS PGothic" charset="0"/>
                <a:cs typeface="MS PGothic" charset="0"/>
              </a:rPr>
              <a:pPr/>
              <a:t>23</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23</a:t>
            </a:fld>
            <a:endParaRPr lang="de-DE"/>
          </a:p>
        </p:txBody>
      </p:sp>
    </p:spTree>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411163" y="1373188"/>
            <a:ext cx="8064500" cy="568325"/>
          </a:xfrm>
        </p:spPr>
        <p:txBody>
          <a:bodyPr tIns="144000"/>
          <a:lstStyle/>
          <a:p>
            <a:pPr marL="266700" indent="-266700" eaLnBrk="1" hangingPunct="1"/>
            <a:r>
              <a:rPr lang="de-DE">
                <a:solidFill>
                  <a:srgbClr val="000090"/>
                </a:solidFill>
                <a:latin typeface="Arial" charset="0"/>
                <a:ea typeface="MS PGothic" charset="0"/>
                <a:cs typeface="MS PGothic" charset="0"/>
              </a:rPr>
              <a:t>Übergeordnete Kompetenzen </a:t>
            </a:r>
            <a:r>
              <a:rPr lang="de-DE">
                <a:latin typeface="Arial" charset="0"/>
                <a:ea typeface="MS PGothic" charset="0"/>
                <a:cs typeface="MS PGothic" charset="0"/>
              </a:rPr>
              <a:t/>
            </a:r>
            <a:br>
              <a:rPr lang="de-DE">
                <a:latin typeface="Arial" charset="0"/>
                <a:ea typeface="MS PGothic" charset="0"/>
                <a:cs typeface="MS PGothic" charset="0"/>
              </a:rPr>
            </a:br>
            <a:r>
              <a:rPr lang="de-DE">
                <a:latin typeface="Arial" charset="0"/>
                <a:ea typeface="MS PGothic" charset="0"/>
                <a:cs typeface="MS PGothic" charset="0"/>
              </a:rPr>
              <a:t/>
            </a:r>
            <a:br>
              <a:rPr lang="de-DE">
                <a:latin typeface="Arial" charset="0"/>
                <a:ea typeface="MS PGothic" charset="0"/>
                <a:cs typeface="MS PGothic" charset="0"/>
              </a:rPr>
            </a:br>
            <a:endParaRPr lang="de-DE" b="0">
              <a:latin typeface="Arial" charset="0"/>
              <a:ea typeface="MS PGothic" charset="0"/>
              <a:cs typeface="MS PGothic" charset="0"/>
            </a:endParaRPr>
          </a:p>
        </p:txBody>
      </p:sp>
      <p:sp>
        <p:nvSpPr>
          <p:cNvPr id="33795" name="Textfeld 1"/>
          <p:cNvSpPr txBox="1">
            <a:spLocks noChangeArrowheads="1"/>
          </p:cNvSpPr>
          <p:nvPr/>
        </p:nvSpPr>
        <p:spPr bwMode="auto">
          <a:xfrm>
            <a:off x="603250" y="2065338"/>
            <a:ext cx="752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1800">
                <a:ea typeface="MS PGothic" charset="0"/>
                <a:cs typeface="MS PGothic" charset="0"/>
              </a:rPr>
              <a:t>Ausgewiesener Kompetenzzuwachs z.B. im Kompetenzbereich</a:t>
            </a:r>
          </a:p>
          <a:p>
            <a:r>
              <a:rPr lang="de-DE" sz="1800">
                <a:ea typeface="MS PGothic" charset="0"/>
                <a:cs typeface="MS PGothic" charset="0"/>
              </a:rPr>
              <a:t>Kommunizieren</a:t>
            </a:r>
          </a:p>
          <a:p>
            <a:endParaRPr lang="de-DE" sz="1800">
              <a:ea typeface="MS PGothic" charset="0"/>
              <a:cs typeface="MS PGothic" charset="0"/>
            </a:endParaRPr>
          </a:p>
          <a:p>
            <a:r>
              <a:rPr lang="de-DE" sz="1800">
                <a:ea typeface="MS PGothic" charset="0"/>
                <a:cs typeface="MS PGothic" charset="0"/>
              </a:rPr>
              <a:t>Schülerinnen und Schüler</a:t>
            </a:r>
          </a:p>
        </p:txBody>
      </p:sp>
      <p:graphicFrame>
        <p:nvGraphicFramePr>
          <p:cNvPr id="7" name="Tabelle 6"/>
          <p:cNvGraphicFramePr>
            <a:graphicFrameLocks noGrp="1"/>
          </p:cNvGraphicFramePr>
          <p:nvPr/>
        </p:nvGraphicFramePr>
        <p:xfrm>
          <a:off x="742950" y="3273425"/>
          <a:ext cx="6096000" cy="2362935"/>
        </p:xfrm>
        <a:graphic>
          <a:graphicData uri="http://schemas.openxmlformats.org/drawingml/2006/table">
            <a:tbl>
              <a:tblPr/>
              <a:tblGrid>
                <a:gridCol w="3048000"/>
                <a:gridCol w="3048000"/>
              </a:tblGrid>
              <a:tr h="4730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MS PGothic" charset="0"/>
                          <a:cs typeface="MS PGothic" charset="0"/>
                        </a:rPr>
                        <a:t>verwenden Fachausdrücke bei der Kommunikation über informatische Sachverhalte,</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MS PGothic" charset="0"/>
                          <a:cs typeface="MS PGothic" charset="0"/>
                        </a:rPr>
                        <a:t>verwenden die Fachsprache bei der Kommunikation über informatische Sachverhalte,</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MS PGothic" charset="0"/>
                          <a:cs typeface="MS PGothic" charset="0"/>
                        </a:rPr>
                        <a:t>kommunizieren und kooperieren in Gruppen- und Partnerarbeit.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Arial" charset="0"/>
                        <a:ea typeface="MS PGothic" charset="0"/>
                        <a:cs typeface="MS PGothic" charset="0"/>
                      </a:endParaRP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7F7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Arial" charset="0"/>
                          <a:ea typeface="MS PGothic" charset="0"/>
                          <a:cs typeface="MS PGothic" charset="0"/>
                        </a:rPr>
                        <a:t>organisieren und koordinieren kooperatives und eigenverantwortliches Arbeiten</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7F7F7"/>
                    </a:solidFill>
                  </a:tcPr>
                </a:tc>
              </a:tr>
            </a:tbl>
          </a:graphicData>
        </a:graphic>
      </p:graphicFrame>
      <p:sp>
        <p:nvSpPr>
          <p:cNvPr id="3380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6297E24-34B0-6B46-8C2D-6FAAE40F1E3C}" type="slidenum">
              <a:rPr lang="de-DE" sz="800">
                <a:ea typeface="MS PGothic" charset="0"/>
                <a:cs typeface="MS PGothic" charset="0"/>
              </a:rPr>
              <a:pPr/>
              <a:t>24</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24</a:t>
            </a:fld>
            <a:endParaRPr lang="de-DE"/>
          </a:p>
        </p:txBody>
      </p:sp>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4"/>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F810DA-BC06-554F-AC3C-6B4F95607986}" type="slidenum">
              <a:rPr lang="de-DE"/>
              <a:pPr eaLnBrk="1" hangingPunct="1"/>
              <a:t>25</a:t>
            </a:fld>
            <a:endParaRPr lang="de-DE"/>
          </a:p>
        </p:txBody>
      </p:sp>
      <p:sp>
        <p:nvSpPr>
          <p:cNvPr id="6" name="Rechteck 5"/>
          <p:cNvSpPr/>
          <p:nvPr/>
        </p:nvSpPr>
        <p:spPr>
          <a:xfrm>
            <a:off x="520700" y="1790700"/>
            <a:ext cx="8331200" cy="4524375"/>
          </a:xfrm>
          <a:prstGeom prst="rect">
            <a:avLst/>
          </a:prstGeom>
        </p:spPr>
        <p:txBody>
          <a:bodyPr>
            <a:spAutoFit/>
          </a:bodyPr>
          <a:lstStyle/>
          <a:p>
            <a:r>
              <a:rPr lang="de-DE" dirty="0">
                <a:ea typeface="MS PGothic" charset="0"/>
                <a:cs typeface="MS PGothic" charset="0"/>
              </a:rPr>
              <a:t>Übergeordnete Kompetenzen z.B. in den Kompetenzbereichen  </a:t>
            </a:r>
            <a:r>
              <a:rPr lang="de-DE" dirty="0"/>
              <a:t>Modellieren und Implementieren in EPH und QPH identisch.</a:t>
            </a:r>
          </a:p>
          <a:p>
            <a:endParaRPr lang="de-DE" dirty="0"/>
          </a:p>
          <a:p>
            <a:r>
              <a:rPr lang="de-DE" dirty="0"/>
              <a:t>Ein Kompetenzzuwachs ergibt sich aus </a:t>
            </a:r>
          </a:p>
          <a:p>
            <a:pPr marL="266700" indent="-266700">
              <a:buFont typeface="Arial" charset="0"/>
              <a:buChar char="•"/>
            </a:pPr>
            <a:r>
              <a:rPr lang="de-DE" dirty="0"/>
              <a:t>der Zugänglichkeit der Kontexte und Beispiele,</a:t>
            </a:r>
          </a:p>
          <a:p>
            <a:pPr marL="266700" indent="-266700">
              <a:buFont typeface="Arial" charset="0"/>
              <a:buChar char="•"/>
            </a:pPr>
            <a:r>
              <a:rPr lang="de-DE" dirty="0"/>
              <a:t>dem Umfang und der Komplexität der Problemstellungen sowie der Lösungswege,</a:t>
            </a:r>
          </a:p>
          <a:p>
            <a:pPr marL="266700" indent="-266700">
              <a:buFont typeface="Arial" charset="0"/>
              <a:buChar char="•"/>
            </a:pPr>
            <a:r>
              <a:rPr lang="de-DE" dirty="0"/>
              <a:t>den Anforderungen, die an das Abstraktionsvermögen und das analytische Denken gestellt werden, </a:t>
            </a:r>
          </a:p>
          <a:p>
            <a:pPr marL="266700" indent="-266700">
              <a:buFont typeface="Arial" charset="0"/>
              <a:buChar char="•"/>
            </a:pPr>
            <a:r>
              <a:rPr lang="de-DE" dirty="0"/>
              <a:t>dem zur Problemlösung erforderlichen Grad des Verfügens über Problemlösestrategien,</a:t>
            </a:r>
          </a:p>
          <a:p>
            <a:pPr marL="266700" indent="-266700">
              <a:buFont typeface="Arial" charset="0"/>
              <a:buChar char="•"/>
            </a:pPr>
            <a:r>
              <a:rPr lang="de-DE" dirty="0"/>
              <a:t>dem Grad der Vernetzung der Kompetenzen, die für eine Bearbeitung von Problemstellungen erforderlich sind,</a:t>
            </a:r>
          </a:p>
          <a:p>
            <a:pPr marL="266700" indent="-266700">
              <a:buFont typeface="Arial" charset="0"/>
              <a:buChar char="•"/>
            </a:pPr>
            <a:r>
              <a:rPr lang="de-DE" dirty="0"/>
              <a:t>dem Grad der Selbstständigkeit der Schülerinnen und Schüler bei der Problemlösung,</a:t>
            </a:r>
          </a:p>
          <a:p>
            <a:pPr marL="266700" indent="-266700">
              <a:buFont typeface="Arial" charset="0"/>
              <a:buChar char="•"/>
            </a:pPr>
            <a:r>
              <a:rPr lang="de-DE" dirty="0"/>
              <a:t>sowie dem Grad der Arbeitsteilung bei der Problemlösung.</a:t>
            </a:r>
          </a:p>
        </p:txBody>
      </p:sp>
      <p:sp>
        <p:nvSpPr>
          <p:cNvPr id="9" name="Rectangle 9"/>
          <p:cNvSpPr>
            <a:spLocks noGrp="1" noChangeArrowheads="1"/>
          </p:cNvSpPr>
          <p:nvPr>
            <p:ph type="title"/>
          </p:nvPr>
        </p:nvSpPr>
        <p:spPr>
          <a:xfrm>
            <a:off x="284163" y="1295400"/>
            <a:ext cx="8064500" cy="533400"/>
          </a:xfrm>
        </p:spPr>
        <p:txBody>
          <a:bodyPr tIns="144000"/>
          <a:lstStyle/>
          <a:p>
            <a:pPr eaLnBrk="1" hangingPunct="1"/>
            <a:r>
              <a:rPr lang="de-DE" sz="2000" cap="none">
                <a:solidFill>
                  <a:srgbClr val="000090"/>
                </a:solidFill>
                <a:latin typeface="Arial" charset="0"/>
                <a:ea typeface="MS PGothic" charset="0"/>
                <a:cs typeface="MS PGothic" charset="0"/>
              </a:rPr>
              <a:t>Übergeordnete Kompetenzen </a:t>
            </a:r>
            <a:endParaRPr lang="de-DE" sz="1800" b="0" cap="none">
              <a:solidFill>
                <a:srgbClr val="000090"/>
              </a:solidFill>
              <a:latin typeface="Arial" charset="0"/>
              <a:ea typeface="MS PGothic" charset="0"/>
              <a:cs typeface="MS PGothic" charset="0"/>
            </a:endParaRPr>
          </a:p>
        </p:txBody>
      </p:sp>
      <p:sp>
        <p:nvSpPr>
          <p:cNvPr id="10" name="Interaktive Schaltfläche: Zurückkehren 9">
            <a:hlinkClick r:id="" action="ppaction://hlinkshowjump?jump=lastslideviewed" highlightClick="1"/>
          </p:cNvPr>
          <p:cNvSpPr>
            <a:spLocks noChangeArrowheads="1"/>
          </p:cNvSpPr>
          <p:nvPr/>
        </p:nvSpPr>
        <p:spPr bwMode="auto">
          <a:xfrm>
            <a:off x="8458200" y="6438900"/>
            <a:ext cx="165100" cy="153988"/>
          </a:xfrm>
          <a:prstGeom prst="actionButtonReturn">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solidFill>
                <a:schemeClr val="lt1"/>
              </a:solidFill>
              <a:latin typeface="+mn-lt"/>
              <a:ea typeface="+mn-ea"/>
            </a:endParaRPr>
          </a:p>
        </p:txBody>
      </p:sp>
    </p:spTree>
  </p:cSld>
  <p:clrMapOvr>
    <a:masterClrMapping/>
  </p:clrMapOvr>
  <p:transition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el 1"/>
          <p:cNvSpPr txBox="1">
            <a:spLocks/>
          </p:cNvSpPr>
          <p:nvPr/>
        </p:nvSpPr>
        <p:spPr bwMode="auto">
          <a:xfrm>
            <a:off x="539750" y="1416050"/>
            <a:ext cx="5932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 indent="-266700">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de-DE" sz="2000" b="1">
                <a:solidFill>
                  <a:srgbClr val="000090"/>
                </a:solidFill>
                <a:ea typeface="MS PGothic" charset="0"/>
                <a:cs typeface="MS PGothic" charset="0"/>
              </a:rPr>
              <a:t>Inhaltsfelder</a:t>
            </a:r>
          </a:p>
        </p:txBody>
      </p:sp>
      <p:sp>
        <p:nvSpPr>
          <p:cNvPr id="3584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7414CA1-918E-3748-9657-C08D416C351A}" type="slidenum">
              <a:rPr lang="de-DE" sz="800">
                <a:ea typeface="MS PGothic" charset="0"/>
                <a:cs typeface="MS PGothic" charset="0"/>
              </a:rPr>
              <a:pPr/>
              <a:t>26</a:t>
            </a:fld>
            <a:endParaRPr lang="de-DE" sz="800">
              <a:ea typeface="MS PGothic" charset="0"/>
              <a:cs typeface="MS PGothic" charset="0"/>
            </a:endParaRPr>
          </a:p>
        </p:txBody>
      </p:sp>
      <p:pic>
        <p:nvPicPr>
          <p:cNvPr id="5" name="Grafik 15"/>
          <p:cNvPicPr/>
          <p:nvPr/>
        </p:nvPicPr>
        <p:blipFill rotWithShape="1">
          <a:blip r:embed="rId3" cstate="email">
            <a:extLst>
              <a:ext uri="{28A0092B-C50C-407E-A947-70E740481C1C}">
                <a14:useLocalDpi xmlns:a14="http://schemas.microsoft.com/office/drawing/2010/main" val="0"/>
              </a:ext>
            </a:extLst>
          </a:blip>
          <a:srcRect t="55845"/>
          <a:stretch/>
        </p:blipFill>
        <p:spPr>
          <a:xfrm>
            <a:off x="825500" y="2235201"/>
            <a:ext cx="7492999" cy="3692524"/>
          </a:xfrm>
          <a:prstGeom prst="rect">
            <a:avLst/>
          </a:prstGeom>
        </p:spPr>
      </p:pic>
      <p:sp>
        <p:nvSpPr>
          <p:cNvPr id="2" name="Foliennummernplatzhalter 1"/>
          <p:cNvSpPr>
            <a:spLocks noGrp="1"/>
          </p:cNvSpPr>
          <p:nvPr>
            <p:ph type="sldNum" sz="quarter" idx="11"/>
          </p:nvPr>
        </p:nvSpPr>
        <p:spPr/>
        <p:txBody>
          <a:bodyPr/>
          <a:lstStyle/>
          <a:p>
            <a:fld id="{CD104F33-73FD-064D-987D-430CF3332FCC}" type="slidenum">
              <a:rPr lang="de-DE" smtClean="0"/>
              <a:pPr/>
              <a:t>26</a:t>
            </a:fld>
            <a:endParaRPr lang="de-DE"/>
          </a:p>
        </p:txBody>
      </p:sp>
    </p:spTree>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txBox="1">
            <a:spLocks noChangeArrowheads="1"/>
          </p:cNvSpPr>
          <p:nvPr/>
        </p:nvSpPr>
        <p:spPr bwMode="auto">
          <a:xfrm>
            <a:off x="468313" y="1268413"/>
            <a:ext cx="8064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400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r>
              <a:rPr lang="de-DE" sz="2000" b="1" dirty="0">
                <a:solidFill>
                  <a:srgbClr val="000090"/>
                </a:solidFill>
                <a:ea typeface="MS PGothic" charset="0"/>
                <a:cs typeface="MS PGothic" charset="0"/>
              </a:rPr>
              <a:t>Inhaltsfelder</a:t>
            </a:r>
            <a:r>
              <a:rPr lang="de-DE" sz="1800" b="1" dirty="0">
                <a:solidFill>
                  <a:schemeClr val="tx2"/>
                </a:solidFill>
                <a:ea typeface="MS PGothic" charset="0"/>
                <a:cs typeface="MS PGothic" charset="0"/>
              </a:rPr>
              <a:t/>
            </a:r>
            <a:br>
              <a:rPr lang="de-DE" sz="1800" b="1" dirty="0">
                <a:solidFill>
                  <a:schemeClr val="tx2"/>
                </a:solidFill>
                <a:ea typeface="MS PGothic" charset="0"/>
                <a:cs typeface="MS PGothic" charset="0"/>
              </a:rPr>
            </a:br>
            <a:endParaRPr lang="de-DE" sz="1800" b="1" dirty="0" smtClean="0">
              <a:solidFill>
                <a:schemeClr val="tx2"/>
              </a:solidFill>
              <a:ea typeface="MS PGothic" charset="0"/>
              <a:cs typeface="MS PGothic" charset="0"/>
            </a:endParaRPr>
          </a:p>
          <a:p>
            <a:pPr marL="342900" indent="-342900">
              <a:lnSpc>
                <a:spcPct val="150000"/>
              </a:lnSpc>
              <a:buFontTx/>
              <a:buAutoNum type="arabicPeriod"/>
            </a:pPr>
            <a:r>
              <a:rPr lang="de-DE" sz="1800" b="1" dirty="0" smtClean="0">
                <a:ea typeface="MS PGothic" charset="0"/>
                <a:cs typeface="MS PGothic" charset="0"/>
              </a:rPr>
              <a:t>Daten und ihre Strukturierung</a:t>
            </a:r>
          </a:p>
          <a:p>
            <a:pPr marL="342900" indent="-342900">
              <a:lnSpc>
                <a:spcPct val="150000"/>
              </a:lnSpc>
              <a:buFontTx/>
              <a:buAutoNum type="arabicPeriod"/>
            </a:pPr>
            <a:endParaRPr lang="de-DE" sz="1800" dirty="0">
              <a:ea typeface="MS PGothic" charset="0"/>
              <a:cs typeface="MS PGothic" charset="0"/>
            </a:endParaRPr>
          </a:p>
          <a:p>
            <a:pPr marL="342900" indent="-342900">
              <a:lnSpc>
                <a:spcPct val="150000"/>
              </a:lnSpc>
            </a:pPr>
            <a:endParaRPr lang="de-DE" sz="1800" dirty="0">
              <a:ea typeface="MS PGothic" charset="0"/>
              <a:cs typeface="MS PGothic" charset="0"/>
            </a:endParaRPr>
          </a:p>
          <a:p>
            <a:pPr marL="342900" indent="-342900">
              <a:lnSpc>
                <a:spcPct val="150000"/>
              </a:lnSpc>
            </a:pPr>
            <a:endParaRPr lang="de-DE" sz="1800" b="1" dirty="0">
              <a:ea typeface="MS PGothic" charset="0"/>
              <a:cs typeface="MS PGothic" charset="0"/>
            </a:endParaRPr>
          </a:p>
          <a:p>
            <a:pPr marL="342900" indent="-342900">
              <a:lnSpc>
                <a:spcPct val="150000"/>
              </a:lnSpc>
            </a:pPr>
            <a:r>
              <a:rPr lang="de-DE" sz="1800" dirty="0" smtClean="0">
                <a:ea typeface="MS PGothic" charset="0"/>
                <a:cs typeface="MS PGothic" charset="0"/>
              </a:rPr>
              <a:t>2</a:t>
            </a:r>
            <a:r>
              <a:rPr lang="de-DE" sz="1800" dirty="0">
                <a:ea typeface="MS PGothic" charset="0"/>
                <a:cs typeface="MS PGothic" charset="0"/>
              </a:rPr>
              <a:t>. </a:t>
            </a:r>
            <a:r>
              <a:rPr lang="de-DE" sz="1800" b="1" dirty="0">
                <a:ea typeface="MS PGothic" charset="0"/>
                <a:cs typeface="MS PGothic" charset="0"/>
              </a:rPr>
              <a:t> Algorithmen</a:t>
            </a:r>
          </a:p>
        </p:txBody>
      </p:sp>
      <p:graphicFrame>
        <p:nvGraphicFramePr>
          <p:cNvPr id="2" name="Tabelle 1"/>
          <p:cNvGraphicFramePr>
            <a:graphicFrameLocks noGrp="1"/>
          </p:cNvGraphicFramePr>
          <p:nvPr>
            <p:extLst>
              <p:ext uri="{D42A27DB-BD31-4B8C-83A1-F6EECF244321}">
                <p14:modId xmlns:p14="http://schemas.microsoft.com/office/powerpoint/2010/main" val="17466220"/>
              </p:ext>
            </p:extLst>
          </p:nvPr>
        </p:nvGraphicFramePr>
        <p:xfrm>
          <a:off x="781050" y="2511425"/>
          <a:ext cx="6096000" cy="1039813"/>
        </p:xfrm>
        <a:graphic>
          <a:graphicData uri="http://schemas.openxmlformats.org/drawingml/2006/table">
            <a:tbl>
              <a:tblPr/>
              <a:tblGrid>
                <a:gridCol w="3048000"/>
                <a:gridCol w="3048000"/>
              </a:tblGrid>
              <a:tr h="4603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rgbClr val="000000"/>
                          </a:solidFill>
                          <a:effectLst/>
                          <a:latin typeface="Arial" charset="0"/>
                          <a:ea typeface="ＭＳ Ｐゴシック" charset="0"/>
                        </a:rPr>
                        <a:t>Objekte und Klassen</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dirty="0">
                          <a:ln>
                            <a:noFill/>
                          </a:ln>
                          <a:solidFill>
                            <a:srgbClr val="000000"/>
                          </a:solidFill>
                          <a:effectLst/>
                          <a:latin typeface="Arial" charset="0"/>
                          <a:ea typeface="ＭＳ Ｐゴシック" charset="0"/>
                        </a:rPr>
                        <a:t>Objekte und Klassen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dirty="0">
                          <a:ln>
                            <a:noFill/>
                          </a:ln>
                          <a:solidFill>
                            <a:srgbClr val="000000"/>
                          </a:solidFill>
                          <a:effectLst/>
                          <a:latin typeface="Arial" charset="0"/>
                          <a:ea typeface="ＭＳ Ｐゴシック" charset="0"/>
                        </a:rPr>
                        <a:t>Datenbanken</a:t>
                      </a:r>
                      <a:endParaRPr kumimoji="0" lang="de-DE" sz="1600" b="0" i="0" u="none" strike="noStrike" cap="none" normalizeH="0" baseline="0" dirty="0">
                        <a:ln>
                          <a:noFill/>
                        </a:ln>
                        <a:solidFill>
                          <a:schemeClr val="tx1"/>
                        </a:solidFill>
                        <a:effectLst/>
                        <a:latin typeface="Arial" charset="0"/>
                        <a:ea typeface="ＭＳ Ｐゴシック" charset="0"/>
                      </a:endParaRP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bl>
          </a:graphicData>
        </a:graphic>
      </p:graphicFrame>
      <p:graphicFrame>
        <p:nvGraphicFramePr>
          <p:cNvPr id="9" name="Tabelle 8"/>
          <p:cNvGraphicFramePr>
            <a:graphicFrameLocks noGrp="1"/>
          </p:cNvGraphicFramePr>
          <p:nvPr/>
        </p:nvGraphicFramePr>
        <p:xfrm>
          <a:off x="869950" y="4111625"/>
          <a:ext cx="6096000" cy="2027605"/>
        </p:xfrm>
        <a:graphic>
          <a:graphicData uri="http://schemas.openxmlformats.org/drawingml/2006/table">
            <a:tbl>
              <a:tblPr/>
              <a:tblGrid>
                <a:gridCol w="3048000"/>
                <a:gridCol w="3048000"/>
              </a:tblGrid>
              <a:tr h="4730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Analyse, Entwurf und Implementierung einfacher Algorithmen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Algorithmen  zum Suchen und Sortieren</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Analyse, Entwurf und Implementierung von Algorithmen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Algorithmen in ausgewählten informatischen Kontexten</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bl>
          </a:graphicData>
        </a:graphic>
      </p:graphicFrame>
      <p:sp>
        <p:nvSpPr>
          <p:cNvPr id="36879"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3C198040-1453-E04E-A067-A26955C69B07}" type="slidenum">
              <a:rPr lang="de-DE" sz="800">
                <a:ea typeface="MS PGothic" charset="0"/>
                <a:cs typeface="MS PGothic" charset="0"/>
              </a:rPr>
              <a:pPr/>
              <a:t>27</a:t>
            </a:fld>
            <a:endParaRPr lang="de-DE" sz="800">
              <a:ea typeface="MS PGothic" charset="0"/>
              <a:cs typeface="MS PGothic" charset="0"/>
            </a:endParaRPr>
          </a:p>
        </p:txBody>
      </p:sp>
      <p:sp>
        <p:nvSpPr>
          <p:cNvPr id="3" name="Foliennummernplatzhalter 2"/>
          <p:cNvSpPr>
            <a:spLocks noGrp="1"/>
          </p:cNvSpPr>
          <p:nvPr>
            <p:ph type="sldNum" sz="quarter" idx="11"/>
          </p:nvPr>
        </p:nvSpPr>
        <p:spPr/>
        <p:txBody>
          <a:bodyPr/>
          <a:lstStyle/>
          <a:p>
            <a:fld id="{CD104F33-73FD-064D-987D-430CF3332FCC}" type="slidenum">
              <a:rPr lang="de-DE" smtClean="0"/>
              <a:pPr/>
              <a:t>27</a:t>
            </a:fld>
            <a:endParaRPr lang="de-DE"/>
          </a:p>
        </p:txBody>
      </p:sp>
    </p:spTree>
  </p:cSld>
  <p:clrMapOvr>
    <a:masterClrMapping/>
  </p:clrMapOvr>
  <p:transition advClick="0"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468313" y="1268413"/>
            <a:ext cx="8064500" cy="4968875"/>
          </a:xfrm>
          <a:prstGeom prst="rect">
            <a:avLst/>
          </a:prstGeom>
          <a:noFill/>
          <a:ln w="9525">
            <a:noFill/>
            <a:miter lim="800000"/>
            <a:headEnd/>
            <a:tailEnd/>
          </a:ln>
        </p:spPr>
        <p:txBody>
          <a:bodyPr lIns="0" tIns="144000" rIns="0" bIns="0"/>
          <a:lstStyle/>
          <a:p>
            <a:pPr marL="342900" indent="-342900">
              <a:defRPr/>
            </a:pPr>
            <a:r>
              <a:rPr lang="de-DE" b="1" dirty="0">
                <a:solidFill>
                  <a:srgbClr val="000000"/>
                </a:solidFill>
                <a:latin typeface="Arial" pitchFamily="34" charset="0"/>
                <a:ea typeface="ＭＳ Ｐゴシック" pitchFamily="34" charset="-128"/>
              </a:rPr>
              <a:t>3. Formale Sprachen und Automaten</a:t>
            </a:r>
          </a:p>
          <a:p>
            <a:pPr marL="342900" indent="-342900">
              <a:defRPr/>
            </a:pPr>
            <a:endParaRPr lang="de-DE" b="1" dirty="0">
              <a:latin typeface="Arial" pitchFamily="34" charset="0"/>
              <a:ea typeface="ＭＳ Ｐゴシック" pitchFamily="34" charset="-128"/>
            </a:endParaRPr>
          </a:p>
          <a:p>
            <a:pPr marL="609600" indent="-342900">
              <a:lnSpc>
                <a:spcPct val="150000"/>
              </a:lnSpc>
              <a:buFontTx/>
              <a:buAutoNum type="arabicPeriod"/>
              <a:defRPr/>
            </a:pPr>
            <a:endParaRPr lang="de-DE" dirty="0">
              <a:latin typeface="Arial" pitchFamily="34" charset="0"/>
              <a:ea typeface="ＭＳ Ｐゴシック" pitchFamily="34" charset="-128"/>
            </a:endParaRPr>
          </a:p>
          <a:p>
            <a:pPr marL="342900" indent="-76200">
              <a:lnSpc>
                <a:spcPct val="150000"/>
              </a:lnSpc>
              <a:defRPr/>
            </a:pPr>
            <a:endParaRPr lang="de-DE" dirty="0">
              <a:latin typeface="Arial" pitchFamily="34" charset="0"/>
              <a:ea typeface="ＭＳ Ｐゴシック" pitchFamily="34" charset="-128"/>
            </a:endParaRPr>
          </a:p>
          <a:p>
            <a:pPr marL="342900" indent="-76200">
              <a:lnSpc>
                <a:spcPct val="150000"/>
              </a:lnSpc>
              <a:defRPr/>
            </a:pPr>
            <a:endParaRPr lang="de-DE" dirty="0">
              <a:latin typeface="Arial" pitchFamily="34" charset="0"/>
              <a:ea typeface="ＭＳ Ｐゴシック" pitchFamily="34" charset="-128"/>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r>
              <a:rPr lang="de-DE" b="1" dirty="0">
                <a:latin typeface="Arial" pitchFamily="34" charset="0"/>
                <a:ea typeface="ＭＳ Ｐゴシック" pitchFamily="34" charset="-128"/>
              </a:rPr>
              <a:t>	</a:t>
            </a:r>
          </a:p>
          <a:p>
            <a:pPr marL="342900" indent="-76200">
              <a:lnSpc>
                <a:spcPct val="150000"/>
              </a:lnSpc>
              <a:defRPr/>
            </a:pPr>
            <a:endParaRPr lang="de-DE" dirty="0">
              <a:latin typeface="Arial" pitchFamily="34" charset="0"/>
              <a:ea typeface="+mn-ea"/>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endParaRPr lang="de-DE" dirty="0">
              <a:latin typeface="Arial" pitchFamily="34" charset="0"/>
              <a:ea typeface="+mn-ea"/>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endParaRPr lang="de-DE" dirty="0">
              <a:latin typeface="Arial" pitchFamily="34" charset="0"/>
              <a:ea typeface="+mn-ea"/>
            </a:endParaRPr>
          </a:p>
          <a:p>
            <a:pPr marL="342900" indent="-76200">
              <a:lnSpc>
                <a:spcPct val="150000"/>
              </a:lnSpc>
              <a:defRPr/>
            </a:pPr>
            <a:endParaRPr lang="de-DE" b="1" dirty="0">
              <a:latin typeface="Arial" pitchFamily="34" charset="0"/>
              <a:ea typeface="ＭＳ Ｐゴシック" pitchFamily="34" charset="-128"/>
            </a:endParaRPr>
          </a:p>
          <a:p>
            <a:pPr marL="342900" indent="-76200">
              <a:lnSpc>
                <a:spcPct val="150000"/>
              </a:lnSpc>
              <a:defRPr/>
            </a:pPr>
            <a:endParaRPr lang="de-DE" b="1" dirty="0">
              <a:latin typeface="Arial" pitchFamily="34" charset="0"/>
              <a:ea typeface="+mn-ea"/>
            </a:endParaRPr>
          </a:p>
        </p:txBody>
      </p:sp>
      <p:graphicFrame>
        <p:nvGraphicFramePr>
          <p:cNvPr id="9" name="Tabelle 8"/>
          <p:cNvGraphicFramePr>
            <a:graphicFrameLocks noGrp="1"/>
          </p:cNvGraphicFramePr>
          <p:nvPr/>
        </p:nvGraphicFramePr>
        <p:xfrm>
          <a:off x="806450" y="1978025"/>
          <a:ext cx="6096000" cy="2451784"/>
        </p:xfrm>
        <a:graphic>
          <a:graphicData uri="http://schemas.openxmlformats.org/drawingml/2006/table">
            <a:tbl>
              <a:tblPr/>
              <a:tblGrid>
                <a:gridCol w="3048000"/>
                <a:gridCol w="3048000"/>
              </a:tblGrid>
              <a:tr h="4095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Syntax und Semantik einer Programmiersprache</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Syntax und Semantik einer Programmiersprache</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Endliche Automaten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Grammatiken regulärer Sprachen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MS PGothic" charset="0"/>
                          <a:cs typeface="MS PGothic" charset="0"/>
                        </a:rPr>
                        <a:t>Möglichkeiten und Grenzen von Automaten und formalen Sprachen</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bl>
          </a:graphicData>
        </a:graphic>
      </p:graphicFrame>
      <p:sp>
        <p:nvSpPr>
          <p:cNvPr id="37897"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D3A1385-C3D9-A441-B918-00CDFB550AE1}" type="slidenum">
              <a:rPr lang="de-DE" sz="800">
                <a:ea typeface="MS PGothic" charset="0"/>
                <a:cs typeface="MS PGothic" charset="0"/>
              </a:rPr>
              <a:pPr/>
              <a:t>28</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28</a:t>
            </a:fld>
            <a:endParaRPr lang="de-DE"/>
          </a:p>
        </p:txBody>
      </p:sp>
    </p:spTree>
  </p:cSld>
  <p:clrMapOvr>
    <a:masterClrMapping/>
  </p:clrMapOvr>
  <p:transition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txBox="1">
            <a:spLocks noChangeArrowheads="1"/>
          </p:cNvSpPr>
          <p:nvPr/>
        </p:nvSpPr>
        <p:spPr bwMode="auto">
          <a:xfrm>
            <a:off x="468313" y="1268413"/>
            <a:ext cx="8064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400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r>
              <a:rPr lang="de-DE" sz="1800" b="1" dirty="0">
                <a:solidFill>
                  <a:srgbClr val="000000"/>
                </a:solidFill>
                <a:ea typeface="MS PGothic" charset="0"/>
                <a:cs typeface="MS PGothic" charset="0"/>
              </a:rPr>
              <a:t> 4. Informatiksysteme</a:t>
            </a:r>
          </a:p>
          <a:p>
            <a:pPr marL="342900" indent="-342900"/>
            <a:endParaRPr lang="de-DE" sz="1800" b="1" dirty="0">
              <a:solidFill>
                <a:schemeClr val="tx2"/>
              </a:solidFill>
              <a:ea typeface="MS PGothic" charset="0"/>
              <a:cs typeface="MS PGothic" charset="0"/>
            </a:endParaRPr>
          </a:p>
          <a:p>
            <a:pPr marL="342900" indent="-342900"/>
            <a:endParaRPr lang="de-DE" sz="1800" dirty="0">
              <a:solidFill>
                <a:schemeClr val="tx2"/>
              </a:solidFill>
              <a:ea typeface="MS PGothic" charset="0"/>
              <a:cs typeface="MS PGothic" charset="0"/>
            </a:endParaRPr>
          </a:p>
          <a:p>
            <a:pPr marL="342900" indent="-342900"/>
            <a:endParaRPr lang="de-DE" sz="1800" b="1" dirty="0">
              <a:solidFill>
                <a:schemeClr val="tx2"/>
              </a:solidFill>
              <a:ea typeface="MS PGothic" charset="0"/>
              <a:cs typeface="MS PGothic" charset="0"/>
            </a:endParaRPr>
          </a:p>
          <a:p>
            <a:pPr marL="342900" indent="-342900"/>
            <a:endParaRPr lang="de-DE" sz="1800" dirty="0">
              <a:solidFill>
                <a:schemeClr val="tx2"/>
              </a:solidFill>
              <a:ea typeface="MS PGothic" charset="0"/>
              <a:cs typeface="MS PGothic" charset="0"/>
            </a:endParaRPr>
          </a:p>
          <a:p>
            <a:pPr marL="342900" indent="-342900"/>
            <a:endParaRPr lang="de-DE" sz="1800" b="1" dirty="0">
              <a:solidFill>
                <a:schemeClr val="tx2"/>
              </a:solidFill>
              <a:ea typeface="MS PGothic" charset="0"/>
              <a:cs typeface="MS PGothic" charset="0"/>
            </a:endParaRPr>
          </a:p>
          <a:p>
            <a:pPr marL="342900" indent="-342900"/>
            <a:endParaRPr lang="de-DE" sz="1800" dirty="0">
              <a:solidFill>
                <a:schemeClr val="tx2"/>
              </a:solidFill>
              <a:ea typeface="MS PGothic" charset="0"/>
              <a:cs typeface="MS PGothic" charset="0"/>
            </a:endParaRPr>
          </a:p>
          <a:p>
            <a:pPr marL="342900" indent="-342900"/>
            <a:endParaRPr lang="de-DE" sz="1800" b="1" dirty="0">
              <a:solidFill>
                <a:srgbClr val="000090"/>
              </a:solidFill>
              <a:ea typeface="MS PGothic" charset="0"/>
              <a:cs typeface="MS PGothic" charset="0"/>
            </a:endParaRPr>
          </a:p>
          <a:p>
            <a:pPr marL="342900" indent="-342900"/>
            <a:r>
              <a:rPr lang="de-DE" sz="1800" b="1" dirty="0">
                <a:solidFill>
                  <a:srgbClr val="000000"/>
                </a:solidFill>
                <a:ea typeface="MS PGothic" charset="0"/>
                <a:cs typeface="MS PGothic" charset="0"/>
              </a:rPr>
              <a:t>5. Informatik, Mensch und Gesellschaft</a:t>
            </a:r>
          </a:p>
          <a:p>
            <a:pPr marL="342900" indent="-342900">
              <a:lnSpc>
                <a:spcPct val="150000"/>
              </a:lnSpc>
              <a:buFontTx/>
              <a:buAutoNum type="arabicPeriod"/>
            </a:pPr>
            <a:endParaRPr lang="de-DE" sz="1800" dirty="0">
              <a:ea typeface="MS PGothic" charset="0"/>
              <a:cs typeface="MS PGothic" charset="0"/>
            </a:endParaRPr>
          </a:p>
          <a:p>
            <a:pPr marL="342900" indent="-342900">
              <a:lnSpc>
                <a:spcPct val="150000"/>
              </a:lnSpc>
            </a:pPr>
            <a:endParaRPr lang="de-DE" sz="1800" dirty="0">
              <a:ea typeface="MS PGothic" charset="0"/>
              <a:cs typeface="MS PGothic" charset="0"/>
            </a:endParaRPr>
          </a:p>
          <a:p>
            <a:pPr marL="342900" indent="-342900">
              <a:lnSpc>
                <a:spcPct val="150000"/>
              </a:lnSpc>
            </a:pPr>
            <a:endParaRPr lang="de-DE" sz="1800" dirty="0">
              <a:ea typeface="MS PGothic" charset="0"/>
              <a:cs typeface="MS PGothic" charset="0"/>
            </a:endParaRPr>
          </a:p>
          <a:p>
            <a:pPr marL="342900" indent="-342900">
              <a:lnSpc>
                <a:spcPct val="150000"/>
              </a:lnSpc>
            </a:pPr>
            <a:endParaRPr lang="de-DE" sz="1800" b="1" dirty="0">
              <a:ea typeface="MS PGothic" charset="0"/>
              <a:cs typeface="MS PGothic" charset="0"/>
            </a:endParaRPr>
          </a:p>
          <a:p>
            <a:pPr marL="342900" indent="-342900">
              <a:lnSpc>
                <a:spcPct val="150000"/>
              </a:lnSpc>
            </a:pPr>
            <a:endParaRPr lang="de-DE" sz="1800" b="1" dirty="0">
              <a:ea typeface="MS PGothic" charset="0"/>
              <a:cs typeface="MS PGothic" charset="0"/>
            </a:endParaRPr>
          </a:p>
        </p:txBody>
      </p:sp>
      <p:graphicFrame>
        <p:nvGraphicFramePr>
          <p:cNvPr id="6" name="Tabelle 5"/>
          <p:cNvGraphicFramePr>
            <a:graphicFrameLocks noGrp="1"/>
          </p:cNvGraphicFramePr>
          <p:nvPr/>
        </p:nvGraphicFramePr>
        <p:xfrm>
          <a:off x="831850" y="4022725"/>
          <a:ext cx="7473950" cy="1476425"/>
        </p:xfrm>
        <a:graphic>
          <a:graphicData uri="http://schemas.openxmlformats.org/drawingml/2006/table">
            <a:tbl>
              <a:tblPr/>
              <a:tblGrid>
                <a:gridCol w="3736975"/>
                <a:gridCol w="3736975"/>
              </a:tblGrid>
              <a:tr h="4095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Einsatz von Informatiksystemen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Wirkungen der Automatisierung</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Geschichte der automatischen Datenverarbeitung</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Wirkungen der Automatisierung</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Grenzen der Automatisierung</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bl>
          </a:graphicData>
        </a:graphic>
      </p:graphicFrame>
      <p:graphicFrame>
        <p:nvGraphicFramePr>
          <p:cNvPr id="8" name="Tabelle 7"/>
          <p:cNvGraphicFramePr>
            <a:graphicFrameLocks noGrp="1"/>
          </p:cNvGraphicFramePr>
          <p:nvPr/>
        </p:nvGraphicFramePr>
        <p:xfrm>
          <a:off x="831850" y="1851025"/>
          <a:ext cx="7435850" cy="1476425"/>
        </p:xfrm>
        <a:graphic>
          <a:graphicData uri="http://schemas.openxmlformats.org/drawingml/2006/table">
            <a:tbl>
              <a:tblPr/>
              <a:tblGrid>
                <a:gridCol w="3717925"/>
                <a:gridCol w="3717925"/>
              </a:tblGrid>
              <a:tr h="4095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Einführungsphase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Qualifikationsphase</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Digitalisierung</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Einzelrechner</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Dateisystem</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Internet</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Einzelrechner und Rechnersysteme</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Nutzung von Informatiksystemen</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600" b="0" i="0" u="none" strike="noStrike" cap="none" normalizeH="0" baseline="0">
                          <a:ln>
                            <a:noFill/>
                          </a:ln>
                          <a:solidFill>
                            <a:schemeClr val="tx1"/>
                          </a:solidFill>
                          <a:effectLst/>
                          <a:latin typeface="Arial" charset="0"/>
                          <a:ea typeface="ＭＳ Ｐゴシック" charset="0"/>
                        </a:rPr>
                        <a:t>Sicherheit</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bl>
          </a:graphicData>
        </a:graphic>
      </p:graphicFrame>
      <p:sp>
        <p:nvSpPr>
          <p:cNvPr id="38927"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077FBB7-98AE-184C-9D82-5F433FB05700}" type="slidenum">
              <a:rPr lang="de-DE" sz="800">
                <a:ea typeface="MS PGothic" charset="0"/>
                <a:cs typeface="MS PGothic" charset="0"/>
              </a:rPr>
              <a:pPr/>
              <a:t>29</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29</a:t>
            </a:fld>
            <a:endParaRPr lang="de-DE"/>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C7DFC1-068E-CA48-AA75-5B4CA29C342D}" type="slidenum">
              <a:rPr lang="de-DE"/>
              <a:pPr eaLnBrk="1" hangingPunct="1"/>
              <a:t>3</a:t>
            </a:fld>
            <a:endParaRPr lang="de-DE"/>
          </a:p>
        </p:txBody>
      </p:sp>
      <p:sp>
        <p:nvSpPr>
          <p:cNvPr id="12291"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D34473F0-D662-B74F-A0ED-A4AE1D2817B0}" type="slidenum">
              <a:rPr lang="de-DE" sz="800">
                <a:ea typeface="MS PGothic" charset="0"/>
                <a:cs typeface="MS PGothic" charset="0"/>
              </a:rPr>
              <a:pPr/>
              <a:t>3</a:t>
            </a:fld>
            <a:endParaRPr lang="de-DE" sz="800">
              <a:ea typeface="MS PGothic" charset="0"/>
              <a:cs typeface="MS PGothic" charset="0"/>
            </a:endParaRPr>
          </a:p>
        </p:txBody>
      </p:sp>
      <p:sp>
        <p:nvSpPr>
          <p:cNvPr id="12292" name="Textplatzhalter 6"/>
          <p:cNvSpPr>
            <a:spLocks noGrp="1"/>
          </p:cNvSpPr>
          <p:nvPr>
            <p:ph type="body" idx="1"/>
          </p:nvPr>
        </p:nvSpPr>
        <p:spPr>
          <a:xfrm>
            <a:off x="706438" y="1728788"/>
            <a:ext cx="7772400" cy="735012"/>
          </a:xfrm>
        </p:spPr>
        <p:txBody>
          <a:bodyPr/>
          <a:lstStyle/>
          <a:p>
            <a:pPr marL="266700" indent="-266700"/>
            <a:r>
              <a:rPr lang="de-DE" sz="2400" b="1">
                <a:solidFill>
                  <a:srgbClr val="000090"/>
                </a:solidFill>
                <a:latin typeface="Arial" charset="0"/>
                <a:ea typeface="MS PGothic" charset="0"/>
                <a:cs typeface="MS PGothic" charset="0"/>
              </a:rPr>
              <a:t>I. Konzept des KLP Informatik für die gymnasiale Oberstufe</a:t>
            </a:r>
          </a:p>
        </p:txBody>
      </p:sp>
      <p:sp>
        <p:nvSpPr>
          <p:cNvPr id="12293"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22DC0106-47B8-F64C-9502-50524FF872DE}" type="slidenum">
              <a:rPr lang="de-DE" sz="800">
                <a:ea typeface="MS PGothic" charset="0"/>
                <a:cs typeface="MS PGothic" charset="0"/>
              </a:rPr>
              <a:pPr/>
              <a:t>3</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el 1"/>
          <p:cNvSpPr txBox="1">
            <a:spLocks/>
          </p:cNvSpPr>
          <p:nvPr/>
        </p:nvSpPr>
        <p:spPr bwMode="auto">
          <a:xfrm>
            <a:off x="0" y="13319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 indent="-266700">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ts val="600"/>
              </a:spcBef>
            </a:pPr>
            <a:r>
              <a:rPr lang="de-DE" sz="2000" b="1" dirty="0">
                <a:solidFill>
                  <a:srgbClr val="000090"/>
                </a:solidFill>
                <a:ea typeface="MS PGothic" charset="0"/>
                <a:cs typeface="MS PGothic" charset="0"/>
              </a:rPr>
              <a:t>Kompetenz- und Inhaltsbereiche</a:t>
            </a:r>
          </a:p>
        </p:txBody>
      </p:sp>
      <p:sp>
        <p:nvSpPr>
          <p:cNvPr id="39940"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4B64B51-DB7C-434C-8694-BA99DE7E95B0}" type="slidenum">
              <a:rPr lang="de-DE" sz="800">
                <a:ea typeface="MS PGothic" charset="0"/>
                <a:cs typeface="MS PGothic" charset="0"/>
              </a:rPr>
              <a:pPr/>
              <a:t>30</a:t>
            </a:fld>
            <a:endParaRPr lang="de-DE" sz="800">
              <a:ea typeface="MS PGothic" charset="0"/>
              <a:cs typeface="MS PGothic" charset="0"/>
            </a:endParaRPr>
          </a:p>
        </p:txBody>
      </p:sp>
      <p:pic>
        <p:nvPicPr>
          <p:cNvPr id="5" name="Grafik 15"/>
          <p:cNvPicPr/>
          <p:nvPr/>
        </p:nvPicPr>
        <p:blipFill>
          <a:blip r:embed="rId3" cstate="email">
            <a:extLst>
              <a:ext uri="{28A0092B-C50C-407E-A947-70E740481C1C}">
                <a14:useLocalDpi xmlns:a14="http://schemas.microsoft.com/office/drawing/2010/main" val="0"/>
              </a:ext>
            </a:extLst>
          </a:blip>
          <a:stretch>
            <a:fillRect/>
          </a:stretch>
        </p:blipFill>
        <p:spPr>
          <a:xfrm>
            <a:off x="2586355" y="1689099"/>
            <a:ext cx="4258945" cy="4479925"/>
          </a:xfrm>
          <a:prstGeom prst="rect">
            <a:avLst/>
          </a:prstGeom>
        </p:spPr>
      </p:pic>
      <p:sp>
        <p:nvSpPr>
          <p:cNvPr id="2" name="Foliennummernplatzhalter 1"/>
          <p:cNvSpPr>
            <a:spLocks noGrp="1"/>
          </p:cNvSpPr>
          <p:nvPr>
            <p:ph type="sldNum" sz="quarter" idx="11"/>
          </p:nvPr>
        </p:nvSpPr>
        <p:spPr/>
        <p:txBody>
          <a:bodyPr/>
          <a:lstStyle/>
          <a:p>
            <a:fld id="{CD104F33-73FD-064D-987D-430CF3332FCC}" type="slidenum">
              <a:rPr lang="de-DE" smtClean="0"/>
              <a:pPr/>
              <a:t>30</a:t>
            </a:fld>
            <a:endParaRPr lang="de-DE"/>
          </a:p>
        </p:txBody>
      </p:sp>
    </p:spTree>
  </p:cSld>
  <p:clrMapOvr>
    <a:masterClrMapping/>
  </p:clrMapOvr>
  <p:transition advClick="0"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468313" y="1295400"/>
            <a:ext cx="8064500" cy="4941888"/>
          </a:xfrm>
          <a:prstGeom prst="rect">
            <a:avLst/>
          </a:prstGeom>
          <a:noFill/>
          <a:ln w="9525">
            <a:noFill/>
            <a:miter lim="800000"/>
            <a:headEnd/>
            <a:tailEnd/>
          </a:ln>
        </p:spPr>
        <p:txBody>
          <a:bodyPr lIns="0" tIns="14400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2000" b="1" dirty="0">
                <a:solidFill>
                  <a:srgbClr val="000090"/>
                </a:solidFill>
                <a:ea typeface="MS PGothic" charset="0"/>
                <a:cs typeface="MS PGothic" charset="0"/>
              </a:rPr>
              <a:t>Exemplarische Konkretisierung </a:t>
            </a:r>
            <a:r>
              <a:rPr lang="de-DE" sz="2000" b="1" dirty="0" smtClean="0">
                <a:solidFill>
                  <a:srgbClr val="000090"/>
                </a:solidFill>
                <a:ea typeface="MS PGothic" charset="0"/>
                <a:cs typeface="MS PGothic" charset="0"/>
              </a:rPr>
              <a:t>von Inhaltsfeldern </a:t>
            </a:r>
            <a:r>
              <a:rPr lang="de-DE" sz="2000" b="1" dirty="0">
                <a:solidFill>
                  <a:srgbClr val="000090"/>
                </a:solidFill>
                <a:ea typeface="MS PGothic" charset="0"/>
                <a:cs typeface="MS PGothic" charset="0"/>
              </a:rPr>
              <a:t>(QPH GK)</a:t>
            </a:r>
            <a:r>
              <a:rPr lang="de-DE" sz="1800" b="1" dirty="0">
                <a:solidFill>
                  <a:srgbClr val="000090"/>
                </a:solidFill>
                <a:ea typeface="MS PGothic" charset="0"/>
                <a:cs typeface="MS PGothic" charset="0"/>
              </a:rPr>
              <a:t/>
            </a:r>
            <a:br>
              <a:rPr lang="de-DE" sz="1800" b="1" dirty="0">
                <a:solidFill>
                  <a:srgbClr val="000090"/>
                </a:solidFill>
                <a:ea typeface="MS PGothic" charset="0"/>
                <a:cs typeface="MS PGothic" charset="0"/>
              </a:rPr>
            </a:br>
            <a:endParaRPr lang="de-DE" sz="1800" b="1" dirty="0">
              <a:solidFill>
                <a:srgbClr val="000090"/>
              </a:solidFill>
              <a:ea typeface="MS PGothic" charset="0"/>
              <a:cs typeface="MS PGothic" charset="0"/>
            </a:endParaRPr>
          </a:p>
          <a:p>
            <a:r>
              <a:rPr lang="de-DE" sz="1800" b="1" dirty="0">
                <a:solidFill>
                  <a:srgbClr val="000090"/>
                </a:solidFill>
                <a:ea typeface="MS PGothic" charset="0"/>
                <a:cs typeface="MS PGothic" charset="0"/>
              </a:rPr>
              <a:t>Inhaltsfeld 1: Daten und ihre Strukturierung</a:t>
            </a:r>
          </a:p>
          <a:p>
            <a:r>
              <a:rPr lang="de-DE" sz="1800" i="1" dirty="0" smtClean="0">
                <a:ea typeface="MS PGothic" charset="0"/>
                <a:cs typeface="MS PGothic" charset="0"/>
              </a:rPr>
              <a:t>Objekte </a:t>
            </a:r>
            <a:r>
              <a:rPr lang="de-DE" sz="1800" i="1" dirty="0">
                <a:ea typeface="MS PGothic" charset="0"/>
                <a:cs typeface="MS PGothic" charset="0"/>
              </a:rPr>
              <a:t>und Klassen </a:t>
            </a:r>
            <a:endParaRPr lang="de-DE" sz="1800" dirty="0">
              <a:ea typeface="MS PGothic" charset="0"/>
              <a:cs typeface="MS PGothic" charset="0"/>
            </a:endParaRPr>
          </a:p>
          <a:p>
            <a:r>
              <a:rPr lang="de-DE" sz="1600" dirty="0">
                <a:ea typeface="MS PGothic" charset="0"/>
                <a:cs typeface="MS PGothic" charset="0"/>
              </a:rPr>
              <a:t>Die Schülerinnen und Schüler</a:t>
            </a:r>
          </a:p>
          <a:p>
            <a:pPr marL="177800" indent="-177800">
              <a:buFont typeface="Symbol" charset="0"/>
              <a:buChar char="-"/>
            </a:pPr>
            <a:r>
              <a:rPr lang="de-DE" sz="1600" dirty="0">
                <a:ea typeface="MS PGothic" charset="0"/>
                <a:cs typeface="MS PGothic" charset="0"/>
              </a:rPr>
              <a:t>ermitteln bei der Analyse von Problemstellungen Objekte, ihre Eigenschaften, ihre Operationen und ihre Beziehungen (M</a:t>
            </a:r>
            <a:r>
              <a:rPr lang="de-DE" sz="1600" dirty="0" smtClean="0">
                <a:ea typeface="MS PGothic" charset="0"/>
                <a:cs typeface="MS PGothic" charset="0"/>
              </a:rPr>
              <a:t>),</a:t>
            </a:r>
            <a:endParaRPr lang="de-DE" sz="1600" dirty="0">
              <a:ea typeface="MS PGothic" charset="0"/>
              <a:cs typeface="MS PGothic" charset="0"/>
            </a:endParaRPr>
          </a:p>
          <a:p>
            <a:pPr marL="177800" indent="-177800">
              <a:buFont typeface="Symbol" charset="0"/>
              <a:buChar char="-"/>
            </a:pPr>
            <a:r>
              <a:rPr lang="de-DE" sz="1600" dirty="0">
                <a:ea typeface="MS PGothic" charset="0"/>
                <a:cs typeface="MS PGothic" charset="0"/>
              </a:rPr>
              <a:t>stellen lineare und nichtlineare Strukturen grafisch dar und erläutern ihren </a:t>
            </a:r>
            <a:r>
              <a:rPr lang="de-DE" sz="1600" dirty="0" smtClean="0">
                <a:ea typeface="MS PGothic" charset="0"/>
                <a:cs typeface="MS PGothic" charset="0"/>
              </a:rPr>
              <a:t>Aufbau </a:t>
            </a:r>
            <a:r>
              <a:rPr lang="de-DE" sz="1600" dirty="0">
                <a:ea typeface="MS PGothic" charset="0"/>
                <a:cs typeface="MS PGothic" charset="0"/>
              </a:rPr>
              <a:t>(D</a:t>
            </a:r>
            <a:r>
              <a:rPr lang="de-DE" sz="1600" dirty="0" smtClean="0">
                <a:ea typeface="MS PGothic" charset="0"/>
                <a:cs typeface="MS PGothic" charset="0"/>
              </a:rPr>
              <a:t>),</a:t>
            </a:r>
            <a:endParaRPr lang="de-DE" sz="1600" dirty="0">
              <a:ea typeface="MS PGothic" charset="0"/>
              <a:cs typeface="MS PGothic" charset="0"/>
            </a:endParaRPr>
          </a:p>
          <a:p>
            <a:pPr marL="177800" indent="-177800">
              <a:buFont typeface="Symbol" charset="0"/>
              <a:buChar char="-"/>
            </a:pPr>
            <a:r>
              <a:rPr lang="de-DE" sz="1600" dirty="0">
                <a:ea typeface="MS PGothic" charset="0"/>
                <a:cs typeface="MS PGothic" charset="0"/>
              </a:rPr>
              <a:t>modellieren Klassen mit  ihren Attributen, Methoden und ihren Assoziationsbeziehungen unter Angabe von Multiplizitäten (M</a:t>
            </a:r>
            <a:r>
              <a:rPr lang="de-DE" sz="1600" dirty="0" smtClean="0">
                <a:ea typeface="MS PGothic" charset="0"/>
                <a:cs typeface="MS PGothic" charset="0"/>
              </a:rPr>
              <a:t>), </a:t>
            </a:r>
            <a:endParaRPr lang="de-DE" sz="1600" dirty="0">
              <a:ea typeface="MS PGothic" charset="0"/>
              <a:cs typeface="MS PGothic" charset="0"/>
            </a:endParaRPr>
          </a:p>
          <a:p>
            <a:pPr>
              <a:buFont typeface="Symbol" charset="0"/>
              <a:buChar char="-"/>
            </a:pPr>
            <a:r>
              <a:rPr lang="de-DE" sz="1600" dirty="0">
                <a:ea typeface="MS PGothic" charset="0"/>
                <a:cs typeface="MS PGothic" charset="0"/>
              </a:rPr>
              <a:t>…</a:t>
            </a:r>
          </a:p>
          <a:p>
            <a:pPr>
              <a:buFont typeface="Symbol" charset="0"/>
              <a:buChar char="-"/>
            </a:pPr>
            <a:endParaRPr lang="de-DE" sz="1600" dirty="0">
              <a:ea typeface="MS PGothic" charset="0"/>
              <a:cs typeface="MS PGothic" charset="0"/>
            </a:endParaRPr>
          </a:p>
          <a:p>
            <a:r>
              <a:rPr lang="de-DE" sz="1800" i="1" dirty="0">
                <a:ea typeface="MS PGothic" charset="0"/>
                <a:cs typeface="MS PGothic" charset="0"/>
              </a:rPr>
              <a:t>Datenbanken </a:t>
            </a:r>
            <a:r>
              <a:rPr lang="de-DE" sz="1600" i="1" dirty="0">
                <a:ea typeface="MS PGothic" charset="0"/>
                <a:cs typeface="MS PGothic" charset="0"/>
              </a:rPr>
              <a:t> </a:t>
            </a:r>
            <a:endParaRPr lang="de-DE" sz="1600" dirty="0">
              <a:ea typeface="MS PGothic" charset="0"/>
              <a:cs typeface="MS PGothic" charset="0"/>
            </a:endParaRPr>
          </a:p>
          <a:p>
            <a:pPr marL="177800" indent="-177800"/>
            <a:r>
              <a:rPr lang="de-DE" sz="1600" dirty="0">
                <a:ea typeface="MS PGothic" charset="0"/>
                <a:cs typeface="MS PGothic" charset="0"/>
              </a:rPr>
              <a:t>Die Schülerinnen und Schüler</a:t>
            </a:r>
          </a:p>
          <a:p>
            <a:pPr marL="177800" indent="-177800">
              <a:buFont typeface="Symbol" charset="0"/>
              <a:buChar char="-"/>
            </a:pPr>
            <a:r>
              <a:rPr lang="de-DE" sz="1600" dirty="0">
                <a:ea typeface="MS PGothic" charset="0"/>
                <a:cs typeface="MS PGothic" charset="0"/>
              </a:rPr>
              <a:t>ermitteln für anwendungsbezogene Problemstellungen Entitäten, zugehörige Attribute, Relationen und Kardinalitäten (M</a:t>
            </a:r>
            <a:r>
              <a:rPr lang="de-DE" sz="1600" dirty="0" smtClean="0">
                <a:ea typeface="MS PGothic" charset="0"/>
                <a:cs typeface="MS PGothic" charset="0"/>
              </a:rPr>
              <a:t>),</a:t>
            </a:r>
            <a:endParaRPr lang="de-DE" sz="1600" dirty="0">
              <a:ea typeface="MS PGothic" charset="0"/>
              <a:cs typeface="MS PGothic" charset="0"/>
            </a:endParaRPr>
          </a:p>
          <a:p>
            <a:pPr marL="177800" indent="-177800">
              <a:buFont typeface="Symbol" charset="0"/>
              <a:buChar char="-"/>
            </a:pPr>
            <a:r>
              <a:rPr lang="de-DE" sz="1600" dirty="0">
                <a:ea typeface="MS PGothic" charset="0"/>
                <a:cs typeface="MS PGothic" charset="0"/>
              </a:rPr>
              <a:t>stellen Entitäten mit ihren Attributen und die Beziehungen zwischen Entitäten mit Kardinalitäten in einem Entity-Relationship-Diagramm grafisch dar (D</a:t>
            </a:r>
            <a:r>
              <a:rPr lang="de-DE" sz="1600" dirty="0" smtClean="0">
                <a:ea typeface="MS PGothic" charset="0"/>
                <a:cs typeface="MS PGothic" charset="0"/>
              </a:rPr>
              <a:t>), </a:t>
            </a:r>
            <a:endParaRPr lang="de-DE" sz="1600" dirty="0">
              <a:ea typeface="MS PGothic" charset="0"/>
              <a:cs typeface="MS PGothic" charset="0"/>
            </a:endParaRPr>
          </a:p>
          <a:p>
            <a:pPr marL="177800" indent="-177800">
              <a:buFont typeface="Symbol" charset="0"/>
              <a:buChar char="-"/>
            </a:pPr>
            <a:r>
              <a:rPr lang="de-DE" sz="1600" dirty="0">
                <a:ea typeface="MS PGothic" charset="0"/>
                <a:cs typeface="MS PGothic" charset="0"/>
              </a:rPr>
              <a:t>…</a:t>
            </a:r>
          </a:p>
          <a:p>
            <a:endParaRPr lang="de-DE" sz="1400" dirty="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31</a:t>
            </a:fld>
            <a:endParaRPr lang="de-DE"/>
          </a:p>
        </p:txBody>
      </p:sp>
    </p:spTree>
  </p:cSld>
  <p:clrMapOvr>
    <a:masterClrMapping/>
  </p:clrMapOvr>
  <p:transition advClick="0"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468313" y="1295400"/>
            <a:ext cx="8064500" cy="4941888"/>
          </a:xfrm>
          <a:prstGeom prst="rect">
            <a:avLst/>
          </a:prstGeom>
          <a:noFill/>
          <a:ln w="9525">
            <a:noFill/>
            <a:miter lim="800000"/>
            <a:headEnd/>
            <a:tailEnd/>
          </a:ln>
        </p:spPr>
        <p:txBody>
          <a:bodyPr lIns="0" tIns="14400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2000" b="1" dirty="0">
                <a:solidFill>
                  <a:srgbClr val="000090"/>
                </a:solidFill>
                <a:ea typeface="MS PGothic" charset="0"/>
                <a:cs typeface="MS PGothic" charset="0"/>
              </a:rPr>
              <a:t>Exemplarische Konkretisierung </a:t>
            </a:r>
            <a:r>
              <a:rPr lang="de-DE" sz="2000" b="1" dirty="0" smtClean="0">
                <a:solidFill>
                  <a:srgbClr val="000090"/>
                </a:solidFill>
                <a:ea typeface="MS PGothic" charset="0"/>
                <a:cs typeface="MS PGothic" charset="0"/>
              </a:rPr>
              <a:t>von Inhaltsfeldern </a:t>
            </a:r>
            <a:r>
              <a:rPr lang="de-DE" sz="2000" b="1" dirty="0">
                <a:solidFill>
                  <a:srgbClr val="000090"/>
                </a:solidFill>
                <a:ea typeface="MS PGothic" charset="0"/>
                <a:cs typeface="MS PGothic" charset="0"/>
              </a:rPr>
              <a:t>(QPH GK)</a:t>
            </a:r>
            <a:r>
              <a:rPr lang="de-DE" sz="1800" b="1" dirty="0">
                <a:solidFill>
                  <a:srgbClr val="000090"/>
                </a:solidFill>
                <a:ea typeface="MS PGothic" charset="0"/>
                <a:cs typeface="MS PGothic" charset="0"/>
              </a:rPr>
              <a:t/>
            </a:r>
            <a:br>
              <a:rPr lang="de-DE" sz="1800" b="1" dirty="0">
                <a:solidFill>
                  <a:srgbClr val="000090"/>
                </a:solidFill>
                <a:ea typeface="MS PGothic" charset="0"/>
                <a:cs typeface="MS PGothic" charset="0"/>
              </a:rPr>
            </a:br>
            <a:endParaRPr lang="de-DE" sz="1800" b="1" dirty="0">
              <a:solidFill>
                <a:srgbClr val="000090"/>
              </a:solidFill>
              <a:ea typeface="MS PGothic" charset="0"/>
              <a:cs typeface="MS PGothic" charset="0"/>
            </a:endParaRPr>
          </a:p>
          <a:p>
            <a:r>
              <a:rPr lang="de-DE" sz="1800" b="1" dirty="0">
                <a:solidFill>
                  <a:srgbClr val="000090"/>
                </a:solidFill>
                <a:ea typeface="MS PGothic" charset="0"/>
                <a:cs typeface="MS PGothic" charset="0"/>
              </a:rPr>
              <a:t>Inhaltsfeld </a:t>
            </a:r>
            <a:r>
              <a:rPr lang="de-DE" sz="1800" b="1" dirty="0" smtClean="0">
                <a:solidFill>
                  <a:srgbClr val="000090"/>
                </a:solidFill>
                <a:ea typeface="MS PGothic" charset="0"/>
                <a:cs typeface="MS PGothic" charset="0"/>
              </a:rPr>
              <a:t>4: Informatiksysteme</a:t>
            </a:r>
            <a:endParaRPr lang="de-DE" sz="1800" b="1" dirty="0">
              <a:solidFill>
                <a:srgbClr val="000090"/>
              </a:solidFill>
              <a:ea typeface="MS PGothic" charset="0"/>
              <a:cs typeface="MS PGothic" charset="0"/>
            </a:endParaRPr>
          </a:p>
          <a:p>
            <a:pPr>
              <a:spcBef>
                <a:spcPts val="600"/>
              </a:spcBef>
            </a:pPr>
            <a:r>
              <a:rPr lang="de-DE" sz="1600" i="1" dirty="0" smtClean="0"/>
              <a:t>Einzelrechner </a:t>
            </a:r>
            <a:r>
              <a:rPr lang="de-DE" sz="1600" i="1" dirty="0"/>
              <a:t>und Rechnernetzwerke</a:t>
            </a:r>
            <a:endParaRPr lang="de-DE" sz="1600" dirty="0"/>
          </a:p>
          <a:p>
            <a:r>
              <a:rPr lang="de-DE" sz="1600" dirty="0"/>
              <a:t>Die Schülerinnen und Schüler</a:t>
            </a:r>
          </a:p>
          <a:p>
            <a:pPr marL="285750" lvl="0" indent="-285750">
              <a:buFont typeface="Symbol" charset="2"/>
              <a:buChar char="-"/>
            </a:pPr>
            <a:r>
              <a:rPr lang="de-DE" sz="1600" dirty="0"/>
              <a:t>erläutern die Ausführung eines einfachen maschinennahen Programms sowie die Datenspeicherung auf einer „Von-Neumann-Architektur“ (A),</a:t>
            </a:r>
          </a:p>
          <a:p>
            <a:pPr marL="285750" lvl="0" indent="-285750">
              <a:buFont typeface="Symbol" charset="2"/>
              <a:buChar char="-"/>
            </a:pPr>
            <a:r>
              <a:rPr lang="de-DE" sz="1600" dirty="0"/>
              <a:t>beschreiben und erläutern Netzwerk-Topologien, die Client-Server-Struktur und Protokolle sowie ein Schichtenmodell in Netzwerken (A</a:t>
            </a:r>
            <a:r>
              <a:rPr lang="de-DE" sz="1600" dirty="0" smtClean="0"/>
              <a:t>),</a:t>
            </a:r>
            <a:endParaRPr lang="de-DE" sz="1600" dirty="0"/>
          </a:p>
          <a:p>
            <a:r>
              <a:rPr lang="de-DE" sz="1600" b="1" dirty="0" smtClean="0"/>
              <a:t>...</a:t>
            </a:r>
            <a:r>
              <a:rPr lang="de-DE" sz="1600" b="1" dirty="0"/>
              <a:t> </a:t>
            </a:r>
            <a:endParaRPr lang="de-DE" sz="1600" b="1" dirty="0" smtClean="0"/>
          </a:p>
          <a:p>
            <a:endParaRPr lang="de-DE" sz="1600" dirty="0"/>
          </a:p>
          <a:p>
            <a:r>
              <a:rPr lang="de-DE" sz="1600" i="1" dirty="0" smtClean="0"/>
              <a:t>Sicherheit</a:t>
            </a:r>
            <a:endParaRPr lang="de-DE" sz="1600" dirty="0"/>
          </a:p>
          <a:p>
            <a:r>
              <a:rPr lang="de-DE" sz="1600" dirty="0"/>
              <a:t>Die Schülerinnen und Schüler</a:t>
            </a:r>
          </a:p>
          <a:p>
            <a:pPr marL="285750" lvl="0" indent="-285750">
              <a:buFont typeface="Symbol" charset="2"/>
              <a:buChar char="-"/>
            </a:pPr>
            <a:r>
              <a:rPr lang="de-DE" sz="1600" dirty="0"/>
              <a:t>erläutern Eigenschaften und Aufbau von Datenbanksystemen unter dem Aspekt der sicheren Nutzung (A),</a:t>
            </a:r>
          </a:p>
          <a:p>
            <a:pPr marL="285750" lvl="0" indent="-285750">
              <a:buFont typeface="Symbol" charset="2"/>
              <a:buChar char="-"/>
            </a:pPr>
            <a:r>
              <a:rPr lang="de-DE" sz="1600" dirty="0"/>
              <a:t>analysieren und erläutern </a:t>
            </a:r>
            <a:r>
              <a:rPr lang="de-DE" sz="1600" dirty="0" smtClean="0"/>
              <a:t>Eigenschaften und Einsatzbereiche symmetrischer </a:t>
            </a:r>
            <a:r>
              <a:rPr lang="de-DE" sz="1600" dirty="0"/>
              <a:t>und asymmetrischer Verschlüsselungsverfahren (A). </a:t>
            </a:r>
          </a:p>
          <a:p>
            <a:pPr marL="177800" indent="-177800">
              <a:buFont typeface="Symbol" charset="0"/>
              <a:buChar char="-"/>
            </a:pPr>
            <a:endParaRPr lang="de-DE" sz="1600" dirty="0" smtClean="0">
              <a:ea typeface="MS PGothic" charset="0"/>
              <a:cs typeface="MS PGothic" charset="0"/>
            </a:endParaRPr>
          </a:p>
          <a:p>
            <a:endParaRPr lang="de-DE" sz="1400" dirty="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32</a:t>
            </a:fld>
            <a:endParaRPr lang="de-DE"/>
          </a:p>
        </p:txBody>
      </p:sp>
    </p:spTree>
    <p:extLst>
      <p:ext uri="{BB962C8B-B14F-4D97-AF65-F5344CB8AC3E}">
        <p14:creationId xmlns:p14="http://schemas.microsoft.com/office/powerpoint/2010/main" val="512784506"/>
      </p:ext>
    </p:extLst>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4"/>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24A15C-CFEB-3447-A5F7-B4E7A4A53453}" type="slidenum">
              <a:rPr lang="de-DE"/>
              <a:pPr eaLnBrk="1" hangingPunct="1"/>
              <a:t>33</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81382127"/>
              </p:ext>
            </p:extLst>
          </p:nvPr>
        </p:nvGraphicFramePr>
        <p:xfrm>
          <a:off x="476250" y="1749425"/>
          <a:ext cx="8477250" cy="4431130"/>
        </p:xfrm>
        <a:graphic>
          <a:graphicData uri="http://schemas.openxmlformats.org/drawingml/2006/table">
            <a:tbl>
              <a:tblPr/>
              <a:tblGrid>
                <a:gridCol w="4238625"/>
                <a:gridCol w="4238625"/>
              </a:tblGrid>
              <a:tr h="409575">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Grundkurs</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69696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rgbClr val="FFFFFF"/>
                          </a:solidFill>
                          <a:effectLst/>
                          <a:latin typeface="Arial" charset="0"/>
                          <a:ea typeface="ＭＳ Ｐゴシック" charset="0"/>
                        </a:rPr>
                        <a:t>Leistungskurs</a:t>
                      </a:r>
                      <a:endParaRPr kumimoji="0" lang="de-DE" sz="1600" b="0" i="0" u="none" strike="noStrike" cap="none" normalizeH="0" baseline="0">
                        <a:ln>
                          <a:noFill/>
                        </a:ln>
                        <a:solidFill>
                          <a:schemeClr val="tx1"/>
                        </a:solidFill>
                        <a:effectLst/>
                        <a:latin typeface="Arial" charset="0"/>
                        <a:ea typeface="ＭＳ Ｐゴシック" charset="0"/>
                      </a:endParaRPr>
                    </a:p>
                  </a:txBody>
                  <a:tcPr marT="45745" marB="45745"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696969"/>
                    </a:solidFill>
                  </a:tcPr>
                </a:tc>
              </a:tr>
              <a:tr h="579438">
                <a:tc gridSpan="2">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AutoNum type="arabicPeriod"/>
                        <a:tabLst/>
                      </a:pPr>
                      <a:r>
                        <a:rPr kumimoji="0" lang="de-DE" sz="1600" b="1" i="0" u="none" strike="noStrike" cap="none" normalizeH="0" baseline="0" dirty="0">
                          <a:ln>
                            <a:noFill/>
                          </a:ln>
                          <a:solidFill>
                            <a:schemeClr val="tx1"/>
                          </a:solidFill>
                          <a:effectLst/>
                          <a:latin typeface="Arial" charset="0"/>
                          <a:ea typeface="ＭＳ Ｐゴシック" charset="0"/>
                        </a:rPr>
                        <a:t>Daten und ihre Strukturierung</a:t>
                      </a:r>
                      <a:endParaRPr kumimoji="0" lang="de-DE" sz="1600" b="1" i="0" u="none" strike="noStrike" cap="none" normalizeH="0" baseline="0" dirty="0">
                        <a:ln>
                          <a:noFill/>
                        </a:ln>
                        <a:solidFill>
                          <a:schemeClr val="tx1"/>
                        </a:solidFill>
                        <a:effectLst/>
                        <a:latin typeface="Arial" charset="0"/>
                        <a:ea typeface="ＭＳ Ｐゴシック" charset="0"/>
                        <a:hlinkClick r:id="rId3" action="ppaction://hlinksldjump"/>
                      </a:endParaRPr>
                    </a:p>
                    <a:p>
                      <a:pPr marL="342900" marR="0" lvl="0" indent="-342900" algn="ctr" defTabSz="914400" rtl="0" eaLnBrk="1" fontAlgn="base" latinLnBrk="0" hangingPunct="1">
                        <a:lnSpc>
                          <a:spcPct val="100000"/>
                        </a:lnSpc>
                        <a:spcBef>
                          <a:spcPct val="0"/>
                        </a:spcBef>
                        <a:spcAft>
                          <a:spcPct val="0"/>
                        </a:spcAft>
                        <a:buClrTx/>
                        <a:buSzTx/>
                        <a:buFont typeface="Symbol" charset="0"/>
                        <a:buNone/>
                        <a:tabLst/>
                      </a:pPr>
                      <a:r>
                        <a:rPr kumimoji="0" lang="de-DE" sz="1600" b="0" i="0" u="none" strike="noStrike" cap="none" normalizeH="0" baseline="0" dirty="0">
                          <a:ln>
                            <a:noFill/>
                          </a:ln>
                          <a:solidFill>
                            <a:schemeClr val="tx1"/>
                          </a:solidFill>
                          <a:effectLst/>
                          <a:latin typeface="Arial" charset="0"/>
                          <a:ea typeface="ＭＳ Ｐゴシック" charset="0"/>
                        </a:rPr>
                        <a:t>Kompetenzerwartungen identisch</a:t>
                      </a:r>
                    </a:p>
                    <a:p>
                      <a:pPr marL="342900" marR="0" lvl="0" indent="-342900" algn="ctr" defTabSz="914400" rtl="0" eaLnBrk="1" fontAlgn="base" latinLnBrk="0" hangingPunct="1">
                        <a:lnSpc>
                          <a:spcPct val="100000"/>
                        </a:lnSpc>
                        <a:spcBef>
                          <a:spcPct val="0"/>
                        </a:spcBef>
                        <a:spcAft>
                          <a:spcPct val="0"/>
                        </a:spcAft>
                        <a:buClrTx/>
                        <a:buSzTx/>
                        <a:buFont typeface="Symbol" charset="0"/>
                        <a:buNone/>
                        <a:tabLst/>
                      </a:pPr>
                      <a:r>
                        <a:rPr kumimoji="0" lang="de-DE" sz="1600" b="0" i="0" u="none" strike="noStrike" cap="none" normalizeH="0" baseline="0" dirty="0" smtClean="0">
                          <a:ln>
                            <a:noFill/>
                          </a:ln>
                          <a:solidFill>
                            <a:schemeClr val="tx1"/>
                          </a:solidFill>
                          <a:effectLst/>
                          <a:latin typeface="Arial" charset="0"/>
                          <a:ea typeface="ＭＳ Ｐゴシック" charset="0"/>
                        </a:rPr>
                        <a:t>Unterschiede in den Abiturvorgaben (z. B. bei dynamischen Datenstrukturen)</a:t>
                      </a:r>
                      <a:endParaRPr kumimoji="0" lang="de-DE" sz="1600" b="0" i="0" u="none" strike="noStrike" cap="none" normalizeH="0" baseline="0" dirty="0">
                        <a:ln>
                          <a:noFill/>
                        </a:ln>
                        <a:solidFill>
                          <a:schemeClr val="tx1"/>
                        </a:solidFill>
                        <a:effectLst/>
                        <a:latin typeface="Arial" charset="0"/>
                        <a:ea typeface="ＭＳ Ｐゴシック" charset="0"/>
                        <a:hlinkClick r:id="rId3" action="ppaction://hlinksldjump"/>
                      </a:endParaRPr>
                    </a:p>
                  </a:txBody>
                  <a:tcPr marT="45745" marB="45745" horzOverflow="overflow">
                    <a:lnL>
                      <a:noFill/>
                    </a:lnL>
                    <a:lnR>
                      <a:noFill/>
                    </a:lnR>
                    <a:lnT>
                      <a:noFill/>
                    </a:lnT>
                    <a:lnB>
                      <a:noFill/>
                    </a:lnB>
                    <a:lnTlToBr>
                      <a:noFill/>
                    </a:lnTlToBr>
                    <a:lnBlToTr>
                      <a:noFill/>
                    </a:lnBlToTr>
                    <a:solidFill>
                      <a:srgbClr val="EEEEEE"/>
                    </a:solidFill>
                  </a:tcPr>
                </a:tc>
                <a:tc hMerge="1">
                  <a:txBody>
                    <a:bodyPr/>
                    <a:lstStyle/>
                    <a:p>
                      <a:endParaRPr lang="de-DE"/>
                    </a:p>
                  </a:txBody>
                  <a:tcPr/>
                </a:tc>
              </a:tr>
              <a:tr h="346075">
                <a:tc gridSpan="2">
                  <a:txBody>
                    <a:bodyPr/>
                    <a:lstStyle/>
                    <a:p>
                      <a:pPr marL="0" marR="0" lvl="0" indent="0" algn="l" defTabSz="914400" rtl="0" eaLnBrk="1" fontAlgn="base" latinLnBrk="0" hangingPunct="1">
                        <a:lnSpc>
                          <a:spcPct val="100000"/>
                        </a:lnSpc>
                        <a:spcBef>
                          <a:spcPct val="0"/>
                        </a:spcBef>
                        <a:spcAft>
                          <a:spcPct val="0"/>
                        </a:spcAft>
                        <a:buClrTx/>
                        <a:buSzTx/>
                        <a:buFont typeface="Symbol" charset="0"/>
                        <a:buNone/>
                        <a:tabLst/>
                      </a:pPr>
                      <a:r>
                        <a:rPr kumimoji="0" lang="de-DE" sz="1600" b="1" i="0" u="none" strike="noStrike" cap="none" normalizeH="0" baseline="0">
                          <a:ln>
                            <a:noFill/>
                          </a:ln>
                          <a:solidFill>
                            <a:schemeClr val="tx1"/>
                          </a:solidFill>
                          <a:effectLst/>
                          <a:latin typeface="Arial" charset="0"/>
                          <a:ea typeface="ＭＳ Ｐゴシック" charset="0"/>
                        </a:rPr>
                        <a:t>2. Algorithmen</a:t>
                      </a:r>
                    </a:p>
                  </a:txBody>
                  <a:tcPr marT="45745" marB="45745" horzOverflow="overflow">
                    <a:lnL>
                      <a:noFill/>
                    </a:lnL>
                    <a:lnR>
                      <a:noFill/>
                    </a:lnR>
                    <a:lnT>
                      <a:noFill/>
                    </a:lnT>
                    <a:lnB>
                      <a:noFill/>
                    </a:lnB>
                    <a:lnTlToBr>
                      <a:noFill/>
                    </a:lnTlToBr>
                    <a:lnBlToTr>
                      <a:noFill/>
                    </a:lnBlToTr>
                    <a:solidFill>
                      <a:srgbClr val="F7F7F7"/>
                    </a:solidFill>
                  </a:tcPr>
                </a:tc>
                <a:tc hMerge="1">
                  <a:txBody>
                    <a:bodyPr/>
                    <a:lstStyle/>
                    <a:p>
                      <a:endParaRPr lang="de-DE"/>
                    </a:p>
                  </a:txBody>
                  <a:tcPr/>
                </a:tc>
              </a:tr>
              <a:tr h="1054100">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a:ln>
                            <a:noFill/>
                          </a:ln>
                          <a:solidFill>
                            <a:srgbClr val="000000"/>
                          </a:solidFill>
                          <a:effectLst/>
                          <a:latin typeface="Arial" charset="0"/>
                          <a:ea typeface="ＭＳ Ｐゴシック" charset="0"/>
                        </a:rPr>
                        <a:t>entwickeln iterative und rekursive Algorithmen unter Nutzung der Strategien „Modularisierung</a:t>
                      </a:r>
                      <a:r>
                        <a:rPr kumimoji="0" lang="ja-JP" altLang="de-DE" sz="1400" b="0" i="0" u="none" strike="noStrike" cap="none" normalizeH="0" baseline="0">
                          <a:ln>
                            <a:noFill/>
                          </a:ln>
                          <a:solidFill>
                            <a:srgbClr val="000000"/>
                          </a:solidFill>
                          <a:effectLst/>
                          <a:latin typeface="Arial" charset="0"/>
                          <a:ea typeface="ＭＳ Ｐゴシック" charset="0"/>
                        </a:rPr>
                        <a:t>“</a:t>
                      </a:r>
                      <a:r>
                        <a:rPr kumimoji="0" lang="de-DE" sz="1400" b="0" i="0" u="none" strike="noStrike" cap="none" normalizeH="0" baseline="0">
                          <a:ln>
                            <a:noFill/>
                          </a:ln>
                          <a:solidFill>
                            <a:srgbClr val="000000"/>
                          </a:solidFill>
                          <a:effectLst/>
                          <a:latin typeface="Arial" charset="0"/>
                          <a:ea typeface="ＭＳ Ｐゴシック" charset="0"/>
                        </a:rPr>
                        <a:t> und „Teilen und Herrschen</a:t>
                      </a:r>
                      <a:r>
                        <a:rPr kumimoji="0" lang="ja-JP" altLang="de-DE" sz="1400" b="0" i="0" u="none" strike="noStrike" cap="none" normalizeH="0" baseline="0">
                          <a:ln>
                            <a:noFill/>
                          </a:ln>
                          <a:solidFill>
                            <a:srgbClr val="000000"/>
                          </a:solidFill>
                          <a:effectLst/>
                          <a:latin typeface="Arial" charset="0"/>
                          <a:ea typeface="ＭＳ Ｐゴシック" charset="0"/>
                        </a:rPr>
                        <a:t>“</a:t>
                      </a:r>
                      <a:r>
                        <a:rPr kumimoji="0" lang="de-DE" sz="1400" b="0" i="0" u="none" strike="noStrike" cap="none" normalizeH="0" baseline="0">
                          <a:ln>
                            <a:noFill/>
                          </a:ln>
                          <a:solidFill>
                            <a:srgbClr val="000000"/>
                          </a:solidFill>
                          <a:effectLst/>
                          <a:latin typeface="Arial" charset="0"/>
                          <a:ea typeface="ＭＳ Ｐゴシック" charset="0"/>
                        </a:rPr>
                        <a:t> (M),</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EEEE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a:ln>
                            <a:noFill/>
                          </a:ln>
                          <a:solidFill>
                            <a:srgbClr val="000000"/>
                          </a:solidFill>
                          <a:effectLst/>
                          <a:latin typeface="Arial" charset="0"/>
                          <a:ea typeface="ＭＳ Ｐゴシック" charset="0"/>
                        </a:rPr>
                        <a:t>entwickeln iterative und rekursive Algorithmen unter Nutzung der Strategien „Modularisierung</a:t>
                      </a:r>
                      <a:r>
                        <a:rPr kumimoji="0" lang="ja-JP" altLang="de-DE" sz="1400" b="0" i="0" u="none" strike="noStrike" cap="none" normalizeH="0" baseline="0">
                          <a:ln>
                            <a:noFill/>
                          </a:ln>
                          <a:solidFill>
                            <a:srgbClr val="000000"/>
                          </a:solidFill>
                          <a:effectLst/>
                          <a:latin typeface="Arial" charset="0"/>
                          <a:ea typeface="ＭＳ Ｐゴシック" charset="0"/>
                        </a:rPr>
                        <a:t>“</a:t>
                      </a:r>
                      <a:r>
                        <a:rPr kumimoji="0" lang="de-DE" sz="1400" b="0" i="0" u="none" strike="noStrike" cap="none" normalizeH="0" baseline="0">
                          <a:ln>
                            <a:noFill/>
                          </a:ln>
                          <a:solidFill>
                            <a:srgbClr val="000000"/>
                          </a:solidFill>
                          <a:effectLst/>
                          <a:latin typeface="Arial" charset="0"/>
                          <a:ea typeface="ＭＳ Ｐゴシック" charset="0"/>
                        </a:rPr>
                        <a:t>, „Teilen und Herrschen</a:t>
                      </a:r>
                      <a:r>
                        <a:rPr kumimoji="0" lang="ja-JP" altLang="de-DE" sz="1400" b="0" i="0" u="none" strike="noStrike" cap="none" normalizeH="0" baseline="0">
                          <a:ln>
                            <a:noFill/>
                          </a:ln>
                          <a:solidFill>
                            <a:srgbClr val="000000"/>
                          </a:solidFill>
                          <a:effectLst/>
                          <a:latin typeface="Arial" charset="0"/>
                          <a:ea typeface="ＭＳ Ｐゴシック" charset="0"/>
                        </a:rPr>
                        <a:t>“</a:t>
                      </a:r>
                      <a:r>
                        <a:rPr kumimoji="0" lang="de-DE" sz="1400" b="0" i="0" u="none" strike="noStrike" cap="none" normalizeH="0" baseline="0">
                          <a:ln>
                            <a:noFill/>
                          </a:ln>
                          <a:solidFill>
                            <a:srgbClr val="000000"/>
                          </a:solidFill>
                          <a:effectLst/>
                          <a:latin typeface="Arial" charset="0"/>
                          <a:ea typeface="ＭＳ Ｐゴシック" charset="0"/>
                        </a:rPr>
                        <a:t> und „Backtracking</a:t>
                      </a:r>
                      <a:r>
                        <a:rPr kumimoji="0" lang="ja-JP" altLang="de-DE" sz="1400" b="0" i="0" u="none" strike="noStrike" cap="none" normalizeH="0" baseline="0">
                          <a:ln>
                            <a:noFill/>
                          </a:ln>
                          <a:solidFill>
                            <a:srgbClr val="000000"/>
                          </a:solidFill>
                          <a:effectLst/>
                          <a:latin typeface="Arial" charset="0"/>
                          <a:ea typeface="ＭＳ Ｐゴシック" charset="0"/>
                        </a:rPr>
                        <a:t>“</a:t>
                      </a:r>
                      <a:r>
                        <a:rPr kumimoji="0" lang="de-DE" sz="1400" b="0" i="0" u="none" strike="noStrike" cap="none" normalizeH="0" baseline="0">
                          <a:ln>
                            <a:noFill/>
                          </a:ln>
                          <a:solidFill>
                            <a:srgbClr val="000000"/>
                          </a:solidFill>
                          <a:effectLst/>
                          <a:latin typeface="Arial" charset="0"/>
                          <a:ea typeface="ＭＳ Ｐゴシック" charset="0"/>
                        </a:rPr>
                        <a:t> (M),</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EEEEE"/>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a:ln>
                            <a:noFill/>
                          </a:ln>
                          <a:solidFill>
                            <a:srgbClr val="000000"/>
                          </a:solidFill>
                          <a:effectLst/>
                          <a:latin typeface="Arial" charset="0"/>
                          <a:ea typeface="ＭＳ Ｐゴシック" charset="0"/>
                        </a:rPr>
                        <a:t>erläutern Operationen dynamischer (linearer oder nicht-linearer) Datenstrukturen (A),</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a:ln>
                            <a:noFill/>
                          </a:ln>
                          <a:solidFill>
                            <a:srgbClr val="000000"/>
                          </a:solidFill>
                          <a:effectLst/>
                          <a:latin typeface="Arial" charset="0"/>
                          <a:ea typeface="ＭＳ Ｐゴシック" charset="0"/>
                        </a:rPr>
                        <a:t>implementieren und erläutern iterative und rekursive Such- und Sortierverfahren (I), </a:t>
                      </a:r>
                    </a:p>
                  </a:txBody>
                  <a:tcPr marT="45745" marB="4574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7F7F7"/>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dirty="0">
                          <a:ln>
                            <a:noFill/>
                          </a:ln>
                          <a:solidFill>
                            <a:srgbClr val="000000"/>
                          </a:solidFill>
                          <a:effectLst/>
                          <a:latin typeface="Arial" charset="0"/>
                          <a:ea typeface="ＭＳ Ｐゴシック" charset="0"/>
                        </a:rPr>
                        <a:t>erläutern Operationen dynamischer (linearer und nicht-linearer) Datenstrukturen (A),</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dirty="0">
                          <a:ln>
                            <a:noFill/>
                          </a:ln>
                          <a:solidFill>
                            <a:srgbClr val="000000"/>
                          </a:solidFill>
                          <a:effectLst/>
                          <a:latin typeface="Arial" charset="0"/>
                          <a:ea typeface="ＭＳ Ｐゴシック" charset="0"/>
                        </a:rPr>
                        <a:t>implementieren Operationen dynamischer (linearer oder nicht-linearer) Datenstrukturen (I),</a:t>
                      </a:r>
                    </a:p>
                    <a:p>
                      <a:pPr marL="285750" marR="0" lvl="0" indent="-285750" algn="l" defTabSz="914400" rtl="0" eaLnBrk="1" fontAlgn="base" latinLnBrk="0" hangingPunct="1">
                        <a:lnSpc>
                          <a:spcPct val="100000"/>
                        </a:lnSpc>
                        <a:spcBef>
                          <a:spcPct val="0"/>
                        </a:spcBef>
                        <a:spcAft>
                          <a:spcPct val="0"/>
                        </a:spcAft>
                        <a:buClrTx/>
                        <a:buSzTx/>
                        <a:buFont typeface="Symbol" charset="0"/>
                        <a:buChar char="-"/>
                        <a:tabLst/>
                      </a:pPr>
                      <a:r>
                        <a:rPr kumimoji="0" lang="de-DE" sz="1400" b="0" i="0" u="none" strike="noStrike" cap="none" normalizeH="0" baseline="0" dirty="0">
                          <a:ln>
                            <a:noFill/>
                          </a:ln>
                          <a:solidFill>
                            <a:srgbClr val="000000"/>
                          </a:solidFill>
                          <a:effectLst/>
                          <a:latin typeface="Arial" charset="0"/>
                          <a:ea typeface="ＭＳ Ｐゴシック" charset="0"/>
                        </a:rPr>
                        <a:t>implementieren und erläutern iterative und rekursive Such- und Sortierverfahren unterschiedlicher Komplexitätsklassen (Speicherbedarf und Laufzeitverhalten) (I),</a:t>
                      </a:r>
                    </a:p>
                  </a:txBody>
                  <a:tcPr marT="45745" marB="4574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7F7F7"/>
                    </a:solidFill>
                  </a:tcPr>
                </a:tc>
              </a:tr>
            </a:tbl>
          </a:graphicData>
        </a:graphic>
      </p:graphicFrame>
      <p:sp>
        <p:nvSpPr>
          <p:cNvPr id="41998" name="Titel 1"/>
          <p:cNvSpPr txBox="1">
            <a:spLocks/>
          </p:cNvSpPr>
          <p:nvPr/>
        </p:nvSpPr>
        <p:spPr bwMode="auto">
          <a:xfrm>
            <a:off x="546100" y="1268413"/>
            <a:ext cx="8597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6700" indent="-266700">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de-DE" sz="2000" b="1">
                <a:solidFill>
                  <a:srgbClr val="000090"/>
                </a:solidFill>
                <a:ea typeface="MS PGothic" charset="0"/>
                <a:cs typeface="MS PGothic" charset="0"/>
              </a:rPr>
              <a:t>Unterschiede Grund- und Leistungskurs</a:t>
            </a:r>
          </a:p>
        </p:txBody>
      </p:sp>
      <p:sp>
        <p:nvSpPr>
          <p:cNvPr id="2" name="Interaktive Schaltfläche: Nächste(r) oder Weiter 1">
            <a:hlinkClick r:id="rId4" action="ppaction://hlinksldjump" highlightClick="1"/>
          </p:cNvPr>
          <p:cNvSpPr>
            <a:spLocks noChangeArrowheads="1"/>
          </p:cNvSpPr>
          <p:nvPr/>
        </p:nvSpPr>
        <p:spPr bwMode="auto">
          <a:xfrm flipV="1">
            <a:off x="8394700" y="6426200"/>
            <a:ext cx="165100" cy="177800"/>
          </a:xfrm>
          <a:prstGeom prst="actionButtonForwardNext">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solidFill>
                <a:schemeClr val="lt1"/>
              </a:solidFill>
              <a:latin typeface="+mn-lt"/>
              <a:ea typeface="+mn-ea"/>
            </a:endParaRPr>
          </a:p>
        </p:txBody>
      </p:sp>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el 1"/>
          <p:cNvSpPr>
            <a:spLocks noGrp="1"/>
          </p:cNvSpPr>
          <p:nvPr>
            <p:ph type="title"/>
          </p:nvPr>
        </p:nvSpPr>
        <p:spPr>
          <a:xfrm>
            <a:off x="539750" y="1322388"/>
            <a:ext cx="8064500" cy="781050"/>
          </a:xfrm>
        </p:spPr>
        <p:txBody>
          <a:bodyPr/>
          <a:lstStyle/>
          <a:p>
            <a:pPr algn="ctr"/>
            <a:r>
              <a:rPr lang="de-DE">
                <a:solidFill>
                  <a:srgbClr val="000090"/>
                </a:solidFill>
                <a:latin typeface="Arial-BoldMT" charset="0"/>
                <a:ea typeface="MS PGothic" charset="0"/>
                <a:cs typeface="MS PGothic" charset="0"/>
              </a:rPr>
              <a:t>Verbändebeteiligung nach Veröffentlichung der Entwurfsfassung</a:t>
            </a:r>
            <a:br>
              <a:rPr lang="de-DE">
                <a:solidFill>
                  <a:srgbClr val="000090"/>
                </a:solidFill>
                <a:latin typeface="Arial-BoldMT" charset="0"/>
                <a:ea typeface="MS PGothic" charset="0"/>
                <a:cs typeface="MS PGothic" charset="0"/>
              </a:rPr>
            </a:br>
            <a:r>
              <a:rPr lang="de-DE">
                <a:solidFill>
                  <a:srgbClr val="000090"/>
                </a:solidFill>
                <a:latin typeface="Arial-BoldMT" charset="0"/>
                <a:ea typeface="MS PGothic" charset="0"/>
                <a:cs typeface="MS PGothic" charset="0"/>
              </a:rPr>
              <a:t>(Mai – Juni 2013)</a:t>
            </a:r>
          </a:p>
        </p:txBody>
      </p:sp>
      <p:sp>
        <p:nvSpPr>
          <p:cNvPr id="3" name="Inhaltsplatzhalter 2"/>
          <p:cNvSpPr>
            <a:spLocks noGrp="1"/>
          </p:cNvSpPr>
          <p:nvPr>
            <p:ph idx="1"/>
          </p:nvPr>
        </p:nvSpPr>
        <p:spPr>
          <a:xfrm>
            <a:off x="539750" y="2070100"/>
            <a:ext cx="8064500" cy="4102100"/>
          </a:xfrm>
        </p:spPr>
        <p:txBody>
          <a:bodyPr/>
          <a:lstStyle/>
          <a:p>
            <a:pPr marL="0" indent="0">
              <a:buFontTx/>
              <a:buNone/>
            </a:pPr>
            <a:r>
              <a:rPr lang="de-DE" dirty="0">
                <a:latin typeface="Arial" charset="0"/>
                <a:ea typeface="MS PGothic" charset="0"/>
                <a:cs typeface="MS PGothic" charset="0"/>
              </a:rPr>
              <a:t>Änderungen aufgrund der Anregungen:</a:t>
            </a:r>
          </a:p>
          <a:p>
            <a:pPr marL="177800" indent="-177800"/>
            <a:r>
              <a:rPr lang="de-DE" dirty="0" smtClean="0">
                <a:latin typeface="Arial" charset="0"/>
                <a:ea typeface="MS PGothic" charset="0"/>
                <a:cs typeface="MS PGothic" charset="0"/>
              </a:rPr>
              <a:t>Entlastung </a:t>
            </a:r>
            <a:r>
              <a:rPr lang="de-DE" dirty="0">
                <a:latin typeface="Arial" charset="0"/>
                <a:ea typeface="MS PGothic" charset="0"/>
                <a:cs typeface="MS PGothic" charset="0"/>
              </a:rPr>
              <a:t>der E-Phase:</a:t>
            </a:r>
          </a:p>
          <a:p>
            <a:pPr lvl="1"/>
            <a:r>
              <a:rPr lang="de-DE" dirty="0">
                <a:latin typeface="Arial" charset="0"/>
                <a:ea typeface="MS PGothic" charset="0"/>
                <a:cs typeface="MS PGothic" charset="0"/>
              </a:rPr>
              <a:t>Reduzierung der Kompetenzerwartungen zum Inhaltsfeld 4 „Informatiksysteme</a:t>
            </a:r>
            <a:r>
              <a:rPr lang="ja-JP" altLang="de-DE" dirty="0">
                <a:latin typeface="Arial" charset="0"/>
                <a:ea typeface="MS PGothic" charset="0"/>
                <a:cs typeface="MS PGothic" charset="0"/>
              </a:rPr>
              <a:t>“</a:t>
            </a:r>
            <a:r>
              <a:rPr lang="de-DE" dirty="0">
                <a:latin typeface="Arial" charset="0"/>
                <a:ea typeface="MS PGothic" charset="0"/>
                <a:cs typeface="MS PGothic" charset="0"/>
              </a:rPr>
              <a:t>,</a:t>
            </a:r>
          </a:p>
          <a:p>
            <a:pPr lvl="1"/>
            <a:r>
              <a:rPr lang="de-DE" dirty="0">
                <a:latin typeface="Arial" charset="0"/>
                <a:ea typeface="MS PGothic" charset="0"/>
                <a:cs typeface="MS PGothic" charset="0"/>
              </a:rPr>
              <a:t>Keine Verbindliche Implementierung von Such- und Sortieralgorithmen</a:t>
            </a:r>
          </a:p>
          <a:p>
            <a:pPr marL="177800" indent="-177800"/>
            <a:r>
              <a:rPr lang="de-DE" sz="2300" dirty="0">
                <a:latin typeface="Arial" charset="0"/>
                <a:ea typeface="MS PGothic" charset="0"/>
                <a:cs typeface="MS PGothic" charset="0"/>
              </a:rPr>
              <a:t>Entlastung der Q-Phase im GK</a:t>
            </a:r>
          </a:p>
          <a:p>
            <a:pPr lvl="1"/>
            <a:r>
              <a:rPr lang="de-DE" dirty="0">
                <a:latin typeface="Arial" charset="0"/>
                <a:ea typeface="MS PGothic" charset="0"/>
                <a:cs typeface="MS PGothic" charset="0"/>
              </a:rPr>
              <a:t>Weniger Implementation (Datenstrukturen, Datenbanken, Simulation von Automaten)</a:t>
            </a:r>
          </a:p>
          <a:p>
            <a:pPr marL="0" indent="0">
              <a:buFontTx/>
              <a:buNone/>
            </a:pPr>
            <a:endParaRPr lang="de-DE" dirty="0">
              <a:latin typeface="Arial" charset="0"/>
              <a:ea typeface="MS PGothic" charset="0"/>
              <a:cs typeface="MS PGothic" charset="0"/>
            </a:endParaRPr>
          </a:p>
          <a:p>
            <a:pPr marL="0" indent="0" algn="r">
              <a:buFontTx/>
              <a:buNone/>
            </a:pPr>
            <a:endParaRPr lang="de-DE" dirty="0">
              <a:latin typeface="Arial" charset="0"/>
              <a:ea typeface="MS PGothic" charset="0"/>
              <a:cs typeface="MS PGothic" charset="0"/>
            </a:endParaRPr>
          </a:p>
        </p:txBody>
      </p:sp>
      <p:sp>
        <p:nvSpPr>
          <p:cNvPr id="43012"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43013"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6293855-43BE-D144-845C-BD7A5AD9FBC4}" type="slidenum">
              <a:rPr lang="de-DE" sz="800">
                <a:ea typeface="MS PGothic" charset="0"/>
                <a:cs typeface="MS PGothic" charset="0"/>
              </a:rPr>
              <a:pPr/>
              <a:t>34</a:t>
            </a:fld>
            <a:endParaRPr lang="de-DE" sz="800">
              <a:ea typeface="MS PGothic" charset="0"/>
              <a:cs typeface="MS PGothic" charset="0"/>
            </a:endParaRPr>
          </a:p>
        </p:txBody>
      </p:sp>
      <p:sp>
        <p:nvSpPr>
          <p:cNvPr id="8" name="Interaktive Schaltfläche: Nächste(r) oder Weiter 7">
            <a:hlinkClick r:id="rId3" action="ppaction://hlinksldjump" highlightClick="1"/>
          </p:cNvPr>
          <p:cNvSpPr>
            <a:spLocks noChangeArrowheads="1"/>
          </p:cNvSpPr>
          <p:nvPr/>
        </p:nvSpPr>
        <p:spPr bwMode="auto">
          <a:xfrm flipV="1">
            <a:off x="8394700" y="6426200"/>
            <a:ext cx="177800" cy="215900"/>
          </a:xfrm>
          <a:prstGeom prst="actionButtonForwardNext">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solidFill>
                <a:schemeClr val="lt1"/>
              </a:solidFill>
              <a:latin typeface="+mn-lt"/>
              <a:ea typeface="+mn-ea"/>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34</a:t>
            </a:fld>
            <a:endParaRPr lang="de-DE"/>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90BD8C-2D19-0745-9F26-E4085C615E64}" type="slidenum">
              <a:rPr lang="de-DE"/>
              <a:pPr eaLnBrk="1" hangingPunct="1"/>
              <a:t>35</a:t>
            </a:fld>
            <a:endParaRPr lang="de-DE"/>
          </a:p>
        </p:txBody>
      </p:sp>
      <p:sp>
        <p:nvSpPr>
          <p:cNvPr id="44035" name="Titel 1"/>
          <p:cNvSpPr>
            <a:spLocks noGrp="1"/>
          </p:cNvSpPr>
          <p:nvPr>
            <p:ph type="title" idx="4294967295"/>
          </p:nvPr>
        </p:nvSpPr>
        <p:spPr>
          <a:xfrm>
            <a:off x="539750" y="1322388"/>
            <a:ext cx="8064500" cy="781050"/>
          </a:xfrm>
        </p:spPr>
        <p:txBody>
          <a:bodyPr/>
          <a:lstStyle/>
          <a:p>
            <a:pPr algn="ctr"/>
            <a:r>
              <a:rPr lang="de-DE">
                <a:solidFill>
                  <a:srgbClr val="000090"/>
                </a:solidFill>
                <a:latin typeface="Arial-BoldMT" charset="0"/>
                <a:ea typeface="MS PGothic" charset="0"/>
                <a:cs typeface="MS PGothic" charset="0"/>
              </a:rPr>
              <a:t>Verbändebeteiligung nach Veröffentlichung der Entwurfsfassung</a:t>
            </a:r>
            <a:br>
              <a:rPr lang="de-DE">
                <a:solidFill>
                  <a:srgbClr val="000090"/>
                </a:solidFill>
                <a:latin typeface="Arial-BoldMT" charset="0"/>
                <a:ea typeface="MS PGothic" charset="0"/>
                <a:cs typeface="MS PGothic" charset="0"/>
              </a:rPr>
            </a:br>
            <a:r>
              <a:rPr lang="de-DE">
                <a:solidFill>
                  <a:srgbClr val="000090"/>
                </a:solidFill>
                <a:latin typeface="Arial-BoldMT" charset="0"/>
                <a:ea typeface="MS PGothic" charset="0"/>
                <a:cs typeface="MS PGothic" charset="0"/>
              </a:rPr>
              <a:t>(Mai – Juni 2013)</a:t>
            </a:r>
          </a:p>
        </p:txBody>
      </p:sp>
      <p:sp>
        <p:nvSpPr>
          <p:cNvPr id="3" name="Inhaltsplatzhalter 2"/>
          <p:cNvSpPr>
            <a:spLocks noGrp="1"/>
          </p:cNvSpPr>
          <p:nvPr>
            <p:ph idx="4294967295"/>
          </p:nvPr>
        </p:nvSpPr>
        <p:spPr>
          <a:xfrm>
            <a:off x="539750" y="2070100"/>
            <a:ext cx="8064500" cy="3924300"/>
          </a:xfrm>
        </p:spPr>
        <p:txBody>
          <a:bodyPr/>
          <a:lstStyle/>
          <a:p>
            <a:pPr marL="363538" indent="-268288">
              <a:lnSpc>
                <a:spcPct val="120000"/>
              </a:lnSpc>
              <a:buFontTx/>
              <a:buNone/>
            </a:pPr>
            <a:r>
              <a:rPr lang="de-DE">
                <a:latin typeface="Arial" charset="0"/>
                <a:ea typeface="MS PGothic" charset="0"/>
                <a:cs typeface="MS PGothic" charset="0"/>
              </a:rPr>
              <a:t>Änderungen aufgrund der Anregungen:</a:t>
            </a:r>
          </a:p>
          <a:p>
            <a:pPr marL="363538" indent="-268288">
              <a:lnSpc>
                <a:spcPct val="120000"/>
              </a:lnSpc>
            </a:pPr>
            <a:r>
              <a:rPr lang="de-DE">
                <a:latin typeface="Arial" charset="0"/>
                <a:ea typeface="MS PGothic" charset="0"/>
                <a:cs typeface="MS PGothic" charset="0"/>
              </a:rPr>
              <a:t>Umbenennung und Neustrukturierung der inhaltlichen Schwerpunkte des Inhaltsfeldes 4 „Informatiksysteme</a:t>
            </a:r>
            <a:r>
              <a:rPr lang="ja-JP" altLang="de-DE">
                <a:latin typeface="Arial" charset="0"/>
                <a:ea typeface="MS PGothic" charset="0"/>
                <a:cs typeface="MS PGothic" charset="0"/>
              </a:rPr>
              <a:t>“</a:t>
            </a:r>
            <a:r>
              <a:rPr lang="de-DE">
                <a:latin typeface="Arial" charset="0"/>
                <a:ea typeface="MS PGothic" charset="0"/>
                <a:cs typeface="MS PGothic" charset="0"/>
              </a:rPr>
              <a:t> in QPH</a:t>
            </a:r>
          </a:p>
          <a:p>
            <a:pPr marL="363538" indent="-268288">
              <a:buFontTx/>
              <a:buNone/>
            </a:pPr>
            <a:endParaRPr lang="de-DE" sz="1600" i="1" u="sng">
              <a:latin typeface="Arial" charset="0"/>
            </a:endParaRPr>
          </a:p>
          <a:p>
            <a:pPr marL="363538" indent="-268288">
              <a:buFontTx/>
              <a:buNone/>
            </a:pPr>
            <a:r>
              <a:rPr lang="de-DE" sz="1600">
                <a:latin typeface="Arial" charset="0"/>
              </a:rPr>
              <a:t> </a:t>
            </a:r>
          </a:p>
          <a:p>
            <a:pPr marL="363538" indent="-268288">
              <a:buFontTx/>
              <a:buNone/>
            </a:pPr>
            <a:r>
              <a:rPr lang="de-DE" sz="1600">
                <a:latin typeface="Arial" charset="0"/>
              </a:rPr>
              <a:t/>
            </a:r>
            <a:br>
              <a:rPr lang="de-DE" sz="1600">
                <a:latin typeface="Arial" charset="0"/>
              </a:rPr>
            </a:br>
            <a:endParaRPr lang="de-DE" sz="1600">
              <a:latin typeface="Arial" charset="0"/>
              <a:ea typeface="MS PGothic" charset="0"/>
              <a:cs typeface="MS PGothic" charset="0"/>
            </a:endParaRPr>
          </a:p>
          <a:p>
            <a:pPr marL="363538" indent="-268288">
              <a:lnSpc>
                <a:spcPct val="120000"/>
              </a:lnSpc>
              <a:buFontTx/>
              <a:buNone/>
            </a:pPr>
            <a:endParaRPr lang="de-DE">
              <a:latin typeface="Arial" charset="0"/>
              <a:ea typeface="MS PGothic" charset="0"/>
              <a:cs typeface="MS PGothic" charset="0"/>
            </a:endParaRPr>
          </a:p>
          <a:p>
            <a:pPr marL="363538" indent="-268288" algn="r">
              <a:lnSpc>
                <a:spcPct val="120000"/>
              </a:lnSpc>
              <a:buFontTx/>
              <a:buNone/>
            </a:pPr>
            <a:endParaRPr lang="de-DE">
              <a:latin typeface="Arial" charset="0"/>
              <a:ea typeface="MS PGothic" charset="0"/>
              <a:cs typeface="MS PGothic" charset="0"/>
              <a:hlinkClick r:id="rId3" action="ppaction://hlinksldjump"/>
            </a:endParaRPr>
          </a:p>
          <a:p>
            <a:pPr marL="363538" indent="-268288" algn="r">
              <a:lnSpc>
                <a:spcPct val="120000"/>
              </a:lnSpc>
              <a:buFontTx/>
              <a:buNone/>
            </a:pPr>
            <a:endParaRPr lang="de-DE">
              <a:latin typeface="Arial" charset="0"/>
              <a:ea typeface="MS PGothic" charset="0"/>
              <a:cs typeface="MS PGothic" charset="0"/>
              <a:hlinkClick r:id="rId3" action="ppaction://hlinksldjump"/>
            </a:endParaRPr>
          </a:p>
        </p:txBody>
      </p:sp>
      <p:sp>
        <p:nvSpPr>
          <p:cNvPr id="44037"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231262C-780D-C449-986D-3FBB6DEC872A}" type="slidenum">
              <a:rPr lang="de-DE" sz="800">
                <a:ea typeface="MS PGothic" charset="0"/>
                <a:cs typeface="MS PGothic" charset="0"/>
              </a:rPr>
              <a:pPr/>
              <a:t>35</a:t>
            </a:fld>
            <a:endParaRPr lang="de-DE" sz="800">
              <a:ea typeface="MS PGothic" charset="0"/>
              <a:cs typeface="MS PGothic" charset="0"/>
            </a:endParaRPr>
          </a:p>
        </p:txBody>
      </p:sp>
      <p:graphicFrame>
        <p:nvGraphicFramePr>
          <p:cNvPr id="2" name="Tabelle 1"/>
          <p:cNvGraphicFramePr>
            <a:graphicFrameLocks noGrp="1"/>
          </p:cNvGraphicFramePr>
          <p:nvPr/>
        </p:nvGraphicFramePr>
        <p:xfrm>
          <a:off x="838200" y="3517900"/>
          <a:ext cx="7924800" cy="2383154"/>
        </p:xfrm>
        <a:graphic>
          <a:graphicData uri="http://schemas.openxmlformats.org/drawingml/2006/table">
            <a:tbl>
              <a:tblPr/>
              <a:tblGrid>
                <a:gridCol w="3657600"/>
                <a:gridCol w="4267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FFFFFF"/>
                          </a:solidFill>
                          <a:effectLst/>
                          <a:latin typeface="Arial" charset="0"/>
                          <a:ea typeface="ＭＳ Ｐゴシック" charset="0"/>
                        </a:rPr>
                        <a:t>Verbändebeteiligung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FFFFFF"/>
                          </a:solidFill>
                          <a:effectLst/>
                          <a:latin typeface="Arial" charset="0"/>
                          <a:ea typeface="ＭＳ Ｐゴシック" charset="0"/>
                        </a:rPr>
                        <a:t>Lehrplan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1" u="sng" strike="noStrike" cap="none" normalizeH="0" baseline="0">
                          <a:ln>
                            <a:noFill/>
                          </a:ln>
                          <a:solidFill>
                            <a:srgbClr val="000000"/>
                          </a:solidFill>
                          <a:effectLst/>
                          <a:latin typeface="Arial" charset="0"/>
                          <a:ea typeface="ＭＳ Ｐゴシック" charset="0"/>
                        </a:rPr>
                        <a:t>Inhaltliche Schwerpunkte:</a:t>
                      </a:r>
                      <a:endParaRPr kumimoji="0" lang="de-DE" sz="1800" b="0" i="0" u="none" strike="noStrike" cap="none" normalizeH="0" baseline="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Einzelrechner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Betriebssysteme, Benutzungsoberflächen und Entwicklungsumgebungen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Rechnernetze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Datenbanksysteme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3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1" u="sng" strike="noStrike" cap="none" normalizeH="0" baseline="0">
                          <a:ln>
                            <a:noFill/>
                          </a:ln>
                          <a:solidFill>
                            <a:srgbClr val="000000"/>
                          </a:solidFill>
                          <a:effectLst/>
                          <a:latin typeface="Arial" charset="0"/>
                          <a:ea typeface="ＭＳ Ｐゴシック" charset="0"/>
                        </a:rPr>
                        <a:t>Inhaltliche Schwerpunkte:</a:t>
                      </a:r>
                      <a:endParaRPr kumimoji="0" lang="de-DE" sz="1800" b="0" i="0" u="none" strike="noStrike" cap="none" normalizeH="0" baseline="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Einzelrechner und Rechnernetzwerke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Nutzung von Informatiksystemen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Sicherheit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Arial" charset="0"/>
                          <a:ea typeface="ＭＳ Ｐゴシック" charset="0"/>
                        </a:rPr>
                        <a:t/>
                      </a:r>
                      <a:br>
                        <a:rPr kumimoji="0" lang="de-DE" sz="1800" b="0" i="0" u="none" strike="noStrike" cap="none" normalizeH="0" baseline="0">
                          <a:ln>
                            <a:noFill/>
                          </a:ln>
                          <a:solidFill>
                            <a:srgbClr val="000000"/>
                          </a:solidFill>
                          <a:effectLst/>
                          <a:latin typeface="Arial" charset="0"/>
                          <a:ea typeface="ＭＳ Ｐゴシック" charset="0"/>
                        </a:rPr>
                      </a:br>
                      <a:endParaRPr kumimoji="0" lang="de-DE"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3E3"/>
                    </a:solidFill>
                  </a:tcPr>
                </a:tc>
              </a:tr>
            </a:tbl>
          </a:graphicData>
        </a:graphic>
      </p:graphicFrame>
      <p:sp>
        <p:nvSpPr>
          <p:cNvPr id="4" name="Interaktive Schaltfläche: Zurückkehren 3">
            <a:hlinkClick r:id="rId4" action="ppaction://hlinksldjump" highlightClick="1"/>
          </p:cNvPr>
          <p:cNvSpPr>
            <a:spLocks noChangeArrowheads="1"/>
          </p:cNvSpPr>
          <p:nvPr/>
        </p:nvSpPr>
        <p:spPr bwMode="auto">
          <a:xfrm>
            <a:off x="8382000" y="6438900"/>
            <a:ext cx="165100" cy="177800"/>
          </a:xfrm>
          <a:prstGeom prst="actionButtonReturn">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2EA0EA-9AB6-A94C-9E08-B3D61D80EB40}" type="slidenum">
              <a:rPr lang="de-DE"/>
              <a:pPr eaLnBrk="1" hangingPunct="1"/>
              <a:t>36</a:t>
            </a:fld>
            <a:endParaRPr lang="de-DE"/>
          </a:p>
        </p:txBody>
      </p:sp>
      <p:sp>
        <p:nvSpPr>
          <p:cNvPr id="45059"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2BDF27BC-7F67-CC40-9900-A216FF108477}" type="slidenum">
              <a:rPr lang="de-DE" sz="800">
                <a:ea typeface="MS PGothic" charset="0"/>
                <a:cs typeface="MS PGothic" charset="0"/>
              </a:rPr>
              <a:pPr/>
              <a:t>36</a:t>
            </a:fld>
            <a:endParaRPr lang="de-DE" sz="800">
              <a:ea typeface="MS PGothic" charset="0"/>
              <a:cs typeface="MS PGothic" charset="0"/>
            </a:endParaRPr>
          </a:p>
        </p:txBody>
      </p:sp>
      <p:sp>
        <p:nvSpPr>
          <p:cNvPr id="45060" name="Titel 5"/>
          <p:cNvSpPr>
            <a:spLocks noGrp="1"/>
          </p:cNvSpPr>
          <p:nvPr>
            <p:ph type="title"/>
          </p:nvPr>
        </p:nvSpPr>
        <p:spPr>
          <a:xfrm>
            <a:off x="692150" y="2651125"/>
            <a:ext cx="7772400" cy="1362075"/>
          </a:xfrm>
        </p:spPr>
        <p:txBody>
          <a:bodyPr/>
          <a:lstStyle/>
          <a:p>
            <a:pPr algn="ctr"/>
            <a:r>
              <a:rPr lang="de-DE" sz="2400" cap="none">
                <a:solidFill>
                  <a:srgbClr val="000090"/>
                </a:solidFill>
                <a:latin typeface="Arial-BoldMT" charset="0"/>
                <a:ea typeface="MS PGothic" charset="0"/>
                <a:cs typeface="MS PGothic" charset="0"/>
              </a:rPr>
              <a:t>Lernerfolgsüberprüfung, </a:t>
            </a:r>
            <a:br>
              <a:rPr lang="de-DE" sz="2400" cap="none">
                <a:solidFill>
                  <a:srgbClr val="000090"/>
                </a:solidFill>
                <a:latin typeface="Arial-BoldMT" charset="0"/>
                <a:ea typeface="MS PGothic" charset="0"/>
                <a:cs typeface="MS PGothic" charset="0"/>
              </a:rPr>
            </a:br>
            <a:r>
              <a:rPr lang="de-DE" sz="2400" cap="none">
                <a:solidFill>
                  <a:srgbClr val="000090"/>
                </a:solidFill>
                <a:latin typeface="Arial-BoldMT" charset="0"/>
                <a:ea typeface="MS PGothic" charset="0"/>
                <a:cs typeface="MS PGothic" charset="0"/>
              </a:rPr>
              <a:t>Leistungsbewertung im Unterricht</a:t>
            </a:r>
          </a:p>
        </p:txBody>
      </p:sp>
      <p:sp>
        <p:nvSpPr>
          <p:cNvPr id="45061" name="Textplatzhalter 6"/>
          <p:cNvSpPr>
            <a:spLocks noGrp="1"/>
          </p:cNvSpPr>
          <p:nvPr>
            <p:ph type="body" idx="1"/>
          </p:nvPr>
        </p:nvSpPr>
        <p:spPr>
          <a:xfrm>
            <a:off x="692150" y="1682750"/>
            <a:ext cx="7772400" cy="541338"/>
          </a:xfrm>
        </p:spPr>
        <p:txBody>
          <a:bodyPr/>
          <a:lstStyle/>
          <a:p>
            <a:r>
              <a:rPr lang="de-DE">
                <a:latin typeface="Arial" charset="0"/>
                <a:ea typeface="MS PGothic" charset="0"/>
                <a:cs typeface="MS PGothic" charset="0"/>
              </a:rPr>
              <a:t>II. Fachspezifische Erläuterungen zum neuen KLP Informatik</a:t>
            </a:r>
          </a:p>
        </p:txBody>
      </p:sp>
      <p:sp>
        <p:nvSpPr>
          <p:cNvPr id="45062"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A22F1A2-7E70-6147-9DDA-B14933404805}" type="slidenum">
              <a:rPr lang="de-DE" sz="800">
                <a:ea typeface="MS PGothic" charset="0"/>
                <a:cs typeface="MS PGothic" charset="0"/>
              </a:rPr>
              <a:pPr/>
              <a:t>36</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a:xfrm>
            <a:off x="455613" y="1247775"/>
            <a:ext cx="8064500" cy="5040313"/>
          </a:xfrm>
        </p:spPr>
        <p:txBody>
          <a:bodyPr tIns="144000"/>
          <a:lstStyle/>
          <a:p>
            <a:r>
              <a:rPr lang="de-DE">
                <a:solidFill>
                  <a:srgbClr val="000090"/>
                </a:solidFill>
                <a:latin typeface="Arial" charset="0"/>
                <a:ea typeface="MS PGothic" charset="0"/>
                <a:cs typeface="MS PGothic" charset="0"/>
              </a:rPr>
              <a:t>III. Lernerfolgsüberprüfung und Leistungsbewertung</a:t>
            </a:r>
            <a:r>
              <a:rPr lang="de-DE">
                <a:latin typeface="Arial" charset="0"/>
                <a:ea typeface="MS PGothic" charset="0"/>
                <a:cs typeface="MS PGothic" charset="0"/>
              </a:rPr>
              <a:t/>
            </a:r>
            <a:br>
              <a:rPr lang="de-DE">
                <a:latin typeface="Arial" charset="0"/>
                <a:ea typeface="MS PGothic" charset="0"/>
                <a:cs typeface="MS PGothic" charset="0"/>
              </a:rPr>
            </a:br>
            <a:r>
              <a:rPr lang="de-DE" sz="1400" b="0">
                <a:latin typeface="Arial" charset="0"/>
                <a:ea typeface="MS PGothic" charset="0"/>
                <a:cs typeface="MS PGothic" charset="0"/>
              </a:rPr>
              <a:t> </a:t>
            </a:r>
            <a:br>
              <a:rPr lang="de-DE" sz="1400" b="0">
                <a:latin typeface="Arial" charset="0"/>
                <a:ea typeface="MS PGothic" charset="0"/>
                <a:cs typeface="MS PGothic" charset="0"/>
              </a:rPr>
            </a:br>
            <a:r>
              <a:rPr lang="de-DE" sz="1400">
                <a:latin typeface="Arial" charset="0"/>
                <a:ea typeface="MS PGothic" charset="0"/>
                <a:cs typeface="MS PGothic" charset="0"/>
              </a:rPr>
              <a:t>Überprüfungsform I</a:t>
            </a: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b="0">
                <a:latin typeface="Arial" charset="0"/>
                <a:ea typeface="MS PGothic" charset="0"/>
                <a:cs typeface="MS PGothic" charset="0"/>
              </a:rPr>
              <a:t>Analyse und Eingrenzung einer kontextbezogenen Problemstellung und Entwicklung eines Modells oder Teilmodells mit erläuternden Begründungen der Entwurfsentscheidungen</a:t>
            </a:r>
            <a:br>
              <a:rPr lang="de-DE" sz="1400" b="0">
                <a:latin typeface="Arial" charset="0"/>
                <a:ea typeface="MS PGothic" charset="0"/>
                <a:cs typeface="MS PGothic" charset="0"/>
              </a:rPr>
            </a:br>
            <a:r>
              <a:rPr lang="de-DE" sz="1400">
                <a:latin typeface="Arial" charset="0"/>
                <a:ea typeface="MS PGothic" charset="0"/>
                <a:cs typeface="MS PGothic" charset="0"/>
              </a:rPr>
              <a:t/>
            </a:r>
            <a:br>
              <a:rPr lang="de-DE" sz="1400">
                <a:latin typeface="Arial" charset="0"/>
                <a:ea typeface="MS PGothic" charset="0"/>
                <a:cs typeface="MS PGothic" charset="0"/>
              </a:rPr>
            </a:br>
            <a:r>
              <a:rPr lang="de-DE" sz="1400">
                <a:latin typeface="Arial" charset="0"/>
                <a:ea typeface="MS PGothic" charset="0"/>
                <a:cs typeface="MS PGothic" charset="0"/>
              </a:rPr>
              <a:t>Überprüfungsform III</a:t>
            </a:r>
            <a:br>
              <a:rPr lang="de-DE" sz="1400">
                <a:latin typeface="Arial" charset="0"/>
                <a:ea typeface="MS PGothic" charset="0"/>
                <a:cs typeface="MS PGothic" charset="0"/>
              </a:rPr>
            </a:br>
            <a:r>
              <a:rPr lang="de-DE" sz="1400" b="0">
                <a:latin typeface="Arial" charset="0"/>
                <a:ea typeface="MS PGothic" charset="0"/>
                <a:cs typeface="MS PGothic" charset="0"/>
              </a:rPr>
              <a:t>Vollständige oder teilweise Implementation einer bereits modellierten Problemstellung</a:t>
            </a:r>
            <a:br>
              <a:rPr lang="de-DE" sz="1400" b="0">
                <a:latin typeface="Arial" charset="0"/>
                <a:ea typeface="MS PGothic" charset="0"/>
                <a:cs typeface="MS PGothic" charset="0"/>
              </a:rPr>
            </a:b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a:latin typeface="Arial" charset="0"/>
                <a:ea typeface="MS PGothic" charset="0"/>
                <a:cs typeface="MS PGothic" charset="0"/>
              </a:rPr>
              <a:t>Überprüfungsform IV</a:t>
            </a: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b="0">
                <a:latin typeface="Arial" charset="0"/>
                <a:ea typeface="MS PGothic" charset="0"/>
                <a:cs typeface="MS PGothic" charset="0"/>
              </a:rPr>
              <a:t>Entwurf und formale Darstellung von Algorithmen zu einer vorgegebenen informatischen Problemstellung</a:t>
            </a:r>
            <a:br>
              <a:rPr lang="de-DE" sz="1400" b="0">
                <a:latin typeface="Arial" charset="0"/>
                <a:ea typeface="MS PGothic" charset="0"/>
                <a:cs typeface="MS PGothic" charset="0"/>
              </a:rPr>
            </a:b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a:latin typeface="Arial" charset="0"/>
                <a:ea typeface="MS PGothic" charset="0"/>
                <a:cs typeface="MS PGothic" charset="0"/>
              </a:rPr>
              <a:t>Überprüfungsform VI</a:t>
            </a: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b="0">
                <a:latin typeface="Arial" charset="0"/>
                <a:ea typeface="MS PGothic" charset="0"/>
                <a:cs typeface="MS PGothic" charset="0"/>
              </a:rPr>
              <a:t>Interpretation gegebener textueller, grafischer oder formaler Darstellungen informatischer Zusammenhänge und deren Überführung in eine andere Darstellungsform</a:t>
            </a:r>
            <a:br>
              <a:rPr lang="de-DE" sz="1400" b="0">
                <a:latin typeface="Arial" charset="0"/>
                <a:ea typeface="MS PGothic" charset="0"/>
                <a:cs typeface="MS PGothic" charset="0"/>
              </a:rPr>
            </a:b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a:latin typeface="Arial" charset="0"/>
                <a:ea typeface="MS PGothic" charset="0"/>
                <a:cs typeface="MS PGothic" charset="0"/>
              </a:rPr>
              <a:t>Überprüfungsform IX</a:t>
            </a:r>
            <a:r>
              <a:rPr lang="de-DE" sz="1400" b="0">
                <a:latin typeface="Arial" charset="0"/>
                <a:ea typeface="MS PGothic" charset="0"/>
                <a:cs typeface="MS PGothic" charset="0"/>
              </a:rPr>
              <a:t/>
            </a:r>
            <a:br>
              <a:rPr lang="de-DE" sz="1400" b="0">
                <a:latin typeface="Arial" charset="0"/>
                <a:ea typeface="MS PGothic" charset="0"/>
                <a:cs typeface="MS PGothic" charset="0"/>
              </a:rPr>
            </a:br>
            <a:r>
              <a:rPr lang="de-DE" sz="1400" b="0">
                <a:latin typeface="Arial" charset="0"/>
                <a:ea typeface="MS PGothic" charset="0"/>
                <a:cs typeface="MS PGothic" charset="0"/>
              </a:rPr>
              <a:t>Analyse und Bewertung des Einsatzes eines Informatiksystems in Bezug auf ethische, rechtliche oder gesellschaftliche Fragestellungen</a:t>
            </a:r>
            <a:r>
              <a:rPr lang="de-DE" sz="1600">
                <a:latin typeface="Arial-BoldMT" charset="0"/>
                <a:ea typeface="MS PGothic" charset="0"/>
                <a:cs typeface="MS PGothic" charset="0"/>
              </a:rPr>
              <a:t/>
            </a:r>
            <a:br>
              <a:rPr lang="de-DE" sz="1600">
                <a:latin typeface="Arial-BoldMT" charset="0"/>
                <a:ea typeface="MS PGothic" charset="0"/>
                <a:cs typeface="MS PGothic" charset="0"/>
              </a:rPr>
            </a:br>
            <a:endParaRPr lang="de-DE" sz="1600" b="0">
              <a:latin typeface="Arial-BoldMT" charset="0"/>
              <a:ea typeface="MS PGothic" charset="0"/>
              <a:cs typeface="MS PGothic" charset="0"/>
            </a:endParaRPr>
          </a:p>
        </p:txBody>
      </p:sp>
      <p:sp>
        <p:nvSpPr>
          <p:cNvPr id="46083"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D764F22-CD4E-7148-90BF-718A04C139EB}" type="slidenum">
              <a:rPr lang="de-DE" sz="800">
                <a:ea typeface="MS PGothic" charset="0"/>
                <a:cs typeface="MS PGothic" charset="0"/>
              </a:rPr>
              <a:pPr/>
              <a:t>37</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37</a:t>
            </a:fld>
            <a:endParaRPr lang="de-DE"/>
          </a:p>
        </p:txBody>
      </p:sp>
    </p:spTree>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481013" y="1273175"/>
            <a:ext cx="8064500" cy="5040313"/>
          </a:xfrm>
        </p:spPr>
        <p:txBody>
          <a:bodyPr tIns="144000"/>
          <a:lstStyle/>
          <a:p>
            <a:r>
              <a:rPr lang="de-DE">
                <a:solidFill>
                  <a:srgbClr val="000090"/>
                </a:solidFill>
                <a:latin typeface="Arial" charset="0"/>
                <a:ea typeface="MS PGothic" charset="0"/>
                <a:cs typeface="MS PGothic" charset="0"/>
              </a:rPr>
              <a:t>IV. Abiturprüfung</a:t>
            </a:r>
            <a:r>
              <a:rPr lang="de-DE" sz="1800">
                <a:solidFill>
                  <a:srgbClr val="000090"/>
                </a:solidFill>
                <a:latin typeface="Arial-BoldMT" charset="0"/>
                <a:ea typeface="MS PGothic" charset="0"/>
                <a:cs typeface="MS PGothic" charset="0"/>
              </a:rPr>
              <a:t/>
            </a:r>
            <a:br>
              <a:rPr lang="de-DE" sz="1800">
                <a:solidFill>
                  <a:srgbClr val="000090"/>
                </a:solidFill>
                <a:latin typeface="Arial-BoldMT" charset="0"/>
                <a:ea typeface="MS PGothic" charset="0"/>
                <a:cs typeface="MS PGothic" charset="0"/>
              </a:rPr>
            </a:br>
            <a:r>
              <a:rPr lang="de-DE" sz="1800">
                <a:solidFill>
                  <a:schemeClr val="tx2"/>
                </a:solidFill>
                <a:latin typeface="Arial-BoldMT" charset="0"/>
                <a:ea typeface="MS PGothic" charset="0"/>
                <a:cs typeface="MS PGothic" charset="0"/>
              </a:rPr>
              <a:t/>
            </a:r>
            <a:br>
              <a:rPr lang="de-DE" sz="1800">
                <a:solidFill>
                  <a:schemeClr val="tx2"/>
                </a:solidFill>
                <a:latin typeface="Arial-BoldMT" charset="0"/>
                <a:ea typeface="MS PGothic" charset="0"/>
                <a:cs typeface="MS PGothic" charset="0"/>
              </a:rPr>
            </a:br>
            <a:r>
              <a:rPr lang="de-DE" sz="1800" b="0">
                <a:latin typeface="Arial" charset="0"/>
                <a:ea typeface="MS PGothic" charset="0"/>
                <a:cs typeface="MS PGothic" charset="0"/>
              </a:rPr>
              <a:t>Alle Überprüfungsformen sind möglich</a:t>
            </a:r>
            <a:br>
              <a:rPr lang="de-DE" sz="1800" b="0">
                <a:latin typeface="Arial" charset="0"/>
                <a:ea typeface="MS PGothic" charset="0"/>
                <a:cs typeface="MS PGothic" charset="0"/>
              </a:rPr>
            </a:br>
            <a:r>
              <a:rPr lang="de-DE" sz="1800" b="0">
                <a:latin typeface="Arial" charset="0"/>
                <a:ea typeface="MS PGothic" charset="0"/>
                <a:cs typeface="MS PGothic" charset="0"/>
              </a:rPr>
              <a:t/>
            </a:r>
            <a:br>
              <a:rPr lang="de-DE" sz="1800" b="0">
                <a:latin typeface="Arial" charset="0"/>
                <a:ea typeface="MS PGothic" charset="0"/>
                <a:cs typeface="MS PGothic" charset="0"/>
              </a:rPr>
            </a:br>
            <a:r>
              <a:rPr lang="de-DE" sz="1800" b="0">
                <a:latin typeface="Arial" charset="0"/>
                <a:ea typeface="MS PGothic" charset="0"/>
                <a:cs typeface="MS PGothic" charset="0"/>
              </a:rPr>
              <a:t>Detaillierte Regelung durch die Abiturvorgaben</a:t>
            </a:r>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b="0">
                <a:latin typeface="Arial-BoldMT" charset="0"/>
                <a:ea typeface="MS PGothic" charset="0"/>
                <a:cs typeface="MS PGothic" charset="0"/>
              </a:rPr>
              <a:t/>
            </a:r>
            <a:br>
              <a:rPr lang="de-DE" sz="1800" b="0">
                <a:latin typeface="Arial-BoldMT" charset="0"/>
                <a:ea typeface="MS PGothic" charset="0"/>
                <a:cs typeface="MS PGothic" charset="0"/>
              </a:rPr>
            </a:br>
            <a:r>
              <a:rPr lang="de-DE" sz="1800" b="0">
                <a:latin typeface="Arial-BoldMT" charset="0"/>
                <a:ea typeface="MS PGothic" charset="0"/>
                <a:cs typeface="MS PGothic" charset="0"/>
              </a:rPr>
              <a:t/>
            </a:r>
            <a:br>
              <a:rPr lang="de-DE" sz="1800" b="0">
                <a:latin typeface="Arial-BoldMT" charset="0"/>
                <a:ea typeface="MS PGothic" charset="0"/>
                <a:cs typeface="MS PGothic" charset="0"/>
              </a:rPr>
            </a:br>
            <a:endParaRPr lang="de-DE" sz="1600" b="0">
              <a:latin typeface="Arial-BoldMT" charset="0"/>
              <a:ea typeface="MS PGothic" charset="0"/>
              <a:cs typeface="MS PGothic" charset="0"/>
            </a:endParaRPr>
          </a:p>
        </p:txBody>
      </p:sp>
      <p:sp>
        <p:nvSpPr>
          <p:cNvPr id="47107" name="Rectangle 8"/>
          <p:cNvSpPr txBox="1">
            <a:spLocks noGrp="1" noChangeArrowheads="1"/>
          </p:cNvSpPr>
          <p:nvPr/>
        </p:nvSpPr>
        <p:spPr bwMode="auto">
          <a:xfrm>
            <a:off x="539750" y="6443663"/>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F9725A7-9EB1-214D-A128-BF5ABEBF4A84}" type="slidenum">
              <a:rPr lang="de-DE" sz="800">
                <a:ea typeface="MS PGothic" charset="0"/>
                <a:cs typeface="MS PGothic" charset="0"/>
              </a:rPr>
              <a:pPr/>
              <a:t>38</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38</a:t>
            </a:fld>
            <a:endParaRPr lang="de-DE"/>
          </a:p>
        </p:txBody>
      </p:sp>
    </p:spTree>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719CED-EFFA-1749-835B-C5800A15A939}" type="slidenum">
              <a:rPr lang="de-DE"/>
              <a:pPr eaLnBrk="1" hangingPunct="1"/>
              <a:t>39</a:t>
            </a:fld>
            <a:endParaRPr lang="de-DE"/>
          </a:p>
        </p:txBody>
      </p:sp>
      <p:sp>
        <p:nvSpPr>
          <p:cNvPr id="48131"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9A4E4EC-3EC0-A54F-837F-034AC7C8CCB4}" type="slidenum">
              <a:rPr lang="de-DE" sz="800">
                <a:ea typeface="MS PGothic" charset="0"/>
                <a:cs typeface="MS PGothic" charset="0"/>
              </a:rPr>
              <a:pPr/>
              <a:t>39</a:t>
            </a:fld>
            <a:endParaRPr lang="de-DE" sz="800">
              <a:ea typeface="MS PGothic" charset="0"/>
              <a:cs typeface="MS PGothic" charset="0"/>
            </a:endParaRPr>
          </a:p>
        </p:txBody>
      </p:sp>
      <p:sp>
        <p:nvSpPr>
          <p:cNvPr id="48132" name="Titel 5"/>
          <p:cNvSpPr>
            <a:spLocks noGrp="1"/>
          </p:cNvSpPr>
          <p:nvPr>
            <p:ph type="title"/>
          </p:nvPr>
        </p:nvSpPr>
        <p:spPr>
          <a:xfrm>
            <a:off x="1000125" y="2184400"/>
            <a:ext cx="7597775" cy="1362075"/>
          </a:xfrm>
        </p:spPr>
        <p:txBody>
          <a:bodyPr/>
          <a:lstStyle/>
          <a:p>
            <a:r>
              <a:rPr lang="de-DE" sz="2800" cap="none">
                <a:solidFill>
                  <a:srgbClr val="000090"/>
                </a:solidFill>
                <a:latin typeface="Arial-BoldMT" charset="0"/>
                <a:ea typeface="MS PGothic" charset="0"/>
                <a:cs typeface="MS PGothic" charset="0"/>
              </a:rPr>
              <a:t>Konstrukt, Struktur und zentrale Elemente</a:t>
            </a:r>
          </a:p>
        </p:txBody>
      </p:sp>
      <p:sp>
        <p:nvSpPr>
          <p:cNvPr id="48133" name="Textplatzhalter 6"/>
          <p:cNvSpPr>
            <a:spLocks noGrp="1"/>
          </p:cNvSpPr>
          <p:nvPr>
            <p:ph type="body" idx="1"/>
          </p:nvPr>
        </p:nvSpPr>
        <p:spPr>
          <a:xfrm>
            <a:off x="663575" y="1492250"/>
            <a:ext cx="7772400" cy="438150"/>
          </a:xfrm>
        </p:spPr>
        <p:txBody>
          <a:bodyPr/>
          <a:lstStyle/>
          <a:p>
            <a:r>
              <a:rPr lang="de-DE">
                <a:latin typeface="Arial" charset="0"/>
                <a:ea typeface="MS PGothic" charset="0"/>
                <a:cs typeface="MS PGothic" charset="0"/>
              </a:rPr>
              <a:t>III. Schulinterne Lehrpläne:</a:t>
            </a:r>
          </a:p>
        </p:txBody>
      </p:sp>
      <p:sp>
        <p:nvSpPr>
          <p:cNvPr id="48134"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89A78F2A-022A-204D-8249-346C92E86FB2}" type="slidenum">
              <a:rPr lang="de-DE" sz="800">
                <a:ea typeface="MS PGothic" charset="0"/>
                <a:cs typeface="MS PGothic" charset="0"/>
              </a:rPr>
              <a:pPr/>
              <a:t>39</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8A18521-0822-D645-B253-24D529783ED7}" type="slidenum">
              <a:rPr lang="de-DE" sz="800"/>
              <a:pPr/>
              <a:t>4</a:t>
            </a:fld>
            <a:endParaRPr lang="de-DE" sz="800"/>
          </a:p>
        </p:txBody>
      </p:sp>
      <p:sp>
        <p:nvSpPr>
          <p:cNvPr id="13315"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06D427E-E78B-3B47-82B2-21A394F2F431}" type="slidenum">
              <a:rPr lang="de-DE" sz="800">
                <a:ea typeface="ヒラギノ角ゴ Pro W3" charset="0"/>
                <a:cs typeface="ヒラギノ角ゴ Pro W3" charset="0"/>
              </a:rPr>
              <a:pPr/>
              <a:t>4</a:t>
            </a:fld>
            <a:endParaRPr lang="de-DE" sz="800">
              <a:ea typeface="ヒラギノ角ゴ Pro W3" charset="0"/>
              <a:cs typeface="ヒラギノ角ゴ Pro W3" charset="0"/>
            </a:endParaRPr>
          </a:p>
        </p:txBody>
      </p:sp>
      <p:sp>
        <p:nvSpPr>
          <p:cNvPr id="13316" name="Text Box 4"/>
          <p:cNvSpPr txBox="1">
            <a:spLocks noChangeArrowheads="1"/>
          </p:cNvSpPr>
          <p:nvPr/>
        </p:nvSpPr>
        <p:spPr bwMode="auto">
          <a:xfrm>
            <a:off x="1352550" y="2876550"/>
            <a:ext cx="7218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ea typeface="ヒラギノ角ゴ Pro W3" charset="0"/>
              <a:cs typeface="ヒラギノ角ゴ Pro W3" charset="0"/>
            </a:endParaRPr>
          </a:p>
        </p:txBody>
      </p:sp>
      <p:sp>
        <p:nvSpPr>
          <p:cNvPr id="13317" name="Rectangle 5"/>
          <p:cNvSpPr>
            <a:spLocks noChangeArrowheads="1"/>
          </p:cNvSpPr>
          <p:nvPr/>
        </p:nvSpPr>
        <p:spPr bwMode="auto">
          <a:xfrm>
            <a:off x="1276350" y="1509713"/>
            <a:ext cx="6400800" cy="4502150"/>
          </a:xfrm>
          <a:prstGeom prst="rect">
            <a:avLst/>
          </a:prstGeom>
          <a:solidFill>
            <a:schemeClr val="bg1"/>
          </a:solidFill>
          <a:ln w="9525">
            <a:noFill/>
            <a:miter lim="800000"/>
            <a:headEnd/>
            <a:tailEnd/>
          </a:ln>
        </p:spPr>
        <p:txBody>
          <a:bodyPr wrap="none" anchor="ctr"/>
          <a:lstStyle/>
          <a:p>
            <a:r>
              <a:rPr lang="de-DE">
                <a:solidFill>
                  <a:srgbClr val="000099"/>
                </a:solidFill>
                <a:ea typeface="ヒラギノ角ゴ Pro W3" charset="0"/>
                <a:cs typeface="ヒラギノ角ゴ Pro W3" charset="0"/>
              </a:rPr>
              <a:t>Von der</a:t>
            </a:r>
            <a:r>
              <a:rPr lang="de-DE" sz="2000" b="1">
                <a:solidFill>
                  <a:srgbClr val="000099"/>
                </a:solidFill>
                <a:ea typeface="ヒラギノ角ゴ Pro W3" charset="0"/>
                <a:cs typeface="ヒラギノ角ゴ Pro W3" charset="0"/>
              </a:rPr>
              <a:t> </a:t>
            </a:r>
          </a:p>
          <a:p>
            <a:r>
              <a:rPr lang="de-DE" sz="2000" b="1" u="sng">
                <a:solidFill>
                  <a:srgbClr val="000099"/>
                </a:solidFill>
                <a:ea typeface="ヒラギノ角ゴ Pro W3" charset="0"/>
                <a:cs typeface="ヒラギノ角ゴ Pro W3" charset="0"/>
              </a:rPr>
              <a:t>Input-Steuerung und „Stofforientierung“</a:t>
            </a:r>
          </a:p>
          <a:p>
            <a:pPr>
              <a:spcBef>
                <a:spcPct val="40000"/>
              </a:spcBef>
            </a:pPr>
            <a:r>
              <a:rPr lang="de-DE" sz="2000">
                <a:ea typeface="ヒラギノ角ゴ Pro W3" charset="0"/>
                <a:cs typeface="ヒラギノ角ゴ Pro W3" charset="0"/>
              </a:rPr>
              <a:t>Was soll am Ende dieses Bildungsabschnitts </a:t>
            </a:r>
            <a:br>
              <a:rPr lang="de-DE" sz="2000">
                <a:ea typeface="ヒラギノ角ゴ Pro W3" charset="0"/>
                <a:cs typeface="ヒラギノ角ゴ Pro W3" charset="0"/>
              </a:rPr>
            </a:br>
            <a:r>
              <a:rPr lang="de-DE" sz="2000" b="1">
                <a:ea typeface="ヒラギノ角ゴ Pro W3" charset="0"/>
                <a:cs typeface="ヒラギノ角ゴ Pro W3" charset="0"/>
              </a:rPr>
              <a:t>durchgenommen</a:t>
            </a:r>
            <a:r>
              <a:rPr lang="de-DE" sz="2000">
                <a:ea typeface="ヒラギノ角ゴ Pro W3" charset="0"/>
                <a:cs typeface="ヒラギノ角ゴ Pro W3" charset="0"/>
              </a:rPr>
              <a:t> und behandelt worden sein?</a:t>
            </a:r>
          </a:p>
          <a:p>
            <a:endParaRPr lang="de-DE" sz="2000">
              <a:ea typeface="ヒラギノ角ゴ Pro W3" charset="0"/>
              <a:cs typeface="ヒラギノ角ゴ Pro W3" charset="0"/>
            </a:endParaRPr>
          </a:p>
          <a:p>
            <a:r>
              <a:rPr lang="de-DE" sz="1600">
                <a:solidFill>
                  <a:srgbClr val="000099"/>
                </a:solidFill>
                <a:ea typeface="ヒラギノ角ゴ Pro W3" charset="0"/>
                <a:cs typeface="ヒラギノ角ゴ Pro W3" charset="0"/>
              </a:rPr>
              <a:t>zur</a:t>
            </a:r>
          </a:p>
          <a:p>
            <a:endParaRPr lang="de-DE" sz="2000">
              <a:ea typeface="ヒラギノ角ゴ Pro W3" charset="0"/>
              <a:cs typeface="ヒラギノ角ゴ Pro W3" charset="0"/>
            </a:endParaRPr>
          </a:p>
          <a:p>
            <a:r>
              <a:rPr lang="de-DE" sz="2000" b="1" u="sng">
                <a:solidFill>
                  <a:srgbClr val="000099"/>
                </a:solidFill>
                <a:ea typeface="ヒラギノ角ゴ Pro W3" charset="0"/>
                <a:cs typeface="ヒラギノ角ゴ Pro W3" charset="0"/>
              </a:rPr>
              <a:t>Ergebnis- bzw. „Output-Steuerung“ und </a:t>
            </a:r>
            <a:br>
              <a:rPr lang="de-DE" sz="2000" b="1" u="sng">
                <a:solidFill>
                  <a:srgbClr val="000099"/>
                </a:solidFill>
                <a:ea typeface="ヒラギノ角ゴ Pro W3" charset="0"/>
                <a:cs typeface="ヒラギノ角ゴ Pro W3" charset="0"/>
              </a:rPr>
            </a:br>
            <a:r>
              <a:rPr lang="de-DE" sz="2000" b="1" u="sng">
                <a:solidFill>
                  <a:srgbClr val="000099"/>
                </a:solidFill>
                <a:ea typeface="ヒラギノ角ゴ Pro W3" charset="0"/>
                <a:cs typeface="ヒラギノ角ゴ Pro W3" charset="0"/>
              </a:rPr>
              <a:t>Kompetenzorientierung</a:t>
            </a:r>
          </a:p>
          <a:p>
            <a:pPr>
              <a:spcBef>
                <a:spcPct val="40000"/>
              </a:spcBef>
            </a:pPr>
            <a:r>
              <a:rPr lang="de-DE" sz="2000">
                <a:ea typeface="ヒラギノ角ゴ Pro W3" charset="0"/>
                <a:cs typeface="ヒラギノ角ゴ Pro W3" charset="0"/>
              </a:rPr>
              <a:t>Was sollen Schülerinnen und Schüler am </a:t>
            </a:r>
            <a:br>
              <a:rPr lang="de-DE" sz="2000">
                <a:ea typeface="ヒラギノ角ゴ Pro W3" charset="0"/>
                <a:cs typeface="ヒラギノ角ゴ Pro W3" charset="0"/>
              </a:rPr>
            </a:br>
            <a:r>
              <a:rPr lang="de-DE" sz="2000">
                <a:ea typeface="ヒラギノ角ゴ Pro W3" charset="0"/>
                <a:cs typeface="ヒラギノ角ゴ Pro W3" charset="0"/>
              </a:rPr>
              <a:t>Ende eines Bildungsabschnitts </a:t>
            </a:r>
            <a:r>
              <a:rPr lang="de-DE" sz="2000" b="1">
                <a:ea typeface="ヒラギノ角ゴ Pro W3" charset="0"/>
                <a:cs typeface="ヒラギノ角ゴ Pro W3" charset="0"/>
              </a:rPr>
              <a:t>können</a:t>
            </a:r>
            <a:r>
              <a:rPr lang="de-DE" sz="2000">
                <a:ea typeface="ヒラギノ角ゴ Pro W3" charset="0"/>
                <a:cs typeface="ヒラギノ角ゴ Pro W3" charset="0"/>
              </a:rPr>
              <a:t>?</a:t>
            </a:r>
          </a:p>
          <a:p>
            <a:endParaRPr lang="de-DE" sz="2000">
              <a:ea typeface="ヒラギノ角ゴ Pro W3" charset="0"/>
              <a:cs typeface="ヒラギノ角ゴ Pro W3" charset="0"/>
            </a:endParaRPr>
          </a:p>
        </p:txBody>
      </p:sp>
      <p:sp>
        <p:nvSpPr>
          <p:cNvPr id="13318" name="Textfeld 7"/>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Orientierungswechsel</a:t>
            </a:r>
          </a:p>
        </p:txBody>
      </p:sp>
      <p:sp>
        <p:nvSpPr>
          <p:cNvPr id="2" name="Foliennummernplatzhalter 1"/>
          <p:cNvSpPr>
            <a:spLocks noGrp="1"/>
          </p:cNvSpPr>
          <p:nvPr>
            <p:ph type="sldNum" sz="quarter" idx="11"/>
          </p:nvPr>
        </p:nvSpPr>
        <p:spPr/>
        <p:txBody>
          <a:bodyPr/>
          <a:lstStyle/>
          <a:p>
            <a:fld id="{34FF8153-A73C-6D44-99AB-84B9111CDCC0}" type="slidenum">
              <a:rPr lang="de-DE" smtClean="0"/>
              <a:pPr/>
              <a:t>4</a:t>
            </a:fld>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36575" y="1001713"/>
            <a:ext cx="82010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pPr>
            <a:endParaRPr lang="de-DE" sz="1000" b="1">
              <a:solidFill>
                <a:srgbClr val="000099"/>
              </a:solidFill>
            </a:endParaRPr>
          </a:p>
          <a:p>
            <a:pPr eaLnBrk="0" hangingPunct="0">
              <a:spcBef>
                <a:spcPct val="50000"/>
              </a:spcBef>
            </a:pPr>
            <a:r>
              <a:rPr lang="de-DE" sz="2400" b="1">
                <a:solidFill>
                  <a:srgbClr val="000099"/>
                </a:solidFill>
              </a:rPr>
              <a:t>Aufgabe schulinterner Lehrpläne:</a:t>
            </a:r>
            <a:r>
              <a:rPr lang="de-DE" sz="2400">
                <a:solidFill>
                  <a:srgbClr val="000099"/>
                </a:solidFill>
              </a:rPr>
              <a:t> </a:t>
            </a:r>
          </a:p>
          <a:p>
            <a:pPr eaLnBrk="0" hangingPunct="0">
              <a:spcBef>
                <a:spcPct val="50000"/>
              </a:spcBef>
            </a:pPr>
            <a:r>
              <a:rPr lang="de-DE" sz="2000" b="1">
                <a:solidFill>
                  <a:srgbClr val="000099"/>
                </a:solidFill>
              </a:rPr>
              <a:t>die verbindlichen Vorgaben der Kernlehrpläne auf die Situation der Schule bezogen konkretisieren und Freiräume ausgestalten</a:t>
            </a:r>
          </a:p>
          <a:p>
            <a:pPr eaLnBrk="0" hangingPunct="0">
              <a:spcBef>
                <a:spcPct val="50000"/>
              </a:spcBef>
            </a:pPr>
            <a:endParaRPr lang="de-DE" sz="2000" b="1">
              <a:solidFill>
                <a:srgbClr val="000099"/>
              </a:solidFill>
            </a:endParaRPr>
          </a:p>
          <a:p>
            <a:r>
              <a:rPr lang="de-DE" sz="1600" b="1"/>
              <a:t>Rechtliche Grundlagen</a:t>
            </a:r>
          </a:p>
          <a:p>
            <a:endParaRPr lang="de-DE" sz="1600" b="1"/>
          </a:p>
          <a:p>
            <a:r>
              <a:rPr lang="de-DE" sz="1600" b="1"/>
              <a:t>SchulG § 29 - Unterrichtsvorgaben</a:t>
            </a:r>
            <a:endParaRPr lang="de-DE" sz="1600"/>
          </a:p>
          <a:p>
            <a:pPr>
              <a:spcBef>
                <a:spcPct val="40000"/>
              </a:spcBef>
            </a:pPr>
            <a:r>
              <a:rPr lang="de-DE" sz="1600"/>
              <a:t>(1) Das </a:t>
            </a:r>
            <a:r>
              <a:rPr lang="de-DE" sz="1600" b="1"/>
              <a:t>Ministerium</a:t>
            </a:r>
            <a:r>
              <a:rPr lang="de-DE" sz="1600"/>
              <a:t> erlässt in der Regel schulformspezifische Vorgaben</a:t>
            </a:r>
          </a:p>
          <a:p>
            <a:r>
              <a:rPr lang="de-DE" sz="1600"/>
              <a:t>für den Unterricht (Richtlinien, Rahmenvorgaben, Lehrpläne). Diese legen insbesondere die Ziele und Inhalte für die Bildungsgänge, Unterrichtsfächer und Lernbereiche fest und bestimmen die </a:t>
            </a:r>
            <a:r>
              <a:rPr lang="de-DE" sz="1600" b="1"/>
              <a:t>erwarteten Lernergebnisse</a:t>
            </a:r>
            <a:r>
              <a:rPr lang="de-DE" sz="1600"/>
              <a:t> (Bildungsstandards).</a:t>
            </a:r>
          </a:p>
          <a:p>
            <a:pPr>
              <a:spcBef>
                <a:spcPct val="40000"/>
              </a:spcBef>
            </a:pPr>
            <a:r>
              <a:rPr lang="de-DE" sz="1600"/>
              <a:t>(2) Die </a:t>
            </a:r>
            <a:r>
              <a:rPr lang="de-DE" sz="1600" b="1"/>
              <a:t>Schulen</a:t>
            </a:r>
            <a:r>
              <a:rPr lang="de-DE" sz="1600"/>
              <a:t> bestimmen auf der Grundlage der Unterrichtsvorgaben nach Absatz 1 in Verbindung mit ihrem Schulprogramm</a:t>
            </a:r>
            <a:r>
              <a:rPr lang="de-DE" sz="1600" b="1"/>
              <a:t> schuleigene Unterrichtsvorgaben.</a:t>
            </a:r>
          </a:p>
          <a:p>
            <a:pPr>
              <a:spcBef>
                <a:spcPct val="40000"/>
              </a:spcBef>
            </a:pPr>
            <a:r>
              <a:rPr lang="de-DE" sz="1600"/>
              <a:t>(3) Unterrichtsvorgaben nach den Absätzen 1 und 2 sind so zu fassen,</a:t>
            </a:r>
          </a:p>
          <a:p>
            <a:r>
              <a:rPr lang="de-DE" sz="1600"/>
              <a:t>dass für die Lehrerinnen und Lehrer ein</a:t>
            </a:r>
            <a:r>
              <a:rPr lang="de-DE" sz="1600" b="1"/>
              <a:t> pädagogischer Gestaltungsspielraum </a:t>
            </a:r>
            <a:r>
              <a:rPr lang="de-DE" sz="1600"/>
              <a:t>bleibt</a:t>
            </a:r>
            <a:r>
              <a:rPr lang="de-DE" sz="1600" b="1"/>
              <a:t>.</a:t>
            </a:r>
          </a:p>
        </p:txBody>
      </p:sp>
      <p:sp>
        <p:nvSpPr>
          <p:cNvPr id="49155" name="Text Box 3"/>
          <p:cNvSpPr txBox="1">
            <a:spLocks noChangeArrowheads="1"/>
          </p:cNvSpPr>
          <p:nvPr/>
        </p:nvSpPr>
        <p:spPr bwMode="auto">
          <a:xfrm>
            <a:off x="1311275" y="2935288"/>
            <a:ext cx="726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p>
        </p:txBody>
      </p:sp>
      <p:sp>
        <p:nvSpPr>
          <p:cNvPr id="49156"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Schulinterne Lehrpläne</a:t>
            </a:r>
          </a:p>
        </p:txBody>
      </p:sp>
      <p:sp>
        <p:nvSpPr>
          <p:cNvPr id="49157" name="Foliennummernplatzhalter 2"/>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6D761F5-CCCA-3649-8F75-68B2DC519126}" type="slidenum">
              <a:rPr lang="de-DE" sz="800"/>
              <a:pPr/>
              <a:t>40</a:t>
            </a:fld>
            <a:endParaRPr lang="de-DE" sz="800"/>
          </a:p>
        </p:txBody>
      </p:sp>
    </p:spTree>
  </p:cSld>
  <p:clrMapOvr>
    <a:masterClrMapping/>
  </p:clrMapOvr>
  <p:transition advClick="0"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536575" y="1600200"/>
            <a:ext cx="820102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pPr>
            <a:r>
              <a:rPr lang="de-DE" sz="2800" b="1" dirty="0">
                <a:solidFill>
                  <a:srgbClr val="000099"/>
                </a:solidFill>
                <a:ea typeface="MS PGothic" charset="0"/>
                <a:cs typeface="MS PGothic" charset="0"/>
              </a:rPr>
              <a:t>Aufgabe schulinterner Lehrpläne:</a:t>
            </a:r>
            <a:r>
              <a:rPr lang="de-DE" sz="2800" dirty="0">
                <a:solidFill>
                  <a:srgbClr val="000099"/>
                </a:solidFill>
                <a:ea typeface="MS PGothic" charset="0"/>
                <a:cs typeface="MS PGothic" charset="0"/>
              </a:rPr>
              <a:t> </a:t>
            </a:r>
          </a:p>
          <a:p>
            <a:pPr eaLnBrk="0" hangingPunct="0">
              <a:spcBef>
                <a:spcPct val="50000"/>
              </a:spcBef>
            </a:pPr>
            <a:r>
              <a:rPr lang="de-DE" sz="2000" b="1" dirty="0">
                <a:solidFill>
                  <a:srgbClr val="000099"/>
                </a:solidFill>
              </a:rPr>
              <a:t>die verbindlichen Vorgaben der Kernlehrpläne auf die Situation der Schule bezogen konkretisieren und Freiräume ausgestalten</a:t>
            </a:r>
          </a:p>
          <a:p>
            <a:endParaRPr lang="de-DE" sz="800" b="1" dirty="0">
              <a:ea typeface="MS PGothic" charset="0"/>
              <a:cs typeface="MS PGothic" charset="0"/>
            </a:endParaRPr>
          </a:p>
          <a:p>
            <a:r>
              <a:rPr lang="de-DE" sz="1600" b="1" dirty="0">
                <a:ea typeface="MS PGothic" charset="0"/>
                <a:cs typeface="MS PGothic" charset="0"/>
              </a:rPr>
              <a:t>Rechtliche Grundlagen</a:t>
            </a:r>
          </a:p>
          <a:p>
            <a:endParaRPr lang="de-DE" sz="800" b="1" dirty="0">
              <a:ea typeface="MS PGothic" charset="0"/>
              <a:cs typeface="MS PGothic" charset="0"/>
            </a:endParaRPr>
          </a:p>
          <a:p>
            <a:r>
              <a:rPr lang="de-DE" sz="1600" b="1" dirty="0" err="1">
                <a:ea typeface="MS PGothic" charset="0"/>
                <a:cs typeface="MS PGothic" charset="0"/>
              </a:rPr>
              <a:t>SchulG</a:t>
            </a:r>
            <a:r>
              <a:rPr lang="de-DE" sz="1600" b="1" dirty="0">
                <a:ea typeface="MS PGothic" charset="0"/>
                <a:cs typeface="MS PGothic" charset="0"/>
              </a:rPr>
              <a:t> </a:t>
            </a:r>
            <a:r>
              <a:rPr lang="de-DE" sz="1600" b="1" dirty="0"/>
              <a:t>§</a:t>
            </a:r>
            <a:r>
              <a:rPr lang="de-DE" sz="1600" b="1" dirty="0">
                <a:ea typeface="MS PGothic" charset="0"/>
                <a:cs typeface="MS PGothic" charset="0"/>
              </a:rPr>
              <a:t> 70 - Fachkonferenz, Bildungskonferenz</a:t>
            </a:r>
          </a:p>
          <a:p>
            <a:endParaRPr lang="de-DE" sz="800" b="1" dirty="0">
              <a:ea typeface="MS PGothic" charset="0"/>
              <a:cs typeface="MS PGothic" charset="0"/>
            </a:endParaRPr>
          </a:p>
          <a:p>
            <a:r>
              <a:rPr lang="de-DE" sz="1600" dirty="0">
                <a:ea typeface="MS PGothic" charset="0"/>
                <a:cs typeface="MS PGothic" charset="0"/>
              </a:rPr>
              <a:t>(3) Die </a:t>
            </a:r>
            <a:r>
              <a:rPr lang="de-DE" sz="1600" b="1" dirty="0">
                <a:ea typeface="MS PGothic" charset="0"/>
                <a:cs typeface="MS PGothic" charset="0"/>
              </a:rPr>
              <a:t>Fachkonferenz</a:t>
            </a:r>
            <a:r>
              <a:rPr lang="de-DE" sz="1600" dirty="0">
                <a:ea typeface="MS PGothic" charset="0"/>
                <a:cs typeface="MS PGothic" charset="0"/>
              </a:rPr>
              <a:t> </a:t>
            </a:r>
            <a:r>
              <a:rPr lang="de-DE" sz="1600" b="1" dirty="0">
                <a:ea typeface="MS PGothic" charset="0"/>
                <a:cs typeface="MS PGothic" charset="0"/>
              </a:rPr>
              <a:t>berät</a:t>
            </a:r>
            <a:r>
              <a:rPr lang="de-DE" sz="1600" dirty="0">
                <a:ea typeface="MS PGothic" charset="0"/>
                <a:cs typeface="MS PGothic" charset="0"/>
              </a:rPr>
              <a:t> über alle das Fach oder die Fachrichtung betreffenden Angelegenheiten einschließlich der Zusammenarbeit mit anderen Fächern. Sie trägt Verantwortung für die schulinterne Qualitätssicherung und –</a:t>
            </a:r>
            <a:r>
              <a:rPr lang="de-DE" sz="1600" dirty="0" err="1">
                <a:ea typeface="MS PGothic" charset="0"/>
                <a:cs typeface="MS PGothic" charset="0"/>
              </a:rPr>
              <a:t>entwicklung</a:t>
            </a:r>
            <a:r>
              <a:rPr lang="de-DE" sz="1600" dirty="0">
                <a:ea typeface="MS PGothic" charset="0"/>
                <a:cs typeface="MS PGothic" charset="0"/>
              </a:rPr>
              <a:t> der fachlichen Arbeit und berät über Ziele, Arbeitspläne, Evaluationsmaßnahmen und –</a:t>
            </a:r>
            <a:r>
              <a:rPr lang="de-DE" sz="1600" dirty="0" err="1">
                <a:ea typeface="MS PGothic" charset="0"/>
                <a:cs typeface="MS PGothic" charset="0"/>
              </a:rPr>
              <a:t>ergebnisse</a:t>
            </a:r>
            <a:r>
              <a:rPr lang="de-DE" sz="1600" dirty="0">
                <a:ea typeface="MS PGothic" charset="0"/>
                <a:cs typeface="MS PGothic" charset="0"/>
              </a:rPr>
              <a:t> und Rechenschaftslegung.</a:t>
            </a:r>
          </a:p>
          <a:p>
            <a:endParaRPr lang="de-DE" sz="800" dirty="0">
              <a:ea typeface="MS PGothic" charset="0"/>
              <a:cs typeface="MS PGothic" charset="0"/>
            </a:endParaRPr>
          </a:p>
          <a:p>
            <a:r>
              <a:rPr lang="de-DE" sz="1600" dirty="0">
                <a:ea typeface="MS PGothic" charset="0"/>
                <a:cs typeface="MS PGothic" charset="0"/>
              </a:rPr>
              <a:t>(4) Die </a:t>
            </a:r>
            <a:r>
              <a:rPr lang="de-DE" sz="1600" b="1" dirty="0">
                <a:ea typeface="MS PGothic" charset="0"/>
                <a:cs typeface="MS PGothic" charset="0"/>
              </a:rPr>
              <a:t>Fachkonferenz entscheidet</a:t>
            </a:r>
            <a:r>
              <a:rPr lang="de-DE" sz="1600" dirty="0">
                <a:ea typeface="MS PGothic" charset="0"/>
                <a:cs typeface="MS PGothic" charset="0"/>
              </a:rPr>
              <a:t> in ihrem Fach insbesondere über</a:t>
            </a:r>
          </a:p>
          <a:p>
            <a:pPr>
              <a:buFontTx/>
              <a:buAutoNum type="arabicPeriod"/>
            </a:pPr>
            <a:r>
              <a:rPr lang="de-DE" sz="1600" dirty="0" smtClean="0">
                <a:ea typeface="MS PGothic" charset="0"/>
                <a:cs typeface="MS PGothic" charset="0"/>
              </a:rPr>
              <a:t> Grundsätze </a:t>
            </a:r>
            <a:r>
              <a:rPr lang="de-DE" sz="1600" dirty="0">
                <a:ea typeface="MS PGothic" charset="0"/>
                <a:cs typeface="MS PGothic" charset="0"/>
              </a:rPr>
              <a:t>zur fachmethodischen und fachdidaktischen Arbeit</a:t>
            </a:r>
          </a:p>
          <a:p>
            <a:pPr>
              <a:buFontTx/>
              <a:buAutoNum type="arabicPeriod"/>
            </a:pPr>
            <a:r>
              <a:rPr lang="de-DE" sz="1600" dirty="0" smtClean="0">
                <a:ea typeface="MS PGothic" charset="0"/>
                <a:cs typeface="MS PGothic" charset="0"/>
              </a:rPr>
              <a:t> Grundsätze </a:t>
            </a:r>
            <a:r>
              <a:rPr lang="de-DE" sz="1600" dirty="0">
                <a:ea typeface="MS PGothic" charset="0"/>
                <a:cs typeface="MS PGothic" charset="0"/>
              </a:rPr>
              <a:t>zur Leistungsbewertung</a:t>
            </a:r>
          </a:p>
          <a:p>
            <a:pPr>
              <a:buFontTx/>
              <a:buAutoNum type="arabicPeriod"/>
            </a:pPr>
            <a:r>
              <a:rPr lang="de-DE" sz="1600" dirty="0" smtClean="0">
                <a:ea typeface="MS PGothic" charset="0"/>
                <a:cs typeface="MS PGothic" charset="0"/>
              </a:rPr>
              <a:t> Vorschläge </a:t>
            </a:r>
            <a:r>
              <a:rPr lang="de-DE" sz="1600" dirty="0">
                <a:ea typeface="MS PGothic" charset="0"/>
                <a:cs typeface="MS PGothic" charset="0"/>
              </a:rPr>
              <a:t>an die Lehrerkonferenz zur Einführung von Lernmitteln.</a:t>
            </a:r>
          </a:p>
        </p:txBody>
      </p:sp>
      <p:sp>
        <p:nvSpPr>
          <p:cNvPr id="50179"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Schulinterne Lehrpläne</a:t>
            </a:r>
          </a:p>
        </p:txBody>
      </p:sp>
      <p:sp>
        <p:nvSpPr>
          <p:cNvPr id="50180" name="Foliennummernplatzhalter 2"/>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22427A0-F69A-374B-B3CE-88DDC5BD1869}" type="slidenum">
              <a:rPr lang="de-DE" sz="800"/>
              <a:pPr/>
              <a:t>41</a:t>
            </a:fld>
            <a:endParaRPr lang="de-DE" sz="800"/>
          </a:p>
        </p:txBody>
      </p:sp>
    </p:spTree>
  </p:cSld>
  <p:clrMapOvr>
    <a:masterClrMapping/>
  </p:clrMapOvr>
  <p:transition advClick="0"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5F2714-98C1-1D4E-A081-16B170AF6003}" type="slidenum">
              <a:rPr lang="de-DE"/>
              <a:pPr eaLnBrk="1" hangingPunct="1"/>
              <a:t>42</a:t>
            </a:fld>
            <a:endParaRPr lang="de-DE"/>
          </a:p>
        </p:txBody>
      </p:sp>
      <p:sp>
        <p:nvSpPr>
          <p:cNvPr id="51203"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2F68C85-DC4D-0A48-AA13-A0AE0FBD6A70}" type="slidenum">
              <a:rPr lang="de-DE" sz="800">
                <a:ea typeface="MS PGothic" charset="0"/>
                <a:cs typeface="MS PGothic" charset="0"/>
              </a:rPr>
              <a:pPr/>
              <a:t>42</a:t>
            </a:fld>
            <a:endParaRPr lang="de-DE" sz="800">
              <a:ea typeface="MS PGothic" charset="0"/>
              <a:cs typeface="MS PGothic" charset="0"/>
            </a:endParaRPr>
          </a:p>
        </p:txBody>
      </p:sp>
      <p:sp>
        <p:nvSpPr>
          <p:cNvPr id="51204" name="Titel 1"/>
          <p:cNvSpPr>
            <a:spLocks noGrp="1"/>
          </p:cNvSpPr>
          <p:nvPr>
            <p:ph type="title"/>
          </p:nvPr>
        </p:nvSpPr>
        <p:spPr>
          <a:xfrm>
            <a:off x="457200" y="1333500"/>
            <a:ext cx="8229600" cy="647700"/>
          </a:xfrm>
        </p:spPr>
        <p:txBody>
          <a:bodyPr/>
          <a:lstStyle/>
          <a:p>
            <a:r>
              <a:rPr lang="de-DE" dirty="0">
                <a:solidFill>
                  <a:srgbClr val="000090"/>
                </a:solidFill>
                <a:latin typeface="Arial-BoldMT" charset="0"/>
                <a:ea typeface="MS PGothic" charset="0"/>
                <a:cs typeface="MS PGothic" charset="0"/>
              </a:rPr>
              <a:t>Anforderungen an schulinterne Lehrpläne</a:t>
            </a:r>
            <a:br>
              <a:rPr lang="de-DE" dirty="0">
                <a:solidFill>
                  <a:srgbClr val="000090"/>
                </a:solidFill>
                <a:latin typeface="Arial-BoldMT" charset="0"/>
                <a:ea typeface="MS PGothic" charset="0"/>
                <a:cs typeface="MS PGothic" charset="0"/>
              </a:rPr>
            </a:br>
            <a:r>
              <a:rPr lang="de-DE" dirty="0">
                <a:solidFill>
                  <a:srgbClr val="000090"/>
                </a:solidFill>
                <a:latin typeface="Arial-BoldMT" charset="0"/>
                <a:ea typeface="MS PGothic" charset="0"/>
                <a:cs typeface="MS PGothic" charset="0"/>
              </a:rPr>
              <a:t>auf der Grundlage kompetenzorientierter Kernlehrpläne</a:t>
            </a:r>
          </a:p>
        </p:txBody>
      </p:sp>
      <p:sp>
        <p:nvSpPr>
          <p:cNvPr id="51205" name="Textplatzhalter 10"/>
          <p:cNvSpPr>
            <a:spLocks noGrp="1"/>
          </p:cNvSpPr>
          <p:nvPr>
            <p:ph type="body" idx="1"/>
          </p:nvPr>
        </p:nvSpPr>
        <p:spPr>
          <a:xfrm>
            <a:off x="457200" y="1893888"/>
            <a:ext cx="4040188" cy="639762"/>
          </a:xfrm>
        </p:spPr>
        <p:txBody>
          <a:bodyPr/>
          <a:lstStyle/>
          <a:p>
            <a:r>
              <a:rPr lang="de-DE" sz="2000">
                <a:latin typeface="Arial" charset="0"/>
                <a:ea typeface="MS PGothic" charset="0"/>
                <a:cs typeface="MS PGothic" charset="0"/>
              </a:rPr>
              <a:t>Kernlehrplan</a:t>
            </a:r>
            <a:endParaRPr lang="de-DE">
              <a:latin typeface="Arial" charset="0"/>
              <a:ea typeface="MS PGothic" charset="0"/>
              <a:cs typeface="MS PGothic" charset="0"/>
            </a:endParaRPr>
          </a:p>
        </p:txBody>
      </p:sp>
      <p:sp>
        <p:nvSpPr>
          <p:cNvPr id="4" name="Inhaltsplatzhalter 3"/>
          <p:cNvSpPr>
            <a:spLocks noGrp="1"/>
          </p:cNvSpPr>
          <p:nvPr>
            <p:ph sz="half" idx="2"/>
          </p:nvPr>
        </p:nvSpPr>
        <p:spPr>
          <a:xfrm>
            <a:off x="457200" y="2640013"/>
            <a:ext cx="4040188" cy="3268662"/>
          </a:xfrm>
        </p:spPr>
        <p:txBody>
          <a:bodyPr>
            <a:normAutofit/>
          </a:bodyPr>
          <a:lstStyle/>
          <a:p>
            <a:r>
              <a:rPr lang="de-DE" sz="1800">
                <a:latin typeface="Arial" charset="0"/>
              </a:rPr>
              <a:t>Vorgabe zu erreichender Kompetenzen …</a:t>
            </a:r>
          </a:p>
          <a:p>
            <a:endParaRPr lang="de-DE" sz="1800">
              <a:latin typeface="Arial" charset="0"/>
            </a:endParaRPr>
          </a:p>
          <a:p>
            <a:r>
              <a:rPr lang="de-DE" sz="1800">
                <a:latin typeface="Arial" charset="0"/>
              </a:rPr>
              <a:t>Beschränkung auf den Kernbereich fachlicher Anforderungen durch Formulierung von Kompetenzerwartungen und inhaltlichen Schwerpunkten …</a:t>
            </a:r>
          </a:p>
          <a:p>
            <a:endParaRPr lang="de-DE" sz="1800">
              <a:latin typeface="Arial" charset="0"/>
            </a:endParaRPr>
          </a:p>
          <a:p>
            <a:r>
              <a:rPr lang="de-DE" sz="1800">
                <a:latin typeface="Arial" charset="0"/>
                <a:ea typeface="ヒラギノ角ゴ Pro W3" charset="0"/>
                <a:cs typeface="ヒラギノ角ゴ Pro W3" charset="0"/>
              </a:rPr>
              <a:t>Aussagen zur Leistungserfassung und -bewertung</a:t>
            </a:r>
            <a:r>
              <a:rPr lang="de-DE" sz="1800">
                <a:solidFill>
                  <a:srgbClr val="000000"/>
                </a:solidFill>
                <a:latin typeface="Arial" charset="0"/>
                <a:ea typeface="ヒラギノ角ゴ Pro W3" charset="0"/>
                <a:cs typeface="ヒラギノ角ゴ Pro W3" charset="0"/>
              </a:rPr>
              <a:t> …</a:t>
            </a:r>
          </a:p>
          <a:p>
            <a:endParaRPr lang="de-DE" sz="1800">
              <a:latin typeface="Arial" charset="0"/>
            </a:endParaRPr>
          </a:p>
        </p:txBody>
      </p:sp>
      <p:sp>
        <p:nvSpPr>
          <p:cNvPr id="51207" name="Textplatzhalter 11"/>
          <p:cNvSpPr>
            <a:spLocks noGrp="1"/>
          </p:cNvSpPr>
          <p:nvPr>
            <p:ph type="body" sz="quarter" idx="3"/>
          </p:nvPr>
        </p:nvSpPr>
        <p:spPr>
          <a:xfrm>
            <a:off x="4645025" y="1893888"/>
            <a:ext cx="4041775" cy="639762"/>
          </a:xfrm>
        </p:spPr>
        <p:txBody>
          <a:bodyPr/>
          <a:lstStyle/>
          <a:p>
            <a:r>
              <a:rPr lang="de-DE" sz="2000">
                <a:latin typeface="Arial" charset="0"/>
                <a:ea typeface="MS PGothic" charset="0"/>
                <a:cs typeface="MS PGothic" charset="0"/>
              </a:rPr>
              <a:t>Umsetzung</a:t>
            </a:r>
            <a:endParaRPr lang="de-DE">
              <a:latin typeface="Arial" charset="0"/>
              <a:ea typeface="MS PGothic" charset="0"/>
              <a:cs typeface="MS PGothic" charset="0"/>
            </a:endParaRPr>
          </a:p>
        </p:txBody>
      </p:sp>
      <p:sp>
        <p:nvSpPr>
          <p:cNvPr id="7" name="Inhaltsplatzhalter 6"/>
          <p:cNvSpPr>
            <a:spLocks noGrp="1"/>
          </p:cNvSpPr>
          <p:nvPr>
            <p:ph sz="quarter" idx="4"/>
          </p:nvPr>
        </p:nvSpPr>
        <p:spPr>
          <a:xfrm>
            <a:off x="4645025" y="2640013"/>
            <a:ext cx="4041775" cy="3268662"/>
          </a:xfrm>
        </p:spPr>
        <p:txBody>
          <a:bodyPr>
            <a:noAutofit/>
          </a:bodyPr>
          <a:lstStyle/>
          <a:p>
            <a:pPr>
              <a:spcAft>
                <a:spcPts val="1800"/>
              </a:spcAft>
            </a:pPr>
            <a:r>
              <a:rPr lang="de-DE" sz="1800">
                <a:latin typeface="Arial" charset="0"/>
              </a:rPr>
              <a:t>… Gestaltungsräume der Schulen</a:t>
            </a:r>
          </a:p>
          <a:p>
            <a:endParaRPr lang="de-DE" sz="1800">
              <a:latin typeface="Arial" charset="0"/>
            </a:endParaRPr>
          </a:p>
          <a:p>
            <a:r>
              <a:rPr lang="de-DE" sz="1800">
                <a:latin typeface="Arial" charset="0"/>
              </a:rPr>
              <a:t>… Konkretisierung in unterrichtlichen Kontexten und Umsetzung in aufeinander abgestimmten Unterrichtsvorhaben (Progression, Kumulativität)</a:t>
            </a:r>
          </a:p>
          <a:p>
            <a:endParaRPr lang="de-DE" sz="1800">
              <a:latin typeface="Arial" charset="0"/>
            </a:endParaRPr>
          </a:p>
          <a:p>
            <a:pPr>
              <a:spcBef>
                <a:spcPct val="50000"/>
              </a:spcBef>
              <a:buFont typeface="Times" charset="0"/>
              <a:buChar char="•"/>
            </a:pPr>
            <a:r>
              <a:rPr lang="de-DE" sz="1800">
                <a:solidFill>
                  <a:srgbClr val="000000"/>
                </a:solidFill>
                <a:latin typeface="Arial" charset="0"/>
                <a:ea typeface="ヒラギノ角ゴ Pro W3" charset="0"/>
                <a:cs typeface="ヒラギノ角ゴ Pro W3" charset="0"/>
              </a:rPr>
              <a:t>… </a:t>
            </a:r>
            <a:r>
              <a:rPr lang="de-DE" sz="1800">
                <a:latin typeface="Arial" charset="0"/>
                <a:ea typeface="ヒラギノ角ゴ Pro W3" charset="0"/>
                <a:cs typeface="ヒラギノ角ゴ Pro W3" charset="0"/>
              </a:rPr>
              <a:t>Vereinbarungen und Absprachen über Kriterien </a:t>
            </a:r>
          </a:p>
        </p:txBody>
      </p:sp>
      <p:sp>
        <p:nvSpPr>
          <p:cNvPr id="51209"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D1E2246-3FBE-3E47-B3D3-C41F91096F8D}" type="slidenum">
              <a:rPr lang="de-DE" sz="800">
                <a:ea typeface="MS PGothic" charset="0"/>
                <a:cs typeface="MS PGothic" charset="0"/>
              </a:rPr>
              <a:pPr/>
              <a:t>42</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EAA0417-1742-C742-A948-9A9987A6DAEF}" type="slidenum">
              <a:rPr lang="de-DE" sz="800">
                <a:ea typeface="MS PGothic" charset="0"/>
                <a:cs typeface="MS PGothic" charset="0"/>
              </a:rPr>
              <a:pPr/>
              <a:t>43</a:t>
            </a:fld>
            <a:endParaRPr lang="de-DE" sz="800">
              <a:ea typeface="MS PGothic" charset="0"/>
              <a:cs typeface="MS PGothic" charset="0"/>
            </a:endParaRPr>
          </a:p>
        </p:txBody>
      </p:sp>
      <p:sp>
        <p:nvSpPr>
          <p:cNvPr id="52227" name="Titel 1"/>
          <p:cNvSpPr>
            <a:spLocks noGrp="1"/>
          </p:cNvSpPr>
          <p:nvPr>
            <p:ph type="title"/>
          </p:nvPr>
        </p:nvSpPr>
        <p:spPr>
          <a:xfrm>
            <a:off x="539750" y="1322388"/>
            <a:ext cx="8064500" cy="493712"/>
          </a:xfrm>
        </p:spPr>
        <p:txBody>
          <a:bodyPr/>
          <a:lstStyle/>
          <a:p>
            <a:r>
              <a:rPr lang="de-DE">
                <a:solidFill>
                  <a:srgbClr val="000090"/>
                </a:solidFill>
                <a:latin typeface="Arial-BoldMT" charset="0"/>
                <a:ea typeface="MS PGothic" charset="0"/>
                <a:cs typeface="MS PGothic" charset="0"/>
              </a:rPr>
              <a:t>Schulinterner Lehrplan</a:t>
            </a:r>
          </a:p>
        </p:txBody>
      </p:sp>
      <p:sp>
        <p:nvSpPr>
          <p:cNvPr id="11" name="Inhaltsplatzhalter 10"/>
          <p:cNvSpPr>
            <a:spLocks noGrp="1"/>
          </p:cNvSpPr>
          <p:nvPr>
            <p:ph idx="1"/>
          </p:nvPr>
        </p:nvSpPr>
        <p:spPr>
          <a:xfrm>
            <a:off x="539750" y="1971675"/>
            <a:ext cx="8064500" cy="3897313"/>
          </a:xfrm>
        </p:spPr>
        <p:txBody>
          <a:bodyPr>
            <a:normAutofit/>
          </a:bodyPr>
          <a:lstStyle/>
          <a:p>
            <a:pPr marL="982663" indent="-982663">
              <a:buFontTx/>
              <a:buNone/>
              <a:tabLst>
                <a:tab pos="982663" algn="l"/>
                <a:tab pos="7543800" algn="r"/>
              </a:tabLst>
            </a:pPr>
            <a:r>
              <a:rPr lang="de-DE" sz="1900" dirty="0">
                <a:latin typeface="Arial" charset="0"/>
                <a:ea typeface="MS PGothic" charset="0"/>
                <a:cs typeface="MS PGothic" charset="0"/>
              </a:rPr>
              <a:t>1	Die Fachgruppe Informatik des Konrad-Zuse-Gymnasiums Paderborn</a:t>
            </a:r>
          </a:p>
          <a:p>
            <a:pPr marL="982663" indent="-982663">
              <a:buFontTx/>
              <a:buNone/>
              <a:tabLst>
                <a:tab pos="982663" algn="l"/>
                <a:tab pos="7543800" algn="r"/>
              </a:tabLst>
            </a:pPr>
            <a:r>
              <a:rPr lang="de-DE" sz="1900" dirty="0">
                <a:latin typeface="Arial" charset="0"/>
                <a:ea typeface="MS PGothic" charset="0"/>
                <a:cs typeface="MS PGothic" charset="0"/>
              </a:rPr>
              <a:t>2	Entscheidungen zum Unterricht</a:t>
            </a:r>
          </a:p>
          <a:p>
            <a:pPr marL="982663" indent="-982663">
              <a:buFontTx/>
              <a:buNone/>
              <a:tabLst>
                <a:tab pos="982663" algn="l"/>
                <a:tab pos="7543800" algn="r"/>
              </a:tabLst>
            </a:pPr>
            <a:r>
              <a:rPr lang="de-DE" sz="1900" dirty="0">
                <a:latin typeface="Arial" charset="0"/>
                <a:ea typeface="MS PGothic" charset="0"/>
                <a:cs typeface="MS PGothic" charset="0"/>
              </a:rPr>
              <a:t>2.1 	Unterrichtsvorhaben</a:t>
            </a:r>
          </a:p>
          <a:p>
            <a:pPr marL="982663" indent="-982663">
              <a:buFontTx/>
              <a:buNone/>
              <a:tabLst>
                <a:tab pos="982663" algn="l"/>
                <a:tab pos="7543800" algn="r"/>
              </a:tabLst>
            </a:pPr>
            <a:r>
              <a:rPr lang="de-DE" sz="1900" dirty="0">
                <a:latin typeface="Arial" charset="0"/>
                <a:ea typeface="MS PGothic" charset="0"/>
                <a:cs typeface="MS PGothic" charset="0"/>
              </a:rPr>
              <a:t>2.1.1 	</a:t>
            </a:r>
            <a:r>
              <a:rPr lang="de-DE" sz="1900" dirty="0">
                <a:solidFill>
                  <a:schemeClr val="tx2"/>
                </a:solidFill>
                <a:latin typeface="Arial" charset="0"/>
                <a:ea typeface="MS PGothic" charset="0"/>
                <a:cs typeface="MS PGothic" charset="0"/>
              </a:rPr>
              <a:t>Übersichtsraster Unterrichtsvorhaben</a:t>
            </a:r>
          </a:p>
          <a:p>
            <a:pPr marL="982663" indent="-982663">
              <a:buFontTx/>
              <a:buNone/>
              <a:tabLst>
                <a:tab pos="982663" algn="l"/>
                <a:tab pos="7543800" algn="r"/>
              </a:tabLst>
            </a:pPr>
            <a:r>
              <a:rPr lang="de-DE" sz="1900" dirty="0">
                <a:latin typeface="Arial" charset="0"/>
                <a:ea typeface="MS PGothic" charset="0"/>
                <a:cs typeface="MS PGothic" charset="0"/>
              </a:rPr>
              <a:t>2.1.2 	Konkretisierte Unterrichtsvorhaben</a:t>
            </a:r>
          </a:p>
          <a:p>
            <a:pPr marL="982663" indent="-982663">
              <a:buFontTx/>
              <a:buNone/>
              <a:tabLst>
                <a:tab pos="982663" algn="l"/>
                <a:tab pos="7543800" algn="r"/>
              </a:tabLst>
            </a:pPr>
            <a:r>
              <a:rPr lang="de-DE" sz="1900" dirty="0">
                <a:latin typeface="Arial" charset="0"/>
                <a:ea typeface="MS PGothic" charset="0"/>
                <a:cs typeface="MS PGothic" charset="0"/>
              </a:rPr>
              <a:t>2.2 	Grundsätze der fachmethodischen und fachdidaktischen Arbeit</a:t>
            </a:r>
          </a:p>
          <a:p>
            <a:pPr marL="982663" indent="-982663">
              <a:buFontTx/>
              <a:buNone/>
              <a:tabLst>
                <a:tab pos="982663" algn="l"/>
                <a:tab pos="7543800" algn="r"/>
              </a:tabLst>
            </a:pPr>
            <a:r>
              <a:rPr lang="de-DE" sz="1900" dirty="0">
                <a:latin typeface="Arial" charset="0"/>
                <a:ea typeface="MS PGothic" charset="0"/>
                <a:cs typeface="MS PGothic" charset="0"/>
              </a:rPr>
              <a:t>2.3 	Grundsätze der Leistungsbewertung</a:t>
            </a:r>
          </a:p>
          <a:p>
            <a:pPr marL="982663" indent="-982663">
              <a:buFontTx/>
              <a:buNone/>
              <a:tabLst>
                <a:tab pos="982663" algn="l"/>
                <a:tab pos="7543800" algn="r"/>
              </a:tabLst>
            </a:pPr>
            <a:r>
              <a:rPr lang="de-DE" sz="1900" dirty="0">
                <a:latin typeface="Arial" charset="0"/>
                <a:ea typeface="MS PGothic" charset="0"/>
                <a:cs typeface="MS PGothic" charset="0"/>
              </a:rPr>
              <a:t>2.4 	Lehr- und Lernmittel</a:t>
            </a:r>
          </a:p>
          <a:p>
            <a:pPr marL="982663" indent="-982663">
              <a:buFontTx/>
              <a:buNone/>
              <a:tabLst>
                <a:tab pos="982663" algn="l"/>
                <a:tab pos="7543800" algn="r"/>
              </a:tabLst>
            </a:pPr>
            <a:r>
              <a:rPr lang="de-DE" sz="1900" dirty="0">
                <a:latin typeface="Arial" charset="0"/>
                <a:ea typeface="MS PGothic" charset="0"/>
                <a:cs typeface="MS PGothic" charset="0"/>
              </a:rPr>
              <a:t>3	Entscheidungen zu fach- und unterrichtsübergreifenden Fragen</a:t>
            </a:r>
          </a:p>
          <a:p>
            <a:pPr marL="982663" indent="-982663">
              <a:buFontTx/>
              <a:buNone/>
              <a:tabLst>
                <a:tab pos="982663" algn="l"/>
                <a:tab pos="7543800" algn="r"/>
              </a:tabLst>
            </a:pPr>
            <a:r>
              <a:rPr lang="de-DE" sz="1900" dirty="0">
                <a:latin typeface="Arial" charset="0"/>
                <a:ea typeface="MS PGothic" charset="0"/>
                <a:cs typeface="MS PGothic" charset="0"/>
              </a:rPr>
              <a:t>4	Qualitätssicherung und Evaluation</a:t>
            </a:r>
          </a:p>
          <a:p>
            <a:pPr marL="982663" indent="-982663">
              <a:buFontTx/>
              <a:buNone/>
              <a:tabLst>
                <a:tab pos="982663" algn="l"/>
                <a:tab pos="7543800" algn="r"/>
              </a:tabLst>
            </a:pPr>
            <a:endParaRPr lang="de-DE" sz="1900" dirty="0">
              <a:latin typeface="Arial" charset="0"/>
              <a:ea typeface="MS PGothic" charset="0"/>
              <a:cs typeface="MS PGothic" charset="0"/>
            </a:endParaRPr>
          </a:p>
        </p:txBody>
      </p:sp>
      <p:sp>
        <p:nvSpPr>
          <p:cNvPr id="52229" name="Fußzeilenplatzhalter 2"/>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52230"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601932AB-B216-774E-AD73-D74AB9EADB75}" type="slidenum">
              <a:rPr lang="de-DE" sz="800">
                <a:ea typeface="MS PGothic" charset="0"/>
                <a:cs typeface="MS PGothic" charset="0"/>
              </a:rPr>
              <a:pPr/>
              <a:t>43</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43</a:t>
            </a:fld>
            <a:endParaRPr lang="de-DE"/>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nummernplatzhalter 3"/>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53F80B-8F2F-6E41-8929-4B96B4B9A43F}" type="slidenum">
              <a:rPr lang="de-DE"/>
              <a:pPr eaLnBrk="1" hangingPunct="1"/>
              <a:t>44</a:t>
            </a:fld>
            <a:endParaRPr lang="de-DE"/>
          </a:p>
        </p:txBody>
      </p:sp>
      <p:sp>
        <p:nvSpPr>
          <p:cNvPr id="53251"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AE9F666-D7E2-E947-AC88-61A2DA6A3D64}" type="slidenum">
              <a:rPr lang="de-DE" sz="800">
                <a:ea typeface="MS PGothic" charset="0"/>
                <a:cs typeface="MS PGothic" charset="0"/>
              </a:rPr>
              <a:pPr/>
              <a:t>44</a:t>
            </a:fld>
            <a:endParaRPr lang="de-DE" sz="800">
              <a:ea typeface="MS PGothic" charset="0"/>
              <a:cs typeface="MS PGothic" charset="0"/>
            </a:endParaRPr>
          </a:p>
        </p:txBody>
      </p:sp>
      <p:sp>
        <p:nvSpPr>
          <p:cNvPr id="53252" name="Rectangle 2"/>
          <p:cNvSpPr>
            <a:spLocks noGrp="1" noChangeArrowheads="1"/>
          </p:cNvSpPr>
          <p:nvPr>
            <p:ph type="title" idx="4294967295"/>
          </p:nvPr>
        </p:nvSpPr>
        <p:spPr>
          <a:xfrm>
            <a:off x="639762" y="820738"/>
            <a:ext cx="8085137" cy="436562"/>
          </a:xfrm>
        </p:spPr>
        <p:txBody>
          <a:bodyPr/>
          <a:lstStyle/>
          <a:p>
            <a:r>
              <a:rPr lang="de-DE" sz="1800" dirty="0">
                <a:solidFill>
                  <a:srgbClr val="000090"/>
                </a:solidFill>
                <a:latin typeface="Arial-BoldMT" charset="0"/>
                <a:ea typeface="MS PGothic" charset="0"/>
                <a:cs typeface="MS PGothic" charset="0"/>
              </a:rPr>
              <a:t>Schulinterner Lehrplan Beispiel: </a:t>
            </a:r>
            <a:r>
              <a:rPr lang="de-DE" sz="1800" dirty="0" smtClean="0">
                <a:solidFill>
                  <a:srgbClr val="000090"/>
                </a:solidFill>
                <a:latin typeface="Arial-BoldMT" charset="0"/>
                <a:ea typeface="MS PGothic" charset="0"/>
                <a:cs typeface="MS PGothic" charset="0"/>
              </a:rPr>
              <a:t>Übersichtsraster </a:t>
            </a:r>
            <a:r>
              <a:rPr lang="de-DE" sz="1800" dirty="0">
                <a:solidFill>
                  <a:srgbClr val="000090"/>
                </a:solidFill>
                <a:latin typeface="Arial-BoldMT" charset="0"/>
                <a:ea typeface="MS PGothic" charset="0"/>
                <a:cs typeface="MS PGothic" charset="0"/>
              </a:rPr>
              <a:t>GK </a:t>
            </a:r>
            <a:r>
              <a:rPr lang="de-DE" sz="1800" dirty="0" err="1" smtClean="0">
                <a:solidFill>
                  <a:srgbClr val="000090"/>
                </a:solidFill>
                <a:latin typeface="Arial-BoldMT" charset="0"/>
                <a:ea typeface="MS PGothic" charset="0"/>
                <a:cs typeface="MS PGothic" charset="0"/>
              </a:rPr>
              <a:t>Eph</a:t>
            </a:r>
            <a:r>
              <a:rPr lang="de-DE" sz="1800" dirty="0" smtClean="0">
                <a:solidFill>
                  <a:srgbClr val="000090"/>
                </a:solidFill>
                <a:latin typeface="Arial-BoldMT" charset="0"/>
                <a:ea typeface="MS PGothic" charset="0"/>
                <a:cs typeface="MS PGothic" charset="0"/>
              </a:rPr>
              <a:t> UV I und II</a:t>
            </a:r>
            <a:endParaRPr lang="de-DE" sz="1800" dirty="0">
              <a:solidFill>
                <a:srgbClr val="000090"/>
              </a:solidFill>
              <a:latin typeface="Arial-BoldMT" charset="0"/>
              <a:ea typeface="MS PGothic" charset="0"/>
              <a:cs typeface="MS PGothic" charset="0"/>
            </a:endParaRPr>
          </a:p>
        </p:txBody>
      </p:sp>
      <p:sp>
        <p:nvSpPr>
          <p:cNvPr id="53253" name="Rectangle 2"/>
          <p:cNvSpPr>
            <a:spLocks noChangeArrowheads="1"/>
          </p:cNvSpPr>
          <p:nvPr/>
        </p:nvSpPr>
        <p:spPr bwMode="auto">
          <a:xfrm>
            <a:off x="552450" y="973138"/>
            <a:ext cx="25781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de-DE">
                <a:solidFill>
                  <a:srgbClr val="002060"/>
                </a:solidFill>
                <a:latin typeface="Arial-BoldMT" charset="0"/>
              </a:rPr>
              <a:t/>
            </a:r>
            <a:br>
              <a:rPr lang="de-DE">
                <a:solidFill>
                  <a:srgbClr val="002060"/>
                </a:solidFill>
                <a:latin typeface="Arial-BoldMT" charset="0"/>
              </a:rPr>
            </a:br>
            <a:r>
              <a:rPr lang="de-DE">
                <a:solidFill>
                  <a:srgbClr val="002060"/>
                </a:solidFill>
                <a:latin typeface="Arial-BoldMT" charset="0"/>
              </a:rPr>
              <a:t/>
            </a:r>
            <a:br>
              <a:rPr lang="de-DE">
                <a:solidFill>
                  <a:srgbClr val="002060"/>
                </a:solidFill>
                <a:latin typeface="Arial-BoldMT" charset="0"/>
              </a:rPr>
            </a:br>
            <a:r>
              <a:rPr lang="de-DE">
                <a:solidFill>
                  <a:srgbClr val="002060"/>
                </a:solidFill>
                <a:latin typeface="Arial-BoldMT" charset="0"/>
              </a:rPr>
              <a:t/>
            </a:r>
            <a:br>
              <a:rPr lang="de-DE">
                <a:solidFill>
                  <a:srgbClr val="002060"/>
                </a:solidFill>
                <a:latin typeface="Arial-BoldMT" charset="0"/>
              </a:rPr>
            </a:br>
            <a:endParaRPr lang="de-DE">
              <a:solidFill>
                <a:srgbClr val="002060"/>
              </a:solidFill>
              <a:latin typeface="Arial-BoldMT" charset="0"/>
            </a:endParaRPr>
          </a:p>
        </p:txBody>
      </p:sp>
      <p:pic>
        <p:nvPicPr>
          <p:cNvPr id="4" name="Bild 3"/>
          <p:cNvPicPr>
            <a:picLocks noChangeAspect="1"/>
          </p:cNvPicPr>
          <p:nvPr/>
        </p:nvPicPr>
        <p:blipFill>
          <a:blip r:embed="rId3"/>
          <a:stretch>
            <a:fillRect/>
          </a:stretch>
        </p:blipFill>
        <p:spPr>
          <a:xfrm>
            <a:off x="1512000" y="1397000"/>
            <a:ext cx="6120000" cy="4839070"/>
          </a:xfrm>
          <a:prstGeom prst="rect">
            <a:avLst/>
          </a:prstGeom>
        </p:spPr>
      </p:pic>
    </p:spTree>
  </p:cSld>
  <p:clrMapOvr>
    <a:masterClrMapping/>
  </p:clrMapOvr>
  <p:transition advClick="0"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3"/>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76D7D7-B00F-5144-A480-AF57AA6944E2}" type="slidenum">
              <a:rPr lang="de-DE"/>
              <a:pPr eaLnBrk="1" hangingPunct="1"/>
              <a:t>45</a:t>
            </a:fld>
            <a:endParaRPr lang="de-DE"/>
          </a:p>
        </p:txBody>
      </p:sp>
      <p:sp>
        <p:nvSpPr>
          <p:cNvPr id="11" name="Rectangle 2"/>
          <p:cNvSpPr>
            <a:spLocks noGrp="1" noChangeArrowheads="1"/>
          </p:cNvSpPr>
          <p:nvPr>
            <p:ph type="title" idx="4294967295"/>
          </p:nvPr>
        </p:nvSpPr>
        <p:spPr>
          <a:xfrm>
            <a:off x="614362" y="884238"/>
            <a:ext cx="8085137" cy="436562"/>
          </a:xfrm>
        </p:spPr>
        <p:txBody>
          <a:bodyPr/>
          <a:lstStyle/>
          <a:p>
            <a:r>
              <a:rPr lang="de-DE" sz="1800" dirty="0">
                <a:solidFill>
                  <a:srgbClr val="000090"/>
                </a:solidFill>
                <a:latin typeface="Arial-BoldMT" charset="0"/>
                <a:ea typeface="MS PGothic" charset="0"/>
                <a:cs typeface="MS PGothic" charset="0"/>
              </a:rPr>
              <a:t>Schulinterner Lehrplan Beispiel: </a:t>
            </a:r>
            <a:r>
              <a:rPr lang="de-DE" sz="1800" dirty="0" smtClean="0">
                <a:solidFill>
                  <a:srgbClr val="000090"/>
                </a:solidFill>
                <a:latin typeface="Arial-BoldMT" charset="0"/>
                <a:ea typeface="MS PGothic" charset="0"/>
                <a:cs typeface="MS PGothic" charset="0"/>
              </a:rPr>
              <a:t>Übersichtsraster </a:t>
            </a:r>
            <a:r>
              <a:rPr lang="de-DE" sz="1800" dirty="0">
                <a:solidFill>
                  <a:srgbClr val="000090"/>
                </a:solidFill>
                <a:latin typeface="Arial-BoldMT" charset="0"/>
                <a:ea typeface="MS PGothic" charset="0"/>
                <a:cs typeface="MS PGothic" charset="0"/>
              </a:rPr>
              <a:t>GK </a:t>
            </a:r>
            <a:r>
              <a:rPr lang="de-DE" sz="1800" dirty="0" smtClean="0">
                <a:solidFill>
                  <a:srgbClr val="000090"/>
                </a:solidFill>
                <a:latin typeface="Arial-BoldMT" charset="0"/>
                <a:ea typeface="MS PGothic" charset="0"/>
                <a:cs typeface="MS PGothic" charset="0"/>
              </a:rPr>
              <a:t>Q1 UV III und IV</a:t>
            </a:r>
            <a:endParaRPr lang="de-DE" sz="1800" dirty="0">
              <a:solidFill>
                <a:srgbClr val="000090"/>
              </a:solidFill>
              <a:latin typeface="Arial-BoldMT" charset="0"/>
              <a:ea typeface="MS PGothic" charset="0"/>
              <a:cs typeface="MS PGothic" charset="0"/>
            </a:endParaRPr>
          </a:p>
        </p:txBody>
      </p:sp>
      <p:pic>
        <p:nvPicPr>
          <p:cNvPr id="3" name="Bild 2"/>
          <p:cNvPicPr>
            <a:picLocks noChangeAspect="1"/>
          </p:cNvPicPr>
          <p:nvPr/>
        </p:nvPicPr>
        <p:blipFill>
          <a:blip r:embed="rId3"/>
          <a:stretch>
            <a:fillRect/>
          </a:stretch>
        </p:blipFill>
        <p:spPr>
          <a:xfrm>
            <a:off x="1813252" y="1269999"/>
            <a:ext cx="5517497" cy="5449559"/>
          </a:xfrm>
          <a:prstGeom prst="rect">
            <a:avLst/>
          </a:prstGeom>
        </p:spPr>
      </p:pic>
    </p:spTree>
  </p:cSld>
  <p:clrMapOvr>
    <a:masterClrMapping/>
  </p:clrMapOvr>
  <p:transition advClick="0" advTm="1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14BDF6B-C97A-E54A-B7A5-B75D20163CBF}" type="slidenum">
              <a:rPr lang="de-DE"/>
              <a:pPr eaLnBrk="1" hangingPunct="1"/>
              <a:t>46</a:t>
            </a:fld>
            <a:endParaRPr lang="de-DE"/>
          </a:p>
        </p:txBody>
      </p:sp>
      <p:sp>
        <p:nvSpPr>
          <p:cNvPr id="55299"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697CDCD6-EB21-F044-8FC0-A6A809622062}" type="slidenum">
              <a:rPr lang="de-DE" sz="800">
                <a:ea typeface="MS PGothic" charset="0"/>
                <a:cs typeface="MS PGothic" charset="0"/>
              </a:rPr>
              <a:pPr/>
              <a:t>46</a:t>
            </a:fld>
            <a:endParaRPr lang="de-DE" sz="800">
              <a:ea typeface="MS PGothic" charset="0"/>
              <a:cs typeface="MS PGothic" charset="0"/>
            </a:endParaRPr>
          </a:p>
        </p:txBody>
      </p:sp>
      <p:sp>
        <p:nvSpPr>
          <p:cNvPr id="55300" name="Titel 1"/>
          <p:cNvSpPr>
            <a:spLocks noGrp="1"/>
          </p:cNvSpPr>
          <p:nvPr>
            <p:ph type="title" idx="4294967295"/>
          </p:nvPr>
        </p:nvSpPr>
        <p:spPr>
          <a:xfrm>
            <a:off x="539750" y="1322388"/>
            <a:ext cx="8064500" cy="557212"/>
          </a:xfrm>
        </p:spPr>
        <p:txBody>
          <a:bodyPr/>
          <a:lstStyle/>
          <a:p>
            <a:r>
              <a:rPr lang="de-DE">
                <a:solidFill>
                  <a:srgbClr val="000090"/>
                </a:solidFill>
                <a:latin typeface="Arial-BoldMT" charset="0"/>
                <a:ea typeface="MS PGothic" charset="0"/>
                <a:cs typeface="MS PGothic" charset="0"/>
              </a:rPr>
              <a:t>Schulinterner Lehrplan</a:t>
            </a:r>
          </a:p>
        </p:txBody>
      </p:sp>
      <p:sp>
        <p:nvSpPr>
          <p:cNvPr id="55301" name="Inhaltsplatzhalter 10"/>
          <p:cNvSpPr>
            <a:spLocks noGrp="1"/>
          </p:cNvSpPr>
          <p:nvPr>
            <p:ph idx="4294967295"/>
          </p:nvPr>
        </p:nvSpPr>
        <p:spPr>
          <a:xfrm>
            <a:off x="527050" y="1870075"/>
            <a:ext cx="8064500" cy="3897313"/>
          </a:xfrm>
        </p:spPr>
        <p:txBody>
          <a:bodyPr/>
          <a:lstStyle/>
          <a:p>
            <a:pPr marL="982663" indent="-982663">
              <a:lnSpc>
                <a:spcPct val="110000"/>
              </a:lnSpc>
              <a:buFontTx/>
              <a:buNone/>
              <a:tabLst>
                <a:tab pos="982663" algn="l"/>
                <a:tab pos="7543800" algn="r"/>
              </a:tabLst>
            </a:pPr>
            <a:r>
              <a:rPr lang="de-DE" sz="1900" dirty="0">
                <a:latin typeface="Arial" charset="0"/>
                <a:ea typeface="MS PGothic" charset="0"/>
                <a:cs typeface="MS PGothic" charset="0"/>
              </a:rPr>
              <a:t>1	Die Fachgruppe </a:t>
            </a:r>
            <a:r>
              <a:rPr lang="de-DE" sz="1900" dirty="0" smtClean="0">
                <a:latin typeface="Arial" charset="0"/>
                <a:ea typeface="MS PGothic" charset="0"/>
                <a:cs typeface="MS PGothic" charset="0"/>
              </a:rPr>
              <a:t>Informatik am Konrad-Zuse-Gymnasium, Paderborn</a:t>
            </a:r>
            <a:endParaRPr lang="de-DE" sz="1900" dirty="0">
              <a:latin typeface="Arial" charset="0"/>
              <a:ea typeface="MS PGothic" charset="0"/>
              <a:cs typeface="MS PGothic" charset="0"/>
            </a:endParaRP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	Entscheidungen zum Unterricht</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2.1 	Unterrichtsvorhaben</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2.1.1 	Übersichtsraster Unterrichtsvorhaben</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2.1.2 	</a:t>
            </a:r>
            <a:r>
              <a:rPr lang="de-DE" sz="1900" dirty="0">
                <a:solidFill>
                  <a:schemeClr val="tx2"/>
                </a:solidFill>
                <a:latin typeface="Arial" charset="0"/>
                <a:ea typeface="MS PGothic" charset="0"/>
                <a:cs typeface="MS PGothic" charset="0"/>
              </a:rPr>
              <a:t>Konkretisierte Unterrichtsvorhaben</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2.2 	Grundsätze der fachmethodischen und fachdidaktischen Arbeit</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2.3 	Grundsätze der Leistungsbewertung</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2.4 	Lehr- und Lernmittel</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3	Entscheidungen zu fach- und unterrichtsübergreifenden Fragen</a:t>
            </a:r>
          </a:p>
          <a:p>
            <a:pPr marL="982663" indent="-982663">
              <a:lnSpc>
                <a:spcPct val="110000"/>
              </a:lnSpc>
              <a:buFontTx/>
              <a:buNone/>
              <a:tabLst>
                <a:tab pos="982663" algn="l"/>
                <a:tab pos="7543800" algn="r"/>
              </a:tabLst>
            </a:pPr>
            <a:r>
              <a:rPr lang="de-DE" sz="1900" dirty="0">
                <a:latin typeface="Arial" charset="0"/>
                <a:ea typeface="MS PGothic" charset="0"/>
                <a:cs typeface="MS PGothic" charset="0"/>
              </a:rPr>
              <a:t>4	Qualitätssicherung und Evaluation</a:t>
            </a:r>
          </a:p>
          <a:p>
            <a:pPr marL="982663" indent="-982663">
              <a:lnSpc>
                <a:spcPct val="110000"/>
              </a:lnSpc>
              <a:buFontTx/>
              <a:buNone/>
              <a:tabLst>
                <a:tab pos="982663" algn="l"/>
                <a:tab pos="7543800" algn="r"/>
              </a:tabLst>
            </a:pPr>
            <a:endParaRPr lang="de-DE" sz="1900" dirty="0">
              <a:latin typeface="Arial" charset="0"/>
              <a:ea typeface="MS PGothic" charset="0"/>
              <a:cs typeface="MS PGothic" charset="0"/>
            </a:endParaRPr>
          </a:p>
        </p:txBody>
      </p:sp>
      <p:sp>
        <p:nvSpPr>
          <p:cNvPr id="55302"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1B22C9A-6849-2F41-A9FC-1933EB76F0B0}" type="slidenum">
              <a:rPr lang="de-DE" sz="800">
                <a:ea typeface="MS PGothic" charset="0"/>
                <a:cs typeface="MS PGothic" charset="0"/>
              </a:rPr>
              <a:pPr/>
              <a:t>46</a:t>
            </a:fld>
            <a:endParaRPr lang="de-DE" sz="800">
              <a:ea typeface="MS PGothic" charset="0"/>
              <a:cs typeface="MS PGothic"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2"/>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C329AA-91C4-1A4A-B8C9-7F4636AB43F2}" type="slidenum">
              <a:rPr lang="de-DE"/>
              <a:pPr eaLnBrk="1" hangingPunct="1"/>
              <a:t>47</a:t>
            </a:fld>
            <a:endParaRPr lang="de-DE"/>
          </a:p>
        </p:txBody>
      </p:sp>
      <p:sp>
        <p:nvSpPr>
          <p:cNvPr id="4" name="Titel 1"/>
          <p:cNvSpPr txBox="1">
            <a:spLocks/>
          </p:cNvSpPr>
          <p:nvPr/>
        </p:nvSpPr>
        <p:spPr>
          <a:xfrm>
            <a:off x="457200" y="1266825"/>
            <a:ext cx="8229600" cy="473075"/>
          </a:xfrm>
          <a:prstGeom prst="rect">
            <a:avLst/>
          </a:prstGeom>
        </p:spPr>
        <p:txBody>
          <a:bodyPr/>
          <a:lstStyle>
            <a:lvl1pPr algn="l" rtl="0" eaLnBrk="0" fontAlgn="base" hangingPunct="0">
              <a:spcBef>
                <a:spcPct val="0"/>
              </a:spcBef>
              <a:spcAft>
                <a:spcPct val="0"/>
              </a:spcAft>
              <a:defRPr sz="2000" b="1">
                <a:solidFill>
                  <a:srgbClr val="002060"/>
                </a:solidFill>
                <a:latin typeface="+mj-lt"/>
                <a:ea typeface="ＭＳ Ｐゴシック" charset="-128"/>
                <a:cs typeface="ＭＳ Ｐゴシック"/>
              </a:defRPr>
            </a:lvl1pPr>
            <a:lvl2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2pPr>
            <a:lvl3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3pPr>
            <a:lvl4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4pPr>
            <a:lvl5pPr algn="l" rtl="0" eaLnBrk="0" fontAlgn="base" hangingPunct="0">
              <a:spcBef>
                <a:spcPct val="0"/>
              </a:spcBef>
              <a:spcAft>
                <a:spcPct val="0"/>
              </a:spcAft>
              <a:defRPr sz="2000" b="1">
                <a:solidFill>
                  <a:srgbClr val="002060"/>
                </a:solidFill>
                <a:latin typeface="Arial-BoldMT" charset="0"/>
                <a:ea typeface="ＭＳ Ｐゴシック" charset="-128"/>
                <a:cs typeface="ＭＳ Ｐゴシック"/>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dirty="0" smtClean="0">
                <a:solidFill>
                  <a:srgbClr val="000090"/>
                </a:solidFill>
                <a:latin typeface="+mn-lt"/>
                <a:ea typeface="ＭＳ Ｐゴシック" pitchFamily="34" charset="-128"/>
              </a:rPr>
              <a:t>Struktur der konkretisierten Unterrichtsvorhaben</a:t>
            </a:r>
          </a:p>
        </p:txBody>
      </p:sp>
      <p:sp>
        <p:nvSpPr>
          <p:cNvPr id="2" name="Rechteck 1"/>
          <p:cNvSpPr/>
          <p:nvPr/>
        </p:nvSpPr>
        <p:spPr>
          <a:xfrm>
            <a:off x="469900" y="1734368"/>
            <a:ext cx="8153400" cy="4801315"/>
          </a:xfrm>
          <a:prstGeom prst="rect">
            <a:avLst/>
          </a:prstGeom>
        </p:spPr>
        <p:txBody>
          <a:bodyPr wrap="square">
            <a:spAutoFit/>
          </a:bodyPr>
          <a:lstStyle/>
          <a:p>
            <a:r>
              <a:rPr lang="de-DE" b="1" i="1" u="sng" dirty="0"/>
              <a:t>Unterrichtsvorhaben Q1-IV</a:t>
            </a:r>
            <a:endParaRPr lang="de-DE" dirty="0"/>
          </a:p>
          <a:p>
            <a:r>
              <a:rPr lang="de-DE" b="1" dirty="0" smtClean="0"/>
              <a:t>Thema</a:t>
            </a:r>
            <a:r>
              <a:rPr lang="de-DE" b="1" dirty="0"/>
              <a:t>: </a:t>
            </a:r>
            <a:r>
              <a:rPr lang="de-DE" dirty="0"/>
              <a:t>Modellierung und Nutzung von</a:t>
            </a:r>
            <a:r>
              <a:rPr lang="de-DE" b="1" dirty="0"/>
              <a:t> </a:t>
            </a:r>
            <a:r>
              <a:rPr lang="de-DE" dirty="0"/>
              <a:t>relationaler Datenbanken in </a:t>
            </a:r>
            <a:r>
              <a:rPr lang="de-DE" dirty="0" smtClean="0"/>
              <a:t>Anwendungskontexten</a:t>
            </a:r>
          </a:p>
          <a:p>
            <a:endParaRPr lang="de-DE" dirty="0"/>
          </a:p>
          <a:p>
            <a:r>
              <a:rPr lang="de-DE" b="1" i="1" dirty="0"/>
              <a:t>Leitfragen:</a:t>
            </a:r>
            <a:r>
              <a:rPr lang="de-DE" i="1" dirty="0"/>
              <a:t> Wie können Fragestellungen mit Hilfe einer Datenbank beantwortet werden? Wie entwickelt man selbst eine Datenbank für einen Anwendungskontext?</a:t>
            </a:r>
            <a:endParaRPr lang="de-DE" dirty="0"/>
          </a:p>
          <a:p>
            <a:r>
              <a:rPr lang="de-DE" dirty="0"/>
              <a:t> </a:t>
            </a:r>
          </a:p>
          <a:p>
            <a:r>
              <a:rPr lang="de-DE" b="1" dirty="0"/>
              <a:t>Vorhabenbezogene Konkretisierung: </a:t>
            </a:r>
            <a:endParaRPr lang="de-DE" dirty="0"/>
          </a:p>
          <a:p>
            <a:r>
              <a:rPr lang="de-DE" dirty="0"/>
              <a:t>Ausgehend von einer vorhandenen Datenbank entwickeln Schülerinnen und Schüler für sie relevante Fragestellungen, die mit dem vorhandenen Datenbestand beantwortet werden sollen. Zur Beantwortung dieser Fragestellungen wird die vorgegebene Datenbank von den Schülerinnen und Schülern analysiert, die notwendigen Grundbegriffe für Datenbanksysteme sowie die erforderlichen SQL-Abfragen erarbeitet. </a:t>
            </a:r>
            <a:r>
              <a:rPr lang="de-DE" dirty="0" smtClean="0"/>
              <a:t>...</a:t>
            </a:r>
            <a:endParaRPr lang="de-DE" dirty="0"/>
          </a:p>
          <a:p>
            <a:r>
              <a:rPr lang="de-DE" dirty="0"/>
              <a:t> </a:t>
            </a:r>
          </a:p>
          <a:p>
            <a:r>
              <a:rPr lang="de-DE" b="1" dirty="0"/>
              <a:t>Zeitbedarf</a:t>
            </a:r>
            <a:r>
              <a:rPr lang="de-DE" dirty="0"/>
              <a:t>: 20 Stunden</a:t>
            </a:r>
          </a:p>
        </p:txBody>
      </p:sp>
    </p:spTree>
  </p:cSld>
  <p:clrMapOvr>
    <a:masterClrMapping/>
  </p:clrMapOvr>
  <p:transition advClick="0"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Foliennummernplatzhalter 3"/>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B20D89-84AB-6440-B47B-723C71ED3BBE}" type="slidenum">
              <a:rPr lang="de-DE"/>
              <a:pPr eaLnBrk="1" hangingPunct="1"/>
              <a:t>48</a:t>
            </a:fld>
            <a:endParaRPr lang="de-DE"/>
          </a:p>
        </p:txBody>
      </p:sp>
      <p:sp>
        <p:nvSpPr>
          <p:cNvPr id="57348"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7DD647B-1136-F34C-87A9-231974C1C930}" type="slidenum">
              <a:rPr lang="de-DE" sz="800">
                <a:ea typeface="MS PGothic" charset="0"/>
                <a:cs typeface="MS PGothic" charset="0"/>
              </a:rPr>
              <a:pPr/>
              <a:t>48</a:t>
            </a:fld>
            <a:endParaRPr lang="de-DE" sz="800">
              <a:ea typeface="MS PGothic" charset="0"/>
              <a:cs typeface="MS PGothic" charset="0"/>
            </a:endParaRPr>
          </a:p>
        </p:txBody>
      </p:sp>
      <p:sp>
        <p:nvSpPr>
          <p:cNvPr id="57349" name="Rectangle 2"/>
          <p:cNvSpPr>
            <a:spLocks noGrp="1" noChangeArrowheads="1"/>
          </p:cNvSpPr>
          <p:nvPr>
            <p:ph type="title" idx="4294967295"/>
          </p:nvPr>
        </p:nvSpPr>
        <p:spPr>
          <a:xfrm>
            <a:off x="552450" y="998538"/>
            <a:ext cx="2713038" cy="333375"/>
          </a:xfrm>
        </p:spPr>
        <p:txBody>
          <a:bodyPr/>
          <a:lstStyle/>
          <a:p>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a:latin typeface="Arial-BoldMT" charset="0"/>
                <a:ea typeface="MS PGothic" charset="0"/>
                <a:cs typeface="MS PGothic" charset="0"/>
              </a:rPr>
              <a:t/>
            </a:r>
            <a:br>
              <a:rPr lang="de-DE" sz="1800">
                <a:latin typeface="Arial-BoldMT" charset="0"/>
                <a:ea typeface="MS PGothic" charset="0"/>
                <a:cs typeface="MS PGothic" charset="0"/>
              </a:rPr>
            </a:br>
            <a:r>
              <a:rPr lang="de-DE" sz="1800">
                <a:latin typeface="Arial-BoldMT" charset="0"/>
                <a:ea typeface="MS PGothic" charset="0"/>
                <a:cs typeface="MS PGothic" charset="0"/>
              </a:rPr>
              <a:t/>
            </a:r>
            <a:br>
              <a:rPr lang="de-DE" sz="1800">
                <a:latin typeface="Arial-BoldMT" charset="0"/>
                <a:ea typeface="MS PGothic" charset="0"/>
                <a:cs typeface="MS PGothic" charset="0"/>
              </a:rPr>
            </a:br>
            <a:endParaRPr lang="de-DE" sz="1800">
              <a:latin typeface="Arial-BoldMT" charset="0"/>
              <a:ea typeface="MS PGothic" charset="0"/>
              <a:cs typeface="MS PGothic" charset="0"/>
            </a:endParaRPr>
          </a:p>
        </p:txBody>
      </p:sp>
      <p:sp>
        <p:nvSpPr>
          <p:cNvPr id="57350" name="Rectangle 2"/>
          <p:cNvSpPr>
            <a:spLocks noChangeArrowheads="1"/>
          </p:cNvSpPr>
          <p:nvPr/>
        </p:nvSpPr>
        <p:spPr bwMode="auto">
          <a:xfrm>
            <a:off x="393701" y="757238"/>
            <a:ext cx="83327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de-DE" dirty="0">
                <a:solidFill>
                  <a:srgbClr val="000090"/>
                </a:solidFill>
                <a:latin typeface="Arial-BoldMT" charset="0"/>
              </a:rPr>
              <a:t>Schulinterner Lehrplan Beispiel: </a:t>
            </a:r>
            <a:r>
              <a:rPr lang="de-DE" dirty="0" smtClean="0">
                <a:solidFill>
                  <a:srgbClr val="000090"/>
                </a:solidFill>
                <a:latin typeface="Arial-BoldMT" charset="0"/>
              </a:rPr>
              <a:t>Konkretisierte </a:t>
            </a:r>
            <a:r>
              <a:rPr lang="de-DE" dirty="0">
                <a:solidFill>
                  <a:srgbClr val="000090"/>
                </a:solidFill>
                <a:latin typeface="Arial-BoldMT" charset="0"/>
              </a:rPr>
              <a:t>Unterrichtsvorhaben GK Q1.4 Modellierung und Nutzung von relationalen Datenbanken</a:t>
            </a:r>
          </a:p>
        </p:txBody>
      </p:sp>
      <p:pic>
        <p:nvPicPr>
          <p:cNvPr id="2" name="Bild 1"/>
          <p:cNvPicPr>
            <a:picLocks noChangeAspect="1"/>
          </p:cNvPicPr>
          <p:nvPr/>
        </p:nvPicPr>
        <p:blipFill>
          <a:blip r:embed="rId3"/>
          <a:stretch>
            <a:fillRect/>
          </a:stretch>
        </p:blipFill>
        <p:spPr>
          <a:xfrm>
            <a:off x="247618" y="1600201"/>
            <a:ext cx="8648764" cy="4470400"/>
          </a:xfrm>
          <a:prstGeom prst="rect">
            <a:avLst/>
          </a:prstGeom>
        </p:spPr>
      </p:pic>
    </p:spTree>
  </p:cSld>
  <p:clrMapOvr>
    <a:masterClrMapping/>
  </p:clrMapOvr>
  <p:transition advClick="0"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00B4C6D-48D8-7C44-AD84-E07ACE0057C8}" type="slidenum">
              <a:rPr lang="de-DE" sz="800"/>
              <a:pPr/>
              <a:t>49</a:t>
            </a:fld>
            <a:endParaRPr lang="de-DE" sz="800"/>
          </a:p>
        </p:txBody>
      </p:sp>
      <p:sp>
        <p:nvSpPr>
          <p:cNvPr id="58371" name="Rectangle 37"/>
          <p:cNvSpPr>
            <a:spLocks noChangeArrowheads="1"/>
          </p:cNvSpPr>
          <p:nvPr/>
        </p:nvSpPr>
        <p:spPr bwMode="auto">
          <a:xfrm>
            <a:off x="5626100" y="0"/>
            <a:ext cx="35179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nvGrpSpPr>
          <p:cNvPr id="2" name="Group 2"/>
          <p:cNvGrpSpPr>
            <a:grpSpLocks/>
          </p:cNvGrpSpPr>
          <p:nvPr/>
        </p:nvGrpSpPr>
        <p:grpSpPr bwMode="auto">
          <a:xfrm>
            <a:off x="5473700" y="777875"/>
            <a:ext cx="3051175" cy="2686050"/>
            <a:chOff x="3448" y="490"/>
            <a:chExt cx="1922" cy="1692"/>
          </a:xfrm>
        </p:grpSpPr>
        <p:sp>
          <p:nvSpPr>
            <p:cNvPr id="58415" name="Document"/>
            <p:cNvSpPr>
              <a:spLocks noEditPoints="1" noChangeArrowheads="1"/>
            </p:cNvSpPr>
            <p:nvPr/>
          </p:nvSpPr>
          <p:spPr bwMode="auto">
            <a:xfrm>
              <a:off x="3448" y="490"/>
              <a:ext cx="1845" cy="16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2 w 21600"/>
                <a:gd name="T25" fmla="*/ 817 h 21600"/>
                <a:gd name="T26" fmla="*/ 20617 w 21600"/>
                <a:gd name="T27" fmla="*/ 16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ctr" defTabSz="542925"/>
              <a:r>
                <a:rPr lang="de-DE" sz="2000" b="1">
                  <a:solidFill>
                    <a:srgbClr val="000099"/>
                  </a:solidFill>
                </a:rPr>
                <a:t>Schulinterner </a:t>
              </a:r>
            </a:p>
            <a:p>
              <a:pPr algn="ctr" defTabSz="542925"/>
              <a:r>
                <a:rPr lang="de-DE" sz="2000" b="1">
                  <a:solidFill>
                    <a:srgbClr val="000099"/>
                  </a:solidFill>
                </a:rPr>
                <a:t>Lehrplan</a:t>
              </a:r>
              <a:r>
                <a:rPr lang="de-DE" sz="2000" b="1"/>
                <a:t> </a:t>
              </a:r>
            </a:p>
            <a:p>
              <a:pPr algn="ctr" defTabSz="542925"/>
              <a:r>
                <a:rPr lang="de-DE" sz="1400"/>
                <a:t>im HTML-Format</a:t>
              </a:r>
            </a:p>
          </p:txBody>
        </p:sp>
        <p:sp>
          <p:nvSpPr>
            <p:cNvPr id="58416" name="Text Box 4"/>
            <p:cNvSpPr txBox="1">
              <a:spLocks noChangeArrowheads="1"/>
            </p:cNvSpPr>
            <p:nvPr/>
          </p:nvSpPr>
          <p:spPr bwMode="auto">
            <a:xfrm>
              <a:off x="3574" y="1158"/>
              <a:ext cx="179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25000"/>
                </a:spcBef>
                <a:buFontTx/>
                <a:buChar char="•"/>
              </a:pPr>
              <a:r>
                <a:rPr lang="de-DE" sz="1400" b="1" dirty="0"/>
                <a:t>Umsetzungsbeispiel </a:t>
              </a:r>
              <a:r>
                <a:rPr lang="de-DE" sz="1400" dirty="0"/>
                <a:t>für eine </a:t>
              </a:r>
              <a:r>
                <a:rPr lang="de-DE" sz="1400" b="1" u="sng" dirty="0"/>
                <a:t>fiktive</a:t>
              </a:r>
              <a:r>
                <a:rPr lang="de-DE" sz="1400" b="1" dirty="0"/>
                <a:t> Schule </a:t>
              </a:r>
              <a:r>
                <a:rPr lang="de-DE" sz="1400" dirty="0"/>
                <a:t>(ohne landes-weiten Geltungsanspruch)</a:t>
              </a:r>
            </a:p>
            <a:p>
              <a:pPr>
                <a:spcBef>
                  <a:spcPct val="25000"/>
                </a:spcBef>
                <a:buFontTx/>
                <a:buChar char="•"/>
              </a:pPr>
              <a:r>
                <a:rPr lang="de-DE" sz="1400" b="1" dirty="0"/>
                <a:t>Konstruktionshinweise</a:t>
              </a:r>
              <a:r>
                <a:rPr lang="de-DE" sz="1400" dirty="0"/>
                <a:t> und  „</a:t>
              </a:r>
              <a:r>
                <a:rPr lang="de-DE" sz="1400" b="1" dirty="0"/>
                <a:t>Algorithmen</a:t>
              </a:r>
              <a:r>
                <a:rPr lang="de-DE" sz="1400" dirty="0"/>
                <a:t>“</a:t>
              </a:r>
            </a:p>
            <a:p>
              <a:pPr>
                <a:spcBef>
                  <a:spcPct val="25000"/>
                </a:spcBef>
                <a:buFontTx/>
                <a:buChar char="•"/>
              </a:pPr>
              <a:r>
                <a:rPr lang="de-DE" sz="1400" b="1" dirty="0"/>
                <a:t>Leitfragen</a:t>
              </a:r>
              <a:r>
                <a:rPr lang="de-DE" sz="1400" dirty="0"/>
                <a:t> und </a:t>
              </a:r>
              <a:r>
                <a:rPr lang="de-DE" sz="1400" b="1" dirty="0"/>
                <a:t>Checklisten</a:t>
              </a:r>
            </a:p>
          </p:txBody>
        </p:sp>
      </p:grpSp>
      <p:grpSp>
        <p:nvGrpSpPr>
          <p:cNvPr id="58373" name="Group 5"/>
          <p:cNvGrpSpPr>
            <a:grpSpLocks/>
          </p:cNvGrpSpPr>
          <p:nvPr/>
        </p:nvGrpSpPr>
        <p:grpSpPr bwMode="auto">
          <a:xfrm>
            <a:off x="2771775" y="733425"/>
            <a:ext cx="3070226" cy="2914650"/>
            <a:chOff x="1734" y="120"/>
            <a:chExt cx="1934" cy="1836"/>
          </a:xfrm>
        </p:grpSpPr>
        <p:sp>
          <p:nvSpPr>
            <p:cNvPr id="58412" name="Document"/>
            <p:cNvSpPr>
              <a:spLocks noEditPoints="1" noChangeArrowheads="1"/>
            </p:cNvSpPr>
            <p:nvPr/>
          </p:nvSpPr>
          <p:spPr bwMode="auto">
            <a:xfrm>
              <a:off x="1734" y="120"/>
              <a:ext cx="1824" cy="18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3 w 21600"/>
                <a:gd name="T25" fmla="*/ 824 h 21600"/>
                <a:gd name="T26" fmla="*/ 20617 w 21600"/>
                <a:gd name="T27" fmla="*/ 16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99"/>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ctr" defTabSz="542925"/>
              <a:r>
                <a:rPr lang="de-DE" sz="2000" b="1">
                  <a:solidFill>
                    <a:srgbClr val="000099"/>
                  </a:solidFill>
                </a:rPr>
                <a:t>Kernlehrplan </a:t>
              </a:r>
            </a:p>
            <a:p>
              <a:pPr algn="ctr" defTabSz="542925"/>
              <a:r>
                <a:rPr lang="de-DE" sz="1400"/>
                <a:t>im  </a:t>
              </a:r>
            </a:p>
            <a:p>
              <a:pPr algn="ctr" defTabSz="542925"/>
              <a:r>
                <a:rPr lang="de-DE" sz="1400"/>
                <a:t>HTML-Format</a:t>
              </a:r>
            </a:p>
            <a:p>
              <a:pPr defTabSz="542925"/>
              <a:endParaRPr lang="de-DE" sz="1400"/>
            </a:p>
          </p:txBody>
        </p:sp>
        <p:sp>
          <p:nvSpPr>
            <p:cNvPr id="58413" name="Text Box 7"/>
            <p:cNvSpPr txBox="1">
              <a:spLocks noChangeArrowheads="1"/>
            </p:cNvSpPr>
            <p:nvPr/>
          </p:nvSpPr>
          <p:spPr bwMode="auto">
            <a:xfrm>
              <a:off x="1782" y="805"/>
              <a:ext cx="162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pPr>
              <a:r>
                <a:rPr lang="de-DE" sz="1400"/>
                <a:t>verbindliche </a:t>
              </a:r>
              <a:r>
                <a:rPr lang="de-DE" sz="1400" b="1"/>
                <a:t>Kompetenz-erwartungen</a:t>
              </a:r>
              <a:r>
                <a:rPr lang="de-DE" sz="1400"/>
                <a:t> am Ende bestimmter Phasen des Bildungsganges</a:t>
              </a:r>
            </a:p>
          </p:txBody>
        </p:sp>
        <p:sp>
          <p:nvSpPr>
            <p:cNvPr id="58414" name="Text Box 8"/>
            <p:cNvSpPr txBox="1">
              <a:spLocks noChangeArrowheads="1"/>
            </p:cNvSpPr>
            <p:nvPr/>
          </p:nvSpPr>
          <p:spPr bwMode="auto">
            <a:xfrm>
              <a:off x="1804" y="1440"/>
              <a:ext cx="18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8163" algn="l"/>
                </a:tabLst>
                <a:defRPr sz="2100">
                  <a:solidFill>
                    <a:schemeClr val="tx1"/>
                  </a:solidFill>
                  <a:latin typeface="Arial" charset="0"/>
                  <a:ea typeface="ＭＳ Ｐゴシック" charset="0"/>
                </a:defRPr>
              </a:lvl1pPr>
              <a:lvl2pPr>
                <a:tabLst>
                  <a:tab pos="538163" algn="l"/>
                </a:tabLst>
                <a:defRPr sz="2100">
                  <a:solidFill>
                    <a:schemeClr val="tx1"/>
                  </a:solidFill>
                  <a:latin typeface="Arial" charset="0"/>
                  <a:ea typeface="ＭＳ Ｐゴシック" charset="0"/>
                </a:defRPr>
              </a:lvl2pPr>
              <a:lvl3pPr>
                <a:tabLst>
                  <a:tab pos="538163" algn="l"/>
                </a:tabLst>
                <a:defRPr sz="2100">
                  <a:solidFill>
                    <a:schemeClr val="tx1"/>
                  </a:solidFill>
                  <a:latin typeface="Arial" charset="0"/>
                  <a:ea typeface="ＭＳ Ｐゴシック" charset="0"/>
                </a:defRPr>
              </a:lvl3pPr>
              <a:lvl4pPr>
                <a:tabLst>
                  <a:tab pos="538163" algn="l"/>
                </a:tabLst>
                <a:defRPr sz="2000">
                  <a:solidFill>
                    <a:schemeClr val="tx1"/>
                  </a:solidFill>
                  <a:latin typeface="Arial" charset="0"/>
                  <a:ea typeface="ＭＳ Ｐゴシック" charset="0"/>
                </a:defRPr>
              </a:lvl4pPr>
              <a:lvl5pPr>
                <a:tabLst>
                  <a:tab pos="538163" algn="l"/>
                </a:tabLst>
                <a:defRPr sz="2000">
                  <a:solidFill>
                    <a:schemeClr val="tx1"/>
                  </a:solidFill>
                  <a:latin typeface="Arial" charset="0"/>
                  <a:ea typeface="ＭＳ Ｐゴシック" charset="0"/>
                </a:defRPr>
              </a:lvl5pPr>
              <a:lvl6pPr eaLnBrk="0" hangingPunct="0">
                <a:tabLst>
                  <a:tab pos="538163" algn="l"/>
                </a:tabLst>
                <a:defRPr sz="2000">
                  <a:solidFill>
                    <a:schemeClr val="tx1"/>
                  </a:solidFill>
                  <a:latin typeface="Arial" charset="0"/>
                  <a:ea typeface="ＭＳ Ｐゴシック" charset="0"/>
                </a:defRPr>
              </a:lvl6pPr>
              <a:lvl7pPr eaLnBrk="0" hangingPunct="0">
                <a:tabLst>
                  <a:tab pos="538163" algn="l"/>
                </a:tabLst>
                <a:defRPr sz="2000">
                  <a:solidFill>
                    <a:schemeClr val="tx1"/>
                  </a:solidFill>
                  <a:latin typeface="Arial" charset="0"/>
                  <a:ea typeface="ＭＳ Ｐゴシック" charset="0"/>
                </a:defRPr>
              </a:lvl7pPr>
              <a:lvl8pPr eaLnBrk="0" hangingPunct="0">
                <a:tabLst>
                  <a:tab pos="538163" algn="l"/>
                </a:tabLst>
                <a:defRPr sz="2000">
                  <a:solidFill>
                    <a:schemeClr val="tx1"/>
                  </a:solidFill>
                  <a:latin typeface="Arial" charset="0"/>
                  <a:ea typeface="ＭＳ Ｐゴシック" charset="0"/>
                </a:defRPr>
              </a:lvl8pPr>
              <a:lvl9pPr eaLnBrk="0" hangingPunct="0">
                <a:tabLst>
                  <a:tab pos="538163" algn="l"/>
                </a:tabLst>
                <a:defRPr sz="2000">
                  <a:solidFill>
                    <a:schemeClr val="tx1"/>
                  </a:solidFill>
                  <a:latin typeface="Arial" charset="0"/>
                  <a:ea typeface="ＭＳ Ｐゴシック" charset="0"/>
                </a:defRPr>
              </a:lvl9pPr>
            </a:lstStyle>
            <a:p>
              <a:pPr>
                <a:spcBef>
                  <a:spcPct val="50000"/>
                </a:spcBef>
                <a:buFontTx/>
                <a:buChar char="•"/>
              </a:pPr>
              <a:r>
                <a:rPr lang="de-DE" sz="1400" dirty="0"/>
                <a:t> obligatorische Inhaltsfelder und             	</a:t>
              </a:r>
              <a:r>
                <a:rPr lang="de-DE" sz="1400" b="1" dirty="0"/>
                <a:t>inhaltliche</a:t>
              </a:r>
              <a:r>
                <a:rPr lang="de-DE" sz="1400" dirty="0"/>
                <a:t> </a:t>
              </a:r>
              <a:r>
                <a:rPr lang="de-DE" sz="1400" dirty="0" smtClean="0"/>
                <a:t>S</a:t>
              </a:r>
              <a:r>
                <a:rPr lang="de-DE" sz="1400" b="1" dirty="0" smtClean="0"/>
                <a:t>chwerpunkte</a:t>
              </a:r>
              <a:endParaRPr lang="de-DE" sz="1400" b="1" dirty="0"/>
            </a:p>
          </p:txBody>
        </p:sp>
      </p:grpSp>
      <p:grpSp>
        <p:nvGrpSpPr>
          <p:cNvPr id="4" name="Group 9"/>
          <p:cNvGrpSpPr>
            <a:grpSpLocks/>
          </p:cNvGrpSpPr>
          <p:nvPr/>
        </p:nvGrpSpPr>
        <p:grpSpPr bwMode="auto">
          <a:xfrm>
            <a:off x="1865313" y="1216025"/>
            <a:ext cx="4267200" cy="2276475"/>
            <a:chOff x="1140" y="766"/>
            <a:chExt cx="2688" cy="1434"/>
          </a:xfrm>
        </p:grpSpPr>
        <p:sp>
          <p:nvSpPr>
            <p:cNvPr id="58409" name="Line 10"/>
            <p:cNvSpPr>
              <a:spLocks noChangeShapeType="1"/>
            </p:cNvSpPr>
            <p:nvPr/>
          </p:nvSpPr>
          <p:spPr bwMode="auto">
            <a:xfrm>
              <a:off x="3222" y="792"/>
              <a:ext cx="606" cy="6"/>
            </a:xfrm>
            <a:prstGeom prst="line">
              <a:avLst/>
            </a:prstGeom>
            <a:noFill/>
            <a:ln w="412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410" name="Line 11"/>
            <p:cNvSpPr>
              <a:spLocks noChangeShapeType="1"/>
            </p:cNvSpPr>
            <p:nvPr/>
          </p:nvSpPr>
          <p:spPr bwMode="auto">
            <a:xfrm>
              <a:off x="1144" y="766"/>
              <a:ext cx="6" cy="1434"/>
            </a:xfrm>
            <a:prstGeom prst="line">
              <a:avLst/>
            </a:prstGeom>
            <a:noFill/>
            <a:ln w="412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411" name="Line 12"/>
            <p:cNvSpPr>
              <a:spLocks noChangeShapeType="1"/>
            </p:cNvSpPr>
            <p:nvPr/>
          </p:nvSpPr>
          <p:spPr bwMode="auto">
            <a:xfrm>
              <a:off x="1140" y="774"/>
              <a:ext cx="1026" cy="0"/>
            </a:xfrm>
            <a:prstGeom prst="line">
              <a:avLst/>
            </a:prstGeom>
            <a:noFill/>
            <a:ln w="41275">
              <a:solidFill>
                <a:srgbClr val="8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14"/>
          <p:cNvGrpSpPr>
            <a:grpSpLocks/>
          </p:cNvGrpSpPr>
          <p:nvPr/>
        </p:nvGrpSpPr>
        <p:grpSpPr bwMode="auto">
          <a:xfrm>
            <a:off x="0" y="3695700"/>
            <a:ext cx="8991600" cy="2428875"/>
            <a:chOff x="18" y="2328"/>
            <a:chExt cx="5664" cy="1530"/>
          </a:xfrm>
        </p:grpSpPr>
        <p:sp>
          <p:nvSpPr>
            <p:cNvPr id="58389" name="File"/>
            <p:cNvSpPr>
              <a:spLocks noEditPoints="1" noChangeArrowheads="1"/>
            </p:cNvSpPr>
            <p:nvPr/>
          </p:nvSpPr>
          <p:spPr bwMode="auto">
            <a:xfrm>
              <a:off x="72" y="2328"/>
              <a:ext cx="5610" cy="1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6 w 21600"/>
                <a:gd name="T19" fmla="*/ 4631 h 21600"/>
                <a:gd name="T20" fmla="*/ 20634 w 21600"/>
                <a:gd name="T21" fmla="*/ 2028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58390" name="Group 16"/>
            <p:cNvGrpSpPr>
              <a:grpSpLocks/>
            </p:cNvGrpSpPr>
            <p:nvPr/>
          </p:nvGrpSpPr>
          <p:grpSpPr bwMode="auto">
            <a:xfrm>
              <a:off x="18" y="2340"/>
              <a:ext cx="5612" cy="1426"/>
              <a:chOff x="18" y="2340"/>
              <a:chExt cx="5612" cy="1426"/>
            </a:xfrm>
          </p:grpSpPr>
          <p:sp>
            <p:nvSpPr>
              <p:cNvPr id="58391" name="Text Box 17"/>
              <p:cNvSpPr txBox="1">
                <a:spLocks noChangeArrowheads="1"/>
              </p:cNvSpPr>
              <p:nvPr/>
            </p:nvSpPr>
            <p:spPr bwMode="auto">
              <a:xfrm>
                <a:off x="480" y="2340"/>
                <a:ext cx="16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de-DE" sz="1800" b="1">
                    <a:solidFill>
                      <a:srgbClr val="000099"/>
                    </a:solidFill>
                  </a:rPr>
                  <a:t>Materialdatenbank</a:t>
                </a:r>
              </a:p>
            </p:txBody>
          </p:sp>
          <p:grpSp>
            <p:nvGrpSpPr>
              <p:cNvPr id="58392" name="Group 18"/>
              <p:cNvGrpSpPr>
                <a:grpSpLocks/>
              </p:cNvGrpSpPr>
              <p:nvPr/>
            </p:nvGrpSpPr>
            <p:grpSpPr bwMode="auto">
              <a:xfrm>
                <a:off x="4706" y="2606"/>
                <a:ext cx="924" cy="1140"/>
                <a:chOff x="2366" y="2492"/>
                <a:chExt cx="924" cy="1140"/>
              </a:xfrm>
            </p:grpSpPr>
            <p:sp>
              <p:nvSpPr>
                <p:cNvPr id="58407"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8" name="Text Box 20"/>
                <p:cNvSpPr txBox="1">
                  <a:spLocks noChangeArrowheads="1"/>
                </p:cNvSpPr>
                <p:nvPr/>
              </p:nvSpPr>
              <p:spPr bwMode="auto">
                <a:xfrm>
                  <a:off x="2366" y="2636"/>
                  <a:ext cx="912"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400" b="1"/>
                    <a:t>Hintergrund-materialien</a:t>
                  </a:r>
                  <a:r>
                    <a:rPr lang="de-DE" sz="1400"/>
                    <a:t>, „Tools“,</a:t>
                  </a:r>
                </a:p>
                <a:p>
                  <a:pPr algn="ctr"/>
                  <a:r>
                    <a:rPr lang="de-DE" sz="1400"/>
                    <a:t>Unterstützungs-material</a:t>
                  </a:r>
                </a:p>
                <a:p>
                  <a:pPr algn="ctr"/>
                  <a:endParaRPr lang="de-DE" sz="1200"/>
                </a:p>
              </p:txBody>
            </p:sp>
          </p:grpSp>
          <p:sp>
            <p:nvSpPr>
              <p:cNvPr id="58393" name="Documents"/>
              <p:cNvSpPr>
                <a:spLocks noEditPoints="1" noChangeArrowheads="1"/>
              </p:cNvSpPr>
              <p:nvPr/>
            </p:nvSpPr>
            <p:spPr bwMode="auto">
              <a:xfrm>
                <a:off x="3808" y="262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58394" name="Group 22"/>
              <p:cNvGrpSpPr>
                <a:grpSpLocks/>
              </p:cNvGrpSpPr>
              <p:nvPr/>
            </p:nvGrpSpPr>
            <p:grpSpPr bwMode="auto">
              <a:xfrm>
                <a:off x="2852" y="2618"/>
                <a:ext cx="930" cy="1140"/>
                <a:chOff x="3188" y="2486"/>
                <a:chExt cx="930" cy="1140"/>
              </a:xfrm>
            </p:grpSpPr>
            <p:sp>
              <p:nvSpPr>
                <p:cNvPr id="58405" name="Documents"/>
                <p:cNvSpPr>
                  <a:spLocks noEditPoints="1" noChangeArrowheads="1"/>
                </p:cNvSpPr>
                <p:nvPr/>
              </p:nvSpPr>
              <p:spPr bwMode="auto">
                <a:xfrm>
                  <a:off x="3200" y="248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6" name="Text Box 24"/>
                <p:cNvSpPr txBox="1">
                  <a:spLocks noChangeArrowheads="1"/>
                </p:cNvSpPr>
                <p:nvPr/>
              </p:nvSpPr>
              <p:spPr bwMode="auto">
                <a:xfrm>
                  <a:off x="3188" y="2630"/>
                  <a:ext cx="864"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400" b="1"/>
                    <a:t>Diagnose-bögen</a:t>
                  </a:r>
                  <a:br>
                    <a:rPr lang="de-DE" sz="1400" b="1"/>
                  </a:br>
                  <a:r>
                    <a:rPr lang="de-DE" sz="1200"/>
                    <a:t>und</a:t>
                  </a:r>
                  <a:r>
                    <a:rPr lang="de-DE" sz="1400"/>
                    <a:t> </a:t>
                  </a:r>
                </a:p>
                <a:p>
                  <a:pPr algn="ctr"/>
                  <a:r>
                    <a:rPr lang="de-DE" sz="1400" b="1"/>
                    <a:t>Evaluations-instrumente</a:t>
                  </a:r>
                  <a:endParaRPr lang="de-DE" sz="1200" b="1"/>
                </a:p>
              </p:txBody>
            </p:sp>
          </p:grpSp>
          <p:grpSp>
            <p:nvGrpSpPr>
              <p:cNvPr id="58395" name="Group 25"/>
              <p:cNvGrpSpPr>
                <a:grpSpLocks/>
              </p:cNvGrpSpPr>
              <p:nvPr/>
            </p:nvGrpSpPr>
            <p:grpSpPr bwMode="auto">
              <a:xfrm>
                <a:off x="1892" y="2618"/>
                <a:ext cx="966" cy="1140"/>
                <a:chOff x="2324" y="2492"/>
                <a:chExt cx="966" cy="1140"/>
              </a:xfrm>
            </p:grpSpPr>
            <p:sp>
              <p:nvSpPr>
                <p:cNvPr id="58403"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4" name="Text Box 27"/>
                <p:cNvSpPr txBox="1">
                  <a:spLocks noChangeArrowheads="1"/>
                </p:cNvSpPr>
                <p:nvPr/>
              </p:nvSpPr>
              <p:spPr bwMode="auto">
                <a:xfrm>
                  <a:off x="2324" y="2636"/>
                  <a:ext cx="870"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400" b="1"/>
                    <a:t>schülerver-ständliche Ausformulie-rungen</a:t>
                  </a:r>
                  <a:r>
                    <a:rPr lang="de-DE" sz="1400"/>
                    <a:t>  </a:t>
                  </a:r>
                  <a:br>
                    <a:rPr lang="de-DE" sz="1400"/>
                  </a:br>
                  <a:r>
                    <a:rPr lang="de-DE" sz="1200"/>
                    <a:t>von</a:t>
                  </a:r>
                  <a:br>
                    <a:rPr lang="de-DE" sz="1200"/>
                  </a:br>
                  <a:r>
                    <a:rPr lang="de-DE" sz="1200"/>
                    <a:t>Kompetenz-</a:t>
                  </a:r>
                  <a:br>
                    <a:rPr lang="de-DE" sz="1200"/>
                  </a:br>
                  <a:r>
                    <a:rPr lang="de-DE" sz="1200"/>
                    <a:t>      erwartungen</a:t>
                  </a:r>
                </a:p>
              </p:txBody>
            </p:sp>
          </p:grpSp>
          <p:grpSp>
            <p:nvGrpSpPr>
              <p:cNvPr id="58396" name="Group 28"/>
              <p:cNvGrpSpPr>
                <a:grpSpLocks/>
              </p:cNvGrpSpPr>
              <p:nvPr/>
            </p:nvGrpSpPr>
            <p:grpSpPr bwMode="auto">
              <a:xfrm>
                <a:off x="1018" y="2614"/>
                <a:ext cx="918" cy="1140"/>
                <a:chOff x="1372" y="2488"/>
                <a:chExt cx="918" cy="1140"/>
              </a:xfrm>
            </p:grpSpPr>
            <p:sp>
              <p:nvSpPr>
                <p:cNvPr id="58401" name="Documents"/>
                <p:cNvSpPr>
                  <a:spLocks noEditPoints="1" noChangeArrowheads="1"/>
                </p:cNvSpPr>
                <p:nvPr/>
              </p:nvSpPr>
              <p:spPr bwMode="auto">
                <a:xfrm>
                  <a:off x="1372" y="2488"/>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2" name="Text Box 30"/>
                <p:cNvSpPr txBox="1">
                  <a:spLocks noChangeArrowheads="1"/>
                </p:cNvSpPr>
                <p:nvPr/>
              </p:nvSpPr>
              <p:spPr bwMode="auto">
                <a:xfrm>
                  <a:off x="1390" y="2632"/>
                  <a:ext cx="804"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400" b="1"/>
                    <a:t>Unterrichts- und Lernarran-gements</a:t>
                  </a:r>
                  <a:r>
                    <a:rPr lang="de-DE" sz="1400"/>
                    <a:t> </a:t>
                  </a:r>
                  <a:br>
                    <a:rPr lang="de-DE" sz="1400"/>
                  </a:br>
                  <a:r>
                    <a:rPr lang="de-DE" sz="1200"/>
                    <a:t>zu</a:t>
                  </a:r>
                  <a:br>
                    <a:rPr lang="de-DE" sz="1200"/>
                  </a:br>
                  <a:r>
                    <a:rPr lang="de-DE" sz="1200"/>
                    <a:t>Kompetenz-</a:t>
                  </a:r>
                  <a:br>
                    <a:rPr lang="de-DE" sz="1200"/>
                  </a:br>
                  <a:r>
                    <a:rPr lang="de-DE" sz="1200"/>
                    <a:t>    erwartungen</a:t>
                  </a:r>
                </a:p>
              </p:txBody>
            </p:sp>
          </p:grpSp>
          <p:grpSp>
            <p:nvGrpSpPr>
              <p:cNvPr id="58397" name="Group 31"/>
              <p:cNvGrpSpPr>
                <a:grpSpLocks/>
              </p:cNvGrpSpPr>
              <p:nvPr/>
            </p:nvGrpSpPr>
            <p:grpSpPr bwMode="auto">
              <a:xfrm>
                <a:off x="18" y="2616"/>
                <a:ext cx="990" cy="1140"/>
                <a:chOff x="300" y="2490"/>
                <a:chExt cx="990" cy="1140"/>
              </a:xfrm>
            </p:grpSpPr>
            <p:sp>
              <p:nvSpPr>
                <p:cNvPr id="58399" name="Documents"/>
                <p:cNvSpPr>
                  <a:spLocks noEditPoints="1" noChangeArrowheads="1"/>
                </p:cNvSpPr>
                <p:nvPr/>
              </p:nvSpPr>
              <p:spPr bwMode="auto">
                <a:xfrm>
                  <a:off x="372" y="2490"/>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0" name="Text Box 33"/>
                <p:cNvSpPr txBox="1">
                  <a:spLocks noChangeArrowheads="1"/>
                </p:cNvSpPr>
                <p:nvPr/>
              </p:nvSpPr>
              <p:spPr bwMode="auto">
                <a:xfrm>
                  <a:off x="300" y="2646"/>
                  <a:ext cx="924"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20000"/>
                    </a:spcBef>
                  </a:pPr>
                  <a:r>
                    <a:rPr lang="de-DE" sz="1200"/>
                    <a:t>Implementationen von Klassen</a:t>
                  </a:r>
                </a:p>
                <a:p>
                  <a:pPr algn="ctr" eaLnBrk="0" hangingPunct="0">
                    <a:spcBef>
                      <a:spcPct val="20000"/>
                    </a:spcBef>
                  </a:pPr>
                  <a:endParaRPr lang="de-DE" sz="1200"/>
                </a:p>
                <a:p>
                  <a:pPr algn="ctr" eaLnBrk="0" hangingPunct="0">
                    <a:spcBef>
                      <a:spcPct val="20000"/>
                    </a:spcBef>
                  </a:pPr>
                  <a:r>
                    <a:rPr lang="de-DE" sz="1200"/>
                    <a:t>Beispielaufgaben</a:t>
                  </a:r>
                </a:p>
                <a:p>
                  <a:pPr algn="ctr" eaLnBrk="0" hangingPunct="0">
                    <a:spcBef>
                      <a:spcPct val="20000"/>
                    </a:spcBef>
                  </a:pPr>
                  <a:endParaRPr lang="de-DE" sz="1200"/>
                </a:p>
                <a:p>
                  <a:pPr algn="ctr" eaLnBrk="0" hangingPunct="0">
                    <a:spcBef>
                      <a:spcPct val="20000"/>
                    </a:spcBef>
                  </a:pPr>
                  <a:r>
                    <a:rPr lang="de-DE" sz="1200"/>
                    <a:t>Operatorenlisten</a:t>
                  </a:r>
                </a:p>
              </p:txBody>
            </p:sp>
          </p:grpSp>
          <p:sp>
            <p:nvSpPr>
              <p:cNvPr id="58398" name="Text Box 34"/>
              <p:cNvSpPr txBox="1">
                <a:spLocks noChangeArrowheads="1"/>
              </p:cNvSpPr>
              <p:nvPr/>
            </p:nvSpPr>
            <p:spPr bwMode="auto">
              <a:xfrm>
                <a:off x="3786" y="2748"/>
                <a:ext cx="852"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25000"/>
                  </a:spcBef>
                </a:pPr>
                <a:r>
                  <a:rPr lang="de-DE" sz="1200"/>
                  <a:t>Konkretisie-rungen zum Schulinternen Lehrplan:</a:t>
                </a:r>
                <a:r>
                  <a:rPr lang="de-DE" sz="1400"/>
                  <a:t> </a:t>
                </a:r>
                <a:r>
                  <a:rPr lang="de-DE" sz="1400" b="1"/>
                  <a:t>Beispiele zu Unterrichts-</a:t>
                </a:r>
                <a:br>
                  <a:rPr lang="de-DE" sz="1400" b="1"/>
                </a:br>
                <a:r>
                  <a:rPr lang="de-DE" sz="1400" b="1"/>
                  <a:t>     vorhaben</a:t>
                </a:r>
              </a:p>
            </p:txBody>
          </p:sp>
        </p:grpSp>
      </p:grpSp>
      <p:sp>
        <p:nvSpPr>
          <p:cNvPr id="58376" name="Textfeld 37"/>
          <p:cNvSpPr txBox="1">
            <a:spLocks noChangeArrowheads="1"/>
          </p:cNvSpPr>
          <p:nvPr/>
        </p:nvSpPr>
        <p:spPr bwMode="auto">
          <a:xfrm>
            <a:off x="3898900" y="47625"/>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000">
                <a:solidFill>
                  <a:srgbClr val="002060"/>
                </a:solidFill>
              </a:rPr>
              <a:t>Unterstützungsangebot</a:t>
            </a:r>
          </a:p>
          <a:p>
            <a:pPr algn="r"/>
            <a:r>
              <a:rPr lang="de-DE" sz="2000">
                <a:solidFill>
                  <a:srgbClr val="002060"/>
                </a:solidFill>
                <a:ea typeface="ヒラギノ角ゴ Pro W3" charset="0"/>
                <a:cs typeface="ヒラギノ角ゴ Pro W3" charset="0"/>
              </a:rPr>
              <a:t>Lehrplannavigator</a:t>
            </a:r>
            <a:endParaRPr lang="de-DE" sz="2000">
              <a:solidFill>
                <a:srgbClr val="000066"/>
              </a:solidFill>
              <a:ea typeface="ヒラギノ角ゴ Pro W3" charset="0"/>
              <a:cs typeface="ヒラギノ角ゴ Pro W3" charset="0"/>
            </a:endParaRPr>
          </a:p>
        </p:txBody>
      </p:sp>
      <p:sp>
        <p:nvSpPr>
          <p:cNvPr id="58377" name="Textfeld 38"/>
          <p:cNvSpPr txBox="1">
            <a:spLocks noChangeArrowheads="1"/>
          </p:cNvSpPr>
          <p:nvPr/>
        </p:nvSpPr>
        <p:spPr bwMode="auto">
          <a:xfrm>
            <a:off x="133350" y="6364288"/>
            <a:ext cx="818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400">
                <a:solidFill>
                  <a:srgbClr val="002060"/>
                </a:solidFill>
              </a:rPr>
              <a:t>http://www.standardsicherung.schulministerium.nrw.de/lehrplaene/lehrplannavigator</a:t>
            </a:r>
          </a:p>
        </p:txBody>
      </p:sp>
      <p:grpSp>
        <p:nvGrpSpPr>
          <p:cNvPr id="12" name="Group 52"/>
          <p:cNvGrpSpPr>
            <a:grpSpLocks/>
          </p:cNvGrpSpPr>
          <p:nvPr/>
        </p:nvGrpSpPr>
        <p:grpSpPr bwMode="auto">
          <a:xfrm>
            <a:off x="2974975" y="1068388"/>
            <a:ext cx="3624263" cy="3346450"/>
            <a:chOff x="1874" y="649"/>
            <a:chExt cx="2283" cy="2108"/>
          </a:xfrm>
        </p:grpSpPr>
        <p:sp>
          <p:nvSpPr>
            <p:cNvPr id="58385" name="Line 38"/>
            <p:cNvSpPr>
              <a:spLocks noChangeShapeType="1"/>
            </p:cNvSpPr>
            <p:nvPr/>
          </p:nvSpPr>
          <p:spPr bwMode="auto">
            <a:xfrm flipH="1" flipV="1">
              <a:off x="3198" y="649"/>
              <a:ext cx="570" cy="0"/>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58386" name="Group 39"/>
            <p:cNvGrpSpPr>
              <a:grpSpLocks/>
            </p:cNvGrpSpPr>
            <p:nvPr/>
          </p:nvGrpSpPr>
          <p:grpSpPr bwMode="auto">
            <a:xfrm>
              <a:off x="1874" y="2115"/>
              <a:ext cx="2283" cy="642"/>
              <a:chOff x="1861" y="2140"/>
              <a:chExt cx="2283" cy="642"/>
            </a:xfrm>
          </p:grpSpPr>
          <p:sp>
            <p:nvSpPr>
              <p:cNvPr id="58387" name="Line 40"/>
              <p:cNvSpPr>
                <a:spLocks noChangeShapeType="1"/>
              </p:cNvSpPr>
              <p:nvPr/>
            </p:nvSpPr>
            <p:spPr bwMode="auto">
              <a:xfrm flipH="1">
                <a:off x="4138" y="2140"/>
                <a:ext cx="6" cy="642"/>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8" name="Line 41"/>
              <p:cNvSpPr>
                <a:spLocks noChangeShapeType="1"/>
              </p:cNvSpPr>
              <p:nvPr/>
            </p:nvSpPr>
            <p:spPr bwMode="auto">
              <a:xfrm flipH="1">
                <a:off x="1861" y="2451"/>
                <a:ext cx="2271" cy="0"/>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grpSp>
      <p:grpSp>
        <p:nvGrpSpPr>
          <p:cNvPr id="14" name="Group 53"/>
          <p:cNvGrpSpPr>
            <a:grpSpLocks/>
          </p:cNvGrpSpPr>
          <p:nvPr/>
        </p:nvGrpSpPr>
        <p:grpSpPr bwMode="auto">
          <a:xfrm>
            <a:off x="2266950" y="3538538"/>
            <a:ext cx="4851400" cy="215900"/>
            <a:chOff x="1428" y="2160"/>
            <a:chExt cx="3056" cy="136"/>
          </a:xfrm>
        </p:grpSpPr>
        <p:sp>
          <p:nvSpPr>
            <p:cNvPr id="58382" name="Line 34"/>
            <p:cNvSpPr>
              <a:spLocks noChangeShapeType="1"/>
            </p:cNvSpPr>
            <p:nvPr/>
          </p:nvSpPr>
          <p:spPr bwMode="auto">
            <a:xfrm flipH="1" flipV="1">
              <a:off x="2672" y="2160"/>
              <a:ext cx="0" cy="126"/>
            </a:xfrm>
            <a:prstGeom prst="line">
              <a:avLst/>
            </a:prstGeom>
            <a:noFill/>
            <a:ln w="4127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3" name="Line 35"/>
            <p:cNvSpPr>
              <a:spLocks noChangeShapeType="1"/>
            </p:cNvSpPr>
            <p:nvPr/>
          </p:nvSpPr>
          <p:spPr bwMode="auto">
            <a:xfrm flipH="1" flipV="1">
              <a:off x="4468" y="2160"/>
              <a:ext cx="0" cy="126"/>
            </a:xfrm>
            <a:prstGeom prst="line">
              <a:avLst/>
            </a:prstGeom>
            <a:noFill/>
            <a:ln w="4127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4" name="Line 36"/>
            <p:cNvSpPr>
              <a:spLocks noChangeShapeType="1"/>
            </p:cNvSpPr>
            <p:nvPr/>
          </p:nvSpPr>
          <p:spPr bwMode="auto">
            <a:xfrm flipH="1" flipV="1">
              <a:off x="1428" y="2284"/>
              <a:ext cx="3056" cy="12"/>
            </a:xfrm>
            <a:prstGeom prst="line">
              <a:avLst/>
            </a:prstGeom>
            <a:noFill/>
            <a:ln w="41275">
              <a:solidFill>
                <a:srgbClr val="0033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 name="Rechteck 2"/>
          <p:cNvSpPr/>
          <p:nvPr/>
        </p:nvSpPr>
        <p:spPr>
          <a:xfrm>
            <a:off x="1616075" y="4084638"/>
            <a:ext cx="7375525" cy="2039937"/>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5"/>
          <p:cNvSpPr txBox="1">
            <a:spLocks noChangeArrowheads="1"/>
          </p:cNvSpPr>
          <p:nvPr/>
        </p:nvSpPr>
        <p:spPr bwMode="auto">
          <a:xfrm>
            <a:off x="3938588" y="4110038"/>
            <a:ext cx="252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de-DE" sz="1800" b="1">
                <a:solidFill>
                  <a:srgbClr val="FF0000"/>
                </a:solidFill>
              </a:rPr>
              <a:t>Perspektivisch</a:t>
            </a:r>
          </a:p>
        </p:txBody>
      </p:sp>
      <p:sp>
        <p:nvSpPr>
          <p:cNvPr id="7" name="Foliennummernplatzhalter 6"/>
          <p:cNvSpPr>
            <a:spLocks noGrp="1"/>
          </p:cNvSpPr>
          <p:nvPr>
            <p:ph type="sldNum" sz="quarter" idx="11"/>
          </p:nvPr>
        </p:nvSpPr>
        <p:spPr/>
        <p:txBody>
          <a:bodyPr/>
          <a:lstStyle/>
          <a:p>
            <a:fld id="{CD104F33-73FD-064D-987D-430CF3332FCC}" type="slidenum">
              <a:rPr lang="de-DE" smtClean="0"/>
              <a:pPr/>
              <a:t>49</a:t>
            </a:fld>
            <a:endParaRPr lang="de-DE"/>
          </a:p>
        </p:txBody>
      </p:sp>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DC927E4-FCD5-644C-89FF-995F71389F9F}" type="slidenum">
              <a:rPr lang="de-DE" sz="800"/>
              <a:pPr/>
              <a:t>5</a:t>
            </a:fld>
            <a:endParaRPr lang="de-DE" sz="800"/>
          </a:p>
        </p:txBody>
      </p:sp>
      <p:pic>
        <p:nvPicPr>
          <p:cNvPr id="18435" name="Picture 2" descr="grafik_transparent"/>
          <p:cNvPicPr>
            <a:picLocks noChangeAspect="1" noChangeArrowheads="1"/>
          </p:cNvPicPr>
          <p:nvPr/>
        </p:nvPicPr>
        <p:blipFill>
          <a:blip r:embed="rId3" cstate="email">
            <a:extLst>
              <a:ext uri="{28A0092B-C50C-407E-A947-70E740481C1C}">
                <a14:useLocalDpi xmlns:a14="http://schemas.microsoft.com/office/drawing/2010/main" val="0"/>
              </a:ext>
            </a:extLst>
          </a:blip>
          <a:srcRect l="-4999" t="8421" r="-607" b="54451"/>
          <a:stretch>
            <a:fillRect/>
          </a:stretch>
        </p:blipFill>
        <p:spPr bwMode="auto">
          <a:xfrm rot="9443165">
            <a:off x="1692275" y="1677988"/>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3BBC3DE-E082-2E44-A698-C011A9AA1E41}" type="slidenum">
              <a:rPr lang="de-DE" sz="800">
                <a:ea typeface="ヒラギノ角ゴ Pro W3" charset="0"/>
                <a:cs typeface="ヒラギノ角ゴ Pro W3" charset="0"/>
              </a:rPr>
              <a:pPr/>
              <a:t>5</a:t>
            </a:fld>
            <a:endParaRPr lang="de-DE" sz="800">
              <a:ea typeface="ヒラギノ角ゴ Pro W3" charset="0"/>
              <a:cs typeface="ヒラギノ角ゴ Pro W3" charset="0"/>
            </a:endParaRPr>
          </a:p>
        </p:txBody>
      </p:sp>
      <p:sp>
        <p:nvSpPr>
          <p:cNvPr id="18439" name="Rectangle 8"/>
          <p:cNvSpPr>
            <a:spLocks noChangeArrowheads="1"/>
          </p:cNvSpPr>
          <p:nvPr/>
        </p:nvSpPr>
        <p:spPr bwMode="auto">
          <a:xfrm>
            <a:off x="1881188" y="2508250"/>
            <a:ext cx="2736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a:ea typeface="ヒラギノ角ゴ Pro W3" charset="0"/>
                <a:cs typeface="ヒラギノ角ゴ Pro W3" charset="0"/>
              </a:rPr>
              <a:t>Unterrichtsgestaltung </a:t>
            </a:r>
            <a:br>
              <a:rPr lang="de-DE">
                <a:ea typeface="ヒラギノ角ゴ Pro W3" charset="0"/>
                <a:cs typeface="ヒラギノ角ゴ Pro W3" charset="0"/>
              </a:rPr>
            </a:br>
            <a:r>
              <a:rPr lang="de-DE">
                <a:ea typeface="ヒラギノ角ゴ Pro W3" charset="0"/>
                <a:cs typeface="ヒラギノ角ゴ Pro W3" charset="0"/>
              </a:rPr>
              <a:t>und Arbeitsprozesse </a:t>
            </a:r>
          </a:p>
        </p:txBody>
      </p:sp>
      <p:sp>
        <p:nvSpPr>
          <p:cNvPr id="18442" name="Rectangle 13"/>
          <p:cNvSpPr>
            <a:spLocks noChangeArrowheads="1"/>
          </p:cNvSpPr>
          <p:nvPr/>
        </p:nvSpPr>
        <p:spPr bwMode="auto">
          <a:xfrm>
            <a:off x="5384800" y="1412875"/>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a:ea typeface="ヒラギノ角ゴ Pro W3" charset="0"/>
                <a:cs typeface="ヒラギノ角ゴ Pro W3" charset="0"/>
              </a:rPr>
              <a:t>Nutzung des unterricht-</a:t>
            </a:r>
          </a:p>
          <a:p>
            <a:pPr algn="ctr" eaLnBrk="0" hangingPunct="0"/>
            <a:r>
              <a:rPr lang="de-DE">
                <a:ea typeface="ヒラギノ角ゴ Pro W3" charset="0"/>
                <a:cs typeface="ヒラギノ角ゴ Pro W3" charset="0"/>
              </a:rPr>
              <a:t>lichen Angebots</a:t>
            </a:r>
          </a:p>
        </p:txBody>
      </p:sp>
      <p:sp>
        <p:nvSpPr>
          <p:cNvPr id="14343" name="Textfeld 14"/>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Orientierungswechsel</a:t>
            </a:r>
          </a:p>
        </p:txBody>
      </p:sp>
      <p:sp>
        <p:nvSpPr>
          <p:cNvPr id="3" name="Textfeld 2"/>
          <p:cNvSpPr txBox="1">
            <a:spLocks noChangeArrowheads="1"/>
          </p:cNvSpPr>
          <p:nvPr/>
        </p:nvSpPr>
        <p:spPr bwMode="auto">
          <a:xfrm>
            <a:off x="76200" y="1412875"/>
            <a:ext cx="32766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1800">
                <a:solidFill>
                  <a:srgbClr val="0070C0"/>
                </a:solidFill>
              </a:rPr>
              <a:t>Steuerungsverständnis alter Lehrpläne</a:t>
            </a:r>
          </a:p>
        </p:txBody>
      </p:sp>
      <p:pic>
        <p:nvPicPr>
          <p:cNvPr id="17" name="Picture 2" descr="grafik_transparent"/>
          <p:cNvPicPr>
            <a:picLocks noChangeAspect="1" noChangeArrowheads="1"/>
          </p:cNvPicPr>
          <p:nvPr/>
        </p:nvPicPr>
        <p:blipFill>
          <a:blip r:embed="rId3" cstate="email">
            <a:extLst>
              <a:ext uri="{28A0092B-C50C-407E-A947-70E740481C1C}">
                <a14:useLocalDpi xmlns:a14="http://schemas.microsoft.com/office/drawing/2010/main" val="0"/>
              </a:ext>
            </a:extLst>
          </a:blip>
          <a:srcRect l="-4999" t="8421" r="-607" b="54451"/>
          <a:stretch>
            <a:fillRect/>
          </a:stretch>
        </p:blipFill>
        <p:spPr bwMode="auto">
          <a:xfrm rot="-1356835">
            <a:off x="2133600" y="3806825"/>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2"/>
          <p:cNvSpPr>
            <a:spLocks noChangeArrowheads="1"/>
          </p:cNvSpPr>
          <p:nvPr/>
        </p:nvSpPr>
        <p:spPr bwMode="auto">
          <a:xfrm>
            <a:off x="5292725" y="2924175"/>
            <a:ext cx="2176463" cy="8318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Lernergebnisse</a:t>
            </a:r>
            <a:br>
              <a:rPr lang="de-DE">
                <a:ea typeface="ヒラギノ角ゴ Pro W3" charset="0"/>
                <a:cs typeface="ヒラギノ角ゴ Pro W3" charset="0"/>
              </a:rPr>
            </a:br>
            <a:r>
              <a:rPr lang="de-DE">
                <a:ea typeface="ヒラギノ角ゴ Pro W3" charset="0"/>
                <a:cs typeface="ヒラギノ角ゴ Pro W3" charset="0"/>
              </a:rPr>
              <a:t>Lernerfolg</a:t>
            </a:r>
          </a:p>
          <a:p>
            <a:pPr algn="ctr" eaLnBrk="0" hangingPunct="0"/>
            <a:endParaRPr lang="de-DE">
              <a:ea typeface="ヒラギノ角ゴ Pro W3" charset="0"/>
              <a:cs typeface="ヒラギノ角ゴ Pro W3" charset="0"/>
            </a:endParaRPr>
          </a:p>
        </p:txBody>
      </p:sp>
      <p:grpSp>
        <p:nvGrpSpPr>
          <p:cNvPr id="2" name="Group 9"/>
          <p:cNvGrpSpPr>
            <a:grpSpLocks/>
          </p:cNvGrpSpPr>
          <p:nvPr/>
        </p:nvGrpSpPr>
        <p:grpSpPr bwMode="auto">
          <a:xfrm>
            <a:off x="1692275" y="2447925"/>
            <a:ext cx="3024188" cy="3651250"/>
            <a:chOff x="1066" y="1117"/>
            <a:chExt cx="1905" cy="2619"/>
          </a:xfrm>
        </p:grpSpPr>
        <p:sp>
          <p:nvSpPr>
            <p:cNvPr id="14354" name="Rectangle 10"/>
            <p:cNvSpPr>
              <a:spLocks noChangeArrowheads="1"/>
            </p:cNvSpPr>
            <p:nvPr/>
          </p:nvSpPr>
          <p:spPr bwMode="auto">
            <a:xfrm>
              <a:off x="1066" y="1117"/>
              <a:ext cx="1905" cy="249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ea typeface="ヒラギノ角ゴ Pro W3" charset="0"/>
                <a:cs typeface="ヒラギノ角ゴ Pro W3" charset="0"/>
              </a:endParaRPr>
            </a:p>
          </p:txBody>
        </p:sp>
        <p:sp>
          <p:nvSpPr>
            <p:cNvPr id="14355" name="Text Box 11"/>
            <p:cNvSpPr txBox="1">
              <a:spLocks noChangeArrowheads="1"/>
            </p:cNvSpPr>
            <p:nvPr/>
          </p:nvSpPr>
          <p:spPr bwMode="auto">
            <a:xfrm>
              <a:off x="1662" y="3493"/>
              <a:ext cx="624" cy="2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r>
                <a:rPr lang="de-DE" sz="1600">
                  <a:solidFill>
                    <a:srgbClr val="0070C0"/>
                  </a:solidFill>
                  <a:ea typeface="ヒラギノ角ゴ Pro W3" charset="0"/>
                  <a:cs typeface="ヒラギノ角ゴ Pro W3" charset="0"/>
                </a:rPr>
                <a:t>Fokus</a:t>
              </a:r>
              <a:endParaRPr lang="de-DE" sz="2400" b="1">
                <a:solidFill>
                  <a:srgbClr val="0070C0"/>
                </a:solidFill>
                <a:ea typeface="ヒラギノ角ゴ Pro W3" charset="0"/>
                <a:cs typeface="ヒラギノ角ゴ Pro W3" charset="0"/>
              </a:endParaRPr>
            </a:p>
          </p:txBody>
        </p:sp>
      </p:grpSp>
      <p:sp>
        <p:nvSpPr>
          <p:cNvPr id="18437" name="Rectangle 6"/>
          <p:cNvSpPr>
            <a:spLocks noChangeArrowheads="1"/>
          </p:cNvSpPr>
          <p:nvPr/>
        </p:nvSpPr>
        <p:spPr bwMode="auto">
          <a:xfrm>
            <a:off x="1763713" y="4149725"/>
            <a:ext cx="2881312" cy="936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durchzunehmender </a:t>
            </a:r>
            <a:br>
              <a:rPr lang="de-DE">
                <a:ea typeface="ヒラギノ角ゴ Pro W3" charset="0"/>
                <a:cs typeface="ヒラギノ角ゴ Pro W3" charset="0"/>
              </a:rPr>
            </a:br>
            <a:r>
              <a:rPr lang="de-DE">
                <a:solidFill>
                  <a:srgbClr val="0070C0"/>
                </a:solidFill>
                <a:ea typeface="ヒラギノ角ゴ Pro W3" charset="0"/>
                <a:cs typeface="ヒラギノ角ゴ Pro W3" charset="0"/>
              </a:rPr>
              <a:t>Stoff</a:t>
            </a:r>
            <a:r>
              <a:rPr lang="de-DE">
                <a:ea typeface="ヒラギノ角ゴ Pro W3" charset="0"/>
                <a:cs typeface="ヒラギノ角ゴ Pro W3" charset="0"/>
              </a:rPr>
              <a:t> als unterrichtliches </a:t>
            </a:r>
            <a:br>
              <a:rPr lang="de-DE">
                <a:ea typeface="ヒラギノ角ゴ Pro W3" charset="0"/>
                <a:cs typeface="ヒラギノ角ゴ Pro W3" charset="0"/>
              </a:rPr>
            </a:br>
            <a:r>
              <a:rPr lang="de-DE">
                <a:ea typeface="ヒラギノ角ゴ Pro W3" charset="0"/>
                <a:cs typeface="ヒラギノ角ゴ Pro W3" charset="0"/>
              </a:rPr>
              <a:t>Angebot</a:t>
            </a:r>
          </a:p>
        </p:txBody>
      </p:sp>
      <p:grpSp>
        <p:nvGrpSpPr>
          <p:cNvPr id="18" name="Group 8"/>
          <p:cNvGrpSpPr>
            <a:grpSpLocks/>
          </p:cNvGrpSpPr>
          <p:nvPr/>
        </p:nvGrpSpPr>
        <p:grpSpPr bwMode="auto">
          <a:xfrm>
            <a:off x="5051425" y="1412875"/>
            <a:ext cx="3155950" cy="4016375"/>
            <a:chOff x="1066" y="966"/>
            <a:chExt cx="2141" cy="2767"/>
          </a:xfrm>
        </p:grpSpPr>
        <p:sp>
          <p:nvSpPr>
            <p:cNvPr id="14352" name="Rectangle 9"/>
            <p:cNvSpPr>
              <a:spLocks noChangeArrowheads="1"/>
            </p:cNvSpPr>
            <p:nvPr/>
          </p:nvSpPr>
          <p:spPr bwMode="auto">
            <a:xfrm>
              <a:off x="1066" y="966"/>
              <a:ext cx="2141" cy="264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53" name="Text Box 10"/>
            <p:cNvSpPr txBox="1">
              <a:spLocks noChangeArrowheads="1"/>
            </p:cNvSpPr>
            <p:nvPr/>
          </p:nvSpPr>
          <p:spPr bwMode="auto">
            <a:xfrm>
              <a:off x="1877" y="3500"/>
              <a:ext cx="654"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r>
                <a:rPr lang="de-DE" sz="1600">
                  <a:solidFill>
                    <a:srgbClr val="CD0921"/>
                  </a:solidFill>
                  <a:ea typeface="ヒラギノ角ゴ Pro W3" charset="0"/>
                  <a:cs typeface="ヒラギノ角ゴ Pro W3" charset="0"/>
                </a:rPr>
                <a:t>Fokus</a:t>
              </a:r>
              <a:endParaRPr lang="de-DE" sz="2400" b="1">
                <a:ea typeface="ヒラギノ角ゴ Pro W3" charset="0"/>
                <a:cs typeface="ヒラギノ角ゴ Pro W3" charset="0"/>
              </a:endParaRPr>
            </a:p>
          </p:txBody>
        </p:sp>
      </p:grpSp>
      <p:sp>
        <p:nvSpPr>
          <p:cNvPr id="16" name="Textfeld 15"/>
          <p:cNvSpPr txBox="1">
            <a:spLocks noChangeArrowheads="1"/>
          </p:cNvSpPr>
          <p:nvPr/>
        </p:nvSpPr>
        <p:spPr bwMode="auto">
          <a:xfrm>
            <a:off x="5830888" y="5603875"/>
            <a:ext cx="32766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1800">
                <a:solidFill>
                  <a:srgbClr val="FF0000"/>
                </a:solidFill>
              </a:rPr>
              <a:t>Steuerungsverständnis neuer 	           Kernlehrpläne</a:t>
            </a:r>
          </a:p>
        </p:txBody>
      </p:sp>
      <p:sp>
        <p:nvSpPr>
          <p:cNvPr id="22" name="Rectangle 12"/>
          <p:cNvSpPr>
            <a:spLocks noChangeArrowheads="1"/>
          </p:cNvSpPr>
          <p:nvPr/>
        </p:nvSpPr>
        <p:spPr bwMode="auto">
          <a:xfrm>
            <a:off x="5291138" y="2922588"/>
            <a:ext cx="2176462" cy="8318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Lernergebnisse</a:t>
            </a:r>
            <a:br>
              <a:rPr lang="de-DE">
                <a:ea typeface="ヒラギノ角ゴ Pro W3" charset="0"/>
                <a:cs typeface="ヒラギノ角ゴ Pro W3" charset="0"/>
              </a:rPr>
            </a:br>
            <a:r>
              <a:rPr lang="de-DE">
                <a:ea typeface="ヒラギノ角ゴ Pro W3" charset="0"/>
                <a:cs typeface="ヒラギノ角ゴ Pro W3" charset="0"/>
              </a:rPr>
              <a:t>Lernerfolg</a:t>
            </a:r>
          </a:p>
          <a:p>
            <a:pPr algn="ctr" eaLnBrk="0" hangingPunct="0"/>
            <a:r>
              <a:rPr lang="de-DE">
                <a:solidFill>
                  <a:srgbClr val="FF0000"/>
                </a:solidFill>
                <a:ea typeface="ヒラギノ角ゴ Pro W3" charset="0"/>
                <a:cs typeface="ヒラギノ角ゴ Pro W3" charset="0"/>
              </a:rPr>
              <a:t>Kompetenzen</a:t>
            </a:r>
          </a:p>
        </p:txBody>
      </p:sp>
      <p:sp>
        <p:nvSpPr>
          <p:cNvPr id="4" name="Foliennummernplatzhalter 3"/>
          <p:cNvSpPr>
            <a:spLocks noGrp="1"/>
          </p:cNvSpPr>
          <p:nvPr>
            <p:ph type="sldNum" sz="quarter" idx="11"/>
          </p:nvPr>
        </p:nvSpPr>
        <p:spPr/>
        <p:txBody>
          <a:bodyPr/>
          <a:lstStyle/>
          <a:p>
            <a:fld id="{34FF8153-A73C-6D44-99AB-84B9111CDCC0}" type="slidenum">
              <a:rPr lang="de-DE" smtClean="0"/>
              <a:pPr/>
              <a:t>5</a:t>
            </a:fld>
            <a:endParaRPr lang="de-DE"/>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2" grpId="0"/>
      <p:bldP spid="3" grpId="0" animBg="1"/>
      <p:bldP spid="18441" grpId="0" animBg="1"/>
      <p:bldP spid="18437" grpId="0" animBg="1"/>
      <p:bldP spid="16"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91E25F4-5143-3F44-86CD-F24341A70FA9}" type="slidenum">
              <a:rPr lang="de-DE" sz="800">
                <a:ea typeface="MS PGothic" charset="0"/>
                <a:cs typeface="MS PGothic" charset="0"/>
              </a:rPr>
              <a:pPr/>
              <a:t>50</a:t>
            </a:fld>
            <a:endParaRPr lang="de-DE" sz="800">
              <a:ea typeface="MS PGothic" charset="0"/>
              <a:cs typeface="MS PGothic" charset="0"/>
            </a:endParaRPr>
          </a:p>
        </p:txBody>
      </p:sp>
      <p:sp>
        <p:nvSpPr>
          <p:cNvPr id="59395"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3" name="Inhaltsplatzhalter 2"/>
          <p:cNvSpPr>
            <a:spLocks noGrp="1"/>
          </p:cNvSpPr>
          <p:nvPr>
            <p:ph idx="1"/>
          </p:nvPr>
        </p:nvSpPr>
        <p:spPr>
          <a:xfrm>
            <a:off x="514350" y="2401888"/>
            <a:ext cx="8064500" cy="3429000"/>
          </a:xfrm>
        </p:spPr>
        <p:txBody>
          <a:bodyPr/>
          <a:lstStyle/>
          <a:p>
            <a:pPr marL="0" indent="0" algn="ctr">
              <a:buFontTx/>
              <a:buNone/>
            </a:pPr>
            <a:r>
              <a:rPr lang="de-DE" sz="2400" dirty="0">
                <a:solidFill>
                  <a:srgbClr val="000090"/>
                </a:solidFill>
                <a:latin typeface="Arial" charset="0"/>
                <a:ea typeface="MS PGothic" charset="0"/>
                <a:cs typeface="MS PGothic" charset="0"/>
              </a:rPr>
              <a:t>Vielen Dank für Ihre Aufmerksamkeit!</a:t>
            </a:r>
          </a:p>
          <a:p>
            <a:pPr marL="0" indent="0" algn="ctr">
              <a:buFontTx/>
              <a:buNone/>
            </a:pPr>
            <a:r>
              <a:rPr lang="de-DE" sz="2400">
                <a:solidFill>
                  <a:srgbClr val="000090"/>
                </a:solidFill>
                <a:latin typeface="Arial" charset="0"/>
                <a:ea typeface="MS PGothic" charset="0"/>
                <a:cs typeface="MS PGothic" charset="0"/>
              </a:rPr>
              <a:t/>
            </a:r>
            <a:br>
              <a:rPr lang="de-DE" sz="2400">
                <a:solidFill>
                  <a:srgbClr val="000090"/>
                </a:solidFill>
                <a:latin typeface="Arial" charset="0"/>
                <a:ea typeface="MS PGothic" charset="0"/>
                <a:cs typeface="MS PGothic" charset="0"/>
              </a:rPr>
            </a:br>
            <a:r>
              <a:rPr lang="de-DE" sz="2400" dirty="0">
                <a:solidFill>
                  <a:srgbClr val="000090"/>
                </a:solidFill>
                <a:latin typeface="Arial" charset="0"/>
                <a:ea typeface="MS PGothic" charset="0"/>
                <a:cs typeface="MS PGothic" charset="0"/>
              </a:rPr>
              <a:t/>
            </a:r>
            <a:br>
              <a:rPr lang="de-DE" sz="2400" dirty="0">
                <a:solidFill>
                  <a:srgbClr val="000090"/>
                </a:solidFill>
                <a:latin typeface="Arial" charset="0"/>
                <a:ea typeface="MS PGothic" charset="0"/>
                <a:cs typeface="MS PGothic" charset="0"/>
              </a:rPr>
            </a:br>
            <a:endParaRPr lang="de-DE" sz="2400" dirty="0">
              <a:solidFill>
                <a:srgbClr val="000090"/>
              </a:solidFill>
              <a:latin typeface="Arial" charset="0"/>
              <a:ea typeface="MS PGothic" charset="0"/>
              <a:cs typeface="MS PGothic" charset="0"/>
            </a:endParaRPr>
          </a:p>
          <a:p>
            <a:pPr marL="0" indent="0"/>
            <a:endParaRPr lang="de-DE" sz="2400" dirty="0">
              <a:latin typeface="Arial" charset="0"/>
            </a:endParaRPr>
          </a:p>
        </p:txBody>
      </p:sp>
      <p:sp>
        <p:nvSpPr>
          <p:cNvPr id="59397"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B2984A01-2B89-6444-A3D5-5E992EB192D0}" type="slidenum">
              <a:rPr lang="de-DE" sz="800">
                <a:ea typeface="MS PGothic" charset="0"/>
                <a:cs typeface="MS PGothic" charset="0"/>
              </a:rPr>
              <a:pPr/>
              <a:t>50</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50</a:t>
            </a:fld>
            <a:endParaRPr lang="de-DE"/>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765DE3D-69EC-B547-801F-0E43E3CD6C80}" type="slidenum">
              <a:rPr lang="de-DE" sz="800">
                <a:ea typeface="MS PGothic" charset="0"/>
                <a:cs typeface="MS PGothic" charset="0"/>
              </a:rPr>
              <a:pPr/>
              <a:t>6</a:t>
            </a:fld>
            <a:endParaRPr lang="de-DE" sz="800">
              <a:ea typeface="MS PGothic" charset="0"/>
              <a:cs typeface="MS PGothic" charset="0"/>
            </a:endParaRPr>
          </a:p>
        </p:txBody>
      </p:sp>
      <p:sp>
        <p:nvSpPr>
          <p:cNvPr id="15363" name="Titel 1"/>
          <p:cNvSpPr>
            <a:spLocks noGrp="1"/>
          </p:cNvSpPr>
          <p:nvPr>
            <p:ph type="title"/>
          </p:nvPr>
        </p:nvSpPr>
        <p:spPr>
          <a:xfrm>
            <a:off x="463550" y="1319213"/>
            <a:ext cx="8064500" cy="781050"/>
          </a:xfrm>
        </p:spPr>
        <p:txBody>
          <a:bodyPr/>
          <a:lstStyle/>
          <a:p>
            <a:r>
              <a:rPr lang="de-DE">
                <a:solidFill>
                  <a:srgbClr val="000090"/>
                </a:solidFill>
                <a:latin typeface="Arial-BoldMT" charset="0"/>
                <a:ea typeface="MS PGothic" charset="0"/>
                <a:cs typeface="MS PGothic" charset="0"/>
              </a:rPr>
              <a:t>Kompetenzorientierung</a:t>
            </a:r>
          </a:p>
        </p:txBody>
      </p:sp>
      <p:sp>
        <p:nvSpPr>
          <p:cNvPr id="28676" name="Inhaltsplatzhalter 2"/>
          <p:cNvSpPr>
            <a:spLocks noGrp="1"/>
          </p:cNvSpPr>
          <p:nvPr>
            <p:ph idx="1"/>
          </p:nvPr>
        </p:nvSpPr>
        <p:spPr>
          <a:xfrm>
            <a:off x="466725" y="1833563"/>
            <a:ext cx="8064500" cy="4311650"/>
          </a:xfrm>
        </p:spPr>
        <p:txBody>
          <a:bodyPr/>
          <a:lstStyle/>
          <a:p>
            <a:pPr marL="0" indent="0">
              <a:buFontTx/>
              <a:buNone/>
            </a:pPr>
            <a:r>
              <a:rPr lang="de-DE" dirty="0">
                <a:latin typeface="Arial" charset="0"/>
                <a:ea typeface="MS PGothic" charset="0"/>
                <a:cs typeface="MS PGothic" charset="0"/>
              </a:rPr>
              <a:t>Kompetenzen (in Anlehnung an </a:t>
            </a:r>
            <a:r>
              <a:rPr lang="de-DE" dirty="0">
                <a:latin typeface="Arial" charset="0"/>
                <a:ea typeface="MS PGothic" charset="0"/>
                <a:cs typeface="MS PGothic" charset="0"/>
                <a:hlinkClick r:id="rId3" action="ppaction://hlinksldjump"/>
              </a:rPr>
              <a:t>Weinert</a:t>
            </a:r>
            <a:r>
              <a:rPr lang="de-DE" dirty="0">
                <a:latin typeface="Arial" charset="0"/>
                <a:ea typeface="MS PGothic" charset="0"/>
                <a:cs typeface="MS PGothic" charset="0"/>
              </a:rPr>
              <a:t>)</a:t>
            </a:r>
          </a:p>
          <a:p>
            <a:pPr marL="266700" indent="-266700"/>
            <a:r>
              <a:rPr lang="de-DE" dirty="0">
                <a:latin typeface="Arial" charset="0"/>
                <a:ea typeface="MS PGothic" charset="0"/>
                <a:cs typeface="MS PGothic" charset="0"/>
              </a:rPr>
              <a:t>benennen individuelle fachspezifische Fähigkeiten und Fertigkeiten einer Person, keine reinen Unterrichtsinhalte</a:t>
            </a:r>
          </a:p>
          <a:p>
            <a:pPr marL="266700" indent="-266700"/>
            <a:r>
              <a:rPr lang="de-DE" dirty="0">
                <a:latin typeface="Arial" charset="0"/>
                <a:ea typeface="MS PGothic" charset="0"/>
                <a:cs typeface="MS PGothic" charset="0"/>
              </a:rPr>
              <a:t>werden in einem längeren Entwicklungsprozess erworben, sie  sind nicht zwingend identisch mit Stundenzielen</a:t>
            </a:r>
          </a:p>
          <a:p>
            <a:pPr marL="266700" indent="-266700"/>
            <a:r>
              <a:rPr lang="de-DE" dirty="0">
                <a:latin typeface="Arial" charset="0"/>
                <a:ea typeface="MS PGothic" charset="0"/>
                <a:cs typeface="MS PGothic" charset="0"/>
              </a:rPr>
              <a:t>sind stärkenorientiert, nicht defizitorientiert</a:t>
            </a:r>
          </a:p>
          <a:p>
            <a:pPr marL="266700" indent="-266700"/>
            <a:r>
              <a:rPr lang="de-DE" dirty="0">
                <a:latin typeface="Arial" charset="0"/>
                <a:ea typeface="MS PGothic" charset="0"/>
                <a:cs typeface="MS PGothic" charset="0"/>
              </a:rPr>
              <a:t>sind Grundlage für das selbstständige Lösen von Problemen und für das Hervorbringen von Neuem</a:t>
            </a:r>
            <a:br>
              <a:rPr lang="de-DE" dirty="0">
                <a:latin typeface="Arial" charset="0"/>
                <a:ea typeface="MS PGothic" charset="0"/>
                <a:cs typeface="MS PGothic" charset="0"/>
              </a:rPr>
            </a:br>
            <a:endParaRPr lang="de-DE" dirty="0">
              <a:latin typeface="Arial" charset="0"/>
              <a:ea typeface="MS PGothic" charset="0"/>
              <a:cs typeface="MS PGothic" charset="0"/>
            </a:endParaRPr>
          </a:p>
          <a:p>
            <a:pPr marL="0" indent="0"/>
            <a:endParaRPr lang="de-DE" dirty="0">
              <a:latin typeface="Arial" charset="0"/>
              <a:ea typeface="MS PGothic" charset="0"/>
              <a:cs typeface="MS PGothic" charset="0"/>
            </a:endParaRPr>
          </a:p>
        </p:txBody>
      </p:sp>
      <p:sp>
        <p:nvSpPr>
          <p:cNvPr id="15365"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15366"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52B17F3-2927-0743-925E-C74B46AEB18E}" type="slidenum">
              <a:rPr lang="de-DE" sz="800">
                <a:ea typeface="MS PGothic" charset="0"/>
                <a:cs typeface="MS PGothic" charset="0"/>
              </a:rPr>
              <a:pPr/>
              <a:t>6</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6</a:t>
            </a:fld>
            <a:endParaRPr lang="de-DE"/>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6">
                                            <p:txEl>
                                              <p:pRg st="1" end="1"/>
                                            </p:txEl>
                                          </p:spTgt>
                                        </p:tgtEl>
                                        <p:attrNameLst>
                                          <p:attrName>style.visibility</p:attrName>
                                        </p:attrNameLst>
                                      </p:cBhvr>
                                      <p:to>
                                        <p:strVal val="visible"/>
                                      </p:to>
                                    </p:set>
                                    <p:anim calcmode="lin" valueType="num">
                                      <p:cBhvr additive="base">
                                        <p:cTn id="13" dur="5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xEl>
                                              <p:pRg st="2" end="2"/>
                                            </p:txEl>
                                          </p:spTgt>
                                        </p:tgtEl>
                                        <p:attrNameLst>
                                          <p:attrName>style.visibility</p:attrName>
                                        </p:attrNameLst>
                                      </p:cBhvr>
                                      <p:to>
                                        <p:strVal val="visible"/>
                                      </p:to>
                                    </p:set>
                                    <p:anim calcmode="lin" valueType="num">
                                      <p:cBhvr additive="base">
                                        <p:cTn id="19"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6">
                                            <p:txEl>
                                              <p:pRg st="3" end="3"/>
                                            </p:txEl>
                                          </p:spTgt>
                                        </p:tgtEl>
                                        <p:attrNameLst>
                                          <p:attrName>style.visibility</p:attrName>
                                        </p:attrNameLst>
                                      </p:cBhvr>
                                      <p:to>
                                        <p:strVal val="visible"/>
                                      </p:to>
                                    </p:set>
                                    <p:anim calcmode="lin" valueType="num">
                                      <p:cBhvr additive="base">
                                        <p:cTn id="25"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6">
                                            <p:txEl>
                                              <p:pRg st="4" end="4"/>
                                            </p:txEl>
                                          </p:spTgt>
                                        </p:tgtEl>
                                        <p:attrNameLst>
                                          <p:attrName>style.visibility</p:attrName>
                                        </p:attrNameLst>
                                      </p:cBhvr>
                                      <p:to>
                                        <p:strVal val="visible"/>
                                      </p:to>
                                    </p:set>
                                    <p:anim calcmode="lin" valueType="num">
                                      <p:cBhvr additive="base">
                                        <p:cTn id="31"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851AC03-1290-BF4C-9391-A2B72659EAAD}" type="slidenum">
              <a:rPr lang="de-DE" sz="800">
                <a:ea typeface="MS PGothic" charset="0"/>
                <a:cs typeface="MS PGothic" charset="0"/>
              </a:rPr>
              <a:pPr/>
              <a:t>7</a:t>
            </a:fld>
            <a:endParaRPr lang="de-DE" sz="800">
              <a:ea typeface="MS PGothic" charset="0"/>
              <a:cs typeface="MS PGothic" charset="0"/>
            </a:endParaRPr>
          </a:p>
        </p:txBody>
      </p:sp>
      <p:sp>
        <p:nvSpPr>
          <p:cNvPr id="1219587" name="Text Box 3"/>
          <p:cNvSpPr txBox="1">
            <a:spLocks noChangeArrowheads="1"/>
          </p:cNvSpPr>
          <p:nvPr/>
        </p:nvSpPr>
        <p:spPr bwMode="auto">
          <a:xfrm>
            <a:off x="681038" y="4559300"/>
            <a:ext cx="7723187" cy="1022350"/>
          </a:xfrm>
          <a:prstGeom prst="rect">
            <a:avLst/>
          </a:prstGeom>
          <a:solidFill>
            <a:schemeClr val="bg2">
              <a:lumMod val="20000"/>
              <a:lumOff val="80000"/>
            </a:schemeClr>
          </a:solidFill>
          <a:ln w="25400">
            <a:solidFill>
              <a:srgbClr val="000080"/>
            </a:solidFill>
            <a:miter lim="800000"/>
            <a:headEnd/>
            <a:tailEnd/>
          </a:ln>
          <a:effectLst/>
        </p:spPr>
        <p:txBody>
          <a:bodyPr>
            <a:norm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de-DE" sz="2000">
                <a:solidFill>
                  <a:srgbClr val="000066"/>
                </a:solidFill>
                <a:ea typeface="ヒラギノ角ゴ Pro W3" charset="0"/>
                <a:cs typeface="ヒラギノ角ゴ Pro W3" charset="0"/>
              </a:rPr>
              <a:t>Eine Kompetenz ist eine Disposition, die dazu befähigt, </a:t>
            </a:r>
            <a:br>
              <a:rPr lang="de-DE" sz="2000">
                <a:solidFill>
                  <a:srgbClr val="000066"/>
                </a:solidFill>
                <a:ea typeface="ヒラギノ角ゴ Pro W3" charset="0"/>
                <a:cs typeface="ヒラギノ角ゴ Pro W3" charset="0"/>
              </a:rPr>
            </a:br>
            <a:r>
              <a:rPr lang="de-DE" sz="2000">
                <a:solidFill>
                  <a:srgbClr val="000066"/>
                </a:solidFill>
                <a:ea typeface="ヒラギノ角ゴ Pro W3" charset="0"/>
                <a:cs typeface="ヒラギノ角ゴ Pro W3" charset="0"/>
              </a:rPr>
              <a:t>variable Anforderungssituationen in einem bestimmten Lern- oder Handlungsbereich erfolgreich und verantwortlich zu bewältigen.</a:t>
            </a:r>
          </a:p>
        </p:txBody>
      </p:sp>
      <p:sp>
        <p:nvSpPr>
          <p:cNvPr id="16388" name="Titel 1"/>
          <p:cNvSpPr>
            <a:spLocks noGrp="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Kompetenzbegriff nach Weinert</a:t>
            </a:r>
          </a:p>
        </p:txBody>
      </p:sp>
      <p:sp>
        <p:nvSpPr>
          <p:cNvPr id="16389" name="Inhaltsplatzhalter 3"/>
          <p:cNvSpPr>
            <a:spLocks noGrp="1"/>
          </p:cNvSpPr>
          <p:nvPr>
            <p:ph idx="1"/>
          </p:nvPr>
        </p:nvSpPr>
        <p:spPr>
          <a:xfrm>
            <a:off x="509588" y="1822450"/>
            <a:ext cx="8064500" cy="3897313"/>
          </a:xfrm>
        </p:spPr>
        <p:txBody>
          <a:bodyPr/>
          <a:lstStyle/>
          <a:p>
            <a:r>
              <a:rPr lang="de-DE">
                <a:latin typeface="Arial" charset="0"/>
                <a:ea typeface="MS PGothic" charset="0"/>
                <a:cs typeface="MS PGothic" charset="0"/>
              </a:rPr>
              <a:t>Kompetenzen versteht man als</a:t>
            </a:r>
          </a:p>
          <a:p>
            <a:pPr marL="457200" lvl="1" indent="0">
              <a:buFontTx/>
              <a:buNone/>
            </a:pPr>
            <a:r>
              <a:rPr lang="de-DE">
                <a:latin typeface="Arial" charset="0"/>
                <a:ea typeface="MS PGothic" charset="0"/>
                <a:cs typeface="MS PGothic" charset="0"/>
              </a:rPr>
              <a:t>„ die bei Individuen verfügbaren oder durch sie erlernbaren kognitiven Fähigkeiten und Fertigkeiten, um bestimmte Probleme zu lösen, sowie die damit verbundenen motivationalen, volitionalen und sozialen Bereitschaften und Fähigkeiten, um die Problemlösungen in variablen Situationen erfolgreich und verantwortungsvoll nutzen zu können</a:t>
            </a:r>
            <a:r>
              <a:rPr lang="ja-JP" altLang="de-DE">
                <a:latin typeface="Arial" charset="0"/>
                <a:ea typeface="MS PGothic" charset="0"/>
                <a:cs typeface="MS PGothic" charset="0"/>
              </a:rPr>
              <a:t>“</a:t>
            </a:r>
            <a:r>
              <a:rPr lang="de-DE">
                <a:latin typeface="Arial" charset="0"/>
                <a:ea typeface="MS PGothic" charset="0"/>
                <a:cs typeface="MS PGothic" charset="0"/>
              </a:rPr>
              <a:t>. (Weinert 2001, S. 27f.)</a:t>
            </a:r>
          </a:p>
          <a:p>
            <a:endParaRPr lang="de-DE">
              <a:latin typeface="Arial" charset="0"/>
              <a:ea typeface="MS PGothic" charset="0"/>
              <a:cs typeface="MS PGothic" charset="0"/>
            </a:endParaRPr>
          </a:p>
        </p:txBody>
      </p:sp>
      <p:sp>
        <p:nvSpPr>
          <p:cNvPr id="16391"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BD8A982-A958-A64B-A378-6ACA5710EF09}" type="slidenum">
              <a:rPr lang="de-DE" sz="800">
                <a:ea typeface="MS PGothic" charset="0"/>
                <a:cs typeface="MS PGothic" charset="0"/>
              </a:rPr>
              <a:pPr/>
              <a:t>7</a:t>
            </a:fld>
            <a:endParaRPr lang="de-DE" sz="800">
              <a:ea typeface="MS PGothic" charset="0"/>
              <a:cs typeface="MS PGothic" charset="0"/>
            </a:endParaRPr>
          </a:p>
        </p:txBody>
      </p:sp>
      <p:sp>
        <p:nvSpPr>
          <p:cNvPr id="8" name="Nach oben gekrümmter Pfeil 7">
            <a:hlinkClick r:id="rId3" action="ppaction://hlinksldjump"/>
          </p:cNvPr>
          <p:cNvSpPr>
            <a:spLocks noChangeArrowheads="1"/>
          </p:cNvSpPr>
          <p:nvPr/>
        </p:nvSpPr>
        <p:spPr bwMode="auto">
          <a:xfrm>
            <a:off x="8610600" y="6438900"/>
            <a:ext cx="368300" cy="241300"/>
          </a:xfrm>
          <a:prstGeom prst="curvedUpArrow">
            <a:avLst>
              <a:gd name="adj1" fmla="val 25000"/>
              <a:gd name="adj2" fmla="val 50000"/>
              <a:gd name="adj3" fmla="val 25000"/>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latin typeface="+mn-lt"/>
              <a:ea typeface="+mn-ea"/>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7</a:t>
            </a:fld>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4"/>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68F5576-F4D3-A64F-968D-4025344F1ABC}" type="slidenum">
              <a:rPr lang="de-DE" sz="800"/>
              <a:pPr/>
              <a:t>8</a:t>
            </a:fld>
            <a:endParaRPr lang="de-DE" sz="800"/>
          </a:p>
        </p:txBody>
      </p:sp>
      <p:sp>
        <p:nvSpPr>
          <p:cNvPr id="17411" name="Text Box 2"/>
          <p:cNvSpPr txBox="1">
            <a:spLocks noChangeArrowheads="1"/>
          </p:cNvSpPr>
          <p:nvPr/>
        </p:nvSpPr>
        <p:spPr bwMode="auto">
          <a:xfrm>
            <a:off x="1352550" y="2876550"/>
            <a:ext cx="7218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ea typeface="ヒラギノ角ゴ Pro W3" charset="0"/>
              <a:cs typeface="ヒラギノ角ゴ Pro W3" charset="0"/>
            </a:endParaRPr>
          </a:p>
        </p:txBody>
      </p:sp>
      <p:sp>
        <p:nvSpPr>
          <p:cNvPr id="925699" name="Text Box 3"/>
          <p:cNvSpPr txBox="1">
            <a:spLocks noChangeArrowheads="1"/>
          </p:cNvSpPr>
          <p:nvPr/>
        </p:nvSpPr>
        <p:spPr bwMode="auto">
          <a:xfrm>
            <a:off x="1042988" y="1725613"/>
            <a:ext cx="7777162"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69875" indent="-2698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buFontTx/>
              <a:buChar char="•"/>
            </a:pPr>
            <a:r>
              <a:rPr lang="de-DE" sz="2000" b="1">
                <a:ea typeface="ヒラギノ角ゴ Pro W3" charset="0"/>
                <a:cs typeface="ヒラギノ角ゴ Pro W3" charset="0"/>
              </a:rPr>
              <a:t>Welche Kompetenzen</a:t>
            </a:r>
            <a:r>
              <a:rPr lang="de-DE" sz="2000">
                <a:ea typeface="ヒラギノ角ゴ Pro W3" charset="0"/>
                <a:cs typeface="ヒラギノ角ゴ Pro W3" charset="0"/>
              </a:rPr>
              <a:t> sollen bis zum Ende des Bildungs-abschnitts entwickelt werden (KLP-Vorgabe, schulinterner Lehrplan)? </a:t>
            </a:r>
          </a:p>
          <a:p>
            <a:pPr eaLnBrk="0" hangingPunct="0">
              <a:spcBef>
                <a:spcPct val="20000"/>
              </a:spcBef>
            </a:pPr>
            <a:r>
              <a:rPr lang="de-DE" sz="2000">
                <a:ea typeface="ヒラギノ角ゴ Pro W3" charset="0"/>
                <a:cs typeface="ヒラギノ角ゴ Pro W3" charset="0"/>
              </a:rPr>
              <a:t>	Worauf konzentrieren wir uns zunächst?</a:t>
            </a:r>
          </a:p>
          <a:p>
            <a:pPr eaLnBrk="0" hangingPunct="0">
              <a:spcBef>
                <a:spcPct val="50000"/>
              </a:spcBef>
              <a:buFontTx/>
              <a:buChar char="•"/>
            </a:pPr>
            <a:r>
              <a:rPr lang="de-DE" sz="2000" b="1">
                <a:ea typeface="ヒラギノ角ゴ Pro W3" charset="0"/>
                <a:cs typeface="ヒラギノ角ゴ Pro W3" charset="0"/>
              </a:rPr>
              <a:t>Welcher Inhalt / welche Sache ist geeignet</a:t>
            </a:r>
            <a:r>
              <a:rPr lang="de-DE" sz="2000">
                <a:ea typeface="ヒラギノ角ゴ Pro W3" charset="0"/>
                <a:cs typeface="ヒラギノ角ゴ Pro W3" charset="0"/>
              </a:rPr>
              <a:t>, um dieses Können (diese Kompetenzen) zu entwickeln? + In welchen </a:t>
            </a:r>
            <a:r>
              <a:rPr lang="de-DE" sz="2000" b="1">
                <a:ea typeface="ヒラギノ角ゴ Pro W3" charset="0"/>
                <a:cs typeface="ヒラギノ角ゴ Pro W3" charset="0"/>
              </a:rPr>
              <a:t>Anwendungs- und Handlungssituationen</a:t>
            </a:r>
            <a:r>
              <a:rPr lang="de-DE" sz="2000">
                <a:ea typeface="ヒラギノ角ゴ Pro W3" charset="0"/>
                <a:cs typeface="ヒラギノ角ゴ Pro W3" charset="0"/>
              </a:rPr>
              <a:t> sind die Kompetenzen relevant? </a:t>
            </a:r>
          </a:p>
          <a:p>
            <a:pPr eaLnBrk="0" hangingPunct="0">
              <a:spcBef>
                <a:spcPct val="50000"/>
              </a:spcBef>
              <a:buFontTx/>
              <a:buChar char="•"/>
            </a:pPr>
            <a:r>
              <a:rPr lang="de-DE" sz="2000">
                <a:ea typeface="ヒラギノ角ゴ Pro W3" charset="0"/>
                <a:cs typeface="ヒラギノ角ゴ Pro W3" charset="0"/>
              </a:rPr>
              <a:t>Wie muss auf dieser Grundlage die </a:t>
            </a:r>
            <a:r>
              <a:rPr lang="de-DE" sz="2000" b="1">
                <a:ea typeface="ヒラギノ角ゴ Pro W3" charset="0"/>
                <a:cs typeface="ヒラギノ角ゴ Pro W3" charset="0"/>
              </a:rPr>
              <a:t>Erwerbs- bzw. Lernsituation</a:t>
            </a:r>
            <a:r>
              <a:rPr lang="de-DE" sz="2000">
                <a:ea typeface="ヒラギノ角ゴ Pro W3" charset="0"/>
                <a:cs typeface="ヒラギノ角ゴ Pro W3" charset="0"/>
              </a:rPr>
              <a:t> gestaltet sein?  </a:t>
            </a:r>
          </a:p>
        </p:txBody>
      </p:sp>
      <p:sp>
        <p:nvSpPr>
          <p:cNvPr id="17413" name="Text Box 4"/>
          <p:cNvSpPr txBox="1">
            <a:spLocks noChangeArrowheads="1"/>
          </p:cNvSpPr>
          <p:nvPr/>
        </p:nvSpPr>
        <p:spPr bwMode="auto">
          <a:xfrm>
            <a:off x="133350" y="1255713"/>
            <a:ext cx="89344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r>
              <a:rPr lang="de-DE" sz="2000" b="1">
                <a:solidFill>
                  <a:srgbClr val="000099"/>
                </a:solidFill>
                <a:ea typeface="ヒラギノ角ゴ Pro W3" charset="0"/>
                <a:cs typeface="ヒラギノ角ゴ Pro W3" charset="0"/>
              </a:rPr>
              <a:t>Kompetenz(erwartungen) als Ausgangspunkt für die Planung</a:t>
            </a:r>
          </a:p>
        </p:txBody>
      </p:sp>
      <p:sp>
        <p:nvSpPr>
          <p:cNvPr id="925701" name="Rectangle 5"/>
          <p:cNvSpPr>
            <a:spLocks noChangeArrowheads="1"/>
          </p:cNvSpPr>
          <p:nvPr/>
        </p:nvSpPr>
        <p:spPr bwMode="auto">
          <a:xfrm>
            <a:off x="1323975" y="5324475"/>
            <a:ext cx="6981825" cy="84296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50000"/>
              </a:spcBef>
            </a:pPr>
            <a:r>
              <a:rPr lang="de-DE" b="1">
                <a:solidFill>
                  <a:srgbClr val="000099"/>
                </a:solidFill>
                <a:ea typeface="ヒラギノ角ゴ Pro W3" charset="0"/>
                <a:cs typeface="ヒラギノ角ゴ Pro W3" charset="0"/>
              </a:rPr>
              <a:t>„Nach ___Stunden zum Thema ____ erwarte ich, dass die</a:t>
            </a:r>
          </a:p>
          <a:p>
            <a:pPr algn="ctr" eaLnBrk="0" hangingPunct="0">
              <a:spcBef>
                <a:spcPct val="50000"/>
              </a:spcBef>
            </a:pPr>
            <a:r>
              <a:rPr lang="de-DE" b="1">
                <a:solidFill>
                  <a:srgbClr val="000099"/>
                </a:solidFill>
                <a:ea typeface="ヒラギノ角ゴ Pro W3" charset="0"/>
                <a:cs typeface="ヒラギノ角ゴ Pro W3" charset="0"/>
              </a:rPr>
              <a:t>Schülerinnen und Schüler …, …., …. und … können.“</a:t>
            </a:r>
          </a:p>
        </p:txBody>
      </p:sp>
      <p:sp>
        <p:nvSpPr>
          <p:cNvPr id="17415" name="Textfeld 8"/>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Kompetenzorientierung</a:t>
            </a:r>
          </a:p>
        </p:txBody>
      </p:sp>
      <p:sp>
        <p:nvSpPr>
          <p:cNvPr id="2" name="Foliennummernplatzhalter 1"/>
          <p:cNvSpPr>
            <a:spLocks noGrp="1"/>
          </p:cNvSpPr>
          <p:nvPr>
            <p:ph type="sldNum" sz="quarter" idx="11"/>
          </p:nvPr>
        </p:nvSpPr>
        <p:spPr/>
        <p:txBody>
          <a:bodyPr/>
          <a:lstStyle/>
          <a:p>
            <a:fld id="{34FF8153-A73C-6D44-99AB-84B9111CDCC0}" type="slidenum">
              <a:rPr lang="de-DE" smtClean="0"/>
              <a:pPr/>
              <a:t>8</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blinds(horizontal)">
                                      <p:cBhvr>
                                        <p:cTn id="7" dur="500"/>
                                        <p:tgtEl>
                                          <p:spTgt spid="925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5699">
                                            <p:txEl>
                                              <p:pRg st="1" end="1"/>
                                            </p:txEl>
                                          </p:spTgt>
                                        </p:tgtEl>
                                        <p:attrNameLst>
                                          <p:attrName>style.visibility</p:attrName>
                                        </p:attrNameLst>
                                      </p:cBhvr>
                                      <p:to>
                                        <p:strVal val="visible"/>
                                      </p:to>
                                    </p:set>
                                    <p:animEffect transition="in" filter="blinds(horizontal)">
                                      <p:cBhvr>
                                        <p:cTn id="10" dur="500"/>
                                        <p:tgtEl>
                                          <p:spTgt spid="9256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25699">
                                            <p:txEl>
                                              <p:pRg st="2" end="2"/>
                                            </p:txEl>
                                          </p:spTgt>
                                        </p:tgtEl>
                                        <p:attrNameLst>
                                          <p:attrName>style.visibility</p:attrName>
                                        </p:attrNameLst>
                                      </p:cBhvr>
                                      <p:to>
                                        <p:strVal val="visible"/>
                                      </p:to>
                                    </p:set>
                                    <p:animEffect transition="in" filter="blinds(horizontal)">
                                      <p:cBhvr>
                                        <p:cTn id="15" dur="500"/>
                                        <p:tgtEl>
                                          <p:spTgt spid="9256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25699">
                                            <p:txEl>
                                              <p:pRg st="3" end="3"/>
                                            </p:txEl>
                                          </p:spTgt>
                                        </p:tgtEl>
                                        <p:attrNameLst>
                                          <p:attrName>style.visibility</p:attrName>
                                        </p:attrNameLst>
                                      </p:cBhvr>
                                      <p:to>
                                        <p:strVal val="visible"/>
                                      </p:to>
                                    </p:set>
                                    <p:animEffect transition="in" filter="blinds(horizontal)">
                                      <p:cBhvr>
                                        <p:cTn id="20" dur="500"/>
                                        <p:tgtEl>
                                          <p:spTgt spid="925699">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5701"/>
                                        </p:tgtEl>
                                        <p:attrNameLst>
                                          <p:attrName>style.visibility</p:attrName>
                                        </p:attrNameLst>
                                      </p:cBhvr>
                                      <p:to>
                                        <p:strVal val="visible"/>
                                      </p:to>
                                    </p:set>
                                    <p:animEffect transition="in" filter="blinds(horizontal)">
                                      <p:cBhvr>
                                        <p:cTn id="23" dur="500"/>
                                        <p:tgtEl>
                                          <p:spTgt spid="92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3CCB1B2A-612B-1E46-9E32-1E5B009BDBB9}" type="slidenum">
              <a:rPr lang="de-DE" sz="800">
                <a:ea typeface="ヒラギノ角ゴ Pro W3" charset="0"/>
                <a:cs typeface="ヒラギノ角ゴ Pro W3" charset="0"/>
              </a:rPr>
              <a:pPr/>
              <a:t>9</a:t>
            </a:fld>
            <a:endParaRPr lang="de-DE" sz="800">
              <a:ea typeface="ヒラギノ角ゴ Pro W3" charset="0"/>
              <a:cs typeface="ヒラギノ角ゴ Pro W3" charset="0"/>
            </a:endParaRPr>
          </a:p>
        </p:txBody>
      </p:sp>
      <p:sp>
        <p:nvSpPr>
          <p:cNvPr id="35843" name="Rectangle 4"/>
          <p:cNvSpPr>
            <a:spLocks noChangeArrowheads="1"/>
          </p:cNvSpPr>
          <p:nvPr/>
        </p:nvSpPr>
        <p:spPr bwMode="auto">
          <a:xfrm>
            <a:off x="250825" y="850900"/>
            <a:ext cx="864235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400050" indent="-400050">
              <a:spcBef>
                <a:spcPct val="45000"/>
              </a:spcBef>
            </a:pPr>
            <a:endParaRPr lang="de-DE" sz="2400" b="1" u="sng" dirty="0">
              <a:solidFill>
                <a:srgbClr val="000099"/>
              </a:solidFill>
              <a:ea typeface="ヒラギノ角ゴ Pro W3" charset="0"/>
              <a:cs typeface="ヒラギノ角ゴ Pro W3" charset="0"/>
            </a:endParaRPr>
          </a:p>
          <a:p>
            <a:pPr marL="400050" indent="-400050">
              <a:spcBef>
                <a:spcPct val="35000"/>
              </a:spcBef>
            </a:pPr>
            <a:r>
              <a:rPr lang="de-DE" sz="2400" b="1" dirty="0">
                <a:solidFill>
                  <a:srgbClr val="002060"/>
                </a:solidFill>
                <a:ea typeface="ヒラギノ角ゴ Pro W3" charset="0"/>
                <a:cs typeface="ヒラギノ角ゴ Pro W3" charset="0"/>
              </a:rPr>
              <a:t>Merkmale</a:t>
            </a:r>
            <a:endParaRPr lang="de-DE" sz="2400" dirty="0">
              <a:solidFill>
                <a:srgbClr val="002060"/>
              </a:solidFill>
              <a:ea typeface="ヒラギノ角ゴ Pro W3" charset="0"/>
              <a:cs typeface="ヒラギノ角ゴ Pro W3" charset="0"/>
            </a:endParaRPr>
          </a:p>
          <a:p>
            <a:pPr marL="400050" indent="-400050">
              <a:spcBef>
                <a:spcPct val="35000"/>
              </a:spcBef>
              <a:buFontTx/>
              <a:buChar char="•"/>
            </a:pPr>
            <a:r>
              <a:rPr lang="de-DE" sz="1900" b="1" i="1" dirty="0">
                <a:ea typeface="ヒラギノ角ゴ Pro W3" charset="0"/>
                <a:cs typeface="ヒラギノ角ゴ Pro W3" charset="0"/>
              </a:rPr>
              <a:t>standardorientiert</a:t>
            </a:r>
            <a:r>
              <a:rPr lang="de-DE" sz="1900" i="1" dirty="0">
                <a:ea typeface="ヒラギノ角ゴ Pro W3" charset="0"/>
                <a:cs typeface="ヒラギノ角ゴ Pro W3" charset="0"/>
              </a:rPr>
              <a:t>:</a:t>
            </a:r>
            <a:r>
              <a:rPr lang="de-DE" sz="1900" dirty="0">
                <a:ea typeface="ヒラギノ角ゴ Pro W3" charset="0"/>
                <a:cs typeface="ヒラギノ角ゴ Pro W3" charset="0"/>
              </a:rPr>
              <a:t> Kernlehrpläne greifen die Bildungsstandards </a:t>
            </a:r>
            <a:r>
              <a:rPr lang="de-DE" sz="1900" dirty="0" smtClean="0">
                <a:ea typeface="ヒラギノ角ゴ Pro W3" charset="0"/>
                <a:cs typeface="ヒラギノ角ゴ Pro W3" charset="0"/>
              </a:rPr>
              <a:t>vollständig </a:t>
            </a:r>
            <a:r>
              <a:rPr lang="de-DE" sz="1900" dirty="0">
                <a:ea typeface="ヒラギノ角ゴ Pro W3" charset="0"/>
                <a:cs typeface="ヒラギノ角ゴ Pro W3" charset="0"/>
              </a:rPr>
              <a:t>auf bzw. definieren Standards (zu erreichende Ziele).</a:t>
            </a:r>
          </a:p>
          <a:p>
            <a:pPr marL="400050" indent="-400050">
              <a:spcBef>
                <a:spcPct val="35000"/>
              </a:spcBef>
              <a:buFontTx/>
              <a:buChar char="•"/>
            </a:pPr>
            <a:r>
              <a:rPr lang="de-DE" sz="1900" b="1" i="1" dirty="0">
                <a:ea typeface="ヒラギノ角ゴ Pro W3" charset="0"/>
                <a:cs typeface="ヒラギノ角ゴ Pro W3" charset="0"/>
              </a:rPr>
              <a:t>kompetenzorientiert:</a:t>
            </a:r>
            <a:r>
              <a:rPr lang="de-DE" sz="1900" dirty="0">
                <a:ea typeface="ヒラギノ角ゴ Pro W3" charset="0"/>
                <a:cs typeface="ヒラギノ角ゴ Pro W3" charset="0"/>
              </a:rPr>
              <a:t> Kernlehrpläne bestehen aus fachbezogenen </a:t>
            </a:r>
            <a:r>
              <a:rPr lang="de-DE" sz="1900" dirty="0" err="1">
                <a:ea typeface="ヒラギノ角ゴ Pro W3" charset="0"/>
                <a:cs typeface="ヒラギノ角ゴ Pro W3" charset="0"/>
              </a:rPr>
              <a:t>Kompe-tenzerwartungen</a:t>
            </a:r>
            <a:r>
              <a:rPr lang="de-DE" sz="1900" dirty="0">
                <a:ea typeface="ヒラギノ角ゴ Pro W3" charset="0"/>
                <a:cs typeface="ヒラギノ角ゴ Pro W3" charset="0"/>
              </a:rPr>
              <a:t>.</a:t>
            </a:r>
          </a:p>
          <a:p>
            <a:pPr marL="400050" indent="-400050">
              <a:spcBef>
                <a:spcPct val="35000"/>
              </a:spcBef>
              <a:buFontTx/>
              <a:buChar char="•"/>
            </a:pPr>
            <a:r>
              <a:rPr lang="de-DE" sz="1900" b="1" i="1" dirty="0" err="1">
                <a:ea typeface="ヒラギノ角ゴ Pro W3" charset="0"/>
                <a:cs typeface="ヒラギノ角ゴ Pro W3" charset="0"/>
              </a:rPr>
              <a:t>outputorientiert</a:t>
            </a:r>
            <a:r>
              <a:rPr lang="de-DE" sz="1900" b="1" i="1" dirty="0">
                <a:ea typeface="ヒラギノ角ゴ Pro W3" charset="0"/>
                <a:cs typeface="ヒラギノ角ゴ Pro W3" charset="0"/>
              </a:rPr>
              <a:t>:</a:t>
            </a:r>
            <a:r>
              <a:rPr lang="de-DE" sz="1900" dirty="0">
                <a:ea typeface="ヒラギノ角ゴ Pro W3" charset="0"/>
                <a:cs typeface="ヒラギノ角ゴ Pro W3" charset="0"/>
              </a:rPr>
              <a:t> Kernlehrpläne beschreiben die erwarteten </a:t>
            </a:r>
            <a:r>
              <a:rPr lang="de-DE" sz="1900" dirty="0" err="1">
                <a:ea typeface="ヒラギノ角ゴ Pro W3" charset="0"/>
                <a:cs typeface="ヒラギノ角ゴ Pro W3" charset="0"/>
              </a:rPr>
              <a:t>Lernergeb</a:t>
            </a:r>
            <a:r>
              <a:rPr lang="de-DE" sz="1900" dirty="0">
                <a:ea typeface="ヒラギノ角ゴ Pro W3" charset="0"/>
                <a:cs typeface="ヒラギノ角ゴ Pro W3" charset="0"/>
              </a:rPr>
              <a:t>-nisse.</a:t>
            </a:r>
          </a:p>
          <a:p>
            <a:pPr marL="400050" indent="-400050">
              <a:spcBef>
                <a:spcPct val="35000"/>
              </a:spcBef>
              <a:buFontTx/>
              <a:buChar char="•"/>
            </a:pPr>
            <a:r>
              <a:rPr lang="de-DE" sz="1900" b="1" i="1" dirty="0">
                <a:ea typeface="ヒラギノ角ゴ Pro W3" charset="0"/>
                <a:cs typeface="ヒラギノ角ゴ Pro W3" charset="0"/>
              </a:rPr>
              <a:t>verbindlich:</a:t>
            </a:r>
            <a:r>
              <a:rPr lang="de-DE" sz="1900" dirty="0">
                <a:ea typeface="ヒラギノ角ゴ Pro W3" charset="0"/>
                <a:cs typeface="ヒラギノ角ゴ Pro W3" charset="0"/>
              </a:rPr>
              <a:t> Kernlehrpläne beschreiben eine landesweit verbindliche </a:t>
            </a:r>
            <a:r>
              <a:rPr lang="de-DE" sz="1900" dirty="0" err="1">
                <a:ea typeface="ヒラギノ角ゴ Pro W3" charset="0"/>
                <a:cs typeface="ヒラギノ角ゴ Pro W3" charset="0"/>
              </a:rPr>
              <a:t>Obligatorik</a:t>
            </a:r>
            <a:r>
              <a:rPr lang="de-DE" sz="1900" dirty="0">
                <a:ea typeface="ヒラギノ角ゴ Pro W3" charset="0"/>
                <a:cs typeface="ヒラギノ角ゴ Pro W3" charset="0"/>
              </a:rPr>
              <a:t>; sie formulieren klare Ergebniserwartungen und keine Wahl-möglichkeiten.</a:t>
            </a:r>
          </a:p>
          <a:p>
            <a:pPr marL="400050" indent="-400050">
              <a:spcBef>
                <a:spcPct val="35000"/>
              </a:spcBef>
              <a:buFontTx/>
              <a:buChar char="•"/>
            </a:pPr>
            <a:r>
              <a:rPr lang="de-DE" sz="1900" b="1" i="1" dirty="0">
                <a:ea typeface="ヒラギノ角ゴ Pro W3" charset="0"/>
                <a:cs typeface="ヒラギノ角ゴ Pro W3" charset="0"/>
              </a:rPr>
              <a:t>„</a:t>
            </a:r>
            <a:r>
              <a:rPr lang="de-DE" sz="1900" b="1" i="1" dirty="0" err="1">
                <a:ea typeface="ヒラギノ角ゴ Pro W3" charset="0"/>
                <a:cs typeface="ヒラギノ角ゴ Pro W3" charset="0"/>
              </a:rPr>
              <a:t>entdidaktisiert</a:t>
            </a:r>
            <a:r>
              <a:rPr lang="ja-JP" altLang="de-DE" sz="1900" b="1" i="1" dirty="0">
                <a:ea typeface="ヒラギノ角ゴ Pro W3" charset="0"/>
                <a:cs typeface="ヒラギノ角ゴ Pro W3" charset="0"/>
              </a:rPr>
              <a:t>“</a:t>
            </a:r>
            <a:r>
              <a:rPr lang="de-DE" sz="1900" b="1" i="1" dirty="0">
                <a:ea typeface="ヒラギノ角ゴ Pro W3" charset="0"/>
                <a:cs typeface="ヒラギノ角ゴ Pro W3" charset="0"/>
              </a:rPr>
              <a:t>: </a:t>
            </a:r>
            <a:r>
              <a:rPr lang="de-DE" sz="1900" dirty="0">
                <a:ea typeface="ヒラギノ角ゴ Pro W3" charset="0"/>
                <a:cs typeface="ヒラギノ角ゴ Pro W3" charset="0"/>
              </a:rPr>
              <a:t>Kernlehrpläne beschränken sich auf die Formulierung der zu erreichenden Ergebnisse und treffen keine Aussagen zu Wegen und Verfahren der Zielerreichung. Didaktische Entscheidungen werden in den Schulen – u.a. bei der Erstellung des schulinternen Lehrplans – getroffen.</a:t>
            </a:r>
          </a:p>
        </p:txBody>
      </p:sp>
      <p:sp>
        <p:nvSpPr>
          <p:cNvPr id="18436" name="Textfeld 5"/>
          <p:cNvSpPr txBox="1">
            <a:spLocks noChangeArrowheads="1"/>
          </p:cNvSpPr>
          <p:nvPr/>
        </p:nvSpPr>
        <p:spPr bwMode="auto">
          <a:xfrm>
            <a:off x="3195638" y="847725"/>
            <a:ext cx="555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Kompetenzorientierte Kernlehrpläne</a:t>
            </a:r>
          </a:p>
        </p:txBody>
      </p:sp>
      <p:sp>
        <p:nvSpPr>
          <p:cNvPr id="2" name="Foliennummernplatzhalter 1"/>
          <p:cNvSpPr>
            <a:spLocks noGrp="1"/>
          </p:cNvSpPr>
          <p:nvPr>
            <p:ph type="sldNum" sz="quarter" idx="11"/>
          </p:nvPr>
        </p:nvSpPr>
        <p:spPr/>
        <p:txBody>
          <a:bodyPr/>
          <a:lstStyle/>
          <a:p>
            <a:fld id="{34FF8153-A73C-6D44-99AB-84B9111CDCC0}" type="slidenum">
              <a:rPr lang="de-DE" smtClean="0"/>
              <a:pPr/>
              <a:t>9</a:t>
            </a:fld>
            <a:endParaRPr lang="de-DE"/>
          </a:p>
        </p:txBody>
      </p:sp>
    </p:spTree>
  </p:cSld>
  <p:clrMapOvr>
    <a:masterClrMapping/>
  </p:clrMapOvr>
  <p:transition advClick="0" advTm="10000"/>
  <p:timing>
    <p:tnLst>
      <p:par>
        <p:cTn id="1" dur="indefinite" restart="never" nodeType="tmRoot"/>
      </p:par>
    </p:tnLst>
  </p:timing>
</p:sld>
</file>

<file path=ppt/theme/theme1.xml><?xml version="1.0" encoding="utf-8"?>
<a:theme xmlns:a="http://schemas.openxmlformats.org/drawingml/2006/main" name="NRW_PowerPoint">
  <a:themeElements>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NRW_PowerPoint">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W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W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W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W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W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W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W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W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W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W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W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W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NRW_PowerPoint</Template>
  <TotalTime>0</TotalTime>
  <Words>2180</Words>
  <Application>Microsoft Office PowerPoint</Application>
  <PresentationFormat>Bildschirmpräsentation (4:3)</PresentationFormat>
  <Paragraphs>627</Paragraphs>
  <Slides>50</Slides>
  <Notes>50</Notes>
  <HiddenSlides>7</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NRW_PowerPoint</vt:lpstr>
      <vt:lpstr>PowerPoint-Präsentation</vt:lpstr>
      <vt:lpstr>Agenda</vt:lpstr>
      <vt:lpstr>PowerPoint-Präsentation</vt:lpstr>
      <vt:lpstr>PowerPoint-Präsentation</vt:lpstr>
      <vt:lpstr>PowerPoint-Präsentation</vt:lpstr>
      <vt:lpstr>Kompetenzorientierung</vt:lpstr>
      <vt:lpstr>Kompetenzbegriff nach Weinert</vt:lpstr>
      <vt:lpstr>PowerPoint-Präsentation</vt:lpstr>
      <vt:lpstr>PowerPoint-Präsentation</vt:lpstr>
      <vt:lpstr>Kompetenzorientierter Kernlehrplan Informatik – Struktur</vt:lpstr>
      <vt:lpstr>Kompetenzorientierter Kernlehrplan Informatik Zentrale Begriffe und Ebenen im Kernlehrplan </vt:lpstr>
      <vt:lpstr>Kompetenzorientierter Kernlehrplan Informatik Zentrale Begriffe und Ebenen im Kernlehrplan </vt:lpstr>
      <vt:lpstr>Kompetenzorientierter Kernlehrplan Informatik Zentrale Begriffe und Ebenen im Kernlehrplan </vt:lpstr>
      <vt:lpstr>VOM LEHRPLAN (1999) ZUM KERNLEHRPLAN (2013)  WAS WURDE ÜBERNOMMEN?  WAS WURDE WEITERENTWICKELT/VERÄNDERT?  WAS IST NEU? </vt:lpstr>
      <vt:lpstr>Übernommen wurden</vt:lpstr>
      <vt:lpstr>Weiterentwicklungen/Veränderungen</vt:lpstr>
      <vt:lpstr>Die wichtigsten Neuerungen</vt:lpstr>
      <vt:lpstr>Der neue Kernlehrplan Informatik im Überblick</vt:lpstr>
      <vt:lpstr>Kernlehrplan Informatik Gliederung </vt:lpstr>
      <vt:lpstr>PowerPoint-Präsentation</vt:lpstr>
      <vt:lpstr>PowerPoint-Präsentation</vt:lpstr>
      <vt:lpstr>PowerPoint-Präsentation</vt:lpstr>
      <vt:lpstr>Kompetenzbereiche  Argumentieren  Argumentieren umfasst das Erläutern, Begründen und Beurteilen in informatischen Sachzusammenhängen und Prozessen…   Modellieren Informatisches Modellieren zielt auf eine abstrahierende Beschreibung der wesentlichen Komponenten und Parameter eines realen oder geplanten Systems sowie des  Ordnungsgefüges und der Wirkungsbeziehungen zwischen ihnen.   Implementieren Implementieren umfasst die Umsetzung eines Modells in ein Informatiksystem.   Darstellen und Interpretieren  Kommunizieren und Kooperieren</vt:lpstr>
      <vt:lpstr>Übergeordnete Kompetenzen   </vt:lpstr>
      <vt:lpstr>Übergeordnete Kompetenzen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Verbändebeteiligung nach Veröffentlichung der Entwurfsfassung (Mai – Juni 2013)</vt:lpstr>
      <vt:lpstr>Verbändebeteiligung nach Veröffentlichung der Entwurfsfassung (Mai – Juni 2013)</vt:lpstr>
      <vt:lpstr>Lernerfolgsüberprüfung,  Leistungsbewertung im Unterricht</vt:lpstr>
      <vt:lpstr>III. Lernerfolgsüberprüfung und Leistungsbewertung   Überprüfungsform I Analyse und Eingrenzung einer kontextbezogenen Problemstellung und Entwicklung eines Modells oder Teilmodells mit erläuternden Begründungen der Entwurfsentscheidungen  Überprüfungsform III Vollständige oder teilweise Implementation einer bereits modellierten Problemstellung  Überprüfungsform IV Entwurf und formale Darstellung von Algorithmen zu einer vorgegebenen informatischen Problemstellung  Überprüfungsform VI Interpretation gegebener textueller, grafischer oder formaler Darstellungen informatischer Zusammenhänge und deren Überführung in eine andere Darstellungsform  Überprüfungsform IX Analyse und Bewertung des Einsatzes eines Informatiksystems in Bezug auf ethische, rechtliche oder gesellschaftliche Fragestellungen </vt:lpstr>
      <vt:lpstr>IV. Abiturprüfung  Alle Überprüfungsformen sind möglich  Detaillierte Regelung durch die Abiturvorgaben     </vt:lpstr>
      <vt:lpstr>Konstrukt, Struktur und zentrale Elemente</vt:lpstr>
      <vt:lpstr>PowerPoint-Präsentation</vt:lpstr>
      <vt:lpstr>PowerPoint-Präsentation</vt:lpstr>
      <vt:lpstr>Anforderungen an schulinterne Lehrpläne auf der Grundlage kompetenzorientierter Kernlehrpläne</vt:lpstr>
      <vt:lpstr>Schulinterner Lehrplan</vt:lpstr>
      <vt:lpstr>Schulinterner Lehrplan Beispiel: Übersichtsraster GK Eph UV I und II</vt:lpstr>
      <vt:lpstr>Schulinterner Lehrplan Beispiel: Übersichtsraster GK Q1 UV III und IV</vt:lpstr>
      <vt:lpstr>Schulinterner Lehrplan</vt:lpstr>
      <vt:lpstr>PowerPoint-Präsentation</vt:lpstr>
      <vt:lpstr>    </vt:lpstr>
      <vt:lpstr>PowerPoint-Präsentation</vt:lpstr>
      <vt:lpstr>PowerPoint-Präsentation</vt:lpstr>
    </vt:vector>
  </TitlesOfParts>
  <Company>MSW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Musiol</dc:creator>
  <cp:lastModifiedBy>peter</cp:lastModifiedBy>
  <cp:revision>677</cp:revision>
  <cp:lastPrinted>2013-12-16T06:16:45Z</cp:lastPrinted>
  <dcterms:created xsi:type="dcterms:W3CDTF">2007-06-15T06:56:38Z</dcterms:created>
  <dcterms:modified xsi:type="dcterms:W3CDTF">2014-05-25T19:32:45Z</dcterms:modified>
</cp:coreProperties>
</file>