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52"/>
  </p:notesMasterIdLst>
  <p:handoutMasterIdLst>
    <p:handoutMasterId r:id="rId53"/>
  </p:handoutMasterIdLst>
  <p:sldIdLst>
    <p:sldId id="257" r:id="rId3"/>
    <p:sldId id="258" r:id="rId4"/>
    <p:sldId id="299" r:id="rId5"/>
    <p:sldId id="262" r:id="rId6"/>
    <p:sldId id="354" r:id="rId7"/>
    <p:sldId id="366" r:id="rId8"/>
    <p:sldId id="355" r:id="rId9"/>
    <p:sldId id="367" r:id="rId10"/>
    <p:sldId id="356" r:id="rId11"/>
    <p:sldId id="357" r:id="rId12"/>
    <p:sldId id="358" r:id="rId13"/>
    <p:sldId id="359" r:id="rId14"/>
    <p:sldId id="360" r:id="rId15"/>
    <p:sldId id="361" r:id="rId16"/>
    <p:sldId id="363" r:id="rId17"/>
    <p:sldId id="365" r:id="rId18"/>
    <p:sldId id="364" r:id="rId19"/>
    <p:sldId id="368" r:id="rId20"/>
    <p:sldId id="332" r:id="rId21"/>
    <p:sldId id="369" r:id="rId22"/>
    <p:sldId id="370" r:id="rId23"/>
    <p:sldId id="371" r:id="rId24"/>
    <p:sldId id="300" r:id="rId25"/>
    <p:sldId id="259" r:id="rId26"/>
    <p:sldId id="301" r:id="rId27"/>
    <p:sldId id="303" r:id="rId28"/>
    <p:sldId id="304" r:id="rId29"/>
    <p:sldId id="305" r:id="rId30"/>
    <p:sldId id="306" r:id="rId31"/>
    <p:sldId id="307" r:id="rId32"/>
    <p:sldId id="308" r:id="rId33"/>
    <p:sldId id="309" r:id="rId34"/>
    <p:sldId id="310" r:id="rId35"/>
    <p:sldId id="327" r:id="rId36"/>
    <p:sldId id="326" r:id="rId37"/>
    <p:sldId id="325" r:id="rId38"/>
    <p:sldId id="312" r:id="rId39"/>
    <p:sldId id="311" r:id="rId40"/>
    <p:sldId id="318" r:id="rId41"/>
    <p:sldId id="319" r:id="rId42"/>
    <p:sldId id="320" r:id="rId43"/>
    <p:sldId id="321" r:id="rId44"/>
    <p:sldId id="317" r:id="rId45"/>
    <p:sldId id="323" r:id="rId46"/>
    <p:sldId id="331" r:id="rId47"/>
    <p:sldId id="330" r:id="rId48"/>
    <p:sldId id="324" r:id="rId49"/>
    <p:sldId id="328" r:id="rId50"/>
    <p:sldId id="274" r:id="rId51"/>
  </p:sldIdLst>
  <p:sldSz cx="9144000" cy="6858000" type="screen4x3"/>
  <p:notesSz cx="6888163" cy="100203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99FF99"/>
    <a:srgbClr val="FF9999"/>
    <a:srgbClr val="FFFF99"/>
    <a:srgbClr val="FFFFCC"/>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7853C-536D-4A76-A0AE-DD22124D55A5}" styleName="Designformatvorlage 1 - Akz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6D9F66E-5EB9-4882-86FB-DCBF35E3C3E4}" styleName="Mittlere Formatvorlage 4 - Akz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8091" autoAdjust="0"/>
    <p:restoredTop sz="86430" autoAdjust="0"/>
  </p:normalViewPr>
  <p:slideViewPr>
    <p:cSldViewPr>
      <p:cViewPr>
        <p:scale>
          <a:sx n="66" d="100"/>
          <a:sy n="66" d="100"/>
        </p:scale>
        <p:origin x="-3606" y="-1164"/>
      </p:cViewPr>
      <p:guideLst>
        <p:guide orient="horz" pos="2160"/>
        <p:guide pos="2880"/>
      </p:guideLst>
    </p:cSldViewPr>
  </p:slideViewPr>
  <p:outlineViewPr>
    <p:cViewPr>
      <p:scale>
        <a:sx n="33" d="100"/>
        <a:sy n="33" d="100"/>
      </p:scale>
      <p:origin x="0" y="101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lang="de-DE"/>
          </a:p>
        </p:txBody>
      </p:sp>
      <p:sp>
        <p:nvSpPr>
          <p:cNvPr id="3" name="Datumsplatzhalter 2"/>
          <p:cNvSpPr>
            <a:spLocks noGrp="1"/>
          </p:cNvSpPr>
          <p:nvPr>
            <p:ph type="dt" sz="quarter" idx="1"/>
          </p:nvPr>
        </p:nvSpPr>
        <p:spPr>
          <a:xfrm>
            <a:off x="3901698" y="0"/>
            <a:ext cx="2984871" cy="501015"/>
          </a:xfrm>
          <a:prstGeom prst="rect">
            <a:avLst/>
          </a:prstGeom>
        </p:spPr>
        <p:txBody>
          <a:bodyPr vert="horz" lIns="96616" tIns="48308" rIns="96616" bIns="48308" rtlCol="0"/>
          <a:lstStyle>
            <a:lvl1pPr algn="r">
              <a:defRPr sz="1300"/>
            </a:lvl1pPr>
          </a:lstStyle>
          <a:p>
            <a:fld id="{79FA11F3-590C-4301-8CE6-8184FB7A0171}" type="datetimeFigureOut">
              <a:rPr lang="de-DE" smtClean="0"/>
              <a:t>24.02.2016</a:t>
            </a:fld>
            <a:endParaRPr lang="de-DE"/>
          </a:p>
        </p:txBody>
      </p:sp>
      <p:sp>
        <p:nvSpPr>
          <p:cNvPr id="4" name="Fußzeilenplatzhalter 3"/>
          <p:cNvSpPr>
            <a:spLocks noGrp="1"/>
          </p:cNvSpPr>
          <p:nvPr>
            <p:ph type="ftr" sz="quarter" idx="2"/>
          </p:nvPr>
        </p:nvSpPr>
        <p:spPr>
          <a:xfrm>
            <a:off x="0" y="9517546"/>
            <a:ext cx="2984871" cy="501015"/>
          </a:xfrm>
          <a:prstGeom prst="rect">
            <a:avLst/>
          </a:prstGeom>
        </p:spPr>
        <p:txBody>
          <a:bodyPr vert="horz" lIns="96616" tIns="48308" rIns="96616" bIns="48308" rtlCol="0" anchor="b"/>
          <a:lstStyle>
            <a:lvl1pPr algn="l">
              <a:defRPr sz="1300"/>
            </a:lvl1pPr>
          </a:lstStyle>
          <a:p>
            <a:endParaRPr lang="de-DE"/>
          </a:p>
        </p:txBody>
      </p:sp>
      <p:sp>
        <p:nvSpPr>
          <p:cNvPr id="5" name="Foliennummernplatzhalter 4"/>
          <p:cNvSpPr>
            <a:spLocks noGrp="1"/>
          </p:cNvSpPr>
          <p:nvPr>
            <p:ph type="sldNum" sz="quarter" idx="3"/>
          </p:nvPr>
        </p:nvSpPr>
        <p:spPr>
          <a:xfrm>
            <a:off x="3901698" y="9517546"/>
            <a:ext cx="2984871" cy="501015"/>
          </a:xfrm>
          <a:prstGeom prst="rect">
            <a:avLst/>
          </a:prstGeom>
        </p:spPr>
        <p:txBody>
          <a:bodyPr vert="horz" lIns="96616" tIns="48308" rIns="96616" bIns="48308" rtlCol="0" anchor="b"/>
          <a:lstStyle>
            <a:lvl1pPr algn="r">
              <a:defRPr sz="1300"/>
            </a:lvl1pPr>
          </a:lstStyle>
          <a:p>
            <a:fld id="{36D665BA-973D-4CBC-A8B9-0AB7B168053C}" type="slidenum">
              <a:rPr lang="de-DE" smtClean="0"/>
              <a:t>‹Nr.›</a:t>
            </a:fld>
            <a:endParaRPr lang="de-DE"/>
          </a:p>
        </p:txBody>
      </p:sp>
    </p:spTree>
    <p:extLst>
      <p:ext uri="{BB962C8B-B14F-4D97-AF65-F5344CB8AC3E}">
        <p14:creationId xmlns:p14="http://schemas.microsoft.com/office/powerpoint/2010/main" val="21638002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lang="de-DE"/>
          </a:p>
        </p:txBody>
      </p:sp>
      <p:sp>
        <p:nvSpPr>
          <p:cNvPr id="3" name="Datumsplatzhalter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0CAD49CD-E39B-45BC-BD5D-1B0EA50CB101}" type="datetimeFigureOut">
              <a:rPr lang="de-DE" smtClean="0"/>
              <a:t>24.02.2016</a:t>
            </a:fld>
            <a:endParaRPr lang="de-DE"/>
          </a:p>
        </p:txBody>
      </p:sp>
      <p:sp>
        <p:nvSpPr>
          <p:cNvPr id="4" name="Folienbildplatzhalter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endParaRPr lang="de-DE"/>
          </a:p>
        </p:txBody>
      </p:sp>
      <p:sp>
        <p:nvSpPr>
          <p:cNvPr id="5" name="Notizenplatzhalter 4"/>
          <p:cNvSpPr>
            <a:spLocks noGrp="1"/>
          </p:cNvSpPr>
          <p:nvPr>
            <p:ph type="body" sz="quarter" idx="3"/>
          </p:nvPr>
        </p:nvSpPr>
        <p:spPr>
          <a:xfrm>
            <a:off x="688817" y="4759643"/>
            <a:ext cx="5510530" cy="4509135"/>
          </a:xfrm>
          <a:prstGeom prst="rect">
            <a:avLst/>
          </a:prstGeom>
        </p:spPr>
        <p:txBody>
          <a:bodyPr vert="horz" lIns="96616" tIns="48308" rIns="96616" bIns="48308"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lang="de-DE"/>
          </a:p>
        </p:txBody>
      </p:sp>
      <p:sp>
        <p:nvSpPr>
          <p:cNvPr id="7" name="Foliennummernplatzhalter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36DF1EB0-83FE-4BDB-A80A-2583B2ACB3E9}" type="slidenum">
              <a:rPr lang="de-DE" smtClean="0"/>
              <a:t>‹Nr.›</a:t>
            </a:fld>
            <a:endParaRPr lang="de-DE"/>
          </a:p>
        </p:txBody>
      </p:sp>
    </p:spTree>
    <p:extLst>
      <p:ext uri="{BB962C8B-B14F-4D97-AF65-F5344CB8AC3E}">
        <p14:creationId xmlns:p14="http://schemas.microsoft.com/office/powerpoint/2010/main" val="42055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A5B0E0-7E0F-472F-AF19-7F2041A2506E}" type="slidenum">
              <a:rPr lang="de-DE">
                <a:solidFill>
                  <a:prstClr val="black"/>
                </a:solidFill>
              </a:rPr>
              <a:pPr/>
              <a:t>1</a:t>
            </a:fld>
            <a:endParaRPr lang="de-DE">
              <a:solidFill>
                <a:prstClr val="black"/>
              </a:solidFill>
            </a:endParaRPr>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28344362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10</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dirty="0"/>
          </a:p>
        </p:txBody>
      </p:sp>
    </p:spTree>
    <p:extLst>
      <p:ext uri="{BB962C8B-B14F-4D97-AF65-F5344CB8AC3E}">
        <p14:creationId xmlns:p14="http://schemas.microsoft.com/office/powerpoint/2010/main" val="19388743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11</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dirty="0"/>
          </a:p>
        </p:txBody>
      </p:sp>
    </p:spTree>
    <p:extLst>
      <p:ext uri="{BB962C8B-B14F-4D97-AF65-F5344CB8AC3E}">
        <p14:creationId xmlns:p14="http://schemas.microsoft.com/office/powerpoint/2010/main" val="41609335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12</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dirty="0"/>
          </a:p>
        </p:txBody>
      </p:sp>
    </p:spTree>
    <p:extLst>
      <p:ext uri="{BB962C8B-B14F-4D97-AF65-F5344CB8AC3E}">
        <p14:creationId xmlns:p14="http://schemas.microsoft.com/office/powerpoint/2010/main" val="18190352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13</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dirty="0"/>
          </a:p>
        </p:txBody>
      </p:sp>
    </p:spTree>
    <p:extLst>
      <p:ext uri="{BB962C8B-B14F-4D97-AF65-F5344CB8AC3E}">
        <p14:creationId xmlns:p14="http://schemas.microsoft.com/office/powerpoint/2010/main" val="16304000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14</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dirty="0"/>
          </a:p>
        </p:txBody>
      </p:sp>
    </p:spTree>
    <p:extLst>
      <p:ext uri="{BB962C8B-B14F-4D97-AF65-F5344CB8AC3E}">
        <p14:creationId xmlns:p14="http://schemas.microsoft.com/office/powerpoint/2010/main" val="19694924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15</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dirty="0"/>
          </a:p>
        </p:txBody>
      </p:sp>
    </p:spTree>
    <p:extLst>
      <p:ext uri="{BB962C8B-B14F-4D97-AF65-F5344CB8AC3E}">
        <p14:creationId xmlns:p14="http://schemas.microsoft.com/office/powerpoint/2010/main" val="21950822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16</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dirty="0"/>
          </a:p>
        </p:txBody>
      </p:sp>
    </p:spTree>
    <p:extLst>
      <p:ext uri="{BB962C8B-B14F-4D97-AF65-F5344CB8AC3E}">
        <p14:creationId xmlns:p14="http://schemas.microsoft.com/office/powerpoint/2010/main" val="17979052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17</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dirty="0"/>
          </a:p>
        </p:txBody>
      </p:sp>
    </p:spTree>
    <p:extLst>
      <p:ext uri="{BB962C8B-B14F-4D97-AF65-F5344CB8AC3E}">
        <p14:creationId xmlns:p14="http://schemas.microsoft.com/office/powerpoint/2010/main" val="24741284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18</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38255560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19</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1080315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2</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42092580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20</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5393006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21</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3416614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22</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38163765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23</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2282990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24</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40126490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25</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35539265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26</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7276132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27</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33059962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28</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308510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29</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1771628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3</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39192346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30</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31477646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31</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40858131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32</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40375295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33</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6353675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34</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271463143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35</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97745408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36</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311685378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37</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72820915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38</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137687611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39</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4156877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4</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dirty="0"/>
          </a:p>
        </p:txBody>
      </p:sp>
    </p:spTree>
    <p:extLst>
      <p:ext uri="{BB962C8B-B14F-4D97-AF65-F5344CB8AC3E}">
        <p14:creationId xmlns:p14="http://schemas.microsoft.com/office/powerpoint/2010/main" val="142478828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40</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297512115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41</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397836939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42</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21101690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43</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255039430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44</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336411701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45</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26312802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46</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dirty="0"/>
          </a:p>
        </p:txBody>
      </p:sp>
    </p:spTree>
    <p:extLst>
      <p:ext uri="{BB962C8B-B14F-4D97-AF65-F5344CB8AC3E}">
        <p14:creationId xmlns:p14="http://schemas.microsoft.com/office/powerpoint/2010/main" val="331907023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47</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381855742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48</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4062522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5</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dirty="0"/>
          </a:p>
        </p:txBody>
      </p:sp>
    </p:spTree>
    <p:extLst>
      <p:ext uri="{BB962C8B-B14F-4D97-AF65-F5344CB8AC3E}">
        <p14:creationId xmlns:p14="http://schemas.microsoft.com/office/powerpoint/2010/main" val="1198563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6</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dirty="0"/>
          </a:p>
        </p:txBody>
      </p:sp>
    </p:spTree>
    <p:extLst>
      <p:ext uri="{BB962C8B-B14F-4D97-AF65-F5344CB8AC3E}">
        <p14:creationId xmlns:p14="http://schemas.microsoft.com/office/powerpoint/2010/main" val="19413269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7</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dirty="0"/>
          </a:p>
        </p:txBody>
      </p:sp>
    </p:spTree>
    <p:extLst>
      <p:ext uri="{BB962C8B-B14F-4D97-AF65-F5344CB8AC3E}">
        <p14:creationId xmlns:p14="http://schemas.microsoft.com/office/powerpoint/2010/main" val="258165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8</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dirty="0"/>
          </a:p>
        </p:txBody>
      </p:sp>
    </p:spTree>
    <p:extLst>
      <p:ext uri="{BB962C8B-B14F-4D97-AF65-F5344CB8AC3E}">
        <p14:creationId xmlns:p14="http://schemas.microsoft.com/office/powerpoint/2010/main" val="4061642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BCA0C-BF21-4616-A935-7C3874B850B0}" type="slidenum">
              <a:rPr lang="de-DE">
                <a:solidFill>
                  <a:prstClr val="black"/>
                </a:solidFill>
              </a:rPr>
              <a:pPr/>
              <a:t>9</a:t>
            </a:fld>
            <a:endParaRPr lang="de-DE">
              <a:solidFill>
                <a:prstClr val="black"/>
              </a:solidFill>
            </a:endParaRPr>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endParaRPr lang="de-DE" dirty="0"/>
          </a:p>
        </p:txBody>
      </p:sp>
    </p:spTree>
    <p:extLst>
      <p:ext uri="{BB962C8B-B14F-4D97-AF65-F5344CB8AC3E}">
        <p14:creationId xmlns:p14="http://schemas.microsoft.com/office/powerpoint/2010/main" val="7418078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0243" name="Rectangle 3"/>
          <p:cNvSpPr>
            <a:spLocks noGrp="1" noChangeArrowheads="1"/>
          </p:cNvSpPr>
          <p:nvPr>
            <p:ph type="ctrTitle"/>
          </p:nvPr>
        </p:nvSpPr>
        <p:spPr>
          <a:xfrm>
            <a:off x="685800" y="2286000"/>
            <a:ext cx="7772400" cy="1143000"/>
          </a:xfrm>
        </p:spPr>
        <p:txBody>
          <a:bodyPr/>
          <a:lstStyle>
            <a:lvl1pPr>
              <a:defRPr/>
            </a:lvl1pPr>
          </a:lstStyle>
          <a:p>
            <a:r>
              <a:rPr lang="de-DE"/>
              <a:t>Klicken Sie, um das Titelformat zu bearbeiten</a:t>
            </a:r>
          </a:p>
        </p:txBody>
      </p:sp>
      <p:sp>
        <p:nvSpPr>
          <p:cNvPr id="10244" name="Rectangle 4"/>
          <p:cNvSpPr>
            <a:spLocks noGrp="1" noChangeArrowheads="1"/>
          </p:cNvSpPr>
          <p:nvPr>
            <p:ph type="subTitle" idx="1"/>
          </p:nvPr>
        </p:nvSpPr>
        <p:spPr>
          <a:xfrm>
            <a:off x="609600" y="3886200"/>
            <a:ext cx="6400800" cy="1752600"/>
          </a:xfrm>
        </p:spPr>
        <p:txBody>
          <a:bodyPr/>
          <a:lstStyle>
            <a:lvl1pPr marL="0" indent="0">
              <a:buFontTx/>
              <a:buNone/>
              <a:defRPr b="1"/>
            </a:lvl1pPr>
          </a:lstStyle>
          <a:p>
            <a:r>
              <a:rPr lang="de-DE"/>
              <a:t>Klicken Sie, um das Format des Untertitelmasters zu bearbeiten</a:t>
            </a:r>
          </a:p>
        </p:txBody>
      </p:sp>
      <p:sp>
        <p:nvSpPr>
          <p:cNvPr id="10245" name="Rectangle 5"/>
          <p:cNvSpPr>
            <a:spLocks noGrp="1" noChangeArrowheads="1"/>
          </p:cNvSpPr>
          <p:nvPr>
            <p:ph type="dt" sz="half" idx="2"/>
          </p:nvPr>
        </p:nvSpPr>
        <p:spPr>
          <a:xfrm>
            <a:off x="685800" y="6248400"/>
            <a:ext cx="1905000" cy="457200"/>
          </a:xfrm>
        </p:spPr>
        <p:txBody>
          <a:bodyPr/>
          <a:lstStyle>
            <a:lvl1pPr>
              <a:defRPr/>
            </a:lvl1pPr>
          </a:lstStyle>
          <a:p>
            <a:endParaRPr lang="de-DE">
              <a:solidFill>
                <a:srgbClr val="808080"/>
              </a:solidFill>
            </a:endParaRPr>
          </a:p>
        </p:txBody>
      </p:sp>
      <p:sp>
        <p:nvSpPr>
          <p:cNvPr id="10246" name="Rectangle 6"/>
          <p:cNvSpPr>
            <a:spLocks noGrp="1" noChangeArrowheads="1"/>
          </p:cNvSpPr>
          <p:nvPr>
            <p:ph type="ftr" sz="quarter" idx="3"/>
          </p:nvPr>
        </p:nvSpPr>
        <p:spPr>
          <a:xfrm>
            <a:off x="3124200" y="6248400"/>
            <a:ext cx="2895600" cy="457200"/>
          </a:xfrm>
        </p:spPr>
        <p:txBody>
          <a:bodyPr/>
          <a:lstStyle>
            <a:lvl1pPr>
              <a:defRPr/>
            </a:lvl1pPr>
          </a:lstStyle>
          <a:p>
            <a:r>
              <a:rPr lang="de-DE">
                <a:solidFill>
                  <a:srgbClr val="808080"/>
                </a:solidFill>
              </a:rPr>
              <a:t>Informationsveranstaltung Koordinatoren 2013</a:t>
            </a:r>
          </a:p>
        </p:txBody>
      </p:sp>
      <p:sp>
        <p:nvSpPr>
          <p:cNvPr id="10247" name="Rectangle 7"/>
          <p:cNvSpPr>
            <a:spLocks noGrp="1" noChangeArrowheads="1"/>
          </p:cNvSpPr>
          <p:nvPr>
            <p:ph type="sldNum" sz="quarter" idx="4"/>
          </p:nvPr>
        </p:nvSpPr>
        <p:spPr>
          <a:xfrm>
            <a:off x="6553200" y="6248400"/>
            <a:ext cx="1905000" cy="457200"/>
          </a:xfrm>
        </p:spPr>
        <p:txBody>
          <a:bodyPr/>
          <a:lstStyle>
            <a:lvl1pPr>
              <a:defRPr/>
            </a:lvl1pPr>
          </a:lstStyle>
          <a:p>
            <a:fld id="{0492C02C-EB90-492C-94CE-E5DC1D07442F}" type="slidenum">
              <a:rPr lang="de-DE">
                <a:solidFill>
                  <a:srgbClr val="808080"/>
                </a:solidFill>
              </a:rPr>
              <a:pPr/>
              <a:t>‹Nr.›</a:t>
            </a:fld>
            <a:endParaRPr lang="de-DE">
              <a:solidFill>
                <a:srgbClr val="808080"/>
              </a:solidFill>
            </a:endParaRPr>
          </a:p>
        </p:txBody>
      </p:sp>
      <p:pic>
        <p:nvPicPr>
          <p:cNvPr id="10256" name="Picture 16" descr="Schmuckband2"/>
          <p:cNvPicPr>
            <a:picLocks noChangeAspect="1" noChangeArrowheads="1"/>
          </p:cNvPicPr>
          <p:nvPr userDrawn="1"/>
        </p:nvPicPr>
        <p:blipFill>
          <a:blip r:embed="rId2" cstate="print"/>
          <a:srcRect r="7469" b="7828"/>
          <a:stretch>
            <a:fillRect/>
          </a:stretch>
        </p:blipFill>
        <p:spPr bwMode="auto">
          <a:xfrm>
            <a:off x="0" y="1828800"/>
            <a:ext cx="9144000" cy="1981200"/>
          </a:xfrm>
          <a:prstGeom prst="rect">
            <a:avLst/>
          </a:prstGeom>
          <a:noFill/>
        </p:spPr>
      </p:pic>
      <p:pic>
        <p:nvPicPr>
          <p:cNvPr id="10257" name="Picture 17" descr="Unbenannt-1"/>
          <p:cNvPicPr>
            <a:picLocks noChangeAspect="1" noChangeArrowheads="1"/>
          </p:cNvPicPr>
          <p:nvPr userDrawn="1"/>
        </p:nvPicPr>
        <p:blipFill>
          <a:blip r:embed="rId3" cstate="print"/>
          <a:srcRect/>
          <a:stretch>
            <a:fillRect/>
          </a:stretch>
        </p:blipFill>
        <p:spPr bwMode="auto">
          <a:xfrm>
            <a:off x="6172200" y="228600"/>
            <a:ext cx="2736850" cy="582613"/>
          </a:xfrm>
          <a:prstGeom prst="rect">
            <a:avLst/>
          </a:prstGeom>
          <a:noFill/>
        </p:spPr>
      </p:pic>
    </p:spTree>
    <p:extLst>
      <p:ext uri="{BB962C8B-B14F-4D97-AF65-F5344CB8AC3E}">
        <p14:creationId xmlns:p14="http://schemas.microsoft.com/office/powerpoint/2010/main" val="3131248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de-DE">
                <a:solidFill>
                  <a:srgbClr val="808080"/>
                </a:solidFill>
              </a:rPr>
              <a:t>2013</a:t>
            </a:r>
          </a:p>
        </p:txBody>
      </p:sp>
      <p:sp>
        <p:nvSpPr>
          <p:cNvPr id="5" name="Fußzeilenplatzhalter 4"/>
          <p:cNvSpPr>
            <a:spLocks noGrp="1"/>
          </p:cNvSpPr>
          <p:nvPr>
            <p:ph type="ftr" sz="quarter" idx="11"/>
          </p:nvPr>
        </p:nvSpPr>
        <p:spPr/>
        <p:txBody>
          <a:bodyPr/>
          <a:lstStyle>
            <a:lvl1pPr>
              <a:defRPr/>
            </a:lvl1pPr>
          </a:lstStyle>
          <a:p>
            <a:r>
              <a:rPr lang="de-DE">
                <a:solidFill>
                  <a:srgbClr val="808080"/>
                </a:solidFill>
              </a:rPr>
              <a:t>Informationsveranstaltung Koordinatoren 2013</a:t>
            </a:r>
          </a:p>
        </p:txBody>
      </p:sp>
      <p:sp>
        <p:nvSpPr>
          <p:cNvPr id="6" name="Foliennummernplatzhalter 5"/>
          <p:cNvSpPr>
            <a:spLocks noGrp="1"/>
          </p:cNvSpPr>
          <p:nvPr>
            <p:ph type="sldNum" sz="quarter" idx="12"/>
          </p:nvPr>
        </p:nvSpPr>
        <p:spPr/>
        <p:txBody>
          <a:bodyPr/>
          <a:lstStyle>
            <a:lvl1pPr>
              <a:defRPr/>
            </a:lvl1pPr>
          </a:lstStyle>
          <a:p>
            <a:fld id="{EB76078F-0F11-43C4-9F15-F533F4B4E71B}" type="slidenum">
              <a:rPr lang="de-DE">
                <a:solidFill>
                  <a:srgbClr val="808080"/>
                </a:solidFill>
              </a:rPr>
              <a:pPr/>
              <a:t>‹Nr.›</a:t>
            </a:fld>
            <a:endParaRPr lang="de-DE">
              <a:solidFill>
                <a:srgbClr val="808080"/>
              </a:solidFill>
            </a:endParaRPr>
          </a:p>
        </p:txBody>
      </p:sp>
    </p:spTree>
    <p:extLst>
      <p:ext uri="{BB962C8B-B14F-4D97-AF65-F5344CB8AC3E}">
        <p14:creationId xmlns:p14="http://schemas.microsoft.com/office/powerpoint/2010/main" val="695998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09600"/>
            <a:ext cx="1943100" cy="54864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09600"/>
            <a:ext cx="5676900" cy="54864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de-DE">
                <a:solidFill>
                  <a:srgbClr val="808080"/>
                </a:solidFill>
              </a:rPr>
              <a:t>2013</a:t>
            </a:r>
          </a:p>
        </p:txBody>
      </p:sp>
      <p:sp>
        <p:nvSpPr>
          <p:cNvPr id="5" name="Fußzeilenplatzhalter 4"/>
          <p:cNvSpPr>
            <a:spLocks noGrp="1"/>
          </p:cNvSpPr>
          <p:nvPr>
            <p:ph type="ftr" sz="quarter" idx="11"/>
          </p:nvPr>
        </p:nvSpPr>
        <p:spPr/>
        <p:txBody>
          <a:bodyPr/>
          <a:lstStyle>
            <a:lvl1pPr>
              <a:defRPr/>
            </a:lvl1pPr>
          </a:lstStyle>
          <a:p>
            <a:r>
              <a:rPr lang="de-DE">
                <a:solidFill>
                  <a:srgbClr val="808080"/>
                </a:solidFill>
              </a:rPr>
              <a:t>Informationsveranstaltung Koordinatoren 2013</a:t>
            </a:r>
          </a:p>
        </p:txBody>
      </p:sp>
      <p:sp>
        <p:nvSpPr>
          <p:cNvPr id="6" name="Foliennummernplatzhalter 5"/>
          <p:cNvSpPr>
            <a:spLocks noGrp="1"/>
          </p:cNvSpPr>
          <p:nvPr>
            <p:ph type="sldNum" sz="quarter" idx="12"/>
          </p:nvPr>
        </p:nvSpPr>
        <p:spPr/>
        <p:txBody>
          <a:bodyPr/>
          <a:lstStyle>
            <a:lvl1pPr>
              <a:defRPr/>
            </a:lvl1pPr>
          </a:lstStyle>
          <a:p>
            <a:fld id="{1227A2C8-B898-4DE9-94C4-C5918756630A}" type="slidenum">
              <a:rPr lang="de-DE">
                <a:solidFill>
                  <a:srgbClr val="808080"/>
                </a:solidFill>
              </a:rPr>
              <a:pPr/>
              <a:t>‹Nr.›</a:t>
            </a:fld>
            <a:endParaRPr lang="de-DE">
              <a:solidFill>
                <a:srgbClr val="808080"/>
              </a:solidFill>
            </a:endParaRPr>
          </a:p>
        </p:txBody>
      </p:sp>
    </p:spTree>
    <p:extLst>
      <p:ext uri="{BB962C8B-B14F-4D97-AF65-F5344CB8AC3E}">
        <p14:creationId xmlns:p14="http://schemas.microsoft.com/office/powerpoint/2010/main" val="2859365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0243" name="Rectangle 3"/>
          <p:cNvSpPr>
            <a:spLocks noGrp="1" noChangeArrowheads="1"/>
          </p:cNvSpPr>
          <p:nvPr>
            <p:ph type="ctrTitle"/>
          </p:nvPr>
        </p:nvSpPr>
        <p:spPr>
          <a:xfrm>
            <a:off x="685800" y="2286000"/>
            <a:ext cx="7772400" cy="1143000"/>
          </a:xfrm>
        </p:spPr>
        <p:txBody>
          <a:bodyPr/>
          <a:lstStyle>
            <a:lvl1pPr>
              <a:defRPr/>
            </a:lvl1pPr>
          </a:lstStyle>
          <a:p>
            <a:r>
              <a:rPr lang="de-DE"/>
              <a:t>Klicken Sie, um das Titelformat zu bearbeiten</a:t>
            </a:r>
          </a:p>
        </p:txBody>
      </p:sp>
      <p:sp>
        <p:nvSpPr>
          <p:cNvPr id="10244" name="Rectangle 4"/>
          <p:cNvSpPr>
            <a:spLocks noGrp="1" noChangeArrowheads="1"/>
          </p:cNvSpPr>
          <p:nvPr>
            <p:ph type="subTitle" idx="1"/>
          </p:nvPr>
        </p:nvSpPr>
        <p:spPr>
          <a:xfrm>
            <a:off x="609600" y="3886200"/>
            <a:ext cx="6400800" cy="1752600"/>
          </a:xfrm>
        </p:spPr>
        <p:txBody>
          <a:bodyPr/>
          <a:lstStyle>
            <a:lvl1pPr marL="0" indent="0">
              <a:buFontTx/>
              <a:buNone/>
              <a:defRPr b="1"/>
            </a:lvl1pPr>
          </a:lstStyle>
          <a:p>
            <a:r>
              <a:rPr lang="de-DE"/>
              <a:t>Klicken Sie, um das Format des Untertitelmasters zu bearbeiten</a:t>
            </a:r>
          </a:p>
        </p:txBody>
      </p:sp>
      <p:sp>
        <p:nvSpPr>
          <p:cNvPr id="10245" name="Rectangle 5"/>
          <p:cNvSpPr>
            <a:spLocks noGrp="1" noChangeArrowheads="1"/>
          </p:cNvSpPr>
          <p:nvPr>
            <p:ph type="dt" sz="half" idx="2"/>
          </p:nvPr>
        </p:nvSpPr>
        <p:spPr>
          <a:xfrm>
            <a:off x="685800" y="6248400"/>
            <a:ext cx="1905000" cy="457200"/>
          </a:xfrm>
        </p:spPr>
        <p:txBody>
          <a:bodyPr/>
          <a:lstStyle>
            <a:lvl1pPr>
              <a:defRPr/>
            </a:lvl1pPr>
          </a:lstStyle>
          <a:p>
            <a:endParaRPr lang="de-DE">
              <a:solidFill>
                <a:srgbClr val="808080"/>
              </a:solidFill>
            </a:endParaRPr>
          </a:p>
        </p:txBody>
      </p:sp>
      <p:sp>
        <p:nvSpPr>
          <p:cNvPr id="10246" name="Rectangle 6"/>
          <p:cNvSpPr>
            <a:spLocks noGrp="1" noChangeArrowheads="1"/>
          </p:cNvSpPr>
          <p:nvPr>
            <p:ph type="ftr" sz="quarter" idx="3"/>
          </p:nvPr>
        </p:nvSpPr>
        <p:spPr>
          <a:xfrm>
            <a:off x="3124200" y="6248400"/>
            <a:ext cx="2895600" cy="457200"/>
          </a:xfrm>
        </p:spPr>
        <p:txBody>
          <a:bodyPr/>
          <a:lstStyle>
            <a:lvl1pPr>
              <a:defRPr/>
            </a:lvl1pPr>
          </a:lstStyle>
          <a:p>
            <a:r>
              <a:rPr lang="de-DE">
                <a:solidFill>
                  <a:srgbClr val="808080"/>
                </a:solidFill>
              </a:rPr>
              <a:t>Informationsveranstaltung Koordinatoren 2013</a:t>
            </a:r>
          </a:p>
        </p:txBody>
      </p:sp>
      <p:sp>
        <p:nvSpPr>
          <p:cNvPr id="10247" name="Rectangle 7"/>
          <p:cNvSpPr>
            <a:spLocks noGrp="1" noChangeArrowheads="1"/>
          </p:cNvSpPr>
          <p:nvPr>
            <p:ph type="sldNum" sz="quarter" idx="4"/>
          </p:nvPr>
        </p:nvSpPr>
        <p:spPr>
          <a:xfrm>
            <a:off x="6553200" y="6248400"/>
            <a:ext cx="1905000" cy="457200"/>
          </a:xfrm>
        </p:spPr>
        <p:txBody>
          <a:bodyPr/>
          <a:lstStyle>
            <a:lvl1pPr>
              <a:defRPr/>
            </a:lvl1pPr>
          </a:lstStyle>
          <a:p>
            <a:fld id="{0492C02C-EB90-492C-94CE-E5DC1D07442F}" type="slidenum">
              <a:rPr lang="de-DE">
                <a:solidFill>
                  <a:srgbClr val="808080"/>
                </a:solidFill>
              </a:rPr>
              <a:pPr/>
              <a:t>‹Nr.›</a:t>
            </a:fld>
            <a:endParaRPr lang="de-DE">
              <a:solidFill>
                <a:srgbClr val="808080"/>
              </a:solidFill>
            </a:endParaRPr>
          </a:p>
        </p:txBody>
      </p:sp>
      <p:pic>
        <p:nvPicPr>
          <p:cNvPr id="10256" name="Picture 16" descr="Schmuckband2"/>
          <p:cNvPicPr>
            <a:picLocks noChangeAspect="1" noChangeArrowheads="1"/>
          </p:cNvPicPr>
          <p:nvPr userDrawn="1"/>
        </p:nvPicPr>
        <p:blipFill>
          <a:blip r:embed="rId2" cstate="print"/>
          <a:srcRect r="7469" b="7828"/>
          <a:stretch>
            <a:fillRect/>
          </a:stretch>
        </p:blipFill>
        <p:spPr bwMode="auto">
          <a:xfrm>
            <a:off x="0" y="1828800"/>
            <a:ext cx="9144000" cy="1981200"/>
          </a:xfrm>
          <a:prstGeom prst="rect">
            <a:avLst/>
          </a:prstGeom>
          <a:noFill/>
        </p:spPr>
      </p:pic>
      <p:pic>
        <p:nvPicPr>
          <p:cNvPr id="10257" name="Picture 17" descr="Unbenannt-1"/>
          <p:cNvPicPr>
            <a:picLocks noChangeAspect="1" noChangeArrowheads="1"/>
          </p:cNvPicPr>
          <p:nvPr userDrawn="1"/>
        </p:nvPicPr>
        <p:blipFill>
          <a:blip r:embed="rId3" cstate="print"/>
          <a:srcRect/>
          <a:stretch>
            <a:fillRect/>
          </a:stretch>
        </p:blipFill>
        <p:spPr bwMode="auto">
          <a:xfrm>
            <a:off x="6172200" y="228600"/>
            <a:ext cx="2736850" cy="582613"/>
          </a:xfrm>
          <a:prstGeom prst="rect">
            <a:avLst/>
          </a:prstGeom>
          <a:noFill/>
        </p:spPr>
      </p:pic>
    </p:spTree>
    <p:extLst>
      <p:ext uri="{BB962C8B-B14F-4D97-AF65-F5344CB8AC3E}">
        <p14:creationId xmlns:p14="http://schemas.microsoft.com/office/powerpoint/2010/main" val="22552201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de-DE">
                <a:solidFill>
                  <a:srgbClr val="808080"/>
                </a:solidFill>
              </a:rPr>
              <a:t>2013</a:t>
            </a:r>
          </a:p>
        </p:txBody>
      </p:sp>
      <p:sp>
        <p:nvSpPr>
          <p:cNvPr id="5" name="Fußzeilenplatzhalter 4"/>
          <p:cNvSpPr>
            <a:spLocks noGrp="1"/>
          </p:cNvSpPr>
          <p:nvPr>
            <p:ph type="ftr" sz="quarter" idx="11"/>
          </p:nvPr>
        </p:nvSpPr>
        <p:spPr/>
        <p:txBody>
          <a:bodyPr/>
          <a:lstStyle>
            <a:lvl1pPr>
              <a:defRPr/>
            </a:lvl1pPr>
          </a:lstStyle>
          <a:p>
            <a:r>
              <a:rPr lang="de-DE">
                <a:solidFill>
                  <a:srgbClr val="808080"/>
                </a:solidFill>
              </a:rPr>
              <a:t>Informationsveranstaltung Koordinatoren 2013</a:t>
            </a:r>
          </a:p>
        </p:txBody>
      </p:sp>
      <p:sp>
        <p:nvSpPr>
          <p:cNvPr id="6" name="Foliennummernplatzhalter 5"/>
          <p:cNvSpPr>
            <a:spLocks noGrp="1"/>
          </p:cNvSpPr>
          <p:nvPr>
            <p:ph type="sldNum" sz="quarter" idx="12"/>
          </p:nvPr>
        </p:nvSpPr>
        <p:spPr/>
        <p:txBody>
          <a:bodyPr/>
          <a:lstStyle>
            <a:lvl1pPr>
              <a:defRPr/>
            </a:lvl1pPr>
          </a:lstStyle>
          <a:p>
            <a:fld id="{D93AA35F-2FFA-45AA-9F5F-22E8C389294D}" type="slidenum">
              <a:rPr lang="de-DE">
                <a:solidFill>
                  <a:srgbClr val="808080"/>
                </a:solidFill>
              </a:rPr>
              <a:pPr/>
              <a:t>‹Nr.›</a:t>
            </a:fld>
            <a:endParaRPr lang="de-DE">
              <a:solidFill>
                <a:srgbClr val="808080"/>
              </a:solidFill>
            </a:endParaRPr>
          </a:p>
        </p:txBody>
      </p:sp>
    </p:spTree>
    <p:extLst>
      <p:ext uri="{BB962C8B-B14F-4D97-AF65-F5344CB8AC3E}">
        <p14:creationId xmlns:p14="http://schemas.microsoft.com/office/powerpoint/2010/main" val="40413751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de-DE">
                <a:solidFill>
                  <a:srgbClr val="808080"/>
                </a:solidFill>
              </a:rPr>
              <a:t>2013</a:t>
            </a:r>
          </a:p>
        </p:txBody>
      </p:sp>
      <p:sp>
        <p:nvSpPr>
          <p:cNvPr id="5" name="Fußzeilenplatzhalter 4"/>
          <p:cNvSpPr>
            <a:spLocks noGrp="1"/>
          </p:cNvSpPr>
          <p:nvPr>
            <p:ph type="ftr" sz="quarter" idx="11"/>
          </p:nvPr>
        </p:nvSpPr>
        <p:spPr/>
        <p:txBody>
          <a:bodyPr/>
          <a:lstStyle>
            <a:lvl1pPr>
              <a:defRPr/>
            </a:lvl1pPr>
          </a:lstStyle>
          <a:p>
            <a:r>
              <a:rPr lang="de-DE">
                <a:solidFill>
                  <a:srgbClr val="808080"/>
                </a:solidFill>
              </a:rPr>
              <a:t>Informationsveranstaltung Koordinatoren 2013</a:t>
            </a:r>
          </a:p>
        </p:txBody>
      </p:sp>
      <p:sp>
        <p:nvSpPr>
          <p:cNvPr id="6" name="Foliennummernplatzhalter 5"/>
          <p:cNvSpPr>
            <a:spLocks noGrp="1"/>
          </p:cNvSpPr>
          <p:nvPr>
            <p:ph type="sldNum" sz="quarter" idx="12"/>
          </p:nvPr>
        </p:nvSpPr>
        <p:spPr/>
        <p:txBody>
          <a:bodyPr/>
          <a:lstStyle>
            <a:lvl1pPr>
              <a:defRPr/>
            </a:lvl1pPr>
          </a:lstStyle>
          <a:p>
            <a:fld id="{9E596DC3-607C-4232-B7C1-F3757EFCB896}" type="slidenum">
              <a:rPr lang="de-DE">
                <a:solidFill>
                  <a:srgbClr val="808080"/>
                </a:solidFill>
              </a:rPr>
              <a:pPr/>
              <a:t>‹Nr.›</a:t>
            </a:fld>
            <a:endParaRPr lang="de-DE">
              <a:solidFill>
                <a:srgbClr val="808080"/>
              </a:solidFill>
            </a:endParaRPr>
          </a:p>
        </p:txBody>
      </p:sp>
    </p:spTree>
    <p:extLst>
      <p:ext uri="{BB962C8B-B14F-4D97-AF65-F5344CB8AC3E}">
        <p14:creationId xmlns:p14="http://schemas.microsoft.com/office/powerpoint/2010/main" val="8833566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de-DE">
                <a:solidFill>
                  <a:srgbClr val="808080"/>
                </a:solidFill>
              </a:rPr>
              <a:t>2013</a:t>
            </a:r>
          </a:p>
        </p:txBody>
      </p:sp>
      <p:sp>
        <p:nvSpPr>
          <p:cNvPr id="6" name="Fußzeilenplatzhalter 5"/>
          <p:cNvSpPr>
            <a:spLocks noGrp="1"/>
          </p:cNvSpPr>
          <p:nvPr>
            <p:ph type="ftr" sz="quarter" idx="11"/>
          </p:nvPr>
        </p:nvSpPr>
        <p:spPr/>
        <p:txBody>
          <a:bodyPr/>
          <a:lstStyle>
            <a:lvl1pPr>
              <a:defRPr/>
            </a:lvl1pPr>
          </a:lstStyle>
          <a:p>
            <a:r>
              <a:rPr lang="de-DE">
                <a:solidFill>
                  <a:srgbClr val="808080"/>
                </a:solidFill>
              </a:rPr>
              <a:t>Informationsveranstaltung Koordinatoren 2013</a:t>
            </a:r>
          </a:p>
        </p:txBody>
      </p:sp>
      <p:sp>
        <p:nvSpPr>
          <p:cNvPr id="7" name="Foliennummernplatzhalter 6"/>
          <p:cNvSpPr>
            <a:spLocks noGrp="1"/>
          </p:cNvSpPr>
          <p:nvPr>
            <p:ph type="sldNum" sz="quarter" idx="12"/>
          </p:nvPr>
        </p:nvSpPr>
        <p:spPr/>
        <p:txBody>
          <a:bodyPr/>
          <a:lstStyle>
            <a:lvl1pPr>
              <a:defRPr/>
            </a:lvl1pPr>
          </a:lstStyle>
          <a:p>
            <a:fld id="{5A4CFF9F-A6C6-412B-88EA-38F6284FF971}" type="slidenum">
              <a:rPr lang="de-DE">
                <a:solidFill>
                  <a:srgbClr val="808080"/>
                </a:solidFill>
              </a:rPr>
              <a:pPr/>
              <a:t>‹Nr.›</a:t>
            </a:fld>
            <a:endParaRPr lang="de-DE">
              <a:solidFill>
                <a:srgbClr val="808080"/>
              </a:solidFill>
            </a:endParaRPr>
          </a:p>
        </p:txBody>
      </p:sp>
    </p:spTree>
    <p:extLst>
      <p:ext uri="{BB962C8B-B14F-4D97-AF65-F5344CB8AC3E}">
        <p14:creationId xmlns:p14="http://schemas.microsoft.com/office/powerpoint/2010/main" val="3958868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de-DE">
                <a:solidFill>
                  <a:srgbClr val="808080"/>
                </a:solidFill>
              </a:rPr>
              <a:t>2013</a:t>
            </a:r>
          </a:p>
        </p:txBody>
      </p:sp>
      <p:sp>
        <p:nvSpPr>
          <p:cNvPr id="8" name="Fußzeilenplatzhalter 7"/>
          <p:cNvSpPr>
            <a:spLocks noGrp="1"/>
          </p:cNvSpPr>
          <p:nvPr>
            <p:ph type="ftr" sz="quarter" idx="11"/>
          </p:nvPr>
        </p:nvSpPr>
        <p:spPr/>
        <p:txBody>
          <a:bodyPr/>
          <a:lstStyle>
            <a:lvl1pPr>
              <a:defRPr/>
            </a:lvl1pPr>
          </a:lstStyle>
          <a:p>
            <a:r>
              <a:rPr lang="de-DE">
                <a:solidFill>
                  <a:srgbClr val="808080"/>
                </a:solidFill>
              </a:rPr>
              <a:t>Informationsveranstaltung Koordinatoren 2013</a:t>
            </a:r>
          </a:p>
        </p:txBody>
      </p:sp>
      <p:sp>
        <p:nvSpPr>
          <p:cNvPr id="9" name="Foliennummernplatzhalter 8"/>
          <p:cNvSpPr>
            <a:spLocks noGrp="1"/>
          </p:cNvSpPr>
          <p:nvPr>
            <p:ph type="sldNum" sz="quarter" idx="12"/>
          </p:nvPr>
        </p:nvSpPr>
        <p:spPr/>
        <p:txBody>
          <a:bodyPr/>
          <a:lstStyle>
            <a:lvl1pPr>
              <a:defRPr/>
            </a:lvl1pPr>
          </a:lstStyle>
          <a:p>
            <a:fld id="{4C57FB93-B41E-410E-908F-C146D490E0D5}" type="slidenum">
              <a:rPr lang="de-DE">
                <a:solidFill>
                  <a:srgbClr val="808080"/>
                </a:solidFill>
              </a:rPr>
              <a:pPr/>
              <a:t>‹Nr.›</a:t>
            </a:fld>
            <a:endParaRPr lang="de-DE">
              <a:solidFill>
                <a:srgbClr val="808080"/>
              </a:solidFill>
            </a:endParaRPr>
          </a:p>
        </p:txBody>
      </p:sp>
    </p:spTree>
    <p:extLst>
      <p:ext uri="{BB962C8B-B14F-4D97-AF65-F5344CB8AC3E}">
        <p14:creationId xmlns:p14="http://schemas.microsoft.com/office/powerpoint/2010/main" val="14284588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de-DE">
                <a:solidFill>
                  <a:srgbClr val="808080"/>
                </a:solidFill>
              </a:rPr>
              <a:t>2013</a:t>
            </a:r>
          </a:p>
        </p:txBody>
      </p:sp>
      <p:sp>
        <p:nvSpPr>
          <p:cNvPr id="4" name="Fußzeilenplatzhalter 3"/>
          <p:cNvSpPr>
            <a:spLocks noGrp="1"/>
          </p:cNvSpPr>
          <p:nvPr>
            <p:ph type="ftr" sz="quarter" idx="11"/>
          </p:nvPr>
        </p:nvSpPr>
        <p:spPr/>
        <p:txBody>
          <a:bodyPr/>
          <a:lstStyle>
            <a:lvl1pPr>
              <a:defRPr/>
            </a:lvl1pPr>
          </a:lstStyle>
          <a:p>
            <a:r>
              <a:rPr lang="de-DE">
                <a:solidFill>
                  <a:srgbClr val="808080"/>
                </a:solidFill>
              </a:rPr>
              <a:t>Informationsveranstaltung Koordinatoren 2013</a:t>
            </a:r>
          </a:p>
        </p:txBody>
      </p:sp>
      <p:sp>
        <p:nvSpPr>
          <p:cNvPr id="5" name="Foliennummernplatzhalter 4"/>
          <p:cNvSpPr>
            <a:spLocks noGrp="1"/>
          </p:cNvSpPr>
          <p:nvPr>
            <p:ph type="sldNum" sz="quarter" idx="12"/>
          </p:nvPr>
        </p:nvSpPr>
        <p:spPr/>
        <p:txBody>
          <a:bodyPr/>
          <a:lstStyle>
            <a:lvl1pPr>
              <a:defRPr/>
            </a:lvl1pPr>
          </a:lstStyle>
          <a:p>
            <a:fld id="{54CE512B-542B-46A9-B492-84A307510D78}" type="slidenum">
              <a:rPr lang="de-DE">
                <a:solidFill>
                  <a:srgbClr val="808080"/>
                </a:solidFill>
              </a:rPr>
              <a:pPr/>
              <a:t>‹Nr.›</a:t>
            </a:fld>
            <a:endParaRPr lang="de-DE">
              <a:solidFill>
                <a:srgbClr val="808080"/>
              </a:solidFill>
            </a:endParaRPr>
          </a:p>
        </p:txBody>
      </p:sp>
    </p:spTree>
    <p:extLst>
      <p:ext uri="{BB962C8B-B14F-4D97-AF65-F5344CB8AC3E}">
        <p14:creationId xmlns:p14="http://schemas.microsoft.com/office/powerpoint/2010/main" val="6939701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solidFill>
                  <a:srgbClr val="808080"/>
                </a:solidFill>
              </a:rPr>
              <a:t>2013</a:t>
            </a:r>
          </a:p>
        </p:txBody>
      </p:sp>
      <p:sp>
        <p:nvSpPr>
          <p:cNvPr id="3" name="Fußzeilenplatzhalter 2"/>
          <p:cNvSpPr>
            <a:spLocks noGrp="1"/>
          </p:cNvSpPr>
          <p:nvPr>
            <p:ph type="ftr" sz="quarter" idx="11"/>
          </p:nvPr>
        </p:nvSpPr>
        <p:spPr/>
        <p:txBody>
          <a:bodyPr/>
          <a:lstStyle>
            <a:lvl1pPr>
              <a:defRPr/>
            </a:lvl1pPr>
          </a:lstStyle>
          <a:p>
            <a:r>
              <a:rPr lang="de-DE">
                <a:solidFill>
                  <a:srgbClr val="808080"/>
                </a:solidFill>
              </a:rPr>
              <a:t>Informationsveranstaltung Koordinatoren 2013</a:t>
            </a:r>
          </a:p>
        </p:txBody>
      </p:sp>
      <p:sp>
        <p:nvSpPr>
          <p:cNvPr id="4" name="Foliennummernplatzhalter 3"/>
          <p:cNvSpPr>
            <a:spLocks noGrp="1"/>
          </p:cNvSpPr>
          <p:nvPr>
            <p:ph type="sldNum" sz="quarter" idx="12"/>
          </p:nvPr>
        </p:nvSpPr>
        <p:spPr/>
        <p:txBody>
          <a:bodyPr/>
          <a:lstStyle>
            <a:lvl1pPr>
              <a:defRPr/>
            </a:lvl1pPr>
          </a:lstStyle>
          <a:p>
            <a:fld id="{29444F0F-0CC5-4562-9000-9B4E6F2978E6}" type="slidenum">
              <a:rPr lang="de-DE">
                <a:solidFill>
                  <a:srgbClr val="808080"/>
                </a:solidFill>
              </a:rPr>
              <a:pPr/>
              <a:t>‹Nr.›</a:t>
            </a:fld>
            <a:endParaRPr lang="de-DE">
              <a:solidFill>
                <a:srgbClr val="808080"/>
              </a:solidFill>
            </a:endParaRPr>
          </a:p>
        </p:txBody>
      </p:sp>
    </p:spTree>
    <p:extLst>
      <p:ext uri="{BB962C8B-B14F-4D97-AF65-F5344CB8AC3E}">
        <p14:creationId xmlns:p14="http://schemas.microsoft.com/office/powerpoint/2010/main" val="18364661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de-DE">
                <a:solidFill>
                  <a:srgbClr val="808080"/>
                </a:solidFill>
              </a:rPr>
              <a:t>2013</a:t>
            </a:r>
          </a:p>
        </p:txBody>
      </p:sp>
      <p:sp>
        <p:nvSpPr>
          <p:cNvPr id="6" name="Fußzeilenplatzhalter 5"/>
          <p:cNvSpPr>
            <a:spLocks noGrp="1"/>
          </p:cNvSpPr>
          <p:nvPr>
            <p:ph type="ftr" sz="quarter" idx="11"/>
          </p:nvPr>
        </p:nvSpPr>
        <p:spPr/>
        <p:txBody>
          <a:bodyPr/>
          <a:lstStyle>
            <a:lvl1pPr>
              <a:defRPr/>
            </a:lvl1pPr>
          </a:lstStyle>
          <a:p>
            <a:r>
              <a:rPr lang="de-DE">
                <a:solidFill>
                  <a:srgbClr val="808080"/>
                </a:solidFill>
              </a:rPr>
              <a:t>Informationsveranstaltung Koordinatoren 2013</a:t>
            </a:r>
          </a:p>
        </p:txBody>
      </p:sp>
      <p:sp>
        <p:nvSpPr>
          <p:cNvPr id="7" name="Foliennummernplatzhalter 6"/>
          <p:cNvSpPr>
            <a:spLocks noGrp="1"/>
          </p:cNvSpPr>
          <p:nvPr>
            <p:ph type="sldNum" sz="quarter" idx="12"/>
          </p:nvPr>
        </p:nvSpPr>
        <p:spPr/>
        <p:txBody>
          <a:bodyPr/>
          <a:lstStyle>
            <a:lvl1pPr>
              <a:defRPr/>
            </a:lvl1pPr>
          </a:lstStyle>
          <a:p>
            <a:fld id="{1A1AAF88-25C5-4D64-B406-FEB55591E855}" type="slidenum">
              <a:rPr lang="de-DE">
                <a:solidFill>
                  <a:srgbClr val="808080"/>
                </a:solidFill>
              </a:rPr>
              <a:pPr/>
              <a:t>‹Nr.›</a:t>
            </a:fld>
            <a:endParaRPr lang="de-DE">
              <a:solidFill>
                <a:srgbClr val="808080"/>
              </a:solidFill>
            </a:endParaRPr>
          </a:p>
        </p:txBody>
      </p:sp>
    </p:spTree>
    <p:extLst>
      <p:ext uri="{BB962C8B-B14F-4D97-AF65-F5344CB8AC3E}">
        <p14:creationId xmlns:p14="http://schemas.microsoft.com/office/powerpoint/2010/main" val="186485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de-DE">
                <a:solidFill>
                  <a:srgbClr val="808080"/>
                </a:solidFill>
              </a:rPr>
              <a:t>2013</a:t>
            </a:r>
          </a:p>
        </p:txBody>
      </p:sp>
      <p:sp>
        <p:nvSpPr>
          <p:cNvPr id="5" name="Fußzeilenplatzhalter 4"/>
          <p:cNvSpPr>
            <a:spLocks noGrp="1"/>
          </p:cNvSpPr>
          <p:nvPr>
            <p:ph type="ftr" sz="quarter" idx="11"/>
          </p:nvPr>
        </p:nvSpPr>
        <p:spPr/>
        <p:txBody>
          <a:bodyPr/>
          <a:lstStyle>
            <a:lvl1pPr>
              <a:defRPr/>
            </a:lvl1pPr>
          </a:lstStyle>
          <a:p>
            <a:r>
              <a:rPr lang="de-DE">
                <a:solidFill>
                  <a:srgbClr val="808080"/>
                </a:solidFill>
              </a:rPr>
              <a:t>Informationsveranstaltung Koordinatoren 2013</a:t>
            </a:r>
          </a:p>
        </p:txBody>
      </p:sp>
      <p:sp>
        <p:nvSpPr>
          <p:cNvPr id="6" name="Foliennummernplatzhalter 5"/>
          <p:cNvSpPr>
            <a:spLocks noGrp="1"/>
          </p:cNvSpPr>
          <p:nvPr>
            <p:ph type="sldNum" sz="quarter" idx="12"/>
          </p:nvPr>
        </p:nvSpPr>
        <p:spPr/>
        <p:txBody>
          <a:bodyPr/>
          <a:lstStyle>
            <a:lvl1pPr>
              <a:defRPr/>
            </a:lvl1pPr>
          </a:lstStyle>
          <a:p>
            <a:fld id="{D93AA35F-2FFA-45AA-9F5F-22E8C389294D}" type="slidenum">
              <a:rPr lang="de-DE">
                <a:solidFill>
                  <a:srgbClr val="808080"/>
                </a:solidFill>
              </a:rPr>
              <a:pPr/>
              <a:t>‹Nr.›</a:t>
            </a:fld>
            <a:endParaRPr lang="de-DE">
              <a:solidFill>
                <a:srgbClr val="808080"/>
              </a:solidFill>
            </a:endParaRPr>
          </a:p>
        </p:txBody>
      </p:sp>
    </p:spTree>
    <p:extLst>
      <p:ext uri="{BB962C8B-B14F-4D97-AF65-F5344CB8AC3E}">
        <p14:creationId xmlns:p14="http://schemas.microsoft.com/office/powerpoint/2010/main" val="40829792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de-DE">
                <a:solidFill>
                  <a:srgbClr val="808080"/>
                </a:solidFill>
              </a:rPr>
              <a:t>2013</a:t>
            </a:r>
          </a:p>
        </p:txBody>
      </p:sp>
      <p:sp>
        <p:nvSpPr>
          <p:cNvPr id="6" name="Fußzeilenplatzhalter 5"/>
          <p:cNvSpPr>
            <a:spLocks noGrp="1"/>
          </p:cNvSpPr>
          <p:nvPr>
            <p:ph type="ftr" sz="quarter" idx="11"/>
          </p:nvPr>
        </p:nvSpPr>
        <p:spPr/>
        <p:txBody>
          <a:bodyPr/>
          <a:lstStyle>
            <a:lvl1pPr>
              <a:defRPr/>
            </a:lvl1pPr>
          </a:lstStyle>
          <a:p>
            <a:r>
              <a:rPr lang="de-DE">
                <a:solidFill>
                  <a:srgbClr val="808080"/>
                </a:solidFill>
              </a:rPr>
              <a:t>Informationsveranstaltung Koordinatoren 2013</a:t>
            </a:r>
          </a:p>
        </p:txBody>
      </p:sp>
      <p:sp>
        <p:nvSpPr>
          <p:cNvPr id="7" name="Foliennummernplatzhalter 6"/>
          <p:cNvSpPr>
            <a:spLocks noGrp="1"/>
          </p:cNvSpPr>
          <p:nvPr>
            <p:ph type="sldNum" sz="quarter" idx="12"/>
          </p:nvPr>
        </p:nvSpPr>
        <p:spPr/>
        <p:txBody>
          <a:bodyPr/>
          <a:lstStyle>
            <a:lvl1pPr>
              <a:defRPr/>
            </a:lvl1pPr>
          </a:lstStyle>
          <a:p>
            <a:fld id="{8FF14DAC-C5A1-4476-B11A-531779176356}" type="slidenum">
              <a:rPr lang="de-DE">
                <a:solidFill>
                  <a:srgbClr val="808080"/>
                </a:solidFill>
              </a:rPr>
              <a:pPr/>
              <a:t>‹Nr.›</a:t>
            </a:fld>
            <a:endParaRPr lang="de-DE">
              <a:solidFill>
                <a:srgbClr val="808080"/>
              </a:solidFill>
            </a:endParaRPr>
          </a:p>
        </p:txBody>
      </p:sp>
    </p:spTree>
    <p:extLst>
      <p:ext uri="{BB962C8B-B14F-4D97-AF65-F5344CB8AC3E}">
        <p14:creationId xmlns:p14="http://schemas.microsoft.com/office/powerpoint/2010/main" val="18200965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de-DE">
                <a:solidFill>
                  <a:srgbClr val="808080"/>
                </a:solidFill>
              </a:rPr>
              <a:t>2013</a:t>
            </a:r>
          </a:p>
        </p:txBody>
      </p:sp>
      <p:sp>
        <p:nvSpPr>
          <p:cNvPr id="5" name="Fußzeilenplatzhalter 4"/>
          <p:cNvSpPr>
            <a:spLocks noGrp="1"/>
          </p:cNvSpPr>
          <p:nvPr>
            <p:ph type="ftr" sz="quarter" idx="11"/>
          </p:nvPr>
        </p:nvSpPr>
        <p:spPr/>
        <p:txBody>
          <a:bodyPr/>
          <a:lstStyle>
            <a:lvl1pPr>
              <a:defRPr/>
            </a:lvl1pPr>
          </a:lstStyle>
          <a:p>
            <a:r>
              <a:rPr lang="de-DE">
                <a:solidFill>
                  <a:srgbClr val="808080"/>
                </a:solidFill>
              </a:rPr>
              <a:t>Informationsveranstaltung Koordinatoren 2013</a:t>
            </a:r>
          </a:p>
        </p:txBody>
      </p:sp>
      <p:sp>
        <p:nvSpPr>
          <p:cNvPr id="6" name="Foliennummernplatzhalter 5"/>
          <p:cNvSpPr>
            <a:spLocks noGrp="1"/>
          </p:cNvSpPr>
          <p:nvPr>
            <p:ph type="sldNum" sz="quarter" idx="12"/>
          </p:nvPr>
        </p:nvSpPr>
        <p:spPr/>
        <p:txBody>
          <a:bodyPr/>
          <a:lstStyle>
            <a:lvl1pPr>
              <a:defRPr/>
            </a:lvl1pPr>
          </a:lstStyle>
          <a:p>
            <a:fld id="{EB76078F-0F11-43C4-9F15-F533F4B4E71B}" type="slidenum">
              <a:rPr lang="de-DE">
                <a:solidFill>
                  <a:srgbClr val="808080"/>
                </a:solidFill>
              </a:rPr>
              <a:pPr/>
              <a:t>‹Nr.›</a:t>
            </a:fld>
            <a:endParaRPr lang="de-DE">
              <a:solidFill>
                <a:srgbClr val="808080"/>
              </a:solidFill>
            </a:endParaRPr>
          </a:p>
        </p:txBody>
      </p:sp>
    </p:spTree>
    <p:extLst>
      <p:ext uri="{BB962C8B-B14F-4D97-AF65-F5344CB8AC3E}">
        <p14:creationId xmlns:p14="http://schemas.microsoft.com/office/powerpoint/2010/main" val="31885371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09600"/>
            <a:ext cx="1943100" cy="54864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09600"/>
            <a:ext cx="5676900" cy="54864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de-DE">
                <a:solidFill>
                  <a:srgbClr val="808080"/>
                </a:solidFill>
              </a:rPr>
              <a:t>2013</a:t>
            </a:r>
          </a:p>
        </p:txBody>
      </p:sp>
      <p:sp>
        <p:nvSpPr>
          <p:cNvPr id="5" name="Fußzeilenplatzhalter 4"/>
          <p:cNvSpPr>
            <a:spLocks noGrp="1"/>
          </p:cNvSpPr>
          <p:nvPr>
            <p:ph type="ftr" sz="quarter" idx="11"/>
          </p:nvPr>
        </p:nvSpPr>
        <p:spPr/>
        <p:txBody>
          <a:bodyPr/>
          <a:lstStyle>
            <a:lvl1pPr>
              <a:defRPr/>
            </a:lvl1pPr>
          </a:lstStyle>
          <a:p>
            <a:r>
              <a:rPr lang="de-DE">
                <a:solidFill>
                  <a:srgbClr val="808080"/>
                </a:solidFill>
              </a:rPr>
              <a:t>Informationsveranstaltung Koordinatoren 2013</a:t>
            </a:r>
          </a:p>
        </p:txBody>
      </p:sp>
      <p:sp>
        <p:nvSpPr>
          <p:cNvPr id="6" name="Foliennummernplatzhalter 5"/>
          <p:cNvSpPr>
            <a:spLocks noGrp="1"/>
          </p:cNvSpPr>
          <p:nvPr>
            <p:ph type="sldNum" sz="quarter" idx="12"/>
          </p:nvPr>
        </p:nvSpPr>
        <p:spPr/>
        <p:txBody>
          <a:bodyPr/>
          <a:lstStyle>
            <a:lvl1pPr>
              <a:defRPr/>
            </a:lvl1pPr>
          </a:lstStyle>
          <a:p>
            <a:fld id="{1227A2C8-B898-4DE9-94C4-C5918756630A}" type="slidenum">
              <a:rPr lang="de-DE">
                <a:solidFill>
                  <a:srgbClr val="808080"/>
                </a:solidFill>
              </a:rPr>
              <a:pPr/>
              <a:t>‹Nr.›</a:t>
            </a:fld>
            <a:endParaRPr lang="de-DE">
              <a:solidFill>
                <a:srgbClr val="808080"/>
              </a:solidFill>
            </a:endParaRPr>
          </a:p>
        </p:txBody>
      </p:sp>
    </p:spTree>
    <p:extLst>
      <p:ext uri="{BB962C8B-B14F-4D97-AF65-F5344CB8AC3E}">
        <p14:creationId xmlns:p14="http://schemas.microsoft.com/office/powerpoint/2010/main" val="1429678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de-DE">
                <a:solidFill>
                  <a:srgbClr val="808080"/>
                </a:solidFill>
              </a:rPr>
              <a:t>2013</a:t>
            </a:r>
          </a:p>
        </p:txBody>
      </p:sp>
      <p:sp>
        <p:nvSpPr>
          <p:cNvPr id="5" name="Fußzeilenplatzhalter 4"/>
          <p:cNvSpPr>
            <a:spLocks noGrp="1"/>
          </p:cNvSpPr>
          <p:nvPr>
            <p:ph type="ftr" sz="quarter" idx="11"/>
          </p:nvPr>
        </p:nvSpPr>
        <p:spPr/>
        <p:txBody>
          <a:bodyPr/>
          <a:lstStyle>
            <a:lvl1pPr>
              <a:defRPr/>
            </a:lvl1pPr>
          </a:lstStyle>
          <a:p>
            <a:r>
              <a:rPr lang="de-DE">
                <a:solidFill>
                  <a:srgbClr val="808080"/>
                </a:solidFill>
              </a:rPr>
              <a:t>Informationsveranstaltung Koordinatoren 2013</a:t>
            </a:r>
          </a:p>
        </p:txBody>
      </p:sp>
      <p:sp>
        <p:nvSpPr>
          <p:cNvPr id="6" name="Foliennummernplatzhalter 5"/>
          <p:cNvSpPr>
            <a:spLocks noGrp="1"/>
          </p:cNvSpPr>
          <p:nvPr>
            <p:ph type="sldNum" sz="quarter" idx="12"/>
          </p:nvPr>
        </p:nvSpPr>
        <p:spPr/>
        <p:txBody>
          <a:bodyPr/>
          <a:lstStyle>
            <a:lvl1pPr>
              <a:defRPr/>
            </a:lvl1pPr>
          </a:lstStyle>
          <a:p>
            <a:fld id="{9E596DC3-607C-4232-B7C1-F3757EFCB896}" type="slidenum">
              <a:rPr lang="de-DE">
                <a:solidFill>
                  <a:srgbClr val="808080"/>
                </a:solidFill>
              </a:rPr>
              <a:pPr/>
              <a:t>‹Nr.›</a:t>
            </a:fld>
            <a:endParaRPr lang="de-DE">
              <a:solidFill>
                <a:srgbClr val="808080"/>
              </a:solidFill>
            </a:endParaRPr>
          </a:p>
        </p:txBody>
      </p:sp>
    </p:spTree>
    <p:extLst>
      <p:ext uri="{BB962C8B-B14F-4D97-AF65-F5344CB8AC3E}">
        <p14:creationId xmlns:p14="http://schemas.microsoft.com/office/powerpoint/2010/main" val="1331162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de-DE">
                <a:solidFill>
                  <a:srgbClr val="808080"/>
                </a:solidFill>
              </a:rPr>
              <a:t>2013</a:t>
            </a:r>
          </a:p>
        </p:txBody>
      </p:sp>
      <p:sp>
        <p:nvSpPr>
          <p:cNvPr id="6" name="Fußzeilenplatzhalter 5"/>
          <p:cNvSpPr>
            <a:spLocks noGrp="1"/>
          </p:cNvSpPr>
          <p:nvPr>
            <p:ph type="ftr" sz="quarter" idx="11"/>
          </p:nvPr>
        </p:nvSpPr>
        <p:spPr/>
        <p:txBody>
          <a:bodyPr/>
          <a:lstStyle>
            <a:lvl1pPr>
              <a:defRPr/>
            </a:lvl1pPr>
          </a:lstStyle>
          <a:p>
            <a:r>
              <a:rPr lang="de-DE">
                <a:solidFill>
                  <a:srgbClr val="808080"/>
                </a:solidFill>
              </a:rPr>
              <a:t>Informationsveranstaltung Koordinatoren 2013</a:t>
            </a:r>
          </a:p>
        </p:txBody>
      </p:sp>
      <p:sp>
        <p:nvSpPr>
          <p:cNvPr id="7" name="Foliennummernplatzhalter 6"/>
          <p:cNvSpPr>
            <a:spLocks noGrp="1"/>
          </p:cNvSpPr>
          <p:nvPr>
            <p:ph type="sldNum" sz="quarter" idx="12"/>
          </p:nvPr>
        </p:nvSpPr>
        <p:spPr/>
        <p:txBody>
          <a:bodyPr/>
          <a:lstStyle>
            <a:lvl1pPr>
              <a:defRPr/>
            </a:lvl1pPr>
          </a:lstStyle>
          <a:p>
            <a:fld id="{5A4CFF9F-A6C6-412B-88EA-38F6284FF971}" type="slidenum">
              <a:rPr lang="de-DE">
                <a:solidFill>
                  <a:srgbClr val="808080"/>
                </a:solidFill>
              </a:rPr>
              <a:pPr/>
              <a:t>‹Nr.›</a:t>
            </a:fld>
            <a:endParaRPr lang="de-DE">
              <a:solidFill>
                <a:srgbClr val="808080"/>
              </a:solidFill>
            </a:endParaRPr>
          </a:p>
        </p:txBody>
      </p:sp>
    </p:spTree>
    <p:extLst>
      <p:ext uri="{BB962C8B-B14F-4D97-AF65-F5344CB8AC3E}">
        <p14:creationId xmlns:p14="http://schemas.microsoft.com/office/powerpoint/2010/main" val="4232192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de-DE">
                <a:solidFill>
                  <a:srgbClr val="808080"/>
                </a:solidFill>
              </a:rPr>
              <a:t>2013</a:t>
            </a:r>
          </a:p>
        </p:txBody>
      </p:sp>
      <p:sp>
        <p:nvSpPr>
          <p:cNvPr id="8" name="Fußzeilenplatzhalter 7"/>
          <p:cNvSpPr>
            <a:spLocks noGrp="1"/>
          </p:cNvSpPr>
          <p:nvPr>
            <p:ph type="ftr" sz="quarter" idx="11"/>
          </p:nvPr>
        </p:nvSpPr>
        <p:spPr/>
        <p:txBody>
          <a:bodyPr/>
          <a:lstStyle>
            <a:lvl1pPr>
              <a:defRPr/>
            </a:lvl1pPr>
          </a:lstStyle>
          <a:p>
            <a:r>
              <a:rPr lang="de-DE">
                <a:solidFill>
                  <a:srgbClr val="808080"/>
                </a:solidFill>
              </a:rPr>
              <a:t>Informationsveranstaltung Koordinatoren 2013</a:t>
            </a:r>
          </a:p>
        </p:txBody>
      </p:sp>
      <p:sp>
        <p:nvSpPr>
          <p:cNvPr id="9" name="Foliennummernplatzhalter 8"/>
          <p:cNvSpPr>
            <a:spLocks noGrp="1"/>
          </p:cNvSpPr>
          <p:nvPr>
            <p:ph type="sldNum" sz="quarter" idx="12"/>
          </p:nvPr>
        </p:nvSpPr>
        <p:spPr/>
        <p:txBody>
          <a:bodyPr/>
          <a:lstStyle>
            <a:lvl1pPr>
              <a:defRPr/>
            </a:lvl1pPr>
          </a:lstStyle>
          <a:p>
            <a:fld id="{4C57FB93-B41E-410E-908F-C146D490E0D5}" type="slidenum">
              <a:rPr lang="de-DE">
                <a:solidFill>
                  <a:srgbClr val="808080"/>
                </a:solidFill>
              </a:rPr>
              <a:pPr/>
              <a:t>‹Nr.›</a:t>
            </a:fld>
            <a:endParaRPr lang="de-DE">
              <a:solidFill>
                <a:srgbClr val="808080"/>
              </a:solidFill>
            </a:endParaRPr>
          </a:p>
        </p:txBody>
      </p:sp>
    </p:spTree>
    <p:extLst>
      <p:ext uri="{BB962C8B-B14F-4D97-AF65-F5344CB8AC3E}">
        <p14:creationId xmlns:p14="http://schemas.microsoft.com/office/powerpoint/2010/main" val="3568878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de-DE">
                <a:solidFill>
                  <a:srgbClr val="808080"/>
                </a:solidFill>
              </a:rPr>
              <a:t>2013</a:t>
            </a:r>
          </a:p>
        </p:txBody>
      </p:sp>
      <p:sp>
        <p:nvSpPr>
          <p:cNvPr id="4" name="Fußzeilenplatzhalter 3"/>
          <p:cNvSpPr>
            <a:spLocks noGrp="1"/>
          </p:cNvSpPr>
          <p:nvPr>
            <p:ph type="ftr" sz="quarter" idx="11"/>
          </p:nvPr>
        </p:nvSpPr>
        <p:spPr/>
        <p:txBody>
          <a:bodyPr/>
          <a:lstStyle>
            <a:lvl1pPr>
              <a:defRPr/>
            </a:lvl1pPr>
          </a:lstStyle>
          <a:p>
            <a:r>
              <a:rPr lang="de-DE">
                <a:solidFill>
                  <a:srgbClr val="808080"/>
                </a:solidFill>
              </a:rPr>
              <a:t>Informationsveranstaltung Koordinatoren 2013</a:t>
            </a:r>
          </a:p>
        </p:txBody>
      </p:sp>
      <p:sp>
        <p:nvSpPr>
          <p:cNvPr id="5" name="Foliennummernplatzhalter 4"/>
          <p:cNvSpPr>
            <a:spLocks noGrp="1"/>
          </p:cNvSpPr>
          <p:nvPr>
            <p:ph type="sldNum" sz="quarter" idx="12"/>
          </p:nvPr>
        </p:nvSpPr>
        <p:spPr/>
        <p:txBody>
          <a:bodyPr/>
          <a:lstStyle>
            <a:lvl1pPr>
              <a:defRPr/>
            </a:lvl1pPr>
          </a:lstStyle>
          <a:p>
            <a:fld id="{54CE512B-542B-46A9-B492-84A307510D78}" type="slidenum">
              <a:rPr lang="de-DE">
                <a:solidFill>
                  <a:srgbClr val="808080"/>
                </a:solidFill>
              </a:rPr>
              <a:pPr/>
              <a:t>‹Nr.›</a:t>
            </a:fld>
            <a:endParaRPr lang="de-DE">
              <a:solidFill>
                <a:srgbClr val="808080"/>
              </a:solidFill>
            </a:endParaRPr>
          </a:p>
        </p:txBody>
      </p:sp>
    </p:spTree>
    <p:extLst>
      <p:ext uri="{BB962C8B-B14F-4D97-AF65-F5344CB8AC3E}">
        <p14:creationId xmlns:p14="http://schemas.microsoft.com/office/powerpoint/2010/main" val="1572148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solidFill>
                  <a:srgbClr val="808080"/>
                </a:solidFill>
              </a:rPr>
              <a:t>2013</a:t>
            </a:r>
          </a:p>
        </p:txBody>
      </p:sp>
      <p:sp>
        <p:nvSpPr>
          <p:cNvPr id="3" name="Fußzeilenplatzhalter 2"/>
          <p:cNvSpPr>
            <a:spLocks noGrp="1"/>
          </p:cNvSpPr>
          <p:nvPr>
            <p:ph type="ftr" sz="quarter" idx="11"/>
          </p:nvPr>
        </p:nvSpPr>
        <p:spPr/>
        <p:txBody>
          <a:bodyPr/>
          <a:lstStyle>
            <a:lvl1pPr>
              <a:defRPr/>
            </a:lvl1pPr>
          </a:lstStyle>
          <a:p>
            <a:r>
              <a:rPr lang="de-DE">
                <a:solidFill>
                  <a:srgbClr val="808080"/>
                </a:solidFill>
              </a:rPr>
              <a:t>Informationsveranstaltung Koordinatoren 2013</a:t>
            </a:r>
          </a:p>
        </p:txBody>
      </p:sp>
      <p:sp>
        <p:nvSpPr>
          <p:cNvPr id="4" name="Foliennummernplatzhalter 3"/>
          <p:cNvSpPr>
            <a:spLocks noGrp="1"/>
          </p:cNvSpPr>
          <p:nvPr>
            <p:ph type="sldNum" sz="quarter" idx="12"/>
          </p:nvPr>
        </p:nvSpPr>
        <p:spPr/>
        <p:txBody>
          <a:bodyPr/>
          <a:lstStyle>
            <a:lvl1pPr>
              <a:defRPr/>
            </a:lvl1pPr>
          </a:lstStyle>
          <a:p>
            <a:fld id="{29444F0F-0CC5-4562-9000-9B4E6F2978E6}" type="slidenum">
              <a:rPr lang="de-DE">
                <a:solidFill>
                  <a:srgbClr val="808080"/>
                </a:solidFill>
              </a:rPr>
              <a:pPr/>
              <a:t>‹Nr.›</a:t>
            </a:fld>
            <a:endParaRPr lang="de-DE">
              <a:solidFill>
                <a:srgbClr val="808080"/>
              </a:solidFill>
            </a:endParaRPr>
          </a:p>
        </p:txBody>
      </p:sp>
    </p:spTree>
    <p:extLst>
      <p:ext uri="{BB962C8B-B14F-4D97-AF65-F5344CB8AC3E}">
        <p14:creationId xmlns:p14="http://schemas.microsoft.com/office/powerpoint/2010/main" val="3121946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de-DE">
                <a:solidFill>
                  <a:srgbClr val="808080"/>
                </a:solidFill>
              </a:rPr>
              <a:t>2013</a:t>
            </a:r>
          </a:p>
        </p:txBody>
      </p:sp>
      <p:sp>
        <p:nvSpPr>
          <p:cNvPr id="6" name="Fußzeilenplatzhalter 5"/>
          <p:cNvSpPr>
            <a:spLocks noGrp="1"/>
          </p:cNvSpPr>
          <p:nvPr>
            <p:ph type="ftr" sz="quarter" idx="11"/>
          </p:nvPr>
        </p:nvSpPr>
        <p:spPr/>
        <p:txBody>
          <a:bodyPr/>
          <a:lstStyle>
            <a:lvl1pPr>
              <a:defRPr/>
            </a:lvl1pPr>
          </a:lstStyle>
          <a:p>
            <a:r>
              <a:rPr lang="de-DE">
                <a:solidFill>
                  <a:srgbClr val="808080"/>
                </a:solidFill>
              </a:rPr>
              <a:t>Informationsveranstaltung Koordinatoren 2013</a:t>
            </a:r>
          </a:p>
        </p:txBody>
      </p:sp>
      <p:sp>
        <p:nvSpPr>
          <p:cNvPr id="7" name="Foliennummernplatzhalter 6"/>
          <p:cNvSpPr>
            <a:spLocks noGrp="1"/>
          </p:cNvSpPr>
          <p:nvPr>
            <p:ph type="sldNum" sz="quarter" idx="12"/>
          </p:nvPr>
        </p:nvSpPr>
        <p:spPr/>
        <p:txBody>
          <a:bodyPr/>
          <a:lstStyle>
            <a:lvl1pPr>
              <a:defRPr/>
            </a:lvl1pPr>
          </a:lstStyle>
          <a:p>
            <a:fld id="{1A1AAF88-25C5-4D64-B406-FEB55591E855}" type="slidenum">
              <a:rPr lang="de-DE">
                <a:solidFill>
                  <a:srgbClr val="808080"/>
                </a:solidFill>
              </a:rPr>
              <a:pPr/>
              <a:t>‹Nr.›</a:t>
            </a:fld>
            <a:endParaRPr lang="de-DE">
              <a:solidFill>
                <a:srgbClr val="808080"/>
              </a:solidFill>
            </a:endParaRPr>
          </a:p>
        </p:txBody>
      </p:sp>
    </p:spTree>
    <p:extLst>
      <p:ext uri="{BB962C8B-B14F-4D97-AF65-F5344CB8AC3E}">
        <p14:creationId xmlns:p14="http://schemas.microsoft.com/office/powerpoint/2010/main" val="2317187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de-DE">
                <a:solidFill>
                  <a:srgbClr val="808080"/>
                </a:solidFill>
              </a:rPr>
              <a:t>2013</a:t>
            </a:r>
          </a:p>
        </p:txBody>
      </p:sp>
      <p:sp>
        <p:nvSpPr>
          <p:cNvPr id="6" name="Fußzeilenplatzhalter 5"/>
          <p:cNvSpPr>
            <a:spLocks noGrp="1"/>
          </p:cNvSpPr>
          <p:nvPr>
            <p:ph type="ftr" sz="quarter" idx="11"/>
          </p:nvPr>
        </p:nvSpPr>
        <p:spPr/>
        <p:txBody>
          <a:bodyPr/>
          <a:lstStyle>
            <a:lvl1pPr>
              <a:defRPr/>
            </a:lvl1pPr>
          </a:lstStyle>
          <a:p>
            <a:r>
              <a:rPr lang="de-DE">
                <a:solidFill>
                  <a:srgbClr val="808080"/>
                </a:solidFill>
              </a:rPr>
              <a:t>Informationsveranstaltung Koordinatoren 2013</a:t>
            </a:r>
          </a:p>
        </p:txBody>
      </p:sp>
      <p:sp>
        <p:nvSpPr>
          <p:cNvPr id="7" name="Foliennummernplatzhalter 6"/>
          <p:cNvSpPr>
            <a:spLocks noGrp="1"/>
          </p:cNvSpPr>
          <p:nvPr>
            <p:ph type="sldNum" sz="quarter" idx="12"/>
          </p:nvPr>
        </p:nvSpPr>
        <p:spPr/>
        <p:txBody>
          <a:bodyPr/>
          <a:lstStyle>
            <a:lvl1pPr>
              <a:defRPr/>
            </a:lvl1pPr>
          </a:lstStyle>
          <a:p>
            <a:fld id="{8FF14DAC-C5A1-4476-B11A-531779176356}" type="slidenum">
              <a:rPr lang="de-DE">
                <a:solidFill>
                  <a:srgbClr val="808080"/>
                </a:solidFill>
              </a:rPr>
              <a:pPr/>
              <a:t>‹Nr.›</a:t>
            </a:fld>
            <a:endParaRPr lang="de-DE">
              <a:solidFill>
                <a:srgbClr val="808080"/>
              </a:solidFill>
            </a:endParaRPr>
          </a:p>
        </p:txBody>
      </p:sp>
    </p:spTree>
    <p:extLst>
      <p:ext uri="{BB962C8B-B14F-4D97-AF65-F5344CB8AC3E}">
        <p14:creationId xmlns:p14="http://schemas.microsoft.com/office/powerpoint/2010/main" val="1437191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5" name="Picture 11" descr="Unbenannt-1"/>
          <p:cNvPicPr>
            <a:picLocks noChangeAspect="1" noChangeArrowheads="1"/>
          </p:cNvPicPr>
          <p:nvPr userDrawn="1"/>
        </p:nvPicPr>
        <p:blipFill>
          <a:blip r:embed="rId13" cstate="print"/>
          <a:srcRect/>
          <a:stretch>
            <a:fillRect/>
          </a:stretch>
        </p:blipFill>
        <p:spPr bwMode="auto">
          <a:xfrm>
            <a:off x="6172200" y="228600"/>
            <a:ext cx="2736850" cy="582613"/>
          </a:xfrm>
          <a:prstGeom prst="rect">
            <a:avLst/>
          </a:prstGeom>
          <a:noFill/>
        </p:spPr>
      </p:pic>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de-DE" smtClean="0"/>
              <a:t>Sicherung von Schülerlaufbahnen im ver-kürzten Bildungsgang des Gymnasiums </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028" name="Rectangle 4"/>
          <p:cNvSpPr>
            <a:spLocks noGrp="1" noChangeArrowheads="1"/>
          </p:cNvSpPr>
          <p:nvPr>
            <p:ph type="dt" sz="half" idx="2"/>
          </p:nvPr>
        </p:nvSpPr>
        <p:spPr bwMode="auto">
          <a:xfrm>
            <a:off x="685800" y="6248400"/>
            <a:ext cx="1524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1">
                <a:solidFill>
                  <a:schemeClr val="bg2"/>
                </a:solidFill>
                <a:latin typeface="+mn-lt"/>
              </a:defRPr>
            </a:lvl1pPr>
          </a:lstStyle>
          <a:p>
            <a:pPr fontAlgn="base">
              <a:spcBef>
                <a:spcPct val="0"/>
              </a:spcBef>
              <a:spcAft>
                <a:spcPct val="0"/>
              </a:spcAft>
            </a:pPr>
            <a:r>
              <a:rPr lang="de-DE">
                <a:solidFill>
                  <a:srgbClr val="808080"/>
                </a:solidFill>
              </a:rPr>
              <a:t>2013</a:t>
            </a:r>
          </a:p>
        </p:txBody>
      </p:sp>
      <p:sp>
        <p:nvSpPr>
          <p:cNvPr id="1029" name="Rectangle 5"/>
          <p:cNvSpPr>
            <a:spLocks noGrp="1" noChangeArrowheads="1"/>
          </p:cNvSpPr>
          <p:nvPr>
            <p:ph type="ftr" sz="quarter" idx="3"/>
          </p:nvPr>
        </p:nvSpPr>
        <p:spPr bwMode="auto">
          <a:xfrm>
            <a:off x="2590800" y="6324600"/>
            <a:ext cx="4267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b="1">
                <a:solidFill>
                  <a:schemeClr val="bg2"/>
                </a:solidFill>
                <a:latin typeface="+mn-lt"/>
              </a:defRPr>
            </a:lvl1pPr>
          </a:lstStyle>
          <a:p>
            <a:pPr fontAlgn="base">
              <a:spcBef>
                <a:spcPct val="0"/>
              </a:spcBef>
              <a:spcAft>
                <a:spcPct val="0"/>
              </a:spcAft>
            </a:pPr>
            <a:r>
              <a:rPr lang="de-DE">
                <a:solidFill>
                  <a:srgbClr val="808080"/>
                </a:solidFill>
              </a:rPr>
              <a:t>Informationsveranstaltung Koordinatoren 2013</a:t>
            </a:r>
          </a:p>
        </p:txBody>
      </p:sp>
      <p:sp>
        <p:nvSpPr>
          <p:cNvPr id="1030" name="Rectangle 6"/>
          <p:cNvSpPr>
            <a:spLocks noGrp="1" noChangeArrowheads="1"/>
          </p:cNvSpPr>
          <p:nvPr>
            <p:ph type="sldNum" sz="quarter" idx="4"/>
          </p:nvPr>
        </p:nvSpPr>
        <p:spPr bwMode="auto">
          <a:xfrm>
            <a:off x="7239000" y="6248400"/>
            <a:ext cx="12192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chemeClr val="bg2"/>
                </a:solidFill>
                <a:latin typeface="+mn-lt"/>
              </a:defRPr>
            </a:lvl1pPr>
          </a:lstStyle>
          <a:p>
            <a:pPr fontAlgn="base">
              <a:spcBef>
                <a:spcPct val="0"/>
              </a:spcBef>
              <a:spcAft>
                <a:spcPct val="0"/>
              </a:spcAft>
            </a:pPr>
            <a:fld id="{9738DA6A-B7F6-47B0-80FB-D17D90B4FF26}" type="slidenum">
              <a:rPr lang="de-DE">
                <a:solidFill>
                  <a:srgbClr val="808080"/>
                </a:solidFill>
              </a:rPr>
              <a:pPr fontAlgn="base">
                <a:spcBef>
                  <a:spcPct val="0"/>
                </a:spcBef>
                <a:spcAft>
                  <a:spcPct val="0"/>
                </a:spcAft>
              </a:pPr>
              <a:t>‹Nr.›</a:t>
            </a:fld>
            <a:endParaRPr lang="de-DE">
              <a:solidFill>
                <a:srgbClr val="808080"/>
              </a:solidFill>
            </a:endParaRPr>
          </a:p>
        </p:txBody>
      </p:sp>
      <p:pic>
        <p:nvPicPr>
          <p:cNvPr id="1033" name="Picture 9"/>
          <p:cNvPicPr>
            <a:picLocks noChangeAspect="1" noChangeArrowheads="1"/>
          </p:cNvPicPr>
          <p:nvPr/>
        </p:nvPicPr>
        <p:blipFill>
          <a:blip r:embed="rId14" cstate="print"/>
          <a:srcRect/>
          <a:stretch>
            <a:fillRect/>
          </a:stretch>
        </p:blipFill>
        <p:spPr bwMode="auto">
          <a:xfrm>
            <a:off x="0" y="6553200"/>
            <a:ext cx="9144000" cy="304800"/>
          </a:xfrm>
          <a:prstGeom prst="rect">
            <a:avLst/>
          </a:prstGeom>
          <a:noFill/>
          <a:ln w="9525">
            <a:noFill/>
            <a:miter lim="800000"/>
            <a:headEnd/>
            <a:tailEnd/>
          </a:ln>
          <a:effectLst/>
        </p:spPr>
      </p:pic>
    </p:spTree>
    <p:extLst>
      <p:ext uri="{BB962C8B-B14F-4D97-AF65-F5344CB8AC3E}">
        <p14:creationId xmlns:p14="http://schemas.microsoft.com/office/powerpoint/2010/main" val="30164809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defRPr>
      </a:lvl2pPr>
      <a:lvl3pPr algn="ctr" rtl="0" fontAlgn="base">
        <a:spcBef>
          <a:spcPct val="0"/>
        </a:spcBef>
        <a:spcAft>
          <a:spcPct val="0"/>
        </a:spcAft>
        <a:defRPr sz="3200">
          <a:solidFill>
            <a:schemeClr val="tx2"/>
          </a:solidFill>
          <a:latin typeface="Arial" charset="0"/>
        </a:defRPr>
      </a:lvl3pPr>
      <a:lvl4pPr algn="ctr" rtl="0" fontAlgn="base">
        <a:spcBef>
          <a:spcPct val="0"/>
        </a:spcBef>
        <a:spcAft>
          <a:spcPct val="0"/>
        </a:spcAft>
        <a:defRPr sz="3200">
          <a:solidFill>
            <a:schemeClr val="tx2"/>
          </a:solidFill>
          <a:latin typeface="Arial" charset="0"/>
        </a:defRPr>
      </a:lvl4pPr>
      <a:lvl5pPr algn="ctr" rtl="0" fontAlgn="base">
        <a:spcBef>
          <a:spcPct val="0"/>
        </a:spcBef>
        <a:spcAft>
          <a:spcPct val="0"/>
        </a:spcAft>
        <a:defRPr sz="3200">
          <a:solidFill>
            <a:schemeClr val="tx2"/>
          </a:solidFill>
          <a:latin typeface="Arial" charset="0"/>
        </a:defRPr>
      </a:lvl5pPr>
      <a:lvl6pPr marL="457200" algn="ctr" rtl="0" fontAlgn="base">
        <a:spcBef>
          <a:spcPct val="0"/>
        </a:spcBef>
        <a:spcAft>
          <a:spcPct val="0"/>
        </a:spcAft>
        <a:defRPr sz="3200">
          <a:solidFill>
            <a:schemeClr val="tx2"/>
          </a:solidFill>
          <a:latin typeface="Arial" charset="0"/>
        </a:defRPr>
      </a:lvl6pPr>
      <a:lvl7pPr marL="914400" algn="ctr" rtl="0" fontAlgn="base">
        <a:spcBef>
          <a:spcPct val="0"/>
        </a:spcBef>
        <a:spcAft>
          <a:spcPct val="0"/>
        </a:spcAft>
        <a:defRPr sz="3200">
          <a:solidFill>
            <a:schemeClr val="tx2"/>
          </a:solidFill>
          <a:latin typeface="Arial" charset="0"/>
        </a:defRPr>
      </a:lvl7pPr>
      <a:lvl8pPr marL="1371600" algn="ctr" rtl="0" fontAlgn="base">
        <a:spcBef>
          <a:spcPct val="0"/>
        </a:spcBef>
        <a:spcAft>
          <a:spcPct val="0"/>
        </a:spcAft>
        <a:defRPr sz="3200">
          <a:solidFill>
            <a:schemeClr val="tx2"/>
          </a:solidFill>
          <a:latin typeface="Arial" charset="0"/>
        </a:defRPr>
      </a:lvl8pPr>
      <a:lvl9pPr marL="1828800" algn="ctr" rtl="0" fontAlgn="base">
        <a:spcBef>
          <a:spcPct val="0"/>
        </a:spcBef>
        <a:spcAft>
          <a:spcPct val="0"/>
        </a:spcAft>
        <a:defRPr sz="3200">
          <a:solidFill>
            <a:schemeClr val="tx2"/>
          </a:solidFill>
          <a:latin typeface="Arial" charset="0"/>
        </a:defRPr>
      </a:lvl9pPr>
    </p:titleStyle>
    <p:body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5" name="Picture 11" descr="Unbenannt-1"/>
          <p:cNvPicPr>
            <a:picLocks noChangeAspect="1" noChangeArrowheads="1"/>
          </p:cNvPicPr>
          <p:nvPr userDrawn="1"/>
        </p:nvPicPr>
        <p:blipFill>
          <a:blip r:embed="rId13" cstate="print"/>
          <a:srcRect/>
          <a:stretch>
            <a:fillRect/>
          </a:stretch>
        </p:blipFill>
        <p:spPr bwMode="auto">
          <a:xfrm>
            <a:off x="6172200" y="228600"/>
            <a:ext cx="2736850" cy="582613"/>
          </a:xfrm>
          <a:prstGeom prst="rect">
            <a:avLst/>
          </a:prstGeom>
          <a:noFill/>
        </p:spPr>
      </p:pic>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de-DE" smtClean="0"/>
              <a:t>Sicherung von Schülerlaufbahnen im ver-kürzten Bildungsgang des Gymnasiums </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028" name="Rectangle 4"/>
          <p:cNvSpPr>
            <a:spLocks noGrp="1" noChangeArrowheads="1"/>
          </p:cNvSpPr>
          <p:nvPr>
            <p:ph type="dt" sz="half" idx="2"/>
          </p:nvPr>
        </p:nvSpPr>
        <p:spPr bwMode="auto">
          <a:xfrm>
            <a:off x="685800" y="6248400"/>
            <a:ext cx="1524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1">
                <a:solidFill>
                  <a:schemeClr val="bg2"/>
                </a:solidFill>
                <a:latin typeface="+mn-lt"/>
              </a:defRPr>
            </a:lvl1pPr>
          </a:lstStyle>
          <a:p>
            <a:pPr fontAlgn="base">
              <a:spcBef>
                <a:spcPct val="0"/>
              </a:spcBef>
              <a:spcAft>
                <a:spcPct val="0"/>
              </a:spcAft>
            </a:pPr>
            <a:r>
              <a:rPr lang="de-DE">
                <a:solidFill>
                  <a:srgbClr val="808080"/>
                </a:solidFill>
              </a:rPr>
              <a:t>2013</a:t>
            </a:r>
          </a:p>
        </p:txBody>
      </p:sp>
      <p:sp>
        <p:nvSpPr>
          <p:cNvPr id="1029" name="Rectangle 5"/>
          <p:cNvSpPr>
            <a:spLocks noGrp="1" noChangeArrowheads="1"/>
          </p:cNvSpPr>
          <p:nvPr>
            <p:ph type="ftr" sz="quarter" idx="3"/>
          </p:nvPr>
        </p:nvSpPr>
        <p:spPr bwMode="auto">
          <a:xfrm>
            <a:off x="2590800" y="6324600"/>
            <a:ext cx="4267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b="1">
                <a:solidFill>
                  <a:schemeClr val="bg2"/>
                </a:solidFill>
                <a:latin typeface="+mn-lt"/>
              </a:defRPr>
            </a:lvl1pPr>
          </a:lstStyle>
          <a:p>
            <a:pPr fontAlgn="base">
              <a:spcBef>
                <a:spcPct val="0"/>
              </a:spcBef>
              <a:spcAft>
                <a:spcPct val="0"/>
              </a:spcAft>
            </a:pPr>
            <a:r>
              <a:rPr lang="de-DE">
                <a:solidFill>
                  <a:srgbClr val="808080"/>
                </a:solidFill>
              </a:rPr>
              <a:t>Informationsveranstaltung Koordinatoren 2013</a:t>
            </a:r>
          </a:p>
        </p:txBody>
      </p:sp>
      <p:sp>
        <p:nvSpPr>
          <p:cNvPr id="1030" name="Rectangle 6"/>
          <p:cNvSpPr>
            <a:spLocks noGrp="1" noChangeArrowheads="1"/>
          </p:cNvSpPr>
          <p:nvPr>
            <p:ph type="sldNum" sz="quarter" idx="4"/>
          </p:nvPr>
        </p:nvSpPr>
        <p:spPr bwMode="auto">
          <a:xfrm>
            <a:off x="7239000" y="6248400"/>
            <a:ext cx="12192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chemeClr val="bg2"/>
                </a:solidFill>
                <a:latin typeface="+mn-lt"/>
              </a:defRPr>
            </a:lvl1pPr>
          </a:lstStyle>
          <a:p>
            <a:pPr fontAlgn="base">
              <a:spcBef>
                <a:spcPct val="0"/>
              </a:spcBef>
              <a:spcAft>
                <a:spcPct val="0"/>
              </a:spcAft>
            </a:pPr>
            <a:fld id="{9738DA6A-B7F6-47B0-80FB-D17D90B4FF26}" type="slidenum">
              <a:rPr lang="de-DE">
                <a:solidFill>
                  <a:srgbClr val="808080"/>
                </a:solidFill>
              </a:rPr>
              <a:pPr fontAlgn="base">
                <a:spcBef>
                  <a:spcPct val="0"/>
                </a:spcBef>
                <a:spcAft>
                  <a:spcPct val="0"/>
                </a:spcAft>
              </a:pPr>
              <a:t>‹Nr.›</a:t>
            </a:fld>
            <a:endParaRPr lang="de-DE">
              <a:solidFill>
                <a:srgbClr val="808080"/>
              </a:solidFill>
            </a:endParaRPr>
          </a:p>
        </p:txBody>
      </p:sp>
      <p:pic>
        <p:nvPicPr>
          <p:cNvPr id="1033" name="Picture 9"/>
          <p:cNvPicPr>
            <a:picLocks noChangeAspect="1" noChangeArrowheads="1"/>
          </p:cNvPicPr>
          <p:nvPr/>
        </p:nvPicPr>
        <p:blipFill>
          <a:blip r:embed="rId14" cstate="print"/>
          <a:srcRect/>
          <a:stretch>
            <a:fillRect/>
          </a:stretch>
        </p:blipFill>
        <p:spPr bwMode="auto">
          <a:xfrm>
            <a:off x="0" y="6553200"/>
            <a:ext cx="9144000" cy="304800"/>
          </a:xfrm>
          <a:prstGeom prst="rect">
            <a:avLst/>
          </a:prstGeom>
          <a:noFill/>
          <a:ln w="9525">
            <a:noFill/>
            <a:miter lim="800000"/>
            <a:headEnd/>
            <a:tailEnd/>
          </a:ln>
          <a:effectLst/>
        </p:spPr>
      </p:pic>
    </p:spTree>
    <p:extLst>
      <p:ext uri="{BB962C8B-B14F-4D97-AF65-F5344CB8AC3E}">
        <p14:creationId xmlns:p14="http://schemas.microsoft.com/office/powerpoint/2010/main" val="32138485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defRPr>
      </a:lvl2pPr>
      <a:lvl3pPr algn="ctr" rtl="0" fontAlgn="base">
        <a:spcBef>
          <a:spcPct val="0"/>
        </a:spcBef>
        <a:spcAft>
          <a:spcPct val="0"/>
        </a:spcAft>
        <a:defRPr sz="3200">
          <a:solidFill>
            <a:schemeClr val="tx2"/>
          </a:solidFill>
          <a:latin typeface="Arial" charset="0"/>
        </a:defRPr>
      </a:lvl3pPr>
      <a:lvl4pPr algn="ctr" rtl="0" fontAlgn="base">
        <a:spcBef>
          <a:spcPct val="0"/>
        </a:spcBef>
        <a:spcAft>
          <a:spcPct val="0"/>
        </a:spcAft>
        <a:defRPr sz="3200">
          <a:solidFill>
            <a:schemeClr val="tx2"/>
          </a:solidFill>
          <a:latin typeface="Arial" charset="0"/>
        </a:defRPr>
      </a:lvl4pPr>
      <a:lvl5pPr algn="ctr" rtl="0" fontAlgn="base">
        <a:spcBef>
          <a:spcPct val="0"/>
        </a:spcBef>
        <a:spcAft>
          <a:spcPct val="0"/>
        </a:spcAft>
        <a:defRPr sz="3200">
          <a:solidFill>
            <a:schemeClr val="tx2"/>
          </a:solidFill>
          <a:latin typeface="Arial" charset="0"/>
        </a:defRPr>
      </a:lvl5pPr>
      <a:lvl6pPr marL="457200" algn="ctr" rtl="0" fontAlgn="base">
        <a:spcBef>
          <a:spcPct val="0"/>
        </a:spcBef>
        <a:spcAft>
          <a:spcPct val="0"/>
        </a:spcAft>
        <a:defRPr sz="3200">
          <a:solidFill>
            <a:schemeClr val="tx2"/>
          </a:solidFill>
          <a:latin typeface="Arial" charset="0"/>
        </a:defRPr>
      </a:lvl6pPr>
      <a:lvl7pPr marL="914400" algn="ctr" rtl="0" fontAlgn="base">
        <a:spcBef>
          <a:spcPct val="0"/>
        </a:spcBef>
        <a:spcAft>
          <a:spcPct val="0"/>
        </a:spcAft>
        <a:defRPr sz="3200">
          <a:solidFill>
            <a:schemeClr val="tx2"/>
          </a:solidFill>
          <a:latin typeface="Arial" charset="0"/>
        </a:defRPr>
      </a:lvl7pPr>
      <a:lvl8pPr marL="1371600" algn="ctr" rtl="0" fontAlgn="base">
        <a:spcBef>
          <a:spcPct val="0"/>
        </a:spcBef>
        <a:spcAft>
          <a:spcPct val="0"/>
        </a:spcAft>
        <a:defRPr sz="3200">
          <a:solidFill>
            <a:schemeClr val="tx2"/>
          </a:solidFill>
          <a:latin typeface="Arial" charset="0"/>
        </a:defRPr>
      </a:lvl8pPr>
      <a:lvl9pPr marL="1828800" algn="ctr" rtl="0" fontAlgn="base">
        <a:spcBef>
          <a:spcPct val="0"/>
        </a:spcBef>
        <a:spcAft>
          <a:spcPct val="0"/>
        </a:spcAft>
        <a:defRPr sz="3200">
          <a:solidFill>
            <a:schemeClr val="tx2"/>
          </a:solidFill>
          <a:latin typeface="Arial" charset="0"/>
        </a:defRPr>
      </a:lvl9pPr>
    </p:titleStyle>
    <p:body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4" name="Rectangle 16"/>
          <p:cNvSpPr>
            <a:spLocks noGrp="1" noChangeArrowheads="1"/>
          </p:cNvSpPr>
          <p:nvPr>
            <p:ph type="ctrTitle"/>
          </p:nvPr>
        </p:nvSpPr>
        <p:spPr>
          <a:xfrm>
            <a:off x="457200" y="4038600"/>
            <a:ext cx="6923112" cy="2133600"/>
          </a:xfrm>
        </p:spPr>
        <p:txBody>
          <a:bodyPr/>
          <a:lstStyle/>
          <a:p>
            <a:pPr algn="l">
              <a:lnSpc>
                <a:spcPct val="150000"/>
              </a:lnSpc>
            </a:pPr>
            <a:r>
              <a:rPr lang="de-DE" sz="2800" b="1" dirty="0" smtClean="0">
                <a:latin typeface="Calibri" panose="020F0502020204030204" pitchFamily="34" charset="0"/>
                <a:cs typeface="Times New Roman" charset="0"/>
              </a:rPr>
              <a:t>Implementationsrunde II:</a:t>
            </a:r>
            <a:br>
              <a:rPr lang="de-DE" sz="2800" b="1" dirty="0" smtClean="0">
                <a:latin typeface="Calibri" panose="020F0502020204030204" pitchFamily="34" charset="0"/>
                <a:cs typeface="Times New Roman" charset="0"/>
              </a:rPr>
            </a:br>
            <a:r>
              <a:rPr lang="de-DE" sz="2800" b="1" dirty="0" smtClean="0">
                <a:latin typeface="Calibri" panose="020F0502020204030204" pitchFamily="34" charset="0"/>
                <a:cs typeface="Times New Roman" charset="0"/>
              </a:rPr>
              <a:t>Abitur 2017</a:t>
            </a:r>
            <a:r>
              <a:rPr lang="de-DE" sz="2800" b="1" dirty="0"/>
              <a:t/>
            </a:r>
            <a:br>
              <a:rPr lang="de-DE" sz="2800" b="1" dirty="0"/>
            </a:br>
            <a:endParaRPr lang="de-DE" sz="2800" b="1" dirty="0"/>
          </a:p>
        </p:txBody>
      </p:sp>
    </p:spTree>
    <p:extLst>
      <p:ext uri="{BB962C8B-B14F-4D97-AF65-F5344CB8AC3E}">
        <p14:creationId xmlns:p14="http://schemas.microsoft.com/office/powerpoint/2010/main" val="1318077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10</a:t>
            </a:fld>
            <a:endParaRPr lang="de-DE">
              <a:solidFill>
                <a:srgbClr val="808080"/>
              </a:solidFill>
            </a:endParaRPr>
          </a:p>
        </p:txBody>
      </p:sp>
      <p:sp>
        <p:nvSpPr>
          <p:cNvPr id="2" name="Titel 1"/>
          <p:cNvSpPr>
            <a:spLocks noGrp="1"/>
          </p:cNvSpPr>
          <p:nvPr>
            <p:ph type="title"/>
          </p:nvPr>
        </p:nvSpPr>
        <p:spPr>
          <a:xfrm>
            <a:off x="107504" y="260648"/>
            <a:ext cx="6696744" cy="648072"/>
          </a:xfrm>
          <a:noFill/>
        </p:spPr>
        <p:txBody>
          <a:bodyPr/>
          <a:lstStyle/>
          <a:p>
            <a:pPr algn="l"/>
            <a:r>
              <a:rPr lang="de-DE" sz="2400" b="1" dirty="0" smtClean="0">
                <a:latin typeface="Calibri" panose="020F0502020204030204" pitchFamily="34" charset="0"/>
              </a:rPr>
              <a:t>Vorgaben zum Zentralabitur 2017 (KLP: Grundkurs)</a:t>
            </a:r>
            <a:endParaRPr lang="de-DE" sz="2400" b="1" dirty="0">
              <a:latin typeface="Calibri" panose="020F0502020204030204" pitchFamily="34" charset="0"/>
            </a:endParaRPr>
          </a:p>
        </p:txBody>
      </p:sp>
      <p:graphicFrame>
        <p:nvGraphicFramePr>
          <p:cNvPr id="3" name="Tabelle 2"/>
          <p:cNvGraphicFramePr>
            <a:graphicFrameLocks noGrp="1"/>
          </p:cNvGraphicFramePr>
          <p:nvPr>
            <p:extLst>
              <p:ext uri="{D42A27DB-BD31-4B8C-83A1-F6EECF244321}">
                <p14:modId xmlns:p14="http://schemas.microsoft.com/office/powerpoint/2010/main" val="2958260337"/>
              </p:ext>
            </p:extLst>
          </p:nvPr>
        </p:nvGraphicFramePr>
        <p:xfrm>
          <a:off x="107504" y="980728"/>
          <a:ext cx="8928991" cy="5616623"/>
        </p:xfrm>
        <a:graphic>
          <a:graphicData uri="http://schemas.openxmlformats.org/drawingml/2006/table">
            <a:tbl>
              <a:tblPr firstRow="1" firstCol="1" bandRow="1">
                <a:tableStyleId>{5C22544A-7EE6-4342-B048-85BDC9FD1C3A}</a:tableStyleId>
              </a:tblPr>
              <a:tblGrid>
                <a:gridCol w="2231933"/>
                <a:gridCol w="2478176"/>
                <a:gridCol w="2144393"/>
                <a:gridCol w="2074489"/>
              </a:tblGrid>
              <a:tr h="566785">
                <a:tc>
                  <a:txBody>
                    <a:bodyPr/>
                    <a:lstStyle/>
                    <a:p>
                      <a:pPr algn="l">
                        <a:lnSpc>
                          <a:spcPts val="1200"/>
                        </a:lnSpc>
                        <a:spcBef>
                          <a:spcPts val="600"/>
                        </a:spcBef>
                        <a:spcAft>
                          <a:spcPts val="0"/>
                        </a:spcAft>
                        <a:tabLst>
                          <a:tab pos="457200" algn="l"/>
                        </a:tabLst>
                      </a:pPr>
                      <a:r>
                        <a:rPr lang="de-DE" sz="1100" dirty="0">
                          <a:solidFill>
                            <a:schemeClr val="tx1"/>
                          </a:solidFill>
                          <a:effectLst/>
                        </a:rPr>
                        <a:t>Physiologie der Ernährung</a:t>
                      </a:r>
                      <a:endParaRPr lang="de-DE" sz="1100" dirty="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Ernährung in verschiedenen </a:t>
                      </a:r>
                      <a:br>
                        <a:rPr lang="de-DE" sz="1100">
                          <a:solidFill>
                            <a:schemeClr val="tx1"/>
                          </a:solidFill>
                          <a:effectLst/>
                        </a:rPr>
                      </a:br>
                      <a:r>
                        <a:rPr lang="de-DE" sz="1100">
                          <a:solidFill>
                            <a:schemeClr val="tx1"/>
                          </a:solidFill>
                          <a:effectLst/>
                        </a:rPr>
                        <a:t>Lebensphasen und Lebens-situationen</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Pathophysiologie der </a:t>
                      </a:r>
                      <a:br>
                        <a:rPr lang="de-DE" sz="1100">
                          <a:solidFill>
                            <a:schemeClr val="tx1"/>
                          </a:solidFill>
                          <a:effectLst/>
                        </a:rPr>
                      </a:br>
                      <a:r>
                        <a:rPr lang="de-DE" sz="1100">
                          <a:solidFill>
                            <a:schemeClr val="tx1"/>
                          </a:solidFill>
                          <a:effectLst/>
                        </a:rPr>
                        <a:t>Ernährung</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Ernährungsökologie</a:t>
                      </a:r>
                      <a:endParaRPr lang="de-DE" sz="1100" dirty="0">
                        <a:solidFill>
                          <a:schemeClr val="tx1"/>
                        </a:solidFill>
                        <a:effectLst/>
                        <a:latin typeface="Arial"/>
                        <a:ea typeface="Times New Roman"/>
                      </a:endParaRPr>
                    </a:p>
                  </a:txBody>
                  <a:tcPr marL="37686" marR="37686" marT="29661" marB="19890"/>
                </a:tc>
              </a:tr>
              <a:tr h="1078149">
                <a:tc>
                  <a:txBody>
                    <a:bodyPr/>
                    <a:lstStyle/>
                    <a:p>
                      <a:pPr algn="l">
                        <a:lnSpc>
                          <a:spcPct val="100000"/>
                        </a:lnSpc>
                        <a:spcBef>
                          <a:spcPts val="0"/>
                        </a:spcBef>
                        <a:spcAft>
                          <a:spcPts val="0"/>
                        </a:spcAft>
                        <a:tabLst>
                          <a:tab pos="457200" algn="l"/>
                        </a:tabLst>
                      </a:pPr>
                      <a:r>
                        <a:rPr lang="de-DE" sz="1000" dirty="0">
                          <a:solidFill>
                            <a:schemeClr val="tx1"/>
                          </a:solidFill>
                          <a:effectLst/>
                        </a:rPr>
                        <a:t>Stoffwechsel der Hauptnährstoffe</a:t>
                      </a:r>
                    </a:p>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Physiologische und </a:t>
                      </a:r>
                      <a:r>
                        <a:rPr lang="de-DE" sz="1000" b="1" dirty="0" smtClean="0">
                          <a:effectLst/>
                        </a:rPr>
                        <a:t>stoffwechsel-physiologische </a:t>
                      </a:r>
                      <a:r>
                        <a:rPr lang="de-DE" sz="1000" b="1" dirty="0">
                          <a:effectLst/>
                        </a:rPr>
                        <a:t>Zusammenhänge und Lebensbedingungen </a:t>
                      </a:r>
                      <a:r>
                        <a:rPr lang="de-DE" sz="1000" b="1" dirty="0" smtClean="0">
                          <a:effectLst/>
                        </a:rPr>
                        <a:t>bei</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smtClean="0">
                          <a:solidFill>
                            <a:srgbClr val="FF0000"/>
                          </a:solidFill>
                          <a:effectLst/>
                        </a:rPr>
                        <a:t>Sportlern</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Schwangeren und Stillenden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Regulation der </a:t>
                      </a:r>
                      <a:r>
                        <a:rPr lang="de-DE" sz="1000" b="1" dirty="0" smtClean="0">
                          <a:effectLst/>
                        </a:rPr>
                        <a:t>Nährstoffaufnahme</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Hunger-Sättigungsregulation</a:t>
                      </a:r>
                    </a:p>
                    <a:p>
                      <a:pPr marL="457200">
                        <a:lnSpc>
                          <a:spcPct val="100000"/>
                        </a:lnSpc>
                        <a:spcBef>
                          <a:spcPts val="0"/>
                        </a:spcBef>
                        <a:spcAft>
                          <a:spcPts val="0"/>
                        </a:spcAft>
                      </a:pPr>
                      <a:r>
                        <a:rPr lang="de-DE" sz="1000" dirty="0">
                          <a:effectLst/>
                        </a:rPr>
                        <a:t> </a:t>
                      </a:r>
                      <a:endParaRPr lang="de-DE" sz="1000" dirty="0">
                        <a:effectLst/>
                        <a:latin typeface="Calibri"/>
                        <a:ea typeface="Calibri"/>
                        <a:cs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Ernährung als mehrdimensionales Phänomen</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Vitamine und </a:t>
                      </a:r>
                      <a:r>
                        <a:rPr lang="de-DE" sz="1000" dirty="0" smtClean="0">
                          <a:solidFill>
                            <a:schemeClr val="tx1"/>
                          </a:solidFill>
                          <a:effectLst/>
                        </a:rPr>
                        <a:t>Mineralstoffe</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Eisen, Calcium</a:t>
                      </a: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b="0" dirty="0">
                          <a:solidFill>
                            <a:srgbClr val="FF0000"/>
                          </a:solidFill>
                          <a:effectLst/>
                        </a:rPr>
                        <a:t>Vitamin A, D, C, </a:t>
                      </a:r>
                      <a:r>
                        <a:rPr lang="en-US" sz="1000" b="0" dirty="0" err="1">
                          <a:solidFill>
                            <a:srgbClr val="FF0000"/>
                          </a:solidFill>
                          <a:effectLst/>
                        </a:rPr>
                        <a:t>Folsäure</a:t>
                      </a: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Nährstoff- und Energiebedarf</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Stoffwechselprozesse und Stoffwechselstörungen</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Vollwerternährung und alternative </a:t>
                      </a:r>
                      <a:r>
                        <a:rPr lang="de-DE" sz="1000" b="1" dirty="0" smtClean="0">
                          <a:solidFill>
                            <a:schemeClr val="tx1"/>
                          </a:solidFill>
                          <a:effectLst/>
                        </a:rPr>
                        <a:t>Ernährungsformen</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Prinzipien vegetarischer Ernä</a:t>
                      </a:r>
                      <a:r>
                        <a:rPr lang="de-DE" sz="1000" dirty="0">
                          <a:effectLst/>
                        </a:rPr>
                        <a:t>hrungsformen</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Nährstoffträger</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Prinzipien für die Zusammenstellung einer bedarfsgerechten Kost</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Formen der Fehlernährung</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Strategien der </a:t>
                      </a:r>
                      <a:r>
                        <a:rPr lang="de-DE" sz="1000" b="1" dirty="0" smtClean="0">
                          <a:effectLst/>
                        </a:rPr>
                        <a:t>Wirtschaft</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bio- und gentechnologische Verfahren in der Getreideproduktion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r>
              <a:tr h="1419059">
                <a:tc>
                  <a:txBody>
                    <a:bodyPr/>
                    <a:lstStyle/>
                    <a:p>
                      <a:pPr algn="l">
                        <a:lnSpc>
                          <a:spcPct val="100000"/>
                        </a:lnSpc>
                        <a:spcBef>
                          <a:spcPts val="0"/>
                        </a:spcBef>
                        <a:spcAft>
                          <a:spcPts val="0"/>
                        </a:spcAft>
                        <a:tabLst>
                          <a:tab pos="457200" algn="l"/>
                        </a:tabLst>
                      </a:pPr>
                      <a:r>
                        <a:rPr lang="de-DE" sz="1000" dirty="0">
                          <a:solidFill>
                            <a:schemeClr val="tx1"/>
                          </a:solidFill>
                          <a:effectLst/>
                        </a:rPr>
                        <a:t>Hormonelle </a:t>
                      </a:r>
                      <a:r>
                        <a:rPr lang="de-DE" sz="1000" dirty="0" smtClean="0">
                          <a:solidFill>
                            <a:schemeClr val="tx1"/>
                          </a:solidFill>
                          <a:effectLst/>
                        </a:rPr>
                        <a:t>Regulation</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Calcium-</a:t>
                      </a:r>
                      <a:r>
                        <a:rPr lang="de-DE" sz="1000" b="0" dirty="0" smtClean="0">
                          <a:solidFill>
                            <a:srgbClr val="FF0000"/>
                          </a:solidFill>
                          <a:effectLst/>
                        </a:rPr>
                        <a:t>Stoffwechsel</a:t>
                      </a:r>
                    </a:p>
                    <a:p>
                      <a:pPr marL="342900" lvl="0" indent="-342900">
                        <a:lnSpc>
                          <a:spcPct val="100000"/>
                        </a:lnSpc>
                        <a:spcBef>
                          <a:spcPts val="0"/>
                        </a:spcBef>
                        <a:spcAft>
                          <a:spcPts val="0"/>
                        </a:spcAft>
                        <a:buClr>
                          <a:srgbClr val="FF0000"/>
                        </a:buClr>
                        <a:buSzPts val="1200"/>
                        <a:buFont typeface="Symbol"/>
                        <a:buChar char=""/>
                        <a:tabLst>
                          <a:tab pos="230505" algn="l"/>
                        </a:tabLst>
                      </a:pP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i="1" dirty="0" smtClean="0">
                          <a:effectLst/>
                        </a:rPr>
                        <a:t>Lebensmittelunverträglichkeiten</a:t>
                      </a:r>
                    </a:p>
                    <a:p>
                      <a:pPr algn="l">
                        <a:lnSpc>
                          <a:spcPct val="100000"/>
                        </a:lnSpc>
                        <a:spcBef>
                          <a:spcPts val="0"/>
                        </a:spcBef>
                        <a:spcAft>
                          <a:spcPts val="0"/>
                        </a:spcAft>
                        <a:tabLst>
                          <a:tab pos="457200" algn="l"/>
                        </a:tabLst>
                      </a:pPr>
                      <a:endParaRPr lang="de-DE" sz="1000" b="1" i="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i="1" dirty="0" err="1">
                          <a:solidFill>
                            <a:srgbClr val="FF0000"/>
                          </a:solidFill>
                          <a:effectLst/>
                        </a:rPr>
                        <a:t>Lactoseintoleranz</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effectLst/>
                        </a:rPr>
                        <a:t>Ernährungssituation der Bevölkerung unter verschiedenen regionalen und globalen </a:t>
                      </a:r>
                      <a:r>
                        <a:rPr lang="de-DE" sz="1000" b="1" dirty="0" smtClean="0">
                          <a:effectLst/>
                        </a:rPr>
                        <a:t>Bedingungen</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Ernährungssituation von Kindern in einem Entwicklungsland</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737240">
                <a:tc>
                  <a:txBody>
                    <a:bodyPr/>
                    <a:lstStyle/>
                    <a:p>
                      <a:pPr algn="l">
                        <a:lnSpc>
                          <a:spcPct val="100000"/>
                        </a:lnSpc>
                        <a:spcBef>
                          <a:spcPts val="0"/>
                        </a:spcBef>
                        <a:spcAft>
                          <a:spcPts val="0"/>
                        </a:spcAft>
                        <a:tabLst>
                          <a:tab pos="457200" algn="l"/>
                        </a:tabLst>
                      </a:pPr>
                      <a:r>
                        <a:rPr lang="de-DE" sz="1000" dirty="0">
                          <a:solidFill>
                            <a:schemeClr val="tx1"/>
                          </a:solidFill>
                          <a:effectLst/>
                        </a:rPr>
                        <a:t>Bedeutung des Wassers</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Krankheitsbilder, Therapie und </a:t>
                      </a:r>
                      <a:r>
                        <a:rPr lang="de-DE" sz="1000" b="1" dirty="0" smtClean="0">
                          <a:solidFill>
                            <a:schemeClr val="tx1"/>
                          </a:solidFill>
                          <a:effectLst/>
                        </a:rPr>
                        <a:t>Prophylaxe</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Adipositas</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bl>
          </a:graphicData>
        </a:graphic>
      </p:graphicFrame>
      <p:sp>
        <p:nvSpPr>
          <p:cNvPr id="4" name="Rectangle 1"/>
          <p:cNvSpPr>
            <a:spLocks noChangeArrowheads="1"/>
          </p:cNvSpPr>
          <p:nvPr/>
        </p:nvSpPr>
        <p:spPr bwMode="auto">
          <a:xfrm>
            <a:off x="2098675" y="6572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feld 5"/>
          <p:cNvSpPr txBox="1"/>
          <p:nvPr/>
        </p:nvSpPr>
        <p:spPr>
          <a:xfrm>
            <a:off x="1619672" y="256490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8" name="Textfeld 7"/>
          <p:cNvSpPr txBox="1"/>
          <p:nvPr/>
        </p:nvSpPr>
        <p:spPr>
          <a:xfrm>
            <a:off x="1907704" y="292494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9" name="Textfeld 8"/>
          <p:cNvSpPr txBox="1"/>
          <p:nvPr/>
        </p:nvSpPr>
        <p:spPr>
          <a:xfrm>
            <a:off x="1619672" y="4797152"/>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1" name="Textfeld 10"/>
          <p:cNvSpPr txBox="1"/>
          <p:nvPr/>
        </p:nvSpPr>
        <p:spPr>
          <a:xfrm>
            <a:off x="4139952" y="1772816"/>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3" name="Textfeld 12"/>
          <p:cNvSpPr txBox="1"/>
          <p:nvPr/>
        </p:nvSpPr>
        <p:spPr>
          <a:xfrm>
            <a:off x="6156176" y="148478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4" name="Textfeld 13"/>
          <p:cNvSpPr txBox="1"/>
          <p:nvPr/>
        </p:nvSpPr>
        <p:spPr>
          <a:xfrm>
            <a:off x="6372200" y="472514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5" name="Textfeld 14"/>
          <p:cNvSpPr txBox="1"/>
          <p:nvPr/>
        </p:nvSpPr>
        <p:spPr>
          <a:xfrm>
            <a:off x="8493968" y="386104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6" name="Textfeld 15"/>
          <p:cNvSpPr txBox="1"/>
          <p:nvPr/>
        </p:nvSpPr>
        <p:spPr>
          <a:xfrm>
            <a:off x="7020272" y="5805264"/>
            <a:ext cx="648072" cy="707886"/>
          </a:xfrm>
          <a:prstGeom prst="rect">
            <a:avLst/>
          </a:prstGeom>
          <a:noFill/>
        </p:spPr>
        <p:txBody>
          <a:bodyPr wrap="square" rtlCol="0">
            <a:spAutoFit/>
          </a:bodyPr>
          <a:lstStyle/>
          <a:p>
            <a:endParaRPr lang="de-DE" sz="4000" dirty="0"/>
          </a:p>
        </p:txBody>
      </p:sp>
      <p:sp>
        <p:nvSpPr>
          <p:cNvPr id="18" name="Textfeld 17"/>
          <p:cNvSpPr txBox="1"/>
          <p:nvPr/>
        </p:nvSpPr>
        <p:spPr>
          <a:xfrm>
            <a:off x="6084168" y="602128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20" name="Textfeld 19"/>
          <p:cNvSpPr txBox="1"/>
          <p:nvPr/>
        </p:nvSpPr>
        <p:spPr>
          <a:xfrm>
            <a:off x="8316416" y="530120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7" name="Legende mit Linie 2 5"/>
          <p:cNvSpPr/>
          <p:nvPr/>
        </p:nvSpPr>
        <p:spPr>
          <a:xfrm>
            <a:off x="3275856" y="3284984"/>
            <a:ext cx="5472608" cy="3024336"/>
          </a:xfrm>
          <a:prstGeom prst="borderCallout2">
            <a:avLst>
              <a:gd name="adj1" fmla="val -581"/>
              <a:gd name="adj2" fmla="val 29527"/>
              <a:gd name="adj3" fmla="val -18908"/>
              <a:gd name="adj4" fmla="val 27073"/>
              <a:gd name="adj5" fmla="val -34155"/>
              <a:gd name="adj6" fmla="val 24588"/>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4000" dirty="0" smtClean="0">
                <a:sym typeface="Wingdings"/>
              </a:rPr>
              <a:t></a:t>
            </a:r>
            <a:r>
              <a:rPr lang="de-DE" sz="2000" b="1" u="sng" dirty="0">
                <a:sym typeface="Wingdings"/>
              </a:rPr>
              <a:t> </a:t>
            </a:r>
            <a:r>
              <a:rPr lang="de-DE" sz="2000" b="1" u="sng" dirty="0" smtClean="0">
                <a:sym typeface="Wingdings"/>
              </a:rPr>
              <a:t>Umgang mit Fachwissen</a:t>
            </a:r>
          </a:p>
          <a:p>
            <a:r>
              <a:rPr lang="de-DE" dirty="0"/>
              <a:t>Die </a:t>
            </a:r>
            <a:r>
              <a:rPr lang="de-DE" dirty="0" err="1"/>
              <a:t>SuS</a:t>
            </a:r>
            <a:r>
              <a:rPr lang="de-DE" dirty="0"/>
              <a:t> erklären Unterschiede im Gesamtenergie- und -nährstoffbedarf von verschiedenen Altersstufen und Berufsgruppen sowie in speziellen Lebenssituationen unter Einbeziehung der D-A-CH-Referenzwerte und der Besonderheiten im Stoffwechsel (UF1, UF2)</a:t>
            </a:r>
          </a:p>
          <a:p>
            <a:r>
              <a:rPr lang="de-DE" dirty="0"/>
              <a:t> </a:t>
            </a:r>
          </a:p>
          <a:p>
            <a:r>
              <a:rPr lang="de-DE" dirty="0" smtClean="0">
                <a:sym typeface="Wingdings"/>
              </a:rPr>
              <a:t> Fokussierung auf </a:t>
            </a:r>
            <a:r>
              <a:rPr lang="de-DE" u="sng" dirty="0" smtClean="0">
                <a:sym typeface="Wingdings"/>
              </a:rPr>
              <a:t>die genannten Gruppen</a:t>
            </a:r>
            <a:endParaRPr lang="de-DE" dirty="0"/>
          </a:p>
        </p:txBody>
      </p:sp>
    </p:spTree>
    <p:extLst>
      <p:ext uri="{BB962C8B-B14F-4D97-AF65-F5344CB8AC3E}">
        <p14:creationId xmlns:p14="http://schemas.microsoft.com/office/powerpoint/2010/main" val="9038121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11</a:t>
            </a:fld>
            <a:endParaRPr lang="de-DE">
              <a:solidFill>
                <a:srgbClr val="808080"/>
              </a:solidFill>
            </a:endParaRPr>
          </a:p>
        </p:txBody>
      </p:sp>
      <p:sp>
        <p:nvSpPr>
          <p:cNvPr id="2" name="Titel 1"/>
          <p:cNvSpPr>
            <a:spLocks noGrp="1"/>
          </p:cNvSpPr>
          <p:nvPr>
            <p:ph type="title"/>
          </p:nvPr>
        </p:nvSpPr>
        <p:spPr>
          <a:xfrm>
            <a:off x="107504" y="260648"/>
            <a:ext cx="6696744" cy="648072"/>
          </a:xfrm>
          <a:noFill/>
        </p:spPr>
        <p:txBody>
          <a:bodyPr/>
          <a:lstStyle/>
          <a:p>
            <a:pPr algn="l"/>
            <a:r>
              <a:rPr lang="de-DE" sz="2400" b="1" dirty="0" smtClean="0">
                <a:latin typeface="Calibri" panose="020F0502020204030204" pitchFamily="34" charset="0"/>
              </a:rPr>
              <a:t>Vorgaben zum Zentralabitur 2017 (KLP: Grundkurs)</a:t>
            </a:r>
            <a:endParaRPr lang="de-DE" sz="2400" b="1" dirty="0">
              <a:latin typeface="Calibri" panose="020F0502020204030204" pitchFamily="34" charset="0"/>
            </a:endParaRPr>
          </a:p>
        </p:txBody>
      </p:sp>
      <p:graphicFrame>
        <p:nvGraphicFramePr>
          <p:cNvPr id="3" name="Tabelle 2"/>
          <p:cNvGraphicFramePr>
            <a:graphicFrameLocks noGrp="1"/>
          </p:cNvGraphicFramePr>
          <p:nvPr>
            <p:extLst>
              <p:ext uri="{D42A27DB-BD31-4B8C-83A1-F6EECF244321}">
                <p14:modId xmlns:p14="http://schemas.microsoft.com/office/powerpoint/2010/main" val="1418242709"/>
              </p:ext>
            </p:extLst>
          </p:nvPr>
        </p:nvGraphicFramePr>
        <p:xfrm>
          <a:off x="107504" y="980728"/>
          <a:ext cx="8928991" cy="5616623"/>
        </p:xfrm>
        <a:graphic>
          <a:graphicData uri="http://schemas.openxmlformats.org/drawingml/2006/table">
            <a:tbl>
              <a:tblPr firstRow="1" firstCol="1" bandRow="1">
                <a:tableStyleId>{5C22544A-7EE6-4342-B048-85BDC9FD1C3A}</a:tableStyleId>
              </a:tblPr>
              <a:tblGrid>
                <a:gridCol w="2231933"/>
                <a:gridCol w="2478176"/>
                <a:gridCol w="2144393"/>
                <a:gridCol w="2074489"/>
              </a:tblGrid>
              <a:tr h="566785">
                <a:tc>
                  <a:txBody>
                    <a:bodyPr/>
                    <a:lstStyle/>
                    <a:p>
                      <a:pPr algn="l">
                        <a:lnSpc>
                          <a:spcPts val="1200"/>
                        </a:lnSpc>
                        <a:spcBef>
                          <a:spcPts val="600"/>
                        </a:spcBef>
                        <a:spcAft>
                          <a:spcPts val="0"/>
                        </a:spcAft>
                        <a:tabLst>
                          <a:tab pos="457200" algn="l"/>
                        </a:tabLst>
                      </a:pPr>
                      <a:r>
                        <a:rPr lang="de-DE" sz="1100" dirty="0">
                          <a:solidFill>
                            <a:schemeClr val="tx1"/>
                          </a:solidFill>
                          <a:effectLst/>
                        </a:rPr>
                        <a:t>Physiologie der Ernährung</a:t>
                      </a:r>
                      <a:endParaRPr lang="de-DE" sz="1100" dirty="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Ernährung in verschiedenen </a:t>
                      </a:r>
                      <a:br>
                        <a:rPr lang="de-DE" sz="1100">
                          <a:solidFill>
                            <a:schemeClr val="tx1"/>
                          </a:solidFill>
                          <a:effectLst/>
                        </a:rPr>
                      </a:br>
                      <a:r>
                        <a:rPr lang="de-DE" sz="1100">
                          <a:solidFill>
                            <a:schemeClr val="tx1"/>
                          </a:solidFill>
                          <a:effectLst/>
                        </a:rPr>
                        <a:t>Lebensphasen und Lebens-situationen</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Pathophysiologie der </a:t>
                      </a:r>
                      <a:br>
                        <a:rPr lang="de-DE" sz="1100">
                          <a:solidFill>
                            <a:schemeClr val="tx1"/>
                          </a:solidFill>
                          <a:effectLst/>
                        </a:rPr>
                      </a:br>
                      <a:r>
                        <a:rPr lang="de-DE" sz="1100">
                          <a:solidFill>
                            <a:schemeClr val="tx1"/>
                          </a:solidFill>
                          <a:effectLst/>
                        </a:rPr>
                        <a:t>Ernährung</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Ernährungsökologie</a:t>
                      </a:r>
                      <a:endParaRPr lang="de-DE" sz="1100" dirty="0">
                        <a:solidFill>
                          <a:schemeClr val="tx1"/>
                        </a:solidFill>
                        <a:effectLst/>
                        <a:latin typeface="Arial"/>
                        <a:ea typeface="Times New Roman"/>
                      </a:endParaRPr>
                    </a:p>
                  </a:txBody>
                  <a:tcPr marL="37686" marR="37686" marT="29661" marB="19890"/>
                </a:tc>
              </a:tr>
              <a:tr h="1078149">
                <a:tc>
                  <a:txBody>
                    <a:bodyPr/>
                    <a:lstStyle/>
                    <a:p>
                      <a:pPr algn="l">
                        <a:lnSpc>
                          <a:spcPct val="100000"/>
                        </a:lnSpc>
                        <a:spcBef>
                          <a:spcPts val="0"/>
                        </a:spcBef>
                        <a:spcAft>
                          <a:spcPts val="0"/>
                        </a:spcAft>
                        <a:tabLst>
                          <a:tab pos="457200" algn="l"/>
                        </a:tabLst>
                      </a:pPr>
                      <a:r>
                        <a:rPr lang="de-DE" sz="1000" dirty="0">
                          <a:solidFill>
                            <a:schemeClr val="tx1"/>
                          </a:solidFill>
                          <a:effectLst/>
                        </a:rPr>
                        <a:t>Stoffwechsel der Hauptnährstoffe</a:t>
                      </a:r>
                    </a:p>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Physiologische und </a:t>
                      </a:r>
                      <a:r>
                        <a:rPr lang="de-DE" sz="1000" b="1" dirty="0" smtClean="0">
                          <a:effectLst/>
                        </a:rPr>
                        <a:t>stoffwechsel-physiologische </a:t>
                      </a:r>
                      <a:r>
                        <a:rPr lang="de-DE" sz="1000" b="1" dirty="0">
                          <a:effectLst/>
                        </a:rPr>
                        <a:t>Zusammenhänge und Lebensbedingungen </a:t>
                      </a:r>
                      <a:r>
                        <a:rPr lang="de-DE" sz="1000" b="1" dirty="0" smtClean="0">
                          <a:effectLst/>
                        </a:rPr>
                        <a:t>bei</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smtClean="0">
                          <a:solidFill>
                            <a:srgbClr val="FF0000"/>
                          </a:solidFill>
                          <a:effectLst/>
                        </a:rPr>
                        <a:t>Sportlern</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Schwangeren und Stillenden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Regulation der </a:t>
                      </a:r>
                      <a:r>
                        <a:rPr lang="de-DE" sz="1000" b="1" dirty="0" smtClean="0">
                          <a:effectLst/>
                        </a:rPr>
                        <a:t>Nährstoffaufnahme</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Hunger-Sättigungsregulation</a:t>
                      </a:r>
                    </a:p>
                    <a:p>
                      <a:pPr marL="457200">
                        <a:lnSpc>
                          <a:spcPct val="100000"/>
                        </a:lnSpc>
                        <a:spcBef>
                          <a:spcPts val="0"/>
                        </a:spcBef>
                        <a:spcAft>
                          <a:spcPts val="0"/>
                        </a:spcAft>
                      </a:pPr>
                      <a:r>
                        <a:rPr lang="de-DE" sz="1000" dirty="0">
                          <a:effectLst/>
                        </a:rPr>
                        <a:t> </a:t>
                      </a:r>
                      <a:endParaRPr lang="de-DE" sz="1000" dirty="0">
                        <a:effectLst/>
                        <a:latin typeface="Calibri"/>
                        <a:ea typeface="Calibri"/>
                        <a:cs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Ernährung als mehrdimensionales Phänomen</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Vitamine und </a:t>
                      </a:r>
                      <a:r>
                        <a:rPr lang="de-DE" sz="1000" dirty="0" smtClean="0">
                          <a:solidFill>
                            <a:schemeClr val="tx1"/>
                          </a:solidFill>
                          <a:effectLst/>
                        </a:rPr>
                        <a:t>Mineralstoffe</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Eisen, Calcium</a:t>
                      </a: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b="0" dirty="0">
                          <a:solidFill>
                            <a:srgbClr val="FF0000"/>
                          </a:solidFill>
                          <a:effectLst/>
                        </a:rPr>
                        <a:t>Vitamin A, D, C, </a:t>
                      </a:r>
                      <a:r>
                        <a:rPr lang="en-US" sz="1000" b="0" dirty="0" err="1">
                          <a:solidFill>
                            <a:srgbClr val="FF0000"/>
                          </a:solidFill>
                          <a:effectLst/>
                        </a:rPr>
                        <a:t>Folsäure</a:t>
                      </a: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Nährstoff- und Energiebedarf</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Stoffwechselprozesse und Stoffwechselstörungen</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Vollwerternährung und alternative </a:t>
                      </a:r>
                      <a:r>
                        <a:rPr lang="de-DE" sz="1000" b="1" dirty="0" smtClean="0">
                          <a:solidFill>
                            <a:schemeClr val="tx1"/>
                          </a:solidFill>
                          <a:effectLst/>
                        </a:rPr>
                        <a:t>Ernährungsformen</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Prinzipien vegetarischer Ernährungsformen</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Nährstoffträger</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Prinzipien für die Zusammenstellung einer bedarfsgerechten Kost</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Formen der Fehlernährung</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Strategien der </a:t>
                      </a:r>
                      <a:r>
                        <a:rPr lang="de-DE" sz="1000" b="1" dirty="0" smtClean="0">
                          <a:effectLst/>
                        </a:rPr>
                        <a:t>Wirtschaft</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bio- und gentechnologische Verfahren in der Getreideproduktion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r>
              <a:tr h="1419059">
                <a:tc>
                  <a:txBody>
                    <a:bodyPr/>
                    <a:lstStyle/>
                    <a:p>
                      <a:pPr algn="l">
                        <a:lnSpc>
                          <a:spcPct val="100000"/>
                        </a:lnSpc>
                        <a:spcBef>
                          <a:spcPts val="0"/>
                        </a:spcBef>
                        <a:spcAft>
                          <a:spcPts val="0"/>
                        </a:spcAft>
                        <a:tabLst>
                          <a:tab pos="457200" algn="l"/>
                        </a:tabLst>
                      </a:pPr>
                      <a:r>
                        <a:rPr lang="de-DE" sz="1000" dirty="0">
                          <a:solidFill>
                            <a:schemeClr val="tx1"/>
                          </a:solidFill>
                          <a:effectLst/>
                        </a:rPr>
                        <a:t>Hormonelle </a:t>
                      </a:r>
                      <a:r>
                        <a:rPr lang="de-DE" sz="1000" dirty="0" smtClean="0">
                          <a:solidFill>
                            <a:schemeClr val="tx1"/>
                          </a:solidFill>
                          <a:effectLst/>
                        </a:rPr>
                        <a:t>Regulation</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Calcium-</a:t>
                      </a:r>
                      <a:r>
                        <a:rPr lang="de-DE" sz="1000" b="0" dirty="0" smtClean="0">
                          <a:solidFill>
                            <a:srgbClr val="FF0000"/>
                          </a:solidFill>
                          <a:effectLst/>
                        </a:rPr>
                        <a:t>Stoffwechsel</a:t>
                      </a:r>
                    </a:p>
                    <a:p>
                      <a:pPr marL="342900" lvl="0" indent="-342900">
                        <a:lnSpc>
                          <a:spcPct val="100000"/>
                        </a:lnSpc>
                        <a:spcBef>
                          <a:spcPts val="0"/>
                        </a:spcBef>
                        <a:spcAft>
                          <a:spcPts val="0"/>
                        </a:spcAft>
                        <a:buClr>
                          <a:srgbClr val="FF0000"/>
                        </a:buClr>
                        <a:buSzPts val="1200"/>
                        <a:buFont typeface="Symbol"/>
                        <a:buChar char=""/>
                        <a:tabLst>
                          <a:tab pos="230505" algn="l"/>
                        </a:tabLst>
                      </a:pP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i="1" dirty="0" smtClean="0">
                          <a:effectLst/>
                        </a:rPr>
                        <a:t>Lebensmittelunverträglichkeiten</a:t>
                      </a:r>
                    </a:p>
                    <a:p>
                      <a:pPr algn="l">
                        <a:lnSpc>
                          <a:spcPct val="100000"/>
                        </a:lnSpc>
                        <a:spcBef>
                          <a:spcPts val="0"/>
                        </a:spcBef>
                        <a:spcAft>
                          <a:spcPts val="0"/>
                        </a:spcAft>
                        <a:tabLst>
                          <a:tab pos="457200" algn="l"/>
                        </a:tabLst>
                      </a:pPr>
                      <a:endParaRPr lang="de-DE" sz="1000" b="1" i="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i="1" dirty="0" err="1">
                          <a:solidFill>
                            <a:srgbClr val="FF0000"/>
                          </a:solidFill>
                          <a:effectLst/>
                        </a:rPr>
                        <a:t>Lactoseintoleranz</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effectLst/>
                        </a:rPr>
                        <a:t>Ernährungssituation der Bevölkerung unter verschiedenen regionalen und globalen </a:t>
                      </a:r>
                      <a:r>
                        <a:rPr lang="de-DE" sz="1000" b="1" dirty="0" smtClean="0">
                          <a:effectLst/>
                        </a:rPr>
                        <a:t>Bedingungen</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Ernährungssituation von Kindern in einem Entwicklungsland</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737240">
                <a:tc>
                  <a:txBody>
                    <a:bodyPr/>
                    <a:lstStyle/>
                    <a:p>
                      <a:pPr algn="l">
                        <a:lnSpc>
                          <a:spcPct val="100000"/>
                        </a:lnSpc>
                        <a:spcBef>
                          <a:spcPts val="0"/>
                        </a:spcBef>
                        <a:spcAft>
                          <a:spcPts val="0"/>
                        </a:spcAft>
                        <a:tabLst>
                          <a:tab pos="457200" algn="l"/>
                        </a:tabLst>
                      </a:pPr>
                      <a:r>
                        <a:rPr lang="de-DE" sz="1000" dirty="0">
                          <a:solidFill>
                            <a:schemeClr val="tx1"/>
                          </a:solidFill>
                          <a:effectLst/>
                        </a:rPr>
                        <a:t>Bedeutung des Wassers</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Krankheitsbilder, Therapie und </a:t>
                      </a:r>
                      <a:r>
                        <a:rPr lang="de-DE" sz="1000" b="1" dirty="0" smtClean="0">
                          <a:solidFill>
                            <a:schemeClr val="tx1"/>
                          </a:solidFill>
                          <a:effectLst/>
                        </a:rPr>
                        <a:t>Prophylaxe</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Adipositas</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bl>
          </a:graphicData>
        </a:graphic>
      </p:graphicFrame>
      <p:sp>
        <p:nvSpPr>
          <p:cNvPr id="4" name="Rectangle 1"/>
          <p:cNvSpPr>
            <a:spLocks noChangeArrowheads="1"/>
          </p:cNvSpPr>
          <p:nvPr/>
        </p:nvSpPr>
        <p:spPr bwMode="auto">
          <a:xfrm>
            <a:off x="2098675" y="6572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feld 5"/>
          <p:cNvSpPr txBox="1"/>
          <p:nvPr/>
        </p:nvSpPr>
        <p:spPr>
          <a:xfrm>
            <a:off x="1619672" y="256490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8" name="Textfeld 7"/>
          <p:cNvSpPr txBox="1"/>
          <p:nvPr/>
        </p:nvSpPr>
        <p:spPr>
          <a:xfrm>
            <a:off x="1907704" y="292494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9" name="Textfeld 8"/>
          <p:cNvSpPr txBox="1"/>
          <p:nvPr/>
        </p:nvSpPr>
        <p:spPr>
          <a:xfrm>
            <a:off x="1619672" y="4797152"/>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1" name="Textfeld 10"/>
          <p:cNvSpPr txBox="1"/>
          <p:nvPr/>
        </p:nvSpPr>
        <p:spPr>
          <a:xfrm>
            <a:off x="4139952" y="1772816"/>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3" name="Textfeld 12"/>
          <p:cNvSpPr txBox="1"/>
          <p:nvPr/>
        </p:nvSpPr>
        <p:spPr>
          <a:xfrm>
            <a:off x="6156176" y="148478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4" name="Textfeld 13"/>
          <p:cNvSpPr txBox="1"/>
          <p:nvPr/>
        </p:nvSpPr>
        <p:spPr>
          <a:xfrm>
            <a:off x="6372200" y="472514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5" name="Textfeld 14"/>
          <p:cNvSpPr txBox="1"/>
          <p:nvPr/>
        </p:nvSpPr>
        <p:spPr>
          <a:xfrm>
            <a:off x="8493968" y="386104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6" name="Textfeld 15"/>
          <p:cNvSpPr txBox="1"/>
          <p:nvPr/>
        </p:nvSpPr>
        <p:spPr>
          <a:xfrm>
            <a:off x="7020272" y="5805264"/>
            <a:ext cx="648072" cy="707886"/>
          </a:xfrm>
          <a:prstGeom prst="rect">
            <a:avLst/>
          </a:prstGeom>
          <a:noFill/>
        </p:spPr>
        <p:txBody>
          <a:bodyPr wrap="square" rtlCol="0">
            <a:spAutoFit/>
          </a:bodyPr>
          <a:lstStyle/>
          <a:p>
            <a:endParaRPr lang="de-DE" sz="4000" dirty="0"/>
          </a:p>
        </p:txBody>
      </p:sp>
      <p:sp>
        <p:nvSpPr>
          <p:cNvPr id="18" name="Textfeld 17"/>
          <p:cNvSpPr txBox="1"/>
          <p:nvPr/>
        </p:nvSpPr>
        <p:spPr>
          <a:xfrm>
            <a:off x="6084168" y="602128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20" name="Textfeld 19"/>
          <p:cNvSpPr txBox="1"/>
          <p:nvPr/>
        </p:nvSpPr>
        <p:spPr>
          <a:xfrm>
            <a:off x="8316416" y="530120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7" name="Legende mit Linie 2 5"/>
          <p:cNvSpPr/>
          <p:nvPr/>
        </p:nvSpPr>
        <p:spPr>
          <a:xfrm>
            <a:off x="3203848" y="3717032"/>
            <a:ext cx="5400600" cy="2652102"/>
          </a:xfrm>
          <a:prstGeom prst="borderCallout2">
            <a:avLst>
              <a:gd name="adj1" fmla="val -2798"/>
              <a:gd name="adj2" fmla="val 24590"/>
              <a:gd name="adj3" fmla="val -22911"/>
              <a:gd name="adj4" fmla="val 24721"/>
              <a:gd name="adj5" fmla="val -54077"/>
              <a:gd name="adj6" fmla="val 24822"/>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4000" dirty="0" smtClean="0">
                <a:sym typeface="Wingdings"/>
              </a:rPr>
              <a:t></a:t>
            </a:r>
            <a:r>
              <a:rPr lang="de-DE" sz="2000" b="1" u="sng" dirty="0" smtClean="0">
                <a:sym typeface="Wingdings"/>
              </a:rPr>
              <a:t>Bewertung</a:t>
            </a:r>
          </a:p>
          <a:p>
            <a:r>
              <a:rPr lang="de-DE" dirty="0" smtClean="0"/>
              <a:t>Die SuS recherchieren für eine ausgewählte Personengruppe bezogen auf z. B. Alter, Beruf oder spezielle Lebenssituation den Energie- und Nährstoffbedarf und nutzen die Ergebnisse für Problemlösungen (K2, K4).</a:t>
            </a:r>
          </a:p>
          <a:p>
            <a:endParaRPr lang="de-DE" dirty="0"/>
          </a:p>
          <a:p>
            <a:r>
              <a:rPr lang="de-DE" dirty="0" smtClean="0">
                <a:sym typeface="Wingdings"/>
              </a:rPr>
              <a:t> Fokussierung auf </a:t>
            </a:r>
            <a:r>
              <a:rPr lang="de-DE" u="sng" dirty="0" smtClean="0">
                <a:sym typeface="Wingdings"/>
              </a:rPr>
              <a:t>die genannten Gruppen</a:t>
            </a:r>
            <a:endParaRPr lang="de-DE" dirty="0"/>
          </a:p>
        </p:txBody>
      </p:sp>
    </p:spTree>
    <p:extLst>
      <p:ext uri="{BB962C8B-B14F-4D97-AF65-F5344CB8AC3E}">
        <p14:creationId xmlns:p14="http://schemas.microsoft.com/office/powerpoint/2010/main" val="31769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12</a:t>
            </a:fld>
            <a:endParaRPr lang="de-DE">
              <a:solidFill>
                <a:srgbClr val="808080"/>
              </a:solidFill>
            </a:endParaRPr>
          </a:p>
        </p:txBody>
      </p:sp>
      <p:sp>
        <p:nvSpPr>
          <p:cNvPr id="2" name="Titel 1"/>
          <p:cNvSpPr>
            <a:spLocks noGrp="1"/>
          </p:cNvSpPr>
          <p:nvPr>
            <p:ph type="title"/>
          </p:nvPr>
        </p:nvSpPr>
        <p:spPr>
          <a:xfrm>
            <a:off x="107504" y="260648"/>
            <a:ext cx="6696744" cy="648072"/>
          </a:xfrm>
          <a:noFill/>
        </p:spPr>
        <p:txBody>
          <a:bodyPr/>
          <a:lstStyle/>
          <a:p>
            <a:pPr algn="l"/>
            <a:r>
              <a:rPr lang="de-DE" sz="2400" b="1" dirty="0" smtClean="0">
                <a:latin typeface="Calibri" panose="020F0502020204030204" pitchFamily="34" charset="0"/>
              </a:rPr>
              <a:t>Vorgaben zum Zentralabitur 2017 (KLP: Grundkurs)</a:t>
            </a:r>
            <a:endParaRPr lang="de-DE" sz="2400" b="1" dirty="0">
              <a:latin typeface="Calibri" panose="020F0502020204030204" pitchFamily="34" charset="0"/>
            </a:endParaRPr>
          </a:p>
        </p:txBody>
      </p:sp>
      <p:graphicFrame>
        <p:nvGraphicFramePr>
          <p:cNvPr id="3" name="Tabelle 2"/>
          <p:cNvGraphicFramePr>
            <a:graphicFrameLocks noGrp="1"/>
          </p:cNvGraphicFramePr>
          <p:nvPr>
            <p:extLst>
              <p:ext uri="{D42A27DB-BD31-4B8C-83A1-F6EECF244321}">
                <p14:modId xmlns:p14="http://schemas.microsoft.com/office/powerpoint/2010/main" val="872140396"/>
              </p:ext>
            </p:extLst>
          </p:nvPr>
        </p:nvGraphicFramePr>
        <p:xfrm>
          <a:off x="107504" y="980728"/>
          <a:ext cx="8928991" cy="5616623"/>
        </p:xfrm>
        <a:graphic>
          <a:graphicData uri="http://schemas.openxmlformats.org/drawingml/2006/table">
            <a:tbl>
              <a:tblPr firstRow="1" firstCol="1" bandRow="1">
                <a:tableStyleId>{5C22544A-7EE6-4342-B048-85BDC9FD1C3A}</a:tableStyleId>
              </a:tblPr>
              <a:tblGrid>
                <a:gridCol w="2231933"/>
                <a:gridCol w="2478176"/>
                <a:gridCol w="2144393"/>
                <a:gridCol w="2074489"/>
              </a:tblGrid>
              <a:tr h="566785">
                <a:tc>
                  <a:txBody>
                    <a:bodyPr/>
                    <a:lstStyle/>
                    <a:p>
                      <a:pPr algn="l">
                        <a:lnSpc>
                          <a:spcPts val="1200"/>
                        </a:lnSpc>
                        <a:spcBef>
                          <a:spcPts val="600"/>
                        </a:spcBef>
                        <a:spcAft>
                          <a:spcPts val="0"/>
                        </a:spcAft>
                        <a:tabLst>
                          <a:tab pos="457200" algn="l"/>
                        </a:tabLst>
                      </a:pPr>
                      <a:r>
                        <a:rPr lang="de-DE" sz="1100" dirty="0">
                          <a:solidFill>
                            <a:schemeClr val="tx1"/>
                          </a:solidFill>
                          <a:effectLst/>
                        </a:rPr>
                        <a:t>Physiologie der Ernährung</a:t>
                      </a:r>
                      <a:endParaRPr lang="de-DE" sz="1100" dirty="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Ernährung in verschiedenen </a:t>
                      </a:r>
                      <a:br>
                        <a:rPr lang="de-DE" sz="1100">
                          <a:solidFill>
                            <a:schemeClr val="tx1"/>
                          </a:solidFill>
                          <a:effectLst/>
                        </a:rPr>
                      </a:br>
                      <a:r>
                        <a:rPr lang="de-DE" sz="1100">
                          <a:solidFill>
                            <a:schemeClr val="tx1"/>
                          </a:solidFill>
                          <a:effectLst/>
                        </a:rPr>
                        <a:t>Lebensphasen und Lebens-situationen</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Pathophysiologie der </a:t>
                      </a:r>
                      <a:br>
                        <a:rPr lang="de-DE" sz="1100">
                          <a:solidFill>
                            <a:schemeClr val="tx1"/>
                          </a:solidFill>
                          <a:effectLst/>
                        </a:rPr>
                      </a:br>
                      <a:r>
                        <a:rPr lang="de-DE" sz="1100">
                          <a:solidFill>
                            <a:schemeClr val="tx1"/>
                          </a:solidFill>
                          <a:effectLst/>
                        </a:rPr>
                        <a:t>Ernährung</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Ernährungsökologie</a:t>
                      </a:r>
                      <a:endParaRPr lang="de-DE" sz="1100" dirty="0">
                        <a:solidFill>
                          <a:schemeClr val="tx1"/>
                        </a:solidFill>
                        <a:effectLst/>
                        <a:latin typeface="Arial"/>
                        <a:ea typeface="Times New Roman"/>
                      </a:endParaRPr>
                    </a:p>
                  </a:txBody>
                  <a:tcPr marL="37686" marR="37686" marT="29661" marB="19890"/>
                </a:tc>
              </a:tr>
              <a:tr h="1078149">
                <a:tc>
                  <a:txBody>
                    <a:bodyPr/>
                    <a:lstStyle/>
                    <a:p>
                      <a:pPr algn="l">
                        <a:lnSpc>
                          <a:spcPct val="100000"/>
                        </a:lnSpc>
                        <a:spcBef>
                          <a:spcPts val="0"/>
                        </a:spcBef>
                        <a:spcAft>
                          <a:spcPts val="0"/>
                        </a:spcAft>
                        <a:tabLst>
                          <a:tab pos="457200" algn="l"/>
                        </a:tabLst>
                      </a:pPr>
                      <a:r>
                        <a:rPr lang="de-DE" sz="1000" dirty="0">
                          <a:solidFill>
                            <a:schemeClr val="tx1"/>
                          </a:solidFill>
                          <a:effectLst/>
                        </a:rPr>
                        <a:t>Stoffwechsel der Hauptnährstoffe</a:t>
                      </a:r>
                    </a:p>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Physiologische und </a:t>
                      </a:r>
                      <a:r>
                        <a:rPr lang="de-DE" sz="1000" b="1" dirty="0" smtClean="0">
                          <a:effectLst/>
                        </a:rPr>
                        <a:t>stoffwechsel-physiologische </a:t>
                      </a:r>
                      <a:r>
                        <a:rPr lang="de-DE" sz="1000" b="1" dirty="0">
                          <a:effectLst/>
                        </a:rPr>
                        <a:t>Zusammenhänge und Lebensbedingungen </a:t>
                      </a:r>
                      <a:r>
                        <a:rPr lang="de-DE" sz="1000" b="1" dirty="0" smtClean="0">
                          <a:effectLst/>
                        </a:rPr>
                        <a:t>bei</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smtClean="0">
                          <a:solidFill>
                            <a:srgbClr val="FF0000"/>
                          </a:solidFill>
                          <a:effectLst/>
                        </a:rPr>
                        <a:t>Sportlern</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Schwangeren und Stillenden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Regulation der </a:t>
                      </a:r>
                      <a:r>
                        <a:rPr lang="de-DE" sz="1000" b="1" dirty="0" smtClean="0">
                          <a:effectLst/>
                        </a:rPr>
                        <a:t>Nährstoffaufnahme</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Hunger-Sättigungsregulation</a:t>
                      </a:r>
                    </a:p>
                    <a:p>
                      <a:pPr marL="457200">
                        <a:lnSpc>
                          <a:spcPct val="100000"/>
                        </a:lnSpc>
                        <a:spcBef>
                          <a:spcPts val="0"/>
                        </a:spcBef>
                        <a:spcAft>
                          <a:spcPts val="0"/>
                        </a:spcAft>
                      </a:pPr>
                      <a:r>
                        <a:rPr lang="de-DE" sz="1000" dirty="0">
                          <a:effectLst/>
                        </a:rPr>
                        <a:t> </a:t>
                      </a:r>
                      <a:endParaRPr lang="de-DE" sz="1000" dirty="0">
                        <a:effectLst/>
                        <a:latin typeface="Calibri"/>
                        <a:ea typeface="Calibri"/>
                        <a:cs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Ernährung als mehrdimensionales Phänomen</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Vitamine und </a:t>
                      </a:r>
                      <a:r>
                        <a:rPr lang="de-DE" sz="1000" dirty="0" smtClean="0">
                          <a:solidFill>
                            <a:schemeClr val="tx1"/>
                          </a:solidFill>
                          <a:effectLst/>
                        </a:rPr>
                        <a:t>Mineralstoffe</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Eisen, Calcium</a:t>
                      </a: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b="0" dirty="0">
                          <a:solidFill>
                            <a:srgbClr val="FF0000"/>
                          </a:solidFill>
                          <a:effectLst/>
                        </a:rPr>
                        <a:t>Vitamin A, D, C, </a:t>
                      </a:r>
                      <a:r>
                        <a:rPr lang="en-US" sz="1000" b="0" dirty="0" err="1">
                          <a:solidFill>
                            <a:srgbClr val="FF0000"/>
                          </a:solidFill>
                          <a:effectLst/>
                        </a:rPr>
                        <a:t>Folsäure</a:t>
                      </a: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Nährstoff- und Energiebedarf</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Stoffwechselprozesse und Stoffwechselstörungen</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Vollwerternährung und alternative </a:t>
                      </a:r>
                      <a:r>
                        <a:rPr lang="de-DE" sz="1000" b="1" dirty="0" smtClean="0">
                          <a:solidFill>
                            <a:schemeClr val="tx1"/>
                          </a:solidFill>
                          <a:effectLst/>
                        </a:rPr>
                        <a:t>Ernährungsformen</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effectLst/>
                        </a:rPr>
                        <a:t>Prinzipien vegetarischer Ernährungsformen</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Nährstoffträger</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Prinzipien für die Zusammenstellung einer bedarfsgerechten Kost</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Formen der Fehlernährung</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Strategien der </a:t>
                      </a:r>
                      <a:r>
                        <a:rPr lang="de-DE" sz="1000" b="1" dirty="0" smtClean="0">
                          <a:effectLst/>
                        </a:rPr>
                        <a:t>Wirtschaft</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bio- und gentechnologische Verfahren in der Getreideproduktion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r>
              <a:tr h="1419059">
                <a:tc>
                  <a:txBody>
                    <a:bodyPr/>
                    <a:lstStyle/>
                    <a:p>
                      <a:pPr algn="l">
                        <a:lnSpc>
                          <a:spcPct val="100000"/>
                        </a:lnSpc>
                        <a:spcBef>
                          <a:spcPts val="0"/>
                        </a:spcBef>
                        <a:spcAft>
                          <a:spcPts val="0"/>
                        </a:spcAft>
                        <a:tabLst>
                          <a:tab pos="457200" algn="l"/>
                        </a:tabLst>
                      </a:pPr>
                      <a:r>
                        <a:rPr lang="de-DE" sz="1000" dirty="0">
                          <a:solidFill>
                            <a:schemeClr val="tx1"/>
                          </a:solidFill>
                          <a:effectLst/>
                        </a:rPr>
                        <a:t>Hormonelle </a:t>
                      </a:r>
                      <a:r>
                        <a:rPr lang="de-DE" sz="1000" dirty="0" smtClean="0">
                          <a:solidFill>
                            <a:schemeClr val="tx1"/>
                          </a:solidFill>
                          <a:effectLst/>
                        </a:rPr>
                        <a:t>Regulation</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Calcium-</a:t>
                      </a:r>
                      <a:r>
                        <a:rPr lang="de-DE" sz="1000" b="0" dirty="0" smtClean="0">
                          <a:solidFill>
                            <a:srgbClr val="FF0000"/>
                          </a:solidFill>
                          <a:effectLst/>
                        </a:rPr>
                        <a:t>Stoffwechsel</a:t>
                      </a:r>
                    </a:p>
                    <a:p>
                      <a:pPr marL="342900" lvl="0" indent="-342900">
                        <a:lnSpc>
                          <a:spcPct val="100000"/>
                        </a:lnSpc>
                        <a:spcBef>
                          <a:spcPts val="0"/>
                        </a:spcBef>
                        <a:spcAft>
                          <a:spcPts val="0"/>
                        </a:spcAft>
                        <a:buClr>
                          <a:srgbClr val="FF0000"/>
                        </a:buClr>
                        <a:buSzPts val="1200"/>
                        <a:buFont typeface="Symbol"/>
                        <a:buChar char=""/>
                        <a:tabLst>
                          <a:tab pos="230505" algn="l"/>
                        </a:tabLst>
                      </a:pP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i="1" dirty="0" smtClean="0">
                          <a:effectLst/>
                        </a:rPr>
                        <a:t>Lebensmittelunverträglichkeiten</a:t>
                      </a:r>
                    </a:p>
                    <a:p>
                      <a:pPr algn="l">
                        <a:lnSpc>
                          <a:spcPct val="100000"/>
                        </a:lnSpc>
                        <a:spcBef>
                          <a:spcPts val="0"/>
                        </a:spcBef>
                        <a:spcAft>
                          <a:spcPts val="0"/>
                        </a:spcAft>
                        <a:tabLst>
                          <a:tab pos="457200" algn="l"/>
                        </a:tabLst>
                      </a:pPr>
                      <a:endParaRPr lang="de-DE" sz="1000" b="1" i="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i="1" dirty="0" err="1">
                          <a:solidFill>
                            <a:srgbClr val="FF0000"/>
                          </a:solidFill>
                          <a:effectLst/>
                        </a:rPr>
                        <a:t>Lactoseintoleranz</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effectLst/>
                        </a:rPr>
                        <a:t>Ernährungssituation der Bevölkerung unter verschiedenen regionalen und globalen </a:t>
                      </a:r>
                      <a:r>
                        <a:rPr lang="de-DE" sz="1000" b="1" dirty="0" smtClean="0">
                          <a:effectLst/>
                        </a:rPr>
                        <a:t>Bedingungen</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Ernährungssituation von Kindern in einem Entwicklungsland</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737240">
                <a:tc>
                  <a:txBody>
                    <a:bodyPr/>
                    <a:lstStyle/>
                    <a:p>
                      <a:pPr algn="l">
                        <a:lnSpc>
                          <a:spcPct val="100000"/>
                        </a:lnSpc>
                        <a:spcBef>
                          <a:spcPts val="0"/>
                        </a:spcBef>
                        <a:spcAft>
                          <a:spcPts val="0"/>
                        </a:spcAft>
                        <a:tabLst>
                          <a:tab pos="457200" algn="l"/>
                        </a:tabLst>
                      </a:pPr>
                      <a:r>
                        <a:rPr lang="de-DE" sz="1000" dirty="0">
                          <a:solidFill>
                            <a:schemeClr val="tx1"/>
                          </a:solidFill>
                          <a:effectLst/>
                        </a:rPr>
                        <a:t>Bedeutung des Wassers</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Krankheitsbilder, Therapie und </a:t>
                      </a:r>
                      <a:r>
                        <a:rPr lang="de-DE" sz="1000" b="1" dirty="0" smtClean="0">
                          <a:solidFill>
                            <a:schemeClr val="tx1"/>
                          </a:solidFill>
                          <a:effectLst/>
                        </a:rPr>
                        <a:t>Prophylaxe</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Adipositas</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bl>
          </a:graphicData>
        </a:graphic>
      </p:graphicFrame>
      <p:sp>
        <p:nvSpPr>
          <p:cNvPr id="4" name="Rectangle 1"/>
          <p:cNvSpPr>
            <a:spLocks noChangeArrowheads="1"/>
          </p:cNvSpPr>
          <p:nvPr/>
        </p:nvSpPr>
        <p:spPr bwMode="auto">
          <a:xfrm>
            <a:off x="2098675" y="6572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feld 5"/>
          <p:cNvSpPr txBox="1"/>
          <p:nvPr/>
        </p:nvSpPr>
        <p:spPr>
          <a:xfrm>
            <a:off x="1619672" y="256490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8" name="Textfeld 7"/>
          <p:cNvSpPr txBox="1"/>
          <p:nvPr/>
        </p:nvSpPr>
        <p:spPr>
          <a:xfrm>
            <a:off x="1907704" y="292494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9" name="Textfeld 8"/>
          <p:cNvSpPr txBox="1"/>
          <p:nvPr/>
        </p:nvSpPr>
        <p:spPr>
          <a:xfrm>
            <a:off x="1619672" y="4797152"/>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1" name="Textfeld 10"/>
          <p:cNvSpPr txBox="1"/>
          <p:nvPr/>
        </p:nvSpPr>
        <p:spPr>
          <a:xfrm>
            <a:off x="4139952" y="1772816"/>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3" name="Textfeld 12"/>
          <p:cNvSpPr txBox="1"/>
          <p:nvPr/>
        </p:nvSpPr>
        <p:spPr>
          <a:xfrm>
            <a:off x="6156176" y="148478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4" name="Textfeld 13"/>
          <p:cNvSpPr txBox="1"/>
          <p:nvPr/>
        </p:nvSpPr>
        <p:spPr>
          <a:xfrm>
            <a:off x="6372200" y="472514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5" name="Textfeld 14"/>
          <p:cNvSpPr txBox="1"/>
          <p:nvPr/>
        </p:nvSpPr>
        <p:spPr>
          <a:xfrm>
            <a:off x="8493968" y="386104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6" name="Textfeld 15"/>
          <p:cNvSpPr txBox="1"/>
          <p:nvPr/>
        </p:nvSpPr>
        <p:spPr>
          <a:xfrm>
            <a:off x="7020272" y="5805264"/>
            <a:ext cx="648072" cy="707886"/>
          </a:xfrm>
          <a:prstGeom prst="rect">
            <a:avLst/>
          </a:prstGeom>
          <a:noFill/>
        </p:spPr>
        <p:txBody>
          <a:bodyPr wrap="square" rtlCol="0">
            <a:spAutoFit/>
          </a:bodyPr>
          <a:lstStyle/>
          <a:p>
            <a:endParaRPr lang="de-DE" sz="4000" dirty="0"/>
          </a:p>
        </p:txBody>
      </p:sp>
      <p:sp>
        <p:nvSpPr>
          <p:cNvPr id="18" name="Textfeld 17"/>
          <p:cNvSpPr txBox="1"/>
          <p:nvPr/>
        </p:nvSpPr>
        <p:spPr>
          <a:xfrm>
            <a:off x="6084168" y="602128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20" name="Textfeld 19"/>
          <p:cNvSpPr txBox="1"/>
          <p:nvPr/>
        </p:nvSpPr>
        <p:spPr>
          <a:xfrm>
            <a:off x="8316416" y="530120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7" name="Legende mit Linie 2 5"/>
          <p:cNvSpPr/>
          <p:nvPr/>
        </p:nvSpPr>
        <p:spPr>
          <a:xfrm>
            <a:off x="3491880" y="3356992"/>
            <a:ext cx="5400600" cy="3024336"/>
          </a:xfrm>
          <a:prstGeom prst="borderCallout2">
            <a:avLst>
              <a:gd name="adj1" fmla="val -640"/>
              <a:gd name="adj2" fmla="val 54455"/>
              <a:gd name="adj3" fmla="val -21703"/>
              <a:gd name="adj4" fmla="val 54867"/>
              <a:gd name="adj5" fmla="val -44779"/>
              <a:gd name="adj6" fmla="val 55251"/>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4000" dirty="0">
                <a:sym typeface="Wingdings"/>
              </a:rPr>
              <a:t></a:t>
            </a:r>
            <a:r>
              <a:rPr lang="de-DE" sz="2000" b="1" u="sng" dirty="0" smtClean="0">
                <a:sym typeface="Wingdings"/>
              </a:rPr>
              <a:t>Erkenntnisgewinnung</a:t>
            </a:r>
          </a:p>
          <a:p>
            <a:r>
              <a:rPr lang="de-DE" dirty="0" smtClean="0"/>
              <a:t>Die </a:t>
            </a:r>
            <a:r>
              <a:rPr lang="de-DE" dirty="0" err="1" smtClean="0"/>
              <a:t>SuS</a:t>
            </a:r>
            <a:r>
              <a:rPr lang="de-DE" dirty="0" smtClean="0"/>
              <a:t> entwickeln und erklären Regelkreis-schemata (u.a. zur Blutzuckerregulation) für die Aufrechterhaltung der Homöostase zur Gewährleistung lebenswichtiger Funktionen des Körpers (E 6).</a:t>
            </a:r>
          </a:p>
          <a:p>
            <a:endParaRPr lang="de-DE" dirty="0"/>
          </a:p>
          <a:p>
            <a:r>
              <a:rPr lang="de-DE" dirty="0" smtClean="0">
                <a:sym typeface="Wingdings"/>
              </a:rPr>
              <a:t> Ergänzende Fokussierung auf die genannte Regulation</a:t>
            </a:r>
            <a:endParaRPr lang="de-DE" dirty="0"/>
          </a:p>
        </p:txBody>
      </p:sp>
    </p:spTree>
    <p:extLst>
      <p:ext uri="{BB962C8B-B14F-4D97-AF65-F5344CB8AC3E}">
        <p14:creationId xmlns:p14="http://schemas.microsoft.com/office/powerpoint/2010/main" val="17189322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13</a:t>
            </a:fld>
            <a:endParaRPr lang="de-DE">
              <a:solidFill>
                <a:srgbClr val="808080"/>
              </a:solidFill>
            </a:endParaRPr>
          </a:p>
        </p:txBody>
      </p:sp>
      <p:sp>
        <p:nvSpPr>
          <p:cNvPr id="2" name="Titel 1"/>
          <p:cNvSpPr>
            <a:spLocks noGrp="1"/>
          </p:cNvSpPr>
          <p:nvPr>
            <p:ph type="title"/>
          </p:nvPr>
        </p:nvSpPr>
        <p:spPr>
          <a:xfrm>
            <a:off x="107504" y="260648"/>
            <a:ext cx="6696744" cy="648072"/>
          </a:xfrm>
          <a:noFill/>
        </p:spPr>
        <p:txBody>
          <a:bodyPr/>
          <a:lstStyle/>
          <a:p>
            <a:pPr algn="l"/>
            <a:r>
              <a:rPr lang="de-DE" sz="2400" b="1" dirty="0" smtClean="0">
                <a:latin typeface="Calibri" panose="020F0502020204030204" pitchFamily="34" charset="0"/>
              </a:rPr>
              <a:t>Vorgaben zum Zentralabitur 2017 (KLP: Grundkurs)</a:t>
            </a:r>
            <a:endParaRPr lang="de-DE" sz="2400" b="1" dirty="0">
              <a:latin typeface="Calibri" panose="020F0502020204030204" pitchFamily="34" charset="0"/>
            </a:endParaRPr>
          </a:p>
        </p:txBody>
      </p:sp>
      <p:graphicFrame>
        <p:nvGraphicFramePr>
          <p:cNvPr id="3" name="Tabelle 2"/>
          <p:cNvGraphicFramePr>
            <a:graphicFrameLocks noGrp="1"/>
          </p:cNvGraphicFramePr>
          <p:nvPr>
            <p:extLst>
              <p:ext uri="{D42A27DB-BD31-4B8C-83A1-F6EECF244321}">
                <p14:modId xmlns:p14="http://schemas.microsoft.com/office/powerpoint/2010/main" val="1351878274"/>
              </p:ext>
            </p:extLst>
          </p:nvPr>
        </p:nvGraphicFramePr>
        <p:xfrm>
          <a:off x="107504" y="980728"/>
          <a:ext cx="8928991" cy="5616623"/>
        </p:xfrm>
        <a:graphic>
          <a:graphicData uri="http://schemas.openxmlformats.org/drawingml/2006/table">
            <a:tbl>
              <a:tblPr firstRow="1" firstCol="1" bandRow="1">
                <a:tableStyleId>{5C22544A-7EE6-4342-B048-85BDC9FD1C3A}</a:tableStyleId>
              </a:tblPr>
              <a:tblGrid>
                <a:gridCol w="2231933"/>
                <a:gridCol w="2478176"/>
                <a:gridCol w="2144393"/>
                <a:gridCol w="2074489"/>
              </a:tblGrid>
              <a:tr h="566785">
                <a:tc>
                  <a:txBody>
                    <a:bodyPr/>
                    <a:lstStyle/>
                    <a:p>
                      <a:pPr algn="l">
                        <a:lnSpc>
                          <a:spcPts val="1200"/>
                        </a:lnSpc>
                        <a:spcBef>
                          <a:spcPts val="600"/>
                        </a:spcBef>
                        <a:spcAft>
                          <a:spcPts val="0"/>
                        </a:spcAft>
                        <a:tabLst>
                          <a:tab pos="457200" algn="l"/>
                        </a:tabLst>
                      </a:pPr>
                      <a:r>
                        <a:rPr lang="de-DE" sz="1100" dirty="0">
                          <a:solidFill>
                            <a:schemeClr val="tx1"/>
                          </a:solidFill>
                          <a:effectLst/>
                        </a:rPr>
                        <a:t>Physiologie der Ernährung</a:t>
                      </a:r>
                      <a:endParaRPr lang="de-DE" sz="1100" dirty="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Ernährung in verschiedenen </a:t>
                      </a:r>
                      <a:br>
                        <a:rPr lang="de-DE" sz="1100">
                          <a:solidFill>
                            <a:schemeClr val="tx1"/>
                          </a:solidFill>
                          <a:effectLst/>
                        </a:rPr>
                      </a:br>
                      <a:r>
                        <a:rPr lang="de-DE" sz="1100">
                          <a:solidFill>
                            <a:schemeClr val="tx1"/>
                          </a:solidFill>
                          <a:effectLst/>
                        </a:rPr>
                        <a:t>Lebensphasen und Lebens-situationen</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Pathophysiologie der </a:t>
                      </a:r>
                      <a:br>
                        <a:rPr lang="de-DE" sz="1100">
                          <a:solidFill>
                            <a:schemeClr val="tx1"/>
                          </a:solidFill>
                          <a:effectLst/>
                        </a:rPr>
                      </a:br>
                      <a:r>
                        <a:rPr lang="de-DE" sz="1100">
                          <a:solidFill>
                            <a:schemeClr val="tx1"/>
                          </a:solidFill>
                          <a:effectLst/>
                        </a:rPr>
                        <a:t>Ernährung</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Ernährungsökologie</a:t>
                      </a:r>
                      <a:endParaRPr lang="de-DE" sz="1100" dirty="0">
                        <a:solidFill>
                          <a:schemeClr val="tx1"/>
                        </a:solidFill>
                        <a:effectLst/>
                        <a:latin typeface="Arial"/>
                        <a:ea typeface="Times New Roman"/>
                      </a:endParaRPr>
                    </a:p>
                  </a:txBody>
                  <a:tcPr marL="37686" marR="37686" marT="29661" marB="19890"/>
                </a:tc>
              </a:tr>
              <a:tr h="1078149">
                <a:tc>
                  <a:txBody>
                    <a:bodyPr/>
                    <a:lstStyle/>
                    <a:p>
                      <a:pPr algn="l">
                        <a:lnSpc>
                          <a:spcPct val="100000"/>
                        </a:lnSpc>
                        <a:spcBef>
                          <a:spcPts val="0"/>
                        </a:spcBef>
                        <a:spcAft>
                          <a:spcPts val="0"/>
                        </a:spcAft>
                        <a:tabLst>
                          <a:tab pos="457200" algn="l"/>
                        </a:tabLst>
                      </a:pPr>
                      <a:r>
                        <a:rPr lang="de-DE" sz="1000" dirty="0">
                          <a:solidFill>
                            <a:schemeClr val="tx1"/>
                          </a:solidFill>
                          <a:effectLst/>
                        </a:rPr>
                        <a:t>Stoffwechsel der Hauptnährstoffe</a:t>
                      </a:r>
                    </a:p>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Physiologische und </a:t>
                      </a:r>
                      <a:r>
                        <a:rPr lang="de-DE" sz="1000" b="1" dirty="0" smtClean="0">
                          <a:effectLst/>
                        </a:rPr>
                        <a:t>stoffwechsel-physiologische </a:t>
                      </a:r>
                      <a:r>
                        <a:rPr lang="de-DE" sz="1000" b="1" dirty="0">
                          <a:effectLst/>
                        </a:rPr>
                        <a:t>Zusammenhänge und Lebensbedingungen </a:t>
                      </a:r>
                      <a:r>
                        <a:rPr lang="de-DE" sz="1000" b="1" dirty="0" smtClean="0">
                          <a:effectLst/>
                        </a:rPr>
                        <a:t>bei</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smtClean="0">
                          <a:solidFill>
                            <a:srgbClr val="FF0000"/>
                          </a:solidFill>
                          <a:effectLst/>
                        </a:rPr>
                        <a:t>Sportlern</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Schwangeren und Stillenden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Regulation der </a:t>
                      </a:r>
                      <a:r>
                        <a:rPr lang="de-DE" sz="1000" b="1" dirty="0" smtClean="0">
                          <a:effectLst/>
                        </a:rPr>
                        <a:t>Nährstoffaufnahme</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Hunger-Sättigungsregulation</a:t>
                      </a:r>
                    </a:p>
                    <a:p>
                      <a:pPr marL="457200">
                        <a:lnSpc>
                          <a:spcPct val="100000"/>
                        </a:lnSpc>
                        <a:spcBef>
                          <a:spcPts val="0"/>
                        </a:spcBef>
                        <a:spcAft>
                          <a:spcPts val="0"/>
                        </a:spcAft>
                      </a:pPr>
                      <a:r>
                        <a:rPr lang="de-DE" sz="1000" dirty="0">
                          <a:effectLst/>
                        </a:rPr>
                        <a:t> </a:t>
                      </a:r>
                      <a:endParaRPr lang="de-DE" sz="1000" dirty="0">
                        <a:effectLst/>
                        <a:latin typeface="Calibri"/>
                        <a:ea typeface="Calibri"/>
                        <a:cs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Ernährung als mehrdimensionales Phänomen</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Vitamine und </a:t>
                      </a:r>
                      <a:r>
                        <a:rPr lang="de-DE" sz="1000" dirty="0" smtClean="0">
                          <a:solidFill>
                            <a:schemeClr val="tx1"/>
                          </a:solidFill>
                          <a:effectLst/>
                        </a:rPr>
                        <a:t>Mineralstoffe</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Eisen, Calcium</a:t>
                      </a: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b="0" dirty="0">
                          <a:solidFill>
                            <a:srgbClr val="FF0000"/>
                          </a:solidFill>
                          <a:effectLst/>
                        </a:rPr>
                        <a:t>Vitamin A, D, C, </a:t>
                      </a:r>
                      <a:r>
                        <a:rPr lang="en-US" sz="1000" b="0" dirty="0" err="1">
                          <a:solidFill>
                            <a:srgbClr val="FF0000"/>
                          </a:solidFill>
                          <a:effectLst/>
                        </a:rPr>
                        <a:t>Folsäure</a:t>
                      </a: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Nährstoff- und Energiebedarf</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Stoffwechselprozesse und Stoffwechselstörungen</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Vollwerternährung und alternative </a:t>
                      </a:r>
                      <a:r>
                        <a:rPr lang="de-DE" sz="1000" b="1" dirty="0" smtClean="0">
                          <a:solidFill>
                            <a:schemeClr val="tx1"/>
                          </a:solidFill>
                          <a:effectLst/>
                        </a:rPr>
                        <a:t>Ernährungsformen</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Prinzipien vegetarischer Ernährungsformen</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Nährstoffträger</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Prinzipien für die Zusammenstellung einer bedarfsgerechten Kost</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Formen der Fehlernährung</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Strategien der </a:t>
                      </a:r>
                      <a:r>
                        <a:rPr lang="de-DE" sz="1000" b="1" dirty="0" smtClean="0">
                          <a:effectLst/>
                        </a:rPr>
                        <a:t>Wirtschaft</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bio- und gentechnologische Verfahren in der Getreideproduktion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r>
              <a:tr h="1419059">
                <a:tc>
                  <a:txBody>
                    <a:bodyPr/>
                    <a:lstStyle/>
                    <a:p>
                      <a:pPr algn="l">
                        <a:lnSpc>
                          <a:spcPct val="100000"/>
                        </a:lnSpc>
                        <a:spcBef>
                          <a:spcPts val="0"/>
                        </a:spcBef>
                        <a:spcAft>
                          <a:spcPts val="0"/>
                        </a:spcAft>
                        <a:tabLst>
                          <a:tab pos="457200" algn="l"/>
                        </a:tabLst>
                      </a:pPr>
                      <a:r>
                        <a:rPr lang="de-DE" sz="1000" dirty="0">
                          <a:solidFill>
                            <a:schemeClr val="tx1"/>
                          </a:solidFill>
                          <a:effectLst/>
                        </a:rPr>
                        <a:t>Hormonelle </a:t>
                      </a:r>
                      <a:r>
                        <a:rPr lang="de-DE" sz="1000" dirty="0" smtClean="0">
                          <a:solidFill>
                            <a:schemeClr val="tx1"/>
                          </a:solidFill>
                          <a:effectLst/>
                        </a:rPr>
                        <a:t>Regulation</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Calcium-</a:t>
                      </a:r>
                      <a:r>
                        <a:rPr lang="de-DE" sz="1000" b="0" dirty="0" smtClean="0">
                          <a:solidFill>
                            <a:srgbClr val="FF0000"/>
                          </a:solidFill>
                          <a:effectLst/>
                        </a:rPr>
                        <a:t>Stoffwechsel</a:t>
                      </a:r>
                    </a:p>
                    <a:p>
                      <a:pPr marL="342900" lvl="0" indent="-342900">
                        <a:lnSpc>
                          <a:spcPct val="100000"/>
                        </a:lnSpc>
                        <a:spcBef>
                          <a:spcPts val="0"/>
                        </a:spcBef>
                        <a:spcAft>
                          <a:spcPts val="0"/>
                        </a:spcAft>
                        <a:buClr>
                          <a:srgbClr val="FF0000"/>
                        </a:buClr>
                        <a:buSzPts val="1200"/>
                        <a:buFont typeface="Symbol"/>
                        <a:buChar char=""/>
                        <a:tabLst>
                          <a:tab pos="230505" algn="l"/>
                        </a:tabLst>
                      </a:pP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i="1" dirty="0" smtClean="0">
                          <a:effectLst/>
                        </a:rPr>
                        <a:t>Lebensmittelunverträglichkeiten</a:t>
                      </a:r>
                    </a:p>
                    <a:p>
                      <a:pPr algn="l">
                        <a:lnSpc>
                          <a:spcPct val="100000"/>
                        </a:lnSpc>
                        <a:spcBef>
                          <a:spcPts val="0"/>
                        </a:spcBef>
                        <a:spcAft>
                          <a:spcPts val="0"/>
                        </a:spcAft>
                        <a:tabLst>
                          <a:tab pos="457200" algn="l"/>
                        </a:tabLst>
                      </a:pPr>
                      <a:endParaRPr lang="de-DE" sz="1000" b="1" i="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i="1" dirty="0" err="1">
                          <a:solidFill>
                            <a:srgbClr val="FF0000"/>
                          </a:solidFill>
                          <a:effectLst/>
                        </a:rPr>
                        <a:t>Lactoseintoleranz</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effectLst/>
                        </a:rPr>
                        <a:t>Ernährungssituation der Bevölkerung unter verschiedenen regionalen und globalen </a:t>
                      </a:r>
                      <a:r>
                        <a:rPr lang="de-DE" sz="1000" b="1" dirty="0" smtClean="0">
                          <a:effectLst/>
                        </a:rPr>
                        <a:t>Bedingungen</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Ernährungssituation von Kindern in einem Entwicklungsland</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737240">
                <a:tc>
                  <a:txBody>
                    <a:bodyPr/>
                    <a:lstStyle/>
                    <a:p>
                      <a:pPr algn="l">
                        <a:lnSpc>
                          <a:spcPct val="100000"/>
                        </a:lnSpc>
                        <a:spcBef>
                          <a:spcPts val="0"/>
                        </a:spcBef>
                        <a:spcAft>
                          <a:spcPts val="0"/>
                        </a:spcAft>
                        <a:tabLst>
                          <a:tab pos="457200" algn="l"/>
                        </a:tabLst>
                      </a:pPr>
                      <a:r>
                        <a:rPr lang="de-DE" sz="1000" dirty="0">
                          <a:solidFill>
                            <a:schemeClr val="tx1"/>
                          </a:solidFill>
                          <a:effectLst/>
                        </a:rPr>
                        <a:t>Bedeutung des Wassers</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Krankheitsbilder, Therapie und </a:t>
                      </a:r>
                      <a:r>
                        <a:rPr lang="de-DE" sz="1000" b="1" dirty="0" smtClean="0">
                          <a:solidFill>
                            <a:schemeClr val="tx1"/>
                          </a:solidFill>
                          <a:effectLst/>
                        </a:rPr>
                        <a:t>Prophylaxe</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Adipositas</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bl>
          </a:graphicData>
        </a:graphic>
      </p:graphicFrame>
      <p:sp>
        <p:nvSpPr>
          <p:cNvPr id="4" name="Rectangle 1"/>
          <p:cNvSpPr>
            <a:spLocks noChangeArrowheads="1"/>
          </p:cNvSpPr>
          <p:nvPr/>
        </p:nvSpPr>
        <p:spPr bwMode="auto">
          <a:xfrm>
            <a:off x="2098675" y="6572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feld 5"/>
          <p:cNvSpPr txBox="1"/>
          <p:nvPr/>
        </p:nvSpPr>
        <p:spPr>
          <a:xfrm>
            <a:off x="1619672" y="256490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8" name="Textfeld 7"/>
          <p:cNvSpPr txBox="1"/>
          <p:nvPr/>
        </p:nvSpPr>
        <p:spPr>
          <a:xfrm>
            <a:off x="1907704" y="292494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9" name="Textfeld 8"/>
          <p:cNvSpPr txBox="1"/>
          <p:nvPr/>
        </p:nvSpPr>
        <p:spPr>
          <a:xfrm>
            <a:off x="1619672" y="4797152"/>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1" name="Textfeld 10"/>
          <p:cNvSpPr txBox="1"/>
          <p:nvPr/>
        </p:nvSpPr>
        <p:spPr>
          <a:xfrm>
            <a:off x="4139952" y="1772816"/>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3" name="Textfeld 12"/>
          <p:cNvSpPr txBox="1"/>
          <p:nvPr/>
        </p:nvSpPr>
        <p:spPr>
          <a:xfrm>
            <a:off x="6156176" y="148478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4" name="Textfeld 13"/>
          <p:cNvSpPr txBox="1"/>
          <p:nvPr/>
        </p:nvSpPr>
        <p:spPr>
          <a:xfrm>
            <a:off x="6372200" y="472514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5" name="Textfeld 14"/>
          <p:cNvSpPr txBox="1"/>
          <p:nvPr/>
        </p:nvSpPr>
        <p:spPr>
          <a:xfrm>
            <a:off x="8493968" y="386104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6" name="Textfeld 15"/>
          <p:cNvSpPr txBox="1"/>
          <p:nvPr/>
        </p:nvSpPr>
        <p:spPr>
          <a:xfrm>
            <a:off x="7020272" y="5805264"/>
            <a:ext cx="648072" cy="707886"/>
          </a:xfrm>
          <a:prstGeom prst="rect">
            <a:avLst/>
          </a:prstGeom>
          <a:noFill/>
        </p:spPr>
        <p:txBody>
          <a:bodyPr wrap="square" rtlCol="0">
            <a:spAutoFit/>
          </a:bodyPr>
          <a:lstStyle/>
          <a:p>
            <a:endParaRPr lang="de-DE" sz="4000" dirty="0"/>
          </a:p>
        </p:txBody>
      </p:sp>
      <p:sp>
        <p:nvSpPr>
          <p:cNvPr id="18" name="Textfeld 17"/>
          <p:cNvSpPr txBox="1"/>
          <p:nvPr/>
        </p:nvSpPr>
        <p:spPr>
          <a:xfrm>
            <a:off x="6084168" y="602128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20" name="Textfeld 19"/>
          <p:cNvSpPr txBox="1"/>
          <p:nvPr/>
        </p:nvSpPr>
        <p:spPr>
          <a:xfrm>
            <a:off x="8316416" y="530120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7" name="Legende mit Linie 2 5"/>
          <p:cNvSpPr/>
          <p:nvPr/>
        </p:nvSpPr>
        <p:spPr>
          <a:xfrm>
            <a:off x="107504" y="1556792"/>
            <a:ext cx="4680520" cy="3024336"/>
          </a:xfrm>
          <a:prstGeom prst="borderCallout2">
            <a:avLst>
              <a:gd name="adj1" fmla="val 99234"/>
              <a:gd name="adj2" fmla="val 99496"/>
              <a:gd name="adj3" fmla="val 103634"/>
              <a:gd name="adj4" fmla="val 110446"/>
              <a:gd name="adj5" fmla="val 116026"/>
              <a:gd name="adj6" fmla="val 136102"/>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4000" dirty="0">
                <a:sym typeface="Wingdings"/>
              </a:rPr>
              <a:t></a:t>
            </a:r>
            <a:r>
              <a:rPr lang="de-DE" sz="2000" b="1" u="sng" dirty="0" smtClean="0">
                <a:sym typeface="Wingdings"/>
              </a:rPr>
              <a:t>Kommunikation</a:t>
            </a:r>
          </a:p>
          <a:p>
            <a:r>
              <a:rPr lang="de-DE" dirty="0" smtClean="0"/>
              <a:t>Die </a:t>
            </a:r>
            <a:r>
              <a:rPr lang="de-DE" dirty="0" err="1" smtClean="0"/>
              <a:t>SuS</a:t>
            </a:r>
            <a:r>
              <a:rPr lang="de-DE" dirty="0" smtClean="0"/>
              <a:t> recherchieren selbstständig in ausgewählter Fachliteratur (u.a. zu Lebensmittelunverträglichkeiten), nutzen diese gezielt zu Problemlösungen und präsentieren die Informationen fach- und adressatengerecht (K2, K3, K4).</a:t>
            </a:r>
          </a:p>
          <a:p>
            <a:endParaRPr lang="de-DE" dirty="0"/>
          </a:p>
          <a:p>
            <a:r>
              <a:rPr lang="de-DE" dirty="0" smtClean="0">
                <a:sym typeface="Wingdings"/>
              </a:rPr>
              <a:t> Fokussierung an diesem Beispiel</a:t>
            </a:r>
            <a:endParaRPr lang="de-DE" dirty="0"/>
          </a:p>
        </p:txBody>
      </p:sp>
    </p:spTree>
    <p:extLst>
      <p:ext uri="{BB962C8B-B14F-4D97-AF65-F5344CB8AC3E}">
        <p14:creationId xmlns:p14="http://schemas.microsoft.com/office/powerpoint/2010/main" val="19137123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14</a:t>
            </a:fld>
            <a:endParaRPr lang="de-DE">
              <a:solidFill>
                <a:srgbClr val="808080"/>
              </a:solidFill>
            </a:endParaRPr>
          </a:p>
        </p:txBody>
      </p:sp>
      <p:sp>
        <p:nvSpPr>
          <p:cNvPr id="2" name="Titel 1"/>
          <p:cNvSpPr>
            <a:spLocks noGrp="1"/>
          </p:cNvSpPr>
          <p:nvPr>
            <p:ph type="title"/>
          </p:nvPr>
        </p:nvSpPr>
        <p:spPr>
          <a:xfrm>
            <a:off x="107504" y="260648"/>
            <a:ext cx="6696744" cy="648072"/>
          </a:xfrm>
          <a:noFill/>
        </p:spPr>
        <p:txBody>
          <a:bodyPr/>
          <a:lstStyle/>
          <a:p>
            <a:pPr algn="l"/>
            <a:r>
              <a:rPr lang="de-DE" sz="2400" b="1" dirty="0" smtClean="0">
                <a:latin typeface="Calibri" panose="020F0502020204030204" pitchFamily="34" charset="0"/>
              </a:rPr>
              <a:t>Vorgaben zum Zentralabitur 2017 (KLP: Grundkurs)</a:t>
            </a:r>
            <a:endParaRPr lang="de-DE" sz="2400" b="1" dirty="0">
              <a:latin typeface="Calibri" panose="020F0502020204030204" pitchFamily="34" charset="0"/>
            </a:endParaRPr>
          </a:p>
        </p:txBody>
      </p:sp>
      <p:graphicFrame>
        <p:nvGraphicFramePr>
          <p:cNvPr id="3" name="Tabelle 2"/>
          <p:cNvGraphicFramePr>
            <a:graphicFrameLocks noGrp="1"/>
          </p:cNvGraphicFramePr>
          <p:nvPr>
            <p:extLst>
              <p:ext uri="{D42A27DB-BD31-4B8C-83A1-F6EECF244321}">
                <p14:modId xmlns:p14="http://schemas.microsoft.com/office/powerpoint/2010/main" val="3583697587"/>
              </p:ext>
            </p:extLst>
          </p:nvPr>
        </p:nvGraphicFramePr>
        <p:xfrm>
          <a:off x="107504" y="980728"/>
          <a:ext cx="8928991" cy="5616623"/>
        </p:xfrm>
        <a:graphic>
          <a:graphicData uri="http://schemas.openxmlformats.org/drawingml/2006/table">
            <a:tbl>
              <a:tblPr firstRow="1" firstCol="1" bandRow="1">
                <a:tableStyleId>{5C22544A-7EE6-4342-B048-85BDC9FD1C3A}</a:tableStyleId>
              </a:tblPr>
              <a:tblGrid>
                <a:gridCol w="2231933"/>
                <a:gridCol w="2478176"/>
                <a:gridCol w="2144393"/>
                <a:gridCol w="2074489"/>
              </a:tblGrid>
              <a:tr h="566785">
                <a:tc>
                  <a:txBody>
                    <a:bodyPr/>
                    <a:lstStyle/>
                    <a:p>
                      <a:pPr algn="l">
                        <a:lnSpc>
                          <a:spcPts val="1200"/>
                        </a:lnSpc>
                        <a:spcBef>
                          <a:spcPts val="600"/>
                        </a:spcBef>
                        <a:spcAft>
                          <a:spcPts val="0"/>
                        </a:spcAft>
                        <a:tabLst>
                          <a:tab pos="457200" algn="l"/>
                        </a:tabLst>
                      </a:pPr>
                      <a:r>
                        <a:rPr lang="de-DE" sz="1100" dirty="0">
                          <a:solidFill>
                            <a:schemeClr val="tx1"/>
                          </a:solidFill>
                          <a:effectLst/>
                        </a:rPr>
                        <a:t>Physiologie der Ernährung</a:t>
                      </a:r>
                      <a:endParaRPr lang="de-DE" sz="1100" dirty="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Ernährung in verschiedenen </a:t>
                      </a:r>
                      <a:br>
                        <a:rPr lang="de-DE" sz="1100">
                          <a:solidFill>
                            <a:schemeClr val="tx1"/>
                          </a:solidFill>
                          <a:effectLst/>
                        </a:rPr>
                      </a:br>
                      <a:r>
                        <a:rPr lang="de-DE" sz="1100">
                          <a:solidFill>
                            <a:schemeClr val="tx1"/>
                          </a:solidFill>
                          <a:effectLst/>
                        </a:rPr>
                        <a:t>Lebensphasen und Lebens-situationen</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Pathophysiologie der </a:t>
                      </a:r>
                      <a:br>
                        <a:rPr lang="de-DE" sz="1100">
                          <a:solidFill>
                            <a:schemeClr val="tx1"/>
                          </a:solidFill>
                          <a:effectLst/>
                        </a:rPr>
                      </a:br>
                      <a:r>
                        <a:rPr lang="de-DE" sz="1100">
                          <a:solidFill>
                            <a:schemeClr val="tx1"/>
                          </a:solidFill>
                          <a:effectLst/>
                        </a:rPr>
                        <a:t>Ernährung</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Ernährungsökologie</a:t>
                      </a:r>
                      <a:endParaRPr lang="de-DE" sz="1100" dirty="0">
                        <a:solidFill>
                          <a:schemeClr val="tx1"/>
                        </a:solidFill>
                        <a:effectLst/>
                        <a:latin typeface="Arial"/>
                        <a:ea typeface="Times New Roman"/>
                      </a:endParaRPr>
                    </a:p>
                  </a:txBody>
                  <a:tcPr marL="37686" marR="37686" marT="29661" marB="19890"/>
                </a:tc>
              </a:tr>
              <a:tr h="1078149">
                <a:tc>
                  <a:txBody>
                    <a:bodyPr/>
                    <a:lstStyle/>
                    <a:p>
                      <a:pPr algn="l">
                        <a:lnSpc>
                          <a:spcPct val="100000"/>
                        </a:lnSpc>
                        <a:spcBef>
                          <a:spcPts val="0"/>
                        </a:spcBef>
                        <a:spcAft>
                          <a:spcPts val="0"/>
                        </a:spcAft>
                        <a:tabLst>
                          <a:tab pos="457200" algn="l"/>
                        </a:tabLst>
                      </a:pPr>
                      <a:r>
                        <a:rPr lang="de-DE" sz="1000" dirty="0">
                          <a:solidFill>
                            <a:schemeClr val="tx1"/>
                          </a:solidFill>
                          <a:effectLst/>
                        </a:rPr>
                        <a:t>Stoffwechsel der Hauptnährstoffe</a:t>
                      </a:r>
                    </a:p>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Physiologische und </a:t>
                      </a:r>
                      <a:r>
                        <a:rPr lang="de-DE" sz="1000" b="1" dirty="0" smtClean="0">
                          <a:effectLst/>
                        </a:rPr>
                        <a:t>stoffwechsel-physiologische </a:t>
                      </a:r>
                      <a:r>
                        <a:rPr lang="de-DE" sz="1000" b="1" dirty="0">
                          <a:effectLst/>
                        </a:rPr>
                        <a:t>Zusammenhänge und Lebensbedingungen </a:t>
                      </a:r>
                      <a:r>
                        <a:rPr lang="de-DE" sz="1000" b="1" dirty="0" smtClean="0">
                          <a:effectLst/>
                        </a:rPr>
                        <a:t>bei</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smtClean="0">
                          <a:solidFill>
                            <a:srgbClr val="FF0000"/>
                          </a:solidFill>
                          <a:effectLst/>
                        </a:rPr>
                        <a:t>Sportlern</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Schwangeren und Stillenden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Regulation der </a:t>
                      </a:r>
                      <a:r>
                        <a:rPr lang="de-DE" sz="1000" b="1" dirty="0" smtClean="0">
                          <a:effectLst/>
                        </a:rPr>
                        <a:t>Nährstoffaufnahme</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Hunger-Sättigungsregulation</a:t>
                      </a:r>
                    </a:p>
                    <a:p>
                      <a:pPr marL="457200">
                        <a:lnSpc>
                          <a:spcPct val="100000"/>
                        </a:lnSpc>
                        <a:spcBef>
                          <a:spcPts val="0"/>
                        </a:spcBef>
                        <a:spcAft>
                          <a:spcPts val="0"/>
                        </a:spcAft>
                      </a:pPr>
                      <a:r>
                        <a:rPr lang="de-DE" sz="1000" dirty="0">
                          <a:effectLst/>
                        </a:rPr>
                        <a:t> </a:t>
                      </a:r>
                      <a:endParaRPr lang="de-DE" sz="1000" dirty="0">
                        <a:effectLst/>
                        <a:latin typeface="Calibri"/>
                        <a:ea typeface="Calibri"/>
                        <a:cs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Ernährung als mehrdimensionales Phänomen</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Vitamine und </a:t>
                      </a:r>
                      <a:r>
                        <a:rPr lang="de-DE" sz="1000" dirty="0" smtClean="0">
                          <a:solidFill>
                            <a:schemeClr val="tx1"/>
                          </a:solidFill>
                          <a:effectLst/>
                        </a:rPr>
                        <a:t>Mineralstoffe</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Eisen, Calcium</a:t>
                      </a: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b="0" dirty="0">
                          <a:solidFill>
                            <a:srgbClr val="FF0000"/>
                          </a:solidFill>
                          <a:effectLst/>
                        </a:rPr>
                        <a:t>Vitamin A, D, C, </a:t>
                      </a:r>
                      <a:r>
                        <a:rPr lang="en-US" sz="1000" b="0" dirty="0" err="1">
                          <a:solidFill>
                            <a:srgbClr val="FF0000"/>
                          </a:solidFill>
                          <a:effectLst/>
                        </a:rPr>
                        <a:t>Folsäure</a:t>
                      </a: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Nährstoff- und Energiebedarf</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Stoffwechselprozesse und Stoffwechselstörungen</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Vollwerternährung und alternative </a:t>
                      </a:r>
                      <a:r>
                        <a:rPr lang="de-DE" sz="1000" b="1" dirty="0" smtClean="0">
                          <a:solidFill>
                            <a:schemeClr val="tx1"/>
                          </a:solidFill>
                          <a:effectLst/>
                        </a:rPr>
                        <a:t>Ernährungsformen</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Prinzipien vegetarischer Ernährungsformen</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Nährstoffträger</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Prinzipien für die Zusammenstellung einer bedarfsgerechten Kost</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Formen der Fehlernährung</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Strategien der </a:t>
                      </a:r>
                      <a:r>
                        <a:rPr lang="de-DE" sz="1000" b="1" dirty="0" smtClean="0">
                          <a:effectLst/>
                        </a:rPr>
                        <a:t>Wirtschaft</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bio- und gentechnologische Verfahren in der Getreideproduktion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r>
              <a:tr h="1419059">
                <a:tc>
                  <a:txBody>
                    <a:bodyPr/>
                    <a:lstStyle/>
                    <a:p>
                      <a:pPr algn="l">
                        <a:lnSpc>
                          <a:spcPct val="100000"/>
                        </a:lnSpc>
                        <a:spcBef>
                          <a:spcPts val="0"/>
                        </a:spcBef>
                        <a:spcAft>
                          <a:spcPts val="0"/>
                        </a:spcAft>
                        <a:tabLst>
                          <a:tab pos="457200" algn="l"/>
                        </a:tabLst>
                      </a:pPr>
                      <a:r>
                        <a:rPr lang="de-DE" sz="1000" dirty="0">
                          <a:solidFill>
                            <a:schemeClr val="tx1"/>
                          </a:solidFill>
                          <a:effectLst/>
                        </a:rPr>
                        <a:t>Hormonelle </a:t>
                      </a:r>
                      <a:r>
                        <a:rPr lang="de-DE" sz="1000" dirty="0" smtClean="0">
                          <a:solidFill>
                            <a:schemeClr val="tx1"/>
                          </a:solidFill>
                          <a:effectLst/>
                        </a:rPr>
                        <a:t>Regulation</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Calcium-</a:t>
                      </a:r>
                      <a:r>
                        <a:rPr lang="de-DE" sz="1000" b="0" dirty="0" smtClean="0">
                          <a:solidFill>
                            <a:srgbClr val="FF0000"/>
                          </a:solidFill>
                          <a:effectLst/>
                        </a:rPr>
                        <a:t>Stoffwechsel</a:t>
                      </a:r>
                    </a:p>
                    <a:p>
                      <a:pPr marL="342900" lvl="0" indent="-342900">
                        <a:lnSpc>
                          <a:spcPct val="100000"/>
                        </a:lnSpc>
                        <a:spcBef>
                          <a:spcPts val="0"/>
                        </a:spcBef>
                        <a:spcAft>
                          <a:spcPts val="0"/>
                        </a:spcAft>
                        <a:buClr>
                          <a:srgbClr val="FF0000"/>
                        </a:buClr>
                        <a:buSzPts val="1200"/>
                        <a:buFont typeface="Symbol"/>
                        <a:buChar char=""/>
                        <a:tabLst>
                          <a:tab pos="230505" algn="l"/>
                        </a:tabLst>
                      </a:pP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i="1" dirty="0" smtClean="0">
                          <a:effectLst/>
                        </a:rPr>
                        <a:t>Lebensmittelunverträglichkeiten</a:t>
                      </a:r>
                    </a:p>
                    <a:p>
                      <a:pPr algn="l">
                        <a:lnSpc>
                          <a:spcPct val="100000"/>
                        </a:lnSpc>
                        <a:spcBef>
                          <a:spcPts val="0"/>
                        </a:spcBef>
                        <a:spcAft>
                          <a:spcPts val="0"/>
                        </a:spcAft>
                        <a:tabLst>
                          <a:tab pos="457200" algn="l"/>
                        </a:tabLst>
                      </a:pPr>
                      <a:endParaRPr lang="de-DE" sz="1000" b="1" i="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i="1" dirty="0" err="1">
                          <a:solidFill>
                            <a:srgbClr val="FF0000"/>
                          </a:solidFill>
                          <a:effectLst/>
                        </a:rPr>
                        <a:t>Lactoseintoleranz</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effectLst/>
                        </a:rPr>
                        <a:t>Ernährungssituation der Bevölkerung unter verschiedenen regionalen und globalen </a:t>
                      </a:r>
                      <a:r>
                        <a:rPr lang="de-DE" sz="1000" b="1" dirty="0" smtClean="0">
                          <a:effectLst/>
                        </a:rPr>
                        <a:t>Bedingungen</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Ernährungssituation von Kindern in einem Entwicklungsland</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737240">
                <a:tc>
                  <a:txBody>
                    <a:bodyPr/>
                    <a:lstStyle/>
                    <a:p>
                      <a:pPr algn="l">
                        <a:lnSpc>
                          <a:spcPct val="100000"/>
                        </a:lnSpc>
                        <a:spcBef>
                          <a:spcPts val="0"/>
                        </a:spcBef>
                        <a:spcAft>
                          <a:spcPts val="0"/>
                        </a:spcAft>
                        <a:tabLst>
                          <a:tab pos="457200" algn="l"/>
                        </a:tabLst>
                      </a:pPr>
                      <a:r>
                        <a:rPr lang="de-DE" sz="1000" dirty="0">
                          <a:solidFill>
                            <a:schemeClr val="tx1"/>
                          </a:solidFill>
                          <a:effectLst/>
                        </a:rPr>
                        <a:t>Bedeutung des Wassers</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Krankheitsbilder, Therapie und </a:t>
                      </a:r>
                      <a:r>
                        <a:rPr lang="de-DE" sz="1000" b="1" dirty="0" smtClean="0">
                          <a:solidFill>
                            <a:schemeClr val="tx1"/>
                          </a:solidFill>
                          <a:effectLst/>
                        </a:rPr>
                        <a:t>Prophylaxe</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Adipositas</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bl>
          </a:graphicData>
        </a:graphic>
      </p:graphicFrame>
      <p:sp>
        <p:nvSpPr>
          <p:cNvPr id="4" name="Rectangle 1"/>
          <p:cNvSpPr>
            <a:spLocks noChangeArrowheads="1"/>
          </p:cNvSpPr>
          <p:nvPr/>
        </p:nvSpPr>
        <p:spPr bwMode="auto">
          <a:xfrm>
            <a:off x="2098675" y="6572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feld 5"/>
          <p:cNvSpPr txBox="1"/>
          <p:nvPr/>
        </p:nvSpPr>
        <p:spPr>
          <a:xfrm>
            <a:off x="1619672" y="256490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8" name="Textfeld 7"/>
          <p:cNvSpPr txBox="1"/>
          <p:nvPr/>
        </p:nvSpPr>
        <p:spPr>
          <a:xfrm>
            <a:off x="1907704" y="292494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9" name="Textfeld 8"/>
          <p:cNvSpPr txBox="1"/>
          <p:nvPr/>
        </p:nvSpPr>
        <p:spPr>
          <a:xfrm>
            <a:off x="1619672" y="4797152"/>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1" name="Textfeld 10"/>
          <p:cNvSpPr txBox="1"/>
          <p:nvPr/>
        </p:nvSpPr>
        <p:spPr>
          <a:xfrm>
            <a:off x="4139952" y="1772816"/>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3" name="Textfeld 12"/>
          <p:cNvSpPr txBox="1"/>
          <p:nvPr/>
        </p:nvSpPr>
        <p:spPr>
          <a:xfrm>
            <a:off x="6156176" y="148478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4" name="Textfeld 13"/>
          <p:cNvSpPr txBox="1"/>
          <p:nvPr/>
        </p:nvSpPr>
        <p:spPr>
          <a:xfrm>
            <a:off x="6372200" y="472514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5" name="Textfeld 14"/>
          <p:cNvSpPr txBox="1"/>
          <p:nvPr/>
        </p:nvSpPr>
        <p:spPr>
          <a:xfrm>
            <a:off x="8493968" y="386104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6" name="Textfeld 15"/>
          <p:cNvSpPr txBox="1"/>
          <p:nvPr/>
        </p:nvSpPr>
        <p:spPr>
          <a:xfrm>
            <a:off x="7020272" y="5805264"/>
            <a:ext cx="648072" cy="707886"/>
          </a:xfrm>
          <a:prstGeom prst="rect">
            <a:avLst/>
          </a:prstGeom>
          <a:noFill/>
        </p:spPr>
        <p:txBody>
          <a:bodyPr wrap="square" rtlCol="0">
            <a:spAutoFit/>
          </a:bodyPr>
          <a:lstStyle/>
          <a:p>
            <a:endParaRPr lang="de-DE" sz="4000" dirty="0"/>
          </a:p>
        </p:txBody>
      </p:sp>
      <p:sp>
        <p:nvSpPr>
          <p:cNvPr id="18" name="Textfeld 17"/>
          <p:cNvSpPr txBox="1"/>
          <p:nvPr/>
        </p:nvSpPr>
        <p:spPr>
          <a:xfrm>
            <a:off x="6084168" y="602128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20" name="Textfeld 19"/>
          <p:cNvSpPr txBox="1"/>
          <p:nvPr/>
        </p:nvSpPr>
        <p:spPr>
          <a:xfrm>
            <a:off x="8316416" y="530120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7" name="Legende mit Linie 2 5"/>
          <p:cNvSpPr/>
          <p:nvPr/>
        </p:nvSpPr>
        <p:spPr>
          <a:xfrm>
            <a:off x="1907704" y="1988840"/>
            <a:ext cx="5400600" cy="3168352"/>
          </a:xfrm>
          <a:prstGeom prst="borderCallout2">
            <a:avLst>
              <a:gd name="adj1" fmla="val 133231"/>
              <a:gd name="adj2" fmla="val 83003"/>
              <a:gd name="adj3" fmla="val 113749"/>
              <a:gd name="adj4" fmla="val 79749"/>
              <a:gd name="adj5" fmla="val 99803"/>
              <a:gd name="adj6" fmla="val 77358"/>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4000" dirty="0">
                <a:sym typeface="Wingdings"/>
              </a:rPr>
              <a:t></a:t>
            </a:r>
            <a:r>
              <a:rPr lang="de-DE" sz="2000" b="1" u="sng" dirty="0" smtClean="0">
                <a:sym typeface="Wingdings"/>
              </a:rPr>
              <a:t>Kommunikation</a:t>
            </a:r>
          </a:p>
          <a:p>
            <a:r>
              <a:rPr lang="de-DE" dirty="0" smtClean="0"/>
              <a:t>Die </a:t>
            </a:r>
            <a:r>
              <a:rPr lang="de-DE" dirty="0" err="1" smtClean="0"/>
              <a:t>SuS</a:t>
            </a:r>
            <a:r>
              <a:rPr lang="de-DE" dirty="0" smtClean="0"/>
              <a:t> diskutieren Therapiemaßnahmen im Hinblick auf ihre Eignung zur Behandlung </a:t>
            </a:r>
            <a:r>
              <a:rPr lang="de-DE" dirty="0" err="1" smtClean="0"/>
              <a:t>ernährungsmitbedingter</a:t>
            </a:r>
            <a:r>
              <a:rPr lang="de-DE" dirty="0" smtClean="0"/>
              <a:t> Erkrankungen (K4).</a:t>
            </a:r>
            <a:endParaRPr lang="de-DE" dirty="0"/>
          </a:p>
          <a:p>
            <a:endParaRPr lang="de-DE" dirty="0" smtClean="0"/>
          </a:p>
          <a:p>
            <a:endParaRPr lang="de-DE" dirty="0"/>
          </a:p>
          <a:p>
            <a:pPr marL="285750" indent="-285750">
              <a:buFont typeface="Wingdings"/>
              <a:buChar char="è"/>
            </a:pPr>
            <a:r>
              <a:rPr lang="de-DE" dirty="0" smtClean="0">
                <a:sym typeface="Wingdings"/>
              </a:rPr>
              <a:t>Fokussierung an diesem Beispiel</a:t>
            </a:r>
          </a:p>
          <a:p>
            <a:pPr marL="285750" indent="-285750">
              <a:buFont typeface="Wingdings"/>
              <a:buChar char="è"/>
            </a:pPr>
            <a:r>
              <a:rPr lang="de-DE" dirty="0">
                <a:solidFill>
                  <a:srgbClr val="FF0000"/>
                </a:solidFill>
                <a:sym typeface="Wingdings"/>
              </a:rPr>
              <a:t>Der Bezug zu anderen Konkretisierungen ist </a:t>
            </a:r>
            <a:r>
              <a:rPr lang="de-DE" dirty="0" smtClean="0">
                <a:solidFill>
                  <a:srgbClr val="FF0000"/>
                </a:solidFill>
                <a:sym typeface="Wingdings"/>
              </a:rPr>
              <a:t>ergänzend sinnvoll !</a:t>
            </a:r>
            <a:endParaRPr lang="de-DE" dirty="0">
              <a:solidFill>
                <a:srgbClr val="FF0000"/>
              </a:solidFill>
            </a:endParaRPr>
          </a:p>
        </p:txBody>
      </p:sp>
    </p:spTree>
    <p:extLst>
      <p:ext uri="{BB962C8B-B14F-4D97-AF65-F5344CB8AC3E}">
        <p14:creationId xmlns:p14="http://schemas.microsoft.com/office/powerpoint/2010/main" val="12781400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15</a:t>
            </a:fld>
            <a:endParaRPr lang="de-DE">
              <a:solidFill>
                <a:srgbClr val="808080"/>
              </a:solidFill>
            </a:endParaRPr>
          </a:p>
        </p:txBody>
      </p:sp>
      <p:sp>
        <p:nvSpPr>
          <p:cNvPr id="2" name="Titel 1"/>
          <p:cNvSpPr>
            <a:spLocks noGrp="1"/>
          </p:cNvSpPr>
          <p:nvPr>
            <p:ph type="title"/>
          </p:nvPr>
        </p:nvSpPr>
        <p:spPr>
          <a:xfrm>
            <a:off x="107504" y="260648"/>
            <a:ext cx="6696744" cy="648072"/>
          </a:xfrm>
          <a:noFill/>
        </p:spPr>
        <p:txBody>
          <a:bodyPr/>
          <a:lstStyle/>
          <a:p>
            <a:pPr algn="l"/>
            <a:r>
              <a:rPr lang="de-DE" sz="2400" b="1" dirty="0" smtClean="0">
                <a:latin typeface="Calibri" panose="020F0502020204030204" pitchFamily="34" charset="0"/>
              </a:rPr>
              <a:t>Vorgaben zum Zentralabitur 2017 (KLP: Grundkurs)</a:t>
            </a:r>
            <a:endParaRPr lang="de-DE" sz="2400" b="1" dirty="0">
              <a:latin typeface="Calibri" panose="020F0502020204030204" pitchFamily="34" charset="0"/>
            </a:endParaRPr>
          </a:p>
        </p:txBody>
      </p:sp>
      <p:graphicFrame>
        <p:nvGraphicFramePr>
          <p:cNvPr id="3" name="Tabelle 2"/>
          <p:cNvGraphicFramePr>
            <a:graphicFrameLocks noGrp="1"/>
          </p:cNvGraphicFramePr>
          <p:nvPr>
            <p:extLst>
              <p:ext uri="{D42A27DB-BD31-4B8C-83A1-F6EECF244321}">
                <p14:modId xmlns:p14="http://schemas.microsoft.com/office/powerpoint/2010/main" val="2074851051"/>
              </p:ext>
            </p:extLst>
          </p:nvPr>
        </p:nvGraphicFramePr>
        <p:xfrm>
          <a:off x="107504" y="980728"/>
          <a:ext cx="8928991" cy="5616623"/>
        </p:xfrm>
        <a:graphic>
          <a:graphicData uri="http://schemas.openxmlformats.org/drawingml/2006/table">
            <a:tbl>
              <a:tblPr firstRow="1" firstCol="1" bandRow="1">
                <a:tableStyleId>{5C22544A-7EE6-4342-B048-85BDC9FD1C3A}</a:tableStyleId>
              </a:tblPr>
              <a:tblGrid>
                <a:gridCol w="2231933"/>
                <a:gridCol w="2478176"/>
                <a:gridCol w="2144393"/>
                <a:gridCol w="2074489"/>
              </a:tblGrid>
              <a:tr h="566785">
                <a:tc>
                  <a:txBody>
                    <a:bodyPr/>
                    <a:lstStyle/>
                    <a:p>
                      <a:pPr algn="l">
                        <a:lnSpc>
                          <a:spcPts val="1200"/>
                        </a:lnSpc>
                        <a:spcBef>
                          <a:spcPts val="600"/>
                        </a:spcBef>
                        <a:spcAft>
                          <a:spcPts val="0"/>
                        </a:spcAft>
                        <a:tabLst>
                          <a:tab pos="457200" algn="l"/>
                        </a:tabLst>
                      </a:pPr>
                      <a:r>
                        <a:rPr lang="de-DE" sz="1100" dirty="0">
                          <a:solidFill>
                            <a:schemeClr val="tx1"/>
                          </a:solidFill>
                          <a:effectLst/>
                        </a:rPr>
                        <a:t>Physiologie der Ernährung</a:t>
                      </a:r>
                      <a:endParaRPr lang="de-DE" sz="1100" dirty="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Ernährung in verschiedenen </a:t>
                      </a:r>
                      <a:br>
                        <a:rPr lang="de-DE" sz="1100">
                          <a:solidFill>
                            <a:schemeClr val="tx1"/>
                          </a:solidFill>
                          <a:effectLst/>
                        </a:rPr>
                      </a:br>
                      <a:r>
                        <a:rPr lang="de-DE" sz="1100">
                          <a:solidFill>
                            <a:schemeClr val="tx1"/>
                          </a:solidFill>
                          <a:effectLst/>
                        </a:rPr>
                        <a:t>Lebensphasen und Lebens-situationen</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Pathophysiologie der </a:t>
                      </a:r>
                      <a:br>
                        <a:rPr lang="de-DE" sz="1100">
                          <a:solidFill>
                            <a:schemeClr val="tx1"/>
                          </a:solidFill>
                          <a:effectLst/>
                        </a:rPr>
                      </a:br>
                      <a:r>
                        <a:rPr lang="de-DE" sz="1100">
                          <a:solidFill>
                            <a:schemeClr val="tx1"/>
                          </a:solidFill>
                          <a:effectLst/>
                        </a:rPr>
                        <a:t>Ernährung</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Ernährungsökologie</a:t>
                      </a:r>
                      <a:endParaRPr lang="de-DE" sz="1100" dirty="0">
                        <a:solidFill>
                          <a:schemeClr val="tx1"/>
                        </a:solidFill>
                        <a:effectLst/>
                        <a:latin typeface="Arial"/>
                        <a:ea typeface="Times New Roman"/>
                      </a:endParaRPr>
                    </a:p>
                  </a:txBody>
                  <a:tcPr marL="37686" marR="37686" marT="29661" marB="19890"/>
                </a:tc>
              </a:tr>
              <a:tr h="1078149">
                <a:tc>
                  <a:txBody>
                    <a:bodyPr/>
                    <a:lstStyle/>
                    <a:p>
                      <a:pPr algn="l">
                        <a:lnSpc>
                          <a:spcPct val="100000"/>
                        </a:lnSpc>
                        <a:spcBef>
                          <a:spcPts val="0"/>
                        </a:spcBef>
                        <a:spcAft>
                          <a:spcPts val="0"/>
                        </a:spcAft>
                        <a:tabLst>
                          <a:tab pos="457200" algn="l"/>
                        </a:tabLst>
                      </a:pPr>
                      <a:r>
                        <a:rPr lang="de-DE" sz="1000" dirty="0">
                          <a:solidFill>
                            <a:schemeClr val="tx1"/>
                          </a:solidFill>
                          <a:effectLst/>
                        </a:rPr>
                        <a:t>Stoffwechsel der Hauptnährstoffe</a:t>
                      </a:r>
                    </a:p>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Physiologische und </a:t>
                      </a:r>
                      <a:r>
                        <a:rPr lang="de-DE" sz="1000" b="1" dirty="0" smtClean="0">
                          <a:effectLst/>
                        </a:rPr>
                        <a:t>stoffwechsel-physiologische </a:t>
                      </a:r>
                      <a:r>
                        <a:rPr lang="de-DE" sz="1000" b="1" dirty="0">
                          <a:effectLst/>
                        </a:rPr>
                        <a:t>Zusammenhänge und Lebensbedingungen </a:t>
                      </a:r>
                      <a:r>
                        <a:rPr lang="de-DE" sz="1000" b="1" dirty="0" smtClean="0">
                          <a:effectLst/>
                        </a:rPr>
                        <a:t>bei</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smtClean="0">
                          <a:solidFill>
                            <a:srgbClr val="FF0000"/>
                          </a:solidFill>
                          <a:effectLst/>
                        </a:rPr>
                        <a:t>Sportlern</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Schwangeren und Stillenden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Regulation der </a:t>
                      </a:r>
                      <a:r>
                        <a:rPr lang="de-DE" sz="1000" b="1" dirty="0" smtClean="0">
                          <a:effectLst/>
                        </a:rPr>
                        <a:t>Nährstoffaufnahme</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Hunger-Sättigungsregulation</a:t>
                      </a:r>
                    </a:p>
                    <a:p>
                      <a:pPr marL="457200">
                        <a:lnSpc>
                          <a:spcPct val="100000"/>
                        </a:lnSpc>
                        <a:spcBef>
                          <a:spcPts val="0"/>
                        </a:spcBef>
                        <a:spcAft>
                          <a:spcPts val="0"/>
                        </a:spcAft>
                      </a:pPr>
                      <a:r>
                        <a:rPr lang="de-DE" sz="1000" dirty="0">
                          <a:effectLst/>
                        </a:rPr>
                        <a:t> </a:t>
                      </a:r>
                      <a:endParaRPr lang="de-DE" sz="1000" dirty="0">
                        <a:effectLst/>
                        <a:latin typeface="Calibri"/>
                        <a:ea typeface="Calibri"/>
                        <a:cs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Ernährung als mehrdimensionales Phänomen</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Vitamine und </a:t>
                      </a:r>
                      <a:r>
                        <a:rPr lang="de-DE" sz="1000" dirty="0" smtClean="0">
                          <a:solidFill>
                            <a:schemeClr val="tx1"/>
                          </a:solidFill>
                          <a:effectLst/>
                        </a:rPr>
                        <a:t>Mineralstoffe</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Eisen, Calcium</a:t>
                      </a: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b="0" dirty="0">
                          <a:solidFill>
                            <a:srgbClr val="FF0000"/>
                          </a:solidFill>
                          <a:effectLst/>
                        </a:rPr>
                        <a:t>Vitamin A, D, C, </a:t>
                      </a:r>
                      <a:r>
                        <a:rPr lang="en-US" sz="1000" b="0" dirty="0" err="1">
                          <a:solidFill>
                            <a:srgbClr val="FF0000"/>
                          </a:solidFill>
                          <a:effectLst/>
                        </a:rPr>
                        <a:t>Folsäure</a:t>
                      </a: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Nährstoff- und Energiebedarf</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Stoffwechselprozesse und Stoffwechselstörungen</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Vollwerternährung und alternative </a:t>
                      </a:r>
                      <a:r>
                        <a:rPr lang="de-DE" sz="1000" b="1" dirty="0" smtClean="0">
                          <a:solidFill>
                            <a:schemeClr val="tx1"/>
                          </a:solidFill>
                          <a:effectLst/>
                        </a:rPr>
                        <a:t>Ernährungsformen</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Prinzipien vegetarischer Ernährungsformen</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Nährstoffträger</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Prinzipien für die Zusammenstellung einer bedarfsgerechten Kost</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Formen der Fehlernährung</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Strategien der </a:t>
                      </a:r>
                      <a:r>
                        <a:rPr lang="de-DE" sz="1000" b="1" dirty="0" smtClean="0">
                          <a:effectLst/>
                        </a:rPr>
                        <a:t>Wirtschaft</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bio- und gentechnologische Verfahren in der Getreideproduktion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r>
              <a:tr h="1419059">
                <a:tc>
                  <a:txBody>
                    <a:bodyPr/>
                    <a:lstStyle/>
                    <a:p>
                      <a:pPr algn="l">
                        <a:lnSpc>
                          <a:spcPct val="100000"/>
                        </a:lnSpc>
                        <a:spcBef>
                          <a:spcPts val="0"/>
                        </a:spcBef>
                        <a:spcAft>
                          <a:spcPts val="0"/>
                        </a:spcAft>
                        <a:tabLst>
                          <a:tab pos="457200" algn="l"/>
                        </a:tabLst>
                      </a:pPr>
                      <a:r>
                        <a:rPr lang="de-DE" sz="1000" dirty="0">
                          <a:solidFill>
                            <a:schemeClr val="tx1"/>
                          </a:solidFill>
                          <a:effectLst/>
                        </a:rPr>
                        <a:t>Hormonelle </a:t>
                      </a:r>
                      <a:r>
                        <a:rPr lang="de-DE" sz="1000" dirty="0" smtClean="0">
                          <a:solidFill>
                            <a:schemeClr val="tx1"/>
                          </a:solidFill>
                          <a:effectLst/>
                        </a:rPr>
                        <a:t>Regulation</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Calcium-</a:t>
                      </a:r>
                      <a:r>
                        <a:rPr lang="de-DE" sz="1000" b="0" dirty="0" smtClean="0">
                          <a:solidFill>
                            <a:srgbClr val="FF0000"/>
                          </a:solidFill>
                          <a:effectLst/>
                        </a:rPr>
                        <a:t>Stoffwechsel</a:t>
                      </a:r>
                    </a:p>
                    <a:p>
                      <a:pPr marL="342900" lvl="0" indent="-342900">
                        <a:lnSpc>
                          <a:spcPct val="100000"/>
                        </a:lnSpc>
                        <a:spcBef>
                          <a:spcPts val="0"/>
                        </a:spcBef>
                        <a:spcAft>
                          <a:spcPts val="0"/>
                        </a:spcAft>
                        <a:buClr>
                          <a:srgbClr val="FF0000"/>
                        </a:buClr>
                        <a:buSzPts val="1200"/>
                        <a:buFont typeface="Symbol"/>
                        <a:buChar char=""/>
                        <a:tabLst>
                          <a:tab pos="230505" algn="l"/>
                        </a:tabLst>
                      </a:pP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i="1" dirty="0" smtClean="0">
                          <a:effectLst/>
                        </a:rPr>
                        <a:t>Lebensmittelunverträglichkeiten</a:t>
                      </a:r>
                    </a:p>
                    <a:p>
                      <a:pPr algn="l">
                        <a:lnSpc>
                          <a:spcPct val="100000"/>
                        </a:lnSpc>
                        <a:spcBef>
                          <a:spcPts val="0"/>
                        </a:spcBef>
                        <a:spcAft>
                          <a:spcPts val="0"/>
                        </a:spcAft>
                        <a:tabLst>
                          <a:tab pos="457200" algn="l"/>
                        </a:tabLst>
                      </a:pPr>
                      <a:endParaRPr lang="de-DE" sz="1000" b="1" i="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i="1" dirty="0" err="1">
                          <a:solidFill>
                            <a:srgbClr val="FF0000"/>
                          </a:solidFill>
                          <a:effectLst/>
                        </a:rPr>
                        <a:t>Lactoseintoleranz</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effectLst/>
                        </a:rPr>
                        <a:t>Ernährungssituation der Bevölkerung unter verschiedenen regionalen und globalen </a:t>
                      </a:r>
                      <a:r>
                        <a:rPr lang="de-DE" sz="1000" b="1" dirty="0" smtClean="0">
                          <a:effectLst/>
                        </a:rPr>
                        <a:t>Bedingungen</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Ernährungssituation von Kindern in einem Entwicklungsland</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737240">
                <a:tc>
                  <a:txBody>
                    <a:bodyPr/>
                    <a:lstStyle/>
                    <a:p>
                      <a:pPr algn="l">
                        <a:lnSpc>
                          <a:spcPct val="100000"/>
                        </a:lnSpc>
                        <a:spcBef>
                          <a:spcPts val="0"/>
                        </a:spcBef>
                        <a:spcAft>
                          <a:spcPts val="0"/>
                        </a:spcAft>
                        <a:tabLst>
                          <a:tab pos="457200" algn="l"/>
                        </a:tabLst>
                      </a:pPr>
                      <a:r>
                        <a:rPr lang="de-DE" sz="1000" dirty="0">
                          <a:solidFill>
                            <a:schemeClr val="tx1"/>
                          </a:solidFill>
                          <a:effectLst/>
                        </a:rPr>
                        <a:t>Bedeutung des Wassers</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Krankheitsbilder, Therapie und </a:t>
                      </a:r>
                      <a:r>
                        <a:rPr lang="de-DE" sz="1000" b="1" dirty="0" smtClean="0">
                          <a:solidFill>
                            <a:schemeClr val="tx1"/>
                          </a:solidFill>
                          <a:effectLst/>
                        </a:rPr>
                        <a:t>Prophylaxe</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Adipositas</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bl>
          </a:graphicData>
        </a:graphic>
      </p:graphicFrame>
      <p:sp>
        <p:nvSpPr>
          <p:cNvPr id="4" name="Rectangle 1"/>
          <p:cNvSpPr>
            <a:spLocks noChangeArrowheads="1"/>
          </p:cNvSpPr>
          <p:nvPr/>
        </p:nvSpPr>
        <p:spPr bwMode="auto">
          <a:xfrm>
            <a:off x="2098675" y="6572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feld 5"/>
          <p:cNvSpPr txBox="1"/>
          <p:nvPr/>
        </p:nvSpPr>
        <p:spPr>
          <a:xfrm>
            <a:off x="1619672" y="256490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8" name="Textfeld 7"/>
          <p:cNvSpPr txBox="1"/>
          <p:nvPr/>
        </p:nvSpPr>
        <p:spPr>
          <a:xfrm>
            <a:off x="1907704" y="292494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9" name="Textfeld 8"/>
          <p:cNvSpPr txBox="1"/>
          <p:nvPr/>
        </p:nvSpPr>
        <p:spPr>
          <a:xfrm>
            <a:off x="1619672" y="4797152"/>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1" name="Textfeld 10"/>
          <p:cNvSpPr txBox="1"/>
          <p:nvPr/>
        </p:nvSpPr>
        <p:spPr>
          <a:xfrm>
            <a:off x="4139952" y="1772816"/>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3" name="Textfeld 12"/>
          <p:cNvSpPr txBox="1"/>
          <p:nvPr/>
        </p:nvSpPr>
        <p:spPr>
          <a:xfrm>
            <a:off x="6156176" y="148478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4" name="Textfeld 13"/>
          <p:cNvSpPr txBox="1"/>
          <p:nvPr/>
        </p:nvSpPr>
        <p:spPr>
          <a:xfrm>
            <a:off x="6372200" y="472514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5" name="Textfeld 14"/>
          <p:cNvSpPr txBox="1"/>
          <p:nvPr/>
        </p:nvSpPr>
        <p:spPr>
          <a:xfrm>
            <a:off x="8493968" y="386104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6" name="Textfeld 15"/>
          <p:cNvSpPr txBox="1"/>
          <p:nvPr/>
        </p:nvSpPr>
        <p:spPr>
          <a:xfrm>
            <a:off x="7020272" y="5805264"/>
            <a:ext cx="648072" cy="707886"/>
          </a:xfrm>
          <a:prstGeom prst="rect">
            <a:avLst/>
          </a:prstGeom>
          <a:noFill/>
        </p:spPr>
        <p:txBody>
          <a:bodyPr wrap="square" rtlCol="0">
            <a:spAutoFit/>
          </a:bodyPr>
          <a:lstStyle/>
          <a:p>
            <a:endParaRPr lang="de-DE" sz="4000" dirty="0"/>
          </a:p>
        </p:txBody>
      </p:sp>
      <p:sp>
        <p:nvSpPr>
          <p:cNvPr id="18" name="Textfeld 17"/>
          <p:cNvSpPr txBox="1"/>
          <p:nvPr/>
        </p:nvSpPr>
        <p:spPr>
          <a:xfrm>
            <a:off x="6084168" y="602128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20" name="Textfeld 19"/>
          <p:cNvSpPr txBox="1"/>
          <p:nvPr/>
        </p:nvSpPr>
        <p:spPr>
          <a:xfrm>
            <a:off x="8316416" y="530120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7" name="Legende mit Linie 2 5"/>
          <p:cNvSpPr/>
          <p:nvPr/>
        </p:nvSpPr>
        <p:spPr>
          <a:xfrm>
            <a:off x="971600" y="2492896"/>
            <a:ext cx="5400600" cy="2160240"/>
          </a:xfrm>
          <a:prstGeom prst="borderCallout2">
            <a:avLst>
              <a:gd name="adj1" fmla="val 78047"/>
              <a:gd name="adj2" fmla="val 141933"/>
              <a:gd name="adj3" fmla="val 59636"/>
              <a:gd name="adj4" fmla="val 115727"/>
              <a:gd name="adj5" fmla="val 49538"/>
              <a:gd name="adj6" fmla="val 100544"/>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4000" dirty="0" smtClean="0">
                <a:sym typeface="Wingdings"/>
              </a:rPr>
              <a:t></a:t>
            </a:r>
            <a:r>
              <a:rPr lang="de-DE" sz="2000" b="1" u="sng" dirty="0" smtClean="0"/>
              <a:t>Umgang </a:t>
            </a:r>
            <a:r>
              <a:rPr lang="de-DE" sz="2000" b="1" u="sng" dirty="0"/>
              <a:t>mit Fachwissen</a:t>
            </a:r>
          </a:p>
          <a:p>
            <a:r>
              <a:rPr lang="de-DE" dirty="0"/>
              <a:t> </a:t>
            </a:r>
          </a:p>
          <a:p>
            <a:r>
              <a:rPr lang="de-DE" dirty="0"/>
              <a:t>Die </a:t>
            </a:r>
            <a:r>
              <a:rPr lang="de-DE" dirty="0" err="1"/>
              <a:t>SuS</a:t>
            </a:r>
            <a:r>
              <a:rPr lang="de-DE" dirty="0"/>
              <a:t> unterscheiden bio- und gentechnologische Verfahren in der Lebensmittelproduktion (UF1).</a:t>
            </a:r>
          </a:p>
          <a:p>
            <a:endParaRPr lang="de-DE" dirty="0"/>
          </a:p>
          <a:p>
            <a:pPr marL="285750" indent="-285750">
              <a:buFont typeface="Wingdings"/>
              <a:buChar char="è"/>
            </a:pPr>
            <a:r>
              <a:rPr lang="de-DE" dirty="0" smtClean="0">
                <a:sym typeface="Wingdings"/>
              </a:rPr>
              <a:t>Fokussierung auf die Getreideproduktion</a:t>
            </a:r>
          </a:p>
        </p:txBody>
      </p:sp>
    </p:spTree>
    <p:extLst>
      <p:ext uri="{BB962C8B-B14F-4D97-AF65-F5344CB8AC3E}">
        <p14:creationId xmlns:p14="http://schemas.microsoft.com/office/powerpoint/2010/main" val="337508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16</a:t>
            </a:fld>
            <a:endParaRPr lang="de-DE">
              <a:solidFill>
                <a:srgbClr val="808080"/>
              </a:solidFill>
            </a:endParaRPr>
          </a:p>
        </p:txBody>
      </p:sp>
      <p:sp>
        <p:nvSpPr>
          <p:cNvPr id="2" name="Titel 1"/>
          <p:cNvSpPr>
            <a:spLocks noGrp="1"/>
          </p:cNvSpPr>
          <p:nvPr>
            <p:ph type="title"/>
          </p:nvPr>
        </p:nvSpPr>
        <p:spPr>
          <a:xfrm>
            <a:off x="107504" y="260648"/>
            <a:ext cx="6696744" cy="648072"/>
          </a:xfrm>
          <a:noFill/>
        </p:spPr>
        <p:txBody>
          <a:bodyPr/>
          <a:lstStyle/>
          <a:p>
            <a:pPr algn="l"/>
            <a:r>
              <a:rPr lang="de-DE" sz="2400" b="1" dirty="0" smtClean="0">
                <a:latin typeface="Calibri" panose="020F0502020204030204" pitchFamily="34" charset="0"/>
              </a:rPr>
              <a:t>Vorgaben zum Zentralabitur 2017 (KLP: Grundkurs)</a:t>
            </a:r>
            <a:endParaRPr lang="de-DE" sz="2400" b="1" dirty="0">
              <a:latin typeface="Calibri" panose="020F0502020204030204" pitchFamily="34" charset="0"/>
            </a:endParaRPr>
          </a:p>
        </p:txBody>
      </p:sp>
      <p:graphicFrame>
        <p:nvGraphicFramePr>
          <p:cNvPr id="3" name="Tabelle 2"/>
          <p:cNvGraphicFramePr>
            <a:graphicFrameLocks noGrp="1"/>
          </p:cNvGraphicFramePr>
          <p:nvPr>
            <p:extLst>
              <p:ext uri="{D42A27DB-BD31-4B8C-83A1-F6EECF244321}">
                <p14:modId xmlns:p14="http://schemas.microsoft.com/office/powerpoint/2010/main" val="159236300"/>
              </p:ext>
            </p:extLst>
          </p:nvPr>
        </p:nvGraphicFramePr>
        <p:xfrm>
          <a:off x="107504" y="980728"/>
          <a:ext cx="8928991" cy="5616623"/>
        </p:xfrm>
        <a:graphic>
          <a:graphicData uri="http://schemas.openxmlformats.org/drawingml/2006/table">
            <a:tbl>
              <a:tblPr firstRow="1" firstCol="1" bandRow="1">
                <a:tableStyleId>{5C22544A-7EE6-4342-B048-85BDC9FD1C3A}</a:tableStyleId>
              </a:tblPr>
              <a:tblGrid>
                <a:gridCol w="2231933"/>
                <a:gridCol w="2478176"/>
                <a:gridCol w="2144393"/>
                <a:gridCol w="2074489"/>
              </a:tblGrid>
              <a:tr h="566785">
                <a:tc>
                  <a:txBody>
                    <a:bodyPr/>
                    <a:lstStyle/>
                    <a:p>
                      <a:pPr algn="l">
                        <a:lnSpc>
                          <a:spcPts val="1200"/>
                        </a:lnSpc>
                        <a:spcBef>
                          <a:spcPts val="600"/>
                        </a:spcBef>
                        <a:spcAft>
                          <a:spcPts val="0"/>
                        </a:spcAft>
                        <a:tabLst>
                          <a:tab pos="457200" algn="l"/>
                        </a:tabLst>
                      </a:pPr>
                      <a:r>
                        <a:rPr lang="de-DE" sz="1100" dirty="0">
                          <a:solidFill>
                            <a:schemeClr val="tx1"/>
                          </a:solidFill>
                          <a:effectLst/>
                        </a:rPr>
                        <a:t>Physiologie der Ernährung</a:t>
                      </a:r>
                      <a:endParaRPr lang="de-DE" sz="1100" dirty="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Ernährung in verschiedenen </a:t>
                      </a:r>
                      <a:br>
                        <a:rPr lang="de-DE" sz="1100">
                          <a:solidFill>
                            <a:schemeClr val="tx1"/>
                          </a:solidFill>
                          <a:effectLst/>
                        </a:rPr>
                      </a:br>
                      <a:r>
                        <a:rPr lang="de-DE" sz="1100">
                          <a:solidFill>
                            <a:schemeClr val="tx1"/>
                          </a:solidFill>
                          <a:effectLst/>
                        </a:rPr>
                        <a:t>Lebensphasen und Lebens-situationen</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Pathophysiologie der </a:t>
                      </a:r>
                      <a:br>
                        <a:rPr lang="de-DE" sz="1100">
                          <a:solidFill>
                            <a:schemeClr val="tx1"/>
                          </a:solidFill>
                          <a:effectLst/>
                        </a:rPr>
                      </a:br>
                      <a:r>
                        <a:rPr lang="de-DE" sz="1100">
                          <a:solidFill>
                            <a:schemeClr val="tx1"/>
                          </a:solidFill>
                          <a:effectLst/>
                        </a:rPr>
                        <a:t>Ernährung</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Ernährungsökologie</a:t>
                      </a:r>
                      <a:endParaRPr lang="de-DE" sz="1100" dirty="0">
                        <a:solidFill>
                          <a:schemeClr val="tx1"/>
                        </a:solidFill>
                        <a:effectLst/>
                        <a:latin typeface="Arial"/>
                        <a:ea typeface="Times New Roman"/>
                      </a:endParaRPr>
                    </a:p>
                  </a:txBody>
                  <a:tcPr marL="37686" marR="37686" marT="29661" marB="19890"/>
                </a:tc>
              </a:tr>
              <a:tr h="1078149">
                <a:tc>
                  <a:txBody>
                    <a:bodyPr/>
                    <a:lstStyle/>
                    <a:p>
                      <a:pPr algn="l">
                        <a:lnSpc>
                          <a:spcPct val="100000"/>
                        </a:lnSpc>
                        <a:spcBef>
                          <a:spcPts val="0"/>
                        </a:spcBef>
                        <a:spcAft>
                          <a:spcPts val="0"/>
                        </a:spcAft>
                        <a:tabLst>
                          <a:tab pos="457200" algn="l"/>
                        </a:tabLst>
                      </a:pPr>
                      <a:r>
                        <a:rPr lang="de-DE" sz="1000" dirty="0">
                          <a:solidFill>
                            <a:schemeClr val="tx1"/>
                          </a:solidFill>
                          <a:effectLst/>
                        </a:rPr>
                        <a:t>Stoffwechsel der Hauptnährstoffe</a:t>
                      </a:r>
                    </a:p>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Physiologische und </a:t>
                      </a:r>
                      <a:r>
                        <a:rPr lang="de-DE" sz="1000" b="1" dirty="0" smtClean="0">
                          <a:effectLst/>
                        </a:rPr>
                        <a:t>stoffwechsel-physiologische </a:t>
                      </a:r>
                      <a:r>
                        <a:rPr lang="de-DE" sz="1000" b="1" dirty="0">
                          <a:effectLst/>
                        </a:rPr>
                        <a:t>Zusammenhänge und Lebensbedingungen </a:t>
                      </a:r>
                      <a:r>
                        <a:rPr lang="de-DE" sz="1000" b="1" dirty="0" smtClean="0">
                          <a:effectLst/>
                        </a:rPr>
                        <a:t>bei</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smtClean="0">
                          <a:solidFill>
                            <a:srgbClr val="FF0000"/>
                          </a:solidFill>
                          <a:effectLst/>
                        </a:rPr>
                        <a:t>Sportlern</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Schwangeren und Stillenden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Regulation der </a:t>
                      </a:r>
                      <a:r>
                        <a:rPr lang="de-DE" sz="1000" b="1" dirty="0" smtClean="0">
                          <a:effectLst/>
                        </a:rPr>
                        <a:t>Nährstoffaufnahme</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Hunger-Sättigungsregulation</a:t>
                      </a:r>
                    </a:p>
                    <a:p>
                      <a:pPr marL="457200">
                        <a:lnSpc>
                          <a:spcPct val="100000"/>
                        </a:lnSpc>
                        <a:spcBef>
                          <a:spcPts val="0"/>
                        </a:spcBef>
                        <a:spcAft>
                          <a:spcPts val="0"/>
                        </a:spcAft>
                      </a:pPr>
                      <a:r>
                        <a:rPr lang="de-DE" sz="1000" dirty="0">
                          <a:effectLst/>
                        </a:rPr>
                        <a:t> </a:t>
                      </a:r>
                      <a:endParaRPr lang="de-DE" sz="1000" dirty="0">
                        <a:effectLst/>
                        <a:latin typeface="Calibri"/>
                        <a:ea typeface="Calibri"/>
                        <a:cs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Ernährung als mehrdimensionales Phänomen</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Vitamine und </a:t>
                      </a:r>
                      <a:r>
                        <a:rPr lang="de-DE" sz="1000" dirty="0" smtClean="0">
                          <a:solidFill>
                            <a:schemeClr val="tx1"/>
                          </a:solidFill>
                          <a:effectLst/>
                        </a:rPr>
                        <a:t>Mineralstoffe</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Eisen, Calcium</a:t>
                      </a: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b="0" dirty="0">
                          <a:solidFill>
                            <a:srgbClr val="FF0000"/>
                          </a:solidFill>
                          <a:effectLst/>
                        </a:rPr>
                        <a:t>Vitamin A, D, C, </a:t>
                      </a:r>
                      <a:r>
                        <a:rPr lang="en-US" sz="1000" b="0" dirty="0" err="1">
                          <a:solidFill>
                            <a:srgbClr val="FF0000"/>
                          </a:solidFill>
                          <a:effectLst/>
                        </a:rPr>
                        <a:t>Folsäure</a:t>
                      </a: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Nährstoff- und Energiebedarf</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Stoffwechselprozesse und Stoffwechselstörungen</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Vollwerternährung und alternative </a:t>
                      </a:r>
                      <a:r>
                        <a:rPr lang="de-DE" sz="1000" b="1" dirty="0" smtClean="0">
                          <a:solidFill>
                            <a:schemeClr val="tx1"/>
                          </a:solidFill>
                          <a:effectLst/>
                        </a:rPr>
                        <a:t>Ernährungsformen</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Prinzipien vegetarischer Ernährungsformen</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Nährstoffträger</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Prinzipien für die Zusammenstellung einer bedarfsgerechten Kost</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Formen der Fehlernährung</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Strategien der </a:t>
                      </a:r>
                      <a:r>
                        <a:rPr lang="de-DE" sz="1000" b="1" dirty="0" smtClean="0">
                          <a:effectLst/>
                        </a:rPr>
                        <a:t>Wirtschaft</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bio- und gentechnologische Verfahren in der Getreideproduktion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r>
              <a:tr h="1419059">
                <a:tc>
                  <a:txBody>
                    <a:bodyPr/>
                    <a:lstStyle/>
                    <a:p>
                      <a:pPr algn="l">
                        <a:lnSpc>
                          <a:spcPct val="100000"/>
                        </a:lnSpc>
                        <a:spcBef>
                          <a:spcPts val="0"/>
                        </a:spcBef>
                        <a:spcAft>
                          <a:spcPts val="0"/>
                        </a:spcAft>
                        <a:tabLst>
                          <a:tab pos="457200" algn="l"/>
                        </a:tabLst>
                      </a:pPr>
                      <a:r>
                        <a:rPr lang="de-DE" sz="1000" dirty="0">
                          <a:solidFill>
                            <a:schemeClr val="tx1"/>
                          </a:solidFill>
                          <a:effectLst/>
                        </a:rPr>
                        <a:t>Hormonelle </a:t>
                      </a:r>
                      <a:r>
                        <a:rPr lang="de-DE" sz="1000" dirty="0" smtClean="0">
                          <a:solidFill>
                            <a:schemeClr val="tx1"/>
                          </a:solidFill>
                          <a:effectLst/>
                        </a:rPr>
                        <a:t>Regulation</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Calcium-</a:t>
                      </a:r>
                      <a:r>
                        <a:rPr lang="de-DE" sz="1000" b="0" dirty="0" smtClean="0">
                          <a:solidFill>
                            <a:srgbClr val="FF0000"/>
                          </a:solidFill>
                          <a:effectLst/>
                        </a:rPr>
                        <a:t>Stoffwechsel</a:t>
                      </a:r>
                    </a:p>
                    <a:p>
                      <a:pPr marL="342900" lvl="0" indent="-342900">
                        <a:lnSpc>
                          <a:spcPct val="100000"/>
                        </a:lnSpc>
                        <a:spcBef>
                          <a:spcPts val="0"/>
                        </a:spcBef>
                        <a:spcAft>
                          <a:spcPts val="0"/>
                        </a:spcAft>
                        <a:buClr>
                          <a:srgbClr val="FF0000"/>
                        </a:buClr>
                        <a:buSzPts val="1200"/>
                        <a:buFont typeface="Symbol"/>
                        <a:buChar char=""/>
                        <a:tabLst>
                          <a:tab pos="230505" algn="l"/>
                        </a:tabLst>
                      </a:pP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i="1" dirty="0" smtClean="0">
                          <a:effectLst/>
                        </a:rPr>
                        <a:t>Lebensmittelunverträglichkeiten</a:t>
                      </a:r>
                    </a:p>
                    <a:p>
                      <a:pPr algn="l">
                        <a:lnSpc>
                          <a:spcPct val="100000"/>
                        </a:lnSpc>
                        <a:spcBef>
                          <a:spcPts val="0"/>
                        </a:spcBef>
                        <a:spcAft>
                          <a:spcPts val="0"/>
                        </a:spcAft>
                        <a:tabLst>
                          <a:tab pos="457200" algn="l"/>
                        </a:tabLst>
                      </a:pPr>
                      <a:endParaRPr lang="de-DE" sz="1000" b="1" i="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i="1" dirty="0" err="1">
                          <a:solidFill>
                            <a:srgbClr val="FF0000"/>
                          </a:solidFill>
                          <a:effectLst/>
                        </a:rPr>
                        <a:t>Lactoseintoleranz</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effectLst/>
                        </a:rPr>
                        <a:t>Ernährungssituation der Bevölkerung unter verschiedenen regionalen und globalen </a:t>
                      </a:r>
                      <a:r>
                        <a:rPr lang="de-DE" sz="1000" b="1" dirty="0" smtClean="0">
                          <a:effectLst/>
                        </a:rPr>
                        <a:t>Bedingungen</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Ernährungssituation von Kindern in einem Entwicklungsland</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737240">
                <a:tc>
                  <a:txBody>
                    <a:bodyPr/>
                    <a:lstStyle/>
                    <a:p>
                      <a:pPr algn="l">
                        <a:lnSpc>
                          <a:spcPct val="100000"/>
                        </a:lnSpc>
                        <a:spcBef>
                          <a:spcPts val="0"/>
                        </a:spcBef>
                        <a:spcAft>
                          <a:spcPts val="0"/>
                        </a:spcAft>
                        <a:tabLst>
                          <a:tab pos="457200" algn="l"/>
                        </a:tabLst>
                      </a:pPr>
                      <a:r>
                        <a:rPr lang="de-DE" sz="1000" dirty="0">
                          <a:solidFill>
                            <a:schemeClr val="tx1"/>
                          </a:solidFill>
                          <a:effectLst/>
                        </a:rPr>
                        <a:t>Bedeutung des Wassers</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Krankheitsbilder, Therapie und </a:t>
                      </a:r>
                      <a:r>
                        <a:rPr lang="de-DE" sz="1000" b="1" dirty="0" smtClean="0">
                          <a:solidFill>
                            <a:schemeClr val="tx1"/>
                          </a:solidFill>
                          <a:effectLst/>
                        </a:rPr>
                        <a:t>Prophylaxe</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Adipositas</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bl>
          </a:graphicData>
        </a:graphic>
      </p:graphicFrame>
      <p:sp>
        <p:nvSpPr>
          <p:cNvPr id="4" name="Rectangle 1"/>
          <p:cNvSpPr>
            <a:spLocks noChangeArrowheads="1"/>
          </p:cNvSpPr>
          <p:nvPr/>
        </p:nvSpPr>
        <p:spPr bwMode="auto">
          <a:xfrm>
            <a:off x="2098675" y="6572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feld 5"/>
          <p:cNvSpPr txBox="1"/>
          <p:nvPr/>
        </p:nvSpPr>
        <p:spPr>
          <a:xfrm>
            <a:off x="1619672" y="256490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8" name="Textfeld 7"/>
          <p:cNvSpPr txBox="1"/>
          <p:nvPr/>
        </p:nvSpPr>
        <p:spPr>
          <a:xfrm>
            <a:off x="1907704" y="292494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9" name="Textfeld 8"/>
          <p:cNvSpPr txBox="1"/>
          <p:nvPr/>
        </p:nvSpPr>
        <p:spPr>
          <a:xfrm>
            <a:off x="1619672" y="4797152"/>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1" name="Textfeld 10"/>
          <p:cNvSpPr txBox="1"/>
          <p:nvPr/>
        </p:nvSpPr>
        <p:spPr>
          <a:xfrm>
            <a:off x="4139952" y="1772816"/>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3" name="Textfeld 12"/>
          <p:cNvSpPr txBox="1"/>
          <p:nvPr/>
        </p:nvSpPr>
        <p:spPr>
          <a:xfrm>
            <a:off x="6156176" y="148478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4" name="Textfeld 13"/>
          <p:cNvSpPr txBox="1"/>
          <p:nvPr/>
        </p:nvSpPr>
        <p:spPr>
          <a:xfrm>
            <a:off x="6372200" y="472514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5" name="Textfeld 14"/>
          <p:cNvSpPr txBox="1"/>
          <p:nvPr/>
        </p:nvSpPr>
        <p:spPr>
          <a:xfrm>
            <a:off x="8493968" y="386104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6" name="Textfeld 15"/>
          <p:cNvSpPr txBox="1"/>
          <p:nvPr/>
        </p:nvSpPr>
        <p:spPr>
          <a:xfrm>
            <a:off x="7020272" y="5805264"/>
            <a:ext cx="648072" cy="707886"/>
          </a:xfrm>
          <a:prstGeom prst="rect">
            <a:avLst/>
          </a:prstGeom>
          <a:noFill/>
        </p:spPr>
        <p:txBody>
          <a:bodyPr wrap="square" rtlCol="0">
            <a:spAutoFit/>
          </a:bodyPr>
          <a:lstStyle/>
          <a:p>
            <a:endParaRPr lang="de-DE" sz="4000" dirty="0"/>
          </a:p>
        </p:txBody>
      </p:sp>
      <p:sp>
        <p:nvSpPr>
          <p:cNvPr id="18" name="Textfeld 17"/>
          <p:cNvSpPr txBox="1"/>
          <p:nvPr/>
        </p:nvSpPr>
        <p:spPr>
          <a:xfrm>
            <a:off x="6084168" y="602128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20" name="Textfeld 19"/>
          <p:cNvSpPr txBox="1"/>
          <p:nvPr/>
        </p:nvSpPr>
        <p:spPr>
          <a:xfrm>
            <a:off x="8316416" y="530120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7" name="Legende mit Linie 2 5"/>
          <p:cNvSpPr/>
          <p:nvPr/>
        </p:nvSpPr>
        <p:spPr>
          <a:xfrm>
            <a:off x="971600" y="2492896"/>
            <a:ext cx="5400600" cy="2448272"/>
          </a:xfrm>
          <a:prstGeom prst="borderCallout2">
            <a:avLst>
              <a:gd name="adj1" fmla="val 65978"/>
              <a:gd name="adj2" fmla="val 142110"/>
              <a:gd name="adj3" fmla="val 52055"/>
              <a:gd name="adj4" fmla="val 110083"/>
              <a:gd name="adj5" fmla="val 49538"/>
              <a:gd name="adj6" fmla="val 100544"/>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4000" dirty="0" smtClean="0">
                <a:sym typeface="Wingdings"/>
              </a:rPr>
              <a:t></a:t>
            </a:r>
            <a:r>
              <a:rPr lang="de-DE" sz="2000" b="1" u="sng" dirty="0" smtClean="0"/>
              <a:t>Bewertung</a:t>
            </a:r>
            <a:endParaRPr lang="de-DE" sz="2000" b="1" u="sng" dirty="0"/>
          </a:p>
          <a:p>
            <a:r>
              <a:rPr lang="de-DE" dirty="0"/>
              <a:t> </a:t>
            </a:r>
          </a:p>
          <a:p>
            <a:r>
              <a:rPr lang="de-DE" dirty="0"/>
              <a:t>Die </a:t>
            </a:r>
            <a:r>
              <a:rPr lang="de-DE" dirty="0" err="1"/>
              <a:t>SuS</a:t>
            </a:r>
            <a:r>
              <a:rPr lang="de-DE" dirty="0"/>
              <a:t> unterscheiden fachliche, wirtschaftlich-politische und ethische Maßstäbe zur Bewertung von gentechnisch veränderten Lebensmitteln (B1).</a:t>
            </a:r>
          </a:p>
          <a:p>
            <a:endParaRPr lang="de-DE" dirty="0"/>
          </a:p>
          <a:p>
            <a:pPr marL="285750" indent="-285750">
              <a:buFont typeface="Wingdings"/>
              <a:buChar char="è"/>
            </a:pPr>
            <a:r>
              <a:rPr lang="de-DE" dirty="0" smtClean="0">
                <a:sym typeface="Wingdings"/>
              </a:rPr>
              <a:t>Fokussierung auf </a:t>
            </a:r>
            <a:r>
              <a:rPr lang="de-DE" dirty="0">
                <a:sym typeface="Wingdings"/>
              </a:rPr>
              <a:t>die Getreideproduktion</a:t>
            </a:r>
          </a:p>
          <a:p>
            <a:endParaRPr lang="de-DE" dirty="0" smtClean="0">
              <a:sym typeface="Wingdings"/>
            </a:endParaRPr>
          </a:p>
        </p:txBody>
      </p:sp>
    </p:spTree>
    <p:extLst>
      <p:ext uri="{BB962C8B-B14F-4D97-AF65-F5344CB8AC3E}">
        <p14:creationId xmlns:p14="http://schemas.microsoft.com/office/powerpoint/2010/main" val="39808227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17</a:t>
            </a:fld>
            <a:endParaRPr lang="de-DE">
              <a:solidFill>
                <a:srgbClr val="808080"/>
              </a:solidFill>
            </a:endParaRPr>
          </a:p>
        </p:txBody>
      </p:sp>
      <p:sp>
        <p:nvSpPr>
          <p:cNvPr id="2" name="Titel 1"/>
          <p:cNvSpPr>
            <a:spLocks noGrp="1"/>
          </p:cNvSpPr>
          <p:nvPr>
            <p:ph type="title"/>
          </p:nvPr>
        </p:nvSpPr>
        <p:spPr>
          <a:xfrm>
            <a:off x="107504" y="260648"/>
            <a:ext cx="6696744" cy="648072"/>
          </a:xfrm>
          <a:noFill/>
        </p:spPr>
        <p:txBody>
          <a:bodyPr/>
          <a:lstStyle/>
          <a:p>
            <a:pPr algn="l"/>
            <a:r>
              <a:rPr lang="de-DE" sz="2400" b="1" dirty="0" smtClean="0">
                <a:latin typeface="Calibri" panose="020F0502020204030204" pitchFamily="34" charset="0"/>
              </a:rPr>
              <a:t>Vorgaben zum Zentralabitur 2017 (KLP: Grundkurs)</a:t>
            </a:r>
            <a:endParaRPr lang="de-DE" sz="2400" b="1" dirty="0">
              <a:latin typeface="Calibri" panose="020F0502020204030204" pitchFamily="34" charset="0"/>
            </a:endParaRPr>
          </a:p>
        </p:txBody>
      </p:sp>
      <p:graphicFrame>
        <p:nvGraphicFramePr>
          <p:cNvPr id="3" name="Tabelle 2"/>
          <p:cNvGraphicFramePr>
            <a:graphicFrameLocks noGrp="1"/>
          </p:cNvGraphicFramePr>
          <p:nvPr>
            <p:extLst>
              <p:ext uri="{D42A27DB-BD31-4B8C-83A1-F6EECF244321}">
                <p14:modId xmlns:p14="http://schemas.microsoft.com/office/powerpoint/2010/main" val="4017222113"/>
              </p:ext>
            </p:extLst>
          </p:nvPr>
        </p:nvGraphicFramePr>
        <p:xfrm>
          <a:off x="107504" y="980728"/>
          <a:ext cx="8928991" cy="5616623"/>
        </p:xfrm>
        <a:graphic>
          <a:graphicData uri="http://schemas.openxmlformats.org/drawingml/2006/table">
            <a:tbl>
              <a:tblPr firstRow="1" firstCol="1" bandRow="1">
                <a:tableStyleId>{5C22544A-7EE6-4342-B048-85BDC9FD1C3A}</a:tableStyleId>
              </a:tblPr>
              <a:tblGrid>
                <a:gridCol w="2231933"/>
                <a:gridCol w="2478176"/>
                <a:gridCol w="2144393"/>
                <a:gridCol w="2074489"/>
              </a:tblGrid>
              <a:tr h="566785">
                <a:tc>
                  <a:txBody>
                    <a:bodyPr/>
                    <a:lstStyle/>
                    <a:p>
                      <a:pPr algn="l">
                        <a:lnSpc>
                          <a:spcPts val="1200"/>
                        </a:lnSpc>
                        <a:spcBef>
                          <a:spcPts val="600"/>
                        </a:spcBef>
                        <a:spcAft>
                          <a:spcPts val="0"/>
                        </a:spcAft>
                        <a:tabLst>
                          <a:tab pos="457200" algn="l"/>
                        </a:tabLst>
                      </a:pPr>
                      <a:r>
                        <a:rPr lang="de-DE" sz="1100" dirty="0">
                          <a:solidFill>
                            <a:schemeClr val="tx1"/>
                          </a:solidFill>
                          <a:effectLst/>
                        </a:rPr>
                        <a:t>Physiologie der Ernährung</a:t>
                      </a:r>
                      <a:endParaRPr lang="de-DE" sz="1100" dirty="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Ernährung in verschiedenen </a:t>
                      </a:r>
                      <a:br>
                        <a:rPr lang="de-DE" sz="1100">
                          <a:solidFill>
                            <a:schemeClr val="tx1"/>
                          </a:solidFill>
                          <a:effectLst/>
                        </a:rPr>
                      </a:br>
                      <a:r>
                        <a:rPr lang="de-DE" sz="1100">
                          <a:solidFill>
                            <a:schemeClr val="tx1"/>
                          </a:solidFill>
                          <a:effectLst/>
                        </a:rPr>
                        <a:t>Lebensphasen und Lebens-situationen</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Pathophysiologie der </a:t>
                      </a:r>
                      <a:br>
                        <a:rPr lang="de-DE" sz="1100">
                          <a:solidFill>
                            <a:schemeClr val="tx1"/>
                          </a:solidFill>
                          <a:effectLst/>
                        </a:rPr>
                      </a:br>
                      <a:r>
                        <a:rPr lang="de-DE" sz="1100">
                          <a:solidFill>
                            <a:schemeClr val="tx1"/>
                          </a:solidFill>
                          <a:effectLst/>
                        </a:rPr>
                        <a:t>Ernährung</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Ernährungsökologie</a:t>
                      </a:r>
                      <a:endParaRPr lang="de-DE" sz="1100" dirty="0">
                        <a:solidFill>
                          <a:schemeClr val="tx1"/>
                        </a:solidFill>
                        <a:effectLst/>
                        <a:latin typeface="Arial"/>
                        <a:ea typeface="Times New Roman"/>
                      </a:endParaRPr>
                    </a:p>
                  </a:txBody>
                  <a:tcPr marL="37686" marR="37686" marT="29661" marB="19890"/>
                </a:tc>
              </a:tr>
              <a:tr h="1078149">
                <a:tc>
                  <a:txBody>
                    <a:bodyPr/>
                    <a:lstStyle/>
                    <a:p>
                      <a:pPr algn="l">
                        <a:lnSpc>
                          <a:spcPct val="100000"/>
                        </a:lnSpc>
                        <a:spcBef>
                          <a:spcPts val="0"/>
                        </a:spcBef>
                        <a:spcAft>
                          <a:spcPts val="0"/>
                        </a:spcAft>
                        <a:tabLst>
                          <a:tab pos="457200" algn="l"/>
                        </a:tabLst>
                      </a:pPr>
                      <a:r>
                        <a:rPr lang="de-DE" sz="1000" dirty="0">
                          <a:solidFill>
                            <a:schemeClr val="tx1"/>
                          </a:solidFill>
                          <a:effectLst/>
                        </a:rPr>
                        <a:t>Stoffwechsel der Hauptnährstoffe</a:t>
                      </a:r>
                    </a:p>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Physiologische und </a:t>
                      </a:r>
                      <a:r>
                        <a:rPr lang="de-DE" sz="1000" b="1" dirty="0" smtClean="0">
                          <a:effectLst/>
                        </a:rPr>
                        <a:t>stoffwechsel-physiologische </a:t>
                      </a:r>
                      <a:r>
                        <a:rPr lang="de-DE" sz="1000" b="1" dirty="0">
                          <a:effectLst/>
                        </a:rPr>
                        <a:t>Zusammenhänge und Lebensbedingungen </a:t>
                      </a:r>
                      <a:r>
                        <a:rPr lang="de-DE" sz="1000" b="1" dirty="0" smtClean="0">
                          <a:effectLst/>
                        </a:rPr>
                        <a:t>bei</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smtClean="0">
                          <a:solidFill>
                            <a:srgbClr val="FF0000"/>
                          </a:solidFill>
                          <a:effectLst/>
                        </a:rPr>
                        <a:t>Sportlern</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Schwangeren und Stillenden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Regulation der </a:t>
                      </a:r>
                      <a:r>
                        <a:rPr lang="de-DE" sz="1000" b="1" dirty="0" smtClean="0">
                          <a:effectLst/>
                        </a:rPr>
                        <a:t>Nährstoffaufnahme</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Hunger-Sättigungsregulation</a:t>
                      </a:r>
                    </a:p>
                    <a:p>
                      <a:pPr marL="457200">
                        <a:lnSpc>
                          <a:spcPct val="100000"/>
                        </a:lnSpc>
                        <a:spcBef>
                          <a:spcPts val="0"/>
                        </a:spcBef>
                        <a:spcAft>
                          <a:spcPts val="0"/>
                        </a:spcAft>
                      </a:pPr>
                      <a:r>
                        <a:rPr lang="de-DE" sz="1000" dirty="0">
                          <a:effectLst/>
                        </a:rPr>
                        <a:t> </a:t>
                      </a:r>
                      <a:endParaRPr lang="de-DE" sz="1000" dirty="0">
                        <a:effectLst/>
                        <a:latin typeface="Calibri"/>
                        <a:ea typeface="Calibri"/>
                        <a:cs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Ernährung als mehrdimensionales Phänomen</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Vitamine und </a:t>
                      </a:r>
                      <a:r>
                        <a:rPr lang="de-DE" sz="1000" dirty="0" smtClean="0">
                          <a:solidFill>
                            <a:schemeClr val="tx1"/>
                          </a:solidFill>
                          <a:effectLst/>
                        </a:rPr>
                        <a:t>Mineralstoffe</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Eisen, Calcium</a:t>
                      </a: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b="0" dirty="0">
                          <a:solidFill>
                            <a:srgbClr val="FF0000"/>
                          </a:solidFill>
                          <a:effectLst/>
                        </a:rPr>
                        <a:t>Vitamin A, D, C, </a:t>
                      </a:r>
                      <a:r>
                        <a:rPr lang="en-US" sz="1000" b="0" dirty="0" err="1">
                          <a:solidFill>
                            <a:srgbClr val="FF0000"/>
                          </a:solidFill>
                          <a:effectLst/>
                        </a:rPr>
                        <a:t>Folsäure</a:t>
                      </a: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Nährstoff- und Energiebedarf</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Stoffwechselprozesse und Stoffwechselstörungen</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Vollwerternährung und alternative </a:t>
                      </a:r>
                      <a:r>
                        <a:rPr lang="de-DE" sz="1000" b="1" dirty="0" smtClean="0">
                          <a:solidFill>
                            <a:schemeClr val="tx1"/>
                          </a:solidFill>
                          <a:effectLst/>
                        </a:rPr>
                        <a:t>Ernährungsformen</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Prinzipien vegetarischer Ernährungsformen</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Nährstoffträger</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Prinzipien für die Zusammenstellung einer bedarfsgerechten Kost</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Formen der Fehlernährung</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Strategien der </a:t>
                      </a:r>
                      <a:r>
                        <a:rPr lang="de-DE" sz="1000" b="1" dirty="0" smtClean="0">
                          <a:effectLst/>
                        </a:rPr>
                        <a:t>Wirtschaft</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bio- und gentechnologische Verfahren in der Getreideproduktion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r>
              <a:tr h="1419059">
                <a:tc>
                  <a:txBody>
                    <a:bodyPr/>
                    <a:lstStyle/>
                    <a:p>
                      <a:pPr algn="l">
                        <a:lnSpc>
                          <a:spcPct val="100000"/>
                        </a:lnSpc>
                        <a:spcBef>
                          <a:spcPts val="0"/>
                        </a:spcBef>
                        <a:spcAft>
                          <a:spcPts val="0"/>
                        </a:spcAft>
                        <a:tabLst>
                          <a:tab pos="457200" algn="l"/>
                        </a:tabLst>
                      </a:pPr>
                      <a:r>
                        <a:rPr lang="de-DE" sz="1000" dirty="0">
                          <a:solidFill>
                            <a:schemeClr val="tx1"/>
                          </a:solidFill>
                          <a:effectLst/>
                        </a:rPr>
                        <a:t>Hormonelle </a:t>
                      </a:r>
                      <a:r>
                        <a:rPr lang="de-DE" sz="1000" dirty="0" smtClean="0">
                          <a:solidFill>
                            <a:schemeClr val="tx1"/>
                          </a:solidFill>
                          <a:effectLst/>
                        </a:rPr>
                        <a:t>Regulation</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Calcium-</a:t>
                      </a:r>
                      <a:r>
                        <a:rPr lang="de-DE" sz="1000" b="0" dirty="0" smtClean="0">
                          <a:solidFill>
                            <a:srgbClr val="FF0000"/>
                          </a:solidFill>
                          <a:effectLst/>
                        </a:rPr>
                        <a:t>Stoffwechsel</a:t>
                      </a:r>
                    </a:p>
                    <a:p>
                      <a:pPr marL="342900" lvl="0" indent="-342900">
                        <a:lnSpc>
                          <a:spcPct val="100000"/>
                        </a:lnSpc>
                        <a:spcBef>
                          <a:spcPts val="0"/>
                        </a:spcBef>
                        <a:spcAft>
                          <a:spcPts val="0"/>
                        </a:spcAft>
                        <a:buClr>
                          <a:srgbClr val="FF0000"/>
                        </a:buClr>
                        <a:buSzPts val="1200"/>
                        <a:buFont typeface="Symbol"/>
                        <a:buChar char=""/>
                        <a:tabLst>
                          <a:tab pos="230505" algn="l"/>
                        </a:tabLst>
                      </a:pP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i="1" dirty="0" smtClean="0">
                          <a:effectLst/>
                        </a:rPr>
                        <a:t>Lebensmittelunverträglichkeiten</a:t>
                      </a:r>
                    </a:p>
                    <a:p>
                      <a:pPr algn="l">
                        <a:lnSpc>
                          <a:spcPct val="100000"/>
                        </a:lnSpc>
                        <a:spcBef>
                          <a:spcPts val="0"/>
                        </a:spcBef>
                        <a:spcAft>
                          <a:spcPts val="0"/>
                        </a:spcAft>
                        <a:tabLst>
                          <a:tab pos="457200" algn="l"/>
                        </a:tabLst>
                      </a:pPr>
                      <a:endParaRPr lang="de-DE" sz="1000" b="1" i="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i="1" dirty="0" err="1">
                          <a:solidFill>
                            <a:srgbClr val="FF0000"/>
                          </a:solidFill>
                          <a:effectLst/>
                        </a:rPr>
                        <a:t>Lactoseintoleranz</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effectLst/>
                        </a:rPr>
                        <a:t>Ernährungssituation der Bevölkerung unter verschiedenen regionalen und globalen </a:t>
                      </a:r>
                      <a:r>
                        <a:rPr lang="de-DE" sz="1000" b="1" dirty="0" smtClean="0">
                          <a:effectLst/>
                        </a:rPr>
                        <a:t>Bedingungen</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Ernährungssituation von Kindern in einem Entwicklungsland</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737240">
                <a:tc>
                  <a:txBody>
                    <a:bodyPr/>
                    <a:lstStyle/>
                    <a:p>
                      <a:pPr algn="l">
                        <a:lnSpc>
                          <a:spcPct val="100000"/>
                        </a:lnSpc>
                        <a:spcBef>
                          <a:spcPts val="0"/>
                        </a:spcBef>
                        <a:spcAft>
                          <a:spcPts val="0"/>
                        </a:spcAft>
                        <a:tabLst>
                          <a:tab pos="457200" algn="l"/>
                        </a:tabLst>
                      </a:pPr>
                      <a:r>
                        <a:rPr lang="de-DE" sz="1000" dirty="0">
                          <a:solidFill>
                            <a:schemeClr val="tx1"/>
                          </a:solidFill>
                          <a:effectLst/>
                        </a:rPr>
                        <a:t>Bedeutung des Wassers</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Krankheitsbilder, Therapie und </a:t>
                      </a:r>
                      <a:r>
                        <a:rPr lang="de-DE" sz="1000" b="1" dirty="0" smtClean="0">
                          <a:solidFill>
                            <a:schemeClr val="tx1"/>
                          </a:solidFill>
                          <a:effectLst/>
                        </a:rPr>
                        <a:t>Prophylaxe</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Adipositas</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bl>
          </a:graphicData>
        </a:graphic>
      </p:graphicFrame>
      <p:sp>
        <p:nvSpPr>
          <p:cNvPr id="4" name="Rectangle 1"/>
          <p:cNvSpPr>
            <a:spLocks noChangeArrowheads="1"/>
          </p:cNvSpPr>
          <p:nvPr/>
        </p:nvSpPr>
        <p:spPr bwMode="auto">
          <a:xfrm>
            <a:off x="2098675" y="6572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feld 5"/>
          <p:cNvSpPr txBox="1"/>
          <p:nvPr/>
        </p:nvSpPr>
        <p:spPr>
          <a:xfrm>
            <a:off x="1619672" y="256490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8" name="Textfeld 7"/>
          <p:cNvSpPr txBox="1"/>
          <p:nvPr/>
        </p:nvSpPr>
        <p:spPr>
          <a:xfrm>
            <a:off x="1907704" y="292494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9" name="Textfeld 8"/>
          <p:cNvSpPr txBox="1"/>
          <p:nvPr/>
        </p:nvSpPr>
        <p:spPr>
          <a:xfrm>
            <a:off x="1619672" y="4797152"/>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1" name="Textfeld 10"/>
          <p:cNvSpPr txBox="1"/>
          <p:nvPr/>
        </p:nvSpPr>
        <p:spPr>
          <a:xfrm>
            <a:off x="4139952" y="1772816"/>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3" name="Textfeld 12"/>
          <p:cNvSpPr txBox="1"/>
          <p:nvPr/>
        </p:nvSpPr>
        <p:spPr>
          <a:xfrm>
            <a:off x="6372200" y="148478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4" name="Textfeld 13"/>
          <p:cNvSpPr txBox="1"/>
          <p:nvPr/>
        </p:nvSpPr>
        <p:spPr>
          <a:xfrm>
            <a:off x="6372200" y="472514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5" name="Textfeld 14"/>
          <p:cNvSpPr txBox="1"/>
          <p:nvPr/>
        </p:nvSpPr>
        <p:spPr>
          <a:xfrm>
            <a:off x="8493968" y="386104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6" name="Textfeld 15"/>
          <p:cNvSpPr txBox="1"/>
          <p:nvPr/>
        </p:nvSpPr>
        <p:spPr>
          <a:xfrm>
            <a:off x="7020272" y="5805264"/>
            <a:ext cx="648072" cy="707886"/>
          </a:xfrm>
          <a:prstGeom prst="rect">
            <a:avLst/>
          </a:prstGeom>
          <a:noFill/>
        </p:spPr>
        <p:txBody>
          <a:bodyPr wrap="square" rtlCol="0">
            <a:spAutoFit/>
          </a:bodyPr>
          <a:lstStyle/>
          <a:p>
            <a:endParaRPr lang="de-DE" sz="4000" dirty="0"/>
          </a:p>
        </p:txBody>
      </p:sp>
      <p:sp>
        <p:nvSpPr>
          <p:cNvPr id="18" name="Textfeld 17"/>
          <p:cNvSpPr txBox="1"/>
          <p:nvPr/>
        </p:nvSpPr>
        <p:spPr>
          <a:xfrm>
            <a:off x="6084168" y="602128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20" name="Textfeld 19"/>
          <p:cNvSpPr txBox="1"/>
          <p:nvPr/>
        </p:nvSpPr>
        <p:spPr>
          <a:xfrm>
            <a:off x="8316416" y="530120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7" name="Legende mit Linie 2 5"/>
          <p:cNvSpPr/>
          <p:nvPr/>
        </p:nvSpPr>
        <p:spPr>
          <a:xfrm>
            <a:off x="1227996" y="2192670"/>
            <a:ext cx="6048672" cy="3024336"/>
          </a:xfrm>
          <a:prstGeom prst="borderCallout2">
            <a:avLst>
              <a:gd name="adj1" fmla="val 113693"/>
              <a:gd name="adj2" fmla="val 119082"/>
              <a:gd name="adj3" fmla="val 104623"/>
              <a:gd name="adj4" fmla="val 107841"/>
              <a:gd name="adj5" fmla="val 99086"/>
              <a:gd name="adj6" fmla="val 99965"/>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4000" dirty="0" smtClean="0">
                <a:sym typeface="Wingdings"/>
              </a:rPr>
              <a:t></a:t>
            </a:r>
            <a:r>
              <a:rPr lang="de-DE" sz="2000" b="1" u="sng" dirty="0" smtClean="0">
                <a:sym typeface="Wingdings"/>
              </a:rPr>
              <a:t>Erkenntnisgewinnung</a:t>
            </a:r>
          </a:p>
          <a:p>
            <a:r>
              <a:rPr lang="de-DE" dirty="0"/>
              <a:t>Die </a:t>
            </a:r>
            <a:r>
              <a:rPr lang="de-DE" dirty="0" err="1"/>
              <a:t>SuS</a:t>
            </a:r>
            <a:r>
              <a:rPr lang="de-DE" dirty="0"/>
              <a:t> werten Untersuchungen zur </a:t>
            </a:r>
            <a:r>
              <a:rPr lang="de-DE" dirty="0" smtClean="0"/>
              <a:t>Ernährungs-situation </a:t>
            </a:r>
            <a:r>
              <a:rPr lang="de-DE" dirty="0"/>
              <a:t>einer Bevölkerungsgruppe unter bestimmten regionalen und globalen Bedingungen aus und identifizieren Ursachen von Fehl- oder Mangelernährung und deren ernährungsphysiologische Folgen (E5). </a:t>
            </a:r>
            <a:endParaRPr lang="de-DE" dirty="0" smtClean="0"/>
          </a:p>
          <a:p>
            <a:endParaRPr lang="de-DE" dirty="0"/>
          </a:p>
          <a:p>
            <a:pPr marL="285750" indent="-285750">
              <a:buFont typeface="Wingdings"/>
              <a:buChar char="è"/>
            </a:pPr>
            <a:r>
              <a:rPr lang="de-DE" dirty="0">
                <a:sym typeface="Wingdings"/>
              </a:rPr>
              <a:t>Fokussierung </a:t>
            </a:r>
            <a:r>
              <a:rPr lang="de-DE" dirty="0" smtClean="0">
                <a:sym typeface="Wingdings"/>
              </a:rPr>
              <a:t>auf </a:t>
            </a:r>
            <a:r>
              <a:rPr lang="de-DE" u="sng" dirty="0" smtClean="0">
                <a:sym typeface="Wingdings"/>
              </a:rPr>
              <a:t>Kinder in einem Entwicklungsland</a:t>
            </a:r>
            <a:endParaRPr lang="de-DE" dirty="0" smtClean="0">
              <a:sym typeface="Wingdings"/>
            </a:endParaRPr>
          </a:p>
        </p:txBody>
      </p:sp>
    </p:spTree>
    <p:extLst>
      <p:ext uri="{BB962C8B-B14F-4D97-AF65-F5344CB8AC3E}">
        <p14:creationId xmlns:p14="http://schemas.microsoft.com/office/powerpoint/2010/main" val="337508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18</a:t>
            </a:fld>
            <a:endParaRPr lang="de-DE">
              <a:solidFill>
                <a:srgbClr val="808080"/>
              </a:solidFill>
            </a:endParaRPr>
          </a:p>
        </p:txBody>
      </p:sp>
      <p:sp>
        <p:nvSpPr>
          <p:cNvPr id="2" name="Titel 1"/>
          <p:cNvSpPr>
            <a:spLocks noGrp="1"/>
          </p:cNvSpPr>
          <p:nvPr>
            <p:ph type="title"/>
          </p:nvPr>
        </p:nvSpPr>
        <p:spPr>
          <a:xfrm>
            <a:off x="107504" y="260648"/>
            <a:ext cx="7056784" cy="648072"/>
          </a:xfrm>
          <a:noFill/>
        </p:spPr>
        <p:txBody>
          <a:bodyPr/>
          <a:lstStyle/>
          <a:p>
            <a:pPr algn="l"/>
            <a:r>
              <a:rPr lang="de-DE" sz="2400" b="1" dirty="0" smtClean="0">
                <a:latin typeface="Calibri" panose="020F0502020204030204" pitchFamily="34" charset="0"/>
              </a:rPr>
              <a:t>Vorgaben zum Zentralabitur 2017 (KLP: Leistungskurs)</a:t>
            </a:r>
            <a:endParaRPr lang="de-DE" sz="2400" b="1" dirty="0">
              <a:latin typeface="Calibri" panose="020F0502020204030204" pitchFamily="34" charset="0"/>
            </a:endParaRPr>
          </a:p>
        </p:txBody>
      </p:sp>
      <p:sp>
        <p:nvSpPr>
          <p:cNvPr id="4" name="Rectangle 1"/>
          <p:cNvSpPr>
            <a:spLocks noChangeArrowheads="1"/>
          </p:cNvSpPr>
          <p:nvPr/>
        </p:nvSpPr>
        <p:spPr bwMode="auto">
          <a:xfrm>
            <a:off x="2098675" y="6572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6" name="Tabelle 5"/>
          <p:cNvGraphicFramePr>
            <a:graphicFrameLocks noGrp="1"/>
          </p:cNvGraphicFramePr>
          <p:nvPr>
            <p:extLst>
              <p:ext uri="{D42A27DB-BD31-4B8C-83A1-F6EECF244321}">
                <p14:modId xmlns:p14="http://schemas.microsoft.com/office/powerpoint/2010/main" val="2427065680"/>
              </p:ext>
            </p:extLst>
          </p:nvPr>
        </p:nvGraphicFramePr>
        <p:xfrm>
          <a:off x="179512" y="885825"/>
          <a:ext cx="8784976" cy="5892800"/>
        </p:xfrm>
        <a:graphic>
          <a:graphicData uri="http://schemas.openxmlformats.org/drawingml/2006/table">
            <a:tbl>
              <a:tblPr firstRow="1" firstCol="1" bandRow="1">
                <a:tableStyleId>{5C22544A-7EE6-4342-B048-85BDC9FD1C3A}</a:tableStyleId>
              </a:tblPr>
              <a:tblGrid>
                <a:gridCol w="1872207"/>
                <a:gridCol w="2160240"/>
                <a:gridCol w="2160240"/>
                <a:gridCol w="2592289"/>
              </a:tblGrid>
              <a:tr h="270622">
                <a:tc>
                  <a:txBody>
                    <a:bodyPr/>
                    <a:lstStyle/>
                    <a:p>
                      <a:pPr algn="l">
                        <a:lnSpc>
                          <a:spcPts val="1200"/>
                        </a:lnSpc>
                        <a:spcBef>
                          <a:spcPts val="600"/>
                        </a:spcBef>
                        <a:spcAft>
                          <a:spcPts val="0"/>
                        </a:spcAft>
                        <a:tabLst>
                          <a:tab pos="457200" algn="l"/>
                        </a:tabLst>
                      </a:pPr>
                      <a:r>
                        <a:rPr lang="de-DE" sz="1100" dirty="0">
                          <a:solidFill>
                            <a:schemeClr val="tx1"/>
                          </a:solidFill>
                          <a:effectLst/>
                        </a:rPr>
                        <a:t>Physiologie der Ernährung</a:t>
                      </a:r>
                      <a:endParaRPr lang="de-DE" sz="1100" dirty="0">
                        <a:solidFill>
                          <a:schemeClr val="tx1"/>
                        </a:solidFill>
                        <a:effectLst/>
                        <a:latin typeface="Arial"/>
                        <a:ea typeface="Times New Roman"/>
                      </a:endParaRPr>
                    </a:p>
                  </a:txBody>
                  <a:tcPr marL="36307" marR="36307" marT="19162" marB="9413"/>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 in verschiedenen </a:t>
                      </a:r>
                      <a:br>
                        <a:rPr lang="de-DE" sz="1100" dirty="0">
                          <a:solidFill>
                            <a:schemeClr val="tx1"/>
                          </a:solidFill>
                          <a:effectLst/>
                        </a:rPr>
                      </a:br>
                      <a:r>
                        <a:rPr lang="de-DE" sz="1100" dirty="0">
                          <a:solidFill>
                            <a:schemeClr val="tx1"/>
                          </a:solidFill>
                          <a:effectLst/>
                        </a:rPr>
                        <a:t>Lebensphasen und Lebens-situationen</a:t>
                      </a:r>
                      <a:endParaRPr lang="de-DE" sz="1100" dirty="0">
                        <a:solidFill>
                          <a:schemeClr val="tx1"/>
                        </a:solidFill>
                        <a:effectLst/>
                        <a:latin typeface="Arial"/>
                        <a:ea typeface="Times New Roman"/>
                      </a:endParaRPr>
                    </a:p>
                  </a:txBody>
                  <a:tcPr marL="36307" marR="36307" marT="19162" marB="9413"/>
                </a:tc>
                <a:tc>
                  <a:txBody>
                    <a:bodyPr/>
                    <a:lstStyle/>
                    <a:p>
                      <a:pPr algn="l">
                        <a:lnSpc>
                          <a:spcPts val="1200"/>
                        </a:lnSpc>
                        <a:spcBef>
                          <a:spcPts val="600"/>
                        </a:spcBef>
                        <a:spcAft>
                          <a:spcPts val="0"/>
                        </a:spcAft>
                        <a:tabLst>
                          <a:tab pos="457200" algn="l"/>
                        </a:tabLst>
                      </a:pPr>
                      <a:r>
                        <a:rPr lang="de-DE" sz="1100" dirty="0">
                          <a:solidFill>
                            <a:schemeClr val="tx1"/>
                          </a:solidFill>
                          <a:effectLst/>
                        </a:rPr>
                        <a:t>Pathophysiologie der Ernährung</a:t>
                      </a:r>
                      <a:endParaRPr lang="de-DE" sz="1100" dirty="0">
                        <a:solidFill>
                          <a:schemeClr val="tx1"/>
                        </a:solidFill>
                        <a:effectLst/>
                        <a:latin typeface="Arial"/>
                        <a:ea typeface="Times New Roman"/>
                      </a:endParaRPr>
                    </a:p>
                  </a:txBody>
                  <a:tcPr marL="36307" marR="36307" marT="19162" marB="9413"/>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Ernährungsökologie</a:t>
                      </a:r>
                      <a:endParaRPr lang="de-DE" sz="1100" dirty="0">
                        <a:solidFill>
                          <a:schemeClr val="tx1"/>
                        </a:solidFill>
                        <a:effectLst/>
                        <a:latin typeface="Arial"/>
                        <a:ea typeface="Times New Roman"/>
                      </a:endParaRPr>
                    </a:p>
                  </a:txBody>
                  <a:tcPr marL="36307" marR="36307" marT="19162" marB="9413"/>
                </a:tc>
              </a:tr>
              <a:tr h="156322">
                <a:tc>
                  <a:txBody>
                    <a:bodyPr/>
                    <a:lstStyle/>
                    <a:p>
                      <a:pPr algn="l">
                        <a:lnSpc>
                          <a:spcPct val="100000"/>
                        </a:lnSpc>
                        <a:spcBef>
                          <a:spcPts val="0"/>
                        </a:spcBef>
                        <a:spcAft>
                          <a:spcPts val="0"/>
                        </a:spcAft>
                        <a:tabLst>
                          <a:tab pos="457200" algn="l"/>
                        </a:tabLst>
                      </a:pPr>
                      <a:r>
                        <a:rPr lang="de-DE" sz="1000" dirty="0" smtClean="0">
                          <a:solidFill>
                            <a:schemeClr val="tx1"/>
                          </a:solidFill>
                          <a:effectLst/>
                        </a:rPr>
                        <a:t>Organsysteme</a:t>
                      </a: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500" dirty="0">
                          <a:effectLst/>
                        </a:rPr>
                        <a:t> </a:t>
                      </a:r>
                      <a:endParaRPr lang="de-DE" sz="600" dirty="0">
                        <a:solidFill>
                          <a:srgbClr val="000000"/>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500" dirty="0">
                          <a:effectLst/>
                        </a:rPr>
                        <a:t> </a:t>
                      </a:r>
                      <a:endParaRPr lang="de-DE" sz="600" dirty="0">
                        <a:solidFill>
                          <a:srgbClr val="000000"/>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500" dirty="0">
                          <a:effectLst/>
                        </a:rPr>
                        <a:t> </a:t>
                      </a:r>
                      <a:endParaRPr lang="de-DE" sz="600" dirty="0">
                        <a:solidFill>
                          <a:srgbClr val="000000"/>
                        </a:solidFill>
                        <a:effectLst/>
                        <a:latin typeface="Arial"/>
                        <a:ea typeface="Times New Roman"/>
                      </a:endParaRPr>
                    </a:p>
                  </a:txBody>
                  <a:tcPr marL="36307" marR="36307" marT="19162" marB="9413">
                    <a:solidFill>
                      <a:schemeClr val="accent5">
                        <a:lumMod val="60000"/>
                        <a:lumOff val="40000"/>
                      </a:schemeClr>
                    </a:solidFill>
                  </a:tcPr>
                </a:tc>
              </a:tr>
              <a:tr h="916081">
                <a:tc>
                  <a:txBody>
                    <a:bodyPr/>
                    <a:lstStyle/>
                    <a:p>
                      <a:pPr algn="l">
                        <a:lnSpc>
                          <a:spcPct val="100000"/>
                        </a:lnSpc>
                        <a:spcBef>
                          <a:spcPts val="0"/>
                        </a:spcBef>
                        <a:spcAft>
                          <a:spcPts val="0"/>
                        </a:spcAft>
                        <a:tabLst>
                          <a:tab pos="457200" algn="l"/>
                        </a:tabLst>
                      </a:pPr>
                      <a:r>
                        <a:rPr lang="de-DE" sz="1000" dirty="0">
                          <a:solidFill>
                            <a:schemeClr val="tx1"/>
                          </a:solidFill>
                          <a:effectLst/>
                        </a:rPr>
                        <a:t>Stoffwechsel der Hauptnährstoffe und Vitamine</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Physiologische und </a:t>
                      </a:r>
                      <a:r>
                        <a:rPr lang="de-DE" sz="1000" b="1" dirty="0" smtClean="0">
                          <a:solidFill>
                            <a:schemeClr val="tx1"/>
                          </a:solidFill>
                          <a:effectLst/>
                        </a:rPr>
                        <a:t>stoffwechsel-physiologische </a:t>
                      </a:r>
                      <a:r>
                        <a:rPr lang="de-DE" sz="1000" b="1" dirty="0">
                          <a:solidFill>
                            <a:schemeClr val="tx1"/>
                          </a:solidFill>
                          <a:effectLst/>
                        </a:rPr>
                        <a:t>Zusammenhänge und Lebensbedingungen </a:t>
                      </a:r>
                      <a:r>
                        <a:rPr lang="de-DE" sz="1000" b="1" dirty="0" smtClean="0">
                          <a:solidFill>
                            <a:schemeClr val="tx1"/>
                          </a:solidFill>
                          <a:effectLst/>
                        </a:rPr>
                        <a:t>bei</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dirty="0" err="1">
                          <a:solidFill>
                            <a:srgbClr val="FF0000"/>
                          </a:solidFill>
                          <a:effectLst/>
                        </a:rPr>
                        <a:t>Sportlern</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dirty="0" err="1">
                          <a:solidFill>
                            <a:srgbClr val="FF0000"/>
                          </a:solidFill>
                          <a:effectLst/>
                        </a:rPr>
                        <a:t>Schwangeren</a:t>
                      </a:r>
                      <a:r>
                        <a:rPr lang="en-US" sz="1000" dirty="0">
                          <a:solidFill>
                            <a:srgbClr val="FF0000"/>
                          </a:solidFill>
                          <a:effectLst/>
                        </a:rPr>
                        <a:t> und </a:t>
                      </a:r>
                      <a:r>
                        <a:rPr lang="en-US" sz="1000" dirty="0" err="1">
                          <a:solidFill>
                            <a:srgbClr val="FF0000"/>
                          </a:solidFill>
                          <a:effectLst/>
                        </a:rPr>
                        <a:t>Stillenden</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dirty="0" err="1">
                          <a:solidFill>
                            <a:srgbClr val="FF0000"/>
                          </a:solidFill>
                          <a:effectLst/>
                        </a:rPr>
                        <a:t>Säuglingen</a:t>
                      </a:r>
                      <a:r>
                        <a:rPr lang="de-DE" sz="1000" dirty="0" smtClean="0">
                          <a:solidFill>
                            <a:srgbClr val="FF0000"/>
                          </a:solidFill>
                          <a:effectLst/>
                        </a:rPr>
                        <a:t>/Kleinkindern</a:t>
                      </a:r>
                    </a:p>
                    <a:p>
                      <a:pPr marL="0" lvl="0" indent="0">
                        <a:lnSpc>
                          <a:spcPct val="100000"/>
                        </a:lnSpc>
                        <a:spcBef>
                          <a:spcPts val="0"/>
                        </a:spcBef>
                        <a:spcAft>
                          <a:spcPts val="0"/>
                        </a:spcAft>
                        <a:buClr>
                          <a:srgbClr val="FF0000"/>
                        </a:buClr>
                        <a:buSzPts val="1200"/>
                        <a:buFont typeface="Symbol"/>
                        <a:buNone/>
                        <a:tabLst>
                          <a:tab pos="230505" algn="l"/>
                        </a:tabLst>
                      </a:pPr>
                      <a:endParaRPr lang="de-DE" sz="1000" b="1" i="1" dirty="0">
                        <a:solidFill>
                          <a:srgbClr val="FF0000"/>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Regulation der </a:t>
                      </a:r>
                      <a:r>
                        <a:rPr lang="de-DE" sz="1000" b="1" dirty="0" smtClean="0">
                          <a:solidFill>
                            <a:schemeClr val="tx1"/>
                          </a:solidFill>
                          <a:effectLst/>
                        </a:rPr>
                        <a:t>Nährstoffaufnahme</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Hunger-Sättigungs-regulation unter Berücksichtigung von </a:t>
                      </a:r>
                      <a:r>
                        <a:rPr lang="de-DE" sz="1000" dirty="0" err="1">
                          <a:solidFill>
                            <a:srgbClr val="FF0000"/>
                          </a:solidFill>
                          <a:effectLst/>
                        </a:rPr>
                        <a:t>Leptin</a:t>
                      </a:r>
                      <a:endParaRPr lang="de-DE" sz="1000" b="1" i="1" dirty="0">
                        <a:solidFill>
                          <a:srgbClr val="FF0000"/>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Ernährung als mehrdimensionales Phänomen</a:t>
                      </a:r>
                      <a:endParaRPr lang="de-DE" sz="1000" b="1" dirty="0">
                        <a:solidFill>
                          <a:schemeClr val="tx1"/>
                        </a:solidFill>
                        <a:effectLst/>
                        <a:latin typeface="Arial"/>
                        <a:ea typeface="Times New Roman"/>
                      </a:endParaRPr>
                    </a:p>
                  </a:txBody>
                  <a:tcPr marL="36307" marR="36307" marT="19162" marB="9413">
                    <a:solidFill>
                      <a:schemeClr val="accent5">
                        <a:lumMod val="20000"/>
                        <a:lumOff val="80000"/>
                      </a:schemeClr>
                    </a:solidFill>
                  </a:tcPr>
                </a:tc>
              </a:tr>
              <a:tr h="579904">
                <a:tc>
                  <a:txBody>
                    <a:bodyPr/>
                    <a:lstStyle/>
                    <a:p>
                      <a:pPr algn="l">
                        <a:lnSpc>
                          <a:spcPct val="100000"/>
                        </a:lnSpc>
                        <a:spcBef>
                          <a:spcPts val="0"/>
                        </a:spcBef>
                        <a:spcAft>
                          <a:spcPts val="0"/>
                        </a:spcAft>
                        <a:tabLst>
                          <a:tab pos="457200" algn="l"/>
                        </a:tabLst>
                      </a:pPr>
                      <a:r>
                        <a:rPr lang="de-DE" sz="1000" dirty="0">
                          <a:solidFill>
                            <a:schemeClr val="tx1"/>
                          </a:solidFill>
                          <a:effectLst/>
                        </a:rPr>
                        <a:t>Vitamine, Antivitamine und </a:t>
                      </a:r>
                      <a:r>
                        <a:rPr lang="de-DE" sz="1000" dirty="0" smtClean="0">
                          <a:solidFill>
                            <a:schemeClr val="tx1"/>
                          </a:solidFill>
                          <a:effectLst/>
                        </a:rPr>
                        <a:t>Mineralstoffe</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Calcium, Eisen, Jod</a:t>
                      </a: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b="0" dirty="0">
                          <a:solidFill>
                            <a:srgbClr val="FF0000"/>
                          </a:solidFill>
                          <a:effectLst/>
                        </a:rPr>
                        <a:t>Vitamin A, D, C, </a:t>
                      </a:r>
                      <a:r>
                        <a:rPr lang="en-US" sz="1000" b="0" dirty="0" err="1" smtClean="0">
                          <a:solidFill>
                            <a:srgbClr val="FF0000"/>
                          </a:solidFill>
                          <a:effectLst/>
                        </a:rPr>
                        <a:t>Folsäure</a:t>
                      </a:r>
                      <a:endParaRPr lang="en-US" sz="1000" b="0" dirty="0" smtClean="0">
                        <a:solidFill>
                          <a:srgbClr val="FF0000"/>
                        </a:solidFill>
                        <a:effectLst/>
                      </a:endParaRPr>
                    </a:p>
                    <a:p>
                      <a:pPr marL="0" lvl="0" indent="0">
                        <a:lnSpc>
                          <a:spcPct val="100000"/>
                        </a:lnSpc>
                        <a:spcBef>
                          <a:spcPts val="0"/>
                        </a:spcBef>
                        <a:spcAft>
                          <a:spcPts val="0"/>
                        </a:spcAft>
                        <a:buClr>
                          <a:srgbClr val="FF0000"/>
                        </a:buClr>
                        <a:buSzPts val="1200"/>
                        <a:buFont typeface="Symbol"/>
                        <a:buNone/>
                        <a:tabLst>
                          <a:tab pos="230505" algn="l"/>
                        </a:tabLst>
                      </a:pPr>
                      <a:endParaRPr lang="de-DE" sz="1000" b="1" i="1"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Nährstoff- und Energiebedarf</a:t>
                      </a:r>
                      <a:endParaRPr lang="de-DE" sz="1000" b="1"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Stoffwechselprozesse und Stoffwechselstörungen</a:t>
                      </a:r>
                      <a:endParaRPr lang="de-DE" sz="1000" b="1"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Vollwerternährung und alternative </a:t>
                      </a:r>
                      <a:r>
                        <a:rPr lang="de-DE" sz="1000" b="1" dirty="0" smtClean="0">
                          <a:solidFill>
                            <a:schemeClr val="tx1"/>
                          </a:solidFill>
                          <a:effectLst/>
                        </a:rPr>
                        <a:t>Ernährungsformen</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Prinzipien vegetarischer Kostformen</a:t>
                      </a:r>
                      <a:endParaRPr lang="de-DE" sz="1000" b="1" i="1" dirty="0">
                        <a:solidFill>
                          <a:srgbClr val="FF0000"/>
                        </a:solidFill>
                        <a:effectLst/>
                        <a:latin typeface="Arial"/>
                        <a:ea typeface="Times New Roman"/>
                      </a:endParaRPr>
                    </a:p>
                  </a:txBody>
                  <a:tcPr marL="36307" marR="36307" marT="19162" marB="9413">
                    <a:solidFill>
                      <a:schemeClr val="accent5">
                        <a:lumMod val="60000"/>
                        <a:lumOff val="40000"/>
                      </a:schemeClr>
                    </a:solidFill>
                  </a:tcPr>
                </a:tc>
              </a:tr>
              <a:tr h="579904">
                <a:tc>
                  <a:txBody>
                    <a:bodyPr/>
                    <a:lstStyle/>
                    <a:p>
                      <a:pPr algn="l">
                        <a:lnSpc>
                          <a:spcPct val="100000"/>
                        </a:lnSpc>
                        <a:spcBef>
                          <a:spcPts val="0"/>
                        </a:spcBef>
                        <a:spcAft>
                          <a:spcPts val="0"/>
                        </a:spcAft>
                        <a:tabLst>
                          <a:tab pos="457200" algn="l"/>
                        </a:tabLst>
                      </a:pPr>
                      <a:r>
                        <a:rPr lang="de-DE" sz="1000" dirty="0">
                          <a:solidFill>
                            <a:schemeClr val="tx1"/>
                          </a:solidFill>
                          <a:effectLst/>
                        </a:rPr>
                        <a:t>Nährstoffträger</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Prinzipien für die Zusammenstellung einer bedarfsgerechten Kost</a:t>
                      </a:r>
                      <a:endParaRPr lang="de-DE" sz="1000" b="1"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Formen der Fehlernährung</a:t>
                      </a:r>
                      <a:endParaRPr lang="de-DE" sz="1000" b="1"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Strategien der </a:t>
                      </a:r>
                      <a:r>
                        <a:rPr lang="de-DE" sz="1000" b="1" dirty="0" smtClean="0">
                          <a:solidFill>
                            <a:schemeClr val="tx1"/>
                          </a:solidFill>
                          <a:effectLst/>
                        </a:rPr>
                        <a:t>Wirtschaft</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bio- und gentechnologische Verfahren in der Getreideproduktion</a:t>
                      </a:r>
                      <a:endParaRPr lang="de-DE" sz="1000" b="1" i="1" dirty="0">
                        <a:solidFill>
                          <a:srgbClr val="FF0000"/>
                        </a:solidFill>
                        <a:effectLst/>
                        <a:latin typeface="Arial"/>
                        <a:ea typeface="Times New Roman"/>
                      </a:endParaRPr>
                    </a:p>
                  </a:txBody>
                  <a:tcPr marL="36307" marR="36307" marT="19162" marB="9413">
                    <a:solidFill>
                      <a:schemeClr val="accent5">
                        <a:lumMod val="20000"/>
                        <a:lumOff val="80000"/>
                      </a:schemeClr>
                    </a:solidFill>
                  </a:tcPr>
                </a:tc>
              </a:tr>
              <a:tr h="835399">
                <a:tc>
                  <a:txBody>
                    <a:bodyPr/>
                    <a:lstStyle/>
                    <a:p>
                      <a:pPr algn="l">
                        <a:lnSpc>
                          <a:spcPct val="100000"/>
                        </a:lnSpc>
                        <a:spcBef>
                          <a:spcPts val="0"/>
                        </a:spcBef>
                        <a:spcAft>
                          <a:spcPts val="0"/>
                        </a:spcAft>
                        <a:tabLst>
                          <a:tab pos="457200" algn="l"/>
                        </a:tabLst>
                      </a:pPr>
                      <a:r>
                        <a:rPr lang="de-DE" sz="1000" dirty="0">
                          <a:solidFill>
                            <a:schemeClr val="tx1"/>
                          </a:solidFill>
                          <a:effectLst/>
                        </a:rPr>
                        <a:t>Hormonelle </a:t>
                      </a:r>
                      <a:r>
                        <a:rPr lang="de-DE" sz="1000" dirty="0" smtClean="0">
                          <a:solidFill>
                            <a:schemeClr val="tx1"/>
                          </a:solidFill>
                          <a:effectLst/>
                        </a:rPr>
                        <a:t>Regulation</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Calcium-Stoffwechsel</a:t>
                      </a: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Jod-Stoffwechsel</a:t>
                      </a:r>
                      <a:endParaRPr lang="de-DE" sz="1000" b="0" i="1" dirty="0">
                        <a:solidFill>
                          <a:srgbClr val="FF0000"/>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smtClean="0">
                          <a:solidFill>
                            <a:schemeClr val="tx1"/>
                          </a:solidFill>
                          <a:effectLst/>
                        </a:rPr>
                        <a:t>Lebensmittelunverträglichkeiten</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err="1">
                          <a:solidFill>
                            <a:srgbClr val="FF0000"/>
                          </a:solidFill>
                          <a:effectLst/>
                        </a:rPr>
                        <a:t>Lactoseintoleranz</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Zöliakie</a:t>
                      </a:r>
                      <a:endParaRPr lang="de-DE" sz="1000" b="1" i="1" dirty="0">
                        <a:solidFill>
                          <a:srgbClr val="FF0000"/>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Ernährungssituation der Bevölkerung unter verschiedenen regionalen und globalen </a:t>
                      </a:r>
                      <a:r>
                        <a:rPr lang="de-DE" sz="1000" b="1" dirty="0" smtClean="0">
                          <a:solidFill>
                            <a:schemeClr val="tx1"/>
                          </a:solidFill>
                          <a:effectLst/>
                        </a:rPr>
                        <a:t>Bedingungen</a:t>
                      </a:r>
                    </a:p>
                    <a:p>
                      <a:pPr algn="l">
                        <a:lnSpc>
                          <a:spcPct val="100000"/>
                        </a:lnSpc>
                        <a:spcBef>
                          <a:spcPts val="0"/>
                        </a:spcBef>
                        <a:spcAft>
                          <a:spcPts val="0"/>
                        </a:spcAft>
                        <a:tabLst>
                          <a:tab pos="457200" algn="l"/>
                        </a:tabLst>
                      </a:pPr>
                      <a:endParaRPr lang="de-DE" sz="1000" b="1"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Ernährungssituation von Kindern in einem </a:t>
                      </a:r>
                      <a:r>
                        <a:rPr lang="de-DE" sz="1000" dirty="0" smtClean="0">
                          <a:solidFill>
                            <a:srgbClr val="FF0000"/>
                          </a:solidFill>
                          <a:effectLst/>
                        </a:rPr>
                        <a:t>Entwicklungsland</a:t>
                      </a:r>
                    </a:p>
                    <a:p>
                      <a:pPr marL="0" lvl="0" indent="0">
                        <a:lnSpc>
                          <a:spcPct val="100000"/>
                        </a:lnSpc>
                        <a:spcBef>
                          <a:spcPts val="0"/>
                        </a:spcBef>
                        <a:spcAft>
                          <a:spcPts val="0"/>
                        </a:spcAft>
                        <a:buClr>
                          <a:srgbClr val="FF0000"/>
                        </a:buClr>
                        <a:buSzPts val="1200"/>
                        <a:buFont typeface="Symbol"/>
                        <a:buNone/>
                        <a:tabLst>
                          <a:tab pos="230505" algn="l"/>
                        </a:tabLst>
                      </a:pPr>
                      <a:endParaRPr lang="de-DE" sz="1000" b="1" i="1" dirty="0">
                        <a:solidFill>
                          <a:srgbClr val="FF0000"/>
                        </a:solidFill>
                        <a:effectLst/>
                        <a:latin typeface="Arial"/>
                        <a:ea typeface="Times New Roman"/>
                      </a:endParaRPr>
                    </a:p>
                  </a:txBody>
                  <a:tcPr marL="36307" marR="36307" marT="19162" marB="9413">
                    <a:solidFill>
                      <a:schemeClr val="accent5">
                        <a:lumMod val="60000"/>
                        <a:lumOff val="40000"/>
                      </a:schemeClr>
                    </a:solidFill>
                  </a:tcPr>
                </a:tc>
              </a:tr>
              <a:tr h="620246">
                <a:tc>
                  <a:txBody>
                    <a:bodyPr/>
                    <a:lstStyle/>
                    <a:p>
                      <a:pPr algn="l">
                        <a:lnSpc>
                          <a:spcPct val="100000"/>
                        </a:lnSpc>
                        <a:spcBef>
                          <a:spcPts val="0"/>
                        </a:spcBef>
                        <a:spcAft>
                          <a:spcPts val="0"/>
                        </a:spcAft>
                        <a:tabLst>
                          <a:tab pos="457200" algn="l"/>
                        </a:tabLst>
                      </a:pPr>
                      <a:r>
                        <a:rPr lang="de-DE" sz="1000" dirty="0">
                          <a:solidFill>
                            <a:schemeClr val="tx1"/>
                          </a:solidFill>
                          <a:effectLst/>
                        </a:rPr>
                        <a:t>Bedeutung des Wassers</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Krankheitsbilder, Therapie und </a:t>
                      </a:r>
                      <a:r>
                        <a:rPr lang="de-DE" sz="1000" b="1" dirty="0" smtClean="0">
                          <a:solidFill>
                            <a:schemeClr val="tx1"/>
                          </a:solidFill>
                          <a:effectLst/>
                        </a:rPr>
                        <a:t>Prophylaxe</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Adipositas</a:t>
                      </a: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err="1">
                          <a:solidFill>
                            <a:srgbClr val="FF0000"/>
                          </a:solidFill>
                          <a:effectLst/>
                        </a:rPr>
                        <a:t>Hyperlipoproteinämien</a:t>
                      </a:r>
                      <a:r>
                        <a:rPr lang="de-DE" sz="1000" dirty="0">
                          <a:solidFill>
                            <a:srgbClr val="FF0000"/>
                          </a:solidFill>
                          <a:effectLst/>
                        </a:rPr>
                        <a:t> </a:t>
                      </a:r>
                      <a:endParaRPr lang="de-DE" sz="1000" dirty="0" smtClean="0">
                        <a:solidFill>
                          <a:srgbClr val="FF0000"/>
                        </a:solidFill>
                        <a:effectLst/>
                      </a:endParaRPr>
                    </a:p>
                    <a:p>
                      <a:pPr marL="0" lvl="0" indent="0">
                        <a:lnSpc>
                          <a:spcPct val="100000"/>
                        </a:lnSpc>
                        <a:spcBef>
                          <a:spcPts val="0"/>
                        </a:spcBef>
                        <a:spcAft>
                          <a:spcPts val="0"/>
                        </a:spcAft>
                        <a:buClr>
                          <a:srgbClr val="FF0000"/>
                        </a:buClr>
                        <a:buSzPts val="1200"/>
                        <a:buFont typeface="Symbol"/>
                        <a:buNone/>
                        <a:tabLst>
                          <a:tab pos="230505" algn="l"/>
                        </a:tabLst>
                      </a:pPr>
                      <a:endParaRPr lang="de-DE" sz="1000" b="1" i="1" dirty="0">
                        <a:solidFill>
                          <a:srgbClr val="FF0000"/>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r>
              <a:tr h="156322">
                <a:tc>
                  <a:txBody>
                    <a:bodyPr/>
                    <a:lstStyle/>
                    <a:p>
                      <a:pPr algn="l">
                        <a:lnSpc>
                          <a:spcPct val="100000"/>
                        </a:lnSpc>
                        <a:spcBef>
                          <a:spcPts val="0"/>
                        </a:spcBef>
                        <a:spcAft>
                          <a:spcPts val="0"/>
                        </a:spcAft>
                        <a:tabLst>
                          <a:tab pos="457200" algn="l"/>
                        </a:tabLst>
                      </a:pPr>
                      <a:r>
                        <a:rPr lang="de-DE" sz="1000" dirty="0" smtClean="0">
                          <a:solidFill>
                            <a:schemeClr val="tx1"/>
                          </a:solidFill>
                          <a:effectLst/>
                        </a:rPr>
                        <a:t>Säuren-Basen-Haushalt</a:t>
                      </a:r>
                      <a:endParaRPr lang="de-DE" sz="1000" dirty="0" smtClean="0">
                        <a:solidFill>
                          <a:schemeClr val="tx1"/>
                        </a:solidFill>
                        <a:effectLst/>
                        <a:latin typeface="Arial"/>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60000"/>
                        <a:lumOff val="40000"/>
                      </a:schemeClr>
                    </a:solidFill>
                  </a:tcPr>
                </a:tc>
              </a:tr>
            </a:tbl>
          </a:graphicData>
        </a:graphic>
      </p:graphicFrame>
      <p:sp>
        <p:nvSpPr>
          <p:cNvPr id="7" name="Textfeld 6"/>
          <p:cNvSpPr txBox="1"/>
          <p:nvPr/>
        </p:nvSpPr>
        <p:spPr>
          <a:xfrm>
            <a:off x="3707904" y="1916832"/>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8" name="Textfeld 7"/>
          <p:cNvSpPr txBox="1"/>
          <p:nvPr/>
        </p:nvSpPr>
        <p:spPr>
          <a:xfrm>
            <a:off x="1403648" y="4869160"/>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9" name="Textfeld 8"/>
          <p:cNvSpPr txBox="1"/>
          <p:nvPr/>
        </p:nvSpPr>
        <p:spPr>
          <a:xfrm>
            <a:off x="6300192" y="3284984"/>
            <a:ext cx="648072" cy="707886"/>
          </a:xfrm>
          <a:prstGeom prst="rect">
            <a:avLst/>
          </a:prstGeom>
          <a:noFill/>
        </p:spPr>
        <p:txBody>
          <a:bodyPr wrap="square" rtlCol="0">
            <a:spAutoFit/>
          </a:bodyPr>
          <a:lstStyle/>
          <a:p>
            <a:r>
              <a:rPr lang="de-DE" sz="4000" dirty="0" smtClean="0">
                <a:sym typeface="Wingdings"/>
              </a:rPr>
              <a:t></a:t>
            </a:r>
            <a:endParaRPr lang="de-DE" sz="4000" dirty="0"/>
          </a:p>
        </p:txBody>
      </p:sp>
    </p:spTree>
    <p:extLst>
      <p:ext uri="{BB962C8B-B14F-4D97-AF65-F5344CB8AC3E}">
        <p14:creationId xmlns:p14="http://schemas.microsoft.com/office/powerpoint/2010/main" val="4137141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19</a:t>
            </a:fld>
            <a:endParaRPr lang="de-DE">
              <a:solidFill>
                <a:srgbClr val="808080"/>
              </a:solidFill>
            </a:endParaRPr>
          </a:p>
        </p:txBody>
      </p:sp>
      <p:sp>
        <p:nvSpPr>
          <p:cNvPr id="2" name="Titel 1"/>
          <p:cNvSpPr>
            <a:spLocks noGrp="1"/>
          </p:cNvSpPr>
          <p:nvPr>
            <p:ph type="title"/>
          </p:nvPr>
        </p:nvSpPr>
        <p:spPr>
          <a:xfrm>
            <a:off x="107504" y="260648"/>
            <a:ext cx="7056784" cy="648072"/>
          </a:xfrm>
          <a:noFill/>
        </p:spPr>
        <p:txBody>
          <a:bodyPr/>
          <a:lstStyle/>
          <a:p>
            <a:pPr algn="l"/>
            <a:r>
              <a:rPr lang="de-DE" sz="2400" b="1" dirty="0" smtClean="0">
                <a:latin typeface="Calibri" panose="020F0502020204030204" pitchFamily="34" charset="0"/>
              </a:rPr>
              <a:t>Vorgaben zum Zentralabitur 2017 (KLP: Leistungskurs)</a:t>
            </a:r>
            <a:endParaRPr lang="de-DE" sz="2400" b="1" dirty="0">
              <a:latin typeface="Calibri" panose="020F0502020204030204" pitchFamily="34" charset="0"/>
            </a:endParaRPr>
          </a:p>
        </p:txBody>
      </p:sp>
      <p:sp>
        <p:nvSpPr>
          <p:cNvPr id="4" name="Rectangle 1"/>
          <p:cNvSpPr>
            <a:spLocks noChangeArrowheads="1"/>
          </p:cNvSpPr>
          <p:nvPr/>
        </p:nvSpPr>
        <p:spPr bwMode="auto">
          <a:xfrm>
            <a:off x="2098675" y="6572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6" name="Tabelle 5"/>
          <p:cNvGraphicFramePr>
            <a:graphicFrameLocks noGrp="1"/>
          </p:cNvGraphicFramePr>
          <p:nvPr>
            <p:extLst>
              <p:ext uri="{D42A27DB-BD31-4B8C-83A1-F6EECF244321}">
                <p14:modId xmlns:p14="http://schemas.microsoft.com/office/powerpoint/2010/main" val="1250442455"/>
              </p:ext>
            </p:extLst>
          </p:nvPr>
        </p:nvGraphicFramePr>
        <p:xfrm>
          <a:off x="179512" y="885825"/>
          <a:ext cx="8784976" cy="5892800"/>
        </p:xfrm>
        <a:graphic>
          <a:graphicData uri="http://schemas.openxmlformats.org/drawingml/2006/table">
            <a:tbl>
              <a:tblPr firstRow="1" firstCol="1" bandRow="1">
                <a:tableStyleId>{5C22544A-7EE6-4342-B048-85BDC9FD1C3A}</a:tableStyleId>
              </a:tblPr>
              <a:tblGrid>
                <a:gridCol w="1872207"/>
                <a:gridCol w="2160240"/>
                <a:gridCol w="2160240"/>
                <a:gridCol w="2592289"/>
              </a:tblGrid>
              <a:tr h="270622">
                <a:tc>
                  <a:txBody>
                    <a:bodyPr/>
                    <a:lstStyle/>
                    <a:p>
                      <a:pPr algn="l">
                        <a:lnSpc>
                          <a:spcPts val="1200"/>
                        </a:lnSpc>
                        <a:spcBef>
                          <a:spcPts val="600"/>
                        </a:spcBef>
                        <a:spcAft>
                          <a:spcPts val="0"/>
                        </a:spcAft>
                        <a:tabLst>
                          <a:tab pos="457200" algn="l"/>
                        </a:tabLst>
                      </a:pPr>
                      <a:r>
                        <a:rPr lang="de-DE" sz="1100" dirty="0">
                          <a:solidFill>
                            <a:schemeClr val="tx1"/>
                          </a:solidFill>
                          <a:effectLst/>
                        </a:rPr>
                        <a:t>Physiologie der Ernährung</a:t>
                      </a:r>
                      <a:endParaRPr lang="de-DE" sz="1100" dirty="0">
                        <a:solidFill>
                          <a:schemeClr val="tx1"/>
                        </a:solidFill>
                        <a:effectLst/>
                        <a:latin typeface="Arial"/>
                        <a:ea typeface="Times New Roman"/>
                      </a:endParaRPr>
                    </a:p>
                  </a:txBody>
                  <a:tcPr marL="36307" marR="36307" marT="19162" marB="9413"/>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 in verschiedenen </a:t>
                      </a:r>
                      <a:br>
                        <a:rPr lang="de-DE" sz="1100" dirty="0">
                          <a:solidFill>
                            <a:schemeClr val="tx1"/>
                          </a:solidFill>
                          <a:effectLst/>
                        </a:rPr>
                      </a:br>
                      <a:r>
                        <a:rPr lang="de-DE" sz="1100" dirty="0">
                          <a:solidFill>
                            <a:schemeClr val="tx1"/>
                          </a:solidFill>
                          <a:effectLst/>
                        </a:rPr>
                        <a:t>Lebensphasen und Lebens-situationen</a:t>
                      </a:r>
                      <a:endParaRPr lang="de-DE" sz="1100" dirty="0">
                        <a:solidFill>
                          <a:schemeClr val="tx1"/>
                        </a:solidFill>
                        <a:effectLst/>
                        <a:latin typeface="Arial"/>
                        <a:ea typeface="Times New Roman"/>
                      </a:endParaRPr>
                    </a:p>
                  </a:txBody>
                  <a:tcPr marL="36307" marR="36307" marT="19162" marB="9413"/>
                </a:tc>
                <a:tc>
                  <a:txBody>
                    <a:bodyPr/>
                    <a:lstStyle/>
                    <a:p>
                      <a:pPr algn="l">
                        <a:lnSpc>
                          <a:spcPts val="1200"/>
                        </a:lnSpc>
                        <a:spcBef>
                          <a:spcPts val="600"/>
                        </a:spcBef>
                        <a:spcAft>
                          <a:spcPts val="0"/>
                        </a:spcAft>
                        <a:tabLst>
                          <a:tab pos="457200" algn="l"/>
                        </a:tabLst>
                      </a:pPr>
                      <a:r>
                        <a:rPr lang="de-DE" sz="1100" dirty="0">
                          <a:solidFill>
                            <a:schemeClr val="tx1"/>
                          </a:solidFill>
                          <a:effectLst/>
                        </a:rPr>
                        <a:t>Pathophysiologie der Ernährung</a:t>
                      </a:r>
                      <a:endParaRPr lang="de-DE" sz="1100" dirty="0">
                        <a:solidFill>
                          <a:schemeClr val="tx1"/>
                        </a:solidFill>
                        <a:effectLst/>
                        <a:latin typeface="Arial"/>
                        <a:ea typeface="Times New Roman"/>
                      </a:endParaRPr>
                    </a:p>
                  </a:txBody>
                  <a:tcPr marL="36307" marR="36307" marT="19162" marB="9413"/>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Ernährungsökologie</a:t>
                      </a:r>
                      <a:endParaRPr lang="de-DE" sz="1100" dirty="0">
                        <a:solidFill>
                          <a:schemeClr val="tx1"/>
                        </a:solidFill>
                        <a:effectLst/>
                        <a:latin typeface="Arial"/>
                        <a:ea typeface="Times New Roman"/>
                      </a:endParaRPr>
                    </a:p>
                  </a:txBody>
                  <a:tcPr marL="36307" marR="36307" marT="19162" marB="9413"/>
                </a:tc>
              </a:tr>
              <a:tr h="156322">
                <a:tc>
                  <a:txBody>
                    <a:bodyPr/>
                    <a:lstStyle/>
                    <a:p>
                      <a:pPr algn="l">
                        <a:lnSpc>
                          <a:spcPct val="100000"/>
                        </a:lnSpc>
                        <a:spcBef>
                          <a:spcPts val="0"/>
                        </a:spcBef>
                        <a:spcAft>
                          <a:spcPts val="0"/>
                        </a:spcAft>
                        <a:tabLst>
                          <a:tab pos="457200" algn="l"/>
                        </a:tabLst>
                      </a:pPr>
                      <a:r>
                        <a:rPr lang="de-DE" sz="1000" dirty="0" smtClean="0">
                          <a:solidFill>
                            <a:schemeClr val="tx1"/>
                          </a:solidFill>
                          <a:effectLst/>
                        </a:rPr>
                        <a:t>Organsysteme</a:t>
                      </a: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500" dirty="0">
                          <a:effectLst/>
                        </a:rPr>
                        <a:t> </a:t>
                      </a:r>
                      <a:endParaRPr lang="de-DE" sz="600" dirty="0">
                        <a:solidFill>
                          <a:srgbClr val="000000"/>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500" dirty="0">
                          <a:effectLst/>
                        </a:rPr>
                        <a:t> </a:t>
                      </a:r>
                      <a:endParaRPr lang="de-DE" sz="600" dirty="0">
                        <a:solidFill>
                          <a:srgbClr val="000000"/>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500" dirty="0">
                          <a:effectLst/>
                        </a:rPr>
                        <a:t> </a:t>
                      </a:r>
                      <a:endParaRPr lang="de-DE" sz="600" dirty="0">
                        <a:solidFill>
                          <a:srgbClr val="000000"/>
                        </a:solidFill>
                        <a:effectLst/>
                        <a:latin typeface="Arial"/>
                        <a:ea typeface="Times New Roman"/>
                      </a:endParaRPr>
                    </a:p>
                  </a:txBody>
                  <a:tcPr marL="36307" marR="36307" marT="19162" marB="9413">
                    <a:solidFill>
                      <a:schemeClr val="accent5">
                        <a:lumMod val="60000"/>
                        <a:lumOff val="40000"/>
                      </a:schemeClr>
                    </a:solidFill>
                  </a:tcPr>
                </a:tc>
              </a:tr>
              <a:tr h="916081">
                <a:tc>
                  <a:txBody>
                    <a:bodyPr/>
                    <a:lstStyle/>
                    <a:p>
                      <a:pPr algn="l">
                        <a:lnSpc>
                          <a:spcPct val="100000"/>
                        </a:lnSpc>
                        <a:spcBef>
                          <a:spcPts val="0"/>
                        </a:spcBef>
                        <a:spcAft>
                          <a:spcPts val="0"/>
                        </a:spcAft>
                        <a:tabLst>
                          <a:tab pos="457200" algn="l"/>
                        </a:tabLst>
                      </a:pPr>
                      <a:r>
                        <a:rPr lang="de-DE" sz="1000" dirty="0">
                          <a:solidFill>
                            <a:schemeClr val="tx1"/>
                          </a:solidFill>
                          <a:effectLst/>
                        </a:rPr>
                        <a:t>Stoffwechsel der Hauptnährstoffe und Vitamine</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Physiologische und </a:t>
                      </a:r>
                      <a:r>
                        <a:rPr lang="de-DE" sz="1000" b="1" dirty="0" smtClean="0">
                          <a:solidFill>
                            <a:schemeClr val="tx1"/>
                          </a:solidFill>
                          <a:effectLst/>
                        </a:rPr>
                        <a:t>stoffwechsel-physiologische </a:t>
                      </a:r>
                      <a:r>
                        <a:rPr lang="de-DE" sz="1000" b="1" dirty="0">
                          <a:solidFill>
                            <a:schemeClr val="tx1"/>
                          </a:solidFill>
                          <a:effectLst/>
                        </a:rPr>
                        <a:t>Zusammenhänge und Lebensbedingungen </a:t>
                      </a:r>
                      <a:r>
                        <a:rPr lang="de-DE" sz="1000" b="1" dirty="0" smtClean="0">
                          <a:solidFill>
                            <a:schemeClr val="tx1"/>
                          </a:solidFill>
                          <a:effectLst/>
                        </a:rPr>
                        <a:t>bei</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dirty="0" err="1">
                          <a:solidFill>
                            <a:srgbClr val="FF0000"/>
                          </a:solidFill>
                          <a:effectLst/>
                        </a:rPr>
                        <a:t>Sportlern</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dirty="0" err="1">
                          <a:solidFill>
                            <a:srgbClr val="FF0000"/>
                          </a:solidFill>
                          <a:effectLst/>
                        </a:rPr>
                        <a:t>Schwangeren</a:t>
                      </a:r>
                      <a:r>
                        <a:rPr lang="en-US" sz="1000" dirty="0">
                          <a:solidFill>
                            <a:srgbClr val="FF0000"/>
                          </a:solidFill>
                          <a:effectLst/>
                        </a:rPr>
                        <a:t> und </a:t>
                      </a:r>
                      <a:r>
                        <a:rPr lang="en-US" sz="1000" dirty="0" err="1">
                          <a:solidFill>
                            <a:srgbClr val="FF0000"/>
                          </a:solidFill>
                          <a:effectLst/>
                        </a:rPr>
                        <a:t>Stillenden</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dirty="0" err="1">
                          <a:solidFill>
                            <a:srgbClr val="FF0000"/>
                          </a:solidFill>
                          <a:effectLst/>
                        </a:rPr>
                        <a:t>Säuglingen</a:t>
                      </a:r>
                      <a:r>
                        <a:rPr lang="de-DE" sz="1000" dirty="0" smtClean="0">
                          <a:solidFill>
                            <a:srgbClr val="FF0000"/>
                          </a:solidFill>
                          <a:effectLst/>
                        </a:rPr>
                        <a:t>/Kleinkindern</a:t>
                      </a:r>
                    </a:p>
                    <a:p>
                      <a:pPr marL="0" lvl="0" indent="0">
                        <a:lnSpc>
                          <a:spcPct val="100000"/>
                        </a:lnSpc>
                        <a:spcBef>
                          <a:spcPts val="0"/>
                        </a:spcBef>
                        <a:spcAft>
                          <a:spcPts val="0"/>
                        </a:spcAft>
                        <a:buClr>
                          <a:srgbClr val="FF0000"/>
                        </a:buClr>
                        <a:buSzPts val="1200"/>
                        <a:buFont typeface="Symbol"/>
                        <a:buNone/>
                        <a:tabLst>
                          <a:tab pos="230505" algn="l"/>
                        </a:tabLst>
                      </a:pPr>
                      <a:endParaRPr lang="de-DE" sz="1000" b="1" i="1" dirty="0">
                        <a:solidFill>
                          <a:srgbClr val="FF0000"/>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Regulation der </a:t>
                      </a:r>
                      <a:r>
                        <a:rPr lang="de-DE" sz="1000" b="1" dirty="0" smtClean="0">
                          <a:solidFill>
                            <a:schemeClr val="tx1"/>
                          </a:solidFill>
                          <a:effectLst/>
                        </a:rPr>
                        <a:t>Nährstoffaufnahme</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Hunger-Sättigungs-regulation unter Berücksichtigung von </a:t>
                      </a:r>
                      <a:r>
                        <a:rPr lang="de-DE" sz="1000" dirty="0" err="1">
                          <a:solidFill>
                            <a:srgbClr val="FF0000"/>
                          </a:solidFill>
                          <a:effectLst/>
                        </a:rPr>
                        <a:t>Leptin</a:t>
                      </a:r>
                      <a:endParaRPr lang="de-DE" sz="1000" b="1" i="1" dirty="0">
                        <a:solidFill>
                          <a:srgbClr val="FF0000"/>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Ernährung als mehrdimensionales Phänomen</a:t>
                      </a:r>
                      <a:endParaRPr lang="de-DE" sz="1000" b="1" dirty="0">
                        <a:solidFill>
                          <a:schemeClr val="tx1"/>
                        </a:solidFill>
                        <a:effectLst/>
                        <a:latin typeface="Arial"/>
                        <a:ea typeface="Times New Roman"/>
                      </a:endParaRPr>
                    </a:p>
                  </a:txBody>
                  <a:tcPr marL="36307" marR="36307" marT="19162" marB="9413">
                    <a:solidFill>
                      <a:schemeClr val="accent5">
                        <a:lumMod val="20000"/>
                        <a:lumOff val="80000"/>
                      </a:schemeClr>
                    </a:solidFill>
                  </a:tcPr>
                </a:tc>
              </a:tr>
              <a:tr h="579904">
                <a:tc>
                  <a:txBody>
                    <a:bodyPr/>
                    <a:lstStyle/>
                    <a:p>
                      <a:pPr algn="l">
                        <a:lnSpc>
                          <a:spcPct val="100000"/>
                        </a:lnSpc>
                        <a:spcBef>
                          <a:spcPts val="0"/>
                        </a:spcBef>
                        <a:spcAft>
                          <a:spcPts val="0"/>
                        </a:spcAft>
                        <a:tabLst>
                          <a:tab pos="457200" algn="l"/>
                        </a:tabLst>
                      </a:pPr>
                      <a:r>
                        <a:rPr lang="de-DE" sz="1000" dirty="0">
                          <a:solidFill>
                            <a:schemeClr val="tx1"/>
                          </a:solidFill>
                          <a:effectLst/>
                        </a:rPr>
                        <a:t>Vitamine, Antivitamine und </a:t>
                      </a:r>
                      <a:r>
                        <a:rPr lang="de-DE" sz="1000" dirty="0" smtClean="0">
                          <a:solidFill>
                            <a:schemeClr val="tx1"/>
                          </a:solidFill>
                          <a:effectLst/>
                        </a:rPr>
                        <a:t>Mineralstoffe</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Calcium, Eisen, Jod</a:t>
                      </a: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b="0" dirty="0">
                          <a:solidFill>
                            <a:srgbClr val="FF0000"/>
                          </a:solidFill>
                          <a:effectLst/>
                        </a:rPr>
                        <a:t>Vitamin A, D, C, </a:t>
                      </a:r>
                      <a:r>
                        <a:rPr lang="en-US" sz="1000" b="0" dirty="0" err="1" smtClean="0">
                          <a:solidFill>
                            <a:srgbClr val="FF0000"/>
                          </a:solidFill>
                          <a:effectLst/>
                        </a:rPr>
                        <a:t>Folsäure</a:t>
                      </a:r>
                      <a:endParaRPr lang="en-US" sz="1000" b="0" dirty="0" smtClean="0">
                        <a:solidFill>
                          <a:srgbClr val="FF0000"/>
                        </a:solidFill>
                        <a:effectLst/>
                      </a:endParaRPr>
                    </a:p>
                    <a:p>
                      <a:pPr marL="0" lvl="0" indent="0">
                        <a:lnSpc>
                          <a:spcPct val="100000"/>
                        </a:lnSpc>
                        <a:spcBef>
                          <a:spcPts val="0"/>
                        </a:spcBef>
                        <a:spcAft>
                          <a:spcPts val="0"/>
                        </a:spcAft>
                        <a:buClr>
                          <a:srgbClr val="FF0000"/>
                        </a:buClr>
                        <a:buSzPts val="1200"/>
                        <a:buFont typeface="Symbol"/>
                        <a:buNone/>
                        <a:tabLst>
                          <a:tab pos="230505" algn="l"/>
                        </a:tabLst>
                      </a:pPr>
                      <a:endParaRPr lang="de-DE" sz="1000" b="1" i="1"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Nährstoff- und Energiebedarf</a:t>
                      </a:r>
                      <a:endParaRPr lang="de-DE" sz="1000" b="1"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Stoffwechselprozesse und Stoffwechselstörungen</a:t>
                      </a:r>
                      <a:endParaRPr lang="de-DE" sz="1000" b="1"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Vollwerternährung und alternative </a:t>
                      </a:r>
                      <a:r>
                        <a:rPr lang="de-DE" sz="1000" b="1" dirty="0" smtClean="0">
                          <a:solidFill>
                            <a:schemeClr val="tx1"/>
                          </a:solidFill>
                          <a:effectLst/>
                        </a:rPr>
                        <a:t>Ernährungsformen</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Prinzipien vegetarischer Kostformen</a:t>
                      </a:r>
                      <a:endParaRPr lang="de-DE" sz="1000" b="1" i="1" dirty="0">
                        <a:solidFill>
                          <a:srgbClr val="FF0000"/>
                        </a:solidFill>
                        <a:effectLst/>
                        <a:latin typeface="Arial"/>
                        <a:ea typeface="Times New Roman"/>
                      </a:endParaRPr>
                    </a:p>
                  </a:txBody>
                  <a:tcPr marL="36307" marR="36307" marT="19162" marB="9413">
                    <a:solidFill>
                      <a:schemeClr val="accent5">
                        <a:lumMod val="60000"/>
                        <a:lumOff val="40000"/>
                      </a:schemeClr>
                    </a:solidFill>
                  </a:tcPr>
                </a:tc>
              </a:tr>
              <a:tr h="579904">
                <a:tc>
                  <a:txBody>
                    <a:bodyPr/>
                    <a:lstStyle/>
                    <a:p>
                      <a:pPr algn="l">
                        <a:lnSpc>
                          <a:spcPct val="100000"/>
                        </a:lnSpc>
                        <a:spcBef>
                          <a:spcPts val="0"/>
                        </a:spcBef>
                        <a:spcAft>
                          <a:spcPts val="0"/>
                        </a:spcAft>
                        <a:tabLst>
                          <a:tab pos="457200" algn="l"/>
                        </a:tabLst>
                      </a:pPr>
                      <a:r>
                        <a:rPr lang="de-DE" sz="1000" dirty="0">
                          <a:solidFill>
                            <a:schemeClr val="tx1"/>
                          </a:solidFill>
                          <a:effectLst/>
                        </a:rPr>
                        <a:t>Nährstoffträger</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Prinzipien für die Zusammenstellung einer bedarfsgerechten Kost</a:t>
                      </a:r>
                      <a:endParaRPr lang="de-DE" sz="1000" b="1"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Formen der Fehlernährung</a:t>
                      </a:r>
                      <a:endParaRPr lang="de-DE" sz="1000" b="1"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Strategien der </a:t>
                      </a:r>
                      <a:r>
                        <a:rPr lang="de-DE" sz="1000" b="1" dirty="0" smtClean="0">
                          <a:solidFill>
                            <a:schemeClr val="tx1"/>
                          </a:solidFill>
                          <a:effectLst/>
                        </a:rPr>
                        <a:t>Wirtschaft</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bio- und gentechnologische Verfahren in der Getreideproduktion</a:t>
                      </a:r>
                      <a:endParaRPr lang="de-DE" sz="1000" b="1" i="1" dirty="0">
                        <a:solidFill>
                          <a:srgbClr val="FF0000"/>
                        </a:solidFill>
                        <a:effectLst/>
                        <a:latin typeface="Arial"/>
                        <a:ea typeface="Times New Roman"/>
                      </a:endParaRPr>
                    </a:p>
                  </a:txBody>
                  <a:tcPr marL="36307" marR="36307" marT="19162" marB="9413">
                    <a:solidFill>
                      <a:schemeClr val="accent5">
                        <a:lumMod val="20000"/>
                        <a:lumOff val="80000"/>
                      </a:schemeClr>
                    </a:solidFill>
                  </a:tcPr>
                </a:tc>
              </a:tr>
              <a:tr h="835399">
                <a:tc>
                  <a:txBody>
                    <a:bodyPr/>
                    <a:lstStyle/>
                    <a:p>
                      <a:pPr algn="l">
                        <a:lnSpc>
                          <a:spcPct val="100000"/>
                        </a:lnSpc>
                        <a:spcBef>
                          <a:spcPts val="0"/>
                        </a:spcBef>
                        <a:spcAft>
                          <a:spcPts val="0"/>
                        </a:spcAft>
                        <a:tabLst>
                          <a:tab pos="457200" algn="l"/>
                        </a:tabLst>
                      </a:pPr>
                      <a:r>
                        <a:rPr lang="de-DE" sz="1000" dirty="0">
                          <a:solidFill>
                            <a:schemeClr val="tx1"/>
                          </a:solidFill>
                          <a:effectLst/>
                        </a:rPr>
                        <a:t>Hormonelle </a:t>
                      </a:r>
                      <a:r>
                        <a:rPr lang="de-DE" sz="1000" dirty="0" smtClean="0">
                          <a:solidFill>
                            <a:schemeClr val="tx1"/>
                          </a:solidFill>
                          <a:effectLst/>
                        </a:rPr>
                        <a:t>Regulation</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Calcium-Stoffwechsel</a:t>
                      </a: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Jod-Stoffwechsel</a:t>
                      </a:r>
                      <a:endParaRPr lang="de-DE" sz="1000" b="0" i="1" dirty="0">
                        <a:solidFill>
                          <a:srgbClr val="FF0000"/>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smtClean="0">
                          <a:solidFill>
                            <a:schemeClr val="tx1"/>
                          </a:solidFill>
                          <a:effectLst/>
                        </a:rPr>
                        <a:t>Lebensmittelunverträglichkeiten</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err="1">
                          <a:solidFill>
                            <a:srgbClr val="FF0000"/>
                          </a:solidFill>
                          <a:effectLst/>
                        </a:rPr>
                        <a:t>Lactoseintoleranz</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Zöliakie</a:t>
                      </a:r>
                      <a:endParaRPr lang="de-DE" sz="1000" b="1" i="1" dirty="0">
                        <a:solidFill>
                          <a:srgbClr val="FF0000"/>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Ernährungssituation der Bevölkerung unter verschiedenen regionalen und globalen </a:t>
                      </a:r>
                      <a:r>
                        <a:rPr lang="de-DE" sz="1000" b="1" dirty="0" smtClean="0">
                          <a:solidFill>
                            <a:schemeClr val="tx1"/>
                          </a:solidFill>
                          <a:effectLst/>
                        </a:rPr>
                        <a:t>Bedingungen</a:t>
                      </a:r>
                    </a:p>
                    <a:p>
                      <a:pPr algn="l">
                        <a:lnSpc>
                          <a:spcPct val="100000"/>
                        </a:lnSpc>
                        <a:spcBef>
                          <a:spcPts val="0"/>
                        </a:spcBef>
                        <a:spcAft>
                          <a:spcPts val="0"/>
                        </a:spcAft>
                        <a:tabLst>
                          <a:tab pos="457200" algn="l"/>
                        </a:tabLst>
                      </a:pPr>
                      <a:endParaRPr lang="de-DE" sz="1000" b="1"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Ernährungssituation von Kindern in einem </a:t>
                      </a:r>
                      <a:r>
                        <a:rPr lang="de-DE" sz="1000" dirty="0" smtClean="0">
                          <a:solidFill>
                            <a:srgbClr val="FF0000"/>
                          </a:solidFill>
                          <a:effectLst/>
                        </a:rPr>
                        <a:t>Entwicklungsland</a:t>
                      </a:r>
                    </a:p>
                    <a:p>
                      <a:pPr marL="0" lvl="0" indent="0">
                        <a:lnSpc>
                          <a:spcPct val="100000"/>
                        </a:lnSpc>
                        <a:spcBef>
                          <a:spcPts val="0"/>
                        </a:spcBef>
                        <a:spcAft>
                          <a:spcPts val="0"/>
                        </a:spcAft>
                        <a:buClr>
                          <a:srgbClr val="FF0000"/>
                        </a:buClr>
                        <a:buSzPts val="1200"/>
                        <a:buFont typeface="Symbol"/>
                        <a:buNone/>
                        <a:tabLst>
                          <a:tab pos="230505" algn="l"/>
                        </a:tabLst>
                      </a:pPr>
                      <a:endParaRPr lang="de-DE" sz="1000" b="1" i="1" dirty="0">
                        <a:solidFill>
                          <a:srgbClr val="FF0000"/>
                        </a:solidFill>
                        <a:effectLst/>
                        <a:latin typeface="Arial"/>
                        <a:ea typeface="Times New Roman"/>
                      </a:endParaRPr>
                    </a:p>
                  </a:txBody>
                  <a:tcPr marL="36307" marR="36307" marT="19162" marB="9413">
                    <a:solidFill>
                      <a:schemeClr val="accent5">
                        <a:lumMod val="60000"/>
                        <a:lumOff val="40000"/>
                      </a:schemeClr>
                    </a:solidFill>
                  </a:tcPr>
                </a:tc>
              </a:tr>
              <a:tr h="620246">
                <a:tc>
                  <a:txBody>
                    <a:bodyPr/>
                    <a:lstStyle/>
                    <a:p>
                      <a:pPr algn="l">
                        <a:lnSpc>
                          <a:spcPct val="100000"/>
                        </a:lnSpc>
                        <a:spcBef>
                          <a:spcPts val="0"/>
                        </a:spcBef>
                        <a:spcAft>
                          <a:spcPts val="0"/>
                        </a:spcAft>
                        <a:tabLst>
                          <a:tab pos="457200" algn="l"/>
                        </a:tabLst>
                      </a:pPr>
                      <a:r>
                        <a:rPr lang="de-DE" sz="1000" dirty="0">
                          <a:solidFill>
                            <a:schemeClr val="tx1"/>
                          </a:solidFill>
                          <a:effectLst/>
                        </a:rPr>
                        <a:t>Bedeutung des Wassers</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Krankheitsbilder, Therapie und </a:t>
                      </a:r>
                      <a:r>
                        <a:rPr lang="de-DE" sz="1000" b="1" dirty="0" smtClean="0">
                          <a:solidFill>
                            <a:schemeClr val="tx1"/>
                          </a:solidFill>
                          <a:effectLst/>
                        </a:rPr>
                        <a:t>Prophylaxe</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Adipositas</a:t>
                      </a: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err="1">
                          <a:solidFill>
                            <a:srgbClr val="FF0000"/>
                          </a:solidFill>
                          <a:effectLst/>
                        </a:rPr>
                        <a:t>Hyperlipoproteinämien</a:t>
                      </a:r>
                      <a:r>
                        <a:rPr lang="de-DE" sz="1000" dirty="0">
                          <a:solidFill>
                            <a:srgbClr val="FF0000"/>
                          </a:solidFill>
                          <a:effectLst/>
                        </a:rPr>
                        <a:t> </a:t>
                      </a:r>
                      <a:endParaRPr lang="de-DE" sz="1000" dirty="0" smtClean="0">
                        <a:solidFill>
                          <a:srgbClr val="FF0000"/>
                        </a:solidFill>
                        <a:effectLst/>
                      </a:endParaRPr>
                    </a:p>
                    <a:p>
                      <a:pPr marL="0" lvl="0" indent="0">
                        <a:lnSpc>
                          <a:spcPct val="100000"/>
                        </a:lnSpc>
                        <a:spcBef>
                          <a:spcPts val="0"/>
                        </a:spcBef>
                        <a:spcAft>
                          <a:spcPts val="0"/>
                        </a:spcAft>
                        <a:buClr>
                          <a:srgbClr val="FF0000"/>
                        </a:buClr>
                        <a:buSzPts val="1200"/>
                        <a:buFont typeface="Symbol"/>
                        <a:buNone/>
                        <a:tabLst>
                          <a:tab pos="230505" algn="l"/>
                        </a:tabLst>
                      </a:pPr>
                      <a:endParaRPr lang="de-DE" sz="1000" b="1" i="1" dirty="0">
                        <a:solidFill>
                          <a:srgbClr val="FF0000"/>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r>
              <a:tr h="156322">
                <a:tc>
                  <a:txBody>
                    <a:bodyPr/>
                    <a:lstStyle/>
                    <a:p>
                      <a:pPr algn="l">
                        <a:lnSpc>
                          <a:spcPct val="100000"/>
                        </a:lnSpc>
                        <a:spcBef>
                          <a:spcPts val="0"/>
                        </a:spcBef>
                        <a:spcAft>
                          <a:spcPts val="0"/>
                        </a:spcAft>
                        <a:tabLst>
                          <a:tab pos="457200" algn="l"/>
                        </a:tabLst>
                      </a:pPr>
                      <a:r>
                        <a:rPr lang="de-DE" sz="1000" dirty="0" smtClean="0">
                          <a:solidFill>
                            <a:schemeClr val="tx1"/>
                          </a:solidFill>
                          <a:effectLst/>
                        </a:rPr>
                        <a:t>Säuren-Basen-Haushalt</a:t>
                      </a:r>
                      <a:endParaRPr lang="de-DE" sz="1000" dirty="0" smtClean="0">
                        <a:solidFill>
                          <a:schemeClr val="tx1"/>
                        </a:solidFill>
                        <a:effectLst/>
                        <a:latin typeface="Arial"/>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60000"/>
                        <a:lumOff val="40000"/>
                      </a:schemeClr>
                    </a:solidFill>
                  </a:tcPr>
                </a:tc>
              </a:tr>
            </a:tbl>
          </a:graphicData>
        </a:graphic>
      </p:graphicFrame>
      <p:sp>
        <p:nvSpPr>
          <p:cNvPr id="7" name="Textfeld 6"/>
          <p:cNvSpPr txBox="1"/>
          <p:nvPr/>
        </p:nvSpPr>
        <p:spPr>
          <a:xfrm>
            <a:off x="1259632" y="5013176"/>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8" name="Legende mit Linie 2 5"/>
          <p:cNvSpPr/>
          <p:nvPr/>
        </p:nvSpPr>
        <p:spPr>
          <a:xfrm>
            <a:off x="2699792" y="3284984"/>
            <a:ext cx="5400600" cy="2652102"/>
          </a:xfrm>
          <a:prstGeom prst="borderCallout2">
            <a:avLst>
              <a:gd name="adj1" fmla="val 20665"/>
              <a:gd name="adj2" fmla="val -102"/>
              <a:gd name="adj3" fmla="val 36468"/>
              <a:gd name="adj4" fmla="val -6085"/>
              <a:gd name="adj5" fmla="val 74259"/>
              <a:gd name="adj6" fmla="val -18447"/>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4000" dirty="0">
                <a:sym typeface="Wingdings"/>
              </a:rPr>
              <a:t></a:t>
            </a:r>
            <a:r>
              <a:rPr lang="de-DE" sz="2000" b="1" u="sng" dirty="0" smtClean="0">
                <a:sym typeface="Wingdings"/>
              </a:rPr>
              <a:t>Erkenntnisgewinnung</a:t>
            </a:r>
            <a:endParaRPr lang="de-DE" sz="2000" b="1" u="sng" dirty="0">
              <a:sym typeface="Wingdings"/>
            </a:endParaRPr>
          </a:p>
          <a:p>
            <a:r>
              <a:rPr lang="de-DE" dirty="0"/>
              <a:t>Die SuS erklären mögliche Stoffwechselstörungen und deren Folgen mit Modellen zur hormonellen Regulation des Mineralstoffwechsels </a:t>
            </a:r>
            <a:r>
              <a:rPr lang="de-DE" dirty="0" smtClean="0"/>
              <a:t>… (E6</a:t>
            </a:r>
            <a:r>
              <a:rPr lang="de-DE" dirty="0"/>
              <a:t>).</a:t>
            </a:r>
          </a:p>
          <a:p>
            <a:endParaRPr lang="de-DE" dirty="0"/>
          </a:p>
          <a:p>
            <a:r>
              <a:rPr lang="de-DE" dirty="0">
                <a:sym typeface="Wingdings"/>
              </a:rPr>
              <a:t> Ausführliche Erklärung an </a:t>
            </a:r>
            <a:r>
              <a:rPr lang="de-DE" u="sng" dirty="0" smtClean="0">
                <a:sym typeface="Wingdings"/>
              </a:rPr>
              <a:t>zwei</a:t>
            </a:r>
            <a:r>
              <a:rPr lang="de-DE" dirty="0" smtClean="0">
                <a:sym typeface="Wingdings"/>
              </a:rPr>
              <a:t> Beispielen</a:t>
            </a:r>
            <a:endParaRPr lang="de-DE" dirty="0"/>
          </a:p>
        </p:txBody>
      </p:sp>
    </p:spTree>
    <p:extLst>
      <p:ext uri="{BB962C8B-B14F-4D97-AF65-F5344CB8AC3E}">
        <p14:creationId xmlns:p14="http://schemas.microsoft.com/office/powerpoint/2010/main" val="3066088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2</a:t>
            </a:fld>
            <a:endParaRPr lang="de-DE">
              <a:solidFill>
                <a:srgbClr val="808080"/>
              </a:solidFill>
            </a:endParaRPr>
          </a:p>
        </p:txBody>
      </p:sp>
      <p:sp>
        <p:nvSpPr>
          <p:cNvPr id="82946" name="Rectangle 2"/>
          <p:cNvSpPr>
            <a:spLocks noGrp="1" noChangeArrowheads="1"/>
          </p:cNvSpPr>
          <p:nvPr>
            <p:ph type="title"/>
          </p:nvPr>
        </p:nvSpPr>
        <p:spPr>
          <a:xfrm>
            <a:off x="611560" y="908720"/>
            <a:ext cx="8208912" cy="5544616"/>
          </a:xfrm>
          <a:noFill/>
        </p:spPr>
        <p:txBody>
          <a:bodyPr/>
          <a:lstStyle/>
          <a:p>
            <a:pPr algn="l"/>
            <a:r>
              <a:rPr lang="de-DE" sz="2800" u="sng" dirty="0" smtClean="0">
                <a:latin typeface="Calibri" panose="020F0502020204030204" pitchFamily="34" charset="0"/>
                <a:cs typeface="Times New Roman" charset="0"/>
              </a:rPr>
              <a:t>Themen:</a:t>
            </a:r>
            <a:r>
              <a:rPr lang="de-DE" sz="2800" b="1" dirty="0" smtClean="0">
                <a:latin typeface="Calibri" panose="020F0502020204030204" pitchFamily="34" charset="0"/>
                <a:cs typeface="Times New Roman" charset="0"/>
              </a:rPr>
              <a:t/>
            </a:r>
            <a:br>
              <a:rPr lang="de-DE" sz="2800" b="1" dirty="0" smtClean="0">
                <a:latin typeface="Calibri" panose="020F0502020204030204" pitchFamily="34" charset="0"/>
                <a:cs typeface="Times New Roman" charset="0"/>
              </a:rPr>
            </a:br>
            <a:r>
              <a:rPr lang="de-DE" sz="2400" dirty="0" smtClean="0">
                <a:solidFill>
                  <a:schemeClr val="tx1"/>
                </a:solidFill>
                <a:latin typeface="Calibri" panose="020F0502020204030204" pitchFamily="34" charset="0"/>
                <a:cs typeface="Times New Roman" charset="0"/>
              </a:rPr>
              <a:t>1. Vorgaben zum Zentralabitur 2017</a:t>
            </a:r>
            <a:br>
              <a:rPr lang="de-DE" sz="2400" dirty="0" smtClean="0">
                <a:solidFill>
                  <a:schemeClr val="tx1"/>
                </a:solidFill>
                <a:latin typeface="Calibri" panose="020F0502020204030204" pitchFamily="34" charset="0"/>
                <a:cs typeface="Times New Roman" charset="0"/>
              </a:rPr>
            </a:br>
            <a:r>
              <a:rPr lang="de-DE" sz="2400" dirty="0">
                <a:solidFill>
                  <a:schemeClr val="tx1"/>
                </a:solidFill>
                <a:latin typeface="Calibri" panose="020F0502020204030204" pitchFamily="34" charset="0"/>
                <a:cs typeface="Times New Roman" charset="0"/>
              </a:rPr>
              <a:t>	</a:t>
            </a:r>
            <a:r>
              <a:rPr lang="de-DE" sz="2000" dirty="0" smtClean="0">
                <a:solidFill>
                  <a:schemeClr val="tx1"/>
                </a:solidFill>
                <a:latin typeface="Calibri" panose="020F0502020204030204" pitchFamily="34" charset="0"/>
                <a:cs typeface="Times New Roman" charset="0"/>
              </a:rPr>
              <a:t>a) Bedeutung für den Kernlehrplan</a:t>
            </a:r>
            <a:br>
              <a:rPr lang="de-DE" sz="2000"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r>
              <a:rPr lang="de-DE" sz="2000" dirty="0" smtClean="0">
                <a:solidFill>
                  <a:schemeClr val="tx1"/>
                </a:solidFill>
                <a:latin typeface="Calibri" panose="020F0502020204030204" pitchFamily="34" charset="0"/>
                <a:cs typeface="Times New Roman" charset="0"/>
              </a:rPr>
              <a:t>b) Bedeutung für die Abiturklausuren</a:t>
            </a:r>
            <a:r>
              <a:rPr lang="de-DE" sz="2400" dirty="0" smtClean="0">
                <a:solidFill>
                  <a:schemeClr val="tx1"/>
                </a:solidFill>
                <a:latin typeface="Calibri" panose="020F0502020204030204" pitchFamily="34" charset="0"/>
                <a:cs typeface="Times New Roman" charset="0"/>
              </a:rPr>
              <a:t/>
            </a:r>
            <a:br>
              <a:rPr lang="de-DE" sz="2400" dirty="0" smtClean="0">
                <a:solidFill>
                  <a:schemeClr val="tx1"/>
                </a:solidFill>
                <a:latin typeface="Calibri" panose="020F0502020204030204" pitchFamily="34" charset="0"/>
                <a:cs typeface="Times New Roman" charset="0"/>
              </a:rPr>
            </a:br>
            <a:r>
              <a:rPr lang="de-DE" sz="2400" dirty="0" smtClean="0">
                <a:solidFill>
                  <a:schemeClr val="tx1"/>
                </a:solidFill>
                <a:latin typeface="Calibri" panose="020F0502020204030204" pitchFamily="34" charset="0"/>
                <a:cs typeface="Times New Roman" charset="0"/>
              </a:rPr>
              <a:t>2. Klausurkonzeption</a:t>
            </a:r>
            <a:r>
              <a:rPr lang="de-DE" sz="2000" dirty="0" smtClean="0">
                <a:solidFill>
                  <a:schemeClr val="tx1"/>
                </a:solidFill>
                <a:latin typeface="Calibri" panose="020F0502020204030204" pitchFamily="34" charset="0"/>
                <a:cs typeface="Times New Roman" charset="0"/>
              </a:rPr>
              <a:t/>
            </a:r>
            <a:br>
              <a:rPr lang="de-DE" sz="2000" dirty="0" smtClean="0">
                <a:solidFill>
                  <a:schemeClr val="tx1"/>
                </a:solidFill>
                <a:latin typeface="Calibri" panose="020F0502020204030204" pitchFamily="34" charset="0"/>
                <a:cs typeface="Times New Roman" charset="0"/>
              </a:rPr>
            </a:br>
            <a:r>
              <a:rPr lang="de-DE" sz="2000" dirty="0" smtClean="0">
                <a:solidFill>
                  <a:schemeClr val="tx1"/>
                </a:solidFill>
                <a:latin typeface="Calibri" panose="020F0502020204030204" pitchFamily="34" charset="0"/>
                <a:cs typeface="Times New Roman" charset="0"/>
              </a:rPr>
              <a:t>	a) Anforderungsbereiche und Operatoren</a:t>
            </a:r>
            <a:br>
              <a:rPr lang="de-DE" sz="2000" dirty="0" smtClean="0">
                <a:solidFill>
                  <a:schemeClr val="tx1"/>
                </a:solidFill>
                <a:latin typeface="Calibri" panose="020F0502020204030204" pitchFamily="34" charset="0"/>
                <a:cs typeface="Times New Roman" charset="0"/>
              </a:rPr>
            </a:br>
            <a:r>
              <a:rPr lang="de-DE" sz="2000" dirty="0" smtClean="0">
                <a:solidFill>
                  <a:schemeClr val="tx1"/>
                </a:solidFill>
                <a:latin typeface="Calibri" panose="020F0502020204030204" pitchFamily="34" charset="0"/>
                <a:cs typeface="Times New Roman" charset="0"/>
              </a:rPr>
              <a:t>	b) Gleichgewichtigkeit und Struktur der beiden Aufgaben in einer 	     </a:t>
            </a:r>
            <a:r>
              <a:rPr lang="de-DE" sz="2000" dirty="0">
                <a:solidFill>
                  <a:schemeClr val="tx1"/>
                </a:solidFill>
                <a:latin typeface="Calibri" panose="020F0502020204030204" pitchFamily="34" charset="0"/>
                <a:cs typeface="Times New Roman" charset="0"/>
                <a:sym typeface="Wingdings" panose="05000000000000000000" pitchFamily="2" charset="2"/>
              </a:rPr>
              <a:t>Ernährungslehre</a:t>
            </a:r>
            <a:r>
              <a:rPr lang="de-DE" sz="2000" dirty="0">
                <a:solidFill>
                  <a:schemeClr val="tx1"/>
                </a:solidFill>
                <a:latin typeface="Calibri" panose="020F0502020204030204" pitchFamily="34" charset="0"/>
                <a:cs typeface="Times New Roman" charset="0"/>
              </a:rPr>
              <a:t>kl</a:t>
            </a:r>
            <a:r>
              <a:rPr lang="de-DE" sz="2000" dirty="0" smtClean="0">
                <a:solidFill>
                  <a:schemeClr val="tx1"/>
                </a:solidFill>
                <a:latin typeface="Calibri" panose="020F0502020204030204" pitchFamily="34" charset="0"/>
                <a:cs typeface="Times New Roman" charset="0"/>
              </a:rPr>
              <a:t>ausur</a:t>
            </a:r>
            <a:br>
              <a:rPr lang="de-DE" sz="2000"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r>
              <a:rPr lang="de-DE" sz="2000" dirty="0" smtClean="0">
                <a:solidFill>
                  <a:schemeClr val="tx1"/>
                </a:solidFill>
                <a:latin typeface="Calibri" panose="020F0502020204030204" pitchFamily="34" charset="0"/>
                <a:cs typeface="Times New Roman" charset="0"/>
              </a:rPr>
              <a:t>c) Punktezuteilung</a:t>
            </a:r>
            <a:br>
              <a:rPr lang="de-DE" sz="2000" dirty="0" smtClean="0">
                <a:solidFill>
                  <a:schemeClr val="tx1"/>
                </a:solidFill>
                <a:latin typeface="Calibri" panose="020F0502020204030204" pitchFamily="34" charset="0"/>
                <a:cs typeface="Times New Roman" charset="0"/>
              </a:rPr>
            </a:br>
            <a:r>
              <a:rPr lang="de-DE" sz="2400" dirty="0" smtClean="0">
                <a:solidFill>
                  <a:schemeClr val="tx1"/>
                </a:solidFill>
                <a:latin typeface="Calibri" panose="020F0502020204030204" pitchFamily="34" charset="0"/>
                <a:cs typeface="Times New Roman" charset="0"/>
              </a:rPr>
              <a:t>3. Klausurkorrektur und Klausurbewertung</a:t>
            </a:r>
            <a:br>
              <a:rPr lang="de-DE" sz="2400" dirty="0" smtClean="0">
                <a:solidFill>
                  <a:schemeClr val="tx1"/>
                </a:solidFill>
                <a:latin typeface="Calibri" panose="020F0502020204030204" pitchFamily="34" charset="0"/>
                <a:cs typeface="Times New Roman" charset="0"/>
              </a:rPr>
            </a:br>
            <a:r>
              <a:rPr lang="de-DE" sz="2400" dirty="0">
                <a:solidFill>
                  <a:schemeClr val="tx1"/>
                </a:solidFill>
                <a:latin typeface="Calibri" panose="020F0502020204030204" pitchFamily="34" charset="0"/>
                <a:cs typeface="Times New Roman" charset="0"/>
              </a:rPr>
              <a:t>	</a:t>
            </a:r>
            <a:r>
              <a:rPr lang="de-DE" sz="2000" dirty="0" smtClean="0">
                <a:solidFill>
                  <a:schemeClr val="tx1"/>
                </a:solidFill>
                <a:latin typeface="Calibri" panose="020F0502020204030204" pitchFamily="34" charset="0"/>
                <a:cs typeface="Times New Roman" charset="0"/>
              </a:rPr>
              <a:t>a) Korrekturzeichen</a:t>
            </a:r>
            <a:br>
              <a:rPr lang="de-DE" sz="2000"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r>
              <a:rPr lang="de-DE" sz="2000" dirty="0" smtClean="0">
                <a:solidFill>
                  <a:schemeClr val="tx1"/>
                </a:solidFill>
                <a:latin typeface="Calibri" panose="020F0502020204030204" pitchFamily="34" charset="0"/>
                <a:cs typeface="Times New Roman" charset="0"/>
              </a:rPr>
              <a:t>b) Bewertung</a:t>
            </a:r>
            <a:br>
              <a:rPr lang="de-DE" sz="2000" dirty="0" smtClean="0">
                <a:solidFill>
                  <a:schemeClr val="tx1"/>
                </a:solidFill>
                <a:latin typeface="Calibri" panose="020F0502020204030204" pitchFamily="34" charset="0"/>
                <a:cs typeface="Times New Roman" charset="0"/>
              </a:rPr>
            </a:br>
            <a:r>
              <a:rPr lang="de-DE" sz="2400" dirty="0">
                <a:solidFill>
                  <a:schemeClr val="tx1"/>
                </a:solidFill>
                <a:latin typeface="Calibri" panose="020F0502020204030204" pitchFamily="34" charset="0"/>
                <a:cs typeface="Times New Roman" charset="0"/>
              </a:rPr>
              <a:t>4. </a:t>
            </a:r>
            <a:r>
              <a:rPr lang="de-DE" sz="2400" dirty="0" smtClean="0">
                <a:solidFill>
                  <a:schemeClr val="tx1"/>
                </a:solidFill>
                <a:latin typeface="Calibri" panose="020F0502020204030204" pitchFamily="34" charset="0"/>
                <a:cs typeface="Times New Roman" charset="0"/>
              </a:rPr>
              <a:t>Aufgabenauswahl im Abitur</a:t>
            </a:r>
            <a:r>
              <a:rPr lang="de-DE" sz="2000" b="1" dirty="0" smtClean="0">
                <a:solidFill>
                  <a:schemeClr val="tx1"/>
                </a:solidFill>
                <a:latin typeface="Calibri" panose="020F0502020204030204" pitchFamily="34" charset="0"/>
                <a:cs typeface="Times New Roman" charset="0"/>
              </a:rPr>
              <a:t/>
            </a:r>
            <a:br>
              <a:rPr lang="de-DE" sz="2000" b="1"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endParaRPr lang="de-DE" sz="1800" dirty="0">
              <a:solidFill>
                <a:schemeClr val="tx1"/>
              </a:solidFill>
              <a:latin typeface="Calibri" panose="020F0502020204030204" pitchFamily="34" charset="0"/>
              <a:cs typeface="Times New Roman" charset="0"/>
            </a:endParaRPr>
          </a:p>
        </p:txBody>
      </p:sp>
    </p:spTree>
    <p:extLst>
      <p:ext uri="{BB962C8B-B14F-4D97-AF65-F5344CB8AC3E}">
        <p14:creationId xmlns:p14="http://schemas.microsoft.com/office/powerpoint/2010/main" val="7149755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20</a:t>
            </a:fld>
            <a:endParaRPr lang="de-DE">
              <a:solidFill>
                <a:srgbClr val="808080"/>
              </a:solidFill>
            </a:endParaRPr>
          </a:p>
        </p:txBody>
      </p:sp>
      <p:sp>
        <p:nvSpPr>
          <p:cNvPr id="2" name="Titel 1"/>
          <p:cNvSpPr>
            <a:spLocks noGrp="1"/>
          </p:cNvSpPr>
          <p:nvPr>
            <p:ph type="title"/>
          </p:nvPr>
        </p:nvSpPr>
        <p:spPr>
          <a:xfrm>
            <a:off x="107504" y="260648"/>
            <a:ext cx="7056784" cy="648072"/>
          </a:xfrm>
          <a:noFill/>
        </p:spPr>
        <p:txBody>
          <a:bodyPr/>
          <a:lstStyle/>
          <a:p>
            <a:pPr algn="l"/>
            <a:r>
              <a:rPr lang="de-DE" sz="2400" b="1" dirty="0" smtClean="0">
                <a:latin typeface="Calibri" panose="020F0502020204030204" pitchFamily="34" charset="0"/>
              </a:rPr>
              <a:t>Vorgaben zum Zentralabitur 2017 (KLP: Leistungskurs)</a:t>
            </a:r>
            <a:endParaRPr lang="de-DE" sz="2400" b="1" dirty="0">
              <a:latin typeface="Calibri" panose="020F0502020204030204" pitchFamily="34" charset="0"/>
            </a:endParaRPr>
          </a:p>
        </p:txBody>
      </p:sp>
      <p:sp>
        <p:nvSpPr>
          <p:cNvPr id="4" name="Rectangle 1"/>
          <p:cNvSpPr>
            <a:spLocks noChangeArrowheads="1"/>
          </p:cNvSpPr>
          <p:nvPr/>
        </p:nvSpPr>
        <p:spPr bwMode="auto">
          <a:xfrm>
            <a:off x="2098675" y="6572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6" name="Tabelle 5"/>
          <p:cNvGraphicFramePr>
            <a:graphicFrameLocks noGrp="1"/>
          </p:cNvGraphicFramePr>
          <p:nvPr>
            <p:extLst>
              <p:ext uri="{D42A27DB-BD31-4B8C-83A1-F6EECF244321}">
                <p14:modId xmlns:p14="http://schemas.microsoft.com/office/powerpoint/2010/main" val="2084278365"/>
              </p:ext>
            </p:extLst>
          </p:nvPr>
        </p:nvGraphicFramePr>
        <p:xfrm>
          <a:off x="179512" y="885825"/>
          <a:ext cx="8784976" cy="5892800"/>
        </p:xfrm>
        <a:graphic>
          <a:graphicData uri="http://schemas.openxmlformats.org/drawingml/2006/table">
            <a:tbl>
              <a:tblPr firstRow="1" firstCol="1" bandRow="1">
                <a:tableStyleId>{5C22544A-7EE6-4342-B048-85BDC9FD1C3A}</a:tableStyleId>
              </a:tblPr>
              <a:tblGrid>
                <a:gridCol w="1872207"/>
                <a:gridCol w="2160240"/>
                <a:gridCol w="2160240"/>
                <a:gridCol w="2592289"/>
              </a:tblGrid>
              <a:tr h="270622">
                <a:tc>
                  <a:txBody>
                    <a:bodyPr/>
                    <a:lstStyle/>
                    <a:p>
                      <a:pPr algn="l">
                        <a:lnSpc>
                          <a:spcPts val="1200"/>
                        </a:lnSpc>
                        <a:spcBef>
                          <a:spcPts val="600"/>
                        </a:spcBef>
                        <a:spcAft>
                          <a:spcPts val="0"/>
                        </a:spcAft>
                        <a:tabLst>
                          <a:tab pos="457200" algn="l"/>
                        </a:tabLst>
                      </a:pPr>
                      <a:r>
                        <a:rPr lang="de-DE" sz="1100" dirty="0">
                          <a:solidFill>
                            <a:schemeClr val="tx1"/>
                          </a:solidFill>
                          <a:effectLst/>
                        </a:rPr>
                        <a:t>Physiologie der Ernährung</a:t>
                      </a:r>
                      <a:endParaRPr lang="de-DE" sz="1100" dirty="0">
                        <a:solidFill>
                          <a:schemeClr val="tx1"/>
                        </a:solidFill>
                        <a:effectLst/>
                        <a:latin typeface="Arial"/>
                        <a:ea typeface="Times New Roman"/>
                      </a:endParaRPr>
                    </a:p>
                  </a:txBody>
                  <a:tcPr marL="36307" marR="36307" marT="19162" marB="9413"/>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 in verschiedenen </a:t>
                      </a:r>
                      <a:br>
                        <a:rPr lang="de-DE" sz="1100" dirty="0">
                          <a:solidFill>
                            <a:schemeClr val="tx1"/>
                          </a:solidFill>
                          <a:effectLst/>
                        </a:rPr>
                      </a:br>
                      <a:r>
                        <a:rPr lang="de-DE" sz="1100" dirty="0">
                          <a:solidFill>
                            <a:schemeClr val="tx1"/>
                          </a:solidFill>
                          <a:effectLst/>
                        </a:rPr>
                        <a:t>Lebensphasen und Lebens-situationen</a:t>
                      </a:r>
                      <a:endParaRPr lang="de-DE" sz="1100" dirty="0">
                        <a:solidFill>
                          <a:schemeClr val="tx1"/>
                        </a:solidFill>
                        <a:effectLst/>
                        <a:latin typeface="Arial"/>
                        <a:ea typeface="Times New Roman"/>
                      </a:endParaRPr>
                    </a:p>
                  </a:txBody>
                  <a:tcPr marL="36307" marR="36307" marT="19162" marB="9413"/>
                </a:tc>
                <a:tc>
                  <a:txBody>
                    <a:bodyPr/>
                    <a:lstStyle/>
                    <a:p>
                      <a:pPr algn="l">
                        <a:lnSpc>
                          <a:spcPts val="1200"/>
                        </a:lnSpc>
                        <a:spcBef>
                          <a:spcPts val="600"/>
                        </a:spcBef>
                        <a:spcAft>
                          <a:spcPts val="0"/>
                        </a:spcAft>
                        <a:tabLst>
                          <a:tab pos="457200" algn="l"/>
                        </a:tabLst>
                      </a:pPr>
                      <a:r>
                        <a:rPr lang="de-DE" sz="1100" dirty="0">
                          <a:solidFill>
                            <a:schemeClr val="tx1"/>
                          </a:solidFill>
                          <a:effectLst/>
                        </a:rPr>
                        <a:t>Pathophysiologie der Ernährung</a:t>
                      </a:r>
                      <a:endParaRPr lang="de-DE" sz="1100" dirty="0">
                        <a:solidFill>
                          <a:schemeClr val="tx1"/>
                        </a:solidFill>
                        <a:effectLst/>
                        <a:latin typeface="Arial"/>
                        <a:ea typeface="Times New Roman"/>
                      </a:endParaRPr>
                    </a:p>
                  </a:txBody>
                  <a:tcPr marL="36307" marR="36307" marT="19162" marB="9413"/>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Ernährungsökologie</a:t>
                      </a:r>
                      <a:endParaRPr lang="de-DE" sz="1100" dirty="0">
                        <a:solidFill>
                          <a:schemeClr val="tx1"/>
                        </a:solidFill>
                        <a:effectLst/>
                        <a:latin typeface="Arial"/>
                        <a:ea typeface="Times New Roman"/>
                      </a:endParaRPr>
                    </a:p>
                  </a:txBody>
                  <a:tcPr marL="36307" marR="36307" marT="19162" marB="9413"/>
                </a:tc>
              </a:tr>
              <a:tr h="156322">
                <a:tc>
                  <a:txBody>
                    <a:bodyPr/>
                    <a:lstStyle/>
                    <a:p>
                      <a:pPr algn="l">
                        <a:lnSpc>
                          <a:spcPct val="100000"/>
                        </a:lnSpc>
                        <a:spcBef>
                          <a:spcPts val="0"/>
                        </a:spcBef>
                        <a:spcAft>
                          <a:spcPts val="0"/>
                        </a:spcAft>
                        <a:tabLst>
                          <a:tab pos="457200" algn="l"/>
                        </a:tabLst>
                      </a:pPr>
                      <a:r>
                        <a:rPr lang="de-DE" sz="1000" dirty="0" smtClean="0">
                          <a:solidFill>
                            <a:schemeClr val="tx1"/>
                          </a:solidFill>
                          <a:effectLst/>
                        </a:rPr>
                        <a:t>Organsysteme</a:t>
                      </a: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500" dirty="0">
                          <a:effectLst/>
                        </a:rPr>
                        <a:t> </a:t>
                      </a:r>
                      <a:endParaRPr lang="de-DE" sz="600" dirty="0">
                        <a:solidFill>
                          <a:srgbClr val="000000"/>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500" dirty="0">
                          <a:effectLst/>
                        </a:rPr>
                        <a:t> </a:t>
                      </a:r>
                      <a:endParaRPr lang="de-DE" sz="600" dirty="0">
                        <a:solidFill>
                          <a:srgbClr val="000000"/>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500" dirty="0">
                          <a:effectLst/>
                        </a:rPr>
                        <a:t> </a:t>
                      </a:r>
                      <a:endParaRPr lang="de-DE" sz="600" dirty="0">
                        <a:solidFill>
                          <a:srgbClr val="000000"/>
                        </a:solidFill>
                        <a:effectLst/>
                        <a:latin typeface="Arial"/>
                        <a:ea typeface="Times New Roman"/>
                      </a:endParaRPr>
                    </a:p>
                  </a:txBody>
                  <a:tcPr marL="36307" marR="36307" marT="19162" marB="9413">
                    <a:solidFill>
                      <a:schemeClr val="accent5">
                        <a:lumMod val="60000"/>
                        <a:lumOff val="40000"/>
                      </a:schemeClr>
                    </a:solidFill>
                  </a:tcPr>
                </a:tc>
              </a:tr>
              <a:tr h="916081">
                <a:tc>
                  <a:txBody>
                    <a:bodyPr/>
                    <a:lstStyle/>
                    <a:p>
                      <a:pPr algn="l">
                        <a:lnSpc>
                          <a:spcPct val="100000"/>
                        </a:lnSpc>
                        <a:spcBef>
                          <a:spcPts val="0"/>
                        </a:spcBef>
                        <a:spcAft>
                          <a:spcPts val="0"/>
                        </a:spcAft>
                        <a:tabLst>
                          <a:tab pos="457200" algn="l"/>
                        </a:tabLst>
                      </a:pPr>
                      <a:r>
                        <a:rPr lang="de-DE" sz="1000" dirty="0">
                          <a:solidFill>
                            <a:schemeClr val="tx1"/>
                          </a:solidFill>
                          <a:effectLst/>
                        </a:rPr>
                        <a:t>Stoffwechsel der Hauptnährstoffe und Vitamine</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Physiologische und </a:t>
                      </a:r>
                      <a:r>
                        <a:rPr lang="de-DE" sz="1000" b="1" dirty="0" smtClean="0">
                          <a:solidFill>
                            <a:schemeClr val="tx1"/>
                          </a:solidFill>
                          <a:effectLst/>
                        </a:rPr>
                        <a:t>stoffwechsel-physiologische </a:t>
                      </a:r>
                      <a:r>
                        <a:rPr lang="de-DE" sz="1000" b="1" dirty="0">
                          <a:solidFill>
                            <a:schemeClr val="tx1"/>
                          </a:solidFill>
                          <a:effectLst/>
                        </a:rPr>
                        <a:t>Zusammenhänge und Lebensbedingungen </a:t>
                      </a:r>
                      <a:r>
                        <a:rPr lang="de-DE" sz="1000" b="1" dirty="0" smtClean="0">
                          <a:solidFill>
                            <a:schemeClr val="tx1"/>
                          </a:solidFill>
                          <a:effectLst/>
                        </a:rPr>
                        <a:t>bei</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dirty="0" err="1">
                          <a:solidFill>
                            <a:srgbClr val="FF0000"/>
                          </a:solidFill>
                          <a:effectLst/>
                        </a:rPr>
                        <a:t>Sportlern</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dirty="0" err="1">
                          <a:solidFill>
                            <a:srgbClr val="FF0000"/>
                          </a:solidFill>
                          <a:effectLst/>
                        </a:rPr>
                        <a:t>Schwangeren</a:t>
                      </a:r>
                      <a:r>
                        <a:rPr lang="en-US" sz="1000" dirty="0">
                          <a:solidFill>
                            <a:srgbClr val="FF0000"/>
                          </a:solidFill>
                          <a:effectLst/>
                        </a:rPr>
                        <a:t> und </a:t>
                      </a:r>
                      <a:r>
                        <a:rPr lang="en-US" sz="1000" dirty="0" err="1">
                          <a:solidFill>
                            <a:srgbClr val="FF0000"/>
                          </a:solidFill>
                          <a:effectLst/>
                        </a:rPr>
                        <a:t>Stillenden</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dirty="0" err="1">
                          <a:solidFill>
                            <a:srgbClr val="FF0000"/>
                          </a:solidFill>
                          <a:effectLst/>
                        </a:rPr>
                        <a:t>Säuglingen</a:t>
                      </a:r>
                      <a:r>
                        <a:rPr lang="de-DE" sz="1000" dirty="0" smtClean="0">
                          <a:solidFill>
                            <a:srgbClr val="FF0000"/>
                          </a:solidFill>
                          <a:effectLst/>
                        </a:rPr>
                        <a:t>/Kleinkindern</a:t>
                      </a:r>
                    </a:p>
                    <a:p>
                      <a:pPr marL="0" lvl="0" indent="0">
                        <a:lnSpc>
                          <a:spcPct val="100000"/>
                        </a:lnSpc>
                        <a:spcBef>
                          <a:spcPts val="0"/>
                        </a:spcBef>
                        <a:spcAft>
                          <a:spcPts val="0"/>
                        </a:spcAft>
                        <a:buClr>
                          <a:srgbClr val="FF0000"/>
                        </a:buClr>
                        <a:buSzPts val="1200"/>
                        <a:buFont typeface="Symbol"/>
                        <a:buNone/>
                        <a:tabLst>
                          <a:tab pos="230505" algn="l"/>
                        </a:tabLst>
                      </a:pPr>
                      <a:endParaRPr lang="de-DE" sz="1000" b="1" i="1" dirty="0">
                        <a:solidFill>
                          <a:srgbClr val="FF0000"/>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Regulation der </a:t>
                      </a:r>
                      <a:r>
                        <a:rPr lang="de-DE" sz="1000" b="1" dirty="0" smtClean="0">
                          <a:solidFill>
                            <a:schemeClr val="tx1"/>
                          </a:solidFill>
                          <a:effectLst/>
                        </a:rPr>
                        <a:t>Nährstoffaufnahme</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Hunger-Sättigungs-regulation unter Berücksichtigung von </a:t>
                      </a:r>
                      <a:r>
                        <a:rPr lang="de-DE" sz="1000" dirty="0" err="1">
                          <a:solidFill>
                            <a:srgbClr val="FF0000"/>
                          </a:solidFill>
                          <a:effectLst/>
                        </a:rPr>
                        <a:t>Leptin</a:t>
                      </a:r>
                      <a:endParaRPr lang="de-DE" sz="1000" b="1" i="1" dirty="0">
                        <a:solidFill>
                          <a:srgbClr val="FF0000"/>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Ernährung als mehrdimensionales Phänomen</a:t>
                      </a:r>
                      <a:endParaRPr lang="de-DE" sz="1000" b="1" dirty="0">
                        <a:solidFill>
                          <a:schemeClr val="tx1"/>
                        </a:solidFill>
                        <a:effectLst/>
                        <a:latin typeface="Arial"/>
                        <a:ea typeface="Times New Roman"/>
                      </a:endParaRPr>
                    </a:p>
                  </a:txBody>
                  <a:tcPr marL="36307" marR="36307" marT="19162" marB="9413">
                    <a:solidFill>
                      <a:schemeClr val="accent5">
                        <a:lumMod val="20000"/>
                        <a:lumOff val="80000"/>
                      </a:schemeClr>
                    </a:solidFill>
                  </a:tcPr>
                </a:tc>
              </a:tr>
              <a:tr h="579904">
                <a:tc>
                  <a:txBody>
                    <a:bodyPr/>
                    <a:lstStyle/>
                    <a:p>
                      <a:pPr algn="l">
                        <a:lnSpc>
                          <a:spcPct val="100000"/>
                        </a:lnSpc>
                        <a:spcBef>
                          <a:spcPts val="0"/>
                        </a:spcBef>
                        <a:spcAft>
                          <a:spcPts val="0"/>
                        </a:spcAft>
                        <a:tabLst>
                          <a:tab pos="457200" algn="l"/>
                        </a:tabLst>
                      </a:pPr>
                      <a:r>
                        <a:rPr lang="de-DE" sz="1000" dirty="0">
                          <a:solidFill>
                            <a:schemeClr val="tx1"/>
                          </a:solidFill>
                          <a:effectLst/>
                        </a:rPr>
                        <a:t>Vitamine, Antivitamine und </a:t>
                      </a:r>
                      <a:r>
                        <a:rPr lang="de-DE" sz="1000" dirty="0" smtClean="0">
                          <a:solidFill>
                            <a:schemeClr val="tx1"/>
                          </a:solidFill>
                          <a:effectLst/>
                        </a:rPr>
                        <a:t>Mineralstoffe</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Calcium, Eisen, Jod</a:t>
                      </a: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b="0" dirty="0">
                          <a:solidFill>
                            <a:srgbClr val="FF0000"/>
                          </a:solidFill>
                          <a:effectLst/>
                        </a:rPr>
                        <a:t>Vitamin A, D, C, </a:t>
                      </a:r>
                      <a:r>
                        <a:rPr lang="en-US" sz="1000" b="0" dirty="0" err="1" smtClean="0">
                          <a:solidFill>
                            <a:srgbClr val="FF0000"/>
                          </a:solidFill>
                          <a:effectLst/>
                        </a:rPr>
                        <a:t>Folsäure</a:t>
                      </a:r>
                      <a:endParaRPr lang="en-US" sz="1000" b="0" dirty="0" smtClean="0">
                        <a:solidFill>
                          <a:srgbClr val="FF0000"/>
                        </a:solidFill>
                        <a:effectLst/>
                      </a:endParaRPr>
                    </a:p>
                    <a:p>
                      <a:pPr marL="0" lvl="0" indent="0">
                        <a:lnSpc>
                          <a:spcPct val="100000"/>
                        </a:lnSpc>
                        <a:spcBef>
                          <a:spcPts val="0"/>
                        </a:spcBef>
                        <a:spcAft>
                          <a:spcPts val="0"/>
                        </a:spcAft>
                        <a:buClr>
                          <a:srgbClr val="FF0000"/>
                        </a:buClr>
                        <a:buSzPts val="1200"/>
                        <a:buFont typeface="Symbol"/>
                        <a:buNone/>
                        <a:tabLst>
                          <a:tab pos="230505" algn="l"/>
                        </a:tabLst>
                      </a:pPr>
                      <a:endParaRPr lang="de-DE" sz="1000" b="1" i="1"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Nährstoff- und Energiebedarf</a:t>
                      </a:r>
                      <a:endParaRPr lang="de-DE" sz="1000" b="1"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Stoffwechselprozesse und Stoffwechselstörungen</a:t>
                      </a:r>
                      <a:endParaRPr lang="de-DE" sz="1000" b="1"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Vollwerternährung und alternative </a:t>
                      </a:r>
                      <a:r>
                        <a:rPr lang="de-DE" sz="1000" b="1" dirty="0" smtClean="0">
                          <a:solidFill>
                            <a:schemeClr val="tx1"/>
                          </a:solidFill>
                          <a:effectLst/>
                        </a:rPr>
                        <a:t>Ernährungsformen</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Prinzipien vegetarischer Kostformen</a:t>
                      </a:r>
                      <a:endParaRPr lang="de-DE" sz="1000" b="1" i="1" dirty="0">
                        <a:solidFill>
                          <a:srgbClr val="FF0000"/>
                        </a:solidFill>
                        <a:effectLst/>
                        <a:latin typeface="Arial"/>
                        <a:ea typeface="Times New Roman"/>
                      </a:endParaRPr>
                    </a:p>
                  </a:txBody>
                  <a:tcPr marL="36307" marR="36307" marT="19162" marB="9413">
                    <a:solidFill>
                      <a:schemeClr val="accent5">
                        <a:lumMod val="60000"/>
                        <a:lumOff val="40000"/>
                      </a:schemeClr>
                    </a:solidFill>
                  </a:tcPr>
                </a:tc>
              </a:tr>
              <a:tr h="579904">
                <a:tc>
                  <a:txBody>
                    <a:bodyPr/>
                    <a:lstStyle/>
                    <a:p>
                      <a:pPr algn="l">
                        <a:lnSpc>
                          <a:spcPct val="100000"/>
                        </a:lnSpc>
                        <a:spcBef>
                          <a:spcPts val="0"/>
                        </a:spcBef>
                        <a:spcAft>
                          <a:spcPts val="0"/>
                        </a:spcAft>
                        <a:tabLst>
                          <a:tab pos="457200" algn="l"/>
                        </a:tabLst>
                      </a:pPr>
                      <a:r>
                        <a:rPr lang="de-DE" sz="1000" dirty="0">
                          <a:solidFill>
                            <a:schemeClr val="tx1"/>
                          </a:solidFill>
                          <a:effectLst/>
                        </a:rPr>
                        <a:t>Nährstoffträger</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Prinzipien für die Zusammenstellung einer bedarfsgerechten Kost</a:t>
                      </a:r>
                      <a:endParaRPr lang="de-DE" sz="1000" b="1"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Formen der Fehlernährung</a:t>
                      </a:r>
                      <a:endParaRPr lang="de-DE" sz="1000" b="1"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Strategien der </a:t>
                      </a:r>
                      <a:r>
                        <a:rPr lang="de-DE" sz="1000" b="1" dirty="0" smtClean="0">
                          <a:solidFill>
                            <a:schemeClr val="tx1"/>
                          </a:solidFill>
                          <a:effectLst/>
                        </a:rPr>
                        <a:t>Wirtschaft</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bio- und gentechnologische Verfahren in der Getreideproduktion</a:t>
                      </a:r>
                      <a:endParaRPr lang="de-DE" sz="1000" b="1" i="1" dirty="0">
                        <a:solidFill>
                          <a:srgbClr val="FF0000"/>
                        </a:solidFill>
                        <a:effectLst/>
                        <a:latin typeface="Arial"/>
                        <a:ea typeface="Times New Roman"/>
                      </a:endParaRPr>
                    </a:p>
                  </a:txBody>
                  <a:tcPr marL="36307" marR="36307" marT="19162" marB="9413">
                    <a:solidFill>
                      <a:schemeClr val="accent5">
                        <a:lumMod val="20000"/>
                        <a:lumOff val="80000"/>
                      </a:schemeClr>
                    </a:solidFill>
                  </a:tcPr>
                </a:tc>
              </a:tr>
              <a:tr h="835399">
                <a:tc>
                  <a:txBody>
                    <a:bodyPr/>
                    <a:lstStyle/>
                    <a:p>
                      <a:pPr algn="l">
                        <a:lnSpc>
                          <a:spcPct val="100000"/>
                        </a:lnSpc>
                        <a:spcBef>
                          <a:spcPts val="0"/>
                        </a:spcBef>
                        <a:spcAft>
                          <a:spcPts val="0"/>
                        </a:spcAft>
                        <a:tabLst>
                          <a:tab pos="457200" algn="l"/>
                        </a:tabLst>
                      </a:pPr>
                      <a:r>
                        <a:rPr lang="de-DE" sz="1000" dirty="0">
                          <a:solidFill>
                            <a:schemeClr val="tx1"/>
                          </a:solidFill>
                          <a:effectLst/>
                        </a:rPr>
                        <a:t>Hormonelle </a:t>
                      </a:r>
                      <a:r>
                        <a:rPr lang="de-DE" sz="1000" dirty="0" smtClean="0">
                          <a:solidFill>
                            <a:schemeClr val="tx1"/>
                          </a:solidFill>
                          <a:effectLst/>
                        </a:rPr>
                        <a:t>Regulation</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Calcium-Stoffwechsel</a:t>
                      </a: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Jod-Stoffwechsel</a:t>
                      </a:r>
                      <a:endParaRPr lang="de-DE" sz="1000" b="0" i="1" dirty="0">
                        <a:solidFill>
                          <a:srgbClr val="FF0000"/>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smtClean="0">
                          <a:solidFill>
                            <a:schemeClr val="tx1"/>
                          </a:solidFill>
                          <a:effectLst/>
                        </a:rPr>
                        <a:t>Lebensmittelunverträglichkeiten</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err="1">
                          <a:solidFill>
                            <a:srgbClr val="FF0000"/>
                          </a:solidFill>
                          <a:effectLst/>
                        </a:rPr>
                        <a:t>Lactoseintoleranz</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Zöliakie</a:t>
                      </a:r>
                      <a:endParaRPr lang="de-DE" sz="1000" b="1" i="1" dirty="0">
                        <a:solidFill>
                          <a:srgbClr val="FF0000"/>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Ernährungssituation der Bevölkerung unter verschiedenen regionalen und globalen </a:t>
                      </a:r>
                      <a:r>
                        <a:rPr lang="de-DE" sz="1000" b="1" dirty="0" smtClean="0">
                          <a:solidFill>
                            <a:schemeClr val="tx1"/>
                          </a:solidFill>
                          <a:effectLst/>
                        </a:rPr>
                        <a:t>Bedingungen</a:t>
                      </a:r>
                    </a:p>
                    <a:p>
                      <a:pPr algn="l">
                        <a:lnSpc>
                          <a:spcPct val="100000"/>
                        </a:lnSpc>
                        <a:spcBef>
                          <a:spcPts val="0"/>
                        </a:spcBef>
                        <a:spcAft>
                          <a:spcPts val="0"/>
                        </a:spcAft>
                        <a:tabLst>
                          <a:tab pos="457200" algn="l"/>
                        </a:tabLst>
                      </a:pPr>
                      <a:endParaRPr lang="de-DE" sz="1000" b="1"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Ernährungssituation von Kindern in einem </a:t>
                      </a:r>
                      <a:r>
                        <a:rPr lang="de-DE" sz="1000" dirty="0" smtClean="0">
                          <a:solidFill>
                            <a:srgbClr val="FF0000"/>
                          </a:solidFill>
                          <a:effectLst/>
                        </a:rPr>
                        <a:t>Entwicklungsland</a:t>
                      </a:r>
                    </a:p>
                    <a:p>
                      <a:pPr marL="0" lvl="0" indent="0">
                        <a:lnSpc>
                          <a:spcPct val="100000"/>
                        </a:lnSpc>
                        <a:spcBef>
                          <a:spcPts val="0"/>
                        </a:spcBef>
                        <a:spcAft>
                          <a:spcPts val="0"/>
                        </a:spcAft>
                        <a:buClr>
                          <a:srgbClr val="FF0000"/>
                        </a:buClr>
                        <a:buSzPts val="1200"/>
                        <a:buFont typeface="Symbol"/>
                        <a:buNone/>
                        <a:tabLst>
                          <a:tab pos="230505" algn="l"/>
                        </a:tabLst>
                      </a:pPr>
                      <a:endParaRPr lang="de-DE" sz="1000" b="1" i="1" dirty="0">
                        <a:solidFill>
                          <a:srgbClr val="FF0000"/>
                        </a:solidFill>
                        <a:effectLst/>
                        <a:latin typeface="Arial"/>
                        <a:ea typeface="Times New Roman"/>
                      </a:endParaRPr>
                    </a:p>
                  </a:txBody>
                  <a:tcPr marL="36307" marR="36307" marT="19162" marB="9413">
                    <a:solidFill>
                      <a:schemeClr val="accent5">
                        <a:lumMod val="60000"/>
                        <a:lumOff val="40000"/>
                      </a:schemeClr>
                    </a:solidFill>
                  </a:tcPr>
                </a:tc>
              </a:tr>
              <a:tr h="620246">
                <a:tc>
                  <a:txBody>
                    <a:bodyPr/>
                    <a:lstStyle/>
                    <a:p>
                      <a:pPr algn="l">
                        <a:lnSpc>
                          <a:spcPct val="100000"/>
                        </a:lnSpc>
                        <a:spcBef>
                          <a:spcPts val="0"/>
                        </a:spcBef>
                        <a:spcAft>
                          <a:spcPts val="0"/>
                        </a:spcAft>
                        <a:tabLst>
                          <a:tab pos="457200" algn="l"/>
                        </a:tabLst>
                      </a:pPr>
                      <a:r>
                        <a:rPr lang="de-DE" sz="1000" dirty="0">
                          <a:solidFill>
                            <a:schemeClr val="tx1"/>
                          </a:solidFill>
                          <a:effectLst/>
                        </a:rPr>
                        <a:t>Bedeutung des Wassers</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Krankheitsbilder, Therapie und </a:t>
                      </a:r>
                      <a:r>
                        <a:rPr lang="de-DE" sz="1000" b="1" dirty="0" smtClean="0">
                          <a:solidFill>
                            <a:schemeClr val="tx1"/>
                          </a:solidFill>
                          <a:effectLst/>
                        </a:rPr>
                        <a:t>Prophylaxe</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Adipositas</a:t>
                      </a: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err="1">
                          <a:solidFill>
                            <a:srgbClr val="FF0000"/>
                          </a:solidFill>
                          <a:effectLst/>
                        </a:rPr>
                        <a:t>Hyperlipoproteinämien</a:t>
                      </a:r>
                      <a:r>
                        <a:rPr lang="de-DE" sz="1000" dirty="0">
                          <a:solidFill>
                            <a:srgbClr val="FF0000"/>
                          </a:solidFill>
                          <a:effectLst/>
                        </a:rPr>
                        <a:t> </a:t>
                      </a:r>
                      <a:endParaRPr lang="de-DE" sz="1000" dirty="0" smtClean="0">
                        <a:solidFill>
                          <a:srgbClr val="FF0000"/>
                        </a:solidFill>
                        <a:effectLst/>
                      </a:endParaRPr>
                    </a:p>
                    <a:p>
                      <a:pPr marL="0" lvl="0" indent="0">
                        <a:lnSpc>
                          <a:spcPct val="100000"/>
                        </a:lnSpc>
                        <a:spcBef>
                          <a:spcPts val="0"/>
                        </a:spcBef>
                        <a:spcAft>
                          <a:spcPts val="0"/>
                        </a:spcAft>
                        <a:buClr>
                          <a:srgbClr val="FF0000"/>
                        </a:buClr>
                        <a:buSzPts val="1200"/>
                        <a:buFont typeface="Symbol"/>
                        <a:buNone/>
                        <a:tabLst>
                          <a:tab pos="230505" algn="l"/>
                        </a:tabLst>
                      </a:pPr>
                      <a:endParaRPr lang="de-DE" sz="1000" b="1" i="1" dirty="0">
                        <a:solidFill>
                          <a:srgbClr val="FF0000"/>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r>
              <a:tr h="156322">
                <a:tc>
                  <a:txBody>
                    <a:bodyPr/>
                    <a:lstStyle/>
                    <a:p>
                      <a:pPr algn="l">
                        <a:lnSpc>
                          <a:spcPct val="100000"/>
                        </a:lnSpc>
                        <a:spcBef>
                          <a:spcPts val="0"/>
                        </a:spcBef>
                        <a:spcAft>
                          <a:spcPts val="0"/>
                        </a:spcAft>
                        <a:tabLst>
                          <a:tab pos="457200" algn="l"/>
                        </a:tabLst>
                      </a:pPr>
                      <a:r>
                        <a:rPr lang="de-DE" sz="1000" dirty="0" smtClean="0">
                          <a:solidFill>
                            <a:schemeClr val="tx1"/>
                          </a:solidFill>
                          <a:effectLst/>
                        </a:rPr>
                        <a:t>Säuren-Basen-Haushalt</a:t>
                      </a:r>
                      <a:endParaRPr lang="de-DE" sz="1000" dirty="0" smtClean="0">
                        <a:solidFill>
                          <a:schemeClr val="tx1"/>
                        </a:solidFill>
                        <a:effectLst/>
                        <a:latin typeface="Arial"/>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60000"/>
                        <a:lumOff val="40000"/>
                      </a:schemeClr>
                    </a:solidFill>
                  </a:tcPr>
                </a:tc>
              </a:tr>
            </a:tbl>
          </a:graphicData>
        </a:graphic>
      </p:graphicFrame>
      <p:sp>
        <p:nvSpPr>
          <p:cNvPr id="7" name="Textfeld 6"/>
          <p:cNvSpPr txBox="1"/>
          <p:nvPr/>
        </p:nvSpPr>
        <p:spPr>
          <a:xfrm>
            <a:off x="3707904" y="1916832"/>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8" name="Textfeld 7"/>
          <p:cNvSpPr txBox="1"/>
          <p:nvPr/>
        </p:nvSpPr>
        <p:spPr>
          <a:xfrm>
            <a:off x="1403648" y="4869160"/>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9" name="Textfeld 8"/>
          <p:cNvSpPr txBox="1"/>
          <p:nvPr/>
        </p:nvSpPr>
        <p:spPr>
          <a:xfrm>
            <a:off x="6300192" y="328498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0" name="Legende mit Linie 2 5"/>
          <p:cNvSpPr/>
          <p:nvPr/>
        </p:nvSpPr>
        <p:spPr>
          <a:xfrm>
            <a:off x="3131840" y="2924944"/>
            <a:ext cx="5472608" cy="3024336"/>
          </a:xfrm>
          <a:prstGeom prst="borderCallout2">
            <a:avLst>
              <a:gd name="adj1" fmla="val 175"/>
              <a:gd name="adj2" fmla="val 25999"/>
              <a:gd name="adj3" fmla="val -14625"/>
              <a:gd name="adj4" fmla="val 21194"/>
              <a:gd name="adj5" fmla="val -20381"/>
              <a:gd name="adj6" fmla="val 19273"/>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4000" dirty="0">
                <a:sym typeface="Wingdings"/>
              </a:rPr>
              <a:t></a:t>
            </a:r>
            <a:r>
              <a:rPr lang="de-DE" sz="2000" b="1" u="sng" dirty="0" smtClean="0">
                <a:sym typeface="Wingdings"/>
              </a:rPr>
              <a:t> Umgang mit Fachwissen</a:t>
            </a:r>
          </a:p>
          <a:p>
            <a:r>
              <a:rPr lang="de-DE" dirty="0"/>
              <a:t>Die </a:t>
            </a:r>
            <a:r>
              <a:rPr lang="de-DE" dirty="0" err="1"/>
              <a:t>SuS</a:t>
            </a:r>
            <a:r>
              <a:rPr lang="de-DE" dirty="0"/>
              <a:t> erklären Unterschiede im Gesamtenergie- und -nährstoffbedarf von verschiedenen Altersstufen und Berufsgruppen sowie in speziellen Lebenssituationen unter Einbeziehung der D-A-CH-Referenzwerte und der Besonderheiten im Stoffwechsel (UF1, UF2)</a:t>
            </a:r>
          </a:p>
          <a:p>
            <a:r>
              <a:rPr lang="de-DE" dirty="0"/>
              <a:t> </a:t>
            </a:r>
          </a:p>
          <a:p>
            <a:r>
              <a:rPr lang="de-DE" dirty="0" smtClean="0">
                <a:sym typeface="Wingdings"/>
              </a:rPr>
              <a:t> Fokussierung auf </a:t>
            </a:r>
            <a:r>
              <a:rPr lang="de-DE" u="sng" dirty="0" smtClean="0">
                <a:sym typeface="Wingdings"/>
              </a:rPr>
              <a:t>die genannten Gruppen</a:t>
            </a:r>
            <a:endParaRPr lang="de-DE" dirty="0"/>
          </a:p>
        </p:txBody>
      </p:sp>
    </p:spTree>
    <p:extLst>
      <p:ext uri="{BB962C8B-B14F-4D97-AF65-F5344CB8AC3E}">
        <p14:creationId xmlns:p14="http://schemas.microsoft.com/office/powerpoint/2010/main" val="4035447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21</a:t>
            </a:fld>
            <a:endParaRPr lang="de-DE">
              <a:solidFill>
                <a:srgbClr val="808080"/>
              </a:solidFill>
            </a:endParaRPr>
          </a:p>
        </p:txBody>
      </p:sp>
      <p:sp>
        <p:nvSpPr>
          <p:cNvPr id="2" name="Titel 1"/>
          <p:cNvSpPr>
            <a:spLocks noGrp="1"/>
          </p:cNvSpPr>
          <p:nvPr>
            <p:ph type="title"/>
          </p:nvPr>
        </p:nvSpPr>
        <p:spPr>
          <a:xfrm>
            <a:off x="107504" y="260648"/>
            <a:ext cx="7056784" cy="648072"/>
          </a:xfrm>
          <a:noFill/>
        </p:spPr>
        <p:txBody>
          <a:bodyPr/>
          <a:lstStyle/>
          <a:p>
            <a:pPr algn="l"/>
            <a:r>
              <a:rPr lang="de-DE" sz="2400" b="1" dirty="0" smtClean="0">
                <a:latin typeface="Calibri" panose="020F0502020204030204" pitchFamily="34" charset="0"/>
              </a:rPr>
              <a:t>Vorgaben zum Zentralabitur 2017 (KLP: Leistungskurs)</a:t>
            </a:r>
            <a:endParaRPr lang="de-DE" sz="2400" b="1" dirty="0">
              <a:latin typeface="Calibri" panose="020F0502020204030204" pitchFamily="34" charset="0"/>
            </a:endParaRPr>
          </a:p>
        </p:txBody>
      </p:sp>
      <p:sp>
        <p:nvSpPr>
          <p:cNvPr id="4" name="Rectangle 1"/>
          <p:cNvSpPr>
            <a:spLocks noChangeArrowheads="1"/>
          </p:cNvSpPr>
          <p:nvPr/>
        </p:nvSpPr>
        <p:spPr bwMode="auto">
          <a:xfrm>
            <a:off x="2098675" y="6572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6" name="Tabelle 5"/>
          <p:cNvGraphicFramePr>
            <a:graphicFrameLocks noGrp="1"/>
          </p:cNvGraphicFramePr>
          <p:nvPr>
            <p:extLst>
              <p:ext uri="{D42A27DB-BD31-4B8C-83A1-F6EECF244321}">
                <p14:modId xmlns:p14="http://schemas.microsoft.com/office/powerpoint/2010/main" val="4235314667"/>
              </p:ext>
            </p:extLst>
          </p:nvPr>
        </p:nvGraphicFramePr>
        <p:xfrm>
          <a:off x="179512" y="885825"/>
          <a:ext cx="8784976" cy="5892800"/>
        </p:xfrm>
        <a:graphic>
          <a:graphicData uri="http://schemas.openxmlformats.org/drawingml/2006/table">
            <a:tbl>
              <a:tblPr firstRow="1" firstCol="1" bandRow="1">
                <a:tableStyleId>{5C22544A-7EE6-4342-B048-85BDC9FD1C3A}</a:tableStyleId>
              </a:tblPr>
              <a:tblGrid>
                <a:gridCol w="1872207"/>
                <a:gridCol w="2160240"/>
                <a:gridCol w="2160240"/>
                <a:gridCol w="2592289"/>
              </a:tblGrid>
              <a:tr h="270622">
                <a:tc>
                  <a:txBody>
                    <a:bodyPr/>
                    <a:lstStyle/>
                    <a:p>
                      <a:pPr algn="l">
                        <a:lnSpc>
                          <a:spcPts val="1200"/>
                        </a:lnSpc>
                        <a:spcBef>
                          <a:spcPts val="600"/>
                        </a:spcBef>
                        <a:spcAft>
                          <a:spcPts val="0"/>
                        </a:spcAft>
                        <a:tabLst>
                          <a:tab pos="457200" algn="l"/>
                        </a:tabLst>
                      </a:pPr>
                      <a:r>
                        <a:rPr lang="de-DE" sz="1100" dirty="0">
                          <a:solidFill>
                            <a:schemeClr val="tx1"/>
                          </a:solidFill>
                          <a:effectLst/>
                        </a:rPr>
                        <a:t>Physiologie der Ernährung</a:t>
                      </a:r>
                      <a:endParaRPr lang="de-DE" sz="1100" dirty="0">
                        <a:solidFill>
                          <a:schemeClr val="tx1"/>
                        </a:solidFill>
                        <a:effectLst/>
                        <a:latin typeface="Arial"/>
                        <a:ea typeface="Times New Roman"/>
                      </a:endParaRPr>
                    </a:p>
                  </a:txBody>
                  <a:tcPr marL="36307" marR="36307" marT="19162" marB="9413"/>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 in verschiedenen </a:t>
                      </a:r>
                      <a:br>
                        <a:rPr lang="de-DE" sz="1100" dirty="0">
                          <a:solidFill>
                            <a:schemeClr val="tx1"/>
                          </a:solidFill>
                          <a:effectLst/>
                        </a:rPr>
                      </a:br>
                      <a:r>
                        <a:rPr lang="de-DE" sz="1100" dirty="0">
                          <a:solidFill>
                            <a:schemeClr val="tx1"/>
                          </a:solidFill>
                          <a:effectLst/>
                        </a:rPr>
                        <a:t>Lebensphasen und Lebens-situationen</a:t>
                      </a:r>
                      <a:endParaRPr lang="de-DE" sz="1100" dirty="0">
                        <a:solidFill>
                          <a:schemeClr val="tx1"/>
                        </a:solidFill>
                        <a:effectLst/>
                        <a:latin typeface="Arial"/>
                        <a:ea typeface="Times New Roman"/>
                      </a:endParaRPr>
                    </a:p>
                  </a:txBody>
                  <a:tcPr marL="36307" marR="36307" marT="19162" marB="9413"/>
                </a:tc>
                <a:tc>
                  <a:txBody>
                    <a:bodyPr/>
                    <a:lstStyle/>
                    <a:p>
                      <a:pPr algn="l">
                        <a:lnSpc>
                          <a:spcPts val="1200"/>
                        </a:lnSpc>
                        <a:spcBef>
                          <a:spcPts val="600"/>
                        </a:spcBef>
                        <a:spcAft>
                          <a:spcPts val="0"/>
                        </a:spcAft>
                        <a:tabLst>
                          <a:tab pos="457200" algn="l"/>
                        </a:tabLst>
                      </a:pPr>
                      <a:r>
                        <a:rPr lang="de-DE" sz="1100" dirty="0">
                          <a:solidFill>
                            <a:schemeClr val="tx1"/>
                          </a:solidFill>
                          <a:effectLst/>
                        </a:rPr>
                        <a:t>Pathophysiologie der Ernährung</a:t>
                      </a:r>
                      <a:endParaRPr lang="de-DE" sz="1100" dirty="0">
                        <a:solidFill>
                          <a:schemeClr val="tx1"/>
                        </a:solidFill>
                        <a:effectLst/>
                        <a:latin typeface="Arial"/>
                        <a:ea typeface="Times New Roman"/>
                      </a:endParaRPr>
                    </a:p>
                  </a:txBody>
                  <a:tcPr marL="36307" marR="36307" marT="19162" marB="9413"/>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Ernährungsökologie</a:t>
                      </a:r>
                      <a:endParaRPr lang="de-DE" sz="1100" dirty="0">
                        <a:solidFill>
                          <a:schemeClr val="tx1"/>
                        </a:solidFill>
                        <a:effectLst/>
                        <a:latin typeface="Arial"/>
                        <a:ea typeface="Times New Roman"/>
                      </a:endParaRPr>
                    </a:p>
                  </a:txBody>
                  <a:tcPr marL="36307" marR="36307" marT="19162" marB="9413"/>
                </a:tc>
              </a:tr>
              <a:tr h="156322">
                <a:tc>
                  <a:txBody>
                    <a:bodyPr/>
                    <a:lstStyle/>
                    <a:p>
                      <a:pPr algn="l">
                        <a:lnSpc>
                          <a:spcPct val="100000"/>
                        </a:lnSpc>
                        <a:spcBef>
                          <a:spcPts val="0"/>
                        </a:spcBef>
                        <a:spcAft>
                          <a:spcPts val="0"/>
                        </a:spcAft>
                        <a:tabLst>
                          <a:tab pos="457200" algn="l"/>
                        </a:tabLst>
                      </a:pPr>
                      <a:r>
                        <a:rPr lang="de-DE" sz="1000" dirty="0" smtClean="0">
                          <a:solidFill>
                            <a:schemeClr val="tx1"/>
                          </a:solidFill>
                          <a:effectLst/>
                        </a:rPr>
                        <a:t>Organsysteme</a:t>
                      </a: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500" dirty="0">
                          <a:effectLst/>
                        </a:rPr>
                        <a:t> </a:t>
                      </a:r>
                      <a:endParaRPr lang="de-DE" sz="600" dirty="0">
                        <a:solidFill>
                          <a:srgbClr val="000000"/>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500" dirty="0">
                          <a:effectLst/>
                        </a:rPr>
                        <a:t> </a:t>
                      </a:r>
                      <a:endParaRPr lang="de-DE" sz="600" dirty="0">
                        <a:solidFill>
                          <a:srgbClr val="000000"/>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500" dirty="0">
                          <a:effectLst/>
                        </a:rPr>
                        <a:t> </a:t>
                      </a:r>
                      <a:endParaRPr lang="de-DE" sz="600" dirty="0">
                        <a:solidFill>
                          <a:srgbClr val="000000"/>
                        </a:solidFill>
                        <a:effectLst/>
                        <a:latin typeface="Arial"/>
                        <a:ea typeface="Times New Roman"/>
                      </a:endParaRPr>
                    </a:p>
                  </a:txBody>
                  <a:tcPr marL="36307" marR="36307" marT="19162" marB="9413">
                    <a:solidFill>
                      <a:schemeClr val="accent5">
                        <a:lumMod val="60000"/>
                        <a:lumOff val="40000"/>
                      </a:schemeClr>
                    </a:solidFill>
                  </a:tcPr>
                </a:tc>
              </a:tr>
              <a:tr h="916081">
                <a:tc>
                  <a:txBody>
                    <a:bodyPr/>
                    <a:lstStyle/>
                    <a:p>
                      <a:pPr algn="l">
                        <a:lnSpc>
                          <a:spcPct val="100000"/>
                        </a:lnSpc>
                        <a:spcBef>
                          <a:spcPts val="0"/>
                        </a:spcBef>
                        <a:spcAft>
                          <a:spcPts val="0"/>
                        </a:spcAft>
                        <a:tabLst>
                          <a:tab pos="457200" algn="l"/>
                        </a:tabLst>
                      </a:pPr>
                      <a:r>
                        <a:rPr lang="de-DE" sz="1000" dirty="0">
                          <a:solidFill>
                            <a:schemeClr val="tx1"/>
                          </a:solidFill>
                          <a:effectLst/>
                        </a:rPr>
                        <a:t>Stoffwechsel der Hauptnährstoffe und Vitamine</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Physiologische und </a:t>
                      </a:r>
                      <a:r>
                        <a:rPr lang="de-DE" sz="1000" b="1" dirty="0" smtClean="0">
                          <a:solidFill>
                            <a:schemeClr val="tx1"/>
                          </a:solidFill>
                          <a:effectLst/>
                        </a:rPr>
                        <a:t>stoffwechsel-physiologische </a:t>
                      </a:r>
                      <a:r>
                        <a:rPr lang="de-DE" sz="1000" b="1" dirty="0">
                          <a:solidFill>
                            <a:schemeClr val="tx1"/>
                          </a:solidFill>
                          <a:effectLst/>
                        </a:rPr>
                        <a:t>Zusammenhänge und Lebensbedingungen </a:t>
                      </a:r>
                      <a:r>
                        <a:rPr lang="de-DE" sz="1000" b="1" dirty="0" smtClean="0">
                          <a:solidFill>
                            <a:schemeClr val="tx1"/>
                          </a:solidFill>
                          <a:effectLst/>
                        </a:rPr>
                        <a:t>bei</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dirty="0" err="1">
                          <a:solidFill>
                            <a:srgbClr val="FF0000"/>
                          </a:solidFill>
                          <a:effectLst/>
                        </a:rPr>
                        <a:t>Sportlern</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dirty="0" err="1">
                          <a:solidFill>
                            <a:srgbClr val="FF0000"/>
                          </a:solidFill>
                          <a:effectLst/>
                        </a:rPr>
                        <a:t>Schwangeren</a:t>
                      </a:r>
                      <a:r>
                        <a:rPr lang="en-US" sz="1000" dirty="0">
                          <a:solidFill>
                            <a:srgbClr val="FF0000"/>
                          </a:solidFill>
                          <a:effectLst/>
                        </a:rPr>
                        <a:t> und </a:t>
                      </a:r>
                      <a:r>
                        <a:rPr lang="en-US" sz="1000" dirty="0" err="1">
                          <a:solidFill>
                            <a:srgbClr val="FF0000"/>
                          </a:solidFill>
                          <a:effectLst/>
                        </a:rPr>
                        <a:t>Stillenden</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dirty="0" err="1">
                          <a:solidFill>
                            <a:srgbClr val="FF0000"/>
                          </a:solidFill>
                          <a:effectLst/>
                        </a:rPr>
                        <a:t>Säuglingen</a:t>
                      </a:r>
                      <a:r>
                        <a:rPr lang="de-DE" sz="1000" dirty="0" smtClean="0">
                          <a:solidFill>
                            <a:srgbClr val="FF0000"/>
                          </a:solidFill>
                          <a:effectLst/>
                        </a:rPr>
                        <a:t>/Kleinkindern</a:t>
                      </a:r>
                    </a:p>
                    <a:p>
                      <a:pPr marL="0" lvl="0" indent="0">
                        <a:lnSpc>
                          <a:spcPct val="100000"/>
                        </a:lnSpc>
                        <a:spcBef>
                          <a:spcPts val="0"/>
                        </a:spcBef>
                        <a:spcAft>
                          <a:spcPts val="0"/>
                        </a:spcAft>
                        <a:buClr>
                          <a:srgbClr val="FF0000"/>
                        </a:buClr>
                        <a:buSzPts val="1200"/>
                        <a:buFont typeface="Symbol"/>
                        <a:buNone/>
                        <a:tabLst>
                          <a:tab pos="230505" algn="l"/>
                        </a:tabLst>
                      </a:pPr>
                      <a:endParaRPr lang="de-DE" sz="1000" b="1" i="1" dirty="0">
                        <a:solidFill>
                          <a:srgbClr val="FF0000"/>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Regulation der </a:t>
                      </a:r>
                      <a:r>
                        <a:rPr lang="de-DE" sz="1000" b="1" dirty="0" smtClean="0">
                          <a:solidFill>
                            <a:schemeClr val="tx1"/>
                          </a:solidFill>
                          <a:effectLst/>
                        </a:rPr>
                        <a:t>Nährstoffaufnahme</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Hunger-Sättigungs-regulation unter Berücksichtigung von </a:t>
                      </a:r>
                      <a:r>
                        <a:rPr lang="de-DE" sz="1000" dirty="0" err="1">
                          <a:solidFill>
                            <a:srgbClr val="FF0000"/>
                          </a:solidFill>
                          <a:effectLst/>
                        </a:rPr>
                        <a:t>Leptin</a:t>
                      </a:r>
                      <a:endParaRPr lang="de-DE" sz="1000" b="1" i="1" dirty="0">
                        <a:solidFill>
                          <a:srgbClr val="FF0000"/>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Ernährung als mehrdimensionales Phänomen</a:t>
                      </a:r>
                      <a:endParaRPr lang="de-DE" sz="1000" b="1" dirty="0">
                        <a:solidFill>
                          <a:schemeClr val="tx1"/>
                        </a:solidFill>
                        <a:effectLst/>
                        <a:latin typeface="Arial"/>
                        <a:ea typeface="Times New Roman"/>
                      </a:endParaRPr>
                    </a:p>
                  </a:txBody>
                  <a:tcPr marL="36307" marR="36307" marT="19162" marB="9413">
                    <a:solidFill>
                      <a:schemeClr val="accent5">
                        <a:lumMod val="20000"/>
                        <a:lumOff val="80000"/>
                      </a:schemeClr>
                    </a:solidFill>
                  </a:tcPr>
                </a:tc>
              </a:tr>
              <a:tr h="579904">
                <a:tc>
                  <a:txBody>
                    <a:bodyPr/>
                    <a:lstStyle/>
                    <a:p>
                      <a:pPr algn="l">
                        <a:lnSpc>
                          <a:spcPct val="100000"/>
                        </a:lnSpc>
                        <a:spcBef>
                          <a:spcPts val="0"/>
                        </a:spcBef>
                        <a:spcAft>
                          <a:spcPts val="0"/>
                        </a:spcAft>
                        <a:tabLst>
                          <a:tab pos="457200" algn="l"/>
                        </a:tabLst>
                      </a:pPr>
                      <a:r>
                        <a:rPr lang="de-DE" sz="1000" dirty="0">
                          <a:solidFill>
                            <a:schemeClr val="tx1"/>
                          </a:solidFill>
                          <a:effectLst/>
                        </a:rPr>
                        <a:t>Vitamine, Antivitamine und </a:t>
                      </a:r>
                      <a:r>
                        <a:rPr lang="de-DE" sz="1000" dirty="0" smtClean="0">
                          <a:solidFill>
                            <a:schemeClr val="tx1"/>
                          </a:solidFill>
                          <a:effectLst/>
                        </a:rPr>
                        <a:t>Mineralstoffe</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Calcium, Eisen, Jod</a:t>
                      </a: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b="0" dirty="0">
                          <a:solidFill>
                            <a:srgbClr val="FF0000"/>
                          </a:solidFill>
                          <a:effectLst/>
                        </a:rPr>
                        <a:t>Vitamin A, D, C, </a:t>
                      </a:r>
                      <a:r>
                        <a:rPr lang="en-US" sz="1000" b="0" dirty="0" err="1" smtClean="0">
                          <a:solidFill>
                            <a:srgbClr val="FF0000"/>
                          </a:solidFill>
                          <a:effectLst/>
                        </a:rPr>
                        <a:t>Folsäure</a:t>
                      </a:r>
                      <a:endParaRPr lang="en-US" sz="1000" b="0" dirty="0" smtClean="0">
                        <a:solidFill>
                          <a:srgbClr val="FF0000"/>
                        </a:solidFill>
                        <a:effectLst/>
                      </a:endParaRPr>
                    </a:p>
                    <a:p>
                      <a:pPr marL="0" lvl="0" indent="0">
                        <a:lnSpc>
                          <a:spcPct val="100000"/>
                        </a:lnSpc>
                        <a:spcBef>
                          <a:spcPts val="0"/>
                        </a:spcBef>
                        <a:spcAft>
                          <a:spcPts val="0"/>
                        </a:spcAft>
                        <a:buClr>
                          <a:srgbClr val="FF0000"/>
                        </a:buClr>
                        <a:buSzPts val="1200"/>
                        <a:buFont typeface="Symbol"/>
                        <a:buNone/>
                        <a:tabLst>
                          <a:tab pos="230505" algn="l"/>
                        </a:tabLst>
                      </a:pPr>
                      <a:endParaRPr lang="de-DE" sz="1000" b="1" i="1"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Nährstoff- und Energiebedarf</a:t>
                      </a:r>
                      <a:endParaRPr lang="de-DE" sz="1000" b="1"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Stoffwechselprozesse und Stoffwechselstörungen</a:t>
                      </a:r>
                      <a:endParaRPr lang="de-DE" sz="1000" b="1"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Vollwerternährung und alternative </a:t>
                      </a:r>
                      <a:r>
                        <a:rPr lang="de-DE" sz="1000" b="1" dirty="0" smtClean="0">
                          <a:solidFill>
                            <a:schemeClr val="tx1"/>
                          </a:solidFill>
                          <a:effectLst/>
                        </a:rPr>
                        <a:t>Ernährungsformen</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Prinzipien vegetarischer Kostformen</a:t>
                      </a:r>
                      <a:endParaRPr lang="de-DE" sz="1000" b="1" i="1" dirty="0">
                        <a:solidFill>
                          <a:srgbClr val="FF0000"/>
                        </a:solidFill>
                        <a:effectLst/>
                        <a:latin typeface="Arial"/>
                        <a:ea typeface="Times New Roman"/>
                      </a:endParaRPr>
                    </a:p>
                  </a:txBody>
                  <a:tcPr marL="36307" marR="36307" marT="19162" marB="9413">
                    <a:solidFill>
                      <a:schemeClr val="accent5">
                        <a:lumMod val="60000"/>
                        <a:lumOff val="40000"/>
                      </a:schemeClr>
                    </a:solidFill>
                  </a:tcPr>
                </a:tc>
              </a:tr>
              <a:tr h="579904">
                <a:tc>
                  <a:txBody>
                    <a:bodyPr/>
                    <a:lstStyle/>
                    <a:p>
                      <a:pPr algn="l">
                        <a:lnSpc>
                          <a:spcPct val="100000"/>
                        </a:lnSpc>
                        <a:spcBef>
                          <a:spcPts val="0"/>
                        </a:spcBef>
                        <a:spcAft>
                          <a:spcPts val="0"/>
                        </a:spcAft>
                        <a:tabLst>
                          <a:tab pos="457200" algn="l"/>
                        </a:tabLst>
                      </a:pPr>
                      <a:r>
                        <a:rPr lang="de-DE" sz="1000" dirty="0">
                          <a:solidFill>
                            <a:schemeClr val="tx1"/>
                          </a:solidFill>
                          <a:effectLst/>
                        </a:rPr>
                        <a:t>Nährstoffträger</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Prinzipien für die Zusammenstellung einer bedarfsgerechten Kost</a:t>
                      </a:r>
                      <a:endParaRPr lang="de-DE" sz="1000" b="1"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Formen der Fehlernährung</a:t>
                      </a:r>
                      <a:endParaRPr lang="de-DE" sz="1000" b="1"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Strategien der </a:t>
                      </a:r>
                      <a:r>
                        <a:rPr lang="de-DE" sz="1000" b="1" dirty="0" smtClean="0">
                          <a:solidFill>
                            <a:schemeClr val="tx1"/>
                          </a:solidFill>
                          <a:effectLst/>
                        </a:rPr>
                        <a:t>Wirtschaft</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bio- und gentechnologische Verfahren in der Getreideproduktion</a:t>
                      </a:r>
                      <a:endParaRPr lang="de-DE" sz="1000" b="1" i="1" dirty="0">
                        <a:solidFill>
                          <a:srgbClr val="FF0000"/>
                        </a:solidFill>
                        <a:effectLst/>
                        <a:latin typeface="Arial"/>
                        <a:ea typeface="Times New Roman"/>
                      </a:endParaRPr>
                    </a:p>
                  </a:txBody>
                  <a:tcPr marL="36307" marR="36307" marT="19162" marB="9413">
                    <a:solidFill>
                      <a:schemeClr val="accent5">
                        <a:lumMod val="20000"/>
                        <a:lumOff val="80000"/>
                      </a:schemeClr>
                    </a:solidFill>
                  </a:tcPr>
                </a:tc>
              </a:tr>
              <a:tr h="835399">
                <a:tc>
                  <a:txBody>
                    <a:bodyPr/>
                    <a:lstStyle/>
                    <a:p>
                      <a:pPr algn="l">
                        <a:lnSpc>
                          <a:spcPct val="100000"/>
                        </a:lnSpc>
                        <a:spcBef>
                          <a:spcPts val="0"/>
                        </a:spcBef>
                        <a:spcAft>
                          <a:spcPts val="0"/>
                        </a:spcAft>
                        <a:tabLst>
                          <a:tab pos="457200" algn="l"/>
                        </a:tabLst>
                      </a:pPr>
                      <a:r>
                        <a:rPr lang="de-DE" sz="1000" dirty="0">
                          <a:solidFill>
                            <a:schemeClr val="tx1"/>
                          </a:solidFill>
                          <a:effectLst/>
                        </a:rPr>
                        <a:t>Hormonelle </a:t>
                      </a:r>
                      <a:r>
                        <a:rPr lang="de-DE" sz="1000" dirty="0" smtClean="0">
                          <a:solidFill>
                            <a:schemeClr val="tx1"/>
                          </a:solidFill>
                          <a:effectLst/>
                        </a:rPr>
                        <a:t>Regulation</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Calcium-Stoffwechsel</a:t>
                      </a: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Jod-Stoffwechsel</a:t>
                      </a:r>
                      <a:endParaRPr lang="de-DE" sz="1000" b="0" i="1" dirty="0">
                        <a:solidFill>
                          <a:srgbClr val="FF0000"/>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smtClean="0">
                          <a:solidFill>
                            <a:schemeClr val="tx1"/>
                          </a:solidFill>
                          <a:effectLst/>
                        </a:rPr>
                        <a:t>Lebensmittelunverträglichkeiten</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err="1">
                          <a:solidFill>
                            <a:srgbClr val="FF0000"/>
                          </a:solidFill>
                          <a:effectLst/>
                        </a:rPr>
                        <a:t>Lactoseintoleranz</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Zöliakie</a:t>
                      </a:r>
                      <a:endParaRPr lang="de-DE" sz="1000" b="1" i="1" dirty="0">
                        <a:solidFill>
                          <a:srgbClr val="FF0000"/>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Ernährungssituation der Bevölkerung unter verschiedenen regionalen und globalen </a:t>
                      </a:r>
                      <a:r>
                        <a:rPr lang="de-DE" sz="1000" b="1" dirty="0" smtClean="0">
                          <a:solidFill>
                            <a:schemeClr val="tx1"/>
                          </a:solidFill>
                          <a:effectLst/>
                        </a:rPr>
                        <a:t>Bedingungen</a:t>
                      </a:r>
                    </a:p>
                    <a:p>
                      <a:pPr algn="l">
                        <a:lnSpc>
                          <a:spcPct val="100000"/>
                        </a:lnSpc>
                        <a:spcBef>
                          <a:spcPts val="0"/>
                        </a:spcBef>
                        <a:spcAft>
                          <a:spcPts val="0"/>
                        </a:spcAft>
                        <a:tabLst>
                          <a:tab pos="457200" algn="l"/>
                        </a:tabLst>
                      </a:pPr>
                      <a:endParaRPr lang="de-DE" sz="1000" b="1"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Ernährungssituation von Kindern in einem </a:t>
                      </a:r>
                      <a:r>
                        <a:rPr lang="de-DE" sz="1000" dirty="0" smtClean="0">
                          <a:solidFill>
                            <a:srgbClr val="FF0000"/>
                          </a:solidFill>
                          <a:effectLst/>
                        </a:rPr>
                        <a:t>Entwicklungsland</a:t>
                      </a:r>
                    </a:p>
                    <a:p>
                      <a:pPr marL="0" lvl="0" indent="0">
                        <a:lnSpc>
                          <a:spcPct val="100000"/>
                        </a:lnSpc>
                        <a:spcBef>
                          <a:spcPts val="0"/>
                        </a:spcBef>
                        <a:spcAft>
                          <a:spcPts val="0"/>
                        </a:spcAft>
                        <a:buClr>
                          <a:srgbClr val="FF0000"/>
                        </a:buClr>
                        <a:buSzPts val="1200"/>
                        <a:buFont typeface="Symbol"/>
                        <a:buNone/>
                        <a:tabLst>
                          <a:tab pos="230505" algn="l"/>
                        </a:tabLst>
                      </a:pPr>
                      <a:endParaRPr lang="de-DE" sz="1000" b="1" i="1" dirty="0">
                        <a:solidFill>
                          <a:srgbClr val="FF0000"/>
                        </a:solidFill>
                        <a:effectLst/>
                        <a:latin typeface="Arial"/>
                        <a:ea typeface="Times New Roman"/>
                      </a:endParaRPr>
                    </a:p>
                  </a:txBody>
                  <a:tcPr marL="36307" marR="36307" marT="19162" marB="9413">
                    <a:solidFill>
                      <a:schemeClr val="accent5">
                        <a:lumMod val="60000"/>
                        <a:lumOff val="40000"/>
                      </a:schemeClr>
                    </a:solidFill>
                  </a:tcPr>
                </a:tc>
              </a:tr>
              <a:tr h="620246">
                <a:tc>
                  <a:txBody>
                    <a:bodyPr/>
                    <a:lstStyle/>
                    <a:p>
                      <a:pPr algn="l">
                        <a:lnSpc>
                          <a:spcPct val="100000"/>
                        </a:lnSpc>
                        <a:spcBef>
                          <a:spcPts val="0"/>
                        </a:spcBef>
                        <a:spcAft>
                          <a:spcPts val="0"/>
                        </a:spcAft>
                        <a:tabLst>
                          <a:tab pos="457200" algn="l"/>
                        </a:tabLst>
                      </a:pPr>
                      <a:r>
                        <a:rPr lang="de-DE" sz="1000" dirty="0">
                          <a:solidFill>
                            <a:schemeClr val="tx1"/>
                          </a:solidFill>
                          <a:effectLst/>
                        </a:rPr>
                        <a:t>Bedeutung des Wassers</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Krankheitsbilder, Therapie und </a:t>
                      </a:r>
                      <a:r>
                        <a:rPr lang="de-DE" sz="1000" b="1" dirty="0" smtClean="0">
                          <a:solidFill>
                            <a:schemeClr val="tx1"/>
                          </a:solidFill>
                          <a:effectLst/>
                        </a:rPr>
                        <a:t>Prophylaxe</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Adipositas</a:t>
                      </a: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err="1">
                          <a:solidFill>
                            <a:srgbClr val="FF0000"/>
                          </a:solidFill>
                          <a:effectLst/>
                        </a:rPr>
                        <a:t>Hyperlipoproteinämien</a:t>
                      </a:r>
                      <a:r>
                        <a:rPr lang="de-DE" sz="1000" dirty="0">
                          <a:solidFill>
                            <a:srgbClr val="FF0000"/>
                          </a:solidFill>
                          <a:effectLst/>
                        </a:rPr>
                        <a:t> </a:t>
                      </a:r>
                      <a:endParaRPr lang="de-DE" sz="1000" dirty="0" smtClean="0">
                        <a:solidFill>
                          <a:srgbClr val="FF0000"/>
                        </a:solidFill>
                        <a:effectLst/>
                      </a:endParaRPr>
                    </a:p>
                    <a:p>
                      <a:pPr marL="0" lvl="0" indent="0">
                        <a:lnSpc>
                          <a:spcPct val="100000"/>
                        </a:lnSpc>
                        <a:spcBef>
                          <a:spcPts val="0"/>
                        </a:spcBef>
                        <a:spcAft>
                          <a:spcPts val="0"/>
                        </a:spcAft>
                        <a:buClr>
                          <a:srgbClr val="FF0000"/>
                        </a:buClr>
                        <a:buSzPts val="1200"/>
                        <a:buFont typeface="Symbol"/>
                        <a:buNone/>
                        <a:tabLst>
                          <a:tab pos="230505" algn="l"/>
                        </a:tabLst>
                      </a:pPr>
                      <a:endParaRPr lang="de-DE" sz="1000" b="1" i="1" dirty="0">
                        <a:solidFill>
                          <a:srgbClr val="FF0000"/>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r>
              <a:tr h="156322">
                <a:tc>
                  <a:txBody>
                    <a:bodyPr/>
                    <a:lstStyle/>
                    <a:p>
                      <a:pPr algn="l">
                        <a:lnSpc>
                          <a:spcPct val="100000"/>
                        </a:lnSpc>
                        <a:spcBef>
                          <a:spcPts val="0"/>
                        </a:spcBef>
                        <a:spcAft>
                          <a:spcPts val="0"/>
                        </a:spcAft>
                        <a:tabLst>
                          <a:tab pos="457200" algn="l"/>
                        </a:tabLst>
                      </a:pPr>
                      <a:r>
                        <a:rPr lang="de-DE" sz="1000" dirty="0" smtClean="0">
                          <a:solidFill>
                            <a:schemeClr val="tx1"/>
                          </a:solidFill>
                          <a:effectLst/>
                        </a:rPr>
                        <a:t>Säuren-Basen-Haushalt</a:t>
                      </a:r>
                      <a:endParaRPr lang="de-DE" sz="1000" dirty="0" smtClean="0">
                        <a:solidFill>
                          <a:schemeClr val="tx1"/>
                        </a:solidFill>
                        <a:effectLst/>
                        <a:latin typeface="Arial"/>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60000"/>
                        <a:lumOff val="40000"/>
                      </a:schemeClr>
                    </a:solidFill>
                  </a:tcPr>
                </a:tc>
              </a:tr>
            </a:tbl>
          </a:graphicData>
        </a:graphic>
      </p:graphicFrame>
      <p:sp>
        <p:nvSpPr>
          <p:cNvPr id="7" name="Textfeld 6"/>
          <p:cNvSpPr txBox="1"/>
          <p:nvPr/>
        </p:nvSpPr>
        <p:spPr>
          <a:xfrm>
            <a:off x="3707904" y="1916832"/>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8" name="Textfeld 7"/>
          <p:cNvSpPr txBox="1"/>
          <p:nvPr/>
        </p:nvSpPr>
        <p:spPr>
          <a:xfrm>
            <a:off x="1403648" y="4869160"/>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9" name="Textfeld 8"/>
          <p:cNvSpPr txBox="1"/>
          <p:nvPr/>
        </p:nvSpPr>
        <p:spPr>
          <a:xfrm>
            <a:off x="6300192" y="328498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0" name="Legende mit Linie 2 5"/>
          <p:cNvSpPr/>
          <p:nvPr/>
        </p:nvSpPr>
        <p:spPr>
          <a:xfrm>
            <a:off x="395536" y="1412776"/>
            <a:ext cx="5400600" cy="3168352"/>
          </a:xfrm>
          <a:prstGeom prst="borderCallout2">
            <a:avLst>
              <a:gd name="adj1" fmla="val 66302"/>
              <a:gd name="adj2" fmla="val 100076"/>
              <a:gd name="adj3" fmla="val 69421"/>
              <a:gd name="adj4" fmla="val 106557"/>
              <a:gd name="adj5" fmla="val 71620"/>
              <a:gd name="adj6" fmla="val 111595"/>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4000" dirty="0" smtClean="0">
                <a:sym typeface="Wingdings"/>
              </a:rPr>
              <a:t></a:t>
            </a:r>
            <a:r>
              <a:rPr lang="de-DE" sz="2000" b="1" u="sng" dirty="0" smtClean="0">
                <a:sym typeface="Wingdings"/>
              </a:rPr>
              <a:t>Umgang mit Fachwissen</a:t>
            </a:r>
            <a:endParaRPr lang="de-DE" sz="2000" b="1" u="sng" dirty="0">
              <a:sym typeface="Wingdings"/>
            </a:endParaRPr>
          </a:p>
          <a:p>
            <a:endParaRPr lang="de-DE" dirty="0"/>
          </a:p>
          <a:p>
            <a:r>
              <a:rPr lang="de-DE" dirty="0" smtClean="0"/>
              <a:t>Die SuS systematisieren </a:t>
            </a:r>
            <a:r>
              <a:rPr lang="de-DE" dirty="0"/>
              <a:t>Merkmale einer „nachhaltigen Ernährung“ nach den Dimensionen Gesundheit, Umwelt, Gesellschaft und Wirtschaft und ordnen Lebensmittel </a:t>
            </a:r>
            <a:r>
              <a:rPr lang="de-DE" dirty="0" err="1"/>
              <a:t>kriterienorientiert</a:t>
            </a:r>
            <a:r>
              <a:rPr lang="de-DE" dirty="0"/>
              <a:t> den verschiedenen </a:t>
            </a:r>
            <a:r>
              <a:rPr lang="de-DE" dirty="0" smtClean="0"/>
              <a:t>Dimensionen </a:t>
            </a:r>
            <a:r>
              <a:rPr lang="de-DE" dirty="0"/>
              <a:t>zu (UF3</a:t>
            </a:r>
            <a:r>
              <a:rPr lang="de-DE" dirty="0" smtClean="0"/>
              <a:t>).</a:t>
            </a:r>
            <a:endParaRPr lang="de-DE" dirty="0"/>
          </a:p>
          <a:p>
            <a:endParaRPr lang="de-DE" dirty="0"/>
          </a:p>
          <a:p>
            <a:r>
              <a:rPr lang="de-DE" dirty="0" smtClean="0">
                <a:sym typeface="Wingdings"/>
              </a:rPr>
              <a:t> Fokussierung auf die Vollwerternährung und vegetarische Kostformen</a:t>
            </a:r>
            <a:endParaRPr lang="de-DE" dirty="0"/>
          </a:p>
        </p:txBody>
      </p:sp>
    </p:spTree>
    <p:extLst>
      <p:ext uri="{BB962C8B-B14F-4D97-AF65-F5344CB8AC3E}">
        <p14:creationId xmlns:p14="http://schemas.microsoft.com/office/powerpoint/2010/main" val="40354470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22</a:t>
            </a:fld>
            <a:endParaRPr lang="de-DE">
              <a:solidFill>
                <a:srgbClr val="808080"/>
              </a:solidFill>
            </a:endParaRPr>
          </a:p>
        </p:txBody>
      </p:sp>
      <p:sp>
        <p:nvSpPr>
          <p:cNvPr id="2" name="Titel 1"/>
          <p:cNvSpPr>
            <a:spLocks noGrp="1"/>
          </p:cNvSpPr>
          <p:nvPr>
            <p:ph type="title"/>
          </p:nvPr>
        </p:nvSpPr>
        <p:spPr>
          <a:xfrm>
            <a:off x="107504" y="260648"/>
            <a:ext cx="7056784" cy="648072"/>
          </a:xfrm>
          <a:noFill/>
        </p:spPr>
        <p:txBody>
          <a:bodyPr/>
          <a:lstStyle/>
          <a:p>
            <a:pPr algn="l"/>
            <a:r>
              <a:rPr lang="de-DE" sz="2400" b="1" dirty="0" smtClean="0">
                <a:latin typeface="Calibri" panose="020F0502020204030204" pitchFamily="34" charset="0"/>
              </a:rPr>
              <a:t>Vorgaben zum Zentralabitur 2017 (KLP: Leistungskurs)</a:t>
            </a:r>
            <a:endParaRPr lang="de-DE" sz="2400" b="1" dirty="0">
              <a:latin typeface="Calibri" panose="020F0502020204030204" pitchFamily="34" charset="0"/>
            </a:endParaRPr>
          </a:p>
        </p:txBody>
      </p:sp>
      <p:sp>
        <p:nvSpPr>
          <p:cNvPr id="4" name="Rectangle 1"/>
          <p:cNvSpPr>
            <a:spLocks noChangeArrowheads="1"/>
          </p:cNvSpPr>
          <p:nvPr/>
        </p:nvSpPr>
        <p:spPr bwMode="auto">
          <a:xfrm>
            <a:off x="2098675" y="6572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6" name="Tabelle 5"/>
          <p:cNvGraphicFramePr>
            <a:graphicFrameLocks noGrp="1"/>
          </p:cNvGraphicFramePr>
          <p:nvPr>
            <p:extLst>
              <p:ext uri="{D42A27DB-BD31-4B8C-83A1-F6EECF244321}">
                <p14:modId xmlns:p14="http://schemas.microsoft.com/office/powerpoint/2010/main" val="2048464389"/>
              </p:ext>
            </p:extLst>
          </p:nvPr>
        </p:nvGraphicFramePr>
        <p:xfrm>
          <a:off x="179512" y="885825"/>
          <a:ext cx="8784976" cy="5892800"/>
        </p:xfrm>
        <a:graphic>
          <a:graphicData uri="http://schemas.openxmlformats.org/drawingml/2006/table">
            <a:tbl>
              <a:tblPr firstRow="1" firstCol="1" bandRow="1">
                <a:tableStyleId>{5C22544A-7EE6-4342-B048-85BDC9FD1C3A}</a:tableStyleId>
              </a:tblPr>
              <a:tblGrid>
                <a:gridCol w="1872207"/>
                <a:gridCol w="2160240"/>
                <a:gridCol w="2160240"/>
                <a:gridCol w="2592289"/>
              </a:tblGrid>
              <a:tr h="270622">
                <a:tc>
                  <a:txBody>
                    <a:bodyPr/>
                    <a:lstStyle/>
                    <a:p>
                      <a:pPr algn="l">
                        <a:lnSpc>
                          <a:spcPts val="1200"/>
                        </a:lnSpc>
                        <a:spcBef>
                          <a:spcPts val="600"/>
                        </a:spcBef>
                        <a:spcAft>
                          <a:spcPts val="0"/>
                        </a:spcAft>
                        <a:tabLst>
                          <a:tab pos="457200" algn="l"/>
                        </a:tabLst>
                      </a:pPr>
                      <a:r>
                        <a:rPr lang="de-DE" sz="1100" dirty="0">
                          <a:solidFill>
                            <a:schemeClr val="tx1"/>
                          </a:solidFill>
                          <a:effectLst/>
                        </a:rPr>
                        <a:t>Physiologie der Ernährung</a:t>
                      </a:r>
                      <a:endParaRPr lang="de-DE" sz="1100" dirty="0">
                        <a:solidFill>
                          <a:schemeClr val="tx1"/>
                        </a:solidFill>
                        <a:effectLst/>
                        <a:latin typeface="Arial"/>
                        <a:ea typeface="Times New Roman"/>
                      </a:endParaRPr>
                    </a:p>
                  </a:txBody>
                  <a:tcPr marL="36307" marR="36307" marT="19162" marB="9413"/>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 in verschiedenen </a:t>
                      </a:r>
                      <a:br>
                        <a:rPr lang="de-DE" sz="1100" dirty="0">
                          <a:solidFill>
                            <a:schemeClr val="tx1"/>
                          </a:solidFill>
                          <a:effectLst/>
                        </a:rPr>
                      </a:br>
                      <a:r>
                        <a:rPr lang="de-DE" sz="1100" dirty="0">
                          <a:solidFill>
                            <a:schemeClr val="tx1"/>
                          </a:solidFill>
                          <a:effectLst/>
                        </a:rPr>
                        <a:t>Lebensphasen und Lebens-situationen</a:t>
                      </a:r>
                      <a:endParaRPr lang="de-DE" sz="1100" dirty="0">
                        <a:solidFill>
                          <a:schemeClr val="tx1"/>
                        </a:solidFill>
                        <a:effectLst/>
                        <a:latin typeface="Arial"/>
                        <a:ea typeface="Times New Roman"/>
                      </a:endParaRPr>
                    </a:p>
                  </a:txBody>
                  <a:tcPr marL="36307" marR="36307" marT="19162" marB="9413"/>
                </a:tc>
                <a:tc>
                  <a:txBody>
                    <a:bodyPr/>
                    <a:lstStyle/>
                    <a:p>
                      <a:pPr algn="l">
                        <a:lnSpc>
                          <a:spcPts val="1200"/>
                        </a:lnSpc>
                        <a:spcBef>
                          <a:spcPts val="600"/>
                        </a:spcBef>
                        <a:spcAft>
                          <a:spcPts val="0"/>
                        </a:spcAft>
                        <a:tabLst>
                          <a:tab pos="457200" algn="l"/>
                        </a:tabLst>
                      </a:pPr>
                      <a:r>
                        <a:rPr lang="de-DE" sz="1100" dirty="0">
                          <a:solidFill>
                            <a:schemeClr val="tx1"/>
                          </a:solidFill>
                          <a:effectLst/>
                        </a:rPr>
                        <a:t>Pathophysiologie der Ernährung</a:t>
                      </a:r>
                      <a:endParaRPr lang="de-DE" sz="1100" dirty="0">
                        <a:solidFill>
                          <a:schemeClr val="tx1"/>
                        </a:solidFill>
                        <a:effectLst/>
                        <a:latin typeface="Arial"/>
                        <a:ea typeface="Times New Roman"/>
                      </a:endParaRPr>
                    </a:p>
                  </a:txBody>
                  <a:tcPr marL="36307" marR="36307" marT="19162" marB="9413"/>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Ernährungsökologie</a:t>
                      </a:r>
                      <a:endParaRPr lang="de-DE" sz="1100" dirty="0">
                        <a:solidFill>
                          <a:schemeClr val="tx1"/>
                        </a:solidFill>
                        <a:effectLst/>
                        <a:latin typeface="Arial"/>
                        <a:ea typeface="Times New Roman"/>
                      </a:endParaRPr>
                    </a:p>
                  </a:txBody>
                  <a:tcPr marL="36307" marR="36307" marT="19162" marB="9413"/>
                </a:tc>
              </a:tr>
              <a:tr h="156322">
                <a:tc>
                  <a:txBody>
                    <a:bodyPr/>
                    <a:lstStyle/>
                    <a:p>
                      <a:pPr algn="l">
                        <a:lnSpc>
                          <a:spcPct val="100000"/>
                        </a:lnSpc>
                        <a:spcBef>
                          <a:spcPts val="0"/>
                        </a:spcBef>
                        <a:spcAft>
                          <a:spcPts val="0"/>
                        </a:spcAft>
                        <a:tabLst>
                          <a:tab pos="457200" algn="l"/>
                        </a:tabLst>
                      </a:pPr>
                      <a:r>
                        <a:rPr lang="de-DE" sz="1000" dirty="0" smtClean="0">
                          <a:solidFill>
                            <a:schemeClr val="tx1"/>
                          </a:solidFill>
                          <a:effectLst/>
                        </a:rPr>
                        <a:t>Organsysteme</a:t>
                      </a: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500" dirty="0">
                          <a:effectLst/>
                        </a:rPr>
                        <a:t> </a:t>
                      </a:r>
                      <a:endParaRPr lang="de-DE" sz="600" dirty="0">
                        <a:solidFill>
                          <a:srgbClr val="000000"/>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500" dirty="0">
                          <a:effectLst/>
                        </a:rPr>
                        <a:t> </a:t>
                      </a:r>
                      <a:endParaRPr lang="de-DE" sz="600" dirty="0">
                        <a:solidFill>
                          <a:srgbClr val="000000"/>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500" dirty="0">
                          <a:effectLst/>
                        </a:rPr>
                        <a:t> </a:t>
                      </a:r>
                      <a:endParaRPr lang="de-DE" sz="600" dirty="0">
                        <a:solidFill>
                          <a:srgbClr val="000000"/>
                        </a:solidFill>
                        <a:effectLst/>
                        <a:latin typeface="Arial"/>
                        <a:ea typeface="Times New Roman"/>
                      </a:endParaRPr>
                    </a:p>
                  </a:txBody>
                  <a:tcPr marL="36307" marR="36307" marT="19162" marB="9413">
                    <a:solidFill>
                      <a:schemeClr val="accent5">
                        <a:lumMod val="60000"/>
                        <a:lumOff val="40000"/>
                      </a:schemeClr>
                    </a:solidFill>
                  </a:tcPr>
                </a:tc>
              </a:tr>
              <a:tr h="916081">
                <a:tc>
                  <a:txBody>
                    <a:bodyPr/>
                    <a:lstStyle/>
                    <a:p>
                      <a:pPr algn="l">
                        <a:lnSpc>
                          <a:spcPct val="100000"/>
                        </a:lnSpc>
                        <a:spcBef>
                          <a:spcPts val="0"/>
                        </a:spcBef>
                        <a:spcAft>
                          <a:spcPts val="0"/>
                        </a:spcAft>
                        <a:tabLst>
                          <a:tab pos="457200" algn="l"/>
                        </a:tabLst>
                      </a:pPr>
                      <a:r>
                        <a:rPr lang="de-DE" sz="1000" dirty="0">
                          <a:solidFill>
                            <a:schemeClr val="tx1"/>
                          </a:solidFill>
                          <a:effectLst/>
                        </a:rPr>
                        <a:t>Stoffwechsel der Hauptnährstoffe und Vitamine</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Physiologische und </a:t>
                      </a:r>
                      <a:r>
                        <a:rPr lang="de-DE" sz="1000" b="1" dirty="0" smtClean="0">
                          <a:solidFill>
                            <a:schemeClr val="tx1"/>
                          </a:solidFill>
                          <a:effectLst/>
                        </a:rPr>
                        <a:t>stoffwechsel-physiologische </a:t>
                      </a:r>
                      <a:r>
                        <a:rPr lang="de-DE" sz="1000" b="1" dirty="0">
                          <a:solidFill>
                            <a:schemeClr val="tx1"/>
                          </a:solidFill>
                          <a:effectLst/>
                        </a:rPr>
                        <a:t>Zusammenhänge und Lebensbedingungen </a:t>
                      </a:r>
                      <a:r>
                        <a:rPr lang="de-DE" sz="1000" b="1" dirty="0" smtClean="0">
                          <a:solidFill>
                            <a:schemeClr val="tx1"/>
                          </a:solidFill>
                          <a:effectLst/>
                        </a:rPr>
                        <a:t>bei</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dirty="0" err="1">
                          <a:solidFill>
                            <a:srgbClr val="FF0000"/>
                          </a:solidFill>
                          <a:effectLst/>
                        </a:rPr>
                        <a:t>Sportlern</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dirty="0" err="1">
                          <a:solidFill>
                            <a:srgbClr val="FF0000"/>
                          </a:solidFill>
                          <a:effectLst/>
                        </a:rPr>
                        <a:t>Schwangeren</a:t>
                      </a:r>
                      <a:r>
                        <a:rPr lang="en-US" sz="1000" dirty="0">
                          <a:solidFill>
                            <a:srgbClr val="FF0000"/>
                          </a:solidFill>
                          <a:effectLst/>
                        </a:rPr>
                        <a:t> und </a:t>
                      </a:r>
                      <a:r>
                        <a:rPr lang="en-US" sz="1000" dirty="0" err="1">
                          <a:solidFill>
                            <a:srgbClr val="FF0000"/>
                          </a:solidFill>
                          <a:effectLst/>
                        </a:rPr>
                        <a:t>Stillenden</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dirty="0" err="1">
                          <a:solidFill>
                            <a:srgbClr val="FF0000"/>
                          </a:solidFill>
                          <a:effectLst/>
                        </a:rPr>
                        <a:t>Säuglingen</a:t>
                      </a:r>
                      <a:r>
                        <a:rPr lang="de-DE" sz="1000" dirty="0" smtClean="0">
                          <a:solidFill>
                            <a:srgbClr val="FF0000"/>
                          </a:solidFill>
                          <a:effectLst/>
                        </a:rPr>
                        <a:t>/Kleinkindern</a:t>
                      </a:r>
                    </a:p>
                    <a:p>
                      <a:pPr marL="0" lvl="0" indent="0">
                        <a:lnSpc>
                          <a:spcPct val="100000"/>
                        </a:lnSpc>
                        <a:spcBef>
                          <a:spcPts val="0"/>
                        </a:spcBef>
                        <a:spcAft>
                          <a:spcPts val="0"/>
                        </a:spcAft>
                        <a:buClr>
                          <a:srgbClr val="FF0000"/>
                        </a:buClr>
                        <a:buSzPts val="1200"/>
                        <a:buFont typeface="Symbol"/>
                        <a:buNone/>
                        <a:tabLst>
                          <a:tab pos="230505" algn="l"/>
                        </a:tabLst>
                      </a:pPr>
                      <a:endParaRPr lang="de-DE" sz="1000" b="1" i="1" dirty="0">
                        <a:solidFill>
                          <a:srgbClr val="FF0000"/>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Regulation der </a:t>
                      </a:r>
                      <a:r>
                        <a:rPr lang="de-DE" sz="1000" b="1" dirty="0" smtClean="0">
                          <a:solidFill>
                            <a:schemeClr val="tx1"/>
                          </a:solidFill>
                          <a:effectLst/>
                        </a:rPr>
                        <a:t>Nährstoffaufnahme</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Hunger-Sättigungs-regulation unter Berücksichtigung von </a:t>
                      </a:r>
                      <a:r>
                        <a:rPr lang="de-DE" sz="1000" dirty="0" err="1">
                          <a:solidFill>
                            <a:srgbClr val="FF0000"/>
                          </a:solidFill>
                          <a:effectLst/>
                        </a:rPr>
                        <a:t>Leptin</a:t>
                      </a:r>
                      <a:endParaRPr lang="de-DE" sz="1000" b="1" i="1" dirty="0">
                        <a:solidFill>
                          <a:srgbClr val="FF0000"/>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Ernährung als mehrdimensionales Phänomen</a:t>
                      </a:r>
                      <a:endParaRPr lang="de-DE" sz="1000" b="1" dirty="0">
                        <a:solidFill>
                          <a:schemeClr val="tx1"/>
                        </a:solidFill>
                        <a:effectLst/>
                        <a:latin typeface="Arial"/>
                        <a:ea typeface="Times New Roman"/>
                      </a:endParaRPr>
                    </a:p>
                  </a:txBody>
                  <a:tcPr marL="36307" marR="36307" marT="19162" marB="9413">
                    <a:solidFill>
                      <a:schemeClr val="accent5">
                        <a:lumMod val="20000"/>
                        <a:lumOff val="80000"/>
                      </a:schemeClr>
                    </a:solidFill>
                  </a:tcPr>
                </a:tc>
              </a:tr>
              <a:tr h="579904">
                <a:tc>
                  <a:txBody>
                    <a:bodyPr/>
                    <a:lstStyle/>
                    <a:p>
                      <a:pPr algn="l">
                        <a:lnSpc>
                          <a:spcPct val="100000"/>
                        </a:lnSpc>
                        <a:spcBef>
                          <a:spcPts val="0"/>
                        </a:spcBef>
                        <a:spcAft>
                          <a:spcPts val="0"/>
                        </a:spcAft>
                        <a:tabLst>
                          <a:tab pos="457200" algn="l"/>
                        </a:tabLst>
                      </a:pPr>
                      <a:r>
                        <a:rPr lang="de-DE" sz="1000" dirty="0">
                          <a:solidFill>
                            <a:schemeClr val="tx1"/>
                          </a:solidFill>
                          <a:effectLst/>
                        </a:rPr>
                        <a:t>Vitamine, Antivitamine und </a:t>
                      </a:r>
                      <a:r>
                        <a:rPr lang="de-DE" sz="1000" dirty="0" smtClean="0">
                          <a:solidFill>
                            <a:schemeClr val="tx1"/>
                          </a:solidFill>
                          <a:effectLst/>
                        </a:rPr>
                        <a:t>Mineralstoffe</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Calcium, Eisen, Jod</a:t>
                      </a: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b="0" dirty="0">
                          <a:solidFill>
                            <a:srgbClr val="FF0000"/>
                          </a:solidFill>
                          <a:effectLst/>
                        </a:rPr>
                        <a:t>Vitamin A, D, C, </a:t>
                      </a:r>
                      <a:r>
                        <a:rPr lang="en-US" sz="1000" b="0" dirty="0" err="1" smtClean="0">
                          <a:solidFill>
                            <a:srgbClr val="FF0000"/>
                          </a:solidFill>
                          <a:effectLst/>
                        </a:rPr>
                        <a:t>Folsäure</a:t>
                      </a:r>
                      <a:endParaRPr lang="en-US" sz="1000" b="0" dirty="0" smtClean="0">
                        <a:solidFill>
                          <a:srgbClr val="FF0000"/>
                        </a:solidFill>
                        <a:effectLst/>
                      </a:endParaRPr>
                    </a:p>
                    <a:p>
                      <a:pPr marL="0" lvl="0" indent="0">
                        <a:lnSpc>
                          <a:spcPct val="100000"/>
                        </a:lnSpc>
                        <a:spcBef>
                          <a:spcPts val="0"/>
                        </a:spcBef>
                        <a:spcAft>
                          <a:spcPts val="0"/>
                        </a:spcAft>
                        <a:buClr>
                          <a:srgbClr val="FF0000"/>
                        </a:buClr>
                        <a:buSzPts val="1200"/>
                        <a:buFont typeface="Symbol"/>
                        <a:buNone/>
                        <a:tabLst>
                          <a:tab pos="230505" algn="l"/>
                        </a:tabLst>
                      </a:pPr>
                      <a:endParaRPr lang="de-DE" sz="1000" b="1" i="1"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Nährstoff- und Energiebedarf</a:t>
                      </a:r>
                      <a:endParaRPr lang="de-DE" sz="1000" b="1"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Stoffwechselprozesse und Stoffwechselstörungen</a:t>
                      </a:r>
                      <a:endParaRPr lang="de-DE" sz="1000" b="1"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Vollwerternährung und alternative </a:t>
                      </a:r>
                      <a:r>
                        <a:rPr lang="de-DE" sz="1000" b="1" dirty="0" smtClean="0">
                          <a:solidFill>
                            <a:schemeClr val="tx1"/>
                          </a:solidFill>
                          <a:effectLst/>
                        </a:rPr>
                        <a:t>Ernährungsformen</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Prinzipien vegetarischer Kostformen</a:t>
                      </a:r>
                      <a:endParaRPr lang="de-DE" sz="1000" b="1" i="1" dirty="0">
                        <a:solidFill>
                          <a:srgbClr val="FF0000"/>
                        </a:solidFill>
                        <a:effectLst/>
                        <a:latin typeface="Arial"/>
                        <a:ea typeface="Times New Roman"/>
                      </a:endParaRPr>
                    </a:p>
                  </a:txBody>
                  <a:tcPr marL="36307" marR="36307" marT="19162" marB="9413">
                    <a:solidFill>
                      <a:schemeClr val="accent5">
                        <a:lumMod val="60000"/>
                        <a:lumOff val="40000"/>
                      </a:schemeClr>
                    </a:solidFill>
                  </a:tcPr>
                </a:tc>
              </a:tr>
              <a:tr h="579904">
                <a:tc>
                  <a:txBody>
                    <a:bodyPr/>
                    <a:lstStyle/>
                    <a:p>
                      <a:pPr algn="l">
                        <a:lnSpc>
                          <a:spcPct val="100000"/>
                        </a:lnSpc>
                        <a:spcBef>
                          <a:spcPts val="0"/>
                        </a:spcBef>
                        <a:spcAft>
                          <a:spcPts val="0"/>
                        </a:spcAft>
                        <a:tabLst>
                          <a:tab pos="457200" algn="l"/>
                        </a:tabLst>
                      </a:pPr>
                      <a:r>
                        <a:rPr lang="de-DE" sz="1000" dirty="0">
                          <a:solidFill>
                            <a:schemeClr val="tx1"/>
                          </a:solidFill>
                          <a:effectLst/>
                        </a:rPr>
                        <a:t>Nährstoffträger</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Prinzipien für die Zusammenstellung einer bedarfsgerechten Kost</a:t>
                      </a:r>
                      <a:endParaRPr lang="de-DE" sz="1000" b="1"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Formen der Fehlernährung</a:t>
                      </a:r>
                      <a:endParaRPr lang="de-DE" sz="1000" b="1"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Strategien der </a:t>
                      </a:r>
                      <a:r>
                        <a:rPr lang="de-DE" sz="1000" b="1" dirty="0" smtClean="0">
                          <a:solidFill>
                            <a:schemeClr val="tx1"/>
                          </a:solidFill>
                          <a:effectLst/>
                        </a:rPr>
                        <a:t>Wirtschaft</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bio- und gentechnologische Verfahren in der Getreideproduktion</a:t>
                      </a:r>
                      <a:endParaRPr lang="de-DE" sz="1000" b="1" i="1" dirty="0">
                        <a:solidFill>
                          <a:srgbClr val="FF0000"/>
                        </a:solidFill>
                        <a:effectLst/>
                        <a:latin typeface="Arial"/>
                        <a:ea typeface="Times New Roman"/>
                      </a:endParaRPr>
                    </a:p>
                  </a:txBody>
                  <a:tcPr marL="36307" marR="36307" marT="19162" marB="9413">
                    <a:solidFill>
                      <a:schemeClr val="accent5">
                        <a:lumMod val="20000"/>
                        <a:lumOff val="80000"/>
                      </a:schemeClr>
                    </a:solidFill>
                  </a:tcPr>
                </a:tc>
              </a:tr>
              <a:tr h="835399">
                <a:tc>
                  <a:txBody>
                    <a:bodyPr/>
                    <a:lstStyle/>
                    <a:p>
                      <a:pPr algn="l">
                        <a:lnSpc>
                          <a:spcPct val="100000"/>
                        </a:lnSpc>
                        <a:spcBef>
                          <a:spcPts val="0"/>
                        </a:spcBef>
                        <a:spcAft>
                          <a:spcPts val="0"/>
                        </a:spcAft>
                        <a:tabLst>
                          <a:tab pos="457200" algn="l"/>
                        </a:tabLst>
                      </a:pPr>
                      <a:r>
                        <a:rPr lang="de-DE" sz="1000" dirty="0">
                          <a:solidFill>
                            <a:schemeClr val="tx1"/>
                          </a:solidFill>
                          <a:effectLst/>
                        </a:rPr>
                        <a:t>Hormonelle </a:t>
                      </a:r>
                      <a:r>
                        <a:rPr lang="de-DE" sz="1000" dirty="0" smtClean="0">
                          <a:solidFill>
                            <a:schemeClr val="tx1"/>
                          </a:solidFill>
                          <a:effectLst/>
                        </a:rPr>
                        <a:t>Regulation</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Calcium-Stoffwechsel</a:t>
                      </a: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Jod-Stoffwechsel</a:t>
                      </a:r>
                      <a:endParaRPr lang="de-DE" sz="1000" b="0" i="1" dirty="0">
                        <a:solidFill>
                          <a:srgbClr val="FF0000"/>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smtClean="0">
                          <a:solidFill>
                            <a:schemeClr val="tx1"/>
                          </a:solidFill>
                          <a:effectLst/>
                        </a:rPr>
                        <a:t>Lebensmittelunverträglichkeiten</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err="1">
                          <a:solidFill>
                            <a:srgbClr val="FF0000"/>
                          </a:solidFill>
                          <a:effectLst/>
                        </a:rPr>
                        <a:t>Lactoseintoleranz</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Zöliakie</a:t>
                      </a:r>
                      <a:endParaRPr lang="de-DE" sz="1000" b="1" i="1" dirty="0">
                        <a:solidFill>
                          <a:srgbClr val="FF0000"/>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Ernährungssituation der Bevölkerung unter verschiedenen regionalen und globalen </a:t>
                      </a:r>
                      <a:r>
                        <a:rPr lang="de-DE" sz="1000" b="1" dirty="0" smtClean="0">
                          <a:solidFill>
                            <a:schemeClr val="tx1"/>
                          </a:solidFill>
                          <a:effectLst/>
                        </a:rPr>
                        <a:t>Bedingungen</a:t>
                      </a:r>
                    </a:p>
                    <a:p>
                      <a:pPr algn="l">
                        <a:lnSpc>
                          <a:spcPct val="100000"/>
                        </a:lnSpc>
                        <a:spcBef>
                          <a:spcPts val="0"/>
                        </a:spcBef>
                        <a:spcAft>
                          <a:spcPts val="0"/>
                        </a:spcAft>
                        <a:tabLst>
                          <a:tab pos="457200" algn="l"/>
                        </a:tabLst>
                      </a:pPr>
                      <a:endParaRPr lang="de-DE" sz="1000" b="1"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Ernährungssituation von Kindern in einem </a:t>
                      </a:r>
                      <a:r>
                        <a:rPr lang="de-DE" sz="1000" dirty="0" smtClean="0">
                          <a:solidFill>
                            <a:srgbClr val="FF0000"/>
                          </a:solidFill>
                          <a:effectLst/>
                        </a:rPr>
                        <a:t>Entwicklungsland</a:t>
                      </a:r>
                    </a:p>
                    <a:p>
                      <a:pPr marL="0" lvl="0" indent="0">
                        <a:lnSpc>
                          <a:spcPct val="100000"/>
                        </a:lnSpc>
                        <a:spcBef>
                          <a:spcPts val="0"/>
                        </a:spcBef>
                        <a:spcAft>
                          <a:spcPts val="0"/>
                        </a:spcAft>
                        <a:buClr>
                          <a:srgbClr val="FF0000"/>
                        </a:buClr>
                        <a:buSzPts val="1200"/>
                        <a:buFont typeface="Symbol"/>
                        <a:buNone/>
                        <a:tabLst>
                          <a:tab pos="230505" algn="l"/>
                        </a:tabLst>
                      </a:pPr>
                      <a:endParaRPr lang="de-DE" sz="1000" b="1" i="1" dirty="0">
                        <a:solidFill>
                          <a:srgbClr val="FF0000"/>
                        </a:solidFill>
                        <a:effectLst/>
                        <a:latin typeface="Arial"/>
                        <a:ea typeface="Times New Roman"/>
                      </a:endParaRPr>
                    </a:p>
                  </a:txBody>
                  <a:tcPr marL="36307" marR="36307" marT="19162" marB="9413">
                    <a:solidFill>
                      <a:schemeClr val="accent5">
                        <a:lumMod val="60000"/>
                        <a:lumOff val="40000"/>
                      </a:schemeClr>
                    </a:solidFill>
                  </a:tcPr>
                </a:tc>
              </a:tr>
              <a:tr h="620246">
                <a:tc>
                  <a:txBody>
                    <a:bodyPr/>
                    <a:lstStyle/>
                    <a:p>
                      <a:pPr algn="l">
                        <a:lnSpc>
                          <a:spcPct val="100000"/>
                        </a:lnSpc>
                        <a:spcBef>
                          <a:spcPts val="0"/>
                        </a:spcBef>
                        <a:spcAft>
                          <a:spcPts val="0"/>
                        </a:spcAft>
                        <a:tabLst>
                          <a:tab pos="457200" algn="l"/>
                        </a:tabLst>
                      </a:pPr>
                      <a:r>
                        <a:rPr lang="de-DE" sz="1000" dirty="0">
                          <a:solidFill>
                            <a:schemeClr val="tx1"/>
                          </a:solidFill>
                          <a:effectLst/>
                        </a:rPr>
                        <a:t>Bedeutung des Wassers</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Krankheitsbilder, Therapie und </a:t>
                      </a:r>
                      <a:r>
                        <a:rPr lang="de-DE" sz="1000" b="1" dirty="0" smtClean="0">
                          <a:solidFill>
                            <a:schemeClr val="tx1"/>
                          </a:solidFill>
                          <a:effectLst/>
                        </a:rPr>
                        <a:t>Prophylaxe</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Adipositas</a:t>
                      </a: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err="1">
                          <a:solidFill>
                            <a:srgbClr val="FF0000"/>
                          </a:solidFill>
                          <a:effectLst/>
                        </a:rPr>
                        <a:t>Hyperlipoproteinämien</a:t>
                      </a:r>
                      <a:r>
                        <a:rPr lang="de-DE" sz="1000" dirty="0">
                          <a:solidFill>
                            <a:srgbClr val="FF0000"/>
                          </a:solidFill>
                          <a:effectLst/>
                        </a:rPr>
                        <a:t> </a:t>
                      </a:r>
                      <a:endParaRPr lang="de-DE" sz="1000" dirty="0" smtClean="0">
                        <a:solidFill>
                          <a:srgbClr val="FF0000"/>
                        </a:solidFill>
                        <a:effectLst/>
                      </a:endParaRPr>
                    </a:p>
                    <a:p>
                      <a:pPr marL="0" lvl="0" indent="0">
                        <a:lnSpc>
                          <a:spcPct val="100000"/>
                        </a:lnSpc>
                        <a:spcBef>
                          <a:spcPts val="0"/>
                        </a:spcBef>
                        <a:spcAft>
                          <a:spcPts val="0"/>
                        </a:spcAft>
                        <a:buClr>
                          <a:srgbClr val="FF0000"/>
                        </a:buClr>
                        <a:buSzPts val="1200"/>
                        <a:buFont typeface="Symbol"/>
                        <a:buNone/>
                        <a:tabLst>
                          <a:tab pos="230505" algn="l"/>
                        </a:tabLst>
                      </a:pPr>
                      <a:endParaRPr lang="de-DE" sz="1000" b="1" i="1" dirty="0">
                        <a:solidFill>
                          <a:srgbClr val="FF0000"/>
                        </a:solidFill>
                        <a:effectLst/>
                        <a:latin typeface="Arial"/>
                        <a:ea typeface="Times New Roman"/>
                      </a:endParaRPr>
                    </a:p>
                  </a:txBody>
                  <a:tcPr marL="36307" marR="36307" marT="19162" marB="9413">
                    <a:solidFill>
                      <a:schemeClr val="accent5">
                        <a:lumMod val="20000"/>
                        <a:lumOff val="8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20000"/>
                        <a:lumOff val="80000"/>
                      </a:schemeClr>
                    </a:solidFill>
                  </a:tcPr>
                </a:tc>
              </a:tr>
              <a:tr h="156322">
                <a:tc>
                  <a:txBody>
                    <a:bodyPr/>
                    <a:lstStyle/>
                    <a:p>
                      <a:pPr algn="l">
                        <a:lnSpc>
                          <a:spcPct val="100000"/>
                        </a:lnSpc>
                        <a:spcBef>
                          <a:spcPts val="0"/>
                        </a:spcBef>
                        <a:spcAft>
                          <a:spcPts val="0"/>
                        </a:spcAft>
                        <a:tabLst>
                          <a:tab pos="457200" algn="l"/>
                        </a:tabLst>
                      </a:pPr>
                      <a:r>
                        <a:rPr lang="de-DE" sz="1000" dirty="0" smtClean="0">
                          <a:solidFill>
                            <a:schemeClr val="tx1"/>
                          </a:solidFill>
                          <a:effectLst/>
                        </a:rPr>
                        <a:t>Säuren-Basen-Haushalt</a:t>
                      </a:r>
                      <a:endParaRPr lang="de-DE" sz="1000" dirty="0" smtClean="0">
                        <a:solidFill>
                          <a:schemeClr val="tx1"/>
                        </a:solidFill>
                        <a:effectLst/>
                        <a:latin typeface="Arial"/>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solidFill>
                            <a:schemeClr val="tx1"/>
                          </a:solidFill>
                          <a:effectLst/>
                        </a:rPr>
                        <a:t> </a:t>
                      </a:r>
                      <a:endParaRPr lang="de-DE" sz="1000" dirty="0">
                        <a:solidFill>
                          <a:schemeClr val="tx1"/>
                        </a:solidFill>
                        <a:effectLst/>
                        <a:latin typeface="Arial"/>
                        <a:ea typeface="Times New Roman"/>
                      </a:endParaRPr>
                    </a:p>
                  </a:txBody>
                  <a:tcPr marL="36307" marR="36307" marT="19162" marB="9413">
                    <a:solidFill>
                      <a:schemeClr val="accent5">
                        <a:lumMod val="60000"/>
                        <a:lumOff val="40000"/>
                      </a:schemeClr>
                    </a:solidFill>
                  </a:tcPr>
                </a:tc>
              </a:tr>
            </a:tbl>
          </a:graphicData>
        </a:graphic>
      </p:graphicFrame>
      <p:sp>
        <p:nvSpPr>
          <p:cNvPr id="7" name="Textfeld 6"/>
          <p:cNvSpPr txBox="1"/>
          <p:nvPr/>
        </p:nvSpPr>
        <p:spPr>
          <a:xfrm>
            <a:off x="3707904" y="1916832"/>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8" name="Textfeld 7"/>
          <p:cNvSpPr txBox="1"/>
          <p:nvPr/>
        </p:nvSpPr>
        <p:spPr>
          <a:xfrm>
            <a:off x="1403648" y="4869160"/>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9" name="Textfeld 8"/>
          <p:cNvSpPr txBox="1"/>
          <p:nvPr/>
        </p:nvSpPr>
        <p:spPr>
          <a:xfrm>
            <a:off x="6300192" y="328498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0" name="Legende mit Linie 2 5"/>
          <p:cNvSpPr/>
          <p:nvPr/>
        </p:nvSpPr>
        <p:spPr>
          <a:xfrm>
            <a:off x="395536" y="1412776"/>
            <a:ext cx="5400600" cy="3168352"/>
          </a:xfrm>
          <a:prstGeom prst="borderCallout2">
            <a:avLst>
              <a:gd name="adj1" fmla="val 59087"/>
              <a:gd name="adj2" fmla="val 100358"/>
              <a:gd name="adj3" fmla="val 63007"/>
              <a:gd name="adj4" fmla="val 104958"/>
              <a:gd name="adj5" fmla="val 68253"/>
              <a:gd name="adj6" fmla="val 111595"/>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4000" dirty="0" smtClean="0">
                <a:sym typeface="Wingdings"/>
              </a:rPr>
              <a:t></a:t>
            </a:r>
            <a:r>
              <a:rPr lang="de-DE" sz="2000" b="1" u="sng" dirty="0" smtClean="0">
                <a:sym typeface="Wingdings"/>
              </a:rPr>
              <a:t>Erkenntnisgewinnung</a:t>
            </a:r>
            <a:endParaRPr lang="de-DE" sz="2000" b="1" u="sng" dirty="0">
              <a:sym typeface="Wingdings"/>
            </a:endParaRPr>
          </a:p>
          <a:p>
            <a:endParaRPr lang="de-DE" dirty="0"/>
          </a:p>
          <a:p>
            <a:r>
              <a:rPr lang="de-DE" dirty="0" smtClean="0"/>
              <a:t>Die </a:t>
            </a:r>
            <a:r>
              <a:rPr lang="de-DE" dirty="0" err="1" smtClean="0"/>
              <a:t>SuS</a:t>
            </a:r>
            <a:r>
              <a:rPr lang="de-DE" dirty="0" smtClean="0"/>
              <a:t> planen und erstellen Mahlzeiten unter Angabe ernährungswissenschaftlicher Kriterien (u.a. Ernährungsform, ökologischer Wert, Gesundheitswert</a:t>
            </a:r>
            <a:r>
              <a:rPr lang="fi-FI" dirty="0" smtClean="0"/>
              <a:t>, </a:t>
            </a:r>
            <a:r>
              <a:rPr lang="fi-FI" dirty="0" err="1" smtClean="0"/>
              <a:t>psychologischer</a:t>
            </a:r>
            <a:r>
              <a:rPr lang="fi-FI" dirty="0" smtClean="0"/>
              <a:t> </a:t>
            </a:r>
            <a:r>
              <a:rPr lang="fi-FI" dirty="0" err="1" smtClean="0"/>
              <a:t>Wert</a:t>
            </a:r>
            <a:r>
              <a:rPr lang="fi-FI" dirty="0" smtClean="0"/>
              <a:t>) (E4).</a:t>
            </a:r>
            <a:endParaRPr lang="fi-FI" dirty="0"/>
          </a:p>
          <a:p>
            <a:endParaRPr lang="de-DE" dirty="0"/>
          </a:p>
          <a:p>
            <a:r>
              <a:rPr lang="de-DE" dirty="0" smtClean="0">
                <a:sym typeface="Wingdings"/>
              </a:rPr>
              <a:t> Fokussierung am Beispiel vegetarischer Kostformen möglich</a:t>
            </a:r>
            <a:endParaRPr lang="de-DE" dirty="0"/>
          </a:p>
        </p:txBody>
      </p:sp>
    </p:spTree>
    <p:extLst>
      <p:ext uri="{BB962C8B-B14F-4D97-AF65-F5344CB8AC3E}">
        <p14:creationId xmlns:p14="http://schemas.microsoft.com/office/powerpoint/2010/main" val="13429745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23</a:t>
            </a:fld>
            <a:endParaRPr lang="de-DE">
              <a:solidFill>
                <a:srgbClr val="808080"/>
              </a:solidFill>
            </a:endParaRPr>
          </a:p>
        </p:txBody>
      </p:sp>
      <p:sp>
        <p:nvSpPr>
          <p:cNvPr id="82946" name="Rectangle 2"/>
          <p:cNvSpPr>
            <a:spLocks noGrp="1" noChangeArrowheads="1"/>
          </p:cNvSpPr>
          <p:nvPr>
            <p:ph type="title"/>
          </p:nvPr>
        </p:nvSpPr>
        <p:spPr>
          <a:xfrm>
            <a:off x="611560" y="908720"/>
            <a:ext cx="8208912" cy="5256584"/>
          </a:xfrm>
          <a:noFill/>
        </p:spPr>
        <p:txBody>
          <a:bodyPr/>
          <a:lstStyle/>
          <a:p>
            <a:pPr algn="l"/>
            <a:r>
              <a:rPr lang="de-DE" sz="2800" u="sng" dirty="0" smtClean="0">
                <a:latin typeface="Calibri" panose="020F0502020204030204" pitchFamily="34" charset="0"/>
                <a:cs typeface="Times New Roman" charset="0"/>
              </a:rPr>
              <a:t>Themen:</a:t>
            </a:r>
            <a:r>
              <a:rPr lang="de-DE" sz="2800" b="1" dirty="0" smtClean="0">
                <a:latin typeface="Calibri" panose="020F0502020204030204" pitchFamily="34" charset="0"/>
                <a:cs typeface="Times New Roman" charset="0"/>
              </a:rPr>
              <a:t/>
            </a:r>
            <a:br>
              <a:rPr lang="de-DE" sz="2800" b="1" dirty="0" smtClean="0">
                <a:latin typeface="Calibri" panose="020F0502020204030204" pitchFamily="34" charset="0"/>
                <a:cs typeface="Times New Roman" charset="0"/>
              </a:rPr>
            </a:br>
            <a:r>
              <a:rPr lang="de-DE" sz="2400" dirty="0" smtClean="0">
                <a:solidFill>
                  <a:schemeClr val="tx1"/>
                </a:solidFill>
                <a:latin typeface="Calibri" panose="020F0502020204030204" pitchFamily="34" charset="0"/>
                <a:cs typeface="Times New Roman" charset="0"/>
              </a:rPr>
              <a:t>1. Vorgaben zum Zentralabitur 2017</a:t>
            </a:r>
            <a:br>
              <a:rPr lang="de-DE" sz="2400" dirty="0" smtClean="0">
                <a:solidFill>
                  <a:schemeClr val="tx1"/>
                </a:solidFill>
                <a:latin typeface="Calibri" panose="020F0502020204030204" pitchFamily="34" charset="0"/>
                <a:cs typeface="Times New Roman" charset="0"/>
              </a:rPr>
            </a:br>
            <a:r>
              <a:rPr lang="de-DE" sz="2400" dirty="0">
                <a:solidFill>
                  <a:schemeClr val="tx1"/>
                </a:solidFill>
                <a:latin typeface="Calibri" panose="020F0502020204030204" pitchFamily="34" charset="0"/>
                <a:cs typeface="Times New Roman" charset="0"/>
              </a:rPr>
              <a:t>	</a:t>
            </a:r>
            <a:r>
              <a:rPr lang="de-DE" sz="2000" dirty="0" smtClean="0">
                <a:solidFill>
                  <a:schemeClr val="tx1"/>
                </a:solidFill>
                <a:latin typeface="Calibri" panose="020F0502020204030204" pitchFamily="34" charset="0"/>
                <a:cs typeface="Times New Roman" charset="0"/>
              </a:rPr>
              <a:t>a) Bedeutung für den Kernlehrplan</a:t>
            </a:r>
            <a:br>
              <a:rPr lang="de-DE" sz="2000"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r>
              <a:rPr lang="de-DE" sz="2000" b="1" dirty="0" smtClean="0">
                <a:solidFill>
                  <a:schemeClr val="accent1"/>
                </a:solidFill>
                <a:effectLst>
                  <a:outerShdw blurRad="38100" dist="38100" dir="2700000" algn="tl">
                    <a:srgbClr val="000000">
                      <a:alpha val="43137"/>
                    </a:srgbClr>
                  </a:outerShdw>
                </a:effectLst>
                <a:latin typeface="Calibri" panose="020F0502020204030204" pitchFamily="34" charset="0"/>
                <a:cs typeface="Times New Roman" charset="0"/>
              </a:rPr>
              <a:t>b) Bedeutung für die Abiturklausuren</a:t>
            </a:r>
            <a:r>
              <a:rPr lang="de-DE" sz="2400" dirty="0" smtClean="0">
                <a:solidFill>
                  <a:schemeClr val="tx1"/>
                </a:solidFill>
                <a:latin typeface="Calibri" panose="020F0502020204030204" pitchFamily="34" charset="0"/>
                <a:cs typeface="Times New Roman" charset="0"/>
              </a:rPr>
              <a:t/>
            </a:r>
            <a:br>
              <a:rPr lang="de-DE" sz="2400" dirty="0" smtClean="0">
                <a:solidFill>
                  <a:schemeClr val="tx1"/>
                </a:solidFill>
                <a:latin typeface="Calibri" panose="020F0502020204030204" pitchFamily="34" charset="0"/>
                <a:cs typeface="Times New Roman" charset="0"/>
              </a:rPr>
            </a:br>
            <a:r>
              <a:rPr lang="de-DE" sz="2000" b="1" dirty="0" smtClean="0">
                <a:solidFill>
                  <a:schemeClr val="tx1"/>
                </a:solidFill>
                <a:latin typeface="Calibri" panose="020F0502020204030204" pitchFamily="34" charset="0"/>
                <a:cs typeface="Times New Roman" charset="0"/>
              </a:rPr>
              <a:t/>
            </a:r>
            <a:br>
              <a:rPr lang="de-DE" sz="2000" b="1"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endParaRPr lang="de-DE" sz="1800" dirty="0">
              <a:solidFill>
                <a:schemeClr val="tx1"/>
              </a:solidFill>
              <a:latin typeface="Calibri" panose="020F0502020204030204" pitchFamily="34" charset="0"/>
              <a:cs typeface="Times New Roman" charset="0"/>
            </a:endParaRPr>
          </a:p>
        </p:txBody>
      </p:sp>
    </p:spTree>
    <p:extLst>
      <p:ext uri="{BB962C8B-B14F-4D97-AF65-F5344CB8AC3E}">
        <p14:creationId xmlns:p14="http://schemas.microsoft.com/office/powerpoint/2010/main" val="27410440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24</a:t>
            </a:fld>
            <a:endParaRPr lang="de-DE">
              <a:solidFill>
                <a:srgbClr val="808080"/>
              </a:solidFill>
            </a:endParaRPr>
          </a:p>
        </p:txBody>
      </p:sp>
      <p:sp>
        <p:nvSpPr>
          <p:cNvPr id="2" name="Titel 1"/>
          <p:cNvSpPr>
            <a:spLocks noGrp="1"/>
          </p:cNvSpPr>
          <p:nvPr>
            <p:ph type="title"/>
          </p:nvPr>
        </p:nvSpPr>
        <p:spPr>
          <a:xfrm>
            <a:off x="220664" y="243880"/>
            <a:ext cx="5544616" cy="803176"/>
          </a:xfrm>
          <a:noFill/>
        </p:spPr>
        <p:txBody>
          <a:bodyPr/>
          <a:lstStyle/>
          <a:p>
            <a:pPr algn="l"/>
            <a:r>
              <a:rPr lang="de-DE" sz="2400" b="1" dirty="0" smtClean="0">
                <a:latin typeface="Calibri" panose="020F0502020204030204" pitchFamily="34" charset="0"/>
              </a:rPr>
              <a:t>Bedeutung für die Abiturklausuren</a:t>
            </a:r>
            <a:endParaRPr lang="de-DE" sz="2400" b="1" dirty="0">
              <a:latin typeface="Calibri" panose="020F0502020204030204" pitchFamily="34" charset="0"/>
            </a:endParaRPr>
          </a:p>
        </p:txBody>
      </p:sp>
      <p:sp>
        <p:nvSpPr>
          <p:cNvPr id="8" name="Textfeld 7"/>
          <p:cNvSpPr txBox="1"/>
          <p:nvPr/>
        </p:nvSpPr>
        <p:spPr>
          <a:xfrm>
            <a:off x="302042" y="1412776"/>
            <a:ext cx="8208912" cy="1477328"/>
          </a:xfrm>
          <a:prstGeom prst="rect">
            <a:avLst/>
          </a:prstGeom>
          <a:solidFill>
            <a:schemeClr val="accent1"/>
          </a:solidFill>
          <a:ln w="25400">
            <a:solidFill>
              <a:schemeClr val="tx1"/>
            </a:solidFill>
          </a:ln>
        </p:spPr>
        <p:txBody>
          <a:bodyPr wrap="square" rtlCol="0">
            <a:spAutoFit/>
          </a:bodyPr>
          <a:lstStyle/>
          <a:p>
            <a:pPr>
              <a:tabLst>
                <a:tab pos="3225800" algn="l"/>
              </a:tabLst>
            </a:pPr>
            <a:r>
              <a:rPr lang="de-DE" dirty="0" smtClean="0">
                <a:latin typeface="Calibri" panose="020F0502020204030204" pitchFamily="34" charset="0"/>
                <a:sym typeface="Wingdings" panose="05000000000000000000" pitchFamily="2" charset="2"/>
              </a:rPr>
              <a:t>„Die im jeweiligen Kernlehrplan in Kapitel 2 festgeschriebenen Kompetenzbereiche (Prozesse) und Inhaltsfelder (Gegenstände) sind obligatorisch für den Unterricht in der gymnasialen Oberstufe. In der Abiturprüfung werden alle Kompetenzerwartungen vorausgesetzt, die der Lehrplan für das Ende der Qualifikationsphase der gymnasialen Oberstufe vorsieht</a:t>
            </a:r>
            <a:r>
              <a:rPr lang="de-DE" dirty="0">
                <a:latin typeface="Calibri" panose="020F0502020204030204" pitchFamily="34" charset="0"/>
                <a:sym typeface="Wingdings" panose="05000000000000000000" pitchFamily="2" charset="2"/>
              </a:rPr>
              <a:t>.</a:t>
            </a:r>
            <a:r>
              <a:rPr lang="de-DE" dirty="0" smtClean="0">
                <a:latin typeface="Calibri" panose="020F0502020204030204" pitchFamily="34" charset="0"/>
                <a:sym typeface="Wingdings" panose="05000000000000000000" pitchFamily="2" charset="2"/>
              </a:rPr>
              <a:t>“</a:t>
            </a:r>
          </a:p>
        </p:txBody>
      </p:sp>
      <p:sp>
        <p:nvSpPr>
          <p:cNvPr id="14" name="Textfeld 13"/>
          <p:cNvSpPr txBox="1"/>
          <p:nvPr/>
        </p:nvSpPr>
        <p:spPr>
          <a:xfrm>
            <a:off x="302041" y="3149300"/>
            <a:ext cx="2469758" cy="369332"/>
          </a:xfrm>
          <a:prstGeom prst="rect">
            <a:avLst/>
          </a:prstGeom>
          <a:solidFill>
            <a:srgbClr val="FFCCCC"/>
          </a:solidFill>
        </p:spPr>
        <p:style>
          <a:lnRef idx="2">
            <a:schemeClr val="dk1"/>
          </a:lnRef>
          <a:fillRef idx="1">
            <a:schemeClr val="lt1"/>
          </a:fillRef>
          <a:effectRef idx="0">
            <a:schemeClr val="dk1"/>
          </a:effectRef>
          <a:fontRef idx="minor">
            <a:schemeClr val="dk1"/>
          </a:fontRef>
        </p:style>
        <p:txBody>
          <a:bodyPr wrap="square" rtlCol="0">
            <a:spAutoFit/>
          </a:bodyPr>
          <a:lstStyle/>
          <a:p>
            <a:r>
              <a:rPr lang="de-DE" dirty="0" smtClean="0">
                <a:latin typeface="Calibri" panose="020F0502020204030204" pitchFamily="34" charset="0"/>
              </a:rPr>
              <a:t>Somit sind obligatorisch:</a:t>
            </a:r>
            <a:endParaRPr lang="de-DE" dirty="0">
              <a:latin typeface="Calibri" panose="020F0502020204030204" pitchFamily="34" charset="0"/>
            </a:endParaRPr>
          </a:p>
        </p:txBody>
      </p:sp>
      <p:sp>
        <p:nvSpPr>
          <p:cNvPr id="15" name="Textfeld 14"/>
          <p:cNvSpPr txBox="1"/>
          <p:nvPr/>
        </p:nvSpPr>
        <p:spPr>
          <a:xfrm>
            <a:off x="898599" y="3933056"/>
            <a:ext cx="7539354" cy="1723549"/>
          </a:xfrm>
          <a:prstGeom prst="rect">
            <a:avLst/>
          </a:prstGeom>
          <a:solidFill>
            <a:srgbClr val="FFCCCC"/>
          </a:solidFill>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Wingdings" pitchFamily="2" charset="2"/>
              <a:buChar char="§"/>
            </a:pPr>
            <a:r>
              <a:rPr lang="de-DE" b="1" dirty="0">
                <a:solidFill>
                  <a:srgbClr val="FF0000"/>
                </a:solidFill>
                <a:latin typeface="Calibri" panose="020F0502020204030204" pitchFamily="34" charset="0"/>
              </a:rPr>
              <a:t>a</a:t>
            </a:r>
            <a:r>
              <a:rPr lang="de-DE" b="1" dirty="0" smtClean="0">
                <a:solidFill>
                  <a:srgbClr val="FF0000"/>
                </a:solidFill>
                <a:latin typeface="Calibri" panose="020F0502020204030204" pitchFamily="34" charset="0"/>
              </a:rPr>
              <a:t>lle</a:t>
            </a:r>
            <a:r>
              <a:rPr lang="de-DE" dirty="0" smtClean="0">
                <a:latin typeface="Calibri" panose="020F0502020204030204" pitchFamily="34" charset="0"/>
              </a:rPr>
              <a:t> übergeordneten Kompetenzen (inhaltsfeldübergreifend)</a:t>
            </a:r>
          </a:p>
          <a:p>
            <a:endParaRPr lang="de-DE" dirty="0" smtClean="0">
              <a:latin typeface="Calibri" panose="020F0502020204030204" pitchFamily="34" charset="0"/>
            </a:endParaRPr>
          </a:p>
          <a:p>
            <a:pPr marL="285750" indent="-285750">
              <a:buFont typeface="Wingdings" pitchFamily="2" charset="2"/>
              <a:buChar char="§"/>
            </a:pPr>
            <a:r>
              <a:rPr lang="de-DE" b="1" dirty="0">
                <a:solidFill>
                  <a:srgbClr val="FF0000"/>
                </a:solidFill>
                <a:latin typeface="Calibri" panose="020F0502020204030204" pitchFamily="34" charset="0"/>
              </a:rPr>
              <a:t>a</a:t>
            </a:r>
            <a:r>
              <a:rPr lang="de-DE" b="1" dirty="0" smtClean="0">
                <a:solidFill>
                  <a:srgbClr val="FF0000"/>
                </a:solidFill>
                <a:latin typeface="Calibri" panose="020F0502020204030204" pitchFamily="34" charset="0"/>
              </a:rPr>
              <a:t>lle</a:t>
            </a:r>
            <a:r>
              <a:rPr lang="de-DE" dirty="0" smtClean="0">
                <a:latin typeface="Calibri" panose="020F0502020204030204" pitchFamily="34" charset="0"/>
              </a:rPr>
              <a:t> konkretisierten Kompetenzen</a:t>
            </a:r>
          </a:p>
          <a:p>
            <a:r>
              <a:rPr lang="de-DE" dirty="0" smtClean="0">
                <a:latin typeface="Calibri" panose="020F0502020204030204" pitchFamily="34" charset="0"/>
                <a:sym typeface="Wingdings"/>
              </a:rPr>
              <a:t>       </a:t>
            </a:r>
            <a:r>
              <a:rPr lang="de-DE" dirty="0" smtClean="0">
                <a:latin typeface="Calibri" panose="020F0502020204030204" pitchFamily="34" charset="0"/>
              </a:rPr>
              <a:t>bezogen auf </a:t>
            </a:r>
            <a:r>
              <a:rPr lang="de-DE" b="1" dirty="0" smtClean="0">
                <a:solidFill>
                  <a:srgbClr val="FF0000"/>
                </a:solidFill>
                <a:latin typeface="Calibri" panose="020F0502020204030204" pitchFamily="34" charset="0"/>
              </a:rPr>
              <a:t>alle</a:t>
            </a:r>
            <a:r>
              <a:rPr lang="de-DE" dirty="0" smtClean="0">
                <a:latin typeface="Calibri" panose="020F0502020204030204" pitchFamily="34" charset="0"/>
              </a:rPr>
              <a:t> Inhaltsfelder mit </a:t>
            </a:r>
            <a:r>
              <a:rPr lang="de-DE" b="1" dirty="0" smtClean="0">
                <a:solidFill>
                  <a:srgbClr val="FF0000"/>
                </a:solidFill>
                <a:latin typeface="Calibri" panose="020F0502020204030204" pitchFamily="34" charset="0"/>
              </a:rPr>
              <a:t>allen</a:t>
            </a:r>
            <a:r>
              <a:rPr lang="de-DE" dirty="0" smtClean="0">
                <a:latin typeface="Calibri" panose="020F0502020204030204" pitchFamily="34" charset="0"/>
              </a:rPr>
              <a:t> ihren inhaltlichen  </a:t>
            </a:r>
          </a:p>
          <a:p>
            <a:r>
              <a:rPr lang="de-DE" dirty="0">
                <a:latin typeface="Calibri" panose="020F0502020204030204" pitchFamily="34" charset="0"/>
              </a:rPr>
              <a:t> </a:t>
            </a:r>
            <a:r>
              <a:rPr lang="de-DE" dirty="0" smtClean="0">
                <a:latin typeface="Calibri" panose="020F0502020204030204" pitchFamily="34" charset="0"/>
              </a:rPr>
              <a:t>           Schwerpunktsetzungen</a:t>
            </a:r>
          </a:p>
          <a:p>
            <a:r>
              <a:rPr lang="de-DE" sz="1600" dirty="0">
                <a:latin typeface="Calibri" panose="020F0502020204030204" pitchFamily="34" charset="0"/>
              </a:rPr>
              <a:t>	</a:t>
            </a:r>
          </a:p>
        </p:txBody>
      </p:sp>
      <p:sp>
        <p:nvSpPr>
          <p:cNvPr id="21" name="Pfeil nach unten 20"/>
          <p:cNvSpPr/>
          <p:nvPr/>
        </p:nvSpPr>
        <p:spPr>
          <a:xfrm>
            <a:off x="2987824" y="3156180"/>
            <a:ext cx="180020" cy="499988"/>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26" name="Textfeld 25"/>
          <p:cNvSpPr txBox="1"/>
          <p:nvPr/>
        </p:nvSpPr>
        <p:spPr>
          <a:xfrm>
            <a:off x="221585" y="782119"/>
            <a:ext cx="5790575" cy="338554"/>
          </a:xfrm>
          <a:prstGeom prst="rect">
            <a:avLst/>
          </a:prstGeom>
          <a:noFill/>
        </p:spPr>
        <p:txBody>
          <a:bodyPr wrap="square" rtlCol="0">
            <a:spAutoFit/>
          </a:bodyPr>
          <a:lstStyle/>
          <a:p>
            <a:r>
              <a:rPr lang="de-DE" sz="1600" b="1" dirty="0" smtClean="0">
                <a:latin typeface="Calibri" panose="020F0502020204030204" pitchFamily="34" charset="0"/>
                <a:sym typeface="Wingdings" panose="05000000000000000000" pitchFamily="2" charset="2"/>
              </a:rPr>
              <a:t>MSW  Vorgaben Zentralabitur 2017 –  </a:t>
            </a:r>
            <a:r>
              <a:rPr lang="de-DE" sz="1600" b="1" dirty="0">
                <a:latin typeface="Calibri" panose="020F0502020204030204" pitchFamily="34" charset="0"/>
                <a:sym typeface="Wingdings" panose="05000000000000000000" pitchFamily="2" charset="2"/>
              </a:rPr>
              <a:t>Ernährungslehre</a:t>
            </a:r>
            <a:endParaRPr lang="de-DE" sz="1200" dirty="0"/>
          </a:p>
        </p:txBody>
      </p:sp>
    </p:spTree>
    <p:extLst>
      <p:ext uri="{BB962C8B-B14F-4D97-AF65-F5344CB8AC3E}">
        <p14:creationId xmlns:p14="http://schemas.microsoft.com/office/powerpoint/2010/main" val="3429914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ppt_x"/>
                                          </p:val>
                                        </p:tav>
                                        <p:tav tm="100000">
                                          <p:val>
                                            <p:strVal val="#ppt_x"/>
                                          </p:val>
                                        </p:tav>
                                      </p:tavLst>
                                    </p:anim>
                                    <p:anim calcmode="lin" valueType="num">
                                      <p:cBhvr additive="base">
                                        <p:cTn id="8" dur="10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1000" fill="hold"/>
                                        <p:tgtEl>
                                          <p:spTgt spid="14"/>
                                        </p:tgtEl>
                                        <p:attrNameLst>
                                          <p:attrName>ppt_x</p:attrName>
                                        </p:attrNameLst>
                                      </p:cBhvr>
                                      <p:tavLst>
                                        <p:tav tm="0">
                                          <p:val>
                                            <p:strVal val="0-#ppt_w/2"/>
                                          </p:val>
                                        </p:tav>
                                        <p:tav tm="100000">
                                          <p:val>
                                            <p:strVal val="#ppt_x"/>
                                          </p:val>
                                        </p:tav>
                                      </p:tavLst>
                                    </p:anim>
                                    <p:anim calcmode="lin" valueType="num">
                                      <p:cBhvr additive="base">
                                        <p:cTn id="14" dur="10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fade">
                                      <p:cBhvr>
                                        <p:cTn id="19" dur="1000"/>
                                        <p:tgtEl>
                                          <p:spTgt spid="21"/>
                                        </p:tgtEl>
                                      </p:cBhvr>
                                    </p:animEffect>
                                    <p:anim calcmode="lin" valueType="num">
                                      <p:cBhvr>
                                        <p:cTn id="20" dur="1000" fill="hold"/>
                                        <p:tgtEl>
                                          <p:spTgt spid="21"/>
                                        </p:tgtEl>
                                        <p:attrNameLst>
                                          <p:attrName>ppt_x</p:attrName>
                                        </p:attrNameLst>
                                      </p:cBhvr>
                                      <p:tavLst>
                                        <p:tav tm="0">
                                          <p:val>
                                            <p:strVal val="#ppt_x"/>
                                          </p:val>
                                        </p:tav>
                                        <p:tav tm="100000">
                                          <p:val>
                                            <p:strVal val="#ppt_x"/>
                                          </p:val>
                                        </p:tav>
                                      </p:tavLst>
                                    </p:anim>
                                    <p:anim calcmode="lin" valueType="num">
                                      <p:cBhvr>
                                        <p:cTn id="2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2"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cBhvr additive="base">
                                        <p:cTn id="26" dur="1000" fill="hold"/>
                                        <p:tgtEl>
                                          <p:spTgt spid="15"/>
                                        </p:tgtEl>
                                        <p:attrNameLst>
                                          <p:attrName>ppt_x</p:attrName>
                                        </p:attrNameLst>
                                      </p:cBhvr>
                                      <p:tavLst>
                                        <p:tav tm="0">
                                          <p:val>
                                            <p:strVal val="1+#ppt_w/2"/>
                                          </p:val>
                                        </p:tav>
                                        <p:tav tm="100000">
                                          <p:val>
                                            <p:strVal val="#ppt_x"/>
                                          </p:val>
                                        </p:tav>
                                      </p:tavLst>
                                    </p:anim>
                                    <p:anim calcmode="lin" valueType="num">
                                      <p:cBhvr additive="base">
                                        <p:cTn id="27" dur="10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P spid="15" grpId="0" animBg="1"/>
      <p:bldP spid="2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25</a:t>
            </a:fld>
            <a:endParaRPr lang="de-DE">
              <a:solidFill>
                <a:srgbClr val="808080"/>
              </a:solidFill>
            </a:endParaRPr>
          </a:p>
        </p:txBody>
      </p:sp>
      <p:sp>
        <p:nvSpPr>
          <p:cNvPr id="2" name="Titel 1"/>
          <p:cNvSpPr>
            <a:spLocks noGrp="1"/>
          </p:cNvSpPr>
          <p:nvPr>
            <p:ph type="title"/>
          </p:nvPr>
        </p:nvSpPr>
        <p:spPr>
          <a:xfrm>
            <a:off x="220664" y="243880"/>
            <a:ext cx="5544616" cy="803176"/>
          </a:xfrm>
          <a:noFill/>
        </p:spPr>
        <p:txBody>
          <a:bodyPr/>
          <a:lstStyle/>
          <a:p>
            <a:pPr algn="l"/>
            <a:r>
              <a:rPr lang="de-DE" sz="2400" b="1" dirty="0" smtClean="0">
                <a:latin typeface="Calibri" panose="020F0502020204030204" pitchFamily="34" charset="0"/>
              </a:rPr>
              <a:t>Bedeutung für die Abiturklausuren</a:t>
            </a:r>
            <a:endParaRPr lang="de-DE" sz="2400" b="1" dirty="0">
              <a:latin typeface="Calibri" panose="020F0502020204030204" pitchFamily="34" charset="0"/>
            </a:endParaRPr>
          </a:p>
        </p:txBody>
      </p:sp>
      <p:sp>
        <p:nvSpPr>
          <p:cNvPr id="8" name="Textfeld 7"/>
          <p:cNvSpPr txBox="1"/>
          <p:nvPr/>
        </p:nvSpPr>
        <p:spPr>
          <a:xfrm>
            <a:off x="302042" y="1412776"/>
            <a:ext cx="8208912" cy="1477328"/>
          </a:xfrm>
          <a:prstGeom prst="rect">
            <a:avLst/>
          </a:prstGeom>
          <a:solidFill>
            <a:schemeClr val="accent1"/>
          </a:solidFill>
          <a:ln w="25400">
            <a:solidFill>
              <a:schemeClr val="tx1"/>
            </a:solidFill>
          </a:ln>
        </p:spPr>
        <p:txBody>
          <a:bodyPr wrap="square" rtlCol="0">
            <a:spAutoFit/>
          </a:bodyPr>
          <a:lstStyle/>
          <a:p>
            <a:pPr>
              <a:tabLst>
                <a:tab pos="3225800" algn="l"/>
              </a:tabLst>
            </a:pPr>
            <a:r>
              <a:rPr lang="de-DE" dirty="0" smtClean="0">
                <a:latin typeface="Calibri" panose="020F0502020204030204" pitchFamily="34" charset="0"/>
                <a:sym typeface="Wingdings" panose="05000000000000000000" pitchFamily="2" charset="2"/>
              </a:rPr>
              <a:t>„Die im jeweiligen Kernlehrplan in Kapitel 2 festgeschriebenen Kompetenzbereiche (Prozesse) und Inhaltsfelder (Gegenstände) sind obligatorisch für den Unterricht in der gymnasialen Oberstufe. In der Abiturprüfung werden alle Kompetenzerwartungen vorausgesetzt, die der Lehrplan für das Ende der Qualifikationsphase der gymnasialen Oberstufe vorsieht</a:t>
            </a:r>
            <a:r>
              <a:rPr lang="de-DE" dirty="0">
                <a:latin typeface="Calibri" panose="020F0502020204030204" pitchFamily="34" charset="0"/>
                <a:sym typeface="Wingdings" panose="05000000000000000000" pitchFamily="2" charset="2"/>
              </a:rPr>
              <a:t>.</a:t>
            </a:r>
            <a:r>
              <a:rPr lang="de-DE" dirty="0" smtClean="0">
                <a:latin typeface="Calibri" panose="020F0502020204030204" pitchFamily="34" charset="0"/>
                <a:sym typeface="Wingdings" panose="05000000000000000000" pitchFamily="2" charset="2"/>
              </a:rPr>
              <a:t>“</a:t>
            </a:r>
          </a:p>
        </p:txBody>
      </p:sp>
      <p:sp>
        <p:nvSpPr>
          <p:cNvPr id="14" name="Textfeld 13"/>
          <p:cNvSpPr txBox="1"/>
          <p:nvPr/>
        </p:nvSpPr>
        <p:spPr>
          <a:xfrm>
            <a:off x="302040" y="3149300"/>
            <a:ext cx="2012001" cy="369332"/>
          </a:xfrm>
          <a:prstGeom prst="rect">
            <a:avLst/>
          </a:prstGeom>
          <a:solidFill>
            <a:srgbClr val="FFCCCC"/>
          </a:solidFill>
        </p:spPr>
        <p:style>
          <a:lnRef idx="2">
            <a:schemeClr val="dk1"/>
          </a:lnRef>
          <a:fillRef idx="1">
            <a:schemeClr val="lt1"/>
          </a:fillRef>
          <a:effectRef idx="0">
            <a:schemeClr val="dk1"/>
          </a:effectRef>
          <a:fontRef idx="minor">
            <a:schemeClr val="dk1"/>
          </a:fontRef>
        </p:style>
        <p:txBody>
          <a:bodyPr wrap="square" rtlCol="0">
            <a:spAutoFit/>
          </a:bodyPr>
          <a:lstStyle/>
          <a:p>
            <a:r>
              <a:rPr lang="de-DE" dirty="0" smtClean="0">
                <a:latin typeface="Calibri" panose="020F0502020204030204" pitchFamily="34" charset="0"/>
              </a:rPr>
              <a:t>Fokussierungen …</a:t>
            </a:r>
            <a:endParaRPr lang="de-DE" dirty="0">
              <a:latin typeface="Calibri" panose="020F0502020204030204" pitchFamily="34" charset="0"/>
            </a:endParaRPr>
          </a:p>
        </p:txBody>
      </p:sp>
      <p:sp>
        <p:nvSpPr>
          <p:cNvPr id="15" name="Textfeld 14"/>
          <p:cNvSpPr txBox="1"/>
          <p:nvPr/>
        </p:nvSpPr>
        <p:spPr>
          <a:xfrm>
            <a:off x="971600" y="3696144"/>
            <a:ext cx="7539354" cy="1877437"/>
          </a:xfrm>
          <a:prstGeom prst="rect">
            <a:avLst/>
          </a:prstGeom>
          <a:solidFill>
            <a:srgbClr val="FFCCCC"/>
          </a:solidFill>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Wingdings" pitchFamily="2" charset="2"/>
              <a:buChar char="§"/>
            </a:pPr>
            <a:r>
              <a:rPr lang="de-DE" dirty="0">
                <a:latin typeface="Calibri" panose="020F0502020204030204" pitchFamily="34" charset="0"/>
              </a:rPr>
              <a:t>u</a:t>
            </a:r>
            <a:r>
              <a:rPr lang="de-DE" dirty="0" smtClean="0">
                <a:latin typeface="Calibri" panose="020F0502020204030204" pitchFamily="34" charset="0"/>
              </a:rPr>
              <a:t>nterstützen </a:t>
            </a:r>
            <a:r>
              <a:rPr lang="de-DE" dirty="0" smtClean="0">
                <a:solidFill>
                  <a:schemeClr val="tx1"/>
                </a:solidFill>
                <a:latin typeface="Calibri" panose="020F0502020204030204" pitchFamily="34" charset="0"/>
              </a:rPr>
              <a:t>die Schaffung von gleichen Voraussetzungen notwendiger inhaltlicher Voraussetzungen für eine </a:t>
            </a:r>
            <a:r>
              <a:rPr lang="de-DE" dirty="0">
                <a:solidFill>
                  <a:schemeClr val="tx1"/>
                </a:solidFill>
                <a:latin typeface="Calibri" panose="020F0502020204030204" pitchFamily="34" charset="0"/>
              </a:rPr>
              <a:t>a</a:t>
            </a:r>
            <a:r>
              <a:rPr lang="de-DE" dirty="0" smtClean="0">
                <a:solidFill>
                  <a:schemeClr val="tx1"/>
                </a:solidFill>
                <a:latin typeface="Calibri" panose="020F0502020204030204" pitchFamily="34" charset="0"/>
              </a:rPr>
              <a:t>ngemessene Anwendung der Kompetenzen bei der Bearbeitung der zentral gestellten Aufgaben.</a:t>
            </a:r>
          </a:p>
          <a:p>
            <a:endParaRPr lang="de-DE" sz="800" dirty="0" smtClean="0">
              <a:latin typeface="Calibri" panose="020F0502020204030204" pitchFamily="34" charset="0"/>
            </a:endParaRPr>
          </a:p>
          <a:p>
            <a:pPr marL="285750" indent="-285750">
              <a:buFont typeface="Wingdings" pitchFamily="2" charset="2"/>
              <a:buChar char="§"/>
            </a:pPr>
            <a:r>
              <a:rPr lang="de-DE" dirty="0">
                <a:solidFill>
                  <a:schemeClr val="tx1"/>
                </a:solidFill>
                <a:latin typeface="Calibri" panose="020F0502020204030204" pitchFamily="34" charset="0"/>
              </a:rPr>
              <a:t>b</a:t>
            </a:r>
            <a:r>
              <a:rPr lang="de-DE" dirty="0" smtClean="0">
                <a:solidFill>
                  <a:schemeClr val="tx1"/>
                </a:solidFill>
                <a:latin typeface="Calibri" panose="020F0502020204030204" pitchFamily="34" charset="0"/>
              </a:rPr>
              <a:t>edeuten aber auch, dass sie wie alle anderen Konkretisierungen anderen inhaltlichen Schwerpunkten zugeordnet bzw. mit diesen verknüpft werden können.</a:t>
            </a:r>
          </a:p>
        </p:txBody>
      </p:sp>
      <p:sp>
        <p:nvSpPr>
          <p:cNvPr id="21" name="Pfeil nach unten 20"/>
          <p:cNvSpPr/>
          <p:nvPr/>
        </p:nvSpPr>
        <p:spPr>
          <a:xfrm>
            <a:off x="2492146" y="3149300"/>
            <a:ext cx="180020" cy="499988"/>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26" name="Textfeld 25"/>
          <p:cNvSpPr txBox="1"/>
          <p:nvPr/>
        </p:nvSpPr>
        <p:spPr>
          <a:xfrm>
            <a:off x="221585" y="782119"/>
            <a:ext cx="5142503" cy="338554"/>
          </a:xfrm>
          <a:prstGeom prst="rect">
            <a:avLst/>
          </a:prstGeom>
          <a:noFill/>
        </p:spPr>
        <p:txBody>
          <a:bodyPr wrap="square" rtlCol="0">
            <a:spAutoFit/>
          </a:bodyPr>
          <a:lstStyle/>
          <a:p>
            <a:r>
              <a:rPr lang="de-DE" sz="1600" b="1" dirty="0" smtClean="0">
                <a:latin typeface="Calibri" panose="020F0502020204030204" pitchFamily="34" charset="0"/>
                <a:sym typeface="Wingdings" panose="05000000000000000000" pitchFamily="2" charset="2"/>
              </a:rPr>
              <a:t>MSW  Vorgaben Zentralabitur 2017 –  </a:t>
            </a:r>
            <a:r>
              <a:rPr lang="de-DE" sz="1600" b="1" dirty="0">
                <a:latin typeface="Calibri" panose="020F0502020204030204" pitchFamily="34" charset="0"/>
                <a:sym typeface="Wingdings" panose="05000000000000000000" pitchFamily="2" charset="2"/>
              </a:rPr>
              <a:t>Ernährungslehre</a:t>
            </a:r>
            <a:endParaRPr lang="de-DE" sz="1200" dirty="0"/>
          </a:p>
        </p:txBody>
      </p:sp>
      <p:sp>
        <p:nvSpPr>
          <p:cNvPr id="10" name="Textfeld 9"/>
          <p:cNvSpPr txBox="1"/>
          <p:nvPr/>
        </p:nvSpPr>
        <p:spPr>
          <a:xfrm>
            <a:off x="304746" y="5733256"/>
            <a:ext cx="8206208" cy="923330"/>
          </a:xfrm>
          <a:prstGeom prst="rect">
            <a:avLst/>
          </a:prstGeom>
          <a:solidFill>
            <a:schemeClr val="bg1"/>
          </a:solidFill>
          <a:ln w="0">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de-DE" b="1" dirty="0" smtClean="0">
                <a:solidFill>
                  <a:srgbClr val="FF0000"/>
                </a:solidFill>
                <a:sym typeface="Wingdings"/>
              </a:rPr>
              <a:t> </a:t>
            </a:r>
            <a:r>
              <a:rPr lang="de-DE" b="1" dirty="0" smtClean="0">
                <a:solidFill>
                  <a:srgbClr val="FF0000"/>
                </a:solidFill>
              </a:rPr>
              <a:t>Konsequenzen für die Konzeption von Klausuraufgaben: </a:t>
            </a:r>
            <a:r>
              <a:rPr lang="de-DE" b="1" dirty="0">
                <a:solidFill>
                  <a:srgbClr val="FF0000"/>
                </a:solidFill>
              </a:rPr>
              <a:t>Sie sind </a:t>
            </a:r>
            <a:r>
              <a:rPr lang="de-DE" b="1" dirty="0" smtClean="0">
                <a:solidFill>
                  <a:srgbClr val="FF0000"/>
                </a:solidFill>
              </a:rPr>
              <a:t>niemals/zumeist nicht </a:t>
            </a:r>
            <a:r>
              <a:rPr lang="de-DE" b="1" dirty="0">
                <a:solidFill>
                  <a:srgbClr val="FF0000"/>
                </a:solidFill>
              </a:rPr>
              <a:t>monothematisch, d. h. nur einem Inhaltsfeld ausschließlich zugeordnet</a:t>
            </a:r>
            <a:r>
              <a:rPr lang="de-DE" b="1" dirty="0" smtClean="0">
                <a:solidFill>
                  <a:srgbClr val="FF0000"/>
                </a:solidFill>
              </a:rPr>
              <a:t>.</a:t>
            </a:r>
            <a:endParaRPr lang="de-DE" b="1" dirty="0">
              <a:solidFill>
                <a:srgbClr val="FF0000"/>
              </a:solidFill>
            </a:endParaRPr>
          </a:p>
        </p:txBody>
      </p:sp>
    </p:spTree>
    <p:extLst>
      <p:ext uri="{BB962C8B-B14F-4D97-AF65-F5344CB8AC3E}">
        <p14:creationId xmlns:p14="http://schemas.microsoft.com/office/powerpoint/2010/main" val="1665228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ppt_x"/>
                                          </p:val>
                                        </p:tav>
                                        <p:tav tm="100000">
                                          <p:val>
                                            <p:strVal val="#ppt_x"/>
                                          </p:val>
                                        </p:tav>
                                      </p:tavLst>
                                    </p:anim>
                                    <p:anim calcmode="lin" valueType="num">
                                      <p:cBhvr additive="base">
                                        <p:cTn id="8" dur="10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1000" fill="hold"/>
                                        <p:tgtEl>
                                          <p:spTgt spid="14"/>
                                        </p:tgtEl>
                                        <p:attrNameLst>
                                          <p:attrName>ppt_x</p:attrName>
                                        </p:attrNameLst>
                                      </p:cBhvr>
                                      <p:tavLst>
                                        <p:tav tm="0">
                                          <p:val>
                                            <p:strVal val="0-#ppt_w/2"/>
                                          </p:val>
                                        </p:tav>
                                        <p:tav tm="100000">
                                          <p:val>
                                            <p:strVal val="#ppt_x"/>
                                          </p:val>
                                        </p:tav>
                                      </p:tavLst>
                                    </p:anim>
                                    <p:anim calcmode="lin" valueType="num">
                                      <p:cBhvr additive="base">
                                        <p:cTn id="14" dur="10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1000" fill="hold"/>
                                        <p:tgtEl>
                                          <p:spTgt spid="21"/>
                                        </p:tgtEl>
                                        <p:attrNameLst>
                                          <p:attrName>ppt_x</p:attrName>
                                        </p:attrNameLst>
                                      </p:cBhvr>
                                      <p:tavLst>
                                        <p:tav tm="0">
                                          <p:val>
                                            <p:strVal val="#ppt_x"/>
                                          </p:val>
                                        </p:tav>
                                        <p:tav tm="100000">
                                          <p:val>
                                            <p:strVal val="#ppt_x"/>
                                          </p:val>
                                        </p:tav>
                                      </p:tavLst>
                                    </p:anim>
                                    <p:anim calcmode="lin" valueType="num">
                                      <p:cBhvr additive="base">
                                        <p:cTn id="20" dur="1000" fill="hold"/>
                                        <p:tgtEl>
                                          <p:spTgt spid="21"/>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1000" fill="hold"/>
                                        <p:tgtEl>
                                          <p:spTgt spid="15"/>
                                        </p:tgtEl>
                                        <p:attrNameLst>
                                          <p:attrName>ppt_x</p:attrName>
                                        </p:attrNameLst>
                                      </p:cBhvr>
                                      <p:tavLst>
                                        <p:tav tm="0">
                                          <p:val>
                                            <p:strVal val="1+#ppt_w/2"/>
                                          </p:val>
                                        </p:tav>
                                        <p:tav tm="100000">
                                          <p:val>
                                            <p:strVal val="#ppt_x"/>
                                          </p:val>
                                        </p:tav>
                                      </p:tavLst>
                                    </p:anim>
                                    <p:anim calcmode="lin" valueType="num">
                                      <p:cBhvr additive="base">
                                        <p:cTn id="26" dur="10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1000" fill="hold"/>
                                        <p:tgtEl>
                                          <p:spTgt spid="10"/>
                                        </p:tgtEl>
                                        <p:attrNameLst>
                                          <p:attrName>ppt_x</p:attrName>
                                        </p:attrNameLst>
                                      </p:cBhvr>
                                      <p:tavLst>
                                        <p:tav tm="0">
                                          <p:val>
                                            <p:strVal val="0-#ppt_w/2"/>
                                          </p:val>
                                        </p:tav>
                                        <p:tav tm="100000">
                                          <p:val>
                                            <p:strVal val="#ppt_x"/>
                                          </p:val>
                                        </p:tav>
                                      </p:tavLst>
                                    </p:anim>
                                    <p:anim calcmode="lin" valueType="num">
                                      <p:cBhvr additive="base">
                                        <p:cTn id="32" dur="10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P spid="15" grpId="0" animBg="1"/>
      <p:bldP spid="21" grpId="0" animBg="1"/>
      <p:bldP spid="1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26</a:t>
            </a:fld>
            <a:endParaRPr lang="de-DE">
              <a:solidFill>
                <a:srgbClr val="808080"/>
              </a:solidFill>
            </a:endParaRPr>
          </a:p>
        </p:txBody>
      </p:sp>
      <p:sp>
        <p:nvSpPr>
          <p:cNvPr id="2" name="Titel 1"/>
          <p:cNvSpPr>
            <a:spLocks noGrp="1"/>
          </p:cNvSpPr>
          <p:nvPr>
            <p:ph type="title"/>
          </p:nvPr>
        </p:nvSpPr>
        <p:spPr>
          <a:xfrm>
            <a:off x="220664" y="243880"/>
            <a:ext cx="5544616" cy="803176"/>
          </a:xfrm>
          <a:noFill/>
        </p:spPr>
        <p:txBody>
          <a:bodyPr/>
          <a:lstStyle/>
          <a:p>
            <a:pPr algn="l"/>
            <a:r>
              <a:rPr lang="de-DE" sz="2400" b="1" dirty="0" smtClean="0">
                <a:latin typeface="Calibri" panose="020F0502020204030204" pitchFamily="34" charset="0"/>
              </a:rPr>
              <a:t>Bedeutung für die Abiturklausuren</a:t>
            </a:r>
            <a:endParaRPr lang="de-DE" sz="2400" b="1" dirty="0">
              <a:latin typeface="Calibri" panose="020F0502020204030204" pitchFamily="34" charset="0"/>
            </a:endParaRPr>
          </a:p>
        </p:txBody>
      </p:sp>
      <p:sp>
        <p:nvSpPr>
          <p:cNvPr id="8" name="Textfeld 7"/>
          <p:cNvSpPr txBox="1"/>
          <p:nvPr/>
        </p:nvSpPr>
        <p:spPr>
          <a:xfrm>
            <a:off x="302042" y="1412776"/>
            <a:ext cx="8208912" cy="1477328"/>
          </a:xfrm>
          <a:prstGeom prst="rect">
            <a:avLst/>
          </a:prstGeom>
          <a:solidFill>
            <a:schemeClr val="accent1"/>
          </a:solidFill>
          <a:ln w="25400">
            <a:solidFill>
              <a:schemeClr val="tx1"/>
            </a:solidFill>
          </a:ln>
        </p:spPr>
        <p:txBody>
          <a:bodyPr wrap="square" rtlCol="0">
            <a:spAutoFit/>
          </a:bodyPr>
          <a:lstStyle/>
          <a:p>
            <a:pPr>
              <a:tabLst>
                <a:tab pos="3225800" algn="l"/>
              </a:tabLst>
            </a:pPr>
            <a:r>
              <a:rPr lang="de-DE" dirty="0" smtClean="0">
                <a:latin typeface="Calibri" panose="020F0502020204030204" pitchFamily="34" charset="0"/>
                <a:sym typeface="Wingdings" panose="05000000000000000000" pitchFamily="2" charset="2"/>
              </a:rPr>
              <a:t>„Die im jeweiligen Kernlehrplan in Kapitel 2 festgeschriebenen Kompetenzbereiche (Prozesse) und Inhaltsfelder (Gegenstände) sind obligatorisch für den Unterricht in der gymnasialen Oberstufe. In der Abiturprüfung werden alle Kompetenzerwartungen vorausgesetzt, die der Lehrplan für das Ende der Qualifikationsphase der gymnasialen Oberstufe vorsieht</a:t>
            </a:r>
            <a:r>
              <a:rPr lang="de-DE" dirty="0">
                <a:latin typeface="Calibri" panose="020F0502020204030204" pitchFamily="34" charset="0"/>
                <a:sym typeface="Wingdings" panose="05000000000000000000" pitchFamily="2" charset="2"/>
              </a:rPr>
              <a:t>.</a:t>
            </a:r>
            <a:r>
              <a:rPr lang="de-DE" dirty="0" smtClean="0">
                <a:latin typeface="Calibri" panose="020F0502020204030204" pitchFamily="34" charset="0"/>
                <a:sym typeface="Wingdings" panose="05000000000000000000" pitchFamily="2" charset="2"/>
              </a:rPr>
              <a:t>“</a:t>
            </a:r>
          </a:p>
        </p:txBody>
      </p:sp>
      <p:sp>
        <p:nvSpPr>
          <p:cNvPr id="14" name="Textfeld 13"/>
          <p:cNvSpPr txBox="1"/>
          <p:nvPr/>
        </p:nvSpPr>
        <p:spPr>
          <a:xfrm>
            <a:off x="302040" y="3149300"/>
            <a:ext cx="7150280" cy="369332"/>
          </a:xfrm>
          <a:prstGeom prst="rect">
            <a:avLst/>
          </a:prstGeom>
          <a:solidFill>
            <a:srgbClr val="FFCCCC"/>
          </a:solidFill>
        </p:spPr>
        <p:style>
          <a:lnRef idx="2">
            <a:schemeClr val="dk1"/>
          </a:lnRef>
          <a:fillRef idx="1">
            <a:schemeClr val="lt1"/>
          </a:fillRef>
          <a:effectRef idx="0">
            <a:schemeClr val="dk1"/>
          </a:effectRef>
          <a:fontRef idx="minor">
            <a:schemeClr val="dk1"/>
          </a:fontRef>
        </p:style>
        <p:txBody>
          <a:bodyPr wrap="square" rtlCol="0">
            <a:spAutoFit/>
          </a:bodyPr>
          <a:lstStyle/>
          <a:p>
            <a:r>
              <a:rPr lang="de-DE" dirty="0" smtClean="0">
                <a:latin typeface="Calibri" panose="020F0502020204030204" pitchFamily="34" charset="0"/>
              </a:rPr>
              <a:t>Umgang mit den Fokussierungen für die Konzeption von Klausuraufgaben:</a:t>
            </a:r>
            <a:endParaRPr lang="de-DE" dirty="0">
              <a:latin typeface="Calibri" panose="020F0502020204030204" pitchFamily="34" charset="0"/>
            </a:endParaRPr>
          </a:p>
        </p:txBody>
      </p:sp>
      <p:sp>
        <p:nvSpPr>
          <p:cNvPr id="15" name="Textfeld 14"/>
          <p:cNvSpPr txBox="1"/>
          <p:nvPr/>
        </p:nvSpPr>
        <p:spPr>
          <a:xfrm>
            <a:off x="971600" y="4422868"/>
            <a:ext cx="7539354" cy="1169551"/>
          </a:xfrm>
          <a:prstGeom prst="rect">
            <a:avLst/>
          </a:prstGeom>
          <a:solidFill>
            <a:srgbClr val="FFCCCC"/>
          </a:solidFill>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Wingdings" pitchFamily="2" charset="2"/>
              <a:buChar char="§"/>
            </a:pPr>
            <a:r>
              <a:rPr lang="de-DE" dirty="0" smtClean="0">
                <a:latin typeface="Calibri" panose="020F0502020204030204" pitchFamily="34" charset="0"/>
              </a:rPr>
              <a:t>Grundlage für eine vertiefende Aufgabe zur angegebenen Fokussierung</a:t>
            </a:r>
          </a:p>
          <a:p>
            <a:pPr marL="285750" indent="-285750">
              <a:buFont typeface="Wingdings" pitchFamily="2" charset="2"/>
              <a:buChar char="§"/>
            </a:pPr>
            <a:r>
              <a:rPr lang="de-DE" dirty="0" smtClean="0">
                <a:solidFill>
                  <a:schemeClr val="tx1"/>
                </a:solidFill>
                <a:latin typeface="Calibri" panose="020F0502020204030204" pitchFamily="34" charset="0"/>
              </a:rPr>
              <a:t>Grundlage für eine vergleichende Aufgabe zur angegebenen Fokussierung</a:t>
            </a:r>
          </a:p>
          <a:p>
            <a:pPr marL="285750" indent="-285750">
              <a:buFont typeface="Wingdings" pitchFamily="2" charset="2"/>
              <a:buChar char="§"/>
            </a:pPr>
            <a:r>
              <a:rPr lang="de-DE" dirty="0">
                <a:solidFill>
                  <a:schemeClr val="tx1"/>
                </a:solidFill>
                <a:latin typeface="Calibri" panose="020F0502020204030204" pitchFamily="34" charset="0"/>
              </a:rPr>
              <a:t>k</a:t>
            </a:r>
            <a:r>
              <a:rPr lang="de-DE" dirty="0" smtClean="0">
                <a:solidFill>
                  <a:schemeClr val="tx1"/>
                </a:solidFill>
                <a:latin typeface="Calibri" panose="020F0502020204030204" pitchFamily="34" charset="0"/>
              </a:rPr>
              <a:t>ein Bezug zur angegebenen Fokussierung</a:t>
            </a:r>
          </a:p>
          <a:p>
            <a:r>
              <a:rPr lang="de-DE" sz="1600" dirty="0">
                <a:latin typeface="Calibri" panose="020F0502020204030204" pitchFamily="34" charset="0"/>
              </a:rPr>
              <a:t>	</a:t>
            </a:r>
          </a:p>
        </p:txBody>
      </p:sp>
      <p:sp>
        <p:nvSpPr>
          <p:cNvPr id="21" name="Pfeil nach unten 20"/>
          <p:cNvSpPr/>
          <p:nvPr/>
        </p:nvSpPr>
        <p:spPr>
          <a:xfrm>
            <a:off x="2134021" y="3770086"/>
            <a:ext cx="180020" cy="499988"/>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26" name="Textfeld 25"/>
          <p:cNvSpPr txBox="1"/>
          <p:nvPr/>
        </p:nvSpPr>
        <p:spPr>
          <a:xfrm>
            <a:off x="221585" y="782119"/>
            <a:ext cx="5142503" cy="338554"/>
          </a:xfrm>
          <a:prstGeom prst="rect">
            <a:avLst/>
          </a:prstGeom>
          <a:noFill/>
        </p:spPr>
        <p:txBody>
          <a:bodyPr wrap="square" rtlCol="0">
            <a:spAutoFit/>
          </a:bodyPr>
          <a:lstStyle/>
          <a:p>
            <a:r>
              <a:rPr lang="de-DE" sz="1600" b="1" dirty="0" smtClean="0">
                <a:latin typeface="Calibri" panose="020F0502020204030204" pitchFamily="34" charset="0"/>
                <a:sym typeface="Wingdings" panose="05000000000000000000" pitchFamily="2" charset="2"/>
              </a:rPr>
              <a:t>MSW  Vorgaben Zentralabitur 2017 –  </a:t>
            </a:r>
            <a:r>
              <a:rPr lang="de-DE" sz="1600" b="1" dirty="0">
                <a:latin typeface="Calibri" panose="020F0502020204030204" pitchFamily="34" charset="0"/>
                <a:sym typeface="Wingdings" panose="05000000000000000000" pitchFamily="2" charset="2"/>
              </a:rPr>
              <a:t>Ernährungslehre</a:t>
            </a:r>
            <a:endParaRPr lang="de-DE" sz="1200" dirty="0"/>
          </a:p>
        </p:txBody>
      </p:sp>
    </p:spTree>
    <p:extLst>
      <p:ext uri="{BB962C8B-B14F-4D97-AF65-F5344CB8AC3E}">
        <p14:creationId xmlns:p14="http://schemas.microsoft.com/office/powerpoint/2010/main" val="553220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ppt_x"/>
                                          </p:val>
                                        </p:tav>
                                        <p:tav tm="100000">
                                          <p:val>
                                            <p:strVal val="#ppt_x"/>
                                          </p:val>
                                        </p:tav>
                                      </p:tavLst>
                                    </p:anim>
                                    <p:anim calcmode="lin" valueType="num">
                                      <p:cBhvr additive="base">
                                        <p:cTn id="8" dur="10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1000" fill="hold"/>
                                        <p:tgtEl>
                                          <p:spTgt spid="14"/>
                                        </p:tgtEl>
                                        <p:attrNameLst>
                                          <p:attrName>ppt_x</p:attrName>
                                        </p:attrNameLst>
                                      </p:cBhvr>
                                      <p:tavLst>
                                        <p:tav tm="0">
                                          <p:val>
                                            <p:strVal val="0-#ppt_w/2"/>
                                          </p:val>
                                        </p:tav>
                                        <p:tav tm="100000">
                                          <p:val>
                                            <p:strVal val="#ppt_x"/>
                                          </p:val>
                                        </p:tav>
                                      </p:tavLst>
                                    </p:anim>
                                    <p:anim calcmode="lin" valueType="num">
                                      <p:cBhvr additive="base">
                                        <p:cTn id="14" dur="10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1000" fill="hold"/>
                                        <p:tgtEl>
                                          <p:spTgt spid="21"/>
                                        </p:tgtEl>
                                        <p:attrNameLst>
                                          <p:attrName>ppt_x</p:attrName>
                                        </p:attrNameLst>
                                      </p:cBhvr>
                                      <p:tavLst>
                                        <p:tav tm="0">
                                          <p:val>
                                            <p:strVal val="#ppt_x"/>
                                          </p:val>
                                        </p:tav>
                                        <p:tav tm="100000">
                                          <p:val>
                                            <p:strVal val="#ppt_x"/>
                                          </p:val>
                                        </p:tav>
                                      </p:tavLst>
                                    </p:anim>
                                    <p:anim calcmode="lin" valueType="num">
                                      <p:cBhvr additive="base">
                                        <p:cTn id="20" dur="1000" fill="hold"/>
                                        <p:tgtEl>
                                          <p:spTgt spid="21"/>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1000" fill="hold"/>
                                        <p:tgtEl>
                                          <p:spTgt spid="15"/>
                                        </p:tgtEl>
                                        <p:attrNameLst>
                                          <p:attrName>ppt_x</p:attrName>
                                        </p:attrNameLst>
                                      </p:cBhvr>
                                      <p:tavLst>
                                        <p:tav tm="0">
                                          <p:val>
                                            <p:strVal val="1+#ppt_w/2"/>
                                          </p:val>
                                        </p:tav>
                                        <p:tav tm="100000">
                                          <p:val>
                                            <p:strVal val="#ppt_x"/>
                                          </p:val>
                                        </p:tav>
                                      </p:tavLst>
                                    </p:anim>
                                    <p:anim calcmode="lin" valueType="num">
                                      <p:cBhvr additive="base">
                                        <p:cTn id="26" dur="10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P spid="15" grpId="0" animBg="1"/>
      <p:bldP spid="21"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27</a:t>
            </a:fld>
            <a:endParaRPr lang="de-DE">
              <a:solidFill>
                <a:srgbClr val="808080"/>
              </a:solidFill>
            </a:endParaRPr>
          </a:p>
        </p:txBody>
      </p:sp>
      <p:sp>
        <p:nvSpPr>
          <p:cNvPr id="82946" name="Rectangle 2"/>
          <p:cNvSpPr>
            <a:spLocks noGrp="1" noChangeArrowheads="1"/>
          </p:cNvSpPr>
          <p:nvPr>
            <p:ph type="title"/>
          </p:nvPr>
        </p:nvSpPr>
        <p:spPr>
          <a:xfrm>
            <a:off x="611560" y="908720"/>
            <a:ext cx="8208912" cy="5256584"/>
          </a:xfrm>
          <a:noFill/>
        </p:spPr>
        <p:txBody>
          <a:bodyPr/>
          <a:lstStyle/>
          <a:p>
            <a:pPr algn="l"/>
            <a:r>
              <a:rPr lang="de-DE" sz="2800" u="sng" dirty="0" smtClean="0">
                <a:latin typeface="Calibri" panose="020F0502020204030204" pitchFamily="34" charset="0"/>
                <a:cs typeface="Times New Roman" charset="0"/>
              </a:rPr>
              <a:t>Themen:</a:t>
            </a:r>
            <a:r>
              <a:rPr lang="de-DE" sz="2800" b="1" dirty="0" smtClean="0">
                <a:latin typeface="Calibri" panose="020F0502020204030204" pitchFamily="34" charset="0"/>
                <a:cs typeface="Times New Roman" charset="0"/>
              </a:rPr>
              <a:t/>
            </a:r>
            <a:br>
              <a:rPr lang="de-DE" sz="2800" b="1" dirty="0" smtClean="0">
                <a:latin typeface="Calibri" panose="020F0502020204030204" pitchFamily="34" charset="0"/>
                <a:cs typeface="Times New Roman" charset="0"/>
              </a:rPr>
            </a:br>
            <a:r>
              <a:rPr lang="de-DE" sz="2400" dirty="0" smtClean="0">
                <a:solidFill>
                  <a:schemeClr val="tx1"/>
                </a:solidFill>
                <a:latin typeface="Calibri" panose="020F0502020204030204" pitchFamily="34" charset="0"/>
                <a:cs typeface="Times New Roman" charset="0"/>
              </a:rPr>
              <a:t>1. Vorgaben zum Zentralabitur 2017</a:t>
            </a:r>
            <a:br>
              <a:rPr lang="de-DE" sz="2400" dirty="0" smtClean="0">
                <a:solidFill>
                  <a:schemeClr val="tx1"/>
                </a:solidFill>
                <a:latin typeface="Calibri" panose="020F0502020204030204" pitchFamily="34" charset="0"/>
                <a:cs typeface="Times New Roman" charset="0"/>
              </a:rPr>
            </a:br>
            <a:r>
              <a:rPr lang="de-DE" sz="2400" dirty="0">
                <a:solidFill>
                  <a:schemeClr val="tx1"/>
                </a:solidFill>
                <a:latin typeface="Calibri" panose="020F0502020204030204" pitchFamily="34" charset="0"/>
                <a:cs typeface="Times New Roman" charset="0"/>
              </a:rPr>
              <a:t>	</a:t>
            </a:r>
            <a:r>
              <a:rPr lang="de-DE" sz="2000" dirty="0" smtClean="0">
                <a:solidFill>
                  <a:schemeClr val="tx1"/>
                </a:solidFill>
                <a:latin typeface="Calibri" panose="020F0502020204030204" pitchFamily="34" charset="0"/>
                <a:cs typeface="Times New Roman" charset="0"/>
              </a:rPr>
              <a:t>a) Bedeutung für den Kernlehrplan</a:t>
            </a:r>
            <a:br>
              <a:rPr lang="de-DE" sz="2000"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r>
              <a:rPr lang="de-DE" sz="2000" dirty="0" smtClean="0">
                <a:solidFill>
                  <a:schemeClr val="tx1"/>
                </a:solidFill>
                <a:latin typeface="Calibri" panose="020F0502020204030204" pitchFamily="34" charset="0"/>
                <a:cs typeface="Times New Roman" charset="0"/>
              </a:rPr>
              <a:t>b) Bedeutung für die Abiturklausuren</a:t>
            </a:r>
            <a:r>
              <a:rPr lang="de-DE" sz="2400" dirty="0" smtClean="0">
                <a:solidFill>
                  <a:schemeClr val="tx1"/>
                </a:solidFill>
                <a:latin typeface="Calibri" panose="020F0502020204030204" pitchFamily="34" charset="0"/>
                <a:cs typeface="Times New Roman" charset="0"/>
              </a:rPr>
              <a:t/>
            </a:r>
            <a:br>
              <a:rPr lang="de-DE" sz="2400" dirty="0" smtClean="0">
                <a:solidFill>
                  <a:schemeClr val="tx1"/>
                </a:solidFill>
                <a:latin typeface="Calibri" panose="020F0502020204030204" pitchFamily="34" charset="0"/>
                <a:cs typeface="Times New Roman" charset="0"/>
              </a:rPr>
            </a:br>
            <a:r>
              <a:rPr lang="de-DE" sz="2400" dirty="0" smtClean="0">
                <a:solidFill>
                  <a:schemeClr val="tx1"/>
                </a:solidFill>
                <a:latin typeface="Calibri" panose="020F0502020204030204" pitchFamily="34" charset="0"/>
                <a:cs typeface="Times New Roman" charset="0"/>
              </a:rPr>
              <a:t>2. Klausurkonzeption</a:t>
            </a:r>
            <a:r>
              <a:rPr lang="de-DE" sz="2000" dirty="0" smtClean="0">
                <a:solidFill>
                  <a:schemeClr val="tx1"/>
                </a:solidFill>
                <a:latin typeface="Calibri" panose="020F0502020204030204" pitchFamily="34" charset="0"/>
                <a:cs typeface="Times New Roman" charset="0"/>
              </a:rPr>
              <a:t/>
            </a:r>
            <a:br>
              <a:rPr lang="de-DE" sz="2000" dirty="0" smtClean="0">
                <a:solidFill>
                  <a:schemeClr val="tx1"/>
                </a:solidFill>
                <a:latin typeface="Calibri" panose="020F0502020204030204" pitchFamily="34" charset="0"/>
                <a:cs typeface="Times New Roman" charset="0"/>
              </a:rPr>
            </a:br>
            <a:r>
              <a:rPr lang="de-DE" sz="2000" dirty="0" smtClean="0">
                <a:solidFill>
                  <a:schemeClr val="tx1"/>
                </a:solidFill>
                <a:latin typeface="Calibri" panose="020F0502020204030204" pitchFamily="34" charset="0"/>
                <a:cs typeface="Times New Roman" charset="0"/>
              </a:rPr>
              <a:t>	</a:t>
            </a:r>
            <a:r>
              <a:rPr lang="de-DE" sz="2000" b="1" dirty="0" smtClean="0">
                <a:solidFill>
                  <a:schemeClr val="accent1"/>
                </a:solidFill>
                <a:effectLst>
                  <a:outerShdw blurRad="38100" dist="38100" dir="2700000" algn="tl">
                    <a:srgbClr val="000000">
                      <a:alpha val="43137"/>
                    </a:srgbClr>
                  </a:outerShdw>
                </a:effectLst>
                <a:latin typeface="Calibri" panose="020F0502020204030204" pitchFamily="34" charset="0"/>
                <a:cs typeface="Times New Roman" charset="0"/>
              </a:rPr>
              <a:t>a) Anforderungsbereiche und Operatoren</a:t>
            </a:r>
            <a:r>
              <a:rPr lang="de-DE" sz="2000" dirty="0" smtClean="0">
                <a:solidFill>
                  <a:schemeClr val="tx1"/>
                </a:solidFill>
                <a:latin typeface="Calibri" panose="020F0502020204030204" pitchFamily="34" charset="0"/>
                <a:cs typeface="Times New Roman" charset="0"/>
              </a:rPr>
              <a:t/>
            </a:r>
            <a:br>
              <a:rPr lang="de-DE" sz="2000" dirty="0" smtClean="0">
                <a:solidFill>
                  <a:schemeClr val="tx1"/>
                </a:solidFill>
                <a:latin typeface="Calibri" panose="020F0502020204030204" pitchFamily="34" charset="0"/>
                <a:cs typeface="Times New Roman" charset="0"/>
              </a:rPr>
            </a:br>
            <a:r>
              <a:rPr lang="de-DE" sz="2000" b="1" dirty="0" smtClean="0">
                <a:solidFill>
                  <a:schemeClr val="tx1"/>
                </a:solidFill>
                <a:latin typeface="Calibri" panose="020F0502020204030204" pitchFamily="34" charset="0"/>
                <a:cs typeface="Times New Roman" charset="0"/>
              </a:rPr>
              <a:t/>
            </a:r>
            <a:br>
              <a:rPr lang="de-DE" sz="2000" b="1"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endParaRPr lang="de-DE" sz="1800" dirty="0">
              <a:solidFill>
                <a:schemeClr val="tx1"/>
              </a:solidFill>
              <a:latin typeface="Calibri" panose="020F0502020204030204" pitchFamily="34" charset="0"/>
              <a:cs typeface="Times New Roman" charset="0"/>
            </a:endParaRPr>
          </a:p>
        </p:txBody>
      </p:sp>
    </p:spTree>
    <p:extLst>
      <p:ext uri="{BB962C8B-B14F-4D97-AF65-F5344CB8AC3E}">
        <p14:creationId xmlns:p14="http://schemas.microsoft.com/office/powerpoint/2010/main" val="12753193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28</a:t>
            </a:fld>
            <a:endParaRPr lang="de-DE">
              <a:solidFill>
                <a:srgbClr val="808080"/>
              </a:solidFill>
            </a:endParaRPr>
          </a:p>
        </p:txBody>
      </p:sp>
      <p:sp>
        <p:nvSpPr>
          <p:cNvPr id="2" name="Titel 1"/>
          <p:cNvSpPr>
            <a:spLocks noGrp="1"/>
          </p:cNvSpPr>
          <p:nvPr>
            <p:ph type="title"/>
          </p:nvPr>
        </p:nvSpPr>
        <p:spPr>
          <a:xfrm>
            <a:off x="220664" y="243880"/>
            <a:ext cx="5544616" cy="803176"/>
          </a:xfrm>
          <a:noFill/>
        </p:spPr>
        <p:txBody>
          <a:bodyPr/>
          <a:lstStyle/>
          <a:p>
            <a:pPr algn="l"/>
            <a:r>
              <a:rPr lang="de-DE" sz="2400" b="1" dirty="0" smtClean="0">
                <a:latin typeface="Calibri" panose="020F0502020204030204" pitchFamily="34" charset="0"/>
              </a:rPr>
              <a:t>Anforderungsbereiche</a:t>
            </a:r>
            <a:endParaRPr lang="de-DE" sz="2400" b="1" dirty="0">
              <a:latin typeface="Calibri" panose="020F0502020204030204" pitchFamily="34" charset="0"/>
            </a:endParaRPr>
          </a:p>
        </p:txBody>
      </p:sp>
      <p:sp>
        <p:nvSpPr>
          <p:cNvPr id="8" name="Textfeld 7"/>
          <p:cNvSpPr txBox="1"/>
          <p:nvPr/>
        </p:nvSpPr>
        <p:spPr>
          <a:xfrm>
            <a:off x="302042" y="1412776"/>
            <a:ext cx="3477870" cy="369332"/>
          </a:xfrm>
          <a:prstGeom prst="rect">
            <a:avLst/>
          </a:prstGeom>
          <a:solidFill>
            <a:schemeClr val="accent1"/>
          </a:solidFill>
          <a:ln w="25400">
            <a:solidFill>
              <a:schemeClr val="tx1"/>
            </a:solidFill>
          </a:ln>
        </p:spPr>
        <p:txBody>
          <a:bodyPr wrap="square" rtlCol="0">
            <a:spAutoFit/>
          </a:bodyPr>
          <a:lstStyle/>
          <a:p>
            <a:pPr>
              <a:tabLst>
                <a:tab pos="3225800" algn="l"/>
              </a:tabLst>
            </a:pPr>
            <a:r>
              <a:rPr lang="de-DE" dirty="0" smtClean="0">
                <a:latin typeface="Calibri" panose="020F0502020204030204" pitchFamily="34" charset="0"/>
                <a:sym typeface="Wingdings" panose="05000000000000000000" pitchFamily="2" charset="2"/>
              </a:rPr>
              <a:t>Anforderungsbereich I umfasst …</a:t>
            </a:r>
          </a:p>
        </p:txBody>
      </p:sp>
      <p:sp>
        <p:nvSpPr>
          <p:cNvPr id="15" name="Textfeld 14"/>
          <p:cNvSpPr txBox="1"/>
          <p:nvPr/>
        </p:nvSpPr>
        <p:spPr>
          <a:xfrm>
            <a:off x="945084" y="1916832"/>
            <a:ext cx="7539354" cy="1446550"/>
          </a:xfrm>
          <a:prstGeom prst="rect">
            <a:avLst/>
          </a:prstGeom>
          <a:solidFill>
            <a:srgbClr val="FFCCCC"/>
          </a:solidFill>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Wingdings" pitchFamily="2" charset="2"/>
              <a:buChar char="§"/>
            </a:pPr>
            <a:r>
              <a:rPr lang="de-DE" dirty="0">
                <a:latin typeface="Calibri" panose="020F0502020204030204" pitchFamily="34" charset="0"/>
              </a:rPr>
              <a:t>d</a:t>
            </a:r>
            <a:r>
              <a:rPr lang="de-DE" dirty="0" smtClean="0">
                <a:latin typeface="Calibri" panose="020F0502020204030204" pitchFamily="34" charset="0"/>
              </a:rPr>
              <a:t>as Wiedergeben von Sachverhalten und Kenntnissen im gelernten Zusammenhang,</a:t>
            </a:r>
          </a:p>
          <a:p>
            <a:pPr marL="285750" indent="-285750">
              <a:buFont typeface="Wingdings" pitchFamily="2" charset="2"/>
              <a:buChar char="§"/>
            </a:pPr>
            <a:r>
              <a:rPr lang="de-DE" dirty="0">
                <a:solidFill>
                  <a:schemeClr val="tx1"/>
                </a:solidFill>
                <a:latin typeface="Calibri" panose="020F0502020204030204" pitchFamily="34" charset="0"/>
              </a:rPr>
              <a:t>d</a:t>
            </a:r>
            <a:r>
              <a:rPr lang="de-DE" dirty="0" smtClean="0">
                <a:solidFill>
                  <a:schemeClr val="tx1"/>
                </a:solidFill>
                <a:latin typeface="Calibri" panose="020F0502020204030204" pitchFamily="34" charset="0"/>
              </a:rPr>
              <a:t>ie </a:t>
            </a:r>
            <a:r>
              <a:rPr lang="de-DE" dirty="0">
                <a:solidFill>
                  <a:schemeClr val="tx1"/>
                </a:solidFill>
                <a:latin typeface="Calibri" panose="020F0502020204030204" pitchFamily="34" charset="0"/>
              </a:rPr>
              <a:t>V</a:t>
            </a:r>
            <a:r>
              <a:rPr lang="de-DE" dirty="0" smtClean="0">
                <a:solidFill>
                  <a:schemeClr val="tx1"/>
                </a:solidFill>
                <a:latin typeface="Calibri" panose="020F0502020204030204" pitchFamily="34" charset="0"/>
              </a:rPr>
              <a:t>erständnissicherung sowie</a:t>
            </a:r>
          </a:p>
          <a:p>
            <a:pPr marL="285750" indent="-285750">
              <a:buFont typeface="Wingdings" pitchFamily="2" charset="2"/>
              <a:buChar char="§"/>
            </a:pPr>
            <a:r>
              <a:rPr lang="de-DE" dirty="0">
                <a:solidFill>
                  <a:schemeClr val="tx1"/>
                </a:solidFill>
                <a:latin typeface="Calibri" panose="020F0502020204030204" pitchFamily="34" charset="0"/>
              </a:rPr>
              <a:t>d</a:t>
            </a:r>
            <a:r>
              <a:rPr lang="de-DE" dirty="0" smtClean="0">
                <a:solidFill>
                  <a:schemeClr val="tx1"/>
                </a:solidFill>
                <a:latin typeface="Calibri" panose="020F0502020204030204" pitchFamily="34" charset="0"/>
              </a:rPr>
              <a:t>as Anwenden und Beschreiben geübter Arbeitstechniken und Verfahren.</a:t>
            </a:r>
          </a:p>
          <a:p>
            <a:r>
              <a:rPr lang="de-DE" sz="1600" dirty="0">
                <a:latin typeface="Calibri" panose="020F0502020204030204" pitchFamily="34" charset="0"/>
              </a:rPr>
              <a:t>	</a:t>
            </a:r>
          </a:p>
        </p:txBody>
      </p:sp>
      <p:sp>
        <p:nvSpPr>
          <p:cNvPr id="26" name="Textfeld 25"/>
          <p:cNvSpPr txBox="1"/>
          <p:nvPr/>
        </p:nvSpPr>
        <p:spPr>
          <a:xfrm>
            <a:off x="221585" y="782119"/>
            <a:ext cx="5070495" cy="523220"/>
          </a:xfrm>
          <a:prstGeom prst="rect">
            <a:avLst/>
          </a:prstGeom>
          <a:noFill/>
        </p:spPr>
        <p:txBody>
          <a:bodyPr wrap="square" rtlCol="0">
            <a:spAutoFit/>
          </a:bodyPr>
          <a:lstStyle/>
          <a:p>
            <a:r>
              <a:rPr lang="de-DE" sz="1600" b="1" dirty="0" smtClean="0">
                <a:latin typeface="Calibri" panose="020F0502020204030204" pitchFamily="34" charset="0"/>
                <a:sym typeface="Wingdings" panose="05000000000000000000" pitchFamily="2" charset="2"/>
              </a:rPr>
              <a:t>MSW  Vorgaben Zentralabitur 2017 –  Ernährungslehre</a:t>
            </a:r>
            <a:endParaRPr lang="de-DE" sz="1600" b="1" dirty="0">
              <a:latin typeface="Calibri" panose="020F0502020204030204" pitchFamily="34" charset="0"/>
              <a:sym typeface="Wingdings" panose="05000000000000000000" pitchFamily="2" charset="2"/>
            </a:endParaRPr>
          </a:p>
          <a:p>
            <a:endParaRPr lang="de-DE" sz="1200" dirty="0"/>
          </a:p>
        </p:txBody>
      </p:sp>
      <p:sp>
        <p:nvSpPr>
          <p:cNvPr id="29" name="Pfeil nach unten 28"/>
          <p:cNvSpPr/>
          <p:nvPr/>
        </p:nvSpPr>
        <p:spPr>
          <a:xfrm>
            <a:off x="4027439" y="1415098"/>
            <a:ext cx="153017" cy="367010"/>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6" name="Textfeld 15"/>
          <p:cNvSpPr txBox="1"/>
          <p:nvPr/>
        </p:nvSpPr>
        <p:spPr>
          <a:xfrm>
            <a:off x="962895" y="4221088"/>
            <a:ext cx="7539354" cy="1200329"/>
          </a:xfrm>
          <a:prstGeom prst="rect">
            <a:avLst/>
          </a:prstGeom>
          <a:solidFill>
            <a:srgbClr val="FFCCCC"/>
          </a:solidFill>
        </p:spPr>
        <p:style>
          <a:lnRef idx="2">
            <a:schemeClr val="dk1"/>
          </a:lnRef>
          <a:fillRef idx="1">
            <a:schemeClr val="lt1"/>
          </a:fillRef>
          <a:effectRef idx="0">
            <a:schemeClr val="dk1"/>
          </a:effectRef>
          <a:fontRef idx="minor">
            <a:schemeClr val="dk1"/>
          </a:fontRef>
        </p:style>
        <p:txBody>
          <a:bodyPr wrap="square" rtlCol="0">
            <a:spAutoFit/>
          </a:bodyPr>
          <a:lstStyle/>
          <a:p>
            <a:r>
              <a:rPr lang="de-DE" u="sng" dirty="0" smtClean="0">
                <a:latin typeface="Calibri" panose="020F0502020204030204" pitchFamily="34" charset="0"/>
              </a:rPr>
              <a:t>Beispiele:</a:t>
            </a:r>
          </a:p>
          <a:p>
            <a:pPr marL="285750" lvl="0" indent="-285750">
              <a:buFont typeface="Courier New"/>
              <a:buChar char="o"/>
            </a:pPr>
            <a:r>
              <a:rPr lang="de-DE" dirty="0">
                <a:latin typeface="Calibri" panose="020F0502020204030204" pitchFamily="34" charset="0"/>
              </a:rPr>
              <a:t>Geben Sie die den Blutcalciumspiegel beeinflussenden Faktoren an.</a:t>
            </a:r>
          </a:p>
          <a:p>
            <a:pPr marL="285750" indent="-285750">
              <a:buFont typeface="Courier New"/>
              <a:buChar char="o"/>
            </a:pPr>
            <a:r>
              <a:rPr lang="de-DE" dirty="0" smtClean="0">
                <a:latin typeface="Calibri" panose="020F0502020204030204" pitchFamily="34" charset="0"/>
              </a:rPr>
              <a:t>Beschreiben</a:t>
            </a:r>
            <a:r>
              <a:rPr lang="de-DE" dirty="0" smtClean="0">
                <a:solidFill>
                  <a:schemeClr val="tx1"/>
                </a:solidFill>
                <a:latin typeface="Calibri" panose="020F0502020204030204" pitchFamily="34" charset="0"/>
              </a:rPr>
              <a:t> </a:t>
            </a:r>
            <a:r>
              <a:rPr lang="de-DE" dirty="0">
                <a:solidFill>
                  <a:schemeClr val="tx1"/>
                </a:solidFill>
                <a:latin typeface="Calibri" panose="020F0502020204030204" pitchFamily="34" charset="0"/>
              </a:rPr>
              <a:t>Sie die Ergebnisse der 18tägigen LOGI-Diät hinsichtlich der Auswirkungen auf den Stoffwechsel von Diabetikern.</a:t>
            </a:r>
          </a:p>
        </p:txBody>
      </p:sp>
      <p:sp>
        <p:nvSpPr>
          <p:cNvPr id="17" name="Pfeil nach unten 16"/>
          <p:cNvSpPr/>
          <p:nvPr/>
        </p:nvSpPr>
        <p:spPr>
          <a:xfrm>
            <a:off x="1031866" y="3578150"/>
            <a:ext cx="180020" cy="499988"/>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2" name="Textfeld 11"/>
          <p:cNvSpPr txBox="1"/>
          <p:nvPr/>
        </p:nvSpPr>
        <p:spPr>
          <a:xfrm>
            <a:off x="1441346" y="3430385"/>
            <a:ext cx="6768751" cy="646331"/>
          </a:xfrm>
          <a:prstGeom prst="rect">
            <a:avLst/>
          </a:prstGeom>
          <a:noFill/>
        </p:spPr>
        <p:txBody>
          <a:bodyPr wrap="square" rtlCol="0">
            <a:spAutoFit/>
          </a:bodyPr>
          <a:lstStyle/>
          <a:p>
            <a:r>
              <a:rPr lang="de-DE" dirty="0" smtClean="0"/>
              <a:t>Prozentualer Anteil: </a:t>
            </a:r>
          </a:p>
          <a:p>
            <a:r>
              <a:rPr lang="de-DE" dirty="0"/>
              <a:t>c</a:t>
            </a:r>
            <a:r>
              <a:rPr lang="de-DE" dirty="0" smtClean="0"/>
              <a:t>a. 30 % = 16 Punkte von 54 für GK / 20 Punkte von 66  für LK </a:t>
            </a:r>
            <a:endParaRPr lang="de-DE" dirty="0"/>
          </a:p>
        </p:txBody>
      </p:sp>
    </p:spTree>
    <p:extLst>
      <p:ext uri="{BB962C8B-B14F-4D97-AF65-F5344CB8AC3E}">
        <p14:creationId xmlns:p14="http://schemas.microsoft.com/office/powerpoint/2010/main" val="3058071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ppt_x"/>
                                          </p:val>
                                        </p:tav>
                                        <p:tav tm="100000">
                                          <p:val>
                                            <p:strVal val="#ppt_x"/>
                                          </p:val>
                                        </p:tav>
                                      </p:tavLst>
                                    </p:anim>
                                    <p:anim calcmode="lin" valueType="num">
                                      <p:cBhvr additive="base">
                                        <p:cTn id="8" dur="10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9"/>
                                        </p:tgtEl>
                                        <p:attrNameLst>
                                          <p:attrName>style.visibility</p:attrName>
                                        </p:attrNameLst>
                                      </p:cBhvr>
                                      <p:to>
                                        <p:strVal val="visible"/>
                                      </p:to>
                                    </p:set>
                                    <p:anim calcmode="lin" valueType="num">
                                      <p:cBhvr additive="base">
                                        <p:cTn id="13" dur="1000" fill="hold"/>
                                        <p:tgtEl>
                                          <p:spTgt spid="29"/>
                                        </p:tgtEl>
                                        <p:attrNameLst>
                                          <p:attrName>ppt_x</p:attrName>
                                        </p:attrNameLst>
                                      </p:cBhvr>
                                      <p:tavLst>
                                        <p:tav tm="0">
                                          <p:val>
                                            <p:strVal val="#ppt_x"/>
                                          </p:val>
                                        </p:tav>
                                        <p:tav tm="100000">
                                          <p:val>
                                            <p:strVal val="#ppt_x"/>
                                          </p:val>
                                        </p:tav>
                                      </p:tavLst>
                                    </p:anim>
                                    <p:anim calcmode="lin" valueType="num">
                                      <p:cBhvr additive="base">
                                        <p:cTn id="14" dur="1000" fill="hold"/>
                                        <p:tgtEl>
                                          <p:spTgt spid="29"/>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1000" fill="hold"/>
                                        <p:tgtEl>
                                          <p:spTgt spid="15"/>
                                        </p:tgtEl>
                                        <p:attrNameLst>
                                          <p:attrName>ppt_x</p:attrName>
                                        </p:attrNameLst>
                                      </p:cBhvr>
                                      <p:tavLst>
                                        <p:tav tm="0">
                                          <p:val>
                                            <p:strVal val="0-#ppt_w/2"/>
                                          </p:val>
                                        </p:tav>
                                        <p:tav tm="100000">
                                          <p:val>
                                            <p:strVal val="#ppt_x"/>
                                          </p:val>
                                        </p:tav>
                                      </p:tavLst>
                                    </p:anim>
                                    <p:anim calcmode="lin" valueType="num">
                                      <p:cBhvr additive="base">
                                        <p:cTn id="20" dur="10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1000" fill="hold"/>
                                        <p:tgtEl>
                                          <p:spTgt spid="12"/>
                                        </p:tgtEl>
                                        <p:attrNameLst>
                                          <p:attrName>ppt_x</p:attrName>
                                        </p:attrNameLst>
                                      </p:cBhvr>
                                      <p:tavLst>
                                        <p:tav tm="0">
                                          <p:val>
                                            <p:strVal val="1+#ppt_w/2"/>
                                          </p:val>
                                        </p:tav>
                                        <p:tav tm="100000">
                                          <p:val>
                                            <p:strVal val="#ppt_x"/>
                                          </p:val>
                                        </p:tav>
                                      </p:tavLst>
                                    </p:anim>
                                    <p:anim calcmode="lin" valueType="num">
                                      <p:cBhvr additive="base">
                                        <p:cTn id="26" dur="10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1000" fill="hold"/>
                                        <p:tgtEl>
                                          <p:spTgt spid="17"/>
                                        </p:tgtEl>
                                        <p:attrNameLst>
                                          <p:attrName>ppt_x</p:attrName>
                                        </p:attrNameLst>
                                      </p:cBhvr>
                                      <p:tavLst>
                                        <p:tav tm="0">
                                          <p:val>
                                            <p:strVal val="#ppt_x"/>
                                          </p:val>
                                        </p:tav>
                                        <p:tav tm="100000">
                                          <p:val>
                                            <p:strVal val="#ppt_x"/>
                                          </p:val>
                                        </p:tav>
                                      </p:tavLst>
                                    </p:anim>
                                    <p:anim calcmode="lin" valueType="num">
                                      <p:cBhvr additive="base">
                                        <p:cTn id="32" dur="10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1000" fill="hold"/>
                                        <p:tgtEl>
                                          <p:spTgt spid="16"/>
                                        </p:tgtEl>
                                        <p:attrNameLst>
                                          <p:attrName>ppt_x</p:attrName>
                                        </p:attrNameLst>
                                      </p:cBhvr>
                                      <p:tavLst>
                                        <p:tav tm="0">
                                          <p:val>
                                            <p:strVal val="#ppt_x"/>
                                          </p:val>
                                        </p:tav>
                                        <p:tav tm="100000">
                                          <p:val>
                                            <p:strVal val="#ppt_x"/>
                                          </p:val>
                                        </p:tav>
                                      </p:tavLst>
                                    </p:anim>
                                    <p:anim calcmode="lin" valueType="num">
                                      <p:cBhvr additive="base">
                                        <p:cTn id="38" dur="10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5" grpId="0" animBg="1"/>
      <p:bldP spid="29" grpId="0" animBg="1"/>
      <p:bldP spid="16" grpId="0" animBg="1"/>
      <p:bldP spid="17" grpId="0" animBg="1"/>
      <p:bldP spid="1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29</a:t>
            </a:fld>
            <a:endParaRPr lang="de-DE">
              <a:solidFill>
                <a:srgbClr val="808080"/>
              </a:solidFill>
            </a:endParaRPr>
          </a:p>
        </p:txBody>
      </p:sp>
      <p:sp>
        <p:nvSpPr>
          <p:cNvPr id="2" name="Titel 1"/>
          <p:cNvSpPr>
            <a:spLocks noGrp="1"/>
          </p:cNvSpPr>
          <p:nvPr>
            <p:ph type="title"/>
          </p:nvPr>
        </p:nvSpPr>
        <p:spPr>
          <a:xfrm>
            <a:off x="220664" y="243880"/>
            <a:ext cx="5544616" cy="803176"/>
          </a:xfrm>
          <a:noFill/>
        </p:spPr>
        <p:txBody>
          <a:bodyPr/>
          <a:lstStyle/>
          <a:p>
            <a:pPr algn="l"/>
            <a:r>
              <a:rPr lang="de-DE" sz="2400" b="1" dirty="0" smtClean="0">
                <a:latin typeface="Calibri" panose="020F0502020204030204" pitchFamily="34" charset="0"/>
              </a:rPr>
              <a:t>Anforderungsbereiche</a:t>
            </a:r>
            <a:endParaRPr lang="de-DE" sz="2400" b="1" dirty="0">
              <a:latin typeface="Calibri" panose="020F0502020204030204" pitchFamily="34" charset="0"/>
            </a:endParaRPr>
          </a:p>
        </p:txBody>
      </p:sp>
      <p:sp>
        <p:nvSpPr>
          <p:cNvPr id="26" name="Textfeld 25"/>
          <p:cNvSpPr txBox="1"/>
          <p:nvPr/>
        </p:nvSpPr>
        <p:spPr>
          <a:xfrm>
            <a:off x="221585" y="782119"/>
            <a:ext cx="5142503" cy="523220"/>
          </a:xfrm>
          <a:prstGeom prst="rect">
            <a:avLst/>
          </a:prstGeom>
          <a:noFill/>
        </p:spPr>
        <p:txBody>
          <a:bodyPr wrap="square" rtlCol="0">
            <a:spAutoFit/>
          </a:bodyPr>
          <a:lstStyle/>
          <a:p>
            <a:r>
              <a:rPr lang="de-DE" sz="1600" b="1" dirty="0" smtClean="0">
                <a:latin typeface="Calibri" panose="020F0502020204030204" pitchFamily="34" charset="0"/>
                <a:sym typeface="Wingdings" panose="05000000000000000000" pitchFamily="2" charset="2"/>
              </a:rPr>
              <a:t>MSW  Vorgaben Zentralabitur 2017 –  Ernährungslehre</a:t>
            </a:r>
            <a:endParaRPr lang="de-DE" sz="1600" b="1" dirty="0">
              <a:latin typeface="Calibri" panose="020F0502020204030204" pitchFamily="34" charset="0"/>
              <a:sym typeface="Wingdings" panose="05000000000000000000" pitchFamily="2" charset="2"/>
            </a:endParaRPr>
          </a:p>
          <a:p>
            <a:endParaRPr lang="de-DE" sz="1200" dirty="0"/>
          </a:p>
        </p:txBody>
      </p:sp>
      <p:sp>
        <p:nvSpPr>
          <p:cNvPr id="28" name="Pfeil nach unten 27"/>
          <p:cNvSpPr/>
          <p:nvPr/>
        </p:nvSpPr>
        <p:spPr>
          <a:xfrm>
            <a:off x="4027439" y="1320851"/>
            <a:ext cx="153017" cy="367010"/>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3" name="Textfeld 12"/>
          <p:cNvSpPr txBox="1"/>
          <p:nvPr/>
        </p:nvSpPr>
        <p:spPr>
          <a:xfrm>
            <a:off x="302042" y="1320851"/>
            <a:ext cx="3477870" cy="369332"/>
          </a:xfrm>
          <a:prstGeom prst="rect">
            <a:avLst/>
          </a:prstGeom>
          <a:solidFill>
            <a:schemeClr val="accent1"/>
          </a:solidFill>
          <a:ln w="25400">
            <a:solidFill>
              <a:schemeClr val="tx1"/>
            </a:solidFill>
          </a:ln>
        </p:spPr>
        <p:txBody>
          <a:bodyPr wrap="square" rtlCol="0">
            <a:spAutoFit/>
          </a:bodyPr>
          <a:lstStyle/>
          <a:p>
            <a:pPr>
              <a:tabLst>
                <a:tab pos="3225800" algn="l"/>
              </a:tabLst>
            </a:pPr>
            <a:r>
              <a:rPr lang="de-DE" dirty="0" smtClean="0">
                <a:latin typeface="Calibri" panose="020F0502020204030204" pitchFamily="34" charset="0"/>
                <a:sym typeface="Wingdings" panose="05000000000000000000" pitchFamily="2" charset="2"/>
              </a:rPr>
              <a:t>Anforderungsbereich II umfasst …</a:t>
            </a:r>
          </a:p>
        </p:txBody>
      </p:sp>
      <p:sp>
        <p:nvSpPr>
          <p:cNvPr id="16" name="Textfeld 15"/>
          <p:cNvSpPr txBox="1"/>
          <p:nvPr/>
        </p:nvSpPr>
        <p:spPr>
          <a:xfrm>
            <a:off x="889596" y="1844824"/>
            <a:ext cx="7539354" cy="1723549"/>
          </a:xfrm>
          <a:prstGeom prst="rect">
            <a:avLst/>
          </a:prstGeom>
          <a:solidFill>
            <a:srgbClr val="FFCCCC"/>
          </a:solidFill>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Wingdings" pitchFamily="2" charset="2"/>
              <a:buChar char="§"/>
            </a:pPr>
            <a:r>
              <a:rPr lang="de-DE" dirty="0">
                <a:latin typeface="Calibri" panose="020F0502020204030204" pitchFamily="34" charset="0"/>
              </a:rPr>
              <a:t>d</a:t>
            </a:r>
            <a:r>
              <a:rPr lang="de-DE" dirty="0" smtClean="0">
                <a:latin typeface="Calibri" panose="020F0502020204030204" pitchFamily="34" charset="0"/>
              </a:rPr>
              <a:t>as selbstständige Auswählen, Anordnen, Verarbeiten, Erklären und Darstellen bekannter Sachverhalte unter vorgegebenen </a:t>
            </a:r>
            <a:r>
              <a:rPr lang="de-DE" dirty="0">
                <a:latin typeface="Calibri" panose="020F0502020204030204" pitchFamily="34" charset="0"/>
              </a:rPr>
              <a:t>G</a:t>
            </a:r>
            <a:r>
              <a:rPr lang="de-DE" dirty="0" smtClean="0">
                <a:latin typeface="Calibri" panose="020F0502020204030204" pitchFamily="34" charset="0"/>
              </a:rPr>
              <a:t>esichtspunkten in einem durch Übung bekannten Zusammenhang und</a:t>
            </a:r>
          </a:p>
          <a:p>
            <a:pPr marL="285750" indent="-285750">
              <a:buFont typeface="Wingdings" pitchFamily="2" charset="2"/>
              <a:buChar char="§"/>
            </a:pPr>
            <a:r>
              <a:rPr lang="de-DE" dirty="0" smtClean="0">
                <a:solidFill>
                  <a:schemeClr val="tx1"/>
                </a:solidFill>
                <a:latin typeface="Calibri" panose="020F0502020204030204" pitchFamily="34" charset="0"/>
              </a:rPr>
              <a:t>das selbstständige Übertragen und Anwenden des Gelernten auf vergleichbare neue Zusammenhänge und Sachverhalte.</a:t>
            </a:r>
            <a:r>
              <a:rPr lang="de-DE" sz="1600" dirty="0">
                <a:latin typeface="Calibri" panose="020F0502020204030204" pitchFamily="34" charset="0"/>
              </a:rPr>
              <a:t>	</a:t>
            </a:r>
            <a:endParaRPr lang="de-DE" sz="1600" dirty="0" smtClean="0">
              <a:latin typeface="Calibri" panose="020F0502020204030204" pitchFamily="34" charset="0"/>
            </a:endParaRPr>
          </a:p>
          <a:p>
            <a:endParaRPr lang="de-DE" sz="1600" dirty="0">
              <a:latin typeface="Calibri" panose="020F0502020204030204" pitchFamily="34" charset="0"/>
            </a:endParaRPr>
          </a:p>
        </p:txBody>
      </p:sp>
      <p:sp>
        <p:nvSpPr>
          <p:cNvPr id="12" name="Pfeil nach unten 11"/>
          <p:cNvSpPr/>
          <p:nvPr/>
        </p:nvSpPr>
        <p:spPr>
          <a:xfrm>
            <a:off x="925938" y="3751001"/>
            <a:ext cx="180020" cy="499988"/>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4" name="Textfeld 13"/>
          <p:cNvSpPr txBox="1"/>
          <p:nvPr/>
        </p:nvSpPr>
        <p:spPr>
          <a:xfrm>
            <a:off x="876300" y="4581128"/>
            <a:ext cx="7539354" cy="1477328"/>
          </a:xfrm>
          <a:prstGeom prst="rect">
            <a:avLst/>
          </a:prstGeom>
          <a:solidFill>
            <a:srgbClr val="FFCCCC"/>
          </a:solidFill>
        </p:spPr>
        <p:style>
          <a:lnRef idx="2">
            <a:schemeClr val="dk1"/>
          </a:lnRef>
          <a:fillRef idx="1">
            <a:schemeClr val="lt1"/>
          </a:fillRef>
          <a:effectRef idx="0">
            <a:schemeClr val="dk1"/>
          </a:effectRef>
          <a:fontRef idx="minor">
            <a:schemeClr val="dk1"/>
          </a:fontRef>
        </p:style>
        <p:txBody>
          <a:bodyPr wrap="square" rtlCol="0">
            <a:spAutoFit/>
          </a:bodyPr>
          <a:lstStyle/>
          <a:p>
            <a:r>
              <a:rPr lang="de-DE" u="sng" dirty="0" smtClean="0">
                <a:latin typeface="Calibri" panose="020F0502020204030204" pitchFamily="34" charset="0"/>
              </a:rPr>
              <a:t>Beispiele:</a:t>
            </a:r>
            <a:endParaRPr lang="de-DE" u="sng" dirty="0" smtClean="0">
              <a:solidFill>
                <a:schemeClr val="tx1"/>
              </a:solidFill>
              <a:latin typeface="Calibri" panose="020F0502020204030204" pitchFamily="34" charset="0"/>
            </a:endParaRPr>
          </a:p>
          <a:p>
            <a:pPr marL="285750" indent="-285750">
              <a:buFont typeface="Courier New"/>
              <a:buChar char="o"/>
            </a:pPr>
            <a:r>
              <a:rPr lang="de-DE" dirty="0">
                <a:solidFill>
                  <a:schemeClr val="tx1"/>
                </a:solidFill>
                <a:latin typeface="Calibri" panose="020F0502020204030204" pitchFamily="34" charset="0"/>
              </a:rPr>
              <a:t>Vergleichen Sie die Ernährungsempfehlungen mit der tatsächlichen Versorgung der Seniorinnen. </a:t>
            </a:r>
          </a:p>
          <a:p>
            <a:pPr marL="285750" indent="-285750">
              <a:buFont typeface="Courier New"/>
              <a:buChar char="o"/>
            </a:pPr>
            <a:r>
              <a:rPr lang="de-DE" dirty="0">
                <a:solidFill>
                  <a:schemeClr val="tx1"/>
                </a:solidFill>
                <a:latin typeface="Calibri" panose="020F0502020204030204" pitchFamily="34" charset="0"/>
              </a:rPr>
              <a:t>Erläutern Sie den Zusammenhang zwischen metabolischem Syndrom und Diabetes Typ 2</a:t>
            </a:r>
            <a:r>
              <a:rPr lang="de-DE" dirty="0" smtClean="0">
                <a:solidFill>
                  <a:schemeClr val="tx1"/>
                </a:solidFill>
                <a:latin typeface="Calibri" panose="020F0502020204030204" pitchFamily="34" charset="0"/>
              </a:rPr>
              <a:t>.</a:t>
            </a:r>
            <a:endParaRPr lang="de-DE" dirty="0">
              <a:solidFill>
                <a:schemeClr val="tx1"/>
              </a:solidFill>
              <a:latin typeface="Calibri" panose="020F0502020204030204" pitchFamily="34" charset="0"/>
            </a:endParaRPr>
          </a:p>
        </p:txBody>
      </p:sp>
      <p:sp>
        <p:nvSpPr>
          <p:cNvPr id="15" name="Textfeld 14"/>
          <p:cNvSpPr txBox="1"/>
          <p:nvPr/>
        </p:nvSpPr>
        <p:spPr>
          <a:xfrm>
            <a:off x="1403648" y="3719810"/>
            <a:ext cx="6768751" cy="646331"/>
          </a:xfrm>
          <a:prstGeom prst="rect">
            <a:avLst/>
          </a:prstGeom>
          <a:noFill/>
        </p:spPr>
        <p:txBody>
          <a:bodyPr wrap="square" rtlCol="0">
            <a:spAutoFit/>
          </a:bodyPr>
          <a:lstStyle/>
          <a:p>
            <a:r>
              <a:rPr lang="de-DE" dirty="0" smtClean="0"/>
              <a:t>Prozentualer Anteil: </a:t>
            </a:r>
          </a:p>
          <a:p>
            <a:r>
              <a:rPr lang="de-DE" dirty="0"/>
              <a:t>c</a:t>
            </a:r>
            <a:r>
              <a:rPr lang="de-DE" dirty="0" smtClean="0"/>
              <a:t>a. 50 % = 28 Punkte von 54 für GK / 34 Punkte von 66 für LK </a:t>
            </a:r>
            <a:endParaRPr lang="de-DE" dirty="0"/>
          </a:p>
        </p:txBody>
      </p:sp>
    </p:spTree>
    <p:extLst>
      <p:ext uri="{BB962C8B-B14F-4D97-AF65-F5344CB8AC3E}">
        <p14:creationId xmlns:p14="http://schemas.microsoft.com/office/powerpoint/2010/main" val="1393149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000" fill="hold"/>
                                        <p:tgtEl>
                                          <p:spTgt spid="13"/>
                                        </p:tgtEl>
                                        <p:attrNameLst>
                                          <p:attrName>ppt_x</p:attrName>
                                        </p:attrNameLst>
                                      </p:cBhvr>
                                      <p:tavLst>
                                        <p:tav tm="0">
                                          <p:val>
                                            <p:strVal val="#ppt_x"/>
                                          </p:val>
                                        </p:tav>
                                        <p:tav tm="100000">
                                          <p:val>
                                            <p:strVal val="#ppt_x"/>
                                          </p:val>
                                        </p:tav>
                                      </p:tavLst>
                                    </p:anim>
                                    <p:anim calcmode="lin" valueType="num">
                                      <p:cBhvr additive="base">
                                        <p:cTn id="8" dur="10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additive="base">
                                        <p:cTn id="13" dur="1000" fill="hold"/>
                                        <p:tgtEl>
                                          <p:spTgt spid="28"/>
                                        </p:tgtEl>
                                        <p:attrNameLst>
                                          <p:attrName>ppt_x</p:attrName>
                                        </p:attrNameLst>
                                      </p:cBhvr>
                                      <p:tavLst>
                                        <p:tav tm="0">
                                          <p:val>
                                            <p:strVal val="#ppt_x"/>
                                          </p:val>
                                        </p:tav>
                                        <p:tav tm="100000">
                                          <p:val>
                                            <p:strVal val="#ppt_x"/>
                                          </p:val>
                                        </p:tav>
                                      </p:tavLst>
                                    </p:anim>
                                    <p:anim calcmode="lin" valueType="num">
                                      <p:cBhvr additive="base">
                                        <p:cTn id="14" dur="1000" fill="hold"/>
                                        <p:tgtEl>
                                          <p:spTgt spid="2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0-#ppt_w/2"/>
                                          </p:val>
                                        </p:tav>
                                        <p:tav tm="100000">
                                          <p:val>
                                            <p:strVal val="#ppt_x"/>
                                          </p:val>
                                        </p:tav>
                                      </p:tavLst>
                                    </p:anim>
                                    <p:anim calcmode="lin" valueType="num">
                                      <p:cBhvr additive="base">
                                        <p:cTn id="20" dur="10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1000" fill="hold"/>
                                        <p:tgtEl>
                                          <p:spTgt spid="15"/>
                                        </p:tgtEl>
                                        <p:attrNameLst>
                                          <p:attrName>ppt_x</p:attrName>
                                        </p:attrNameLst>
                                      </p:cBhvr>
                                      <p:tavLst>
                                        <p:tav tm="0">
                                          <p:val>
                                            <p:strVal val="1+#ppt_w/2"/>
                                          </p:val>
                                        </p:tav>
                                        <p:tav tm="100000">
                                          <p:val>
                                            <p:strVal val="#ppt_x"/>
                                          </p:val>
                                        </p:tav>
                                      </p:tavLst>
                                    </p:anim>
                                    <p:anim calcmode="lin" valueType="num">
                                      <p:cBhvr additive="base">
                                        <p:cTn id="26" dur="10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1000" fill="hold"/>
                                        <p:tgtEl>
                                          <p:spTgt spid="12"/>
                                        </p:tgtEl>
                                        <p:attrNameLst>
                                          <p:attrName>ppt_x</p:attrName>
                                        </p:attrNameLst>
                                      </p:cBhvr>
                                      <p:tavLst>
                                        <p:tav tm="0">
                                          <p:val>
                                            <p:strVal val="#ppt_x"/>
                                          </p:val>
                                        </p:tav>
                                        <p:tav tm="100000">
                                          <p:val>
                                            <p:strVal val="#ppt_x"/>
                                          </p:val>
                                        </p:tav>
                                      </p:tavLst>
                                    </p:anim>
                                    <p:anim calcmode="lin" valueType="num">
                                      <p:cBhvr additive="base">
                                        <p:cTn id="32" dur="10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1000" fill="hold"/>
                                        <p:tgtEl>
                                          <p:spTgt spid="14"/>
                                        </p:tgtEl>
                                        <p:attrNameLst>
                                          <p:attrName>ppt_x</p:attrName>
                                        </p:attrNameLst>
                                      </p:cBhvr>
                                      <p:tavLst>
                                        <p:tav tm="0">
                                          <p:val>
                                            <p:strVal val="#ppt_x"/>
                                          </p:val>
                                        </p:tav>
                                        <p:tav tm="100000">
                                          <p:val>
                                            <p:strVal val="#ppt_x"/>
                                          </p:val>
                                        </p:tav>
                                      </p:tavLst>
                                    </p:anim>
                                    <p:anim calcmode="lin" valueType="num">
                                      <p:cBhvr additive="base">
                                        <p:cTn id="38" dur="10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3" grpId="0" animBg="1"/>
      <p:bldP spid="16" grpId="0" animBg="1"/>
      <p:bldP spid="12" grpId="0" animBg="1"/>
      <p:bldP spid="14" grpId="0" animBg="1"/>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3</a:t>
            </a:fld>
            <a:endParaRPr lang="de-DE">
              <a:solidFill>
                <a:srgbClr val="808080"/>
              </a:solidFill>
            </a:endParaRPr>
          </a:p>
        </p:txBody>
      </p:sp>
      <p:sp>
        <p:nvSpPr>
          <p:cNvPr id="82946" name="Rectangle 2"/>
          <p:cNvSpPr>
            <a:spLocks noGrp="1" noChangeArrowheads="1"/>
          </p:cNvSpPr>
          <p:nvPr>
            <p:ph type="title"/>
          </p:nvPr>
        </p:nvSpPr>
        <p:spPr>
          <a:xfrm>
            <a:off x="611560" y="908720"/>
            <a:ext cx="8208912" cy="5256584"/>
          </a:xfrm>
          <a:noFill/>
        </p:spPr>
        <p:txBody>
          <a:bodyPr/>
          <a:lstStyle/>
          <a:p>
            <a:pPr algn="l"/>
            <a:r>
              <a:rPr lang="de-DE" sz="2800" u="sng" dirty="0" smtClean="0">
                <a:latin typeface="Calibri" panose="020F0502020204030204" pitchFamily="34" charset="0"/>
                <a:cs typeface="Times New Roman" charset="0"/>
              </a:rPr>
              <a:t>Themen:</a:t>
            </a:r>
            <a:r>
              <a:rPr lang="de-DE" sz="2800" b="1" dirty="0" smtClean="0">
                <a:latin typeface="Calibri" panose="020F0502020204030204" pitchFamily="34" charset="0"/>
                <a:cs typeface="Times New Roman" charset="0"/>
              </a:rPr>
              <a:t/>
            </a:r>
            <a:br>
              <a:rPr lang="de-DE" sz="2800" b="1" dirty="0" smtClean="0">
                <a:latin typeface="Calibri" panose="020F0502020204030204" pitchFamily="34" charset="0"/>
                <a:cs typeface="Times New Roman" charset="0"/>
              </a:rPr>
            </a:br>
            <a:r>
              <a:rPr lang="de-DE" sz="2400" dirty="0" smtClean="0">
                <a:solidFill>
                  <a:schemeClr val="tx1"/>
                </a:solidFill>
                <a:latin typeface="Calibri" panose="020F0502020204030204" pitchFamily="34" charset="0"/>
                <a:cs typeface="Times New Roman" charset="0"/>
              </a:rPr>
              <a:t>1. Vorgaben zum Zentralabitur 2017</a:t>
            </a:r>
            <a:br>
              <a:rPr lang="de-DE" sz="2400" dirty="0" smtClean="0">
                <a:solidFill>
                  <a:schemeClr val="tx1"/>
                </a:solidFill>
                <a:latin typeface="Calibri" panose="020F0502020204030204" pitchFamily="34" charset="0"/>
                <a:cs typeface="Times New Roman" charset="0"/>
              </a:rPr>
            </a:br>
            <a:r>
              <a:rPr lang="de-DE" sz="2400" dirty="0">
                <a:solidFill>
                  <a:schemeClr val="tx1"/>
                </a:solidFill>
                <a:latin typeface="Calibri" panose="020F0502020204030204" pitchFamily="34" charset="0"/>
                <a:cs typeface="Times New Roman" charset="0"/>
              </a:rPr>
              <a:t>	</a:t>
            </a:r>
            <a:r>
              <a:rPr lang="de-DE" sz="2000" b="1" dirty="0" smtClean="0">
                <a:solidFill>
                  <a:srgbClr val="00B050"/>
                </a:solidFill>
                <a:effectLst>
                  <a:outerShdw blurRad="38100" dist="38100" dir="2700000" algn="tl">
                    <a:srgbClr val="000000">
                      <a:alpha val="43137"/>
                    </a:srgbClr>
                  </a:outerShdw>
                </a:effectLst>
                <a:latin typeface="Calibri" panose="020F0502020204030204" pitchFamily="34" charset="0"/>
                <a:cs typeface="Times New Roman" charset="0"/>
              </a:rPr>
              <a:t>a) Bedeutung für den Kernlehrplan</a:t>
            </a:r>
            <a:r>
              <a:rPr lang="de-DE" sz="2000" dirty="0" smtClean="0">
                <a:solidFill>
                  <a:schemeClr val="tx1"/>
                </a:solidFill>
                <a:latin typeface="Calibri" panose="020F0502020204030204" pitchFamily="34" charset="0"/>
                <a:cs typeface="Times New Roman" charset="0"/>
              </a:rPr>
              <a:t/>
            </a:r>
            <a:br>
              <a:rPr lang="de-DE" sz="2000" dirty="0" smtClean="0">
                <a:solidFill>
                  <a:schemeClr val="tx1"/>
                </a:solidFill>
                <a:latin typeface="Calibri" panose="020F0502020204030204" pitchFamily="34" charset="0"/>
                <a:cs typeface="Times New Roman" charset="0"/>
              </a:rPr>
            </a:br>
            <a:r>
              <a:rPr lang="de-DE" sz="2000" b="1" dirty="0" smtClean="0">
                <a:solidFill>
                  <a:schemeClr val="tx1"/>
                </a:solidFill>
                <a:latin typeface="Calibri" panose="020F0502020204030204" pitchFamily="34" charset="0"/>
                <a:cs typeface="Times New Roman" charset="0"/>
              </a:rPr>
              <a:t/>
            </a:r>
            <a:br>
              <a:rPr lang="de-DE" sz="2000" b="1"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endParaRPr lang="de-DE" sz="1800" dirty="0">
              <a:solidFill>
                <a:schemeClr val="tx1"/>
              </a:solidFill>
              <a:latin typeface="Calibri" panose="020F0502020204030204" pitchFamily="34" charset="0"/>
              <a:cs typeface="Times New Roman" charset="0"/>
            </a:endParaRPr>
          </a:p>
        </p:txBody>
      </p:sp>
    </p:spTree>
    <p:extLst>
      <p:ext uri="{BB962C8B-B14F-4D97-AF65-F5344CB8AC3E}">
        <p14:creationId xmlns:p14="http://schemas.microsoft.com/office/powerpoint/2010/main" val="42754664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30</a:t>
            </a:fld>
            <a:endParaRPr lang="de-DE">
              <a:solidFill>
                <a:srgbClr val="808080"/>
              </a:solidFill>
            </a:endParaRPr>
          </a:p>
        </p:txBody>
      </p:sp>
      <p:sp>
        <p:nvSpPr>
          <p:cNvPr id="2" name="Titel 1"/>
          <p:cNvSpPr>
            <a:spLocks noGrp="1"/>
          </p:cNvSpPr>
          <p:nvPr>
            <p:ph type="title"/>
          </p:nvPr>
        </p:nvSpPr>
        <p:spPr>
          <a:xfrm>
            <a:off x="220664" y="243880"/>
            <a:ext cx="5544616" cy="803176"/>
          </a:xfrm>
          <a:noFill/>
        </p:spPr>
        <p:txBody>
          <a:bodyPr/>
          <a:lstStyle/>
          <a:p>
            <a:pPr algn="l"/>
            <a:r>
              <a:rPr lang="de-DE" sz="2400" b="1" dirty="0" smtClean="0">
                <a:latin typeface="Calibri" panose="020F0502020204030204" pitchFamily="34" charset="0"/>
              </a:rPr>
              <a:t>Anforderungsbereiche</a:t>
            </a:r>
            <a:endParaRPr lang="de-DE" sz="2400" b="1" dirty="0">
              <a:latin typeface="Calibri" panose="020F0502020204030204" pitchFamily="34" charset="0"/>
            </a:endParaRPr>
          </a:p>
        </p:txBody>
      </p:sp>
      <p:sp>
        <p:nvSpPr>
          <p:cNvPr id="26" name="Textfeld 25"/>
          <p:cNvSpPr txBox="1"/>
          <p:nvPr/>
        </p:nvSpPr>
        <p:spPr>
          <a:xfrm>
            <a:off x="221585" y="782119"/>
            <a:ext cx="5862583" cy="338554"/>
          </a:xfrm>
          <a:prstGeom prst="rect">
            <a:avLst/>
          </a:prstGeom>
          <a:noFill/>
        </p:spPr>
        <p:txBody>
          <a:bodyPr wrap="square" rtlCol="0">
            <a:spAutoFit/>
          </a:bodyPr>
          <a:lstStyle/>
          <a:p>
            <a:r>
              <a:rPr lang="de-DE" sz="1600" b="1" dirty="0" smtClean="0">
                <a:latin typeface="Calibri" panose="020F0502020204030204" pitchFamily="34" charset="0"/>
                <a:sym typeface="Wingdings" panose="05000000000000000000" pitchFamily="2" charset="2"/>
              </a:rPr>
              <a:t>MSW  Vorgaben Zentralabitur 2017 –  </a:t>
            </a:r>
            <a:r>
              <a:rPr lang="de-DE" sz="1600" b="1" dirty="0">
                <a:latin typeface="Calibri" panose="020F0502020204030204" pitchFamily="34" charset="0"/>
                <a:sym typeface="Wingdings" panose="05000000000000000000" pitchFamily="2" charset="2"/>
              </a:rPr>
              <a:t>Ernährungslehre</a:t>
            </a:r>
            <a:endParaRPr lang="de-DE" sz="1200" dirty="0"/>
          </a:p>
        </p:txBody>
      </p:sp>
      <p:sp>
        <p:nvSpPr>
          <p:cNvPr id="28" name="Pfeil nach unten 27"/>
          <p:cNvSpPr/>
          <p:nvPr/>
        </p:nvSpPr>
        <p:spPr>
          <a:xfrm>
            <a:off x="4027439" y="1320851"/>
            <a:ext cx="153017" cy="367010"/>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3" name="Textfeld 12"/>
          <p:cNvSpPr txBox="1"/>
          <p:nvPr/>
        </p:nvSpPr>
        <p:spPr>
          <a:xfrm>
            <a:off x="302042" y="1320851"/>
            <a:ext cx="3477870" cy="369332"/>
          </a:xfrm>
          <a:prstGeom prst="rect">
            <a:avLst/>
          </a:prstGeom>
          <a:solidFill>
            <a:schemeClr val="accent1"/>
          </a:solidFill>
          <a:ln w="25400">
            <a:solidFill>
              <a:schemeClr val="tx1"/>
            </a:solidFill>
          </a:ln>
        </p:spPr>
        <p:txBody>
          <a:bodyPr wrap="square" rtlCol="0">
            <a:spAutoFit/>
          </a:bodyPr>
          <a:lstStyle/>
          <a:p>
            <a:pPr>
              <a:tabLst>
                <a:tab pos="3225800" algn="l"/>
              </a:tabLst>
            </a:pPr>
            <a:r>
              <a:rPr lang="de-DE" dirty="0" smtClean="0">
                <a:latin typeface="Calibri" panose="020F0502020204030204" pitchFamily="34" charset="0"/>
                <a:sym typeface="Wingdings" panose="05000000000000000000" pitchFamily="2" charset="2"/>
              </a:rPr>
              <a:t>Anforderungsbereich III umfasst …</a:t>
            </a:r>
          </a:p>
        </p:txBody>
      </p:sp>
      <p:sp>
        <p:nvSpPr>
          <p:cNvPr id="16" name="Textfeld 15"/>
          <p:cNvSpPr txBox="1"/>
          <p:nvPr/>
        </p:nvSpPr>
        <p:spPr>
          <a:xfrm>
            <a:off x="889596" y="1844824"/>
            <a:ext cx="7539354" cy="2031325"/>
          </a:xfrm>
          <a:prstGeom prst="rect">
            <a:avLst/>
          </a:prstGeom>
          <a:solidFill>
            <a:srgbClr val="FFCCCC"/>
          </a:solidFill>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Wingdings" pitchFamily="2" charset="2"/>
              <a:buChar char="§"/>
            </a:pPr>
            <a:r>
              <a:rPr lang="de-DE" dirty="0">
                <a:latin typeface="Calibri" panose="020F0502020204030204" pitchFamily="34" charset="0"/>
              </a:rPr>
              <a:t>d</a:t>
            </a:r>
            <a:r>
              <a:rPr lang="de-DE" dirty="0" smtClean="0">
                <a:latin typeface="Calibri" panose="020F0502020204030204" pitchFamily="34" charset="0"/>
              </a:rPr>
              <a:t>as Verarbeiten komplexer Sachverhalte mit dem Ziel, zu selbstständigen Lösungen, Gestaltungen oder Deutungen, Folgerungen, Verallgemeinerungen, Begründungen und Wertungen zu gelangen.</a:t>
            </a:r>
          </a:p>
          <a:p>
            <a:pPr marL="285750" indent="-285750">
              <a:buFont typeface="Wingdings" pitchFamily="2" charset="2"/>
              <a:buChar char="§"/>
            </a:pPr>
            <a:r>
              <a:rPr lang="de-DE" dirty="0" smtClean="0">
                <a:latin typeface="Calibri" panose="020F0502020204030204" pitchFamily="34" charset="0"/>
              </a:rPr>
              <a:t>Schülerinnen und Schüler wählen dabei </a:t>
            </a:r>
            <a:r>
              <a:rPr lang="de-DE" dirty="0" smtClean="0">
                <a:solidFill>
                  <a:schemeClr val="tx1"/>
                </a:solidFill>
                <a:latin typeface="Calibri" panose="020F0502020204030204" pitchFamily="34" charset="0"/>
              </a:rPr>
              <a:t>selbstständig geeignete Arbeits-techniken und Verfahren zur Bewältigung der Aufgabe aus und wenden sie auf neue Problemstellungen an und reflektieren das eigene Vorgehen.</a:t>
            </a:r>
          </a:p>
          <a:p>
            <a:r>
              <a:rPr lang="de-DE" dirty="0" smtClean="0">
                <a:solidFill>
                  <a:schemeClr val="tx1"/>
                </a:solidFill>
                <a:latin typeface="Calibri" panose="020F0502020204030204" pitchFamily="34" charset="0"/>
              </a:rPr>
              <a:t> </a:t>
            </a:r>
            <a:endParaRPr lang="de-DE" sz="1600" dirty="0">
              <a:latin typeface="Calibri" panose="020F0502020204030204" pitchFamily="34" charset="0"/>
            </a:endParaRPr>
          </a:p>
        </p:txBody>
      </p:sp>
      <p:sp>
        <p:nvSpPr>
          <p:cNvPr id="12" name="Pfeil nach unten 11"/>
          <p:cNvSpPr/>
          <p:nvPr/>
        </p:nvSpPr>
        <p:spPr>
          <a:xfrm>
            <a:off x="932483" y="4078235"/>
            <a:ext cx="180020" cy="499988"/>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4" name="Textfeld 13"/>
          <p:cNvSpPr txBox="1"/>
          <p:nvPr/>
        </p:nvSpPr>
        <p:spPr>
          <a:xfrm>
            <a:off x="899592" y="4725144"/>
            <a:ext cx="7539354" cy="1477328"/>
          </a:xfrm>
          <a:prstGeom prst="rect">
            <a:avLst/>
          </a:prstGeom>
          <a:solidFill>
            <a:srgbClr val="FFCCCC"/>
          </a:solidFill>
        </p:spPr>
        <p:style>
          <a:lnRef idx="2">
            <a:schemeClr val="dk1"/>
          </a:lnRef>
          <a:fillRef idx="1">
            <a:schemeClr val="lt1"/>
          </a:fillRef>
          <a:effectRef idx="0">
            <a:schemeClr val="dk1"/>
          </a:effectRef>
          <a:fontRef idx="minor">
            <a:schemeClr val="dk1"/>
          </a:fontRef>
        </p:style>
        <p:txBody>
          <a:bodyPr wrap="square" rtlCol="0">
            <a:spAutoFit/>
          </a:bodyPr>
          <a:lstStyle/>
          <a:p>
            <a:r>
              <a:rPr lang="de-DE" u="sng" dirty="0" smtClean="0">
                <a:latin typeface="Calibri" panose="020F0502020204030204" pitchFamily="34" charset="0"/>
              </a:rPr>
              <a:t>Beispiele:</a:t>
            </a:r>
            <a:endParaRPr lang="de-DE" u="sng" dirty="0" smtClean="0">
              <a:solidFill>
                <a:schemeClr val="tx1"/>
              </a:solidFill>
              <a:latin typeface="Calibri" panose="020F0502020204030204" pitchFamily="34" charset="0"/>
            </a:endParaRPr>
          </a:p>
          <a:p>
            <a:pPr marL="177800" indent="-177800">
              <a:buFont typeface="Courier New" pitchFamily="49" charset="0"/>
              <a:buChar char="o"/>
            </a:pPr>
            <a:r>
              <a:rPr lang="de-DE" dirty="0">
                <a:latin typeface="Calibri"/>
                <a:cs typeface="Calibri"/>
              </a:rPr>
              <a:t>Bewerten Sie die Eignung von „Golden Rice“ zur Bekämpfung eines Vitamin-A-Mangels in </a:t>
            </a:r>
            <a:r>
              <a:rPr lang="de-DE" dirty="0" smtClean="0">
                <a:latin typeface="Calibri"/>
                <a:cs typeface="Calibri"/>
              </a:rPr>
              <a:t>Entwicklungsländern. </a:t>
            </a:r>
          </a:p>
          <a:p>
            <a:pPr marL="177800" lvl="0" indent="-177800">
              <a:buFont typeface="Courier New" pitchFamily="49" charset="0"/>
              <a:buChar char="o"/>
            </a:pPr>
            <a:r>
              <a:rPr lang="de-DE" dirty="0" smtClean="0">
                <a:latin typeface="Calibri"/>
                <a:cs typeface="Calibri"/>
              </a:rPr>
              <a:t>Nehmen </a:t>
            </a:r>
            <a:r>
              <a:rPr lang="de-DE" dirty="0">
                <a:latin typeface="Calibri"/>
                <a:cs typeface="Calibri"/>
              </a:rPr>
              <a:t>Sie Stellung zur Eignung des vorgestellten Diät-Konzepts für eine dauerhafte Gewichtsabnahme</a:t>
            </a:r>
            <a:r>
              <a:rPr lang="de-DE" dirty="0" smtClean="0">
                <a:latin typeface="Calibri"/>
                <a:cs typeface="Calibri"/>
              </a:rPr>
              <a:t>.</a:t>
            </a:r>
            <a:endParaRPr lang="de-DE" dirty="0">
              <a:latin typeface="Calibri"/>
              <a:cs typeface="Calibri"/>
            </a:endParaRPr>
          </a:p>
        </p:txBody>
      </p:sp>
      <p:sp>
        <p:nvSpPr>
          <p:cNvPr id="11" name="Textfeld 10"/>
          <p:cNvSpPr txBox="1"/>
          <p:nvPr/>
        </p:nvSpPr>
        <p:spPr>
          <a:xfrm>
            <a:off x="1403648" y="4005064"/>
            <a:ext cx="6768751" cy="646331"/>
          </a:xfrm>
          <a:prstGeom prst="rect">
            <a:avLst/>
          </a:prstGeom>
          <a:noFill/>
        </p:spPr>
        <p:txBody>
          <a:bodyPr wrap="square" rtlCol="0">
            <a:spAutoFit/>
          </a:bodyPr>
          <a:lstStyle/>
          <a:p>
            <a:r>
              <a:rPr lang="de-DE" dirty="0" smtClean="0"/>
              <a:t>Prozentualer Anteil: </a:t>
            </a:r>
          </a:p>
          <a:p>
            <a:r>
              <a:rPr lang="de-DE" dirty="0"/>
              <a:t>c</a:t>
            </a:r>
            <a:r>
              <a:rPr lang="de-DE" dirty="0" smtClean="0"/>
              <a:t>a. 20 % = 10 Punkte von 54 für GK / 12 Punkte von 66 für LK </a:t>
            </a:r>
            <a:endParaRPr lang="de-DE" dirty="0"/>
          </a:p>
        </p:txBody>
      </p:sp>
    </p:spTree>
    <p:extLst>
      <p:ext uri="{BB962C8B-B14F-4D97-AF65-F5344CB8AC3E}">
        <p14:creationId xmlns:p14="http://schemas.microsoft.com/office/powerpoint/2010/main" val="250748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000" fill="hold"/>
                                        <p:tgtEl>
                                          <p:spTgt spid="13"/>
                                        </p:tgtEl>
                                        <p:attrNameLst>
                                          <p:attrName>ppt_x</p:attrName>
                                        </p:attrNameLst>
                                      </p:cBhvr>
                                      <p:tavLst>
                                        <p:tav tm="0">
                                          <p:val>
                                            <p:strVal val="#ppt_x"/>
                                          </p:val>
                                        </p:tav>
                                        <p:tav tm="100000">
                                          <p:val>
                                            <p:strVal val="#ppt_x"/>
                                          </p:val>
                                        </p:tav>
                                      </p:tavLst>
                                    </p:anim>
                                    <p:anim calcmode="lin" valueType="num">
                                      <p:cBhvr additive="base">
                                        <p:cTn id="8" dur="10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additive="base">
                                        <p:cTn id="13" dur="1000" fill="hold"/>
                                        <p:tgtEl>
                                          <p:spTgt spid="28"/>
                                        </p:tgtEl>
                                        <p:attrNameLst>
                                          <p:attrName>ppt_x</p:attrName>
                                        </p:attrNameLst>
                                      </p:cBhvr>
                                      <p:tavLst>
                                        <p:tav tm="0">
                                          <p:val>
                                            <p:strVal val="#ppt_x"/>
                                          </p:val>
                                        </p:tav>
                                        <p:tav tm="100000">
                                          <p:val>
                                            <p:strVal val="#ppt_x"/>
                                          </p:val>
                                        </p:tav>
                                      </p:tavLst>
                                    </p:anim>
                                    <p:anim calcmode="lin" valueType="num">
                                      <p:cBhvr additive="base">
                                        <p:cTn id="14" dur="1000" fill="hold"/>
                                        <p:tgtEl>
                                          <p:spTgt spid="2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0-#ppt_w/2"/>
                                          </p:val>
                                        </p:tav>
                                        <p:tav tm="100000">
                                          <p:val>
                                            <p:strVal val="#ppt_x"/>
                                          </p:val>
                                        </p:tav>
                                      </p:tavLst>
                                    </p:anim>
                                    <p:anim calcmode="lin" valueType="num">
                                      <p:cBhvr additive="base">
                                        <p:cTn id="20" dur="10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1000" fill="hold"/>
                                        <p:tgtEl>
                                          <p:spTgt spid="11"/>
                                        </p:tgtEl>
                                        <p:attrNameLst>
                                          <p:attrName>ppt_x</p:attrName>
                                        </p:attrNameLst>
                                      </p:cBhvr>
                                      <p:tavLst>
                                        <p:tav tm="0">
                                          <p:val>
                                            <p:strVal val="1+#ppt_w/2"/>
                                          </p:val>
                                        </p:tav>
                                        <p:tav tm="100000">
                                          <p:val>
                                            <p:strVal val="#ppt_x"/>
                                          </p:val>
                                        </p:tav>
                                      </p:tavLst>
                                    </p:anim>
                                    <p:anim calcmode="lin" valueType="num">
                                      <p:cBhvr additive="base">
                                        <p:cTn id="26" dur="10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1000" fill="hold"/>
                                        <p:tgtEl>
                                          <p:spTgt spid="12"/>
                                        </p:tgtEl>
                                        <p:attrNameLst>
                                          <p:attrName>ppt_x</p:attrName>
                                        </p:attrNameLst>
                                      </p:cBhvr>
                                      <p:tavLst>
                                        <p:tav tm="0">
                                          <p:val>
                                            <p:strVal val="#ppt_x"/>
                                          </p:val>
                                        </p:tav>
                                        <p:tav tm="100000">
                                          <p:val>
                                            <p:strVal val="#ppt_x"/>
                                          </p:val>
                                        </p:tav>
                                      </p:tavLst>
                                    </p:anim>
                                    <p:anim calcmode="lin" valueType="num">
                                      <p:cBhvr additive="base">
                                        <p:cTn id="32" dur="10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1000" fill="hold"/>
                                        <p:tgtEl>
                                          <p:spTgt spid="14"/>
                                        </p:tgtEl>
                                        <p:attrNameLst>
                                          <p:attrName>ppt_x</p:attrName>
                                        </p:attrNameLst>
                                      </p:cBhvr>
                                      <p:tavLst>
                                        <p:tav tm="0">
                                          <p:val>
                                            <p:strVal val="#ppt_x"/>
                                          </p:val>
                                        </p:tav>
                                        <p:tav tm="100000">
                                          <p:val>
                                            <p:strVal val="#ppt_x"/>
                                          </p:val>
                                        </p:tav>
                                      </p:tavLst>
                                    </p:anim>
                                    <p:anim calcmode="lin" valueType="num">
                                      <p:cBhvr additive="base">
                                        <p:cTn id="38" dur="10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3" grpId="0" animBg="1"/>
      <p:bldP spid="16" grpId="0" animBg="1"/>
      <p:bldP spid="12" grpId="0" animBg="1"/>
      <p:bldP spid="14" grpId="0" animBg="1"/>
      <p:bldP spid="1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31</a:t>
            </a:fld>
            <a:endParaRPr lang="de-DE">
              <a:solidFill>
                <a:srgbClr val="808080"/>
              </a:solidFill>
            </a:endParaRPr>
          </a:p>
        </p:txBody>
      </p:sp>
      <p:sp>
        <p:nvSpPr>
          <p:cNvPr id="2" name="Titel 1"/>
          <p:cNvSpPr>
            <a:spLocks noGrp="1"/>
          </p:cNvSpPr>
          <p:nvPr>
            <p:ph type="title"/>
          </p:nvPr>
        </p:nvSpPr>
        <p:spPr>
          <a:xfrm>
            <a:off x="220664" y="243880"/>
            <a:ext cx="5544616" cy="803176"/>
          </a:xfrm>
          <a:noFill/>
        </p:spPr>
        <p:txBody>
          <a:bodyPr/>
          <a:lstStyle/>
          <a:p>
            <a:pPr algn="l"/>
            <a:r>
              <a:rPr lang="de-DE" sz="2400" b="1" dirty="0" smtClean="0">
                <a:latin typeface="Calibri" panose="020F0502020204030204" pitchFamily="34" charset="0"/>
              </a:rPr>
              <a:t>Operatoren</a:t>
            </a:r>
            <a:endParaRPr lang="de-DE" sz="2400" b="1" dirty="0">
              <a:latin typeface="Calibri" panose="020F0502020204030204" pitchFamily="34" charset="0"/>
            </a:endParaRPr>
          </a:p>
        </p:txBody>
      </p:sp>
      <p:sp>
        <p:nvSpPr>
          <p:cNvPr id="26" name="Textfeld 25"/>
          <p:cNvSpPr txBox="1"/>
          <p:nvPr/>
        </p:nvSpPr>
        <p:spPr>
          <a:xfrm>
            <a:off x="221585" y="782119"/>
            <a:ext cx="5358527" cy="338554"/>
          </a:xfrm>
          <a:prstGeom prst="rect">
            <a:avLst/>
          </a:prstGeom>
          <a:noFill/>
        </p:spPr>
        <p:txBody>
          <a:bodyPr wrap="square" rtlCol="0">
            <a:spAutoFit/>
          </a:bodyPr>
          <a:lstStyle/>
          <a:p>
            <a:r>
              <a:rPr lang="de-DE" sz="1600" b="1" dirty="0" smtClean="0">
                <a:latin typeface="Calibri" panose="020F0502020204030204" pitchFamily="34" charset="0"/>
                <a:sym typeface="Wingdings" panose="05000000000000000000" pitchFamily="2" charset="2"/>
              </a:rPr>
              <a:t>MSW  Vorgaben Zentralabitur 2017 –  </a:t>
            </a:r>
            <a:r>
              <a:rPr lang="de-DE" sz="1600" b="1" dirty="0">
                <a:latin typeface="Calibri" panose="020F0502020204030204" pitchFamily="34" charset="0"/>
                <a:sym typeface="Wingdings" panose="05000000000000000000" pitchFamily="2" charset="2"/>
              </a:rPr>
              <a:t>Ernährungslehre</a:t>
            </a:r>
            <a:endParaRPr lang="de-DE" sz="1200" dirty="0"/>
          </a:p>
        </p:txBody>
      </p:sp>
      <p:sp>
        <p:nvSpPr>
          <p:cNvPr id="28" name="Pfeil nach unten 27"/>
          <p:cNvSpPr/>
          <p:nvPr/>
        </p:nvSpPr>
        <p:spPr>
          <a:xfrm>
            <a:off x="2145969" y="1320851"/>
            <a:ext cx="121776" cy="379958"/>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3" name="Textfeld 12"/>
          <p:cNvSpPr txBox="1"/>
          <p:nvPr/>
        </p:nvSpPr>
        <p:spPr>
          <a:xfrm>
            <a:off x="302042" y="1320851"/>
            <a:ext cx="1677670" cy="369332"/>
          </a:xfrm>
          <a:prstGeom prst="rect">
            <a:avLst/>
          </a:prstGeom>
          <a:solidFill>
            <a:schemeClr val="accent1"/>
          </a:solidFill>
          <a:ln w="25400">
            <a:solidFill>
              <a:schemeClr val="tx1"/>
            </a:solidFill>
          </a:ln>
        </p:spPr>
        <p:txBody>
          <a:bodyPr wrap="square" rtlCol="0">
            <a:spAutoFit/>
          </a:bodyPr>
          <a:lstStyle/>
          <a:p>
            <a:pPr>
              <a:tabLst>
                <a:tab pos="3225800" algn="l"/>
              </a:tabLst>
            </a:pPr>
            <a:r>
              <a:rPr lang="de-DE" dirty="0" smtClean="0">
                <a:latin typeface="Calibri" panose="020F0502020204030204" pitchFamily="34" charset="0"/>
                <a:sym typeface="Wingdings" panose="05000000000000000000" pitchFamily="2" charset="2"/>
              </a:rPr>
              <a:t>Operatoren …</a:t>
            </a:r>
          </a:p>
        </p:txBody>
      </p:sp>
      <p:sp>
        <p:nvSpPr>
          <p:cNvPr id="16" name="Textfeld 15"/>
          <p:cNvSpPr txBox="1"/>
          <p:nvPr/>
        </p:nvSpPr>
        <p:spPr>
          <a:xfrm>
            <a:off x="899592" y="1916832"/>
            <a:ext cx="7539354" cy="1200329"/>
          </a:xfrm>
          <a:prstGeom prst="rect">
            <a:avLst/>
          </a:prstGeom>
          <a:solidFill>
            <a:srgbClr val="FFCCCC"/>
          </a:solidFill>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Wingdings" pitchFamily="2" charset="2"/>
              <a:buChar char="§"/>
            </a:pPr>
            <a:r>
              <a:rPr lang="de-DE" dirty="0">
                <a:latin typeface="Calibri" panose="020F0502020204030204" pitchFamily="34" charset="0"/>
              </a:rPr>
              <a:t>l</a:t>
            </a:r>
            <a:r>
              <a:rPr lang="de-DE" dirty="0" smtClean="0">
                <a:latin typeface="Calibri" panose="020F0502020204030204" pitchFamily="34" charset="0"/>
              </a:rPr>
              <a:t>eiten </a:t>
            </a:r>
            <a:r>
              <a:rPr lang="de-DE" u="sng" dirty="0" smtClean="0">
                <a:latin typeface="Calibri" panose="020F0502020204030204" pitchFamily="34" charset="0"/>
              </a:rPr>
              <a:t>alle</a:t>
            </a:r>
            <a:r>
              <a:rPr lang="de-DE" dirty="0" smtClean="0">
                <a:latin typeface="Calibri" panose="020F0502020204030204" pitchFamily="34" charset="0"/>
              </a:rPr>
              <a:t> Arbeitsaufträge ein,</a:t>
            </a:r>
          </a:p>
          <a:p>
            <a:pPr marL="285750" indent="-285750">
              <a:buFont typeface="Wingdings" pitchFamily="2" charset="2"/>
              <a:buChar char="§"/>
            </a:pPr>
            <a:r>
              <a:rPr lang="de-DE" dirty="0">
                <a:latin typeface="Calibri" panose="020F0502020204030204" pitchFamily="34" charset="0"/>
              </a:rPr>
              <a:t>s</a:t>
            </a:r>
            <a:r>
              <a:rPr lang="de-DE" dirty="0" smtClean="0">
                <a:latin typeface="Calibri" panose="020F0502020204030204" pitchFamily="34" charset="0"/>
              </a:rPr>
              <a:t>teuern Anforderungsbereiche an,</a:t>
            </a:r>
          </a:p>
          <a:p>
            <a:pPr marL="285750" indent="-285750">
              <a:buFont typeface="Wingdings" pitchFamily="2" charset="2"/>
              <a:buChar char="§"/>
            </a:pPr>
            <a:r>
              <a:rPr lang="de-DE" dirty="0">
                <a:latin typeface="Calibri" panose="020F0502020204030204" pitchFamily="34" charset="0"/>
              </a:rPr>
              <a:t>k</a:t>
            </a:r>
            <a:r>
              <a:rPr lang="de-DE" dirty="0" smtClean="0">
                <a:latin typeface="Calibri" panose="020F0502020204030204" pitchFamily="34" charset="0"/>
              </a:rPr>
              <a:t>önnen je nach Komplexität und Schwierigkeitsgrad des Arbeitsauftrags unterschiedlichen Anforderungsbereichen</a:t>
            </a:r>
            <a:r>
              <a:rPr lang="de-DE" b="1" dirty="0" smtClean="0">
                <a:solidFill>
                  <a:srgbClr val="FF0000"/>
                </a:solidFill>
                <a:latin typeface="Calibri" panose="020F0502020204030204" pitchFamily="34" charset="0"/>
              </a:rPr>
              <a:t>*</a:t>
            </a:r>
            <a:r>
              <a:rPr lang="de-DE" dirty="0" smtClean="0">
                <a:latin typeface="Calibri" panose="020F0502020204030204" pitchFamily="34" charset="0"/>
              </a:rPr>
              <a:t> zugeordnet werden</a:t>
            </a:r>
            <a:r>
              <a:rPr lang="de-DE" dirty="0">
                <a:latin typeface="Calibri" panose="020F0502020204030204" pitchFamily="34" charset="0"/>
              </a:rPr>
              <a:t>.</a:t>
            </a:r>
            <a:endParaRPr lang="de-DE" dirty="0" smtClean="0">
              <a:latin typeface="Calibri" panose="020F0502020204030204" pitchFamily="34" charset="0"/>
            </a:endParaRPr>
          </a:p>
        </p:txBody>
      </p:sp>
      <p:sp>
        <p:nvSpPr>
          <p:cNvPr id="12" name="Pfeil nach unten 11"/>
          <p:cNvSpPr/>
          <p:nvPr/>
        </p:nvSpPr>
        <p:spPr>
          <a:xfrm>
            <a:off x="1043608" y="3212976"/>
            <a:ext cx="82751" cy="216024"/>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4" name="Textfeld 13"/>
          <p:cNvSpPr txBox="1"/>
          <p:nvPr/>
        </p:nvSpPr>
        <p:spPr>
          <a:xfrm>
            <a:off x="899592" y="3501008"/>
            <a:ext cx="7539354" cy="923330"/>
          </a:xfrm>
          <a:prstGeom prst="rect">
            <a:avLst/>
          </a:prstGeom>
          <a:solidFill>
            <a:srgbClr val="FFCCCC"/>
          </a:solidFill>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Tx/>
              <a:buChar char="•"/>
            </a:pPr>
            <a:r>
              <a:rPr lang="de-DE" b="1" dirty="0">
                <a:solidFill>
                  <a:srgbClr val="FF0000"/>
                </a:solidFill>
                <a:latin typeface="Calibri" panose="020F0502020204030204" pitchFamily="34" charset="0"/>
              </a:rPr>
              <a:t>* </a:t>
            </a:r>
            <a:r>
              <a:rPr lang="de-DE" u="sng" dirty="0" smtClean="0">
                <a:latin typeface="Calibri" panose="020F0502020204030204" pitchFamily="34" charset="0"/>
              </a:rPr>
              <a:t>Beispiel:</a:t>
            </a:r>
            <a:r>
              <a:rPr lang="de-DE" dirty="0" smtClean="0">
                <a:latin typeface="Calibri" panose="020F0502020204030204" pitchFamily="34" charset="0"/>
              </a:rPr>
              <a:t> </a:t>
            </a:r>
          </a:p>
          <a:p>
            <a:r>
              <a:rPr lang="de-DE" dirty="0">
                <a:latin typeface="Calibri"/>
                <a:cs typeface="Calibri"/>
              </a:rPr>
              <a:t>Erläutern Sie anhand von M2 und M3 die physiologischen Funktionen der Ascorbinsäure</a:t>
            </a:r>
            <a:r>
              <a:rPr lang="de-DE" dirty="0" smtClean="0">
                <a:latin typeface="Calibri"/>
                <a:cs typeface="Calibri"/>
              </a:rPr>
              <a:t>.</a:t>
            </a:r>
            <a:endParaRPr lang="de-DE" dirty="0">
              <a:latin typeface="Calibri"/>
              <a:cs typeface="Calibri"/>
            </a:endParaRPr>
          </a:p>
        </p:txBody>
      </p:sp>
      <p:sp>
        <p:nvSpPr>
          <p:cNvPr id="3" name="Textfeld 2"/>
          <p:cNvSpPr txBox="1"/>
          <p:nvPr/>
        </p:nvSpPr>
        <p:spPr>
          <a:xfrm>
            <a:off x="2477185" y="1301901"/>
            <a:ext cx="5959104" cy="646331"/>
          </a:xfrm>
          <a:prstGeom prst="rect">
            <a:avLst/>
          </a:prstGeom>
          <a:noFill/>
        </p:spPr>
        <p:txBody>
          <a:bodyPr wrap="square" rtlCol="0">
            <a:spAutoFit/>
          </a:bodyPr>
          <a:lstStyle/>
          <a:p>
            <a:r>
              <a:rPr lang="de-DE" dirty="0">
                <a:solidFill>
                  <a:schemeClr val="dk1"/>
                </a:solidFill>
                <a:latin typeface="Calibri" panose="020F0502020204030204" pitchFamily="34" charset="0"/>
              </a:rPr>
              <a:t>Neue Operatoren sind: </a:t>
            </a:r>
            <a:r>
              <a:rPr lang="de-DE" dirty="0" smtClean="0">
                <a:solidFill>
                  <a:schemeClr val="dk1"/>
                </a:solidFill>
                <a:latin typeface="Calibri" panose="020F0502020204030204" pitchFamily="34" charset="0"/>
              </a:rPr>
              <a:t>dokumentieren</a:t>
            </a:r>
            <a:r>
              <a:rPr lang="de-DE" dirty="0">
                <a:solidFill>
                  <a:schemeClr val="dk1"/>
                </a:solidFill>
                <a:latin typeface="Calibri" panose="020F0502020204030204" pitchFamily="34" charset="0"/>
              </a:rPr>
              <a:t>, durchführen, </a:t>
            </a:r>
            <a:r>
              <a:rPr lang="de-DE" dirty="0" smtClean="0">
                <a:solidFill>
                  <a:schemeClr val="dk1"/>
                </a:solidFill>
                <a:latin typeface="Calibri" panose="020F0502020204030204" pitchFamily="34" charset="0"/>
              </a:rPr>
              <a:t>zuordnen (statt ordnen) </a:t>
            </a:r>
            <a:endParaRPr lang="de-DE" dirty="0">
              <a:solidFill>
                <a:schemeClr val="dk1"/>
              </a:solidFill>
              <a:latin typeface="Calibri" panose="020F0502020204030204" pitchFamily="34" charset="0"/>
            </a:endParaRPr>
          </a:p>
        </p:txBody>
      </p:sp>
      <p:graphicFrame>
        <p:nvGraphicFramePr>
          <p:cNvPr id="4" name="Tabelle 3"/>
          <p:cNvGraphicFramePr>
            <a:graphicFrameLocks noGrp="1"/>
          </p:cNvGraphicFramePr>
          <p:nvPr>
            <p:extLst>
              <p:ext uri="{D42A27DB-BD31-4B8C-83A1-F6EECF244321}">
                <p14:modId xmlns:p14="http://schemas.microsoft.com/office/powerpoint/2010/main" val="1427464731"/>
              </p:ext>
            </p:extLst>
          </p:nvPr>
        </p:nvGraphicFramePr>
        <p:xfrm>
          <a:off x="971600" y="4437112"/>
          <a:ext cx="7539355" cy="2125980"/>
        </p:xfrm>
        <a:graphic>
          <a:graphicData uri="http://schemas.openxmlformats.org/drawingml/2006/table">
            <a:tbl>
              <a:tblPr firstRow="1" firstCol="1" lastRow="1" lastCol="1" bandRow="1" bandCol="1">
                <a:tableStyleId>{5C22544A-7EE6-4342-B048-85BDC9FD1C3A}</a:tableStyleId>
              </a:tblPr>
              <a:tblGrid>
                <a:gridCol w="412191"/>
                <a:gridCol w="5475068"/>
                <a:gridCol w="826048"/>
                <a:gridCol w="826048"/>
              </a:tblGrid>
              <a:tr h="0">
                <a:tc>
                  <a:txBody>
                    <a:bodyPr/>
                    <a:lstStyle/>
                    <a:p>
                      <a:pPr algn="ctr">
                        <a:spcAft>
                          <a:spcPts val="0"/>
                        </a:spcAft>
                        <a:tabLst>
                          <a:tab pos="180340" algn="l"/>
                        </a:tabLst>
                      </a:pPr>
                      <a:r>
                        <a:rPr lang="de-DE" sz="1000" dirty="0">
                          <a:effectLst/>
                          <a:latin typeface="Arial"/>
                          <a:ea typeface="Times New Roman"/>
                          <a:cs typeface="Arial"/>
                        </a:rPr>
                        <a:t>1</a:t>
                      </a:r>
                      <a:endParaRPr lang="de-DE" sz="1100" dirty="0">
                        <a:effectLst/>
                        <a:latin typeface="Arial"/>
                        <a:ea typeface="Times New Roman"/>
                        <a:cs typeface="Times New Roman"/>
                      </a:endParaRPr>
                    </a:p>
                  </a:txBody>
                  <a:tcPr marL="36195" marR="36195" marT="36195" marB="36195"/>
                </a:tc>
                <a:tc>
                  <a:txBody>
                    <a:bodyPr/>
                    <a:lstStyle/>
                    <a:p>
                      <a:pPr>
                        <a:spcAft>
                          <a:spcPts val="0"/>
                        </a:spcAft>
                        <a:tabLst>
                          <a:tab pos="180340" algn="l"/>
                        </a:tabLst>
                      </a:pPr>
                      <a:r>
                        <a:rPr lang="de-DE" sz="1000" dirty="0">
                          <a:effectLst/>
                          <a:latin typeface="Arial"/>
                          <a:ea typeface="Times New Roman"/>
                          <a:cs typeface="Times New Roman"/>
                        </a:rPr>
                        <a:t>erläutert </a:t>
                      </a:r>
                      <a:r>
                        <a:rPr lang="de-DE" sz="1000" dirty="0" smtClean="0">
                          <a:effectLst/>
                          <a:latin typeface="Arial"/>
                          <a:ea typeface="Times New Roman"/>
                          <a:cs typeface="Times New Roman"/>
                        </a:rPr>
                        <a:t>sinngemäß, </a:t>
                      </a:r>
                      <a:r>
                        <a:rPr lang="de-DE" sz="1000" dirty="0">
                          <a:effectLst/>
                          <a:latin typeface="Arial"/>
                          <a:ea typeface="Times New Roman"/>
                          <a:cs typeface="Times New Roman"/>
                        </a:rPr>
                        <a:t>dass</a:t>
                      </a:r>
                      <a:endParaRPr lang="de-DE" sz="1100" dirty="0">
                        <a:effectLst/>
                        <a:latin typeface="Arial"/>
                        <a:ea typeface="Times New Roman"/>
                        <a:cs typeface="Times New Roman"/>
                      </a:endParaRPr>
                    </a:p>
                    <a:p>
                      <a:pPr marL="144145" indent="-144145">
                        <a:spcAft>
                          <a:spcPts val="0"/>
                        </a:spcAft>
                        <a:tabLst>
                          <a:tab pos="180340" algn="l"/>
                          <a:tab pos="144145" algn="l"/>
                        </a:tabLst>
                      </a:pPr>
                      <a:r>
                        <a:rPr lang="de-DE" sz="1000" dirty="0">
                          <a:effectLst/>
                          <a:latin typeface="Arial"/>
                          <a:ea typeface="Times New Roman"/>
                          <a:cs typeface="Times New Roman"/>
                        </a:rPr>
                        <a:t>-	Ascorbinsäure zusammen mit Vitamin A und E als Antioxidans wirkt;</a:t>
                      </a:r>
                      <a:endParaRPr lang="de-DE" sz="1100" dirty="0">
                        <a:effectLst/>
                        <a:latin typeface="Arial"/>
                        <a:ea typeface="Times New Roman"/>
                        <a:cs typeface="Times New Roman"/>
                      </a:endParaRPr>
                    </a:p>
                    <a:p>
                      <a:pPr marL="144145" indent="-144145">
                        <a:spcAft>
                          <a:spcPts val="0"/>
                        </a:spcAft>
                        <a:tabLst>
                          <a:tab pos="180340" algn="l"/>
                          <a:tab pos="144145" algn="l"/>
                        </a:tabLst>
                      </a:pPr>
                      <a:r>
                        <a:rPr lang="de-DE" sz="1000" dirty="0">
                          <a:effectLst/>
                          <a:latin typeface="Arial"/>
                          <a:ea typeface="Times New Roman"/>
                          <a:cs typeface="Times New Roman"/>
                        </a:rPr>
                        <a:t>-	Ascorbinsäure Teil eines oxidativen Schutzsystems des Körpers vor freien Radikalen ist;</a:t>
                      </a:r>
                      <a:endParaRPr lang="de-DE" sz="1100" dirty="0">
                        <a:effectLst/>
                        <a:latin typeface="Arial"/>
                        <a:ea typeface="Times New Roman"/>
                        <a:cs typeface="Times New Roman"/>
                      </a:endParaRPr>
                    </a:p>
                    <a:p>
                      <a:pPr marL="144145" indent="-144145">
                        <a:spcAft>
                          <a:spcPts val="0"/>
                        </a:spcAft>
                        <a:tabLst>
                          <a:tab pos="180340" algn="l"/>
                          <a:tab pos="144145" algn="l"/>
                        </a:tabLst>
                      </a:pPr>
                      <a:r>
                        <a:rPr lang="de-DE" sz="1000" dirty="0">
                          <a:effectLst/>
                          <a:latin typeface="Arial"/>
                          <a:ea typeface="Times New Roman"/>
                          <a:cs typeface="Times New Roman"/>
                        </a:rPr>
                        <a:t>-	freie Radikale in körpereigenen Prozessen entstehen, aufgenommen werden (Nahrung, Rauchen) oder durch unterschiedliche Strahleneinwirkung entstehen können;</a:t>
                      </a:r>
                      <a:endParaRPr lang="de-DE" sz="1100" dirty="0">
                        <a:effectLst/>
                        <a:latin typeface="Arial"/>
                        <a:ea typeface="Times New Roman"/>
                        <a:cs typeface="Times New Roman"/>
                      </a:endParaRPr>
                    </a:p>
                    <a:p>
                      <a:pPr marL="144145" indent="-144145">
                        <a:spcAft>
                          <a:spcPts val="0"/>
                        </a:spcAft>
                        <a:tabLst>
                          <a:tab pos="180340" algn="l"/>
                          <a:tab pos="144145" algn="l"/>
                        </a:tabLst>
                      </a:pPr>
                      <a:r>
                        <a:rPr lang="de-DE" sz="1000" dirty="0">
                          <a:effectLst/>
                          <a:latin typeface="Arial"/>
                          <a:ea typeface="Times New Roman"/>
                          <a:cs typeface="Times New Roman"/>
                        </a:rPr>
                        <a:t>-	freie Radikale zahlreiche Zell- und Molekülstrukturen schädigen.</a:t>
                      </a:r>
                      <a:endParaRPr lang="de-DE" sz="1100" dirty="0">
                        <a:effectLst/>
                        <a:latin typeface="Arial"/>
                        <a:ea typeface="Times New Roman"/>
                        <a:cs typeface="Times New Roman"/>
                      </a:endParaRPr>
                    </a:p>
                  </a:txBody>
                  <a:tcPr marL="36195" marR="36195" marT="36195" marB="36195"/>
                </a:tc>
                <a:tc>
                  <a:txBody>
                    <a:bodyPr/>
                    <a:lstStyle/>
                    <a:p>
                      <a:pPr algn="ctr">
                        <a:spcAft>
                          <a:spcPts val="0"/>
                        </a:spcAft>
                        <a:tabLst>
                          <a:tab pos="180340" algn="l"/>
                        </a:tabLst>
                      </a:pPr>
                      <a:r>
                        <a:rPr lang="de-DE" sz="1000" dirty="0" smtClean="0">
                          <a:effectLst/>
                          <a:latin typeface="Arial"/>
                          <a:ea typeface="Times New Roman"/>
                          <a:cs typeface="Arial"/>
                        </a:rPr>
                        <a:t>4</a:t>
                      </a:r>
                      <a:endParaRPr lang="de-DE" sz="1100" dirty="0">
                        <a:effectLst/>
                        <a:latin typeface="Arial"/>
                        <a:ea typeface="Times New Roman"/>
                        <a:cs typeface="Times New Roman"/>
                      </a:endParaRPr>
                    </a:p>
                  </a:txBody>
                  <a:tcPr marL="36195" marR="36195" marT="36195" marB="36195"/>
                </a:tc>
                <a:tc>
                  <a:txBody>
                    <a:bodyPr/>
                    <a:lstStyle/>
                    <a:p>
                      <a:pPr algn="ctr">
                        <a:spcAft>
                          <a:spcPts val="0"/>
                        </a:spcAft>
                        <a:tabLst>
                          <a:tab pos="180340" algn="l"/>
                        </a:tabLst>
                      </a:pPr>
                      <a:r>
                        <a:rPr lang="de-DE" sz="1000" dirty="0" smtClean="0">
                          <a:effectLst/>
                          <a:latin typeface="Arial"/>
                          <a:ea typeface="Times New Roman"/>
                          <a:cs typeface="Arial"/>
                        </a:rPr>
                        <a:t>I</a:t>
                      </a:r>
                      <a:endParaRPr lang="de-DE" sz="1100" dirty="0">
                        <a:effectLst/>
                        <a:latin typeface="Arial"/>
                        <a:ea typeface="Times New Roman"/>
                        <a:cs typeface="Times New Roman"/>
                      </a:endParaRPr>
                    </a:p>
                  </a:txBody>
                  <a:tcPr marL="36195" marR="36195" marT="36195" marB="36195"/>
                </a:tc>
              </a:tr>
              <a:tr h="0">
                <a:tc>
                  <a:txBody>
                    <a:bodyPr/>
                    <a:lstStyle/>
                    <a:p>
                      <a:pPr algn="ctr">
                        <a:spcAft>
                          <a:spcPts val="0"/>
                        </a:spcAft>
                        <a:tabLst>
                          <a:tab pos="180340" algn="l"/>
                        </a:tabLst>
                      </a:pPr>
                      <a:r>
                        <a:rPr lang="de-DE" sz="1000">
                          <a:effectLst/>
                          <a:latin typeface="Arial"/>
                          <a:ea typeface="Times New Roman"/>
                          <a:cs typeface="Arial"/>
                        </a:rPr>
                        <a:t>2</a:t>
                      </a:r>
                      <a:endParaRPr lang="de-DE" sz="1100">
                        <a:effectLst/>
                        <a:latin typeface="Arial"/>
                        <a:ea typeface="Times New Roman"/>
                        <a:cs typeface="Times New Roman"/>
                      </a:endParaRPr>
                    </a:p>
                  </a:txBody>
                  <a:tcPr marL="36195" marR="36195" marT="36195" marB="36195"/>
                </a:tc>
                <a:tc>
                  <a:txBody>
                    <a:bodyPr/>
                    <a:lstStyle/>
                    <a:p>
                      <a:pPr marL="144145" indent="-144145">
                        <a:spcAft>
                          <a:spcPts val="0"/>
                        </a:spcAft>
                        <a:tabLst>
                          <a:tab pos="180340" algn="l"/>
                          <a:tab pos="144145" algn="l"/>
                        </a:tabLst>
                      </a:pPr>
                      <a:r>
                        <a:rPr lang="de-DE" sz="1000" dirty="0">
                          <a:effectLst/>
                          <a:latin typeface="Arial"/>
                          <a:ea typeface="Times New Roman"/>
                          <a:cs typeface="Times New Roman"/>
                        </a:rPr>
                        <a:t>erläutert sinngemäß, dass</a:t>
                      </a:r>
                      <a:endParaRPr lang="de-DE" sz="1100" dirty="0">
                        <a:effectLst/>
                        <a:latin typeface="Arial"/>
                        <a:ea typeface="Times New Roman"/>
                        <a:cs typeface="Times New Roman"/>
                      </a:endParaRPr>
                    </a:p>
                    <a:p>
                      <a:pPr marL="144145" indent="-144145">
                        <a:spcAft>
                          <a:spcPts val="0"/>
                        </a:spcAft>
                        <a:tabLst>
                          <a:tab pos="180340" algn="l"/>
                          <a:tab pos="144145" algn="l"/>
                        </a:tabLst>
                      </a:pPr>
                      <a:r>
                        <a:rPr lang="de-DE" sz="1000" dirty="0">
                          <a:effectLst/>
                          <a:latin typeface="Arial"/>
                          <a:ea typeface="Times New Roman"/>
                          <a:cs typeface="Times New Roman"/>
                        </a:rPr>
                        <a:t>-	Ascorbinsäure unter Wasserstoffabgabe zu </a:t>
                      </a:r>
                      <a:r>
                        <a:rPr lang="de-DE" sz="1000" dirty="0" err="1">
                          <a:effectLst/>
                          <a:latin typeface="Arial"/>
                          <a:ea typeface="Times New Roman"/>
                          <a:cs typeface="Times New Roman"/>
                        </a:rPr>
                        <a:t>Dehydroascorbinsäure</a:t>
                      </a:r>
                      <a:r>
                        <a:rPr lang="de-DE" sz="1000" dirty="0">
                          <a:effectLst/>
                          <a:latin typeface="Arial"/>
                          <a:ea typeface="Times New Roman"/>
                          <a:cs typeface="Times New Roman"/>
                        </a:rPr>
                        <a:t> oxidiert werden kann, dabei gleichzeitig ein anderer Stoff reduziert wird; dieser Vorgang reversibel ist;</a:t>
                      </a:r>
                      <a:endParaRPr lang="de-DE" sz="1100" dirty="0">
                        <a:effectLst/>
                        <a:latin typeface="Arial"/>
                        <a:ea typeface="Times New Roman"/>
                        <a:cs typeface="Times New Roman"/>
                      </a:endParaRPr>
                    </a:p>
                    <a:p>
                      <a:pPr marL="144145" indent="-144145">
                        <a:spcAft>
                          <a:spcPts val="0"/>
                        </a:spcAft>
                        <a:tabLst>
                          <a:tab pos="180340" algn="l"/>
                          <a:tab pos="144145" algn="l"/>
                        </a:tabLst>
                      </a:pPr>
                      <a:r>
                        <a:rPr lang="de-DE" sz="1000" dirty="0">
                          <a:effectLst/>
                          <a:latin typeface="Arial"/>
                          <a:ea typeface="Times New Roman"/>
                          <a:cs typeface="Times New Roman"/>
                        </a:rPr>
                        <a:t>-	Ascorbinsäure daher ein Reduktionsmittel ist;</a:t>
                      </a:r>
                      <a:endParaRPr lang="de-DE" sz="1100" dirty="0">
                        <a:effectLst/>
                        <a:latin typeface="Arial"/>
                        <a:ea typeface="Times New Roman"/>
                        <a:cs typeface="Times New Roman"/>
                      </a:endParaRPr>
                    </a:p>
                    <a:p>
                      <a:pPr marL="144145" indent="-144145">
                        <a:spcAft>
                          <a:spcPts val="0"/>
                        </a:spcAft>
                        <a:tabLst>
                          <a:tab pos="180340" algn="l"/>
                          <a:tab pos="144145" algn="l"/>
                        </a:tabLst>
                      </a:pPr>
                      <a:r>
                        <a:rPr lang="de-DE" sz="1000" dirty="0">
                          <a:effectLst/>
                          <a:latin typeface="Arial"/>
                          <a:ea typeface="Times New Roman"/>
                          <a:cs typeface="Times New Roman"/>
                        </a:rPr>
                        <a:t>-	Ascorbinsäure die Eisenresorption im Darm durch Reduktion von Fe</a:t>
                      </a:r>
                      <a:r>
                        <a:rPr lang="de-DE" sz="1000" baseline="30000" dirty="0">
                          <a:effectLst/>
                          <a:latin typeface="Arial"/>
                          <a:ea typeface="Times New Roman"/>
                          <a:cs typeface="Times New Roman"/>
                        </a:rPr>
                        <a:t>3+</a:t>
                      </a:r>
                      <a:r>
                        <a:rPr lang="de-DE" sz="1000" dirty="0">
                          <a:effectLst/>
                          <a:latin typeface="Arial"/>
                          <a:ea typeface="Times New Roman"/>
                          <a:cs typeface="Times New Roman"/>
                        </a:rPr>
                        <a:t> zum besser resorbierbaren Fe</a:t>
                      </a:r>
                      <a:r>
                        <a:rPr lang="de-DE" sz="1000" baseline="30000" dirty="0">
                          <a:effectLst/>
                          <a:latin typeface="Arial"/>
                          <a:ea typeface="Times New Roman"/>
                          <a:cs typeface="Times New Roman"/>
                        </a:rPr>
                        <a:t>2+ </a:t>
                      </a:r>
                      <a:r>
                        <a:rPr lang="de-DE" sz="1000" dirty="0">
                          <a:effectLst/>
                          <a:latin typeface="Arial"/>
                          <a:ea typeface="Times New Roman"/>
                          <a:cs typeface="Times New Roman"/>
                        </a:rPr>
                        <a:t>verbessert.</a:t>
                      </a:r>
                      <a:endParaRPr lang="de-DE" sz="1100" dirty="0">
                        <a:effectLst/>
                        <a:latin typeface="Arial"/>
                        <a:ea typeface="Times New Roman"/>
                        <a:cs typeface="Times New Roman"/>
                      </a:endParaRPr>
                    </a:p>
                  </a:txBody>
                  <a:tcPr marL="36195" marR="36195" marT="36195" marB="36195"/>
                </a:tc>
                <a:tc>
                  <a:txBody>
                    <a:bodyPr/>
                    <a:lstStyle/>
                    <a:p>
                      <a:pPr algn="ctr">
                        <a:spcAft>
                          <a:spcPts val="0"/>
                        </a:spcAft>
                        <a:tabLst>
                          <a:tab pos="180340" algn="l"/>
                        </a:tabLst>
                      </a:pPr>
                      <a:r>
                        <a:rPr lang="de-DE" sz="1000" dirty="0" smtClean="0">
                          <a:effectLst/>
                          <a:latin typeface="Arial"/>
                          <a:ea typeface="Times New Roman"/>
                          <a:cs typeface="Arial"/>
                        </a:rPr>
                        <a:t>6</a:t>
                      </a:r>
                      <a:endParaRPr lang="de-DE" sz="1100" dirty="0">
                        <a:effectLst/>
                        <a:latin typeface="Arial"/>
                        <a:ea typeface="Times New Roman"/>
                        <a:cs typeface="Times New Roman"/>
                      </a:endParaRPr>
                    </a:p>
                  </a:txBody>
                  <a:tcPr marL="36195" marR="36195" marT="36195" marB="36195"/>
                </a:tc>
                <a:tc>
                  <a:txBody>
                    <a:bodyPr/>
                    <a:lstStyle/>
                    <a:p>
                      <a:pPr algn="ctr">
                        <a:spcAft>
                          <a:spcPts val="0"/>
                        </a:spcAft>
                        <a:tabLst>
                          <a:tab pos="180340" algn="l"/>
                        </a:tabLst>
                      </a:pPr>
                      <a:r>
                        <a:rPr lang="de-DE" sz="1000" dirty="0" smtClean="0">
                          <a:effectLst/>
                          <a:latin typeface="Arial"/>
                          <a:ea typeface="Times New Roman"/>
                          <a:cs typeface="Arial"/>
                        </a:rPr>
                        <a:t>II</a:t>
                      </a:r>
                      <a:endParaRPr lang="de-DE" sz="1100" dirty="0">
                        <a:effectLst/>
                        <a:latin typeface="Arial"/>
                        <a:ea typeface="Times New Roman"/>
                        <a:cs typeface="Times New Roman"/>
                      </a:endParaRPr>
                    </a:p>
                  </a:txBody>
                  <a:tcPr marL="36195" marR="36195" marT="36195" marB="36195"/>
                </a:tc>
              </a:tr>
            </a:tbl>
          </a:graphicData>
        </a:graphic>
      </p:graphicFrame>
    </p:spTree>
    <p:extLst>
      <p:ext uri="{BB962C8B-B14F-4D97-AF65-F5344CB8AC3E}">
        <p14:creationId xmlns:p14="http://schemas.microsoft.com/office/powerpoint/2010/main" val="3431035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000" fill="hold"/>
                                        <p:tgtEl>
                                          <p:spTgt spid="13"/>
                                        </p:tgtEl>
                                        <p:attrNameLst>
                                          <p:attrName>ppt_x</p:attrName>
                                        </p:attrNameLst>
                                      </p:cBhvr>
                                      <p:tavLst>
                                        <p:tav tm="0">
                                          <p:val>
                                            <p:strVal val="#ppt_x"/>
                                          </p:val>
                                        </p:tav>
                                        <p:tav tm="100000">
                                          <p:val>
                                            <p:strVal val="#ppt_x"/>
                                          </p:val>
                                        </p:tav>
                                      </p:tavLst>
                                    </p:anim>
                                    <p:anim calcmode="lin" valueType="num">
                                      <p:cBhvr additive="base">
                                        <p:cTn id="8" dur="10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1000" fill="hold"/>
                                        <p:tgtEl>
                                          <p:spTgt spid="3"/>
                                        </p:tgtEl>
                                        <p:attrNameLst>
                                          <p:attrName>ppt_x</p:attrName>
                                        </p:attrNameLst>
                                      </p:cBhvr>
                                      <p:tavLst>
                                        <p:tav tm="0">
                                          <p:val>
                                            <p:strVal val="1+#ppt_w/2"/>
                                          </p:val>
                                        </p:tav>
                                        <p:tav tm="100000">
                                          <p:val>
                                            <p:strVal val="#ppt_x"/>
                                          </p:val>
                                        </p:tav>
                                      </p:tavLst>
                                    </p:anim>
                                    <p:anim calcmode="lin" valueType="num">
                                      <p:cBhvr additive="base">
                                        <p:cTn id="14" dur="10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additive="base">
                                        <p:cTn id="19" dur="1000" fill="hold"/>
                                        <p:tgtEl>
                                          <p:spTgt spid="28"/>
                                        </p:tgtEl>
                                        <p:attrNameLst>
                                          <p:attrName>ppt_x</p:attrName>
                                        </p:attrNameLst>
                                      </p:cBhvr>
                                      <p:tavLst>
                                        <p:tav tm="0">
                                          <p:val>
                                            <p:strVal val="#ppt_x"/>
                                          </p:val>
                                        </p:tav>
                                        <p:tav tm="100000">
                                          <p:val>
                                            <p:strVal val="#ppt_x"/>
                                          </p:val>
                                        </p:tav>
                                      </p:tavLst>
                                    </p:anim>
                                    <p:anim calcmode="lin" valueType="num">
                                      <p:cBhvr additive="base">
                                        <p:cTn id="20" dur="1000" fill="hold"/>
                                        <p:tgtEl>
                                          <p:spTgt spid="28"/>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1000" fill="hold"/>
                                        <p:tgtEl>
                                          <p:spTgt spid="16"/>
                                        </p:tgtEl>
                                        <p:attrNameLst>
                                          <p:attrName>ppt_x</p:attrName>
                                        </p:attrNameLst>
                                      </p:cBhvr>
                                      <p:tavLst>
                                        <p:tav tm="0">
                                          <p:val>
                                            <p:strVal val="0-#ppt_w/2"/>
                                          </p:val>
                                        </p:tav>
                                        <p:tav tm="100000">
                                          <p:val>
                                            <p:strVal val="#ppt_x"/>
                                          </p:val>
                                        </p:tav>
                                      </p:tavLst>
                                    </p:anim>
                                    <p:anim calcmode="lin" valueType="num">
                                      <p:cBhvr additive="base">
                                        <p:cTn id="26" dur="10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1000" fill="hold"/>
                                        <p:tgtEl>
                                          <p:spTgt spid="12"/>
                                        </p:tgtEl>
                                        <p:attrNameLst>
                                          <p:attrName>ppt_x</p:attrName>
                                        </p:attrNameLst>
                                      </p:cBhvr>
                                      <p:tavLst>
                                        <p:tav tm="0">
                                          <p:val>
                                            <p:strVal val="#ppt_x"/>
                                          </p:val>
                                        </p:tav>
                                        <p:tav tm="100000">
                                          <p:val>
                                            <p:strVal val="#ppt_x"/>
                                          </p:val>
                                        </p:tav>
                                      </p:tavLst>
                                    </p:anim>
                                    <p:anim calcmode="lin" valueType="num">
                                      <p:cBhvr additive="base">
                                        <p:cTn id="32" dur="10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1000" fill="hold"/>
                                        <p:tgtEl>
                                          <p:spTgt spid="14"/>
                                        </p:tgtEl>
                                        <p:attrNameLst>
                                          <p:attrName>ppt_x</p:attrName>
                                        </p:attrNameLst>
                                      </p:cBhvr>
                                      <p:tavLst>
                                        <p:tav tm="0">
                                          <p:val>
                                            <p:strVal val="#ppt_x"/>
                                          </p:val>
                                        </p:tav>
                                        <p:tav tm="100000">
                                          <p:val>
                                            <p:strVal val="#ppt_x"/>
                                          </p:val>
                                        </p:tav>
                                      </p:tavLst>
                                    </p:anim>
                                    <p:anim calcmode="lin" valueType="num">
                                      <p:cBhvr additive="base">
                                        <p:cTn id="38" dur="10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gtEl>
                                        <p:attrNameLst>
                                          <p:attrName>style.visibility</p:attrName>
                                        </p:attrNameLst>
                                      </p:cBhvr>
                                      <p:to>
                                        <p:strVal val="visible"/>
                                      </p:to>
                                    </p:set>
                                    <p:anim calcmode="lin" valueType="num">
                                      <p:cBhvr additive="base">
                                        <p:cTn id="43" dur="1000" fill="hold"/>
                                        <p:tgtEl>
                                          <p:spTgt spid="4"/>
                                        </p:tgtEl>
                                        <p:attrNameLst>
                                          <p:attrName>ppt_x</p:attrName>
                                        </p:attrNameLst>
                                      </p:cBhvr>
                                      <p:tavLst>
                                        <p:tav tm="0">
                                          <p:val>
                                            <p:strVal val="#ppt_x"/>
                                          </p:val>
                                        </p:tav>
                                        <p:tav tm="100000">
                                          <p:val>
                                            <p:strVal val="#ppt_x"/>
                                          </p:val>
                                        </p:tav>
                                      </p:tavLst>
                                    </p:anim>
                                    <p:anim calcmode="lin" valueType="num">
                                      <p:cBhvr additive="base">
                                        <p:cTn id="44"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3" grpId="0" animBg="1"/>
      <p:bldP spid="16" grpId="0" animBg="1"/>
      <p:bldP spid="12" grpId="0" animBg="1"/>
      <p:bldP spid="14" grpId="0" animBg="1"/>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32</a:t>
            </a:fld>
            <a:endParaRPr lang="de-DE">
              <a:solidFill>
                <a:srgbClr val="808080"/>
              </a:solidFill>
            </a:endParaRPr>
          </a:p>
        </p:txBody>
      </p:sp>
      <p:sp>
        <p:nvSpPr>
          <p:cNvPr id="82946" name="Rectangle 2"/>
          <p:cNvSpPr>
            <a:spLocks noGrp="1" noChangeArrowheads="1"/>
          </p:cNvSpPr>
          <p:nvPr>
            <p:ph type="title"/>
          </p:nvPr>
        </p:nvSpPr>
        <p:spPr>
          <a:xfrm>
            <a:off x="611560" y="908720"/>
            <a:ext cx="8208912" cy="5256584"/>
          </a:xfrm>
          <a:noFill/>
        </p:spPr>
        <p:txBody>
          <a:bodyPr/>
          <a:lstStyle/>
          <a:p>
            <a:pPr algn="l"/>
            <a:r>
              <a:rPr lang="de-DE" sz="2800" u="sng" dirty="0" smtClean="0">
                <a:latin typeface="Calibri" panose="020F0502020204030204" pitchFamily="34" charset="0"/>
                <a:cs typeface="Times New Roman" charset="0"/>
              </a:rPr>
              <a:t>Themen:</a:t>
            </a:r>
            <a:r>
              <a:rPr lang="de-DE" sz="2800" b="1" dirty="0" smtClean="0">
                <a:latin typeface="Calibri" panose="020F0502020204030204" pitchFamily="34" charset="0"/>
                <a:cs typeface="Times New Roman" charset="0"/>
              </a:rPr>
              <a:t/>
            </a:r>
            <a:br>
              <a:rPr lang="de-DE" sz="2800" b="1" dirty="0" smtClean="0">
                <a:latin typeface="Calibri" panose="020F0502020204030204" pitchFamily="34" charset="0"/>
                <a:cs typeface="Times New Roman" charset="0"/>
              </a:rPr>
            </a:br>
            <a:r>
              <a:rPr lang="de-DE" sz="2400" dirty="0" smtClean="0">
                <a:solidFill>
                  <a:schemeClr val="tx1"/>
                </a:solidFill>
                <a:latin typeface="Calibri" panose="020F0502020204030204" pitchFamily="34" charset="0"/>
                <a:cs typeface="Times New Roman" charset="0"/>
              </a:rPr>
              <a:t>1. Vorgaben zum Zentralabitur 2017</a:t>
            </a:r>
            <a:br>
              <a:rPr lang="de-DE" sz="2400" dirty="0" smtClean="0">
                <a:solidFill>
                  <a:schemeClr val="tx1"/>
                </a:solidFill>
                <a:latin typeface="Calibri" panose="020F0502020204030204" pitchFamily="34" charset="0"/>
                <a:cs typeface="Times New Roman" charset="0"/>
              </a:rPr>
            </a:br>
            <a:r>
              <a:rPr lang="de-DE" sz="2400" dirty="0">
                <a:solidFill>
                  <a:schemeClr val="tx1"/>
                </a:solidFill>
                <a:latin typeface="Calibri" panose="020F0502020204030204" pitchFamily="34" charset="0"/>
                <a:cs typeface="Times New Roman" charset="0"/>
              </a:rPr>
              <a:t>	</a:t>
            </a:r>
            <a:r>
              <a:rPr lang="de-DE" sz="2000" dirty="0" smtClean="0">
                <a:solidFill>
                  <a:schemeClr val="tx1"/>
                </a:solidFill>
                <a:latin typeface="Calibri" panose="020F0502020204030204" pitchFamily="34" charset="0"/>
                <a:cs typeface="Times New Roman" charset="0"/>
              </a:rPr>
              <a:t>a) Bedeutung für den Kernlehrplan</a:t>
            </a:r>
            <a:br>
              <a:rPr lang="de-DE" sz="2000"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r>
              <a:rPr lang="de-DE" sz="2000" dirty="0" smtClean="0">
                <a:solidFill>
                  <a:schemeClr val="tx1"/>
                </a:solidFill>
                <a:latin typeface="Calibri" panose="020F0502020204030204" pitchFamily="34" charset="0"/>
                <a:cs typeface="Times New Roman" charset="0"/>
              </a:rPr>
              <a:t>b) Bedeutung für die Abiturklausuren</a:t>
            </a:r>
            <a:r>
              <a:rPr lang="de-DE" sz="2400" dirty="0" smtClean="0">
                <a:solidFill>
                  <a:schemeClr val="tx1"/>
                </a:solidFill>
                <a:latin typeface="Calibri" panose="020F0502020204030204" pitchFamily="34" charset="0"/>
                <a:cs typeface="Times New Roman" charset="0"/>
              </a:rPr>
              <a:t/>
            </a:r>
            <a:br>
              <a:rPr lang="de-DE" sz="2400" dirty="0" smtClean="0">
                <a:solidFill>
                  <a:schemeClr val="tx1"/>
                </a:solidFill>
                <a:latin typeface="Calibri" panose="020F0502020204030204" pitchFamily="34" charset="0"/>
                <a:cs typeface="Times New Roman" charset="0"/>
              </a:rPr>
            </a:br>
            <a:r>
              <a:rPr lang="de-DE" sz="2400" dirty="0" smtClean="0">
                <a:solidFill>
                  <a:schemeClr val="tx1"/>
                </a:solidFill>
                <a:latin typeface="Calibri" panose="020F0502020204030204" pitchFamily="34" charset="0"/>
                <a:cs typeface="Times New Roman" charset="0"/>
              </a:rPr>
              <a:t>2. Klausurkonzeption</a:t>
            </a:r>
            <a:r>
              <a:rPr lang="de-DE" sz="2000" dirty="0" smtClean="0">
                <a:solidFill>
                  <a:schemeClr val="tx1"/>
                </a:solidFill>
                <a:latin typeface="Calibri" panose="020F0502020204030204" pitchFamily="34" charset="0"/>
                <a:cs typeface="Times New Roman" charset="0"/>
              </a:rPr>
              <a:t/>
            </a:r>
            <a:br>
              <a:rPr lang="de-DE" sz="2000" dirty="0" smtClean="0">
                <a:solidFill>
                  <a:schemeClr val="tx1"/>
                </a:solidFill>
                <a:latin typeface="Calibri" panose="020F0502020204030204" pitchFamily="34" charset="0"/>
                <a:cs typeface="Times New Roman" charset="0"/>
              </a:rPr>
            </a:br>
            <a:r>
              <a:rPr lang="de-DE" sz="2000" dirty="0" smtClean="0">
                <a:solidFill>
                  <a:schemeClr val="tx1"/>
                </a:solidFill>
                <a:latin typeface="Calibri" panose="020F0502020204030204" pitchFamily="34" charset="0"/>
                <a:cs typeface="Times New Roman" charset="0"/>
              </a:rPr>
              <a:t>	a) Anforderungsbereiche und Operatoren</a:t>
            </a:r>
            <a:br>
              <a:rPr lang="de-DE" sz="2000" dirty="0" smtClean="0">
                <a:solidFill>
                  <a:schemeClr val="tx1"/>
                </a:solidFill>
                <a:latin typeface="Calibri" panose="020F0502020204030204" pitchFamily="34" charset="0"/>
                <a:cs typeface="Times New Roman" charset="0"/>
              </a:rPr>
            </a:br>
            <a:r>
              <a:rPr lang="de-DE" sz="2000" dirty="0" smtClean="0">
                <a:solidFill>
                  <a:schemeClr val="tx1"/>
                </a:solidFill>
                <a:latin typeface="Calibri" panose="020F0502020204030204" pitchFamily="34" charset="0"/>
                <a:cs typeface="Times New Roman" charset="0"/>
              </a:rPr>
              <a:t>	</a:t>
            </a:r>
            <a:r>
              <a:rPr lang="de-DE" sz="2000" b="1" dirty="0" smtClean="0">
                <a:solidFill>
                  <a:schemeClr val="accent1"/>
                </a:solidFill>
                <a:effectLst>
                  <a:outerShdw blurRad="38100" dist="38100" dir="2700000" algn="tl">
                    <a:srgbClr val="000000">
                      <a:alpha val="43137"/>
                    </a:srgbClr>
                  </a:outerShdw>
                </a:effectLst>
                <a:latin typeface="Calibri" panose="020F0502020204030204" pitchFamily="34" charset="0"/>
                <a:cs typeface="Times New Roman" charset="0"/>
              </a:rPr>
              <a:t>b) Gleichgewichtigkeit und Struktur der beiden Aufgaben einer 	     Ernährungslehreklausur</a:t>
            </a:r>
            <a:r>
              <a:rPr lang="de-DE" sz="2000" dirty="0" smtClean="0">
                <a:solidFill>
                  <a:schemeClr val="tx1"/>
                </a:solidFill>
                <a:latin typeface="Calibri" panose="020F0502020204030204" pitchFamily="34" charset="0"/>
                <a:cs typeface="Times New Roman" charset="0"/>
              </a:rPr>
              <a:t/>
            </a:r>
            <a:br>
              <a:rPr lang="de-DE" sz="2000" dirty="0" smtClean="0">
                <a:solidFill>
                  <a:schemeClr val="tx1"/>
                </a:solidFill>
                <a:latin typeface="Calibri" panose="020F0502020204030204" pitchFamily="34" charset="0"/>
                <a:cs typeface="Times New Roman" charset="0"/>
              </a:rPr>
            </a:br>
            <a:r>
              <a:rPr lang="de-DE" sz="2000" b="1" dirty="0" smtClean="0">
                <a:solidFill>
                  <a:schemeClr val="tx1"/>
                </a:solidFill>
                <a:latin typeface="Calibri" panose="020F0502020204030204" pitchFamily="34" charset="0"/>
                <a:cs typeface="Times New Roman" charset="0"/>
              </a:rPr>
              <a:t/>
            </a:r>
            <a:br>
              <a:rPr lang="de-DE" sz="2000" b="1"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endParaRPr lang="de-DE" sz="1800" dirty="0">
              <a:solidFill>
                <a:schemeClr val="tx1"/>
              </a:solidFill>
              <a:latin typeface="Calibri" panose="020F0502020204030204" pitchFamily="34" charset="0"/>
              <a:cs typeface="Times New Roman" charset="0"/>
            </a:endParaRPr>
          </a:p>
        </p:txBody>
      </p:sp>
    </p:spTree>
    <p:extLst>
      <p:ext uri="{BB962C8B-B14F-4D97-AF65-F5344CB8AC3E}">
        <p14:creationId xmlns:p14="http://schemas.microsoft.com/office/powerpoint/2010/main" val="6531397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33</a:t>
            </a:fld>
            <a:endParaRPr lang="de-DE">
              <a:solidFill>
                <a:srgbClr val="808080"/>
              </a:solidFill>
            </a:endParaRPr>
          </a:p>
        </p:txBody>
      </p:sp>
      <p:sp>
        <p:nvSpPr>
          <p:cNvPr id="2" name="Titel 1"/>
          <p:cNvSpPr>
            <a:spLocks noGrp="1"/>
          </p:cNvSpPr>
          <p:nvPr>
            <p:ph type="title"/>
          </p:nvPr>
        </p:nvSpPr>
        <p:spPr>
          <a:xfrm>
            <a:off x="220664" y="243880"/>
            <a:ext cx="5544616" cy="803176"/>
          </a:xfrm>
          <a:noFill/>
        </p:spPr>
        <p:txBody>
          <a:bodyPr/>
          <a:lstStyle/>
          <a:p>
            <a:pPr algn="l"/>
            <a:r>
              <a:rPr lang="de-DE" sz="2400" b="1" dirty="0" smtClean="0">
                <a:latin typeface="Calibri" panose="020F0502020204030204" pitchFamily="34" charset="0"/>
              </a:rPr>
              <a:t>Gleichgewichtigkeit und Struktur der Aufgaben in einer Ernährungslehreklausur</a:t>
            </a:r>
            <a:endParaRPr lang="de-DE" sz="2400" b="1" dirty="0">
              <a:latin typeface="Calibri" panose="020F0502020204030204" pitchFamily="34" charset="0"/>
            </a:endParaRPr>
          </a:p>
        </p:txBody>
      </p:sp>
      <p:sp>
        <p:nvSpPr>
          <p:cNvPr id="26" name="Textfeld 25"/>
          <p:cNvSpPr txBox="1"/>
          <p:nvPr/>
        </p:nvSpPr>
        <p:spPr>
          <a:xfrm>
            <a:off x="221585" y="1043729"/>
            <a:ext cx="5286519" cy="338554"/>
          </a:xfrm>
          <a:prstGeom prst="rect">
            <a:avLst/>
          </a:prstGeom>
          <a:noFill/>
        </p:spPr>
        <p:txBody>
          <a:bodyPr wrap="square" rtlCol="0">
            <a:spAutoFit/>
          </a:bodyPr>
          <a:lstStyle/>
          <a:p>
            <a:r>
              <a:rPr lang="de-DE" sz="1600" b="1" dirty="0" smtClean="0">
                <a:latin typeface="Calibri" panose="020F0502020204030204" pitchFamily="34" charset="0"/>
                <a:sym typeface="Wingdings" panose="05000000000000000000" pitchFamily="2" charset="2"/>
              </a:rPr>
              <a:t>MSW  Vorgaben Zentralabitur 2017 –  </a:t>
            </a:r>
            <a:r>
              <a:rPr lang="de-DE" sz="1600" b="1" dirty="0">
                <a:latin typeface="Calibri" panose="020F0502020204030204" pitchFamily="34" charset="0"/>
                <a:sym typeface="Wingdings" panose="05000000000000000000" pitchFamily="2" charset="2"/>
              </a:rPr>
              <a:t>Ernährungslehre</a:t>
            </a:r>
            <a:endParaRPr lang="de-DE" sz="1200" dirty="0"/>
          </a:p>
        </p:txBody>
      </p:sp>
      <p:sp>
        <p:nvSpPr>
          <p:cNvPr id="28" name="Pfeil nach unten 27"/>
          <p:cNvSpPr/>
          <p:nvPr/>
        </p:nvSpPr>
        <p:spPr>
          <a:xfrm>
            <a:off x="5364088" y="1700808"/>
            <a:ext cx="153017" cy="367010"/>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3" name="Textfeld 12"/>
          <p:cNvSpPr txBox="1"/>
          <p:nvPr/>
        </p:nvSpPr>
        <p:spPr>
          <a:xfrm>
            <a:off x="288474" y="1676244"/>
            <a:ext cx="4715574" cy="369332"/>
          </a:xfrm>
          <a:prstGeom prst="rect">
            <a:avLst/>
          </a:prstGeom>
          <a:solidFill>
            <a:schemeClr val="accent1"/>
          </a:solidFill>
          <a:ln w="25400">
            <a:solidFill>
              <a:schemeClr val="tx1"/>
            </a:solidFill>
          </a:ln>
        </p:spPr>
        <p:txBody>
          <a:bodyPr wrap="square" rtlCol="0">
            <a:spAutoFit/>
          </a:bodyPr>
          <a:lstStyle/>
          <a:p>
            <a:pPr>
              <a:tabLst>
                <a:tab pos="3225800" algn="l"/>
              </a:tabLst>
            </a:pPr>
            <a:r>
              <a:rPr lang="de-DE" dirty="0" smtClean="0">
                <a:latin typeface="Calibri" panose="020F0502020204030204" pitchFamily="34" charset="0"/>
                <a:sym typeface="Wingdings" panose="05000000000000000000" pitchFamily="2" charset="2"/>
              </a:rPr>
              <a:t>Aufgaben einer Ernährungslehreklausur …</a:t>
            </a:r>
          </a:p>
        </p:txBody>
      </p:sp>
      <p:sp>
        <p:nvSpPr>
          <p:cNvPr id="16" name="Textfeld 15"/>
          <p:cNvSpPr txBox="1"/>
          <p:nvPr/>
        </p:nvSpPr>
        <p:spPr>
          <a:xfrm>
            <a:off x="876276" y="2276871"/>
            <a:ext cx="7539354" cy="4247317"/>
          </a:xfrm>
          <a:prstGeom prst="rect">
            <a:avLst/>
          </a:prstGeom>
          <a:solidFill>
            <a:srgbClr val="FFCCCC"/>
          </a:solidFill>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Wingdings" pitchFamily="2" charset="2"/>
              <a:buChar char="§"/>
            </a:pPr>
            <a:r>
              <a:rPr lang="de-DE" dirty="0">
                <a:latin typeface="Calibri" panose="020F0502020204030204" pitchFamily="34" charset="0"/>
              </a:rPr>
              <a:t>s</a:t>
            </a:r>
            <a:r>
              <a:rPr lang="de-DE" dirty="0" smtClean="0">
                <a:latin typeface="Calibri" panose="020F0502020204030204" pitchFamily="34" charset="0"/>
              </a:rPr>
              <a:t>ind gleichgewichtig</a:t>
            </a:r>
            <a:r>
              <a:rPr lang="de-DE" dirty="0">
                <a:latin typeface="Calibri" panose="020F0502020204030204" pitchFamily="34" charset="0"/>
              </a:rPr>
              <a:t> </a:t>
            </a:r>
            <a:r>
              <a:rPr lang="de-DE" dirty="0" smtClean="0">
                <a:latin typeface="Calibri" panose="020F0502020204030204" pitchFamily="34" charset="0"/>
              </a:rPr>
              <a:t>bezogen auf</a:t>
            </a:r>
          </a:p>
          <a:p>
            <a:pPr marL="285750" indent="-19050">
              <a:buFont typeface="Courier New" pitchFamily="49" charset="0"/>
              <a:buChar char="o"/>
            </a:pPr>
            <a:r>
              <a:rPr lang="de-DE" dirty="0">
                <a:latin typeface="Calibri" panose="020F0502020204030204" pitchFamily="34" charset="0"/>
              </a:rPr>
              <a:t> </a:t>
            </a:r>
            <a:r>
              <a:rPr lang="de-DE" dirty="0" smtClean="0">
                <a:latin typeface="Calibri" panose="020F0502020204030204" pitchFamily="34" charset="0"/>
              </a:rPr>
              <a:t>ihren Umfang und</a:t>
            </a:r>
          </a:p>
          <a:p>
            <a:pPr marL="285750" indent="-19050">
              <a:buFont typeface="Courier New" pitchFamily="49" charset="0"/>
              <a:buChar char="o"/>
            </a:pPr>
            <a:r>
              <a:rPr lang="de-DE" dirty="0">
                <a:latin typeface="Calibri" panose="020F0502020204030204" pitchFamily="34" charset="0"/>
              </a:rPr>
              <a:t> </a:t>
            </a:r>
            <a:r>
              <a:rPr lang="de-DE" dirty="0" smtClean="0">
                <a:latin typeface="Calibri" panose="020F0502020204030204" pitchFamily="34" charset="0"/>
              </a:rPr>
              <a:t>ihr Anspruchsniveau.</a:t>
            </a:r>
          </a:p>
          <a:p>
            <a:pPr marL="285750" indent="-285750">
              <a:buFont typeface="Wingdings" pitchFamily="2" charset="2"/>
              <a:buChar char="§"/>
            </a:pPr>
            <a:r>
              <a:rPr lang="de-DE" dirty="0">
                <a:latin typeface="Calibri" panose="020F0502020204030204" pitchFamily="34" charset="0"/>
              </a:rPr>
              <a:t>s</a:t>
            </a:r>
            <a:r>
              <a:rPr lang="de-DE" dirty="0" smtClean="0">
                <a:latin typeface="Calibri" panose="020F0502020204030204" pitchFamily="34" charset="0"/>
              </a:rPr>
              <a:t>etzen  inhaltlich und methodisch unterschiedliche Schwerpunkte.  </a:t>
            </a:r>
          </a:p>
          <a:p>
            <a:pPr marL="285750" indent="-285750">
              <a:buFont typeface="Wingdings" pitchFamily="2" charset="2"/>
              <a:buChar char="§"/>
            </a:pPr>
            <a:r>
              <a:rPr lang="de-DE" dirty="0">
                <a:latin typeface="Calibri" panose="020F0502020204030204" pitchFamily="34" charset="0"/>
              </a:rPr>
              <a:t>s</a:t>
            </a:r>
            <a:r>
              <a:rPr lang="de-DE" dirty="0" smtClean="0">
                <a:latin typeface="Calibri" panose="020F0502020204030204" pitchFamily="34" charset="0"/>
              </a:rPr>
              <a:t>ind </a:t>
            </a:r>
            <a:r>
              <a:rPr lang="de-DE" dirty="0">
                <a:latin typeface="Calibri" panose="020F0502020204030204" pitchFamily="34" charset="0"/>
              </a:rPr>
              <a:t>in Teilaufgaben </a:t>
            </a:r>
            <a:r>
              <a:rPr lang="de-DE" dirty="0" smtClean="0">
                <a:latin typeface="Calibri" panose="020F0502020204030204" pitchFamily="34" charset="0"/>
              </a:rPr>
              <a:t>gegliedert:</a:t>
            </a:r>
            <a:endParaRPr lang="de-DE" dirty="0">
              <a:latin typeface="Calibri" panose="020F0502020204030204" pitchFamily="34" charset="0"/>
            </a:endParaRPr>
          </a:p>
          <a:p>
            <a:pPr marL="285750" indent="-19050">
              <a:buFont typeface="Courier New" pitchFamily="49" charset="0"/>
              <a:buChar char="o"/>
            </a:pPr>
            <a:r>
              <a:rPr lang="de-DE" dirty="0" smtClean="0">
                <a:latin typeface="Calibri" panose="020F0502020204030204" pitchFamily="34" charset="0"/>
              </a:rPr>
              <a:t> Grundkurs</a:t>
            </a:r>
            <a:r>
              <a:rPr lang="de-DE" dirty="0">
                <a:latin typeface="Calibri" panose="020F0502020204030204" pitchFamily="34" charset="0"/>
              </a:rPr>
              <a:t>: drei Teilaufgaben</a:t>
            </a:r>
          </a:p>
          <a:p>
            <a:pPr marL="285750" indent="-19050">
              <a:buFont typeface="Courier New" pitchFamily="49" charset="0"/>
              <a:buChar char="o"/>
            </a:pPr>
            <a:r>
              <a:rPr lang="de-DE" dirty="0" smtClean="0">
                <a:latin typeface="Calibri" panose="020F0502020204030204" pitchFamily="34" charset="0"/>
              </a:rPr>
              <a:t> Leistungskurs</a:t>
            </a:r>
            <a:r>
              <a:rPr lang="de-DE" dirty="0">
                <a:latin typeface="Calibri" panose="020F0502020204030204" pitchFamily="34" charset="0"/>
              </a:rPr>
              <a:t>: drei bis fünf </a:t>
            </a:r>
            <a:r>
              <a:rPr lang="de-DE" dirty="0" smtClean="0">
                <a:latin typeface="Calibri" panose="020F0502020204030204" pitchFamily="34" charset="0"/>
              </a:rPr>
              <a:t>Teilaufgaben.</a:t>
            </a:r>
            <a:endParaRPr lang="de-DE" dirty="0">
              <a:latin typeface="Calibri" panose="020F0502020204030204" pitchFamily="34" charset="0"/>
            </a:endParaRPr>
          </a:p>
          <a:p>
            <a:pPr marL="285750" indent="-285750">
              <a:buFont typeface="Wingdings" pitchFamily="2" charset="2"/>
              <a:buChar char="§"/>
            </a:pPr>
            <a:r>
              <a:rPr lang="de-DE" dirty="0" smtClean="0">
                <a:latin typeface="Calibri" panose="020F0502020204030204" pitchFamily="34" charset="0"/>
              </a:rPr>
              <a:t>haben Teilaufgaben mit direktem Materialbezug.</a:t>
            </a:r>
            <a:endParaRPr lang="de-DE" dirty="0">
              <a:latin typeface="Calibri" panose="020F0502020204030204" pitchFamily="34" charset="0"/>
            </a:endParaRPr>
          </a:p>
          <a:p>
            <a:pPr marL="285750" indent="-285750">
              <a:buFont typeface="Wingdings" pitchFamily="2" charset="2"/>
              <a:buChar char="§"/>
            </a:pPr>
            <a:r>
              <a:rPr lang="de-DE" dirty="0">
                <a:latin typeface="Calibri" panose="020F0502020204030204" pitchFamily="34" charset="0"/>
              </a:rPr>
              <a:t>verfügen über </a:t>
            </a:r>
            <a:r>
              <a:rPr lang="de-DE" dirty="0" smtClean="0">
                <a:latin typeface="Calibri" panose="020F0502020204030204" pitchFamily="34" charset="0"/>
              </a:rPr>
              <a:t>Teilaufgaben, die in einem inhaltlichen Zusammenhang stehen.</a:t>
            </a:r>
            <a:endParaRPr lang="de-DE" dirty="0">
              <a:latin typeface="Calibri" panose="020F0502020204030204" pitchFamily="34" charset="0"/>
            </a:endParaRPr>
          </a:p>
          <a:p>
            <a:pPr marL="285750" indent="-285750">
              <a:buFont typeface="Wingdings" pitchFamily="2" charset="2"/>
              <a:buChar char="§"/>
            </a:pPr>
            <a:r>
              <a:rPr lang="de-DE" dirty="0" smtClean="0">
                <a:latin typeface="Calibri" panose="020F0502020204030204" pitchFamily="34" charset="0"/>
              </a:rPr>
              <a:t>bieten in der Form Teilaufgaben, sodass das Versagen von Schülerinnen und Schülern in einer Teilaufgabe trotzdem zu erfolgreichen Teillösungen in den anderen Teilaufgaben führen kann.</a:t>
            </a:r>
          </a:p>
          <a:p>
            <a:pPr marL="285750" indent="-285750">
              <a:buFont typeface="Wingdings" pitchFamily="2" charset="2"/>
              <a:buChar char="§"/>
            </a:pPr>
            <a:r>
              <a:rPr lang="de-DE" dirty="0" smtClean="0">
                <a:latin typeface="Calibri" panose="020F0502020204030204" pitchFamily="34" charset="0"/>
              </a:rPr>
              <a:t>berücksichtigen </a:t>
            </a:r>
            <a:r>
              <a:rPr lang="de-DE" u="sng" dirty="0" smtClean="0">
                <a:latin typeface="Calibri" panose="020F0502020204030204" pitchFamily="34" charset="0"/>
              </a:rPr>
              <a:t>bezogen auf beide</a:t>
            </a:r>
            <a:r>
              <a:rPr lang="de-DE" dirty="0" smtClean="0">
                <a:latin typeface="Calibri" panose="020F0502020204030204" pitchFamily="34" charset="0"/>
              </a:rPr>
              <a:t> Aufgaben </a:t>
            </a:r>
            <a:r>
              <a:rPr lang="de-DE" u="sng" dirty="0" smtClean="0">
                <a:latin typeface="Calibri" panose="020F0502020204030204" pitchFamily="34" charset="0"/>
              </a:rPr>
              <a:t>jeweils</a:t>
            </a:r>
            <a:r>
              <a:rPr lang="de-DE" dirty="0" smtClean="0">
                <a:latin typeface="Calibri" panose="020F0502020204030204" pitchFamily="34" charset="0"/>
              </a:rPr>
              <a:t> alle Anforderungsbereiche in der vorgeschriebenen Gewichtung.</a:t>
            </a:r>
          </a:p>
        </p:txBody>
      </p:sp>
    </p:spTree>
    <p:extLst>
      <p:ext uri="{BB962C8B-B14F-4D97-AF65-F5344CB8AC3E}">
        <p14:creationId xmlns:p14="http://schemas.microsoft.com/office/powerpoint/2010/main" val="800377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000" fill="hold"/>
                                        <p:tgtEl>
                                          <p:spTgt spid="13"/>
                                        </p:tgtEl>
                                        <p:attrNameLst>
                                          <p:attrName>ppt_x</p:attrName>
                                        </p:attrNameLst>
                                      </p:cBhvr>
                                      <p:tavLst>
                                        <p:tav tm="0">
                                          <p:val>
                                            <p:strVal val="#ppt_x"/>
                                          </p:val>
                                        </p:tav>
                                        <p:tav tm="100000">
                                          <p:val>
                                            <p:strVal val="#ppt_x"/>
                                          </p:val>
                                        </p:tav>
                                      </p:tavLst>
                                    </p:anim>
                                    <p:anim calcmode="lin" valueType="num">
                                      <p:cBhvr additive="base">
                                        <p:cTn id="8" dur="10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additive="base">
                                        <p:cTn id="13" dur="1000" fill="hold"/>
                                        <p:tgtEl>
                                          <p:spTgt spid="28"/>
                                        </p:tgtEl>
                                        <p:attrNameLst>
                                          <p:attrName>ppt_x</p:attrName>
                                        </p:attrNameLst>
                                      </p:cBhvr>
                                      <p:tavLst>
                                        <p:tav tm="0">
                                          <p:val>
                                            <p:strVal val="#ppt_x"/>
                                          </p:val>
                                        </p:tav>
                                        <p:tav tm="100000">
                                          <p:val>
                                            <p:strVal val="#ppt_x"/>
                                          </p:val>
                                        </p:tav>
                                      </p:tavLst>
                                    </p:anim>
                                    <p:anim calcmode="lin" valueType="num">
                                      <p:cBhvr additive="base">
                                        <p:cTn id="14" dur="1000" fill="hold"/>
                                        <p:tgtEl>
                                          <p:spTgt spid="2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0-#ppt_w/2"/>
                                          </p:val>
                                        </p:tav>
                                        <p:tav tm="100000">
                                          <p:val>
                                            <p:strVal val="#ppt_x"/>
                                          </p:val>
                                        </p:tav>
                                      </p:tavLst>
                                    </p:anim>
                                    <p:anim calcmode="lin" valueType="num">
                                      <p:cBhvr additive="base">
                                        <p:cTn id="20" dur="10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3" grpId="0" animBg="1"/>
      <p:bldP spid="1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34</a:t>
            </a:fld>
            <a:endParaRPr lang="de-DE">
              <a:solidFill>
                <a:srgbClr val="808080"/>
              </a:solidFill>
            </a:endParaRPr>
          </a:p>
        </p:txBody>
      </p:sp>
      <p:sp>
        <p:nvSpPr>
          <p:cNvPr id="82946" name="Rectangle 2"/>
          <p:cNvSpPr>
            <a:spLocks noGrp="1" noChangeArrowheads="1"/>
          </p:cNvSpPr>
          <p:nvPr>
            <p:ph type="title"/>
          </p:nvPr>
        </p:nvSpPr>
        <p:spPr>
          <a:xfrm>
            <a:off x="611560" y="908720"/>
            <a:ext cx="8208912" cy="5544616"/>
          </a:xfrm>
          <a:noFill/>
        </p:spPr>
        <p:txBody>
          <a:bodyPr/>
          <a:lstStyle/>
          <a:p>
            <a:pPr algn="l"/>
            <a:r>
              <a:rPr lang="de-DE" sz="2800" u="sng" dirty="0" smtClean="0">
                <a:latin typeface="Calibri" panose="020F0502020204030204" pitchFamily="34" charset="0"/>
                <a:cs typeface="Times New Roman" charset="0"/>
              </a:rPr>
              <a:t>Themen:</a:t>
            </a:r>
            <a:r>
              <a:rPr lang="de-DE" sz="2800" b="1" dirty="0" smtClean="0">
                <a:latin typeface="Calibri" panose="020F0502020204030204" pitchFamily="34" charset="0"/>
                <a:cs typeface="Times New Roman" charset="0"/>
              </a:rPr>
              <a:t/>
            </a:r>
            <a:br>
              <a:rPr lang="de-DE" sz="2800" b="1" dirty="0" smtClean="0">
                <a:latin typeface="Calibri" panose="020F0502020204030204" pitchFamily="34" charset="0"/>
                <a:cs typeface="Times New Roman" charset="0"/>
              </a:rPr>
            </a:br>
            <a:r>
              <a:rPr lang="de-DE" sz="2400" dirty="0" smtClean="0">
                <a:solidFill>
                  <a:schemeClr val="tx1"/>
                </a:solidFill>
                <a:latin typeface="Calibri" panose="020F0502020204030204" pitchFamily="34" charset="0"/>
                <a:cs typeface="Times New Roman" charset="0"/>
              </a:rPr>
              <a:t>1. Vorgaben zum Zentralabitur 2017</a:t>
            </a:r>
            <a:br>
              <a:rPr lang="de-DE" sz="2400" dirty="0" smtClean="0">
                <a:solidFill>
                  <a:schemeClr val="tx1"/>
                </a:solidFill>
                <a:latin typeface="Calibri" panose="020F0502020204030204" pitchFamily="34" charset="0"/>
                <a:cs typeface="Times New Roman" charset="0"/>
              </a:rPr>
            </a:br>
            <a:r>
              <a:rPr lang="de-DE" sz="2400" dirty="0">
                <a:solidFill>
                  <a:schemeClr val="tx1"/>
                </a:solidFill>
                <a:latin typeface="Calibri" panose="020F0502020204030204" pitchFamily="34" charset="0"/>
                <a:cs typeface="Times New Roman" charset="0"/>
              </a:rPr>
              <a:t>	</a:t>
            </a:r>
            <a:r>
              <a:rPr lang="de-DE" sz="2000" dirty="0" smtClean="0">
                <a:solidFill>
                  <a:schemeClr val="tx1"/>
                </a:solidFill>
                <a:latin typeface="Calibri" panose="020F0502020204030204" pitchFamily="34" charset="0"/>
                <a:cs typeface="Times New Roman" charset="0"/>
              </a:rPr>
              <a:t>a) Bedeutung für den Kernlehrplan</a:t>
            </a:r>
            <a:br>
              <a:rPr lang="de-DE" sz="2000"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r>
              <a:rPr lang="de-DE" sz="2000" dirty="0" smtClean="0">
                <a:solidFill>
                  <a:schemeClr val="tx1"/>
                </a:solidFill>
                <a:latin typeface="Calibri" panose="020F0502020204030204" pitchFamily="34" charset="0"/>
                <a:cs typeface="Times New Roman" charset="0"/>
              </a:rPr>
              <a:t>b) Bedeutung für die Abiturklausuren</a:t>
            </a:r>
            <a:r>
              <a:rPr lang="de-DE" sz="2400" dirty="0" smtClean="0">
                <a:solidFill>
                  <a:schemeClr val="tx1"/>
                </a:solidFill>
                <a:latin typeface="Calibri" panose="020F0502020204030204" pitchFamily="34" charset="0"/>
                <a:cs typeface="Times New Roman" charset="0"/>
              </a:rPr>
              <a:t/>
            </a:r>
            <a:br>
              <a:rPr lang="de-DE" sz="2400" dirty="0" smtClean="0">
                <a:solidFill>
                  <a:schemeClr val="tx1"/>
                </a:solidFill>
                <a:latin typeface="Calibri" panose="020F0502020204030204" pitchFamily="34" charset="0"/>
                <a:cs typeface="Times New Roman" charset="0"/>
              </a:rPr>
            </a:br>
            <a:r>
              <a:rPr lang="de-DE" sz="2400" dirty="0" smtClean="0">
                <a:solidFill>
                  <a:schemeClr val="tx1"/>
                </a:solidFill>
                <a:latin typeface="Calibri" panose="020F0502020204030204" pitchFamily="34" charset="0"/>
                <a:cs typeface="Times New Roman" charset="0"/>
              </a:rPr>
              <a:t>2. Klausurkonzeption</a:t>
            </a:r>
            <a:r>
              <a:rPr lang="de-DE" sz="2000" dirty="0" smtClean="0">
                <a:solidFill>
                  <a:schemeClr val="tx1"/>
                </a:solidFill>
                <a:latin typeface="Calibri" panose="020F0502020204030204" pitchFamily="34" charset="0"/>
                <a:cs typeface="Times New Roman" charset="0"/>
              </a:rPr>
              <a:t/>
            </a:r>
            <a:br>
              <a:rPr lang="de-DE" sz="2000" dirty="0" smtClean="0">
                <a:solidFill>
                  <a:schemeClr val="tx1"/>
                </a:solidFill>
                <a:latin typeface="Calibri" panose="020F0502020204030204" pitchFamily="34" charset="0"/>
                <a:cs typeface="Times New Roman" charset="0"/>
              </a:rPr>
            </a:br>
            <a:r>
              <a:rPr lang="de-DE" sz="2000" dirty="0" smtClean="0">
                <a:solidFill>
                  <a:schemeClr val="tx1"/>
                </a:solidFill>
                <a:latin typeface="Calibri" panose="020F0502020204030204" pitchFamily="34" charset="0"/>
                <a:cs typeface="Times New Roman" charset="0"/>
              </a:rPr>
              <a:t>	a) Anforderungsbereiche und Operatoren</a:t>
            </a:r>
            <a:br>
              <a:rPr lang="de-DE" sz="2000" dirty="0" smtClean="0">
                <a:solidFill>
                  <a:schemeClr val="tx1"/>
                </a:solidFill>
                <a:latin typeface="Calibri" panose="020F0502020204030204" pitchFamily="34" charset="0"/>
                <a:cs typeface="Times New Roman" charset="0"/>
              </a:rPr>
            </a:br>
            <a:r>
              <a:rPr lang="de-DE" sz="2000" dirty="0" smtClean="0">
                <a:solidFill>
                  <a:schemeClr val="tx1"/>
                </a:solidFill>
                <a:latin typeface="Calibri" panose="020F0502020204030204" pitchFamily="34" charset="0"/>
                <a:cs typeface="Times New Roman" charset="0"/>
              </a:rPr>
              <a:t>	b) Gleichgewichtigkeit und Struktur der beiden Aufgaben in einer 	     Ernährungslehreklausur</a:t>
            </a:r>
            <a:br>
              <a:rPr lang="de-DE" sz="2000"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r>
              <a:rPr lang="de-DE" sz="2000" dirty="0" smtClean="0">
                <a:solidFill>
                  <a:schemeClr val="accent1"/>
                </a:solidFill>
                <a:effectLst>
                  <a:outerShdw blurRad="38100" dist="38100" dir="2700000" algn="tl">
                    <a:srgbClr val="000000">
                      <a:alpha val="43137"/>
                    </a:srgbClr>
                  </a:outerShdw>
                </a:effectLst>
                <a:latin typeface="Calibri" panose="020F0502020204030204" pitchFamily="34" charset="0"/>
                <a:cs typeface="Times New Roman" charset="0"/>
              </a:rPr>
              <a:t>c) Punktezuteilung</a:t>
            </a:r>
            <a:r>
              <a:rPr lang="de-DE" sz="2000" dirty="0" smtClean="0">
                <a:solidFill>
                  <a:schemeClr val="tx1"/>
                </a:solidFill>
                <a:latin typeface="Calibri" panose="020F0502020204030204" pitchFamily="34" charset="0"/>
                <a:cs typeface="Times New Roman" charset="0"/>
              </a:rPr>
              <a:t/>
            </a:r>
            <a:br>
              <a:rPr lang="de-DE" sz="2000" dirty="0" smtClean="0">
                <a:solidFill>
                  <a:schemeClr val="tx1"/>
                </a:solidFill>
                <a:latin typeface="Calibri" panose="020F0502020204030204" pitchFamily="34" charset="0"/>
                <a:cs typeface="Times New Roman" charset="0"/>
              </a:rPr>
            </a:br>
            <a:r>
              <a:rPr lang="de-DE" sz="2000" b="1" dirty="0" smtClean="0">
                <a:solidFill>
                  <a:schemeClr val="tx1"/>
                </a:solidFill>
                <a:latin typeface="Calibri" panose="020F0502020204030204" pitchFamily="34" charset="0"/>
                <a:cs typeface="Times New Roman" charset="0"/>
              </a:rPr>
              <a:t/>
            </a:r>
            <a:br>
              <a:rPr lang="de-DE" sz="2000" b="1"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endParaRPr lang="de-DE" sz="1800" dirty="0">
              <a:solidFill>
                <a:schemeClr val="tx1"/>
              </a:solidFill>
              <a:latin typeface="Calibri" panose="020F0502020204030204" pitchFamily="34" charset="0"/>
              <a:cs typeface="Times New Roman" charset="0"/>
            </a:endParaRPr>
          </a:p>
        </p:txBody>
      </p:sp>
    </p:spTree>
    <p:extLst>
      <p:ext uri="{BB962C8B-B14F-4D97-AF65-F5344CB8AC3E}">
        <p14:creationId xmlns:p14="http://schemas.microsoft.com/office/powerpoint/2010/main" val="22875214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35</a:t>
            </a:fld>
            <a:endParaRPr lang="de-DE">
              <a:solidFill>
                <a:srgbClr val="808080"/>
              </a:solidFill>
            </a:endParaRPr>
          </a:p>
        </p:txBody>
      </p:sp>
      <p:sp>
        <p:nvSpPr>
          <p:cNvPr id="2" name="Titel 1"/>
          <p:cNvSpPr>
            <a:spLocks noGrp="1"/>
          </p:cNvSpPr>
          <p:nvPr>
            <p:ph type="title"/>
          </p:nvPr>
        </p:nvSpPr>
        <p:spPr>
          <a:xfrm>
            <a:off x="220664" y="243880"/>
            <a:ext cx="5544616" cy="803176"/>
          </a:xfrm>
          <a:noFill/>
        </p:spPr>
        <p:txBody>
          <a:bodyPr/>
          <a:lstStyle/>
          <a:p>
            <a:pPr algn="l"/>
            <a:r>
              <a:rPr lang="de-DE" sz="2400" b="1" dirty="0" smtClean="0">
                <a:latin typeface="Calibri" panose="020F0502020204030204" pitchFamily="34" charset="0"/>
              </a:rPr>
              <a:t>Punktezuteilung</a:t>
            </a:r>
            <a:endParaRPr lang="de-DE" sz="2400" b="1" dirty="0">
              <a:latin typeface="Calibri" panose="020F0502020204030204" pitchFamily="34" charset="0"/>
            </a:endParaRPr>
          </a:p>
        </p:txBody>
      </p:sp>
      <p:sp>
        <p:nvSpPr>
          <p:cNvPr id="26" name="Textfeld 25"/>
          <p:cNvSpPr txBox="1"/>
          <p:nvPr/>
        </p:nvSpPr>
        <p:spPr>
          <a:xfrm>
            <a:off x="221585" y="812368"/>
            <a:ext cx="5718567" cy="338554"/>
          </a:xfrm>
          <a:prstGeom prst="rect">
            <a:avLst/>
          </a:prstGeom>
          <a:noFill/>
        </p:spPr>
        <p:txBody>
          <a:bodyPr wrap="square" rtlCol="0">
            <a:spAutoFit/>
          </a:bodyPr>
          <a:lstStyle/>
          <a:p>
            <a:r>
              <a:rPr lang="de-DE" sz="1600" b="1" dirty="0" smtClean="0">
                <a:latin typeface="Calibri" panose="020F0502020204030204" pitchFamily="34" charset="0"/>
                <a:sym typeface="Wingdings" panose="05000000000000000000" pitchFamily="2" charset="2"/>
              </a:rPr>
              <a:t>MSW  Vorgaben Zentralabitur 2017 –  </a:t>
            </a:r>
            <a:r>
              <a:rPr lang="de-DE" sz="1600" b="1" dirty="0">
                <a:latin typeface="Calibri" panose="020F0502020204030204" pitchFamily="34" charset="0"/>
                <a:sym typeface="Wingdings" panose="05000000000000000000" pitchFamily="2" charset="2"/>
              </a:rPr>
              <a:t>Ernährungslehre</a:t>
            </a:r>
            <a:endParaRPr lang="de-DE" sz="1200" dirty="0"/>
          </a:p>
        </p:txBody>
      </p:sp>
      <p:sp>
        <p:nvSpPr>
          <p:cNvPr id="28" name="Pfeil nach unten 27"/>
          <p:cNvSpPr/>
          <p:nvPr/>
        </p:nvSpPr>
        <p:spPr>
          <a:xfrm>
            <a:off x="3788230" y="1335588"/>
            <a:ext cx="153017" cy="367010"/>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3" name="Textfeld 12"/>
          <p:cNvSpPr txBox="1"/>
          <p:nvPr/>
        </p:nvSpPr>
        <p:spPr>
          <a:xfrm>
            <a:off x="288474" y="1348132"/>
            <a:ext cx="3333854" cy="369332"/>
          </a:xfrm>
          <a:prstGeom prst="rect">
            <a:avLst/>
          </a:prstGeom>
          <a:solidFill>
            <a:schemeClr val="accent1"/>
          </a:solidFill>
          <a:ln w="25400">
            <a:solidFill>
              <a:schemeClr val="tx1"/>
            </a:solidFill>
          </a:ln>
        </p:spPr>
        <p:txBody>
          <a:bodyPr wrap="square" rtlCol="0">
            <a:spAutoFit/>
          </a:bodyPr>
          <a:lstStyle/>
          <a:p>
            <a:pPr>
              <a:tabLst>
                <a:tab pos="3225800" algn="l"/>
              </a:tabLst>
            </a:pPr>
            <a:r>
              <a:rPr lang="de-DE" dirty="0" smtClean="0">
                <a:latin typeface="Calibri" panose="020F0502020204030204" pitchFamily="34" charset="0"/>
                <a:sym typeface="Wingdings" panose="05000000000000000000" pitchFamily="2" charset="2"/>
              </a:rPr>
              <a:t>Die Punktezuteilung beachtet …</a:t>
            </a:r>
          </a:p>
        </p:txBody>
      </p:sp>
      <p:sp>
        <p:nvSpPr>
          <p:cNvPr id="16" name="Textfeld 15"/>
          <p:cNvSpPr txBox="1"/>
          <p:nvPr/>
        </p:nvSpPr>
        <p:spPr>
          <a:xfrm>
            <a:off x="876276" y="2132856"/>
            <a:ext cx="7539354" cy="3416320"/>
          </a:xfrm>
          <a:prstGeom prst="rect">
            <a:avLst/>
          </a:prstGeom>
          <a:solidFill>
            <a:srgbClr val="FFCCCC"/>
          </a:solidFill>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Wingdings" pitchFamily="2" charset="2"/>
              <a:buChar char="§"/>
            </a:pPr>
            <a:r>
              <a:rPr lang="de-DE" dirty="0" smtClean="0">
                <a:latin typeface="Calibri" panose="020F0502020204030204" pitchFamily="34" charset="0"/>
              </a:rPr>
              <a:t>eine Punkteverteilung je Kriterium mit der Zuordnung zu ausschließlich </a:t>
            </a:r>
            <a:r>
              <a:rPr lang="de-DE" u="sng" dirty="0" smtClean="0">
                <a:latin typeface="Calibri" panose="020F0502020204030204" pitchFamily="34" charset="0"/>
              </a:rPr>
              <a:t>einem</a:t>
            </a:r>
            <a:r>
              <a:rPr lang="de-DE" dirty="0" smtClean="0">
                <a:latin typeface="Calibri" panose="020F0502020204030204" pitchFamily="34" charset="0"/>
              </a:rPr>
              <a:t> Anforderungsbereich. </a:t>
            </a:r>
          </a:p>
          <a:p>
            <a:pPr marL="285750" indent="-285750">
              <a:buFont typeface="Wingdings" pitchFamily="2" charset="2"/>
              <a:buChar char="§"/>
            </a:pPr>
            <a:endParaRPr lang="de-DE" dirty="0" smtClean="0">
              <a:latin typeface="Calibri" panose="020F0502020204030204" pitchFamily="34" charset="0"/>
            </a:endParaRPr>
          </a:p>
          <a:p>
            <a:pPr marL="285750" indent="-285750">
              <a:buFont typeface="Wingdings" pitchFamily="2" charset="2"/>
              <a:buChar char="§"/>
            </a:pPr>
            <a:r>
              <a:rPr lang="de-DE" dirty="0" smtClean="0">
                <a:latin typeface="Calibri" panose="020F0502020204030204" pitchFamily="34" charset="0"/>
              </a:rPr>
              <a:t>alle </a:t>
            </a:r>
            <a:r>
              <a:rPr lang="de-DE" dirty="0">
                <a:latin typeface="Calibri" panose="020F0502020204030204" pitchFamily="34" charset="0"/>
              </a:rPr>
              <a:t>Anforderungsbereiche in der vorgeschriebenen Gewichtung (AF I: 30%, AF II: 50%; AF III: 20</a:t>
            </a:r>
            <a:r>
              <a:rPr lang="de-DE" dirty="0" smtClean="0">
                <a:latin typeface="Calibri" panose="020F0502020204030204" pitchFamily="34" charset="0"/>
              </a:rPr>
              <a:t>%).</a:t>
            </a:r>
          </a:p>
          <a:p>
            <a:pPr marL="285750" indent="-285750">
              <a:buFont typeface="Wingdings" pitchFamily="2" charset="2"/>
              <a:buChar char="§"/>
            </a:pPr>
            <a:endParaRPr lang="de-DE" dirty="0" smtClean="0">
              <a:latin typeface="Calibri" panose="020F0502020204030204" pitchFamily="34" charset="0"/>
            </a:endParaRPr>
          </a:p>
          <a:p>
            <a:pPr marL="285750" indent="-285750">
              <a:buFont typeface="Wingdings" pitchFamily="2" charset="2"/>
              <a:buChar char="§"/>
            </a:pPr>
            <a:r>
              <a:rPr lang="de-DE" dirty="0">
                <a:latin typeface="Calibri" panose="020F0502020204030204" pitchFamily="34" charset="0"/>
              </a:rPr>
              <a:t>d</a:t>
            </a:r>
            <a:r>
              <a:rPr lang="de-DE" dirty="0" smtClean="0">
                <a:latin typeface="Calibri" panose="020F0502020204030204" pitchFamily="34" charset="0"/>
              </a:rPr>
              <a:t>ie Vergabe von Zusatzpunkten. </a:t>
            </a:r>
          </a:p>
          <a:p>
            <a:endParaRPr lang="de-DE" dirty="0" smtClean="0">
              <a:latin typeface="Calibri" panose="020F0502020204030204" pitchFamily="34" charset="0"/>
            </a:endParaRPr>
          </a:p>
          <a:p>
            <a:pPr marL="285750" indent="-285750">
              <a:buFont typeface="Wingdings" pitchFamily="2" charset="2"/>
              <a:buChar char="§"/>
            </a:pPr>
            <a:r>
              <a:rPr lang="de-DE" dirty="0" smtClean="0">
                <a:latin typeface="Calibri" panose="020F0502020204030204" pitchFamily="34" charset="0"/>
              </a:rPr>
              <a:t>die Berücksichtigung der Darstellungsleistung für beide Aufgaben.</a:t>
            </a:r>
          </a:p>
          <a:p>
            <a:pPr marL="285750" indent="-285750">
              <a:buFont typeface="Wingdings" pitchFamily="2" charset="2"/>
              <a:buChar char="§"/>
            </a:pPr>
            <a:endParaRPr lang="de-DE" dirty="0">
              <a:latin typeface="Calibri" panose="020F0502020204030204" pitchFamily="34" charset="0"/>
            </a:endParaRPr>
          </a:p>
          <a:p>
            <a:pPr marL="285750" indent="-285750">
              <a:buFont typeface="Wingdings" pitchFamily="2" charset="2"/>
              <a:buChar char="§"/>
            </a:pPr>
            <a:r>
              <a:rPr lang="de-DE" dirty="0">
                <a:latin typeface="Calibri" panose="020F0502020204030204" pitchFamily="34" charset="0"/>
              </a:rPr>
              <a:t>eine lineare Aufteilung der Punkte bezogen auf die Notenpunkte (vgl. Auswertungsraster Abitur</a:t>
            </a:r>
            <a:r>
              <a:rPr lang="de-DE" dirty="0" smtClean="0">
                <a:latin typeface="Calibri" panose="020F0502020204030204" pitchFamily="34" charset="0"/>
              </a:rPr>
              <a:t>).</a:t>
            </a:r>
            <a:endParaRPr lang="de-DE" dirty="0">
              <a:latin typeface="Calibri" panose="020F0502020204030204" pitchFamily="34" charset="0"/>
            </a:endParaRPr>
          </a:p>
        </p:txBody>
      </p:sp>
    </p:spTree>
    <p:extLst>
      <p:ext uri="{BB962C8B-B14F-4D97-AF65-F5344CB8AC3E}">
        <p14:creationId xmlns:p14="http://schemas.microsoft.com/office/powerpoint/2010/main" val="1233300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000" fill="hold"/>
                                        <p:tgtEl>
                                          <p:spTgt spid="13"/>
                                        </p:tgtEl>
                                        <p:attrNameLst>
                                          <p:attrName>ppt_x</p:attrName>
                                        </p:attrNameLst>
                                      </p:cBhvr>
                                      <p:tavLst>
                                        <p:tav tm="0">
                                          <p:val>
                                            <p:strVal val="#ppt_x"/>
                                          </p:val>
                                        </p:tav>
                                        <p:tav tm="100000">
                                          <p:val>
                                            <p:strVal val="#ppt_x"/>
                                          </p:val>
                                        </p:tav>
                                      </p:tavLst>
                                    </p:anim>
                                    <p:anim calcmode="lin" valueType="num">
                                      <p:cBhvr additive="base">
                                        <p:cTn id="8" dur="10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additive="base">
                                        <p:cTn id="13" dur="1000" fill="hold"/>
                                        <p:tgtEl>
                                          <p:spTgt spid="28"/>
                                        </p:tgtEl>
                                        <p:attrNameLst>
                                          <p:attrName>ppt_x</p:attrName>
                                        </p:attrNameLst>
                                      </p:cBhvr>
                                      <p:tavLst>
                                        <p:tav tm="0">
                                          <p:val>
                                            <p:strVal val="#ppt_x"/>
                                          </p:val>
                                        </p:tav>
                                        <p:tav tm="100000">
                                          <p:val>
                                            <p:strVal val="#ppt_x"/>
                                          </p:val>
                                        </p:tav>
                                      </p:tavLst>
                                    </p:anim>
                                    <p:anim calcmode="lin" valueType="num">
                                      <p:cBhvr additive="base">
                                        <p:cTn id="14" dur="1000" fill="hold"/>
                                        <p:tgtEl>
                                          <p:spTgt spid="2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0-#ppt_w/2"/>
                                          </p:val>
                                        </p:tav>
                                        <p:tav tm="100000">
                                          <p:val>
                                            <p:strVal val="#ppt_x"/>
                                          </p:val>
                                        </p:tav>
                                      </p:tavLst>
                                    </p:anim>
                                    <p:anim calcmode="lin" valueType="num">
                                      <p:cBhvr additive="base">
                                        <p:cTn id="20" dur="10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3" grpId="0" animBg="1"/>
      <p:bldP spid="1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36</a:t>
            </a:fld>
            <a:endParaRPr lang="de-DE">
              <a:solidFill>
                <a:srgbClr val="808080"/>
              </a:solidFill>
            </a:endParaRPr>
          </a:p>
        </p:txBody>
      </p:sp>
      <p:sp>
        <p:nvSpPr>
          <p:cNvPr id="2" name="Titel 1"/>
          <p:cNvSpPr>
            <a:spLocks noGrp="1"/>
          </p:cNvSpPr>
          <p:nvPr>
            <p:ph type="title"/>
          </p:nvPr>
        </p:nvSpPr>
        <p:spPr>
          <a:xfrm>
            <a:off x="220664" y="243880"/>
            <a:ext cx="5544616" cy="803176"/>
          </a:xfrm>
          <a:noFill/>
        </p:spPr>
        <p:txBody>
          <a:bodyPr/>
          <a:lstStyle/>
          <a:p>
            <a:pPr algn="l"/>
            <a:r>
              <a:rPr lang="de-DE" sz="2400" b="1" dirty="0" smtClean="0">
                <a:latin typeface="Calibri" panose="020F0502020204030204" pitchFamily="34" charset="0"/>
              </a:rPr>
              <a:t>Punktezuteilung</a:t>
            </a:r>
            <a:endParaRPr lang="de-DE" sz="2400" b="1" dirty="0">
              <a:latin typeface="Calibri" panose="020F0502020204030204" pitchFamily="34" charset="0"/>
            </a:endParaRPr>
          </a:p>
        </p:txBody>
      </p:sp>
      <p:sp>
        <p:nvSpPr>
          <p:cNvPr id="26" name="Textfeld 25"/>
          <p:cNvSpPr txBox="1"/>
          <p:nvPr/>
        </p:nvSpPr>
        <p:spPr>
          <a:xfrm>
            <a:off x="221585" y="812368"/>
            <a:ext cx="6582663" cy="338554"/>
          </a:xfrm>
          <a:prstGeom prst="rect">
            <a:avLst/>
          </a:prstGeom>
          <a:noFill/>
        </p:spPr>
        <p:txBody>
          <a:bodyPr wrap="square" rtlCol="0">
            <a:spAutoFit/>
          </a:bodyPr>
          <a:lstStyle/>
          <a:p>
            <a:r>
              <a:rPr lang="de-DE" sz="1600" b="1" dirty="0" smtClean="0">
                <a:latin typeface="Calibri" panose="020F0502020204030204" pitchFamily="34" charset="0"/>
                <a:sym typeface="Wingdings" panose="05000000000000000000" pitchFamily="2" charset="2"/>
              </a:rPr>
              <a:t>MSW  Vorgaben Zentralabitur 2017 –  </a:t>
            </a:r>
            <a:r>
              <a:rPr lang="de-DE" sz="1600" b="1" dirty="0">
                <a:latin typeface="Calibri" panose="020F0502020204030204" pitchFamily="34" charset="0"/>
                <a:sym typeface="Wingdings" panose="05000000000000000000" pitchFamily="2" charset="2"/>
              </a:rPr>
              <a:t>Ernährungslehre</a:t>
            </a:r>
            <a:endParaRPr lang="de-DE" sz="1200" dirty="0"/>
          </a:p>
        </p:txBody>
      </p:sp>
      <p:sp>
        <p:nvSpPr>
          <p:cNvPr id="28" name="Pfeil nach unten 27"/>
          <p:cNvSpPr/>
          <p:nvPr/>
        </p:nvSpPr>
        <p:spPr>
          <a:xfrm>
            <a:off x="4270614" y="1347183"/>
            <a:ext cx="153017" cy="367010"/>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3" name="Textfeld 12"/>
          <p:cNvSpPr txBox="1"/>
          <p:nvPr/>
        </p:nvSpPr>
        <p:spPr>
          <a:xfrm>
            <a:off x="288474" y="1348132"/>
            <a:ext cx="3707462" cy="369332"/>
          </a:xfrm>
          <a:prstGeom prst="rect">
            <a:avLst/>
          </a:prstGeom>
          <a:solidFill>
            <a:schemeClr val="accent1"/>
          </a:solidFill>
          <a:ln w="25400">
            <a:solidFill>
              <a:schemeClr val="tx1"/>
            </a:solidFill>
          </a:ln>
        </p:spPr>
        <p:txBody>
          <a:bodyPr wrap="square" rtlCol="0">
            <a:spAutoFit/>
          </a:bodyPr>
          <a:lstStyle/>
          <a:p>
            <a:pPr>
              <a:tabLst>
                <a:tab pos="3225800" algn="l"/>
              </a:tabLst>
            </a:pPr>
            <a:r>
              <a:rPr lang="de-DE" dirty="0" smtClean="0">
                <a:latin typeface="Calibri" panose="020F0502020204030204" pitchFamily="34" charset="0"/>
                <a:sym typeface="Wingdings" panose="05000000000000000000" pitchFamily="2" charset="2"/>
              </a:rPr>
              <a:t>Die Punktezuteilung in der Übersicht:</a:t>
            </a:r>
          </a:p>
        </p:txBody>
      </p:sp>
      <p:graphicFrame>
        <p:nvGraphicFramePr>
          <p:cNvPr id="7" name="Tabelle 6"/>
          <p:cNvGraphicFramePr>
            <a:graphicFrameLocks noGrp="1"/>
          </p:cNvGraphicFramePr>
          <p:nvPr>
            <p:extLst>
              <p:ext uri="{D42A27DB-BD31-4B8C-83A1-F6EECF244321}">
                <p14:modId xmlns:p14="http://schemas.microsoft.com/office/powerpoint/2010/main" val="1809728579"/>
              </p:ext>
            </p:extLst>
          </p:nvPr>
        </p:nvGraphicFramePr>
        <p:xfrm>
          <a:off x="283544" y="2204864"/>
          <a:ext cx="8127156" cy="3048000"/>
        </p:xfrm>
        <a:graphic>
          <a:graphicData uri="http://schemas.openxmlformats.org/drawingml/2006/table">
            <a:tbl>
              <a:tblPr firstRow="1" bandRow="1">
                <a:tableStyleId>{5C22544A-7EE6-4342-B048-85BDC9FD1C3A}</a:tableStyleId>
              </a:tblPr>
              <a:tblGrid>
                <a:gridCol w="3310438"/>
                <a:gridCol w="2376264"/>
                <a:gridCol w="2440454"/>
              </a:tblGrid>
              <a:tr h="370840">
                <a:tc>
                  <a:txBody>
                    <a:bodyPr/>
                    <a:lstStyle/>
                    <a:p>
                      <a:r>
                        <a:rPr lang="de-DE" sz="1700" dirty="0" smtClean="0"/>
                        <a:t>Angaben je Aufgabe</a:t>
                      </a:r>
                      <a:endParaRPr lang="de-DE" sz="1700" dirty="0"/>
                    </a:p>
                  </a:txBody>
                  <a:tcPr anchor="ctr"/>
                </a:tc>
                <a:tc>
                  <a:txBody>
                    <a:bodyPr/>
                    <a:lstStyle/>
                    <a:p>
                      <a:r>
                        <a:rPr lang="de-DE" sz="1700" dirty="0" smtClean="0"/>
                        <a:t>Grundkurs</a:t>
                      </a:r>
                      <a:endParaRPr lang="de-DE" sz="1700" dirty="0"/>
                    </a:p>
                  </a:txBody>
                  <a:tcPr anchor="ctr"/>
                </a:tc>
                <a:tc>
                  <a:txBody>
                    <a:bodyPr/>
                    <a:lstStyle/>
                    <a:p>
                      <a:r>
                        <a:rPr lang="de-DE" sz="1700" dirty="0" smtClean="0"/>
                        <a:t>Leistungskurs</a:t>
                      </a:r>
                      <a:endParaRPr lang="de-DE" sz="1700" dirty="0"/>
                    </a:p>
                  </a:txBody>
                  <a:tcPr anchor="ctr"/>
                </a:tc>
              </a:tr>
              <a:tr h="370840">
                <a:tc>
                  <a:txBody>
                    <a:bodyPr/>
                    <a:lstStyle/>
                    <a:p>
                      <a:r>
                        <a:rPr lang="de-DE" sz="1700" b="1" dirty="0" smtClean="0"/>
                        <a:t>Gesamtpunktzahl</a:t>
                      </a:r>
                      <a:endParaRPr lang="de-DE" sz="1700" b="1" dirty="0"/>
                    </a:p>
                  </a:txBody>
                  <a:tcPr anchor="ctr"/>
                </a:tc>
                <a:tc>
                  <a:txBody>
                    <a:bodyPr/>
                    <a:lstStyle/>
                    <a:p>
                      <a:r>
                        <a:rPr lang="de-DE" sz="1600" dirty="0" smtClean="0"/>
                        <a:t>54</a:t>
                      </a:r>
                      <a:endParaRPr lang="de-DE" sz="1600" dirty="0"/>
                    </a:p>
                  </a:txBody>
                  <a:tcPr/>
                </a:tc>
                <a:tc>
                  <a:txBody>
                    <a:bodyPr/>
                    <a:lstStyle/>
                    <a:p>
                      <a:r>
                        <a:rPr lang="de-DE" sz="1600" dirty="0" smtClean="0"/>
                        <a:t>66</a:t>
                      </a:r>
                      <a:endParaRPr lang="de-DE" sz="1600" dirty="0"/>
                    </a:p>
                  </a:txBody>
                  <a:tcPr/>
                </a:tc>
              </a:tr>
              <a:tr h="370840">
                <a:tc>
                  <a:txBody>
                    <a:bodyPr/>
                    <a:lstStyle/>
                    <a:p>
                      <a:r>
                        <a:rPr lang="de-DE" sz="1700" b="1" dirty="0" smtClean="0"/>
                        <a:t>Anforderungsbereiche</a:t>
                      </a:r>
                      <a:endParaRPr lang="de-DE" sz="1700" b="1" dirty="0"/>
                    </a:p>
                  </a:txBody>
                  <a:tcPr anchor="ctr"/>
                </a:tc>
                <a:tc>
                  <a:txBody>
                    <a:bodyPr/>
                    <a:lstStyle/>
                    <a:p>
                      <a:r>
                        <a:rPr lang="de-DE" sz="1600" dirty="0" smtClean="0"/>
                        <a:t>AF</a:t>
                      </a:r>
                      <a:r>
                        <a:rPr lang="de-DE" sz="1600" baseline="0" dirty="0" smtClean="0"/>
                        <a:t> I:   16</a:t>
                      </a:r>
                    </a:p>
                    <a:p>
                      <a:r>
                        <a:rPr lang="de-DE" sz="1600" baseline="0" dirty="0" smtClean="0"/>
                        <a:t>AF II:  28</a:t>
                      </a:r>
                    </a:p>
                    <a:p>
                      <a:r>
                        <a:rPr lang="de-DE" sz="1600" baseline="0" dirty="0" smtClean="0"/>
                        <a:t>AF III: 10</a:t>
                      </a:r>
                      <a:endParaRPr lang="de-DE" sz="1600" dirty="0"/>
                    </a:p>
                  </a:txBody>
                  <a:tcPr/>
                </a:tc>
                <a:tc>
                  <a:txBody>
                    <a:bodyPr/>
                    <a:lstStyle/>
                    <a:p>
                      <a:r>
                        <a:rPr lang="de-DE" sz="1600" dirty="0" smtClean="0"/>
                        <a:t>AF</a:t>
                      </a:r>
                      <a:r>
                        <a:rPr lang="de-DE" sz="1600" baseline="0" dirty="0" smtClean="0"/>
                        <a:t> I:   20</a:t>
                      </a:r>
                    </a:p>
                    <a:p>
                      <a:r>
                        <a:rPr lang="de-DE" sz="1600" baseline="0" dirty="0" smtClean="0"/>
                        <a:t>AF II:  34</a:t>
                      </a:r>
                    </a:p>
                    <a:p>
                      <a:r>
                        <a:rPr lang="de-DE" sz="1600" baseline="0" dirty="0" smtClean="0"/>
                        <a:t>AF III: 12</a:t>
                      </a:r>
                      <a:endParaRPr lang="de-DE" sz="1600" dirty="0" smtClean="0"/>
                    </a:p>
                  </a:txBody>
                  <a:tcPr/>
                </a:tc>
              </a:tr>
              <a:tr h="370840">
                <a:tc>
                  <a:txBody>
                    <a:bodyPr/>
                    <a:lstStyle/>
                    <a:p>
                      <a:r>
                        <a:rPr lang="de-DE" sz="1700" b="1" dirty="0" smtClean="0"/>
                        <a:t>Zusatzpunkte</a:t>
                      </a:r>
                      <a:endParaRPr lang="de-DE" sz="1700" b="1" dirty="0"/>
                    </a:p>
                  </a:txBody>
                  <a:tcPr anchor="ctr"/>
                </a:tc>
                <a:tc>
                  <a:txBody>
                    <a:bodyPr/>
                    <a:lstStyle/>
                    <a:p>
                      <a:r>
                        <a:rPr lang="de-DE" sz="1600" dirty="0" smtClean="0"/>
                        <a:t>(6)</a:t>
                      </a:r>
                      <a:endParaRPr lang="de-DE" sz="1600" dirty="0"/>
                    </a:p>
                  </a:txBody>
                  <a:tcPr/>
                </a:tc>
                <a:tc>
                  <a:txBody>
                    <a:bodyPr/>
                    <a:lstStyle/>
                    <a:p>
                      <a:r>
                        <a:rPr lang="de-DE" sz="1600" dirty="0" smtClean="0"/>
                        <a:t>(8)</a:t>
                      </a:r>
                      <a:endParaRPr lang="de-DE" sz="1600" dirty="0"/>
                    </a:p>
                  </a:txBody>
                  <a:tcPr/>
                </a:tc>
              </a:tr>
              <a:tr h="370840">
                <a:tc>
                  <a:txBody>
                    <a:bodyPr/>
                    <a:lstStyle/>
                    <a:p>
                      <a:r>
                        <a:rPr lang="de-DE" sz="1700" b="1" dirty="0" smtClean="0"/>
                        <a:t>Darstellungsleistung</a:t>
                      </a:r>
                      <a:endParaRPr lang="de-DE" sz="1700" b="1" dirty="0"/>
                    </a:p>
                  </a:txBody>
                  <a:tcPr anchor="ctr"/>
                </a:tc>
                <a:tc>
                  <a:txBody>
                    <a:bodyPr/>
                    <a:lstStyle/>
                    <a:p>
                      <a:r>
                        <a:rPr lang="de-DE" sz="1600" dirty="0" smtClean="0"/>
                        <a:t>6</a:t>
                      </a:r>
                      <a:endParaRPr lang="de-DE" sz="1600" dirty="0"/>
                    </a:p>
                  </a:txBody>
                  <a:tcPr/>
                </a:tc>
                <a:tc>
                  <a:txBody>
                    <a:bodyPr/>
                    <a:lstStyle/>
                    <a:p>
                      <a:r>
                        <a:rPr lang="de-DE" sz="1600" dirty="0" smtClean="0"/>
                        <a:t>9</a:t>
                      </a:r>
                      <a:endParaRPr lang="de-DE" sz="1600" dirty="0"/>
                    </a:p>
                  </a:txBody>
                  <a:tcPr/>
                </a:tc>
              </a:tr>
              <a:tr h="370840">
                <a:tc>
                  <a:txBody>
                    <a:bodyPr/>
                    <a:lstStyle/>
                    <a:p>
                      <a:r>
                        <a:rPr lang="de-DE" sz="1700" b="1" dirty="0" smtClean="0"/>
                        <a:t>Summe</a:t>
                      </a:r>
                      <a:r>
                        <a:rPr lang="de-DE" sz="1700" b="1" baseline="0" dirty="0" smtClean="0"/>
                        <a:t> je Aufgabe</a:t>
                      </a:r>
                      <a:endParaRPr lang="de-DE" sz="1700" b="1" dirty="0"/>
                    </a:p>
                  </a:txBody>
                  <a:tcPr anchor="ctr"/>
                </a:tc>
                <a:tc>
                  <a:txBody>
                    <a:bodyPr/>
                    <a:lstStyle/>
                    <a:p>
                      <a:r>
                        <a:rPr lang="de-DE" sz="1600" dirty="0" smtClean="0"/>
                        <a:t>60</a:t>
                      </a:r>
                      <a:endParaRPr lang="de-DE" sz="1600" dirty="0"/>
                    </a:p>
                  </a:txBody>
                  <a:tcPr/>
                </a:tc>
                <a:tc>
                  <a:txBody>
                    <a:bodyPr/>
                    <a:lstStyle/>
                    <a:p>
                      <a:r>
                        <a:rPr lang="de-DE" sz="1600" dirty="0" smtClean="0"/>
                        <a:t>75</a:t>
                      </a:r>
                      <a:endParaRPr lang="de-DE" sz="1600" dirty="0"/>
                    </a:p>
                  </a:txBody>
                  <a:tcPr/>
                </a:tc>
              </a:tr>
              <a:tr h="370840">
                <a:tc>
                  <a:txBody>
                    <a:bodyPr/>
                    <a:lstStyle/>
                    <a:p>
                      <a:r>
                        <a:rPr lang="de-DE" sz="1700" b="1" dirty="0" smtClean="0"/>
                        <a:t>Summe beide Aufgaben</a:t>
                      </a:r>
                      <a:endParaRPr lang="de-DE" sz="1700" b="1" dirty="0"/>
                    </a:p>
                  </a:txBody>
                  <a:tcPr anchor="ctr"/>
                </a:tc>
                <a:tc>
                  <a:txBody>
                    <a:bodyPr/>
                    <a:lstStyle/>
                    <a:p>
                      <a:r>
                        <a:rPr lang="de-DE" sz="1600" dirty="0" smtClean="0"/>
                        <a:t>120</a:t>
                      </a:r>
                      <a:endParaRPr lang="de-DE" sz="1600" dirty="0"/>
                    </a:p>
                  </a:txBody>
                  <a:tcPr/>
                </a:tc>
                <a:tc>
                  <a:txBody>
                    <a:bodyPr/>
                    <a:lstStyle/>
                    <a:p>
                      <a:r>
                        <a:rPr lang="de-DE" sz="1600" dirty="0" smtClean="0"/>
                        <a:t>150</a:t>
                      </a:r>
                      <a:endParaRPr lang="de-DE" sz="1600" dirty="0"/>
                    </a:p>
                  </a:txBody>
                  <a:tcPr/>
                </a:tc>
              </a:tr>
            </a:tbl>
          </a:graphicData>
        </a:graphic>
      </p:graphicFrame>
    </p:spTree>
    <p:extLst>
      <p:ext uri="{BB962C8B-B14F-4D97-AF65-F5344CB8AC3E}">
        <p14:creationId xmlns:p14="http://schemas.microsoft.com/office/powerpoint/2010/main" val="3373194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000" fill="hold"/>
                                        <p:tgtEl>
                                          <p:spTgt spid="13"/>
                                        </p:tgtEl>
                                        <p:attrNameLst>
                                          <p:attrName>ppt_x</p:attrName>
                                        </p:attrNameLst>
                                      </p:cBhvr>
                                      <p:tavLst>
                                        <p:tav tm="0">
                                          <p:val>
                                            <p:strVal val="#ppt_x"/>
                                          </p:val>
                                        </p:tav>
                                        <p:tav tm="100000">
                                          <p:val>
                                            <p:strVal val="#ppt_x"/>
                                          </p:val>
                                        </p:tav>
                                      </p:tavLst>
                                    </p:anim>
                                    <p:anim calcmode="lin" valueType="num">
                                      <p:cBhvr additive="base">
                                        <p:cTn id="8" dur="10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additive="base">
                                        <p:cTn id="13" dur="1000" fill="hold"/>
                                        <p:tgtEl>
                                          <p:spTgt spid="28"/>
                                        </p:tgtEl>
                                        <p:attrNameLst>
                                          <p:attrName>ppt_x</p:attrName>
                                        </p:attrNameLst>
                                      </p:cBhvr>
                                      <p:tavLst>
                                        <p:tav tm="0">
                                          <p:val>
                                            <p:strVal val="#ppt_x"/>
                                          </p:val>
                                        </p:tav>
                                        <p:tav tm="100000">
                                          <p:val>
                                            <p:strVal val="#ppt_x"/>
                                          </p:val>
                                        </p:tav>
                                      </p:tavLst>
                                    </p:anim>
                                    <p:anim calcmode="lin" valueType="num">
                                      <p:cBhvr additive="base">
                                        <p:cTn id="14" dur="1000" fill="hold"/>
                                        <p:tgtEl>
                                          <p:spTgt spid="2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1000" fill="hold"/>
                                        <p:tgtEl>
                                          <p:spTgt spid="7"/>
                                        </p:tgtEl>
                                        <p:attrNameLst>
                                          <p:attrName>ppt_x</p:attrName>
                                        </p:attrNameLst>
                                      </p:cBhvr>
                                      <p:tavLst>
                                        <p:tav tm="0">
                                          <p:val>
                                            <p:strVal val="0-#ppt_w/2"/>
                                          </p:val>
                                        </p:tav>
                                        <p:tav tm="100000">
                                          <p:val>
                                            <p:strVal val="#ppt_x"/>
                                          </p:val>
                                        </p:tav>
                                      </p:tavLst>
                                    </p:anim>
                                    <p:anim calcmode="lin" valueType="num">
                                      <p:cBhvr additive="base">
                                        <p:cTn id="20"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37</a:t>
            </a:fld>
            <a:endParaRPr lang="de-DE">
              <a:solidFill>
                <a:srgbClr val="808080"/>
              </a:solidFill>
            </a:endParaRPr>
          </a:p>
        </p:txBody>
      </p:sp>
      <p:sp>
        <p:nvSpPr>
          <p:cNvPr id="82946" name="Rectangle 2"/>
          <p:cNvSpPr>
            <a:spLocks noGrp="1" noChangeArrowheads="1"/>
          </p:cNvSpPr>
          <p:nvPr>
            <p:ph type="title"/>
          </p:nvPr>
        </p:nvSpPr>
        <p:spPr>
          <a:xfrm>
            <a:off x="611560" y="908720"/>
            <a:ext cx="8208912" cy="5256584"/>
          </a:xfrm>
          <a:noFill/>
        </p:spPr>
        <p:txBody>
          <a:bodyPr/>
          <a:lstStyle/>
          <a:p>
            <a:pPr algn="l"/>
            <a:r>
              <a:rPr lang="de-DE" sz="2800" u="sng" dirty="0" smtClean="0">
                <a:latin typeface="Calibri" panose="020F0502020204030204" pitchFamily="34" charset="0"/>
                <a:cs typeface="Times New Roman" charset="0"/>
              </a:rPr>
              <a:t>Themen:</a:t>
            </a:r>
            <a:r>
              <a:rPr lang="de-DE" sz="2800" b="1" dirty="0" smtClean="0">
                <a:latin typeface="Calibri" panose="020F0502020204030204" pitchFamily="34" charset="0"/>
                <a:cs typeface="Times New Roman" charset="0"/>
              </a:rPr>
              <a:t/>
            </a:r>
            <a:br>
              <a:rPr lang="de-DE" sz="2800" b="1" dirty="0" smtClean="0">
                <a:latin typeface="Calibri" panose="020F0502020204030204" pitchFamily="34" charset="0"/>
                <a:cs typeface="Times New Roman" charset="0"/>
              </a:rPr>
            </a:br>
            <a:r>
              <a:rPr lang="de-DE" sz="2400" dirty="0" smtClean="0">
                <a:solidFill>
                  <a:schemeClr val="tx1"/>
                </a:solidFill>
                <a:latin typeface="Calibri" panose="020F0502020204030204" pitchFamily="34" charset="0"/>
                <a:cs typeface="Times New Roman" charset="0"/>
              </a:rPr>
              <a:t>1. Vorgaben zum Zentralabitur 2017</a:t>
            </a:r>
            <a:br>
              <a:rPr lang="de-DE" sz="2400" dirty="0" smtClean="0">
                <a:solidFill>
                  <a:schemeClr val="tx1"/>
                </a:solidFill>
                <a:latin typeface="Calibri" panose="020F0502020204030204" pitchFamily="34" charset="0"/>
                <a:cs typeface="Times New Roman" charset="0"/>
              </a:rPr>
            </a:br>
            <a:r>
              <a:rPr lang="de-DE" sz="2400" dirty="0">
                <a:solidFill>
                  <a:schemeClr val="tx1"/>
                </a:solidFill>
                <a:latin typeface="Calibri" panose="020F0502020204030204" pitchFamily="34" charset="0"/>
                <a:cs typeface="Times New Roman" charset="0"/>
              </a:rPr>
              <a:t>	</a:t>
            </a:r>
            <a:r>
              <a:rPr lang="de-DE" sz="2000" dirty="0" smtClean="0">
                <a:solidFill>
                  <a:schemeClr val="tx1"/>
                </a:solidFill>
                <a:latin typeface="Calibri" panose="020F0502020204030204" pitchFamily="34" charset="0"/>
                <a:cs typeface="Times New Roman" charset="0"/>
              </a:rPr>
              <a:t>a) Bedeutung für den Kernlehrplan</a:t>
            </a:r>
            <a:br>
              <a:rPr lang="de-DE" sz="2000"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r>
              <a:rPr lang="de-DE" sz="2000" dirty="0" smtClean="0">
                <a:solidFill>
                  <a:schemeClr val="tx1"/>
                </a:solidFill>
                <a:latin typeface="Calibri" panose="020F0502020204030204" pitchFamily="34" charset="0"/>
                <a:cs typeface="Times New Roman" charset="0"/>
              </a:rPr>
              <a:t>b) Bedeutung für die Abiturklausuren</a:t>
            </a:r>
            <a:r>
              <a:rPr lang="de-DE" sz="2400" dirty="0" smtClean="0">
                <a:solidFill>
                  <a:schemeClr val="tx1"/>
                </a:solidFill>
                <a:latin typeface="Calibri" panose="020F0502020204030204" pitchFamily="34" charset="0"/>
                <a:cs typeface="Times New Roman" charset="0"/>
              </a:rPr>
              <a:t/>
            </a:r>
            <a:br>
              <a:rPr lang="de-DE" sz="2400" dirty="0" smtClean="0">
                <a:solidFill>
                  <a:schemeClr val="tx1"/>
                </a:solidFill>
                <a:latin typeface="Calibri" panose="020F0502020204030204" pitchFamily="34" charset="0"/>
                <a:cs typeface="Times New Roman" charset="0"/>
              </a:rPr>
            </a:br>
            <a:r>
              <a:rPr lang="de-DE" sz="2400" dirty="0" smtClean="0">
                <a:solidFill>
                  <a:schemeClr val="tx1"/>
                </a:solidFill>
                <a:latin typeface="Calibri" panose="020F0502020204030204" pitchFamily="34" charset="0"/>
                <a:cs typeface="Times New Roman" charset="0"/>
              </a:rPr>
              <a:t>2. Klausurkonzeption</a:t>
            </a:r>
            <a:r>
              <a:rPr lang="de-DE" sz="2000" dirty="0" smtClean="0">
                <a:solidFill>
                  <a:schemeClr val="tx1"/>
                </a:solidFill>
                <a:latin typeface="Calibri" panose="020F0502020204030204" pitchFamily="34" charset="0"/>
                <a:cs typeface="Times New Roman" charset="0"/>
              </a:rPr>
              <a:t/>
            </a:r>
            <a:br>
              <a:rPr lang="de-DE" sz="2000" dirty="0" smtClean="0">
                <a:solidFill>
                  <a:schemeClr val="tx1"/>
                </a:solidFill>
                <a:latin typeface="Calibri" panose="020F0502020204030204" pitchFamily="34" charset="0"/>
                <a:cs typeface="Times New Roman" charset="0"/>
              </a:rPr>
            </a:br>
            <a:r>
              <a:rPr lang="de-DE" sz="2000" dirty="0" smtClean="0">
                <a:solidFill>
                  <a:schemeClr val="tx1"/>
                </a:solidFill>
                <a:latin typeface="Calibri" panose="020F0502020204030204" pitchFamily="34" charset="0"/>
                <a:cs typeface="Times New Roman" charset="0"/>
              </a:rPr>
              <a:t>	a) Anforderungsbereiche und Operatoren</a:t>
            </a:r>
            <a:br>
              <a:rPr lang="de-DE" sz="2000" dirty="0" smtClean="0">
                <a:solidFill>
                  <a:schemeClr val="tx1"/>
                </a:solidFill>
                <a:latin typeface="Calibri" panose="020F0502020204030204" pitchFamily="34" charset="0"/>
                <a:cs typeface="Times New Roman" charset="0"/>
              </a:rPr>
            </a:br>
            <a:r>
              <a:rPr lang="de-DE" sz="2000" dirty="0" smtClean="0">
                <a:solidFill>
                  <a:schemeClr val="tx1"/>
                </a:solidFill>
                <a:latin typeface="Calibri" panose="020F0502020204030204" pitchFamily="34" charset="0"/>
                <a:cs typeface="Times New Roman" charset="0"/>
              </a:rPr>
              <a:t>	b) Gleichgewichtigkeit und Struktur der beiden Aufgaben in einer 	     Ernährungslehreklausur</a:t>
            </a:r>
            <a:br>
              <a:rPr lang="de-DE" sz="2000"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r>
              <a:rPr lang="de-DE" sz="2000" dirty="0" smtClean="0">
                <a:solidFill>
                  <a:schemeClr val="tx1"/>
                </a:solidFill>
                <a:latin typeface="Calibri" panose="020F0502020204030204" pitchFamily="34" charset="0"/>
                <a:cs typeface="Times New Roman" charset="0"/>
              </a:rPr>
              <a:t>c) Punktezuteilung</a:t>
            </a:r>
            <a:br>
              <a:rPr lang="de-DE" sz="2000" dirty="0" smtClean="0">
                <a:solidFill>
                  <a:schemeClr val="tx1"/>
                </a:solidFill>
                <a:latin typeface="Calibri" panose="020F0502020204030204" pitchFamily="34" charset="0"/>
                <a:cs typeface="Times New Roman" charset="0"/>
              </a:rPr>
            </a:br>
            <a:r>
              <a:rPr lang="de-DE" sz="2400" dirty="0" smtClean="0">
                <a:solidFill>
                  <a:schemeClr val="tx1"/>
                </a:solidFill>
                <a:latin typeface="Calibri" panose="020F0502020204030204" pitchFamily="34" charset="0"/>
                <a:cs typeface="Times New Roman" charset="0"/>
              </a:rPr>
              <a:t>3. Klausurkorrektur und Klausurbewertung</a:t>
            </a:r>
            <a:br>
              <a:rPr lang="de-DE" sz="2400" dirty="0" smtClean="0">
                <a:solidFill>
                  <a:schemeClr val="tx1"/>
                </a:solidFill>
                <a:latin typeface="Calibri" panose="020F0502020204030204" pitchFamily="34" charset="0"/>
                <a:cs typeface="Times New Roman" charset="0"/>
              </a:rPr>
            </a:br>
            <a:r>
              <a:rPr lang="de-DE" sz="2400" dirty="0">
                <a:solidFill>
                  <a:schemeClr val="tx1"/>
                </a:solidFill>
                <a:latin typeface="Calibri" panose="020F0502020204030204" pitchFamily="34" charset="0"/>
                <a:cs typeface="Times New Roman" charset="0"/>
              </a:rPr>
              <a:t>	</a:t>
            </a:r>
            <a:r>
              <a:rPr lang="de-DE" sz="2000" b="1" dirty="0" smtClean="0">
                <a:solidFill>
                  <a:schemeClr val="accent1"/>
                </a:solidFill>
                <a:effectLst>
                  <a:outerShdw blurRad="38100" dist="38100" dir="2700000" algn="tl">
                    <a:srgbClr val="000000">
                      <a:alpha val="43137"/>
                    </a:srgbClr>
                  </a:outerShdw>
                </a:effectLst>
                <a:latin typeface="Calibri" panose="020F0502020204030204" pitchFamily="34" charset="0"/>
                <a:cs typeface="Times New Roman" charset="0"/>
              </a:rPr>
              <a:t>a) Korrekturzeichen</a:t>
            </a:r>
            <a:r>
              <a:rPr lang="de-DE" sz="2000" dirty="0" smtClean="0">
                <a:solidFill>
                  <a:schemeClr val="tx1"/>
                </a:solidFill>
                <a:latin typeface="Calibri" panose="020F0502020204030204" pitchFamily="34" charset="0"/>
                <a:cs typeface="Times New Roman" charset="0"/>
              </a:rPr>
              <a:t/>
            </a:r>
            <a:br>
              <a:rPr lang="de-DE" sz="2000"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r>
              <a:rPr lang="de-DE" sz="2000" b="1" dirty="0" smtClean="0">
                <a:solidFill>
                  <a:schemeClr val="tx1"/>
                </a:solidFill>
                <a:latin typeface="Calibri" panose="020F0502020204030204" pitchFamily="34" charset="0"/>
                <a:cs typeface="Times New Roman" charset="0"/>
              </a:rPr>
              <a:t/>
            </a:r>
            <a:br>
              <a:rPr lang="de-DE" sz="2000" b="1"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endParaRPr lang="de-DE" sz="1800" dirty="0">
              <a:solidFill>
                <a:schemeClr val="tx1"/>
              </a:solidFill>
              <a:latin typeface="Calibri" panose="020F0502020204030204" pitchFamily="34" charset="0"/>
              <a:cs typeface="Times New Roman" charset="0"/>
            </a:endParaRPr>
          </a:p>
        </p:txBody>
      </p:sp>
    </p:spTree>
    <p:extLst>
      <p:ext uri="{BB962C8B-B14F-4D97-AF65-F5344CB8AC3E}">
        <p14:creationId xmlns:p14="http://schemas.microsoft.com/office/powerpoint/2010/main" val="21301451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38</a:t>
            </a:fld>
            <a:endParaRPr lang="de-DE">
              <a:solidFill>
                <a:srgbClr val="808080"/>
              </a:solidFill>
            </a:endParaRPr>
          </a:p>
        </p:txBody>
      </p:sp>
      <p:sp>
        <p:nvSpPr>
          <p:cNvPr id="2" name="Titel 1"/>
          <p:cNvSpPr>
            <a:spLocks noGrp="1"/>
          </p:cNvSpPr>
          <p:nvPr>
            <p:ph type="title"/>
          </p:nvPr>
        </p:nvSpPr>
        <p:spPr>
          <a:xfrm>
            <a:off x="221585" y="116632"/>
            <a:ext cx="5544616" cy="803176"/>
          </a:xfrm>
          <a:noFill/>
        </p:spPr>
        <p:txBody>
          <a:bodyPr/>
          <a:lstStyle/>
          <a:p>
            <a:pPr algn="l"/>
            <a:r>
              <a:rPr lang="de-DE" sz="2400" b="1" dirty="0" smtClean="0">
                <a:latin typeface="Calibri" panose="020F0502020204030204" pitchFamily="34" charset="0"/>
              </a:rPr>
              <a:t>Korrekturzeichen</a:t>
            </a:r>
            <a:endParaRPr lang="de-DE" sz="2400" b="1" dirty="0">
              <a:latin typeface="Calibri" panose="020F0502020204030204" pitchFamily="34" charset="0"/>
            </a:endParaRPr>
          </a:p>
        </p:txBody>
      </p:sp>
      <p:sp>
        <p:nvSpPr>
          <p:cNvPr id="26" name="Textfeld 25"/>
          <p:cNvSpPr txBox="1"/>
          <p:nvPr/>
        </p:nvSpPr>
        <p:spPr>
          <a:xfrm>
            <a:off x="221585" y="692696"/>
            <a:ext cx="5070495" cy="338554"/>
          </a:xfrm>
          <a:prstGeom prst="rect">
            <a:avLst/>
          </a:prstGeom>
          <a:noFill/>
        </p:spPr>
        <p:txBody>
          <a:bodyPr wrap="square" rtlCol="0">
            <a:spAutoFit/>
          </a:bodyPr>
          <a:lstStyle/>
          <a:p>
            <a:r>
              <a:rPr lang="de-DE" sz="1600" b="1" dirty="0" smtClean="0">
                <a:latin typeface="Calibri" panose="020F0502020204030204" pitchFamily="34" charset="0"/>
                <a:sym typeface="Wingdings" panose="05000000000000000000" pitchFamily="2" charset="2"/>
              </a:rPr>
              <a:t>MSW  Vorgaben Zentralabitur 2017 –  </a:t>
            </a:r>
            <a:r>
              <a:rPr lang="de-DE" sz="1600" b="1" dirty="0">
                <a:latin typeface="Calibri" panose="020F0502020204030204" pitchFamily="34" charset="0"/>
                <a:sym typeface="Wingdings" panose="05000000000000000000" pitchFamily="2" charset="2"/>
              </a:rPr>
              <a:t>Ernährungslehre</a:t>
            </a:r>
            <a:endParaRPr lang="de-DE" sz="1200" dirty="0"/>
          </a:p>
        </p:txBody>
      </p:sp>
      <p:sp>
        <p:nvSpPr>
          <p:cNvPr id="28" name="Pfeil nach unten 27"/>
          <p:cNvSpPr/>
          <p:nvPr/>
        </p:nvSpPr>
        <p:spPr>
          <a:xfrm>
            <a:off x="4564880" y="1261024"/>
            <a:ext cx="153017" cy="367010"/>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3" name="Textfeld 12"/>
          <p:cNvSpPr txBox="1"/>
          <p:nvPr/>
        </p:nvSpPr>
        <p:spPr>
          <a:xfrm>
            <a:off x="288474" y="1241160"/>
            <a:ext cx="4118024" cy="369332"/>
          </a:xfrm>
          <a:prstGeom prst="rect">
            <a:avLst/>
          </a:prstGeom>
          <a:solidFill>
            <a:schemeClr val="accent1"/>
          </a:solidFill>
          <a:ln w="25400">
            <a:solidFill>
              <a:schemeClr val="tx1"/>
            </a:solidFill>
          </a:ln>
        </p:spPr>
        <p:txBody>
          <a:bodyPr wrap="square" rtlCol="0">
            <a:spAutoFit/>
          </a:bodyPr>
          <a:lstStyle/>
          <a:p>
            <a:pPr>
              <a:tabLst>
                <a:tab pos="3225800" algn="l"/>
              </a:tabLst>
            </a:pPr>
            <a:r>
              <a:rPr lang="de-DE" dirty="0" smtClean="0">
                <a:latin typeface="Calibri" panose="020F0502020204030204" pitchFamily="34" charset="0"/>
                <a:sym typeface="Wingdings" panose="05000000000000000000" pitchFamily="2" charset="2"/>
              </a:rPr>
              <a:t>Korrekturzeichen … </a:t>
            </a:r>
            <a:r>
              <a:rPr lang="de-DE" dirty="0" smtClean="0">
                <a:latin typeface="Calibri" panose="020F0502020204030204" pitchFamily="34" charset="0"/>
              </a:rPr>
              <a:t> </a:t>
            </a:r>
            <a:endParaRPr lang="de-DE" dirty="0">
              <a:latin typeface="Calibri" panose="020F0502020204030204" pitchFamily="34" charset="0"/>
            </a:endParaRPr>
          </a:p>
        </p:txBody>
      </p:sp>
      <p:sp>
        <p:nvSpPr>
          <p:cNvPr id="16" name="Textfeld 15"/>
          <p:cNvSpPr txBox="1"/>
          <p:nvPr/>
        </p:nvSpPr>
        <p:spPr>
          <a:xfrm>
            <a:off x="795203" y="1793652"/>
            <a:ext cx="7539354" cy="3139321"/>
          </a:xfrm>
          <a:prstGeom prst="rect">
            <a:avLst/>
          </a:prstGeom>
          <a:solidFill>
            <a:srgbClr val="FFCCCC"/>
          </a:solidFill>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Wingdings" pitchFamily="2" charset="2"/>
              <a:buChar char="§"/>
            </a:pPr>
            <a:r>
              <a:rPr lang="de-DE" dirty="0" smtClean="0">
                <a:latin typeface="Calibri" panose="020F0502020204030204" pitchFamily="34" charset="0"/>
              </a:rPr>
              <a:t>gelten für alle in deutscher Sprache abgefassten Texte.</a:t>
            </a:r>
          </a:p>
          <a:p>
            <a:pPr marL="285750" indent="-285750">
              <a:buFont typeface="Wingdings" pitchFamily="2" charset="2"/>
              <a:buChar char="§"/>
            </a:pPr>
            <a:r>
              <a:rPr lang="de-DE" dirty="0">
                <a:latin typeface="Calibri" panose="020F0502020204030204" pitchFamily="34" charset="0"/>
              </a:rPr>
              <a:t>k</a:t>
            </a:r>
            <a:r>
              <a:rPr lang="de-DE" dirty="0" smtClean="0">
                <a:latin typeface="Calibri" panose="020F0502020204030204" pitchFamily="34" charset="0"/>
              </a:rPr>
              <a:t>önnen spezifiziert werden bezogen auf</a:t>
            </a:r>
          </a:p>
          <a:p>
            <a:pPr marL="285750" indent="-19050">
              <a:buFont typeface="Courier New" pitchFamily="49" charset="0"/>
              <a:buChar char="o"/>
            </a:pPr>
            <a:r>
              <a:rPr lang="de-DE" dirty="0" smtClean="0">
                <a:latin typeface="Calibri" panose="020F0502020204030204" pitchFamily="34" charset="0"/>
              </a:rPr>
              <a:t> Grammatik- und Syntaxfehler sowie</a:t>
            </a:r>
          </a:p>
          <a:p>
            <a:pPr marL="285750" indent="-19050">
              <a:buFont typeface="Courier New" pitchFamily="49" charset="0"/>
              <a:buChar char="o"/>
            </a:pPr>
            <a:r>
              <a:rPr lang="de-DE" dirty="0">
                <a:latin typeface="Calibri" panose="020F0502020204030204" pitchFamily="34" charset="0"/>
              </a:rPr>
              <a:t> </a:t>
            </a:r>
            <a:r>
              <a:rPr lang="de-DE" dirty="0" smtClean="0">
                <a:latin typeface="Calibri" panose="020F0502020204030204" pitchFamily="34" charset="0"/>
              </a:rPr>
              <a:t>Wortschatzfehler. </a:t>
            </a:r>
          </a:p>
          <a:p>
            <a:pPr marL="285750" indent="-285750">
              <a:buFont typeface="Wingdings" pitchFamily="2" charset="2"/>
              <a:buChar char="§"/>
            </a:pPr>
            <a:r>
              <a:rPr lang="de-DE" dirty="0" smtClean="0">
                <a:latin typeface="Calibri" panose="020F0502020204030204" pitchFamily="34" charset="0"/>
              </a:rPr>
              <a:t>beziehen sich auf die inhaltliche Korrektur. </a:t>
            </a:r>
          </a:p>
          <a:p>
            <a:pPr marL="285750" indent="-285750">
              <a:buFont typeface="Wingdings" pitchFamily="2" charset="2"/>
              <a:buChar char="§"/>
            </a:pPr>
            <a:r>
              <a:rPr lang="de-DE" dirty="0">
                <a:latin typeface="Calibri" panose="020F0502020204030204" pitchFamily="34" charset="0"/>
              </a:rPr>
              <a:t>h</a:t>
            </a:r>
            <a:r>
              <a:rPr lang="de-DE" dirty="0" smtClean="0">
                <a:latin typeface="Calibri" panose="020F0502020204030204" pitchFamily="34" charset="0"/>
              </a:rPr>
              <a:t>aben eine fachspezifische Komponente.</a:t>
            </a:r>
          </a:p>
          <a:p>
            <a:pPr marL="285750" indent="-285750">
              <a:buFont typeface="Wingdings" pitchFamily="2" charset="2"/>
              <a:buChar char="§"/>
            </a:pPr>
            <a:r>
              <a:rPr lang="de-DE" dirty="0">
                <a:latin typeface="Calibri" panose="020F0502020204030204" pitchFamily="34" charset="0"/>
              </a:rPr>
              <a:t>k</a:t>
            </a:r>
            <a:r>
              <a:rPr lang="de-DE" dirty="0" smtClean="0">
                <a:latin typeface="Calibri" panose="020F0502020204030204" pitchFamily="34" charset="0"/>
              </a:rPr>
              <a:t>önnen nach pädagogischem Ermessen der Fachlehrkraft gewichtet werden:</a:t>
            </a:r>
          </a:p>
          <a:p>
            <a:pPr marL="285750" indent="-19050">
              <a:buFont typeface="Courier New" pitchFamily="49" charset="0"/>
              <a:buChar char="o"/>
            </a:pPr>
            <a:r>
              <a:rPr lang="de-DE" dirty="0" smtClean="0">
                <a:latin typeface="Calibri" panose="020F0502020204030204" pitchFamily="34" charset="0"/>
              </a:rPr>
              <a:t> halber Fehler: </a:t>
            </a:r>
            <a:r>
              <a:rPr lang="de-DE" dirty="0" smtClean="0"/>
              <a:t>(-)</a:t>
            </a:r>
            <a:endParaRPr lang="de-DE" dirty="0" smtClean="0">
              <a:latin typeface="Calibri" panose="020F0502020204030204" pitchFamily="34" charset="0"/>
            </a:endParaRPr>
          </a:p>
          <a:p>
            <a:pPr marL="285750" indent="-19050">
              <a:buFont typeface="Courier New" pitchFamily="49" charset="0"/>
              <a:buChar char="o"/>
            </a:pPr>
            <a:r>
              <a:rPr lang="de-DE" dirty="0">
                <a:latin typeface="Calibri" panose="020F0502020204030204" pitchFamily="34" charset="0"/>
              </a:rPr>
              <a:t> </a:t>
            </a:r>
            <a:r>
              <a:rPr lang="de-DE" dirty="0" smtClean="0">
                <a:latin typeface="Calibri" panose="020F0502020204030204" pitchFamily="34" charset="0"/>
              </a:rPr>
              <a:t>ganzer Fehler: </a:t>
            </a:r>
            <a:r>
              <a:rPr lang="de-DE" dirty="0" smtClean="0"/>
              <a:t>(</a:t>
            </a:r>
            <a:r>
              <a:rPr lang="de-DE" dirty="0"/>
              <a:t>I) </a:t>
            </a:r>
            <a:endParaRPr lang="de-DE" dirty="0" smtClean="0">
              <a:latin typeface="Calibri" panose="020F0502020204030204" pitchFamily="34" charset="0"/>
            </a:endParaRPr>
          </a:p>
          <a:p>
            <a:pPr marL="285750" indent="-19050">
              <a:buFont typeface="Courier New" pitchFamily="49" charset="0"/>
              <a:buChar char="o"/>
            </a:pPr>
            <a:r>
              <a:rPr lang="de-DE" dirty="0" smtClean="0">
                <a:latin typeface="Calibri" panose="020F0502020204030204" pitchFamily="34" charset="0"/>
              </a:rPr>
              <a:t> Doppelfehler: </a:t>
            </a:r>
            <a:r>
              <a:rPr lang="de-DE" dirty="0" smtClean="0"/>
              <a:t>(+) </a:t>
            </a:r>
            <a:endParaRPr lang="de-DE" dirty="0">
              <a:latin typeface="Calibri" panose="020F0502020204030204" pitchFamily="34" charset="0"/>
            </a:endParaRPr>
          </a:p>
        </p:txBody>
      </p:sp>
      <p:sp>
        <p:nvSpPr>
          <p:cNvPr id="7" name="Textfeld 6"/>
          <p:cNvSpPr txBox="1"/>
          <p:nvPr/>
        </p:nvSpPr>
        <p:spPr>
          <a:xfrm>
            <a:off x="221584" y="4967997"/>
            <a:ext cx="8670896" cy="1754327"/>
          </a:xfrm>
          <a:prstGeom prst="rect">
            <a:avLst/>
          </a:prstGeom>
          <a:noFill/>
        </p:spPr>
        <p:txBody>
          <a:bodyPr wrap="square" rtlCol="0">
            <a:spAutoFit/>
          </a:bodyPr>
          <a:lstStyle/>
          <a:p>
            <a:r>
              <a:rPr lang="de-DE" b="1" dirty="0" smtClean="0">
                <a:solidFill>
                  <a:srgbClr val="FF0000"/>
                </a:solidFill>
                <a:sym typeface="Wingdings"/>
              </a:rPr>
              <a:t> </a:t>
            </a:r>
            <a:r>
              <a:rPr lang="de-DE" b="1" dirty="0" smtClean="0">
                <a:solidFill>
                  <a:srgbClr val="FF0000"/>
                </a:solidFill>
              </a:rPr>
              <a:t>Da </a:t>
            </a:r>
            <a:r>
              <a:rPr lang="de-DE" b="1" dirty="0">
                <a:solidFill>
                  <a:srgbClr val="FF0000"/>
                </a:solidFill>
              </a:rPr>
              <a:t>gehäufte Verstöße gegen die sprachliche Richtigkeit </a:t>
            </a:r>
            <a:r>
              <a:rPr lang="de-DE" b="1" dirty="0" smtClean="0">
                <a:solidFill>
                  <a:srgbClr val="FF0000"/>
                </a:solidFill>
              </a:rPr>
              <a:t>im Fach </a:t>
            </a:r>
            <a:r>
              <a:rPr lang="de-DE" b="1" dirty="0" smtClean="0">
                <a:solidFill>
                  <a:srgbClr val="FF0000"/>
                </a:solidFill>
                <a:sym typeface="Wingdings" panose="05000000000000000000" pitchFamily="2" charset="2"/>
              </a:rPr>
              <a:t>Ernährungslehre</a:t>
            </a:r>
            <a:r>
              <a:rPr lang="de-DE" b="1" dirty="0" smtClean="0">
                <a:solidFill>
                  <a:srgbClr val="FF0000"/>
                </a:solidFill>
              </a:rPr>
              <a:t> </a:t>
            </a:r>
            <a:r>
              <a:rPr lang="de-DE" b="1" dirty="0">
                <a:solidFill>
                  <a:srgbClr val="FF0000"/>
                </a:solidFill>
              </a:rPr>
              <a:t>n</a:t>
            </a:r>
            <a:r>
              <a:rPr lang="de-DE" b="1" dirty="0" smtClean="0">
                <a:solidFill>
                  <a:srgbClr val="FF0000"/>
                </a:solidFill>
              </a:rPr>
              <a:t>icht </a:t>
            </a:r>
            <a:r>
              <a:rPr lang="de-DE" b="1" dirty="0">
                <a:solidFill>
                  <a:srgbClr val="FF0000"/>
                </a:solidFill>
              </a:rPr>
              <a:t>bereits bei den Bewertungskriterien der </a:t>
            </a:r>
            <a:r>
              <a:rPr lang="de-DE" b="1" dirty="0" smtClean="0">
                <a:solidFill>
                  <a:srgbClr val="FF0000"/>
                </a:solidFill>
              </a:rPr>
              <a:t>Darstellungs-leistung fachspezifisch berücksichtigt </a:t>
            </a:r>
            <a:r>
              <a:rPr lang="de-DE" b="1" dirty="0">
                <a:solidFill>
                  <a:srgbClr val="FF0000"/>
                </a:solidFill>
              </a:rPr>
              <a:t>werden, führen sie gemäß § 13 Abs. 2 APO-</a:t>
            </a:r>
            <a:r>
              <a:rPr lang="de-DE" b="1" dirty="0" err="1">
                <a:solidFill>
                  <a:srgbClr val="FF0000"/>
                </a:solidFill>
              </a:rPr>
              <a:t>GOSt</a:t>
            </a:r>
            <a:r>
              <a:rPr lang="de-DE" b="1" dirty="0">
                <a:solidFill>
                  <a:srgbClr val="FF0000"/>
                </a:solidFill>
              </a:rPr>
              <a:t> zu einer Absenkung der Leistungsbewertung um eine Notenstufe in der </a:t>
            </a:r>
            <a:r>
              <a:rPr lang="de-DE" b="1" dirty="0" smtClean="0">
                <a:solidFill>
                  <a:srgbClr val="FF0000"/>
                </a:solidFill>
              </a:rPr>
              <a:t>Einführungsphase </a:t>
            </a:r>
            <a:r>
              <a:rPr lang="de-DE" b="1" dirty="0">
                <a:solidFill>
                  <a:srgbClr val="FF0000"/>
                </a:solidFill>
              </a:rPr>
              <a:t>und um bis zu zwei Notenpunkte in der Qualifikationsphase. </a:t>
            </a:r>
          </a:p>
        </p:txBody>
      </p:sp>
    </p:spTree>
    <p:extLst>
      <p:ext uri="{BB962C8B-B14F-4D97-AF65-F5344CB8AC3E}">
        <p14:creationId xmlns:p14="http://schemas.microsoft.com/office/powerpoint/2010/main" val="4049056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000" fill="hold"/>
                                        <p:tgtEl>
                                          <p:spTgt spid="13"/>
                                        </p:tgtEl>
                                        <p:attrNameLst>
                                          <p:attrName>ppt_x</p:attrName>
                                        </p:attrNameLst>
                                      </p:cBhvr>
                                      <p:tavLst>
                                        <p:tav tm="0">
                                          <p:val>
                                            <p:strVal val="#ppt_x"/>
                                          </p:val>
                                        </p:tav>
                                        <p:tav tm="100000">
                                          <p:val>
                                            <p:strVal val="#ppt_x"/>
                                          </p:val>
                                        </p:tav>
                                      </p:tavLst>
                                    </p:anim>
                                    <p:anim calcmode="lin" valueType="num">
                                      <p:cBhvr additive="base">
                                        <p:cTn id="8" dur="10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additive="base">
                                        <p:cTn id="13" dur="1000" fill="hold"/>
                                        <p:tgtEl>
                                          <p:spTgt spid="28"/>
                                        </p:tgtEl>
                                        <p:attrNameLst>
                                          <p:attrName>ppt_x</p:attrName>
                                        </p:attrNameLst>
                                      </p:cBhvr>
                                      <p:tavLst>
                                        <p:tav tm="0">
                                          <p:val>
                                            <p:strVal val="#ppt_x"/>
                                          </p:val>
                                        </p:tav>
                                        <p:tav tm="100000">
                                          <p:val>
                                            <p:strVal val="#ppt_x"/>
                                          </p:val>
                                        </p:tav>
                                      </p:tavLst>
                                    </p:anim>
                                    <p:anim calcmode="lin" valueType="num">
                                      <p:cBhvr additive="base">
                                        <p:cTn id="14" dur="1000" fill="hold"/>
                                        <p:tgtEl>
                                          <p:spTgt spid="2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0-#ppt_w/2"/>
                                          </p:val>
                                        </p:tav>
                                        <p:tav tm="100000">
                                          <p:val>
                                            <p:strVal val="#ppt_x"/>
                                          </p:val>
                                        </p:tav>
                                      </p:tavLst>
                                    </p:anim>
                                    <p:anim calcmode="lin" valueType="num">
                                      <p:cBhvr additive="base">
                                        <p:cTn id="20" dur="10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1000" fill="hold"/>
                                        <p:tgtEl>
                                          <p:spTgt spid="7"/>
                                        </p:tgtEl>
                                        <p:attrNameLst>
                                          <p:attrName>ppt_x</p:attrName>
                                        </p:attrNameLst>
                                      </p:cBhvr>
                                      <p:tavLst>
                                        <p:tav tm="0">
                                          <p:val>
                                            <p:strVal val="0-#ppt_w/2"/>
                                          </p:val>
                                        </p:tav>
                                        <p:tav tm="100000">
                                          <p:val>
                                            <p:strVal val="#ppt_x"/>
                                          </p:val>
                                        </p:tav>
                                      </p:tavLst>
                                    </p:anim>
                                    <p:anim calcmode="lin" valueType="num">
                                      <p:cBhvr additive="base">
                                        <p:cTn id="26"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3" grpId="0" animBg="1"/>
      <p:bldP spid="16" grpId="0" animBg="1"/>
      <p:bldP spid="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39</a:t>
            </a:fld>
            <a:endParaRPr lang="de-DE">
              <a:solidFill>
                <a:srgbClr val="808080"/>
              </a:solidFill>
            </a:endParaRPr>
          </a:p>
        </p:txBody>
      </p:sp>
      <p:sp>
        <p:nvSpPr>
          <p:cNvPr id="2" name="Titel 1"/>
          <p:cNvSpPr>
            <a:spLocks noGrp="1"/>
          </p:cNvSpPr>
          <p:nvPr>
            <p:ph type="title"/>
          </p:nvPr>
        </p:nvSpPr>
        <p:spPr>
          <a:xfrm>
            <a:off x="221585" y="116632"/>
            <a:ext cx="5544616" cy="803176"/>
          </a:xfrm>
          <a:noFill/>
        </p:spPr>
        <p:txBody>
          <a:bodyPr/>
          <a:lstStyle/>
          <a:p>
            <a:pPr algn="l"/>
            <a:r>
              <a:rPr lang="de-DE" sz="2400" b="1" dirty="0" smtClean="0">
                <a:latin typeface="Calibri" panose="020F0502020204030204" pitchFamily="34" charset="0"/>
              </a:rPr>
              <a:t>Korrekturzeichen</a:t>
            </a:r>
            <a:endParaRPr lang="de-DE" sz="2400" b="1" dirty="0">
              <a:latin typeface="Calibri" panose="020F0502020204030204" pitchFamily="34" charset="0"/>
            </a:endParaRPr>
          </a:p>
        </p:txBody>
      </p:sp>
      <p:sp>
        <p:nvSpPr>
          <p:cNvPr id="26" name="Textfeld 25"/>
          <p:cNvSpPr txBox="1"/>
          <p:nvPr/>
        </p:nvSpPr>
        <p:spPr>
          <a:xfrm>
            <a:off x="221585" y="692696"/>
            <a:ext cx="5286519" cy="338554"/>
          </a:xfrm>
          <a:prstGeom prst="rect">
            <a:avLst/>
          </a:prstGeom>
          <a:noFill/>
        </p:spPr>
        <p:txBody>
          <a:bodyPr wrap="square" rtlCol="0">
            <a:spAutoFit/>
          </a:bodyPr>
          <a:lstStyle/>
          <a:p>
            <a:r>
              <a:rPr lang="de-DE" sz="1600" b="1" dirty="0" smtClean="0">
                <a:latin typeface="Calibri" panose="020F0502020204030204" pitchFamily="34" charset="0"/>
                <a:sym typeface="Wingdings" panose="05000000000000000000" pitchFamily="2" charset="2"/>
              </a:rPr>
              <a:t>MSW  Vorgaben Zentralabitur 2017 –  </a:t>
            </a:r>
            <a:r>
              <a:rPr lang="de-DE" sz="1600" b="1" dirty="0">
                <a:latin typeface="Calibri" panose="020F0502020204030204" pitchFamily="34" charset="0"/>
                <a:sym typeface="Wingdings" panose="05000000000000000000" pitchFamily="2" charset="2"/>
              </a:rPr>
              <a:t>Ernährungslehre</a:t>
            </a:r>
            <a:endParaRPr lang="de-DE" sz="1200" dirty="0"/>
          </a:p>
        </p:txBody>
      </p:sp>
      <p:sp>
        <p:nvSpPr>
          <p:cNvPr id="28" name="Pfeil nach unten 27"/>
          <p:cNvSpPr/>
          <p:nvPr/>
        </p:nvSpPr>
        <p:spPr>
          <a:xfrm>
            <a:off x="2483768" y="1243482"/>
            <a:ext cx="153017" cy="367010"/>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3" name="Textfeld 12"/>
          <p:cNvSpPr txBox="1"/>
          <p:nvPr/>
        </p:nvSpPr>
        <p:spPr>
          <a:xfrm>
            <a:off x="288474" y="1241160"/>
            <a:ext cx="2025567" cy="369332"/>
          </a:xfrm>
          <a:prstGeom prst="rect">
            <a:avLst/>
          </a:prstGeom>
          <a:solidFill>
            <a:schemeClr val="accent1"/>
          </a:solidFill>
          <a:ln w="25400">
            <a:solidFill>
              <a:schemeClr val="tx1"/>
            </a:solidFill>
          </a:ln>
        </p:spPr>
        <p:txBody>
          <a:bodyPr wrap="square" rtlCol="0">
            <a:spAutoFit/>
          </a:bodyPr>
          <a:lstStyle/>
          <a:p>
            <a:pPr>
              <a:tabLst>
                <a:tab pos="3225800" algn="l"/>
              </a:tabLst>
            </a:pPr>
            <a:r>
              <a:rPr lang="de-DE" dirty="0" smtClean="0">
                <a:latin typeface="Calibri" panose="020F0502020204030204" pitchFamily="34" charset="0"/>
                <a:sym typeface="Wingdings" panose="05000000000000000000" pitchFamily="2" charset="2"/>
              </a:rPr>
              <a:t>Korrekturzeichen … </a:t>
            </a:r>
            <a:r>
              <a:rPr lang="de-DE" dirty="0" smtClean="0">
                <a:latin typeface="Calibri" panose="020F0502020204030204" pitchFamily="34" charset="0"/>
              </a:rPr>
              <a:t> </a:t>
            </a:r>
            <a:endParaRPr lang="de-DE" dirty="0">
              <a:latin typeface="Calibri" panose="020F0502020204030204" pitchFamily="34" charset="0"/>
            </a:endParaRPr>
          </a:p>
        </p:txBody>
      </p:sp>
      <p:sp>
        <p:nvSpPr>
          <p:cNvPr id="16" name="Textfeld 15"/>
          <p:cNvSpPr txBox="1"/>
          <p:nvPr/>
        </p:nvSpPr>
        <p:spPr>
          <a:xfrm>
            <a:off x="871712" y="1772816"/>
            <a:ext cx="7539354" cy="369332"/>
          </a:xfrm>
          <a:prstGeom prst="rect">
            <a:avLst/>
          </a:prstGeom>
          <a:solidFill>
            <a:srgbClr val="FFCCCC"/>
          </a:solidFill>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Wingdings" pitchFamily="2" charset="2"/>
              <a:buChar char="§"/>
            </a:pPr>
            <a:r>
              <a:rPr lang="de-DE" dirty="0">
                <a:latin typeface="Calibri" panose="020F0502020204030204" pitchFamily="34" charset="0"/>
              </a:rPr>
              <a:t>gelten für alle in deutscher Sprache abgefasster Texte</a:t>
            </a:r>
            <a:r>
              <a:rPr lang="de-DE" dirty="0" smtClean="0">
                <a:latin typeface="Calibri" panose="020F0502020204030204" pitchFamily="34" charset="0"/>
              </a:rPr>
              <a:t>.</a:t>
            </a:r>
            <a:endParaRPr lang="de-DE" dirty="0">
              <a:latin typeface="Calibri" panose="020F0502020204030204" pitchFamily="34" charset="0"/>
            </a:endParaRPr>
          </a:p>
        </p:txBody>
      </p:sp>
      <p:graphicFrame>
        <p:nvGraphicFramePr>
          <p:cNvPr id="4" name="Tabelle 3"/>
          <p:cNvGraphicFramePr>
            <a:graphicFrameLocks noGrp="1"/>
          </p:cNvGraphicFramePr>
          <p:nvPr>
            <p:extLst>
              <p:ext uri="{D42A27DB-BD31-4B8C-83A1-F6EECF244321}">
                <p14:modId xmlns:p14="http://schemas.microsoft.com/office/powerpoint/2010/main" val="2649184905"/>
              </p:ext>
            </p:extLst>
          </p:nvPr>
        </p:nvGraphicFramePr>
        <p:xfrm>
          <a:off x="259666" y="2420888"/>
          <a:ext cx="8151400" cy="2952327"/>
        </p:xfrm>
        <a:graphic>
          <a:graphicData uri="http://schemas.openxmlformats.org/drawingml/2006/table">
            <a:tbl>
              <a:tblPr firstRow="1" firstCol="1" bandRow="1">
                <a:tableStyleId>{5C22544A-7EE6-4342-B048-85BDC9FD1C3A}</a:tableStyleId>
              </a:tblPr>
              <a:tblGrid>
                <a:gridCol w="1515562"/>
                <a:gridCol w="6635838"/>
              </a:tblGrid>
              <a:tr h="984111">
                <a:tc>
                  <a:txBody>
                    <a:bodyPr/>
                    <a:lstStyle/>
                    <a:p>
                      <a:pPr>
                        <a:lnSpc>
                          <a:spcPts val="1200"/>
                        </a:lnSpc>
                        <a:spcAft>
                          <a:spcPts val="0"/>
                        </a:spcAft>
                      </a:pPr>
                      <a:r>
                        <a:rPr lang="de-DE" sz="1700" b="1" dirty="0">
                          <a:effectLst/>
                        </a:rPr>
                        <a:t>Zeichen </a:t>
                      </a:r>
                      <a:endParaRPr lang="de-DE" sz="1700" b="1" dirty="0">
                        <a:effectLst/>
                        <a:latin typeface="Calibri"/>
                        <a:ea typeface="Calibri"/>
                        <a:cs typeface="Times New Roman"/>
                      </a:endParaRPr>
                    </a:p>
                  </a:txBody>
                  <a:tcPr marL="68580" marR="68580" marT="0" marB="0" anchor="ctr"/>
                </a:tc>
                <a:tc>
                  <a:txBody>
                    <a:bodyPr/>
                    <a:lstStyle/>
                    <a:p>
                      <a:pPr>
                        <a:lnSpc>
                          <a:spcPts val="1200"/>
                        </a:lnSpc>
                        <a:spcAft>
                          <a:spcPts val="0"/>
                        </a:spcAft>
                      </a:pPr>
                      <a:r>
                        <a:rPr lang="de-DE" sz="1700" b="1" dirty="0">
                          <a:effectLst/>
                        </a:rPr>
                        <a:t>Beschreibung</a:t>
                      </a:r>
                      <a:endParaRPr lang="de-DE" sz="1700" b="1" dirty="0">
                        <a:effectLst/>
                        <a:latin typeface="Calibri"/>
                        <a:ea typeface="Calibri"/>
                        <a:cs typeface="Times New Roman"/>
                      </a:endParaRPr>
                    </a:p>
                  </a:txBody>
                  <a:tcPr marL="68580" marR="68580" marT="0" marB="0" anchor="ctr"/>
                </a:tc>
              </a:tr>
              <a:tr h="492054">
                <a:tc>
                  <a:txBody>
                    <a:bodyPr/>
                    <a:lstStyle/>
                    <a:p>
                      <a:pPr>
                        <a:lnSpc>
                          <a:spcPts val="1200"/>
                        </a:lnSpc>
                        <a:spcAft>
                          <a:spcPts val="0"/>
                        </a:spcAft>
                      </a:pPr>
                      <a:r>
                        <a:rPr lang="de-DE" sz="1700" b="1" dirty="0">
                          <a:effectLst/>
                        </a:rPr>
                        <a:t>R</a:t>
                      </a:r>
                      <a:endParaRPr lang="de-DE" sz="1700" b="1" dirty="0">
                        <a:effectLst/>
                        <a:latin typeface="Calibri"/>
                        <a:ea typeface="Calibri"/>
                        <a:cs typeface="Times New Roman"/>
                      </a:endParaRPr>
                    </a:p>
                  </a:txBody>
                  <a:tcPr marL="68580" marR="68580" marT="0" marB="0" anchor="ctr"/>
                </a:tc>
                <a:tc>
                  <a:txBody>
                    <a:bodyPr/>
                    <a:lstStyle/>
                    <a:p>
                      <a:pPr>
                        <a:lnSpc>
                          <a:spcPts val="1200"/>
                        </a:lnSpc>
                        <a:spcAft>
                          <a:spcPts val="0"/>
                        </a:spcAft>
                      </a:pPr>
                      <a:r>
                        <a:rPr lang="de-DE" sz="1600" dirty="0">
                          <a:effectLst/>
                        </a:rPr>
                        <a:t>Rechtschreibung </a:t>
                      </a:r>
                      <a:endParaRPr lang="de-DE" sz="1600" dirty="0">
                        <a:effectLst/>
                        <a:latin typeface="Calibri"/>
                        <a:ea typeface="Calibri"/>
                        <a:cs typeface="Times New Roman"/>
                      </a:endParaRPr>
                    </a:p>
                  </a:txBody>
                  <a:tcPr marL="68580" marR="68580" marT="0" marB="0" anchor="ctr"/>
                </a:tc>
              </a:tr>
              <a:tr h="492054">
                <a:tc>
                  <a:txBody>
                    <a:bodyPr/>
                    <a:lstStyle/>
                    <a:p>
                      <a:pPr>
                        <a:lnSpc>
                          <a:spcPts val="1200"/>
                        </a:lnSpc>
                        <a:spcAft>
                          <a:spcPts val="0"/>
                        </a:spcAft>
                      </a:pPr>
                      <a:r>
                        <a:rPr lang="de-DE" sz="1700" b="1" dirty="0">
                          <a:effectLst/>
                        </a:rPr>
                        <a:t>Z</a:t>
                      </a:r>
                      <a:endParaRPr lang="de-DE" sz="1700" b="1" dirty="0">
                        <a:effectLst/>
                        <a:latin typeface="Calibri"/>
                        <a:ea typeface="Calibri"/>
                        <a:cs typeface="Times New Roman"/>
                      </a:endParaRPr>
                    </a:p>
                  </a:txBody>
                  <a:tcPr marL="68580" marR="68580" marT="0" marB="0" anchor="ctr"/>
                </a:tc>
                <a:tc>
                  <a:txBody>
                    <a:bodyPr/>
                    <a:lstStyle/>
                    <a:p>
                      <a:pPr>
                        <a:lnSpc>
                          <a:spcPts val="1200"/>
                        </a:lnSpc>
                        <a:spcAft>
                          <a:spcPts val="0"/>
                        </a:spcAft>
                      </a:pPr>
                      <a:r>
                        <a:rPr lang="de-DE" sz="1600" dirty="0">
                          <a:effectLst/>
                        </a:rPr>
                        <a:t>Zeichensetzung</a:t>
                      </a:r>
                      <a:endParaRPr lang="de-DE" sz="1600" dirty="0">
                        <a:effectLst/>
                        <a:latin typeface="Calibri"/>
                        <a:ea typeface="Calibri"/>
                        <a:cs typeface="Times New Roman"/>
                      </a:endParaRPr>
                    </a:p>
                  </a:txBody>
                  <a:tcPr marL="68580" marR="68580" marT="0" marB="0" anchor="ctr"/>
                </a:tc>
              </a:tr>
              <a:tr h="492054">
                <a:tc>
                  <a:txBody>
                    <a:bodyPr/>
                    <a:lstStyle/>
                    <a:p>
                      <a:pPr>
                        <a:lnSpc>
                          <a:spcPts val="1200"/>
                        </a:lnSpc>
                        <a:spcAft>
                          <a:spcPts val="0"/>
                        </a:spcAft>
                      </a:pPr>
                      <a:r>
                        <a:rPr lang="de-DE" sz="1700" b="1" dirty="0">
                          <a:effectLst/>
                        </a:rPr>
                        <a:t>G*</a:t>
                      </a:r>
                      <a:endParaRPr lang="de-DE" sz="1700" b="1" dirty="0">
                        <a:effectLst/>
                        <a:latin typeface="Calibri"/>
                        <a:ea typeface="Calibri"/>
                        <a:cs typeface="Times New Roman"/>
                      </a:endParaRPr>
                    </a:p>
                  </a:txBody>
                  <a:tcPr marL="68580" marR="68580" marT="0" marB="0" anchor="ctr"/>
                </a:tc>
                <a:tc>
                  <a:txBody>
                    <a:bodyPr/>
                    <a:lstStyle/>
                    <a:p>
                      <a:pPr>
                        <a:lnSpc>
                          <a:spcPts val="1200"/>
                        </a:lnSpc>
                        <a:spcAft>
                          <a:spcPts val="0"/>
                        </a:spcAft>
                      </a:pPr>
                      <a:r>
                        <a:rPr lang="de-DE" sz="1600" dirty="0">
                          <a:effectLst/>
                        </a:rPr>
                        <a:t>Grammatik (wenn nicht weiter spezifiziert, auch Syntax)</a:t>
                      </a:r>
                      <a:endParaRPr lang="de-DE" sz="1600" dirty="0">
                        <a:effectLst/>
                        <a:latin typeface="Calibri"/>
                        <a:ea typeface="Calibri"/>
                        <a:cs typeface="Times New Roman"/>
                      </a:endParaRPr>
                    </a:p>
                  </a:txBody>
                  <a:tcPr marL="68580" marR="68580" marT="0" marB="0" anchor="ctr"/>
                </a:tc>
              </a:tr>
              <a:tr h="492054">
                <a:tc>
                  <a:txBody>
                    <a:bodyPr/>
                    <a:lstStyle/>
                    <a:p>
                      <a:pPr>
                        <a:lnSpc>
                          <a:spcPts val="1200"/>
                        </a:lnSpc>
                        <a:spcAft>
                          <a:spcPts val="0"/>
                        </a:spcAft>
                      </a:pPr>
                      <a:r>
                        <a:rPr lang="de-DE" sz="1700" b="1" dirty="0">
                          <a:effectLst/>
                        </a:rPr>
                        <a:t>W </a:t>
                      </a:r>
                      <a:r>
                        <a:rPr lang="de-DE" sz="1700" b="1" dirty="0" smtClean="0">
                          <a:effectLst/>
                        </a:rPr>
                        <a:t>**</a:t>
                      </a:r>
                      <a:endParaRPr lang="de-DE" sz="1700" b="1" dirty="0">
                        <a:effectLst/>
                        <a:latin typeface="Calibri"/>
                        <a:ea typeface="Calibri"/>
                        <a:cs typeface="Times New Roman"/>
                      </a:endParaRPr>
                    </a:p>
                  </a:txBody>
                  <a:tcPr marL="68580" marR="68580" marT="0" marB="0" anchor="ctr"/>
                </a:tc>
                <a:tc>
                  <a:txBody>
                    <a:bodyPr/>
                    <a:lstStyle/>
                    <a:p>
                      <a:pPr>
                        <a:lnSpc>
                          <a:spcPts val="1200"/>
                        </a:lnSpc>
                        <a:spcAft>
                          <a:spcPts val="0"/>
                        </a:spcAft>
                      </a:pPr>
                      <a:r>
                        <a:rPr lang="de-DE" sz="1600" dirty="0">
                          <a:effectLst/>
                        </a:rPr>
                        <a:t>Wortschatz</a:t>
                      </a:r>
                      <a:endParaRPr lang="de-DE" sz="1600" dirty="0">
                        <a:effectLst/>
                        <a:latin typeface="Calibri"/>
                        <a:ea typeface="Calibri"/>
                        <a:cs typeface="Times New Roman"/>
                      </a:endParaRPr>
                    </a:p>
                  </a:txBody>
                  <a:tcPr marL="68580" marR="68580" marT="0" marB="0" anchor="ctr"/>
                </a:tc>
              </a:tr>
            </a:tbl>
          </a:graphicData>
        </a:graphic>
      </p:graphicFrame>
      <p:sp>
        <p:nvSpPr>
          <p:cNvPr id="3" name="Textfeld 2"/>
          <p:cNvSpPr txBox="1"/>
          <p:nvPr/>
        </p:nvSpPr>
        <p:spPr>
          <a:xfrm>
            <a:off x="288474" y="5517232"/>
            <a:ext cx="6083726" cy="584775"/>
          </a:xfrm>
          <a:prstGeom prst="rect">
            <a:avLst/>
          </a:prstGeom>
          <a:noFill/>
        </p:spPr>
        <p:txBody>
          <a:bodyPr wrap="square" rtlCol="0">
            <a:spAutoFit/>
          </a:bodyPr>
          <a:lstStyle/>
          <a:p>
            <a:r>
              <a:rPr lang="de-DE" dirty="0" smtClean="0"/>
              <a:t>*</a:t>
            </a:r>
            <a:r>
              <a:rPr lang="de-DE" sz="1400" dirty="0" smtClean="0">
                <a:latin typeface="Calibri" pitchFamily="34" charset="0"/>
              </a:rPr>
              <a:t>Spezifizierung siehe nächste Folie</a:t>
            </a:r>
          </a:p>
          <a:p>
            <a:r>
              <a:rPr lang="de-DE" sz="1400" dirty="0" smtClean="0">
                <a:latin typeface="Calibri" pitchFamily="34" charset="0"/>
              </a:rPr>
              <a:t>**Spezifizierung siehe nächste Folie</a:t>
            </a:r>
          </a:p>
        </p:txBody>
      </p:sp>
    </p:spTree>
    <p:extLst>
      <p:ext uri="{BB962C8B-B14F-4D97-AF65-F5344CB8AC3E}">
        <p14:creationId xmlns:p14="http://schemas.microsoft.com/office/powerpoint/2010/main" val="3512362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000" fill="hold"/>
                                        <p:tgtEl>
                                          <p:spTgt spid="13"/>
                                        </p:tgtEl>
                                        <p:attrNameLst>
                                          <p:attrName>ppt_x</p:attrName>
                                        </p:attrNameLst>
                                      </p:cBhvr>
                                      <p:tavLst>
                                        <p:tav tm="0">
                                          <p:val>
                                            <p:strVal val="#ppt_x"/>
                                          </p:val>
                                        </p:tav>
                                        <p:tav tm="100000">
                                          <p:val>
                                            <p:strVal val="#ppt_x"/>
                                          </p:val>
                                        </p:tav>
                                      </p:tavLst>
                                    </p:anim>
                                    <p:anim calcmode="lin" valueType="num">
                                      <p:cBhvr additive="base">
                                        <p:cTn id="8" dur="10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additive="base">
                                        <p:cTn id="13" dur="1000" fill="hold"/>
                                        <p:tgtEl>
                                          <p:spTgt spid="28"/>
                                        </p:tgtEl>
                                        <p:attrNameLst>
                                          <p:attrName>ppt_x</p:attrName>
                                        </p:attrNameLst>
                                      </p:cBhvr>
                                      <p:tavLst>
                                        <p:tav tm="0">
                                          <p:val>
                                            <p:strVal val="#ppt_x"/>
                                          </p:val>
                                        </p:tav>
                                        <p:tav tm="100000">
                                          <p:val>
                                            <p:strVal val="#ppt_x"/>
                                          </p:val>
                                        </p:tav>
                                      </p:tavLst>
                                    </p:anim>
                                    <p:anim calcmode="lin" valueType="num">
                                      <p:cBhvr additive="base">
                                        <p:cTn id="14" dur="1000" fill="hold"/>
                                        <p:tgtEl>
                                          <p:spTgt spid="2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0-#ppt_w/2"/>
                                          </p:val>
                                        </p:tav>
                                        <p:tav tm="100000">
                                          <p:val>
                                            <p:strVal val="#ppt_x"/>
                                          </p:val>
                                        </p:tav>
                                      </p:tavLst>
                                    </p:anim>
                                    <p:anim calcmode="lin" valueType="num">
                                      <p:cBhvr additive="base">
                                        <p:cTn id="20" dur="10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1000" fill="hold"/>
                                        <p:tgtEl>
                                          <p:spTgt spid="4"/>
                                        </p:tgtEl>
                                        <p:attrNameLst>
                                          <p:attrName>ppt_x</p:attrName>
                                        </p:attrNameLst>
                                      </p:cBhvr>
                                      <p:tavLst>
                                        <p:tav tm="0">
                                          <p:val>
                                            <p:strVal val="0-#ppt_w/2"/>
                                          </p:val>
                                        </p:tav>
                                        <p:tav tm="100000">
                                          <p:val>
                                            <p:strVal val="#ppt_x"/>
                                          </p:val>
                                        </p:tav>
                                      </p:tavLst>
                                    </p:anim>
                                    <p:anim calcmode="lin" valueType="num">
                                      <p:cBhvr additive="base">
                                        <p:cTn id="26"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additive="base">
                                        <p:cTn id="31" dur="1000" fill="hold"/>
                                        <p:tgtEl>
                                          <p:spTgt spid="3"/>
                                        </p:tgtEl>
                                        <p:attrNameLst>
                                          <p:attrName>ppt_x</p:attrName>
                                        </p:attrNameLst>
                                      </p:cBhvr>
                                      <p:tavLst>
                                        <p:tav tm="0">
                                          <p:val>
                                            <p:strVal val="#ppt_x"/>
                                          </p:val>
                                        </p:tav>
                                        <p:tav tm="100000">
                                          <p:val>
                                            <p:strVal val="#ppt_x"/>
                                          </p:val>
                                        </p:tav>
                                      </p:tavLst>
                                    </p:anim>
                                    <p:anim calcmode="lin" valueType="num">
                                      <p:cBhvr additive="base">
                                        <p:cTn id="32"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3" grpId="0" animBg="1"/>
      <p:bldP spid="16"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4</a:t>
            </a:fld>
            <a:endParaRPr lang="de-DE">
              <a:solidFill>
                <a:srgbClr val="808080"/>
              </a:solidFill>
            </a:endParaRPr>
          </a:p>
        </p:txBody>
      </p:sp>
      <p:sp>
        <p:nvSpPr>
          <p:cNvPr id="2" name="Titel 1"/>
          <p:cNvSpPr>
            <a:spLocks noGrp="1"/>
          </p:cNvSpPr>
          <p:nvPr>
            <p:ph type="title"/>
          </p:nvPr>
        </p:nvSpPr>
        <p:spPr>
          <a:xfrm>
            <a:off x="107504" y="260648"/>
            <a:ext cx="6696744" cy="648072"/>
          </a:xfrm>
          <a:noFill/>
        </p:spPr>
        <p:txBody>
          <a:bodyPr/>
          <a:lstStyle/>
          <a:p>
            <a:pPr algn="l"/>
            <a:r>
              <a:rPr lang="de-DE" sz="2400" b="1" dirty="0" smtClean="0">
                <a:latin typeface="Calibri" panose="020F0502020204030204" pitchFamily="34" charset="0"/>
              </a:rPr>
              <a:t>Vorgaben zum Zentralabitur 2017 (KLP: Grundkurs)</a:t>
            </a:r>
            <a:endParaRPr lang="de-DE" sz="2400" b="1" dirty="0">
              <a:latin typeface="Calibri" panose="020F0502020204030204" pitchFamily="34" charset="0"/>
            </a:endParaRPr>
          </a:p>
        </p:txBody>
      </p:sp>
      <p:graphicFrame>
        <p:nvGraphicFramePr>
          <p:cNvPr id="3" name="Tabelle 2"/>
          <p:cNvGraphicFramePr>
            <a:graphicFrameLocks noGrp="1"/>
          </p:cNvGraphicFramePr>
          <p:nvPr>
            <p:extLst>
              <p:ext uri="{D42A27DB-BD31-4B8C-83A1-F6EECF244321}">
                <p14:modId xmlns:p14="http://schemas.microsoft.com/office/powerpoint/2010/main" val="2466032929"/>
              </p:ext>
            </p:extLst>
          </p:nvPr>
        </p:nvGraphicFramePr>
        <p:xfrm>
          <a:off x="107504" y="980728"/>
          <a:ext cx="8928991" cy="5616623"/>
        </p:xfrm>
        <a:graphic>
          <a:graphicData uri="http://schemas.openxmlformats.org/drawingml/2006/table">
            <a:tbl>
              <a:tblPr firstRow="1" firstCol="1" bandRow="1">
                <a:tableStyleId>{5C22544A-7EE6-4342-B048-85BDC9FD1C3A}</a:tableStyleId>
              </a:tblPr>
              <a:tblGrid>
                <a:gridCol w="2231933"/>
                <a:gridCol w="2478176"/>
                <a:gridCol w="2144393"/>
                <a:gridCol w="2074489"/>
              </a:tblGrid>
              <a:tr h="566785">
                <a:tc>
                  <a:txBody>
                    <a:bodyPr/>
                    <a:lstStyle/>
                    <a:p>
                      <a:pPr algn="l">
                        <a:lnSpc>
                          <a:spcPts val="1200"/>
                        </a:lnSpc>
                        <a:spcBef>
                          <a:spcPts val="600"/>
                        </a:spcBef>
                        <a:spcAft>
                          <a:spcPts val="0"/>
                        </a:spcAft>
                        <a:tabLst>
                          <a:tab pos="457200" algn="l"/>
                        </a:tabLst>
                      </a:pPr>
                      <a:r>
                        <a:rPr lang="de-DE" sz="1100" dirty="0">
                          <a:solidFill>
                            <a:schemeClr val="tx1"/>
                          </a:solidFill>
                          <a:effectLst/>
                        </a:rPr>
                        <a:t>Physiologie der Ernährung</a:t>
                      </a:r>
                      <a:endParaRPr lang="de-DE" sz="1100" dirty="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Ernährung in verschiedenen </a:t>
                      </a:r>
                      <a:br>
                        <a:rPr lang="de-DE" sz="1100">
                          <a:solidFill>
                            <a:schemeClr val="tx1"/>
                          </a:solidFill>
                          <a:effectLst/>
                        </a:rPr>
                      </a:br>
                      <a:r>
                        <a:rPr lang="de-DE" sz="1100">
                          <a:solidFill>
                            <a:schemeClr val="tx1"/>
                          </a:solidFill>
                          <a:effectLst/>
                        </a:rPr>
                        <a:t>Lebensphasen und Lebens-situationen</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Pathophysiologie der </a:t>
                      </a:r>
                      <a:br>
                        <a:rPr lang="de-DE" sz="1100">
                          <a:solidFill>
                            <a:schemeClr val="tx1"/>
                          </a:solidFill>
                          <a:effectLst/>
                        </a:rPr>
                      </a:br>
                      <a:r>
                        <a:rPr lang="de-DE" sz="1100">
                          <a:solidFill>
                            <a:schemeClr val="tx1"/>
                          </a:solidFill>
                          <a:effectLst/>
                        </a:rPr>
                        <a:t>Ernährung</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Ernährungsökologie</a:t>
                      </a:r>
                      <a:endParaRPr lang="de-DE" sz="1100" dirty="0">
                        <a:solidFill>
                          <a:schemeClr val="tx1"/>
                        </a:solidFill>
                        <a:effectLst/>
                        <a:latin typeface="Arial"/>
                        <a:ea typeface="Times New Roman"/>
                      </a:endParaRPr>
                    </a:p>
                  </a:txBody>
                  <a:tcPr marL="37686" marR="37686" marT="29661" marB="19890"/>
                </a:tc>
              </a:tr>
              <a:tr h="1078149">
                <a:tc>
                  <a:txBody>
                    <a:bodyPr/>
                    <a:lstStyle/>
                    <a:p>
                      <a:pPr algn="l">
                        <a:lnSpc>
                          <a:spcPct val="100000"/>
                        </a:lnSpc>
                        <a:spcBef>
                          <a:spcPts val="0"/>
                        </a:spcBef>
                        <a:spcAft>
                          <a:spcPts val="0"/>
                        </a:spcAft>
                        <a:tabLst>
                          <a:tab pos="457200" algn="l"/>
                        </a:tabLst>
                      </a:pPr>
                      <a:r>
                        <a:rPr lang="de-DE" sz="1000" dirty="0">
                          <a:solidFill>
                            <a:schemeClr val="tx1"/>
                          </a:solidFill>
                          <a:effectLst/>
                        </a:rPr>
                        <a:t>Stoffwechsel der Hauptnährstoffe</a:t>
                      </a:r>
                    </a:p>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Physiologische und </a:t>
                      </a:r>
                      <a:r>
                        <a:rPr lang="de-DE" sz="1000" b="1" dirty="0" smtClean="0">
                          <a:effectLst/>
                        </a:rPr>
                        <a:t>stoffwechsel-physiologische </a:t>
                      </a:r>
                      <a:r>
                        <a:rPr lang="de-DE" sz="1000" b="1" dirty="0">
                          <a:effectLst/>
                        </a:rPr>
                        <a:t>Zusammenhänge und Lebensbedingungen </a:t>
                      </a:r>
                      <a:r>
                        <a:rPr lang="de-DE" sz="1000" b="1" dirty="0" smtClean="0">
                          <a:effectLst/>
                        </a:rPr>
                        <a:t>bei</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smtClean="0">
                          <a:solidFill>
                            <a:srgbClr val="FF0000"/>
                          </a:solidFill>
                          <a:effectLst/>
                        </a:rPr>
                        <a:t>Sportlern</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Schwangeren und Stillenden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Regulation der </a:t>
                      </a:r>
                      <a:r>
                        <a:rPr lang="de-DE" sz="1000" b="1" dirty="0" smtClean="0">
                          <a:effectLst/>
                        </a:rPr>
                        <a:t>Nährstoffaufnahme</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Hunger-Sättigungsregulation</a:t>
                      </a:r>
                    </a:p>
                    <a:p>
                      <a:pPr marL="457200">
                        <a:lnSpc>
                          <a:spcPct val="100000"/>
                        </a:lnSpc>
                        <a:spcBef>
                          <a:spcPts val="0"/>
                        </a:spcBef>
                        <a:spcAft>
                          <a:spcPts val="0"/>
                        </a:spcAft>
                      </a:pPr>
                      <a:r>
                        <a:rPr lang="de-DE" sz="1000" dirty="0">
                          <a:effectLst/>
                        </a:rPr>
                        <a:t> </a:t>
                      </a:r>
                      <a:endParaRPr lang="de-DE" sz="1000" dirty="0">
                        <a:effectLst/>
                        <a:latin typeface="Calibri"/>
                        <a:ea typeface="Calibri"/>
                        <a:cs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Ernährung als mehrdimensionales Phänomen</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Vitamine und </a:t>
                      </a:r>
                      <a:r>
                        <a:rPr lang="de-DE" sz="1000" dirty="0" smtClean="0">
                          <a:solidFill>
                            <a:schemeClr val="tx1"/>
                          </a:solidFill>
                          <a:effectLst/>
                        </a:rPr>
                        <a:t>Mineralstoffe</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Eisen, Calcium</a:t>
                      </a: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b="0" dirty="0">
                          <a:solidFill>
                            <a:srgbClr val="FF0000"/>
                          </a:solidFill>
                          <a:effectLst/>
                        </a:rPr>
                        <a:t>Vitamin A, D, C, </a:t>
                      </a:r>
                      <a:r>
                        <a:rPr lang="en-US" sz="1000" b="0" dirty="0" err="1">
                          <a:solidFill>
                            <a:srgbClr val="FF0000"/>
                          </a:solidFill>
                          <a:effectLst/>
                        </a:rPr>
                        <a:t>Folsäure</a:t>
                      </a: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Nährstoff- und Energiebedarf</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Stoffwechselprozesse und Stoffwechselstörungen</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Vollwerternährung und alternative </a:t>
                      </a:r>
                      <a:r>
                        <a:rPr lang="de-DE" sz="1000" b="1" dirty="0" smtClean="0">
                          <a:solidFill>
                            <a:schemeClr val="tx1"/>
                          </a:solidFill>
                          <a:effectLst/>
                        </a:rPr>
                        <a:t>Ernährungsformen</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Prinzipien vegetarischer Ernährungsformen</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Nährstoffträger</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Prinzipien für die Zusammenstellung einer bedarfsgerechten Kost</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Formen der Fehlernährung</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Strategien der </a:t>
                      </a:r>
                      <a:r>
                        <a:rPr lang="de-DE" sz="1000" b="1" dirty="0" smtClean="0">
                          <a:effectLst/>
                        </a:rPr>
                        <a:t>Wirtschaft</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bio- und gentechnologische Verfahren in der Getreideproduktion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r>
              <a:tr h="1419059">
                <a:tc>
                  <a:txBody>
                    <a:bodyPr/>
                    <a:lstStyle/>
                    <a:p>
                      <a:pPr algn="l">
                        <a:lnSpc>
                          <a:spcPct val="100000"/>
                        </a:lnSpc>
                        <a:spcBef>
                          <a:spcPts val="0"/>
                        </a:spcBef>
                        <a:spcAft>
                          <a:spcPts val="0"/>
                        </a:spcAft>
                        <a:tabLst>
                          <a:tab pos="457200" algn="l"/>
                        </a:tabLst>
                      </a:pPr>
                      <a:r>
                        <a:rPr lang="de-DE" sz="1000" dirty="0">
                          <a:solidFill>
                            <a:schemeClr val="tx1"/>
                          </a:solidFill>
                          <a:effectLst/>
                        </a:rPr>
                        <a:t>Hormonelle </a:t>
                      </a:r>
                      <a:r>
                        <a:rPr lang="de-DE" sz="1000" dirty="0" smtClean="0">
                          <a:solidFill>
                            <a:schemeClr val="tx1"/>
                          </a:solidFill>
                          <a:effectLst/>
                        </a:rPr>
                        <a:t>Regulation</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Calcium-</a:t>
                      </a:r>
                      <a:r>
                        <a:rPr lang="de-DE" sz="1000" b="0" dirty="0" smtClean="0">
                          <a:solidFill>
                            <a:srgbClr val="FF0000"/>
                          </a:solidFill>
                          <a:effectLst/>
                        </a:rPr>
                        <a:t>Stoffwechsel</a:t>
                      </a:r>
                    </a:p>
                    <a:p>
                      <a:pPr marL="342900" lvl="0" indent="-342900">
                        <a:lnSpc>
                          <a:spcPct val="100000"/>
                        </a:lnSpc>
                        <a:spcBef>
                          <a:spcPts val="0"/>
                        </a:spcBef>
                        <a:spcAft>
                          <a:spcPts val="0"/>
                        </a:spcAft>
                        <a:buClr>
                          <a:srgbClr val="FF0000"/>
                        </a:buClr>
                        <a:buSzPts val="1200"/>
                        <a:buFont typeface="Symbol"/>
                        <a:buChar char=""/>
                        <a:tabLst>
                          <a:tab pos="230505" algn="l"/>
                        </a:tabLst>
                      </a:pP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i="1" dirty="0" smtClean="0">
                          <a:effectLst/>
                        </a:rPr>
                        <a:t>Lebensmittelunverträglichkeiten</a:t>
                      </a:r>
                    </a:p>
                    <a:p>
                      <a:pPr algn="l">
                        <a:lnSpc>
                          <a:spcPct val="100000"/>
                        </a:lnSpc>
                        <a:spcBef>
                          <a:spcPts val="0"/>
                        </a:spcBef>
                        <a:spcAft>
                          <a:spcPts val="0"/>
                        </a:spcAft>
                        <a:tabLst>
                          <a:tab pos="457200" algn="l"/>
                        </a:tabLst>
                      </a:pPr>
                      <a:endParaRPr lang="de-DE" sz="1000" b="1" i="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i="1" dirty="0" err="1">
                          <a:solidFill>
                            <a:srgbClr val="FF0000"/>
                          </a:solidFill>
                          <a:effectLst/>
                        </a:rPr>
                        <a:t>Lactoseintoleranz</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effectLst/>
                        </a:rPr>
                        <a:t>Ernährungssituation der Bevölkerung unter verschiedenen regionalen und globalen </a:t>
                      </a:r>
                      <a:r>
                        <a:rPr lang="de-DE" sz="1000" b="1" dirty="0" smtClean="0">
                          <a:effectLst/>
                        </a:rPr>
                        <a:t>Bedingungen</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Ernährungssituation von Kindern in einem Entwicklungsland</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737240">
                <a:tc>
                  <a:txBody>
                    <a:bodyPr/>
                    <a:lstStyle/>
                    <a:p>
                      <a:pPr algn="l">
                        <a:lnSpc>
                          <a:spcPct val="100000"/>
                        </a:lnSpc>
                        <a:spcBef>
                          <a:spcPts val="0"/>
                        </a:spcBef>
                        <a:spcAft>
                          <a:spcPts val="0"/>
                        </a:spcAft>
                        <a:tabLst>
                          <a:tab pos="457200" algn="l"/>
                        </a:tabLst>
                      </a:pPr>
                      <a:r>
                        <a:rPr lang="de-DE" sz="1000" dirty="0">
                          <a:solidFill>
                            <a:schemeClr val="tx1"/>
                          </a:solidFill>
                          <a:effectLst/>
                        </a:rPr>
                        <a:t>Bedeutung des Wassers</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Krankheitsbilder, Therapie und </a:t>
                      </a:r>
                      <a:r>
                        <a:rPr lang="de-DE" sz="1000" b="1" dirty="0" smtClean="0">
                          <a:solidFill>
                            <a:schemeClr val="tx1"/>
                          </a:solidFill>
                          <a:effectLst/>
                        </a:rPr>
                        <a:t>Prophylaxe</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Adipositas</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bl>
          </a:graphicData>
        </a:graphic>
      </p:graphicFrame>
      <p:sp>
        <p:nvSpPr>
          <p:cNvPr id="4" name="Rectangle 1"/>
          <p:cNvSpPr>
            <a:spLocks noChangeArrowheads="1"/>
          </p:cNvSpPr>
          <p:nvPr/>
        </p:nvSpPr>
        <p:spPr bwMode="auto">
          <a:xfrm>
            <a:off x="2098675" y="6572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feld 5"/>
          <p:cNvSpPr txBox="1"/>
          <p:nvPr/>
        </p:nvSpPr>
        <p:spPr>
          <a:xfrm>
            <a:off x="1619672" y="256490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8" name="Textfeld 7"/>
          <p:cNvSpPr txBox="1"/>
          <p:nvPr/>
        </p:nvSpPr>
        <p:spPr>
          <a:xfrm>
            <a:off x="1907704" y="292494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9" name="Textfeld 8"/>
          <p:cNvSpPr txBox="1"/>
          <p:nvPr/>
        </p:nvSpPr>
        <p:spPr>
          <a:xfrm>
            <a:off x="1619672" y="4797152"/>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1" name="Textfeld 10"/>
          <p:cNvSpPr txBox="1"/>
          <p:nvPr/>
        </p:nvSpPr>
        <p:spPr>
          <a:xfrm>
            <a:off x="4139952" y="1772816"/>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3" name="Textfeld 12"/>
          <p:cNvSpPr txBox="1"/>
          <p:nvPr/>
        </p:nvSpPr>
        <p:spPr>
          <a:xfrm>
            <a:off x="6156176" y="148478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4" name="Textfeld 13"/>
          <p:cNvSpPr txBox="1"/>
          <p:nvPr/>
        </p:nvSpPr>
        <p:spPr>
          <a:xfrm>
            <a:off x="6372200" y="472514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5" name="Textfeld 14"/>
          <p:cNvSpPr txBox="1"/>
          <p:nvPr/>
        </p:nvSpPr>
        <p:spPr>
          <a:xfrm>
            <a:off x="8493968" y="386104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6" name="Textfeld 15"/>
          <p:cNvSpPr txBox="1"/>
          <p:nvPr/>
        </p:nvSpPr>
        <p:spPr>
          <a:xfrm>
            <a:off x="7020272" y="5805264"/>
            <a:ext cx="648072" cy="707886"/>
          </a:xfrm>
          <a:prstGeom prst="rect">
            <a:avLst/>
          </a:prstGeom>
          <a:noFill/>
        </p:spPr>
        <p:txBody>
          <a:bodyPr wrap="square" rtlCol="0">
            <a:spAutoFit/>
          </a:bodyPr>
          <a:lstStyle/>
          <a:p>
            <a:endParaRPr lang="de-DE" sz="4000" dirty="0"/>
          </a:p>
        </p:txBody>
      </p:sp>
      <p:sp>
        <p:nvSpPr>
          <p:cNvPr id="18" name="Textfeld 17"/>
          <p:cNvSpPr txBox="1"/>
          <p:nvPr/>
        </p:nvSpPr>
        <p:spPr>
          <a:xfrm>
            <a:off x="6084168" y="602128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20" name="Textfeld 19"/>
          <p:cNvSpPr txBox="1"/>
          <p:nvPr/>
        </p:nvSpPr>
        <p:spPr>
          <a:xfrm>
            <a:off x="8316416" y="5301208"/>
            <a:ext cx="648072" cy="707886"/>
          </a:xfrm>
          <a:prstGeom prst="rect">
            <a:avLst/>
          </a:prstGeom>
          <a:noFill/>
        </p:spPr>
        <p:txBody>
          <a:bodyPr wrap="square" rtlCol="0">
            <a:spAutoFit/>
          </a:bodyPr>
          <a:lstStyle/>
          <a:p>
            <a:r>
              <a:rPr lang="de-DE" sz="4000" dirty="0">
                <a:sym typeface="Wingdings"/>
              </a:rPr>
              <a:t></a:t>
            </a:r>
            <a:endParaRPr lang="de-DE" sz="4000" dirty="0"/>
          </a:p>
        </p:txBody>
      </p:sp>
    </p:spTree>
    <p:extLst>
      <p:ext uri="{BB962C8B-B14F-4D97-AF65-F5344CB8AC3E}">
        <p14:creationId xmlns:p14="http://schemas.microsoft.com/office/powerpoint/2010/main" val="184025195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40</a:t>
            </a:fld>
            <a:endParaRPr lang="de-DE">
              <a:solidFill>
                <a:srgbClr val="808080"/>
              </a:solidFill>
            </a:endParaRPr>
          </a:p>
        </p:txBody>
      </p:sp>
      <p:sp>
        <p:nvSpPr>
          <p:cNvPr id="2" name="Titel 1"/>
          <p:cNvSpPr>
            <a:spLocks noGrp="1"/>
          </p:cNvSpPr>
          <p:nvPr>
            <p:ph type="title"/>
          </p:nvPr>
        </p:nvSpPr>
        <p:spPr>
          <a:xfrm>
            <a:off x="221585" y="116632"/>
            <a:ext cx="5544616" cy="803176"/>
          </a:xfrm>
          <a:noFill/>
        </p:spPr>
        <p:txBody>
          <a:bodyPr/>
          <a:lstStyle/>
          <a:p>
            <a:pPr algn="l"/>
            <a:r>
              <a:rPr lang="de-DE" sz="2400" b="1" dirty="0" smtClean="0">
                <a:latin typeface="Calibri" panose="020F0502020204030204" pitchFamily="34" charset="0"/>
              </a:rPr>
              <a:t>Korrekturzeichen</a:t>
            </a:r>
            <a:endParaRPr lang="de-DE" sz="2400" b="1" dirty="0">
              <a:latin typeface="Calibri" panose="020F0502020204030204" pitchFamily="34" charset="0"/>
            </a:endParaRPr>
          </a:p>
        </p:txBody>
      </p:sp>
      <p:sp>
        <p:nvSpPr>
          <p:cNvPr id="26" name="Textfeld 25"/>
          <p:cNvSpPr txBox="1"/>
          <p:nvPr/>
        </p:nvSpPr>
        <p:spPr>
          <a:xfrm>
            <a:off x="221585" y="692696"/>
            <a:ext cx="5502543" cy="338554"/>
          </a:xfrm>
          <a:prstGeom prst="rect">
            <a:avLst/>
          </a:prstGeom>
          <a:noFill/>
        </p:spPr>
        <p:txBody>
          <a:bodyPr wrap="square" rtlCol="0">
            <a:spAutoFit/>
          </a:bodyPr>
          <a:lstStyle/>
          <a:p>
            <a:r>
              <a:rPr lang="de-DE" sz="1600" b="1" dirty="0" smtClean="0">
                <a:latin typeface="Calibri" panose="020F0502020204030204" pitchFamily="34" charset="0"/>
                <a:sym typeface="Wingdings" panose="05000000000000000000" pitchFamily="2" charset="2"/>
              </a:rPr>
              <a:t>MSW  Vorgaben Zentralabitur 2017 –  </a:t>
            </a:r>
            <a:r>
              <a:rPr lang="de-DE" sz="1600" b="1" dirty="0">
                <a:latin typeface="Calibri" panose="020F0502020204030204" pitchFamily="34" charset="0"/>
                <a:sym typeface="Wingdings" panose="05000000000000000000" pitchFamily="2" charset="2"/>
              </a:rPr>
              <a:t>Ernährungslehre</a:t>
            </a:r>
            <a:endParaRPr lang="de-DE" sz="1200" dirty="0"/>
          </a:p>
        </p:txBody>
      </p:sp>
      <p:sp>
        <p:nvSpPr>
          <p:cNvPr id="28" name="Pfeil nach unten 27"/>
          <p:cNvSpPr/>
          <p:nvPr/>
        </p:nvSpPr>
        <p:spPr>
          <a:xfrm>
            <a:off x="2483768" y="1243482"/>
            <a:ext cx="153017" cy="367010"/>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3" name="Textfeld 12"/>
          <p:cNvSpPr txBox="1"/>
          <p:nvPr/>
        </p:nvSpPr>
        <p:spPr>
          <a:xfrm>
            <a:off x="288474" y="1241160"/>
            <a:ext cx="2025567" cy="369332"/>
          </a:xfrm>
          <a:prstGeom prst="rect">
            <a:avLst/>
          </a:prstGeom>
          <a:solidFill>
            <a:schemeClr val="accent1"/>
          </a:solidFill>
          <a:ln w="25400">
            <a:solidFill>
              <a:schemeClr val="tx1"/>
            </a:solidFill>
          </a:ln>
        </p:spPr>
        <p:txBody>
          <a:bodyPr wrap="square" rtlCol="0">
            <a:spAutoFit/>
          </a:bodyPr>
          <a:lstStyle/>
          <a:p>
            <a:pPr>
              <a:tabLst>
                <a:tab pos="3225800" algn="l"/>
              </a:tabLst>
            </a:pPr>
            <a:r>
              <a:rPr lang="de-DE" dirty="0" smtClean="0">
                <a:latin typeface="Calibri" panose="020F0502020204030204" pitchFamily="34" charset="0"/>
                <a:sym typeface="Wingdings" panose="05000000000000000000" pitchFamily="2" charset="2"/>
              </a:rPr>
              <a:t>Korrekturzeichen … </a:t>
            </a:r>
            <a:r>
              <a:rPr lang="de-DE" dirty="0" smtClean="0">
                <a:latin typeface="Calibri" panose="020F0502020204030204" pitchFamily="34" charset="0"/>
              </a:rPr>
              <a:t> </a:t>
            </a:r>
            <a:endParaRPr lang="de-DE" dirty="0">
              <a:latin typeface="Calibri" panose="020F0502020204030204" pitchFamily="34" charset="0"/>
            </a:endParaRPr>
          </a:p>
        </p:txBody>
      </p:sp>
      <p:sp>
        <p:nvSpPr>
          <p:cNvPr id="16" name="Textfeld 15"/>
          <p:cNvSpPr txBox="1"/>
          <p:nvPr/>
        </p:nvSpPr>
        <p:spPr>
          <a:xfrm>
            <a:off x="871712" y="1772816"/>
            <a:ext cx="7539354" cy="923330"/>
          </a:xfrm>
          <a:prstGeom prst="rect">
            <a:avLst/>
          </a:prstGeom>
          <a:solidFill>
            <a:srgbClr val="FFCCCC"/>
          </a:solidFill>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Wingdings" pitchFamily="2" charset="2"/>
              <a:buChar char="§"/>
            </a:pPr>
            <a:r>
              <a:rPr lang="de-DE" dirty="0" smtClean="0">
                <a:latin typeface="Calibri" panose="020F0502020204030204" pitchFamily="34" charset="0"/>
              </a:rPr>
              <a:t>können </a:t>
            </a:r>
            <a:r>
              <a:rPr lang="de-DE" dirty="0">
                <a:latin typeface="Calibri" panose="020F0502020204030204" pitchFamily="34" charset="0"/>
              </a:rPr>
              <a:t>spezifiziert werden bezogen auf</a:t>
            </a:r>
          </a:p>
          <a:p>
            <a:pPr marL="285750" indent="-19050">
              <a:buFont typeface="Courier New" pitchFamily="49" charset="0"/>
              <a:buChar char="o"/>
            </a:pPr>
            <a:r>
              <a:rPr lang="de-DE" dirty="0">
                <a:latin typeface="Calibri" panose="020F0502020204030204" pitchFamily="34" charset="0"/>
              </a:rPr>
              <a:t> Grammatik- und Syntaxfehler sowie</a:t>
            </a:r>
          </a:p>
          <a:p>
            <a:pPr marL="285750" indent="-19050">
              <a:buFont typeface="Courier New" pitchFamily="49" charset="0"/>
              <a:buChar char="o"/>
            </a:pPr>
            <a:r>
              <a:rPr lang="de-DE" dirty="0">
                <a:latin typeface="Calibri" panose="020F0502020204030204" pitchFamily="34" charset="0"/>
              </a:rPr>
              <a:t> Wortschatzfehler. </a:t>
            </a:r>
          </a:p>
        </p:txBody>
      </p:sp>
      <p:graphicFrame>
        <p:nvGraphicFramePr>
          <p:cNvPr id="4" name="Tabelle 3"/>
          <p:cNvGraphicFramePr>
            <a:graphicFrameLocks noGrp="1"/>
          </p:cNvGraphicFramePr>
          <p:nvPr>
            <p:extLst>
              <p:ext uri="{D42A27DB-BD31-4B8C-83A1-F6EECF244321}">
                <p14:modId xmlns:p14="http://schemas.microsoft.com/office/powerpoint/2010/main" val="4053814418"/>
              </p:ext>
            </p:extLst>
          </p:nvPr>
        </p:nvGraphicFramePr>
        <p:xfrm>
          <a:off x="296974" y="4077072"/>
          <a:ext cx="2584142" cy="2347459"/>
        </p:xfrm>
        <a:graphic>
          <a:graphicData uri="http://schemas.openxmlformats.org/drawingml/2006/table">
            <a:tbl>
              <a:tblPr firstRow="1" firstCol="1" bandRow="1">
                <a:tableStyleId>{5C22544A-7EE6-4342-B048-85BDC9FD1C3A}</a:tableStyleId>
              </a:tblPr>
              <a:tblGrid>
                <a:gridCol w="999966"/>
                <a:gridCol w="1584176"/>
              </a:tblGrid>
              <a:tr h="518458">
                <a:tc>
                  <a:txBody>
                    <a:bodyPr/>
                    <a:lstStyle/>
                    <a:p>
                      <a:pPr>
                        <a:lnSpc>
                          <a:spcPts val="1200"/>
                        </a:lnSpc>
                        <a:spcAft>
                          <a:spcPts val="0"/>
                        </a:spcAft>
                      </a:pPr>
                      <a:r>
                        <a:rPr lang="de-DE" sz="1700" b="1" dirty="0">
                          <a:effectLst/>
                          <a:latin typeface="+mn-lt"/>
                          <a:ea typeface="Calibri"/>
                          <a:cs typeface="Times New Roman"/>
                        </a:rPr>
                        <a:t>Zeichen </a:t>
                      </a:r>
                    </a:p>
                  </a:txBody>
                  <a:tcPr marL="68580" marR="68580" marT="0" marB="0" anchor="ctr"/>
                </a:tc>
                <a:tc>
                  <a:txBody>
                    <a:bodyPr/>
                    <a:lstStyle/>
                    <a:p>
                      <a:pPr>
                        <a:lnSpc>
                          <a:spcPts val="1200"/>
                        </a:lnSpc>
                        <a:spcAft>
                          <a:spcPts val="0"/>
                        </a:spcAft>
                      </a:pPr>
                      <a:r>
                        <a:rPr lang="de-DE" sz="1700" b="1" dirty="0">
                          <a:effectLst/>
                          <a:latin typeface="+mn-lt"/>
                          <a:ea typeface="Calibri"/>
                          <a:cs typeface="Times New Roman"/>
                        </a:rPr>
                        <a:t>Beschreibung</a:t>
                      </a:r>
                    </a:p>
                  </a:txBody>
                  <a:tcPr marL="68580" marR="68580" marT="0" marB="0" anchor="ctr"/>
                </a:tc>
              </a:tr>
              <a:tr h="345637">
                <a:tc>
                  <a:txBody>
                    <a:bodyPr/>
                    <a:lstStyle/>
                    <a:p>
                      <a:pPr>
                        <a:lnSpc>
                          <a:spcPts val="1200"/>
                        </a:lnSpc>
                        <a:spcAft>
                          <a:spcPts val="0"/>
                        </a:spcAft>
                      </a:pPr>
                      <a:r>
                        <a:rPr lang="de-DE" sz="1700">
                          <a:effectLst/>
                          <a:latin typeface="+mn-lt"/>
                          <a:ea typeface="Calibri"/>
                          <a:cs typeface="Times New Roman"/>
                        </a:rPr>
                        <a:t>T</a:t>
                      </a:r>
                    </a:p>
                  </a:txBody>
                  <a:tcPr marL="68580" marR="68580" marT="0" marB="0" anchor="ctr"/>
                </a:tc>
                <a:tc>
                  <a:txBody>
                    <a:bodyPr/>
                    <a:lstStyle/>
                    <a:p>
                      <a:pPr>
                        <a:lnSpc>
                          <a:spcPts val="1200"/>
                        </a:lnSpc>
                        <a:spcAft>
                          <a:spcPts val="0"/>
                        </a:spcAft>
                      </a:pPr>
                      <a:r>
                        <a:rPr lang="de-DE" sz="1600">
                          <a:effectLst/>
                          <a:latin typeface="Arial" pitchFamily="34" charset="0"/>
                          <a:ea typeface="Calibri"/>
                          <a:cs typeface="Arial" pitchFamily="34" charset="0"/>
                        </a:rPr>
                        <a:t>Tempus</a:t>
                      </a:r>
                    </a:p>
                  </a:txBody>
                  <a:tcPr marL="68580" marR="68580" marT="0" marB="0" anchor="ctr"/>
                </a:tc>
              </a:tr>
              <a:tr h="288032">
                <a:tc>
                  <a:txBody>
                    <a:bodyPr/>
                    <a:lstStyle/>
                    <a:p>
                      <a:pPr>
                        <a:lnSpc>
                          <a:spcPts val="1200"/>
                        </a:lnSpc>
                        <a:spcAft>
                          <a:spcPts val="0"/>
                        </a:spcAft>
                      </a:pPr>
                      <a:r>
                        <a:rPr lang="de-DE" sz="1700" dirty="0">
                          <a:effectLst/>
                          <a:latin typeface="+mn-lt"/>
                          <a:ea typeface="Calibri"/>
                          <a:cs typeface="Times New Roman"/>
                        </a:rPr>
                        <a:t>N</a:t>
                      </a:r>
                    </a:p>
                  </a:txBody>
                  <a:tcPr marL="68580" marR="68580" marT="0" marB="0" anchor="ctr"/>
                </a:tc>
                <a:tc>
                  <a:txBody>
                    <a:bodyPr/>
                    <a:lstStyle/>
                    <a:p>
                      <a:pPr>
                        <a:lnSpc>
                          <a:spcPts val="1200"/>
                        </a:lnSpc>
                        <a:spcAft>
                          <a:spcPts val="0"/>
                        </a:spcAft>
                      </a:pPr>
                      <a:r>
                        <a:rPr lang="de-DE" sz="1600">
                          <a:effectLst/>
                          <a:latin typeface="Arial" pitchFamily="34" charset="0"/>
                          <a:ea typeface="Calibri"/>
                          <a:cs typeface="Arial" pitchFamily="34" charset="0"/>
                        </a:rPr>
                        <a:t>Numerus</a:t>
                      </a:r>
                    </a:p>
                  </a:txBody>
                  <a:tcPr marL="68580" marR="68580" marT="0" marB="0" anchor="ctr"/>
                </a:tc>
              </a:tr>
              <a:tr h="288032">
                <a:tc>
                  <a:txBody>
                    <a:bodyPr/>
                    <a:lstStyle/>
                    <a:p>
                      <a:pPr>
                        <a:lnSpc>
                          <a:spcPts val="1200"/>
                        </a:lnSpc>
                        <a:spcAft>
                          <a:spcPts val="0"/>
                        </a:spcAft>
                      </a:pPr>
                      <a:r>
                        <a:rPr lang="de-DE" sz="1700">
                          <a:effectLst/>
                          <a:latin typeface="+mn-lt"/>
                          <a:ea typeface="Calibri"/>
                          <a:cs typeface="Times New Roman"/>
                        </a:rPr>
                        <a:t>M</a:t>
                      </a:r>
                    </a:p>
                  </a:txBody>
                  <a:tcPr marL="68580" marR="68580" marT="0" marB="0" anchor="ctr"/>
                </a:tc>
                <a:tc>
                  <a:txBody>
                    <a:bodyPr/>
                    <a:lstStyle/>
                    <a:p>
                      <a:pPr>
                        <a:lnSpc>
                          <a:spcPts val="1200"/>
                        </a:lnSpc>
                        <a:spcAft>
                          <a:spcPts val="0"/>
                        </a:spcAft>
                      </a:pPr>
                      <a:r>
                        <a:rPr lang="de-DE" sz="1600">
                          <a:effectLst/>
                          <a:latin typeface="Arial" pitchFamily="34" charset="0"/>
                          <a:ea typeface="Calibri"/>
                          <a:cs typeface="Arial" pitchFamily="34" charset="0"/>
                        </a:rPr>
                        <a:t>Modus</a:t>
                      </a:r>
                    </a:p>
                  </a:txBody>
                  <a:tcPr marL="68580" marR="68580" marT="0" marB="0" anchor="ctr"/>
                </a:tc>
              </a:tr>
              <a:tr h="288032">
                <a:tc>
                  <a:txBody>
                    <a:bodyPr/>
                    <a:lstStyle/>
                    <a:p>
                      <a:pPr>
                        <a:lnSpc>
                          <a:spcPts val="1200"/>
                        </a:lnSpc>
                        <a:spcAft>
                          <a:spcPts val="0"/>
                        </a:spcAft>
                      </a:pPr>
                      <a:r>
                        <a:rPr lang="de-DE" sz="1700" dirty="0" err="1">
                          <a:effectLst/>
                          <a:latin typeface="+mn-lt"/>
                          <a:ea typeface="Calibri"/>
                          <a:cs typeface="Times New Roman"/>
                        </a:rPr>
                        <a:t>Sb</a:t>
                      </a:r>
                      <a:endParaRPr lang="de-DE" sz="1700" dirty="0">
                        <a:effectLst/>
                        <a:latin typeface="+mn-lt"/>
                        <a:ea typeface="Calibri"/>
                        <a:cs typeface="Times New Roman"/>
                      </a:endParaRPr>
                    </a:p>
                  </a:txBody>
                  <a:tcPr marL="68580" marR="68580" marT="0" marB="0" anchor="ctr"/>
                </a:tc>
                <a:tc>
                  <a:txBody>
                    <a:bodyPr/>
                    <a:lstStyle/>
                    <a:p>
                      <a:pPr>
                        <a:lnSpc>
                          <a:spcPts val="1200"/>
                        </a:lnSpc>
                        <a:spcAft>
                          <a:spcPts val="0"/>
                        </a:spcAft>
                      </a:pPr>
                      <a:r>
                        <a:rPr lang="de-DE" sz="1600" dirty="0">
                          <a:effectLst/>
                          <a:latin typeface="Arial" pitchFamily="34" charset="0"/>
                          <a:ea typeface="Calibri"/>
                          <a:cs typeface="Arial" pitchFamily="34" charset="0"/>
                        </a:rPr>
                        <a:t>Satzbau</a:t>
                      </a:r>
                    </a:p>
                  </a:txBody>
                  <a:tcPr marL="68580" marR="68580" marT="0" marB="0" anchor="ctr"/>
                </a:tc>
              </a:tr>
              <a:tr h="360040">
                <a:tc>
                  <a:txBody>
                    <a:bodyPr/>
                    <a:lstStyle/>
                    <a:p>
                      <a:pPr>
                        <a:lnSpc>
                          <a:spcPts val="1200"/>
                        </a:lnSpc>
                        <a:spcAft>
                          <a:spcPts val="0"/>
                        </a:spcAft>
                      </a:pPr>
                      <a:r>
                        <a:rPr lang="de-DE" sz="1700">
                          <a:effectLst/>
                          <a:latin typeface="+mn-lt"/>
                          <a:ea typeface="Calibri"/>
                          <a:cs typeface="Times New Roman"/>
                        </a:rPr>
                        <a:t>St</a:t>
                      </a:r>
                    </a:p>
                  </a:txBody>
                  <a:tcPr marL="68580" marR="68580" marT="0" marB="0" anchor="ctr"/>
                </a:tc>
                <a:tc>
                  <a:txBody>
                    <a:bodyPr/>
                    <a:lstStyle/>
                    <a:p>
                      <a:pPr>
                        <a:lnSpc>
                          <a:spcPts val="1200"/>
                        </a:lnSpc>
                        <a:spcAft>
                          <a:spcPts val="0"/>
                        </a:spcAft>
                      </a:pPr>
                      <a:r>
                        <a:rPr lang="de-DE" sz="1600">
                          <a:effectLst/>
                          <a:latin typeface="Arial" pitchFamily="34" charset="0"/>
                          <a:ea typeface="Calibri"/>
                          <a:cs typeface="Arial" pitchFamily="34" charset="0"/>
                        </a:rPr>
                        <a:t>Wortstellung</a:t>
                      </a:r>
                    </a:p>
                  </a:txBody>
                  <a:tcPr marL="68580" marR="68580" marT="0" marB="0" anchor="ctr"/>
                </a:tc>
              </a:tr>
              <a:tr h="259228">
                <a:tc>
                  <a:txBody>
                    <a:bodyPr/>
                    <a:lstStyle/>
                    <a:p>
                      <a:pPr>
                        <a:lnSpc>
                          <a:spcPts val="1200"/>
                        </a:lnSpc>
                        <a:spcAft>
                          <a:spcPts val="0"/>
                        </a:spcAft>
                      </a:pPr>
                      <a:r>
                        <a:rPr lang="de-DE" sz="1700" dirty="0" err="1">
                          <a:effectLst/>
                          <a:latin typeface="+mn-lt"/>
                          <a:ea typeface="Calibri"/>
                          <a:cs typeface="Times New Roman"/>
                        </a:rPr>
                        <a:t>Bz</a:t>
                      </a:r>
                      <a:endParaRPr lang="de-DE" sz="1700" dirty="0">
                        <a:effectLst/>
                        <a:latin typeface="+mn-lt"/>
                        <a:ea typeface="Calibri"/>
                        <a:cs typeface="Times New Roman"/>
                      </a:endParaRPr>
                    </a:p>
                  </a:txBody>
                  <a:tcPr marL="68580" marR="68580" marT="0" marB="0" anchor="ctr"/>
                </a:tc>
                <a:tc>
                  <a:txBody>
                    <a:bodyPr/>
                    <a:lstStyle/>
                    <a:p>
                      <a:pPr>
                        <a:lnSpc>
                          <a:spcPts val="1200"/>
                        </a:lnSpc>
                        <a:spcAft>
                          <a:spcPts val="0"/>
                        </a:spcAft>
                      </a:pPr>
                      <a:r>
                        <a:rPr lang="de-DE" sz="1600" dirty="0">
                          <a:effectLst/>
                          <a:latin typeface="Arial" pitchFamily="34" charset="0"/>
                          <a:ea typeface="Calibri"/>
                          <a:cs typeface="Arial" pitchFamily="34" charset="0"/>
                        </a:rPr>
                        <a:t>Bezug</a:t>
                      </a:r>
                    </a:p>
                  </a:txBody>
                  <a:tcPr marL="68580" marR="68580" marT="0" marB="0" anchor="ctr"/>
                </a:tc>
              </a:tr>
            </a:tbl>
          </a:graphicData>
        </a:graphic>
      </p:graphicFrame>
      <p:graphicFrame>
        <p:nvGraphicFramePr>
          <p:cNvPr id="7" name="Tabelle 6"/>
          <p:cNvGraphicFramePr>
            <a:graphicFrameLocks noGrp="1"/>
          </p:cNvGraphicFramePr>
          <p:nvPr>
            <p:extLst>
              <p:ext uri="{D42A27DB-BD31-4B8C-83A1-F6EECF244321}">
                <p14:modId xmlns:p14="http://schemas.microsoft.com/office/powerpoint/2010/main" val="2533159328"/>
              </p:ext>
            </p:extLst>
          </p:nvPr>
        </p:nvGraphicFramePr>
        <p:xfrm>
          <a:off x="3658538" y="4077072"/>
          <a:ext cx="4752528" cy="1430382"/>
        </p:xfrm>
        <a:graphic>
          <a:graphicData uri="http://schemas.openxmlformats.org/drawingml/2006/table">
            <a:tbl>
              <a:tblPr firstRow="1" firstCol="1" bandRow="1">
                <a:tableStyleId>{5C22544A-7EE6-4342-B048-85BDC9FD1C3A}</a:tableStyleId>
              </a:tblPr>
              <a:tblGrid>
                <a:gridCol w="1127922"/>
                <a:gridCol w="3624606"/>
              </a:tblGrid>
              <a:tr h="476794">
                <a:tc>
                  <a:txBody>
                    <a:bodyPr/>
                    <a:lstStyle/>
                    <a:p>
                      <a:pPr>
                        <a:lnSpc>
                          <a:spcPts val="1200"/>
                        </a:lnSpc>
                        <a:spcAft>
                          <a:spcPts val="0"/>
                        </a:spcAft>
                      </a:pPr>
                      <a:r>
                        <a:rPr lang="de-DE" sz="1700" dirty="0">
                          <a:effectLst/>
                        </a:rPr>
                        <a:t>Zeichen </a:t>
                      </a:r>
                      <a:endParaRPr lang="de-DE" sz="1700" dirty="0">
                        <a:effectLst/>
                        <a:latin typeface="Calibri"/>
                        <a:ea typeface="Calibri"/>
                        <a:cs typeface="Times New Roman"/>
                      </a:endParaRPr>
                    </a:p>
                  </a:txBody>
                  <a:tcPr marL="68580" marR="68580" marT="0" marB="0" anchor="ctr"/>
                </a:tc>
                <a:tc>
                  <a:txBody>
                    <a:bodyPr/>
                    <a:lstStyle/>
                    <a:p>
                      <a:pPr>
                        <a:lnSpc>
                          <a:spcPts val="1200"/>
                        </a:lnSpc>
                        <a:spcAft>
                          <a:spcPts val="0"/>
                        </a:spcAft>
                      </a:pPr>
                      <a:r>
                        <a:rPr lang="de-DE" sz="1700" dirty="0">
                          <a:effectLst/>
                        </a:rPr>
                        <a:t>Beschreibung</a:t>
                      </a:r>
                      <a:endParaRPr lang="de-DE" sz="1700" dirty="0">
                        <a:effectLst/>
                        <a:latin typeface="Calibri"/>
                        <a:ea typeface="Calibri"/>
                        <a:cs typeface="Times New Roman"/>
                      </a:endParaRPr>
                    </a:p>
                  </a:txBody>
                  <a:tcPr marL="68580" marR="68580" marT="0" marB="0" anchor="ctr"/>
                </a:tc>
              </a:tr>
              <a:tr h="476794">
                <a:tc>
                  <a:txBody>
                    <a:bodyPr/>
                    <a:lstStyle/>
                    <a:p>
                      <a:pPr>
                        <a:lnSpc>
                          <a:spcPts val="1200"/>
                        </a:lnSpc>
                        <a:spcAft>
                          <a:spcPts val="0"/>
                        </a:spcAft>
                      </a:pPr>
                      <a:r>
                        <a:rPr lang="de-DE" sz="1700" dirty="0">
                          <a:effectLst/>
                        </a:rPr>
                        <a:t>A</a:t>
                      </a:r>
                      <a:endParaRPr lang="de-DE" sz="1700" dirty="0">
                        <a:effectLst/>
                        <a:latin typeface="Calibri"/>
                        <a:ea typeface="Calibri"/>
                        <a:cs typeface="Times New Roman"/>
                      </a:endParaRPr>
                    </a:p>
                  </a:txBody>
                  <a:tcPr marL="68580" marR="68580" marT="0" marB="0" anchor="ctr"/>
                </a:tc>
                <a:tc>
                  <a:txBody>
                    <a:bodyPr/>
                    <a:lstStyle/>
                    <a:p>
                      <a:pPr>
                        <a:lnSpc>
                          <a:spcPts val="1200"/>
                        </a:lnSpc>
                        <a:spcAft>
                          <a:spcPts val="0"/>
                        </a:spcAft>
                      </a:pPr>
                      <a:r>
                        <a:rPr lang="de-DE" sz="1600" dirty="0">
                          <a:effectLst/>
                        </a:rPr>
                        <a:t>Ausdruck / unpassende Stilebene o.ä.</a:t>
                      </a:r>
                      <a:endParaRPr lang="de-DE" sz="1600" dirty="0">
                        <a:effectLst/>
                        <a:latin typeface="Calibri"/>
                        <a:ea typeface="Calibri"/>
                        <a:cs typeface="Times New Roman"/>
                      </a:endParaRPr>
                    </a:p>
                  </a:txBody>
                  <a:tcPr marL="68580" marR="68580" marT="0" marB="0" anchor="ctr"/>
                </a:tc>
              </a:tr>
              <a:tr h="476794">
                <a:tc>
                  <a:txBody>
                    <a:bodyPr/>
                    <a:lstStyle/>
                    <a:p>
                      <a:pPr>
                        <a:lnSpc>
                          <a:spcPts val="1200"/>
                        </a:lnSpc>
                        <a:spcAft>
                          <a:spcPts val="0"/>
                        </a:spcAft>
                      </a:pPr>
                      <a:r>
                        <a:rPr lang="de-DE" sz="1700" dirty="0">
                          <a:effectLst/>
                        </a:rPr>
                        <a:t>FS</a:t>
                      </a:r>
                      <a:endParaRPr lang="de-DE" sz="1700" dirty="0">
                        <a:effectLst/>
                        <a:latin typeface="Calibri"/>
                        <a:ea typeface="Calibri"/>
                        <a:cs typeface="Times New Roman"/>
                      </a:endParaRPr>
                    </a:p>
                  </a:txBody>
                  <a:tcPr marL="68580" marR="68580" marT="0" marB="0" anchor="ctr"/>
                </a:tc>
                <a:tc>
                  <a:txBody>
                    <a:bodyPr/>
                    <a:lstStyle/>
                    <a:p>
                      <a:pPr>
                        <a:lnSpc>
                          <a:spcPts val="1200"/>
                        </a:lnSpc>
                        <a:spcAft>
                          <a:spcPts val="0"/>
                        </a:spcAft>
                      </a:pPr>
                      <a:r>
                        <a:rPr lang="de-DE" sz="1600" dirty="0">
                          <a:effectLst/>
                        </a:rPr>
                        <a:t>Fachsprache (fehlend/falsch)</a:t>
                      </a:r>
                      <a:endParaRPr lang="de-DE" sz="1600" dirty="0">
                        <a:effectLst/>
                        <a:latin typeface="Calibri"/>
                        <a:ea typeface="Calibri"/>
                        <a:cs typeface="Times New Roman"/>
                      </a:endParaRPr>
                    </a:p>
                  </a:txBody>
                  <a:tcPr marL="68580" marR="68580" marT="0" marB="0" anchor="ctr"/>
                </a:tc>
              </a:tr>
            </a:tbl>
          </a:graphicData>
        </a:graphic>
      </p:graphicFrame>
      <p:sp>
        <p:nvSpPr>
          <p:cNvPr id="11" name="Textfeld 10"/>
          <p:cNvSpPr txBox="1"/>
          <p:nvPr/>
        </p:nvSpPr>
        <p:spPr>
          <a:xfrm>
            <a:off x="296974" y="2996952"/>
            <a:ext cx="2025567" cy="923330"/>
          </a:xfrm>
          <a:prstGeom prst="rect">
            <a:avLst/>
          </a:prstGeom>
          <a:solidFill>
            <a:schemeClr val="accent1"/>
          </a:solidFill>
          <a:ln w="25400">
            <a:solidFill>
              <a:schemeClr val="tx1"/>
            </a:solidFill>
          </a:ln>
        </p:spPr>
        <p:txBody>
          <a:bodyPr wrap="square" rtlCol="0">
            <a:spAutoFit/>
          </a:bodyPr>
          <a:lstStyle/>
          <a:p>
            <a:r>
              <a:rPr lang="de-DE" dirty="0" smtClean="0">
                <a:latin typeface="Calibri" panose="020F0502020204030204" pitchFamily="34" charset="0"/>
              </a:rPr>
              <a:t>*Spezifizierung </a:t>
            </a:r>
            <a:r>
              <a:rPr lang="de-DE" dirty="0">
                <a:latin typeface="Calibri" panose="020F0502020204030204" pitchFamily="34" charset="0"/>
              </a:rPr>
              <a:t>von Grammatik- und Syntaxfehlern:</a:t>
            </a:r>
          </a:p>
        </p:txBody>
      </p:sp>
      <p:sp>
        <p:nvSpPr>
          <p:cNvPr id="12" name="Pfeil nach unten 11"/>
          <p:cNvSpPr/>
          <p:nvPr/>
        </p:nvSpPr>
        <p:spPr>
          <a:xfrm>
            <a:off x="2441369" y="3524969"/>
            <a:ext cx="153017" cy="367010"/>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4" name="Textfeld 13"/>
          <p:cNvSpPr txBox="1"/>
          <p:nvPr/>
        </p:nvSpPr>
        <p:spPr>
          <a:xfrm>
            <a:off x="3680372" y="3245318"/>
            <a:ext cx="2187772" cy="646331"/>
          </a:xfrm>
          <a:prstGeom prst="rect">
            <a:avLst/>
          </a:prstGeom>
          <a:solidFill>
            <a:schemeClr val="accent1"/>
          </a:solidFill>
          <a:ln w="25400">
            <a:solidFill>
              <a:schemeClr val="tx1"/>
            </a:solidFill>
          </a:ln>
        </p:spPr>
        <p:txBody>
          <a:bodyPr wrap="square" rtlCol="0">
            <a:spAutoFit/>
          </a:bodyPr>
          <a:lstStyle/>
          <a:p>
            <a:pPr>
              <a:tabLst>
                <a:tab pos="3225800" algn="l"/>
              </a:tabLst>
            </a:pPr>
            <a:r>
              <a:rPr lang="de-DE" dirty="0" smtClean="0">
                <a:latin typeface="Calibri" panose="020F0502020204030204" pitchFamily="34" charset="0"/>
                <a:sym typeface="Wingdings" panose="05000000000000000000" pitchFamily="2" charset="2"/>
              </a:rPr>
              <a:t>**Spezifizierung von Wortschatzfehlern:</a:t>
            </a:r>
            <a:endParaRPr lang="de-DE" dirty="0">
              <a:latin typeface="Calibri" panose="020F0502020204030204" pitchFamily="34" charset="0"/>
            </a:endParaRPr>
          </a:p>
        </p:txBody>
      </p:sp>
      <p:sp>
        <p:nvSpPr>
          <p:cNvPr id="15" name="Pfeil nach unten 14"/>
          <p:cNvSpPr/>
          <p:nvPr/>
        </p:nvSpPr>
        <p:spPr>
          <a:xfrm>
            <a:off x="5962155" y="3524639"/>
            <a:ext cx="153017" cy="367010"/>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18861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000" fill="hold"/>
                                        <p:tgtEl>
                                          <p:spTgt spid="13"/>
                                        </p:tgtEl>
                                        <p:attrNameLst>
                                          <p:attrName>ppt_x</p:attrName>
                                        </p:attrNameLst>
                                      </p:cBhvr>
                                      <p:tavLst>
                                        <p:tav tm="0">
                                          <p:val>
                                            <p:strVal val="#ppt_x"/>
                                          </p:val>
                                        </p:tav>
                                        <p:tav tm="100000">
                                          <p:val>
                                            <p:strVal val="#ppt_x"/>
                                          </p:val>
                                        </p:tav>
                                      </p:tavLst>
                                    </p:anim>
                                    <p:anim calcmode="lin" valueType="num">
                                      <p:cBhvr additive="base">
                                        <p:cTn id="8" dur="10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additive="base">
                                        <p:cTn id="13" dur="1000" fill="hold"/>
                                        <p:tgtEl>
                                          <p:spTgt spid="28"/>
                                        </p:tgtEl>
                                        <p:attrNameLst>
                                          <p:attrName>ppt_x</p:attrName>
                                        </p:attrNameLst>
                                      </p:cBhvr>
                                      <p:tavLst>
                                        <p:tav tm="0">
                                          <p:val>
                                            <p:strVal val="#ppt_x"/>
                                          </p:val>
                                        </p:tav>
                                        <p:tav tm="100000">
                                          <p:val>
                                            <p:strVal val="#ppt_x"/>
                                          </p:val>
                                        </p:tav>
                                      </p:tavLst>
                                    </p:anim>
                                    <p:anim calcmode="lin" valueType="num">
                                      <p:cBhvr additive="base">
                                        <p:cTn id="14" dur="1000" fill="hold"/>
                                        <p:tgtEl>
                                          <p:spTgt spid="2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0-#ppt_w/2"/>
                                          </p:val>
                                        </p:tav>
                                        <p:tav tm="100000">
                                          <p:val>
                                            <p:strVal val="#ppt_x"/>
                                          </p:val>
                                        </p:tav>
                                      </p:tavLst>
                                    </p:anim>
                                    <p:anim calcmode="lin" valueType="num">
                                      <p:cBhvr additive="base">
                                        <p:cTn id="20" dur="10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1000" fill="hold"/>
                                        <p:tgtEl>
                                          <p:spTgt spid="11"/>
                                        </p:tgtEl>
                                        <p:attrNameLst>
                                          <p:attrName>ppt_x</p:attrName>
                                        </p:attrNameLst>
                                      </p:cBhvr>
                                      <p:tavLst>
                                        <p:tav tm="0">
                                          <p:val>
                                            <p:strVal val="0-#ppt_w/2"/>
                                          </p:val>
                                        </p:tav>
                                        <p:tav tm="100000">
                                          <p:val>
                                            <p:strVal val="#ppt_x"/>
                                          </p:val>
                                        </p:tav>
                                      </p:tavLst>
                                    </p:anim>
                                    <p:anim calcmode="lin" valueType="num">
                                      <p:cBhvr additive="base">
                                        <p:cTn id="26" dur="10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1000" fill="hold"/>
                                        <p:tgtEl>
                                          <p:spTgt spid="12"/>
                                        </p:tgtEl>
                                        <p:attrNameLst>
                                          <p:attrName>ppt_x</p:attrName>
                                        </p:attrNameLst>
                                      </p:cBhvr>
                                      <p:tavLst>
                                        <p:tav tm="0">
                                          <p:val>
                                            <p:strVal val="#ppt_x"/>
                                          </p:val>
                                        </p:tav>
                                        <p:tav tm="100000">
                                          <p:val>
                                            <p:strVal val="#ppt_x"/>
                                          </p:val>
                                        </p:tav>
                                      </p:tavLst>
                                    </p:anim>
                                    <p:anim calcmode="lin" valueType="num">
                                      <p:cBhvr additive="base">
                                        <p:cTn id="32" dur="10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1000" fill="hold"/>
                                        <p:tgtEl>
                                          <p:spTgt spid="4"/>
                                        </p:tgtEl>
                                        <p:attrNameLst>
                                          <p:attrName>ppt_x</p:attrName>
                                        </p:attrNameLst>
                                      </p:cBhvr>
                                      <p:tavLst>
                                        <p:tav tm="0">
                                          <p:val>
                                            <p:strVal val="0-#ppt_w/2"/>
                                          </p:val>
                                        </p:tav>
                                        <p:tav tm="100000">
                                          <p:val>
                                            <p:strVal val="#ppt_x"/>
                                          </p:val>
                                        </p:tav>
                                      </p:tavLst>
                                    </p:anim>
                                    <p:anim calcmode="lin" valueType="num">
                                      <p:cBhvr additive="base">
                                        <p:cTn id="38"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1000" fill="hold"/>
                                        <p:tgtEl>
                                          <p:spTgt spid="14"/>
                                        </p:tgtEl>
                                        <p:attrNameLst>
                                          <p:attrName>ppt_x</p:attrName>
                                        </p:attrNameLst>
                                      </p:cBhvr>
                                      <p:tavLst>
                                        <p:tav tm="0">
                                          <p:val>
                                            <p:strVal val="1+#ppt_w/2"/>
                                          </p:val>
                                        </p:tav>
                                        <p:tav tm="100000">
                                          <p:val>
                                            <p:strVal val="#ppt_x"/>
                                          </p:val>
                                        </p:tav>
                                      </p:tavLst>
                                    </p:anim>
                                    <p:anim calcmode="lin" valueType="num">
                                      <p:cBhvr additive="base">
                                        <p:cTn id="44" dur="10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1000" fill="hold"/>
                                        <p:tgtEl>
                                          <p:spTgt spid="15"/>
                                        </p:tgtEl>
                                        <p:attrNameLst>
                                          <p:attrName>ppt_x</p:attrName>
                                        </p:attrNameLst>
                                      </p:cBhvr>
                                      <p:tavLst>
                                        <p:tav tm="0">
                                          <p:val>
                                            <p:strVal val="#ppt_x"/>
                                          </p:val>
                                        </p:tav>
                                        <p:tav tm="100000">
                                          <p:val>
                                            <p:strVal val="#ppt_x"/>
                                          </p:val>
                                        </p:tav>
                                      </p:tavLst>
                                    </p:anim>
                                    <p:anim calcmode="lin" valueType="num">
                                      <p:cBhvr additive="base">
                                        <p:cTn id="50" dur="10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nodeType="clickEffect">
                                  <p:stCondLst>
                                    <p:cond delay="0"/>
                                  </p:stCondLst>
                                  <p:childTnLst>
                                    <p:set>
                                      <p:cBhvr>
                                        <p:cTn id="54" dur="1" fill="hold">
                                          <p:stCondLst>
                                            <p:cond delay="0"/>
                                          </p:stCondLst>
                                        </p:cTn>
                                        <p:tgtEl>
                                          <p:spTgt spid="7"/>
                                        </p:tgtEl>
                                        <p:attrNameLst>
                                          <p:attrName>style.visibility</p:attrName>
                                        </p:attrNameLst>
                                      </p:cBhvr>
                                      <p:to>
                                        <p:strVal val="visible"/>
                                      </p:to>
                                    </p:set>
                                    <p:anim calcmode="lin" valueType="num">
                                      <p:cBhvr additive="base">
                                        <p:cTn id="55" dur="1000" fill="hold"/>
                                        <p:tgtEl>
                                          <p:spTgt spid="7"/>
                                        </p:tgtEl>
                                        <p:attrNameLst>
                                          <p:attrName>ppt_x</p:attrName>
                                        </p:attrNameLst>
                                      </p:cBhvr>
                                      <p:tavLst>
                                        <p:tav tm="0">
                                          <p:val>
                                            <p:strVal val="1+#ppt_w/2"/>
                                          </p:val>
                                        </p:tav>
                                        <p:tav tm="100000">
                                          <p:val>
                                            <p:strVal val="#ppt_x"/>
                                          </p:val>
                                        </p:tav>
                                      </p:tavLst>
                                    </p:anim>
                                    <p:anim calcmode="lin" valueType="num">
                                      <p:cBhvr additive="base">
                                        <p:cTn id="56"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3" grpId="0" animBg="1"/>
      <p:bldP spid="16" grpId="0" animBg="1"/>
      <p:bldP spid="11" grpId="0" animBg="1"/>
      <p:bldP spid="12" grpId="0" animBg="1"/>
      <p:bldP spid="14" grpId="0" animBg="1"/>
      <p:bldP spid="1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41</a:t>
            </a:fld>
            <a:endParaRPr lang="de-DE">
              <a:solidFill>
                <a:srgbClr val="808080"/>
              </a:solidFill>
            </a:endParaRPr>
          </a:p>
        </p:txBody>
      </p:sp>
      <p:sp>
        <p:nvSpPr>
          <p:cNvPr id="2" name="Titel 1"/>
          <p:cNvSpPr>
            <a:spLocks noGrp="1"/>
          </p:cNvSpPr>
          <p:nvPr>
            <p:ph type="title"/>
          </p:nvPr>
        </p:nvSpPr>
        <p:spPr>
          <a:xfrm>
            <a:off x="221585" y="116632"/>
            <a:ext cx="5544616" cy="803176"/>
          </a:xfrm>
          <a:noFill/>
        </p:spPr>
        <p:txBody>
          <a:bodyPr/>
          <a:lstStyle/>
          <a:p>
            <a:pPr algn="l"/>
            <a:r>
              <a:rPr lang="de-DE" sz="2400" b="1" dirty="0" smtClean="0">
                <a:latin typeface="Calibri" panose="020F0502020204030204" pitchFamily="34" charset="0"/>
              </a:rPr>
              <a:t>Korrekturzeichen</a:t>
            </a:r>
            <a:endParaRPr lang="de-DE" sz="2400" b="1" dirty="0">
              <a:latin typeface="Calibri" panose="020F0502020204030204" pitchFamily="34" charset="0"/>
            </a:endParaRPr>
          </a:p>
        </p:txBody>
      </p:sp>
      <p:sp>
        <p:nvSpPr>
          <p:cNvPr id="26" name="Textfeld 25"/>
          <p:cNvSpPr txBox="1"/>
          <p:nvPr/>
        </p:nvSpPr>
        <p:spPr>
          <a:xfrm>
            <a:off x="221585" y="692696"/>
            <a:ext cx="5934591" cy="338554"/>
          </a:xfrm>
          <a:prstGeom prst="rect">
            <a:avLst/>
          </a:prstGeom>
          <a:noFill/>
        </p:spPr>
        <p:txBody>
          <a:bodyPr wrap="square" rtlCol="0">
            <a:spAutoFit/>
          </a:bodyPr>
          <a:lstStyle/>
          <a:p>
            <a:r>
              <a:rPr lang="de-DE" sz="1600" b="1" dirty="0" smtClean="0">
                <a:latin typeface="Calibri" panose="020F0502020204030204" pitchFamily="34" charset="0"/>
                <a:sym typeface="Wingdings" panose="05000000000000000000" pitchFamily="2" charset="2"/>
              </a:rPr>
              <a:t>MSW  Vorgaben Zentralabitur 2017 –  </a:t>
            </a:r>
            <a:r>
              <a:rPr lang="de-DE" sz="1600" b="1" dirty="0">
                <a:latin typeface="Calibri" panose="020F0502020204030204" pitchFamily="34" charset="0"/>
                <a:sym typeface="Wingdings" panose="05000000000000000000" pitchFamily="2" charset="2"/>
              </a:rPr>
              <a:t>Ernährungslehre</a:t>
            </a:r>
            <a:endParaRPr lang="de-DE" sz="1200" dirty="0"/>
          </a:p>
        </p:txBody>
      </p:sp>
      <p:sp>
        <p:nvSpPr>
          <p:cNvPr id="28" name="Pfeil nach unten 27"/>
          <p:cNvSpPr/>
          <p:nvPr/>
        </p:nvSpPr>
        <p:spPr>
          <a:xfrm>
            <a:off x="2483768" y="1243482"/>
            <a:ext cx="153017" cy="367010"/>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3" name="Textfeld 12"/>
          <p:cNvSpPr txBox="1"/>
          <p:nvPr/>
        </p:nvSpPr>
        <p:spPr>
          <a:xfrm>
            <a:off x="288474" y="1241160"/>
            <a:ext cx="2025567" cy="369332"/>
          </a:xfrm>
          <a:prstGeom prst="rect">
            <a:avLst/>
          </a:prstGeom>
          <a:solidFill>
            <a:schemeClr val="accent1"/>
          </a:solidFill>
          <a:ln w="25400">
            <a:solidFill>
              <a:schemeClr val="tx1"/>
            </a:solidFill>
          </a:ln>
        </p:spPr>
        <p:txBody>
          <a:bodyPr wrap="square" rtlCol="0">
            <a:spAutoFit/>
          </a:bodyPr>
          <a:lstStyle/>
          <a:p>
            <a:pPr>
              <a:tabLst>
                <a:tab pos="3225800" algn="l"/>
              </a:tabLst>
            </a:pPr>
            <a:r>
              <a:rPr lang="de-DE" dirty="0" smtClean="0">
                <a:latin typeface="Calibri" panose="020F0502020204030204" pitchFamily="34" charset="0"/>
                <a:sym typeface="Wingdings" panose="05000000000000000000" pitchFamily="2" charset="2"/>
              </a:rPr>
              <a:t>Korrekturzeichen … </a:t>
            </a:r>
            <a:r>
              <a:rPr lang="de-DE" dirty="0" smtClean="0">
                <a:latin typeface="Calibri" panose="020F0502020204030204" pitchFamily="34" charset="0"/>
              </a:rPr>
              <a:t> </a:t>
            </a:r>
            <a:endParaRPr lang="de-DE" dirty="0">
              <a:latin typeface="Calibri" panose="020F0502020204030204" pitchFamily="34" charset="0"/>
            </a:endParaRPr>
          </a:p>
        </p:txBody>
      </p:sp>
      <p:sp>
        <p:nvSpPr>
          <p:cNvPr id="16" name="Textfeld 15"/>
          <p:cNvSpPr txBox="1"/>
          <p:nvPr/>
        </p:nvSpPr>
        <p:spPr>
          <a:xfrm>
            <a:off x="871712" y="1772816"/>
            <a:ext cx="7539354" cy="369332"/>
          </a:xfrm>
          <a:prstGeom prst="rect">
            <a:avLst/>
          </a:prstGeom>
          <a:solidFill>
            <a:srgbClr val="FFCCCC"/>
          </a:solidFill>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Wingdings" pitchFamily="2" charset="2"/>
              <a:buChar char="§"/>
            </a:pPr>
            <a:r>
              <a:rPr lang="de-DE" dirty="0">
                <a:latin typeface="Calibri" panose="020F0502020204030204" pitchFamily="34" charset="0"/>
              </a:rPr>
              <a:t>beziehen sich auf die inhaltliche Korrektur. </a:t>
            </a:r>
          </a:p>
        </p:txBody>
      </p:sp>
      <p:graphicFrame>
        <p:nvGraphicFramePr>
          <p:cNvPr id="6" name="Tabelle 5"/>
          <p:cNvGraphicFramePr>
            <a:graphicFrameLocks noGrp="1"/>
          </p:cNvGraphicFramePr>
          <p:nvPr>
            <p:extLst>
              <p:ext uri="{D42A27DB-BD31-4B8C-83A1-F6EECF244321}">
                <p14:modId xmlns:p14="http://schemas.microsoft.com/office/powerpoint/2010/main" val="633430851"/>
              </p:ext>
            </p:extLst>
          </p:nvPr>
        </p:nvGraphicFramePr>
        <p:xfrm>
          <a:off x="294522" y="2492896"/>
          <a:ext cx="6824478" cy="3843697"/>
        </p:xfrm>
        <a:graphic>
          <a:graphicData uri="http://schemas.openxmlformats.org/drawingml/2006/table">
            <a:tbl>
              <a:tblPr firstRow="1" firstCol="1" bandRow="1">
                <a:tableStyleId>{5C22544A-7EE6-4342-B048-85BDC9FD1C3A}</a:tableStyleId>
              </a:tblPr>
              <a:tblGrid>
                <a:gridCol w="1043165"/>
                <a:gridCol w="5781313"/>
              </a:tblGrid>
              <a:tr h="476781">
                <a:tc>
                  <a:txBody>
                    <a:bodyPr/>
                    <a:lstStyle/>
                    <a:p>
                      <a:pPr>
                        <a:lnSpc>
                          <a:spcPts val="1200"/>
                        </a:lnSpc>
                        <a:spcAft>
                          <a:spcPts val="0"/>
                        </a:spcAft>
                      </a:pPr>
                      <a:r>
                        <a:rPr lang="de-DE" sz="1700" dirty="0">
                          <a:effectLst/>
                        </a:rPr>
                        <a:t>Zeichen </a:t>
                      </a:r>
                      <a:endParaRPr lang="de-DE" sz="1700" dirty="0">
                        <a:effectLst/>
                        <a:latin typeface="Calibri"/>
                        <a:ea typeface="Calibri"/>
                        <a:cs typeface="Times New Roman"/>
                      </a:endParaRPr>
                    </a:p>
                  </a:txBody>
                  <a:tcPr marL="68580" marR="68580" marT="0" marB="0" anchor="ctr"/>
                </a:tc>
                <a:tc>
                  <a:txBody>
                    <a:bodyPr/>
                    <a:lstStyle/>
                    <a:p>
                      <a:pPr>
                        <a:lnSpc>
                          <a:spcPts val="1200"/>
                        </a:lnSpc>
                        <a:spcAft>
                          <a:spcPts val="0"/>
                        </a:spcAft>
                      </a:pPr>
                      <a:r>
                        <a:rPr lang="de-DE" sz="1700" dirty="0">
                          <a:effectLst/>
                        </a:rPr>
                        <a:t>Beschreibung</a:t>
                      </a:r>
                      <a:endParaRPr lang="de-DE" sz="1700" dirty="0">
                        <a:effectLst/>
                        <a:latin typeface="Calibri"/>
                        <a:ea typeface="Calibri"/>
                        <a:cs typeface="Times New Roman"/>
                      </a:endParaRPr>
                    </a:p>
                  </a:txBody>
                  <a:tcPr marL="68580" marR="68580" marT="0" marB="0" anchor="ctr"/>
                </a:tc>
              </a:tr>
              <a:tr h="459321">
                <a:tc>
                  <a:txBody>
                    <a:bodyPr/>
                    <a:lstStyle/>
                    <a:p>
                      <a:pPr>
                        <a:lnSpc>
                          <a:spcPts val="1200"/>
                        </a:lnSpc>
                        <a:spcAft>
                          <a:spcPts val="0"/>
                        </a:spcAft>
                      </a:pPr>
                      <a:r>
                        <a:rPr lang="de-DE" sz="1700" dirty="0">
                          <a:effectLst/>
                          <a:sym typeface="Wingdings 2"/>
                        </a:rPr>
                        <a:t></a:t>
                      </a:r>
                      <a:endParaRPr lang="de-DE" sz="1700" dirty="0">
                        <a:effectLst/>
                        <a:latin typeface="Calibri"/>
                        <a:ea typeface="Calibri"/>
                        <a:cs typeface="Times New Roman"/>
                      </a:endParaRPr>
                    </a:p>
                  </a:txBody>
                  <a:tcPr marL="68580" marR="68580" marT="0" marB="0" anchor="ctr"/>
                </a:tc>
                <a:tc>
                  <a:txBody>
                    <a:bodyPr/>
                    <a:lstStyle/>
                    <a:p>
                      <a:pPr>
                        <a:lnSpc>
                          <a:spcPts val="1200"/>
                        </a:lnSpc>
                        <a:spcAft>
                          <a:spcPts val="0"/>
                        </a:spcAft>
                      </a:pPr>
                      <a:r>
                        <a:rPr lang="de-DE" sz="1600" dirty="0">
                          <a:effectLst/>
                        </a:rPr>
                        <a:t>richtig (Ausführung/Lösung/etc.)</a:t>
                      </a:r>
                      <a:endParaRPr lang="de-DE" sz="1600" dirty="0">
                        <a:effectLst/>
                        <a:latin typeface="Calibri"/>
                        <a:ea typeface="Calibri"/>
                        <a:cs typeface="Times New Roman"/>
                      </a:endParaRPr>
                    </a:p>
                  </a:txBody>
                  <a:tcPr marL="68580" marR="68580" marT="0" marB="0" anchor="ctr"/>
                </a:tc>
              </a:tr>
              <a:tr h="432048">
                <a:tc>
                  <a:txBody>
                    <a:bodyPr/>
                    <a:lstStyle/>
                    <a:p>
                      <a:pPr>
                        <a:lnSpc>
                          <a:spcPts val="1200"/>
                        </a:lnSpc>
                        <a:spcAft>
                          <a:spcPts val="0"/>
                        </a:spcAft>
                      </a:pPr>
                      <a:r>
                        <a:rPr lang="de-DE" sz="1700" dirty="0">
                          <a:effectLst/>
                        </a:rPr>
                        <a:t>f</a:t>
                      </a:r>
                      <a:endParaRPr lang="de-DE" sz="1700" dirty="0">
                        <a:effectLst/>
                        <a:latin typeface="Calibri"/>
                        <a:ea typeface="Calibri"/>
                        <a:cs typeface="Times New Roman"/>
                      </a:endParaRPr>
                    </a:p>
                  </a:txBody>
                  <a:tcPr marL="68580" marR="68580" marT="0" marB="0" anchor="ctr"/>
                </a:tc>
                <a:tc>
                  <a:txBody>
                    <a:bodyPr/>
                    <a:lstStyle/>
                    <a:p>
                      <a:pPr>
                        <a:lnSpc>
                          <a:spcPts val="1200"/>
                        </a:lnSpc>
                        <a:spcAft>
                          <a:spcPts val="0"/>
                        </a:spcAft>
                      </a:pPr>
                      <a:r>
                        <a:rPr lang="de-DE" sz="1600" dirty="0">
                          <a:effectLst/>
                        </a:rPr>
                        <a:t>falsch  (Ausführung/Lösung/etc.)</a:t>
                      </a:r>
                      <a:endParaRPr lang="de-DE" sz="1600" dirty="0">
                        <a:effectLst/>
                        <a:latin typeface="Calibri"/>
                        <a:ea typeface="Calibri"/>
                        <a:cs typeface="Times New Roman"/>
                      </a:endParaRPr>
                    </a:p>
                  </a:txBody>
                  <a:tcPr marL="68580" marR="68580" marT="0" marB="0" anchor="ctr"/>
                </a:tc>
              </a:tr>
              <a:tr h="792088">
                <a:tc>
                  <a:txBody>
                    <a:bodyPr/>
                    <a:lstStyle/>
                    <a:p>
                      <a:pPr>
                        <a:lnSpc>
                          <a:spcPts val="1200"/>
                        </a:lnSpc>
                        <a:spcAft>
                          <a:spcPts val="0"/>
                        </a:spcAft>
                      </a:pPr>
                      <a:r>
                        <a:rPr lang="de-DE" sz="1700" dirty="0">
                          <a:effectLst/>
                        </a:rPr>
                        <a:t>(</a:t>
                      </a:r>
                      <a:r>
                        <a:rPr lang="de-DE" sz="1700" dirty="0">
                          <a:effectLst/>
                          <a:sym typeface="Wingdings 2"/>
                        </a:rPr>
                        <a:t></a:t>
                      </a:r>
                      <a:r>
                        <a:rPr lang="de-DE" sz="1700" dirty="0">
                          <a:effectLst/>
                        </a:rPr>
                        <a:t>)</a:t>
                      </a:r>
                      <a:endParaRPr lang="de-DE" sz="1700" dirty="0">
                        <a:effectLst/>
                        <a:latin typeface="Calibri"/>
                        <a:ea typeface="Calibri"/>
                        <a:cs typeface="Times New Roman"/>
                      </a:endParaRPr>
                    </a:p>
                  </a:txBody>
                  <a:tcPr marL="68580" marR="68580" marT="0" marB="0" anchor="ctr"/>
                </a:tc>
                <a:tc>
                  <a:txBody>
                    <a:bodyPr/>
                    <a:lstStyle/>
                    <a:p>
                      <a:pPr>
                        <a:lnSpc>
                          <a:spcPct val="100000"/>
                        </a:lnSpc>
                        <a:spcAft>
                          <a:spcPts val="0"/>
                        </a:spcAft>
                      </a:pPr>
                      <a:r>
                        <a:rPr lang="de-DE" sz="1600" dirty="0">
                          <a:effectLst/>
                        </a:rPr>
                        <a:t>folgerichtig (richtige Lösung auf Grundlage einer fehlerhaften Annahme/Zwischenlösung)</a:t>
                      </a:r>
                      <a:endParaRPr lang="de-DE" sz="1600" dirty="0">
                        <a:effectLst/>
                        <a:latin typeface="Calibri"/>
                        <a:ea typeface="Calibri"/>
                        <a:cs typeface="Times New Roman"/>
                      </a:endParaRPr>
                    </a:p>
                  </a:txBody>
                  <a:tcPr marL="68580" marR="68580" marT="0" marB="0" anchor="ctr"/>
                </a:tc>
              </a:tr>
              <a:tr h="387315">
                <a:tc>
                  <a:txBody>
                    <a:bodyPr/>
                    <a:lstStyle/>
                    <a:p>
                      <a:pPr>
                        <a:lnSpc>
                          <a:spcPts val="1200"/>
                        </a:lnSpc>
                        <a:spcAft>
                          <a:spcPts val="0"/>
                        </a:spcAft>
                      </a:pPr>
                      <a:endParaRPr lang="de-DE" sz="1700" dirty="0">
                        <a:solidFill>
                          <a:srgbClr val="FF0000"/>
                        </a:solidFill>
                        <a:effectLst/>
                        <a:latin typeface="Calibri"/>
                        <a:ea typeface="Calibri"/>
                        <a:cs typeface="Times New Roman"/>
                      </a:endParaRPr>
                    </a:p>
                  </a:txBody>
                  <a:tcPr marL="68580" marR="68580" marT="0" marB="0" anchor="ctr"/>
                </a:tc>
                <a:tc>
                  <a:txBody>
                    <a:bodyPr/>
                    <a:lstStyle/>
                    <a:p>
                      <a:pPr>
                        <a:lnSpc>
                          <a:spcPts val="1200"/>
                        </a:lnSpc>
                        <a:spcAft>
                          <a:spcPts val="0"/>
                        </a:spcAft>
                      </a:pPr>
                      <a:r>
                        <a:rPr lang="de-DE" sz="1600" dirty="0">
                          <a:effectLst/>
                        </a:rPr>
                        <a:t>ungenau (Ausführung/Lösung/etc.)</a:t>
                      </a:r>
                      <a:endParaRPr lang="de-DE" sz="1600" dirty="0">
                        <a:effectLst/>
                        <a:latin typeface="Calibri"/>
                        <a:ea typeface="Calibri"/>
                        <a:cs typeface="Times New Roman"/>
                      </a:endParaRPr>
                    </a:p>
                  </a:txBody>
                  <a:tcPr marL="68580" marR="68580" marT="0" marB="0" anchor="ctr"/>
                </a:tc>
              </a:tr>
              <a:tr h="432048">
                <a:tc>
                  <a:txBody>
                    <a:bodyPr/>
                    <a:lstStyle/>
                    <a:p>
                      <a:pPr>
                        <a:lnSpc>
                          <a:spcPts val="1200"/>
                        </a:lnSpc>
                        <a:spcAft>
                          <a:spcPts val="0"/>
                        </a:spcAft>
                      </a:pPr>
                      <a:r>
                        <a:rPr lang="de-DE" sz="1700">
                          <a:effectLst/>
                        </a:rPr>
                        <a:t>[—]</a:t>
                      </a:r>
                      <a:endParaRPr lang="de-DE" sz="1700">
                        <a:effectLst/>
                        <a:latin typeface="Calibri"/>
                        <a:ea typeface="Calibri"/>
                        <a:cs typeface="Times New Roman"/>
                      </a:endParaRPr>
                    </a:p>
                  </a:txBody>
                  <a:tcPr marL="68580" marR="68580" marT="0" marB="0" anchor="ctr"/>
                </a:tc>
                <a:tc>
                  <a:txBody>
                    <a:bodyPr/>
                    <a:lstStyle/>
                    <a:p>
                      <a:pPr>
                        <a:lnSpc>
                          <a:spcPts val="1200"/>
                        </a:lnSpc>
                        <a:spcAft>
                          <a:spcPts val="0"/>
                        </a:spcAft>
                      </a:pPr>
                      <a:r>
                        <a:rPr lang="de-DE" sz="1600" dirty="0">
                          <a:effectLst/>
                        </a:rPr>
                        <a:t>Streichung (überflüssiges Wort/Passage)</a:t>
                      </a:r>
                      <a:endParaRPr lang="de-DE" sz="1600" dirty="0">
                        <a:effectLst/>
                        <a:latin typeface="Calibri"/>
                        <a:ea typeface="Calibri"/>
                        <a:cs typeface="Times New Roman"/>
                      </a:endParaRPr>
                    </a:p>
                  </a:txBody>
                  <a:tcPr marL="68580" marR="68580" marT="0" marB="0" anchor="ctr"/>
                </a:tc>
              </a:tr>
              <a:tr h="432048">
                <a:tc>
                  <a:txBody>
                    <a:bodyPr/>
                    <a:lstStyle/>
                    <a:p>
                      <a:pPr>
                        <a:lnSpc>
                          <a:spcPts val="1200"/>
                        </a:lnSpc>
                        <a:spcAft>
                          <a:spcPts val="0"/>
                        </a:spcAft>
                      </a:pPr>
                      <a:r>
                        <a:rPr lang="de-DE" sz="1700" dirty="0">
                          <a:effectLst/>
                        </a:rPr>
                        <a:t>√  /  #</a:t>
                      </a:r>
                      <a:endParaRPr lang="de-DE" sz="1700" dirty="0">
                        <a:effectLst/>
                        <a:latin typeface="Calibri"/>
                        <a:ea typeface="Calibri"/>
                        <a:cs typeface="Times New Roman"/>
                      </a:endParaRPr>
                    </a:p>
                  </a:txBody>
                  <a:tcPr marL="68580" marR="68580" marT="0" marB="0" anchor="ctr"/>
                </a:tc>
                <a:tc>
                  <a:txBody>
                    <a:bodyPr/>
                    <a:lstStyle/>
                    <a:p>
                      <a:pPr>
                        <a:lnSpc>
                          <a:spcPts val="1200"/>
                        </a:lnSpc>
                        <a:spcAft>
                          <a:spcPts val="0"/>
                        </a:spcAft>
                      </a:pPr>
                      <a:r>
                        <a:rPr lang="de-DE" sz="1600" dirty="0">
                          <a:effectLst/>
                        </a:rPr>
                        <a:t>Auslassung</a:t>
                      </a:r>
                      <a:endParaRPr lang="de-DE" sz="1600" dirty="0">
                        <a:effectLst/>
                        <a:latin typeface="Calibri"/>
                        <a:ea typeface="Calibri"/>
                        <a:cs typeface="Times New Roman"/>
                      </a:endParaRPr>
                    </a:p>
                  </a:txBody>
                  <a:tcPr marL="68580" marR="68580" marT="0" marB="0" anchor="ctr"/>
                </a:tc>
              </a:tr>
              <a:tr h="432048">
                <a:tc>
                  <a:txBody>
                    <a:bodyPr/>
                    <a:lstStyle/>
                    <a:p>
                      <a:pPr>
                        <a:lnSpc>
                          <a:spcPts val="1200"/>
                        </a:lnSpc>
                        <a:spcAft>
                          <a:spcPts val="0"/>
                        </a:spcAft>
                      </a:pPr>
                      <a:r>
                        <a:rPr lang="de-DE" sz="1700" dirty="0" err="1">
                          <a:effectLst/>
                        </a:rPr>
                        <a:t>Wdh</a:t>
                      </a:r>
                      <a:endParaRPr lang="de-DE" sz="1700" dirty="0">
                        <a:effectLst/>
                        <a:latin typeface="Calibri"/>
                        <a:ea typeface="Calibri"/>
                        <a:cs typeface="Times New Roman"/>
                      </a:endParaRPr>
                    </a:p>
                  </a:txBody>
                  <a:tcPr marL="68580" marR="68580" marT="0" marB="0" anchor="ctr"/>
                </a:tc>
                <a:tc>
                  <a:txBody>
                    <a:bodyPr/>
                    <a:lstStyle/>
                    <a:p>
                      <a:pPr>
                        <a:lnSpc>
                          <a:spcPts val="1200"/>
                        </a:lnSpc>
                        <a:spcAft>
                          <a:spcPts val="0"/>
                        </a:spcAft>
                      </a:pPr>
                      <a:r>
                        <a:rPr lang="de-DE" sz="1600" dirty="0">
                          <a:effectLst/>
                        </a:rPr>
                        <a:t>Wiederholung, wenn vermeidbar</a:t>
                      </a:r>
                      <a:endParaRPr lang="de-DE" sz="1600" dirty="0">
                        <a:effectLst/>
                        <a:latin typeface="Calibri"/>
                        <a:ea typeface="Calibri"/>
                        <a:cs typeface="Times New Roman"/>
                      </a:endParaRPr>
                    </a:p>
                  </a:txBody>
                  <a:tcPr marL="68580" marR="68580" marT="0" marB="0" anchor="ctr"/>
                </a:tc>
              </a:tr>
            </a:tbl>
          </a:graphicData>
        </a:graphic>
      </p:graphicFrame>
      <p:sp>
        <p:nvSpPr>
          <p:cNvPr id="3" name="Textfeld 2"/>
          <p:cNvSpPr txBox="1"/>
          <p:nvPr/>
        </p:nvSpPr>
        <p:spPr>
          <a:xfrm rot="5400000">
            <a:off x="178642" y="4509990"/>
            <a:ext cx="504055" cy="646331"/>
          </a:xfrm>
          <a:prstGeom prst="rect">
            <a:avLst/>
          </a:prstGeom>
          <a:noFill/>
          <a:scene3d>
            <a:camera prst="orthographicFront">
              <a:rot lat="0" lon="0" rev="21299999"/>
            </a:camera>
            <a:lightRig rig="threePt" dir="t"/>
          </a:scene3d>
        </p:spPr>
        <p:txBody>
          <a:bodyPr wrap="square" rtlCol="0">
            <a:spAutoFit/>
          </a:bodyPr>
          <a:lstStyle/>
          <a:p>
            <a:r>
              <a:rPr lang="de-DE" dirty="0">
                <a:solidFill>
                  <a:schemeClr val="bg1"/>
                </a:solidFill>
                <a:latin typeface="Calibri"/>
                <a:ea typeface="Calibri"/>
                <a:cs typeface="Times New Roman"/>
                <a:sym typeface="Wingdings"/>
              </a:rPr>
              <a:t></a:t>
            </a:r>
            <a:endParaRPr lang="de-DE" dirty="0">
              <a:solidFill>
                <a:schemeClr val="bg1"/>
              </a:solidFill>
              <a:latin typeface="Calibri"/>
              <a:ea typeface="Calibri"/>
              <a:cs typeface="Times New Roman"/>
            </a:endParaRPr>
          </a:p>
          <a:p>
            <a:endParaRPr lang="de-DE" dirty="0"/>
          </a:p>
        </p:txBody>
      </p:sp>
    </p:spTree>
    <p:extLst>
      <p:ext uri="{BB962C8B-B14F-4D97-AF65-F5344CB8AC3E}">
        <p14:creationId xmlns:p14="http://schemas.microsoft.com/office/powerpoint/2010/main" val="2788688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000" fill="hold"/>
                                        <p:tgtEl>
                                          <p:spTgt spid="13"/>
                                        </p:tgtEl>
                                        <p:attrNameLst>
                                          <p:attrName>ppt_x</p:attrName>
                                        </p:attrNameLst>
                                      </p:cBhvr>
                                      <p:tavLst>
                                        <p:tav tm="0">
                                          <p:val>
                                            <p:strVal val="#ppt_x"/>
                                          </p:val>
                                        </p:tav>
                                        <p:tav tm="100000">
                                          <p:val>
                                            <p:strVal val="#ppt_x"/>
                                          </p:val>
                                        </p:tav>
                                      </p:tavLst>
                                    </p:anim>
                                    <p:anim calcmode="lin" valueType="num">
                                      <p:cBhvr additive="base">
                                        <p:cTn id="8" dur="10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additive="base">
                                        <p:cTn id="13" dur="1000" fill="hold"/>
                                        <p:tgtEl>
                                          <p:spTgt spid="28"/>
                                        </p:tgtEl>
                                        <p:attrNameLst>
                                          <p:attrName>ppt_x</p:attrName>
                                        </p:attrNameLst>
                                      </p:cBhvr>
                                      <p:tavLst>
                                        <p:tav tm="0">
                                          <p:val>
                                            <p:strVal val="#ppt_x"/>
                                          </p:val>
                                        </p:tav>
                                        <p:tav tm="100000">
                                          <p:val>
                                            <p:strVal val="#ppt_x"/>
                                          </p:val>
                                        </p:tav>
                                      </p:tavLst>
                                    </p:anim>
                                    <p:anim calcmode="lin" valueType="num">
                                      <p:cBhvr additive="base">
                                        <p:cTn id="14" dur="1000" fill="hold"/>
                                        <p:tgtEl>
                                          <p:spTgt spid="2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0-#ppt_w/2"/>
                                          </p:val>
                                        </p:tav>
                                        <p:tav tm="100000">
                                          <p:val>
                                            <p:strVal val="#ppt_x"/>
                                          </p:val>
                                        </p:tav>
                                      </p:tavLst>
                                    </p:anim>
                                    <p:anim calcmode="lin" valueType="num">
                                      <p:cBhvr additive="base">
                                        <p:cTn id="20" dur="10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1000" fill="hold"/>
                                        <p:tgtEl>
                                          <p:spTgt spid="6"/>
                                        </p:tgtEl>
                                        <p:attrNameLst>
                                          <p:attrName>ppt_x</p:attrName>
                                        </p:attrNameLst>
                                      </p:cBhvr>
                                      <p:tavLst>
                                        <p:tav tm="0">
                                          <p:val>
                                            <p:strVal val="0-#ppt_w/2"/>
                                          </p:val>
                                        </p:tav>
                                        <p:tav tm="100000">
                                          <p:val>
                                            <p:strVal val="#ppt_x"/>
                                          </p:val>
                                        </p:tav>
                                      </p:tavLst>
                                    </p:anim>
                                    <p:anim calcmode="lin" valueType="num">
                                      <p:cBhvr additive="base">
                                        <p:cTn id="26" dur="1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3" grpId="0" animBg="1"/>
      <p:bldP spid="16"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42</a:t>
            </a:fld>
            <a:endParaRPr lang="de-DE">
              <a:solidFill>
                <a:srgbClr val="808080"/>
              </a:solidFill>
            </a:endParaRPr>
          </a:p>
        </p:txBody>
      </p:sp>
      <p:sp>
        <p:nvSpPr>
          <p:cNvPr id="2" name="Titel 1"/>
          <p:cNvSpPr>
            <a:spLocks noGrp="1"/>
          </p:cNvSpPr>
          <p:nvPr>
            <p:ph type="title"/>
          </p:nvPr>
        </p:nvSpPr>
        <p:spPr>
          <a:xfrm>
            <a:off x="221585" y="116632"/>
            <a:ext cx="5544616" cy="803176"/>
          </a:xfrm>
          <a:noFill/>
        </p:spPr>
        <p:txBody>
          <a:bodyPr/>
          <a:lstStyle/>
          <a:p>
            <a:pPr algn="l"/>
            <a:r>
              <a:rPr lang="de-DE" sz="2400" b="1" dirty="0" smtClean="0">
                <a:latin typeface="Calibri" panose="020F0502020204030204" pitchFamily="34" charset="0"/>
              </a:rPr>
              <a:t>Korrekturzeichen</a:t>
            </a:r>
            <a:endParaRPr lang="de-DE" sz="2400" b="1" dirty="0">
              <a:latin typeface="Calibri" panose="020F0502020204030204" pitchFamily="34" charset="0"/>
            </a:endParaRPr>
          </a:p>
        </p:txBody>
      </p:sp>
      <p:sp>
        <p:nvSpPr>
          <p:cNvPr id="26" name="Textfeld 25"/>
          <p:cNvSpPr txBox="1"/>
          <p:nvPr/>
        </p:nvSpPr>
        <p:spPr>
          <a:xfrm>
            <a:off x="221585" y="692696"/>
            <a:ext cx="5718567" cy="338554"/>
          </a:xfrm>
          <a:prstGeom prst="rect">
            <a:avLst/>
          </a:prstGeom>
          <a:noFill/>
        </p:spPr>
        <p:txBody>
          <a:bodyPr wrap="square" rtlCol="0">
            <a:spAutoFit/>
          </a:bodyPr>
          <a:lstStyle/>
          <a:p>
            <a:r>
              <a:rPr lang="de-DE" sz="1600" b="1" dirty="0" smtClean="0">
                <a:latin typeface="Calibri" panose="020F0502020204030204" pitchFamily="34" charset="0"/>
                <a:sym typeface="Wingdings" panose="05000000000000000000" pitchFamily="2" charset="2"/>
              </a:rPr>
              <a:t>MSW  Vorgaben Zentralabitur 2017 –  </a:t>
            </a:r>
            <a:r>
              <a:rPr lang="de-DE" sz="1600" b="1" dirty="0">
                <a:latin typeface="Calibri" panose="020F0502020204030204" pitchFamily="34" charset="0"/>
                <a:sym typeface="Wingdings" panose="05000000000000000000" pitchFamily="2" charset="2"/>
              </a:rPr>
              <a:t>Ernährungslehre</a:t>
            </a:r>
            <a:endParaRPr lang="de-DE" sz="1200" dirty="0"/>
          </a:p>
        </p:txBody>
      </p:sp>
      <p:sp>
        <p:nvSpPr>
          <p:cNvPr id="28" name="Pfeil nach unten 27"/>
          <p:cNvSpPr/>
          <p:nvPr/>
        </p:nvSpPr>
        <p:spPr>
          <a:xfrm>
            <a:off x="2483768" y="1243482"/>
            <a:ext cx="153017" cy="367010"/>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3" name="Textfeld 12"/>
          <p:cNvSpPr txBox="1"/>
          <p:nvPr/>
        </p:nvSpPr>
        <p:spPr>
          <a:xfrm>
            <a:off x="288474" y="1241160"/>
            <a:ext cx="2025567" cy="369332"/>
          </a:xfrm>
          <a:prstGeom prst="rect">
            <a:avLst/>
          </a:prstGeom>
          <a:solidFill>
            <a:schemeClr val="accent1"/>
          </a:solidFill>
          <a:ln w="25400">
            <a:solidFill>
              <a:schemeClr val="tx1"/>
            </a:solidFill>
          </a:ln>
        </p:spPr>
        <p:txBody>
          <a:bodyPr wrap="square" rtlCol="0">
            <a:spAutoFit/>
          </a:bodyPr>
          <a:lstStyle/>
          <a:p>
            <a:pPr>
              <a:tabLst>
                <a:tab pos="3225800" algn="l"/>
              </a:tabLst>
            </a:pPr>
            <a:r>
              <a:rPr lang="de-DE" dirty="0" smtClean="0">
                <a:latin typeface="Calibri" panose="020F0502020204030204" pitchFamily="34" charset="0"/>
                <a:sym typeface="Wingdings" panose="05000000000000000000" pitchFamily="2" charset="2"/>
              </a:rPr>
              <a:t>Korrekturzeichen … </a:t>
            </a:r>
            <a:r>
              <a:rPr lang="de-DE" dirty="0" smtClean="0">
                <a:latin typeface="Calibri" panose="020F0502020204030204" pitchFamily="34" charset="0"/>
              </a:rPr>
              <a:t> </a:t>
            </a:r>
            <a:endParaRPr lang="de-DE" dirty="0">
              <a:latin typeface="Calibri" panose="020F0502020204030204" pitchFamily="34" charset="0"/>
            </a:endParaRPr>
          </a:p>
        </p:txBody>
      </p:sp>
      <p:sp>
        <p:nvSpPr>
          <p:cNvPr id="16" name="Textfeld 15"/>
          <p:cNvSpPr txBox="1"/>
          <p:nvPr/>
        </p:nvSpPr>
        <p:spPr>
          <a:xfrm>
            <a:off x="871712" y="1772816"/>
            <a:ext cx="7539354" cy="369332"/>
          </a:xfrm>
          <a:prstGeom prst="rect">
            <a:avLst/>
          </a:prstGeom>
          <a:solidFill>
            <a:srgbClr val="FFCCCC"/>
          </a:solidFill>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Wingdings" pitchFamily="2" charset="2"/>
              <a:buChar char="§"/>
            </a:pPr>
            <a:r>
              <a:rPr lang="de-DE" dirty="0">
                <a:latin typeface="Calibri" panose="020F0502020204030204" pitchFamily="34" charset="0"/>
              </a:rPr>
              <a:t>haben eine fachspezifische Komponente.</a:t>
            </a:r>
          </a:p>
        </p:txBody>
      </p:sp>
      <p:graphicFrame>
        <p:nvGraphicFramePr>
          <p:cNvPr id="4" name="Tabelle 3"/>
          <p:cNvGraphicFramePr>
            <a:graphicFrameLocks noGrp="1"/>
          </p:cNvGraphicFramePr>
          <p:nvPr>
            <p:extLst>
              <p:ext uri="{D42A27DB-BD31-4B8C-83A1-F6EECF244321}">
                <p14:modId xmlns:p14="http://schemas.microsoft.com/office/powerpoint/2010/main" val="3359512016"/>
              </p:ext>
            </p:extLst>
          </p:nvPr>
        </p:nvGraphicFramePr>
        <p:xfrm>
          <a:off x="288474" y="2492896"/>
          <a:ext cx="8122591" cy="3446850"/>
        </p:xfrm>
        <a:graphic>
          <a:graphicData uri="http://schemas.openxmlformats.org/drawingml/2006/table">
            <a:tbl>
              <a:tblPr firstRow="1" firstCol="1" bandRow="1">
                <a:tableStyleId>{5C22544A-7EE6-4342-B048-85BDC9FD1C3A}</a:tableStyleId>
              </a:tblPr>
              <a:tblGrid>
                <a:gridCol w="1241705"/>
                <a:gridCol w="6880886"/>
              </a:tblGrid>
              <a:tr h="688843">
                <a:tc>
                  <a:txBody>
                    <a:bodyPr/>
                    <a:lstStyle/>
                    <a:p>
                      <a:pPr>
                        <a:lnSpc>
                          <a:spcPts val="1200"/>
                        </a:lnSpc>
                        <a:spcAft>
                          <a:spcPts val="0"/>
                        </a:spcAft>
                      </a:pPr>
                      <a:r>
                        <a:rPr lang="de-DE" sz="1700" dirty="0">
                          <a:effectLst/>
                        </a:rPr>
                        <a:t>Zeichen </a:t>
                      </a:r>
                      <a:endParaRPr lang="de-DE" sz="1700" dirty="0">
                        <a:effectLst/>
                        <a:latin typeface="Calibri"/>
                        <a:ea typeface="Calibri"/>
                        <a:cs typeface="Times New Roman"/>
                      </a:endParaRPr>
                    </a:p>
                  </a:txBody>
                  <a:tcPr marL="68580" marR="68580" marT="0" marB="0" anchor="ctr"/>
                </a:tc>
                <a:tc>
                  <a:txBody>
                    <a:bodyPr/>
                    <a:lstStyle/>
                    <a:p>
                      <a:pPr>
                        <a:lnSpc>
                          <a:spcPts val="1200"/>
                        </a:lnSpc>
                        <a:spcAft>
                          <a:spcPts val="0"/>
                        </a:spcAft>
                      </a:pPr>
                      <a:r>
                        <a:rPr lang="de-DE" sz="1700" dirty="0">
                          <a:effectLst/>
                        </a:rPr>
                        <a:t>Beschreibung</a:t>
                      </a:r>
                      <a:endParaRPr lang="de-DE" sz="1700" dirty="0">
                        <a:effectLst/>
                        <a:latin typeface="Calibri"/>
                        <a:ea typeface="Calibri"/>
                        <a:cs typeface="Times New Roman"/>
                      </a:endParaRPr>
                    </a:p>
                  </a:txBody>
                  <a:tcPr marL="68580" marR="68580" marT="0" marB="0" anchor="ctr"/>
                </a:tc>
              </a:tr>
              <a:tr h="607301">
                <a:tc>
                  <a:txBody>
                    <a:bodyPr/>
                    <a:lstStyle/>
                    <a:p>
                      <a:pPr>
                        <a:lnSpc>
                          <a:spcPts val="1200"/>
                        </a:lnSpc>
                        <a:spcAft>
                          <a:spcPts val="0"/>
                        </a:spcAft>
                      </a:pPr>
                      <a:r>
                        <a:rPr lang="de-DE" sz="1700" b="1" dirty="0">
                          <a:effectLst/>
                        </a:rPr>
                        <a:t>Sa</a:t>
                      </a:r>
                      <a:endParaRPr lang="de-DE" sz="1700" b="1" dirty="0">
                        <a:effectLst/>
                        <a:latin typeface="Calibri"/>
                        <a:ea typeface="Calibri"/>
                        <a:cs typeface="Times New Roman"/>
                      </a:endParaRPr>
                    </a:p>
                  </a:txBody>
                  <a:tcPr marL="68580" marR="68580" marT="0" marB="0" anchor="ctr"/>
                </a:tc>
                <a:tc>
                  <a:txBody>
                    <a:bodyPr/>
                    <a:lstStyle/>
                    <a:p>
                      <a:pPr>
                        <a:lnSpc>
                          <a:spcPts val="1200"/>
                        </a:lnSpc>
                        <a:spcAft>
                          <a:spcPts val="0"/>
                        </a:spcAft>
                      </a:pPr>
                      <a:r>
                        <a:rPr lang="de-DE" sz="1600" dirty="0">
                          <a:effectLst/>
                        </a:rPr>
                        <a:t>falsche Sachaussage, Material unzureichend ausgeschöpft, falsch zitiert</a:t>
                      </a:r>
                      <a:endParaRPr lang="de-DE" sz="1600" dirty="0">
                        <a:effectLst/>
                        <a:latin typeface="Calibri"/>
                        <a:ea typeface="Calibri"/>
                        <a:cs typeface="Times New Roman"/>
                      </a:endParaRPr>
                    </a:p>
                  </a:txBody>
                  <a:tcPr marL="68580" marR="68580" marT="0" marB="0" anchor="ctr"/>
                </a:tc>
              </a:tr>
              <a:tr h="688843">
                <a:tc>
                  <a:txBody>
                    <a:bodyPr/>
                    <a:lstStyle/>
                    <a:p>
                      <a:pPr>
                        <a:lnSpc>
                          <a:spcPts val="1200"/>
                        </a:lnSpc>
                        <a:spcAft>
                          <a:spcPts val="0"/>
                        </a:spcAft>
                      </a:pPr>
                      <a:r>
                        <a:rPr lang="de-DE" sz="1700" b="1">
                          <a:effectLst/>
                        </a:rPr>
                        <a:t>D</a:t>
                      </a:r>
                      <a:endParaRPr lang="de-DE" sz="1700" b="1">
                        <a:effectLst/>
                        <a:latin typeface="Calibri"/>
                        <a:ea typeface="Calibri"/>
                        <a:cs typeface="Times New Roman"/>
                      </a:endParaRPr>
                    </a:p>
                  </a:txBody>
                  <a:tcPr marL="68580" marR="68580" marT="0" marB="0" anchor="ctr"/>
                </a:tc>
                <a:tc>
                  <a:txBody>
                    <a:bodyPr/>
                    <a:lstStyle/>
                    <a:p>
                      <a:pPr>
                        <a:lnSpc>
                          <a:spcPct val="100000"/>
                        </a:lnSpc>
                        <a:spcAft>
                          <a:spcPts val="0"/>
                        </a:spcAft>
                      </a:pPr>
                      <a:r>
                        <a:rPr lang="de-DE" sz="1600" dirty="0">
                          <a:effectLst/>
                        </a:rPr>
                        <a:t>falscher Zusammenhang, falsche Schlussfolgerungen, lückenhafter Begründungszusammenhang, Widerspruch</a:t>
                      </a:r>
                      <a:endParaRPr lang="de-DE" sz="1600" dirty="0">
                        <a:effectLst/>
                        <a:latin typeface="Calibri"/>
                        <a:ea typeface="Calibri"/>
                        <a:cs typeface="Times New Roman"/>
                      </a:endParaRPr>
                    </a:p>
                  </a:txBody>
                  <a:tcPr marL="68580" marR="68580" marT="0" marB="0" anchor="ctr"/>
                </a:tc>
              </a:tr>
              <a:tr h="453751">
                <a:tc>
                  <a:txBody>
                    <a:bodyPr/>
                    <a:lstStyle/>
                    <a:p>
                      <a:pPr>
                        <a:lnSpc>
                          <a:spcPts val="1200"/>
                        </a:lnSpc>
                        <a:spcAft>
                          <a:spcPts val="0"/>
                        </a:spcAft>
                      </a:pPr>
                      <a:r>
                        <a:rPr lang="de-DE" sz="1700" b="1">
                          <a:effectLst/>
                        </a:rPr>
                        <a:t>Fa</a:t>
                      </a:r>
                      <a:endParaRPr lang="de-DE" sz="1700" b="1">
                        <a:effectLst/>
                        <a:latin typeface="Calibri"/>
                        <a:ea typeface="Calibri"/>
                        <a:cs typeface="Times New Roman"/>
                      </a:endParaRPr>
                    </a:p>
                  </a:txBody>
                  <a:tcPr marL="68580" marR="68580" marT="0" marB="0" anchor="ctr"/>
                </a:tc>
                <a:tc>
                  <a:txBody>
                    <a:bodyPr/>
                    <a:lstStyle/>
                    <a:p>
                      <a:pPr>
                        <a:lnSpc>
                          <a:spcPts val="1200"/>
                        </a:lnSpc>
                        <a:spcAft>
                          <a:spcPts val="0"/>
                        </a:spcAft>
                      </a:pPr>
                      <a:r>
                        <a:rPr lang="de-DE" sz="1600">
                          <a:effectLst/>
                        </a:rPr>
                        <a:t>falscher Fachausdruck</a:t>
                      </a:r>
                      <a:endParaRPr lang="de-DE" sz="1600">
                        <a:effectLst/>
                        <a:latin typeface="Calibri"/>
                        <a:ea typeface="Calibri"/>
                        <a:cs typeface="Times New Roman"/>
                      </a:endParaRPr>
                    </a:p>
                  </a:txBody>
                  <a:tcPr marL="68580" marR="68580" marT="0" marB="0" anchor="ctr"/>
                </a:tc>
              </a:tr>
              <a:tr h="504056">
                <a:tc>
                  <a:txBody>
                    <a:bodyPr/>
                    <a:lstStyle/>
                    <a:p>
                      <a:pPr>
                        <a:lnSpc>
                          <a:spcPts val="1200"/>
                        </a:lnSpc>
                        <a:spcAft>
                          <a:spcPts val="0"/>
                        </a:spcAft>
                      </a:pPr>
                      <a:r>
                        <a:rPr lang="de-DE" sz="1700" b="1">
                          <a:effectLst/>
                        </a:rPr>
                        <a:t>Bg</a:t>
                      </a:r>
                      <a:endParaRPr lang="de-DE" sz="1700" b="1">
                        <a:effectLst/>
                        <a:latin typeface="Calibri"/>
                        <a:ea typeface="Calibri"/>
                        <a:cs typeface="Times New Roman"/>
                      </a:endParaRPr>
                    </a:p>
                  </a:txBody>
                  <a:tcPr marL="68580" marR="68580" marT="0" marB="0" anchor="ctr"/>
                </a:tc>
                <a:tc>
                  <a:txBody>
                    <a:bodyPr/>
                    <a:lstStyle/>
                    <a:p>
                      <a:pPr>
                        <a:lnSpc>
                          <a:spcPts val="1200"/>
                        </a:lnSpc>
                        <a:spcAft>
                          <a:spcPts val="0"/>
                        </a:spcAft>
                      </a:pPr>
                      <a:r>
                        <a:rPr lang="de-DE" sz="1600" dirty="0">
                          <a:effectLst/>
                        </a:rPr>
                        <a:t>falsche, fehlende oder unvollständige Begründung</a:t>
                      </a:r>
                      <a:endParaRPr lang="de-DE" sz="1600" dirty="0">
                        <a:effectLst/>
                        <a:latin typeface="Calibri"/>
                        <a:ea typeface="Calibri"/>
                        <a:cs typeface="Times New Roman"/>
                      </a:endParaRPr>
                    </a:p>
                  </a:txBody>
                  <a:tcPr marL="68580" marR="68580" marT="0" marB="0" anchor="ctr"/>
                </a:tc>
              </a:tr>
              <a:tr h="504056">
                <a:tc>
                  <a:txBody>
                    <a:bodyPr/>
                    <a:lstStyle/>
                    <a:p>
                      <a:pPr>
                        <a:lnSpc>
                          <a:spcPts val="1200"/>
                        </a:lnSpc>
                        <a:spcAft>
                          <a:spcPts val="0"/>
                        </a:spcAft>
                      </a:pPr>
                      <a:r>
                        <a:rPr lang="de-DE" sz="1700" b="1" dirty="0" err="1">
                          <a:effectLst/>
                        </a:rPr>
                        <a:t>Th</a:t>
                      </a:r>
                      <a:endParaRPr lang="de-DE" sz="1700" b="1" dirty="0">
                        <a:effectLst/>
                        <a:latin typeface="Calibri"/>
                        <a:ea typeface="Calibri"/>
                        <a:cs typeface="Times New Roman"/>
                      </a:endParaRPr>
                    </a:p>
                  </a:txBody>
                  <a:tcPr marL="68580" marR="68580" marT="0" marB="0" anchor="ctr"/>
                </a:tc>
                <a:tc>
                  <a:txBody>
                    <a:bodyPr/>
                    <a:lstStyle/>
                    <a:p>
                      <a:pPr>
                        <a:lnSpc>
                          <a:spcPts val="1200"/>
                        </a:lnSpc>
                        <a:spcAft>
                          <a:spcPts val="0"/>
                        </a:spcAft>
                      </a:pPr>
                      <a:r>
                        <a:rPr lang="de-DE" sz="1600" dirty="0">
                          <a:effectLst/>
                        </a:rPr>
                        <a:t>Fehlender Bezug zum Thema / zur Aufgabenstellung</a:t>
                      </a:r>
                      <a:endParaRPr lang="de-DE" sz="1600" dirty="0">
                        <a:effectLst/>
                        <a:latin typeface="Calibri"/>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248991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000" fill="hold"/>
                                        <p:tgtEl>
                                          <p:spTgt spid="13"/>
                                        </p:tgtEl>
                                        <p:attrNameLst>
                                          <p:attrName>ppt_x</p:attrName>
                                        </p:attrNameLst>
                                      </p:cBhvr>
                                      <p:tavLst>
                                        <p:tav tm="0">
                                          <p:val>
                                            <p:strVal val="#ppt_x"/>
                                          </p:val>
                                        </p:tav>
                                        <p:tav tm="100000">
                                          <p:val>
                                            <p:strVal val="#ppt_x"/>
                                          </p:val>
                                        </p:tav>
                                      </p:tavLst>
                                    </p:anim>
                                    <p:anim calcmode="lin" valueType="num">
                                      <p:cBhvr additive="base">
                                        <p:cTn id="8" dur="10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additive="base">
                                        <p:cTn id="13" dur="1000" fill="hold"/>
                                        <p:tgtEl>
                                          <p:spTgt spid="28"/>
                                        </p:tgtEl>
                                        <p:attrNameLst>
                                          <p:attrName>ppt_x</p:attrName>
                                        </p:attrNameLst>
                                      </p:cBhvr>
                                      <p:tavLst>
                                        <p:tav tm="0">
                                          <p:val>
                                            <p:strVal val="#ppt_x"/>
                                          </p:val>
                                        </p:tav>
                                        <p:tav tm="100000">
                                          <p:val>
                                            <p:strVal val="#ppt_x"/>
                                          </p:val>
                                        </p:tav>
                                      </p:tavLst>
                                    </p:anim>
                                    <p:anim calcmode="lin" valueType="num">
                                      <p:cBhvr additive="base">
                                        <p:cTn id="14" dur="1000" fill="hold"/>
                                        <p:tgtEl>
                                          <p:spTgt spid="2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0-#ppt_w/2"/>
                                          </p:val>
                                        </p:tav>
                                        <p:tav tm="100000">
                                          <p:val>
                                            <p:strVal val="#ppt_x"/>
                                          </p:val>
                                        </p:tav>
                                      </p:tavLst>
                                    </p:anim>
                                    <p:anim calcmode="lin" valueType="num">
                                      <p:cBhvr additive="base">
                                        <p:cTn id="20" dur="10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1000" fill="hold"/>
                                        <p:tgtEl>
                                          <p:spTgt spid="4"/>
                                        </p:tgtEl>
                                        <p:attrNameLst>
                                          <p:attrName>ppt_x</p:attrName>
                                        </p:attrNameLst>
                                      </p:cBhvr>
                                      <p:tavLst>
                                        <p:tav tm="0">
                                          <p:val>
                                            <p:strVal val="0-#ppt_w/2"/>
                                          </p:val>
                                        </p:tav>
                                        <p:tav tm="100000">
                                          <p:val>
                                            <p:strVal val="#ppt_x"/>
                                          </p:val>
                                        </p:tav>
                                      </p:tavLst>
                                    </p:anim>
                                    <p:anim calcmode="lin" valueType="num">
                                      <p:cBhvr additive="base">
                                        <p:cTn id="26" dur="1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3" grpId="0" animBg="1"/>
      <p:bldP spid="16"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43</a:t>
            </a:fld>
            <a:endParaRPr lang="de-DE">
              <a:solidFill>
                <a:srgbClr val="808080"/>
              </a:solidFill>
            </a:endParaRPr>
          </a:p>
        </p:txBody>
      </p:sp>
      <p:sp>
        <p:nvSpPr>
          <p:cNvPr id="82946" name="Rectangle 2"/>
          <p:cNvSpPr>
            <a:spLocks noGrp="1" noChangeArrowheads="1"/>
          </p:cNvSpPr>
          <p:nvPr>
            <p:ph type="title"/>
          </p:nvPr>
        </p:nvSpPr>
        <p:spPr>
          <a:xfrm>
            <a:off x="611560" y="908720"/>
            <a:ext cx="8208912" cy="5544616"/>
          </a:xfrm>
          <a:noFill/>
        </p:spPr>
        <p:txBody>
          <a:bodyPr/>
          <a:lstStyle/>
          <a:p>
            <a:pPr algn="l"/>
            <a:r>
              <a:rPr lang="de-DE" sz="2800" u="sng" dirty="0" smtClean="0">
                <a:latin typeface="Calibri" panose="020F0502020204030204" pitchFamily="34" charset="0"/>
                <a:cs typeface="Times New Roman" charset="0"/>
              </a:rPr>
              <a:t>Themen:</a:t>
            </a:r>
            <a:r>
              <a:rPr lang="de-DE" sz="2800" b="1" dirty="0" smtClean="0">
                <a:latin typeface="Calibri" panose="020F0502020204030204" pitchFamily="34" charset="0"/>
                <a:cs typeface="Times New Roman" charset="0"/>
              </a:rPr>
              <a:t/>
            </a:r>
            <a:br>
              <a:rPr lang="de-DE" sz="2800" b="1" dirty="0" smtClean="0">
                <a:latin typeface="Calibri" panose="020F0502020204030204" pitchFamily="34" charset="0"/>
                <a:cs typeface="Times New Roman" charset="0"/>
              </a:rPr>
            </a:br>
            <a:r>
              <a:rPr lang="de-DE" sz="2400" dirty="0" smtClean="0">
                <a:solidFill>
                  <a:schemeClr val="tx1"/>
                </a:solidFill>
                <a:latin typeface="Calibri" panose="020F0502020204030204" pitchFamily="34" charset="0"/>
                <a:cs typeface="Times New Roman" charset="0"/>
              </a:rPr>
              <a:t>1. Vorgaben zum Zentralabitur 2017</a:t>
            </a:r>
            <a:br>
              <a:rPr lang="de-DE" sz="2400" dirty="0" smtClean="0">
                <a:solidFill>
                  <a:schemeClr val="tx1"/>
                </a:solidFill>
                <a:latin typeface="Calibri" panose="020F0502020204030204" pitchFamily="34" charset="0"/>
                <a:cs typeface="Times New Roman" charset="0"/>
              </a:rPr>
            </a:br>
            <a:r>
              <a:rPr lang="de-DE" sz="2400" dirty="0">
                <a:solidFill>
                  <a:schemeClr val="tx1"/>
                </a:solidFill>
                <a:latin typeface="Calibri" panose="020F0502020204030204" pitchFamily="34" charset="0"/>
                <a:cs typeface="Times New Roman" charset="0"/>
              </a:rPr>
              <a:t>	</a:t>
            </a:r>
            <a:r>
              <a:rPr lang="de-DE" sz="2000" dirty="0" smtClean="0">
                <a:solidFill>
                  <a:schemeClr val="tx1"/>
                </a:solidFill>
                <a:latin typeface="Calibri" panose="020F0502020204030204" pitchFamily="34" charset="0"/>
                <a:cs typeface="Times New Roman" charset="0"/>
              </a:rPr>
              <a:t>a) Bedeutung für den Kernlehrplan</a:t>
            </a:r>
            <a:br>
              <a:rPr lang="de-DE" sz="2000"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r>
              <a:rPr lang="de-DE" sz="2000" dirty="0" smtClean="0">
                <a:solidFill>
                  <a:schemeClr val="tx1"/>
                </a:solidFill>
                <a:latin typeface="Calibri" panose="020F0502020204030204" pitchFamily="34" charset="0"/>
                <a:cs typeface="Times New Roman" charset="0"/>
              </a:rPr>
              <a:t>b) Bedeutung für die Abiturklausuren</a:t>
            </a:r>
            <a:r>
              <a:rPr lang="de-DE" sz="2400" dirty="0" smtClean="0">
                <a:solidFill>
                  <a:schemeClr val="tx1"/>
                </a:solidFill>
                <a:latin typeface="Calibri" panose="020F0502020204030204" pitchFamily="34" charset="0"/>
                <a:cs typeface="Times New Roman" charset="0"/>
              </a:rPr>
              <a:t/>
            </a:r>
            <a:br>
              <a:rPr lang="de-DE" sz="2400" dirty="0" smtClean="0">
                <a:solidFill>
                  <a:schemeClr val="tx1"/>
                </a:solidFill>
                <a:latin typeface="Calibri" panose="020F0502020204030204" pitchFamily="34" charset="0"/>
                <a:cs typeface="Times New Roman" charset="0"/>
              </a:rPr>
            </a:br>
            <a:r>
              <a:rPr lang="de-DE" sz="2400" dirty="0" smtClean="0">
                <a:solidFill>
                  <a:schemeClr val="tx1"/>
                </a:solidFill>
                <a:latin typeface="Calibri" panose="020F0502020204030204" pitchFamily="34" charset="0"/>
                <a:cs typeface="Times New Roman" charset="0"/>
              </a:rPr>
              <a:t>2. Klausurkonzeption</a:t>
            </a:r>
            <a:r>
              <a:rPr lang="de-DE" sz="2000" dirty="0" smtClean="0">
                <a:solidFill>
                  <a:schemeClr val="tx1"/>
                </a:solidFill>
                <a:latin typeface="Calibri" panose="020F0502020204030204" pitchFamily="34" charset="0"/>
                <a:cs typeface="Times New Roman" charset="0"/>
              </a:rPr>
              <a:t/>
            </a:r>
            <a:br>
              <a:rPr lang="de-DE" sz="2000" dirty="0" smtClean="0">
                <a:solidFill>
                  <a:schemeClr val="tx1"/>
                </a:solidFill>
                <a:latin typeface="Calibri" panose="020F0502020204030204" pitchFamily="34" charset="0"/>
                <a:cs typeface="Times New Roman" charset="0"/>
              </a:rPr>
            </a:br>
            <a:r>
              <a:rPr lang="de-DE" sz="2000" dirty="0" smtClean="0">
                <a:solidFill>
                  <a:schemeClr val="tx1"/>
                </a:solidFill>
                <a:latin typeface="Calibri" panose="020F0502020204030204" pitchFamily="34" charset="0"/>
                <a:cs typeface="Times New Roman" charset="0"/>
              </a:rPr>
              <a:t>	a) Anforderungsbereiche und Operatoren</a:t>
            </a:r>
            <a:br>
              <a:rPr lang="de-DE" sz="2000" dirty="0" smtClean="0">
                <a:solidFill>
                  <a:schemeClr val="tx1"/>
                </a:solidFill>
                <a:latin typeface="Calibri" panose="020F0502020204030204" pitchFamily="34" charset="0"/>
                <a:cs typeface="Times New Roman" charset="0"/>
              </a:rPr>
            </a:br>
            <a:r>
              <a:rPr lang="de-DE" sz="2000" dirty="0" smtClean="0">
                <a:solidFill>
                  <a:schemeClr val="tx1"/>
                </a:solidFill>
                <a:latin typeface="Calibri" panose="020F0502020204030204" pitchFamily="34" charset="0"/>
                <a:cs typeface="Times New Roman" charset="0"/>
              </a:rPr>
              <a:t>	b) Gleichgewichtigkeit und Struktur der beiden Aufgaben in einer 	     Ernährungslehreklausur</a:t>
            </a:r>
            <a:br>
              <a:rPr lang="de-DE" sz="2000"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r>
              <a:rPr lang="de-DE" sz="2000" dirty="0" smtClean="0">
                <a:solidFill>
                  <a:schemeClr val="tx1"/>
                </a:solidFill>
                <a:latin typeface="Calibri" panose="020F0502020204030204" pitchFamily="34" charset="0"/>
                <a:cs typeface="Times New Roman" charset="0"/>
              </a:rPr>
              <a:t>c) Punktezuteilung</a:t>
            </a:r>
            <a:br>
              <a:rPr lang="de-DE" sz="2000" dirty="0" smtClean="0">
                <a:solidFill>
                  <a:schemeClr val="tx1"/>
                </a:solidFill>
                <a:latin typeface="Calibri" panose="020F0502020204030204" pitchFamily="34" charset="0"/>
                <a:cs typeface="Times New Roman" charset="0"/>
              </a:rPr>
            </a:br>
            <a:r>
              <a:rPr lang="de-DE" sz="2400" dirty="0" smtClean="0">
                <a:solidFill>
                  <a:schemeClr val="tx1"/>
                </a:solidFill>
                <a:latin typeface="Calibri" panose="020F0502020204030204" pitchFamily="34" charset="0"/>
                <a:cs typeface="Times New Roman" charset="0"/>
              </a:rPr>
              <a:t>3. Klausurkorrektur und Klausurbewertung</a:t>
            </a:r>
            <a:br>
              <a:rPr lang="de-DE" sz="2400" dirty="0" smtClean="0">
                <a:solidFill>
                  <a:schemeClr val="tx1"/>
                </a:solidFill>
                <a:latin typeface="Calibri" panose="020F0502020204030204" pitchFamily="34" charset="0"/>
                <a:cs typeface="Times New Roman" charset="0"/>
              </a:rPr>
            </a:br>
            <a:r>
              <a:rPr lang="de-DE" sz="2400" dirty="0">
                <a:solidFill>
                  <a:schemeClr val="tx1"/>
                </a:solidFill>
                <a:latin typeface="Calibri" panose="020F0502020204030204" pitchFamily="34" charset="0"/>
                <a:cs typeface="Times New Roman" charset="0"/>
              </a:rPr>
              <a:t>	</a:t>
            </a:r>
            <a:r>
              <a:rPr lang="de-DE" sz="2000" dirty="0" smtClean="0">
                <a:solidFill>
                  <a:schemeClr val="tx1"/>
                </a:solidFill>
                <a:latin typeface="Calibri" panose="020F0502020204030204" pitchFamily="34" charset="0"/>
                <a:cs typeface="Times New Roman" charset="0"/>
              </a:rPr>
              <a:t>a) Korrekturzeichen</a:t>
            </a:r>
            <a:br>
              <a:rPr lang="de-DE" sz="2000"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r>
              <a:rPr lang="de-DE" sz="2000" b="1" dirty="0" smtClean="0">
                <a:solidFill>
                  <a:schemeClr val="accent1"/>
                </a:solidFill>
                <a:effectLst>
                  <a:outerShdw blurRad="38100" dist="38100" dir="2700000" algn="tl">
                    <a:srgbClr val="000000">
                      <a:alpha val="43137"/>
                    </a:srgbClr>
                  </a:outerShdw>
                </a:effectLst>
                <a:latin typeface="Calibri" panose="020F0502020204030204" pitchFamily="34" charset="0"/>
                <a:cs typeface="Times New Roman" charset="0"/>
              </a:rPr>
              <a:t>b) Bewertung</a:t>
            </a:r>
            <a:r>
              <a:rPr lang="de-DE" sz="2000" b="1" dirty="0" smtClean="0">
                <a:solidFill>
                  <a:schemeClr val="tx1"/>
                </a:solidFill>
                <a:latin typeface="Calibri" panose="020F0502020204030204" pitchFamily="34" charset="0"/>
                <a:cs typeface="Times New Roman" charset="0"/>
              </a:rPr>
              <a:t/>
            </a:r>
            <a:br>
              <a:rPr lang="de-DE" sz="2000" b="1"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endParaRPr lang="de-DE" sz="1800" dirty="0">
              <a:solidFill>
                <a:schemeClr val="tx1"/>
              </a:solidFill>
              <a:latin typeface="Calibri" panose="020F0502020204030204" pitchFamily="34" charset="0"/>
              <a:cs typeface="Times New Roman" charset="0"/>
            </a:endParaRPr>
          </a:p>
        </p:txBody>
      </p:sp>
    </p:spTree>
    <p:extLst>
      <p:ext uri="{BB962C8B-B14F-4D97-AF65-F5344CB8AC3E}">
        <p14:creationId xmlns:p14="http://schemas.microsoft.com/office/powerpoint/2010/main" val="217123522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44</a:t>
            </a:fld>
            <a:endParaRPr lang="de-DE">
              <a:solidFill>
                <a:srgbClr val="808080"/>
              </a:solidFill>
            </a:endParaRPr>
          </a:p>
        </p:txBody>
      </p:sp>
      <p:sp>
        <p:nvSpPr>
          <p:cNvPr id="2" name="Titel 1"/>
          <p:cNvSpPr>
            <a:spLocks noGrp="1"/>
          </p:cNvSpPr>
          <p:nvPr>
            <p:ph type="title"/>
          </p:nvPr>
        </p:nvSpPr>
        <p:spPr>
          <a:xfrm>
            <a:off x="220664" y="243880"/>
            <a:ext cx="1734737" cy="803176"/>
          </a:xfrm>
          <a:noFill/>
        </p:spPr>
        <p:txBody>
          <a:bodyPr/>
          <a:lstStyle/>
          <a:p>
            <a:pPr algn="l"/>
            <a:r>
              <a:rPr lang="de-DE" sz="2400" b="1" dirty="0" smtClean="0">
                <a:latin typeface="Calibri" panose="020F0502020204030204" pitchFamily="34" charset="0"/>
              </a:rPr>
              <a:t>Bewertung</a:t>
            </a:r>
            <a:endParaRPr lang="de-DE" sz="2400" b="1" dirty="0">
              <a:latin typeface="Calibri" panose="020F0502020204030204" pitchFamily="34" charset="0"/>
            </a:endParaRPr>
          </a:p>
        </p:txBody>
      </p:sp>
      <p:sp>
        <p:nvSpPr>
          <p:cNvPr id="26" name="Textfeld 25"/>
          <p:cNvSpPr txBox="1"/>
          <p:nvPr/>
        </p:nvSpPr>
        <p:spPr>
          <a:xfrm>
            <a:off x="221585" y="812368"/>
            <a:ext cx="5142503" cy="523220"/>
          </a:xfrm>
          <a:prstGeom prst="rect">
            <a:avLst/>
          </a:prstGeom>
          <a:noFill/>
        </p:spPr>
        <p:txBody>
          <a:bodyPr wrap="square" rtlCol="0">
            <a:spAutoFit/>
          </a:bodyPr>
          <a:lstStyle/>
          <a:p>
            <a:r>
              <a:rPr lang="de-DE" sz="1600" b="1" dirty="0" smtClean="0">
                <a:latin typeface="Calibri" panose="020F0502020204030204" pitchFamily="34" charset="0"/>
                <a:sym typeface="Wingdings" panose="05000000000000000000" pitchFamily="2" charset="2"/>
              </a:rPr>
              <a:t>MSW  Vorgaben Zentralabitur 2017 –  Ernährungslehre</a:t>
            </a:r>
            <a:endParaRPr lang="de-DE" sz="1600" b="1" dirty="0">
              <a:latin typeface="Calibri" panose="020F0502020204030204" pitchFamily="34" charset="0"/>
              <a:sym typeface="Wingdings" panose="05000000000000000000" pitchFamily="2" charset="2"/>
            </a:endParaRPr>
          </a:p>
          <a:p>
            <a:endParaRPr lang="de-DE" sz="1200" dirty="0"/>
          </a:p>
        </p:txBody>
      </p:sp>
      <p:sp>
        <p:nvSpPr>
          <p:cNvPr id="28" name="Pfeil nach unten 27"/>
          <p:cNvSpPr/>
          <p:nvPr/>
        </p:nvSpPr>
        <p:spPr>
          <a:xfrm>
            <a:off x="3770911" y="1373644"/>
            <a:ext cx="153017" cy="367010"/>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3" name="Textfeld 12"/>
          <p:cNvSpPr txBox="1"/>
          <p:nvPr/>
        </p:nvSpPr>
        <p:spPr>
          <a:xfrm>
            <a:off x="288474" y="1348132"/>
            <a:ext cx="3203406" cy="369332"/>
          </a:xfrm>
          <a:prstGeom prst="rect">
            <a:avLst/>
          </a:prstGeom>
          <a:solidFill>
            <a:schemeClr val="accent1"/>
          </a:solidFill>
          <a:ln w="25400">
            <a:solidFill>
              <a:schemeClr val="tx1"/>
            </a:solidFill>
          </a:ln>
        </p:spPr>
        <p:txBody>
          <a:bodyPr wrap="square" rtlCol="0">
            <a:spAutoFit/>
          </a:bodyPr>
          <a:lstStyle/>
          <a:p>
            <a:pPr>
              <a:tabLst>
                <a:tab pos="3225800" algn="l"/>
              </a:tabLst>
            </a:pPr>
            <a:r>
              <a:rPr lang="de-DE" dirty="0" smtClean="0">
                <a:latin typeface="Calibri" panose="020F0502020204030204" pitchFamily="34" charset="0"/>
                <a:sym typeface="Wingdings" panose="05000000000000000000" pitchFamily="2" charset="2"/>
              </a:rPr>
              <a:t>Die Bewertung beachtet, dass …</a:t>
            </a:r>
          </a:p>
        </p:txBody>
      </p:sp>
      <p:sp>
        <p:nvSpPr>
          <p:cNvPr id="16" name="Textfeld 15"/>
          <p:cNvSpPr txBox="1"/>
          <p:nvPr/>
        </p:nvSpPr>
        <p:spPr>
          <a:xfrm>
            <a:off x="876276" y="2132856"/>
            <a:ext cx="7539354" cy="3416320"/>
          </a:xfrm>
          <a:prstGeom prst="rect">
            <a:avLst/>
          </a:prstGeom>
          <a:solidFill>
            <a:srgbClr val="FFCCCC"/>
          </a:solidFill>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Wingdings" pitchFamily="2" charset="2"/>
              <a:buChar char="§"/>
            </a:pPr>
            <a:r>
              <a:rPr lang="de-DE" dirty="0" smtClean="0">
                <a:latin typeface="Calibri" panose="020F0502020204030204" pitchFamily="34" charset="0"/>
              </a:rPr>
              <a:t>keine halben Punkte vergeben werden. </a:t>
            </a:r>
          </a:p>
          <a:p>
            <a:endParaRPr lang="de-DE" dirty="0" smtClean="0">
              <a:latin typeface="Calibri" panose="020F0502020204030204" pitchFamily="34" charset="0"/>
            </a:endParaRPr>
          </a:p>
          <a:p>
            <a:pPr marL="285750" indent="-285750">
              <a:buFont typeface="Wingdings" pitchFamily="2" charset="2"/>
              <a:buChar char="§"/>
            </a:pPr>
            <a:r>
              <a:rPr lang="de-DE" dirty="0" smtClean="0">
                <a:latin typeface="Calibri" panose="020F0502020204030204" pitchFamily="34" charset="0"/>
              </a:rPr>
              <a:t>an keiner Stelle die vorgesehene Maximalzahl an Punkten überschritten wird. Dies gilt bezogen auf</a:t>
            </a:r>
          </a:p>
          <a:p>
            <a:pPr marL="285750" indent="-12700">
              <a:buFont typeface="Courier New" pitchFamily="49" charset="0"/>
              <a:buChar char="o"/>
            </a:pPr>
            <a:r>
              <a:rPr lang="de-DE" dirty="0">
                <a:latin typeface="Calibri" panose="020F0502020204030204" pitchFamily="34" charset="0"/>
              </a:rPr>
              <a:t> </a:t>
            </a:r>
            <a:r>
              <a:rPr lang="de-DE" dirty="0" smtClean="0">
                <a:latin typeface="Calibri" panose="020F0502020204030204" pitchFamily="34" charset="0"/>
              </a:rPr>
              <a:t>das Einzelkriterium,</a:t>
            </a:r>
          </a:p>
          <a:p>
            <a:pPr marL="285750" indent="-12700">
              <a:buFont typeface="Courier New" pitchFamily="49" charset="0"/>
              <a:buChar char="o"/>
            </a:pPr>
            <a:r>
              <a:rPr lang="de-DE" dirty="0">
                <a:latin typeface="Calibri" panose="020F0502020204030204" pitchFamily="34" charset="0"/>
              </a:rPr>
              <a:t> </a:t>
            </a:r>
            <a:r>
              <a:rPr lang="de-DE" dirty="0" smtClean="0">
                <a:latin typeface="Calibri" panose="020F0502020204030204" pitchFamily="34" charset="0"/>
              </a:rPr>
              <a:t>die Teilaufgabe, </a:t>
            </a:r>
          </a:p>
          <a:p>
            <a:pPr marL="285750" indent="-12700">
              <a:buFont typeface="Courier New" pitchFamily="49" charset="0"/>
              <a:buChar char="o"/>
            </a:pPr>
            <a:r>
              <a:rPr lang="de-DE" dirty="0">
                <a:latin typeface="Calibri" panose="020F0502020204030204" pitchFamily="34" charset="0"/>
              </a:rPr>
              <a:t> </a:t>
            </a:r>
            <a:r>
              <a:rPr lang="de-DE" dirty="0" smtClean="0">
                <a:latin typeface="Calibri" panose="020F0502020204030204" pitchFamily="34" charset="0"/>
              </a:rPr>
              <a:t>die Aufgabe insgesamt und</a:t>
            </a:r>
          </a:p>
          <a:p>
            <a:pPr marL="285750" indent="-12700">
              <a:buFont typeface="Courier New" pitchFamily="49" charset="0"/>
              <a:buChar char="o"/>
            </a:pPr>
            <a:r>
              <a:rPr lang="de-DE" dirty="0">
                <a:latin typeface="Calibri" panose="020F0502020204030204" pitchFamily="34" charset="0"/>
              </a:rPr>
              <a:t> </a:t>
            </a:r>
            <a:r>
              <a:rPr lang="de-DE" dirty="0" smtClean="0">
                <a:latin typeface="Calibri" panose="020F0502020204030204" pitchFamily="34" charset="0"/>
              </a:rPr>
              <a:t>die Vergabe von Zusatzpunkten.  </a:t>
            </a:r>
          </a:p>
          <a:p>
            <a:pPr marL="273050"/>
            <a:endParaRPr lang="de-DE" dirty="0">
              <a:latin typeface="Calibri" panose="020F0502020204030204" pitchFamily="34" charset="0"/>
            </a:endParaRPr>
          </a:p>
          <a:p>
            <a:pPr marL="285750" indent="-285750">
              <a:buFont typeface="Wingdings" pitchFamily="2" charset="2"/>
              <a:buChar char="§"/>
            </a:pPr>
            <a:r>
              <a:rPr lang="de-DE" dirty="0">
                <a:latin typeface="Calibri" panose="020F0502020204030204" pitchFamily="34" charset="0"/>
              </a:rPr>
              <a:t>e</a:t>
            </a:r>
            <a:r>
              <a:rPr lang="de-DE" dirty="0" smtClean="0">
                <a:latin typeface="Calibri" panose="020F0502020204030204" pitchFamily="34" charset="0"/>
              </a:rPr>
              <a:t>ine kurze Begründung für die Vergabe von einem Zusatzpunkt / von Zusatzpunkten angegeben wird.</a:t>
            </a:r>
          </a:p>
          <a:p>
            <a:endParaRPr lang="de-DE" dirty="0" smtClean="0">
              <a:latin typeface="Calibri" panose="020F0502020204030204" pitchFamily="34" charset="0"/>
            </a:endParaRPr>
          </a:p>
        </p:txBody>
      </p:sp>
    </p:spTree>
    <p:extLst>
      <p:ext uri="{BB962C8B-B14F-4D97-AF65-F5344CB8AC3E}">
        <p14:creationId xmlns:p14="http://schemas.microsoft.com/office/powerpoint/2010/main" val="1550670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000" fill="hold"/>
                                        <p:tgtEl>
                                          <p:spTgt spid="13"/>
                                        </p:tgtEl>
                                        <p:attrNameLst>
                                          <p:attrName>ppt_x</p:attrName>
                                        </p:attrNameLst>
                                      </p:cBhvr>
                                      <p:tavLst>
                                        <p:tav tm="0">
                                          <p:val>
                                            <p:strVal val="#ppt_x"/>
                                          </p:val>
                                        </p:tav>
                                        <p:tav tm="100000">
                                          <p:val>
                                            <p:strVal val="#ppt_x"/>
                                          </p:val>
                                        </p:tav>
                                      </p:tavLst>
                                    </p:anim>
                                    <p:anim calcmode="lin" valueType="num">
                                      <p:cBhvr additive="base">
                                        <p:cTn id="8" dur="10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additive="base">
                                        <p:cTn id="13" dur="1000" fill="hold"/>
                                        <p:tgtEl>
                                          <p:spTgt spid="28"/>
                                        </p:tgtEl>
                                        <p:attrNameLst>
                                          <p:attrName>ppt_x</p:attrName>
                                        </p:attrNameLst>
                                      </p:cBhvr>
                                      <p:tavLst>
                                        <p:tav tm="0">
                                          <p:val>
                                            <p:strVal val="#ppt_x"/>
                                          </p:val>
                                        </p:tav>
                                        <p:tav tm="100000">
                                          <p:val>
                                            <p:strVal val="#ppt_x"/>
                                          </p:val>
                                        </p:tav>
                                      </p:tavLst>
                                    </p:anim>
                                    <p:anim calcmode="lin" valueType="num">
                                      <p:cBhvr additive="base">
                                        <p:cTn id="14" dur="1000" fill="hold"/>
                                        <p:tgtEl>
                                          <p:spTgt spid="2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0-#ppt_w/2"/>
                                          </p:val>
                                        </p:tav>
                                        <p:tav tm="100000">
                                          <p:val>
                                            <p:strVal val="#ppt_x"/>
                                          </p:val>
                                        </p:tav>
                                      </p:tavLst>
                                    </p:anim>
                                    <p:anim calcmode="lin" valueType="num">
                                      <p:cBhvr additive="base">
                                        <p:cTn id="20" dur="10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3" grpId="0" animBg="1"/>
      <p:bldP spid="16"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45</a:t>
            </a:fld>
            <a:endParaRPr lang="de-DE">
              <a:solidFill>
                <a:srgbClr val="808080"/>
              </a:solidFill>
            </a:endParaRPr>
          </a:p>
        </p:txBody>
      </p:sp>
      <p:sp>
        <p:nvSpPr>
          <p:cNvPr id="82946" name="Rectangle 2"/>
          <p:cNvSpPr>
            <a:spLocks noGrp="1" noChangeArrowheads="1"/>
          </p:cNvSpPr>
          <p:nvPr>
            <p:ph type="title"/>
          </p:nvPr>
        </p:nvSpPr>
        <p:spPr>
          <a:xfrm>
            <a:off x="611560" y="908720"/>
            <a:ext cx="8208912" cy="5544616"/>
          </a:xfrm>
          <a:noFill/>
        </p:spPr>
        <p:txBody>
          <a:bodyPr/>
          <a:lstStyle/>
          <a:p>
            <a:pPr algn="l"/>
            <a:r>
              <a:rPr lang="de-DE" sz="2800" u="sng" dirty="0" smtClean="0">
                <a:latin typeface="Calibri" panose="020F0502020204030204" pitchFamily="34" charset="0"/>
                <a:cs typeface="Times New Roman" charset="0"/>
              </a:rPr>
              <a:t>Themen:</a:t>
            </a:r>
            <a:r>
              <a:rPr lang="de-DE" sz="2800" b="1" dirty="0" smtClean="0">
                <a:latin typeface="Calibri" panose="020F0502020204030204" pitchFamily="34" charset="0"/>
                <a:cs typeface="Times New Roman" charset="0"/>
              </a:rPr>
              <a:t/>
            </a:r>
            <a:br>
              <a:rPr lang="de-DE" sz="2800" b="1" dirty="0" smtClean="0">
                <a:latin typeface="Calibri" panose="020F0502020204030204" pitchFamily="34" charset="0"/>
                <a:cs typeface="Times New Roman" charset="0"/>
              </a:rPr>
            </a:br>
            <a:r>
              <a:rPr lang="de-DE" sz="2400" dirty="0" smtClean="0">
                <a:solidFill>
                  <a:schemeClr val="tx1"/>
                </a:solidFill>
                <a:latin typeface="Calibri" panose="020F0502020204030204" pitchFamily="34" charset="0"/>
                <a:cs typeface="Times New Roman" charset="0"/>
              </a:rPr>
              <a:t>1. Vorgaben zum Zentralabitur 2017</a:t>
            </a:r>
            <a:br>
              <a:rPr lang="de-DE" sz="2400" dirty="0" smtClean="0">
                <a:solidFill>
                  <a:schemeClr val="tx1"/>
                </a:solidFill>
                <a:latin typeface="Calibri" panose="020F0502020204030204" pitchFamily="34" charset="0"/>
                <a:cs typeface="Times New Roman" charset="0"/>
              </a:rPr>
            </a:br>
            <a:r>
              <a:rPr lang="de-DE" sz="2400" dirty="0">
                <a:solidFill>
                  <a:schemeClr val="tx1"/>
                </a:solidFill>
                <a:latin typeface="Calibri" panose="020F0502020204030204" pitchFamily="34" charset="0"/>
                <a:cs typeface="Times New Roman" charset="0"/>
              </a:rPr>
              <a:t>	</a:t>
            </a:r>
            <a:r>
              <a:rPr lang="de-DE" sz="2000" dirty="0" smtClean="0">
                <a:solidFill>
                  <a:schemeClr val="tx1"/>
                </a:solidFill>
                <a:latin typeface="Calibri" panose="020F0502020204030204" pitchFamily="34" charset="0"/>
                <a:cs typeface="Times New Roman" charset="0"/>
              </a:rPr>
              <a:t>a) Bedeutung für den Kernlehrplan</a:t>
            </a:r>
            <a:br>
              <a:rPr lang="de-DE" sz="2000"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r>
              <a:rPr lang="de-DE" sz="2000" dirty="0" smtClean="0">
                <a:solidFill>
                  <a:schemeClr val="tx1"/>
                </a:solidFill>
                <a:latin typeface="Calibri" panose="020F0502020204030204" pitchFamily="34" charset="0"/>
                <a:cs typeface="Times New Roman" charset="0"/>
              </a:rPr>
              <a:t>b) Bedeutung für die Abiturklausuren</a:t>
            </a:r>
            <a:r>
              <a:rPr lang="de-DE" sz="2400" dirty="0" smtClean="0">
                <a:solidFill>
                  <a:schemeClr val="tx1"/>
                </a:solidFill>
                <a:latin typeface="Calibri" panose="020F0502020204030204" pitchFamily="34" charset="0"/>
                <a:cs typeface="Times New Roman" charset="0"/>
              </a:rPr>
              <a:t/>
            </a:r>
            <a:br>
              <a:rPr lang="de-DE" sz="2400" dirty="0" smtClean="0">
                <a:solidFill>
                  <a:schemeClr val="tx1"/>
                </a:solidFill>
                <a:latin typeface="Calibri" panose="020F0502020204030204" pitchFamily="34" charset="0"/>
                <a:cs typeface="Times New Roman" charset="0"/>
              </a:rPr>
            </a:br>
            <a:r>
              <a:rPr lang="de-DE" sz="2400" dirty="0" smtClean="0">
                <a:solidFill>
                  <a:schemeClr val="tx1"/>
                </a:solidFill>
                <a:latin typeface="Calibri" panose="020F0502020204030204" pitchFamily="34" charset="0"/>
                <a:cs typeface="Times New Roman" charset="0"/>
              </a:rPr>
              <a:t>2. Klausurkonzeption</a:t>
            </a:r>
            <a:r>
              <a:rPr lang="de-DE" sz="2000" dirty="0" smtClean="0">
                <a:solidFill>
                  <a:schemeClr val="tx1"/>
                </a:solidFill>
                <a:latin typeface="Calibri" panose="020F0502020204030204" pitchFamily="34" charset="0"/>
                <a:cs typeface="Times New Roman" charset="0"/>
              </a:rPr>
              <a:t/>
            </a:r>
            <a:br>
              <a:rPr lang="de-DE" sz="2000" dirty="0" smtClean="0">
                <a:solidFill>
                  <a:schemeClr val="tx1"/>
                </a:solidFill>
                <a:latin typeface="Calibri" panose="020F0502020204030204" pitchFamily="34" charset="0"/>
                <a:cs typeface="Times New Roman" charset="0"/>
              </a:rPr>
            </a:br>
            <a:r>
              <a:rPr lang="de-DE" sz="2000" dirty="0" smtClean="0">
                <a:solidFill>
                  <a:schemeClr val="tx1"/>
                </a:solidFill>
                <a:latin typeface="Calibri" panose="020F0502020204030204" pitchFamily="34" charset="0"/>
                <a:cs typeface="Times New Roman" charset="0"/>
              </a:rPr>
              <a:t>	a) Anforderungsbereiche und Operatoren</a:t>
            </a:r>
            <a:br>
              <a:rPr lang="de-DE" sz="2000" dirty="0" smtClean="0">
                <a:solidFill>
                  <a:schemeClr val="tx1"/>
                </a:solidFill>
                <a:latin typeface="Calibri" panose="020F0502020204030204" pitchFamily="34" charset="0"/>
                <a:cs typeface="Times New Roman" charset="0"/>
              </a:rPr>
            </a:br>
            <a:r>
              <a:rPr lang="de-DE" sz="2000" dirty="0" smtClean="0">
                <a:solidFill>
                  <a:schemeClr val="tx1"/>
                </a:solidFill>
                <a:latin typeface="Calibri" panose="020F0502020204030204" pitchFamily="34" charset="0"/>
                <a:cs typeface="Times New Roman" charset="0"/>
              </a:rPr>
              <a:t>	b) Gleichgewichtigkeit und Struktur der beiden Aufgaben in einer 	     </a:t>
            </a:r>
            <a:r>
              <a:rPr lang="de-DE" sz="2000" dirty="0">
                <a:solidFill>
                  <a:schemeClr val="tx1"/>
                </a:solidFill>
                <a:latin typeface="Calibri" panose="020F0502020204030204" pitchFamily="34" charset="0"/>
                <a:cs typeface="Times New Roman" charset="0"/>
                <a:sym typeface="Wingdings" panose="05000000000000000000" pitchFamily="2" charset="2"/>
              </a:rPr>
              <a:t>Ernährungslehre</a:t>
            </a:r>
            <a:r>
              <a:rPr lang="de-DE" sz="2000" dirty="0">
                <a:solidFill>
                  <a:schemeClr val="tx1"/>
                </a:solidFill>
                <a:latin typeface="Calibri" panose="020F0502020204030204" pitchFamily="34" charset="0"/>
                <a:cs typeface="Times New Roman" charset="0"/>
              </a:rPr>
              <a:t>klau</a:t>
            </a:r>
            <a:r>
              <a:rPr lang="de-DE" sz="2000" dirty="0" smtClean="0">
                <a:solidFill>
                  <a:schemeClr val="tx1"/>
                </a:solidFill>
                <a:latin typeface="Calibri" panose="020F0502020204030204" pitchFamily="34" charset="0"/>
                <a:cs typeface="Times New Roman" charset="0"/>
              </a:rPr>
              <a:t>sur</a:t>
            </a:r>
            <a:br>
              <a:rPr lang="de-DE" sz="2000"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r>
              <a:rPr lang="de-DE" sz="2000" dirty="0" smtClean="0">
                <a:solidFill>
                  <a:schemeClr val="tx1"/>
                </a:solidFill>
                <a:latin typeface="Calibri" panose="020F0502020204030204" pitchFamily="34" charset="0"/>
                <a:cs typeface="Times New Roman" charset="0"/>
              </a:rPr>
              <a:t>c) Punktezuteilung</a:t>
            </a:r>
            <a:br>
              <a:rPr lang="de-DE" sz="2000" dirty="0" smtClean="0">
                <a:solidFill>
                  <a:schemeClr val="tx1"/>
                </a:solidFill>
                <a:latin typeface="Calibri" panose="020F0502020204030204" pitchFamily="34" charset="0"/>
                <a:cs typeface="Times New Roman" charset="0"/>
              </a:rPr>
            </a:br>
            <a:r>
              <a:rPr lang="de-DE" sz="2400" dirty="0" smtClean="0">
                <a:solidFill>
                  <a:schemeClr val="tx1"/>
                </a:solidFill>
                <a:latin typeface="Calibri" panose="020F0502020204030204" pitchFamily="34" charset="0"/>
                <a:cs typeface="Times New Roman" charset="0"/>
              </a:rPr>
              <a:t>3. Klausurkorrektur und Klausurbewertung</a:t>
            </a:r>
            <a:br>
              <a:rPr lang="de-DE" sz="2400" dirty="0" smtClean="0">
                <a:solidFill>
                  <a:schemeClr val="tx1"/>
                </a:solidFill>
                <a:latin typeface="Calibri" panose="020F0502020204030204" pitchFamily="34" charset="0"/>
                <a:cs typeface="Times New Roman" charset="0"/>
              </a:rPr>
            </a:br>
            <a:r>
              <a:rPr lang="de-DE" sz="2400" dirty="0">
                <a:solidFill>
                  <a:schemeClr val="tx1"/>
                </a:solidFill>
                <a:latin typeface="Calibri" panose="020F0502020204030204" pitchFamily="34" charset="0"/>
                <a:cs typeface="Times New Roman" charset="0"/>
              </a:rPr>
              <a:t>	</a:t>
            </a:r>
            <a:r>
              <a:rPr lang="de-DE" sz="2000" dirty="0" smtClean="0">
                <a:solidFill>
                  <a:schemeClr val="tx1"/>
                </a:solidFill>
                <a:latin typeface="Calibri" panose="020F0502020204030204" pitchFamily="34" charset="0"/>
                <a:cs typeface="Times New Roman" charset="0"/>
              </a:rPr>
              <a:t>a) Korrekturzeichen</a:t>
            </a:r>
            <a:br>
              <a:rPr lang="de-DE" sz="2000"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r>
              <a:rPr lang="de-DE" sz="2000" dirty="0" smtClean="0">
                <a:solidFill>
                  <a:schemeClr val="tx1"/>
                </a:solidFill>
                <a:latin typeface="Calibri" panose="020F0502020204030204" pitchFamily="34" charset="0"/>
                <a:cs typeface="Times New Roman" charset="0"/>
              </a:rPr>
              <a:t>b) Bewertung</a:t>
            </a:r>
            <a:br>
              <a:rPr lang="de-DE" sz="2000" dirty="0" smtClean="0">
                <a:solidFill>
                  <a:schemeClr val="tx1"/>
                </a:solidFill>
                <a:latin typeface="Calibri" panose="020F0502020204030204" pitchFamily="34" charset="0"/>
                <a:cs typeface="Times New Roman" charset="0"/>
              </a:rPr>
            </a:br>
            <a:r>
              <a:rPr lang="de-DE" sz="2400" b="1" dirty="0">
                <a:solidFill>
                  <a:schemeClr val="accent1"/>
                </a:solidFill>
                <a:effectLst>
                  <a:outerShdw blurRad="38100" dist="38100" dir="2700000" algn="tl">
                    <a:srgbClr val="000000">
                      <a:alpha val="43137"/>
                    </a:srgbClr>
                  </a:outerShdw>
                </a:effectLst>
                <a:latin typeface="Calibri" panose="020F0502020204030204" pitchFamily="34" charset="0"/>
                <a:cs typeface="Times New Roman" charset="0"/>
              </a:rPr>
              <a:t>4. Aufgabenauswahl im Abitur</a:t>
            </a:r>
            <a:r>
              <a:rPr lang="de-DE" sz="2000" b="1" dirty="0" smtClean="0">
                <a:solidFill>
                  <a:schemeClr val="tx1"/>
                </a:solidFill>
                <a:latin typeface="Calibri" panose="020F0502020204030204" pitchFamily="34" charset="0"/>
                <a:cs typeface="Times New Roman" charset="0"/>
              </a:rPr>
              <a:t/>
            </a:r>
            <a:br>
              <a:rPr lang="de-DE" sz="2000" b="1" dirty="0" smtClean="0">
                <a:solidFill>
                  <a:schemeClr val="tx1"/>
                </a:solidFill>
                <a:latin typeface="Calibri" panose="020F0502020204030204" pitchFamily="34" charset="0"/>
                <a:cs typeface="Times New Roman" charset="0"/>
              </a:rPr>
            </a:br>
            <a:r>
              <a:rPr lang="de-DE" sz="2000" dirty="0">
                <a:solidFill>
                  <a:schemeClr val="tx1"/>
                </a:solidFill>
                <a:latin typeface="Calibri" panose="020F0502020204030204" pitchFamily="34" charset="0"/>
                <a:cs typeface="Times New Roman" charset="0"/>
              </a:rPr>
              <a:t>	</a:t>
            </a:r>
            <a:endParaRPr lang="de-DE" sz="1800" dirty="0">
              <a:solidFill>
                <a:schemeClr val="tx1"/>
              </a:solidFill>
              <a:latin typeface="Calibri" panose="020F0502020204030204" pitchFamily="34" charset="0"/>
              <a:cs typeface="Times New Roman" charset="0"/>
            </a:endParaRPr>
          </a:p>
        </p:txBody>
      </p:sp>
    </p:spTree>
    <p:extLst>
      <p:ext uri="{BB962C8B-B14F-4D97-AF65-F5344CB8AC3E}">
        <p14:creationId xmlns:p14="http://schemas.microsoft.com/office/powerpoint/2010/main" val="285400133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46</a:t>
            </a:fld>
            <a:endParaRPr lang="de-DE">
              <a:solidFill>
                <a:srgbClr val="808080"/>
              </a:solidFill>
            </a:endParaRPr>
          </a:p>
        </p:txBody>
      </p:sp>
      <p:sp>
        <p:nvSpPr>
          <p:cNvPr id="2" name="Titel 1"/>
          <p:cNvSpPr>
            <a:spLocks noGrp="1"/>
          </p:cNvSpPr>
          <p:nvPr>
            <p:ph type="title"/>
          </p:nvPr>
        </p:nvSpPr>
        <p:spPr>
          <a:xfrm>
            <a:off x="220664" y="243880"/>
            <a:ext cx="4639368" cy="803176"/>
          </a:xfrm>
          <a:noFill/>
        </p:spPr>
        <p:txBody>
          <a:bodyPr/>
          <a:lstStyle/>
          <a:p>
            <a:pPr algn="l"/>
            <a:r>
              <a:rPr lang="de-DE" sz="2400" b="1" dirty="0" smtClean="0">
                <a:latin typeface="Calibri" panose="020F0502020204030204" pitchFamily="34" charset="0"/>
              </a:rPr>
              <a:t>Aufgabenauswahl im Abitur</a:t>
            </a:r>
            <a:endParaRPr lang="de-DE" sz="2400" b="1" dirty="0">
              <a:latin typeface="Calibri" panose="020F0502020204030204" pitchFamily="34" charset="0"/>
            </a:endParaRPr>
          </a:p>
        </p:txBody>
      </p:sp>
      <p:sp>
        <p:nvSpPr>
          <p:cNvPr id="26" name="Textfeld 25"/>
          <p:cNvSpPr txBox="1"/>
          <p:nvPr/>
        </p:nvSpPr>
        <p:spPr>
          <a:xfrm>
            <a:off x="221585" y="812368"/>
            <a:ext cx="5862583" cy="523220"/>
          </a:xfrm>
          <a:prstGeom prst="rect">
            <a:avLst/>
          </a:prstGeom>
          <a:noFill/>
        </p:spPr>
        <p:txBody>
          <a:bodyPr wrap="square" rtlCol="0">
            <a:spAutoFit/>
          </a:bodyPr>
          <a:lstStyle/>
          <a:p>
            <a:r>
              <a:rPr lang="de-DE" sz="1600" b="1" dirty="0" smtClean="0">
                <a:latin typeface="Calibri" panose="020F0502020204030204" pitchFamily="34" charset="0"/>
                <a:sym typeface="Wingdings" panose="05000000000000000000" pitchFamily="2" charset="2"/>
              </a:rPr>
              <a:t>MSW  Vorgaben für die Auswahl </a:t>
            </a:r>
            <a:endParaRPr lang="de-DE" sz="1600" b="1" dirty="0">
              <a:latin typeface="Calibri" panose="020F0502020204030204" pitchFamily="34" charset="0"/>
              <a:sym typeface="Wingdings" panose="05000000000000000000" pitchFamily="2" charset="2"/>
            </a:endParaRPr>
          </a:p>
          <a:p>
            <a:endParaRPr lang="de-DE" sz="1200" dirty="0"/>
          </a:p>
        </p:txBody>
      </p:sp>
      <p:sp>
        <p:nvSpPr>
          <p:cNvPr id="13" name="Textfeld 12"/>
          <p:cNvSpPr txBox="1"/>
          <p:nvPr/>
        </p:nvSpPr>
        <p:spPr>
          <a:xfrm>
            <a:off x="288474" y="1348132"/>
            <a:ext cx="7019830" cy="2954655"/>
          </a:xfrm>
          <a:prstGeom prst="rect">
            <a:avLst/>
          </a:prstGeom>
          <a:solidFill>
            <a:schemeClr val="accent1"/>
          </a:solidFill>
          <a:ln w="25400">
            <a:solidFill>
              <a:schemeClr val="tx1"/>
            </a:solidFill>
          </a:ln>
        </p:spPr>
        <p:txBody>
          <a:bodyPr wrap="square" rtlCol="0">
            <a:spAutoFit/>
          </a:bodyPr>
          <a:lstStyle/>
          <a:p>
            <a:pPr>
              <a:tabLst>
                <a:tab pos="3225800" algn="l"/>
              </a:tabLst>
            </a:pPr>
            <a:r>
              <a:rPr lang="de-DE" dirty="0" smtClean="0">
                <a:latin typeface="Calibri" panose="020F0502020204030204" pitchFamily="34" charset="0"/>
                <a:sym typeface="Wingdings" panose="05000000000000000000" pitchFamily="2" charset="2"/>
              </a:rPr>
              <a:t>„Die Schulen erhalten für den Grundkurs und für den </a:t>
            </a:r>
            <a:r>
              <a:rPr lang="de-DE" dirty="0">
                <a:latin typeface="Calibri" panose="020F0502020204030204" pitchFamily="34" charset="0"/>
                <a:sym typeface="Wingdings" panose="05000000000000000000" pitchFamily="2" charset="2"/>
              </a:rPr>
              <a:t>L</a:t>
            </a:r>
            <a:r>
              <a:rPr lang="de-DE" dirty="0" smtClean="0">
                <a:latin typeface="Calibri" panose="020F0502020204030204" pitchFamily="34" charset="0"/>
                <a:sym typeface="Wingdings" panose="05000000000000000000" pitchFamily="2" charset="2"/>
              </a:rPr>
              <a:t>eistungskurs jeweils 3 Aufgaben. </a:t>
            </a:r>
          </a:p>
          <a:p>
            <a:pPr>
              <a:tabLst>
                <a:tab pos="3225800" algn="l"/>
              </a:tabLst>
            </a:pPr>
            <a:endParaRPr lang="de-DE" sz="800" dirty="0" smtClean="0">
              <a:latin typeface="Calibri" panose="020F0502020204030204" pitchFamily="34" charset="0"/>
              <a:sym typeface="Wingdings" panose="05000000000000000000" pitchFamily="2" charset="2"/>
            </a:endParaRPr>
          </a:p>
          <a:p>
            <a:pPr>
              <a:tabLst>
                <a:tab pos="3225800" algn="l"/>
              </a:tabLst>
            </a:pPr>
            <a:r>
              <a:rPr lang="de-DE" dirty="0" smtClean="0">
                <a:latin typeface="Calibri" panose="020F0502020204030204" pitchFamily="34" charset="0"/>
                <a:sym typeface="Wingdings" panose="05000000000000000000" pitchFamily="2" charset="2"/>
              </a:rPr>
              <a:t>Eine davon wird als verbindlich festgelegt, zwischen den beiden anderen wählt am Tag des Downloads die Fachlehrerin bzw. der Fachlehrer aus. </a:t>
            </a:r>
          </a:p>
          <a:p>
            <a:pPr>
              <a:tabLst>
                <a:tab pos="3225800" algn="l"/>
              </a:tabLst>
            </a:pPr>
            <a:endParaRPr lang="de-DE" sz="800" dirty="0" smtClean="0">
              <a:latin typeface="Calibri" panose="020F0502020204030204" pitchFamily="34" charset="0"/>
              <a:sym typeface="Wingdings" panose="05000000000000000000" pitchFamily="2" charset="2"/>
            </a:endParaRPr>
          </a:p>
          <a:p>
            <a:pPr>
              <a:tabLst>
                <a:tab pos="3225800" algn="l"/>
              </a:tabLst>
            </a:pPr>
            <a:r>
              <a:rPr lang="de-DE" dirty="0" smtClean="0">
                <a:latin typeface="Calibri" panose="020F0502020204030204" pitchFamily="34" charset="0"/>
                <a:sym typeface="Wingdings" panose="05000000000000000000" pitchFamily="2" charset="2"/>
              </a:rPr>
              <a:t>Die Schülerinnen und Schüler bearbeiten die beiden vorgelegten Aufgaben.</a:t>
            </a:r>
          </a:p>
          <a:p>
            <a:pPr>
              <a:tabLst>
                <a:tab pos="3225800" algn="l"/>
              </a:tabLst>
            </a:pPr>
            <a:endParaRPr lang="de-DE" sz="800" dirty="0" smtClean="0">
              <a:latin typeface="Calibri" panose="020F0502020204030204" pitchFamily="34" charset="0"/>
              <a:sym typeface="Wingdings" panose="05000000000000000000" pitchFamily="2" charset="2"/>
            </a:endParaRPr>
          </a:p>
          <a:p>
            <a:pPr>
              <a:tabLst>
                <a:tab pos="3225800" algn="l"/>
              </a:tabLst>
            </a:pPr>
            <a:r>
              <a:rPr lang="de-DE" dirty="0" smtClean="0">
                <a:latin typeface="Calibri" panose="020F0502020204030204" pitchFamily="34" charset="0"/>
                <a:sym typeface="Wingdings" panose="05000000000000000000" pitchFamily="2" charset="2"/>
              </a:rPr>
              <a:t>Eine Aufgabenauswahl durch die Schülerinnen und Schüler ist nicht vorgesehen.“</a:t>
            </a:r>
          </a:p>
          <a:p>
            <a:pPr>
              <a:tabLst>
                <a:tab pos="3225800" algn="l"/>
              </a:tabLst>
            </a:pPr>
            <a:endParaRPr lang="de-DE" dirty="0">
              <a:latin typeface="Calibri" panose="020F0502020204030204" pitchFamily="34" charset="0"/>
              <a:sym typeface="Wingdings" panose="05000000000000000000" pitchFamily="2" charset="2"/>
            </a:endParaRPr>
          </a:p>
        </p:txBody>
      </p:sp>
      <p:sp>
        <p:nvSpPr>
          <p:cNvPr id="8" name="Pfeil nach unten 7"/>
          <p:cNvSpPr/>
          <p:nvPr/>
        </p:nvSpPr>
        <p:spPr>
          <a:xfrm>
            <a:off x="611560" y="4373286"/>
            <a:ext cx="180020" cy="499988"/>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4" name="Textfeld 3"/>
          <p:cNvSpPr txBox="1"/>
          <p:nvPr/>
        </p:nvSpPr>
        <p:spPr>
          <a:xfrm>
            <a:off x="221585" y="4941168"/>
            <a:ext cx="8598887" cy="2031325"/>
          </a:xfrm>
          <a:prstGeom prst="rect">
            <a:avLst/>
          </a:prstGeom>
          <a:noFill/>
        </p:spPr>
        <p:txBody>
          <a:bodyPr wrap="square" rtlCol="0">
            <a:spAutoFit/>
          </a:bodyPr>
          <a:lstStyle/>
          <a:p>
            <a:pPr marL="285750" indent="-285750">
              <a:buFont typeface="Wingdings"/>
              <a:buChar char="è"/>
            </a:pPr>
            <a:r>
              <a:rPr lang="de-DE" b="1" dirty="0" smtClean="0">
                <a:solidFill>
                  <a:srgbClr val="FF0000"/>
                </a:solidFill>
              </a:rPr>
              <a:t>Damit entfällt </a:t>
            </a:r>
            <a:r>
              <a:rPr lang="de-DE" b="1" smtClean="0">
                <a:solidFill>
                  <a:srgbClr val="FF0000"/>
                </a:solidFill>
              </a:rPr>
              <a:t>die dreißigminütige </a:t>
            </a:r>
            <a:r>
              <a:rPr lang="de-DE" b="1" dirty="0" smtClean="0">
                <a:solidFill>
                  <a:srgbClr val="FF0000"/>
                </a:solidFill>
              </a:rPr>
              <a:t>Auswahlzeit. </a:t>
            </a:r>
          </a:p>
          <a:p>
            <a:pPr marL="285750" indent="-285750">
              <a:buFont typeface="Wingdings"/>
              <a:buChar char="è"/>
            </a:pPr>
            <a:r>
              <a:rPr lang="de-DE" b="1" dirty="0" smtClean="0">
                <a:solidFill>
                  <a:srgbClr val="FF0000"/>
                </a:solidFill>
              </a:rPr>
              <a:t>Die Schülerinnen und Schüler beginnen sofort mit der Bearbeitung der ihnen vorgelegten zwei Aufgaben.</a:t>
            </a:r>
          </a:p>
          <a:p>
            <a:pPr marL="285750" indent="-12700">
              <a:buFont typeface="Courier New" pitchFamily="49" charset="0"/>
              <a:buChar char="o"/>
            </a:pPr>
            <a:r>
              <a:rPr lang="de-DE" b="1" dirty="0">
                <a:solidFill>
                  <a:srgbClr val="FF0000"/>
                </a:solidFill>
              </a:rPr>
              <a:t> </a:t>
            </a:r>
            <a:r>
              <a:rPr lang="de-DE" b="1" dirty="0" smtClean="0">
                <a:solidFill>
                  <a:srgbClr val="FF0000"/>
                </a:solidFill>
              </a:rPr>
              <a:t> drei Zeitstunden Bearbeitungszeit für den Grundkurs</a:t>
            </a:r>
          </a:p>
          <a:p>
            <a:pPr marL="285750" indent="-12700">
              <a:buFont typeface="Courier New" pitchFamily="49" charset="0"/>
              <a:buChar char="o"/>
            </a:pPr>
            <a:r>
              <a:rPr lang="de-DE" b="1" dirty="0">
                <a:solidFill>
                  <a:srgbClr val="FF0000"/>
                </a:solidFill>
              </a:rPr>
              <a:t> </a:t>
            </a:r>
            <a:r>
              <a:rPr lang="de-DE" b="1" dirty="0" smtClean="0">
                <a:solidFill>
                  <a:srgbClr val="FF0000"/>
                </a:solidFill>
              </a:rPr>
              <a:t> </a:t>
            </a:r>
            <a:r>
              <a:rPr lang="de-DE" b="1" dirty="0" err="1" smtClean="0">
                <a:solidFill>
                  <a:srgbClr val="FF0000"/>
                </a:solidFill>
              </a:rPr>
              <a:t>viereinviertel</a:t>
            </a:r>
            <a:r>
              <a:rPr lang="de-DE" b="1" dirty="0" smtClean="0">
                <a:solidFill>
                  <a:srgbClr val="FF0000"/>
                </a:solidFill>
              </a:rPr>
              <a:t> Zeitstunden Bearbeitungszeit für den Leistungskurs</a:t>
            </a:r>
          </a:p>
          <a:p>
            <a:pPr marL="285750">
              <a:tabLst>
                <a:tab pos="712788" algn="l"/>
              </a:tabLst>
            </a:pPr>
            <a:endParaRPr lang="de-DE" b="1" dirty="0">
              <a:solidFill>
                <a:srgbClr val="FF0000"/>
              </a:solidFill>
            </a:endParaRPr>
          </a:p>
          <a:p>
            <a:endParaRPr lang="de-DE" dirty="0"/>
          </a:p>
        </p:txBody>
      </p:sp>
    </p:spTree>
    <p:extLst>
      <p:ext uri="{BB962C8B-B14F-4D97-AF65-F5344CB8AC3E}">
        <p14:creationId xmlns:p14="http://schemas.microsoft.com/office/powerpoint/2010/main" val="3421988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000" fill="hold"/>
                                        <p:tgtEl>
                                          <p:spTgt spid="13"/>
                                        </p:tgtEl>
                                        <p:attrNameLst>
                                          <p:attrName>ppt_x</p:attrName>
                                        </p:attrNameLst>
                                      </p:cBhvr>
                                      <p:tavLst>
                                        <p:tav tm="0">
                                          <p:val>
                                            <p:strVal val="#ppt_x"/>
                                          </p:val>
                                        </p:tav>
                                        <p:tav tm="100000">
                                          <p:val>
                                            <p:strVal val="#ppt_x"/>
                                          </p:val>
                                        </p:tav>
                                      </p:tavLst>
                                    </p:anim>
                                    <p:anim calcmode="lin" valueType="num">
                                      <p:cBhvr additive="base">
                                        <p:cTn id="8" dur="10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1000" fill="hold"/>
                                        <p:tgtEl>
                                          <p:spTgt spid="8"/>
                                        </p:tgtEl>
                                        <p:attrNameLst>
                                          <p:attrName>ppt_x</p:attrName>
                                        </p:attrNameLst>
                                      </p:cBhvr>
                                      <p:tavLst>
                                        <p:tav tm="0">
                                          <p:val>
                                            <p:strVal val="#ppt_x"/>
                                          </p:val>
                                        </p:tav>
                                        <p:tav tm="100000">
                                          <p:val>
                                            <p:strVal val="#ppt_x"/>
                                          </p:val>
                                        </p:tav>
                                      </p:tavLst>
                                    </p:anim>
                                    <p:anim calcmode="lin" valueType="num">
                                      <p:cBhvr additive="base">
                                        <p:cTn id="14" dur="10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4">
                                            <p:txEl>
                                              <p:pRg st="1" end="1"/>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anim calcmode="lin" valueType="num">
                                      <p:cBhvr additive="base">
                                        <p:cTn id="2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0" dur="1000" fill="hold"/>
                                        <p:tgtEl>
                                          <p:spTgt spid="4">
                                            <p:txEl>
                                              <p:pRg st="2" end="2"/>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3" end="3"/>
                                            </p:txEl>
                                          </p:spTgt>
                                        </p:tgtEl>
                                        <p:attrNameLst>
                                          <p:attrName>style.visibility</p:attrName>
                                        </p:attrNameLst>
                                      </p:cBhvr>
                                      <p:to>
                                        <p:strVal val="visible"/>
                                      </p:to>
                                    </p:set>
                                    <p:anim calcmode="lin" valueType="num">
                                      <p:cBhvr additive="base">
                                        <p:cTn id="3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4" dur="10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8"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47</a:t>
            </a:fld>
            <a:endParaRPr lang="de-DE">
              <a:solidFill>
                <a:srgbClr val="808080"/>
              </a:solidFill>
            </a:endParaRPr>
          </a:p>
        </p:txBody>
      </p:sp>
      <p:sp>
        <p:nvSpPr>
          <p:cNvPr id="2" name="Titel 1"/>
          <p:cNvSpPr>
            <a:spLocks noGrp="1"/>
          </p:cNvSpPr>
          <p:nvPr>
            <p:ph type="title"/>
          </p:nvPr>
        </p:nvSpPr>
        <p:spPr>
          <a:xfrm>
            <a:off x="220664" y="243880"/>
            <a:ext cx="3199208" cy="803176"/>
          </a:xfrm>
          <a:noFill/>
        </p:spPr>
        <p:txBody>
          <a:bodyPr/>
          <a:lstStyle/>
          <a:p>
            <a:pPr algn="l"/>
            <a:r>
              <a:rPr lang="de-DE" sz="2400" b="1" dirty="0" smtClean="0">
                <a:latin typeface="Calibri" panose="020F0502020204030204" pitchFamily="34" charset="0"/>
              </a:rPr>
              <a:t>Bewertung (</a:t>
            </a:r>
            <a:r>
              <a:rPr lang="de-DE" sz="2400" b="1" dirty="0" err="1" smtClean="0">
                <a:latin typeface="Calibri" panose="020F0502020204030204" pitchFamily="34" charset="0"/>
              </a:rPr>
              <a:t>Additum</a:t>
            </a:r>
            <a:r>
              <a:rPr lang="de-DE" sz="2400" b="1" dirty="0" smtClean="0">
                <a:latin typeface="Calibri" panose="020F0502020204030204" pitchFamily="34" charset="0"/>
              </a:rPr>
              <a:t>)</a:t>
            </a:r>
            <a:endParaRPr lang="de-DE" sz="2400" b="1" dirty="0">
              <a:latin typeface="Calibri" panose="020F0502020204030204" pitchFamily="34" charset="0"/>
            </a:endParaRPr>
          </a:p>
        </p:txBody>
      </p:sp>
      <p:sp>
        <p:nvSpPr>
          <p:cNvPr id="26" name="Textfeld 25"/>
          <p:cNvSpPr txBox="1"/>
          <p:nvPr/>
        </p:nvSpPr>
        <p:spPr>
          <a:xfrm>
            <a:off x="221585" y="812368"/>
            <a:ext cx="6798687" cy="523220"/>
          </a:xfrm>
          <a:prstGeom prst="rect">
            <a:avLst/>
          </a:prstGeom>
          <a:noFill/>
        </p:spPr>
        <p:txBody>
          <a:bodyPr wrap="square" rtlCol="0">
            <a:spAutoFit/>
          </a:bodyPr>
          <a:lstStyle/>
          <a:p>
            <a:r>
              <a:rPr lang="de-DE" sz="1600" b="1" dirty="0" smtClean="0">
                <a:latin typeface="Calibri" panose="020F0502020204030204" pitchFamily="34" charset="0"/>
                <a:sym typeface="Wingdings" panose="05000000000000000000" pitchFamily="2" charset="2"/>
              </a:rPr>
              <a:t>MSW  Vorgaben für eine normale Klausurbewertung –  Ernährungslehre</a:t>
            </a:r>
            <a:endParaRPr lang="de-DE" sz="1600" b="1" dirty="0">
              <a:latin typeface="Calibri" panose="020F0502020204030204" pitchFamily="34" charset="0"/>
              <a:sym typeface="Wingdings" panose="05000000000000000000" pitchFamily="2" charset="2"/>
            </a:endParaRPr>
          </a:p>
          <a:p>
            <a:endParaRPr lang="de-DE" sz="1200" dirty="0"/>
          </a:p>
        </p:txBody>
      </p:sp>
      <p:sp>
        <p:nvSpPr>
          <p:cNvPr id="13" name="Textfeld 12"/>
          <p:cNvSpPr txBox="1"/>
          <p:nvPr/>
        </p:nvSpPr>
        <p:spPr>
          <a:xfrm>
            <a:off x="288474" y="1348132"/>
            <a:ext cx="7019830" cy="646331"/>
          </a:xfrm>
          <a:prstGeom prst="rect">
            <a:avLst/>
          </a:prstGeom>
          <a:solidFill>
            <a:schemeClr val="accent1"/>
          </a:solidFill>
          <a:ln w="25400">
            <a:solidFill>
              <a:schemeClr val="tx1"/>
            </a:solidFill>
          </a:ln>
        </p:spPr>
        <p:txBody>
          <a:bodyPr wrap="square" rtlCol="0">
            <a:spAutoFit/>
          </a:bodyPr>
          <a:lstStyle/>
          <a:p>
            <a:pPr>
              <a:tabLst>
                <a:tab pos="3225800" algn="l"/>
              </a:tabLst>
            </a:pPr>
            <a:r>
              <a:rPr lang="de-DE" dirty="0" smtClean="0">
                <a:latin typeface="Calibri" panose="020F0502020204030204" pitchFamily="34" charset="0"/>
                <a:sym typeface="Wingdings" panose="05000000000000000000" pitchFamily="2" charset="2"/>
              </a:rPr>
              <a:t>Die Bewertung beachtet zusätzlich bei einer Klausurbewertung in der Oberstufe, dass …</a:t>
            </a:r>
          </a:p>
        </p:txBody>
      </p:sp>
      <p:sp>
        <p:nvSpPr>
          <p:cNvPr id="16" name="Textfeld 15"/>
          <p:cNvSpPr txBox="1"/>
          <p:nvPr/>
        </p:nvSpPr>
        <p:spPr>
          <a:xfrm>
            <a:off x="876276" y="2348880"/>
            <a:ext cx="7656164" cy="3139321"/>
          </a:xfrm>
          <a:prstGeom prst="rect">
            <a:avLst/>
          </a:prstGeom>
          <a:solidFill>
            <a:srgbClr val="FFCCCC"/>
          </a:solidFill>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Wingdings" pitchFamily="2" charset="2"/>
              <a:buChar char="§"/>
            </a:pPr>
            <a:r>
              <a:rPr lang="de-DE" dirty="0" smtClean="0">
                <a:latin typeface="Calibri" panose="020F0502020204030204" pitchFamily="34" charset="0"/>
              </a:rPr>
              <a:t>Randbemerkungen vorgenommen werden </a:t>
            </a:r>
          </a:p>
          <a:p>
            <a:pPr marL="285750" indent="-12700">
              <a:buFont typeface="Courier New" pitchFamily="49" charset="0"/>
              <a:buChar char="o"/>
            </a:pPr>
            <a:r>
              <a:rPr lang="de-DE" dirty="0">
                <a:latin typeface="Calibri" panose="020F0502020204030204" pitchFamily="34" charset="0"/>
              </a:rPr>
              <a:t> </a:t>
            </a:r>
            <a:r>
              <a:rPr lang="de-DE" dirty="0" smtClean="0">
                <a:latin typeface="Calibri" panose="020F0502020204030204" pitchFamily="34" charset="0"/>
              </a:rPr>
              <a:t>zum Hinweis auf besonders gelungene Teilleistungen,</a:t>
            </a:r>
          </a:p>
          <a:p>
            <a:pPr marL="285750" indent="-12700">
              <a:buFont typeface="Courier New" pitchFamily="49" charset="0"/>
              <a:buChar char="o"/>
            </a:pPr>
            <a:r>
              <a:rPr lang="de-DE" dirty="0">
                <a:latin typeface="Calibri" panose="020F0502020204030204" pitchFamily="34" charset="0"/>
              </a:rPr>
              <a:t> </a:t>
            </a:r>
            <a:r>
              <a:rPr lang="de-DE" dirty="0" smtClean="0">
                <a:latin typeface="Calibri" panose="020F0502020204030204" pitchFamily="34" charset="0"/>
              </a:rPr>
              <a:t>zur gezielten Hervorhebung individueller Stärken. </a:t>
            </a:r>
          </a:p>
          <a:p>
            <a:endParaRPr lang="de-DE" dirty="0" smtClean="0">
              <a:latin typeface="Calibri" panose="020F0502020204030204" pitchFamily="34" charset="0"/>
            </a:endParaRPr>
          </a:p>
          <a:p>
            <a:pPr marL="285750" indent="-285750">
              <a:buFont typeface="Wingdings" pitchFamily="2" charset="2"/>
              <a:buChar char="§"/>
            </a:pPr>
            <a:r>
              <a:rPr lang="de-DE" dirty="0">
                <a:latin typeface="Calibri" panose="020F0502020204030204" pitchFamily="34" charset="0"/>
              </a:rPr>
              <a:t>e</a:t>
            </a:r>
            <a:r>
              <a:rPr lang="de-DE" dirty="0" smtClean="0">
                <a:latin typeface="Calibri" panose="020F0502020204030204" pitchFamily="34" charset="0"/>
              </a:rPr>
              <a:t>in abschließender Kommentar hinzugefügt wird, der </a:t>
            </a:r>
          </a:p>
          <a:p>
            <a:pPr marL="285750" indent="-12700">
              <a:buFont typeface="Courier New" pitchFamily="49" charset="0"/>
              <a:buChar char="o"/>
            </a:pPr>
            <a:r>
              <a:rPr lang="de-DE" dirty="0">
                <a:latin typeface="Calibri" panose="020F0502020204030204" pitchFamily="34" charset="0"/>
              </a:rPr>
              <a:t> </a:t>
            </a:r>
            <a:r>
              <a:rPr lang="de-DE" dirty="0" smtClean="0">
                <a:latin typeface="Calibri" panose="020F0502020204030204" pitchFamily="34" charset="0"/>
              </a:rPr>
              <a:t>zusammenfassend die positiven und negativen Anteile der Arbeit darstellt.</a:t>
            </a:r>
          </a:p>
          <a:p>
            <a:pPr marL="285750" indent="-12700">
              <a:buFont typeface="Courier New" pitchFamily="49" charset="0"/>
              <a:buChar char="o"/>
            </a:pPr>
            <a:r>
              <a:rPr lang="de-DE" dirty="0">
                <a:latin typeface="Calibri" panose="020F0502020204030204" pitchFamily="34" charset="0"/>
              </a:rPr>
              <a:t> </a:t>
            </a:r>
            <a:r>
              <a:rPr lang="de-DE" dirty="0" smtClean="0">
                <a:latin typeface="Calibri" panose="020F0502020204030204" pitchFamily="34" charset="0"/>
              </a:rPr>
              <a:t>Informationen über Lernerfolg und Lerndefizite enthält. </a:t>
            </a:r>
          </a:p>
          <a:p>
            <a:pPr marL="285750" indent="-12700">
              <a:buFont typeface="Courier New" pitchFamily="49" charset="0"/>
              <a:buChar char="o"/>
            </a:pPr>
            <a:r>
              <a:rPr lang="de-DE" dirty="0">
                <a:latin typeface="Calibri" panose="020F0502020204030204" pitchFamily="34" charset="0"/>
              </a:rPr>
              <a:t> </a:t>
            </a:r>
            <a:r>
              <a:rPr lang="de-DE" dirty="0" smtClean="0">
                <a:latin typeface="Calibri" panose="020F0502020204030204" pitchFamily="34" charset="0"/>
              </a:rPr>
              <a:t>Erkenntnisse über die individuelle Lernentwicklung ermöglicht.</a:t>
            </a:r>
          </a:p>
          <a:p>
            <a:pPr marL="285750" indent="-12700">
              <a:buFont typeface="Courier New" pitchFamily="49" charset="0"/>
              <a:buChar char="o"/>
            </a:pPr>
            <a:r>
              <a:rPr lang="de-DE" dirty="0">
                <a:latin typeface="Calibri" panose="020F0502020204030204" pitchFamily="34" charset="0"/>
              </a:rPr>
              <a:t> </a:t>
            </a:r>
            <a:r>
              <a:rPr lang="de-DE" dirty="0" smtClean="0">
                <a:latin typeface="Calibri" panose="020F0502020204030204" pitchFamily="34" charset="0"/>
              </a:rPr>
              <a:t>Hinweise zu individuell erfolgversprechenden allgemeinen und </a:t>
            </a:r>
          </a:p>
          <a:p>
            <a:pPr marL="177800" indent="95250"/>
            <a:r>
              <a:rPr lang="de-DE" dirty="0">
                <a:latin typeface="Calibri" panose="020F0502020204030204" pitchFamily="34" charset="0"/>
              </a:rPr>
              <a:t> </a:t>
            </a:r>
            <a:r>
              <a:rPr lang="de-DE" dirty="0" smtClean="0">
                <a:latin typeface="Calibri" panose="020F0502020204030204" pitchFamily="34" charset="0"/>
              </a:rPr>
              <a:t>   fachmethodischen Lernstrategien aufzeigt.</a:t>
            </a:r>
          </a:p>
          <a:p>
            <a:endParaRPr lang="de-DE" dirty="0" smtClean="0">
              <a:latin typeface="Calibri" panose="020F0502020204030204" pitchFamily="34" charset="0"/>
            </a:endParaRPr>
          </a:p>
        </p:txBody>
      </p:sp>
      <p:sp>
        <p:nvSpPr>
          <p:cNvPr id="8" name="Pfeil nach unten 7"/>
          <p:cNvSpPr/>
          <p:nvPr/>
        </p:nvSpPr>
        <p:spPr>
          <a:xfrm>
            <a:off x="7452320" y="1369838"/>
            <a:ext cx="180020" cy="499988"/>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75891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000" fill="hold"/>
                                        <p:tgtEl>
                                          <p:spTgt spid="13"/>
                                        </p:tgtEl>
                                        <p:attrNameLst>
                                          <p:attrName>ppt_x</p:attrName>
                                        </p:attrNameLst>
                                      </p:cBhvr>
                                      <p:tavLst>
                                        <p:tav tm="0">
                                          <p:val>
                                            <p:strVal val="#ppt_x"/>
                                          </p:val>
                                        </p:tav>
                                        <p:tav tm="100000">
                                          <p:val>
                                            <p:strVal val="#ppt_x"/>
                                          </p:val>
                                        </p:tav>
                                      </p:tavLst>
                                    </p:anim>
                                    <p:anim calcmode="lin" valueType="num">
                                      <p:cBhvr additive="base">
                                        <p:cTn id="8" dur="10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1000" fill="hold"/>
                                        <p:tgtEl>
                                          <p:spTgt spid="8"/>
                                        </p:tgtEl>
                                        <p:attrNameLst>
                                          <p:attrName>ppt_x</p:attrName>
                                        </p:attrNameLst>
                                      </p:cBhvr>
                                      <p:tavLst>
                                        <p:tav tm="0">
                                          <p:val>
                                            <p:strVal val="#ppt_x"/>
                                          </p:val>
                                        </p:tav>
                                        <p:tav tm="100000">
                                          <p:val>
                                            <p:strVal val="#ppt_x"/>
                                          </p:val>
                                        </p:tav>
                                      </p:tavLst>
                                    </p:anim>
                                    <p:anim calcmode="lin" valueType="num">
                                      <p:cBhvr additive="base">
                                        <p:cTn id="14" dur="10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0-#ppt_w/2"/>
                                          </p:val>
                                        </p:tav>
                                        <p:tav tm="100000">
                                          <p:val>
                                            <p:strVal val="#ppt_x"/>
                                          </p:val>
                                        </p:tav>
                                      </p:tavLst>
                                    </p:anim>
                                    <p:anim calcmode="lin" valueType="num">
                                      <p:cBhvr additive="base">
                                        <p:cTn id="20" dur="10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animBg="1"/>
      <p:bldP spid="8"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48</a:t>
            </a:fld>
            <a:endParaRPr lang="de-DE">
              <a:solidFill>
                <a:srgbClr val="808080"/>
              </a:solidFill>
            </a:endParaRPr>
          </a:p>
        </p:txBody>
      </p:sp>
      <p:sp>
        <p:nvSpPr>
          <p:cNvPr id="2" name="Titel 1"/>
          <p:cNvSpPr>
            <a:spLocks noGrp="1"/>
          </p:cNvSpPr>
          <p:nvPr>
            <p:ph type="title"/>
          </p:nvPr>
        </p:nvSpPr>
        <p:spPr>
          <a:xfrm>
            <a:off x="220664" y="243880"/>
            <a:ext cx="6079528" cy="803176"/>
          </a:xfrm>
          <a:noFill/>
        </p:spPr>
        <p:txBody>
          <a:bodyPr/>
          <a:lstStyle/>
          <a:p>
            <a:pPr algn="l"/>
            <a:r>
              <a:rPr lang="de-DE" sz="2400" b="1" dirty="0" smtClean="0">
                <a:latin typeface="Calibri" panose="020F0502020204030204" pitchFamily="34" charset="0"/>
              </a:rPr>
              <a:t>Umsetzung  der Klausur-Standards (</a:t>
            </a:r>
            <a:r>
              <a:rPr lang="de-DE" sz="2400" b="1" dirty="0" err="1" smtClean="0">
                <a:latin typeface="Calibri" panose="020F0502020204030204" pitchFamily="34" charset="0"/>
              </a:rPr>
              <a:t>Additum</a:t>
            </a:r>
            <a:r>
              <a:rPr lang="de-DE" sz="2400" b="1" dirty="0" smtClean="0">
                <a:latin typeface="Calibri" panose="020F0502020204030204" pitchFamily="34" charset="0"/>
              </a:rPr>
              <a:t>)</a:t>
            </a:r>
            <a:endParaRPr lang="de-DE" sz="2400" b="1" dirty="0">
              <a:latin typeface="Calibri" panose="020F0502020204030204" pitchFamily="34" charset="0"/>
            </a:endParaRPr>
          </a:p>
        </p:txBody>
      </p:sp>
      <p:sp>
        <p:nvSpPr>
          <p:cNvPr id="26" name="Textfeld 25"/>
          <p:cNvSpPr txBox="1"/>
          <p:nvPr/>
        </p:nvSpPr>
        <p:spPr>
          <a:xfrm>
            <a:off x="221585" y="812368"/>
            <a:ext cx="5862583" cy="523220"/>
          </a:xfrm>
          <a:prstGeom prst="rect">
            <a:avLst/>
          </a:prstGeom>
          <a:noFill/>
        </p:spPr>
        <p:txBody>
          <a:bodyPr wrap="square" rtlCol="0">
            <a:spAutoFit/>
          </a:bodyPr>
          <a:lstStyle/>
          <a:p>
            <a:r>
              <a:rPr lang="de-DE" sz="1600" b="1" dirty="0" smtClean="0">
                <a:latin typeface="Calibri" panose="020F0502020204030204" pitchFamily="34" charset="0"/>
                <a:sym typeface="Wingdings" panose="05000000000000000000" pitchFamily="2" charset="2"/>
              </a:rPr>
              <a:t>MSW  Vorgaben für eine normale Klausur –  Ernährungslehre</a:t>
            </a:r>
            <a:endParaRPr lang="de-DE" sz="1600" b="1" dirty="0">
              <a:latin typeface="Calibri" panose="020F0502020204030204" pitchFamily="34" charset="0"/>
              <a:sym typeface="Wingdings" panose="05000000000000000000" pitchFamily="2" charset="2"/>
            </a:endParaRPr>
          </a:p>
          <a:p>
            <a:endParaRPr lang="de-DE" sz="1200" dirty="0"/>
          </a:p>
        </p:txBody>
      </p:sp>
      <p:sp>
        <p:nvSpPr>
          <p:cNvPr id="13" name="Textfeld 12"/>
          <p:cNvSpPr txBox="1"/>
          <p:nvPr/>
        </p:nvSpPr>
        <p:spPr>
          <a:xfrm>
            <a:off x="395536" y="1196752"/>
            <a:ext cx="7560840" cy="2862323"/>
          </a:xfrm>
          <a:prstGeom prst="rect">
            <a:avLst/>
          </a:prstGeom>
          <a:solidFill>
            <a:schemeClr val="accent1"/>
          </a:solidFill>
          <a:ln w="25400">
            <a:solidFill>
              <a:schemeClr val="tx1"/>
            </a:solidFill>
          </a:ln>
        </p:spPr>
        <p:txBody>
          <a:bodyPr wrap="square" rtlCol="0">
            <a:spAutoFit/>
          </a:bodyPr>
          <a:lstStyle/>
          <a:p>
            <a:pPr>
              <a:tabLst>
                <a:tab pos="3225800" algn="l"/>
              </a:tabLst>
            </a:pPr>
            <a:r>
              <a:rPr lang="de-DE" dirty="0" smtClean="0">
                <a:latin typeface="Calibri" panose="020F0502020204030204" pitchFamily="34" charset="0"/>
                <a:sym typeface="Wingdings" panose="05000000000000000000" pitchFamily="2" charset="2"/>
              </a:rPr>
              <a:t>„Die Schülerinnen und Schüler müssen mit den Überprüfungsformen, die im Rahmen von Klausuren eingesetzt werden, vertraut sein und rechtzeitig sowie hinreichend Gelegenheit zur Anwendung haben.“ (KLP S. 43)</a:t>
            </a:r>
          </a:p>
          <a:p>
            <a:pPr>
              <a:tabLst>
                <a:tab pos="3225800" algn="l"/>
              </a:tabLst>
            </a:pPr>
            <a:endParaRPr lang="de-DE" dirty="0" smtClean="0">
              <a:latin typeface="Calibri" panose="020F0502020204030204" pitchFamily="34" charset="0"/>
              <a:sym typeface="Wingdings" panose="05000000000000000000" pitchFamily="2" charset="2"/>
            </a:endParaRPr>
          </a:p>
          <a:p>
            <a:pPr>
              <a:tabLst>
                <a:tab pos="3225800" algn="l"/>
              </a:tabLst>
            </a:pPr>
            <a:r>
              <a:rPr lang="de-DE" dirty="0" smtClean="0">
                <a:latin typeface="Calibri" panose="020F0502020204030204" pitchFamily="34" charset="0"/>
                <a:sym typeface="Wingdings" panose="05000000000000000000" pitchFamily="2" charset="2"/>
              </a:rPr>
              <a:t>„Über ihre unmittelbare Funktion als Instrument der Leistungsbewertung hinaus sollen Klausuren im Laufe der gymnasialen Oberstufe auch zunehmend auf die inhaltlichen und formalen Anforderungen des schriftlichen Teils der Abiturprüfungen vorbereiten. Dazu gehört u.a. auch die Schaffung angemessener Transparenz im Zusammenhang mit einer </a:t>
            </a:r>
            <a:r>
              <a:rPr lang="de-DE" dirty="0" err="1" smtClean="0">
                <a:latin typeface="Calibri" panose="020F0502020204030204" pitchFamily="34" charset="0"/>
                <a:sym typeface="Wingdings" panose="05000000000000000000" pitchFamily="2" charset="2"/>
              </a:rPr>
              <a:t>kriteriengeleiteten</a:t>
            </a:r>
            <a:r>
              <a:rPr lang="de-DE" dirty="0" smtClean="0">
                <a:latin typeface="Calibri" panose="020F0502020204030204" pitchFamily="34" charset="0"/>
                <a:sym typeface="Wingdings" panose="05000000000000000000" pitchFamily="2" charset="2"/>
              </a:rPr>
              <a:t> Bewertung.“ (KLP S. 43)</a:t>
            </a:r>
          </a:p>
        </p:txBody>
      </p:sp>
      <p:sp>
        <p:nvSpPr>
          <p:cNvPr id="8" name="Pfeil nach unten 7"/>
          <p:cNvSpPr/>
          <p:nvPr/>
        </p:nvSpPr>
        <p:spPr>
          <a:xfrm>
            <a:off x="8100392" y="3501008"/>
            <a:ext cx="180020" cy="499988"/>
          </a:xfrm>
          <a:prstGeom prst="downArrow">
            <a:avLst/>
          </a:prstGeom>
          <a:solidFill>
            <a:srgbClr val="00B0F0"/>
          </a:solidFill>
          <a:ln>
            <a:solidFill>
              <a:srgbClr val="00B0F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4" name="Textfeld 3"/>
          <p:cNvSpPr txBox="1"/>
          <p:nvPr/>
        </p:nvSpPr>
        <p:spPr>
          <a:xfrm>
            <a:off x="323528" y="4239265"/>
            <a:ext cx="8598887" cy="2031325"/>
          </a:xfrm>
          <a:prstGeom prst="rect">
            <a:avLst/>
          </a:prstGeom>
          <a:noFill/>
        </p:spPr>
        <p:txBody>
          <a:bodyPr wrap="square" rtlCol="0">
            <a:spAutoFit/>
          </a:bodyPr>
          <a:lstStyle/>
          <a:p>
            <a:pPr marL="285750" indent="-285750">
              <a:buFont typeface="Wingdings"/>
              <a:buChar char="è"/>
            </a:pPr>
            <a:r>
              <a:rPr lang="de-DE" b="1" dirty="0" smtClean="0">
                <a:solidFill>
                  <a:srgbClr val="FF0000"/>
                </a:solidFill>
              </a:rPr>
              <a:t>Deshalb sollen die Standards schon in der </a:t>
            </a:r>
            <a:r>
              <a:rPr lang="de-DE" b="1" dirty="0">
                <a:solidFill>
                  <a:srgbClr val="FF0000"/>
                </a:solidFill>
              </a:rPr>
              <a:t>Einführungsphase beachtet </a:t>
            </a:r>
            <a:r>
              <a:rPr lang="de-DE" b="1" dirty="0" smtClean="0">
                <a:solidFill>
                  <a:srgbClr val="FF0000"/>
                </a:solidFill>
              </a:rPr>
              <a:t>werden mit dem Ziel, dass die letzte Klausur schon </a:t>
            </a:r>
            <a:r>
              <a:rPr lang="de-DE" b="1" u="sng" dirty="0" smtClean="0">
                <a:solidFill>
                  <a:srgbClr val="FF0000"/>
                </a:solidFill>
              </a:rPr>
              <a:t>alle</a:t>
            </a:r>
            <a:r>
              <a:rPr lang="de-DE" b="1" dirty="0" smtClean="0">
                <a:solidFill>
                  <a:srgbClr val="FF0000"/>
                </a:solidFill>
              </a:rPr>
              <a:t> Standards erfüllt einschließlich eines </a:t>
            </a:r>
            <a:r>
              <a:rPr lang="de-DE" b="1" dirty="0" err="1" smtClean="0">
                <a:solidFill>
                  <a:srgbClr val="FF0000"/>
                </a:solidFill>
              </a:rPr>
              <a:t>kriteriellen</a:t>
            </a:r>
            <a:r>
              <a:rPr lang="de-DE" b="1" dirty="0" smtClean="0">
                <a:solidFill>
                  <a:srgbClr val="FF0000"/>
                </a:solidFill>
              </a:rPr>
              <a:t> Auswertungsrasters, sodass Schülerinnen und Schüler eine fundierte Entscheidung zur Weiterwahl in der Qualifikationsphase als Grundkurs oder </a:t>
            </a:r>
            <a:r>
              <a:rPr lang="de-DE" b="1" dirty="0">
                <a:solidFill>
                  <a:srgbClr val="FF0000"/>
                </a:solidFill>
              </a:rPr>
              <a:t>L</a:t>
            </a:r>
            <a:r>
              <a:rPr lang="de-DE" b="1" dirty="0" smtClean="0">
                <a:solidFill>
                  <a:srgbClr val="FF0000"/>
                </a:solidFill>
              </a:rPr>
              <a:t>eistungskurs treffen können. </a:t>
            </a:r>
          </a:p>
          <a:p>
            <a:pPr marL="285750" indent="-285750">
              <a:buFont typeface="Wingdings"/>
              <a:buChar char="è"/>
            </a:pPr>
            <a:r>
              <a:rPr lang="de-DE" b="1" dirty="0" smtClean="0">
                <a:solidFill>
                  <a:srgbClr val="FF0000"/>
                </a:solidFill>
              </a:rPr>
              <a:t>Die Fachkonferenz Ernährungslehre ist gehalten, entsprechende für alle Fachlehrkräfte verbindliche Beschlüsse zu fassen.</a:t>
            </a:r>
            <a:endParaRPr lang="de-DE" b="1" dirty="0">
              <a:solidFill>
                <a:srgbClr val="FF0000"/>
              </a:solidFill>
            </a:endParaRPr>
          </a:p>
        </p:txBody>
      </p:sp>
    </p:spTree>
    <p:extLst>
      <p:ext uri="{BB962C8B-B14F-4D97-AF65-F5344CB8AC3E}">
        <p14:creationId xmlns:p14="http://schemas.microsoft.com/office/powerpoint/2010/main" val="2328546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000" fill="hold"/>
                                        <p:tgtEl>
                                          <p:spTgt spid="13"/>
                                        </p:tgtEl>
                                        <p:attrNameLst>
                                          <p:attrName>ppt_x</p:attrName>
                                        </p:attrNameLst>
                                      </p:cBhvr>
                                      <p:tavLst>
                                        <p:tav tm="0">
                                          <p:val>
                                            <p:strVal val="#ppt_x"/>
                                          </p:val>
                                        </p:tav>
                                        <p:tav tm="100000">
                                          <p:val>
                                            <p:strVal val="#ppt_x"/>
                                          </p:val>
                                        </p:tav>
                                      </p:tavLst>
                                    </p:anim>
                                    <p:anim calcmode="lin" valueType="num">
                                      <p:cBhvr additive="base">
                                        <p:cTn id="8" dur="10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1000" fill="hold"/>
                                        <p:tgtEl>
                                          <p:spTgt spid="8"/>
                                        </p:tgtEl>
                                        <p:attrNameLst>
                                          <p:attrName>ppt_x</p:attrName>
                                        </p:attrNameLst>
                                      </p:cBhvr>
                                      <p:tavLst>
                                        <p:tav tm="0">
                                          <p:val>
                                            <p:strVal val="#ppt_x"/>
                                          </p:val>
                                        </p:tav>
                                        <p:tav tm="100000">
                                          <p:val>
                                            <p:strVal val="#ppt_x"/>
                                          </p:val>
                                        </p:tav>
                                      </p:tavLst>
                                    </p:anim>
                                    <p:anim calcmode="lin" valueType="num">
                                      <p:cBhvr additive="base">
                                        <p:cTn id="14" dur="10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10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10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8"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Landschaften"/>
          <p:cNvPicPr>
            <a:picLocks noChangeAspect="1" noChangeArrowheads="1"/>
          </p:cNvPicPr>
          <p:nvPr/>
        </p:nvPicPr>
        <p:blipFill>
          <a:blip r:embed="rId2">
            <a:extLst>
              <a:ext uri="{28A0092B-C50C-407E-A947-70E740481C1C}">
                <a14:useLocalDpi xmlns:a14="http://schemas.microsoft.com/office/drawing/2010/main" val="0"/>
              </a:ext>
            </a:extLst>
          </a:blip>
          <a:srcRect r="26866" b="29648"/>
          <a:stretch>
            <a:fillRect/>
          </a:stretch>
        </p:blipFill>
        <p:spPr bwMode="auto">
          <a:xfrm>
            <a:off x="5410200" y="3886200"/>
            <a:ext cx="3733800" cy="2667000"/>
          </a:xfrm>
          <a:prstGeom prst="rect">
            <a:avLst/>
          </a:prstGeom>
          <a:noFill/>
          <a:extLst>
            <a:ext uri="{909E8E84-426E-40DD-AFC4-6F175D3DCCD1}">
              <a14:hiddenFill xmlns:a14="http://schemas.microsoft.com/office/drawing/2010/main">
                <a:solidFill>
                  <a:srgbClr val="FFFFFF"/>
                </a:solidFill>
              </a14:hiddenFill>
            </a:ext>
          </a:extLst>
        </p:spPr>
      </p:pic>
      <p:sp>
        <p:nvSpPr>
          <p:cNvPr id="11270" name="Rectangle 6"/>
          <p:cNvSpPr>
            <a:spLocks noChangeArrowheads="1"/>
          </p:cNvSpPr>
          <p:nvPr/>
        </p:nvSpPr>
        <p:spPr bwMode="auto">
          <a:xfrm>
            <a:off x="533400" y="2133600"/>
            <a:ext cx="4975225" cy="2807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342900" indent="-342900" defTabSz="406400">
              <a:spcBef>
                <a:spcPct val="20000"/>
              </a:spcBef>
            </a:pPr>
            <a:r>
              <a:rPr lang="de-DE" sz="1200" b="1" dirty="0" smtClean="0">
                <a:solidFill>
                  <a:srgbClr val="5F5F5F"/>
                </a:solidFill>
                <a:latin typeface="Arial" charset="0"/>
                <a:cs typeface="Arial" charset="0"/>
              </a:rPr>
              <a:t>Zuständige Dezernentin:</a:t>
            </a:r>
          </a:p>
          <a:p>
            <a:pPr marL="342900" indent="-342900" defTabSz="406400">
              <a:spcBef>
                <a:spcPct val="20000"/>
              </a:spcBef>
            </a:pPr>
            <a:r>
              <a:rPr lang="de-DE" sz="1200" b="1" dirty="0" smtClean="0">
                <a:solidFill>
                  <a:srgbClr val="5F5F5F"/>
                </a:solidFill>
                <a:latin typeface="Arial" charset="0"/>
                <a:cs typeface="Arial" charset="0"/>
              </a:rPr>
              <a:t>Margarete Radermacher, LRSD‘</a:t>
            </a:r>
            <a:endParaRPr lang="de-DE" sz="1200" b="1" dirty="0">
              <a:solidFill>
                <a:srgbClr val="5F5F5F"/>
              </a:solidFill>
              <a:latin typeface="Arial" charset="0"/>
              <a:cs typeface="Arial" charset="0"/>
            </a:endParaRPr>
          </a:p>
          <a:p>
            <a:pPr marL="342900" indent="-342900" defTabSz="406400">
              <a:spcBef>
                <a:spcPct val="20000"/>
              </a:spcBef>
            </a:pPr>
            <a:endParaRPr lang="de-DE" sz="1200" b="1" dirty="0" smtClean="0">
              <a:solidFill>
                <a:srgbClr val="5F5F5F"/>
              </a:solidFill>
              <a:latin typeface="Arial" charset="0"/>
              <a:cs typeface="Arial" charset="0"/>
            </a:endParaRPr>
          </a:p>
          <a:p>
            <a:pPr marL="342900" indent="-342900" defTabSz="406400">
              <a:spcBef>
                <a:spcPct val="20000"/>
              </a:spcBef>
            </a:pPr>
            <a:r>
              <a:rPr lang="de-DE" sz="1200" b="1" dirty="0" smtClean="0">
                <a:solidFill>
                  <a:srgbClr val="5F5F5F"/>
                </a:solidFill>
                <a:latin typeface="Arial" charset="0"/>
                <a:cs typeface="Arial" charset="0"/>
              </a:rPr>
              <a:t>Fachberatung Ernährungslehre:</a:t>
            </a:r>
          </a:p>
          <a:p>
            <a:pPr marL="342900" indent="-342900" defTabSz="406400">
              <a:spcBef>
                <a:spcPct val="20000"/>
              </a:spcBef>
            </a:pPr>
            <a:r>
              <a:rPr lang="de-DE" sz="1200" b="1" dirty="0" smtClean="0">
                <a:solidFill>
                  <a:srgbClr val="5F5F5F"/>
                </a:solidFill>
                <a:latin typeface="Arial" charset="0"/>
                <a:cs typeface="Arial" charset="0"/>
              </a:rPr>
              <a:t>Maria Volk</a:t>
            </a:r>
            <a:r>
              <a:rPr lang="de-DE" sz="1200" b="1" dirty="0">
                <a:solidFill>
                  <a:srgbClr val="5F5F5F"/>
                </a:solidFill>
                <a:latin typeface="Arial" charset="0"/>
                <a:cs typeface="Arial" charset="0"/>
              </a:rPr>
              <a:t>, </a:t>
            </a:r>
            <a:r>
              <a:rPr lang="de-DE" sz="1200" b="1" dirty="0" err="1">
                <a:solidFill>
                  <a:srgbClr val="5F5F5F"/>
                </a:solidFill>
                <a:latin typeface="Arial" charset="0"/>
                <a:cs typeface="Arial" charset="0"/>
              </a:rPr>
              <a:t>StD</a:t>
            </a:r>
            <a:r>
              <a:rPr lang="de-DE" sz="1200" b="1" dirty="0" smtClean="0">
                <a:solidFill>
                  <a:srgbClr val="5F5F5F"/>
                </a:solidFill>
                <a:latin typeface="Arial" charset="0"/>
                <a:cs typeface="Arial" charset="0"/>
              </a:rPr>
              <a:t>‘</a:t>
            </a:r>
          </a:p>
          <a:p>
            <a:pPr marL="342900" indent="-342900" defTabSz="406400">
              <a:spcBef>
                <a:spcPct val="20000"/>
              </a:spcBef>
            </a:pPr>
            <a:r>
              <a:rPr lang="de-DE" sz="1200" b="1" dirty="0" smtClean="0">
                <a:solidFill>
                  <a:srgbClr val="5F5F5F"/>
                </a:solidFill>
                <a:latin typeface="Arial" charset="0"/>
                <a:cs typeface="Arial" charset="0"/>
              </a:rPr>
              <a:t>Kerstin </a:t>
            </a:r>
            <a:r>
              <a:rPr lang="de-DE" sz="1200" b="1" dirty="0">
                <a:solidFill>
                  <a:srgbClr val="5F5F5F"/>
                </a:solidFill>
                <a:latin typeface="Arial" charset="0"/>
                <a:cs typeface="Arial" charset="0"/>
              </a:rPr>
              <a:t>Schmidt, </a:t>
            </a:r>
            <a:r>
              <a:rPr lang="de-DE" sz="1200" b="1" dirty="0" err="1">
                <a:solidFill>
                  <a:srgbClr val="5F5F5F"/>
                </a:solidFill>
                <a:latin typeface="Arial" charset="0"/>
                <a:cs typeface="Arial" charset="0"/>
              </a:rPr>
              <a:t>StR</a:t>
            </a:r>
            <a:r>
              <a:rPr lang="de-DE" sz="1200" b="1" dirty="0">
                <a:solidFill>
                  <a:srgbClr val="5F5F5F"/>
                </a:solidFill>
                <a:latin typeface="Arial" charset="0"/>
                <a:cs typeface="Arial" charset="0"/>
              </a:rPr>
              <a:t>‘</a:t>
            </a:r>
          </a:p>
          <a:p>
            <a:pPr marL="342900" indent="-342900" defTabSz="406400">
              <a:spcBef>
                <a:spcPct val="20000"/>
              </a:spcBef>
            </a:pPr>
            <a:r>
              <a:rPr lang="de-DE" sz="1200" b="1" dirty="0" smtClean="0">
                <a:solidFill>
                  <a:srgbClr val="5F5F5F"/>
                </a:solidFill>
                <a:latin typeface="Arial" charset="0"/>
                <a:cs typeface="Arial" charset="0"/>
              </a:rPr>
              <a:t>Jutta Salz, </a:t>
            </a:r>
            <a:r>
              <a:rPr lang="de-DE" sz="1200" b="1" dirty="0" err="1">
                <a:solidFill>
                  <a:srgbClr val="5F5F5F"/>
                </a:solidFill>
                <a:latin typeface="Arial" charset="0"/>
                <a:cs typeface="Arial" charset="0"/>
              </a:rPr>
              <a:t>StD</a:t>
            </a:r>
            <a:r>
              <a:rPr lang="de-DE" sz="1200" b="1" dirty="0" smtClean="0">
                <a:solidFill>
                  <a:srgbClr val="5F5F5F"/>
                </a:solidFill>
                <a:latin typeface="Arial" charset="0"/>
                <a:cs typeface="Arial" charset="0"/>
              </a:rPr>
              <a:t>‘</a:t>
            </a:r>
          </a:p>
          <a:p>
            <a:pPr marL="342900" indent="-342900" defTabSz="406400">
              <a:spcBef>
                <a:spcPct val="20000"/>
              </a:spcBef>
            </a:pPr>
            <a:endParaRPr lang="de-DE" sz="1200" b="1" dirty="0">
              <a:solidFill>
                <a:srgbClr val="5F5F5F"/>
              </a:solidFill>
              <a:latin typeface="Arial" charset="0"/>
              <a:cs typeface="Arial" charset="0"/>
            </a:endParaRPr>
          </a:p>
          <a:p>
            <a:pPr marL="342900" indent="-342900" defTabSz="406400">
              <a:spcBef>
                <a:spcPct val="20000"/>
              </a:spcBef>
            </a:pPr>
            <a:r>
              <a:rPr lang="de-DE" sz="1200" b="1" dirty="0">
                <a:solidFill>
                  <a:srgbClr val="5F5F5F"/>
                </a:solidFill>
                <a:latin typeface="Arial" charset="0"/>
                <a:cs typeface="Arial" charset="0"/>
              </a:rPr>
              <a:t>Bezirksregierung Köln</a:t>
            </a:r>
          </a:p>
          <a:p>
            <a:pPr marL="342900" indent="-342900" defTabSz="406400">
              <a:spcBef>
                <a:spcPct val="20000"/>
              </a:spcBef>
            </a:pPr>
            <a:r>
              <a:rPr lang="de-DE" sz="1200" b="1" dirty="0">
                <a:solidFill>
                  <a:srgbClr val="5F5F5F"/>
                </a:solidFill>
                <a:latin typeface="Arial" charset="0"/>
                <a:cs typeface="Arial" charset="0"/>
              </a:rPr>
              <a:t>Dezernat </a:t>
            </a:r>
            <a:r>
              <a:rPr lang="de-DE" sz="1200" b="1" dirty="0" smtClean="0">
                <a:solidFill>
                  <a:srgbClr val="5F5F5F"/>
                </a:solidFill>
                <a:latin typeface="Arial" charset="0"/>
                <a:cs typeface="Arial" charset="0"/>
              </a:rPr>
              <a:t>43 </a:t>
            </a:r>
            <a:r>
              <a:rPr lang="de-DE" sz="1200" b="1" dirty="0">
                <a:solidFill>
                  <a:srgbClr val="5F5F5F"/>
                </a:solidFill>
                <a:latin typeface="Arial" charset="0"/>
                <a:cs typeface="Arial" charset="0"/>
              </a:rPr>
              <a:t>– </a:t>
            </a:r>
            <a:r>
              <a:rPr lang="de-DE" sz="1200" b="1" dirty="0" smtClean="0">
                <a:solidFill>
                  <a:srgbClr val="5F5F5F"/>
                </a:solidFill>
                <a:latin typeface="Arial" charset="0"/>
                <a:cs typeface="Arial" charset="0"/>
              </a:rPr>
              <a:t>Gymnasium</a:t>
            </a:r>
          </a:p>
          <a:p>
            <a:pPr marL="342900" indent="-342900" defTabSz="406400">
              <a:spcBef>
                <a:spcPct val="20000"/>
              </a:spcBef>
            </a:pPr>
            <a:r>
              <a:rPr lang="de-DE" sz="1200" b="1" dirty="0" smtClean="0">
                <a:solidFill>
                  <a:srgbClr val="5F5F5F"/>
                </a:solidFill>
                <a:latin typeface="Arial" charset="0"/>
                <a:cs typeface="Arial" charset="0"/>
              </a:rPr>
              <a:t>50606 </a:t>
            </a:r>
            <a:r>
              <a:rPr lang="de-DE" sz="1200" b="1" dirty="0">
                <a:solidFill>
                  <a:srgbClr val="5F5F5F"/>
                </a:solidFill>
                <a:latin typeface="Arial" charset="0"/>
                <a:cs typeface="Arial" charset="0"/>
              </a:rPr>
              <a:t>Köln</a:t>
            </a:r>
          </a:p>
          <a:p>
            <a:pPr marL="342900" indent="-342900" defTabSz="406400">
              <a:spcBef>
                <a:spcPct val="20000"/>
              </a:spcBef>
            </a:pPr>
            <a:endParaRPr lang="de-DE" sz="1200" b="1" dirty="0">
              <a:solidFill>
                <a:srgbClr val="5F5F5F"/>
              </a:solidFill>
              <a:latin typeface="Arial" charset="0"/>
              <a:cs typeface="Arial" charset="0"/>
            </a:endParaRPr>
          </a:p>
        </p:txBody>
      </p:sp>
      <p:sp>
        <p:nvSpPr>
          <p:cNvPr id="11272" name="Rectangle 8"/>
          <p:cNvSpPr>
            <a:spLocks noGrp="1" noChangeArrowheads="1"/>
          </p:cNvSpPr>
          <p:nvPr>
            <p:ph type="title"/>
          </p:nvPr>
        </p:nvSpPr>
        <p:spPr>
          <a:xfrm>
            <a:off x="467544" y="836712"/>
            <a:ext cx="7772400" cy="1143000"/>
          </a:xfrm>
        </p:spPr>
        <p:txBody>
          <a:bodyPr/>
          <a:lstStyle/>
          <a:p>
            <a:pPr algn="l"/>
            <a:r>
              <a:rPr lang="de-DE" sz="2000" b="1" dirty="0" smtClean="0"/>
              <a:t>Ihre Ansprechpartner:</a:t>
            </a:r>
            <a:r>
              <a:rPr lang="de-DE" sz="2000" b="1" dirty="0"/>
              <a:t/>
            </a:r>
            <a:br>
              <a:rPr lang="de-DE" sz="2000" b="1" dirty="0"/>
            </a:br>
            <a:endParaRPr lang="de-DE" sz="2000" b="1" dirty="0"/>
          </a:p>
        </p:txBody>
      </p:sp>
    </p:spTree>
    <p:extLst>
      <p:ext uri="{BB962C8B-B14F-4D97-AF65-F5344CB8AC3E}">
        <p14:creationId xmlns:p14="http://schemas.microsoft.com/office/powerpoint/2010/main" val="21801742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5</a:t>
            </a:fld>
            <a:endParaRPr lang="de-DE">
              <a:solidFill>
                <a:srgbClr val="808080"/>
              </a:solidFill>
            </a:endParaRPr>
          </a:p>
        </p:txBody>
      </p:sp>
      <p:sp>
        <p:nvSpPr>
          <p:cNvPr id="2" name="Titel 1"/>
          <p:cNvSpPr>
            <a:spLocks noGrp="1"/>
          </p:cNvSpPr>
          <p:nvPr>
            <p:ph type="title"/>
          </p:nvPr>
        </p:nvSpPr>
        <p:spPr>
          <a:xfrm>
            <a:off x="107504" y="260648"/>
            <a:ext cx="6696744" cy="648072"/>
          </a:xfrm>
          <a:noFill/>
        </p:spPr>
        <p:txBody>
          <a:bodyPr/>
          <a:lstStyle/>
          <a:p>
            <a:pPr algn="l"/>
            <a:r>
              <a:rPr lang="de-DE" sz="2400" b="1" dirty="0" smtClean="0">
                <a:latin typeface="Calibri" panose="020F0502020204030204" pitchFamily="34" charset="0"/>
              </a:rPr>
              <a:t>Vorgaben zum Zentralabitur 2017 (KLP: Grundkurs)</a:t>
            </a:r>
            <a:endParaRPr lang="de-DE" sz="2400" b="1" dirty="0">
              <a:latin typeface="Calibri" panose="020F0502020204030204" pitchFamily="34" charset="0"/>
            </a:endParaRPr>
          </a:p>
        </p:txBody>
      </p:sp>
      <p:graphicFrame>
        <p:nvGraphicFramePr>
          <p:cNvPr id="3" name="Tabelle 2"/>
          <p:cNvGraphicFramePr>
            <a:graphicFrameLocks noGrp="1"/>
          </p:cNvGraphicFramePr>
          <p:nvPr>
            <p:extLst>
              <p:ext uri="{D42A27DB-BD31-4B8C-83A1-F6EECF244321}">
                <p14:modId xmlns:p14="http://schemas.microsoft.com/office/powerpoint/2010/main" val="3300669537"/>
              </p:ext>
            </p:extLst>
          </p:nvPr>
        </p:nvGraphicFramePr>
        <p:xfrm>
          <a:off x="107504" y="980728"/>
          <a:ext cx="8928991" cy="5616623"/>
        </p:xfrm>
        <a:graphic>
          <a:graphicData uri="http://schemas.openxmlformats.org/drawingml/2006/table">
            <a:tbl>
              <a:tblPr firstRow="1" firstCol="1" bandRow="1">
                <a:tableStyleId>{5C22544A-7EE6-4342-B048-85BDC9FD1C3A}</a:tableStyleId>
              </a:tblPr>
              <a:tblGrid>
                <a:gridCol w="2231933"/>
                <a:gridCol w="2478176"/>
                <a:gridCol w="2144393"/>
                <a:gridCol w="2074489"/>
              </a:tblGrid>
              <a:tr h="566785">
                <a:tc>
                  <a:txBody>
                    <a:bodyPr/>
                    <a:lstStyle/>
                    <a:p>
                      <a:pPr algn="l">
                        <a:lnSpc>
                          <a:spcPts val="1200"/>
                        </a:lnSpc>
                        <a:spcBef>
                          <a:spcPts val="600"/>
                        </a:spcBef>
                        <a:spcAft>
                          <a:spcPts val="0"/>
                        </a:spcAft>
                        <a:tabLst>
                          <a:tab pos="457200" algn="l"/>
                        </a:tabLst>
                      </a:pPr>
                      <a:r>
                        <a:rPr lang="de-DE" sz="1100" dirty="0">
                          <a:solidFill>
                            <a:schemeClr val="tx1"/>
                          </a:solidFill>
                          <a:effectLst/>
                        </a:rPr>
                        <a:t>Physiologie der Ernährung</a:t>
                      </a:r>
                      <a:endParaRPr lang="de-DE" sz="1100" dirty="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Ernährung in verschiedenen </a:t>
                      </a:r>
                      <a:br>
                        <a:rPr lang="de-DE" sz="1100">
                          <a:solidFill>
                            <a:schemeClr val="tx1"/>
                          </a:solidFill>
                          <a:effectLst/>
                        </a:rPr>
                      </a:br>
                      <a:r>
                        <a:rPr lang="de-DE" sz="1100">
                          <a:solidFill>
                            <a:schemeClr val="tx1"/>
                          </a:solidFill>
                          <a:effectLst/>
                        </a:rPr>
                        <a:t>Lebensphasen und Lebens-situationen</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Pathophysiologie der </a:t>
                      </a:r>
                      <a:br>
                        <a:rPr lang="de-DE" sz="1100">
                          <a:solidFill>
                            <a:schemeClr val="tx1"/>
                          </a:solidFill>
                          <a:effectLst/>
                        </a:rPr>
                      </a:br>
                      <a:r>
                        <a:rPr lang="de-DE" sz="1100">
                          <a:solidFill>
                            <a:schemeClr val="tx1"/>
                          </a:solidFill>
                          <a:effectLst/>
                        </a:rPr>
                        <a:t>Ernährung</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Ernährungsökologie</a:t>
                      </a:r>
                      <a:endParaRPr lang="de-DE" sz="1100" dirty="0">
                        <a:solidFill>
                          <a:schemeClr val="tx1"/>
                        </a:solidFill>
                        <a:effectLst/>
                        <a:latin typeface="Arial"/>
                        <a:ea typeface="Times New Roman"/>
                      </a:endParaRPr>
                    </a:p>
                  </a:txBody>
                  <a:tcPr marL="37686" marR="37686" marT="29661" marB="19890"/>
                </a:tc>
              </a:tr>
              <a:tr h="1078149">
                <a:tc>
                  <a:txBody>
                    <a:bodyPr/>
                    <a:lstStyle/>
                    <a:p>
                      <a:pPr algn="l">
                        <a:lnSpc>
                          <a:spcPct val="100000"/>
                        </a:lnSpc>
                        <a:spcBef>
                          <a:spcPts val="0"/>
                        </a:spcBef>
                        <a:spcAft>
                          <a:spcPts val="0"/>
                        </a:spcAft>
                        <a:tabLst>
                          <a:tab pos="457200" algn="l"/>
                        </a:tabLst>
                      </a:pPr>
                      <a:r>
                        <a:rPr lang="de-DE" sz="1000" dirty="0">
                          <a:solidFill>
                            <a:schemeClr val="tx1"/>
                          </a:solidFill>
                          <a:effectLst/>
                        </a:rPr>
                        <a:t>Stoffwechsel der Hauptnährstoffe</a:t>
                      </a:r>
                    </a:p>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Physiologische und </a:t>
                      </a:r>
                      <a:r>
                        <a:rPr lang="de-DE" sz="1000" b="1" dirty="0" smtClean="0">
                          <a:effectLst/>
                        </a:rPr>
                        <a:t>stoffwechsel-physiologische </a:t>
                      </a:r>
                      <a:r>
                        <a:rPr lang="de-DE" sz="1000" b="1" dirty="0">
                          <a:effectLst/>
                        </a:rPr>
                        <a:t>Zusammenhänge und Lebensbedingungen </a:t>
                      </a:r>
                      <a:r>
                        <a:rPr lang="de-DE" sz="1000" b="1" dirty="0" smtClean="0">
                          <a:effectLst/>
                        </a:rPr>
                        <a:t>bei</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smtClean="0">
                          <a:solidFill>
                            <a:srgbClr val="FF0000"/>
                          </a:solidFill>
                          <a:effectLst/>
                        </a:rPr>
                        <a:t>Sportlern</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Schwangeren und Stillenden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Regulation der </a:t>
                      </a:r>
                      <a:r>
                        <a:rPr lang="de-DE" sz="1000" b="1" dirty="0" smtClean="0">
                          <a:effectLst/>
                        </a:rPr>
                        <a:t>Nährstoffaufnahme</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Hunger-Sättigungsregulation</a:t>
                      </a:r>
                    </a:p>
                    <a:p>
                      <a:pPr marL="457200">
                        <a:lnSpc>
                          <a:spcPct val="100000"/>
                        </a:lnSpc>
                        <a:spcBef>
                          <a:spcPts val="0"/>
                        </a:spcBef>
                        <a:spcAft>
                          <a:spcPts val="0"/>
                        </a:spcAft>
                      </a:pPr>
                      <a:r>
                        <a:rPr lang="de-DE" sz="1000" dirty="0">
                          <a:effectLst/>
                        </a:rPr>
                        <a:t> </a:t>
                      </a:r>
                      <a:endParaRPr lang="de-DE" sz="1000" dirty="0">
                        <a:effectLst/>
                        <a:latin typeface="Calibri"/>
                        <a:ea typeface="Calibri"/>
                        <a:cs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Ernährung als mehrdimensionales Phänomen</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Vitamine und </a:t>
                      </a:r>
                      <a:r>
                        <a:rPr lang="de-DE" sz="1000" dirty="0" smtClean="0">
                          <a:solidFill>
                            <a:schemeClr val="tx1"/>
                          </a:solidFill>
                          <a:effectLst/>
                        </a:rPr>
                        <a:t>Mineralstoffe</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Eisen, Calcium</a:t>
                      </a: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b="0" dirty="0">
                          <a:solidFill>
                            <a:srgbClr val="FF0000"/>
                          </a:solidFill>
                          <a:effectLst/>
                        </a:rPr>
                        <a:t>Vitamin A, D, C, </a:t>
                      </a:r>
                      <a:r>
                        <a:rPr lang="en-US" sz="1000" b="0" dirty="0" err="1">
                          <a:solidFill>
                            <a:srgbClr val="FF0000"/>
                          </a:solidFill>
                          <a:effectLst/>
                        </a:rPr>
                        <a:t>Folsäure</a:t>
                      </a: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Nährstoff- und Energiebedarf</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Stoffwechselprozesse und Stoffwechselstörungen</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Vollwerternährung und alternative </a:t>
                      </a:r>
                      <a:r>
                        <a:rPr lang="de-DE" sz="1000" b="1" dirty="0" smtClean="0">
                          <a:solidFill>
                            <a:schemeClr val="tx1"/>
                          </a:solidFill>
                          <a:effectLst/>
                        </a:rPr>
                        <a:t>Ernährungsformen</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effectLst/>
                        </a:rPr>
                        <a:t>Prinzipien vegetarischer Ernährungsformen</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Nährstoffträger</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Prinzipien für die Zusammenstellung einer bedarfsgerechten Kost</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Formen der Fehlernährung</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Strategien der </a:t>
                      </a:r>
                      <a:r>
                        <a:rPr lang="de-DE" sz="1000" b="1" dirty="0" smtClean="0">
                          <a:effectLst/>
                        </a:rPr>
                        <a:t>Wirtschaft</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bio- und gentechnologische Verfahren in der Getreideproduktion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r>
              <a:tr h="1419059">
                <a:tc>
                  <a:txBody>
                    <a:bodyPr/>
                    <a:lstStyle/>
                    <a:p>
                      <a:pPr algn="l">
                        <a:lnSpc>
                          <a:spcPct val="100000"/>
                        </a:lnSpc>
                        <a:spcBef>
                          <a:spcPts val="0"/>
                        </a:spcBef>
                        <a:spcAft>
                          <a:spcPts val="0"/>
                        </a:spcAft>
                        <a:tabLst>
                          <a:tab pos="457200" algn="l"/>
                        </a:tabLst>
                      </a:pPr>
                      <a:r>
                        <a:rPr lang="de-DE" sz="1000" dirty="0">
                          <a:solidFill>
                            <a:schemeClr val="tx1"/>
                          </a:solidFill>
                          <a:effectLst/>
                        </a:rPr>
                        <a:t>Hormonelle </a:t>
                      </a:r>
                      <a:r>
                        <a:rPr lang="de-DE" sz="1000" dirty="0" smtClean="0">
                          <a:solidFill>
                            <a:schemeClr val="tx1"/>
                          </a:solidFill>
                          <a:effectLst/>
                        </a:rPr>
                        <a:t>Regulation</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Calcium-</a:t>
                      </a:r>
                      <a:r>
                        <a:rPr lang="de-DE" sz="1000" b="0" dirty="0" smtClean="0">
                          <a:solidFill>
                            <a:srgbClr val="FF0000"/>
                          </a:solidFill>
                          <a:effectLst/>
                        </a:rPr>
                        <a:t>Stoffwechsel</a:t>
                      </a:r>
                    </a:p>
                    <a:p>
                      <a:pPr marL="342900" lvl="0" indent="-342900">
                        <a:lnSpc>
                          <a:spcPct val="100000"/>
                        </a:lnSpc>
                        <a:spcBef>
                          <a:spcPts val="0"/>
                        </a:spcBef>
                        <a:spcAft>
                          <a:spcPts val="0"/>
                        </a:spcAft>
                        <a:buClr>
                          <a:srgbClr val="FF0000"/>
                        </a:buClr>
                        <a:buSzPts val="1200"/>
                        <a:buFont typeface="Symbol"/>
                        <a:buChar char=""/>
                        <a:tabLst>
                          <a:tab pos="230505" algn="l"/>
                        </a:tabLst>
                      </a:pP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i="1" dirty="0" smtClean="0">
                          <a:effectLst/>
                        </a:rPr>
                        <a:t>Lebensmittelunverträglichkeiten</a:t>
                      </a:r>
                    </a:p>
                    <a:p>
                      <a:pPr algn="l">
                        <a:lnSpc>
                          <a:spcPct val="100000"/>
                        </a:lnSpc>
                        <a:spcBef>
                          <a:spcPts val="0"/>
                        </a:spcBef>
                        <a:spcAft>
                          <a:spcPts val="0"/>
                        </a:spcAft>
                        <a:tabLst>
                          <a:tab pos="457200" algn="l"/>
                        </a:tabLst>
                      </a:pPr>
                      <a:endParaRPr lang="de-DE" sz="1000" b="1" i="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i="1" dirty="0" err="1">
                          <a:solidFill>
                            <a:srgbClr val="FF0000"/>
                          </a:solidFill>
                          <a:effectLst/>
                        </a:rPr>
                        <a:t>Lactoseintoleranz</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effectLst/>
                        </a:rPr>
                        <a:t>Ernährungssituation der Bevölkerung unter verschiedenen regionalen und globalen </a:t>
                      </a:r>
                      <a:r>
                        <a:rPr lang="de-DE" sz="1000" b="1" dirty="0" smtClean="0">
                          <a:effectLst/>
                        </a:rPr>
                        <a:t>Bedingungen</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Ernährungssituation von Kindern in einem Entwicklungsland</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737240">
                <a:tc>
                  <a:txBody>
                    <a:bodyPr/>
                    <a:lstStyle/>
                    <a:p>
                      <a:pPr algn="l">
                        <a:lnSpc>
                          <a:spcPct val="100000"/>
                        </a:lnSpc>
                        <a:spcBef>
                          <a:spcPts val="0"/>
                        </a:spcBef>
                        <a:spcAft>
                          <a:spcPts val="0"/>
                        </a:spcAft>
                        <a:tabLst>
                          <a:tab pos="457200" algn="l"/>
                        </a:tabLst>
                      </a:pPr>
                      <a:r>
                        <a:rPr lang="de-DE" sz="1000" dirty="0">
                          <a:solidFill>
                            <a:schemeClr val="tx1"/>
                          </a:solidFill>
                          <a:effectLst/>
                        </a:rPr>
                        <a:t>Bedeutung des Wassers</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Krankheitsbilder, Therapie und </a:t>
                      </a:r>
                      <a:r>
                        <a:rPr lang="de-DE" sz="1000" b="1" dirty="0" smtClean="0">
                          <a:solidFill>
                            <a:schemeClr val="tx1"/>
                          </a:solidFill>
                          <a:effectLst/>
                        </a:rPr>
                        <a:t>Prophylaxe</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Adipositas</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bl>
          </a:graphicData>
        </a:graphic>
      </p:graphicFrame>
      <p:sp>
        <p:nvSpPr>
          <p:cNvPr id="4" name="Rectangle 1"/>
          <p:cNvSpPr>
            <a:spLocks noChangeArrowheads="1"/>
          </p:cNvSpPr>
          <p:nvPr/>
        </p:nvSpPr>
        <p:spPr bwMode="auto">
          <a:xfrm>
            <a:off x="2098675" y="6572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feld 5"/>
          <p:cNvSpPr txBox="1"/>
          <p:nvPr/>
        </p:nvSpPr>
        <p:spPr>
          <a:xfrm>
            <a:off x="1619672" y="256490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8" name="Textfeld 7"/>
          <p:cNvSpPr txBox="1"/>
          <p:nvPr/>
        </p:nvSpPr>
        <p:spPr>
          <a:xfrm>
            <a:off x="1907704" y="292494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9" name="Textfeld 8"/>
          <p:cNvSpPr txBox="1"/>
          <p:nvPr/>
        </p:nvSpPr>
        <p:spPr>
          <a:xfrm>
            <a:off x="1619672" y="4797152"/>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1" name="Textfeld 10"/>
          <p:cNvSpPr txBox="1"/>
          <p:nvPr/>
        </p:nvSpPr>
        <p:spPr>
          <a:xfrm>
            <a:off x="4139952" y="1772816"/>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3" name="Textfeld 12"/>
          <p:cNvSpPr txBox="1"/>
          <p:nvPr/>
        </p:nvSpPr>
        <p:spPr>
          <a:xfrm>
            <a:off x="6156176" y="148478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4" name="Textfeld 13"/>
          <p:cNvSpPr txBox="1"/>
          <p:nvPr/>
        </p:nvSpPr>
        <p:spPr>
          <a:xfrm>
            <a:off x="6372200" y="472514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5" name="Textfeld 14"/>
          <p:cNvSpPr txBox="1"/>
          <p:nvPr/>
        </p:nvSpPr>
        <p:spPr>
          <a:xfrm>
            <a:off x="8493968" y="386104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6" name="Textfeld 15"/>
          <p:cNvSpPr txBox="1"/>
          <p:nvPr/>
        </p:nvSpPr>
        <p:spPr>
          <a:xfrm>
            <a:off x="7020272" y="5805264"/>
            <a:ext cx="648072" cy="707886"/>
          </a:xfrm>
          <a:prstGeom prst="rect">
            <a:avLst/>
          </a:prstGeom>
          <a:noFill/>
        </p:spPr>
        <p:txBody>
          <a:bodyPr wrap="square" rtlCol="0">
            <a:spAutoFit/>
          </a:bodyPr>
          <a:lstStyle/>
          <a:p>
            <a:endParaRPr lang="de-DE" sz="4000" dirty="0"/>
          </a:p>
        </p:txBody>
      </p:sp>
      <p:sp>
        <p:nvSpPr>
          <p:cNvPr id="18" name="Textfeld 17"/>
          <p:cNvSpPr txBox="1"/>
          <p:nvPr/>
        </p:nvSpPr>
        <p:spPr>
          <a:xfrm>
            <a:off x="6084168" y="602128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20" name="Textfeld 19"/>
          <p:cNvSpPr txBox="1"/>
          <p:nvPr/>
        </p:nvSpPr>
        <p:spPr>
          <a:xfrm>
            <a:off x="8316416" y="530120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7" name="Legende mit Linie 2 5"/>
          <p:cNvSpPr/>
          <p:nvPr/>
        </p:nvSpPr>
        <p:spPr>
          <a:xfrm>
            <a:off x="2915816" y="2132856"/>
            <a:ext cx="5832648" cy="1944216"/>
          </a:xfrm>
          <a:prstGeom prst="borderCallout2">
            <a:avLst>
              <a:gd name="adj1" fmla="val 18271"/>
              <a:gd name="adj2" fmla="val 133"/>
              <a:gd name="adj3" fmla="val 24567"/>
              <a:gd name="adj4" fmla="val -7112"/>
              <a:gd name="adj5" fmla="val 34758"/>
              <a:gd name="adj6" fmla="val -14568"/>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4000" dirty="0" smtClean="0">
                <a:sym typeface="Wingdings"/>
              </a:rPr>
              <a:t></a:t>
            </a:r>
            <a:r>
              <a:rPr lang="de-DE" sz="2000" b="1" u="sng" dirty="0" smtClean="0">
                <a:sym typeface="Wingdings"/>
              </a:rPr>
              <a:t>Umgang mit Fachwissen</a:t>
            </a:r>
          </a:p>
          <a:p>
            <a:r>
              <a:rPr lang="de-DE" dirty="0" smtClean="0"/>
              <a:t>SuS erläutern die </a:t>
            </a:r>
            <a:r>
              <a:rPr lang="de-DE" dirty="0" err="1" smtClean="0"/>
              <a:t>Reglerfunktion</a:t>
            </a:r>
            <a:r>
              <a:rPr lang="de-DE" dirty="0" smtClean="0"/>
              <a:t> der Vitamine und Mineralstoffe im menschlichen  Organismus </a:t>
            </a:r>
            <a:r>
              <a:rPr lang="de-DE" dirty="0"/>
              <a:t>(</a:t>
            </a:r>
            <a:r>
              <a:rPr lang="de-DE" dirty="0" smtClean="0"/>
              <a:t>UF1).</a:t>
            </a:r>
          </a:p>
          <a:p>
            <a:endParaRPr lang="de-DE" dirty="0"/>
          </a:p>
          <a:p>
            <a:r>
              <a:rPr lang="de-DE" dirty="0" smtClean="0">
                <a:sym typeface="Wingdings"/>
              </a:rPr>
              <a:t> Fokussierung auf die genannten Beispiele</a:t>
            </a:r>
            <a:endParaRPr lang="de-DE" dirty="0"/>
          </a:p>
        </p:txBody>
      </p:sp>
    </p:spTree>
    <p:extLst>
      <p:ext uri="{BB962C8B-B14F-4D97-AF65-F5344CB8AC3E}">
        <p14:creationId xmlns:p14="http://schemas.microsoft.com/office/powerpoint/2010/main" val="30122386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6</a:t>
            </a:fld>
            <a:endParaRPr lang="de-DE">
              <a:solidFill>
                <a:srgbClr val="808080"/>
              </a:solidFill>
            </a:endParaRPr>
          </a:p>
        </p:txBody>
      </p:sp>
      <p:sp>
        <p:nvSpPr>
          <p:cNvPr id="2" name="Titel 1"/>
          <p:cNvSpPr>
            <a:spLocks noGrp="1"/>
          </p:cNvSpPr>
          <p:nvPr>
            <p:ph type="title"/>
          </p:nvPr>
        </p:nvSpPr>
        <p:spPr>
          <a:xfrm>
            <a:off x="107504" y="260648"/>
            <a:ext cx="6696744" cy="648072"/>
          </a:xfrm>
          <a:noFill/>
        </p:spPr>
        <p:txBody>
          <a:bodyPr/>
          <a:lstStyle/>
          <a:p>
            <a:pPr algn="l"/>
            <a:r>
              <a:rPr lang="de-DE" sz="2400" b="1" dirty="0" smtClean="0">
                <a:latin typeface="Calibri" panose="020F0502020204030204" pitchFamily="34" charset="0"/>
              </a:rPr>
              <a:t>Vorgaben zum Zentralabitur 2017 (KLP: Grundkurs)</a:t>
            </a:r>
            <a:endParaRPr lang="de-DE" sz="2400" b="1" dirty="0">
              <a:latin typeface="Calibri" panose="020F0502020204030204" pitchFamily="34" charset="0"/>
            </a:endParaRPr>
          </a:p>
        </p:txBody>
      </p:sp>
      <p:graphicFrame>
        <p:nvGraphicFramePr>
          <p:cNvPr id="3" name="Tabelle 2"/>
          <p:cNvGraphicFramePr>
            <a:graphicFrameLocks noGrp="1"/>
          </p:cNvGraphicFramePr>
          <p:nvPr>
            <p:extLst>
              <p:ext uri="{D42A27DB-BD31-4B8C-83A1-F6EECF244321}">
                <p14:modId xmlns:p14="http://schemas.microsoft.com/office/powerpoint/2010/main" val="83967118"/>
              </p:ext>
            </p:extLst>
          </p:nvPr>
        </p:nvGraphicFramePr>
        <p:xfrm>
          <a:off x="107504" y="980728"/>
          <a:ext cx="8928991" cy="5616623"/>
        </p:xfrm>
        <a:graphic>
          <a:graphicData uri="http://schemas.openxmlformats.org/drawingml/2006/table">
            <a:tbl>
              <a:tblPr firstRow="1" firstCol="1" bandRow="1">
                <a:tableStyleId>{5C22544A-7EE6-4342-B048-85BDC9FD1C3A}</a:tableStyleId>
              </a:tblPr>
              <a:tblGrid>
                <a:gridCol w="2231933"/>
                <a:gridCol w="2478176"/>
                <a:gridCol w="2144393"/>
                <a:gridCol w="2074489"/>
              </a:tblGrid>
              <a:tr h="566785">
                <a:tc>
                  <a:txBody>
                    <a:bodyPr/>
                    <a:lstStyle/>
                    <a:p>
                      <a:pPr algn="l">
                        <a:lnSpc>
                          <a:spcPts val="1200"/>
                        </a:lnSpc>
                        <a:spcBef>
                          <a:spcPts val="600"/>
                        </a:spcBef>
                        <a:spcAft>
                          <a:spcPts val="0"/>
                        </a:spcAft>
                        <a:tabLst>
                          <a:tab pos="457200" algn="l"/>
                        </a:tabLst>
                      </a:pPr>
                      <a:r>
                        <a:rPr lang="de-DE" sz="1100" dirty="0">
                          <a:solidFill>
                            <a:schemeClr val="tx1"/>
                          </a:solidFill>
                          <a:effectLst/>
                        </a:rPr>
                        <a:t>Physiologie der Ernährung</a:t>
                      </a:r>
                      <a:endParaRPr lang="de-DE" sz="1100" dirty="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Ernährung in verschiedenen </a:t>
                      </a:r>
                      <a:br>
                        <a:rPr lang="de-DE" sz="1100">
                          <a:solidFill>
                            <a:schemeClr val="tx1"/>
                          </a:solidFill>
                          <a:effectLst/>
                        </a:rPr>
                      </a:br>
                      <a:r>
                        <a:rPr lang="de-DE" sz="1100">
                          <a:solidFill>
                            <a:schemeClr val="tx1"/>
                          </a:solidFill>
                          <a:effectLst/>
                        </a:rPr>
                        <a:t>Lebensphasen und Lebens-situationen</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Pathophysiologie der </a:t>
                      </a:r>
                      <a:br>
                        <a:rPr lang="de-DE" sz="1100">
                          <a:solidFill>
                            <a:schemeClr val="tx1"/>
                          </a:solidFill>
                          <a:effectLst/>
                        </a:rPr>
                      </a:br>
                      <a:r>
                        <a:rPr lang="de-DE" sz="1100">
                          <a:solidFill>
                            <a:schemeClr val="tx1"/>
                          </a:solidFill>
                          <a:effectLst/>
                        </a:rPr>
                        <a:t>Ernährung</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Ernährungsökologie</a:t>
                      </a:r>
                      <a:endParaRPr lang="de-DE" sz="1100" dirty="0">
                        <a:solidFill>
                          <a:schemeClr val="tx1"/>
                        </a:solidFill>
                        <a:effectLst/>
                        <a:latin typeface="Arial"/>
                        <a:ea typeface="Times New Roman"/>
                      </a:endParaRPr>
                    </a:p>
                  </a:txBody>
                  <a:tcPr marL="37686" marR="37686" marT="29661" marB="19890"/>
                </a:tc>
              </a:tr>
              <a:tr h="1078149">
                <a:tc>
                  <a:txBody>
                    <a:bodyPr/>
                    <a:lstStyle/>
                    <a:p>
                      <a:pPr algn="l">
                        <a:lnSpc>
                          <a:spcPct val="100000"/>
                        </a:lnSpc>
                        <a:spcBef>
                          <a:spcPts val="0"/>
                        </a:spcBef>
                        <a:spcAft>
                          <a:spcPts val="0"/>
                        </a:spcAft>
                        <a:tabLst>
                          <a:tab pos="457200" algn="l"/>
                        </a:tabLst>
                      </a:pPr>
                      <a:r>
                        <a:rPr lang="de-DE" sz="1000" dirty="0">
                          <a:solidFill>
                            <a:schemeClr val="tx1"/>
                          </a:solidFill>
                          <a:effectLst/>
                        </a:rPr>
                        <a:t>Stoffwechsel der Hauptnährstoffe</a:t>
                      </a:r>
                    </a:p>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Physiologische und </a:t>
                      </a:r>
                      <a:r>
                        <a:rPr lang="de-DE" sz="1000" b="1" dirty="0" smtClean="0">
                          <a:effectLst/>
                        </a:rPr>
                        <a:t>stoffwechsel-physiologische </a:t>
                      </a:r>
                      <a:r>
                        <a:rPr lang="de-DE" sz="1000" b="1" dirty="0">
                          <a:effectLst/>
                        </a:rPr>
                        <a:t>Zusammenhänge und Lebensbedingungen </a:t>
                      </a:r>
                      <a:r>
                        <a:rPr lang="de-DE" sz="1000" b="1" dirty="0" smtClean="0">
                          <a:effectLst/>
                        </a:rPr>
                        <a:t>bei</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smtClean="0">
                          <a:solidFill>
                            <a:srgbClr val="FF0000"/>
                          </a:solidFill>
                          <a:effectLst/>
                        </a:rPr>
                        <a:t>Sportlern</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Schwangeren und Stillenden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Regulation der </a:t>
                      </a:r>
                      <a:r>
                        <a:rPr lang="de-DE" sz="1000" b="1" dirty="0" smtClean="0">
                          <a:effectLst/>
                        </a:rPr>
                        <a:t>Nährstoffaufnahme</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Hunger-Sättigungsregulation</a:t>
                      </a:r>
                    </a:p>
                    <a:p>
                      <a:pPr marL="457200">
                        <a:lnSpc>
                          <a:spcPct val="100000"/>
                        </a:lnSpc>
                        <a:spcBef>
                          <a:spcPts val="0"/>
                        </a:spcBef>
                        <a:spcAft>
                          <a:spcPts val="0"/>
                        </a:spcAft>
                      </a:pPr>
                      <a:r>
                        <a:rPr lang="de-DE" sz="1000" dirty="0">
                          <a:effectLst/>
                        </a:rPr>
                        <a:t> </a:t>
                      </a:r>
                      <a:endParaRPr lang="de-DE" sz="1000" dirty="0">
                        <a:effectLst/>
                        <a:latin typeface="Calibri"/>
                        <a:ea typeface="Calibri"/>
                        <a:cs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Ernährung als mehrdimensionales Phänomen</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Vitamine und </a:t>
                      </a:r>
                      <a:r>
                        <a:rPr lang="de-DE" sz="1000" dirty="0" smtClean="0">
                          <a:solidFill>
                            <a:schemeClr val="tx1"/>
                          </a:solidFill>
                          <a:effectLst/>
                        </a:rPr>
                        <a:t>Mineralstoffe</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Eisen, Calcium</a:t>
                      </a: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b="0" dirty="0">
                          <a:solidFill>
                            <a:srgbClr val="FF0000"/>
                          </a:solidFill>
                          <a:effectLst/>
                        </a:rPr>
                        <a:t>Vitamin A, D, C, </a:t>
                      </a:r>
                      <a:r>
                        <a:rPr lang="en-US" sz="1000" b="0" dirty="0" err="1">
                          <a:solidFill>
                            <a:srgbClr val="FF0000"/>
                          </a:solidFill>
                          <a:effectLst/>
                        </a:rPr>
                        <a:t>Folsäure</a:t>
                      </a: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Nährstoff- und Energiebedarf</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Stoffwechselprozesse und Stoffwechselstörungen</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Vollwerternährung und alternative </a:t>
                      </a:r>
                      <a:r>
                        <a:rPr lang="de-DE" sz="1000" b="1" dirty="0" smtClean="0">
                          <a:solidFill>
                            <a:schemeClr val="tx1"/>
                          </a:solidFill>
                          <a:effectLst/>
                        </a:rPr>
                        <a:t>Ernährungsformen</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effectLst/>
                        </a:rPr>
                        <a:t>Prinzipien vegetarischer Ernährungsformen</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Nährstoffträger</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Prinzipien für die Zusammenstellung einer bedarfsgerechten Kost</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Formen der Fehlernährung</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Strategien der </a:t>
                      </a:r>
                      <a:r>
                        <a:rPr lang="de-DE" sz="1000" b="1" dirty="0" smtClean="0">
                          <a:effectLst/>
                        </a:rPr>
                        <a:t>Wirtschaft</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bio- und gentechnologische Verfahren in der Getreideproduktion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r>
              <a:tr h="1419059">
                <a:tc>
                  <a:txBody>
                    <a:bodyPr/>
                    <a:lstStyle/>
                    <a:p>
                      <a:pPr algn="l">
                        <a:lnSpc>
                          <a:spcPct val="100000"/>
                        </a:lnSpc>
                        <a:spcBef>
                          <a:spcPts val="0"/>
                        </a:spcBef>
                        <a:spcAft>
                          <a:spcPts val="0"/>
                        </a:spcAft>
                        <a:tabLst>
                          <a:tab pos="457200" algn="l"/>
                        </a:tabLst>
                      </a:pPr>
                      <a:r>
                        <a:rPr lang="de-DE" sz="1000" dirty="0">
                          <a:solidFill>
                            <a:schemeClr val="tx1"/>
                          </a:solidFill>
                          <a:effectLst/>
                        </a:rPr>
                        <a:t>Hormonelle </a:t>
                      </a:r>
                      <a:r>
                        <a:rPr lang="de-DE" sz="1000" dirty="0" smtClean="0">
                          <a:solidFill>
                            <a:schemeClr val="tx1"/>
                          </a:solidFill>
                          <a:effectLst/>
                        </a:rPr>
                        <a:t>Regulation</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Calcium-</a:t>
                      </a:r>
                      <a:r>
                        <a:rPr lang="de-DE" sz="1000" b="0" dirty="0" smtClean="0">
                          <a:solidFill>
                            <a:srgbClr val="FF0000"/>
                          </a:solidFill>
                          <a:effectLst/>
                        </a:rPr>
                        <a:t>Stoffwechsel</a:t>
                      </a:r>
                    </a:p>
                    <a:p>
                      <a:pPr marL="342900" lvl="0" indent="-342900">
                        <a:lnSpc>
                          <a:spcPct val="100000"/>
                        </a:lnSpc>
                        <a:spcBef>
                          <a:spcPts val="0"/>
                        </a:spcBef>
                        <a:spcAft>
                          <a:spcPts val="0"/>
                        </a:spcAft>
                        <a:buClr>
                          <a:srgbClr val="FF0000"/>
                        </a:buClr>
                        <a:buSzPts val="1200"/>
                        <a:buFont typeface="Symbol"/>
                        <a:buChar char=""/>
                        <a:tabLst>
                          <a:tab pos="230505" algn="l"/>
                        </a:tabLst>
                      </a:pP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i="1" dirty="0" smtClean="0">
                          <a:effectLst/>
                        </a:rPr>
                        <a:t>Lebensmittelunverträglichkeiten</a:t>
                      </a:r>
                    </a:p>
                    <a:p>
                      <a:pPr algn="l">
                        <a:lnSpc>
                          <a:spcPct val="100000"/>
                        </a:lnSpc>
                        <a:spcBef>
                          <a:spcPts val="0"/>
                        </a:spcBef>
                        <a:spcAft>
                          <a:spcPts val="0"/>
                        </a:spcAft>
                        <a:tabLst>
                          <a:tab pos="457200" algn="l"/>
                        </a:tabLst>
                      </a:pPr>
                      <a:endParaRPr lang="de-DE" sz="1000" b="1" i="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i="1" dirty="0" err="1">
                          <a:solidFill>
                            <a:srgbClr val="FF0000"/>
                          </a:solidFill>
                          <a:effectLst/>
                        </a:rPr>
                        <a:t>Lactoseintoleranz</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effectLst/>
                        </a:rPr>
                        <a:t>Ernährungssituation der Bevölkerung unter verschiedenen regionalen und globalen </a:t>
                      </a:r>
                      <a:r>
                        <a:rPr lang="de-DE" sz="1000" b="1" dirty="0" smtClean="0">
                          <a:effectLst/>
                        </a:rPr>
                        <a:t>Bedingungen</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Ernährungssituation von Kindern in einem Entwicklungsland</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737240">
                <a:tc>
                  <a:txBody>
                    <a:bodyPr/>
                    <a:lstStyle/>
                    <a:p>
                      <a:pPr algn="l">
                        <a:lnSpc>
                          <a:spcPct val="100000"/>
                        </a:lnSpc>
                        <a:spcBef>
                          <a:spcPts val="0"/>
                        </a:spcBef>
                        <a:spcAft>
                          <a:spcPts val="0"/>
                        </a:spcAft>
                        <a:tabLst>
                          <a:tab pos="457200" algn="l"/>
                        </a:tabLst>
                      </a:pPr>
                      <a:r>
                        <a:rPr lang="de-DE" sz="1000" dirty="0">
                          <a:solidFill>
                            <a:schemeClr val="tx1"/>
                          </a:solidFill>
                          <a:effectLst/>
                        </a:rPr>
                        <a:t>Bedeutung des Wassers</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Krankheitsbilder, Therapie und </a:t>
                      </a:r>
                      <a:r>
                        <a:rPr lang="de-DE" sz="1000" b="1" dirty="0" smtClean="0">
                          <a:solidFill>
                            <a:schemeClr val="tx1"/>
                          </a:solidFill>
                          <a:effectLst/>
                        </a:rPr>
                        <a:t>Prophylaxe</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Adipositas</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bl>
          </a:graphicData>
        </a:graphic>
      </p:graphicFrame>
      <p:sp>
        <p:nvSpPr>
          <p:cNvPr id="4" name="Rectangle 1"/>
          <p:cNvSpPr>
            <a:spLocks noChangeArrowheads="1"/>
          </p:cNvSpPr>
          <p:nvPr/>
        </p:nvSpPr>
        <p:spPr bwMode="auto">
          <a:xfrm>
            <a:off x="2098675" y="6572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feld 5"/>
          <p:cNvSpPr txBox="1"/>
          <p:nvPr/>
        </p:nvSpPr>
        <p:spPr>
          <a:xfrm>
            <a:off x="1619672" y="256490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8" name="Textfeld 7"/>
          <p:cNvSpPr txBox="1"/>
          <p:nvPr/>
        </p:nvSpPr>
        <p:spPr>
          <a:xfrm>
            <a:off x="1907704" y="292494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9" name="Textfeld 8"/>
          <p:cNvSpPr txBox="1"/>
          <p:nvPr/>
        </p:nvSpPr>
        <p:spPr>
          <a:xfrm>
            <a:off x="1619672" y="4797152"/>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1" name="Textfeld 10"/>
          <p:cNvSpPr txBox="1"/>
          <p:nvPr/>
        </p:nvSpPr>
        <p:spPr>
          <a:xfrm>
            <a:off x="4139952" y="1772816"/>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3" name="Textfeld 12"/>
          <p:cNvSpPr txBox="1"/>
          <p:nvPr/>
        </p:nvSpPr>
        <p:spPr>
          <a:xfrm>
            <a:off x="6156176" y="148478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4" name="Textfeld 13"/>
          <p:cNvSpPr txBox="1"/>
          <p:nvPr/>
        </p:nvSpPr>
        <p:spPr>
          <a:xfrm>
            <a:off x="6372200" y="472514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5" name="Textfeld 14"/>
          <p:cNvSpPr txBox="1"/>
          <p:nvPr/>
        </p:nvSpPr>
        <p:spPr>
          <a:xfrm>
            <a:off x="8493968" y="386104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6" name="Textfeld 15"/>
          <p:cNvSpPr txBox="1"/>
          <p:nvPr/>
        </p:nvSpPr>
        <p:spPr>
          <a:xfrm>
            <a:off x="7020272" y="5805264"/>
            <a:ext cx="648072" cy="707886"/>
          </a:xfrm>
          <a:prstGeom prst="rect">
            <a:avLst/>
          </a:prstGeom>
          <a:noFill/>
        </p:spPr>
        <p:txBody>
          <a:bodyPr wrap="square" rtlCol="0">
            <a:spAutoFit/>
          </a:bodyPr>
          <a:lstStyle/>
          <a:p>
            <a:endParaRPr lang="de-DE" sz="4000" dirty="0"/>
          </a:p>
        </p:txBody>
      </p:sp>
      <p:sp>
        <p:nvSpPr>
          <p:cNvPr id="18" name="Textfeld 17"/>
          <p:cNvSpPr txBox="1"/>
          <p:nvPr/>
        </p:nvSpPr>
        <p:spPr>
          <a:xfrm>
            <a:off x="6084168" y="602128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20" name="Textfeld 19"/>
          <p:cNvSpPr txBox="1"/>
          <p:nvPr/>
        </p:nvSpPr>
        <p:spPr>
          <a:xfrm>
            <a:off x="8316416" y="530120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7" name="Legende mit Linie 2 5"/>
          <p:cNvSpPr/>
          <p:nvPr/>
        </p:nvSpPr>
        <p:spPr>
          <a:xfrm>
            <a:off x="2915816" y="2132856"/>
            <a:ext cx="5832648" cy="2880320"/>
          </a:xfrm>
          <a:prstGeom prst="borderCallout2">
            <a:avLst>
              <a:gd name="adj1" fmla="val 18271"/>
              <a:gd name="adj2" fmla="val 133"/>
              <a:gd name="adj3" fmla="val 22362"/>
              <a:gd name="adj4" fmla="val -7112"/>
              <a:gd name="adj5" fmla="val 27116"/>
              <a:gd name="adj6" fmla="val -14023"/>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4000" dirty="0" smtClean="0">
                <a:sym typeface="Wingdings"/>
              </a:rPr>
              <a:t></a:t>
            </a:r>
            <a:r>
              <a:rPr lang="de-DE" sz="2000" b="1" u="sng" dirty="0" smtClean="0">
                <a:sym typeface="Wingdings"/>
              </a:rPr>
              <a:t>Umgang mit Fachwissen</a:t>
            </a:r>
          </a:p>
          <a:p>
            <a:r>
              <a:rPr lang="de-DE" dirty="0"/>
              <a:t>Die </a:t>
            </a:r>
            <a:r>
              <a:rPr lang="de-DE" dirty="0" err="1"/>
              <a:t>SuS</a:t>
            </a:r>
            <a:r>
              <a:rPr lang="de-DE" dirty="0"/>
              <a:t> systematisieren Lebensmittel nach ihrem Gehalt an Mineralstoffen und Vitaminen sowie resorptionsfördernden und –hemmenden Lebensmittelinhaltsstoffen (UF3).</a:t>
            </a:r>
          </a:p>
          <a:p>
            <a:r>
              <a:rPr lang="de-DE" dirty="0"/>
              <a:t> </a:t>
            </a:r>
          </a:p>
          <a:p>
            <a:r>
              <a:rPr lang="de-DE" dirty="0" smtClean="0">
                <a:sym typeface="Wingdings"/>
              </a:rPr>
              <a:t> Fokussierung auf die genannten Beispiele</a:t>
            </a:r>
            <a:endParaRPr lang="de-DE" dirty="0"/>
          </a:p>
        </p:txBody>
      </p:sp>
    </p:spTree>
    <p:extLst>
      <p:ext uri="{BB962C8B-B14F-4D97-AF65-F5344CB8AC3E}">
        <p14:creationId xmlns:p14="http://schemas.microsoft.com/office/powerpoint/2010/main" val="7014983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7</a:t>
            </a:fld>
            <a:endParaRPr lang="de-DE">
              <a:solidFill>
                <a:srgbClr val="808080"/>
              </a:solidFill>
            </a:endParaRPr>
          </a:p>
        </p:txBody>
      </p:sp>
      <p:sp>
        <p:nvSpPr>
          <p:cNvPr id="2" name="Titel 1"/>
          <p:cNvSpPr>
            <a:spLocks noGrp="1"/>
          </p:cNvSpPr>
          <p:nvPr>
            <p:ph type="title"/>
          </p:nvPr>
        </p:nvSpPr>
        <p:spPr>
          <a:xfrm>
            <a:off x="107504" y="260648"/>
            <a:ext cx="6696744" cy="648072"/>
          </a:xfrm>
          <a:noFill/>
        </p:spPr>
        <p:txBody>
          <a:bodyPr/>
          <a:lstStyle/>
          <a:p>
            <a:pPr algn="l"/>
            <a:r>
              <a:rPr lang="de-DE" sz="2400" b="1" dirty="0" smtClean="0">
                <a:latin typeface="Calibri" panose="020F0502020204030204" pitchFamily="34" charset="0"/>
              </a:rPr>
              <a:t>Vorgaben zum Zentralabitur 2017 (KLP: Grundkurs)</a:t>
            </a:r>
            <a:endParaRPr lang="de-DE" sz="2400" b="1" dirty="0">
              <a:latin typeface="Calibri" panose="020F0502020204030204" pitchFamily="34" charset="0"/>
            </a:endParaRPr>
          </a:p>
        </p:txBody>
      </p:sp>
      <p:graphicFrame>
        <p:nvGraphicFramePr>
          <p:cNvPr id="3" name="Tabelle 2"/>
          <p:cNvGraphicFramePr>
            <a:graphicFrameLocks noGrp="1"/>
          </p:cNvGraphicFramePr>
          <p:nvPr>
            <p:extLst>
              <p:ext uri="{D42A27DB-BD31-4B8C-83A1-F6EECF244321}">
                <p14:modId xmlns:p14="http://schemas.microsoft.com/office/powerpoint/2010/main" val="1419306693"/>
              </p:ext>
            </p:extLst>
          </p:nvPr>
        </p:nvGraphicFramePr>
        <p:xfrm>
          <a:off x="107504" y="980728"/>
          <a:ext cx="8928991" cy="5616623"/>
        </p:xfrm>
        <a:graphic>
          <a:graphicData uri="http://schemas.openxmlformats.org/drawingml/2006/table">
            <a:tbl>
              <a:tblPr firstRow="1" firstCol="1" bandRow="1">
                <a:tableStyleId>{5C22544A-7EE6-4342-B048-85BDC9FD1C3A}</a:tableStyleId>
              </a:tblPr>
              <a:tblGrid>
                <a:gridCol w="2231933"/>
                <a:gridCol w="2478176"/>
                <a:gridCol w="2144393"/>
                <a:gridCol w="2074489"/>
              </a:tblGrid>
              <a:tr h="566785">
                <a:tc>
                  <a:txBody>
                    <a:bodyPr/>
                    <a:lstStyle/>
                    <a:p>
                      <a:pPr algn="l">
                        <a:lnSpc>
                          <a:spcPts val="1200"/>
                        </a:lnSpc>
                        <a:spcBef>
                          <a:spcPts val="600"/>
                        </a:spcBef>
                        <a:spcAft>
                          <a:spcPts val="0"/>
                        </a:spcAft>
                        <a:tabLst>
                          <a:tab pos="457200" algn="l"/>
                        </a:tabLst>
                      </a:pPr>
                      <a:r>
                        <a:rPr lang="de-DE" sz="1100" dirty="0">
                          <a:solidFill>
                            <a:schemeClr val="tx1"/>
                          </a:solidFill>
                          <a:effectLst/>
                        </a:rPr>
                        <a:t>Physiologie der Ernährung</a:t>
                      </a:r>
                      <a:endParaRPr lang="de-DE" sz="1100" dirty="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Ernährung in verschiedenen </a:t>
                      </a:r>
                      <a:br>
                        <a:rPr lang="de-DE" sz="1100">
                          <a:solidFill>
                            <a:schemeClr val="tx1"/>
                          </a:solidFill>
                          <a:effectLst/>
                        </a:rPr>
                      </a:br>
                      <a:r>
                        <a:rPr lang="de-DE" sz="1100">
                          <a:solidFill>
                            <a:schemeClr val="tx1"/>
                          </a:solidFill>
                          <a:effectLst/>
                        </a:rPr>
                        <a:t>Lebensphasen und Lebens-situationen</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Pathophysiologie der </a:t>
                      </a:r>
                      <a:br>
                        <a:rPr lang="de-DE" sz="1100">
                          <a:solidFill>
                            <a:schemeClr val="tx1"/>
                          </a:solidFill>
                          <a:effectLst/>
                        </a:rPr>
                      </a:br>
                      <a:r>
                        <a:rPr lang="de-DE" sz="1100">
                          <a:solidFill>
                            <a:schemeClr val="tx1"/>
                          </a:solidFill>
                          <a:effectLst/>
                        </a:rPr>
                        <a:t>Ernährung</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Ernährungsökologie</a:t>
                      </a:r>
                      <a:endParaRPr lang="de-DE" sz="1100" dirty="0">
                        <a:solidFill>
                          <a:schemeClr val="tx1"/>
                        </a:solidFill>
                        <a:effectLst/>
                        <a:latin typeface="Arial"/>
                        <a:ea typeface="Times New Roman"/>
                      </a:endParaRPr>
                    </a:p>
                  </a:txBody>
                  <a:tcPr marL="37686" marR="37686" marT="29661" marB="19890"/>
                </a:tc>
              </a:tr>
              <a:tr h="1078149">
                <a:tc>
                  <a:txBody>
                    <a:bodyPr/>
                    <a:lstStyle/>
                    <a:p>
                      <a:pPr algn="l">
                        <a:lnSpc>
                          <a:spcPct val="100000"/>
                        </a:lnSpc>
                        <a:spcBef>
                          <a:spcPts val="0"/>
                        </a:spcBef>
                        <a:spcAft>
                          <a:spcPts val="0"/>
                        </a:spcAft>
                        <a:tabLst>
                          <a:tab pos="457200" algn="l"/>
                        </a:tabLst>
                      </a:pPr>
                      <a:r>
                        <a:rPr lang="de-DE" sz="1000" dirty="0">
                          <a:solidFill>
                            <a:schemeClr val="tx1"/>
                          </a:solidFill>
                          <a:effectLst/>
                        </a:rPr>
                        <a:t>Stoffwechsel der Hauptnährstoffe</a:t>
                      </a:r>
                    </a:p>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Physiologische und </a:t>
                      </a:r>
                      <a:r>
                        <a:rPr lang="de-DE" sz="1000" b="1" dirty="0" smtClean="0">
                          <a:effectLst/>
                        </a:rPr>
                        <a:t>stoffwechsel-physiologische </a:t>
                      </a:r>
                      <a:r>
                        <a:rPr lang="de-DE" sz="1000" b="1" dirty="0">
                          <a:effectLst/>
                        </a:rPr>
                        <a:t>Zusammenhänge und Lebensbedingungen </a:t>
                      </a:r>
                      <a:r>
                        <a:rPr lang="de-DE" sz="1000" b="1" dirty="0" smtClean="0">
                          <a:effectLst/>
                        </a:rPr>
                        <a:t>bei</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smtClean="0">
                          <a:solidFill>
                            <a:srgbClr val="FF0000"/>
                          </a:solidFill>
                          <a:effectLst/>
                        </a:rPr>
                        <a:t>Sportlern</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Schwangeren und Stillenden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Regulation der </a:t>
                      </a:r>
                      <a:r>
                        <a:rPr lang="de-DE" sz="1000" b="1" dirty="0" smtClean="0">
                          <a:effectLst/>
                        </a:rPr>
                        <a:t>Nährstoffaufnahme</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Hunger-Sättigungsregulation</a:t>
                      </a:r>
                    </a:p>
                    <a:p>
                      <a:pPr marL="457200">
                        <a:lnSpc>
                          <a:spcPct val="100000"/>
                        </a:lnSpc>
                        <a:spcBef>
                          <a:spcPts val="0"/>
                        </a:spcBef>
                        <a:spcAft>
                          <a:spcPts val="0"/>
                        </a:spcAft>
                      </a:pPr>
                      <a:r>
                        <a:rPr lang="de-DE" sz="1000" dirty="0">
                          <a:effectLst/>
                        </a:rPr>
                        <a:t> </a:t>
                      </a:r>
                      <a:endParaRPr lang="de-DE" sz="1000" dirty="0">
                        <a:effectLst/>
                        <a:latin typeface="Calibri"/>
                        <a:ea typeface="Calibri"/>
                        <a:cs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Ernährung als mehrdimensionales Phänomen</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Vitamine und </a:t>
                      </a:r>
                      <a:r>
                        <a:rPr lang="de-DE" sz="1000" dirty="0" smtClean="0">
                          <a:solidFill>
                            <a:schemeClr val="tx1"/>
                          </a:solidFill>
                          <a:effectLst/>
                        </a:rPr>
                        <a:t>Mineralstoffe</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Eisen, Calcium</a:t>
                      </a: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b="0" dirty="0">
                          <a:solidFill>
                            <a:srgbClr val="FF0000"/>
                          </a:solidFill>
                          <a:effectLst/>
                        </a:rPr>
                        <a:t>Vitamin A, D, C, </a:t>
                      </a:r>
                      <a:r>
                        <a:rPr lang="en-US" sz="1000" b="0" dirty="0" err="1">
                          <a:solidFill>
                            <a:srgbClr val="FF0000"/>
                          </a:solidFill>
                          <a:effectLst/>
                        </a:rPr>
                        <a:t>Folsäure</a:t>
                      </a: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Nährstoff- und Energiebedarf</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Stoffwechselprozesse und Stoffwechselstörungen</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Vollwerternährung und alternative </a:t>
                      </a:r>
                      <a:r>
                        <a:rPr lang="de-DE" sz="1000" b="1" dirty="0" smtClean="0">
                          <a:solidFill>
                            <a:schemeClr val="tx1"/>
                          </a:solidFill>
                          <a:effectLst/>
                        </a:rPr>
                        <a:t>Ernährungsformen</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effectLst/>
                        </a:rPr>
                        <a:t>Prinzipien vegetarischer Ernährungsformen</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Nährstoffträger</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Prinzipien für die Zusammenstellung einer bedarfsgerechten Kost</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Formen der Fehlernährung</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Strategien der </a:t>
                      </a:r>
                      <a:r>
                        <a:rPr lang="de-DE" sz="1000" b="1" dirty="0" smtClean="0">
                          <a:effectLst/>
                        </a:rPr>
                        <a:t>Wirtschaft</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bio- und gentechnologische Verfahren in der Getreideproduktion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r>
              <a:tr h="1419059">
                <a:tc>
                  <a:txBody>
                    <a:bodyPr/>
                    <a:lstStyle/>
                    <a:p>
                      <a:pPr algn="l">
                        <a:lnSpc>
                          <a:spcPct val="100000"/>
                        </a:lnSpc>
                        <a:spcBef>
                          <a:spcPts val="0"/>
                        </a:spcBef>
                        <a:spcAft>
                          <a:spcPts val="0"/>
                        </a:spcAft>
                        <a:tabLst>
                          <a:tab pos="457200" algn="l"/>
                        </a:tabLst>
                      </a:pPr>
                      <a:r>
                        <a:rPr lang="de-DE" sz="1000" dirty="0">
                          <a:solidFill>
                            <a:schemeClr val="tx1"/>
                          </a:solidFill>
                          <a:effectLst/>
                        </a:rPr>
                        <a:t>Hormonelle </a:t>
                      </a:r>
                      <a:r>
                        <a:rPr lang="de-DE" sz="1000" dirty="0" smtClean="0">
                          <a:solidFill>
                            <a:schemeClr val="tx1"/>
                          </a:solidFill>
                          <a:effectLst/>
                        </a:rPr>
                        <a:t>Regulation</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Calcium-</a:t>
                      </a:r>
                      <a:r>
                        <a:rPr lang="de-DE" sz="1000" b="0" dirty="0" smtClean="0">
                          <a:solidFill>
                            <a:srgbClr val="FF0000"/>
                          </a:solidFill>
                          <a:effectLst/>
                        </a:rPr>
                        <a:t>Stoffwechsel</a:t>
                      </a:r>
                    </a:p>
                    <a:p>
                      <a:pPr marL="342900" lvl="0" indent="-342900">
                        <a:lnSpc>
                          <a:spcPct val="100000"/>
                        </a:lnSpc>
                        <a:spcBef>
                          <a:spcPts val="0"/>
                        </a:spcBef>
                        <a:spcAft>
                          <a:spcPts val="0"/>
                        </a:spcAft>
                        <a:buClr>
                          <a:srgbClr val="FF0000"/>
                        </a:buClr>
                        <a:buSzPts val="1200"/>
                        <a:buFont typeface="Symbol"/>
                        <a:buChar char=""/>
                        <a:tabLst>
                          <a:tab pos="230505" algn="l"/>
                        </a:tabLst>
                      </a:pP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i="1" dirty="0" smtClean="0">
                          <a:effectLst/>
                        </a:rPr>
                        <a:t>Lebensmittelunverträglichkeiten</a:t>
                      </a:r>
                    </a:p>
                    <a:p>
                      <a:pPr algn="l">
                        <a:lnSpc>
                          <a:spcPct val="100000"/>
                        </a:lnSpc>
                        <a:spcBef>
                          <a:spcPts val="0"/>
                        </a:spcBef>
                        <a:spcAft>
                          <a:spcPts val="0"/>
                        </a:spcAft>
                        <a:tabLst>
                          <a:tab pos="457200" algn="l"/>
                        </a:tabLst>
                      </a:pPr>
                      <a:endParaRPr lang="de-DE" sz="1000" b="1" i="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i="1" dirty="0" err="1">
                          <a:solidFill>
                            <a:srgbClr val="FF0000"/>
                          </a:solidFill>
                          <a:effectLst/>
                        </a:rPr>
                        <a:t>Lactoseintoleranz</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effectLst/>
                        </a:rPr>
                        <a:t>Ernährungssituation der Bevölkerung unter verschiedenen regionalen und globalen </a:t>
                      </a:r>
                      <a:r>
                        <a:rPr lang="de-DE" sz="1000" b="1" dirty="0" smtClean="0">
                          <a:effectLst/>
                        </a:rPr>
                        <a:t>Bedingungen</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Ernährungssituation von Kindern in einem Entwicklungsland</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737240">
                <a:tc>
                  <a:txBody>
                    <a:bodyPr/>
                    <a:lstStyle/>
                    <a:p>
                      <a:pPr algn="l">
                        <a:lnSpc>
                          <a:spcPct val="100000"/>
                        </a:lnSpc>
                        <a:spcBef>
                          <a:spcPts val="0"/>
                        </a:spcBef>
                        <a:spcAft>
                          <a:spcPts val="0"/>
                        </a:spcAft>
                        <a:tabLst>
                          <a:tab pos="457200" algn="l"/>
                        </a:tabLst>
                      </a:pPr>
                      <a:r>
                        <a:rPr lang="de-DE" sz="1000" dirty="0">
                          <a:solidFill>
                            <a:schemeClr val="tx1"/>
                          </a:solidFill>
                          <a:effectLst/>
                        </a:rPr>
                        <a:t>Bedeutung des Wassers</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Krankheitsbilder, Therapie und </a:t>
                      </a:r>
                      <a:r>
                        <a:rPr lang="de-DE" sz="1000" b="1" dirty="0" smtClean="0">
                          <a:solidFill>
                            <a:schemeClr val="tx1"/>
                          </a:solidFill>
                          <a:effectLst/>
                        </a:rPr>
                        <a:t>Prophylaxe</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Adipositas</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bl>
          </a:graphicData>
        </a:graphic>
      </p:graphicFrame>
      <p:sp>
        <p:nvSpPr>
          <p:cNvPr id="4" name="Rectangle 1"/>
          <p:cNvSpPr>
            <a:spLocks noChangeArrowheads="1"/>
          </p:cNvSpPr>
          <p:nvPr/>
        </p:nvSpPr>
        <p:spPr bwMode="auto">
          <a:xfrm>
            <a:off x="2098675" y="6572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feld 5"/>
          <p:cNvSpPr txBox="1"/>
          <p:nvPr/>
        </p:nvSpPr>
        <p:spPr>
          <a:xfrm>
            <a:off x="1619672" y="256490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8" name="Textfeld 7"/>
          <p:cNvSpPr txBox="1"/>
          <p:nvPr/>
        </p:nvSpPr>
        <p:spPr>
          <a:xfrm>
            <a:off x="1907704" y="292494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9" name="Textfeld 8"/>
          <p:cNvSpPr txBox="1"/>
          <p:nvPr/>
        </p:nvSpPr>
        <p:spPr>
          <a:xfrm>
            <a:off x="1619672" y="4797152"/>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1" name="Textfeld 10"/>
          <p:cNvSpPr txBox="1"/>
          <p:nvPr/>
        </p:nvSpPr>
        <p:spPr>
          <a:xfrm>
            <a:off x="4139952" y="1772816"/>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3" name="Textfeld 12"/>
          <p:cNvSpPr txBox="1"/>
          <p:nvPr/>
        </p:nvSpPr>
        <p:spPr>
          <a:xfrm>
            <a:off x="6156176" y="148478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4" name="Textfeld 13"/>
          <p:cNvSpPr txBox="1"/>
          <p:nvPr/>
        </p:nvSpPr>
        <p:spPr>
          <a:xfrm>
            <a:off x="6372200" y="472514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5" name="Textfeld 14"/>
          <p:cNvSpPr txBox="1"/>
          <p:nvPr/>
        </p:nvSpPr>
        <p:spPr>
          <a:xfrm>
            <a:off x="8493968" y="386104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6" name="Textfeld 15"/>
          <p:cNvSpPr txBox="1"/>
          <p:nvPr/>
        </p:nvSpPr>
        <p:spPr>
          <a:xfrm>
            <a:off x="7020272" y="5805264"/>
            <a:ext cx="648072" cy="707886"/>
          </a:xfrm>
          <a:prstGeom prst="rect">
            <a:avLst/>
          </a:prstGeom>
          <a:noFill/>
        </p:spPr>
        <p:txBody>
          <a:bodyPr wrap="square" rtlCol="0">
            <a:spAutoFit/>
          </a:bodyPr>
          <a:lstStyle/>
          <a:p>
            <a:endParaRPr lang="de-DE" sz="4000" dirty="0"/>
          </a:p>
        </p:txBody>
      </p:sp>
      <p:sp>
        <p:nvSpPr>
          <p:cNvPr id="18" name="Textfeld 17"/>
          <p:cNvSpPr txBox="1"/>
          <p:nvPr/>
        </p:nvSpPr>
        <p:spPr>
          <a:xfrm>
            <a:off x="6084168" y="602128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20" name="Textfeld 19"/>
          <p:cNvSpPr txBox="1"/>
          <p:nvPr/>
        </p:nvSpPr>
        <p:spPr>
          <a:xfrm>
            <a:off x="8316416" y="530120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7" name="Legende mit Linie 2 5"/>
          <p:cNvSpPr/>
          <p:nvPr/>
        </p:nvSpPr>
        <p:spPr>
          <a:xfrm>
            <a:off x="3347864" y="2564904"/>
            <a:ext cx="5400600" cy="2652102"/>
          </a:xfrm>
          <a:prstGeom prst="borderCallout2">
            <a:avLst>
              <a:gd name="adj1" fmla="val 27370"/>
              <a:gd name="adj2" fmla="val -102"/>
              <a:gd name="adj3" fmla="val 27849"/>
              <a:gd name="adj4" fmla="val -9848"/>
              <a:gd name="adj5" fmla="val 28402"/>
              <a:gd name="adj6" fmla="val -17273"/>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4000" dirty="0" smtClean="0">
                <a:sym typeface="Wingdings"/>
              </a:rPr>
              <a:t></a:t>
            </a:r>
            <a:r>
              <a:rPr lang="de-DE" sz="2000" b="1" u="sng" dirty="0" smtClean="0">
                <a:sym typeface="Wingdings"/>
              </a:rPr>
              <a:t>Kommunikation</a:t>
            </a:r>
          </a:p>
          <a:p>
            <a:r>
              <a:rPr lang="de-DE" dirty="0"/>
              <a:t>Die SuS beschreiben und präsentieren Resorption und Stoffwechsel </a:t>
            </a:r>
            <a:r>
              <a:rPr lang="de-DE" dirty="0" smtClean="0"/>
              <a:t>... </a:t>
            </a:r>
            <a:r>
              <a:rPr lang="de-DE" dirty="0"/>
              <a:t>ausgewählter Vitamine und Mineralstoffe in unterschiedlichen fachspezifischen Darstellungsformen (K3). </a:t>
            </a:r>
            <a:endParaRPr lang="de-DE" dirty="0" smtClean="0"/>
          </a:p>
          <a:p>
            <a:endParaRPr lang="de-DE" dirty="0"/>
          </a:p>
          <a:p>
            <a:r>
              <a:rPr lang="de-DE" dirty="0" smtClean="0">
                <a:sym typeface="Wingdings"/>
              </a:rPr>
              <a:t> </a:t>
            </a:r>
            <a:r>
              <a:rPr lang="de-DE" dirty="0">
                <a:sym typeface="Wingdings"/>
              </a:rPr>
              <a:t>Fokussierung auf die genannten </a:t>
            </a:r>
            <a:r>
              <a:rPr lang="de-DE" dirty="0" smtClean="0">
                <a:sym typeface="Wingdings"/>
              </a:rPr>
              <a:t>Beispiele</a:t>
            </a:r>
            <a:endParaRPr lang="de-DE" dirty="0"/>
          </a:p>
        </p:txBody>
      </p:sp>
    </p:spTree>
    <p:extLst>
      <p:ext uri="{BB962C8B-B14F-4D97-AF65-F5344CB8AC3E}">
        <p14:creationId xmlns:p14="http://schemas.microsoft.com/office/powerpoint/2010/main" val="35523037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8</a:t>
            </a:fld>
            <a:endParaRPr lang="de-DE">
              <a:solidFill>
                <a:srgbClr val="808080"/>
              </a:solidFill>
            </a:endParaRPr>
          </a:p>
        </p:txBody>
      </p:sp>
      <p:sp>
        <p:nvSpPr>
          <p:cNvPr id="2" name="Titel 1"/>
          <p:cNvSpPr>
            <a:spLocks noGrp="1"/>
          </p:cNvSpPr>
          <p:nvPr>
            <p:ph type="title"/>
          </p:nvPr>
        </p:nvSpPr>
        <p:spPr>
          <a:xfrm>
            <a:off x="107504" y="260648"/>
            <a:ext cx="6696744" cy="648072"/>
          </a:xfrm>
          <a:noFill/>
        </p:spPr>
        <p:txBody>
          <a:bodyPr/>
          <a:lstStyle/>
          <a:p>
            <a:pPr algn="l"/>
            <a:r>
              <a:rPr lang="de-DE" sz="2400" b="1" dirty="0" smtClean="0">
                <a:latin typeface="Calibri" panose="020F0502020204030204" pitchFamily="34" charset="0"/>
              </a:rPr>
              <a:t>Vorgaben zum Zentralabitur 2017 (KLP: Grundkurs)</a:t>
            </a:r>
            <a:endParaRPr lang="de-DE" sz="2400" b="1" dirty="0">
              <a:latin typeface="Calibri" panose="020F0502020204030204" pitchFamily="34" charset="0"/>
            </a:endParaRPr>
          </a:p>
        </p:txBody>
      </p:sp>
      <p:graphicFrame>
        <p:nvGraphicFramePr>
          <p:cNvPr id="3" name="Tabelle 2"/>
          <p:cNvGraphicFramePr>
            <a:graphicFrameLocks noGrp="1"/>
          </p:cNvGraphicFramePr>
          <p:nvPr>
            <p:extLst>
              <p:ext uri="{D42A27DB-BD31-4B8C-83A1-F6EECF244321}">
                <p14:modId xmlns:p14="http://schemas.microsoft.com/office/powerpoint/2010/main" val="1948812429"/>
              </p:ext>
            </p:extLst>
          </p:nvPr>
        </p:nvGraphicFramePr>
        <p:xfrm>
          <a:off x="107504" y="980728"/>
          <a:ext cx="8928991" cy="5616623"/>
        </p:xfrm>
        <a:graphic>
          <a:graphicData uri="http://schemas.openxmlformats.org/drawingml/2006/table">
            <a:tbl>
              <a:tblPr firstRow="1" firstCol="1" bandRow="1">
                <a:tableStyleId>{5C22544A-7EE6-4342-B048-85BDC9FD1C3A}</a:tableStyleId>
              </a:tblPr>
              <a:tblGrid>
                <a:gridCol w="2231933"/>
                <a:gridCol w="2478176"/>
                <a:gridCol w="2144393"/>
                <a:gridCol w="2074489"/>
              </a:tblGrid>
              <a:tr h="566785">
                <a:tc>
                  <a:txBody>
                    <a:bodyPr/>
                    <a:lstStyle/>
                    <a:p>
                      <a:pPr algn="l">
                        <a:lnSpc>
                          <a:spcPts val="1200"/>
                        </a:lnSpc>
                        <a:spcBef>
                          <a:spcPts val="600"/>
                        </a:spcBef>
                        <a:spcAft>
                          <a:spcPts val="0"/>
                        </a:spcAft>
                        <a:tabLst>
                          <a:tab pos="457200" algn="l"/>
                        </a:tabLst>
                      </a:pPr>
                      <a:r>
                        <a:rPr lang="de-DE" sz="1100" dirty="0">
                          <a:solidFill>
                            <a:schemeClr val="tx1"/>
                          </a:solidFill>
                          <a:effectLst/>
                        </a:rPr>
                        <a:t>Physiologie der Ernährung</a:t>
                      </a:r>
                      <a:endParaRPr lang="de-DE" sz="1100" dirty="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Ernährung in verschiedenen </a:t>
                      </a:r>
                      <a:br>
                        <a:rPr lang="de-DE" sz="1100">
                          <a:solidFill>
                            <a:schemeClr val="tx1"/>
                          </a:solidFill>
                          <a:effectLst/>
                        </a:rPr>
                      </a:br>
                      <a:r>
                        <a:rPr lang="de-DE" sz="1100">
                          <a:solidFill>
                            <a:schemeClr val="tx1"/>
                          </a:solidFill>
                          <a:effectLst/>
                        </a:rPr>
                        <a:t>Lebensphasen und Lebens-situationen</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Pathophysiologie der </a:t>
                      </a:r>
                      <a:br>
                        <a:rPr lang="de-DE" sz="1100">
                          <a:solidFill>
                            <a:schemeClr val="tx1"/>
                          </a:solidFill>
                          <a:effectLst/>
                        </a:rPr>
                      </a:br>
                      <a:r>
                        <a:rPr lang="de-DE" sz="1100">
                          <a:solidFill>
                            <a:schemeClr val="tx1"/>
                          </a:solidFill>
                          <a:effectLst/>
                        </a:rPr>
                        <a:t>Ernährung</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Ernährungsökologie</a:t>
                      </a:r>
                      <a:endParaRPr lang="de-DE" sz="1100" dirty="0">
                        <a:solidFill>
                          <a:schemeClr val="tx1"/>
                        </a:solidFill>
                        <a:effectLst/>
                        <a:latin typeface="Arial"/>
                        <a:ea typeface="Times New Roman"/>
                      </a:endParaRPr>
                    </a:p>
                  </a:txBody>
                  <a:tcPr marL="37686" marR="37686" marT="29661" marB="19890"/>
                </a:tc>
              </a:tr>
              <a:tr h="1078149">
                <a:tc>
                  <a:txBody>
                    <a:bodyPr/>
                    <a:lstStyle/>
                    <a:p>
                      <a:pPr algn="l">
                        <a:lnSpc>
                          <a:spcPct val="100000"/>
                        </a:lnSpc>
                        <a:spcBef>
                          <a:spcPts val="0"/>
                        </a:spcBef>
                        <a:spcAft>
                          <a:spcPts val="0"/>
                        </a:spcAft>
                        <a:tabLst>
                          <a:tab pos="457200" algn="l"/>
                        </a:tabLst>
                      </a:pPr>
                      <a:r>
                        <a:rPr lang="de-DE" sz="1000" dirty="0">
                          <a:solidFill>
                            <a:schemeClr val="tx1"/>
                          </a:solidFill>
                          <a:effectLst/>
                        </a:rPr>
                        <a:t>Stoffwechsel der Hauptnährstoffe</a:t>
                      </a:r>
                    </a:p>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Physiologische und </a:t>
                      </a:r>
                      <a:r>
                        <a:rPr lang="de-DE" sz="1000" b="1" dirty="0" smtClean="0">
                          <a:effectLst/>
                        </a:rPr>
                        <a:t>stoffwechsel-physiologische </a:t>
                      </a:r>
                      <a:r>
                        <a:rPr lang="de-DE" sz="1000" b="1" dirty="0">
                          <a:effectLst/>
                        </a:rPr>
                        <a:t>Zusammenhänge und Lebensbedingungen </a:t>
                      </a:r>
                      <a:r>
                        <a:rPr lang="de-DE" sz="1000" b="1" dirty="0" smtClean="0">
                          <a:effectLst/>
                        </a:rPr>
                        <a:t>bei</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smtClean="0">
                          <a:solidFill>
                            <a:srgbClr val="FF0000"/>
                          </a:solidFill>
                          <a:effectLst/>
                        </a:rPr>
                        <a:t>Sportlern</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Schwangeren und Stillenden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Regulation der </a:t>
                      </a:r>
                      <a:r>
                        <a:rPr lang="de-DE" sz="1000" b="1" dirty="0" smtClean="0">
                          <a:effectLst/>
                        </a:rPr>
                        <a:t>Nährstoffaufnahme</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Hunger-Sättigungsregulation</a:t>
                      </a:r>
                    </a:p>
                    <a:p>
                      <a:pPr marL="457200">
                        <a:lnSpc>
                          <a:spcPct val="100000"/>
                        </a:lnSpc>
                        <a:spcBef>
                          <a:spcPts val="0"/>
                        </a:spcBef>
                        <a:spcAft>
                          <a:spcPts val="0"/>
                        </a:spcAft>
                      </a:pPr>
                      <a:r>
                        <a:rPr lang="de-DE" sz="1000" dirty="0">
                          <a:effectLst/>
                        </a:rPr>
                        <a:t> </a:t>
                      </a:r>
                      <a:endParaRPr lang="de-DE" sz="1000" dirty="0">
                        <a:effectLst/>
                        <a:latin typeface="Calibri"/>
                        <a:ea typeface="Calibri"/>
                        <a:cs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Ernährung als mehrdimensionales Phänomen</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Vitamine und </a:t>
                      </a:r>
                      <a:r>
                        <a:rPr lang="de-DE" sz="1000" dirty="0" smtClean="0">
                          <a:solidFill>
                            <a:schemeClr val="tx1"/>
                          </a:solidFill>
                          <a:effectLst/>
                        </a:rPr>
                        <a:t>Mineralstoffe</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Eisen, Calcium</a:t>
                      </a: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b="0" dirty="0">
                          <a:solidFill>
                            <a:srgbClr val="FF0000"/>
                          </a:solidFill>
                          <a:effectLst/>
                        </a:rPr>
                        <a:t>Vitamin A, D, C, </a:t>
                      </a:r>
                      <a:r>
                        <a:rPr lang="en-US" sz="1000" b="0" dirty="0" err="1">
                          <a:solidFill>
                            <a:srgbClr val="FF0000"/>
                          </a:solidFill>
                          <a:effectLst/>
                        </a:rPr>
                        <a:t>Folsäure</a:t>
                      </a: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Nährstoff- und Energiebedarf</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Stoffwechselprozesse und Stoffwechselstörungen</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Vollwerternährung und alternative </a:t>
                      </a:r>
                      <a:r>
                        <a:rPr lang="de-DE" sz="1000" b="1" dirty="0" smtClean="0">
                          <a:solidFill>
                            <a:schemeClr val="tx1"/>
                          </a:solidFill>
                          <a:effectLst/>
                        </a:rPr>
                        <a:t>Ernährungsformen</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effectLst/>
                        </a:rPr>
                        <a:t>Prinzipien vegetarischer Ernährungsformen</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Nährstoffträger</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Prinzipien für die Zusammenstellung einer bedarfsgerechten Kost</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Formen der Fehlernährung</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Strategien der </a:t>
                      </a:r>
                      <a:r>
                        <a:rPr lang="de-DE" sz="1000" b="1" dirty="0" smtClean="0">
                          <a:effectLst/>
                        </a:rPr>
                        <a:t>Wirtschaft</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bio- und gentechnologische Verfahren in der Getreideproduktion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r>
              <a:tr h="1419059">
                <a:tc>
                  <a:txBody>
                    <a:bodyPr/>
                    <a:lstStyle/>
                    <a:p>
                      <a:pPr algn="l">
                        <a:lnSpc>
                          <a:spcPct val="100000"/>
                        </a:lnSpc>
                        <a:spcBef>
                          <a:spcPts val="0"/>
                        </a:spcBef>
                        <a:spcAft>
                          <a:spcPts val="0"/>
                        </a:spcAft>
                        <a:tabLst>
                          <a:tab pos="457200" algn="l"/>
                        </a:tabLst>
                      </a:pPr>
                      <a:r>
                        <a:rPr lang="de-DE" sz="1000" dirty="0">
                          <a:solidFill>
                            <a:schemeClr val="tx1"/>
                          </a:solidFill>
                          <a:effectLst/>
                        </a:rPr>
                        <a:t>Hormonelle </a:t>
                      </a:r>
                      <a:r>
                        <a:rPr lang="de-DE" sz="1000" dirty="0" smtClean="0">
                          <a:solidFill>
                            <a:schemeClr val="tx1"/>
                          </a:solidFill>
                          <a:effectLst/>
                        </a:rPr>
                        <a:t>Regulation</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Calcium-</a:t>
                      </a:r>
                      <a:r>
                        <a:rPr lang="de-DE" sz="1000" b="0" dirty="0" smtClean="0">
                          <a:solidFill>
                            <a:srgbClr val="FF0000"/>
                          </a:solidFill>
                          <a:effectLst/>
                        </a:rPr>
                        <a:t>Stoffwechsel</a:t>
                      </a:r>
                    </a:p>
                    <a:p>
                      <a:pPr marL="342900" lvl="0" indent="-342900">
                        <a:lnSpc>
                          <a:spcPct val="100000"/>
                        </a:lnSpc>
                        <a:spcBef>
                          <a:spcPts val="0"/>
                        </a:spcBef>
                        <a:spcAft>
                          <a:spcPts val="0"/>
                        </a:spcAft>
                        <a:buClr>
                          <a:srgbClr val="FF0000"/>
                        </a:buClr>
                        <a:buSzPts val="1200"/>
                        <a:buFont typeface="Symbol"/>
                        <a:buChar char=""/>
                        <a:tabLst>
                          <a:tab pos="230505" algn="l"/>
                        </a:tabLst>
                      </a:pP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i="1" dirty="0" smtClean="0">
                          <a:effectLst/>
                        </a:rPr>
                        <a:t>Lebensmittelunverträglichkeiten</a:t>
                      </a:r>
                    </a:p>
                    <a:p>
                      <a:pPr algn="l">
                        <a:lnSpc>
                          <a:spcPct val="100000"/>
                        </a:lnSpc>
                        <a:spcBef>
                          <a:spcPts val="0"/>
                        </a:spcBef>
                        <a:spcAft>
                          <a:spcPts val="0"/>
                        </a:spcAft>
                        <a:tabLst>
                          <a:tab pos="457200" algn="l"/>
                        </a:tabLst>
                      </a:pPr>
                      <a:endParaRPr lang="de-DE" sz="1000" b="1" i="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i="1" dirty="0" err="1">
                          <a:solidFill>
                            <a:srgbClr val="FF0000"/>
                          </a:solidFill>
                          <a:effectLst/>
                        </a:rPr>
                        <a:t>Lactoseintoleranz</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effectLst/>
                        </a:rPr>
                        <a:t>Ernährungssituation der Bevölkerung unter verschiedenen regionalen und globalen </a:t>
                      </a:r>
                      <a:r>
                        <a:rPr lang="de-DE" sz="1000" b="1" dirty="0" smtClean="0">
                          <a:effectLst/>
                        </a:rPr>
                        <a:t>Bedingungen</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Ernährungssituation von Kindern in einem Entwicklungsland</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737240">
                <a:tc>
                  <a:txBody>
                    <a:bodyPr/>
                    <a:lstStyle/>
                    <a:p>
                      <a:pPr algn="l">
                        <a:lnSpc>
                          <a:spcPct val="100000"/>
                        </a:lnSpc>
                        <a:spcBef>
                          <a:spcPts val="0"/>
                        </a:spcBef>
                        <a:spcAft>
                          <a:spcPts val="0"/>
                        </a:spcAft>
                        <a:tabLst>
                          <a:tab pos="457200" algn="l"/>
                        </a:tabLst>
                      </a:pPr>
                      <a:r>
                        <a:rPr lang="de-DE" sz="1000" dirty="0">
                          <a:solidFill>
                            <a:schemeClr val="tx1"/>
                          </a:solidFill>
                          <a:effectLst/>
                        </a:rPr>
                        <a:t>Bedeutung des Wassers</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Krankheitsbilder, Therapie und </a:t>
                      </a:r>
                      <a:r>
                        <a:rPr lang="de-DE" sz="1000" b="1" dirty="0" smtClean="0">
                          <a:solidFill>
                            <a:schemeClr val="tx1"/>
                          </a:solidFill>
                          <a:effectLst/>
                        </a:rPr>
                        <a:t>Prophylaxe</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Adipositas</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bl>
          </a:graphicData>
        </a:graphic>
      </p:graphicFrame>
      <p:sp>
        <p:nvSpPr>
          <p:cNvPr id="4" name="Rectangle 1"/>
          <p:cNvSpPr>
            <a:spLocks noChangeArrowheads="1"/>
          </p:cNvSpPr>
          <p:nvPr/>
        </p:nvSpPr>
        <p:spPr bwMode="auto">
          <a:xfrm>
            <a:off x="2098675" y="6572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feld 5"/>
          <p:cNvSpPr txBox="1"/>
          <p:nvPr/>
        </p:nvSpPr>
        <p:spPr>
          <a:xfrm>
            <a:off x="1619672" y="256490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8" name="Textfeld 7"/>
          <p:cNvSpPr txBox="1"/>
          <p:nvPr/>
        </p:nvSpPr>
        <p:spPr>
          <a:xfrm>
            <a:off x="1907704" y="292494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9" name="Textfeld 8"/>
          <p:cNvSpPr txBox="1"/>
          <p:nvPr/>
        </p:nvSpPr>
        <p:spPr>
          <a:xfrm>
            <a:off x="1619672" y="4797152"/>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1" name="Textfeld 10"/>
          <p:cNvSpPr txBox="1"/>
          <p:nvPr/>
        </p:nvSpPr>
        <p:spPr>
          <a:xfrm>
            <a:off x="4139952" y="1772816"/>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3" name="Textfeld 12"/>
          <p:cNvSpPr txBox="1"/>
          <p:nvPr/>
        </p:nvSpPr>
        <p:spPr>
          <a:xfrm>
            <a:off x="6156176" y="148478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4" name="Textfeld 13"/>
          <p:cNvSpPr txBox="1"/>
          <p:nvPr/>
        </p:nvSpPr>
        <p:spPr>
          <a:xfrm>
            <a:off x="6372200" y="472514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5" name="Textfeld 14"/>
          <p:cNvSpPr txBox="1"/>
          <p:nvPr/>
        </p:nvSpPr>
        <p:spPr>
          <a:xfrm>
            <a:off x="8493968" y="386104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6" name="Textfeld 15"/>
          <p:cNvSpPr txBox="1"/>
          <p:nvPr/>
        </p:nvSpPr>
        <p:spPr>
          <a:xfrm>
            <a:off x="7020272" y="5805264"/>
            <a:ext cx="648072" cy="707886"/>
          </a:xfrm>
          <a:prstGeom prst="rect">
            <a:avLst/>
          </a:prstGeom>
          <a:noFill/>
        </p:spPr>
        <p:txBody>
          <a:bodyPr wrap="square" rtlCol="0">
            <a:spAutoFit/>
          </a:bodyPr>
          <a:lstStyle/>
          <a:p>
            <a:endParaRPr lang="de-DE" sz="4000" dirty="0"/>
          </a:p>
        </p:txBody>
      </p:sp>
      <p:sp>
        <p:nvSpPr>
          <p:cNvPr id="18" name="Textfeld 17"/>
          <p:cNvSpPr txBox="1"/>
          <p:nvPr/>
        </p:nvSpPr>
        <p:spPr>
          <a:xfrm>
            <a:off x="6084168" y="602128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20" name="Textfeld 19"/>
          <p:cNvSpPr txBox="1"/>
          <p:nvPr/>
        </p:nvSpPr>
        <p:spPr>
          <a:xfrm>
            <a:off x="8316416" y="530120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7" name="Legende mit Linie 2 5"/>
          <p:cNvSpPr/>
          <p:nvPr/>
        </p:nvSpPr>
        <p:spPr>
          <a:xfrm>
            <a:off x="3347864" y="2564904"/>
            <a:ext cx="5400600" cy="2652102"/>
          </a:xfrm>
          <a:prstGeom prst="borderCallout2">
            <a:avLst>
              <a:gd name="adj1" fmla="val 25455"/>
              <a:gd name="adj2" fmla="val 133"/>
              <a:gd name="adj3" fmla="val 27370"/>
              <a:gd name="adj4" fmla="val -8671"/>
              <a:gd name="adj5" fmla="val 28402"/>
              <a:gd name="adj6" fmla="val -17509"/>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4000" dirty="0" smtClean="0">
                <a:sym typeface="Wingdings"/>
              </a:rPr>
              <a:t></a:t>
            </a:r>
            <a:r>
              <a:rPr lang="de-DE" sz="2000" b="1" u="sng" dirty="0" smtClean="0">
                <a:sym typeface="Wingdings"/>
              </a:rPr>
              <a:t>Erkenntnisgewinnung</a:t>
            </a:r>
          </a:p>
          <a:p>
            <a:r>
              <a:rPr lang="de-DE" dirty="0"/>
              <a:t>Die SuS führen gesundheitliche Probleme auf Vitamin- und Mineralstoffmangel als Folge negativer Nährstoffbilanzen zurück und werten entsprechende Untersuchungsdaten </a:t>
            </a:r>
            <a:r>
              <a:rPr lang="de-DE" dirty="0" smtClean="0"/>
              <a:t>dazu aus </a:t>
            </a:r>
            <a:r>
              <a:rPr lang="de-DE" dirty="0"/>
              <a:t>(E1, E5).</a:t>
            </a:r>
          </a:p>
          <a:p>
            <a:endParaRPr lang="de-DE" dirty="0"/>
          </a:p>
          <a:p>
            <a:r>
              <a:rPr lang="de-DE" dirty="0" smtClean="0">
                <a:sym typeface="Wingdings"/>
              </a:rPr>
              <a:t> </a:t>
            </a:r>
            <a:r>
              <a:rPr lang="de-DE" dirty="0">
                <a:sym typeface="Wingdings"/>
              </a:rPr>
              <a:t>Fokussierung auf die genannten </a:t>
            </a:r>
            <a:r>
              <a:rPr lang="de-DE" dirty="0" smtClean="0">
                <a:sym typeface="Wingdings"/>
              </a:rPr>
              <a:t>Beispiele</a:t>
            </a:r>
            <a:endParaRPr lang="de-DE" dirty="0"/>
          </a:p>
        </p:txBody>
      </p:sp>
    </p:spTree>
    <p:extLst>
      <p:ext uri="{BB962C8B-B14F-4D97-AF65-F5344CB8AC3E}">
        <p14:creationId xmlns:p14="http://schemas.microsoft.com/office/powerpoint/2010/main" val="9420481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1545D55-CC58-466B-89A2-A74BB6328768}" type="slidenum">
              <a:rPr lang="de-DE">
                <a:solidFill>
                  <a:srgbClr val="808080"/>
                </a:solidFill>
              </a:rPr>
              <a:pPr/>
              <a:t>9</a:t>
            </a:fld>
            <a:endParaRPr lang="de-DE">
              <a:solidFill>
                <a:srgbClr val="808080"/>
              </a:solidFill>
            </a:endParaRPr>
          </a:p>
        </p:txBody>
      </p:sp>
      <p:sp>
        <p:nvSpPr>
          <p:cNvPr id="2" name="Titel 1"/>
          <p:cNvSpPr>
            <a:spLocks noGrp="1"/>
          </p:cNvSpPr>
          <p:nvPr>
            <p:ph type="title"/>
          </p:nvPr>
        </p:nvSpPr>
        <p:spPr>
          <a:xfrm>
            <a:off x="107504" y="260648"/>
            <a:ext cx="6696744" cy="648072"/>
          </a:xfrm>
          <a:noFill/>
        </p:spPr>
        <p:txBody>
          <a:bodyPr/>
          <a:lstStyle/>
          <a:p>
            <a:pPr algn="l"/>
            <a:r>
              <a:rPr lang="de-DE" sz="2400" b="1" dirty="0" smtClean="0">
                <a:latin typeface="Calibri" panose="020F0502020204030204" pitchFamily="34" charset="0"/>
              </a:rPr>
              <a:t>Vorgaben zum Zentralabitur 2017 (KLP: Grundkurs)</a:t>
            </a:r>
            <a:endParaRPr lang="de-DE" sz="2400" b="1" dirty="0">
              <a:latin typeface="Calibri" panose="020F0502020204030204" pitchFamily="34" charset="0"/>
            </a:endParaRPr>
          </a:p>
        </p:txBody>
      </p:sp>
      <p:graphicFrame>
        <p:nvGraphicFramePr>
          <p:cNvPr id="3" name="Tabelle 2"/>
          <p:cNvGraphicFramePr>
            <a:graphicFrameLocks noGrp="1"/>
          </p:cNvGraphicFramePr>
          <p:nvPr>
            <p:extLst>
              <p:ext uri="{D42A27DB-BD31-4B8C-83A1-F6EECF244321}">
                <p14:modId xmlns:p14="http://schemas.microsoft.com/office/powerpoint/2010/main" val="1101329134"/>
              </p:ext>
            </p:extLst>
          </p:nvPr>
        </p:nvGraphicFramePr>
        <p:xfrm>
          <a:off x="107504" y="980728"/>
          <a:ext cx="8928991" cy="5616623"/>
        </p:xfrm>
        <a:graphic>
          <a:graphicData uri="http://schemas.openxmlformats.org/drawingml/2006/table">
            <a:tbl>
              <a:tblPr firstRow="1" firstCol="1" bandRow="1">
                <a:tableStyleId>{5C22544A-7EE6-4342-B048-85BDC9FD1C3A}</a:tableStyleId>
              </a:tblPr>
              <a:tblGrid>
                <a:gridCol w="2231933"/>
                <a:gridCol w="2478176"/>
                <a:gridCol w="2144393"/>
                <a:gridCol w="2074489"/>
              </a:tblGrid>
              <a:tr h="566785">
                <a:tc>
                  <a:txBody>
                    <a:bodyPr/>
                    <a:lstStyle/>
                    <a:p>
                      <a:pPr algn="l">
                        <a:lnSpc>
                          <a:spcPts val="1200"/>
                        </a:lnSpc>
                        <a:spcBef>
                          <a:spcPts val="600"/>
                        </a:spcBef>
                        <a:spcAft>
                          <a:spcPts val="0"/>
                        </a:spcAft>
                        <a:tabLst>
                          <a:tab pos="457200" algn="l"/>
                        </a:tabLst>
                      </a:pPr>
                      <a:r>
                        <a:rPr lang="de-DE" sz="1100" dirty="0">
                          <a:solidFill>
                            <a:schemeClr val="tx1"/>
                          </a:solidFill>
                          <a:effectLst/>
                        </a:rPr>
                        <a:t>Physiologie der Ernährung</a:t>
                      </a:r>
                      <a:endParaRPr lang="de-DE" sz="1100" dirty="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 in verschiedenen </a:t>
                      </a:r>
                      <a:br>
                        <a:rPr lang="de-DE" sz="1100" dirty="0">
                          <a:solidFill>
                            <a:schemeClr val="tx1"/>
                          </a:solidFill>
                          <a:effectLst/>
                        </a:rPr>
                      </a:br>
                      <a:r>
                        <a:rPr lang="de-DE" sz="1100" dirty="0">
                          <a:solidFill>
                            <a:schemeClr val="tx1"/>
                          </a:solidFill>
                          <a:effectLst/>
                        </a:rPr>
                        <a:t>Lebensphasen und Lebens-situationen</a:t>
                      </a:r>
                      <a:endParaRPr lang="de-DE" sz="1100" dirty="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a:solidFill>
                            <a:schemeClr val="tx1"/>
                          </a:solidFill>
                          <a:effectLst/>
                        </a:rPr>
                        <a:t>Pathophysiologie der </a:t>
                      </a:r>
                      <a:br>
                        <a:rPr lang="de-DE" sz="1100">
                          <a:solidFill>
                            <a:schemeClr val="tx1"/>
                          </a:solidFill>
                          <a:effectLst/>
                        </a:rPr>
                      </a:br>
                      <a:r>
                        <a:rPr lang="de-DE" sz="1100">
                          <a:solidFill>
                            <a:schemeClr val="tx1"/>
                          </a:solidFill>
                          <a:effectLst/>
                        </a:rPr>
                        <a:t>Ernährung</a:t>
                      </a:r>
                      <a:endParaRPr lang="de-DE" sz="1100">
                        <a:solidFill>
                          <a:schemeClr val="tx1"/>
                        </a:solidFill>
                        <a:effectLst/>
                        <a:latin typeface="Arial"/>
                        <a:ea typeface="Times New Roman"/>
                      </a:endParaRPr>
                    </a:p>
                  </a:txBody>
                  <a:tcPr marL="37686" marR="37686" marT="29661" marB="19890"/>
                </a:tc>
                <a:tc>
                  <a:txBody>
                    <a:bodyPr/>
                    <a:lstStyle/>
                    <a:p>
                      <a:pPr algn="l">
                        <a:lnSpc>
                          <a:spcPts val="1200"/>
                        </a:lnSpc>
                        <a:spcBef>
                          <a:spcPts val="600"/>
                        </a:spcBef>
                        <a:spcAft>
                          <a:spcPts val="0"/>
                        </a:spcAft>
                        <a:tabLst>
                          <a:tab pos="457200" algn="l"/>
                        </a:tabLst>
                      </a:pPr>
                      <a:r>
                        <a:rPr lang="de-DE" sz="1100" dirty="0">
                          <a:solidFill>
                            <a:schemeClr val="tx1"/>
                          </a:solidFill>
                          <a:effectLst/>
                        </a:rPr>
                        <a:t>Ernährungsökologie</a:t>
                      </a:r>
                      <a:endParaRPr lang="de-DE" sz="1100" dirty="0">
                        <a:solidFill>
                          <a:schemeClr val="tx1"/>
                        </a:solidFill>
                        <a:effectLst/>
                        <a:latin typeface="Arial"/>
                        <a:ea typeface="Times New Roman"/>
                      </a:endParaRPr>
                    </a:p>
                  </a:txBody>
                  <a:tcPr marL="37686" marR="37686" marT="29661" marB="19890"/>
                </a:tc>
              </a:tr>
              <a:tr h="1078149">
                <a:tc>
                  <a:txBody>
                    <a:bodyPr/>
                    <a:lstStyle/>
                    <a:p>
                      <a:pPr algn="l">
                        <a:lnSpc>
                          <a:spcPct val="100000"/>
                        </a:lnSpc>
                        <a:spcBef>
                          <a:spcPts val="0"/>
                        </a:spcBef>
                        <a:spcAft>
                          <a:spcPts val="0"/>
                        </a:spcAft>
                        <a:tabLst>
                          <a:tab pos="457200" algn="l"/>
                        </a:tabLst>
                      </a:pPr>
                      <a:r>
                        <a:rPr lang="de-DE" sz="1000" dirty="0">
                          <a:solidFill>
                            <a:schemeClr val="tx1"/>
                          </a:solidFill>
                          <a:effectLst/>
                        </a:rPr>
                        <a:t>Stoffwechsel der Hauptnährstoffe</a:t>
                      </a:r>
                    </a:p>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Physiologische und </a:t>
                      </a:r>
                      <a:r>
                        <a:rPr lang="de-DE" sz="1000" b="1" dirty="0" smtClean="0">
                          <a:effectLst/>
                        </a:rPr>
                        <a:t>stoffwechsel-physiologische </a:t>
                      </a:r>
                      <a:r>
                        <a:rPr lang="de-DE" sz="1000" b="1" dirty="0">
                          <a:effectLst/>
                        </a:rPr>
                        <a:t>Zusammenhänge und Lebensbedingungen </a:t>
                      </a:r>
                      <a:r>
                        <a:rPr lang="de-DE" sz="1000" b="1" dirty="0" smtClean="0">
                          <a:effectLst/>
                        </a:rPr>
                        <a:t>bei</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smtClean="0">
                          <a:solidFill>
                            <a:srgbClr val="FF0000"/>
                          </a:solidFill>
                          <a:effectLst/>
                        </a:rPr>
                        <a:t>Sportlern</a:t>
                      </a:r>
                      <a:endParaRPr lang="de-DE" sz="1000" dirty="0">
                        <a:solidFill>
                          <a:srgbClr val="FF0000"/>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Schwangeren und Stillenden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Regulation der </a:t>
                      </a:r>
                      <a:r>
                        <a:rPr lang="de-DE" sz="1000" b="1" dirty="0" smtClean="0">
                          <a:effectLst/>
                        </a:rPr>
                        <a:t>Nährstoffaufnahme</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Hunger-Sättigungsregulation</a:t>
                      </a:r>
                    </a:p>
                    <a:p>
                      <a:pPr marL="457200">
                        <a:lnSpc>
                          <a:spcPct val="100000"/>
                        </a:lnSpc>
                        <a:spcBef>
                          <a:spcPts val="0"/>
                        </a:spcBef>
                        <a:spcAft>
                          <a:spcPts val="0"/>
                        </a:spcAft>
                      </a:pPr>
                      <a:r>
                        <a:rPr lang="de-DE" sz="1000" dirty="0">
                          <a:effectLst/>
                        </a:rPr>
                        <a:t> </a:t>
                      </a:r>
                      <a:endParaRPr lang="de-DE" sz="1000" dirty="0">
                        <a:effectLst/>
                        <a:latin typeface="Calibri"/>
                        <a:ea typeface="Calibri"/>
                        <a:cs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Ernährung als mehrdimensionales Phänomen</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Vitamine und </a:t>
                      </a:r>
                      <a:r>
                        <a:rPr lang="de-DE" sz="1000" dirty="0" smtClean="0">
                          <a:solidFill>
                            <a:schemeClr val="tx1"/>
                          </a:solidFill>
                          <a:effectLst/>
                        </a:rPr>
                        <a:t>Mineralstoffe</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Eisen, Calcium</a:t>
                      </a:r>
                    </a:p>
                    <a:p>
                      <a:pPr marL="342900" lvl="0" indent="-342900">
                        <a:lnSpc>
                          <a:spcPct val="100000"/>
                        </a:lnSpc>
                        <a:spcBef>
                          <a:spcPts val="0"/>
                        </a:spcBef>
                        <a:spcAft>
                          <a:spcPts val="0"/>
                        </a:spcAft>
                        <a:buClr>
                          <a:srgbClr val="FF0000"/>
                        </a:buClr>
                        <a:buSzPts val="1200"/>
                        <a:buFont typeface="Symbol"/>
                        <a:buChar char=""/>
                        <a:tabLst>
                          <a:tab pos="230505" algn="l"/>
                        </a:tabLst>
                      </a:pPr>
                      <a:r>
                        <a:rPr lang="en-US" sz="1000" b="0" dirty="0">
                          <a:solidFill>
                            <a:srgbClr val="FF0000"/>
                          </a:solidFill>
                          <a:effectLst/>
                        </a:rPr>
                        <a:t>Vitamin A, D, C, </a:t>
                      </a:r>
                      <a:r>
                        <a:rPr lang="en-US" sz="1000" b="0" dirty="0" err="1">
                          <a:solidFill>
                            <a:srgbClr val="FF0000"/>
                          </a:solidFill>
                          <a:effectLst/>
                        </a:rPr>
                        <a:t>Folsäure</a:t>
                      </a: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Nährstoff- und Energiebedarf</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Stoffwechselprozesse und Stoffwechselstörungen</a:t>
                      </a:r>
                      <a:endParaRPr lang="de-DE" sz="1000" b="1" dirty="0">
                        <a:solidFill>
                          <a:schemeClr val="tx1"/>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Vollwerternährung und alternative </a:t>
                      </a:r>
                      <a:r>
                        <a:rPr lang="de-DE" sz="1000" b="1" dirty="0" smtClean="0">
                          <a:solidFill>
                            <a:schemeClr val="tx1"/>
                          </a:solidFill>
                          <a:effectLst/>
                        </a:rPr>
                        <a:t>Ernährungsformen</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effectLst/>
                        </a:rPr>
                        <a:t>Prinzipien vegetarischer Ernährungsformen</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907695">
                <a:tc>
                  <a:txBody>
                    <a:bodyPr/>
                    <a:lstStyle/>
                    <a:p>
                      <a:pPr algn="l">
                        <a:lnSpc>
                          <a:spcPct val="100000"/>
                        </a:lnSpc>
                        <a:spcBef>
                          <a:spcPts val="0"/>
                        </a:spcBef>
                        <a:spcAft>
                          <a:spcPts val="0"/>
                        </a:spcAft>
                        <a:tabLst>
                          <a:tab pos="457200" algn="l"/>
                        </a:tabLst>
                      </a:pPr>
                      <a:r>
                        <a:rPr lang="de-DE" sz="1000" dirty="0">
                          <a:solidFill>
                            <a:schemeClr val="tx1"/>
                          </a:solidFill>
                          <a:effectLst/>
                        </a:rPr>
                        <a:t>Nährstoffträger</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Prinzipien für die Zusammenstellung einer bedarfsgerechten Kost</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Formen der Fehlernährung</a:t>
                      </a:r>
                      <a:endParaRPr lang="de-DE" sz="1000" b="1"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effectLst/>
                        </a:rPr>
                        <a:t>Strategien der </a:t>
                      </a:r>
                      <a:r>
                        <a:rPr lang="de-DE" sz="1000" b="1" dirty="0" smtClean="0">
                          <a:effectLst/>
                        </a:rPr>
                        <a:t>Wirtschaft</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bio- und gentechnologische Verfahren in der Getreideproduktion</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r>
              <a:tr h="1419059">
                <a:tc>
                  <a:txBody>
                    <a:bodyPr/>
                    <a:lstStyle/>
                    <a:p>
                      <a:pPr algn="l">
                        <a:lnSpc>
                          <a:spcPct val="100000"/>
                        </a:lnSpc>
                        <a:spcBef>
                          <a:spcPts val="0"/>
                        </a:spcBef>
                        <a:spcAft>
                          <a:spcPts val="0"/>
                        </a:spcAft>
                        <a:tabLst>
                          <a:tab pos="457200" algn="l"/>
                        </a:tabLst>
                      </a:pPr>
                      <a:r>
                        <a:rPr lang="de-DE" sz="1000" dirty="0">
                          <a:solidFill>
                            <a:schemeClr val="tx1"/>
                          </a:solidFill>
                          <a:effectLst/>
                        </a:rPr>
                        <a:t>Hormonelle </a:t>
                      </a:r>
                      <a:r>
                        <a:rPr lang="de-DE" sz="1000" dirty="0" smtClean="0">
                          <a:solidFill>
                            <a:schemeClr val="tx1"/>
                          </a:solidFill>
                          <a:effectLst/>
                        </a:rPr>
                        <a:t>Regulation</a:t>
                      </a:r>
                    </a:p>
                    <a:p>
                      <a:pPr algn="l">
                        <a:lnSpc>
                          <a:spcPct val="100000"/>
                        </a:lnSpc>
                        <a:spcBef>
                          <a:spcPts val="0"/>
                        </a:spcBef>
                        <a:spcAft>
                          <a:spcPts val="0"/>
                        </a:spcAft>
                        <a:tabLst>
                          <a:tab pos="457200" algn="l"/>
                        </a:tabLst>
                      </a:pPr>
                      <a:endParaRPr lang="de-DE" sz="1000"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b="0" dirty="0">
                          <a:solidFill>
                            <a:srgbClr val="FF0000"/>
                          </a:solidFill>
                          <a:effectLst/>
                        </a:rPr>
                        <a:t>Calcium-</a:t>
                      </a:r>
                      <a:r>
                        <a:rPr lang="de-DE" sz="1000" b="0" dirty="0" smtClean="0">
                          <a:solidFill>
                            <a:srgbClr val="FF0000"/>
                          </a:solidFill>
                          <a:effectLst/>
                        </a:rPr>
                        <a:t>Stoffwechsel</a:t>
                      </a:r>
                    </a:p>
                    <a:p>
                      <a:pPr marL="342900" lvl="0" indent="-342900">
                        <a:lnSpc>
                          <a:spcPct val="100000"/>
                        </a:lnSpc>
                        <a:spcBef>
                          <a:spcPts val="0"/>
                        </a:spcBef>
                        <a:spcAft>
                          <a:spcPts val="0"/>
                        </a:spcAft>
                        <a:buClr>
                          <a:srgbClr val="FF0000"/>
                        </a:buClr>
                        <a:buSzPts val="1200"/>
                        <a:buFont typeface="Symbol"/>
                        <a:buChar char=""/>
                        <a:tabLst>
                          <a:tab pos="230505" algn="l"/>
                        </a:tabLst>
                      </a:pPr>
                      <a:endParaRPr lang="de-DE" sz="1000" b="0"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i="1" dirty="0" smtClean="0">
                          <a:effectLst/>
                        </a:rPr>
                        <a:t>Lebensmittelunverträglichkeiten</a:t>
                      </a:r>
                    </a:p>
                    <a:p>
                      <a:pPr algn="l">
                        <a:lnSpc>
                          <a:spcPct val="100000"/>
                        </a:lnSpc>
                        <a:spcBef>
                          <a:spcPts val="0"/>
                        </a:spcBef>
                        <a:spcAft>
                          <a:spcPts val="0"/>
                        </a:spcAft>
                        <a:tabLst>
                          <a:tab pos="457200" algn="l"/>
                        </a:tabLst>
                      </a:pPr>
                      <a:endParaRPr lang="de-DE" sz="1000" b="1" i="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i="1" dirty="0" err="1">
                          <a:solidFill>
                            <a:srgbClr val="FF0000"/>
                          </a:solidFill>
                          <a:effectLst/>
                        </a:rPr>
                        <a:t>Lactoseintoleranz</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c>
                  <a:txBody>
                    <a:bodyPr/>
                    <a:lstStyle/>
                    <a:p>
                      <a:pPr algn="l">
                        <a:lnSpc>
                          <a:spcPct val="100000"/>
                        </a:lnSpc>
                        <a:spcBef>
                          <a:spcPts val="0"/>
                        </a:spcBef>
                        <a:spcAft>
                          <a:spcPts val="0"/>
                        </a:spcAft>
                        <a:tabLst>
                          <a:tab pos="457200" algn="l"/>
                        </a:tabLst>
                      </a:pPr>
                      <a:r>
                        <a:rPr lang="de-DE" sz="1000" b="1" dirty="0">
                          <a:effectLst/>
                        </a:rPr>
                        <a:t>Ernährungssituation der Bevölkerung unter verschiedenen regionalen und globalen </a:t>
                      </a:r>
                      <a:r>
                        <a:rPr lang="de-DE" sz="1000" b="1" dirty="0" smtClean="0">
                          <a:effectLst/>
                        </a:rPr>
                        <a:t>Bedingungen</a:t>
                      </a:r>
                    </a:p>
                    <a:p>
                      <a:pPr algn="l">
                        <a:lnSpc>
                          <a:spcPct val="100000"/>
                        </a:lnSpc>
                        <a:spcBef>
                          <a:spcPts val="0"/>
                        </a:spcBef>
                        <a:spcAft>
                          <a:spcPts val="0"/>
                        </a:spcAft>
                        <a:tabLst>
                          <a:tab pos="457200" algn="l"/>
                        </a:tabLst>
                      </a:pPr>
                      <a:endParaRPr lang="de-DE" sz="1000" b="1" dirty="0">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Ernährungssituation von Kindern in einem Entwicklungsland</a:t>
                      </a:r>
                      <a:endParaRPr lang="de-DE" sz="1000" b="1" i="1" dirty="0">
                        <a:solidFill>
                          <a:srgbClr val="FF0000"/>
                        </a:solidFill>
                        <a:effectLst/>
                        <a:latin typeface="Arial"/>
                        <a:ea typeface="Times New Roman"/>
                      </a:endParaRPr>
                    </a:p>
                  </a:txBody>
                  <a:tcPr marL="37686" marR="37686" marT="29661" marB="19890">
                    <a:solidFill>
                      <a:schemeClr val="accent5">
                        <a:lumMod val="20000"/>
                        <a:lumOff val="80000"/>
                      </a:schemeClr>
                    </a:solidFill>
                  </a:tcPr>
                </a:tc>
              </a:tr>
              <a:tr h="737240">
                <a:tc>
                  <a:txBody>
                    <a:bodyPr/>
                    <a:lstStyle/>
                    <a:p>
                      <a:pPr algn="l">
                        <a:lnSpc>
                          <a:spcPct val="100000"/>
                        </a:lnSpc>
                        <a:spcBef>
                          <a:spcPts val="0"/>
                        </a:spcBef>
                        <a:spcAft>
                          <a:spcPts val="0"/>
                        </a:spcAft>
                        <a:tabLst>
                          <a:tab pos="457200" algn="l"/>
                        </a:tabLst>
                      </a:pPr>
                      <a:r>
                        <a:rPr lang="de-DE" sz="1000" dirty="0">
                          <a:solidFill>
                            <a:schemeClr val="tx1"/>
                          </a:solidFill>
                          <a:effectLst/>
                        </a:rPr>
                        <a:t>Bedeutung des Wassers</a:t>
                      </a:r>
                      <a:endParaRPr lang="de-DE" sz="1000" dirty="0">
                        <a:solidFill>
                          <a:schemeClr val="tx1"/>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ct val="100000"/>
                        </a:lnSpc>
                        <a:spcBef>
                          <a:spcPts val="0"/>
                        </a:spcBef>
                        <a:spcAft>
                          <a:spcPts val="0"/>
                        </a:spcAft>
                        <a:tabLst>
                          <a:tab pos="457200" algn="l"/>
                        </a:tabLst>
                      </a:pPr>
                      <a:r>
                        <a:rPr lang="de-DE" sz="1000" b="1" dirty="0">
                          <a:solidFill>
                            <a:schemeClr val="tx1"/>
                          </a:solidFill>
                          <a:effectLst/>
                        </a:rPr>
                        <a:t>Krankheitsbilder, Therapie und </a:t>
                      </a:r>
                      <a:r>
                        <a:rPr lang="de-DE" sz="1000" b="1" dirty="0" smtClean="0">
                          <a:solidFill>
                            <a:schemeClr val="tx1"/>
                          </a:solidFill>
                          <a:effectLst/>
                        </a:rPr>
                        <a:t>Prophylaxe</a:t>
                      </a:r>
                    </a:p>
                    <a:p>
                      <a:pPr algn="l">
                        <a:lnSpc>
                          <a:spcPct val="100000"/>
                        </a:lnSpc>
                        <a:spcBef>
                          <a:spcPts val="0"/>
                        </a:spcBef>
                        <a:spcAft>
                          <a:spcPts val="0"/>
                        </a:spcAft>
                        <a:tabLst>
                          <a:tab pos="457200" algn="l"/>
                        </a:tabLst>
                      </a:pPr>
                      <a:endParaRPr lang="de-DE" sz="1000" b="1" dirty="0">
                        <a:solidFill>
                          <a:schemeClr val="tx1"/>
                        </a:solidFill>
                        <a:effectLst/>
                      </a:endParaRPr>
                    </a:p>
                    <a:p>
                      <a:pPr marL="342900" lvl="0" indent="-342900">
                        <a:lnSpc>
                          <a:spcPct val="100000"/>
                        </a:lnSpc>
                        <a:spcBef>
                          <a:spcPts val="0"/>
                        </a:spcBef>
                        <a:spcAft>
                          <a:spcPts val="0"/>
                        </a:spcAft>
                        <a:buClr>
                          <a:srgbClr val="FF0000"/>
                        </a:buClr>
                        <a:buSzPts val="1200"/>
                        <a:buFont typeface="Symbol"/>
                        <a:buChar char=""/>
                        <a:tabLst>
                          <a:tab pos="230505" algn="l"/>
                        </a:tabLst>
                      </a:pPr>
                      <a:r>
                        <a:rPr lang="de-DE" sz="1000" dirty="0">
                          <a:solidFill>
                            <a:srgbClr val="FF0000"/>
                          </a:solidFill>
                          <a:effectLst/>
                        </a:rPr>
                        <a:t>Adipositas</a:t>
                      </a:r>
                      <a:endParaRPr lang="de-DE" sz="1000" b="1" i="1" dirty="0">
                        <a:solidFill>
                          <a:srgbClr val="FF0000"/>
                        </a:solidFill>
                        <a:effectLst/>
                        <a:latin typeface="Arial"/>
                        <a:ea typeface="Times New Roman"/>
                      </a:endParaRPr>
                    </a:p>
                  </a:txBody>
                  <a:tcPr marL="37686" marR="37686" marT="29661" marB="19890">
                    <a:solidFill>
                      <a:schemeClr val="accent5">
                        <a:lumMod val="60000"/>
                        <a:lumOff val="40000"/>
                      </a:schemeClr>
                    </a:solidFill>
                  </a:tcPr>
                </a:tc>
                <a:tc>
                  <a:txBody>
                    <a:bodyPr/>
                    <a:lstStyle/>
                    <a:p>
                      <a:pPr algn="l">
                        <a:lnSpc>
                          <a:spcPts val="1900"/>
                        </a:lnSpc>
                        <a:spcBef>
                          <a:spcPts val="600"/>
                        </a:spcBef>
                        <a:spcAft>
                          <a:spcPts val="0"/>
                        </a:spcAft>
                        <a:tabLst>
                          <a:tab pos="457200" algn="l"/>
                        </a:tabLst>
                      </a:pPr>
                      <a:r>
                        <a:rPr lang="de-DE" sz="1000" dirty="0">
                          <a:effectLst/>
                        </a:rPr>
                        <a:t> </a:t>
                      </a:r>
                      <a:endParaRPr lang="de-DE" sz="1000" dirty="0">
                        <a:solidFill>
                          <a:srgbClr val="000000"/>
                        </a:solidFill>
                        <a:effectLst/>
                        <a:latin typeface="Arial"/>
                        <a:ea typeface="Times New Roman"/>
                      </a:endParaRPr>
                    </a:p>
                  </a:txBody>
                  <a:tcPr marL="37686" marR="37686" marT="29661" marB="19890">
                    <a:solidFill>
                      <a:schemeClr val="accent5">
                        <a:lumMod val="60000"/>
                        <a:lumOff val="40000"/>
                      </a:schemeClr>
                    </a:solidFill>
                  </a:tcPr>
                </a:tc>
              </a:tr>
            </a:tbl>
          </a:graphicData>
        </a:graphic>
      </p:graphicFrame>
      <p:sp>
        <p:nvSpPr>
          <p:cNvPr id="4" name="Rectangle 1"/>
          <p:cNvSpPr>
            <a:spLocks noChangeArrowheads="1"/>
          </p:cNvSpPr>
          <p:nvPr/>
        </p:nvSpPr>
        <p:spPr bwMode="auto">
          <a:xfrm>
            <a:off x="2098675" y="6572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de-DE" sz="14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de-DE"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feld 5"/>
          <p:cNvSpPr txBox="1"/>
          <p:nvPr/>
        </p:nvSpPr>
        <p:spPr>
          <a:xfrm>
            <a:off x="1619672" y="256490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8" name="Textfeld 7"/>
          <p:cNvSpPr txBox="1"/>
          <p:nvPr/>
        </p:nvSpPr>
        <p:spPr>
          <a:xfrm>
            <a:off x="1907704" y="2924944"/>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9" name="Textfeld 8"/>
          <p:cNvSpPr txBox="1"/>
          <p:nvPr/>
        </p:nvSpPr>
        <p:spPr>
          <a:xfrm>
            <a:off x="1619672" y="4797152"/>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1" name="Textfeld 10"/>
          <p:cNvSpPr txBox="1"/>
          <p:nvPr/>
        </p:nvSpPr>
        <p:spPr>
          <a:xfrm>
            <a:off x="4139952" y="1772816"/>
            <a:ext cx="648072" cy="707886"/>
          </a:xfrm>
          <a:prstGeom prst="rect">
            <a:avLst/>
          </a:prstGeom>
          <a:noFill/>
        </p:spPr>
        <p:txBody>
          <a:bodyPr wrap="square" rtlCol="0">
            <a:spAutoFit/>
          </a:bodyPr>
          <a:lstStyle/>
          <a:p>
            <a:r>
              <a:rPr lang="de-DE" sz="4000" dirty="0" smtClean="0">
                <a:sym typeface="Wingdings"/>
              </a:rPr>
              <a:t></a:t>
            </a:r>
            <a:endParaRPr lang="de-DE" sz="4000" dirty="0"/>
          </a:p>
        </p:txBody>
      </p:sp>
      <p:sp>
        <p:nvSpPr>
          <p:cNvPr id="13" name="Textfeld 12"/>
          <p:cNvSpPr txBox="1"/>
          <p:nvPr/>
        </p:nvSpPr>
        <p:spPr>
          <a:xfrm>
            <a:off x="6156176" y="148478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4" name="Textfeld 13"/>
          <p:cNvSpPr txBox="1"/>
          <p:nvPr/>
        </p:nvSpPr>
        <p:spPr>
          <a:xfrm>
            <a:off x="6372200" y="4725144"/>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5" name="Textfeld 14"/>
          <p:cNvSpPr txBox="1"/>
          <p:nvPr/>
        </p:nvSpPr>
        <p:spPr>
          <a:xfrm>
            <a:off x="8493968" y="386104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6" name="Textfeld 15"/>
          <p:cNvSpPr txBox="1"/>
          <p:nvPr/>
        </p:nvSpPr>
        <p:spPr>
          <a:xfrm>
            <a:off x="7020272" y="5805264"/>
            <a:ext cx="648072" cy="707886"/>
          </a:xfrm>
          <a:prstGeom prst="rect">
            <a:avLst/>
          </a:prstGeom>
          <a:noFill/>
        </p:spPr>
        <p:txBody>
          <a:bodyPr wrap="square" rtlCol="0">
            <a:spAutoFit/>
          </a:bodyPr>
          <a:lstStyle/>
          <a:p>
            <a:endParaRPr lang="de-DE" sz="4000" dirty="0"/>
          </a:p>
        </p:txBody>
      </p:sp>
      <p:sp>
        <p:nvSpPr>
          <p:cNvPr id="18" name="Textfeld 17"/>
          <p:cNvSpPr txBox="1"/>
          <p:nvPr/>
        </p:nvSpPr>
        <p:spPr>
          <a:xfrm>
            <a:off x="6084168" y="602128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20" name="Textfeld 19"/>
          <p:cNvSpPr txBox="1"/>
          <p:nvPr/>
        </p:nvSpPr>
        <p:spPr>
          <a:xfrm>
            <a:off x="8316416" y="5301208"/>
            <a:ext cx="648072" cy="707886"/>
          </a:xfrm>
          <a:prstGeom prst="rect">
            <a:avLst/>
          </a:prstGeom>
          <a:noFill/>
        </p:spPr>
        <p:txBody>
          <a:bodyPr wrap="square" rtlCol="0">
            <a:spAutoFit/>
          </a:bodyPr>
          <a:lstStyle/>
          <a:p>
            <a:r>
              <a:rPr lang="de-DE" sz="4000" dirty="0">
                <a:sym typeface="Wingdings"/>
              </a:rPr>
              <a:t></a:t>
            </a:r>
            <a:endParaRPr lang="de-DE" sz="4000" dirty="0"/>
          </a:p>
        </p:txBody>
      </p:sp>
      <p:sp>
        <p:nvSpPr>
          <p:cNvPr id="19" name="Legende mit Linie 2 5"/>
          <p:cNvSpPr/>
          <p:nvPr/>
        </p:nvSpPr>
        <p:spPr>
          <a:xfrm>
            <a:off x="2987824" y="3068960"/>
            <a:ext cx="5400600" cy="2652102"/>
          </a:xfrm>
          <a:prstGeom prst="borderCallout2">
            <a:avLst>
              <a:gd name="adj1" fmla="val 20665"/>
              <a:gd name="adj2" fmla="val -102"/>
              <a:gd name="adj3" fmla="val 36468"/>
              <a:gd name="adj4" fmla="val -6085"/>
              <a:gd name="adj5" fmla="val 73781"/>
              <a:gd name="adj6" fmla="val -18212"/>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e-DE" sz="4000" dirty="0" smtClean="0">
                <a:sym typeface="Wingdings"/>
              </a:rPr>
              <a:t></a:t>
            </a:r>
            <a:r>
              <a:rPr lang="de-DE" sz="2000" b="1" u="sng" dirty="0">
                <a:sym typeface="Wingdings"/>
              </a:rPr>
              <a:t>Erkenntnisgewinnung</a:t>
            </a:r>
          </a:p>
          <a:p>
            <a:r>
              <a:rPr lang="de-DE" dirty="0"/>
              <a:t>Die </a:t>
            </a:r>
            <a:r>
              <a:rPr lang="de-DE" dirty="0" err="1"/>
              <a:t>SuS</a:t>
            </a:r>
            <a:r>
              <a:rPr lang="de-DE" dirty="0"/>
              <a:t> erklären mögliche Stoffwechselstörungen und deren Folgen mit Modellen zur hormonellen Regulation des Mineralstoffwechsels (E6).</a:t>
            </a:r>
          </a:p>
          <a:p>
            <a:endParaRPr lang="de-DE" dirty="0"/>
          </a:p>
          <a:p>
            <a:r>
              <a:rPr lang="de-DE" dirty="0">
                <a:sym typeface="Wingdings"/>
              </a:rPr>
              <a:t> Ausführliche Erklärung an diesem </a:t>
            </a:r>
            <a:r>
              <a:rPr lang="de-DE" dirty="0" smtClean="0">
                <a:sym typeface="Wingdings"/>
              </a:rPr>
              <a:t>Beispiel</a:t>
            </a:r>
            <a:endParaRPr lang="de-DE" dirty="0"/>
          </a:p>
        </p:txBody>
      </p:sp>
    </p:spTree>
    <p:extLst>
      <p:ext uri="{BB962C8B-B14F-4D97-AF65-F5344CB8AC3E}">
        <p14:creationId xmlns:p14="http://schemas.microsoft.com/office/powerpoint/2010/main" val="3328674021"/>
      </p:ext>
    </p:extLst>
  </p:cSld>
  <p:clrMapOvr>
    <a:masterClrMapping/>
  </p:clrMapOvr>
  <p:timing>
    <p:tnLst>
      <p:par>
        <p:cTn id="1" dur="indefinite" restart="never" nodeType="tmRoot"/>
      </p:par>
    </p:tnLst>
  </p:timing>
</p:sld>
</file>

<file path=ppt/theme/theme1.xml><?xml version="1.0" encoding="utf-8"?>
<a:theme xmlns:a="http://schemas.openxmlformats.org/drawingml/2006/main" name="vorlageRPDesign2008">
  <a:themeElements>
    <a:clrScheme name="vorlageRPDesign2008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vorlageRPDesign2008">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orlageRPDesign2008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vorlageRPDesign2008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orlageRPDesign2008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orlageRPDesign2008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orlageRPDesign200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orlageRPDesign200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vorlageRPDesign200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vorlageRPDesign2008">
  <a:themeElements>
    <a:clrScheme name="vorlageRPDesign2008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vorlageRPDesign2008">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orlageRPDesign2008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vorlageRPDesign2008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orlageRPDesign2008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orlageRPDesign2008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orlageRPDesign200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orlageRPDesign200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vorlageRPDesign200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4803</Words>
  <Application>Microsoft Office PowerPoint</Application>
  <PresentationFormat>Bildschirmpräsentation (4:3)</PresentationFormat>
  <Paragraphs>1568</Paragraphs>
  <Slides>49</Slides>
  <Notes>48</Notes>
  <HiddenSlides>0</HiddenSlides>
  <MMClips>0</MMClips>
  <ScaleCrop>false</ScaleCrop>
  <HeadingPairs>
    <vt:vector size="4" baseType="variant">
      <vt:variant>
        <vt:lpstr>Design</vt:lpstr>
      </vt:variant>
      <vt:variant>
        <vt:i4>2</vt:i4>
      </vt:variant>
      <vt:variant>
        <vt:lpstr>Folientitel</vt:lpstr>
      </vt:variant>
      <vt:variant>
        <vt:i4>49</vt:i4>
      </vt:variant>
    </vt:vector>
  </HeadingPairs>
  <TitlesOfParts>
    <vt:vector size="51" baseType="lpstr">
      <vt:lpstr>vorlageRPDesign2008</vt:lpstr>
      <vt:lpstr>1_vorlageRPDesign2008</vt:lpstr>
      <vt:lpstr>Implementationsrunde II: Abitur 2017 </vt:lpstr>
      <vt:lpstr>Themen: 1. Vorgaben zum Zentralabitur 2017  a) Bedeutung für den Kernlehrplan  b) Bedeutung für die Abiturklausuren 2. Klausurkonzeption  a) Anforderungsbereiche und Operatoren  b) Gleichgewichtigkeit und Struktur der beiden Aufgaben in einer       Ernährungslehreklausur  c) Punktezuteilung 3. Klausurkorrektur und Klausurbewertung  a) Korrekturzeichen  b) Bewertung 4. Aufgabenauswahl im Abitur  </vt:lpstr>
      <vt:lpstr>Themen: 1. Vorgaben zum Zentralabitur 2017  a) Bedeutung für den Kernlehrplan   </vt:lpstr>
      <vt:lpstr>Vorgaben zum Zentralabitur 2017 (KLP: Grundkurs)</vt:lpstr>
      <vt:lpstr>Vorgaben zum Zentralabitur 2017 (KLP: Grundkurs)</vt:lpstr>
      <vt:lpstr>Vorgaben zum Zentralabitur 2017 (KLP: Grundkurs)</vt:lpstr>
      <vt:lpstr>Vorgaben zum Zentralabitur 2017 (KLP: Grundkurs)</vt:lpstr>
      <vt:lpstr>Vorgaben zum Zentralabitur 2017 (KLP: Grundkurs)</vt:lpstr>
      <vt:lpstr>Vorgaben zum Zentralabitur 2017 (KLP: Grundkurs)</vt:lpstr>
      <vt:lpstr>Vorgaben zum Zentralabitur 2017 (KLP: Grundkurs)</vt:lpstr>
      <vt:lpstr>Vorgaben zum Zentralabitur 2017 (KLP: Grundkurs)</vt:lpstr>
      <vt:lpstr>Vorgaben zum Zentralabitur 2017 (KLP: Grundkurs)</vt:lpstr>
      <vt:lpstr>Vorgaben zum Zentralabitur 2017 (KLP: Grundkurs)</vt:lpstr>
      <vt:lpstr>Vorgaben zum Zentralabitur 2017 (KLP: Grundkurs)</vt:lpstr>
      <vt:lpstr>Vorgaben zum Zentralabitur 2017 (KLP: Grundkurs)</vt:lpstr>
      <vt:lpstr>Vorgaben zum Zentralabitur 2017 (KLP: Grundkurs)</vt:lpstr>
      <vt:lpstr>Vorgaben zum Zentralabitur 2017 (KLP: Grundkurs)</vt:lpstr>
      <vt:lpstr>Vorgaben zum Zentralabitur 2017 (KLP: Leistungskurs)</vt:lpstr>
      <vt:lpstr>Vorgaben zum Zentralabitur 2017 (KLP: Leistungskurs)</vt:lpstr>
      <vt:lpstr>Vorgaben zum Zentralabitur 2017 (KLP: Leistungskurs)</vt:lpstr>
      <vt:lpstr>Vorgaben zum Zentralabitur 2017 (KLP: Leistungskurs)</vt:lpstr>
      <vt:lpstr>Vorgaben zum Zentralabitur 2017 (KLP: Leistungskurs)</vt:lpstr>
      <vt:lpstr>Themen: 1. Vorgaben zum Zentralabitur 2017  a) Bedeutung für den Kernlehrplan  b) Bedeutung für die Abiturklausuren   </vt:lpstr>
      <vt:lpstr>Bedeutung für die Abiturklausuren</vt:lpstr>
      <vt:lpstr>Bedeutung für die Abiturklausuren</vt:lpstr>
      <vt:lpstr>Bedeutung für die Abiturklausuren</vt:lpstr>
      <vt:lpstr>Themen: 1. Vorgaben zum Zentralabitur 2017  a) Bedeutung für den Kernlehrplan  b) Bedeutung für die Abiturklausuren 2. Klausurkonzeption  a) Anforderungsbereiche und Operatoren   </vt:lpstr>
      <vt:lpstr>Anforderungsbereiche</vt:lpstr>
      <vt:lpstr>Anforderungsbereiche</vt:lpstr>
      <vt:lpstr>Anforderungsbereiche</vt:lpstr>
      <vt:lpstr>Operatoren</vt:lpstr>
      <vt:lpstr>Themen: 1. Vorgaben zum Zentralabitur 2017  a) Bedeutung für den Kernlehrplan  b) Bedeutung für die Abiturklausuren 2. Klausurkonzeption  a) Anforderungsbereiche und Operatoren  b) Gleichgewichtigkeit und Struktur der beiden Aufgaben einer       Ernährungslehreklausur   </vt:lpstr>
      <vt:lpstr>Gleichgewichtigkeit und Struktur der Aufgaben in einer Ernährungslehreklausur</vt:lpstr>
      <vt:lpstr>Themen: 1. Vorgaben zum Zentralabitur 2017  a) Bedeutung für den Kernlehrplan  b) Bedeutung für die Abiturklausuren 2. Klausurkonzeption  a) Anforderungsbereiche und Operatoren  b) Gleichgewichtigkeit und Struktur der beiden Aufgaben in einer       Ernährungslehreklausur  c) Punktezuteilung   </vt:lpstr>
      <vt:lpstr>Punktezuteilung</vt:lpstr>
      <vt:lpstr>Punktezuteilung</vt:lpstr>
      <vt:lpstr>Themen: 1. Vorgaben zum Zentralabitur 2017  a) Bedeutung für den Kernlehrplan  b) Bedeutung für die Abiturklausuren 2. Klausurkonzeption  a) Anforderungsbereiche und Operatoren  b) Gleichgewichtigkeit und Struktur der beiden Aufgaben in einer       Ernährungslehreklausur  c) Punktezuteilung 3. Klausurkorrektur und Klausurbewertung  a) Korrekturzeichen    </vt:lpstr>
      <vt:lpstr>Korrekturzeichen</vt:lpstr>
      <vt:lpstr>Korrekturzeichen</vt:lpstr>
      <vt:lpstr>Korrekturzeichen</vt:lpstr>
      <vt:lpstr>Korrekturzeichen</vt:lpstr>
      <vt:lpstr>Korrekturzeichen</vt:lpstr>
      <vt:lpstr>Themen: 1. Vorgaben zum Zentralabitur 2017  a) Bedeutung für den Kernlehrplan  b) Bedeutung für die Abiturklausuren 2. Klausurkonzeption  a) Anforderungsbereiche und Operatoren  b) Gleichgewichtigkeit und Struktur der beiden Aufgaben in einer       Ernährungslehreklausur  c) Punktezuteilung 3. Klausurkorrektur und Klausurbewertung  a) Korrekturzeichen  b) Bewertung  </vt:lpstr>
      <vt:lpstr>Bewertung</vt:lpstr>
      <vt:lpstr>Themen: 1. Vorgaben zum Zentralabitur 2017  a) Bedeutung für den Kernlehrplan  b) Bedeutung für die Abiturklausuren 2. Klausurkonzeption  a) Anforderungsbereiche und Operatoren  b) Gleichgewichtigkeit und Struktur der beiden Aufgaben in einer       Ernährungslehreklausur  c) Punktezuteilung 3. Klausurkorrektur und Klausurbewertung  a) Korrekturzeichen  b) Bewertung 4. Aufgabenauswahl im Abitur  </vt:lpstr>
      <vt:lpstr>Aufgabenauswahl im Abitur</vt:lpstr>
      <vt:lpstr>Bewertung (Additum)</vt:lpstr>
      <vt:lpstr>Umsetzung  der Klausur-Standards (Additum)</vt:lpstr>
      <vt:lpstr>Ihre Ansprechpartner: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Schülerlaufbahnen in der gymnasialen Oberstufe</dc:title>
  <dc:creator>Pulm</dc:creator>
  <cp:lastModifiedBy>Opitz, Christian</cp:lastModifiedBy>
  <cp:revision>294</cp:revision>
  <cp:lastPrinted>2014-11-04T21:40:26Z</cp:lastPrinted>
  <dcterms:created xsi:type="dcterms:W3CDTF">2013-10-30T16:17:23Z</dcterms:created>
  <dcterms:modified xsi:type="dcterms:W3CDTF">2016-02-24T15:05:50Z</dcterms:modified>
</cp:coreProperties>
</file>