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4" r:id="rId3"/>
    <p:sldId id="275" r:id="rId4"/>
    <p:sldId id="257" r:id="rId5"/>
    <p:sldId id="261" r:id="rId6"/>
    <p:sldId id="262" r:id="rId7"/>
    <p:sldId id="265" r:id="rId8"/>
    <p:sldId id="258" r:id="rId9"/>
    <p:sldId id="263" r:id="rId10"/>
    <p:sldId id="270" r:id="rId11"/>
    <p:sldId id="267" r:id="rId12"/>
    <p:sldId id="259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16" autoAdjust="0"/>
    <p:restoredTop sz="94660"/>
  </p:normalViewPr>
  <p:slideViewPr>
    <p:cSldViewPr>
      <p:cViewPr>
        <p:scale>
          <a:sx n="63" d="100"/>
          <a:sy n="63" d="100"/>
        </p:scale>
        <p:origin x="-7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78DD9-4FAC-421D-8FB4-51220CE66CD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88E0B-FE0D-45A4-8A96-8DB4E24E057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03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Wird in BF 7 ein Sportspiel ausgewählt, das alle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schon in der Sek I gespielt haben, da es von der FAKO als Mannschafts- oder Partnerspiel ausgewählt wurde oder  wird ein Sportspiel ausgewählt, das für viele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neu ist, da es nicht Gegenstand der Sek I war, damit alle noch einmal gemeinsam etwas Neues kennen lernen?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8E0B-FE0D-45A4-8A96-8DB4E24E0574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94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305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UV-Planer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6F63D7-744E-4DA8-AFB5-44FB901AFFC3}" type="slidenum">
              <a:rPr lang="de-DE" smtClean="0"/>
              <a:pPr lvl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560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8E0B-FE0D-45A4-8A96-8DB4E24E0574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Lehrplankomission  Sek II 2013 NRW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Konstruktion eines Profils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1C79-7254-425F-AAA5-53A413799F4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28833C-EB83-426F-B621-4BD7EF655970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D67C35-B402-48F3-A8D1-509237256A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8000" dirty="0" smtClean="0"/>
              <a:t>REZEPT</a:t>
            </a:r>
            <a:endParaRPr lang="de-DE" sz="80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Konstruktion eines Kursprofils</a:t>
            </a:r>
            <a:br>
              <a:rPr lang="de-DE" dirty="0" smtClean="0"/>
            </a:br>
            <a:r>
              <a:rPr lang="de-DE" dirty="0" smtClean="0"/>
              <a:t> in der </a:t>
            </a:r>
            <a:r>
              <a:rPr lang="de-DE" dirty="0" err="1" smtClean="0"/>
              <a:t>EPh</a:t>
            </a:r>
            <a:endParaRPr lang="de-DE" dirty="0"/>
          </a:p>
        </p:txBody>
      </p:sp>
      <p:sp>
        <p:nvSpPr>
          <p:cNvPr id="4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928091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7624" y="116632"/>
            <a:ext cx="6480720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 Planungsentscheidungen </a:t>
            </a:r>
            <a:r>
              <a:rPr lang="de-DE" sz="3200" dirty="0" smtClean="0"/>
              <a:t>für </a:t>
            </a:r>
            <a:endParaRPr lang="de-DE" sz="3200" dirty="0" smtClean="0"/>
          </a:p>
          <a:p>
            <a:pPr algn="ctr"/>
            <a:r>
              <a:rPr lang="de-DE" sz="3200" dirty="0" smtClean="0"/>
              <a:t>dieses konkrete Beispielprof</a:t>
            </a:r>
            <a:r>
              <a:rPr lang="de-DE" sz="2800" dirty="0" smtClean="0"/>
              <a:t>il</a:t>
            </a:r>
            <a:endParaRPr lang="de-DE" sz="28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899592" y="1052736"/>
            <a:ext cx="7632848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u="sng" dirty="0" smtClean="0"/>
          </a:p>
          <a:p>
            <a:r>
              <a:rPr lang="de-DE" u="sng" dirty="0" smtClean="0"/>
              <a:t>Inhaltliche </a:t>
            </a:r>
            <a:r>
              <a:rPr lang="de-DE" u="sng" dirty="0" smtClean="0"/>
              <a:t>Begründung</a:t>
            </a:r>
            <a:r>
              <a:rPr lang="de-DE" u="sng" dirty="0" smtClean="0"/>
              <a:t>en</a:t>
            </a:r>
            <a:endParaRPr lang="de-DE" u="sng" dirty="0" smtClean="0"/>
          </a:p>
          <a:p>
            <a:endParaRPr lang="de-DE" u="sng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de-DE" dirty="0" smtClean="0"/>
              <a:t> Vorbereitung der Profilbildung für die Q Phase durch die Auswahl der Bewegungsfelder </a:t>
            </a:r>
            <a:r>
              <a:rPr lang="de-DE" dirty="0" smtClean="0">
                <a:sym typeface="Wingdings"/>
              </a:rPr>
              <a:t> BF/SB 1, BF/SB 3, BF/SB 7, BF/SB 8  sind in der Q-Phase </a:t>
            </a:r>
            <a:r>
              <a:rPr lang="de-DE" dirty="0" smtClean="0">
                <a:sym typeface="Wingdings"/>
              </a:rPr>
              <a:t>profilbildend</a:t>
            </a:r>
            <a:endParaRPr lang="de-DE" dirty="0" smtClean="0">
              <a:sym typeface="Wingdings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de-DE" dirty="0" smtClean="0">
                <a:sym typeface="Wingdings"/>
              </a:rPr>
              <a:t>Auswahl von BF 3 als Grundlage für die Klausuren (P4 bzw. LK</a:t>
            </a:r>
            <a:r>
              <a:rPr lang="de-DE" dirty="0" smtClean="0">
                <a:sym typeface="Wingdings"/>
              </a:rPr>
              <a:t>)</a:t>
            </a:r>
            <a:endParaRPr lang="de-DE" dirty="0">
              <a:sym typeface="Wingdings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de-DE" dirty="0" smtClean="0">
                <a:sym typeface="Wingdings"/>
              </a:rPr>
              <a:t>Zwei UV zur Kooperation sollten berücksichtigt werden (insbes. </a:t>
            </a:r>
            <a:r>
              <a:rPr lang="de-DE" dirty="0" smtClean="0">
                <a:sym typeface="Wingdings"/>
              </a:rPr>
              <a:t>zur </a:t>
            </a:r>
            <a:r>
              <a:rPr lang="de-DE" dirty="0" smtClean="0">
                <a:sym typeface="Wingdings"/>
              </a:rPr>
              <a:t>Einbindung „externer/neuer“  </a:t>
            </a:r>
            <a:r>
              <a:rPr lang="de-DE" dirty="0" err="1" smtClean="0">
                <a:sym typeface="Wingdings"/>
              </a:rPr>
              <a:t>SuS</a:t>
            </a:r>
            <a:r>
              <a:rPr lang="de-DE" dirty="0" smtClean="0">
                <a:sym typeface="Wingdings"/>
              </a:rPr>
              <a:t>)</a:t>
            </a:r>
            <a:endParaRPr lang="de-DE" dirty="0">
              <a:sym typeface="Wingdings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de-DE" dirty="0" smtClean="0">
                <a:sym typeface="Wingdings"/>
              </a:rPr>
              <a:t>Aerobe Ausdauerschulung zur Vorbereitung auf das Schulprojekt „Teilnahme am Dortmunder </a:t>
            </a:r>
            <a:r>
              <a:rPr lang="de-DE" dirty="0" err="1" smtClean="0">
                <a:sym typeface="Wingdings"/>
              </a:rPr>
              <a:t>Citylauf</a:t>
            </a:r>
            <a:r>
              <a:rPr lang="de-DE" dirty="0" smtClean="0">
                <a:sym typeface="Wingdings"/>
              </a:rPr>
              <a:t>“</a:t>
            </a:r>
            <a:endParaRPr lang="de-DE" dirty="0">
              <a:sym typeface="Wingdings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de-DE" dirty="0" smtClean="0">
                <a:sym typeface="Wingdings"/>
              </a:rPr>
              <a:t>Nutzung der BWK (BF/ SB 8) Eislaufen aus der Sek I </a:t>
            </a:r>
          </a:p>
          <a:p>
            <a:endParaRPr lang="de-DE" u="sng" dirty="0" smtClean="0">
              <a:sym typeface="Wingdings"/>
            </a:endParaRPr>
          </a:p>
          <a:p>
            <a:r>
              <a:rPr lang="de-DE" u="sng" dirty="0" smtClean="0">
                <a:sym typeface="Wingdings"/>
              </a:rPr>
              <a:t>Organisatorische Überlegungen</a:t>
            </a:r>
          </a:p>
          <a:p>
            <a:endParaRPr lang="de-DE" u="sng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de-DE" dirty="0" smtClean="0">
                <a:sym typeface="Wingdings"/>
              </a:rPr>
              <a:t>Nutzung der räumlichen Nähe und Möglichkeiten eines Eissportzentrums/ einer Leichtathletikhalle, zudem Entlastung der eigenen Sporthalle</a:t>
            </a:r>
          </a:p>
          <a:p>
            <a:pPr marL="285750" indent="-285750">
              <a:buFont typeface="Arial"/>
              <a:buChar char="•"/>
            </a:pPr>
            <a:endParaRPr lang="de-DE" dirty="0">
              <a:sym typeface="Wingdings"/>
            </a:endParaRPr>
          </a:p>
          <a:p>
            <a:pPr marL="285750" indent="-285750">
              <a:buFont typeface="Arial"/>
              <a:buChar char="•"/>
            </a:pPr>
            <a:endParaRPr lang="de-DE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endParaRPr lang="de-DE" dirty="0" smtClean="0">
              <a:sym typeface="Wingdings"/>
            </a:endParaRP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597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067944" y="220660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u="sng" dirty="0" smtClean="0">
                <a:latin typeface="Curlz MT" panose="04040404050702020202" pitchFamily="82" charset="0"/>
              </a:rPr>
              <a:t>Et </a:t>
            </a:r>
            <a:r>
              <a:rPr lang="de-DE" sz="3600" u="sng" dirty="0" err="1">
                <a:latin typeface="Curlz MT" panose="04040404050702020202" pitchFamily="82" charset="0"/>
              </a:rPr>
              <a:t>voilà</a:t>
            </a:r>
            <a:r>
              <a:rPr lang="de-DE" sz="3600" u="sng" dirty="0">
                <a:latin typeface="Curlz MT" panose="04040404050702020202" pitchFamily="82" charset="0"/>
              </a:rPr>
              <a:t>!</a:t>
            </a:r>
          </a:p>
        </p:txBody>
      </p:sp>
      <p:pic>
        <p:nvPicPr>
          <p:cNvPr id="4" name="Picture 2" descr="C:\Users\Olli\AppData\Local\Microsoft\Windows\Temporary Internet Files\Content.IE5\WEI7V8Z3\MM900295163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03206"/>
            <a:ext cx="1926922" cy="179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45838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67159"/>
              </p:ext>
            </p:extLst>
          </p:nvPr>
        </p:nvGraphicFramePr>
        <p:xfrm>
          <a:off x="457200" y="163156"/>
          <a:ext cx="8291264" cy="59301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0917"/>
                <a:gridCol w="891595"/>
                <a:gridCol w="6768752"/>
              </a:tblGrid>
              <a:tr h="495516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Beispiel eines</a:t>
                      </a:r>
                      <a:r>
                        <a:rPr lang="de-DE" sz="1400" b="1" baseline="0" dirty="0" smtClean="0">
                          <a:effectLst/>
                          <a:latin typeface="Arial Narrow" pitchFamily="34" charset="0"/>
                        </a:rPr>
                        <a:t> Kursprofils für die </a:t>
                      </a:r>
                      <a:r>
                        <a:rPr lang="de-DE" sz="1400" b="1" baseline="0" dirty="0" err="1" smtClean="0">
                          <a:effectLst/>
                          <a:latin typeface="Arial Narrow" pitchFamily="34" charset="0"/>
                        </a:rPr>
                        <a:t>EPh</a:t>
                      </a:r>
                      <a:r>
                        <a:rPr lang="de-DE" sz="1400" b="1" baseline="0" dirty="0" smtClean="0">
                          <a:effectLst/>
                          <a:latin typeface="Arial Narrow" pitchFamily="34" charset="0"/>
                        </a:rPr>
                        <a:t> chronologisch (siehe Beispiellehrplan)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600" marR="37600" marT="0" marB="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7600" marR="3760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970949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1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. HJ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(12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Std.)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Neue Partner und wechselnde Gegner – Unterschiedliche </a:t>
                      </a:r>
                      <a:r>
                        <a:rPr lang="de-DE" sz="1400" b="1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Turnierformen  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(Kaiserturnier, „Punkte sammeln“, „Kronen sammeln“, „jeder gegen jeden</a:t>
                      </a:r>
                      <a:r>
                        <a:rPr lang="de-DE" sz="1400" b="1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“, Mannschaftsturnier) 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im Badminton organisieren, durchführen und unter unterschiedlichen Zielsetzungen </a:t>
                      </a:r>
                      <a:r>
                        <a:rPr lang="de-DE" sz="1400" b="1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und  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Rahmenbedingungen beurteilen. </a:t>
                      </a:r>
                      <a:endParaRPr lang="de-DE" sz="1400" b="1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3363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II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(15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Std.)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Mach mit - fit für den Dortmunder </a:t>
                      </a:r>
                      <a:r>
                        <a:rPr lang="de-DE" sz="1400" b="1" dirty="0" err="1">
                          <a:effectLst/>
                          <a:latin typeface="Arial Narrow" pitchFamily="34" charset="0"/>
                        </a:rPr>
                        <a:t>Citylauf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 (5 km) – die eigene Ausdauer gezielt 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auch außerhalb des Unterrichts trainieren und das eigene Training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 dokumentieren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  <a:tr h="118074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III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(18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Std,)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Stark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werden ohne ein Kraftprotz zu sein - Mit Hilfe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von</a:t>
                      </a:r>
                      <a:r>
                        <a:rPr lang="de-DE" sz="1400" b="1" baseline="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selbst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gewählten Gewichten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in Form von Kurzhanteln ein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individuell angemessenes Fitnessprogramm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zur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Kräftigung großer Muskelgruppen (Arme, Beine, Rücken, Bauch)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inklusive der passenden Dehnmethoden demonstrieren.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0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15 Std.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Freiraum zur individuellen Nutzung nach Absprache im Kurs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  <a:tr h="751702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2. HJ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(15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Std.)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Stars auf dem Eis – Eine Gruppengestaltung auf dem Eis unter Berücksichtigung 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unterschiedlicher </a:t>
                      </a:r>
                      <a:r>
                        <a:rPr lang="de-DE" sz="1400" b="1" dirty="0" err="1">
                          <a:effectLst/>
                          <a:latin typeface="Arial Narrow" pitchFamily="34" charset="0"/>
                        </a:rPr>
                        <a:t>Raumwege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, Raumebenen und Formationen skizzieren, präsentieren und bewerten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.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  <a:tr h="75170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(12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Std.)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Die spezielle Spielfähigkeit verbessern – Gruppentaktische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Lösungsmöglichkeiten (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3:3) im Basketball zur Verbesserung von Angriff und Abwehr im Kleinfeld mit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unterschiedlichen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Mitspielern erfolgreich anwenden.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  <a:tr h="53245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UV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VI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(18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Std.)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Diskus oder Schleuderball? – Eine neu erlernte Wurftechnik 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im</a:t>
                      </a:r>
                      <a:r>
                        <a:rPr lang="de-DE" sz="1400" b="1" baseline="0" dirty="0" smtClean="0">
                          <a:effectLst/>
                          <a:latin typeface="Arial Narrow" pitchFamily="34" charset="0"/>
                        </a:rPr>
                        <a:t> Hinblick auf</a:t>
                      </a:r>
                      <a:r>
                        <a:rPr lang="de-DE" sz="1400" b="1" dirty="0" smtClean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Lernweg und persönlichen Erfolg bewerten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  <a:tr h="3132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Std.</a:t>
                      </a:r>
                      <a:endParaRPr lang="de-DE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 Narrow" pitchFamily="34" charset="0"/>
                        </a:rPr>
                        <a:t>Freiraum zur individuellen Nutzung nach Absprache im Kurs</a:t>
                      </a:r>
                      <a:endParaRPr lang="de-DE" sz="1400" b="1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Abgerundetes Rechteck 4"/>
          <p:cNvSpPr/>
          <p:nvPr/>
        </p:nvSpPr>
        <p:spPr>
          <a:xfrm>
            <a:off x="971600" y="2204864"/>
            <a:ext cx="7717040" cy="1008112"/>
          </a:xfrm>
          <a:prstGeom prst="roundRect">
            <a:avLst/>
          </a:prstGeom>
          <a:noFill/>
          <a:ln w="762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7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970533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2280"/>
              </p:ext>
            </p:extLst>
          </p:nvPr>
        </p:nvGraphicFramePr>
        <p:xfrm>
          <a:off x="2339752" y="548680"/>
          <a:ext cx="4507761" cy="5660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530"/>
                <a:gridCol w="1543530"/>
                <a:gridCol w="1420701"/>
              </a:tblGrid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 smtClean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 smtClean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de-DE" sz="1200" dirty="0" smtClean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*blau</a:t>
                      </a:r>
                      <a:r>
                        <a:rPr lang="de-DE" sz="1200" baseline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= Profil bildend</a:t>
                      </a:r>
                      <a:endParaRPr lang="de-DE" sz="1200" dirty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Bezug zu den IF + IS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Bezug zu den BF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1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err="1">
                          <a:effectLst/>
                        </a:rPr>
                        <a:t>e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solidFill>
                            <a:srgbClr val="0000FF"/>
                          </a:solidFill>
                          <a:effectLst/>
                        </a:rPr>
                        <a:t>BF </a:t>
                      </a:r>
                      <a:r>
                        <a:rPr lang="de-DE" sz="3200" dirty="0" smtClean="0">
                          <a:solidFill>
                            <a:srgbClr val="0000FF"/>
                          </a:solidFill>
                          <a:effectLst/>
                        </a:rPr>
                        <a:t>7*</a:t>
                      </a:r>
                      <a:endParaRPr lang="de-DE" sz="3200" dirty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2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d/f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>
                          <a:effectLst/>
                        </a:rPr>
                        <a:t>BF 3</a:t>
                      </a:r>
                      <a:endParaRPr lang="de-DE" sz="3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3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f/d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solidFill>
                            <a:srgbClr val="0000FF"/>
                          </a:solidFill>
                          <a:effectLst/>
                        </a:rPr>
                        <a:t>BF1</a:t>
                      </a:r>
                      <a:endParaRPr lang="de-DE" sz="3200" dirty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4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b/c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solidFill>
                            <a:srgbClr val="0000FF"/>
                          </a:solidFill>
                          <a:effectLst/>
                        </a:rPr>
                        <a:t>BF 8</a:t>
                      </a:r>
                      <a:endParaRPr lang="de-DE" sz="3200" dirty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5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err="1">
                          <a:effectLst/>
                        </a:rPr>
                        <a:t>e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solidFill>
                            <a:srgbClr val="0000FF"/>
                          </a:solidFill>
                          <a:effectLst/>
                        </a:rPr>
                        <a:t>BF 7</a:t>
                      </a:r>
                      <a:endParaRPr lang="de-DE" sz="3200" dirty="0">
                        <a:solidFill>
                          <a:srgbClr val="0000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UV 6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a/c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BF 3</a:t>
                      </a:r>
                      <a:endParaRPr lang="de-DE" sz="3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169609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/>
          <p:cNvSpPr txBox="1">
            <a:spLocks/>
          </p:cNvSpPr>
          <p:nvPr/>
        </p:nvSpPr>
        <p:spPr>
          <a:xfrm>
            <a:off x="468000" y="1196640"/>
            <a:ext cx="8064360" cy="3377060"/>
          </a:xfrm>
          <a:prstGeom prst="rect">
            <a:avLst/>
          </a:prstGeom>
        </p:spPr>
        <p:txBody>
          <a:bodyPr vert="horz" wrap="square" lIns="91440" tIns="144000" rIns="91440" bIns="45720" rtlCol="0" anchor="ctr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Vielen Dank für Ihre Aufmerksamkeit!</a:t>
            </a:r>
            <a:br>
              <a:rPr kumimoji="0" lang="de-D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de-D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Wir freuen uns auf Ihre Fragen!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7"/>
            <a:ext cx="8784000" cy="625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812360" y="6477271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hlinkClick r:id="rId3" action="ppaction://hlinksldjump"/>
              </a:rPr>
              <a:t>Zurück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53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68"/>
            <a:ext cx="8856000" cy="585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0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856000" cy="604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7668344" y="6377919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hlinkClick r:id="rId3" action="ppaction://hlinksldjump"/>
              </a:rPr>
              <a:t>Zurück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69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07413" cy="72037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3600" dirty="0" smtClean="0">
                <a:latin typeface="Curlz MT" panose="04040404050702020202" pitchFamily="82" charset="0"/>
              </a:rPr>
              <a:t/>
            </a:r>
            <a:br>
              <a:rPr lang="de-DE" sz="3600" dirty="0" smtClean="0">
                <a:latin typeface="Curlz MT" panose="04040404050702020202" pitchFamily="82" charset="0"/>
              </a:rPr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>
                <a:latin typeface="Cambria"/>
                <a:ea typeface="MS Mincho"/>
                <a:cs typeface="Times New Roman"/>
              </a:rPr>
              <a:t/>
            </a:r>
            <a:br>
              <a:rPr lang="de-DE" sz="1400" dirty="0">
                <a:latin typeface="Cambria"/>
                <a:ea typeface="MS Mincho"/>
                <a:cs typeface="Times New Roman"/>
              </a:rPr>
            </a:br>
            <a:r>
              <a:rPr lang="de-DE" sz="1400" dirty="0">
                <a:latin typeface="Verdana"/>
                <a:ea typeface="MS Mincho"/>
                <a:cs typeface="Times New Roman"/>
              </a:rPr>
              <a:t> </a:t>
            </a:r>
            <a:r>
              <a:rPr lang="de-DE" sz="1400" dirty="0">
                <a:latin typeface="Cambria"/>
                <a:ea typeface="Cambria"/>
                <a:cs typeface="Times New Roman"/>
              </a:rPr>
              <a:t/>
            </a:r>
            <a:br>
              <a:rPr lang="de-DE" sz="1400" dirty="0">
                <a:latin typeface="Cambria"/>
                <a:ea typeface="Cambria"/>
                <a:cs typeface="Times New Roman"/>
              </a:rPr>
            </a:br>
            <a:r>
              <a:rPr lang="de-DE" sz="1400" dirty="0">
                <a:latin typeface="Cambria"/>
                <a:ea typeface="MS Mincho"/>
                <a:cs typeface="Times New Roman"/>
              </a:rPr>
              <a:t/>
            </a:r>
            <a:br>
              <a:rPr lang="de-DE" sz="1400" dirty="0">
                <a:latin typeface="Cambria"/>
                <a:ea typeface="MS Mincho"/>
                <a:cs typeface="Times New Roman"/>
              </a:rPr>
            </a:br>
            <a:r>
              <a:rPr lang="de-DE" sz="1400" dirty="0">
                <a:solidFill>
                  <a:srgbClr val="00B050"/>
                </a:solidFill>
                <a:latin typeface="Verdana"/>
                <a:ea typeface="MS Mincho"/>
                <a:cs typeface="Times New Roman"/>
              </a:rPr>
              <a:t> </a:t>
            </a:r>
            <a:r>
              <a:rPr lang="de-DE" sz="3600" b="1" u="sng" dirty="0" smtClean="0">
                <a:solidFill>
                  <a:srgbClr val="00B050"/>
                </a:solidFill>
                <a:latin typeface="Curlz MT" panose="04040404050702020202" pitchFamily="82" charset="0"/>
              </a:rPr>
              <a:t>Man </a:t>
            </a:r>
            <a:r>
              <a:rPr lang="de-DE" sz="3600" b="1" u="sng" dirty="0">
                <a:solidFill>
                  <a:srgbClr val="00B050"/>
                </a:solidFill>
                <a:latin typeface="Curlz MT" panose="04040404050702020202" pitchFamily="82" charset="0"/>
              </a:rPr>
              <a:t>überlege</a:t>
            </a:r>
            <a:r>
              <a:rPr lang="de-DE" sz="3600" b="1" u="sng" dirty="0" smtClean="0">
                <a:solidFill>
                  <a:srgbClr val="00B050"/>
                </a:solidFill>
                <a:latin typeface="Curlz MT" panose="04040404050702020202" pitchFamily="82" charset="0"/>
              </a:rPr>
              <a:t>:</a:t>
            </a:r>
            <a:endParaRPr lang="de-DE" sz="1400" b="1" u="sng" dirty="0">
              <a:solidFill>
                <a:srgbClr val="00B05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33048" y="980728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u="sng" dirty="0" smtClean="0">
                <a:latin typeface="Arial" panose="020B0604020202020204" pitchFamily="34" charset="0"/>
                <a:ea typeface="Cambria"/>
                <a:cs typeface="Arial" panose="020B0604020202020204" pitchFamily="34" charset="0"/>
              </a:rPr>
              <a:t>Leitfragen zu Planungsentscheidungen</a:t>
            </a:r>
          </a:p>
          <a:p>
            <a:r>
              <a:rPr lang="de-DE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de-DE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de-DE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bezogen auf die Bewegungsfelder</a:t>
            </a:r>
          </a:p>
          <a:p>
            <a:endParaRPr lang="de-DE" sz="1600" u="sng" dirty="0"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Werden Bewegungsfelder ausgewählt, die in der Q-Phase an einer Schule Profil bildend sind, um diese entsprechend vorzubereiten – oder werden bewusst Kontrapunkte gesetzt?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das von der FAKO in der Sek I ausgewählte Sportspiel aufgenommen oder  wird ein Sportspiel ausgewählt, damit alle noch einmal gemeinsam etwas Neues kennen lernen?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Werden mehr als 3 Bewegungsfelder ausgewählt, um den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Eph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große Breite von Bewegungserfahrungen zu ermöglichen oder wird über mehrere UV in ausgewählten Bewegungsfeldern in die Tiefe gearbeitet?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UV zum BF 1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angeboten,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da 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als Bestandteil eines Kursprofils in der Qualifikationsphase neu ist?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Berücksichtigen die ausgewählten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Bewegungsfelder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vielfältigen Interessen der Schülerinnen und Schüler?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623165" y="639759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/>
              <a:pPr lvl="0"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de-DE" sz="800" dirty="0"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829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778098"/>
          </a:xfrm>
        </p:spPr>
        <p:txBody>
          <a:bodyPr>
            <a:normAutofit/>
          </a:bodyPr>
          <a:lstStyle/>
          <a:p>
            <a:r>
              <a:rPr lang="de-DE" sz="3600" b="1" u="sng" dirty="0" smtClean="0">
                <a:solidFill>
                  <a:srgbClr val="00B050"/>
                </a:solidFill>
                <a:latin typeface="Curlz MT" panose="04040404050702020202" pitchFamily="82" charset="0"/>
              </a:rPr>
              <a:t>Man überlege außerdem:</a:t>
            </a:r>
            <a:endParaRPr lang="de-DE" sz="2000" b="1" u="sng" dirty="0">
              <a:solidFill>
                <a:srgbClr val="00B050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8856984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1800" b="1" u="sng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bezogen auf die Anbahnung von Kompetenzerwartungen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Werden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Kompetenzerwartungen jeweils nur einmal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angestrebt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oder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werden einzelne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Kompetenzerwartungen mehrfach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angebahnt?</a:t>
            </a:r>
            <a:endParaRPr lang="de-DE" sz="1800" u="sng" dirty="0" smtClean="0">
              <a:latin typeface="Arial" panose="020B0604020202020204" pitchFamily="34" charset="0"/>
              <a:ea typeface="MS Mincho"/>
              <a:cs typeface="Arial" panose="020B0604020202020204" pitchFamily="34" charset="0"/>
              <a:sym typeface="Wingdings"/>
            </a:endParaRPr>
          </a:p>
          <a:p>
            <a:pPr marL="0" indent="0" algn="just">
              <a:buNone/>
            </a:pPr>
            <a:r>
              <a:rPr lang="de-DE" sz="1800" b="1" u="sng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bezogen </a:t>
            </a:r>
            <a:r>
              <a:rPr lang="de-DE" sz="1800" b="1" u="sng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auf die Verbindung von Bewegungsfeld und </a:t>
            </a:r>
            <a:r>
              <a:rPr lang="de-DE" sz="1800" b="1" u="sng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Inhaltsfeld</a:t>
            </a:r>
            <a:endParaRPr lang="de-DE" sz="1800" dirty="0" smtClean="0">
              <a:solidFill>
                <a:srgbClr val="69646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Wird eine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Verbindung zwischen Inhaltsfeld und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Bewegungsfeld gewählt,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die eher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„innovativ“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ist – oder bleibt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die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Zuordnung eher klassisch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(z. B. Inhaltsfeld e mit BF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7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oder Inhaltsfeld b mit BF 6?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Wird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das Inhaltsfeld e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„Kooperation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und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Konkurrenz“ akzentuiert,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da die Zahl der Seiteneinsteiger </a:t>
            </a:r>
            <a:r>
              <a:rPr lang="de-DE" sz="1800" dirty="0" smtClean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besonders hoch 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ist</a:t>
            </a:r>
            <a:r>
              <a:rPr lang="de-DE" sz="18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Bieten sich Kombinationen von Kompetenzerwartungen aus unterschiedlichen Inhaltsfeldern an?</a:t>
            </a:r>
            <a:endParaRPr lang="de-DE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23528" y="63093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/>
              <a:pPr lvl="0"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de-DE" sz="800" dirty="0"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8899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31640" y="766445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u="sng" dirty="0" smtClean="0">
                <a:latin typeface="Curlz MT" panose="04040404050702020202" pitchFamily="82" charset="0"/>
              </a:rPr>
              <a:t>Man nehme </a:t>
            </a:r>
            <a:r>
              <a:rPr lang="de-DE" sz="3600" u="sng" dirty="0" smtClean="0">
                <a:latin typeface="Curlz MT" panose="04040404050702020202" pitchFamily="82" charset="0"/>
              </a:rPr>
              <a:t>also folgende </a:t>
            </a:r>
            <a:r>
              <a:rPr lang="de-DE" sz="3600" u="sng" dirty="0" smtClean="0">
                <a:latin typeface="Curlz MT" panose="04040404050702020202" pitchFamily="82" charset="0"/>
              </a:rPr>
              <a:t>Zutaten: </a:t>
            </a:r>
            <a:endParaRPr lang="de-DE" sz="3600" u="sng" dirty="0">
              <a:latin typeface="Curlz MT" panose="04040404050702020202" pitchFamily="8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03848" y="2350800"/>
            <a:ext cx="482453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alle</a:t>
            </a:r>
            <a:r>
              <a:rPr lang="de-DE" sz="2000" dirty="0" smtClean="0"/>
              <a:t> </a:t>
            </a:r>
            <a:r>
              <a:rPr lang="de-DE" sz="2000" b="1" dirty="0" smtClean="0">
                <a:solidFill>
                  <a:srgbClr val="00B050"/>
                </a:solidFill>
                <a:hlinkClick r:id="rId2" action="ppaction://hlinksldjump"/>
              </a:rPr>
              <a:t>Inhaltsfelder</a:t>
            </a:r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de-DE" sz="2000" dirty="0" smtClean="0"/>
              <a:t>mit den </a:t>
            </a:r>
            <a:r>
              <a:rPr lang="de-DE" sz="2000" dirty="0" smtClean="0"/>
              <a:t>obligatorischen </a:t>
            </a:r>
            <a:r>
              <a:rPr lang="de-DE" sz="2000" dirty="0" smtClean="0"/>
              <a:t>Kompetenzerwartungen (gefüllt mit: SK, MK, UK) </a:t>
            </a:r>
          </a:p>
          <a:p>
            <a:pPr lvl="1"/>
            <a:endParaRPr lang="de-D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 smtClean="0"/>
              <a:t>mindestens  3 </a:t>
            </a:r>
            <a:r>
              <a:rPr lang="de-DE" sz="2000" b="1" dirty="0" smtClean="0">
                <a:hlinkClick r:id="rId3" action="ppaction://hlinksldjump"/>
              </a:rPr>
              <a:t>Bewegungsfelder</a:t>
            </a:r>
            <a:r>
              <a:rPr lang="de-DE" sz="2000" dirty="0" smtClean="0">
                <a:hlinkClick r:id="rId3" action="ppaction://hlinksldjump"/>
              </a:rPr>
              <a:t> </a:t>
            </a:r>
            <a:r>
              <a:rPr lang="de-DE" sz="2000" dirty="0" smtClean="0"/>
              <a:t>und Sportbereiche (gut abgehangen, mit der BWK gewürzt)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Picture 2" descr="C:\Users\Olli\AppData\Local\Microsoft\Windows\Temporary Internet Files\Content.IE5\WEI7V8Z3\MM900295163[1]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85559"/>
            <a:ext cx="1926922" cy="179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87123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57401" y="1484784"/>
            <a:ext cx="1152128" cy="378565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bg1"/>
                </a:solidFill>
              </a:rPr>
              <a:t>IF a</a:t>
            </a:r>
          </a:p>
          <a:p>
            <a:r>
              <a:rPr lang="de-DE" sz="4000" b="1" dirty="0" smtClean="0">
                <a:solidFill>
                  <a:schemeClr val="bg1"/>
                </a:solidFill>
              </a:rPr>
              <a:t>IF b</a:t>
            </a:r>
          </a:p>
          <a:p>
            <a:r>
              <a:rPr lang="de-DE" sz="4000" b="1" dirty="0" smtClean="0">
                <a:solidFill>
                  <a:schemeClr val="bg1"/>
                </a:solidFill>
              </a:rPr>
              <a:t>IF c</a:t>
            </a:r>
          </a:p>
          <a:p>
            <a:r>
              <a:rPr lang="de-DE" sz="4000" b="1" dirty="0" smtClean="0">
                <a:solidFill>
                  <a:schemeClr val="bg1"/>
                </a:solidFill>
              </a:rPr>
              <a:t>IF d</a:t>
            </a:r>
          </a:p>
          <a:p>
            <a:r>
              <a:rPr lang="de-DE" sz="4000" b="1" dirty="0" smtClean="0">
                <a:solidFill>
                  <a:schemeClr val="bg1"/>
                </a:solidFill>
              </a:rPr>
              <a:t>IF e</a:t>
            </a:r>
          </a:p>
          <a:p>
            <a:r>
              <a:rPr lang="de-DE" sz="4000" b="1" dirty="0" smtClean="0">
                <a:solidFill>
                  <a:schemeClr val="bg1"/>
                </a:solidFill>
              </a:rPr>
              <a:t>IF f</a:t>
            </a:r>
            <a:endParaRPr lang="de-DE" sz="4000" b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67544" y="4581128"/>
            <a:ext cx="1512168" cy="648072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683568" y="4046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1. Schritt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2285999" y="889844"/>
            <a:ext cx="6390457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b="1" dirty="0" smtClean="0">
                <a:solidFill>
                  <a:srgbClr val="0070C0"/>
                </a:solidFill>
              </a:rPr>
              <a:t>Kompetenzerwartungen </a:t>
            </a:r>
            <a:r>
              <a:rPr lang="de-DE" b="1" dirty="0" smtClean="0"/>
              <a:t>Inhaltsfeld f: Gesundheit</a:t>
            </a:r>
            <a:endParaRPr lang="de-DE" dirty="0" smtClean="0"/>
          </a:p>
          <a:p>
            <a:r>
              <a:rPr lang="de-DE" i="1" u="sng" dirty="0" smtClean="0"/>
              <a:t>Inhaltlicher Schwerpunkt:</a:t>
            </a:r>
            <a:endParaRPr lang="de-DE" dirty="0" smtClean="0"/>
          </a:p>
          <a:p>
            <a:pPr lvl="0"/>
            <a:r>
              <a:rPr lang="de-DE" dirty="0" smtClean="0"/>
              <a:t>Gesundheitlicher Nutzen und Risiken des Sporttreibens </a:t>
            </a:r>
          </a:p>
          <a:p>
            <a:r>
              <a:rPr lang="de-DE" i="1" u="sng" dirty="0" smtClean="0">
                <a:solidFill>
                  <a:srgbClr val="FF0000"/>
                </a:solidFill>
              </a:rPr>
              <a:t>Sachkompetenz: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Die Schülerinnen und Schüler können</a:t>
            </a:r>
          </a:p>
          <a:p>
            <a:pPr lvl="0"/>
            <a:r>
              <a:rPr lang="de-DE" dirty="0" smtClean="0">
                <a:solidFill>
                  <a:srgbClr val="FF0000"/>
                </a:solidFill>
              </a:rPr>
              <a:t>Auswirkungen gezielten Sporttreibens auf Gesundheit und Wohlbefinden (körperlich, psychisch und sozial) erläutern.</a:t>
            </a:r>
          </a:p>
          <a:p>
            <a:r>
              <a:rPr lang="de-DE" i="1" u="sng" dirty="0" smtClean="0">
                <a:solidFill>
                  <a:srgbClr val="FF0000"/>
                </a:solidFill>
              </a:rPr>
              <a:t>Methodenkompetenz: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Die Schülerinnen und Schüler können</a:t>
            </a:r>
          </a:p>
          <a:p>
            <a:pPr lvl="0"/>
            <a:r>
              <a:rPr lang="de-DE" dirty="0" smtClean="0">
                <a:solidFill>
                  <a:srgbClr val="FF0000"/>
                </a:solidFill>
              </a:rPr>
              <a:t>sich selbstständig auf ihren Sport vorbereiten (Kleidung, Aufwärmen, Ernährung) und ihr Vorgehen dabei begründen. </a:t>
            </a:r>
          </a:p>
          <a:p>
            <a:endParaRPr lang="de-DE" i="1" u="sng" dirty="0" smtClean="0"/>
          </a:p>
          <a:p>
            <a:pPr lvl="0"/>
            <a:r>
              <a:rPr lang="de-DE" b="1" dirty="0" smtClean="0">
                <a:solidFill>
                  <a:srgbClr val="0070C0"/>
                </a:solidFill>
              </a:rPr>
              <a:t>Kompetenzerwartungen </a:t>
            </a:r>
            <a:r>
              <a:rPr lang="de-DE" b="1" dirty="0"/>
              <a:t>Inhaltsfeld </a:t>
            </a:r>
            <a:r>
              <a:rPr lang="de-DE" b="1" dirty="0" smtClean="0"/>
              <a:t>d: Leistung</a:t>
            </a:r>
            <a:endParaRPr lang="de-DE" dirty="0"/>
          </a:p>
          <a:p>
            <a:r>
              <a:rPr lang="de-DE" i="1" u="sng" dirty="0"/>
              <a:t>Inhaltlicher Schwerpunkt:</a:t>
            </a:r>
            <a:endParaRPr lang="de-DE" dirty="0"/>
          </a:p>
          <a:p>
            <a:pPr lvl="0"/>
            <a:r>
              <a:rPr lang="de-DE" dirty="0" smtClean="0"/>
              <a:t>Trainingsplanung und Organisation</a:t>
            </a:r>
            <a:endParaRPr lang="de-DE" i="1" u="sng" dirty="0"/>
          </a:p>
          <a:p>
            <a:r>
              <a:rPr lang="de-DE" i="1" u="sng" dirty="0" smtClean="0">
                <a:solidFill>
                  <a:srgbClr val="3366FF"/>
                </a:solidFill>
              </a:rPr>
              <a:t>Urteilskompetenz:</a:t>
            </a:r>
          </a:p>
          <a:p>
            <a:r>
              <a:rPr lang="de-DE" dirty="0">
                <a:solidFill>
                  <a:srgbClr val="3366FF"/>
                </a:solidFill>
              </a:rPr>
              <a:t>Die Schülerinnen und Schüler können</a:t>
            </a:r>
          </a:p>
          <a:p>
            <a:r>
              <a:rPr lang="de-DE" dirty="0" smtClean="0">
                <a:solidFill>
                  <a:srgbClr val="3366FF"/>
                </a:solidFill>
              </a:rPr>
              <a:t>ihren </a:t>
            </a:r>
            <a:r>
              <a:rPr lang="de-DE" dirty="0">
                <a:solidFill>
                  <a:srgbClr val="3366FF"/>
                </a:solidFill>
              </a:rPr>
              <a:t>eigenen Trainingsfortschritt Kriterien geleitet beurteilen.</a:t>
            </a:r>
          </a:p>
          <a:p>
            <a:endParaRPr lang="de-DE" dirty="0" smtClean="0">
              <a:solidFill>
                <a:srgbClr val="3366FF"/>
              </a:solidFill>
            </a:endParaRPr>
          </a:p>
        </p:txBody>
      </p:sp>
      <p:sp>
        <p:nvSpPr>
          <p:cNvPr id="7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8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67544" y="3356992"/>
            <a:ext cx="1512168" cy="648072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6571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6" grpId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028496" y="1313004"/>
            <a:ext cx="1656184" cy="40318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0000"/>
                </a:solidFill>
              </a:rPr>
              <a:t>BF/ SB 1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3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4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5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6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7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8</a:t>
            </a:r>
          </a:p>
          <a:p>
            <a:r>
              <a:rPr lang="de-DE" sz="3200" b="1" dirty="0" smtClean="0">
                <a:solidFill>
                  <a:srgbClr val="000000"/>
                </a:solidFill>
              </a:rPr>
              <a:t>BF/ SB 9</a:t>
            </a:r>
            <a:endParaRPr lang="de-DE" sz="3200" b="1" dirty="0">
              <a:solidFill>
                <a:srgbClr val="00000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43608" y="284454"/>
            <a:ext cx="4572000" cy="503214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de-DE" b="1" dirty="0" smtClean="0"/>
              <a:t>BF/SB 1:	Den Körper wahrnehmen und Bewegungsfähigkeiten ausprägen</a:t>
            </a:r>
            <a:endParaRPr lang="de-DE" dirty="0" smtClean="0"/>
          </a:p>
          <a:p>
            <a:r>
              <a:rPr lang="de-DE" i="1" u="sng" dirty="0" smtClean="0"/>
              <a:t>Inhaltliche Kerne:</a:t>
            </a:r>
            <a:endParaRPr lang="de-DE" dirty="0" smtClean="0"/>
          </a:p>
          <a:p>
            <a:pPr lvl="0"/>
            <a:r>
              <a:rPr lang="de-DE" dirty="0" smtClean="0"/>
              <a:t>Formen der Fitnessgymnastik</a:t>
            </a:r>
          </a:p>
          <a:p>
            <a:pPr lvl="0"/>
            <a:r>
              <a:rPr lang="de-DE" dirty="0" smtClean="0"/>
              <a:t>Funktionelle Dehnübungen und unterschiedliche Dehnmethoden</a:t>
            </a:r>
          </a:p>
          <a:p>
            <a:r>
              <a:rPr lang="de-DE" i="1" u="sng" dirty="0" smtClean="0"/>
              <a:t>Bewegungs- und Wahrnehmungskompetenz:</a:t>
            </a:r>
            <a:endParaRPr lang="de-DE" dirty="0" smtClean="0"/>
          </a:p>
          <a:p>
            <a:pPr>
              <a:spcBef>
                <a:spcPts val="600"/>
              </a:spcBef>
            </a:pPr>
            <a:r>
              <a:rPr lang="de-DE" dirty="0" smtClean="0"/>
              <a:t>Die Schülerinnen und Schüler können</a:t>
            </a:r>
          </a:p>
          <a:p>
            <a:pPr lvl="0">
              <a:spcBef>
                <a:spcPts val="600"/>
              </a:spcBef>
            </a:pPr>
            <a:r>
              <a:rPr lang="de-DE" dirty="0" smtClean="0"/>
              <a:t>- ein Fitnessprogramm (z.B. Aerobic, </a:t>
            </a:r>
            <a:r>
              <a:rPr lang="de-DE" dirty="0" err="1" smtClean="0"/>
              <a:t>Step</a:t>
            </a:r>
            <a:r>
              <a:rPr lang="de-DE" dirty="0" smtClean="0"/>
              <a:t>-Aerobic, Circuit-Training) unter einer ausgewählten Zielrichtung (Steigerung von Kraft, Ausdauer oder Beweglichkeit) präsentieren.</a:t>
            </a:r>
          </a:p>
          <a:p>
            <a:pPr lvl="0">
              <a:spcBef>
                <a:spcPts val="600"/>
              </a:spcBef>
            </a:pPr>
            <a:r>
              <a:rPr lang="de-DE" dirty="0" smtClean="0"/>
              <a:t>- unterschiedliche Dehnmethoden im     Hinblick auf verschiedene sportliche Anforderungssituationen funktionsgerecht anwenden.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971600" y="2348880"/>
            <a:ext cx="4320480" cy="2890776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164288" y="4046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Schritt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6876256" y="1268760"/>
            <a:ext cx="2016224" cy="648072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 flipV="1">
            <a:off x="5148064" y="1772816"/>
            <a:ext cx="1656184" cy="57606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1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2170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843808" y="2206605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u="sng" dirty="0">
                <a:latin typeface="Curlz MT" panose="04040404050702020202" pitchFamily="82" charset="0"/>
              </a:rPr>
              <a:t>Alles </a:t>
            </a:r>
            <a:r>
              <a:rPr lang="de-DE" sz="3600" u="sng" dirty="0" smtClean="0">
                <a:latin typeface="Curlz MT" panose="04040404050702020202" pitchFamily="82" charset="0"/>
              </a:rPr>
              <a:t>in einen Topf schütten und gut </a:t>
            </a:r>
            <a:r>
              <a:rPr lang="de-DE" sz="3600" u="sng" dirty="0">
                <a:latin typeface="Curlz MT" panose="04040404050702020202" pitchFamily="82" charset="0"/>
              </a:rPr>
              <a:t>verrühren!!!</a:t>
            </a:r>
          </a:p>
        </p:txBody>
      </p:sp>
      <p:pic>
        <p:nvPicPr>
          <p:cNvPr id="4" name="Picture 2" descr="C:\Users\Olli\AppData\Local\Microsoft\Windows\Temporary Internet Files\Content.IE5\WEI7V8Z3\MM900295163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03206"/>
            <a:ext cx="1926922" cy="179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48324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bgerundetes Rechteck 38"/>
          <p:cNvSpPr/>
          <p:nvPr/>
        </p:nvSpPr>
        <p:spPr>
          <a:xfrm>
            <a:off x="1763688" y="548679"/>
            <a:ext cx="5616624" cy="5904679"/>
          </a:xfrm>
          <a:prstGeom prst="roundRect">
            <a:avLst/>
          </a:prstGeom>
          <a:solidFill>
            <a:srgbClr val="FFFFCC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Titel 3"/>
          <p:cNvSpPr txBox="1">
            <a:spLocks/>
          </p:cNvSpPr>
          <p:nvPr/>
        </p:nvSpPr>
        <p:spPr>
          <a:xfrm>
            <a:off x="468000" y="44624"/>
            <a:ext cx="8064360" cy="42240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144000" rIns="0" bIns="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Arial" pitchFamily="34" charset="0"/>
                <a:ea typeface="ＭＳ Ｐゴシック" pitchFamily="2"/>
                <a:cs typeface="Arial" pitchFamily="34" charset="0"/>
              </a:rPr>
              <a:t>Konstruktion eines Unterrichtsvorhabens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2"/>
              <a:cs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4499992" y="3789040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Bewegungsfeld</a:t>
            </a:r>
          </a:p>
          <a:p>
            <a:pPr algn="ctr"/>
            <a:r>
              <a:rPr lang="de-DE" dirty="0" smtClean="0"/>
              <a:t>spezifische</a:t>
            </a:r>
          </a:p>
          <a:p>
            <a:pPr algn="ctr"/>
            <a:r>
              <a:rPr lang="de-DE" dirty="0" smtClean="0"/>
              <a:t>Kompetenzerwartung(en)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283968" y="620688"/>
            <a:ext cx="72008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Sek II</a:t>
            </a:r>
            <a:endParaRPr lang="de-DE" b="1" dirty="0">
              <a:solidFill>
                <a:schemeClr val="bg1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2411760" y="1340768"/>
            <a:ext cx="1584176" cy="2376264"/>
            <a:chOff x="4139952" y="2060848"/>
            <a:chExt cx="1584176" cy="2376264"/>
          </a:xfrm>
        </p:grpSpPr>
        <p:sp>
          <p:nvSpPr>
            <p:cNvPr id="18" name="Ellipse 17"/>
            <p:cNvSpPr/>
            <p:nvPr/>
          </p:nvSpPr>
          <p:spPr>
            <a:xfrm>
              <a:off x="4139952" y="2060848"/>
              <a:ext cx="1584176" cy="2376264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5004048" y="2708920"/>
              <a:ext cx="72008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/>
                <a:t>SK</a:t>
              </a:r>
            </a:p>
            <a:p>
              <a:pPr algn="ctr"/>
              <a:r>
                <a:rPr lang="de-DE" b="1" dirty="0" smtClean="0"/>
                <a:t>MK</a:t>
              </a:r>
            </a:p>
            <a:p>
              <a:pPr algn="ctr"/>
              <a:r>
                <a:rPr lang="de-DE" b="1" dirty="0" smtClean="0"/>
                <a:t>UK 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4572000" y="2420888"/>
              <a:ext cx="461665" cy="175432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vert270"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Inhaltsfelder</a:t>
              </a: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5436096" y="1340768"/>
            <a:ext cx="1584176" cy="2376264"/>
            <a:chOff x="6948264" y="2060848"/>
            <a:chExt cx="1584176" cy="2376264"/>
          </a:xfrm>
        </p:grpSpPr>
        <p:sp>
          <p:nvSpPr>
            <p:cNvPr id="19" name="Ellipse 18"/>
            <p:cNvSpPr/>
            <p:nvPr/>
          </p:nvSpPr>
          <p:spPr>
            <a:xfrm>
              <a:off x="6948264" y="2060848"/>
              <a:ext cx="1584176" cy="2376264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7020272" y="3131676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/>
                <a:t>BWK 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782743" y="2793702"/>
              <a:ext cx="461665" cy="92333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BF/ SB</a:t>
              </a:r>
            </a:p>
          </p:txBody>
        </p:sp>
      </p:grpSp>
      <p:sp>
        <p:nvSpPr>
          <p:cNvPr id="32" name="Rechteck 31"/>
          <p:cNvSpPr/>
          <p:nvPr/>
        </p:nvSpPr>
        <p:spPr>
          <a:xfrm>
            <a:off x="1763688" y="3789040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Bewegungsfeld übergreifende</a:t>
            </a:r>
          </a:p>
          <a:p>
            <a:pPr algn="ctr"/>
            <a:r>
              <a:rPr lang="de-DE" dirty="0" smtClean="0"/>
              <a:t>Kompetenzerwartung(en)</a:t>
            </a:r>
            <a:endParaRPr lang="de-DE" dirty="0"/>
          </a:p>
        </p:txBody>
      </p:sp>
      <p:sp>
        <p:nvSpPr>
          <p:cNvPr id="34" name="Geschweifte Klammer rechts 33"/>
          <p:cNvSpPr/>
          <p:nvPr/>
        </p:nvSpPr>
        <p:spPr>
          <a:xfrm rot="5400000">
            <a:off x="4427984" y="2276872"/>
            <a:ext cx="360040" cy="525658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3707904" y="5385990"/>
            <a:ext cx="1800200" cy="369332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Thema des UV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355976" y="3873242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+</a:t>
            </a:r>
            <a:endParaRPr lang="de-DE" sz="4000" b="1" dirty="0"/>
          </a:p>
        </p:txBody>
      </p:sp>
      <p:sp>
        <p:nvSpPr>
          <p:cNvPr id="31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 flipH="1">
            <a:off x="3923928" y="1124744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4932040" y="1124744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986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5" presetClass="emph" presetSubtype="0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5" presetClass="emph" presetSubtype="0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3" grpId="0"/>
      <p:bldP spid="33" grpId="1"/>
      <p:bldP spid="13" grpId="0" animBg="1"/>
      <p:bldP spid="32" grpId="0"/>
      <p:bldP spid="32" grpId="1"/>
      <p:bldP spid="34" grpId="0" animBg="1"/>
      <p:bldP spid="36" grpId="0" animBg="1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27604" y="695323"/>
            <a:ext cx="3635708" cy="40010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DE" b="1" i="1" u="sng" dirty="0" smtClean="0"/>
              <a:t>Bewegungsfeld spezifische KE</a:t>
            </a:r>
          </a:p>
          <a:p>
            <a:pPr>
              <a:spcBef>
                <a:spcPts val="600"/>
              </a:spcBef>
            </a:pPr>
            <a:r>
              <a:rPr lang="de-DE" i="1" u="sng" dirty="0" smtClean="0"/>
              <a:t>Bewegungs- und </a:t>
            </a:r>
            <a:r>
              <a:rPr lang="de-DE" i="1" u="sng" dirty="0" err="1" smtClean="0"/>
              <a:t>Wahrnehmungsk</a:t>
            </a:r>
            <a:r>
              <a:rPr lang="de-DE" i="1" u="sng" dirty="0" smtClean="0"/>
              <a:t>.: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Die </a:t>
            </a:r>
            <a:r>
              <a:rPr lang="de-DE" dirty="0"/>
              <a:t>Schülerinnen und Schüler </a:t>
            </a:r>
            <a:r>
              <a:rPr lang="de-DE" dirty="0" smtClean="0"/>
              <a:t>können</a:t>
            </a:r>
          </a:p>
          <a:p>
            <a:pPr lvl="0">
              <a:spcBef>
                <a:spcPts val="600"/>
              </a:spcBef>
            </a:pPr>
            <a:r>
              <a:rPr lang="de-DE" dirty="0" smtClean="0"/>
              <a:t>- ein Fitnessprogramm (z.B. Aerobic, </a:t>
            </a:r>
            <a:r>
              <a:rPr lang="de-DE" dirty="0" err="1" smtClean="0"/>
              <a:t>Step</a:t>
            </a:r>
            <a:r>
              <a:rPr lang="de-DE" dirty="0" smtClean="0"/>
              <a:t>-Aerobic, Circuit-Training) unter einer ausgewählten Zielrichtung (Steigerung von Kraft, Ausdauer oder Beweglichkeit) präsentieren.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- unterschiedliche </a:t>
            </a:r>
            <a:r>
              <a:rPr lang="de-DE" dirty="0"/>
              <a:t>Dehnmethoden im Hinblick auf verschiedene sportliche Anforderungssituationen funktionsgerecht anwenden</a:t>
            </a:r>
            <a:r>
              <a:rPr lang="de-DE" dirty="0" smtClean="0"/>
              <a:t>.</a:t>
            </a:r>
          </a:p>
        </p:txBody>
      </p:sp>
      <p:sp>
        <p:nvSpPr>
          <p:cNvPr id="3" name="Rechteck 2"/>
          <p:cNvSpPr/>
          <p:nvPr/>
        </p:nvSpPr>
        <p:spPr>
          <a:xfrm>
            <a:off x="107504" y="695325"/>
            <a:ext cx="5040560" cy="420115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de-DE" b="1" i="1" u="sng" dirty="0" smtClean="0">
                <a:solidFill>
                  <a:schemeClr val="bg1"/>
                </a:solidFill>
              </a:rPr>
              <a:t>Bewegungsfeld übergreifende  KE</a:t>
            </a:r>
          </a:p>
          <a:p>
            <a:pPr>
              <a:spcBef>
                <a:spcPts val="600"/>
              </a:spcBef>
            </a:pPr>
            <a:r>
              <a:rPr lang="de-DE" i="1" u="sng" dirty="0" smtClean="0">
                <a:solidFill>
                  <a:schemeClr val="bg1"/>
                </a:solidFill>
              </a:rPr>
              <a:t>Sachkompetenz</a:t>
            </a:r>
            <a:r>
              <a:rPr lang="de-DE" i="1" u="sng" dirty="0">
                <a:solidFill>
                  <a:schemeClr val="bg1"/>
                </a:solidFill>
              </a:rPr>
              <a:t>: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Die Schülerinnen und Schüler </a:t>
            </a:r>
            <a:r>
              <a:rPr lang="de-DE" dirty="0" smtClean="0">
                <a:solidFill>
                  <a:schemeClr val="bg1"/>
                </a:solidFill>
              </a:rPr>
              <a:t>können Auswirkungen </a:t>
            </a:r>
            <a:r>
              <a:rPr lang="de-DE" dirty="0">
                <a:solidFill>
                  <a:schemeClr val="bg1"/>
                </a:solidFill>
              </a:rPr>
              <a:t>gezielten Sporttreibens auf Gesundheit </a:t>
            </a:r>
            <a:r>
              <a:rPr lang="de-DE" dirty="0" smtClean="0">
                <a:solidFill>
                  <a:schemeClr val="bg1"/>
                </a:solidFill>
              </a:rPr>
              <a:t>und Wohl-befinden </a:t>
            </a:r>
            <a:r>
              <a:rPr lang="de-DE" dirty="0">
                <a:solidFill>
                  <a:schemeClr val="bg1"/>
                </a:solidFill>
              </a:rPr>
              <a:t>(körperlich, psychisch und sozial) erläutern.</a:t>
            </a:r>
          </a:p>
          <a:p>
            <a:pPr>
              <a:spcBef>
                <a:spcPts val="600"/>
              </a:spcBef>
            </a:pPr>
            <a:r>
              <a:rPr lang="de-DE" i="1" u="sng" dirty="0" smtClean="0">
                <a:solidFill>
                  <a:schemeClr val="bg1"/>
                </a:solidFill>
              </a:rPr>
              <a:t>Methodenkompetenz</a:t>
            </a:r>
            <a:r>
              <a:rPr lang="de-DE" i="1" u="sng" dirty="0">
                <a:solidFill>
                  <a:schemeClr val="bg1"/>
                </a:solidFill>
              </a:rPr>
              <a:t>: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Die Schülerinnen und Schüler </a:t>
            </a:r>
            <a:r>
              <a:rPr lang="de-DE" dirty="0" smtClean="0">
                <a:solidFill>
                  <a:schemeClr val="bg1"/>
                </a:solidFill>
              </a:rPr>
              <a:t>können sich selbst- ständig </a:t>
            </a:r>
            <a:r>
              <a:rPr lang="de-DE" dirty="0">
                <a:solidFill>
                  <a:schemeClr val="bg1"/>
                </a:solidFill>
              </a:rPr>
              <a:t>auf ihren Sport vorbereiten (Kleidung, Aufwärmen, Ernährung) und ihr Vorgehen dabei begründen. </a:t>
            </a:r>
          </a:p>
          <a:p>
            <a:pPr>
              <a:spcBef>
                <a:spcPts val="600"/>
              </a:spcBef>
            </a:pPr>
            <a:r>
              <a:rPr lang="de-DE" i="1" u="sng" dirty="0" smtClean="0">
                <a:solidFill>
                  <a:schemeClr val="bg1"/>
                </a:solidFill>
              </a:rPr>
              <a:t>Urteilskompetenz</a:t>
            </a:r>
            <a:r>
              <a:rPr lang="de-DE" i="1" u="sng" dirty="0">
                <a:solidFill>
                  <a:schemeClr val="bg1"/>
                </a:solidFill>
              </a:rPr>
              <a:t>:</a:t>
            </a:r>
          </a:p>
          <a:p>
            <a:r>
              <a:rPr lang="de-DE" dirty="0">
                <a:solidFill>
                  <a:schemeClr val="bg1"/>
                </a:solidFill>
              </a:rPr>
              <a:t>Die Schülerinnen und Schüler </a:t>
            </a:r>
            <a:r>
              <a:rPr lang="de-DE" dirty="0" smtClean="0">
                <a:solidFill>
                  <a:schemeClr val="bg1"/>
                </a:solidFill>
              </a:rPr>
              <a:t>können ihren </a:t>
            </a:r>
            <a:r>
              <a:rPr lang="de-DE" dirty="0">
                <a:solidFill>
                  <a:schemeClr val="bg1"/>
                </a:solidFill>
              </a:rPr>
              <a:t>eigenen Trainingsfortschritt Kriterien geleitet beurteilen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5445224"/>
            <a:ext cx="7344816" cy="120032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FFFF"/>
                </a:solidFill>
                <a:latin typeface="Arial Narrow" pitchFamily="34" charset="0"/>
              </a:rPr>
              <a:t>Stark werden ohne ein Kraftprotz zu sein - Mit Hilfe </a:t>
            </a:r>
            <a:r>
              <a:rPr lang="de-DE" b="1" dirty="0" smtClean="0">
                <a:solidFill>
                  <a:srgbClr val="FFFFFF"/>
                </a:solidFill>
                <a:latin typeface="Arial Narrow" pitchFamily="34" charset="0"/>
              </a:rPr>
              <a:t>von selbst gewählten Gewichten in Form von Kurzhanteln </a:t>
            </a:r>
            <a:r>
              <a:rPr lang="de-DE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de-DE" b="1" dirty="0" smtClean="0">
                <a:solidFill>
                  <a:srgbClr val="FFFFFF"/>
                </a:solidFill>
                <a:latin typeface="Arial Narrow" pitchFamily="34" charset="0"/>
              </a:rPr>
              <a:t>ein </a:t>
            </a:r>
            <a:r>
              <a:rPr lang="de-DE" b="1" dirty="0">
                <a:solidFill>
                  <a:srgbClr val="FFFFFF"/>
                </a:solidFill>
                <a:latin typeface="Arial Narrow" pitchFamily="34" charset="0"/>
              </a:rPr>
              <a:t>individuell </a:t>
            </a:r>
            <a:r>
              <a:rPr lang="de-DE" b="1" dirty="0" smtClean="0">
                <a:solidFill>
                  <a:srgbClr val="FFFFFF"/>
                </a:solidFill>
                <a:latin typeface="Arial Narrow" pitchFamily="34" charset="0"/>
              </a:rPr>
              <a:t>angemessenes </a:t>
            </a:r>
            <a:r>
              <a:rPr lang="de-DE" b="1" dirty="0">
                <a:solidFill>
                  <a:srgbClr val="FFFFFF"/>
                </a:solidFill>
                <a:latin typeface="Arial Narrow" pitchFamily="34" charset="0"/>
              </a:rPr>
              <a:t>Fitnessprogramm zur Kräftigung großer Muskelgruppen (Arme, Beine, Rücken, Bauch) inklusive der passenden Dehnmethoden demonstrieren. </a:t>
            </a:r>
            <a:endParaRPr lang="de-DE" b="1" dirty="0">
              <a:solidFill>
                <a:srgbClr val="FFFFFF"/>
              </a:solidFill>
              <a:latin typeface="Arial Narrow" pitchFamily="34" charset="0"/>
              <a:ea typeface="Calibri"/>
            </a:endParaRPr>
          </a:p>
        </p:txBody>
      </p:sp>
      <p:sp>
        <p:nvSpPr>
          <p:cNvPr id="8" name="Geschweifte Klammer rechts 7"/>
          <p:cNvSpPr/>
          <p:nvPr/>
        </p:nvSpPr>
        <p:spPr>
          <a:xfrm rot="5400000">
            <a:off x="4487416" y="2481895"/>
            <a:ext cx="504056" cy="5256584"/>
          </a:xfrm>
          <a:prstGeom prst="righ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517676" y="199931"/>
            <a:ext cx="2960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Konkretisierung eines UVs</a:t>
            </a:r>
            <a:endParaRPr lang="de-DE" sz="2000" b="1" dirty="0"/>
          </a:p>
        </p:txBody>
      </p:sp>
      <p:sp>
        <p:nvSpPr>
          <p:cNvPr id="7" name="Foliennummernplatzhalter 4"/>
          <p:cNvSpPr/>
          <p:nvPr/>
        </p:nvSpPr>
        <p:spPr>
          <a:xfrm>
            <a:off x="539640" y="6453336"/>
            <a:ext cx="28908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A778D53-E33D-4275-ADBB-3B26E0BA3313}" type="slidenum">
              <a:rPr lang="de-DE" smtClean="0"/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0" name="Fußzeilenplatzhalter 3"/>
          <p:cNvSpPr/>
          <p:nvPr/>
        </p:nvSpPr>
        <p:spPr>
          <a:xfrm>
            <a:off x="7236888" y="6453359"/>
            <a:ext cx="2087640" cy="34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dirty="0"/>
              <a:t>Implementation KLP Sport  </a:t>
            </a:r>
            <a:r>
              <a:rPr lang="en-US" sz="800" dirty="0" err="1" smtClean="0"/>
              <a:t>GOSt</a:t>
            </a:r>
            <a:r>
              <a:rPr lang="en-US" sz="800" dirty="0" smtClean="0"/>
              <a:t> </a:t>
            </a:r>
            <a:r>
              <a:rPr lang="en-US" sz="800" dirty="0"/>
              <a:t>2013</a:t>
            </a:r>
            <a:endParaRPr lang="de-DE" sz="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782304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1005</Words>
  <Application>Microsoft Office PowerPoint</Application>
  <PresentationFormat>Bildschirmpräsentation (4:3)</PresentationFormat>
  <Paragraphs>192</Paragraphs>
  <Slides>17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Dactylos</vt:lpstr>
      <vt:lpstr>Konstruktion eines Kursprofils  in der EPh</vt:lpstr>
      <vt:lpstr>       Man überlege:</vt:lpstr>
      <vt:lpstr>Man überlege außerdem: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Konstruktion eines Kursprofils in der EPh</dc:title>
  <dc:creator>Olli</dc:creator>
  <cp:lastModifiedBy>Olli</cp:lastModifiedBy>
  <cp:revision>46</cp:revision>
  <dcterms:created xsi:type="dcterms:W3CDTF">2013-10-02T08:32:08Z</dcterms:created>
  <dcterms:modified xsi:type="dcterms:W3CDTF">2013-11-15T11:03:37Z</dcterms:modified>
</cp:coreProperties>
</file>