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70" r:id="rId18"/>
    <p:sldId id="437" r:id="rId19"/>
    <p:sldId id="466" r:id="rId20"/>
    <p:sldId id="467" r:id="rId21"/>
    <p:sldId id="468" r:id="rId22"/>
    <p:sldId id="442" r:id="rId23"/>
    <p:sldId id="443" r:id="rId24"/>
    <p:sldId id="444" r:id="rId25"/>
    <p:sldId id="445" r:id="rId26"/>
    <p:sldId id="446" r:id="rId27"/>
    <p:sldId id="447" r:id="rId28"/>
    <p:sldId id="438" r:id="rId29"/>
    <p:sldId id="439" r:id="rId30"/>
    <p:sldId id="440" r:id="rId31"/>
    <p:sldId id="441" r:id="rId32"/>
    <p:sldId id="448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9" r:id="rId41"/>
    <p:sldId id="458" r:id="rId42"/>
    <p:sldId id="427" r:id="rId43"/>
    <p:sldId id="429" r:id="rId44"/>
    <p:sldId id="430" r:id="rId45"/>
    <p:sldId id="431" r:id="rId46"/>
    <p:sldId id="432" r:id="rId47"/>
    <p:sldId id="433" r:id="rId48"/>
    <p:sldId id="428" r:id="rId49"/>
    <p:sldId id="460" r:id="rId50"/>
    <p:sldId id="461" r:id="rId51"/>
    <p:sldId id="471" r:id="rId52"/>
    <p:sldId id="462" r:id="rId53"/>
    <p:sldId id="463" r:id="rId54"/>
    <p:sldId id="465" r:id="rId55"/>
    <p:sldId id="464" r:id="rId56"/>
    <p:sldId id="469" r:id="rId5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58" clrIdx="1">
    <p:extLst>
      <p:ext uri="{19B8F6BF-5375-455C-9EA6-DF929625EA0E}">
        <p15:presenceInfo xmlns:p15="http://schemas.microsoft.com/office/powerpoint/2012/main" userId="Peters, Thors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8"/>
    <p:restoredTop sz="93979" autoAdjust="0"/>
  </p:normalViewPr>
  <p:slideViewPr>
    <p:cSldViewPr showGuides="1">
      <p:cViewPr varScale="1">
        <p:scale>
          <a:sx n="76" d="100"/>
          <a:sy n="76" d="100"/>
        </p:scale>
        <p:origin x="8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r>
            <a:rPr lang="de-DE" sz="2400" b="1" dirty="0" smtClean="0">
              <a:latin typeface="Corbel" pitchFamily="34" charset="0"/>
            </a:rPr>
            <a:t>sprachliche </a:t>
          </a:r>
          <a:r>
            <a:rPr lang="de-DE" sz="2400" b="1" dirty="0">
              <a:latin typeface="Corbel" pitchFamily="34" charset="0"/>
            </a:rPr>
            <a:t>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  <dgm:t>
        <a:bodyPr/>
        <a:lstStyle/>
        <a:p>
          <a:endParaRPr lang="de-DE"/>
        </a:p>
      </dgm:t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</a:t>
          </a:r>
          <a:r>
            <a:rPr lang="de-DE" sz="2400" b="1" kern="1200" dirty="0" smtClean="0">
              <a:latin typeface="Corbel" pitchFamily="34" charset="0"/>
            </a:rPr>
            <a:t>sprachliche </a:t>
          </a:r>
          <a:r>
            <a:rPr lang="de-DE" sz="2400" b="1" kern="1200" dirty="0">
              <a:latin typeface="Corbel" pitchFamily="34" charset="0"/>
            </a:rPr>
            <a:t>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56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der </a:t>
            </a:r>
            <a:r>
              <a:rPr lang="de-DE" sz="3600" dirty="0" smtClean="0"/>
              <a:t>Hauptschule</a:t>
            </a:r>
            <a:br>
              <a:rPr lang="de-DE" sz="3600" dirty="0" smtClean="0"/>
            </a:br>
            <a:r>
              <a:rPr lang="de-DE" sz="2400" dirty="0" smtClean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Türkisch</a:t>
            </a:r>
            <a:endParaRPr lang="de-DE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des Medienkompetenzrahmens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Beispiel: Medienkompetenzrahmen 2.1:</a:t>
            </a:r>
          </a:p>
          <a:p>
            <a:pPr marL="400050" lvl="1" indent="0">
              <a:buNone/>
            </a:pPr>
            <a:r>
              <a:rPr lang="de-DE" b="1" dirty="0" smtClean="0"/>
              <a:t>Text- und Medienkompetenz</a:t>
            </a:r>
            <a:br>
              <a:rPr lang="de-DE" b="1" dirty="0" smtClean="0"/>
            </a:br>
            <a:r>
              <a:rPr lang="de-DE" dirty="0" smtClean="0"/>
              <a:t>Die Schülerinnen und Schüler können </a:t>
            </a:r>
            <a:r>
              <a:rPr lang="de-DE" dirty="0"/>
              <a:t>verschiedene digitale Werkzeuge zur Text- und Medienproduktion, Recherche und Kommunikation zielgerichtet einsetzen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Der </a:t>
            </a:r>
            <a:r>
              <a:rPr lang="de-DE" dirty="0"/>
              <a:t>MKR </a:t>
            </a:r>
            <a:r>
              <a:rPr lang="de-DE" dirty="0" smtClean="0"/>
              <a:t>bleibt </a:t>
            </a:r>
            <a:r>
              <a:rPr lang="de-DE" dirty="0"/>
              <a:t>verbindlicher </a:t>
            </a:r>
            <a:r>
              <a:rPr lang="de-DE" dirty="0" smtClean="0"/>
              <a:t>Orientierungsrahmen </a:t>
            </a:r>
            <a:r>
              <a:rPr lang="de-DE" dirty="0"/>
              <a:t>für die Weiterentwicklung des schulischen Medienkonzepts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Rahmenvorgabe Verbraucherbildung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der RV Verbraucherbildung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Beispiel Rahmenvorgabe </a:t>
            </a:r>
            <a:r>
              <a:rPr lang="de-DE" sz="2400" dirty="0"/>
              <a:t>Verbraucherbildung D Z1, </a:t>
            </a:r>
            <a:r>
              <a:rPr lang="de-DE" sz="2400" dirty="0" smtClean="0"/>
              <a:t>Z2, Z3:</a:t>
            </a:r>
            <a:endParaRPr lang="de-DE" sz="2400" dirty="0"/>
          </a:p>
          <a:p>
            <a:pPr marL="57150" indent="0">
              <a:buNone/>
            </a:pPr>
            <a:r>
              <a:rPr lang="de-DE" sz="2000" b="1" dirty="0"/>
              <a:t>Interkulturelle kommunikative Kompetenz – fachliche Konkretisierung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000" dirty="0"/>
              <a:t>Lebenswirklichkeiten und -entwürfe von Jugendlichen in der Türkei: Identität, Freundschaft, Liebe, Jugendkulturen, Geschlechterrollen, Umgang mit Vielfalt, Engagement, Freizeitgestaltung, Wohnen, Mobilität, Konsumverhalten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Einbindung Berufliche Orientierung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Bewerbungssituation in einer Fremdsprache</a:t>
            </a:r>
            <a:br>
              <a:rPr lang="de-DE" dirty="0" smtClean="0"/>
            </a:br>
            <a:r>
              <a:rPr lang="de-DE" dirty="0" smtClean="0"/>
              <a:t>(Lebenslauf, Bewerbungsgespräch)</a:t>
            </a:r>
          </a:p>
          <a:p>
            <a:r>
              <a:rPr lang="de-DE" dirty="0"/>
              <a:t>i</a:t>
            </a:r>
            <a:r>
              <a:rPr lang="de-DE" dirty="0" smtClean="0"/>
              <a:t>nterkulturelle kommunikative Kompetenzen als berufliches Qualifizierungsmerkmal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Türkisch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des Kernlehrplans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815575"/>
              </p:ext>
            </p:extLst>
          </p:nvPr>
        </p:nvGraphicFramePr>
        <p:xfrm>
          <a:off x="457200" y="1700213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Türkisch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ab Jahrgangsstufe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  <a:endParaRPr lang="de-DE" sz="1400" b="1" i="0" u="none" strike="noStrike" kern="1" spc="0" baseline="0" dirty="0">
                        <a:solidFill>
                          <a:srgbClr val="000000"/>
                        </a:solidFill>
                        <a:effectLst/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Kontinuitäten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interkulturelle </a:t>
            </a:r>
            <a:r>
              <a:rPr lang="de-DE" dirty="0"/>
              <a:t>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Fokus auf Spracherwerbsphase</a:t>
            </a: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 smtClean="0"/>
              <a:t>GeR</a:t>
            </a:r>
            <a:r>
              <a:rPr lang="de-DE" dirty="0" smtClean="0"/>
              <a:t>-Niveaus am Ende der Sek I:</a:t>
            </a:r>
            <a:br>
              <a:rPr lang="de-DE" dirty="0" smtClean="0"/>
            </a:br>
            <a:r>
              <a:rPr lang="de-DE" dirty="0" smtClean="0"/>
              <a:t>Türkisch ab Jahrgangsstufe 7 (HSA 10): A2 mit Anteilen von B1</a:t>
            </a:r>
            <a:br>
              <a:rPr lang="de-DE" dirty="0" smtClean="0"/>
            </a:br>
            <a:r>
              <a:rPr lang="de-DE" dirty="0" smtClean="0"/>
              <a:t>Türkisch ab </a:t>
            </a:r>
            <a:r>
              <a:rPr lang="de-DE" dirty="0"/>
              <a:t>Jahrgangsstufe </a:t>
            </a:r>
            <a:r>
              <a:rPr lang="de-DE" dirty="0" smtClean="0"/>
              <a:t>7 (MSA): B1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435280" cy="360040"/>
          </a:xfrm>
        </p:spPr>
        <p:txBody>
          <a:bodyPr/>
          <a:lstStyle/>
          <a:p>
            <a:r>
              <a:rPr lang="de-DE" dirty="0" smtClean="0"/>
              <a:t>Kompetenzerwartungen bis zum Ende der Sek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20506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Die beschriebenen Kompetenzerwartungen orientieren sich am Hauptschulabschluss nach Klasse 10.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Die Kompetenzen sind in unterschiedlichem Umfang und auf unterschiedlichem Niveau erreichbar.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Einzelne Kompetenzerwartungen und fachliche Konkretisierungen für den mittleren Schulabschluss werden explizit ausgewiesen.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97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(1)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</a:t>
            </a:r>
            <a:r>
              <a:rPr lang="de-DE" dirty="0" smtClean="0"/>
              <a:t>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Kompetenzmodell ist Grundlage der (Kern-)</a:t>
            </a:r>
            <a:br>
              <a:rPr lang="de-DE" sz="2400" dirty="0" smtClean="0"/>
            </a:br>
            <a:r>
              <a:rPr lang="de-DE" sz="2400" dirty="0" smtClean="0"/>
              <a:t>Lehrpläne aller modernen Fremdsprachen in allen allgemeinbildenden Schulformen </a:t>
            </a:r>
            <a:r>
              <a:rPr lang="de-DE" sz="2400" strike="sngStrike" dirty="0" smtClean="0"/>
              <a:t> </a:t>
            </a:r>
            <a:endParaRPr lang="de-DE" sz="2400" strike="sngStrike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von Text- und Medienkompetenz, Sprachlernkompetenz und </a:t>
            </a: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umfasst </a:t>
            </a:r>
            <a:r>
              <a:rPr lang="de-DE" sz="2400" dirty="0"/>
              <a:t>die Fähigkeit, Texte selbstständig, zielbezogen sowie in ihren historischen, sozialen und kulturellen Dimensionen in den jeweiligen medialen Darstellungsformen zu verstehen </a:t>
            </a:r>
            <a:r>
              <a:rPr lang="de-DE" sz="2400" dirty="0" smtClean="0"/>
              <a:t>und zu deuten […]. </a:t>
            </a:r>
            <a:r>
              <a:rPr lang="de-DE" sz="2400" dirty="0"/>
              <a:t>Dies schließt auch die Fähigkeit ein, die gewonnenen Erkenntnisse im Hinblick auf Textgestaltung, Textsortenmerkmale und Techniken der Texterstellung für die </a:t>
            </a:r>
            <a:r>
              <a:rPr lang="de-DE" sz="2400" dirty="0" smtClean="0"/>
              <a:t>eigene </a:t>
            </a:r>
            <a:r>
              <a:rPr lang="de-DE" sz="2400" dirty="0"/>
              <a:t>Produktion von Texten zu nutzen. </a:t>
            </a:r>
            <a:r>
              <a:rPr lang="de-DE" sz="2400" dirty="0" smtClean="0"/>
              <a:t>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Türkisch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</a:t>
            </a:r>
            <a:r>
              <a:rPr lang="de-DE" altLang="de-DE" sz="19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endParaRPr lang="de-DE" altLang="de-DE" sz="190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Orthografie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27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Ausschärfung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(2)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</a:t>
            </a:r>
            <a:r>
              <a:rPr lang="de-DE" dirty="0" smtClean="0"/>
              <a:t>Strukturelement </a:t>
            </a:r>
            <a:r>
              <a:rPr lang="de-DE" dirty="0"/>
              <a:t>„Fachliche Konkretisierungen“ zu den Kompetenzerwartungen</a:t>
            </a:r>
            <a:r>
              <a:rPr lang="de-DE" dirty="0" smtClean="0"/>
              <a:t>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der Kompetenzerwartungen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Türkisch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Darstellung der Kompetenzerwartungen – Beispiel: Grammatik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872066"/>
              </p:ext>
            </p:extLst>
          </p:nvPr>
        </p:nvGraphicFramePr>
        <p:xfrm>
          <a:off x="467360" y="1844675"/>
          <a:ext cx="8065135" cy="455269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können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 grundlegendes Inventar häufig verwendeter grammatischer Formen und Strukturen für die Textrezeption und die Realisierung ihrer Sprech- und Schreibabsichten nutzen.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Handlungen, Vorgänge und Äußerungen zeitlich positionieren,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Annahmen und Bedingungen formulieren,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Gefühle, Meinungen, Bitten, Wünsche und Erwartungen äußern,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 smtClean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</a:t>
                      </a: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Tempusformen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şimdiki</a:t>
                      </a:r>
                      <a:r>
                        <a:rPr lang="de-DE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zaman</a:t>
                      </a:r>
                      <a:r>
                        <a:rPr lang="de-DE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belirli</a:t>
                      </a:r>
                      <a:r>
                        <a:rPr lang="de-DE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de-DE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belirsiz</a:t>
                      </a:r>
                      <a:r>
                        <a:rPr lang="de-DE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geçmiş</a:t>
                      </a:r>
                      <a:r>
                        <a:rPr lang="de-DE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zaman</a:t>
                      </a:r>
                      <a:r>
                        <a:rPr lang="de-DE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gelecek</a:t>
                      </a:r>
                      <a:r>
                        <a:rPr lang="de-DE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zaman</a:t>
                      </a:r>
                      <a:r>
                        <a:rPr lang="de-DE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geniş</a:t>
                      </a:r>
                      <a:r>
                        <a:rPr lang="de-DE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zaman</a:t>
                      </a:r>
                      <a:endParaRPr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ünlü</a:t>
                      </a:r>
                      <a:r>
                        <a:rPr lang="de-DE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uyumu</a:t>
                      </a:r>
                      <a:endParaRPr lang="de-DE" sz="14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ünsüz</a:t>
                      </a:r>
                      <a:r>
                        <a:rPr lang="de-DE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benzeşmesi</a:t>
                      </a:r>
                      <a:endParaRPr lang="de-DE" sz="14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ünsüz</a:t>
                      </a:r>
                      <a:r>
                        <a:rPr lang="de-DE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değişmesi</a:t>
                      </a:r>
                      <a:endParaRPr lang="de-DE" sz="14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ünlü</a:t>
                      </a:r>
                      <a:r>
                        <a:rPr lang="de-DE" sz="14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düşmesi</a:t>
                      </a:r>
                      <a:endParaRPr sz="14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Teilweise: Verzicht </a:t>
            </a:r>
            <a:r>
              <a:rPr lang="de-DE" sz="2800" dirty="0"/>
              <a:t>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</a:t>
            </a: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kommunikative </a:t>
            </a: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  <a:endParaRPr lang="de-DE" sz="2400" i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Überfrachtungen</a:t>
            </a: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:pr="smNativeData" xmlns="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:pr="smNativeData" xmlns="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 smtClean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endParaRPr lang="de-DE" sz="1960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Ausgangstexte</a:t>
            </a:r>
            <a:r>
              <a:rPr lang="de-DE" b="1" dirty="0"/>
              <a:t>:</a:t>
            </a:r>
          </a:p>
          <a:p>
            <a:r>
              <a:rPr lang="de-DE" dirty="0" err="1"/>
              <a:t>didaktisierte</a:t>
            </a:r>
            <a:r>
              <a:rPr lang="de-DE" dirty="0"/>
              <a:t>, adaptierte sowie kurze, klar strukturierte authentische Texte und Medien: Lesetexte, Hör-/Hörsehtexte, mehrfach kodierte Texte</a:t>
            </a:r>
          </a:p>
          <a:p>
            <a:r>
              <a:rPr lang="de-DE" dirty="0"/>
              <a:t>Sach- und Gebrauchstexte: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- Werbetext </a:t>
            </a:r>
            <a:r>
              <a:rPr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[…]</a:t>
            </a:r>
            <a:endParaRPr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literarische Texte: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− einfache </a:t>
            </a: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lyrische </a:t>
            </a:r>
            <a:r>
              <a:rPr lang="de-DE" sz="1600" kern="1" dirty="0" smtClean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Texte […]</a:t>
            </a:r>
            <a:endParaRPr lang="de-DE"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Zieltexte</a:t>
            </a:r>
            <a:r>
              <a:rPr lang="de-DE" b="1" dirty="0"/>
              <a:t>: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 smtClean="0">
                <a:latin typeface="Arial" panose="020B0604020202020204" pitchFamily="34" charset="0"/>
                <a:cs typeface="Arial" panose="020B0604020202020204" pitchFamily="34" charset="0"/>
              </a:rPr>
              <a:t>formeller </a:t>
            </a:r>
            <a:r>
              <a:rPr lang="de-DE" sz="1600" kern="1" dirty="0">
                <a:latin typeface="Arial" panose="020B0604020202020204" pitchFamily="34" charset="0"/>
                <a:cs typeface="Arial" panose="020B0604020202020204" pitchFamily="34" charset="0"/>
              </a:rPr>
              <a:t>und informeller Brief, E-Mail</a:t>
            </a:r>
            <a:r>
              <a:rPr dirty="0"/>
              <a:t> </a:t>
            </a:r>
            <a:r>
              <a:rPr dirty="0" smtClean="0"/>
              <a:t>[…]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Verortung </a:t>
            </a:r>
            <a:r>
              <a:rPr dirty="0"/>
              <a:t>von </a:t>
            </a:r>
            <a:r>
              <a:rPr dirty="0" smtClean="0"/>
              <a:t>Strategien in den fachlichen Konkretisierungen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mindestens einmal pro Schuljahr im Rahmen einer Klassenarbeit obligatorisch zu 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überprüfen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</a:t>
            </a:r>
            <a:r>
              <a:rPr lang="de-DE" sz="2400" dirty="0" smtClean="0"/>
              <a:t>.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Hör-/Hörsehverstehen, Leseverstehen (isoliert): sprachliche Verstöße werden nicht gewertet</a:t>
            </a: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Türkisch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Schulinterne Lehrpläne – rechtlicher Rahmen (1)</a:t>
            </a:r>
            <a:endParaRPr lang="de-DE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</a:t>
            </a:r>
            <a:r>
              <a:rPr lang="de-DE" sz="3200" dirty="0" smtClean="0"/>
              <a:t>Rahmen (2)</a:t>
            </a:r>
            <a:endParaRPr lang="de-DE" sz="3200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schulinterner 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</a:t>
            </a:r>
            <a:r>
              <a:rPr lang="de-DE" dirty="0" smtClean="0"/>
              <a:t>der </a:t>
            </a:r>
            <a:r>
              <a:rPr lang="de-DE" dirty="0"/>
              <a:t>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</a:t>
            </a:r>
            <a:r>
              <a:rPr lang="de-DE" dirty="0"/>
              <a:t>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der </a:t>
            </a:r>
            <a:r>
              <a:rPr lang="de-DE" sz="2600" smtClean="0"/>
              <a:t>fachdidaktischen und fachmethodischen </a:t>
            </a:r>
            <a:r>
              <a:rPr lang="de-DE" sz="2600" dirty="0" smtClean="0"/>
              <a:t>Arbeit</a:t>
            </a:r>
            <a:endParaRPr lang="de-DE" sz="2600" dirty="0"/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 smtClean="0"/>
              <a:t>Unterstützungsmaterial </a:t>
            </a:r>
            <a:r>
              <a:rPr lang="de-DE" sz="2600" b="1" dirty="0"/>
              <a:t>im Lehrplannavigator: </a:t>
            </a:r>
            <a:r>
              <a:rPr lang="de-DE" sz="2600" dirty="0" smtClean="0">
                <a:hlinkClick r:id="rId3"/>
              </a:rPr>
              <a:t>https</a:t>
            </a:r>
            <a:r>
              <a:rPr lang="de-DE" sz="2600" dirty="0">
                <a:hlinkClick r:id="rId3"/>
              </a:rPr>
              <a:t>://www.schulentwicklung.nrw.de/lehrplaene/lehrplannavigator-s-i</a:t>
            </a:r>
            <a:r>
              <a:rPr lang="de-DE" sz="2600" dirty="0" smtClean="0">
                <a:hlinkClick r:id="rId3"/>
              </a:rPr>
              <a:t>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Türkisch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Unterstützungsmaterial im Lehrplannavigator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Kernlehrplan</a:t>
            </a:r>
          </a:p>
          <a:p>
            <a:r>
              <a:rPr lang="de-DE" sz="2400" dirty="0" smtClean="0"/>
              <a:t>Beispiel für einen schulinternen Lehrplan (vervollständigt bis Februar 2022)</a:t>
            </a:r>
          </a:p>
          <a:p>
            <a:r>
              <a:rPr lang="de-DE" sz="2400" dirty="0" smtClean="0"/>
              <a:t>Konkretisierte Unterrichtsvorhaben zum schulinternen </a:t>
            </a:r>
            <a:r>
              <a:rPr lang="de-DE" sz="2400" dirty="0"/>
              <a:t>Lehrplan, dargestellt in Muttersprachler (M) und Sprachanfänger (N</a:t>
            </a:r>
            <a:r>
              <a:rPr lang="de-DE" sz="2400" dirty="0" smtClean="0"/>
              <a:t>)</a:t>
            </a:r>
          </a:p>
          <a:p>
            <a:r>
              <a:rPr lang="de-DE" sz="2400" dirty="0" smtClean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Anpassung an die Wiedereinführung des neunjährigen Bildungsgangs im Gymnasium</a:t>
            </a:r>
          </a:p>
          <a:p>
            <a:pPr lvl="1"/>
            <a:r>
              <a:rPr lang="de-DE" dirty="0" smtClean="0"/>
              <a:t>Beginn einer zweiten Fremdsprache ab Jahrgang 7</a:t>
            </a:r>
          </a:p>
          <a:p>
            <a:r>
              <a:rPr lang="de-DE" dirty="0" smtClean="0"/>
              <a:t>Weiterentwicklung der bisherigen Kernlehrpläne</a:t>
            </a:r>
          </a:p>
          <a:p>
            <a:pPr lvl="1"/>
            <a:r>
              <a:rPr lang="de-DE" dirty="0" smtClean="0"/>
              <a:t>Gewährleistung der Durchlässigkeit zwischen den Schulformen</a:t>
            </a:r>
          </a:p>
          <a:p>
            <a:pPr lvl="1"/>
            <a:r>
              <a:rPr lang="de-DE" dirty="0" smtClean="0"/>
              <a:t>Anschlussfähigkeit an die KLP der gymnasialen Oberstufe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nhaltliche und strukturelle Anpassung an zeitgemäße Ansprüche (fachliche und didaktische Entwicklung)</a:t>
            </a:r>
          </a:p>
          <a:p>
            <a:r>
              <a:rPr lang="de-DE" dirty="0" smtClean="0"/>
              <a:t>Erweiterung des Fächerangebotes</a:t>
            </a:r>
          </a:p>
          <a:p>
            <a:pPr lvl="1"/>
            <a:r>
              <a:rPr lang="de-DE" dirty="0" smtClean="0"/>
              <a:t>weitgehende Angleichung der curricular abgebildeten Fächervielfalt in Real- und Gesamt-/Sekundarschulen (z.B. Chinesisch in der Realschule)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(1)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559694"/>
              </p:ext>
            </p:extLst>
          </p:nvPr>
        </p:nvGraphicFramePr>
        <p:xfrm>
          <a:off x="457200" y="1925415"/>
          <a:ext cx="8229600" cy="397459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UV 7.1-2 </a:t>
                      </a:r>
                      <a:r>
                        <a:rPr lang="en-US" sz="1200" i="1" dirty="0" smtClean="0">
                          <a:solidFill>
                            <a:schemeClr val="tx1"/>
                          </a:solidFill>
                          <a:effectLst/>
                        </a:rPr>
                        <a:t>AİLEM VE EVİM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(ca. 20 U-Std.)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Hör- Hörsehverstehen: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klar artikulierten auditiv und audiovisuell vermittelten Texten die Gesamtaussage und Einzelinformationen entnehmen</a:t>
                      </a:r>
                    </a:p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Schreiben: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unterschiedliche Typen von stärker formalisierten, auch mehrfach kodierten Sach- und Gebrauchstexten in einfacher Form verfassen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Wortschatz: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einen grundlegenden Wortschatz zur unterrichtlichen Kommunikation produktiv und einen erweiterten Wortschatz rezeptiv anwenden 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Sprachbewusstheit: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Beziehungen zwischen Sprach- und Kulturphänomenen herstellen</a:t>
                      </a:r>
                      <a:endParaRPr lang="de-DE" sz="1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fachliche Konkretisierungen im Schwerpunkt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IKK: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Lebenswirklichkeiten und -entwürfe von Jugendlichen in der Türkei: Identität, Umgang mit Vielfalt, Wohnen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TMK: </a:t>
                      </a:r>
                      <a:r>
                        <a:rPr lang="de-DE" sz="1000" b="0" u="sng" dirty="0" smtClean="0">
                          <a:solidFill>
                            <a:schemeClr val="tx1"/>
                          </a:solidFill>
                          <a:effectLst/>
                        </a:rPr>
                        <a:t>Ausgangstexte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: Bildmedien; Videoclip </a:t>
                      </a:r>
                      <a:r>
                        <a:rPr lang="de-DE" sz="1000" b="0" u="sng" dirty="0" smtClean="0">
                          <a:solidFill>
                            <a:schemeClr val="tx1"/>
                          </a:solidFill>
                          <a:effectLst/>
                        </a:rPr>
                        <a:t>Zieltexte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: Präsentation; (Beschreibung)</a:t>
                      </a:r>
                    </a:p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Grammatik: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ünsüz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benzeşmesi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kalma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durumu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</a:p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Orthografie: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Groß- und Kleinschreibung; Besonderheiten der türkischen Rechtschreibung (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ç, ğ, ı, ş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); Anführungszeichen</a:t>
                      </a:r>
                      <a:endParaRPr lang="de-DE" sz="1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  <a:tr h="263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Hinweise, Vereinbarungen und Absprachen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Mögliche Umsetzung: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Familie beschreiben; analoge und digitale Stammbäume erstellen; Zimmer beschreiben; Fotoalben und/oder Modellhäuser gestalten; sprachkontrastive Wortschatzarbeit: Verwandtschaftsbezeichnungen (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teyze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hala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u.Ä.); Möbel- und Raumbezeichnungen (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misafir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odası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salon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antre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merdiven</a:t>
                      </a:r>
                      <a:r>
                        <a:rPr lang="de-DE" sz="1000" b="0" i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0" i="1" dirty="0" err="1" smtClean="0">
                          <a:solidFill>
                            <a:schemeClr val="tx1"/>
                          </a:solidFill>
                          <a:effectLst/>
                        </a:rPr>
                        <a:t>boşluğu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); Attribute zur Beschreibung;</a:t>
                      </a:r>
                      <a:r>
                        <a:rPr lang="de-DE" sz="1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Zahlen von 1-100</a:t>
                      </a:r>
                      <a:endParaRPr lang="de-DE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Medienkompetenz: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MKR 1.2, 2.1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  <a:effectLst/>
                        </a:rPr>
                        <a:t>Hinweise zur Klassenarbeit: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Klassenarbeit mit Schreiben + Hör-/Hörsehverstehen + Verfügen über sprachliche Mittel</a:t>
                      </a:r>
                      <a:endParaRPr lang="de-DE" sz="1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639544" y="2705533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Indikatoren des KLP (zitiert)</a:t>
            </a:r>
            <a:endParaRPr lang="de-DE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90009" y="3885760"/>
            <a:ext cx="4824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fachliche Konkretisierungen des KLP (zitiert)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666402" y="5146376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weitere Absprachen der FK zum UV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501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für ein Unterrichtsvorhaben (2)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841589"/>
              </p:ext>
            </p:extLst>
          </p:nvPr>
        </p:nvGraphicFramePr>
        <p:xfrm>
          <a:off x="539552" y="1700808"/>
          <a:ext cx="8147248" cy="400169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147248">
                  <a:extLst>
                    <a:ext uri="{9D8B030D-6E8A-4147-A177-3AD203B41FA5}">
                      <a16:colId xmlns:a16="http://schemas.microsoft.com/office/drawing/2014/main" val="2336783733"/>
                    </a:ext>
                  </a:extLst>
                </a:gridCol>
              </a:tblGrid>
              <a:tr h="282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 7.1-2 </a:t>
                      </a:r>
                      <a:r>
                        <a:rPr lang="de-DE" sz="1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tr-TR" sz="1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İLEM</a:t>
                      </a:r>
                      <a:r>
                        <a:rPr lang="de-DE" sz="1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VE EVİM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(ca. 20 U-Std.) </a:t>
                      </a: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81" marR="59081" marT="59081" marB="590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175987"/>
                  </a:ext>
                </a:extLst>
              </a:tr>
              <a:tr h="265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81" marR="59081" marT="59081" marB="590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17919"/>
                  </a:ext>
                </a:extLst>
              </a:tr>
              <a:tr h="798834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Hör-/Hörsehverstehen</a:t>
                      </a:r>
                      <a:r>
                        <a:rPr lang="de-DE" sz="900" b="1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klar artikulierten auditiv und audiovisuell vermittelten Texten die Gesamtaussage und Einzelinformationen entnehmen</a:t>
                      </a:r>
                    </a:p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Schreiben:</a:t>
                      </a:r>
                      <a:r>
                        <a:rPr lang="de-DE" sz="900" i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unterschiedliche Typen von stärker formalisierten, auch mehrfach kodierten Sach- und Gebrauchstexten in einfacher Form verfassen</a:t>
                      </a:r>
                    </a:p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Wortschatz</a:t>
                      </a:r>
                      <a:r>
                        <a:rPr lang="de-DE" sz="9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einen grundlegenden Wortschatz zur unterrichtlichen Kommunikation produktiv und einen erweiterten Wortschatz rezeptiv anwenden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i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Sprachbewusstheit</a:t>
                      </a:r>
                      <a:r>
                        <a:rPr lang="de-DE" sz="9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Beziehungen zwischen Sprach- 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Kulturphänomenen herstellen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81" marR="59081" marT="59081" marB="590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376585"/>
                  </a:ext>
                </a:extLst>
              </a:tr>
              <a:tr h="265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81" marR="59081" marT="59081" marB="590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891714"/>
                  </a:ext>
                </a:extLst>
              </a:tr>
              <a:tr h="752878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IKK: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Lebenswirklichkeiten und -entwürfe von Jugendlichen in der Türkei: Identität, Umgang mit Vielfalt, 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Wohnen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TMK</a:t>
                      </a: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de-DE" sz="9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Ausgangstexte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Bildmedien; Videoclip </a:t>
                      </a:r>
                      <a:r>
                        <a:rPr lang="de-DE" sz="900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Zieltexte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Präsentationen; (Beschreibung)</a:t>
                      </a:r>
                    </a:p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Grammatik</a:t>
                      </a: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ünsüz</a:t>
                      </a:r>
                      <a:r>
                        <a:rPr lang="de-DE" sz="9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benze</a:t>
                      </a:r>
                      <a:r>
                        <a:rPr lang="tr-TR" sz="9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şmesi</a:t>
                      </a:r>
                      <a:r>
                        <a:rPr lang="de-DE" sz="9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de-DE" sz="9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kalma</a:t>
                      </a:r>
                      <a:r>
                        <a:rPr lang="de-DE" sz="9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i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durumu</a:t>
                      </a:r>
                      <a:r>
                        <a:rPr lang="de-DE" sz="9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Orthografie</a:t>
                      </a:r>
                      <a:r>
                        <a:rPr lang="de-DE" sz="9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Groß- und Kleinschreibung; Besonderheiten der türkischen Rechtschreibung (</a:t>
                      </a:r>
                      <a:r>
                        <a:rPr lang="tr-TR" sz="9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ç, ğ, ı, ş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); Anführungszeichen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81" marR="59081" marT="59081" marB="590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97255"/>
                  </a:ext>
                </a:extLst>
              </a:tr>
              <a:tr h="265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081" marR="59081" marT="59081" marB="590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575940"/>
                  </a:ext>
                </a:extLst>
              </a:tr>
              <a:tr h="1328871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Mögliche Umsetzung: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Familie</a:t>
                      </a: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beschreiben; analoge und digitale Stammbäume erstellen; Wohnungs-, Häuser- und Zimmerbeschreibungen verfassen; Häuser in unterschiedlichen Regionen der Türkei und diverse Merkmale dieser erkunden; Fotoalben und / oder Modellhäuser gestalten; sprachkontrastive Wortschatzarbeit: Verwandtschaftsbezeichnungen</a:t>
                      </a:r>
                      <a:r>
                        <a:rPr lang="de-DE" sz="9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de-DE" sz="9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teyze</a:t>
                      </a:r>
                      <a:r>
                        <a:rPr lang="de-DE" sz="9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9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hala</a:t>
                      </a:r>
                      <a:r>
                        <a:rPr lang="de-DE" sz="9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u.Ä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),</a:t>
                      </a:r>
                      <a:r>
                        <a:rPr lang="de-DE" sz="9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Möbel -und Raumbezeichnungen</a:t>
                      </a:r>
                      <a:r>
                        <a:rPr lang="de-DE" sz="9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tr-TR" sz="9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misafir odası, salon</a:t>
                      </a:r>
                      <a:r>
                        <a:rPr lang="de-DE" sz="9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9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antre</a:t>
                      </a:r>
                      <a:r>
                        <a:rPr lang="de-DE" sz="9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tr-TR" sz="9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merdiven boşluğu, </a:t>
                      </a:r>
                      <a:r>
                        <a:rPr lang="de-DE" sz="900" i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u.Ä</a:t>
                      </a:r>
                      <a:r>
                        <a:rPr lang="de-DE" sz="9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.),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unterschiedliche Gebäude und Merkmale dieser (</a:t>
                      </a:r>
                      <a:r>
                        <a:rPr lang="de-DE" sz="9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kerp</a:t>
                      </a:r>
                      <a:r>
                        <a:rPr lang="tr-TR" sz="9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iç ev, ahşap ev, apartman, bağ evi, teras </a:t>
                      </a:r>
                      <a:r>
                        <a:rPr lang="tr-TR" sz="900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u.Ä.</a:t>
                      </a:r>
                      <a:r>
                        <a:rPr lang="tr-TR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Medienkompetenz: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MKR 1.2, 2.1, 4.1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Hinweise zur Klassenarbeit:</a:t>
                      </a: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Klassenarbeit mit Schreiben + </a:t>
                      </a:r>
                      <a:r>
                        <a:rPr lang="de-DE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Hör-/Hörsehverstehen </a:t>
                      </a: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+ Verfügen über sprachliche Mittel</a:t>
                      </a:r>
                    </a:p>
                  </a:txBody>
                  <a:tcPr marL="59081" marR="59081" marT="59081" marB="590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749409"/>
                  </a:ext>
                </a:extLst>
              </a:tr>
            </a:tbl>
          </a:graphicData>
        </a:graphic>
      </p:graphicFrame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32" y="2416800"/>
            <a:ext cx="3237257" cy="54259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598" y="3433407"/>
            <a:ext cx="4950381" cy="53649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176" y="4797152"/>
            <a:ext cx="4212701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228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(3)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99112"/>
              </p:ext>
            </p:extLst>
          </p:nvPr>
        </p:nvGraphicFramePr>
        <p:xfrm>
          <a:off x="457200" y="1925415"/>
          <a:ext cx="8229600" cy="31805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UV 7.1-2 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effectLst/>
                        </a:rPr>
                        <a:t>AİLEM VE EVİM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(ca. 20 U-Std.)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Hör-/Hörsehverstehen: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klar artikulierten auditiv und audiovisuell vermittelten Texten die Gesamtaussage und Einzelinformationen entnehmen</a:t>
                      </a:r>
                    </a:p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Schreiben: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unterschiedliche Typen von stärker formalisierten, auch mehrfach</a:t>
                      </a:r>
                      <a:r>
                        <a:rPr lang="de-DE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kodierten Sach- und Gebrauchstexten in einfacher Form verfassen</a:t>
                      </a:r>
                      <a:endParaRPr lang="de-DE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Wortschatz: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einen grundlegenden Wortschatz zur unterrichtlichen Kommunikation produktiv und einen erweiterten Wortschatz rezeptiv anwenden 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</a:rPr>
                        <a:t>Sprachbewusstheit: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Beziehungen zwischen Sprach- und Kulturphänomenen herstellen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(4)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62598"/>
              </p:ext>
            </p:extLst>
          </p:nvPr>
        </p:nvGraphicFramePr>
        <p:xfrm>
          <a:off x="457200" y="1925415"/>
          <a:ext cx="8229600" cy="32186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fachliche Konkretisierungen im Schwerpunkt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IKK: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Lebenswirklichkeiten und -entwürfe von Jugendlichen in der Türkei: Identität, Umgang mit Vielfalt, Wohnen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TMK: </a:t>
                      </a:r>
                      <a:r>
                        <a:rPr lang="de-DE" sz="20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Ausgangstexte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Bildmedien; Videoclip </a:t>
                      </a:r>
                      <a:r>
                        <a:rPr lang="de-DE" sz="20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Zieltexte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Präsentation; (Beschreibung)</a:t>
                      </a:r>
                    </a:p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Grammatik: </a:t>
                      </a:r>
                      <a:r>
                        <a:rPr lang="de-DE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ünsüz</a:t>
                      </a:r>
                      <a:r>
                        <a:rPr lang="de-DE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benzeşmesi</a:t>
                      </a:r>
                      <a:r>
                        <a:rPr lang="de-DE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de-DE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kalma</a:t>
                      </a:r>
                      <a:r>
                        <a:rPr lang="de-DE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durumu</a:t>
                      </a:r>
                      <a:endParaRPr lang="de-DE" sz="20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Orthografie: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Groß- und Kleinschreibung; Besonderheiten der türkischen Rechtschreibung (</a:t>
                      </a:r>
                      <a:r>
                        <a:rPr lang="de-DE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ç, ğ, ı, ş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Anführungszeichen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(5)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96678"/>
              </p:ext>
            </p:extLst>
          </p:nvPr>
        </p:nvGraphicFramePr>
        <p:xfrm>
          <a:off x="457200" y="1925415"/>
          <a:ext cx="8229600" cy="391972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Hinweise, Vereinbarungen und Absprachen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Umsetzung: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Familie beschreiben; analoge und digitale Stammbäume erstellen; Zimmer beschreiben; Fotoalben und/oder Modellhäuser gestalten; sprachkontrastive Wortschatzarbeit: Verwandtschaftsbezeichnungen (</a:t>
                      </a:r>
                      <a:r>
                        <a:rPr lang="de-DE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teyze</a:t>
                      </a:r>
                      <a:r>
                        <a:rPr lang="de-DE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hala</a:t>
                      </a:r>
                      <a:r>
                        <a:rPr lang="de-DE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u.Ä.); Möbel- und Raumbezeichnungen (</a:t>
                      </a:r>
                      <a:r>
                        <a:rPr lang="de-DE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misafir</a:t>
                      </a:r>
                      <a:r>
                        <a:rPr lang="de-DE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odası</a:t>
                      </a:r>
                      <a:r>
                        <a:rPr lang="de-DE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</a:t>
                      </a:r>
                      <a:r>
                        <a:rPr lang="de-DE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antre</a:t>
                      </a:r>
                      <a:r>
                        <a:rPr lang="de-DE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merdiven</a:t>
                      </a:r>
                      <a:r>
                        <a:rPr lang="de-DE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boşluğu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Attribute zur Beschreibung; Zahlen</a:t>
                      </a:r>
                      <a:r>
                        <a:rPr lang="de-DE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von 1-100</a:t>
                      </a:r>
                      <a:endParaRPr lang="de-DE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Medienkompetenz: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MKR 1.2, 2.1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 zur Klassenarbeit: 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Klassenarbeit mit Schreiben + Hör-/ Hörsehverstehen + Verfügen über sprachliche Mittel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Konkretisierungen von Unterrichtsvorhaben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Hier fehlt noch ein Beispiel mit dem neuen Template und entsprechender </a:t>
            </a:r>
            <a:r>
              <a:rPr lang="de-DE" sz="2400" dirty="0" err="1" smtClean="0"/>
              <a:t>erläuterung</a:t>
            </a:r>
            <a:r>
              <a:rPr lang="de-DE" sz="2400" dirty="0" smtClean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 smtClean="0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 smtClean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 smtClean="0"/>
              <a:t>Vielen Dank für Ihre Aufmerksamkeit!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6940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Akzentsetzungen der neuen Kernlehrpläne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Ausschärfung der Fachlichkeit</a:t>
            </a:r>
          </a:p>
          <a:p>
            <a:pPr lvl="1"/>
            <a:r>
              <a:rPr lang="de-DE" dirty="0" smtClean="0"/>
              <a:t>Präzisere Festlegung fachlicher </a:t>
            </a:r>
            <a:r>
              <a:rPr lang="de-DE" dirty="0" err="1" smtClean="0"/>
              <a:t>Obligatorik</a:t>
            </a:r>
            <a:endParaRPr lang="de-DE" dirty="0"/>
          </a:p>
          <a:p>
            <a:r>
              <a:rPr lang="de-DE" dirty="0" smtClean="0"/>
              <a:t>Gestaltungsspielräume</a:t>
            </a:r>
          </a:p>
          <a:p>
            <a:pPr lvl="1"/>
            <a:r>
              <a:rPr lang="de-DE" dirty="0" smtClean="0"/>
              <a:t>Festlegung der Kompetenzerwartungen nur für Ende Sek I</a:t>
            </a:r>
          </a:p>
          <a:p>
            <a:r>
              <a:rPr lang="de-DE" dirty="0" smtClean="0"/>
              <a:t>Bezug </a:t>
            </a:r>
            <a:r>
              <a:rPr lang="de-DE" dirty="0"/>
              <a:t>auf fachübergreifende </a:t>
            </a:r>
            <a:r>
              <a:rPr lang="de-DE" dirty="0" smtClean="0"/>
              <a:t>Zielsetzungen</a:t>
            </a:r>
          </a:p>
          <a:p>
            <a:pPr lvl="1"/>
            <a:r>
              <a:rPr lang="de-DE" dirty="0" smtClean="0"/>
              <a:t>Bildung in der digitalen Welt und Medienbildung</a:t>
            </a:r>
          </a:p>
          <a:p>
            <a:pPr lvl="1"/>
            <a:r>
              <a:rPr lang="de-DE" dirty="0" smtClean="0"/>
              <a:t>Verbraucherbildung</a:t>
            </a:r>
          </a:p>
          <a:p>
            <a:pPr lvl="1"/>
            <a:r>
              <a:rPr lang="de-DE" dirty="0" smtClean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Türkisch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Fokussierte Querschnittsaufgaben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 smtClean="0"/>
              <a:t>Einbindung </a:t>
            </a:r>
            <a:r>
              <a:rPr lang="de-DE" b="1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3542</Words>
  <PresentationFormat>Bildschirmpräsentation (4:3)</PresentationFormat>
  <Paragraphs>674</Paragraphs>
  <Slides>56</Slides>
  <Notes>51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65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Hauptschule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Kompetenzerwartungen bis zum Ende der Sek I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Beispiel für ein Unterrichtsvorhaben (5)</vt:lpstr>
      <vt:lpstr>Konkretisierungen von Unterrichtsvorhaben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2019-01-16T09:01:21Z</cp:lastPrinted>
  <dcterms:created xsi:type="dcterms:W3CDTF">2018-01-17T08:49:04Z</dcterms:created>
  <dcterms:modified xsi:type="dcterms:W3CDTF">2021-07-06T09:10:36Z</dcterms:modified>
</cp:coreProperties>
</file>