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546" r:id="rId2"/>
    <p:sldId id="479" r:id="rId3"/>
    <p:sldId id="552" r:id="rId4"/>
    <p:sldId id="399" r:id="rId5"/>
    <p:sldId id="502" r:id="rId6"/>
    <p:sldId id="504" r:id="rId7"/>
    <p:sldId id="382" r:id="rId8"/>
    <p:sldId id="481" r:id="rId9"/>
    <p:sldId id="482" r:id="rId10"/>
    <p:sldId id="483" r:id="rId11"/>
    <p:sldId id="484" r:id="rId12"/>
    <p:sldId id="522" r:id="rId13"/>
    <p:sldId id="513" r:id="rId14"/>
    <p:sldId id="525" r:id="rId15"/>
    <p:sldId id="566" r:id="rId16"/>
    <p:sldId id="567" r:id="rId17"/>
    <p:sldId id="568" r:id="rId18"/>
    <p:sldId id="526" r:id="rId19"/>
    <p:sldId id="574" r:id="rId20"/>
    <p:sldId id="575" r:id="rId21"/>
    <p:sldId id="576" r:id="rId22"/>
    <p:sldId id="496" r:id="rId23"/>
    <p:sldId id="497" r:id="rId24"/>
    <p:sldId id="498" r:id="rId25"/>
    <p:sldId id="499" r:id="rId26"/>
    <p:sldId id="321" r:id="rId27"/>
    <p:sldId id="557" r:id="rId28"/>
    <p:sldId id="571" r:id="rId29"/>
    <p:sldId id="559" r:id="rId30"/>
    <p:sldId id="560" r:id="rId31"/>
    <p:sldId id="578" r:id="rId32"/>
    <p:sldId id="579" r:id="rId33"/>
    <p:sldId id="580" r:id="rId34"/>
    <p:sldId id="581" r:id="rId35"/>
    <p:sldId id="582" r:id="rId36"/>
    <p:sldId id="583" r:id="rId37"/>
    <p:sldId id="584" r:id="rId38"/>
    <p:sldId id="585" r:id="rId39"/>
    <p:sldId id="586" r:id="rId40"/>
    <p:sldId id="562" r:id="rId41"/>
    <p:sldId id="564" r:id="rId4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00FF"/>
    <a:srgbClr val="DA8F0B"/>
    <a:srgbClr val="FF9900"/>
    <a:srgbClr val="3399FF"/>
    <a:srgbClr val="DB820B"/>
    <a:srgbClr val="CC3300"/>
    <a:srgbClr val="D6E9D8"/>
    <a:srgbClr val="EFE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7" autoAdjust="0"/>
    <p:restoredTop sz="93979" autoAdjust="0"/>
  </p:normalViewPr>
  <p:slideViewPr>
    <p:cSldViewPr showGuides="1">
      <p:cViewPr varScale="1">
        <p:scale>
          <a:sx n="123" d="100"/>
          <a:sy n="123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9056"/>
    </p:cViewPr>
  </p:sorterViewPr>
  <p:notesViewPr>
    <p:cSldViewPr>
      <p:cViewPr varScale="1">
        <p:scale>
          <a:sx n="77" d="100"/>
          <a:sy n="77" d="100"/>
        </p:scale>
        <p:origin x="336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70FFBEA-A2C0-40B2-981A-40B6EF9D1A81}" type="datetimeFigureOut">
              <a:rPr lang="de-DE" smtClean="0"/>
              <a:t>20.06.2022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7EA4A06-14A4-470D-AC98-D77B8E735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357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20.06.2022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073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68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68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112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508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2254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880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0689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1953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/>
          </a:p>
        </p:txBody>
      </p:sp>
      <p:sp>
        <p:nvSpPr>
          <p:cNvPr id="6" name="Notizenplatzhalter 2">
            <a:extLst>
              <a:ext uri="{FF2B5EF4-FFF2-40B4-BE49-F238E27FC236}">
                <a16:creationId xmlns:a16="http://schemas.microsoft.com/office/drawing/2014/main" id="{7969DFE6-10F0-44A8-A7B0-82E0C92CC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0502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marR="0" lvl="0" indent="-1654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2230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6289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marR="0" lvl="0" indent="-1654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3989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2809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2175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2175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0553" indent="-220553">
              <a:buFont typeface="Arial" panose="020B0604020202020204" pitchFamily="34" charset="0"/>
              <a:buChar char="•"/>
            </a:pPr>
            <a:endParaRPr lang="de-DE" dirty="0"/>
          </a:p>
          <a:p>
            <a:pPr marL="165415" indent="-165415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2175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2175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8441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1560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5544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5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1073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0971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de-DE" b="1" dirty="0" smtClean="0">
                <a:solidFill>
                  <a:srgbClr val="FF0000"/>
                </a:solidFill>
                <a:latin typeface="+mn-lt"/>
              </a:rPr>
              <a:t>Auf dem Weg zum schulinternen Arbeitsplan:</a:t>
            </a:r>
            <a:r>
              <a:rPr lang="de-DE" b="1" dirty="0" smtClean="0">
                <a:solidFill>
                  <a:prstClr val="black"/>
                </a:solidFill>
                <a:latin typeface="+mn-lt"/>
              </a:rPr>
              <a:t> mögliche Vorgehensweise</a:t>
            </a:r>
            <a:r>
              <a:rPr lang="de-DE" b="1" baseline="0" dirty="0" smtClean="0">
                <a:solidFill>
                  <a:prstClr val="black"/>
                </a:solidFill>
                <a:latin typeface="+mn-lt"/>
              </a:rPr>
              <a:t> während einer </a:t>
            </a:r>
            <a:r>
              <a:rPr lang="de-DE" b="1" baseline="0" dirty="0" err="1" smtClean="0">
                <a:solidFill>
                  <a:prstClr val="black"/>
                </a:solidFill>
                <a:latin typeface="+mn-lt"/>
              </a:rPr>
              <a:t>Implemtationsveranstaltung</a:t>
            </a:r>
            <a:r>
              <a:rPr lang="de-DE" b="1" baseline="0" dirty="0" smtClean="0">
                <a:solidFill>
                  <a:prstClr val="black"/>
                </a:solidFill>
                <a:latin typeface="+mn-lt"/>
              </a:rPr>
              <a:t> </a:t>
            </a:r>
            <a:endParaRPr lang="de-DE" b="1" dirty="0" smtClean="0">
              <a:solidFill>
                <a:prstClr val="black"/>
              </a:solidFill>
              <a:latin typeface="+mn-lt"/>
            </a:endParaRPr>
          </a:p>
          <a:p>
            <a:pPr>
              <a:defRPr/>
            </a:pPr>
            <a:endParaRPr lang="de-DE" b="1" dirty="0" smtClean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68833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dirty="0"/>
              <a:t>Wir möchten Sie bitten, nun einmal eine ähnliche Skizze zu versuchen für ein </a:t>
            </a:r>
            <a:r>
              <a:rPr lang="de-DE" dirty="0" smtClean="0"/>
              <a:t>Thema</a:t>
            </a:r>
            <a:r>
              <a:rPr lang="de-DE" baseline="0" dirty="0" smtClean="0"/>
              <a:t> Mehrsprachigkeit. Die Jahrgangstufe können Sie wählen. </a:t>
            </a:r>
          </a:p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baseline="0" dirty="0" smtClean="0"/>
              <a:t>Auswertung</a:t>
            </a:r>
            <a:r>
              <a:rPr lang="de-DE" baseline="0" dirty="0"/>
              <a:t>: Vielleicht können zwei Paare einmal etwas zu je einem Unterrichtsvorhaben </a:t>
            </a:r>
            <a:r>
              <a:rPr lang="de-DE" baseline="0" dirty="0" smtClean="0"/>
              <a:t>sagen?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02BCD-0F72-4190-9178-CDA2A15354A7}" type="slidenum">
              <a:rPr lang="de-DE" smtClean="0">
                <a:solidFill>
                  <a:prstClr val="black"/>
                </a:solidFill>
              </a:rPr>
              <a:pPr/>
              <a:t>41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370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663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676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464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68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68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6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19404"/>
            <a:ext cx="3024336" cy="365125"/>
          </a:xfrm>
        </p:spPr>
        <p:txBody>
          <a:bodyPr/>
          <a:lstStyle/>
          <a:p>
            <a:r>
              <a:rPr lang="de-DE" dirty="0" smtClean="0"/>
              <a:t>Kernlehrpläne </a:t>
            </a:r>
            <a:r>
              <a:rPr lang="de-DE" dirty="0" err="1" smtClean="0"/>
              <a:t>HRGeSK</a:t>
            </a:r>
            <a:r>
              <a:rPr lang="de-DE" dirty="0" smtClean="0"/>
              <a:t> Deutsch und Mathematik 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3682752" cy="360040"/>
          </a:xfrm>
        </p:spPr>
        <p:txBody>
          <a:bodyPr/>
          <a:lstStyle/>
          <a:p>
            <a:r>
              <a:rPr lang="de-DE"/>
              <a:t>Implementationsveranstaltung zur Einführung der Kernlehrpläne Gymnasium SI I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2952328" cy="365125"/>
          </a:xfrm>
        </p:spPr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79512" y="6356350"/>
            <a:ext cx="2962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dirty="0" smtClean="0"/>
              <a:t>Einführung der Kernlehrpläne SI </a:t>
            </a:r>
            <a:r>
              <a:rPr lang="de-DE" dirty="0" err="1" smtClean="0"/>
              <a:t>HRSGe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204656"/>
            <a:ext cx="2664296" cy="653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((Bitte BR spezifische Kontaktinformationen  einfügen!))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94655" y="1700808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1757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Picture 2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588" y="332728"/>
            <a:ext cx="3018668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792087"/>
          </a:xfrm>
        </p:spPr>
        <p:txBody>
          <a:bodyPr/>
          <a:lstStyle/>
          <a:p>
            <a:pPr algn="ctr"/>
            <a:r>
              <a:rPr lang="de-DE" sz="4000" b="1" cap="small" dirty="0">
                <a:solidFill>
                  <a:srgbClr val="002060"/>
                </a:solidFill>
              </a:rPr>
              <a:t>Herzlich willkommen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2736304"/>
          </a:xfrm>
        </p:spPr>
        <p:txBody>
          <a:bodyPr>
            <a:noAutofit/>
          </a:bodyPr>
          <a:lstStyle/>
          <a:p>
            <a:r>
              <a:rPr lang="de-DE" sz="3600" dirty="0">
                <a:solidFill>
                  <a:srgbClr val="002060"/>
                </a:solidFill>
              </a:rPr>
              <a:t>Neue Kernlehrpläne für die </a:t>
            </a:r>
          </a:p>
          <a:p>
            <a:r>
              <a:rPr lang="de-DE" sz="3600" dirty="0" smtClean="0">
                <a:solidFill>
                  <a:srgbClr val="002060"/>
                </a:solidFill>
              </a:rPr>
              <a:t>Sekundarstufe I Hauptschule, Realschule</a:t>
            </a:r>
            <a:r>
              <a:rPr lang="de-DE" sz="3600" dirty="0">
                <a:solidFill>
                  <a:srgbClr val="002060"/>
                </a:solidFill>
              </a:rPr>
              <a:t> </a:t>
            </a:r>
            <a:r>
              <a:rPr lang="de-DE" sz="3600" dirty="0" smtClean="0">
                <a:solidFill>
                  <a:srgbClr val="002060"/>
                </a:solidFill>
              </a:rPr>
              <a:t>und Gesamtschule/Sekundarschule</a:t>
            </a:r>
            <a:endParaRPr lang="de-DE" sz="3600" dirty="0">
              <a:solidFill>
                <a:srgbClr val="002060"/>
              </a:solidFill>
            </a:endParaRPr>
          </a:p>
          <a:p>
            <a:r>
              <a:rPr lang="de-DE" sz="3200" b="1" dirty="0">
                <a:solidFill>
                  <a:srgbClr val="002060"/>
                </a:solidFill>
              </a:rPr>
              <a:t>Kernlehrplan </a:t>
            </a:r>
            <a:r>
              <a:rPr lang="de-DE" sz="3200" b="1" dirty="0" smtClean="0">
                <a:solidFill>
                  <a:srgbClr val="002060"/>
                </a:solidFill>
              </a:rPr>
              <a:t>Deutsch</a:t>
            </a:r>
            <a:endParaRPr lang="de-DE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7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Aufgaben </a:t>
            </a:r>
            <a:r>
              <a:rPr lang="de-DE" dirty="0"/>
              <a:t>und Ziele des Faches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10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611560" y="1700808"/>
            <a:ext cx="8064896" cy="4320480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i="1" dirty="0"/>
              <a:t>Mit dieser übergreifenden fachlichen Kompetenz richten sich die Ziele des Faches Deutsch auf die Entwicklung</a:t>
            </a:r>
          </a:p>
          <a:p>
            <a:pPr lvl="0"/>
            <a:r>
              <a:rPr lang="de-DE" sz="2000" dirty="0"/>
              <a:t>der Fähigkeit zum kritischen Umgang mit Sachtexten,</a:t>
            </a:r>
          </a:p>
          <a:p>
            <a:pPr lvl="0"/>
            <a:r>
              <a:rPr lang="de-DE" sz="2000" dirty="0"/>
              <a:t>fundierter Einsichten in das System, die Funktion und die </a:t>
            </a:r>
            <a:r>
              <a:rPr lang="de-DE" sz="2000" dirty="0" smtClean="0"/>
              <a:t>anthropologische und ästhetische </a:t>
            </a:r>
            <a:r>
              <a:rPr lang="de-DE" sz="2000" dirty="0"/>
              <a:t>Bedeutung der Sprache,</a:t>
            </a:r>
          </a:p>
          <a:p>
            <a:pPr lvl="0"/>
            <a:r>
              <a:rPr lang="de-DE" sz="2000" dirty="0"/>
              <a:t>der Fähigkeit, adressaten-, intentions- und </a:t>
            </a:r>
            <a:r>
              <a:rPr lang="de-DE" sz="2000" dirty="0" smtClean="0"/>
              <a:t>situationsangemessen sowie bildungssprachlich angemessen </a:t>
            </a:r>
            <a:r>
              <a:rPr lang="de-DE" sz="2000" dirty="0"/>
              <a:t>zu sprechen und zu schreiben sowie die medialen Besonderheiten von Kommunikationskontexten zu berücksichtigen,</a:t>
            </a:r>
          </a:p>
          <a:p>
            <a:pPr lvl="0"/>
            <a:r>
              <a:rPr lang="de-DE" sz="2000" dirty="0"/>
              <a:t>eines kritisch-reflektierten Umgangs mit Informationsdarbietung und Wirklichkeitsvermittlung durch Medien,</a:t>
            </a:r>
          </a:p>
          <a:p>
            <a:pPr lvl="0"/>
            <a:r>
              <a:rPr lang="de-DE" sz="2000" dirty="0"/>
              <a:t>reflektierter Fähigkeiten zur Nutzung digitaler Medien,</a:t>
            </a:r>
          </a:p>
        </p:txBody>
      </p:sp>
    </p:spTree>
    <p:extLst>
      <p:ext uri="{BB962C8B-B14F-4D97-AF65-F5344CB8AC3E}">
        <p14:creationId xmlns:p14="http://schemas.microsoft.com/office/powerpoint/2010/main" val="100747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Aufgaben </a:t>
            </a:r>
            <a:r>
              <a:rPr lang="de-DE" dirty="0"/>
              <a:t>und Ziele des </a:t>
            </a:r>
            <a:r>
              <a:rPr lang="de-DE" dirty="0" smtClean="0"/>
              <a:t>Faches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11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i="1" dirty="0"/>
              <a:t>Mit dieser übergreifenden fachlichen Kompetenz richten sich die Ziele des Faches Deutsch auf die Entwicklung</a:t>
            </a:r>
          </a:p>
          <a:p>
            <a:pPr lvl="0"/>
            <a:r>
              <a:rPr lang="de-DE" sz="2000" dirty="0"/>
              <a:t>der Fähigkeit zu einem ausgewogenen Urteil und einer ethisch fundierten Haltung durch die Auseinandersetzung mit literarischen Texten und Medien,</a:t>
            </a:r>
          </a:p>
          <a:p>
            <a:pPr lvl="0"/>
            <a:r>
              <a:rPr lang="de-DE" sz="2000" dirty="0"/>
              <a:t>der Fähigkeit zur Perspektivübernahme und Empathie durch Auseinandersetzung mit literarischen Texten und Medien,</a:t>
            </a:r>
          </a:p>
          <a:p>
            <a:pPr lvl="0"/>
            <a:r>
              <a:rPr lang="de-DE" sz="2000" dirty="0"/>
              <a:t>Weiterentwicklung der eigenen Fantasie im produktiven Umgang mit literarischen Texten und Medien sowie</a:t>
            </a:r>
          </a:p>
          <a:p>
            <a:r>
              <a:rPr lang="de-DE" sz="2000" dirty="0"/>
              <a:t>methodischer Fähigkeiten und Fertigkeiten, die zielgerichtetes, selbstständiges und selbstorganisiertes Arbeiten beinhalten.</a:t>
            </a:r>
          </a:p>
          <a:p>
            <a:pPr marL="0" lvl="0" indent="0">
              <a:lnSpc>
                <a:spcPct val="120000"/>
              </a:lnSpc>
              <a:buNone/>
            </a:pPr>
            <a:endParaRPr lang="de-DE" sz="2000" dirty="0"/>
          </a:p>
          <a:p>
            <a:pPr marL="0" lvl="0" indent="0">
              <a:buNone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97743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Struktur des KLP Deutsch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12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4294967295"/>
          </p:nvPr>
        </p:nvSpPr>
        <p:spPr>
          <a:xfrm>
            <a:off x="539552" y="1772816"/>
            <a:ext cx="5482952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1: Aufgaben und Ziele des Faches</a:t>
            </a: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32856"/>
            <a:ext cx="3445004" cy="238444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76052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656" y="4365104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Gestreifter Pfeil nach rechts 15"/>
          <p:cNvSpPr/>
          <p:nvPr/>
        </p:nvSpPr>
        <p:spPr>
          <a:xfrm rot="2598105">
            <a:off x="544804" y="2842067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7E5E6C42-CB03-4E08-B8B0-A37B3C46BB82}"/>
              </a:ext>
            </a:extLst>
          </p:cNvPr>
          <p:cNvSpPr txBox="1">
            <a:spLocks/>
          </p:cNvSpPr>
          <p:nvPr/>
        </p:nvSpPr>
        <p:spPr>
          <a:xfrm>
            <a:off x="1596357" y="2536414"/>
            <a:ext cx="4958533" cy="216024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Kap. 2: Übergeordnete Kompetenzerwartungen (2 Stufen)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4294967295"/>
          </p:nvPr>
        </p:nvSpPr>
        <p:spPr>
          <a:xfrm>
            <a:off x="2509750" y="3379340"/>
            <a:ext cx="51125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2: „Inhaltliche Schwerpunkte“ der Inhaltsfelder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20" name="Gestreifter Pfeil nach rechts 15">
            <a:extLst>
              <a:ext uri="{FF2B5EF4-FFF2-40B4-BE49-F238E27FC236}">
                <a16:creationId xmlns:a16="http://schemas.microsoft.com/office/drawing/2014/main" id="{26AA7E9C-8D62-4318-8624-F5B5D3E02DA4}"/>
              </a:ext>
            </a:extLst>
          </p:cNvPr>
          <p:cNvSpPr/>
          <p:nvPr/>
        </p:nvSpPr>
        <p:spPr>
          <a:xfrm rot="2598105">
            <a:off x="1513681" y="3736675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1" name="Gestreifter Pfeil nach rechts 15">
            <a:extLst>
              <a:ext uri="{FF2B5EF4-FFF2-40B4-BE49-F238E27FC236}">
                <a16:creationId xmlns:a16="http://schemas.microsoft.com/office/drawing/2014/main" id="{E246B60D-0800-4471-8BC8-DC748E05CAC5}"/>
              </a:ext>
            </a:extLst>
          </p:cNvPr>
          <p:cNvSpPr/>
          <p:nvPr/>
        </p:nvSpPr>
        <p:spPr>
          <a:xfrm rot="2598105">
            <a:off x="2817463" y="4670756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7A4CD38F-742F-400C-A398-1166164C2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229" y="4416261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Pfeil: nach links und oben 22">
            <a:extLst>
              <a:ext uri="{FF2B5EF4-FFF2-40B4-BE49-F238E27FC236}">
                <a16:creationId xmlns:a16="http://schemas.microsoft.com/office/drawing/2014/main" id="{82D6FADB-B4C2-44DB-BFC6-E6B01AE1DD9A}"/>
              </a:ext>
            </a:extLst>
          </p:cNvPr>
          <p:cNvSpPr/>
          <p:nvPr/>
        </p:nvSpPr>
        <p:spPr>
          <a:xfrm rot="16200000">
            <a:off x="7223363" y="2347765"/>
            <a:ext cx="1143173" cy="1783701"/>
          </a:xfrm>
          <a:prstGeom prst="leftUpArrow">
            <a:avLst>
              <a:gd name="adj1" fmla="val 25000"/>
              <a:gd name="adj2" fmla="val 246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BFB6D7F7-B19F-44D3-B214-04F1417B7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428" y="4131944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F6564E82-A08F-4821-A257-9096CB3542E4}"/>
              </a:ext>
            </a:extLst>
          </p:cNvPr>
          <p:cNvSpPr txBox="1">
            <a:spLocks/>
          </p:cNvSpPr>
          <p:nvPr/>
        </p:nvSpPr>
        <p:spPr>
          <a:xfrm>
            <a:off x="4114981" y="4056386"/>
            <a:ext cx="4958533" cy="194096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2: Konkretisierte Kompetenzerwartungen in den Inhaltsfeldern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Rezeption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Produktion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25" name="Gestreifter Pfeil nach rechts 15">
            <a:extLst>
              <a:ext uri="{FF2B5EF4-FFF2-40B4-BE49-F238E27FC236}">
                <a16:creationId xmlns:a16="http://schemas.microsoft.com/office/drawing/2014/main" id="{1764B7A9-5C97-46E3-9D93-8CE45ADC9BA8}"/>
              </a:ext>
            </a:extLst>
          </p:cNvPr>
          <p:cNvSpPr/>
          <p:nvPr/>
        </p:nvSpPr>
        <p:spPr>
          <a:xfrm rot="2598105">
            <a:off x="2834194" y="4793650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80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792088"/>
          </a:xfrm>
        </p:spPr>
        <p:txBody>
          <a:bodyPr/>
          <a:lstStyle/>
          <a:p>
            <a:r>
              <a:rPr lang="de-DE" sz="2400" dirty="0" smtClean="0"/>
              <a:t>6. Übergeordnete </a:t>
            </a:r>
            <a:r>
              <a:rPr lang="de-DE" sz="2400" dirty="0"/>
              <a:t>Kompetenzerwartungen – Bsp. Kl. 5/6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/>
              <a:t>Rezeption</a:t>
            </a:r>
            <a:r>
              <a:rPr lang="de-DE" dirty="0"/>
              <a:t>: </a:t>
            </a:r>
            <a:r>
              <a:rPr lang="de-DE" i="1" dirty="0"/>
              <a:t>Die Schülerinnen und Schüler können </a:t>
            </a:r>
          </a:p>
          <a:p>
            <a:pPr lvl="0"/>
            <a:r>
              <a:rPr lang="de-DE" dirty="0"/>
              <a:t>sinnerfassend lesen und zuhören,</a:t>
            </a:r>
          </a:p>
          <a:p>
            <a:pPr lvl="0"/>
            <a:r>
              <a:rPr lang="de-DE" dirty="0"/>
              <a:t>in Gesprächssituationen aktiv zuhören und Sprechabsichten identifizieren, 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Produktion</a:t>
            </a:r>
            <a:r>
              <a:rPr lang="de-DE" dirty="0"/>
              <a:t>:</a:t>
            </a:r>
            <a:r>
              <a:rPr lang="de-DE" b="1" dirty="0"/>
              <a:t> </a:t>
            </a:r>
            <a:r>
              <a:rPr lang="de-DE" i="1" dirty="0"/>
              <a:t>Die Schülerinnen und Schüler können </a:t>
            </a:r>
          </a:p>
          <a:p>
            <a:pPr lvl="0"/>
            <a:r>
              <a:rPr lang="de-DE" dirty="0"/>
              <a:t>mündliche und schriftliche Texte funktional gestalten,</a:t>
            </a:r>
          </a:p>
          <a:p>
            <a:pPr lvl="0"/>
            <a:r>
              <a:rPr lang="de-DE" dirty="0"/>
              <a:t>mündliche Beiträge artikuliert, verständlich und sprachlich korrekt gestalten.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13</a:t>
            </a:fld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CE50A23-CD0F-4AD5-9A5D-1E9FF9B0F2F9}"/>
              </a:ext>
            </a:extLst>
          </p:cNvPr>
          <p:cNvSpPr/>
          <p:nvPr/>
        </p:nvSpPr>
        <p:spPr>
          <a:xfrm>
            <a:off x="6496948" y="2236555"/>
            <a:ext cx="1152128" cy="3651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Lesen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B5670D26-B03E-4AB0-891E-266B2D41ED2D}"/>
              </a:ext>
            </a:extLst>
          </p:cNvPr>
          <p:cNvSpPr/>
          <p:nvPr/>
        </p:nvSpPr>
        <p:spPr>
          <a:xfrm>
            <a:off x="7200239" y="3018272"/>
            <a:ext cx="1152128" cy="3651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Zuhören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CD631A61-1F03-43A6-A249-F17B1F04ADFD}"/>
              </a:ext>
            </a:extLst>
          </p:cNvPr>
          <p:cNvSpPr/>
          <p:nvPr/>
        </p:nvSpPr>
        <p:spPr>
          <a:xfrm>
            <a:off x="7817532" y="4219317"/>
            <a:ext cx="1152128" cy="3651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Schreiben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F2709C17-30F4-4EF9-B273-975608EBF33A}"/>
              </a:ext>
            </a:extLst>
          </p:cNvPr>
          <p:cNvSpPr/>
          <p:nvPr/>
        </p:nvSpPr>
        <p:spPr>
          <a:xfrm>
            <a:off x="7200239" y="5419450"/>
            <a:ext cx="1152128" cy="3651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Sprechen</a:t>
            </a:r>
          </a:p>
        </p:txBody>
      </p:sp>
    </p:spTree>
    <p:extLst>
      <p:ext uri="{BB962C8B-B14F-4D97-AF65-F5344CB8AC3E}">
        <p14:creationId xmlns:p14="http://schemas.microsoft.com/office/powerpoint/2010/main" val="12808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Struktur des KLP Deutsch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14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4294967295"/>
          </p:nvPr>
        </p:nvSpPr>
        <p:spPr>
          <a:xfrm>
            <a:off x="539552" y="1772816"/>
            <a:ext cx="5482952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1: Aufgaben und Ziele des Faches</a:t>
            </a: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32856"/>
            <a:ext cx="3445004" cy="238444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76052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656" y="4365104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Gestreifter Pfeil nach rechts 15"/>
          <p:cNvSpPr/>
          <p:nvPr/>
        </p:nvSpPr>
        <p:spPr>
          <a:xfrm rot="2598105">
            <a:off x="544804" y="2842067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7E5E6C42-CB03-4E08-B8B0-A37B3C46BB82}"/>
              </a:ext>
            </a:extLst>
          </p:cNvPr>
          <p:cNvSpPr txBox="1">
            <a:spLocks/>
          </p:cNvSpPr>
          <p:nvPr/>
        </p:nvSpPr>
        <p:spPr>
          <a:xfrm>
            <a:off x="1596357" y="2536414"/>
            <a:ext cx="4958533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2: Übergeordnete Kompetenzerwartungen (2 Stufen)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4294967295"/>
          </p:nvPr>
        </p:nvSpPr>
        <p:spPr>
          <a:xfrm>
            <a:off x="2509750" y="3379340"/>
            <a:ext cx="5112568" cy="216024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/>
              <a:t>Kap. 2: „Inhaltliche Schwerpunkte“ der Inhaltsfelder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20" name="Gestreifter Pfeil nach rechts 15">
            <a:extLst>
              <a:ext uri="{FF2B5EF4-FFF2-40B4-BE49-F238E27FC236}">
                <a16:creationId xmlns:a16="http://schemas.microsoft.com/office/drawing/2014/main" id="{26AA7E9C-8D62-4318-8624-F5B5D3E02DA4}"/>
              </a:ext>
            </a:extLst>
          </p:cNvPr>
          <p:cNvSpPr/>
          <p:nvPr/>
        </p:nvSpPr>
        <p:spPr>
          <a:xfrm rot="2598105">
            <a:off x="1513681" y="3736675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1" name="Gestreifter Pfeil nach rechts 15">
            <a:extLst>
              <a:ext uri="{FF2B5EF4-FFF2-40B4-BE49-F238E27FC236}">
                <a16:creationId xmlns:a16="http://schemas.microsoft.com/office/drawing/2014/main" id="{E246B60D-0800-4471-8BC8-DC748E05CAC5}"/>
              </a:ext>
            </a:extLst>
          </p:cNvPr>
          <p:cNvSpPr/>
          <p:nvPr/>
        </p:nvSpPr>
        <p:spPr>
          <a:xfrm rot="2598105">
            <a:off x="2817463" y="4670756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7A4CD38F-742F-400C-A398-1166164C2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229" y="4416261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Pfeil: nach links und oben 22">
            <a:extLst>
              <a:ext uri="{FF2B5EF4-FFF2-40B4-BE49-F238E27FC236}">
                <a16:creationId xmlns:a16="http://schemas.microsoft.com/office/drawing/2014/main" id="{82D6FADB-B4C2-44DB-BFC6-E6B01AE1DD9A}"/>
              </a:ext>
            </a:extLst>
          </p:cNvPr>
          <p:cNvSpPr/>
          <p:nvPr/>
        </p:nvSpPr>
        <p:spPr>
          <a:xfrm rot="16200000">
            <a:off x="7072397" y="2390867"/>
            <a:ext cx="1420839" cy="1663538"/>
          </a:xfrm>
          <a:prstGeom prst="leftUpArrow">
            <a:avLst>
              <a:gd name="adj1" fmla="val 25000"/>
              <a:gd name="adj2" fmla="val 246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BFB6D7F7-B19F-44D3-B214-04F1417B7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428" y="4131944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F6564E82-A08F-4821-A257-9096CB3542E4}"/>
              </a:ext>
            </a:extLst>
          </p:cNvPr>
          <p:cNvSpPr txBox="1">
            <a:spLocks/>
          </p:cNvSpPr>
          <p:nvPr/>
        </p:nvSpPr>
        <p:spPr>
          <a:xfrm>
            <a:off x="4114981" y="4056386"/>
            <a:ext cx="4958533" cy="194096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2: Konkretisierte Kompetenzerwartungen in den Inhaltsfeldern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Rezeption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Produktion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25" name="Gestreifter Pfeil nach rechts 15">
            <a:extLst>
              <a:ext uri="{FF2B5EF4-FFF2-40B4-BE49-F238E27FC236}">
                <a16:creationId xmlns:a16="http://schemas.microsoft.com/office/drawing/2014/main" id="{1764B7A9-5C97-46E3-9D93-8CE45ADC9BA8}"/>
              </a:ext>
            </a:extLst>
          </p:cNvPr>
          <p:cNvSpPr/>
          <p:nvPr/>
        </p:nvSpPr>
        <p:spPr>
          <a:xfrm rot="2598105">
            <a:off x="2834194" y="4793650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29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7. Inhaltsfelder </a:t>
            </a:r>
            <a:r>
              <a:rPr lang="de-DE" dirty="0"/>
              <a:t>und inhaltliche Schwerpunkte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Deutsch und Mathematik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15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sz="1600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00715"/>
              </p:ext>
            </p:extLst>
          </p:nvPr>
        </p:nvGraphicFramePr>
        <p:xfrm>
          <a:off x="179512" y="116632"/>
          <a:ext cx="8784976" cy="6604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126">
                  <a:extLst>
                    <a:ext uri="{9D8B030D-6E8A-4147-A177-3AD203B41FA5}">
                      <a16:colId xmlns:a16="http://schemas.microsoft.com/office/drawing/2014/main" val="3300961491"/>
                    </a:ext>
                  </a:extLst>
                </a:gridCol>
                <a:gridCol w="7082850">
                  <a:extLst>
                    <a:ext uri="{9D8B030D-6E8A-4147-A177-3AD203B41FA5}">
                      <a16:colId xmlns:a16="http://schemas.microsoft.com/office/drawing/2014/main" val="2081063150"/>
                    </a:ext>
                  </a:extLst>
                </a:gridCol>
              </a:tblGrid>
              <a:tr h="1462893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Inhaltsfeld</a:t>
                      </a:r>
                    </a:p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Sprache</a:t>
                      </a:r>
                    </a:p>
                    <a:p>
                      <a:endParaRPr lang="de-DE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Inhaltliche Schwerpunkte 5/6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Wortebene: Wortarten, Wortbildung, Wortbedeutung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Satzebene: Satzglieder, Satzarten, Satzreihe, Satzgefüge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Textebene: </a:t>
                      </a:r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Kohärenz</a:t>
                      </a:r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sprachliche Mittel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Innere und äußere Mehrsprachigkeit: Alltags- und Bildungssprache, </a:t>
                      </a:r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Sprachen der Lerngruppe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Orthografie: Rechtschreibstrategien, Zeichensetzung</a:t>
                      </a:r>
                      <a:endParaRPr lang="de-DE" sz="1200" b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906"/>
                  </a:ext>
                </a:extLst>
              </a:tr>
              <a:tr h="2216164">
                <a:tc>
                  <a:txBody>
                    <a:bodyPr/>
                    <a:lstStyle/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Inhaltsfeld</a:t>
                      </a:r>
                    </a:p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Texte </a:t>
                      </a:r>
                    </a:p>
                    <a:p>
                      <a:endParaRPr lang="de-DE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200" baseline="0" dirty="0" smtClean="0">
                          <a:solidFill>
                            <a:schemeClr val="tx1"/>
                          </a:solidFill>
                        </a:rPr>
                        <a:t>Inhaltliche Schwerpunkte 5/6</a:t>
                      </a:r>
                      <a:endParaRPr lang="de-DE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Figuren und Handlung in Erzähltexten:</a:t>
                      </a:r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Kurze Geschichten, Märchen, Fabeln, Jugendroman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Kommunikatives Handeln in Texten: Dialoge, Spielszenen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Verdichtetes Sprechen und sprachliche Bilder: Gedichte</a:t>
                      </a:r>
                    </a:p>
                    <a:p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Sachtexte: kontinuierliche und diskontinuierliche, argumentierende und</a:t>
                      </a:r>
                    </a:p>
                    <a:p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informierende Texte 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Schreibprozess: typische grammatische Konstruktionen, lexikalische Wendungen, satzübergreifende Muster der Textorganisation </a:t>
                      </a:r>
                    </a:p>
                    <a:p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Erfahrungen mit Literatur: Vorstellungsbilder, Leseerfahrungen und Leseinteressen</a:t>
                      </a:r>
                      <a:endParaRPr lang="de-DE" sz="12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07393"/>
                  </a:ext>
                </a:extLst>
              </a:tr>
              <a:tr h="1462893">
                <a:tc>
                  <a:txBody>
                    <a:bodyPr/>
                    <a:lstStyle/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Inhaltsfeld</a:t>
                      </a:r>
                    </a:p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Kommunikation</a:t>
                      </a:r>
                    </a:p>
                    <a:p>
                      <a:endParaRPr lang="de-DE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200" baseline="0" dirty="0" smtClean="0">
                          <a:solidFill>
                            <a:schemeClr val="tx1"/>
                          </a:solidFill>
                        </a:rPr>
                        <a:t>Inhaltliche Schwerpunkte 5/6</a:t>
                      </a:r>
                      <a:endParaRPr lang="de-DE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Kommunikationssituationen: digitale Kommunikation, gesprochene und geschriebene Sprache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Kommunikationsverläufe: Gesprächsverläufe, gelingende und misslingende Kommunikation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Kommunikationskonventionen: Gesprächsregeln, Höflichkeit </a:t>
                      </a:r>
                    </a:p>
                    <a:p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Wirkung kommunikativen Handelns</a:t>
                      </a:r>
                    </a:p>
                    <a:p>
                      <a:endParaRPr lang="de-DE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40961"/>
                  </a:ext>
                </a:extLst>
              </a:tr>
              <a:tr h="1462893">
                <a:tc>
                  <a:txBody>
                    <a:bodyPr/>
                    <a:lstStyle/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Inhaltsfeld</a:t>
                      </a:r>
                    </a:p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</a:rPr>
                        <a:t>Medien</a:t>
                      </a:r>
                    </a:p>
                    <a:p>
                      <a:endParaRPr lang="de-DE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200" baseline="0" dirty="0" smtClean="0">
                          <a:solidFill>
                            <a:schemeClr val="tx1"/>
                          </a:solidFill>
                        </a:rPr>
                        <a:t>Inhaltliche Schwerpunkte 5/6</a:t>
                      </a:r>
                      <a:endParaRPr lang="de-DE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Mediale Präsentationsformen: Printmedien, Hörmedien, audiovisuelle Medien, Websites, interaktive Medien</a:t>
                      </a:r>
                    </a:p>
                    <a:p>
                      <a:r>
                        <a:rPr lang="de-DE" sz="12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Medien als Hilfsmittel: Textverarbeitung, Nachschlagewerke und Suchmaschinen </a:t>
                      </a:r>
                      <a:endParaRPr lang="de-DE" sz="1200" b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839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14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7. Inhaltsfelder </a:t>
            </a:r>
            <a:r>
              <a:rPr lang="de-DE" dirty="0"/>
              <a:t>und inhaltliche Schwerpunkte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16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340934"/>
              </p:ext>
            </p:extLst>
          </p:nvPr>
        </p:nvGraphicFramePr>
        <p:xfrm>
          <a:off x="760748" y="1956275"/>
          <a:ext cx="7632848" cy="358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028">
                  <a:extLst>
                    <a:ext uri="{9D8B030D-6E8A-4147-A177-3AD203B41FA5}">
                      <a16:colId xmlns:a16="http://schemas.microsoft.com/office/drawing/2014/main" val="375789765"/>
                    </a:ext>
                  </a:extLst>
                </a:gridCol>
                <a:gridCol w="5837820">
                  <a:extLst>
                    <a:ext uri="{9D8B030D-6E8A-4147-A177-3AD203B41FA5}">
                      <a16:colId xmlns:a16="http://schemas.microsoft.com/office/drawing/2014/main" val="915465820"/>
                    </a:ext>
                  </a:extLst>
                </a:gridCol>
              </a:tblGrid>
              <a:tr h="536621">
                <a:tc gridSpan="2"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Inhaltliche Schwerpunkte: Kumulativer Kompetenzaufbau über  die Jahrgangsstufen im Inhaltsfeld</a:t>
                      </a:r>
                      <a:r>
                        <a:rPr lang="de-DE" baseline="0" dirty="0" smtClean="0"/>
                        <a:t> Sprache 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692122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5/6</a:t>
                      </a:r>
                      <a:r>
                        <a:rPr lang="de-DE" baseline="0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innere und äußere Mehrsprachigkeit: </a:t>
                      </a:r>
                      <a:r>
                        <a:rPr lang="de-DE" sz="18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Alltags- und Bildungssprache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Sprachen der Lerngruppe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044043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7/8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innere und äußere Mehrsprachigkeit: Unterschiede zwischen Sprachen, </a:t>
                      </a:r>
                      <a:r>
                        <a:rPr lang="de-DE" sz="18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mündliche und schriftliche Ausdruckformen, Bildungssprache</a:t>
                      </a:r>
                      <a:endParaRPr lang="de-DE" sz="18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825687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9/10</a:t>
                      </a:r>
                      <a:r>
                        <a:rPr lang="de-DE" baseline="0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Sprachebenen: </a:t>
                      </a:r>
                      <a:r>
                        <a:rPr lang="de-DE" sz="18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Sprachvarietäten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8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Sprachstile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Diskriminierung durch Sprache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000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01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7. Inhaltsfelder </a:t>
            </a:r>
            <a:r>
              <a:rPr lang="de-DE" dirty="0"/>
              <a:t>und inhaltliche Schwerpunkte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17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329630"/>
              </p:ext>
            </p:extLst>
          </p:nvPr>
        </p:nvGraphicFramePr>
        <p:xfrm>
          <a:off x="760748" y="1956275"/>
          <a:ext cx="7632848" cy="358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028">
                  <a:extLst>
                    <a:ext uri="{9D8B030D-6E8A-4147-A177-3AD203B41FA5}">
                      <a16:colId xmlns:a16="http://schemas.microsoft.com/office/drawing/2014/main" val="375789765"/>
                    </a:ext>
                  </a:extLst>
                </a:gridCol>
                <a:gridCol w="5837820">
                  <a:extLst>
                    <a:ext uri="{9D8B030D-6E8A-4147-A177-3AD203B41FA5}">
                      <a16:colId xmlns:a16="http://schemas.microsoft.com/office/drawing/2014/main" val="915465820"/>
                    </a:ext>
                  </a:extLst>
                </a:gridCol>
              </a:tblGrid>
              <a:tr h="536621">
                <a:tc gridSpan="2"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Inhaltliche Schwerpunkte: Kumulativer Kompetenzaufbau über  die Jahrgangsstufen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692122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5/6</a:t>
                      </a:r>
                      <a:r>
                        <a:rPr lang="de-DE" baseline="0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innere und äußere Mehrsprachigkeit: 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Alltags- und Bildungssprache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Sprachen der Lerngruppe</a:t>
                      </a:r>
                      <a:endParaRPr lang="de-DE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044043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7/8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innere und äußere Mehrsprachigkeit: </a:t>
                      </a:r>
                      <a:r>
                        <a:rPr lang="de-DE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Unterschiede zwischen Sprachen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mündliche und schriftliche Ausdruckformen, Bildungssprache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825687"/>
                  </a:ext>
                </a:extLst>
              </a:tr>
              <a:tr h="980249">
                <a:tc>
                  <a:txBody>
                    <a:bodyPr/>
                    <a:lstStyle/>
                    <a:p>
                      <a:r>
                        <a:rPr lang="de-DE" dirty="0" smtClean="0"/>
                        <a:t>Klasse 9/10</a:t>
                      </a:r>
                      <a:r>
                        <a:rPr lang="de-DE" baseline="0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Mehrsprachigkeit als individuelles und gesellschaftliches Phänomen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000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2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Struktur des KLP Deutsch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4294967295"/>
          </p:nvPr>
        </p:nvSpPr>
        <p:spPr>
          <a:xfrm>
            <a:off x="539552" y="1772816"/>
            <a:ext cx="5482952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1: Aufgaben und Ziele des Faches</a:t>
            </a: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0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32856"/>
            <a:ext cx="3445004" cy="238444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76052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656" y="4365104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Gestreifter Pfeil nach rechts 15"/>
          <p:cNvSpPr/>
          <p:nvPr/>
        </p:nvSpPr>
        <p:spPr>
          <a:xfrm rot="2598105">
            <a:off x="544804" y="2842067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7E5E6C42-CB03-4E08-B8B0-A37B3C46BB82}"/>
              </a:ext>
            </a:extLst>
          </p:cNvPr>
          <p:cNvSpPr txBox="1">
            <a:spLocks/>
          </p:cNvSpPr>
          <p:nvPr/>
        </p:nvSpPr>
        <p:spPr>
          <a:xfrm>
            <a:off x="1596357" y="2536414"/>
            <a:ext cx="4958533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>
                <a:solidFill>
                  <a:schemeClr val="bg1">
                    <a:lumMod val="75000"/>
                  </a:schemeClr>
                </a:solidFill>
              </a:rPr>
              <a:t>Kap. 2: Übergeordnete Kompetenzerwartungen (2 Stufen)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4294967295"/>
          </p:nvPr>
        </p:nvSpPr>
        <p:spPr>
          <a:xfrm>
            <a:off x="2509750" y="3379340"/>
            <a:ext cx="51125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>
                <a:solidFill>
                  <a:schemeClr val="bg1">
                    <a:lumMod val="65000"/>
                  </a:schemeClr>
                </a:solidFill>
              </a:rPr>
              <a:t>Kap. 2: „Inhaltliche Schwerpunkte“ der Inhaltsfelder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20" name="Gestreifter Pfeil nach rechts 15">
            <a:extLst>
              <a:ext uri="{FF2B5EF4-FFF2-40B4-BE49-F238E27FC236}">
                <a16:creationId xmlns:a16="http://schemas.microsoft.com/office/drawing/2014/main" id="{26AA7E9C-8D62-4318-8624-F5B5D3E02DA4}"/>
              </a:ext>
            </a:extLst>
          </p:cNvPr>
          <p:cNvSpPr/>
          <p:nvPr/>
        </p:nvSpPr>
        <p:spPr>
          <a:xfrm rot="2598105">
            <a:off x="1513681" y="3736675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1" name="Gestreifter Pfeil nach rechts 15">
            <a:extLst>
              <a:ext uri="{FF2B5EF4-FFF2-40B4-BE49-F238E27FC236}">
                <a16:creationId xmlns:a16="http://schemas.microsoft.com/office/drawing/2014/main" id="{E246B60D-0800-4471-8BC8-DC748E05CAC5}"/>
              </a:ext>
            </a:extLst>
          </p:cNvPr>
          <p:cNvSpPr/>
          <p:nvPr/>
        </p:nvSpPr>
        <p:spPr>
          <a:xfrm rot="2598105">
            <a:off x="2817463" y="4670756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7A4CD38F-742F-400C-A398-1166164C2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229" y="4416261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Pfeil: nach links und oben 22">
            <a:extLst>
              <a:ext uri="{FF2B5EF4-FFF2-40B4-BE49-F238E27FC236}">
                <a16:creationId xmlns:a16="http://schemas.microsoft.com/office/drawing/2014/main" id="{82D6FADB-B4C2-44DB-BFC6-E6B01AE1DD9A}"/>
              </a:ext>
            </a:extLst>
          </p:cNvPr>
          <p:cNvSpPr/>
          <p:nvPr/>
        </p:nvSpPr>
        <p:spPr>
          <a:xfrm rot="16200000">
            <a:off x="7072397" y="2390867"/>
            <a:ext cx="1420839" cy="1663538"/>
          </a:xfrm>
          <a:prstGeom prst="leftUpArrow">
            <a:avLst>
              <a:gd name="adj1" fmla="val 25000"/>
              <a:gd name="adj2" fmla="val 246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BFB6D7F7-B19F-44D3-B214-04F1417B7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428" y="4131944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F6564E82-A08F-4821-A257-9096CB3542E4}"/>
              </a:ext>
            </a:extLst>
          </p:cNvPr>
          <p:cNvSpPr txBox="1">
            <a:spLocks/>
          </p:cNvSpPr>
          <p:nvPr/>
        </p:nvSpPr>
        <p:spPr>
          <a:xfrm>
            <a:off x="4114981" y="4056386"/>
            <a:ext cx="4958533" cy="194096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Kap. 2: Konkretisierte Kompetenzerwartungen in den Inhaltsfeldern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Rezeption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Produktion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25" name="Gestreifter Pfeil nach rechts 15">
            <a:extLst>
              <a:ext uri="{FF2B5EF4-FFF2-40B4-BE49-F238E27FC236}">
                <a16:creationId xmlns:a16="http://schemas.microsoft.com/office/drawing/2014/main" id="{1764B7A9-5C97-46E3-9D93-8CE45ADC9BA8}"/>
              </a:ext>
            </a:extLst>
          </p:cNvPr>
          <p:cNvSpPr/>
          <p:nvPr/>
        </p:nvSpPr>
        <p:spPr>
          <a:xfrm rot="2598105">
            <a:off x="2834194" y="4793650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49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8</a:t>
            </a:r>
            <a:r>
              <a:rPr lang="de-DE" dirty="0" smtClean="0"/>
              <a:t>. Inhaltsfeld </a:t>
            </a:r>
            <a:r>
              <a:rPr lang="de-DE" dirty="0"/>
              <a:t>Medien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de-DE" dirty="0"/>
              <a:t>Dienstbesprechung zum Auftakt der Implementation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/>
              <a:t>Medienbegriff des KLP Deutsch</a:t>
            </a:r>
            <a:r>
              <a:rPr lang="de-DE" b="1" dirty="0" smtClean="0"/>
              <a:t>:</a:t>
            </a:r>
          </a:p>
          <a:p>
            <a:pPr marL="0" indent="0">
              <a:buNone/>
            </a:pPr>
            <a:endParaRPr lang="de-DE" b="1" dirty="0"/>
          </a:p>
          <a:p>
            <a:pPr marL="285750" lvl="0" indent="-285750">
              <a:spcBef>
                <a:spcPts val="0"/>
              </a:spcBef>
              <a:defRPr/>
            </a:pPr>
            <a:r>
              <a:rPr lang="de-DE" b="1" dirty="0"/>
              <a:t>Medien = </a:t>
            </a:r>
            <a:r>
              <a:rPr lang="de-DE" dirty="0"/>
              <a:t>Alle Vermittlungsformen in der Kommunikation mehrerer Partner (Meder 1995)</a:t>
            </a:r>
            <a:endParaRPr lang="de-DE" b="1" dirty="0"/>
          </a:p>
          <a:p>
            <a:pPr marL="285750" indent="-285750"/>
            <a:r>
              <a:rPr lang="de-DE" dirty="0"/>
              <a:t>eines kritisch-reflektierten Umgangs mit Informationsdarbietung und Wirklichkeitsvermittlung durch Medien</a:t>
            </a:r>
          </a:p>
          <a:p>
            <a:pPr marL="0" indent="0">
              <a:buNone/>
            </a:pPr>
            <a:r>
              <a:rPr lang="de-DE" b="1" dirty="0">
                <a:sym typeface="Symbol"/>
              </a:rPr>
              <a:t> </a:t>
            </a:r>
            <a:r>
              <a:rPr lang="de-DE" b="1" dirty="0"/>
              <a:t>Der Begriff „Medien“ umfasst mehr als digitale Medien</a:t>
            </a:r>
          </a:p>
        </p:txBody>
      </p:sp>
    </p:spTree>
    <p:extLst>
      <p:ext uri="{BB962C8B-B14F-4D97-AF65-F5344CB8AC3E}">
        <p14:creationId xmlns:p14="http://schemas.microsoft.com/office/powerpoint/2010/main" val="4298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507288" cy="360040"/>
          </a:xfrm>
        </p:spPr>
        <p:txBody>
          <a:bodyPr/>
          <a:lstStyle/>
          <a:p>
            <a:r>
              <a:rPr lang="de-DE" sz="3200" dirty="0" smtClean="0"/>
              <a:t>Gliederung </a:t>
            </a:r>
            <a:endParaRPr lang="de-DE" sz="32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4DDD69-D404-5643-A445-B25ABA265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BB1F8D-1C56-E948-A166-0661E1EA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de-DE" dirty="0" smtClean="0"/>
              <a:t>Kompetenzmodell und zentrale Begriffe </a:t>
            </a:r>
          </a:p>
          <a:p>
            <a:pPr marL="514350" indent="-514350">
              <a:buAutoNum type="arabicPeriod"/>
            </a:pPr>
            <a:r>
              <a:rPr lang="de-DE" dirty="0" smtClean="0"/>
              <a:t>Gliederung des Kernlehrplans Deutsch </a:t>
            </a:r>
          </a:p>
          <a:p>
            <a:pPr marL="514350" indent="-514350">
              <a:buAutoNum type="arabicPeriod"/>
            </a:pPr>
            <a:r>
              <a:rPr lang="de-DE" dirty="0" smtClean="0"/>
              <a:t>Die wichtigsten Kontinuitäten </a:t>
            </a:r>
          </a:p>
          <a:p>
            <a:pPr marL="514350" indent="-514350">
              <a:buAutoNum type="arabicPeriod"/>
            </a:pPr>
            <a:r>
              <a:rPr lang="de-DE" dirty="0" smtClean="0"/>
              <a:t>Die wichtigsten Neuerungen </a:t>
            </a:r>
          </a:p>
          <a:p>
            <a:pPr marL="514350" indent="-514350">
              <a:buAutoNum type="arabicPeriod"/>
            </a:pPr>
            <a:r>
              <a:rPr lang="de-DE" dirty="0" smtClean="0"/>
              <a:t>Kapitel 1: Aufgaben und Ziele des Faches </a:t>
            </a:r>
          </a:p>
          <a:p>
            <a:pPr marL="514350" indent="-514350">
              <a:buAutoNum type="arabicPeriod"/>
            </a:pPr>
            <a:r>
              <a:rPr lang="de-DE" dirty="0" smtClean="0"/>
              <a:t>Kapitel 2: Übergeordnete Kompetenzerwartungen </a:t>
            </a:r>
          </a:p>
          <a:p>
            <a:pPr marL="514350" indent="-514350">
              <a:buAutoNum type="arabicPeriod"/>
            </a:pPr>
            <a:r>
              <a:rPr lang="de-DE" dirty="0" smtClean="0"/>
              <a:t>Kapitel 2: Inhaltsfelder und inhaltliche Schwerpunkte </a:t>
            </a:r>
          </a:p>
          <a:p>
            <a:pPr marL="514350" indent="-514350">
              <a:buAutoNum type="arabicPeriod"/>
            </a:pPr>
            <a:r>
              <a:rPr lang="de-DE" dirty="0" smtClean="0"/>
              <a:t>Kapitel 2: Inhaltsfeld Medien </a:t>
            </a:r>
          </a:p>
          <a:p>
            <a:pPr marL="514350" indent="-514350">
              <a:buAutoNum type="arabicPeriod"/>
            </a:pPr>
            <a:r>
              <a:rPr lang="de-DE" dirty="0" smtClean="0"/>
              <a:t>Kapitel 3</a:t>
            </a:r>
            <a:r>
              <a:rPr lang="de-DE" dirty="0"/>
              <a:t>: Leistungsbewertung und </a:t>
            </a:r>
            <a:r>
              <a:rPr lang="de-DE" dirty="0" smtClean="0"/>
              <a:t>–</a:t>
            </a:r>
            <a:r>
              <a:rPr lang="de-DE" dirty="0" err="1" smtClean="0"/>
              <a:t>überprüfung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64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8</a:t>
            </a:r>
            <a:r>
              <a:rPr lang="de-DE" dirty="0" smtClean="0"/>
              <a:t>. Inhaltsfeld </a:t>
            </a:r>
            <a:r>
              <a:rPr lang="de-DE" dirty="0"/>
              <a:t>Medien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de-DE" dirty="0"/>
              <a:t>Dienstbesprechung zum Auftakt der Implementation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b="1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19" y="2204864"/>
            <a:ext cx="8832161" cy="21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7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8. Inhaltsfeld Medien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5536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de-DE" dirty="0"/>
              <a:t>Dienstbesprechung zum Auftakt der Implementation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de-DE" sz="2000" b="1" dirty="0">
                <a:solidFill>
                  <a:prstClr val="black"/>
                </a:solidFill>
              </a:rPr>
              <a:t>Aufgaben und Ziele des Deutschunterrichts in Bezug auf Medien: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800" b="1" dirty="0">
                <a:solidFill>
                  <a:prstClr val="black"/>
                </a:solidFill>
              </a:rPr>
              <a:t>Entwicklung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 sz="1800" b="1" dirty="0">
                <a:solidFill>
                  <a:srgbClr val="0000FF"/>
                </a:solidFill>
              </a:rPr>
              <a:t>eines kritisch-reflektierten Umgangs mit Informationsdarbietung und Wirklichkeitsvermittlung durch Medien</a:t>
            </a:r>
            <a:r>
              <a:rPr lang="de-DE" sz="1800" b="1" dirty="0">
                <a:solidFill>
                  <a:prstClr val="black"/>
                </a:solidFill>
              </a:rPr>
              <a:t>,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 sz="1800" b="1" dirty="0">
                <a:solidFill>
                  <a:srgbClr val="00B050"/>
                </a:solidFill>
              </a:rPr>
              <a:t>reflektierter Fähigkeiten zur Nutzung digitaler </a:t>
            </a:r>
            <a:r>
              <a:rPr lang="de-DE" sz="1800" b="1" dirty="0" smtClean="0">
                <a:solidFill>
                  <a:srgbClr val="00B050"/>
                </a:solidFill>
              </a:rPr>
              <a:t>Medien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sz="1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sz="2000" dirty="0"/>
              <a:t>zeigt sich in </a:t>
            </a:r>
            <a:r>
              <a:rPr lang="de-DE" sz="2000" b="1" dirty="0"/>
              <a:t>Kompetenzerwartungen</a:t>
            </a:r>
            <a:r>
              <a:rPr lang="de-DE" sz="2000" dirty="0"/>
              <a:t> in Stufe 5/6 zum Beispiel in dieser Form: </a:t>
            </a:r>
            <a:r>
              <a:rPr lang="de-DE" sz="2000" dirty="0" err="1"/>
              <a:t>SuS</a:t>
            </a:r>
            <a:r>
              <a:rPr lang="de-DE" sz="2000" dirty="0"/>
              <a:t> können…</a:t>
            </a:r>
          </a:p>
          <a:p>
            <a:pPr>
              <a:spcAft>
                <a:spcPts val="600"/>
              </a:spcAft>
            </a:pPr>
            <a:r>
              <a:rPr lang="de-DE" sz="1800" dirty="0">
                <a:solidFill>
                  <a:srgbClr val="00B050"/>
                </a:solidFill>
              </a:rPr>
              <a:t>… Informationen und Daten aus Printmedien und digitalen Medien gezielt auswerten. </a:t>
            </a:r>
          </a:p>
          <a:p>
            <a:pPr>
              <a:spcAft>
                <a:spcPts val="600"/>
              </a:spcAft>
            </a:pPr>
            <a:r>
              <a:rPr lang="de-DE" sz="1800" dirty="0">
                <a:solidFill>
                  <a:schemeClr val="dk1"/>
                </a:solidFill>
              </a:rPr>
              <a:t>… </a:t>
            </a:r>
            <a:r>
              <a:rPr lang="de-DE" sz="1800" dirty="0">
                <a:solidFill>
                  <a:srgbClr val="0000FF"/>
                </a:solidFill>
              </a:rPr>
              <a:t>angeleitet die Qualität verschiedener altersgemäßer Quellen prüfen und bewerten (Autor/in, Ausgewogenheit, Informationsgehalt, Belege).. </a:t>
            </a:r>
          </a:p>
          <a:p>
            <a:pPr>
              <a:spcAft>
                <a:spcPts val="600"/>
              </a:spcAft>
            </a:pPr>
            <a:r>
              <a:rPr lang="de-DE" sz="1800" dirty="0">
                <a:solidFill>
                  <a:schemeClr val="dk1"/>
                </a:solidFill>
              </a:rPr>
              <a:t>… </a:t>
            </a:r>
            <a:r>
              <a:rPr lang="de-DE" sz="1800" dirty="0">
                <a:solidFill>
                  <a:srgbClr val="00B050"/>
                </a:solidFill>
              </a:rPr>
              <a:t>grundlegende Funktionen eines Textverarbeitungsprogramms unterscheiden und einsetzen.</a:t>
            </a:r>
            <a:r>
              <a:rPr lang="de-DE" sz="1800" dirty="0">
                <a:solidFill>
                  <a:schemeClr val="dk1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de-DE" sz="1800" dirty="0">
                <a:solidFill>
                  <a:srgbClr val="0000FF"/>
                </a:solidFill>
              </a:rPr>
              <a:t>… einfache Gestaltungsmittel in Präsentationsformen verschiedener literarischer Texte benennen und deren Wirkung beschreiben (u.a. Hörfassungen, </a:t>
            </a:r>
            <a:r>
              <a:rPr lang="de-DE" sz="1800" dirty="0" err="1">
                <a:solidFill>
                  <a:srgbClr val="0000FF"/>
                </a:solidFill>
              </a:rPr>
              <a:t>Graphic</a:t>
            </a:r>
            <a:r>
              <a:rPr lang="de-DE" sz="1800" dirty="0">
                <a:solidFill>
                  <a:srgbClr val="0000FF"/>
                </a:solidFill>
              </a:rPr>
              <a:t> </a:t>
            </a:r>
            <a:r>
              <a:rPr lang="de-DE" sz="1800" dirty="0" err="1">
                <a:solidFill>
                  <a:srgbClr val="0000FF"/>
                </a:solidFill>
              </a:rPr>
              <a:t>Novels</a:t>
            </a:r>
            <a:r>
              <a:rPr lang="de-DE" sz="1800" dirty="0">
                <a:solidFill>
                  <a:srgbClr val="0000FF"/>
                </a:solidFill>
              </a:rPr>
              <a:t>). </a:t>
            </a:r>
          </a:p>
          <a:p>
            <a:pPr>
              <a:spcAft>
                <a:spcPts val="600"/>
              </a:spcAft>
            </a:pPr>
            <a:r>
              <a:rPr lang="de-DE" sz="1800" dirty="0">
                <a:solidFill>
                  <a:srgbClr val="00B050"/>
                </a:solidFill>
              </a:rPr>
              <a:t>… Texte medial umformen (Vertonung/Verfilmung bzw. szenisches Spiel) und verwendete Gestaltungsmittel beschreiben.</a:t>
            </a:r>
            <a:r>
              <a:rPr lang="de-DE" sz="1800" dirty="0">
                <a:solidFill>
                  <a:schemeClr val="dk1"/>
                </a:solidFill>
              </a:rPr>
              <a:t> </a:t>
            </a:r>
            <a:endParaRPr lang="de-DE" sz="1800" dirty="0"/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 sz="1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01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sz="3200" dirty="0" smtClean="0"/>
              <a:t>9. Leistungsbewertung </a:t>
            </a:r>
            <a:r>
              <a:rPr lang="de-DE" sz="3200" dirty="0"/>
              <a:t>und -überprüfung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22</a:t>
            </a:fld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4294967295"/>
          </p:nvPr>
        </p:nvSpPr>
        <p:spPr>
          <a:xfrm>
            <a:off x="683568" y="1844825"/>
            <a:ext cx="7560840" cy="38884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b="1" dirty="0"/>
              <a:t>Grundsätze: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dirty="0"/>
              <a:t>„Die Leistungsbewertung ist so anzulegen,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de-DE" sz="2000" dirty="0"/>
              <a:t>dass sie den in den </a:t>
            </a:r>
            <a:r>
              <a:rPr lang="de-DE" sz="2000" b="1" dirty="0">
                <a:solidFill>
                  <a:srgbClr val="0000FF"/>
                </a:solidFill>
              </a:rPr>
              <a:t>Fachkonferenzen</a:t>
            </a:r>
            <a:r>
              <a:rPr lang="de-DE" sz="2000" dirty="0"/>
              <a:t> gemäß Schulgesetz (§ 70 Abs. 4 </a:t>
            </a:r>
            <a:r>
              <a:rPr lang="de-DE" sz="2000" dirty="0" err="1"/>
              <a:t>SchulG</a:t>
            </a:r>
            <a:r>
              <a:rPr lang="de-DE" sz="2000" dirty="0"/>
              <a:t>) beschlossenen </a:t>
            </a:r>
            <a:r>
              <a:rPr lang="de-DE" sz="2000" b="1" dirty="0">
                <a:solidFill>
                  <a:srgbClr val="0000FF"/>
                </a:solidFill>
              </a:rPr>
              <a:t>Grundsätzen</a:t>
            </a:r>
            <a:r>
              <a:rPr lang="de-DE" sz="2000" dirty="0"/>
              <a:t> entspricht,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de-DE" sz="2000" dirty="0"/>
              <a:t>dass die </a:t>
            </a:r>
            <a:r>
              <a:rPr lang="de-DE" sz="2000" b="1" dirty="0">
                <a:solidFill>
                  <a:srgbClr val="0000FF"/>
                </a:solidFill>
              </a:rPr>
              <a:t>Kriterien</a:t>
            </a:r>
            <a:r>
              <a:rPr lang="de-DE" sz="2000" dirty="0"/>
              <a:t> für die Notengebung den Schülerinnen und Schülern </a:t>
            </a:r>
            <a:r>
              <a:rPr lang="de-DE" sz="2000" b="1" dirty="0">
                <a:solidFill>
                  <a:srgbClr val="0000FF"/>
                </a:solidFill>
              </a:rPr>
              <a:t>transparent</a:t>
            </a:r>
            <a:r>
              <a:rPr lang="de-DE" sz="2000" dirty="0"/>
              <a:t> sind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de-DE" sz="2000" dirty="0"/>
              <a:t>und die Korrekturen sowie die Kommentierungen den Lernenden auch Erkenntnisse über die </a:t>
            </a:r>
            <a:r>
              <a:rPr lang="de-DE" sz="2000" b="1" dirty="0">
                <a:solidFill>
                  <a:srgbClr val="0000FF"/>
                </a:solidFill>
              </a:rPr>
              <a:t>individuelle Lernentwicklung </a:t>
            </a:r>
            <a:r>
              <a:rPr lang="de-DE" sz="2000" dirty="0" smtClean="0"/>
              <a:t>ermöglichen.“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5249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sz="3200" dirty="0"/>
              <a:t>9. „Schriftliche Arbeiten“: Aufgabentypen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23</a:t>
            </a:fld>
            <a:endParaRPr lang="de-DE"/>
          </a:p>
        </p:txBody>
      </p:sp>
      <p:sp>
        <p:nvSpPr>
          <p:cNvPr id="7" name="Inhaltsplatzhalter 3"/>
          <p:cNvSpPr>
            <a:spLocks noGrp="1"/>
          </p:cNvSpPr>
          <p:nvPr>
            <p:ph sz="half" idx="4294967295"/>
          </p:nvPr>
        </p:nvSpPr>
        <p:spPr>
          <a:xfrm>
            <a:off x="539552" y="1678837"/>
            <a:ext cx="8352928" cy="427044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2000" dirty="0"/>
              <a:t>„Für die schriftlichen Arbeiten (Klassenarbeiten) gelten </a:t>
            </a:r>
            <a:r>
              <a:rPr lang="de-DE" sz="2000" b="1" dirty="0">
                <a:solidFill>
                  <a:srgbClr val="0000FF"/>
                </a:solidFill>
              </a:rPr>
              <a:t>folgende Aufgabentypen</a:t>
            </a:r>
            <a:r>
              <a:rPr lang="de-DE" sz="2000" dirty="0"/>
              <a:t>, </a:t>
            </a:r>
            <a:r>
              <a:rPr lang="de-DE" sz="2000" dirty="0" smtClean="0"/>
              <a:t>mit denen </a:t>
            </a:r>
            <a:r>
              <a:rPr lang="de-DE" sz="2000" dirty="0"/>
              <a:t>die fachlichen Anforderungen der in Kapitel 2 angegebenen </a:t>
            </a:r>
            <a:r>
              <a:rPr lang="de-DE" sz="2000" dirty="0" smtClean="0"/>
              <a:t>Kompetenzerwartungen überprüft </a:t>
            </a:r>
            <a:r>
              <a:rPr lang="de-DE" sz="2000" dirty="0"/>
              <a:t>werden: </a:t>
            </a:r>
            <a:r>
              <a:rPr lang="de-DE" sz="2000" dirty="0" smtClean="0"/>
              <a:t>“</a:t>
            </a:r>
          </a:p>
          <a:p>
            <a:pPr>
              <a:lnSpc>
                <a:spcPct val="120000"/>
              </a:lnSpc>
            </a:pPr>
            <a:r>
              <a:rPr lang="de-DE" sz="2000" b="1" dirty="0" smtClean="0"/>
              <a:t>Typ </a:t>
            </a:r>
            <a:r>
              <a:rPr lang="de-DE" sz="2000" b="1" dirty="0"/>
              <a:t>1: Erzählendes Schreiben </a:t>
            </a:r>
            <a:endParaRPr lang="de-DE" sz="2000" dirty="0"/>
          </a:p>
          <a:p>
            <a:r>
              <a:rPr lang="de-DE" sz="2000" b="1" dirty="0"/>
              <a:t>Typ 2: Informierendes Schreiben</a:t>
            </a:r>
            <a:endParaRPr lang="de-DE" sz="2000" dirty="0"/>
          </a:p>
          <a:p>
            <a:r>
              <a:rPr lang="de-DE" sz="2000" b="1" dirty="0"/>
              <a:t>Typ 3: Argumentierendes Schreiben </a:t>
            </a:r>
            <a:endParaRPr lang="de-DE" sz="2000" dirty="0"/>
          </a:p>
          <a:p>
            <a:r>
              <a:rPr lang="de-DE" sz="2000" b="1" dirty="0"/>
              <a:t>Typ 4: Analysierendes Schreiben</a:t>
            </a:r>
            <a:r>
              <a:rPr lang="de-DE" sz="2000" dirty="0"/>
              <a:t> </a:t>
            </a:r>
          </a:p>
          <a:p>
            <a:r>
              <a:rPr lang="de-DE" sz="2000" b="1" dirty="0"/>
              <a:t>Typ 5: Überarbeitendes Schreiben </a:t>
            </a:r>
            <a:endParaRPr lang="de-DE" sz="2000" dirty="0"/>
          </a:p>
          <a:p>
            <a:r>
              <a:rPr lang="de-DE" sz="2000" b="1" dirty="0"/>
              <a:t>Typ 6: Produktionsorientiertes Schreiben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9440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sz="3200" dirty="0" smtClean="0"/>
              <a:t>9. „Schriftliche </a:t>
            </a:r>
            <a:r>
              <a:rPr lang="de-DE" sz="3200" dirty="0"/>
              <a:t>Arbeiten“: Bewertung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24</a:t>
            </a:fld>
            <a:endParaRPr lang="de-DE"/>
          </a:p>
        </p:txBody>
      </p:sp>
      <p:sp>
        <p:nvSpPr>
          <p:cNvPr id="9" name="Inhaltsplatzhalter 3"/>
          <p:cNvSpPr>
            <a:spLocks noGrp="1"/>
          </p:cNvSpPr>
          <p:nvPr>
            <p:ph sz="half" idx="4294967295"/>
          </p:nvPr>
        </p:nvSpPr>
        <p:spPr>
          <a:xfrm>
            <a:off x="611560" y="1844825"/>
            <a:ext cx="7560840" cy="324036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2000" b="1" dirty="0"/>
              <a:t> </a:t>
            </a:r>
            <a:r>
              <a:rPr lang="de-DE" sz="2000" dirty="0" smtClean="0"/>
              <a:t>„Zur </a:t>
            </a:r>
            <a:r>
              <a:rPr lang="de-DE" sz="2000" dirty="0"/>
              <a:t>Schaffung einer angemessener Transparenz im Hinblick auf die erbrachte Verstehens- und Darstellungsleistung gehört auch eine </a:t>
            </a:r>
            <a:r>
              <a:rPr lang="de-DE" sz="2000" b="1" dirty="0" err="1">
                <a:solidFill>
                  <a:srgbClr val="0000FF"/>
                </a:solidFill>
              </a:rPr>
              <a:t>kriteriengeleitete</a:t>
            </a:r>
            <a:r>
              <a:rPr lang="de-DE" sz="2000" b="1" dirty="0">
                <a:solidFill>
                  <a:srgbClr val="0000FF"/>
                </a:solidFill>
              </a:rPr>
              <a:t> </a:t>
            </a:r>
            <a:r>
              <a:rPr lang="de-DE" sz="2000" b="1" dirty="0" smtClean="0">
                <a:solidFill>
                  <a:srgbClr val="0000FF"/>
                </a:solidFill>
              </a:rPr>
              <a:t>Bewertung</a:t>
            </a:r>
            <a:r>
              <a:rPr lang="de-DE" sz="2000" dirty="0" smtClean="0"/>
              <a:t>.“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dirty="0" smtClean="0"/>
              <a:t>„[</a:t>
            </a:r>
            <a:r>
              <a:rPr lang="de-DE" sz="2000" dirty="0"/>
              <a:t>D]</a:t>
            </a:r>
            <a:r>
              <a:rPr lang="de-DE" sz="2000" dirty="0" err="1"/>
              <a:t>ie</a:t>
            </a:r>
            <a:r>
              <a:rPr lang="de-DE" sz="2000" dirty="0"/>
              <a:t> Korrekturen sowie die Kommentierungen [sollen] den Lernenden auch Erkenntnisse über die </a:t>
            </a:r>
            <a:r>
              <a:rPr lang="de-DE" sz="2000" b="1" dirty="0">
                <a:solidFill>
                  <a:srgbClr val="0000FF"/>
                </a:solidFill>
              </a:rPr>
              <a:t>individuelle Lernentwicklung </a:t>
            </a:r>
            <a:r>
              <a:rPr lang="de-DE" sz="2000" dirty="0"/>
              <a:t>ermöglichen. Dazu gehören – neben der Etablierung eines angemessenen Umgangs mit eigenen Stärken, Entwicklungsnotwendigkeiten und Fehlern – insbesondere auch Hinweise zu individuell erfolgversprechenden </a:t>
            </a:r>
            <a:r>
              <a:rPr lang="de-DE" sz="2000" b="1" dirty="0">
                <a:solidFill>
                  <a:srgbClr val="0000FF"/>
                </a:solidFill>
              </a:rPr>
              <a:t>allgemeinen und fachmethodischen Lernstrategien</a:t>
            </a:r>
            <a:r>
              <a:rPr lang="de-DE" sz="2000" dirty="0"/>
              <a:t>.“ </a:t>
            </a:r>
          </a:p>
        </p:txBody>
      </p:sp>
    </p:spTree>
    <p:extLst>
      <p:ext uri="{BB962C8B-B14F-4D97-AF65-F5344CB8AC3E}">
        <p14:creationId xmlns:p14="http://schemas.microsoft.com/office/powerpoint/2010/main" val="263103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568952" cy="360040"/>
          </a:xfrm>
        </p:spPr>
        <p:txBody>
          <a:bodyPr/>
          <a:lstStyle/>
          <a:p>
            <a:r>
              <a:rPr lang="de-DE" sz="3200" dirty="0"/>
              <a:t>9</a:t>
            </a:r>
            <a:r>
              <a:rPr lang="de-DE" sz="2400" b="1" dirty="0" smtClean="0"/>
              <a:t>. „</a:t>
            </a:r>
            <a:r>
              <a:rPr lang="de-DE" sz="3200" dirty="0" smtClean="0"/>
              <a:t>Schriftliche </a:t>
            </a:r>
            <a:r>
              <a:rPr lang="de-DE" sz="3200" dirty="0"/>
              <a:t>Arbeiten“: Ersatz möglich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25</a:t>
            </a:fld>
            <a:endParaRPr lang="de-DE"/>
          </a:p>
        </p:txBody>
      </p:sp>
      <p:sp>
        <p:nvSpPr>
          <p:cNvPr id="7" name="Inhaltsplatzhalter 3"/>
          <p:cNvSpPr>
            <a:spLocks noGrp="1"/>
          </p:cNvSpPr>
          <p:nvPr>
            <p:ph sz="half" idx="4294967295"/>
          </p:nvPr>
        </p:nvSpPr>
        <p:spPr>
          <a:xfrm>
            <a:off x="683568" y="1916832"/>
            <a:ext cx="6912768" cy="22322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2000" b="1" dirty="0"/>
              <a:t> „</a:t>
            </a:r>
            <a:r>
              <a:rPr lang="de-DE" sz="2000" dirty="0"/>
              <a:t>Einmal im Schuljahr kann gem. § 6 Abs. 8 APO SI eine schriftliche </a:t>
            </a:r>
            <a:r>
              <a:rPr lang="de-DE" sz="2000" b="1" dirty="0">
                <a:solidFill>
                  <a:srgbClr val="0000FF"/>
                </a:solidFill>
              </a:rPr>
              <a:t>Klassenarbeit</a:t>
            </a:r>
            <a:r>
              <a:rPr lang="de-DE" sz="2000" dirty="0"/>
              <a:t> durch eine andere, in der Regel schriftliche, in Ausnahmefällen auch gleichwertige nicht schriftliche Leistungsüberprüfung </a:t>
            </a:r>
            <a:r>
              <a:rPr lang="de-DE" sz="2000" b="1" dirty="0">
                <a:solidFill>
                  <a:srgbClr val="0000FF"/>
                </a:solidFill>
              </a:rPr>
              <a:t>ersetzt werden</a:t>
            </a:r>
            <a:r>
              <a:rPr lang="de-DE" sz="2000" dirty="0" smtClean="0"/>
              <a:t>.“</a:t>
            </a:r>
          </a:p>
          <a:p>
            <a:pPr marL="0" indent="0">
              <a:lnSpc>
                <a:spcPct val="120000"/>
              </a:lnSpc>
              <a:buNone/>
            </a:pPr>
            <a:endParaRPr lang="de-DE" sz="2000" dirty="0">
              <a:sym typeface="Symbol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de-DE" sz="2000" dirty="0" smtClean="0">
                <a:sym typeface="Symbol"/>
              </a:rPr>
              <a:t> </a:t>
            </a:r>
            <a:r>
              <a:rPr lang="de-DE" sz="2000" dirty="0">
                <a:sym typeface="Symbol"/>
              </a:rPr>
              <a:t>Möglichkeit zur Stärkung der neuen Akzente des KLP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06691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5536" y="4725144"/>
            <a:ext cx="8507412" cy="50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1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80000"/>
              </a:lnSpc>
              <a:buFont typeface="Times" pitchFamily="18" charset="0"/>
              <a:buNone/>
            </a:pPr>
            <a:r>
              <a:rPr lang="de-DE" altLang="de-DE" sz="3200" kern="0" dirty="0">
                <a:solidFill>
                  <a:srgbClr val="0070C0"/>
                </a:solidFill>
              </a:rPr>
              <a:t>Herzlichen Dank für Ihre Aufmerksamkeit!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565400"/>
            <a:ext cx="8207375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30EC2B6-0F12-0C42-BAB6-4F4114938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B39564D-959C-054D-9479-CBD0C843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67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792087"/>
          </a:xfrm>
        </p:spPr>
        <p:txBody>
          <a:bodyPr/>
          <a:lstStyle/>
          <a:p>
            <a:pPr algn="ctr"/>
            <a:r>
              <a:rPr lang="de-DE" sz="4000" b="1" cap="small" dirty="0">
                <a:solidFill>
                  <a:srgbClr val="002060"/>
                </a:solidFill>
              </a:rPr>
              <a:t>Herzlich willkommen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2736304"/>
          </a:xfrm>
        </p:spPr>
        <p:txBody>
          <a:bodyPr>
            <a:noAutofit/>
          </a:bodyPr>
          <a:lstStyle/>
          <a:p>
            <a:r>
              <a:rPr lang="de-DE" sz="3200" b="1" dirty="0" smtClean="0">
                <a:solidFill>
                  <a:srgbClr val="002060"/>
                </a:solidFill>
              </a:rPr>
              <a:t>Der Kernlehrplan Hauptschule</a:t>
            </a:r>
          </a:p>
          <a:p>
            <a:r>
              <a:rPr lang="de-DE" sz="3200" b="1" dirty="0" smtClean="0">
                <a:solidFill>
                  <a:srgbClr val="002060"/>
                </a:solidFill>
              </a:rPr>
              <a:t>Deutsch </a:t>
            </a:r>
          </a:p>
          <a:p>
            <a:endParaRPr lang="de-DE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 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28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buNone/>
            </a:pPr>
            <a:endParaRPr lang="de-DE" sz="2000" dirty="0"/>
          </a:p>
          <a:p>
            <a:pPr lvl="0">
              <a:buAutoNum type="arabicPeriod"/>
            </a:pPr>
            <a:r>
              <a:rPr lang="de-DE" dirty="0" smtClean="0"/>
              <a:t>Ausweisung der Differenzierung in EESA und MSA</a:t>
            </a:r>
          </a:p>
          <a:p>
            <a:pPr lvl="0">
              <a:buAutoNum type="arabicPeriod"/>
            </a:pPr>
            <a:r>
              <a:rPr lang="de-DE" dirty="0" smtClean="0"/>
              <a:t>Beispiel für einen schulinternen Lehrplan </a:t>
            </a:r>
          </a:p>
          <a:p>
            <a:pPr lvl="0">
              <a:buAutoNum type="arabicPeriod"/>
            </a:pPr>
            <a:r>
              <a:rPr lang="de-DE" dirty="0" smtClean="0"/>
              <a:t>Beispiel für ein Unterrichtsvorhaben </a:t>
            </a:r>
          </a:p>
          <a:p>
            <a:pPr lvl="0">
              <a:buAutoNum type="arabicPeriod"/>
            </a:pPr>
            <a:r>
              <a:rPr lang="de-DE" dirty="0" smtClean="0"/>
              <a:t>Vorschläge für teilnehmeraktivierende Elemente </a:t>
            </a:r>
          </a:p>
          <a:p>
            <a:pPr lvl="0">
              <a:buAutoNum type="arabicPeriod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323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3424"/>
            <a:ext cx="8229600" cy="111360"/>
          </a:xfrm>
        </p:spPr>
        <p:txBody>
          <a:bodyPr/>
          <a:lstStyle/>
          <a:p>
            <a:r>
              <a:rPr lang="de-DE" sz="2800" dirty="0" smtClean="0"/>
              <a:t>1. Ausweisung </a:t>
            </a:r>
            <a:r>
              <a:rPr lang="de-DE" sz="2800" dirty="0"/>
              <a:t>der Differenzierung in </a:t>
            </a:r>
            <a:r>
              <a:rPr lang="de-DE" sz="2800" dirty="0" smtClean="0"/>
              <a:t>EESA </a:t>
            </a:r>
            <a:r>
              <a:rPr lang="de-DE" sz="2800"/>
              <a:t>und </a:t>
            </a:r>
            <a:r>
              <a:rPr lang="de-DE" sz="2800" smtClean="0"/>
              <a:t>MSA 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 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29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de-DE" dirty="0" smtClean="0"/>
              <a:t>Kompetenzerwartungen Jahrgangstufe 9/10, die zusätzlich für den MSA erreicht werden müssen, sind </a:t>
            </a:r>
            <a:r>
              <a:rPr lang="de-DE" b="1" dirty="0" smtClean="0"/>
              <a:t>FETT</a:t>
            </a:r>
            <a:r>
              <a:rPr lang="de-DE" dirty="0" smtClean="0"/>
              <a:t> gesetzt. </a:t>
            </a:r>
            <a:endParaRPr lang="de-DE" dirty="0" smtClean="0"/>
          </a:p>
          <a:p>
            <a:pPr marL="0" lvl="0" indent="0">
              <a:buNone/>
            </a:pPr>
            <a:endParaRPr lang="de-DE" i="1" dirty="0"/>
          </a:p>
          <a:p>
            <a:r>
              <a:rPr lang="de-DE" dirty="0" smtClean="0"/>
              <a:t>Beispiel Inhaltsfeld Texte Produktion </a:t>
            </a:r>
          </a:p>
          <a:p>
            <a:pPr marL="0" lvl="0" indent="0">
              <a:buNone/>
            </a:pPr>
            <a:r>
              <a:rPr lang="de-DE" b="1" i="1" dirty="0" smtClean="0"/>
              <a:t>weitgehend </a:t>
            </a:r>
            <a:r>
              <a:rPr lang="de-DE" b="1" i="1" dirty="0"/>
              <a:t>selbstständig die Relevanz des Informationsgehalts von Sachtexten für eigene Schreibziele beurteilen sowie informierende, argumentierende und </a:t>
            </a:r>
            <a:r>
              <a:rPr lang="de-DE" b="1" i="1" dirty="0" err="1"/>
              <a:t>appellative</a:t>
            </a:r>
            <a:r>
              <a:rPr lang="de-DE" b="1" i="1" dirty="0"/>
              <a:t> Textfunktionen für eigene Darstellungsabsichten sach-, adressaten- und situationsgerecht </a:t>
            </a:r>
            <a:r>
              <a:rPr lang="de-DE" b="1" i="1" dirty="0" smtClean="0"/>
              <a:t>einsetzen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9408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507288" cy="360040"/>
          </a:xfrm>
        </p:spPr>
        <p:txBody>
          <a:bodyPr/>
          <a:lstStyle/>
          <a:p>
            <a:r>
              <a:rPr lang="de-DE" sz="2800" dirty="0" smtClean="0"/>
              <a:t>1. Kompetenzmodell und </a:t>
            </a:r>
            <a:r>
              <a:rPr lang="de-DE" sz="2800" dirty="0"/>
              <a:t>zentrale Begriffe KLP Deutsch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4DDD69-D404-5643-A445-B25ABA265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BB1F8D-1C56-E948-A166-0661E1EA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</a:t>
            </a:fld>
            <a:endParaRPr lang="de-DE"/>
          </a:p>
        </p:txBody>
      </p:sp>
      <p:pic>
        <p:nvPicPr>
          <p:cNvPr id="2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2348880"/>
            <a:ext cx="6031483" cy="276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67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/>
              <a:t>2. Beispiel für einen schulinternen Lehrplan </a:t>
            </a:r>
            <a:endParaRPr lang="de-DE" sz="2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6348765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30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467544" y="1700808"/>
            <a:ext cx="7704856" cy="41764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buNone/>
            </a:pPr>
            <a:endParaRPr lang="de-DE" sz="2000" dirty="0"/>
          </a:p>
          <a:p>
            <a:pPr marL="0" lvl="0" indent="0">
              <a:buNone/>
            </a:pPr>
            <a:endParaRPr lang="de-DE" sz="16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886" y="1784692"/>
            <a:ext cx="8064914" cy="370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9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1628800"/>
            <a:ext cx="807339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Smartphone, Tablet und Co: Lust oder Frust?</a:t>
            </a:r>
            <a:br>
              <a:rPr lang="de-DE" sz="2000" dirty="0" smtClean="0"/>
            </a:br>
            <a:r>
              <a:rPr lang="de-DE" sz="2000" dirty="0" smtClean="0"/>
              <a:t>Einen Medienratgeber für jüngere </a:t>
            </a:r>
            <a:r>
              <a:rPr lang="de-DE" sz="2000" dirty="0" err="1" smtClean="0"/>
              <a:t>SuS</a:t>
            </a:r>
            <a:r>
              <a:rPr lang="de-DE" sz="2000" dirty="0" smtClean="0"/>
              <a:t> erstellen</a:t>
            </a:r>
            <a:endParaRPr lang="de-DE" sz="2000" dirty="0"/>
          </a:p>
        </p:txBody>
      </p:sp>
      <p:sp>
        <p:nvSpPr>
          <p:cNvPr id="4" name="Ovale Legende 3"/>
          <p:cNvSpPr/>
          <p:nvPr/>
        </p:nvSpPr>
        <p:spPr>
          <a:xfrm>
            <a:off x="6516216" y="476672"/>
            <a:ext cx="2512293" cy="1175767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Ein aktuelles Thema</a:t>
            </a:r>
          </a:p>
          <a:p>
            <a:pPr algn="ctr"/>
            <a:r>
              <a:rPr lang="de-DE" sz="2000" dirty="0" smtClean="0"/>
              <a:t>auswählen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7843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412776"/>
            <a:ext cx="807339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Aktivierung von Vorwissen zu Sachtexten!</a:t>
            </a:r>
            <a:endParaRPr lang="de-DE" sz="2000" dirty="0"/>
          </a:p>
        </p:txBody>
      </p:sp>
      <p:sp>
        <p:nvSpPr>
          <p:cNvPr id="8" name="Pfeil nach unten 7"/>
          <p:cNvSpPr/>
          <p:nvPr/>
        </p:nvSpPr>
        <p:spPr>
          <a:xfrm>
            <a:off x="2267744" y="2780928"/>
            <a:ext cx="72008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e Legende 10"/>
          <p:cNvSpPr/>
          <p:nvPr/>
        </p:nvSpPr>
        <p:spPr>
          <a:xfrm>
            <a:off x="5724128" y="764704"/>
            <a:ext cx="2880320" cy="17281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Mit Schülern trainieren Aufgabenstellungen zu beachten!</a:t>
            </a:r>
            <a:endParaRPr lang="de-DE" sz="1400" dirty="0"/>
          </a:p>
        </p:txBody>
      </p:sp>
      <p:sp>
        <p:nvSpPr>
          <p:cNvPr id="15" name="Pfeil nach rechts 14"/>
          <p:cNvSpPr/>
          <p:nvPr/>
        </p:nvSpPr>
        <p:spPr>
          <a:xfrm>
            <a:off x="251520" y="3212976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4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305" y="1481138"/>
            <a:ext cx="807339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Sprachliche Gestaltungsmittel trainieren!</a:t>
            </a:r>
            <a:endParaRPr lang="de-DE" sz="2000" dirty="0"/>
          </a:p>
        </p:txBody>
      </p:sp>
      <p:sp>
        <p:nvSpPr>
          <p:cNvPr id="4" name="Ovale Legende 3"/>
          <p:cNvSpPr/>
          <p:nvPr/>
        </p:nvSpPr>
        <p:spPr>
          <a:xfrm>
            <a:off x="5004048" y="3356992"/>
            <a:ext cx="273630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Sprachliches Wissen für das Schreiben eigener Texte einsetzen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5" name="Pfeil nach unten 4"/>
          <p:cNvSpPr/>
          <p:nvPr/>
        </p:nvSpPr>
        <p:spPr>
          <a:xfrm>
            <a:off x="2195736" y="4797152"/>
            <a:ext cx="45719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73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04836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Kommunikationsformen!</a:t>
            </a:r>
            <a:endParaRPr lang="de-DE" sz="2000" dirty="0"/>
          </a:p>
        </p:txBody>
      </p:sp>
      <p:sp>
        <p:nvSpPr>
          <p:cNvPr id="4" name="Ovale Legende 3"/>
          <p:cNvSpPr/>
          <p:nvPr/>
        </p:nvSpPr>
        <p:spPr>
          <a:xfrm>
            <a:off x="3491880" y="2708920"/>
            <a:ext cx="489654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Begründen üben;</a:t>
            </a:r>
          </a:p>
          <a:p>
            <a:pPr algn="ctr"/>
            <a:r>
              <a:rPr lang="de-DE" dirty="0" smtClean="0"/>
              <a:t>Beiträge anderer einbeziehen!</a:t>
            </a:r>
            <a:endParaRPr lang="de-DE" dirty="0"/>
          </a:p>
        </p:txBody>
      </p:sp>
      <p:sp>
        <p:nvSpPr>
          <p:cNvPr id="7" name="Pfeil nach unten 6"/>
          <p:cNvSpPr/>
          <p:nvPr/>
        </p:nvSpPr>
        <p:spPr>
          <a:xfrm>
            <a:off x="2123728" y="1556792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e Legende 8"/>
          <p:cNvSpPr/>
          <p:nvPr/>
        </p:nvSpPr>
        <p:spPr>
          <a:xfrm>
            <a:off x="4559602" y="-29565"/>
            <a:ext cx="1800200" cy="1728192"/>
          </a:xfrm>
          <a:prstGeom prst="wedgeEllipseCallout">
            <a:avLst>
              <a:gd name="adj1" fmla="val -38806"/>
              <a:gd name="adj2" fmla="val 627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Wirkung von Stimmlage und Lautstärke beachten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56369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7817" y="1481138"/>
            <a:ext cx="8048366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Medien gezielt einsetzen!</a:t>
            </a:r>
            <a:endParaRPr lang="de-DE" sz="2000" dirty="0"/>
          </a:p>
        </p:txBody>
      </p:sp>
      <p:sp>
        <p:nvSpPr>
          <p:cNvPr id="4" name="Ovale Legende 3"/>
          <p:cNvSpPr/>
          <p:nvPr/>
        </p:nvSpPr>
        <p:spPr>
          <a:xfrm>
            <a:off x="899592" y="1250876"/>
            <a:ext cx="2448272" cy="165618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Suchmaschinen gezielt einsetzen!</a:t>
            </a:r>
            <a:endParaRPr lang="de-DE" sz="1600" dirty="0"/>
          </a:p>
        </p:txBody>
      </p:sp>
      <p:sp>
        <p:nvSpPr>
          <p:cNvPr id="5" name="Ovale Legende 4"/>
          <p:cNvSpPr/>
          <p:nvPr/>
        </p:nvSpPr>
        <p:spPr>
          <a:xfrm>
            <a:off x="5580112" y="548680"/>
            <a:ext cx="2736304" cy="20882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Digitale Möglichkeiten einsetzen!</a:t>
            </a:r>
          </a:p>
          <a:p>
            <a:pPr algn="ctr"/>
            <a:r>
              <a:rPr lang="de-DE" sz="1400" dirty="0" smtClean="0"/>
              <a:t>Unterschiede zwischen digitaler und nicht-digitaler Kommunikation entdecken 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71487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642069"/>
            <a:ext cx="8229600" cy="220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Methodisch – didaktische Zugänge</a:t>
            </a:r>
            <a:endParaRPr lang="de-DE" sz="2000" dirty="0"/>
          </a:p>
        </p:txBody>
      </p:sp>
      <p:sp>
        <p:nvSpPr>
          <p:cNvPr id="6" name="Ovale Legende 5"/>
          <p:cNvSpPr/>
          <p:nvPr/>
        </p:nvSpPr>
        <p:spPr>
          <a:xfrm>
            <a:off x="827584" y="1124744"/>
            <a:ext cx="561662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Auf adressatengerechte Texte achten!</a:t>
            </a:r>
          </a:p>
          <a:p>
            <a:pPr algn="ctr"/>
            <a:r>
              <a:rPr lang="de-DE" dirty="0" smtClean="0"/>
              <a:t>Seine Meinung adäquat ausdrücken!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159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2" y="1465759"/>
            <a:ext cx="804836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Verbraucherbildung!</a:t>
            </a:r>
            <a:endParaRPr lang="de-DE" sz="2000" dirty="0"/>
          </a:p>
        </p:txBody>
      </p:sp>
      <p:sp>
        <p:nvSpPr>
          <p:cNvPr id="4" name="Pfeil nach unten 3"/>
          <p:cNvSpPr/>
          <p:nvPr/>
        </p:nvSpPr>
        <p:spPr>
          <a:xfrm>
            <a:off x="5292080" y="1700808"/>
            <a:ext cx="45719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xplosion 1 4"/>
          <p:cNvSpPr/>
          <p:nvPr/>
        </p:nvSpPr>
        <p:spPr>
          <a:xfrm>
            <a:off x="6012160" y="-171400"/>
            <a:ext cx="2520280" cy="15841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Bereich A</a:t>
            </a:r>
          </a:p>
          <a:p>
            <a:pPr algn="ctr"/>
            <a:r>
              <a:rPr lang="de-DE" sz="1200" dirty="0" smtClean="0"/>
              <a:t>Verbraucher-</a:t>
            </a:r>
          </a:p>
          <a:p>
            <a:pPr algn="ctr"/>
            <a:r>
              <a:rPr lang="de-DE" sz="1200" dirty="0" smtClean="0"/>
              <a:t>rechte</a:t>
            </a:r>
            <a:endParaRPr lang="de-DE" sz="1200" dirty="0"/>
          </a:p>
        </p:txBody>
      </p:sp>
      <p:sp>
        <p:nvSpPr>
          <p:cNvPr id="6" name="Pfeil nach unten 5"/>
          <p:cNvSpPr/>
          <p:nvPr/>
        </p:nvSpPr>
        <p:spPr>
          <a:xfrm>
            <a:off x="2195736" y="3140968"/>
            <a:ext cx="45719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xplosion 1 6"/>
          <p:cNvSpPr/>
          <p:nvPr/>
        </p:nvSpPr>
        <p:spPr>
          <a:xfrm>
            <a:off x="2303748" y="1052736"/>
            <a:ext cx="1800200" cy="19442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Bereich C</a:t>
            </a:r>
          </a:p>
          <a:p>
            <a:pPr algn="ctr"/>
            <a:r>
              <a:rPr lang="de-DE" sz="1000" dirty="0" err="1" smtClean="0"/>
              <a:t>Informatio-nen</a:t>
            </a:r>
            <a:r>
              <a:rPr lang="de-DE" sz="1000" dirty="0" smtClean="0"/>
              <a:t> in der digitalen Welt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00720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305" y="1481138"/>
            <a:ext cx="807339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Medienkompetenzrahmen!</a:t>
            </a:r>
            <a:endParaRPr lang="de-DE" sz="2000" dirty="0"/>
          </a:p>
        </p:txBody>
      </p:sp>
      <p:sp>
        <p:nvSpPr>
          <p:cNvPr id="4" name="Explosion 1 3"/>
          <p:cNvSpPr/>
          <p:nvPr/>
        </p:nvSpPr>
        <p:spPr>
          <a:xfrm>
            <a:off x="1115616" y="4077072"/>
            <a:ext cx="3024336" cy="16561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smtClean="0"/>
              <a:t>Informationskritik</a:t>
            </a:r>
            <a:endParaRPr lang="de-DE" sz="1100" dirty="0"/>
          </a:p>
        </p:txBody>
      </p:sp>
      <p:sp>
        <p:nvSpPr>
          <p:cNvPr id="5" name="Pfeil nach unten 4"/>
          <p:cNvSpPr/>
          <p:nvPr/>
        </p:nvSpPr>
        <p:spPr>
          <a:xfrm>
            <a:off x="5220072" y="3356992"/>
            <a:ext cx="7200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1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472" y="1428736"/>
            <a:ext cx="8048366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000" dirty="0" smtClean="0"/>
              <a:t>Medienkompetenzrahmen</a:t>
            </a:r>
            <a:endParaRPr lang="de-DE" sz="2000" dirty="0"/>
          </a:p>
        </p:txBody>
      </p:sp>
      <p:sp>
        <p:nvSpPr>
          <p:cNvPr id="5" name="Pfeil nach unten 4"/>
          <p:cNvSpPr/>
          <p:nvPr/>
        </p:nvSpPr>
        <p:spPr>
          <a:xfrm>
            <a:off x="2195736" y="3068960"/>
            <a:ext cx="72008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xplosion 1 5"/>
          <p:cNvSpPr/>
          <p:nvPr/>
        </p:nvSpPr>
        <p:spPr>
          <a:xfrm>
            <a:off x="2915816" y="1412776"/>
            <a:ext cx="2808312" cy="144016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smtClean="0"/>
              <a:t>Informations-bewertung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13833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smtClean="0"/>
              <a:t>2. Gliederung </a:t>
            </a:r>
            <a:r>
              <a:rPr lang="de-DE" sz="3200" dirty="0"/>
              <a:t>des </a:t>
            </a:r>
            <a:r>
              <a:rPr lang="de-DE" sz="3200" dirty="0" smtClean="0"/>
              <a:t>Kernlehrplans Deutsch</a:t>
            </a:r>
            <a:endParaRPr lang="de-DE" sz="32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</a:t>
            </a:fld>
            <a:endParaRPr lang="de-DE"/>
          </a:p>
        </p:txBody>
      </p:sp>
      <p:graphicFrame>
        <p:nvGraphicFramePr>
          <p:cNvPr id="8" name="Group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1026286"/>
              </p:ext>
            </p:extLst>
          </p:nvPr>
        </p:nvGraphicFramePr>
        <p:xfrm>
          <a:off x="520700" y="1780854"/>
          <a:ext cx="8064500" cy="4113238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Kapitel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Gliederungspunkt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Vorbemerkungen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Aufgaben und Ziele des Faches</a:t>
                      </a: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Kompetenzbereiche, Inhaltsfelder und fachliche Konkretisierungen</a:t>
                      </a: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400" dirty="0" smtClean="0"/>
                        <a:t>Kompetenzbereiche und Inhaltsfelder des Faches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4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400" dirty="0" smtClean="0"/>
                        <a:t>Kompetenzerwartungen und inhaltliche Schwerpunkte bis zum Ende der Doppeljahrgangsstufe 5/6 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Kompetenzerwartungen bis zum Ende der Sekundarstufe I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2.3.1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Doppeljahrgangstufe 7/8 </a:t>
                      </a:r>
                      <a:endParaRPr kumimoji="0" lang="de-DE" altLang="de-DE" sz="1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2.3.2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Doppeljahrgangstufe 9/10</a:t>
                      </a:r>
                      <a:endParaRPr kumimoji="0" lang="de-DE" altLang="de-DE" sz="1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4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9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Lernerfolgsüberprüfung und Leistungsbewertung</a:t>
                      </a: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14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603" y="1115529"/>
            <a:ext cx="8229600" cy="360040"/>
          </a:xfrm>
        </p:spPr>
        <p:txBody>
          <a:bodyPr/>
          <a:lstStyle/>
          <a:p>
            <a:r>
              <a:rPr lang="de-DE" altLang="de-DE" sz="2800" dirty="0">
                <a:cs typeface="Times New Roman" pitchFamily="18" charset="0"/>
              </a:rPr>
              <a:t>4</a:t>
            </a:r>
            <a:r>
              <a:rPr lang="de-DE" altLang="de-DE" sz="2800" dirty="0" smtClean="0">
                <a:cs typeface="Times New Roman" pitchFamily="18" charset="0"/>
              </a:rPr>
              <a:t>. Vorschläge </a:t>
            </a:r>
            <a:r>
              <a:rPr lang="de-DE" altLang="de-DE" sz="2800" dirty="0">
                <a:cs typeface="Times New Roman" pitchFamily="18" charset="0"/>
              </a:rPr>
              <a:t>für teilnehmeraktivierende </a:t>
            </a:r>
            <a:r>
              <a:rPr lang="de-DE" altLang="de-DE" sz="2800" dirty="0" smtClean="0">
                <a:cs typeface="Times New Roman" pitchFamily="18" charset="0"/>
              </a:rPr>
              <a:t>Elemente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603" y="1700808"/>
            <a:ext cx="8229600" cy="420506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de-DE" sz="4400" b="1" dirty="0">
                <a:solidFill>
                  <a:prstClr val="black"/>
                </a:solidFill>
              </a:rPr>
              <a:t>Tauschen Sie sich zu dem </a:t>
            </a:r>
            <a:r>
              <a:rPr lang="de-DE" altLang="de-DE" sz="4400" b="1" dirty="0">
                <a:solidFill>
                  <a:prstClr val="black"/>
                </a:solidFill>
              </a:rPr>
              <a:t>Vorschlag für die Weiterarbeit in der Schule </a:t>
            </a:r>
            <a:r>
              <a:rPr lang="de-DE" sz="4400" b="1" dirty="0">
                <a:solidFill>
                  <a:prstClr val="black"/>
                </a:solidFill>
              </a:rPr>
              <a:t>aus und planen Sie Ihre nächsten Schritte</a:t>
            </a:r>
            <a:r>
              <a:rPr lang="de-DE" altLang="de-DE" sz="4400" b="1" dirty="0">
                <a:solidFill>
                  <a:prstClr val="black"/>
                </a:solidFill>
              </a:rPr>
              <a:t>. </a:t>
            </a:r>
            <a:endParaRPr lang="de-DE" altLang="de-DE" sz="4400" b="1" dirty="0" smtClean="0">
              <a:solidFill>
                <a:prstClr val="black"/>
              </a:solidFill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de-DE" altLang="de-DE" sz="4400" dirty="0" smtClean="0">
                <a:solidFill>
                  <a:prstClr val="black"/>
                </a:solidFill>
              </a:rPr>
              <a:t>Vorstellen </a:t>
            </a:r>
            <a:r>
              <a:rPr lang="de-DE" altLang="de-DE" sz="4400" dirty="0">
                <a:solidFill>
                  <a:prstClr val="black"/>
                </a:solidFill>
              </a:rPr>
              <a:t>des </a:t>
            </a:r>
            <a:r>
              <a:rPr lang="de-DE" altLang="de-DE" sz="4400" b="1" dirty="0">
                <a:solidFill>
                  <a:prstClr val="black"/>
                </a:solidFill>
              </a:rPr>
              <a:t>Lehrplans</a:t>
            </a:r>
            <a:r>
              <a:rPr lang="de-DE" altLang="de-DE" sz="4400" dirty="0">
                <a:solidFill>
                  <a:prstClr val="black"/>
                </a:solidFill>
              </a:rPr>
              <a:t> </a:t>
            </a:r>
            <a:r>
              <a:rPr lang="de-DE" altLang="de-DE" sz="4400" i="1" dirty="0">
                <a:solidFill>
                  <a:prstClr val="black"/>
                </a:solidFill>
              </a:rPr>
              <a:t>(Grundlage: </a:t>
            </a:r>
            <a:r>
              <a:rPr lang="de-DE" altLang="de-DE" sz="4400" i="1" dirty="0" err="1">
                <a:solidFill>
                  <a:prstClr val="black"/>
                </a:solidFill>
              </a:rPr>
              <a:t>ppt</a:t>
            </a:r>
            <a:r>
              <a:rPr lang="de-DE" altLang="de-DE" sz="4400" i="1" dirty="0">
                <a:solidFill>
                  <a:prstClr val="black"/>
                </a:solidFill>
              </a:rPr>
              <a:t>)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de-DE" altLang="de-DE" sz="4400" dirty="0">
                <a:solidFill>
                  <a:prstClr val="black"/>
                </a:solidFill>
              </a:rPr>
              <a:t>Unterstützungsmaterialien vorstellen: </a:t>
            </a:r>
            <a:r>
              <a:rPr lang="de-DE" altLang="de-DE" sz="4400" b="1" dirty="0">
                <a:solidFill>
                  <a:prstClr val="black"/>
                </a:solidFill>
              </a:rPr>
              <a:t>Lehrplannavigator</a:t>
            </a:r>
            <a:r>
              <a:rPr lang="de-DE" altLang="de-DE" sz="4400" dirty="0">
                <a:solidFill>
                  <a:prstClr val="black"/>
                </a:solidFill>
              </a:rPr>
              <a:t> mit beispielhaftem schulinternen Lehrplan etc. </a:t>
            </a:r>
            <a:r>
              <a:rPr lang="de-DE" altLang="de-DE" sz="4400" i="1" dirty="0">
                <a:solidFill>
                  <a:prstClr val="black"/>
                </a:solidFill>
              </a:rPr>
              <a:t>(Motto: „Dazu gibt es übrigens schon etwas als Anregung!“)</a:t>
            </a:r>
            <a:r>
              <a:rPr lang="de-DE" altLang="de-DE" sz="4400" dirty="0">
                <a:solidFill>
                  <a:prstClr val="black"/>
                </a:solidFill>
              </a:rPr>
              <a:t> 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de-DE" altLang="de-DE" sz="4400" dirty="0">
                <a:solidFill>
                  <a:prstClr val="black"/>
                </a:solidFill>
              </a:rPr>
              <a:t>Den eigenen </a:t>
            </a:r>
            <a:r>
              <a:rPr lang="de-DE" altLang="de-DE" sz="4400" b="1" dirty="0">
                <a:solidFill>
                  <a:prstClr val="black"/>
                </a:solidFill>
              </a:rPr>
              <a:t>schulinternen </a:t>
            </a:r>
            <a:r>
              <a:rPr lang="de-DE" altLang="de-DE" sz="4400" b="1" dirty="0" smtClean="0">
                <a:solidFill>
                  <a:prstClr val="black"/>
                </a:solidFill>
              </a:rPr>
              <a:t>Lehrplan </a:t>
            </a:r>
            <a:r>
              <a:rPr lang="de-DE" altLang="de-DE" sz="4400" dirty="0">
                <a:solidFill>
                  <a:prstClr val="black"/>
                </a:solidFill>
              </a:rPr>
              <a:t>prüfen: Was sind unsere Stärken? Wo besteht Handlungsbedarf? </a:t>
            </a:r>
            <a:r>
              <a:rPr lang="de-DE" altLang="de-DE" sz="4400" i="1" dirty="0">
                <a:solidFill>
                  <a:prstClr val="black"/>
                </a:solidFill>
              </a:rPr>
              <a:t> 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de-DE" altLang="de-DE" sz="4400" dirty="0">
                <a:solidFill>
                  <a:prstClr val="black"/>
                </a:solidFill>
              </a:rPr>
              <a:t>Konkrete </a:t>
            </a:r>
            <a:r>
              <a:rPr lang="de-DE" altLang="de-DE" sz="4400" b="1" dirty="0">
                <a:solidFill>
                  <a:prstClr val="black"/>
                </a:solidFill>
              </a:rPr>
              <a:t>Maßnahmen</a:t>
            </a:r>
            <a:r>
              <a:rPr lang="de-DE" altLang="de-DE" sz="4400" dirty="0">
                <a:solidFill>
                  <a:prstClr val="black"/>
                </a:solidFill>
              </a:rPr>
              <a:t> zur Fortschreibung des schulinternen </a:t>
            </a:r>
            <a:r>
              <a:rPr lang="de-DE" altLang="de-DE" sz="4400" dirty="0" smtClean="0">
                <a:solidFill>
                  <a:prstClr val="black"/>
                </a:solidFill>
              </a:rPr>
              <a:t>Lehrplans </a:t>
            </a:r>
            <a:r>
              <a:rPr lang="de-DE" altLang="de-DE" sz="4400" dirty="0">
                <a:solidFill>
                  <a:prstClr val="black"/>
                </a:solidFill>
              </a:rPr>
              <a:t>festlegen </a:t>
            </a:r>
            <a:r>
              <a:rPr lang="de-DE" altLang="de-DE" sz="4400" i="1" dirty="0">
                <a:solidFill>
                  <a:prstClr val="black"/>
                </a:solidFill>
              </a:rPr>
              <a:t>(Was? Wer? Wann bzw. bis wann?)</a:t>
            </a:r>
          </a:p>
          <a:p>
            <a:pPr marL="0" indent="0">
              <a:buNone/>
            </a:pPr>
            <a:endParaRPr lang="de-DE" altLang="de-DE" sz="44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altLang="de-DE" sz="4400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086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61951" y="982978"/>
            <a:ext cx="8677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000" dirty="0">
                <a:latin typeface="+mj-lt"/>
                <a:ea typeface="+mj-ea"/>
                <a:cs typeface="Times New Roman" pitchFamily="18" charset="0"/>
              </a:rPr>
              <a:t>4</a:t>
            </a:r>
            <a:r>
              <a:rPr lang="de-DE" sz="2000" dirty="0" smtClean="0">
                <a:latin typeface="+mj-lt"/>
                <a:ea typeface="+mj-ea"/>
                <a:cs typeface="Times New Roman" pitchFamily="18" charset="0"/>
              </a:rPr>
              <a:t>. Kompetenzen</a:t>
            </a:r>
            <a:r>
              <a:rPr lang="de-DE" sz="2000" dirty="0">
                <a:latin typeface="+mj-lt"/>
                <a:ea typeface="+mj-ea"/>
                <a:cs typeface="Times New Roman" pitchFamily="18" charset="0"/>
              </a:rPr>
              <a:t>, Inhalte, schulische Gegebenheiten: Unterrichtsvorhaben planen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1900" y="1628800"/>
            <a:ext cx="22322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Entwickeln Sie mit Ihrem Nachbarn / Ihrer </a:t>
            </a:r>
          </a:p>
          <a:p>
            <a:r>
              <a:rPr lang="de-DE" b="1" dirty="0">
                <a:solidFill>
                  <a:prstClr val="black"/>
                </a:solidFill>
              </a:rPr>
              <a:t>Nachbarin eine Grundidee für ein </a:t>
            </a:r>
          </a:p>
          <a:p>
            <a:r>
              <a:rPr lang="de-DE" b="1" dirty="0">
                <a:solidFill>
                  <a:prstClr val="black"/>
                </a:solidFill>
              </a:rPr>
              <a:t>Unterrichtsvorhaben </a:t>
            </a:r>
            <a:r>
              <a:rPr lang="de-DE" b="1" dirty="0" smtClean="0">
                <a:solidFill>
                  <a:prstClr val="black"/>
                </a:solidFill>
              </a:rPr>
              <a:t>zum Thema Mehrsprachigkeit</a:t>
            </a:r>
            <a:endParaRPr lang="de-DE" b="1" u="sng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-38140" y="6371277"/>
            <a:ext cx="2952328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41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299" y="1648290"/>
            <a:ext cx="6444385" cy="4228982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6227674"/>
            <a:ext cx="2664183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4FFF9-7FB3-F24D-8A89-D29A7BD6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3. Die </a:t>
            </a:r>
            <a:r>
              <a:rPr lang="de-DE" dirty="0"/>
              <a:t>wichtigsten Kontinuitäten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ADA2A4-372F-E048-9555-ACAF3F44B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Unverändert liegt dem KLP das Konzept eines kumulativen </a:t>
            </a:r>
            <a:r>
              <a:rPr lang="de-DE" b="1" dirty="0"/>
              <a:t>Kompetenzaufbaus </a:t>
            </a:r>
            <a:r>
              <a:rPr lang="de-DE" dirty="0"/>
              <a:t>von Klasse 5 bis zum Ende der Sekundarstufe I zugrunde.</a:t>
            </a:r>
          </a:p>
          <a:p>
            <a:r>
              <a:rPr lang="de-DE" dirty="0"/>
              <a:t>Ein großer Teil der </a:t>
            </a:r>
            <a:r>
              <a:rPr lang="de-DE" b="1" dirty="0"/>
              <a:t>fachlichen Gegenstände </a:t>
            </a:r>
            <a:r>
              <a:rPr lang="de-DE" dirty="0"/>
              <a:t>in den Inhaltsfeldern ist identisch mit dem Vorgänger-KLP.</a:t>
            </a:r>
          </a:p>
          <a:p>
            <a:r>
              <a:rPr lang="de-DE" dirty="0"/>
              <a:t>Zahlreiche </a:t>
            </a:r>
            <a:r>
              <a:rPr lang="de-DE" b="1" dirty="0"/>
              <a:t>konkretisierte Kompetenzerwartungen </a:t>
            </a:r>
            <a:r>
              <a:rPr lang="de-DE" dirty="0"/>
              <a:t>sind analog zum Vorgänger-KLP formuliert.</a:t>
            </a:r>
          </a:p>
          <a:p>
            <a:r>
              <a:rPr lang="de-DE" dirty="0"/>
              <a:t>Die </a:t>
            </a:r>
            <a:r>
              <a:rPr lang="de-DE" b="1" dirty="0"/>
              <a:t>Aufgabentypen</a:t>
            </a:r>
            <a:r>
              <a:rPr lang="de-DE" dirty="0"/>
              <a:t> für Klassenarbeiten bleiben erhalten.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DE3C38-78BD-1142-BB89-B04F4FD4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C70120-1105-1549-A619-C6351A6B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250A9D-98AA-6F44-8CB8-DE79BC50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805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24E87-3501-2549-97F6-0BE40681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4. Die </a:t>
            </a:r>
            <a:r>
              <a:rPr lang="de-DE" dirty="0"/>
              <a:t>wichtigsten Neuerungen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3EFAE1-F979-1049-BA0C-ABF010A35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686800" cy="4464496"/>
          </a:xfrm>
        </p:spPr>
        <p:txBody>
          <a:bodyPr>
            <a:normAutofit/>
          </a:bodyPr>
          <a:lstStyle/>
          <a:p>
            <a:r>
              <a:rPr lang="de-DE" sz="2400" dirty="0">
                <a:sym typeface="Symbol"/>
              </a:rPr>
              <a:t>Stärkung </a:t>
            </a:r>
            <a:r>
              <a:rPr lang="de-DE" sz="2400" b="1" dirty="0" smtClean="0">
                <a:sym typeface="Symbol"/>
              </a:rPr>
              <a:t>zentraler </a:t>
            </a:r>
            <a:r>
              <a:rPr lang="de-DE" sz="2400" b="1" dirty="0">
                <a:sym typeface="Symbol"/>
              </a:rPr>
              <a:t>K</a:t>
            </a:r>
            <a:r>
              <a:rPr lang="de-DE" sz="2400" b="1" dirty="0" smtClean="0"/>
              <a:t>ompetenzen </a:t>
            </a:r>
            <a:r>
              <a:rPr lang="de-DE" sz="2400" dirty="0"/>
              <a:t>(Lesen, Schreiben, Sprechen, Zuhören)</a:t>
            </a:r>
            <a:endParaRPr lang="de-DE" sz="2400" b="1" dirty="0"/>
          </a:p>
          <a:p>
            <a:r>
              <a:rPr lang="de-DE" sz="2400" dirty="0"/>
              <a:t>Stärkung des Faches im Hinblick auf die </a:t>
            </a:r>
            <a:r>
              <a:rPr lang="de-DE" sz="2400" b="1" dirty="0"/>
              <a:t>ästhetische Bildung</a:t>
            </a:r>
            <a:r>
              <a:rPr lang="de-DE" sz="2400" dirty="0"/>
              <a:t> und die Bedeutung für die </a:t>
            </a:r>
            <a:r>
              <a:rPr lang="de-DE" sz="2400" b="1" dirty="0"/>
              <a:t>Persönlichkeitsentwicklung</a:t>
            </a:r>
          </a:p>
          <a:p>
            <a:r>
              <a:rPr lang="de-DE" sz="2400" dirty="0" smtClean="0"/>
              <a:t>Berücksichtigung </a:t>
            </a:r>
            <a:r>
              <a:rPr lang="de-DE" sz="2400" dirty="0"/>
              <a:t>des </a:t>
            </a:r>
            <a:r>
              <a:rPr lang="de-DE" sz="2400" b="1" dirty="0"/>
              <a:t>Medienkompetenzrahmens </a:t>
            </a:r>
            <a:r>
              <a:rPr lang="de-DE" sz="2400" dirty="0"/>
              <a:t>in deutschspezifische Kompetenzen und mit fachlichen Gegenständen des Deutschunterrichts</a:t>
            </a:r>
          </a:p>
          <a:p>
            <a:r>
              <a:rPr lang="de-DE" sz="2400" b="1" dirty="0"/>
              <a:t>Inhaltsfeld Medien </a:t>
            </a:r>
            <a:r>
              <a:rPr lang="de-DE" sz="2400" dirty="0"/>
              <a:t>(Medien </a:t>
            </a:r>
            <a:r>
              <a:rPr lang="de-DE" sz="2400" dirty="0">
                <a:sym typeface="Symbol"/>
              </a:rPr>
              <a:t> digitale Medien):</a:t>
            </a:r>
            <a:r>
              <a:rPr lang="de-DE" sz="2400" dirty="0"/>
              <a:t> Medialität als Reflexionsgegenstand, dabei auch Mündigkeit im Umgang mit digitalen Medien im Sinne der </a:t>
            </a:r>
            <a:r>
              <a:rPr lang="de-DE" sz="2400" dirty="0" smtClean="0"/>
              <a:t>Verbraucherbildung</a:t>
            </a:r>
            <a:endParaRPr lang="de-DE" sz="2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18153D-5BC8-C449-8E75-B628F2A84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6356350"/>
            <a:ext cx="3024336" cy="365125"/>
          </a:xfrm>
        </p:spPr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A40E25-216F-BC44-ADE5-A27BF3BF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34D6F9-E209-6148-BC5D-EF58A2F2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15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Struktur des KLP Deutsch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7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4294967295"/>
          </p:nvPr>
        </p:nvSpPr>
        <p:spPr>
          <a:xfrm>
            <a:off x="539552" y="1772816"/>
            <a:ext cx="5482952" cy="28083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/>
              <a:t>Kap. 1: Aufgaben und Ziele des Faches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32856"/>
            <a:ext cx="3445004" cy="238444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76052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656" y="4365104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Gestreifter Pfeil nach rechts 15"/>
          <p:cNvSpPr/>
          <p:nvPr/>
        </p:nvSpPr>
        <p:spPr>
          <a:xfrm rot="2598105">
            <a:off x="544804" y="2842067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7E5E6C42-CB03-4E08-B8B0-A37B3C46BB82}"/>
              </a:ext>
            </a:extLst>
          </p:cNvPr>
          <p:cNvSpPr txBox="1">
            <a:spLocks/>
          </p:cNvSpPr>
          <p:nvPr/>
        </p:nvSpPr>
        <p:spPr>
          <a:xfrm>
            <a:off x="1596357" y="2536414"/>
            <a:ext cx="4958533" cy="21602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Kap. 2: Übergeordnete Kompetenzerwartungen (2 Stufen)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4294967295"/>
          </p:nvPr>
        </p:nvSpPr>
        <p:spPr>
          <a:xfrm>
            <a:off x="2509750" y="3379340"/>
            <a:ext cx="5112568" cy="21602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/>
              <a:t>Kap. 2: „Inhaltliche Schwerpunkte“ der Inhaltsfelder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20" name="Gestreifter Pfeil nach rechts 15">
            <a:extLst>
              <a:ext uri="{FF2B5EF4-FFF2-40B4-BE49-F238E27FC236}">
                <a16:creationId xmlns:a16="http://schemas.microsoft.com/office/drawing/2014/main" id="{26AA7E9C-8D62-4318-8624-F5B5D3E02DA4}"/>
              </a:ext>
            </a:extLst>
          </p:cNvPr>
          <p:cNvSpPr/>
          <p:nvPr/>
        </p:nvSpPr>
        <p:spPr>
          <a:xfrm rot="2598105">
            <a:off x="1513681" y="3736675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1" name="Gestreifter Pfeil nach rechts 15">
            <a:extLst>
              <a:ext uri="{FF2B5EF4-FFF2-40B4-BE49-F238E27FC236}">
                <a16:creationId xmlns:a16="http://schemas.microsoft.com/office/drawing/2014/main" id="{E246B60D-0800-4471-8BC8-DC748E05CAC5}"/>
              </a:ext>
            </a:extLst>
          </p:cNvPr>
          <p:cNvSpPr/>
          <p:nvPr/>
        </p:nvSpPr>
        <p:spPr>
          <a:xfrm rot="2598105">
            <a:off x="2817463" y="4670756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7A4CD38F-742F-400C-A398-1166164C2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229" y="4416261"/>
            <a:ext cx="2267768" cy="146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BFB6D7F7-B19F-44D3-B214-04F1417B7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428" y="4131944"/>
            <a:ext cx="4067772" cy="131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F6564E82-A08F-4821-A257-9096CB3542E4}"/>
              </a:ext>
            </a:extLst>
          </p:cNvPr>
          <p:cNvSpPr txBox="1">
            <a:spLocks/>
          </p:cNvSpPr>
          <p:nvPr/>
        </p:nvSpPr>
        <p:spPr>
          <a:xfrm>
            <a:off x="4114981" y="4056386"/>
            <a:ext cx="4958533" cy="194096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00FF"/>
            </a:solidFill>
          </a:ln>
          <a:effectLst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Kap. 2: Konkretisierte Kompetenzerwartungen in den Inhaltsfeldern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Rezeption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Produktion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000" dirty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25" name="Gestreifter Pfeil nach rechts 15">
            <a:extLst>
              <a:ext uri="{FF2B5EF4-FFF2-40B4-BE49-F238E27FC236}">
                <a16:creationId xmlns:a16="http://schemas.microsoft.com/office/drawing/2014/main" id="{1764B7A9-5C97-46E3-9D93-8CE45ADC9BA8}"/>
              </a:ext>
            </a:extLst>
          </p:cNvPr>
          <p:cNvSpPr/>
          <p:nvPr/>
        </p:nvSpPr>
        <p:spPr>
          <a:xfrm rot="2598105">
            <a:off x="2834194" y="4793650"/>
            <a:ext cx="1062825" cy="432048"/>
          </a:xfrm>
          <a:prstGeom prst="stripedRightArrow">
            <a:avLst>
              <a:gd name="adj1" fmla="val 3625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6" name="Pfeil: nach links und oben 25">
            <a:extLst>
              <a:ext uri="{FF2B5EF4-FFF2-40B4-BE49-F238E27FC236}">
                <a16:creationId xmlns:a16="http://schemas.microsoft.com/office/drawing/2014/main" id="{3BBB3FF5-642D-4A9D-853D-C091228B655F}"/>
              </a:ext>
            </a:extLst>
          </p:cNvPr>
          <p:cNvSpPr/>
          <p:nvPr/>
        </p:nvSpPr>
        <p:spPr>
          <a:xfrm rot="16200000">
            <a:off x="7223363" y="2347765"/>
            <a:ext cx="1143173" cy="1783701"/>
          </a:xfrm>
          <a:prstGeom prst="leftUpArrow">
            <a:avLst>
              <a:gd name="adj1" fmla="val 25000"/>
              <a:gd name="adj2" fmla="val 246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5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Aufgaben </a:t>
            </a:r>
            <a:r>
              <a:rPr lang="de-DE" dirty="0"/>
              <a:t>und Ziele des Faches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8</a:t>
            </a:fld>
            <a:endParaRPr lang="de-DE"/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539552" y="1700808"/>
            <a:ext cx="7776864" cy="5760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400" dirty="0">
                <a:solidFill>
                  <a:srgbClr val="002060"/>
                </a:solidFill>
              </a:rPr>
              <a:t>Definition der </a:t>
            </a:r>
            <a:r>
              <a:rPr lang="de-DE" sz="2400" b="1" dirty="0">
                <a:solidFill>
                  <a:srgbClr val="002060"/>
                </a:solidFill>
              </a:rPr>
              <a:t>übergreifende fachlichen  Kompetenz </a:t>
            </a:r>
            <a:r>
              <a:rPr lang="de-DE" sz="2400" dirty="0">
                <a:solidFill>
                  <a:srgbClr val="002060"/>
                </a:solidFill>
              </a:rPr>
              <a:t>in</a:t>
            </a:r>
            <a:r>
              <a:rPr lang="de-DE" sz="2400" b="1" dirty="0">
                <a:solidFill>
                  <a:srgbClr val="002060"/>
                </a:solidFill>
              </a:rPr>
              <a:t> Kap. 1:</a:t>
            </a:r>
          </a:p>
        </p:txBody>
      </p:sp>
      <p:sp>
        <p:nvSpPr>
          <p:cNvPr id="11" name="Untertitel 2"/>
          <p:cNvSpPr txBox="1">
            <a:spLocks/>
          </p:cNvSpPr>
          <p:nvPr/>
        </p:nvSpPr>
        <p:spPr>
          <a:xfrm>
            <a:off x="971600" y="2276872"/>
            <a:ext cx="7344816" cy="36724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00" b="1" i="1" dirty="0">
                <a:solidFill>
                  <a:prstClr val="black"/>
                </a:solidFill>
              </a:rPr>
              <a:t>Schülerinnen und Schüler erwerben im Deutschunterricht eine</a:t>
            </a:r>
          </a:p>
          <a:p>
            <a:pPr algn="l"/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400" b="1" i="1" dirty="0">
                <a:solidFill>
                  <a:srgbClr val="002060"/>
                </a:solidFill>
              </a:rPr>
              <a:t>funktionale rezeptive und produktive Text- und Gesprächskompetenz </a:t>
            </a:r>
          </a:p>
          <a:p>
            <a:pPr algn="l"/>
            <a:r>
              <a:rPr lang="de-DE" sz="2000" b="1" i="1" dirty="0">
                <a:solidFill>
                  <a:prstClr val="black"/>
                </a:solidFill>
              </a:rPr>
              <a:t>Damit erlangen sie ein </a:t>
            </a:r>
            <a:r>
              <a:rPr lang="de-DE" sz="2400" b="1" i="1" dirty="0">
                <a:solidFill>
                  <a:srgbClr val="002060"/>
                </a:solidFill>
              </a:rPr>
              <a:t>Bewusstsein für die persönliche und gesellschaftliche Bedeutung von Sprache, Texten, Kommunikation und Medien</a:t>
            </a:r>
            <a:r>
              <a:rPr lang="de-DE" sz="2000" b="1" i="1" dirty="0">
                <a:solidFill>
                  <a:prstClr val="black"/>
                </a:solidFill>
              </a:rPr>
              <a:t> </a:t>
            </a:r>
          </a:p>
          <a:p>
            <a:pPr algn="l"/>
            <a:r>
              <a:rPr lang="de-DE" sz="2000" b="1" i="1" dirty="0">
                <a:solidFill>
                  <a:prstClr val="black"/>
                </a:solidFill>
              </a:rPr>
              <a:t>und bauen </a:t>
            </a:r>
            <a:r>
              <a:rPr lang="de-DE" sz="2400" b="1" i="1" dirty="0">
                <a:solidFill>
                  <a:srgbClr val="002060"/>
                </a:solidFill>
              </a:rPr>
              <a:t>ihre Lese- und Schreibkompetenz – auch in Bezug auf normgerechte Rechtschreibung –  sowie Kompetenzen im Bereich Sprechen und Zuhören als Voraussetzung für gesellschaftliche Teilhabe </a:t>
            </a:r>
            <a:r>
              <a:rPr lang="de-DE" sz="2000" b="1" i="1" dirty="0">
                <a:solidFill>
                  <a:prstClr val="black"/>
                </a:solidFill>
              </a:rPr>
              <a:t>aus. </a:t>
            </a:r>
            <a:endParaRPr lang="de-DE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1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0600-4C62-3545-A679-44E6CCF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Aufgaben </a:t>
            </a:r>
            <a:r>
              <a:rPr lang="de-DE" dirty="0"/>
              <a:t>und Ziele des </a:t>
            </a:r>
            <a:r>
              <a:rPr lang="de-DE" dirty="0" smtClean="0"/>
              <a:t>Faches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81A6-D312-B247-ACCD-D50571F6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KLP </a:t>
            </a:r>
            <a:r>
              <a:rPr lang="de-DE" dirty="0" err="1"/>
              <a:t>HRGeSk</a:t>
            </a:r>
            <a:r>
              <a:rPr lang="de-DE" dirty="0"/>
              <a:t> </a:t>
            </a:r>
            <a:r>
              <a:rPr lang="de-DE" dirty="0" smtClean="0"/>
              <a:t>Deutsch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B4851-AB37-2449-AAFA-D6B5A6ED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Dienstbesprechung zum Auftakt der Implementation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4B202-67AB-AA4D-876C-E3E9A2C3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9</a:t>
            </a:fld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39552" y="1772817"/>
            <a:ext cx="7772400" cy="10801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/>
              <a:t>Herleitung</a:t>
            </a:r>
            <a:r>
              <a:rPr lang="en-US" sz="2400" b="1" dirty="0"/>
              <a:t> </a:t>
            </a:r>
            <a:r>
              <a:rPr lang="en-US" sz="2400" b="1" dirty="0" err="1"/>
              <a:t>konstitutiver</a:t>
            </a:r>
            <a:r>
              <a:rPr lang="en-US" sz="2400" b="1" dirty="0"/>
              <a:t> </a:t>
            </a:r>
            <a:r>
              <a:rPr lang="en-US" sz="2400" b="1" dirty="0" err="1"/>
              <a:t>Ziele</a:t>
            </a:r>
            <a:r>
              <a:rPr lang="en-US" sz="2400" b="1" dirty="0"/>
              <a:t> </a:t>
            </a:r>
            <a:r>
              <a:rPr lang="en-US" sz="2400" b="1" dirty="0" err="1"/>
              <a:t>aus</a:t>
            </a:r>
            <a:r>
              <a:rPr lang="en-US" sz="2400" b="1" dirty="0"/>
              <a:t> der </a:t>
            </a:r>
            <a:r>
              <a:rPr lang="en-US" sz="2400" b="1" dirty="0" err="1"/>
              <a:t>übergreifenden</a:t>
            </a:r>
            <a:r>
              <a:rPr lang="en-US" sz="2400" b="1" dirty="0"/>
              <a:t> </a:t>
            </a:r>
            <a:r>
              <a:rPr lang="en-US" sz="2400" b="1" dirty="0" err="1"/>
              <a:t>fachlichen</a:t>
            </a:r>
            <a:r>
              <a:rPr lang="en-US" sz="2400" b="1" dirty="0"/>
              <a:t> </a:t>
            </a:r>
            <a:r>
              <a:rPr lang="en-US" sz="2400" b="1" dirty="0" err="1"/>
              <a:t>Kompetenz</a:t>
            </a:r>
            <a:r>
              <a:rPr lang="en-US" sz="2400" b="1" dirty="0"/>
              <a:t> </a:t>
            </a:r>
            <a:r>
              <a:rPr lang="en-US" sz="2800" b="1" dirty="0"/>
              <a:t/>
            </a:r>
            <a:br>
              <a:rPr lang="en-US" sz="2800" b="1" dirty="0"/>
            </a:br>
            <a:endParaRPr lang="de-DE" sz="2800" b="1" i="1" dirty="0"/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755576" y="2420888"/>
            <a:ext cx="7704856" cy="3600400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i="1" dirty="0"/>
              <a:t>Mit dieser übergreifenden fachlichen Kompetenz richten sich die Ziele des Faches Deutsch auf die Entwicklung</a:t>
            </a:r>
          </a:p>
          <a:p>
            <a:pPr lvl="0"/>
            <a:r>
              <a:rPr lang="de-DE" sz="2000" dirty="0"/>
              <a:t>eines fundierten Verständnisses von verschiedenartigen Texten, auch aus unterschiedlichen kulturellen und historischen Zusammenhängen. Dabei wird in der Tradition des erweiterten Textbegriffs alles zeichenhaft Vermittelte dem Begriff des Textes zugeordnet,</a:t>
            </a:r>
          </a:p>
          <a:p>
            <a:pPr lvl="0"/>
            <a:r>
              <a:rPr lang="de-DE" sz="2000" dirty="0"/>
              <a:t>einer Sensibilität für die ästhetische Gestaltung literarischer Texte und Medien sowie eines Bewusstseins </a:t>
            </a:r>
            <a:r>
              <a:rPr lang="de-DE" sz="2000" dirty="0" smtClean="0"/>
              <a:t>ihrer Mehrdeutigkeit,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495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2203</Words>
  <Application>Microsoft Office PowerPoint</Application>
  <PresentationFormat>Bildschirmpräsentation (4:3)</PresentationFormat>
  <Paragraphs>395</Paragraphs>
  <Slides>41</Slides>
  <Notes>32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50" baseType="lpstr">
      <vt:lpstr>Arial</vt:lpstr>
      <vt:lpstr>Arial Black</vt:lpstr>
      <vt:lpstr>Calibri</vt:lpstr>
      <vt:lpstr>Symbol</vt:lpstr>
      <vt:lpstr>Times</vt:lpstr>
      <vt:lpstr>Times New Roman</vt:lpstr>
      <vt:lpstr>Wingdings</vt:lpstr>
      <vt:lpstr>ヒラギノ角ゴ Pro W3</vt:lpstr>
      <vt:lpstr>QUA-LiS_Vorlage_weiss</vt:lpstr>
      <vt:lpstr>Herzlich willkommen</vt:lpstr>
      <vt:lpstr>Gliederung </vt:lpstr>
      <vt:lpstr>1. Kompetenzmodell und zentrale Begriffe KLP Deutsch</vt:lpstr>
      <vt:lpstr>2. Gliederung des Kernlehrplans Deutsch</vt:lpstr>
      <vt:lpstr>3. Die wichtigsten Kontinuitäten</vt:lpstr>
      <vt:lpstr>4. Die wichtigsten Neuerungen</vt:lpstr>
      <vt:lpstr>Struktur des KLP Deutsch</vt:lpstr>
      <vt:lpstr>5. Aufgaben und Ziele des Faches </vt:lpstr>
      <vt:lpstr>5. Aufgaben und Ziele des Faches</vt:lpstr>
      <vt:lpstr>5. Aufgaben und Ziele des Faches </vt:lpstr>
      <vt:lpstr>5. Aufgaben und Ziele des Faches</vt:lpstr>
      <vt:lpstr>Struktur des KLP Deutsch</vt:lpstr>
      <vt:lpstr>6. Übergeordnete Kompetenzerwartungen – Bsp. Kl. 5/6</vt:lpstr>
      <vt:lpstr>Struktur des KLP Deutsch</vt:lpstr>
      <vt:lpstr>7. Inhaltsfelder und inhaltliche Schwerpunkte </vt:lpstr>
      <vt:lpstr>7. Inhaltsfelder und inhaltliche Schwerpunkte </vt:lpstr>
      <vt:lpstr>7. Inhaltsfelder und inhaltliche Schwerpunkte </vt:lpstr>
      <vt:lpstr>Struktur des KLP Deutsch</vt:lpstr>
      <vt:lpstr>8. Inhaltsfeld Medien </vt:lpstr>
      <vt:lpstr>8. Inhaltsfeld Medien </vt:lpstr>
      <vt:lpstr>8. Inhaltsfeld Medien </vt:lpstr>
      <vt:lpstr>9. Leistungsbewertung und -überprüfung</vt:lpstr>
      <vt:lpstr>9. „Schriftliche Arbeiten“: Aufgabentypen</vt:lpstr>
      <vt:lpstr>9. „Schriftliche Arbeiten“: Bewertung</vt:lpstr>
      <vt:lpstr>9. „Schriftliche Arbeiten“: Ersatz möglich</vt:lpstr>
      <vt:lpstr>PowerPoint-Präsentation</vt:lpstr>
      <vt:lpstr>Herzlich willkommen</vt:lpstr>
      <vt:lpstr>Gliederung </vt:lpstr>
      <vt:lpstr>1. Ausweisung der Differenzierung in EESA und MSA    </vt:lpstr>
      <vt:lpstr>2. Beispiel für einen schulinternen Lehrplan </vt:lpstr>
      <vt:lpstr>Smartphone, Tablet und Co: Lust oder Frust? Einen Medienratgeber für jüngere SuS erstellen</vt:lpstr>
      <vt:lpstr>Aktivierung von Vorwissen zu Sachtexten!</vt:lpstr>
      <vt:lpstr>Sprachliche Gestaltungsmittel trainieren!</vt:lpstr>
      <vt:lpstr>Kommunikationsformen!</vt:lpstr>
      <vt:lpstr>Medien gezielt einsetzen!</vt:lpstr>
      <vt:lpstr>Methodisch – didaktische Zugänge</vt:lpstr>
      <vt:lpstr>Verbraucherbildung!</vt:lpstr>
      <vt:lpstr>Medienkompetenzrahmen!</vt:lpstr>
      <vt:lpstr>Medienkompetenzrahmen</vt:lpstr>
      <vt:lpstr>4. Vorschläge für teilnehmeraktivierende Elemente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2018-11-19T14:12:53Z</dcterms:created>
  <dcterms:modified xsi:type="dcterms:W3CDTF">2022-06-20T10:27:46Z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