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390" r:id="rId3"/>
    <p:sldId id="391" r:id="rId4"/>
    <p:sldId id="537" r:id="rId5"/>
    <p:sldId id="339" r:id="rId6"/>
    <p:sldId id="338" r:id="rId7"/>
    <p:sldId id="548" r:id="rId8"/>
    <p:sldId id="521" r:id="rId9"/>
    <p:sldId id="519" r:id="rId10"/>
    <p:sldId id="485" r:id="rId11"/>
    <p:sldId id="559" r:id="rId12"/>
    <p:sldId id="549" r:id="rId13"/>
    <p:sldId id="545" r:id="rId14"/>
    <p:sldId id="547" r:id="rId15"/>
    <p:sldId id="550" r:id="rId16"/>
    <p:sldId id="551" r:id="rId17"/>
    <p:sldId id="552" r:id="rId18"/>
    <p:sldId id="553" r:id="rId19"/>
    <p:sldId id="555" r:id="rId20"/>
    <p:sldId id="556" r:id="rId21"/>
    <p:sldId id="554" r:id="rId22"/>
    <p:sldId id="557" r:id="rId23"/>
    <p:sldId id="558" r:id="rId24"/>
    <p:sldId id="303" r:id="rId25"/>
  </p:sldIdLst>
  <p:sldSz cx="9144000" cy="6858000" type="screen4x3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ertzel, Eva" initials="PER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8F0B"/>
    <a:srgbClr val="EFE0C8"/>
    <a:srgbClr val="DB820B"/>
    <a:srgbClr val="CC3300"/>
    <a:srgbClr val="E9EDF4"/>
    <a:srgbClr val="D0D8E8"/>
    <a:srgbClr val="3399FF"/>
    <a:srgbClr val="FF9900"/>
    <a:srgbClr val="D6E9D8"/>
    <a:srgbClr val="EFE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109696-E473-4C10-BC70-3ACFE477675D}" v="13" dt="2024-06-06T16:52:22.14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93" autoAdjust="0"/>
    <p:restoredTop sz="92554" autoAdjust="0"/>
  </p:normalViewPr>
  <p:slideViewPr>
    <p:cSldViewPr showGuides="1">
      <p:cViewPr varScale="1">
        <p:scale>
          <a:sx n="64" d="100"/>
          <a:sy n="64" d="100"/>
        </p:scale>
        <p:origin x="1252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3" d="100"/>
          <a:sy n="93" d="100"/>
        </p:scale>
        <p:origin x="-2844" y="-120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0A9F7C4-0DC0-4F70-B2CE-597C3CBA18C0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19666CD-5873-4D0B-828C-5F23130B78F9}">
      <dgm:prSet/>
      <dgm:spPr>
        <a:solidFill>
          <a:schemeClr val="tx2">
            <a:lumMod val="20000"/>
            <a:lumOff val="80000"/>
          </a:schemeClr>
        </a:solidFill>
      </dgm:spPr>
      <dgm:t>
        <a:bodyPr anchor="t"/>
        <a:lstStyle/>
        <a:p>
          <a:pPr algn="l"/>
          <a:r>
            <a:rPr lang="de-DE" b="1" i="0" baseline="0" dirty="0">
              <a:solidFill>
                <a:schemeClr val="tx1"/>
              </a:solidFill>
            </a:rPr>
            <a:t>Vorbemerkung</a:t>
          </a:r>
          <a:endParaRPr lang="en-US" dirty="0">
            <a:solidFill>
              <a:schemeClr val="tx1"/>
            </a:solidFill>
          </a:endParaRPr>
        </a:p>
      </dgm:t>
    </dgm:pt>
    <dgm:pt modelId="{9DC84CB9-C0B9-4DA9-98F6-7EB43547E35E}" type="parTrans" cxnId="{072628CF-19EB-4102-909E-6CDB64C0C569}">
      <dgm:prSet/>
      <dgm:spPr/>
      <dgm:t>
        <a:bodyPr/>
        <a:lstStyle/>
        <a:p>
          <a:endParaRPr lang="en-US"/>
        </a:p>
      </dgm:t>
    </dgm:pt>
    <dgm:pt modelId="{DAA426BC-2765-4D77-BAB5-681137136424}" type="sibTrans" cxnId="{072628CF-19EB-4102-909E-6CDB64C0C569}">
      <dgm:prSet/>
      <dgm:spPr/>
      <dgm:t>
        <a:bodyPr/>
        <a:lstStyle/>
        <a:p>
          <a:endParaRPr lang="en-US"/>
        </a:p>
      </dgm:t>
    </dgm:pt>
    <dgm:pt modelId="{0F46F91A-E36E-4C10-9602-95164C0F1D62}">
      <dgm:prSet/>
      <dgm:spPr>
        <a:solidFill>
          <a:schemeClr val="tx2">
            <a:lumMod val="20000"/>
            <a:lumOff val="80000"/>
          </a:schemeClr>
        </a:solidFill>
      </dgm:spPr>
      <dgm:t>
        <a:bodyPr anchor="t"/>
        <a:lstStyle/>
        <a:p>
          <a:pPr algn="l"/>
          <a:r>
            <a:rPr lang="de-DE" b="1" i="0" baseline="0" dirty="0">
              <a:solidFill>
                <a:schemeClr val="tx1"/>
              </a:solidFill>
            </a:rPr>
            <a:t>1 </a:t>
          </a:r>
        </a:p>
        <a:p>
          <a:pPr algn="l"/>
          <a:r>
            <a:rPr lang="de-DE" b="1" i="0" baseline="0" dirty="0">
              <a:solidFill>
                <a:schemeClr val="tx1"/>
              </a:solidFill>
            </a:rPr>
            <a:t>Das Fach Deutsche Gebärdensprache (DGS) –  Grundlagen, Ziele</a:t>
          </a:r>
          <a:endParaRPr lang="en-US" dirty="0">
            <a:solidFill>
              <a:schemeClr val="tx1"/>
            </a:solidFill>
          </a:endParaRPr>
        </a:p>
      </dgm:t>
    </dgm:pt>
    <dgm:pt modelId="{6ADEB33C-ABB2-4128-B507-AAEF489523FB}" type="parTrans" cxnId="{10A89400-5CB0-47A1-B4DD-07AC999F0C4F}">
      <dgm:prSet/>
      <dgm:spPr/>
      <dgm:t>
        <a:bodyPr/>
        <a:lstStyle/>
        <a:p>
          <a:endParaRPr lang="en-US"/>
        </a:p>
      </dgm:t>
    </dgm:pt>
    <dgm:pt modelId="{B96D9B69-4101-4350-9C37-42B13A63E213}" type="sibTrans" cxnId="{10A89400-5CB0-47A1-B4DD-07AC999F0C4F}">
      <dgm:prSet/>
      <dgm:spPr/>
      <dgm:t>
        <a:bodyPr/>
        <a:lstStyle/>
        <a:p>
          <a:endParaRPr lang="en-US"/>
        </a:p>
      </dgm:t>
    </dgm:pt>
    <dgm:pt modelId="{4B321DB3-C1F9-4936-A8DA-669DF115E526}">
      <dgm:prSet/>
      <dgm:spPr>
        <a:solidFill>
          <a:schemeClr val="tx2">
            <a:lumMod val="20000"/>
            <a:lumOff val="80000"/>
          </a:schemeClr>
        </a:solidFill>
      </dgm:spPr>
      <dgm:t>
        <a:bodyPr anchor="t"/>
        <a:lstStyle/>
        <a:p>
          <a:pPr algn="l"/>
          <a:r>
            <a:rPr lang="de-DE" b="1" i="0" baseline="0" dirty="0">
              <a:solidFill>
                <a:schemeClr val="tx1"/>
              </a:solidFill>
            </a:rPr>
            <a:t>1.1 	</a:t>
          </a:r>
        </a:p>
        <a:p>
          <a:pPr algn="l"/>
          <a:r>
            <a:rPr lang="de-DE" b="1" i="0" baseline="0" dirty="0">
              <a:solidFill>
                <a:schemeClr val="tx1"/>
              </a:solidFill>
            </a:rPr>
            <a:t>Grundlagen</a:t>
          </a:r>
          <a:endParaRPr lang="en-US" b="1" dirty="0">
            <a:solidFill>
              <a:schemeClr val="tx1"/>
            </a:solidFill>
          </a:endParaRPr>
        </a:p>
      </dgm:t>
    </dgm:pt>
    <dgm:pt modelId="{BACD0F49-8715-4781-8B0A-A7C583025E2E}" type="parTrans" cxnId="{01E67CD3-8029-4A21-9D93-0966EE76F729}">
      <dgm:prSet/>
      <dgm:spPr/>
      <dgm:t>
        <a:bodyPr/>
        <a:lstStyle/>
        <a:p>
          <a:endParaRPr lang="en-US"/>
        </a:p>
      </dgm:t>
    </dgm:pt>
    <dgm:pt modelId="{0F94E764-0083-4EDD-809F-9F4A308C1806}" type="sibTrans" cxnId="{01E67CD3-8029-4A21-9D93-0966EE76F729}">
      <dgm:prSet/>
      <dgm:spPr/>
      <dgm:t>
        <a:bodyPr/>
        <a:lstStyle/>
        <a:p>
          <a:endParaRPr lang="en-US"/>
        </a:p>
      </dgm:t>
    </dgm:pt>
    <dgm:pt modelId="{F19F28FF-EBBA-4803-879D-D7739B0CDC8F}">
      <dgm:prSet/>
      <dgm:spPr>
        <a:solidFill>
          <a:schemeClr val="tx2">
            <a:lumMod val="20000"/>
            <a:lumOff val="80000"/>
          </a:schemeClr>
        </a:solidFill>
      </dgm:spPr>
      <dgm:t>
        <a:bodyPr anchor="t"/>
        <a:lstStyle/>
        <a:p>
          <a:pPr algn="l"/>
          <a:r>
            <a:rPr lang="de-DE" b="1" i="0" baseline="0" dirty="0">
              <a:solidFill>
                <a:schemeClr val="tx1"/>
              </a:solidFill>
            </a:rPr>
            <a:t>1.2 </a:t>
          </a:r>
        </a:p>
        <a:p>
          <a:pPr algn="l"/>
          <a:r>
            <a:rPr lang="de-DE" b="1" i="0" baseline="0" dirty="0">
              <a:solidFill>
                <a:schemeClr val="tx1"/>
              </a:solidFill>
            </a:rPr>
            <a:t>Ziele des Faches Deutsche Gebärdensprache (DGS)</a:t>
          </a:r>
          <a:endParaRPr lang="en-US" b="1" dirty="0">
            <a:solidFill>
              <a:schemeClr val="tx1"/>
            </a:solidFill>
          </a:endParaRPr>
        </a:p>
      </dgm:t>
    </dgm:pt>
    <dgm:pt modelId="{59EA8C90-E157-4078-ADF6-ED1B77407158}" type="parTrans" cxnId="{11F20856-AD25-48C7-905B-24D4769C2F23}">
      <dgm:prSet/>
      <dgm:spPr/>
      <dgm:t>
        <a:bodyPr/>
        <a:lstStyle/>
        <a:p>
          <a:endParaRPr lang="en-US"/>
        </a:p>
      </dgm:t>
    </dgm:pt>
    <dgm:pt modelId="{FB197912-66A3-480C-A1AA-7AED9CE08A1E}" type="sibTrans" cxnId="{11F20856-AD25-48C7-905B-24D4769C2F23}">
      <dgm:prSet/>
      <dgm:spPr/>
      <dgm:t>
        <a:bodyPr/>
        <a:lstStyle/>
        <a:p>
          <a:endParaRPr lang="en-US"/>
        </a:p>
      </dgm:t>
    </dgm:pt>
    <dgm:pt modelId="{03B264D0-2737-4D29-A20C-A5BD78A08C51}">
      <dgm:prSet/>
      <dgm:spPr>
        <a:solidFill>
          <a:schemeClr val="tx2">
            <a:lumMod val="20000"/>
            <a:lumOff val="80000"/>
          </a:schemeClr>
        </a:solidFill>
      </dgm:spPr>
      <dgm:t>
        <a:bodyPr anchor="t"/>
        <a:lstStyle/>
        <a:p>
          <a:pPr algn="l"/>
          <a:r>
            <a:rPr lang="de-DE" b="1" i="0" baseline="0" dirty="0">
              <a:solidFill>
                <a:schemeClr val="tx1"/>
              </a:solidFill>
            </a:rPr>
            <a:t>1.3 	</a:t>
          </a:r>
        </a:p>
        <a:p>
          <a:pPr algn="l"/>
          <a:r>
            <a:rPr lang="de-DE" b="1" i="0" baseline="0" dirty="0">
              <a:solidFill>
                <a:schemeClr val="tx1"/>
              </a:solidFill>
            </a:rPr>
            <a:t>Lehrende im Fach Deutsche Gebärdensprache</a:t>
          </a:r>
          <a:endParaRPr lang="en-US" b="1" dirty="0">
            <a:solidFill>
              <a:schemeClr val="tx1"/>
            </a:solidFill>
          </a:endParaRPr>
        </a:p>
      </dgm:t>
    </dgm:pt>
    <dgm:pt modelId="{37614D8A-BB8E-4043-B07D-79BF678E78C3}" type="parTrans" cxnId="{0959BA46-CCCA-4DA0-9824-C3560D00042D}">
      <dgm:prSet/>
      <dgm:spPr/>
      <dgm:t>
        <a:bodyPr/>
        <a:lstStyle/>
        <a:p>
          <a:endParaRPr lang="en-US"/>
        </a:p>
      </dgm:t>
    </dgm:pt>
    <dgm:pt modelId="{B44FD523-1969-4C96-A1C7-EA48C389FEB3}" type="sibTrans" cxnId="{0959BA46-CCCA-4DA0-9824-C3560D00042D}">
      <dgm:prSet/>
      <dgm:spPr/>
      <dgm:t>
        <a:bodyPr/>
        <a:lstStyle/>
        <a:p>
          <a:endParaRPr lang="en-US"/>
        </a:p>
      </dgm:t>
    </dgm:pt>
    <dgm:pt modelId="{F1FE6531-FB1B-42E1-A11A-DCA98C83FE77}">
      <dgm:prSet/>
      <dgm:spPr>
        <a:solidFill>
          <a:schemeClr val="tx2">
            <a:lumMod val="20000"/>
            <a:lumOff val="80000"/>
          </a:schemeClr>
        </a:solidFill>
      </dgm:spPr>
      <dgm:t>
        <a:bodyPr anchor="t"/>
        <a:lstStyle/>
        <a:p>
          <a:pPr algn="l"/>
          <a:r>
            <a:rPr lang="de-DE" b="1" i="0" baseline="0" dirty="0">
              <a:solidFill>
                <a:schemeClr val="tx1"/>
              </a:solidFill>
            </a:rPr>
            <a:t>1.4	</a:t>
          </a:r>
        </a:p>
        <a:p>
          <a:pPr algn="l"/>
          <a:r>
            <a:rPr lang="de-DE" b="1" i="0" baseline="0" dirty="0">
              <a:solidFill>
                <a:schemeClr val="tx1"/>
              </a:solidFill>
            </a:rPr>
            <a:t>Die Deutsche Gebärdensprache im Kontext schulischer Bildungsarbeit</a:t>
          </a:r>
          <a:endParaRPr lang="en-US" b="1" i="0" dirty="0">
            <a:solidFill>
              <a:schemeClr val="tx1"/>
            </a:solidFill>
          </a:endParaRPr>
        </a:p>
      </dgm:t>
    </dgm:pt>
    <dgm:pt modelId="{E830050C-61E7-4784-8CB1-07095B3D29D1}" type="parTrans" cxnId="{8BFD55FA-631C-4C8F-881F-1EF8B9190686}">
      <dgm:prSet/>
      <dgm:spPr/>
      <dgm:t>
        <a:bodyPr/>
        <a:lstStyle/>
        <a:p>
          <a:endParaRPr lang="en-US"/>
        </a:p>
      </dgm:t>
    </dgm:pt>
    <dgm:pt modelId="{F9A8B29B-2B21-4F00-9C20-3A96B8481455}" type="sibTrans" cxnId="{8BFD55FA-631C-4C8F-881F-1EF8B9190686}">
      <dgm:prSet/>
      <dgm:spPr/>
      <dgm:t>
        <a:bodyPr/>
        <a:lstStyle/>
        <a:p>
          <a:endParaRPr lang="en-US"/>
        </a:p>
      </dgm:t>
    </dgm:pt>
    <dgm:pt modelId="{0E620484-C327-42AD-B4D2-4108B123C5A1}">
      <dgm:prSet/>
      <dgm:spPr>
        <a:solidFill>
          <a:schemeClr val="tx2">
            <a:lumMod val="20000"/>
            <a:lumOff val="80000"/>
          </a:schemeClr>
        </a:solidFill>
      </dgm:spPr>
      <dgm:t>
        <a:bodyPr anchor="t"/>
        <a:lstStyle/>
        <a:p>
          <a:pPr algn="l"/>
          <a:r>
            <a:rPr lang="de-DE" b="1" i="0" baseline="0" dirty="0">
              <a:solidFill>
                <a:schemeClr val="tx1"/>
              </a:solidFill>
            </a:rPr>
            <a:t>2 </a:t>
          </a:r>
        </a:p>
        <a:p>
          <a:pPr algn="l"/>
          <a:r>
            <a:rPr lang="de-DE" b="1" i="0" baseline="0" dirty="0">
              <a:solidFill>
                <a:schemeClr val="tx1"/>
              </a:solidFill>
            </a:rPr>
            <a:t>Schülerinnen und  Schüler</a:t>
          </a:r>
          <a:endParaRPr lang="en-US" dirty="0">
            <a:solidFill>
              <a:schemeClr val="tx1"/>
            </a:solidFill>
          </a:endParaRPr>
        </a:p>
      </dgm:t>
    </dgm:pt>
    <dgm:pt modelId="{DAA0ECFD-BA5E-4B31-A97C-601D041C6B3B}" type="parTrans" cxnId="{2B80B633-B671-4C07-93F3-0F454E7FA419}">
      <dgm:prSet/>
      <dgm:spPr/>
      <dgm:t>
        <a:bodyPr/>
        <a:lstStyle/>
        <a:p>
          <a:endParaRPr lang="en-US"/>
        </a:p>
      </dgm:t>
    </dgm:pt>
    <dgm:pt modelId="{A6B256D6-B370-4DF1-A96D-F553287DAB87}" type="sibTrans" cxnId="{2B80B633-B671-4C07-93F3-0F454E7FA419}">
      <dgm:prSet/>
      <dgm:spPr/>
      <dgm:t>
        <a:bodyPr/>
        <a:lstStyle/>
        <a:p>
          <a:endParaRPr lang="en-US"/>
        </a:p>
      </dgm:t>
    </dgm:pt>
    <dgm:pt modelId="{A928FCDD-2179-49E4-9C20-85E4116315E8}">
      <dgm:prSet/>
      <dgm:spPr>
        <a:solidFill>
          <a:schemeClr val="tx2">
            <a:lumMod val="20000"/>
            <a:lumOff val="80000"/>
          </a:schemeClr>
        </a:solidFill>
      </dgm:spPr>
      <dgm:t>
        <a:bodyPr anchor="t"/>
        <a:lstStyle/>
        <a:p>
          <a:pPr algn="l"/>
          <a:r>
            <a:rPr lang="de-DE" b="1" i="0" baseline="0" dirty="0">
              <a:solidFill>
                <a:schemeClr val="tx1"/>
              </a:solidFill>
            </a:rPr>
            <a:t>3</a:t>
          </a:r>
        </a:p>
        <a:p>
          <a:pPr algn="l"/>
          <a:r>
            <a:rPr lang="de-DE" b="1" i="0" baseline="0" dirty="0">
              <a:solidFill>
                <a:schemeClr val="tx1"/>
              </a:solidFill>
            </a:rPr>
            <a:t>Identität und Kommunikation</a:t>
          </a:r>
          <a:endParaRPr lang="en-US" dirty="0">
            <a:solidFill>
              <a:schemeClr val="tx1"/>
            </a:solidFill>
          </a:endParaRPr>
        </a:p>
      </dgm:t>
    </dgm:pt>
    <dgm:pt modelId="{A9BF3180-15A5-48C8-A73C-B85642C31E9A}" type="parTrans" cxnId="{3D70DAFE-8E49-47E7-9C21-3AAD0649954D}">
      <dgm:prSet/>
      <dgm:spPr/>
      <dgm:t>
        <a:bodyPr/>
        <a:lstStyle/>
        <a:p>
          <a:endParaRPr lang="en-US"/>
        </a:p>
      </dgm:t>
    </dgm:pt>
    <dgm:pt modelId="{DE0494D3-D5AF-47B3-817D-848EBC151C94}" type="sibTrans" cxnId="{3D70DAFE-8E49-47E7-9C21-3AAD0649954D}">
      <dgm:prSet/>
      <dgm:spPr/>
      <dgm:t>
        <a:bodyPr/>
        <a:lstStyle/>
        <a:p>
          <a:endParaRPr lang="en-US"/>
        </a:p>
      </dgm:t>
    </dgm:pt>
    <dgm:pt modelId="{1C14A23F-FCE1-4D67-8D1E-5ED7A3BCDFFE}">
      <dgm:prSet/>
      <dgm:spPr>
        <a:solidFill>
          <a:schemeClr val="tx2">
            <a:lumMod val="20000"/>
            <a:lumOff val="80000"/>
          </a:schemeClr>
        </a:solidFill>
      </dgm:spPr>
      <dgm:t>
        <a:bodyPr anchor="t"/>
        <a:lstStyle/>
        <a:p>
          <a:pPr algn="l"/>
          <a:r>
            <a:rPr lang="de-DE" b="1" i="0" baseline="0" dirty="0">
              <a:solidFill>
                <a:schemeClr val="tx1"/>
              </a:solidFill>
            </a:rPr>
            <a:t>4 </a:t>
          </a:r>
        </a:p>
        <a:p>
          <a:pPr algn="l"/>
          <a:r>
            <a:rPr lang="de-DE" b="1" i="0" baseline="0" dirty="0">
              <a:solidFill>
                <a:schemeClr val="tx1"/>
              </a:solidFill>
            </a:rPr>
            <a:t>Grundsätze der Unterrichtsgestaltung</a:t>
          </a:r>
          <a:endParaRPr lang="en-US" dirty="0">
            <a:solidFill>
              <a:schemeClr val="tx1"/>
            </a:solidFill>
          </a:endParaRPr>
        </a:p>
      </dgm:t>
    </dgm:pt>
    <dgm:pt modelId="{CC153CA9-7191-444C-9AFD-22C623806FD2}" type="parTrans" cxnId="{55B73FDC-C1AA-4056-A9E2-005E4BE79E2B}">
      <dgm:prSet/>
      <dgm:spPr/>
      <dgm:t>
        <a:bodyPr/>
        <a:lstStyle/>
        <a:p>
          <a:endParaRPr lang="en-US"/>
        </a:p>
      </dgm:t>
    </dgm:pt>
    <dgm:pt modelId="{612100E5-66A7-455A-B27B-21410DF850D7}" type="sibTrans" cxnId="{55B73FDC-C1AA-4056-A9E2-005E4BE79E2B}">
      <dgm:prSet/>
      <dgm:spPr/>
      <dgm:t>
        <a:bodyPr/>
        <a:lstStyle/>
        <a:p>
          <a:endParaRPr lang="en-US"/>
        </a:p>
      </dgm:t>
    </dgm:pt>
    <dgm:pt modelId="{A50A9251-3041-41BF-9109-F81E381245C6}">
      <dgm:prSet/>
      <dgm:spPr>
        <a:solidFill>
          <a:schemeClr val="tx2">
            <a:lumMod val="20000"/>
            <a:lumOff val="80000"/>
          </a:schemeClr>
        </a:solidFill>
      </dgm:spPr>
      <dgm:t>
        <a:bodyPr anchor="t"/>
        <a:lstStyle/>
        <a:p>
          <a:pPr algn="l"/>
          <a:r>
            <a:rPr lang="de-DE" b="1" i="0" baseline="0" dirty="0">
              <a:solidFill>
                <a:schemeClr val="tx1"/>
              </a:solidFill>
            </a:rPr>
            <a:t>5 </a:t>
          </a:r>
        </a:p>
        <a:p>
          <a:pPr algn="l"/>
          <a:r>
            <a:rPr lang="de-DE" b="1" i="0" baseline="0" dirty="0">
              <a:solidFill>
                <a:schemeClr val="tx1"/>
              </a:solidFill>
            </a:rPr>
            <a:t>Schulinterne Planung und Umsetzung, Koordination und Weiterentwicklung</a:t>
          </a:r>
          <a:endParaRPr lang="en-US" dirty="0">
            <a:solidFill>
              <a:schemeClr val="tx1"/>
            </a:solidFill>
          </a:endParaRPr>
        </a:p>
      </dgm:t>
    </dgm:pt>
    <dgm:pt modelId="{36548AAE-0342-4FEB-BA74-9D3EFAAFE83E}" type="parTrans" cxnId="{9AD790D3-E70F-4254-AE39-660E1737AC20}">
      <dgm:prSet/>
      <dgm:spPr/>
      <dgm:t>
        <a:bodyPr/>
        <a:lstStyle/>
        <a:p>
          <a:endParaRPr lang="en-US"/>
        </a:p>
      </dgm:t>
    </dgm:pt>
    <dgm:pt modelId="{50005BDD-5F15-42CE-9C85-C0E34343B9D3}" type="sibTrans" cxnId="{9AD790D3-E70F-4254-AE39-660E1737AC20}">
      <dgm:prSet/>
      <dgm:spPr/>
      <dgm:t>
        <a:bodyPr/>
        <a:lstStyle/>
        <a:p>
          <a:endParaRPr lang="en-US"/>
        </a:p>
      </dgm:t>
    </dgm:pt>
    <dgm:pt modelId="{BB3EEC1D-2868-4E3B-BA28-C445346A15D8}">
      <dgm:prSet/>
      <dgm:spPr>
        <a:solidFill>
          <a:schemeClr val="tx2">
            <a:lumMod val="20000"/>
            <a:lumOff val="80000"/>
          </a:schemeClr>
        </a:solidFill>
      </dgm:spPr>
      <dgm:t>
        <a:bodyPr anchor="t"/>
        <a:lstStyle/>
        <a:p>
          <a:pPr algn="l"/>
          <a:r>
            <a:rPr lang="de-DE" b="1" i="0" baseline="0" dirty="0">
              <a:solidFill>
                <a:schemeClr val="tx1"/>
              </a:solidFill>
            </a:rPr>
            <a:t>6 </a:t>
          </a:r>
        </a:p>
        <a:p>
          <a:pPr algn="l"/>
          <a:r>
            <a:rPr lang="de-DE" b="1" i="0" baseline="0" dirty="0">
              <a:solidFill>
                <a:schemeClr val="tx1"/>
              </a:solidFill>
            </a:rPr>
            <a:t>Anhang: Mögliche Handlungsfelder der  Schulentwicklung</a:t>
          </a:r>
          <a:endParaRPr lang="en-US" dirty="0">
            <a:solidFill>
              <a:schemeClr val="tx1"/>
            </a:solidFill>
          </a:endParaRPr>
        </a:p>
      </dgm:t>
    </dgm:pt>
    <dgm:pt modelId="{29497565-8E0B-4D64-8113-613CCE6E56EC}" type="parTrans" cxnId="{D3308FD3-6068-49AA-A29B-D67574B11AD0}">
      <dgm:prSet/>
      <dgm:spPr/>
      <dgm:t>
        <a:bodyPr/>
        <a:lstStyle/>
        <a:p>
          <a:endParaRPr lang="en-US"/>
        </a:p>
      </dgm:t>
    </dgm:pt>
    <dgm:pt modelId="{05302972-266A-4305-8626-246C01999539}" type="sibTrans" cxnId="{D3308FD3-6068-49AA-A29B-D67574B11AD0}">
      <dgm:prSet/>
      <dgm:spPr/>
      <dgm:t>
        <a:bodyPr/>
        <a:lstStyle/>
        <a:p>
          <a:endParaRPr lang="en-US"/>
        </a:p>
      </dgm:t>
    </dgm:pt>
    <dgm:pt modelId="{9654F174-99D5-49B6-BC15-A502622F4654}">
      <dgm:prSet/>
      <dgm:spPr>
        <a:solidFill>
          <a:schemeClr val="tx2">
            <a:lumMod val="20000"/>
            <a:lumOff val="80000"/>
          </a:schemeClr>
        </a:solidFill>
      </dgm:spPr>
      <dgm:t>
        <a:bodyPr anchor="t"/>
        <a:lstStyle/>
        <a:p>
          <a:pPr algn="l"/>
          <a:r>
            <a:rPr lang="de-DE" b="1" i="0" baseline="0" dirty="0">
              <a:solidFill>
                <a:schemeClr val="tx1"/>
              </a:solidFill>
            </a:rPr>
            <a:t>7 </a:t>
          </a:r>
        </a:p>
        <a:p>
          <a:pPr algn="l"/>
          <a:r>
            <a:rPr lang="de-DE" b="1" i="0" baseline="0" dirty="0">
              <a:solidFill>
                <a:schemeClr val="tx1"/>
              </a:solidFill>
            </a:rPr>
            <a:t>Glossar</a:t>
          </a:r>
          <a:endParaRPr lang="en-US" dirty="0">
            <a:solidFill>
              <a:schemeClr val="tx1"/>
            </a:solidFill>
          </a:endParaRPr>
        </a:p>
      </dgm:t>
    </dgm:pt>
    <dgm:pt modelId="{8D2E4144-81C6-4910-9CDF-3DF83FD88A5A}" type="parTrans" cxnId="{AA92936C-4933-4E72-941E-029FBFB355A0}">
      <dgm:prSet/>
      <dgm:spPr/>
      <dgm:t>
        <a:bodyPr/>
        <a:lstStyle/>
        <a:p>
          <a:endParaRPr lang="en-US"/>
        </a:p>
      </dgm:t>
    </dgm:pt>
    <dgm:pt modelId="{09DFDC85-2248-4C61-A9D6-E0F053E0B585}" type="sibTrans" cxnId="{AA92936C-4933-4E72-941E-029FBFB355A0}">
      <dgm:prSet/>
      <dgm:spPr/>
      <dgm:t>
        <a:bodyPr/>
        <a:lstStyle/>
        <a:p>
          <a:endParaRPr lang="en-US"/>
        </a:p>
      </dgm:t>
    </dgm:pt>
    <dgm:pt modelId="{6C50E839-0B33-42A7-907D-2709A18761CB}" type="pres">
      <dgm:prSet presAssocID="{30A9F7C4-0DC0-4F70-B2CE-597C3CBA18C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622B120E-4BB7-4B49-91AB-041F4ACC1B25}" type="pres">
      <dgm:prSet presAssocID="{119666CD-5873-4D0B-828C-5F23130B78F9}" presName="node" presStyleLbl="node1" presStyleIdx="0" presStyleCnt="12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DF56F7C4-4F26-4F76-BF41-30B32F0BD9AF}" type="pres">
      <dgm:prSet presAssocID="{DAA426BC-2765-4D77-BAB5-681137136424}" presName="sibTrans" presStyleCnt="0"/>
      <dgm:spPr/>
    </dgm:pt>
    <dgm:pt modelId="{0F85309D-0A55-4018-BDF4-B0D8CFAFEDC9}" type="pres">
      <dgm:prSet presAssocID="{0F46F91A-E36E-4C10-9602-95164C0F1D62}" presName="node" presStyleLbl="node1" presStyleIdx="1" presStyleCnt="12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63D0DC3B-E32D-464C-9411-FAF4D82DAF68}" type="pres">
      <dgm:prSet presAssocID="{B96D9B69-4101-4350-9C37-42B13A63E213}" presName="sibTrans" presStyleCnt="0"/>
      <dgm:spPr/>
    </dgm:pt>
    <dgm:pt modelId="{9CB23FC4-DF27-4EF5-BF34-8039D863FAA5}" type="pres">
      <dgm:prSet presAssocID="{4B321DB3-C1F9-4936-A8DA-669DF115E526}" presName="node" presStyleLbl="node1" presStyleIdx="2" presStyleCnt="12" custLinFactNeighborX="2529" custLinFactNeighborY="2286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9E92C50D-B848-4AF7-B062-565315C22E53}" type="pres">
      <dgm:prSet presAssocID="{0F94E764-0083-4EDD-809F-9F4A308C1806}" presName="sibTrans" presStyleCnt="0"/>
      <dgm:spPr/>
    </dgm:pt>
    <dgm:pt modelId="{5EB88A00-E3CD-476F-BB67-583D0294791F}" type="pres">
      <dgm:prSet presAssocID="{F19F28FF-EBBA-4803-879D-D7739B0CDC8F}" presName="node" presStyleLbl="node1" presStyleIdx="3" presStyleCnt="12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306EA68E-CCF5-4686-9CA2-1D739EDC39DC}" type="pres">
      <dgm:prSet presAssocID="{FB197912-66A3-480C-A1AA-7AED9CE08A1E}" presName="sibTrans" presStyleCnt="0"/>
      <dgm:spPr/>
    </dgm:pt>
    <dgm:pt modelId="{6FBD59C7-3322-4705-A696-4AD167B21A7E}" type="pres">
      <dgm:prSet presAssocID="{03B264D0-2737-4D29-A20C-A5BD78A08C51}" presName="node" presStyleLbl="node1" presStyleIdx="4" presStyleCnt="12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0F0A8178-125F-4D3B-B7EE-6CA35DE64122}" type="pres">
      <dgm:prSet presAssocID="{B44FD523-1969-4C96-A1C7-EA48C389FEB3}" presName="sibTrans" presStyleCnt="0"/>
      <dgm:spPr/>
    </dgm:pt>
    <dgm:pt modelId="{76BF4114-50D6-4762-859D-25D7ED3615F0}" type="pres">
      <dgm:prSet presAssocID="{F1FE6531-FB1B-42E1-A11A-DCA98C83FE77}" presName="node" presStyleLbl="node1" presStyleIdx="5" presStyleCnt="12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08C78B3B-DF3C-42A5-8A15-C17A90CAA957}" type="pres">
      <dgm:prSet presAssocID="{F9A8B29B-2B21-4F00-9C20-3A96B8481455}" presName="sibTrans" presStyleCnt="0"/>
      <dgm:spPr/>
    </dgm:pt>
    <dgm:pt modelId="{863D31F7-4EAF-4A22-B5DB-47B5841E05AE}" type="pres">
      <dgm:prSet presAssocID="{0E620484-C327-42AD-B4D2-4108B123C5A1}" presName="node" presStyleLbl="node1" presStyleIdx="6" presStyleCnt="12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4767194-53DE-4FEE-9A9C-9E6516615722}" type="pres">
      <dgm:prSet presAssocID="{A6B256D6-B370-4DF1-A96D-F553287DAB87}" presName="sibTrans" presStyleCnt="0"/>
      <dgm:spPr/>
    </dgm:pt>
    <dgm:pt modelId="{63FD75F3-9EB5-492A-80D9-9CA3DC1A0DCC}" type="pres">
      <dgm:prSet presAssocID="{A928FCDD-2179-49E4-9C20-85E4116315E8}" presName="node" presStyleLbl="node1" presStyleIdx="7" presStyleCnt="12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AA325869-E85B-4F61-8A9F-2324AC1F3230}" type="pres">
      <dgm:prSet presAssocID="{DE0494D3-D5AF-47B3-817D-848EBC151C94}" presName="sibTrans" presStyleCnt="0"/>
      <dgm:spPr/>
    </dgm:pt>
    <dgm:pt modelId="{F6A8046F-B3D9-4A09-80C3-F6BB227A745E}" type="pres">
      <dgm:prSet presAssocID="{1C14A23F-FCE1-4D67-8D1E-5ED7A3BCDFFE}" presName="node" presStyleLbl="node1" presStyleIdx="8" presStyleCnt="12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3354F9E3-8A71-443C-B5E0-364E2CA2F259}" type="pres">
      <dgm:prSet presAssocID="{612100E5-66A7-455A-B27B-21410DF850D7}" presName="sibTrans" presStyleCnt="0"/>
      <dgm:spPr/>
    </dgm:pt>
    <dgm:pt modelId="{56CC78DA-F9D0-476D-8860-A819E739B940}" type="pres">
      <dgm:prSet presAssocID="{A50A9251-3041-41BF-9109-F81E381245C6}" presName="node" presStyleLbl="node1" presStyleIdx="9" presStyleCnt="12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E750B99A-5C8D-4354-8A14-102271AF2581}" type="pres">
      <dgm:prSet presAssocID="{50005BDD-5F15-42CE-9C85-C0E34343B9D3}" presName="sibTrans" presStyleCnt="0"/>
      <dgm:spPr/>
    </dgm:pt>
    <dgm:pt modelId="{15C17D6D-6EA3-4162-82D6-D4B0936328FC}" type="pres">
      <dgm:prSet presAssocID="{BB3EEC1D-2868-4E3B-BA28-C445346A15D8}" presName="node" presStyleLbl="node1" presStyleIdx="10" presStyleCnt="12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63EB3195-7BBB-4E91-AE29-9175B62BB80B}" type="pres">
      <dgm:prSet presAssocID="{05302972-266A-4305-8626-246C01999539}" presName="sibTrans" presStyleCnt="0"/>
      <dgm:spPr/>
    </dgm:pt>
    <dgm:pt modelId="{EAF13AED-55CB-4695-8836-C2037ACF48D9}" type="pres">
      <dgm:prSet presAssocID="{9654F174-99D5-49B6-BC15-A502622F4654}" presName="node" presStyleLbl="node1" presStyleIdx="11" presStyleCnt="12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0DFF7B52-5A6E-4FFB-9E0A-624C5675B604}" type="presOf" srcId="{0F46F91A-E36E-4C10-9602-95164C0F1D62}" destId="{0F85309D-0A55-4018-BDF4-B0D8CFAFEDC9}" srcOrd="0" destOrd="0" presId="urn:microsoft.com/office/officeart/2005/8/layout/default"/>
    <dgm:cxn modelId="{9AD790D3-E70F-4254-AE39-660E1737AC20}" srcId="{30A9F7C4-0DC0-4F70-B2CE-597C3CBA18C0}" destId="{A50A9251-3041-41BF-9109-F81E381245C6}" srcOrd="9" destOrd="0" parTransId="{36548AAE-0342-4FEB-BA74-9D3EFAAFE83E}" sibTransId="{50005BDD-5F15-42CE-9C85-C0E34343B9D3}"/>
    <dgm:cxn modelId="{02276E55-B3EE-4A7E-BFD7-E52B29C5AFE4}" type="presOf" srcId="{F1FE6531-FB1B-42E1-A11A-DCA98C83FE77}" destId="{76BF4114-50D6-4762-859D-25D7ED3615F0}" srcOrd="0" destOrd="0" presId="urn:microsoft.com/office/officeart/2005/8/layout/default"/>
    <dgm:cxn modelId="{D255ECD7-9900-4D2D-951B-457E4B16222E}" type="presOf" srcId="{F19F28FF-EBBA-4803-879D-D7739B0CDC8F}" destId="{5EB88A00-E3CD-476F-BB67-583D0294791F}" srcOrd="0" destOrd="0" presId="urn:microsoft.com/office/officeart/2005/8/layout/default"/>
    <dgm:cxn modelId="{E9FCE2E9-7B3B-4F54-A095-BB41CFDA0D4E}" type="presOf" srcId="{1C14A23F-FCE1-4D67-8D1E-5ED7A3BCDFFE}" destId="{F6A8046F-B3D9-4A09-80C3-F6BB227A745E}" srcOrd="0" destOrd="0" presId="urn:microsoft.com/office/officeart/2005/8/layout/default"/>
    <dgm:cxn modelId="{3D70DAFE-8E49-47E7-9C21-3AAD0649954D}" srcId="{30A9F7C4-0DC0-4F70-B2CE-597C3CBA18C0}" destId="{A928FCDD-2179-49E4-9C20-85E4116315E8}" srcOrd="7" destOrd="0" parTransId="{A9BF3180-15A5-48C8-A73C-B85642C31E9A}" sibTransId="{DE0494D3-D5AF-47B3-817D-848EBC151C94}"/>
    <dgm:cxn modelId="{11F20856-AD25-48C7-905B-24D4769C2F23}" srcId="{30A9F7C4-0DC0-4F70-B2CE-597C3CBA18C0}" destId="{F19F28FF-EBBA-4803-879D-D7739B0CDC8F}" srcOrd="3" destOrd="0" parTransId="{59EA8C90-E157-4078-ADF6-ED1B77407158}" sibTransId="{FB197912-66A3-480C-A1AA-7AED9CE08A1E}"/>
    <dgm:cxn modelId="{993E3332-5228-4B76-BB6D-0A509CC95CF2}" type="presOf" srcId="{03B264D0-2737-4D29-A20C-A5BD78A08C51}" destId="{6FBD59C7-3322-4705-A696-4AD167B21A7E}" srcOrd="0" destOrd="0" presId="urn:microsoft.com/office/officeart/2005/8/layout/default"/>
    <dgm:cxn modelId="{B3B1382B-53AB-442D-8C47-EAB976F3B0D7}" type="presOf" srcId="{30A9F7C4-0DC0-4F70-B2CE-597C3CBA18C0}" destId="{6C50E839-0B33-42A7-907D-2709A18761CB}" srcOrd="0" destOrd="0" presId="urn:microsoft.com/office/officeart/2005/8/layout/default"/>
    <dgm:cxn modelId="{8BFD55FA-631C-4C8F-881F-1EF8B9190686}" srcId="{30A9F7C4-0DC0-4F70-B2CE-597C3CBA18C0}" destId="{F1FE6531-FB1B-42E1-A11A-DCA98C83FE77}" srcOrd="5" destOrd="0" parTransId="{E830050C-61E7-4784-8CB1-07095B3D29D1}" sibTransId="{F9A8B29B-2B21-4F00-9C20-3A96B8481455}"/>
    <dgm:cxn modelId="{94960D50-10C7-46F2-9A61-C5861CF6D83C}" type="presOf" srcId="{A928FCDD-2179-49E4-9C20-85E4116315E8}" destId="{63FD75F3-9EB5-492A-80D9-9CA3DC1A0DCC}" srcOrd="0" destOrd="0" presId="urn:microsoft.com/office/officeart/2005/8/layout/default"/>
    <dgm:cxn modelId="{C42DCEF9-AF25-4F53-9723-B12EF683255D}" type="presOf" srcId="{0E620484-C327-42AD-B4D2-4108B123C5A1}" destId="{863D31F7-4EAF-4A22-B5DB-47B5841E05AE}" srcOrd="0" destOrd="0" presId="urn:microsoft.com/office/officeart/2005/8/layout/default"/>
    <dgm:cxn modelId="{55B73FDC-C1AA-4056-A9E2-005E4BE79E2B}" srcId="{30A9F7C4-0DC0-4F70-B2CE-597C3CBA18C0}" destId="{1C14A23F-FCE1-4D67-8D1E-5ED7A3BCDFFE}" srcOrd="8" destOrd="0" parTransId="{CC153CA9-7191-444C-9AFD-22C623806FD2}" sibTransId="{612100E5-66A7-455A-B27B-21410DF850D7}"/>
    <dgm:cxn modelId="{072628CF-19EB-4102-909E-6CDB64C0C569}" srcId="{30A9F7C4-0DC0-4F70-B2CE-597C3CBA18C0}" destId="{119666CD-5873-4D0B-828C-5F23130B78F9}" srcOrd="0" destOrd="0" parTransId="{9DC84CB9-C0B9-4DA9-98F6-7EB43547E35E}" sibTransId="{DAA426BC-2765-4D77-BAB5-681137136424}"/>
    <dgm:cxn modelId="{D63BFF34-CFF7-411C-9073-57F724D4CAE5}" type="presOf" srcId="{9654F174-99D5-49B6-BC15-A502622F4654}" destId="{EAF13AED-55CB-4695-8836-C2037ACF48D9}" srcOrd="0" destOrd="0" presId="urn:microsoft.com/office/officeart/2005/8/layout/default"/>
    <dgm:cxn modelId="{2B80B633-B671-4C07-93F3-0F454E7FA419}" srcId="{30A9F7C4-0DC0-4F70-B2CE-597C3CBA18C0}" destId="{0E620484-C327-42AD-B4D2-4108B123C5A1}" srcOrd="6" destOrd="0" parTransId="{DAA0ECFD-BA5E-4B31-A97C-601D041C6B3B}" sibTransId="{A6B256D6-B370-4DF1-A96D-F553287DAB87}"/>
    <dgm:cxn modelId="{AA92936C-4933-4E72-941E-029FBFB355A0}" srcId="{30A9F7C4-0DC0-4F70-B2CE-597C3CBA18C0}" destId="{9654F174-99D5-49B6-BC15-A502622F4654}" srcOrd="11" destOrd="0" parTransId="{8D2E4144-81C6-4910-9CDF-3DF83FD88A5A}" sibTransId="{09DFDC85-2248-4C61-A9D6-E0F053E0B585}"/>
    <dgm:cxn modelId="{01E67CD3-8029-4A21-9D93-0966EE76F729}" srcId="{30A9F7C4-0DC0-4F70-B2CE-597C3CBA18C0}" destId="{4B321DB3-C1F9-4936-A8DA-669DF115E526}" srcOrd="2" destOrd="0" parTransId="{BACD0F49-8715-4781-8B0A-A7C583025E2E}" sibTransId="{0F94E764-0083-4EDD-809F-9F4A308C1806}"/>
    <dgm:cxn modelId="{20827B6C-1029-445C-A6C4-D81C608BEDEA}" type="presOf" srcId="{119666CD-5873-4D0B-828C-5F23130B78F9}" destId="{622B120E-4BB7-4B49-91AB-041F4ACC1B25}" srcOrd="0" destOrd="0" presId="urn:microsoft.com/office/officeart/2005/8/layout/default"/>
    <dgm:cxn modelId="{0959BA46-CCCA-4DA0-9824-C3560D00042D}" srcId="{30A9F7C4-0DC0-4F70-B2CE-597C3CBA18C0}" destId="{03B264D0-2737-4D29-A20C-A5BD78A08C51}" srcOrd="4" destOrd="0" parTransId="{37614D8A-BB8E-4043-B07D-79BF678E78C3}" sibTransId="{B44FD523-1969-4C96-A1C7-EA48C389FEB3}"/>
    <dgm:cxn modelId="{6FB90CD7-4C6E-47E9-B215-65646F89755C}" type="presOf" srcId="{4B321DB3-C1F9-4936-A8DA-669DF115E526}" destId="{9CB23FC4-DF27-4EF5-BF34-8039D863FAA5}" srcOrd="0" destOrd="0" presId="urn:microsoft.com/office/officeart/2005/8/layout/default"/>
    <dgm:cxn modelId="{10A89400-5CB0-47A1-B4DD-07AC999F0C4F}" srcId="{30A9F7C4-0DC0-4F70-B2CE-597C3CBA18C0}" destId="{0F46F91A-E36E-4C10-9602-95164C0F1D62}" srcOrd="1" destOrd="0" parTransId="{6ADEB33C-ABB2-4128-B507-AAEF489523FB}" sibTransId="{B96D9B69-4101-4350-9C37-42B13A63E213}"/>
    <dgm:cxn modelId="{F9CEDFC7-1E4F-4904-AAD6-1E734A56AF0A}" type="presOf" srcId="{A50A9251-3041-41BF-9109-F81E381245C6}" destId="{56CC78DA-F9D0-476D-8860-A819E739B940}" srcOrd="0" destOrd="0" presId="urn:microsoft.com/office/officeart/2005/8/layout/default"/>
    <dgm:cxn modelId="{D3308FD3-6068-49AA-A29B-D67574B11AD0}" srcId="{30A9F7C4-0DC0-4F70-B2CE-597C3CBA18C0}" destId="{BB3EEC1D-2868-4E3B-BA28-C445346A15D8}" srcOrd="10" destOrd="0" parTransId="{29497565-8E0B-4D64-8113-613CCE6E56EC}" sibTransId="{05302972-266A-4305-8626-246C01999539}"/>
    <dgm:cxn modelId="{0A58CE5F-8A54-421D-B707-1CA451D63506}" type="presOf" srcId="{BB3EEC1D-2868-4E3B-BA28-C445346A15D8}" destId="{15C17D6D-6EA3-4162-82D6-D4B0936328FC}" srcOrd="0" destOrd="0" presId="urn:microsoft.com/office/officeart/2005/8/layout/default"/>
    <dgm:cxn modelId="{595EF32F-0915-4899-8FCC-3D07921144F1}" type="presParOf" srcId="{6C50E839-0B33-42A7-907D-2709A18761CB}" destId="{622B120E-4BB7-4B49-91AB-041F4ACC1B25}" srcOrd="0" destOrd="0" presId="urn:microsoft.com/office/officeart/2005/8/layout/default"/>
    <dgm:cxn modelId="{A8F752EC-9B5A-4E33-9271-81CF4EFD3A99}" type="presParOf" srcId="{6C50E839-0B33-42A7-907D-2709A18761CB}" destId="{DF56F7C4-4F26-4F76-BF41-30B32F0BD9AF}" srcOrd="1" destOrd="0" presId="urn:microsoft.com/office/officeart/2005/8/layout/default"/>
    <dgm:cxn modelId="{227B6BC6-964F-460A-AF0E-A8D3C6994ACF}" type="presParOf" srcId="{6C50E839-0B33-42A7-907D-2709A18761CB}" destId="{0F85309D-0A55-4018-BDF4-B0D8CFAFEDC9}" srcOrd="2" destOrd="0" presId="urn:microsoft.com/office/officeart/2005/8/layout/default"/>
    <dgm:cxn modelId="{4034CC0E-4511-4341-9B93-179375DABACC}" type="presParOf" srcId="{6C50E839-0B33-42A7-907D-2709A18761CB}" destId="{63D0DC3B-E32D-464C-9411-FAF4D82DAF68}" srcOrd="3" destOrd="0" presId="urn:microsoft.com/office/officeart/2005/8/layout/default"/>
    <dgm:cxn modelId="{D3248E1B-0242-494B-B5BE-05027A50E3BC}" type="presParOf" srcId="{6C50E839-0B33-42A7-907D-2709A18761CB}" destId="{9CB23FC4-DF27-4EF5-BF34-8039D863FAA5}" srcOrd="4" destOrd="0" presId="urn:microsoft.com/office/officeart/2005/8/layout/default"/>
    <dgm:cxn modelId="{D08F781C-D32F-4501-BE1A-A07BABF4095F}" type="presParOf" srcId="{6C50E839-0B33-42A7-907D-2709A18761CB}" destId="{9E92C50D-B848-4AF7-B062-565315C22E53}" srcOrd="5" destOrd="0" presId="urn:microsoft.com/office/officeart/2005/8/layout/default"/>
    <dgm:cxn modelId="{C8BB23F5-12AC-4E62-9554-9D11C47A7FD9}" type="presParOf" srcId="{6C50E839-0B33-42A7-907D-2709A18761CB}" destId="{5EB88A00-E3CD-476F-BB67-583D0294791F}" srcOrd="6" destOrd="0" presId="urn:microsoft.com/office/officeart/2005/8/layout/default"/>
    <dgm:cxn modelId="{738DBC6D-0BDA-444B-A202-BAE923069D26}" type="presParOf" srcId="{6C50E839-0B33-42A7-907D-2709A18761CB}" destId="{306EA68E-CCF5-4686-9CA2-1D739EDC39DC}" srcOrd="7" destOrd="0" presId="urn:microsoft.com/office/officeart/2005/8/layout/default"/>
    <dgm:cxn modelId="{D89C9629-DD2F-4206-A773-98B560ED19F2}" type="presParOf" srcId="{6C50E839-0B33-42A7-907D-2709A18761CB}" destId="{6FBD59C7-3322-4705-A696-4AD167B21A7E}" srcOrd="8" destOrd="0" presId="urn:microsoft.com/office/officeart/2005/8/layout/default"/>
    <dgm:cxn modelId="{F87D3C7C-706A-434C-98D2-0524D05F3527}" type="presParOf" srcId="{6C50E839-0B33-42A7-907D-2709A18761CB}" destId="{0F0A8178-125F-4D3B-B7EE-6CA35DE64122}" srcOrd="9" destOrd="0" presId="urn:microsoft.com/office/officeart/2005/8/layout/default"/>
    <dgm:cxn modelId="{B6991288-B3DC-4B03-A913-1999B4068E0B}" type="presParOf" srcId="{6C50E839-0B33-42A7-907D-2709A18761CB}" destId="{76BF4114-50D6-4762-859D-25D7ED3615F0}" srcOrd="10" destOrd="0" presId="urn:microsoft.com/office/officeart/2005/8/layout/default"/>
    <dgm:cxn modelId="{693B2196-36F6-4769-AC2F-261D317369CD}" type="presParOf" srcId="{6C50E839-0B33-42A7-907D-2709A18761CB}" destId="{08C78B3B-DF3C-42A5-8A15-C17A90CAA957}" srcOrd="11" destOrd="0" presId="urn:microsoft.com/office/officeart/2005/8/layout/default"/>
    <dgm:cxn modelId="{BFB3667D-AE12-4F18-AAA1-A775079E575D}" type="presParOf" srcId="{6C50E839-0B33-42A7-907D-2709A18761CB}" destId="{863D31F7-4EAF-4A22-B5DB-47B5841E05AE}" srcOrd="12" destOrd="0" presId="urn:microsoft.com/office/officeart/2005/8/layout/default"/>
    <dgm:cxn modelId="{7297FB24-8809-4AEA-9C20-AD12AC375A46}" type="presParOf" srcId="{6C50E839-0B33-42A7-907D-2709A18761CB}" destId="{14767194-53DE-4FEE-9A9C-9E6516615722}" srcOrd="13" destOrd="0" presId="urn:microsoft.com/office/officeart/2005/8/layout/default"/>
    <dgm:cxn modelId="{394249C1-8C93-47AA-A9C4-290EA554FD9C}" type="presParOf" srcId="{6C50E839-0B33-42A7-907D-2709A18761CB}" destId="{63FD75F3-9EB5-492A-80D9-9CA3DC1A0DCC}" srcOrd="14" destOrd="0" presId="urn:microsoft.com/office/officeart/2005/8/layout/default"/>
    <dgm:cxn modelId="{D1634D2D-178A-4C8E-A10B-22396EC1E4AE}" type="presParOf" srcId="{6C50E839-0B33-42A7-907D-2709A18761CB}" destId="{AA325869-E85B-4F61-8A9F-2324AC1F3230}" srcOrd="15" destOrd="0" presId="urn:microsoft.com/office/officeart/2005/8/layout/default"/>
    <dgm:cxn modelId="{196727B0-2120-4928-9A63-EDB44D4048BA}" type="presParOf" srcId="{6C50E839-0B33-42A7-907D-2709A18761CB}" destId="{F6A8046F-B3D9-4A09-80C3-F6BB227A745E}" srcOrd="16" destOrd="0" presId="urn:microsoft.com/office/officeart/2005/8/layout/default"/>
    <dgm:cxn modelId="{3E462F27-BCCE-4B65-B4D0-FD457B877C8F}" type="presParOf" srcId="{6C50E839-0B33-42A7-907D-2709A18761CB}" destId="{3354F9E3-8A71-443C-B5E0-364E2CA2F259}" srcOrd="17" destOrd="0" presId="urn:microsoft.com/office/officeart/2005/8/layout/default"/>
    <dgm:cxn modelId="{4AAC0F32-EA56-4F51-8C4F-C35E749EC756}" type="presParOf" srcId="{6C50E839-0B33-42A7-907D-2709A18761CB}" destId="{56CC78DA-F9D0-476D-8860-A819E739B940}" srcOrd="18" destOrd="0" presId="urn:microsoft.com/office/officeart/2005/8/layout/default"/>
    <dgm:cxn modelId="{D833342C-478E-46C5-9E7B-513D70D65F58}" type="presParOf" srcId="{6C50E839-0B33-42A7-907D-2709A18761CB}" destId="{E750B99A-5C8D-4354-8A14-102271AF2581}" srcOrd="19" destOrd="0" presId="urn:microsoft.com/office/officeart/2005/8/layout/default"/>
    <dgm:cxn modelId="{F41496A6-B523-4CA3-BD31-9478F773B4A3}" type="presParOf" srcId="{6C50E839-0B33-42A7-907D-2709A18761CB}" destId="{15C17D6D-6EA3-4162-82D6-D4B0936328FC}" srcOrd="20" destOrd="0" presId="urn:microsoft.com/office/officeart/2005/8/layout/default"/>
    <dgm:cxn modelId="{13465D49-2CF4-4F84-B1DE-8508714A0B18}" type="presParOf" srcId="{6C50E839-0B33-42A7-907D-2709A18761CB}" destId="{63EB3195-7BBB-4E91-AE29-9175B62BB80B}" srcOrd="21" destOrd="0" presId="urn:microsoft.com/office/officeart/2005/8/layout/default"/>
    <dgm:cxn modelId="{F7B633A1-CD4F-49C5-94E9-DE2A4AE8D633}" type="presParOf" srcId="{6C50E839-0B33-42A7-907D-2709A18761CB}" destId="{EAF13AED-55CB-4695-8836-C2037ACF48D9}" srcOrd="2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2B120E-4BB7-4B49-91AB-041F4ACC1B25}">
      <dsp:nvSpPr>
        <dsp:cNvPr id="0" name=""/>
        <dsp:cNvSpPr/>
      </dsp:nvSpPr>
      <dsp:spPr>
        <a:xfrm>
          <a:off x="2411" y="189792"/>
          <a:ext cx="1912739" cy="1147643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300" b="1" i="0" kern="1200" baseline="0" dirty="0">
              <a:solidFill>
                <a:schemeClr val="tx1"/>
              </a:solidFill>
            </a:rPr>
            <a:t>Vorbemerkung</a:t>
          </a:r>
          <a:endParaRPr lang="en-US" sz="1300" kern="1200" dirty="0">
            <a:solidFill>
              <a:schemeClr val="tx1"/>
            </a:solidFill>
          </a:endParaRPr>
        </a:p>
      </dsp:txBody>
      <dsp:txXfrm>
        <a:off x="2411" y="189792"/>
        <a:ext cx="1912739" cy="1147643"/>
      </dsp:txXfrm>
    </dsp:sp>
    <dsp:sp modelId="{0F85309D-0A55-4018-BDF4-B0D8CFAFEDC9}">
      <dsp:nvSpPr>
        <dsp:cNvPr id="0" name=""/>
        <dsp:cNvSpPr/>
      </dsp:nvSpPr>
      <dsp:spPr>
        <a:xfrm>
          <a:off x="2106423" y="189792"/>
          <a:ext cx="1912739" cy="1147643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300" b="1" i="0" kern="1200" baseline="0" dirty="0">
              <a:solidFill>
                <a:schemeClr val="tx1"/>
              </a:solidFill>
            </a:rPr>
            <a:t>1 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300" b="1" i="0" kern="1200" baseline="0" dirty="0">
              <a:solidFill>
                <a:schemeClr val="tx1"/>
              </a:solidFill>
            </a:rPr>
            <a:t>Das Fach Deutsche Gebärdensprache (DGS) –  Grundlagen, Ziele</a:t>
          </a:r>
          <a:endParaRPr lang="en-US" sz="1300" kern="1200" dirty="0">
            <a:solidFill>
              <a:schemeClr val="tx1"/>
            </a:solidFill>
          </a:endParaRPr>
        </a:p>
      </dsp:txBody>
      <dsp:txXfrm>
        <a:off x="2106423" y="189792"/>
        <a:ext cx="1912739" cy="1147643"/>
      </dsp:txXfrm>
    </dsp:sp>
    <dsp:sp modelId="{9CB23FC4-DF27-4EF5-BF34-8039D863FAA5}">
      <dsp:nvSpPr>
        <dsp:cNvPr id="0" name=""/>
        <dsp:cNvSpPr/>
      </dsp:nvSpPr>
      <dsp:spPr>
        <a:xfrm>
          <a:off x="4258810" y="216028"/>
          <a:ext cx="1912739" cy="1147643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300" b="1" i="0" kern="1200" baseline="0" dirty="0">
              <a:solidFill>
                <a:schemeClr val="tx1"/>
              </a:solidFill>
            </a:rPr>
            <a:t>1.1 	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300" b="1" i="0" kern="1200" baseline="0" dirty="0">
              <a:solidFill>
                <a:schemeClr val="tx1"/>
              </a:solidFill>
            </a:rPr>
            <a:t>Grundlagen</a:t>
          </a:r>
          <a:endParaRPr lang="en-US" sz="1300" b="1" kern="1200" dirty="0">
            <a:solidFill>
              <a:schemeClr val="tx1"/>
            </a:solidFill>
          </a:endParaRPr>
        </a:p>
      </dsp:txBody>
      <dsp:txXfrm>
        <a:off x="4258810" y="216028"/>
        <a:ext cx="1912739" cy="1147643"/>
      </dsp:txXfrm>
    </dsp:sp>
    <dsp:sp modelId="{5EB88A00-E3CD-476F-BB67-583D0294791F}">
      <dsp:nvSpPr>
        <dsp:cNvPr id="0" name=""/>
        <dsp:cNvSpPr/>
      </dsp:nvSpPr>
      <dsp:spPr>
        <a:xfrm>
          <a:off x="6314449" y="189792"/>
          <a:ext cx="1912739" cy="1147643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300" b="1" i="0" kern="1200" baseline="0" dirty="0">
              <a:solidFill>
                <a:schemeClr val="tx1"/>
              </a:solidFill>
            </a:rPr>
            <a:t>1.2 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300" b="1" i="0" kern="1200" baseline="0" dirty="0">
              <a:solidFill>
                <a:schemeClr val="tx1"/>
              </a:solidFill>
            </a:rPr>
            <a:t>Ziele des Faches Deutsche Gebärdensprache (DGS)</a:t>
          </a:r>
          <a:endParaRPr lang="en-US" sz="1300" b="1" kern="1200" dirty="0">
            <a:solidFill>
              <a:schemeClr val="tx1"/>
            </a:solidFill>
          </a:endParaRPr>
        </a:p>
      </dsp:txBody>
      <dsp:txXfrm>
        <a:off x="6314449" y="189792"/>
        <a:ext cx="1912739" cy="1147643"/>
      </dsp:txXfrm>
    </dsp:sp>
    <dsp:sp modelId="{6FBD59C7-3322-4705-A696-4AD167B21A7E}">
      <dsp:nvSpPr>
        <dsp:cNvPr id="0" name=""/>
        <dsp:cNvSpPr/>
      </dsp:nvSpPr>
      <dsp:spPr>
        <a:xfrm>
          <a:off x="2411" y="1528710"/>
          <a:ext cx="1912739" cy="1147643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300" b="1" i="0" kern="1200" baseline="0" dirty="0">
              <a:solidFill>
                <a:schemeClr val="tx1"/>
              </a:solidFill>
            </a:rPr>
            <a:t>1.3 	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300" b="1" i="0" kern="1200" baseline="0" dirty="0">
              <a:solidFill>
                <a:schemeClr val="tx1"/>
              </a:solidFill>
            </a:rPr>
            <a:t>Lehrende im Fach Deutsche Gebärdensprache</a:t>
          </a:r>
          <a:endParaRPr lang="en-US" sz="1300" b="1" kern="1200" dirty="0">
            <a:solidFill>
              <a:schemeClr val="tx1"/>
            </a:solidFill>
          </a:endParaRPr>
        </a:p>
      </dsp:txBody>
      <dsp:txXfrm>
        <a:off x="2411" y="1528710"/>
        <a:ext cx="1912739" cy="1147643"/>
      </dsp:txXfrm>
    </dsp:sp>
    <dsp:sp modelId="{76BF4114-50D6-4762-859D-25D7ED3615F0}">
      <dsp:nvSpPr>
        <dsp:cNvPr id="0" name=""/>
        <dsp:cNvSpPr/>
      </dsp:nvSpPr>
      <dsp:spPr>
        <a:xfrm>
          <a:off x="2106423" y="1528710"/>
          <a:ext cx="1912739" cy="1147643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300" b="1" i="0" kern="1200" baseline="0" dirty="0">
              <a:solidFill>
                <a:schemeClr val="tx1"/>
              </a:solidFill>
            </a:rPr>
            <a:t>1.4	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300" b="1" i="0" kern="1200" baseline="0" dirty="0">
              <a:solidFill>
                <a:schemeClr val="tx1"/>
              </a:solidFill>
            </a:rPr>
            <a:t>Die Deutsche Gebärdensprache im Kontext schulischer Bildungsarbeit</a:t>
          </a:r>
          <a:endParaRPr lang="en-US" sz="1300" b="1" i="0" kern="1200" dirty="0">
            <a:solidFill>
              <a:schemeClr val="tx1"/>
            </a:solidFill>
          </a:endParaRPr>
        </a:p>
      </dsp:txBody>
      <dsp:txXfrm>
        <a:off x="2106423" y="1528710"/>
        <a:ext cx="1912739" cy="1147643"/>
      </dsp:txXfrm>
    </dsp:sp>
    <dsp:sp modelId="{863D31F7-4EAF-4A22-B5DB-47B5841E05AE}">
      <dsp:nvSpPr>
        <dsp:cNvPr id="0" name=""/>
        <dsp:cNvSpPr/>
      </dsp:nvSpPr>
      <dsp:spPr>
        <a:xfrm>
          <a:off x="4210436" y="1528710"/>
          <a:ext cx="1912739" cy="1147643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300" b="1" i="0" kern="1200" baseline="0" dirty="0">
              <a:solidFill>
                <a:schemeClr val="tx1"/>
              </a:solidFill>
            </a:rPr>
            <a:t>2 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300" b="1" i="0" kern="1200" baseline="0" dirty="0">
              <a:solidFill>
                <a:schemeClr val="tx1"/>
              </a:solidFill>
            </a:rPr>
            <a:t>Schülerinnen und  Schüler</a:t>
          </a:r>
          <a:endParaRPr lang="en-US" sz="1300" kern="1200" dirty="0">
            <a:solidFill>
              <a:schemeClr val="tx1"/>
            </a:solidFill>
          </a:endParaRPr>
        </a:p>
      </dsp:txBody>
      <dsp:txXfrm>
        <a:off x="4210436" y="1528710"/>
        <a:ext cx="1912739" cy="1147643"/>
      </dsp:txXfrm>
    </dsp:sp>
    <dsp:sp modelId="{63FD75F3-9EB5-492A-80D9-9CA3DC1A0DCC}">
      <dsp:nvSpPr>
        <dsp:cNvPr id="0" name=""/>
        <dsp:cNvSpPr/>
      </dsp:nvSpPr>
      <dsp:spPr>
        <a:xfrm>
          <a:off x="6314449" y="1528710"/>
          <a:ext cx="1912739" cy="1147643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300" b="1" i="0" kern="1200" baseline="0" dirty="0">
              <a:solidFill>
                <a:schemeClr val="tx1"/>
              </a:solidFill>
            </a:rPr>
            <a:t>3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300" b="1" i="0" kern="1200" baseline="0" dirty="0">
              <a:solidFill>
                <a:schemeClr val="tx1"/>
              </a:solidFill>
            </a:rPr>
            <a:t>Identität und Kommunikation</a:t>
          </a:r>
          <a:endParaRPr lang="en-US" sz="1300" kern="1200" dirty="0">
            <a:solidFill>
              <a:schemeClr val="tx1"/>
            </a:solidFill>
          </a:endParaRPr>
        </a:p>
      </dsp:txBody>
      <dsp:txXfrm>
        <a:off x="6314449" y="1528710"/>
        <a:ext cx="1912739" cy="1147643"/>
      </dsp:txXfrm>
    </dsp:sp>
    <dsp:sp modelId="{F6A8046F-B3D9-4A09-80C3-F6BB227A745E}">
      <dsp:nvSpPr>
        <dsp:cNvPr id="0" name=""/>
        <dsp:cNvSpPr/>
      </dsp:nvSpPr>
      <dsp:spPr>
        <a:xfrm>
          <a:off x="2411" y="2867627"/>
          <a:ext cx="1912739" cy="1147643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300" b="1" i="0" kern="1200" baseline="0" dirty="0">
              <a:solidFill>
                <a:schemeClr val="tx1"/>
              </a:solidFill>
            </a:rPr>
            <a:t>4 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300" b="1" i="0" kern="1200" baseline="0" dirty="0">
              <a:solidFill>
                <a:schemeClr val="tx1"/>
              </a:solidFill>
            </a:rPr>
            <a:t>Grundsätze der Unterrichtsgestaltung</a:t>
          </a:r>
          <a:endParaRPr lang="en-US" sz="1300" kern="1200" dirty="0">
            <a:solidFill>
              <a:schemeClr val="tx1"/>
            </a:solidFill>
          </a:endParaRPr>
        </a:p>
      </dsp:txBody>
      <dsp:txXfrm>
        <a:off x="2411" y="2867627"/>
        <a:ext cx="1912739" cy="1147643"/>
      </dsp:txXfrm>
    </dsp:sp>
    <dsp:sp modelId="{56CC78DA-F9D0-476D-8860-A819E739B940}">
      <dsp:nvSpPr>
        <dsp:cNvPr id="0" name=""/>
        <dsp:cNvSpPr/>
      </dsp:nvSpPr>
      <dsp:spPr>
        <a:xfrm>
          <a:off x="2106423" y="2867627"/>
          <a:ext cx="1912739" cy="1147643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300" b="1" i="0" kern="1200" baseline="0" dirty="0">
              <a:solidFill>
                <a:schemeClr val="tx1"/>
              </a:solidFill>
            </a:rPr>
            <a:t>5 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300" b="1" i="0" kern="1200" baseline="0" dirty="0">
              <a:solidFill>
                <a:schemeClr val="tx1"/>
              </a:solidFill>
            </a:rPr>
            <a:t>Schulinterne Planung und Umsetzung, Koordination und Weiterentwicklung</a:t>
          </a:r>
          <a:endParaRPr lang="en-US" sz="1300" kern="1200" dirty="0">
            <a:solidFill>
              <a:schemeClr val="tx1"/>
            </a:solidFill>
          </a:endParaRPr>
        </a:p>
      </dsp:txBody>
      <dsp:txXfrm>
        <a:off x="2106423" y="2867627"/>
        <a:ext cx="1912739" cy="1147643"/>
      </dsp:txXfrm>
    </dsp:sp>
    <dsp:sp modelId="{15C17D6D-6EA3-4162-82D6-D4B0936328FC}">
      <dsp:nvSpPr>
        <dsp:cNvPr id="0" name=""/>
        <dsp:cNvSpPr/>
      </dsp:nvSpPr>
      <dsp:spPr>
        <a:xfrm>
          <a:off x="4210436" y="2867627"/>
          <a:ext cx="1912739" cy="1147643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300" b="1" i="0" kern="1200" baseline="0" dirty="0">
              <a:solidFill>
                <a:schemeClr val="tx1"/>
              </a:solidFill>
            </a:rPr>
            <a:t>6 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300" b="1" i="0" kern="1200" baseline="0" dirty="0">
              <a:solidFill>
                <a:schemeClr val="tx1"/>
              </a:solidFill>
            </a:rPr>
            <a:t>Anhang: Mögliche Handlungsfelder der  Schulentwicklung</a:t>
          </a:r>
          <a:endParaRPr lang="en-US" sz="1300" kern="1200" dirty="0">
            <a:solidFill>
              <a:schemeClr val="tx1"/>
            </a:solidFill>
          </a:endParaRPr>
        </a:p>
      </dsp:txBody>
      <dsp:txXfrm>
        <a:off x="4210436" y="2867627"/>
        <a:ext cx="1912739" cy="1147643"/>
      </dsp:txXfrm>
    </dsp:sp>
    <dsp:sp modelId="{EAF13AED-55CB-4695-8836-C2037ACF48D9}">
      <dsp:nvSpPr>
        <dsp:cNvPr id="0" name=""/>
        <dsp:cNvSpPr/>
      </dsp:nvSpPr>
      <dsp:spPr>
        <a:xfrm>
          <a:off x="6314449" y="2867627"/>
          <a:ext cx="1912739" cy="1147643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300" b="1" i="0" kern="1200" baseline="0" dirty="0">
              <a:solidFill>
                <a:schemeClr val="tx1"/>
              </a:solidFill>
            </a:rPr>
            <a:t>7 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300" b="1" i="0" kern="1200" baseline="0" dirty="0">
              <a:solidFill>
                <a:schemeClr val="tx1"/>
              </a:solidFill>
            </a:rPr>
            <a:t>Glossar</a:t>
          </a:r>
          <a:endParaRPr lang="en-US" sz="1300" kern="1200" dirty="0">
            <a:solidFill>
              <a:schemeClr val="tx1"/>
            </a:solidFill>
          </a:endParaRPr>
        </a:p>
      </dsp:txBody>
      <dsp:txXfrm>
        <a:off x="6314449" y="2867627"/>
        <a:ext cx="1912739" cy="11476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3"/>
          </a:xfrm>
          <a:prstGeom prst="rect">
            <a:avLst/>
          </a:prstGeom>
        </p:spPr>
        <p:txBody>
          <a:bodyPr vert="horz" lIns="91732" tIns="45867" rIns="91732" bIns="45867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689" y="0"/>
            <a:ext cx="2946400" cy="496413"/>
          </a:xfrm>
          <a:prstGeom prst="rect">
            <a:avLst/>
          </a:prstGeom>
        </p:spPr>
        <p:txBody>
          <a:bodyPr vert="horz" lIns="91732" tIns="45867" rIns="91732" bIns="45867" rtlCol="0"/>
          <a:lstStyle>
            <a:lvl1pPr algn="r">
              <a:defRPr sz="1200"/>
            </a:lvl1pPr>
          </a:lstStyle>
          <a:p>
            <a:fld id="{160D15D8-C40D-44F2-AD47-A528947331B5}" type="datetimeFigureOut">
              <a:rPr lang="de-DE" smtClean="0"/>
              <a:t>13.06.2024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629"/>
            <a:ext cx="2946400" cy="496412"/>
          </a:xfrm>
          <a:prstGeom prst="rect">
            <a:avLst/>
          </a:prstGeom>
        </p:spPr>
        <p:txBody>
          <a:bodyPr vert="horz" lIns="91732" tIns="45867" rIns="91732" bIns="45867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689" y="9428629"/>
            <a:ext cx="2946400" cy="496412"/>
          </a:xfrm>
          <a:prstGeom prst="rect">
            <a:avLst/>
          </a:prstGeom>
        </p:spPr>
        <p:txBody>
          <a:bodyPr vert="horz" lIns="91732" tIns="45867" rIns="91732" bIns="45867" rtlCol="0" anchor="b"/>
          <a:lstStyle>
            <a:lvl1pPr algn="r">
              <a:defRPr sz="1200"/>
            </a:lvl1pPr>
          </a:lstStyle>
          <a:p>
            <a:fld id="{BAA06D95-A6BE-48F1-B316-676CA60ACFC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2510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732" tIns="45867" rIns="91732" bIns="45867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732" tIns="45867" rIns="91732" bIns="45867" rtlCol="0"/>
          <a:lstStyle>
            <a:lvl1pPr algn="r">
              <a:defRPr sz="1200"/>
            </a:lvl1pPr>
          </a:lstStyle>
          <a:p>
            <a:fld id="{985472B4-A8F5-4AAC-8AF9-E73AECEF49A5}" type="datetimeFigureOut">
              <a:rPr lang="de-DE" smtClean="0"/>
              <a:t>13.06.2024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32" tIns="45867" rIns="91732" bIns="45867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732" tIns="45867" rIns="91732" bIns="45867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1732" tIns="45867" rIns="91732" bIns="45867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1732" tIns="45867" rIns="91732" bIns="45867" rtlCol="0" anchor="b"/>
          <a:lstStyle>
            <a:lvl1pPr algn="r">
              <a:defRPr sz="1200"/>
            </a:lvl1pPr>
          </a:lstStyle>
          <a:p>
            <a:fld id="{91EBFD06-840E-465F-BEE3-A3A19D45DCF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2898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29132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26045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873742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16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97988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17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00005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18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625560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19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412030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20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599065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21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3695419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22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6324091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23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88445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178760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24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79745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6064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Ziel soll es sein, nach einer Erprobungsphase an den Förderschulen für Hören und Kommunikation eine </a:t>
            </a:r>
            <a:r>
              <a:rPr lang="de-DE" dirty="0" smtClean="0"/>
              <a:t>U</a:t>
            </a:r>
          </a:p>
          <a:p>
            <a:endParaRPr lang="de-DE" dirty="0" smtClean="0"/>
          </a:p>
          <a:p>
            <a:r>
              <a:rPr lang="de-DE" dirty="0" err="1" smtClean="0"/>
              <a:t>msetzung</a:t>
            </a:r>
            <a:r>
              <a:rPr lang="de-DE" dirty="0" smtClean="0"/>
              <a:t> </a:t>
            </a:r>
            <a:r>
              <a:rPr lang="de-DE" dirty="0"/>
              <a:t>der Ergebnisse auf Schulstandorte des Gemeinsamen Lernens zu prüfen.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02039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Taub ist eine kulturell geprägte Bezeichnung für Menschen mit Hörbehinderungen.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87370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876716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08332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92206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4535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Rahmenvorgabe DGS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4601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700808"/>
            <a:ext cx="8229600" cy="4248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Rahmenvorgabe DGS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4806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1700809"/>
            <a:ext cx="2057400" cy="4248472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700809"/>
            <a:ext cx="6019800" cy="4248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Rahmenvorgabe DGS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4282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Einfacher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205064"/>
          </a:xfrm>
          <a:prstGeom prst="rect">
            <a:avLst/>
          </a:prstGeom>
          <a:solidFill>
            <a:srgbClr val="EFE0C8"/>
          </a:solidFill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Rahmenvorgabe DGS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4216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20506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Rahmenvorgabe DGS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2877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Rahmenvorgabe DGS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6187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700808"/>
            <a:ext cx="4038600" cy="4176464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700808"/>
            <a:ext cx="4038600" cy="4176464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Rahmenvorgabe DGS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3358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28801"/>
            <a:ext cx="4040188" cy="54607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702397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628801"/>
            <a:ext cx="4041775" cy="54607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702397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Rahmenvorgabe DGS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6295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Rahmenvorgabe DGS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83604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Rahmenvorgabe DGS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0744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1772817"/>
            <a:ext cx="5486400" cy="29547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5819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Rahmenvorgabe DGS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3871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229600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8186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419872" y="6356350"/>
            <a:ext cx="29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Rahmenvorgabe DGS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100392" y="6356350"/>
            <a:ext cx="5864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  <p:sp>
        <p:nvSpPr>
          <p:cNvPr id="10" name="Textplatzhalter 2"/>
          <p:cNvSpPr>
            <a:spLocks noGrp="1"/>
          </p:cNvSpPr>
          <p:nvPr>
            <p:ph type="body" idx="1"/>
          </p:nvPr>
        </p:nvSpPr>
        <p:spPr>
          <a:xfrm>
            <a:off x="457200" y="1700809"/>
            <a:ext cx="8229600" cy="4248472"/>
          </a:xfrm>
          <a:prstGeom prst="rect">
            <a:avLst/>
          </a:prstGeom>
          <a:solidFill>
            <a:schemeClr val="bg1"/>
          </a:solidFill>
          <a:effectLst/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pic>
        <p:nvPicPr>
          <p:cNvPr id="11" name="Picture 2" descr="Logo QUA-LiS NRW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507" y="341329"/>
            <a:ext cx="2153277" cy="617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Gerade Verbindung 12"/>
          <p:cNvCxnSpPr/>
          <p:nvPr/>
        </p:nvCxnSpPr>
        <p:spPr>
          <a:xfrm>
            <a:off x="467544" y="1556792"/>
            <a:ext cx="8208912" cy="0"/>
          </a:xfrm>
          <a:prstGeom prst="line">
            <a:avLst/>
          </a:prstGeom>
          <a:ln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4" name="CustomShape 6"/>
          <p:cNvSpPr/>
          <p:nvPr/>
        </p:nvSpPr>
        <p:spPr>
          <a:xfrm>
            <a:off x="0" y="6060575"/>
            <a:ext cx="2987640" cy="143640"/>
          </a:xfrm>
          <a:prstGeom prst="rect">
            <a:avLst/>
          </a:prstGeom>
          <a:gradFill>
            <a:gsLst>
              <a:gs pos="0">
                <a:srgbClr val="008000"/>
              </a:gs>
              <a:gs pos="100000">
                <a:srgbClr val="FFFFCC"/>
              </a:gs>
            </a:gsLst>
            <a:lin ang="0"/>
          </a:gradFill>
          <a:ln w="25560">
            <a:noFill/>
          </a:ln>
        </p:spPr>
      </p:sp>
      <p:sp>
        <p:nvSpPr>
          <p:cNvPr id="15" name="CustomShape 8"/>
          <p:cNvSpPr/>
          <p:nvPr/>
        </p:nvSpPr>
        <p:spPr>
          <a:xfrm>
            <a:off x="3090600" y="6060575"/>
            <a:ext cx="2987640" cy="143640"/>
          </a:xfrm>
          <a:prstGeom prst="rect">
            <a:avLst/>
          </a:prstGeom>
          <a:gradFill>
            <a:gsLst>
              <a:gs pos="0">
                <a:srgbClr val="808080"/>
              </a:gs>
              <a:gs pos="100000">
                <a:srgbClr val="FFFFCC"/>
              </a:gs>
            </a:gsLst>
            <a:lin ang="0"/>
          </a:gradFill>
          <a:ln w="25560">
            <a:noFill/>
          </a:ln>
        </p:spPr>
      </p:sp>
      <p:sp>
        <p:nvSpPr>
          <p:cNvPr id="16" name="Rechteck 15"/>
          <p:cNvSpPr/>
          <p:nvPr/>
        </p:nvSpPr>
        <p:spPr>
          <a:xfrm>
            <a:off x="6158160" y="6060640"/>
            <a:ext cx="2988000" cy="144016"/>
          </a:xfrm>
          <a:prstGeom prst="rect">
            <a:avLst/>
          </a:prstGeom>
          <a:gradFill flip="none" rotWithShape="1">
            <a:gsLst>
              <a:gs pos="1000">
                <a:srgbClr val="FFFFCC"/>
              </a:gs>
              <a:gs pos="100000">
                <a:srgbClr val="FF0000"/>
              </a:gs>
              <a:gs pos="100000">
                <a:srgbClr val="D1C39F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027" name="Picture 3" descr="V:\QUA-LIS\Formulare und Muster\AbsenderKennungMSB neu-farbig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1" y="407495"/>
            <a:ext cx="3024336" cy="619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4359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988840"/>
            <a:ext cx="7772400" cy="1470025"/>
          </a:xfrm>
        </p:spPr>
        <p:txBody>
          <a:bodyPr/>
          <a:lstStyle/>
          <a:p>
            <a:pPr algn="ctr"/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sz="3000" dirty="0"/>
              <a:t>Rahmenvorgabe</a:t>
            </a:r>
            <a:br>
              <a:rPr lang="de-DE" sz="3000" dirty="0"/>
            </a:br>
            <a:r>
              <a:rPr lang="de-DE" sz="3000" dirty="0"/>
              <a:t>für das Fach Deutsche Gebärdensprache (DGS)</a:t>
            </a:r>
            <a:br>
              <a:rPr lang="de-DE" sz="3000" dirty="0"/>
            </a:br>
            <a:endParaRPr lang="de-DE" sz="300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3508" y="5085184"/>
            <a:ext cx="8856984" cy="936104"/>
          </a:xfrm>
        </p:spPr>
        <p:txBody>
          <a:bodyPr>
            <a:noAutofit/>
          </a:bodyPr>
          <a:lstStyle/>
          <a:p>
            <a:r>
              <a:rPr lang="de-DE" sz="3000" dirty="0"/>
              <a:t>an Förderschulen und Schulen des Gemeinsamen Lernens in Nordrhein-Westfalen</a:t>
            </a:r>
          </a:p>
        </p:txBody>
      </p:sp>
    </p:spTree>
    <p:extLst>
      <p:ext uri="{BB962C8B-B14F-4D97-AF65-F5344CB8AC3E}">
        <p14:creationId xmlns:p14="http://schemas.microsoft.com/office/powerpoint/2010/main" val="30707865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2852936"/>
            <a:ext cx="8352928" cy="3024336"/>
          </a:xfrm>
        </p:spPr>
        <p:txBody>
          <a:bodyPr/>
          <a:lstStyle/>
          <a:p>
            <a:pPr defTabSz="358775"/>
            <a:r>
              <a:rPr lang="de-DE" sz="2200" dirty="0">
                <a:solidFill>
                  <a:srgbClr val="002060"/>
                </a:solidFill>
                <a:latin typeface="+mn-lt"/>
                <a:ea typeface="+mn-ea"/>
                <a:cs typeface="Times New Roman" pitchFamily="18" charset="0"/>
              </a:rPr>
              <a:t>III. 	Allgemeine Hinweise zur Rahmenvorgabe</a:t>
            </a:r>
            <a:br>
              <a:rPr lang="de-DE" sz="2200" dirty="0">
                <a:solidFill>
                  <a:srgbClr val="002060"/>
                </a:solidFill>
                <a:latin typeface="+mn-lt"/>
                <a:ea typeface="+mn-ea"/>
                <a:cs typeface="Times New Roman" pitchFamily="18" charset="0"/>
              </a:rPr>
            </a:br>
            <a:r>
              <a:rPr lang="de-DE" sz="2200" dirty="0">
                <a:solidFill>
                  <a:srgbClr val="002060"/>
                </a:solidFill>
                <a:latin typeface="+mn-lt"/>
                <a:ea typeface="+mn-ea"/>
                <a:cs typeface="Times New Roman" pitchFamily="18" charset="0"/>
              </a:rPr>
              <a:t>			- </a:t>
            </a:r>
            <a:r>
              <a:rPr lang="de-DE" sz="2200" b="0" dirty="0">
                <a:solidFill>
                  <a:srgbClr val="002060"/>
                </a:solidFill>
                <a:latin typeface="+mn-lt"/>
                <a:ea typeface="+mn-ea"/>
                <a:cs typeface="Times New Roman" pitchFamily="18" charset="0"/>
              </a:rPr>
              <a:t>Gliederungspunkte und -inhalte</a:t>
            </a:r>
            <a:br>
              <a:rPr lang="de-DE" sz="2200" b="0" dirty="0">
                <a:solidFill>
                  <a:srgbClr val="002060"/>
                </a:solidFill>
                <a:latin typeface="+mn-lt"/>
                <a:ea typeface="+mn-ea"/>
                <a:cs typeface="Times New Roman" pitchFamily="18" charset="0"/>
              </a:rPr>
            </a:br>
            <a:r>
              <a:rPr lang="de-DE" sz="2200" b="0" dirty="0">
                <a:solidFill>
                  <a:srgbClr val="002060"/>
                </a:solidFill>
                <a:latin typeface="+mn-lt"/>
                <a:ea typeface="+mn-ea"/>
                <a:cs typeface="Times New Roman" pitchFamily="18" charset="0"/>
              </a:rPr>
              <a:t>			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10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CC5C47D-2F0B-E77D-B7B6-40945DF23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Rahmenvorgabe DGS</a:t>
            </a:r>
          </a:p>
        </p:txBody>
      </p:sp>
    </p:spTree>
    <p:extLst>
      <p:ext uri="{BB962C8B-B14F-4D97-AF65-F5344CB8AC3E}">
        <p14:creationId xmlns:p14="http://schemas.microsoft.com/office/powerpoint/2010/main" val="18902027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229600" cy="360040"/>
          </a:xfr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de-DE" sz="2400" b="1" dirty="0"/>
              <a:t>Gliederung der Rahmenvorgabe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419872" y="6356350"/>
            <a:ext cx="2952328" cy="365125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de-DE" sz="900"/>
              <a:t>Rahmenvorgabe DGS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100392" y="6356350"/>
            <a:ext cx="586408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512A4277-7E7A-4AAF-BFC7-47646BF5CD0C}" type="slidenum">
              <a:rPr lang="de-DE" smtClean="0"/>
              <a:pPr>
                <a:spcAft>
                  <a:spcPts val="600"/>
                </a:spcAft>
              </a:pPr>
              <a:t>11</a:t>
            </a:fld>
            <a:endParaRPr lang="de-DE"/>
          </a:p>
        </p:txBody>
      </p:sp>
      <p:graphicFrame>
        <p:nvGraphicFramePr>
          <p:cNvPr id="8" name="Rectangle 1">
            <a:extLst>
              <a:ext uri="{FF2B5EF4-FFF2-40B4-BE49-F238E27FC236}">
                <a16:creationId xmlns:a16="http://schemas.microsoft.com/office/drawing/2014/main" id="{3975F48D-210F-F671-9F47-F87FE139F28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693899"/>
              </p:ext>
            </p:extLst>
          </p:nvPr>
        </p:nvGraphicFramePr>
        <p:xfrm>
          <a:off x="457200" y="1700808"/>
          <a:ext cx="8229600" cy="42050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134965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1002" y="897924"/>
            <a:ext cx="7776864" cy="582327"/>
          </a:xfrm>
        </p:spPr>
        <p:txBody>
          <a:bodyPr/>
          <a:lstStyle/>
          <a:p>
            <a:r>
              <a:rPr lang="de-DE" sz="2400" b="1" dirty="0"/>
              <a:t>Rahmenvorgabe – GLIEDERUNGSPUNKTE und -INHALT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12</a:t>
            </a:fld>
            <a:endParaRPr lang="de-DE"/>
          </a:p>
        </p:txBody>
      </p:sp>
      <p:sp>
        <p:nvSpPr>
          <p:cNvPr id="8" name="Fußzeilenplatzhalter 6"/>
          <p:cNvSpPr>
            <a:spLocks noGrp="1"/>
          </p:cNvSpPr>
          <p:nvPr>
            <p:ph type="ftr" sz="quarter" idx="4294967295"/>
          </p:nvPr>
        </p:nvSpPr>
        <p:spPr>
          <a:xfrm>
            <a:off x="3347864" y="6226224"/>
            <a:ext cx="2880320" cy="620688"/>
          </a:xfrm>
        </p:spPr>
        <p:txBody>
          <a:bodyPr vert="horz" lIns="91440" tIns="45720" rIns="91440" bIns="45720" rtlCol="0" anchor="ctr"/>
          <a:lstStyle/>
          <a:p>
            <a:pPr algn="l"/>
            <a:r>
              <a:rPr lang="de-DE"/>
              <a:t>Rahmenvorgabe DGS</a:t>
            </a:r>
            <a:endParaRPr lang="de-DE" dirty="0"/>
          </a:p>
        </p:txBody>
      </p:sp>
      <p:sp>
        <p:nvSpPr>
          <p:cNvPr id="5" name="Inhaltsplatzhalter 2">
            <a:extLst>
              <a:ext uri="{FF2B5EF4-FFF2-40B4-BE49-F238E27FC236}">
                <a16:creationId xmlns:a16="http://schemas.microsoft.com/office/drawing/2014/main" id="{638EBDA3-084E-FDFF-3487-1524ECAD26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10047"/>
            <a:ext cx="8229600" cy="4411241"/>
          </a:xfrm>
        </p:spPr>
        <p:txBody>
          <a:bodyPr>
            <a:normAutofit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de-DE" sz="2400" b="1" dirty="0"/>
              <a:t>Kap. 1: Grundlagen </a:t>
            </a:r>
            <a:r>
              <a:rPr lang="de-DE" sz="2400" b="1" dirty="0">
                <a:solidFill>
                  <a:schemeClr val="bg1">
                    <a:lumMod val="50000"/>
                  </a:schemeClr>
                </a:solidFill>
              </a:rPr>
              <a:t>und Ziele</a:t>
            </a:r>
            <a:endParaRPr lang="de-DE" sz="2400" b="1" dirty="0">
              <a:solidFill>
                <a:schemeClr val="bg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e-DE" sz="2400" dirty="0"/>
              <a:t>Der Beitrag des Faches zum Bildungs- und Erziehungsauftrag der Schule.</a:t>
            </a:r>
          </a:p>
          <a:p>
            <a:r>
              <a:rPr lang="de-DE" sz="2400" dirty="0"/>
              <a:t>Begründung der Nutzung von DGS in Schule und Unterricht als </a:t>
            </a:r>
          </a:p>
          <a:p>
            <a:pPr lvl="1"/>
            <a:r>
              <a:rPr lang="de-DE" sz="2400" dirty="0"/>
              <a:t>Zugang zu sprachlicher Vielfalt und Weltaneignung ,</a:t>
            </a:r>
          </a:p>
          <a:p>
            <a:pPr lvl="1"/>
            <a:r>
              <a:rPr lang="de-DE" sz="2400" dirty="0"/>
              <a:t>als wichtiger Teil der Persönlichkeitsentwicklung der Schülerinnen und Schüler,</a:t>
            </a:r>
          </a:p>
          <a:p>
            <a:pPr lvl="1"/>
            <a:r>
              <a:rPr lang="de-DE" sz="2400" dirty="0"/>
              <a:t>als Basis für eine erfolgreiche Unterrichts- und Schulpraxis.</a:t>
            </a:r>
          </a:p>
          <a:p>
            <a:r>
              <a:rPr lang="de-DE" sz="2400" dirty="0"/>
              <a:t>Verankerung des Faches DGS neben dem Fach Deutsch in der Stundentafel.</a:t>
            </a:r>
          </a:p>
        </p:txBody>
      </p:sp>
    </p:spTree>
    <p:extLst>
      <p:ext uri="{BB962C8B-B14F-4D97-AF65-F5344CB8AC3E}">
        <p14:creationId xmlns:p14="http://schemas.microsoft.com/office/powerpoint/2010/main" val="29452565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1002" y="897924"/>
            <a:ext cx="7776864" cy="582327"/>
          </a:xfrm>
        </p:spPr>
        <p:txBody>
          <a:bodyPr/>
          <a:lstStyle/>
          <a:p>
            <a:r>
              <a:rPr lang="de-DE" sz="2400" b="1" dirty="0"/>
              <a:t>Rahmenvorgabe – GLIEDERUNGSPUNKTE und -INHALT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13</a:t>
            </a:fld>
            <a:endParaRPr lang="de-DE"/>
          </a:p>
        </p:txBody>
      </p:sp>
      <p:sp>
        <p:nvSpPr>
          <p:cNvPr id="8" name="Fußzeilenplatzhalter 6"/>
          <p:cNvSpPr>
            <a:spLocks noGrp="1"/>
          </p:cNvSpPr>
          <p:nvPr>
            <p:ph type="ftr" sz="quarter" idx="4294967295"/>
          </p:nvPr>
        </p:nvSpPr>
        <p:spPr>
          <a:xfrm>
            <a:off x="3347864" y="6226224"/>
            <a:ext cx="2880320" cy="620688"/>
          </a:xfrm>
        </p:spPr>
        <p:txBody>
          <a:bodyPr vert="horz" lIns="91440" tIns="45720" rIns="91440" bIns="45720" rtlCol="0" anchor="ctr"/>
          <a:lstStyle/>
          <a:p>
            <a:pPr algn="l"/>
            <a:r>
              <a:rPr lang="de-DE"/>
              <a:t>Rahmenvorgabe DGS</a:t>
            </a:r>
            <a:endParaRPr lang="de-DE" dirty="0"/>
          </a:p>
        </p:txBody>
      </p:sp>
      <p:sp>
        <p:nvSpPr>
          <p:cNvPr id="5" name="Inhaltsplatzhalter 2">
            <a:extLst>
              <a:ext uri="{FF2B5EF4-FFF2-40B4-BE49-F238E27FC236}">
                <a16:creationId xmlns:a16="http://schemas.microsoft.com/office/drawing/2014/main" id="{638EBDA3-084E-FDFF-3487-1524ECAD26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10048"/>
            <a:ext cx="8229600" cy="4195216"/>
          </a:xfrm>
        </p:spPr>
        <p:txBody>
          <a:bodyPr>
            <a:normAutofit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de-DE" sz="2400" b="1" dirty="0"/>
              <a:t>Kap. 1: </a:t>
            </a:r>
            <a:r>
              <a:rPr lang="de-DE" sz="2400" b="1" dirty="0">
                <a:solidFill>
                  <a:schemeClr val="bg1">
                    <a:lumMod val="50000"/>
                  </a:schemeClr>
                </a:solidFill>
              </a:rPr>
              <a:t>Grundlagen und </a:t>
            </a:r>
            <a:r>
              <a:rPr lang="de-DE" sz="2400" b="1" dirty="0"/>
              <a:t>Ziele</a:t>
            </a:r>
            <a:endParaRPr lang="de-DE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de-DE" sz="2400" b="1" dirty="0"/>
              <a:t>Zentrales Ziel:</a:t>
            </a:r>
          </a:p>
          <a:p>
            <a:pPr>
              <a:buFontTx/>
              <a:buChar char="-"/>
            </a:pPr>
            <a:r>
              <a:rPr lang="de-DE" sz="2400" dirty="0"/>
              <a:t>Erwerb gebärdensprachlicher Handlungskompetenz.</a:t>
            </a:r>
          </a:p>
          <a:p>
            <a:pPr marL="0" indent="0">
              <a:buNone/>
            </a:pPr>
            <a:endParaRPr lang="de-DE" sz="2400" dirty="0"/>
          </a:p>
          <a:p>
            <a:pPr marL="0" indent="0">
              <a:buNone/>
            </a:pPr>
            <a:r>
              <a:rPr lang="de-DE" sz="2400" dirty="0"/>
              <a:t>Gebärdensprachliche Handlungsfähigkeit im Zusammenwirken von funktionaler kommunikativer Kompetenz, transkultureller kommunikativer Kompetenz sowie Medien- und Gebärdensprachtextkompetenz.</a:t>
            </a:r>
          </a:p>
        </p:txBody>
      </p:sp>
    </p:spTree>
    <p:extLst>
      <p:ext uri="{BB962C8B-B14F-4D97-AF65-F5344CB8AC3E}">
        <p14:creationId xmlns:p14="http://schemas.microsoft.com/office/powerpoint/2010/main" val="14095198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229600" cy="36004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de-DE" sz="1900"/>
              <a:t>Kompetenzmodell</a:t>
            </a:r>
          </a:p>
        </p:txBody>
      </p:sp>
      <p:pic>
        <p:nvPicPr>
          <p:cNvPr id="7" name="Inhaltsplatzhalter 6">
            <a:extLst>
              <a:ext uri="{FF2B5EF4-FFF2-40B4-BE49-F238E27FC236}">
                <a16:creationId xmlns:a16="http://schemas.microsoft.com/office/drawing/2014/main" id="{F503324E-9F8F-E30F-B59C-2FC9C666E7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601232" y="1700213"/>
            <a:ext cx="5941535" cy="4205287"/>
          </a:xfrm>
          <a:noFill/>
        </p:spPr>
      </p:pic>
      <p:sp>
        <p:nvSpPr>
          <p:cNvPr id="8" name="Fußzeilenplatzhalter 6"/>
          <p:cNvSpPr>
            <a:spLocks noGrp="1"/>
          </p:cNvSpPr>
          <p:nvPr>
            <p:ph type="ftr" sz="quarter" idx="11"/>
          </p:nvPr>
        </p:nvSpPr>
        <p:spPr>
          <a:xfrm>
            <a:off x="3419872" y="6356350"/>
            <a:ext cx="2952328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de-DE" sz="900"/>
              <a:t>Rahmenvorgabe DGS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100392" y="6356350"/>
            <a:ext cx="586408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512A4277-7E7A-4AAF-BFC7-47646BF5CD0C}" type="slidenum">
              <a:rPr lang="de-DE" smtClean="0"/>
              <a:pPr>
                <a:spcAft>
                  <a:spcPts val="600"/>
                </a:spcAft>
              </a:pPr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70231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1002" y="897924"/>
            <a:ext cx="7776864" cy="582327"/>
          </a:xfrm>
        </p:spPr>
        <p:txBody>
          <a:bodyPr/>
          <a:lstStyle/>
          <a:p>
            <a:r>
              <a:rPr lang="de-DE" sz="2400" b="1" dirty="0"/>
              <a:t>Rahmenvorgabe – GLIEDERUNGSPUNKTE und -INHALT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15</a:t>
            </a:fld>
            <a:endParaRPr lang="de-DE"/>
          </a:p>
        </p:txBody>
      </p:sp>
      <p:sp>
        <p:nvSpPr>
          <p:cNvPr id="8" name="Fußzeilenplatzhalter 6"/>
          <p:cNvSpPr>
            <a:spLocks noGrp="1"/>
          </p:cNvSpPr>
          <p:nvPr>
            <p:ph type="ftr" sz="quarter" idx="4294967295"/>
          </p:nvPr>
        </p:nvSpPr>
        <p:spPr>
          <a:xfrm>
            <a:off x="3347864" y="6226224"/>
            <a:ext cx="2880320" cy="620688"/>
          </a:xfrm>
        </p:spPr>
        <p:txBody>
          <a:bodyPr vert="horz" lIns="91440" tIns="45720" rIns="91440" bIns="45720" rtlCol="0" anchor="ctr"/>
          <a:lstStyle/>
          <a:p>
            <a:pPr algn="l"/>
            <a:r>
              <a:rPr lang="de-DE"/>
              <a:t>Rahmenvorgabe DGS</a:t>
            </a:r>
            <a:endParaRPr lang="de-DE" dirty="0"/>
          </a:p>
        </p:txBody>
      </p:sp>
      <p:sp>
        <p:nvSpPr>
          <p:cNvPr id="5" name="Inhaltsplatzhalter 2">
            <a:extLst>
              <a:ext uri="{FF2B5EF4-FFF2-40B4-BE49-F238E27FC236}">
                <a16:creationId xmlns:a16="http://schemas.microsoft.com/office/drawing/2014/main" id="{638EBDA3-084E-FDFF-3487-1524ECAD26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10048"/>
            <a:ext cx="8229600" cy="4195216"/>
          </a:xfrm>
        </p:spPr>
        <p:txBody>
          <a:bodyPr>
            <a:normAutofit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de-DE" sz="2400" b="1" dirty="0"/>
              <a:t>Kap. 1: Grundlagen und Ziele</a:t>
            </a:r>
            <a:endParaRPr lang="de-DE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de-DE" sz="2400" b="1" dirty="0"/>
              <a:t>Lehrende im Fach DGS:</a:t>
            </a:r>
          </a:p>
          <a:p>
            <a:r>
              <a:rPr lang="de-DE" sz="2400" dirty="0"/>
              <a:t>Verfügen über </a:t>
            </a:r>
          </a:p>
          <a:p>
            <a:pPr lvl="1"/>
            <a:r>
              <a:rPr lang="de-DE" sz="2400" dirty="0"/>
              <a:t>Sprachkenntnisse der Stufe C1 des Gemeinsamen Europäischen Referenzrahmens für Sprachen,</a:t>
            </a:r>
          </a:p>
          <a:p>
            <a:pPr lvl="1"/>
            <a:r>
              <a:rPr lang="de-DE" sz="2400" dirty="0"/>
              <a:t>Kenntnisse kultureller Aspekte der Gebärdensprachgemeinschaft.</a:t>
            </a:r>
          </a:p>
        </p:txBody>
      </p:sp>
    </p:spTree>
    <p:extLst>
      <p:ext uri="{BB962C8B-B14F-4D97-AF65-F5344CB8AC3E}">
        <p14:creationId xmlns:p14="http://schemas.microsoft.com/office/powerpoint/2010/main" val="29118048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1002" y="897924"/>
            <a:ext cx="7776864" cy="582327"/>
          </a:xfrm>
        </p:spPr>
        <p:txBody>
          <a:bodyPr/>
          <a:lstStyle/>
          <a:p>
            <a:r>
              <a:rPr lang="de-DE" sz="2400" b="1" dirty="0"/>
              <a:t>Rahmenvorgabe – GLIEDERUNGSPUNKTE und -INHALT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16</a:t>
            </a:fld>
            <a:endParaRPr lang="de-DE"/>
          </a:p>
        </p:txBody>
      </p:sp>
      <p:sp>
        <p:nvSpPr>
          <p:cNvPr id="8" name="Fußzeilenplatzhalter 6"/>
          <p:cNvSpPr>
            <a:spLocks noGrp="1"/>
          </p:cNvSpPr>
          <p:nvPr>
            <p:ph type="ftr" sz="quarter" idx="4294967295"/>
          </p:nvPr>
        </p:nvSpPr>
        <p:spPr>
          <a:xfrm>
            <a:off x="3347864" y="6226224"/>
            <a:ext cx="2880320" cy="620688"/>
          </a:xfrm>
        </p:spPr>
        <p:txBody>
          <a:bodyPr vert="horz" lIns="91440" tIns="45720" rIns="91440" bIns="45720" rtlCol="0" anchor="ctr"/>
          <a:lstStyle/>
          <a:p>
            <a:pPr algn="l"/>
            <a:r>
              <a:rPr lang="de-DE"/>
              <a:t>Rahmenvorgabe DGS</a:t>
            </a:r>
            <a:endParaRPr lang="de-DE" dirty="0"/>
          </a:p>
        </p:txBody>
      </p:sp>
      <p:sp>
        <p:nvSpPr>
          <p:cNvPr id="5" name="Inhaltsplatzhalter 2">
            <a:extLst>
              <a:ext uri="{FF2B5EF4-FFF2-40B4-BE49-F238E27FC236}">
                <a16:creationId xmlns:a16="http://schemas.microsoft.com/office/drawing/2014/main" id="{638EBDA3-084E-FDFF-3487-1524ECAD26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10048"/>
            <a:ext cx="8229600" cy="4195216"/>
          </a:xfrm>
        </p:spPr>
        <p:txBody>
          <a:bodyPr>
            <a:normAutofit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de-DE" sz="2400" b="1" dirty="0"/>
              <a:t>Kap. 1: Grundlagen und Ziele</a:t>
            </a:r>
            <a:endParaRPr lang="de-DE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de-DE" sz="2400" b="1" dirty="0"/>
              <a:t>DGS im Kontext schulischer Bildungsarbeit:</a:t>
            </a:r>
          </a:p>
          <a:p>
            <a:r>
              <a:rPr lang="de-DE" sz="2400" dirty="0"/>
              <a:t>Kommunikative Barrierefreiheit als wichtige Voraussetzung für erfolgreiche Bildungsprozesse.</a:t>
            </a:r>
          </a:p>
          <a:p>
            <a:r>
              <a:rPr lang="de-DE" sz="2400" dirty="0"/>
              <a:t>DGS ist seit 2002 als eigenständige, vollwertige Sprache, gleichwertig zur Bildungssprache Deutsch anerkannt (Bundesbehindertengleichstellungsgesetz § 6).</a:t>
            </a:r>
          </a:p>
          <a:p>
            <a:r>
              <a:rPr lang="de-DE" sz="2400" dirty="0"/>
              <a:t>Wesentliche Grundlage für das Leitbild der Schule ist eine positive Grundhaltung aller gegenüber der DGS.</a:t>
            </a:r>
          </a:p>
        </p:txBody>
      </p:sp>
    </p:spTree>
    <p:extLst>
      <p:ext uri="{BB962C8B-B14F-4D97-AF65-F5344CB8AC3E}">
        <p14:creationId xmlns:p14="http://schemas.microsoft.com/office/powerpoint/2010/main" val="27355889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1002" y="897924"/>
            <a:ext cx="7776864" cy="582327"/>
          </a:xfrm>
        </p:spPr>
        <p:txBody>
          <a:bodyPr/>
          <a:lstStyle/>
          <a:p>
            <a:r>
              <a:rPr lang="de-DE" sz="2400" b="1" dirty="0"/>
              <a:t>Rahmenvorgabe – GLIEDERUNGSPUNKTE und -INHALT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17</a:t>
            </a:fld>
            <a:endParaRPr lang="de-DE"/>
          </a:p>
        </p:txBody>
      </p:sp>
      <p:sp>
        <p:nvSpPr>
          <p:cNvPr id="8" name="Fußzeilenplatzhalter 6"/>
          <p:cNvSpPr>
            <a:spLocks noGrp="1"/>
          </p:cNvSpPr>
          <p:nvPr>
            <p:ph type="ftr" sz="quarter" idx="4294967295"/>
          </p:nvPr>
        </p:nvSpPr>
        <p:spPr>
          <a:xfrm>
            <a:off x="3347864" y="6226224"/>
            <a:ext cx="2880320" cy="620688"/>
          </a:xfrm>
        </p:spPr>
        <p:txBody>
          <a:bodyPr vert="horz" lIns="91440" tIns="45720" rIns="91440" bIns="45720" rtlCol="0" anchor="ctr"/>
          <a:lstStyle/>
          <a:p>
            <a:pPr algn="l"/>
            <a:r>
              <a:rPr lang="de-DE"/>
              <a:t>Rahmenvorgabe DGS</a:t>
            </a:r>
            <a:endParaRPr lang="de-DE" dirty="0"/>
          </a:p>
        </p:txBody>
      </p:sp>
      <p:sp>
        <p:nvSpPr>
          <p:cNvPr id="5" name="Inhaltsplatzhalter 2">
            <a:extLst>
              <a:ext uri="{FF2B5EF4-FFF2-40B4-BE49-F238E27FC236}">
                <a16:creationId xmlns:a16="http://schemas.microsoft.com/office/drawing/2014/main" id="{638EBDA3-084E-FDFF-3487-1524ECAD26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10048"/>
            <a:ext cx="8229600" cy="4195216"/>
          </a:xfrm>
        </p:spPr>
        <p:txBody>
          <a:bodyPr>
            <a:normAutofit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de-DE" sz="2400" b="1" dirty="0"/>
              <a:t>Kap. 2: Schülerinnen und Schüler</a:t>
            </a:r>
            <a:endParaRPr lang="de-DE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e-DE" sz="2400" dirty="0"/>
              <a:t>Beschrieben werden die unterschiedlichen Lernausgangslagen der Schülerinnen und Schüler, nicht nur in Bezug auf ihre kommunikativen Kompetenzen.</a:t>
            </a:r>
          </a:p>
        </p:txBody>
      </p:sp>
    </p:spTree>
    <p:extLst>
      <p:ext uri="{BB962C8B-B14F-4D97-AF65-F5344CB8AC3E}">
        <p14:creationId xmlns:p14="http://schemas.microsoft.com/office/powerpoint/2010/main" val="11466994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1002" y="897924"/>
            <a:ext cx="7776864" cy="582327"/>
          </a:xfrm>
        </p:spPr>
        <p:txBody>
          <a:bodyPr/>
          <a:lstStyle/>
          <a:p>
            <a:r>
              <a:rPr lang="de-DE" sz="2400" b="1" dirty="0"/>
              <a:t>Rahmenvorgabe – GLIEDERUNGSPUNKTE und -INHALT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18</a:t>
            </a:fld>
            <a:endParaRPr lang="de-DE"/>
          </a:p>
        </p:txBody>
      </p:sp>
      <p:sp>
        <p:nvSpPr>
          <p:cNvPr id="8" name="Fußzeilenplatzhalter 6"/>
          <p:cNvSpPr>
            <a:spLocks noGrp="1"/>
          </p:cNvSpPr>
          <p:nvPr>
            <p:ph type="ftr" sz="quarter" idx="4294967295"/>
          </p:nvPr>
        </p:nvSpPr>
        <p:spPr>
          <a:xfrm>
            <a:off x="3347864" y="6226224"/>
            <a:ext cx="2880320" cy="620688"/>
          </a:xfrm>
        </p:spPr>
        <p:txBody>
          <a:bodyPr vert="horz" lIns="91440" tIns="45720" rIns="91440" bIns="45720" rtlCol="0" anchor="ctr"/>
          <a:lstStyle/>
          <a:p>
            <a:pPr algn="l"/>
            <a:r>
              <a:rPr lang="de-DE"/>
              <a:t>Rahmenvorgabe DGS</a:t>
            </a:r>
            <a:endParaRPr lang="de-DE" dirty="0"/>
          </a:p>
        </p:txBody>
      </p:sp>
      <p:sp>
        <p:nvSpPr>
          <p:cNvPr id="5" name="Inhaltsplatzhalter 2">
            <a:extLst>
              <a:ext uri="{FF2B5EF4-FFF2-40B4-BE49-F238E27FC236}">
                <a16:creationId xmlns:a16="http://schemas.microsoft.com/office/drawing/2014/main" id="{638EBDA3-084E-FDFF-3487-1524ECAD26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10048"/>
            <a:ext cx="8229600" cy="4195216"/>
          </a:xfrm>
        </p:spPr>
        <p:txBody>
          <a:bodyPr>
            <a:normAutofit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de-DE" sz="2400" b="1" dirty="0"/>
              <a:t>Kap. 3: Identität und Kommunikation</a:t>
            </a:r>
            <a:endParaRPr lang="de-DE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e-DE" sz="2400" dirty="0"/>
              <a:t>Weltaneignung und Identitätsbildung sind auf Interaktion und Kommunikation angewiesen. Dabei ist Sprache das zentrale Instrument.</a:t>
            </a:r>
          </a:p>
          <a:p>
            <a:r>
              <a:rPr lang="de-DE" sz="2400" dirty="0"/>
              <a:t>Kommunikationskompetenz als Basis u. a. zur individuellen Entwicklung, zur Ausbildung eines stabilen Selbstbildes und zur Entwicklung von Zukunftsperspektiven.</a:t>
            </a:r>
          </a:p>
          <a:p>
            <a:r>
              <a:rPr lang="de-DE" sz="2400" dirty="0"/>
              <a:t>Einführung des Begriffes </a:t>
            </a:r>
            <a:r>
              <a:rPr lang="de-DE" sz="2400" i="1" dirty="0"/>
              <a:t>„Taube Menschen“ </a:t>
            </a:r>
            <a:r>
              <a:rPr lang="de-DE" sz="2400" dirty="0"/>
              <a:t>um ein Verständnis einer Behinderung des Hörens in einer nicht diskriminierenden Weise zu vermitteln.</a:t>
            </a:r>
          </a:p>
        </p:txBody>
      </p:sp>
    </p:spTree>
    <p:extLst>
      <p:ext uri="{BB962C8B-B14F-4D97-AF65-F5344CB8AC3E}">
        <p14:creationId xmlns:p14="http://schemas.microsoft.com/office/powerpoint/2010/main" val="30705172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1002" y="897924"/>
            <a:ext cx="7776864" cy="582327"/>
          </a:xfrm>
        </p:spPr>
        <p:txBody>
          <a:bodyPr/>
          <a:lstStyle/>
          <a:p>
            <a:r>
              <a:rPr lang="de-DE" sz="2400" b="1" dirty="0"/>
              <a:t>Rahmenvorgabe – GLIEDERUNGSPUNKTE und -INHALT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19</a:t>
            </a:fld>
            <a:endParaRPr lang="de-DE"/>
          </a:p>
        </p:txBody>
      </p:sp>
      <p:sp>
        <p:nvSpPr>
          <p:cNvPr id="8" name="Fußzeilenplatzhalter 6"/>
          <p:cNvSpPr>
            <a:spLocks noGrp="1"/>
          </p:cNvSpPr>
          <p:nvPr>
            <p:ph type="ftr" sz="quarter" idx="4294967295"/>
          </p:nvPr>
        </p:nvSpPr>
        <p:spPr>
          <a:xfrm>
            <a:off x="3347864" y="6226224"/>
            <a:ext cx="2880320" cy="620688"/>
          </a:xfrm>
        </p:spPr>
        <p:txBody>
          <a:bodyPr vert="horz" lIns="91440" tIns="45720" rIns="91440" bIns="45720" rtlCol="0" anchor="ctr"/>
          <a:lstStyle/>
          <a:p>
            <a:pPr algn="l"/>
            <a:r>
              <a:rPr lang="de-DE"/>
              <a:t>Rahmenvorgabe DGS</a:t>
            </a:r>
            <a:endParaRPr lang="de-DE" dirty="0"/>
          </a:p>
        </p:txBody>
      </p:sp>
      <p:sp>
        <p:nvSpPr>
          <p:cNvPr id="5" name="Inhaltsplatzhalter 2">
            <a:extLst>
              <a:ext uri="{FF2B5EF4-FFF2-40B4-BE49-F238E27FC236}">
                <a16:creationId xmlns:a16="http://schemas.microsoft.com/office/drawing/2014/main" id="{638EBDA3-084E-FDFF-3487-1524ECAD26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195216"/>
          </a:xfrm>
        </p:spPr>
        <p:txBody>
          <a:bodyPr>
            <a:normAutofit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de-DE" sz="2400" b="1" dirty="0"/>
              <a:t>Kap. 4: Grundsätze der Unterrichtsgestaltung</a:t>
            </a:r>
            <a:endParaRPr lang="de-DE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e-DE" sz="2400" dirty="0"/>
              <a:t>Verständnis der DGS als Bildungssprache.</a:t>
            </a:r>
          </a:p>
          <a:p>
            <a:r>
              <a:rPr lang="de-DE" sz="2400" dirty="0"/>
              <a:t>DGS als Bildungssprache ermöglicht die Aneignung von Fachvokabular und Wissen, um sich im Kontext anderer Fachkontexte Wissen anzueignen und dieses adäquat zu vermitteln.</a:t>
            </a:r>
          </a:p>
          <a:p>
            <a:r>
              <a:rPr lang="de-DE" sz="2400" dirty="0"/>
              <a:t>Verantwortung aller Fächer, die bildungssprachlichen Kompetenzen aller Schülerinnen und Schüler als wichtige Voraussetzung zum Lernen und für den Schulerfolg zu entwickeln und zu stärken.</a:t>
            </a:r>
            <a:endParaRPr lang="de-DE" sz="1600" dirty="0"/>
          </a:p>
          <a:p>
            <a:pPr marL="0" indent="0">
              <a:buNone/>
            </a:pPr>
            <a:endParaRPr lang="de-DE" sz="2400" dirty="0"/>
          </a:p>
          <a:p>
            <a:pPr lvl="1"/>
            <a:endParaRPr lang="de-DE" sz="1600" dirty="0"/>
          </a:p>
          <a:p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3984984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dirty="0"/>
              <a:t>Agenda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2</a:t>
            </a:fld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00808"/>
            <a:ext cx="8507288" cy="4320480"/>
          </a:xfrm>
        </p:spPr>
        <p:txBody>
          <a:bodyPr>
            <a:normAutofit lnSpcReduction="10000"/>
          </a:bodyPr>
          <a:lstStyle/>
          <a:p>
            <a:pPr marL="571500" indent="-571500" defTabSz="358775">
              <a:spcBef>
                <a:spcPct val="0"/>
              </a:spcBef>
              <a:buFont typeface="+mj-lt"/>
              <a:buAutoNum type="romanUcPeriod"/>
            </a:pPr>
            <a:endParaRPr lang="de-DE" altLang="de-DE" b="1" dirty="0">
              <a:solidFill>
                <a:srgbClr val="002060"/>
              </a:solidFill>
              <a:cs typeface="Times New Roman" pitchFamily="18" charset="0"/>
            </a:endParaRPr>
          </a:p>
          <a:p>
            <a:pPr marL="571500" indent="-571500" defTabSz="358775">
              <a:spcBef>
                <a:spcPct val="0"/>
              </a:spcBef>
              <a:buFont typeface="+mj-lt"/>
              <a:buAutoNum type="romanUcPeriod"/>
            </a:pPr>
            <a:r>
              <a:rPr lang="de-DE" altLang="de-DE" b="1" dirty="0">
                <a:solidFill>
                  <a:srgbClr val="002060"/>
                </a:solidFill>
                <a:cs typeface="Times New Roman" pitchFamily="18" charset="0"/>
              </a:rPr>
              <a:t>Rahmenvorgabe das Fach DGS an Förderschulen und Schulen des Gemeinsamen Lernens in Nordrhein-Westfalen</a:t>
            </a:r>
            <a:br>
              <a:rPr lang="de-DE" altLang="de-DE" b="1" dirty="0">
                <a:solidFill>
                  <a:srgbClr val="002060"/>
                </a:solidFill>
                <a:cs typeface="Times New Roman" pitchFamily="18" charset="0"/>
              </a:rPr>
            </a:br>
            <a:endParaRPr lang="de-DE" altLang="de-DE" b="1" dirty="0">
              <a:solidFill>
                <a:srgbClr val="002060"/>
              </a:solidFill>
              <a:cs typeface="Times New Roman" pitchFamily="18" charset="0"/>
            </a:endParaRPr>
          </a:p>
          <a:p>
            <a:pPr marL="571500" indent="-571500" defTabSz="358775">
              <a:spcBef>
                <a:spcPct val="0"/>
              </a:spcBef>
              <a:buFont typeface="+mj-lt"/>
              <a:buAutoNum type="romanUcPeriod"/>
            </a:pPr>
            <a:r>
              <a:rPr lang="de-DE" altLang="de-DE" b="1" dirty="0">
                <a:solidFill>
                  <a:srgbClr val="002060"/>
                </a:solidFill>
                <a:cs typeface="Times New Roman" pitchFamily="18" charset="0"/>
              </a:rPr>
              <a:t>Informationen zum Aufbau und der Systematik der Rahmenvorgabe</a:t>
            </a:r>
            <a:br>
              <a:rPr lang="de-DE" altLang="de-DE" b="1" dirty="0">
                <a:solidFill>
                  <a:srgbClr val="002060"/>
                </a:solidFill>
                <a:cs typeface="Times New Roman" pitchFamily="18" charset="0"/>
              </a:rPr>
            </a:br>
            <a:endParaRPr lang="de-DE" altLang="de-DE" b="1" dirty="0">
              <a:solidFill>
                <a:srgbClr val="002060"/>
              </a:solidFill>
              <a:cs typeface="Times New Roman" pitchFamily="18" charset="0"/>
            </a:endParaRPr>
          </a:p>
          <a:p>
            <a:pPr marL="571500" indent="-571500" defTabSz="358775">
              <a:spcBef>
                <a:spcPct val="0"/>
              </a:spcBef>
              <a:buFont typeface="+mj-lt"/>
              <a:buAutoNum type="romanUcPeriod"/>
            </a:pPr>
            <a:r>
              <a:rPr lang="de-DE" altLang="de-DE" b="1" dirty="0">
                <a:solidFill>
                  <a:srgbClr val="002060"/>
                </a:solidFill>
                <a:cs typeface="Times New Roman" pitchFamily="18" charset="0"/>
              </a:rPr>
              <a:t>Allgemeine Hinweise zur Rahmenvorgabe</a:t>
            </a:r>
            <a:br>
              <a:rPr lang="de-DE" altLang="de-DE" b="1" dirty="0">
                <a:solidFill>
                  <a:srgbClr val="002060"/>
                </a:solidFill>
                <a:cs typeface="Times New Roman" pitchFamily="18" charset="0"/>
              </a:rPr>
            </a:br>
            <a:r>
              <a:rPr lang="de-DE" altLang="de-DE" b="1" dirty="0">
                <a:solidFill>
                  <a:srgbClr val="002060"/>
                </a:solidFill>
                <a:cs typeface="Times New Roman" pitchFamily="18" charset="0"/>
              </a:rPr>
              <a:t>			- Gliederungspunkte und -inhalte</a:t>
            </a:r>
          </a:p>
          <a:p>
            <a:pPr marL="0" indent="0" defTabSz="358775">
              <a:spcBef>
                <a:spcPct val="0"/>
              </a:spcBef>
              <a:buNone/>
            </a:pPr>
            <a:endParaRPr lang="de-DE" altLang="de-DE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5809E2D-71F6-E144-078F-7980FD92B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Rahmenvorgabe DGS</a:t>
            </a:r>
          </a:p>
        </p:txBody>
      </p:sp>
    </p:spTree>
    <p:extLst>
      <p:ext uri="{BB962C8B-B14F-4D97-AF65-F5344CB8AC3E}">
        <p14:creationId xmlns:p14="http://schemas.microsoft.com/office/powerpoint/2010/main" val="5914295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1002" y="897924"/>
            <a:ext cx="7776864" cy="582327"/>
          </a:xfrm>
        </p:spPr>
        <p:txBody>
          <a:bodyPr/>
          <a:lstStyle/>
          <a:p>
            <a:r>
              <a:rPr lang="de-DE" sz="2400" b="1" dirty="0"/>
              <a:t>Rahmenvorgabe – GLIEDERUNGSPUNKTE und -INHALT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20</a:t>
            </a:fld>
            <a:endParaRPr lang="de-DE"/>
          </a:p>
        </p:txBody>
      </p:sp>
      <p:sp>
        <p:nvSpPr>
          <p:cNvPr id="8" name="Fußzeilenplatzhalter 6"/>
          <p:cNvSpPr>
            <a:spLocks noGrp="1"/>
          </p:cNvSpPr>
          <p:nvPr>
            <p:ph type="ftr" sz="quarter" idx="4294967295"/>
          </p:nvPr>
        </p:nvSpPr>
        <p:spPr>
          <a:xfrm>
            <a:off x="3347864" y="6226224"/>
            <a:ext cx="2880320" cy="620688"/>
          </a:xfrm>
        </p:spPr>
        <p:txBody>
          <a:bodyPr vert="horz" lIns="91440" tIns="45720" rIns="91440" bIns="45720" rtlCol="0" anchor="ctr"/>
          <a:lstStyle/>
          <a:p>
            <a:pPr algn="l"/>
            <a:r>
              <a:rPr lang="de-DE"/>
              <a:t>Rahmenvorgabe DGS</a:t>
            </a:r>
            <a:endParaRPr lang="de-DE" dirty="0"/>
          </a:p>
        </p:txBody>
      </p:sp>
      <p:sp>
        <p:nvSpPr>
          <p:cNvPr id="5" name="Inhaltsplatzhalter 2">
            <a:extLst>
              <a:ext uri="{FF2B5EF4-FFF2-40B4-BE49-F238E27FC236}">
                <a16:creationId xmlns:a16="http://schemas.microsoft.com/office/drawing/2014/main" id="{638EBDA3-084E-FDFF-3487-1524ECAD26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195216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de-DE" sz="2400" b="1" dirty="0"/>
              <a:t>Kap. 4: Grundsätze der Unterrichtsgestaltung</a:t>
            </a:r>
            <a:endParaRPr lang="de-DE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e-DE" sz="2400" dirty="0"/>
              <a:t>Unterricht </a:t>
            </a:r>
          </a:p>
          <a:p>
            <a:pPr lvl="1"/>
            <a:r>
              <a:rPr lang="de-DE" sz="2400" dirty="0"/>
              <a:t>erweitert gleichermaßen Erwerb und Weiterentwicklung gebärdensprachlicher kommunikativer Kompetenzen,</a:t>
            </a:r>
          </a:p>
          <a:p>
            <a:pPr lvl="1"/>
            <a:r>
              <a:rPr lang="de-DE" sz="2400" dirty="0"/>
              <a:t>eröffnet Zugänge zu kulturellen Aspekten der Gebärdensprachgemeinschaft, </a:t>
            </a:r>
          </a:p>
          <a:p>
            <a:pPr lvl="1"/>
            <a:r>
              <a:rPr lang="de-DE" sz="2400" dirty="0"/>
              <a:t>orientiert sich sowohl für den Erwerb der DGS als Basis- oder auch Zielsprache zunehmend am Prinzip der funktionalen Einsprachigkeit, </a:t>
            </a:r>
          </a:p>
          <a:p>
            <a:pPr lvl="1"/>
            <a:r>
              <a:rPr lang="de-DE" sz="2400" dirty="0"/>
              <a:t>nutzt authentische Sprachverwendungssituationen.</a:t>
            </a:r>
            <a:endParaRPr lang="de-DE" sz="1600" dirty="0"/>
          </a:p>
          <a:p>
            <a:pPr marL="0" indent="0">
              <a:buNone/>
            </a:pPr>
            <a:endParaRPr lang="de-DE" sz="2400" dirty="0"/>
          </a:p>
          <a:p>
            <a:pPr lvl="1"/>
            <a:endParaRPr lang="de-DE" sz="1600" dirty="0"/>
          </a:p>
          <a:p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28699545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1002" y="897924"/>
            <a:ext cx="7776864" cy="582327"/>
          </a:xfrm>
        </p:spPr>
        <p:txBody>
          <a:bodyPr/>
          <a:lstStyle/>
          <a:p>
            <a:r>
              <a:rPr lang="de-DE" sz="2400" b="1" dirty="0"/>
              <a:t>Rahmenvorgabe – GLIEDERUNGSPUNKTE und -INHALT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21</a:t>
            </a:fld>
            <a:endParaRPr lang="de-DE"/>
          </a:p>
        </p:txBody>
      </p:sp>
      <p:sp>
        <p:nvSpPr>
          <p:cNvPr id="8" name="Fußzeilenplatzhalter 6"/>
          <p:cNvSpPr>
            <a:spLocks noGrp="1"/>
          </p:cNvSpPr>
          <p:nvPr>
            <p:ph type="ftr" sz="quarter" idx="4294967295"/>
          </p:nvPr>
        </p:nvSpPr>
        <p:spPr>
          <a:xfrm>
            <a:off x="3347864" y="6226224"/>
            <a:ext cx="2880320" cy="620688"/>
          </a:xfrm>
        </p:spPr>
        <p:txBody>
          <a:bodyPr vert="horz" lIns="91440" tIns="45720" rIns="91440" bIns="45720" rtlCol="0" anchor="ctr"/>
          <a:lstStyle/>
          <a:p>
            <a:pPr algn="l"/>
            <a:r>
              <a:rPr lang="de-DE"/>
              <a:t>Rahmenvorgabe DGS</a:t>
            </a:r>
            <a:endParaRPr lang="de-DE" dirty="0"/>
          </a:p>
        </p:txBody>
      </p:sp>
      <p:sp>
        <p:nvSpPr>
          <p:cNvPr id="5" name="Inhaltsplatzhalter 2">
            <a:extLst>
              <a:ext uri="{FF2B5EF4-FFF2-40B4-BE49-F238E27FC236}">
                <a16:creationId xmlns:a16="http://schemas.microsoft.com/office/drawing/2014/main" id="{638EBDA3-084E-FDFF-3487-1524ECAD26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195216"/>
          </a:xfrm>
        </p:spPr>
        <p:txBody>
          <a:bodyPr>
            <a:normAutofit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de-DE" sz="2400" b="1" dirty="0"/>
              <a:t>Kap. 4: Grundsätze der Unterrichtsgestaltung</a:t>
            </a:r>
            <a:endParaRPr lang="de-DE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e-DE" sz="2400" dirty="0"/>
              <a:t>Erwerb von Selbstkompetenzen und sozialen Kompetenzen analog anderer Unterrichtsfächer.</a:t>
            </a:r>
          </a:p>
          <a:p>
            <a:r>
              <a:rPr lang="de-DE" sz="2400" dirty="0"/>
              <a:t>Zentral ist der Erwerb von Medienkompetenz.</a:t>
            </a:r>
          </a:p>
          <a:p>
            <a:r>
              <a:rPr lang="de-DE" sz="2400" dirty="0"/>
              <a:t>Schriftlichkeit kommt im Medialen Gebärden zum </a:t>
            </a:r>
            <a:r>
              <a:rPr lang="de-DE" sz="2400" dirty="0" smtClean="0"/>
              <a:t>Ausdruck, Texte </a:t>
            </a:r>
            <a:r>
              <a:rPr lang="de-DE" sz="2400" dirty="0"/>
              <a:t>werden dabei digital festgehalten.</a:t>
            </a:r>
          </a:p>
          <a:p>
            <a:r>
              <a:rPr lang="de-DE" sz="2400" dirty="0"/>
              <a:t>Bestimmung der Lernausgangslage durch gezielte Diagnostik u. a. mit Unterstützung der Unterrichtsvorgabe als Basis für individuelle Lern- und Entwicklungsplanung (Förderplanung).</a:t>
            </a:r>
            <a:endParaRPr lang="de-DE" sz="1600" dirty="0"/>
          </a:p>
          <a:p>
            <a:pPr marL="0" indent="0">
              <a:buNone/>
            </a:pPr>
            <a:endParaRPr lang="de-DE" sz="2400" dirty="0"/>
          </a:p>
          <a:p>
            <a:pPr lvl="1"/>
            <a:endParaRPr lang="de-DE" sz="1600" dirty="0"/>
          </a:p>
          <a:p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13691812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1002" y="897924"/>
            <a:ext cx="7776864" cy="582327"/>
          </a:xfrm>
        </p:spPr>
        <p:txBody>
          <a:bodyPr/>
          <a:lstStyle/>
          <a:p>
            <a:r>
              <a:rPr lang="de-DE" sz="2400" b="1" dirty="0"/>
              <a:t>Rahmenvorgabe – GLIEDERUNGSPUNKTE und -INHALT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22</a:t>
            </a:fld>
            <a:endParaRPr lang="de-DE"/>
          </a:p>
        </p:txBody>
      </p:sp>
      <p:sp>
        <p:nvSpPr>
          <p:cNvPr id="8" name="Fußzeilenplatzhalter 6"/>
          <p:cNvSpPr>
            <a:spLocks noGrp="1"/>
          </p:cNvSpPr>
          <p:nvPr>
            <p:ph type="ftr" sz="quarter" idx="4294967295"/>
          </p:nvPr>
        </p:nvSpPr>
        <p:spPr>
          <a:xfrm>
            <a:off x="3347864" y="6226224"/>
            <a:ext cx="2880320" cy="620688"/>
          </a:xfrm>
        </p:spPr>
        <p:txBody>
          <a:bodyPr vert="horz" lIns="91440" tIns="45720" rIns="91440" bIns="45720" rtlCol="0" anchor="ctr"/>
          <a:lstStyle/>
          <a:p>
            <a:pPr algn="l"/>
            <a:r>
              <a:rPr lang="de-DE"/>
              <a:t>Rahmenvorgabe DGS</a:t>
            </a:r>
            <a:endParaRPr lang="de-DE" dirty="0"/>
          </a:p>
        </p:txBody>
      </p:sp>
      <p:sp>
        <p:nvSpPr>
          <p:cNvPr id="5" name="Inhaltsplatzhalter 2">
            <a:extLst>
              <a:ext uri="{FF2B5EF4-FFF2-40B4-BE49-F238E27FC236}">
                <a16:creationId xmlns:a16="http://schemas.microsoft.com/office/drawing/2014/main" id="{638EBDA3-084E-FDFF-3487-1524ECAD26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195216"/>
          </a:xfrm>
        </p:spPr>
        <p:txBody>
          <a:bodyPr>
            <a:normAutofit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de-DE" sz="2400" b="1" dirty="0"/>
              <a:t>Kap. 5: Schulinterne Planung und Umsetzung, Koordination und Weiterentwicklung</a:t>
            </a:r>
            <a:endParaRPr lang="de-DE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e-DE" sz="2400" dirty="0"/>
              <a:t>Der Prozess von Planung, Koordination und </a:t>
            </a:r>
            <a:r>
              <a:rPr lang="de-DE" sz="2400" dirty="0" err="1"/>
              <a:t>Weiterent</a:t>
            </a:r>
            <a:r>
              <a:rPr lang="de-DE" sz="2400" dirty="0"/>
              <a:t>-wicklung vollzieht sich auf drei Ebenen:</a:t>
            </a:r>
          </a:p>
          <a:p>
            <a:pPr lvl="1"/>
            <a:r>
              <a:rPr lang="de-DE" sz="2400" dirty="0"/>
              <a:t>der curricularen und schulprogrammatischen,</a:t>
            </a:r>
          </a:p>
          <a:p>
            <a:pPr lvl="1"/>
            <a:r>
              <a:rPr lang="de-DE" sz="2400" dirty="0"/>
              <a:t>der personalen und organisatorischen und</a:t>
            </a:r>
          </a:p>
          <a:p>
            <a:pPr lvl="1"/>
            <a:r>
              <a:rPr lang="de-DE" sz="2400" dirty="0"/>
              <a:t>der außerunterrichtlichen und außerschulischen Ebene.</a:t>
            </a:r>
          </a:p>
          <a:p>
            <a:pPr marL="0" indent="0">
              <a:buNone/>
            </a:pPr>
            <a:endParaRPr lang="de-DE" sz="2400" dirty="0"/>
          </a:p>
          <a:p>
            <a:pPr lvl="1"/>
            <a:endParaRPr lang="de-DE" sz="1600" dirty="0"/>
          </a:p>
          <a:p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31469968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1002" y="897924"/>
            <a:ext cx="7776864" cy="582327"/>
          </a:xfrm>
        </p:spPr>
        <p:txBody>
          <a:bodyPr/>
          <a:lstStyle/>
          <a:p>
            <a:r>
              <a:rPr lang="de-DE" sz="2400" b="1" dirty="0"/>
              <a:t>Rahmenvorgabe – GLIEDERUNGSPUNKTE und -INHALT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23</a:t>
            </a:fld>
            <a:endParaRPr lang="de-DE"/>
          </a:p>
        </p:txBody>
      </p:sp>
      <p:sp>
        <p:nvSpPr>
          <p:cNvPr id="8" name="Fußzeilenplatzhalter 6"/>
          <p:cNvSpPr>
            <a:spLocks noGrp="1"/>
          </p:cNvSpPr>
          <p:nvPr>
            <p:ph type="ftr" sz="quarter" idx="4294967295"/>
          </p:nvPr>
        </p:nvSpPr>
        <p:spPr>
          <a:xfrm>
            <a:off x="3347864" y="6226224"/>
            <a:ext cx="2880320" cy="620688"/>
          </a:xfrm>
        </p:spPr>
        <p:txBody>
          <a:bodyPr vert="horz" lIns="91440" tIns="45720" rIns="91440" bIns="45720" rtlCol="0" anchor="ctr"/>
          <a:lstStyle/>
          <a:p>
            <a:pPr algn="l"/>
            <a:r>
              <a:rPr lang="de-DE"/>
              <a:t>Rahmenvorgabe DGS</a:t>
            </a:r>
            <a:endParaRPr lang="de-DE" dirty="0"/>
          </a:p>
        </p:txBody>
      </p:sp>
      <p:sp>
        <p:nvSpPr>
          <p:cNvPr id="5" name="Inhaltsplatzhalter 2">
            <a:extLst>
              <a:ext uri="{FF2B5EF4-FFF2-40B4-BE49-F238E27FC236}">
                <a16:creationId xmlns:a16="http://schemas.microsoft.com/office/drawing/2014/main" id="{638EBDA3-084E-FDFF-3487-1524ECAD26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28800"/>
            <a:ext cx="8363272" cy="4195216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de-DE" sz="2400" b="1" dirty="0"/>
              <a:t>Kap. 5: Schulinterne Planung und Umsetzung, Koordination und Weiterentwicklung</a:t>
            </a:r>
            <a:endParaRPr lang="de-DE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e-DE" sz="2400" dirty="0"/>
              <a:t>Mögliche standortbezogene schulische Handlungsfelder zur qualitativen Absicherung des Faches DGS werden aufgeführt und im</a:t>
            </a:r>
          </a:p>
          <a:p>
            <a:pPr marL="0" indent="0">
              <a:buNone/>
            </a:pPr>
            <a:r>
              <a:rPr lang="de-DE" sz="2400" b="1" dirty="0"/>
              <a:t>Kap. 6: Anhang: Mögliche Handlungsfelder der Schulentwicklung</a:t>
            </a:r>
            <a:endParaRPr lang="de-DE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e-DE" sz="2400" dirty="0"/>
              <a:t>durch eine beispielhafte detaillierte Aufzählung möglicher Handlungsfelder im Rahmen einer Checkliste ergänzt.</a:t>
            </a:r>
          </a:p>
          <a:p>
            <a:r>
              <a:rPr lang="de-DE" sz="2400" dirty="0"/>
              <a:t>Der Schulinterne Lehrplan kann den Anhang zur Qualitätssicherung und Evaluation nutzen.</a:t>
            </a:r>
          </a:p>
          <a:p>
            <a:endParaRPr lang="de-DE" sz="2400" dirty="0"/>
          </a:p>
          <a:p>
            <a:pPr marL="0" indent="0">
              <a:buNone/>
            </a:pPr>
            <a:endParaRPr lang="de-DE" sz="2400" dirty="0"/>
          </a:p>
          <a:p>
            <a:pPr lvl="1"/>
            <a:endParaRPr lang="de-DE" sz="1600" dirty="0"/>
          </a:p>
          <a:p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14105180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de-DE" b="1" dirty="0"/>
          </a:p>
          <a:p>
            <a:pPr marL="0" indent="0" algn="ctr">
              <a:buNone/>
            </a:pPr>
            <a:r>
              <a:rPr lang="de-DE" sz="3600" b="1" dirty="0"/>
              <a:t>Herzlichen Dank für </a:t>
            </a:r>
            <a:r>
              <a:rPr lang="de-DE" sz="3600" b="1"/>
              <a:t>Ihre Aufmerksamkeit!</a:t>
            </a:r>
            <a:endParaRPr lang="de-DE" sz="3600" b="1" dirty="0"/>
          </a:p>
          <a:p>
            <a:pPr marL="0" indent="0" algn="ctr">
              <a:buNone/>
            </a:pPr>
            <a:endParaRPr lang="de-DE" sz="3600" b="1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Rahmenvorgabe DGS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24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2067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2924944"/>
            <a:ext cx="8352928" cy="3024336"/>
          </a:xfrm>
        </p:spPr>
        <p:txBody>
          <a:bodyPr/>
          <a:lstStyle/>
          <a:p>
            <a:pPr defTabSz="358775"/>
            <a:r>
              <a:rPr lang="de-DE" sz="2800" dirty="0">
                <a:solidFill>
                  <a:srgbClr val="002060"/>
                </a:solidFill>
                <a:latin typeface="+mn-lt"/>
                <a:ea typeface="+mn-ea"/>
                <a:cs typeface="Times New Roman" pitchFamily="18" charset="0"/>
              </a:rPr>
              <a:t>I. 	Rahmenvorgabe das Fach DGS an Förderschulen und Schulen des Gemeinsamen Lernens in Nordrhein-Westfalen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AC92D79-8E9D-4B87-E298-ABD8C309C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Rahmenvorgabe DGS</a:t>
            </a:r>
          </a:p>
        </p:txBody>
      </p:sp>
    </p:spTree>
    <p:extLst>
      <p:ext uri="{BB962C8B-B14F-4D97-AF65-F5344CB8AC3E}">
        <p14:creationId xmlns:p14="http://schemas.microsoft.com/office/powerpoint/2010/main" val="415047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400" b="1" dirty="0"/>
              <a:t>Entwicklung von Rahmen- und Unterrichtsvorgabe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39552" y="1628800"/>
            <a:ext cx="8075240" cy="4392488"/>
          </a:xfrm>
        </p:spPr>
        <p:txBody>
          <a:bodyPr>
            <a:normAutofit/>
          </a:bodyPr>
          <a:lstStyle/>
          <a:p>
            <a:pPr marL="0" indent="0">
              <a:spcBef>
                <a:spcPts val="580"/>
              </a:spcBef>
              <a:buNone/>
            </a:pPr>
            <a:r>
              <a:rPr lang="de-DE" sz="2400" b="1" dirty="0"/>
              <a:t>Referenz:</a:t>
            </a:r>
          </a:p>
          <a:p>
            <a:pPr>
              <a:spcBef>
                <a:spcPts val="580"/>
              </a:spcBef>
            </a:pPr>
            <a:r>
              <a:rPr lang="de-DE" sz="2400" dirty="0"/>
              <a:t>Orientierung an den „Empfehlungen zu curricularen Vorgaben eines kompetenzorientierten Wahlpflicht- oder Wahlfaches „Deutsche Gebärdensprache (DGS)“ für die Sekundarstufe I</a:t>
            </a:r>
            <a:r>
              <a:rPr lang="de-DE" sz="2400" dirty="0" smtClean="0"/>
              <a:t>“ der </a:t>
            </a:r>
            <a:r>
              <a:rPr lang="de-DE" sz="2400" dirty="0"/>
              <a:t>Kultusministerkonferenz vom 07.10.2021</a:t>
            </a:r>
            <a:endParaRPr lang="de-DE" sz="2400" i="1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Rahmenvorgabe DGS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62365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39552" y="1628800"/>
            <a:ext cx="8075240" cy="4392488"/>
          </a:xfrm>
        </p:spPr>
        <p:txBody>
          <a:bodyPr>
            <a:normAutofit/>
          </a:bodyPr>
          <a:lstStyle/>
          <a:p>
            <a:pPr marL="0" indent="0">
              <a:spcBef>
                <a:spcPts val="580"/>
              </a:spcBef>
              <a:buNone/>
            </a:pPr>
            <a:r>
              <a:rPr lang="de-DE" sz="2400" b="1" dirty="0"/>
              <a:t>Zielsetzung:</a:t>
            </a:r>
          </a:p>
          <a:p>
            <a:pPr>
              <a:spcBef>
                <a:spcPts val="580"/>
              </a:spcBef>
            </a:pPr>
            <a:r>
              <a:rPr lang="de-DE" sz="2400" dirty="0"/>
              <a:t>Fachliche Grundlagen für ein Fach DGS.</a:t>
            </a:r>
          </a:p>
          <a:p>
            <a:pPr>
              <a:spcBef>
                <a:spcPts val="580"/>
              </a:spcBef>
            </a:pPr>
            <a:r>
              <a:rPr lang="de-DE" sz="2400" dirty="0"/>
              <a:t>Grundlegung einer bimodal-mehrsprachigen Kommunikationskompetenz. </a:t>
            </a:r>
          </a:p>
          <a:p>
            <a:pPr>
              <a:spcBef>
                <a:spcPts val="580"/>
              </a:spcBef>
            </a:pPr>
            <a:r>
              <a:rPr lang="de-DE" sz="2400" dirty="0"/>
              <a:t>Unterstützung selbstständiger sowie aktiver Teilhabe und Partizipation der Schülerinnen und Schüler.</a:t>
            </a:r>
          </a:p>
          <a:p>
            <a:pPr>
              <a:spcBef>
                <a:spcPts val="580"/>
              </a:spcBef>
            </a:pPr>
            <a:endParaRPr lang="de-DE" dirty="0"/>
          </a:p>
          <a:p>
            <a:pPr marL="0" indent="0">
              <a:spcBef>
                <a:spcPts val="580"/>
              </a:spcBef>
              <a:buNone/>
            </a:pP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Rahmenvorgabe DGS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5</a:t>
            </a:fld>
            <a:endParaRPr lang="de-DE"/>
          </a:p>
        </p:txBody>
      </p:sp>
      <p:sp>
        <p:nvSpPr>
          <p:cNvPr id="8" name="Titel 7">
            <a:extLst>
              <a:ext uri="{FF2B5EF4-FFF2-40B4-BE49-F238E27FC236}">
                <a16:creationId xmlns:a16="http://schemas.microsoft.com/office/drawing/2014/main" id="{01B14566-ABE6-E60D-C87B-EEA6C6528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400" b="1" dirty="0"/>
              <a:t>Entwicklung von Rahmen- und Unterrichtsvorgabe</a:t>
            </a:r>
          </a:p>
        </p:txBody>
      </p:sp>
    </p:spTree>
    <p:extLst>
      <p:ext uri="{BB962C8B-B14F-4D97-AF65-F5344CB8AC3E}">
        <p14:creationId xmlns:p14="http://schemas.microsoft.com/office/powerpoint/2010/main" val="30565784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400" b="1" dirty="0"/>
              <a:t>Funktion der Rahmenvorgabe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39552" y="1628800"/>
            <a:ext cx="8075240" cy="4392488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580"/>
              </a:spcBef>
              <a:buNone/>
            </a:pPr>
            <a:r>
              <a:rPr lang="de-DE" sz="2600" dirty="0"/>
              <a:t>Die Verordnung über die sonderpädagogische Förderung, den Hausunterricht und die Klinikschule (Ausbildungsordnung sonderpädagogische Förderung – AO-SF) gibt </a:t>
            </a:r>
            <a:r>
              <a:rPr lang="de-DE" sz="2600" b="1" dirty="0"/>
              <a:t>Regelungen zu Angebot und Organisation des Faches DGS</a:t>
            </a:r>
            <a:r>
              <a:rPr lang="de-DE" sz="2600" dirty="0"/>
              <a:t>.  </a:t>
            </a:r>
            <a:r>
              <a:rPr lang="de-DE" sz="1800" dirty="0"/>
              <a:t/>
            </a:r>
            <a:br>
              <a:rPr lang="de-DE" sz="1800" dirty="0"/>
            </a:br>
            <a:endParaRPr lang="de-DE" sz="1800" dirty="0"/>
          </a:p>
          <a:p>
            <a:pPr marL="0" indent="0">
              <a:spcBef>
                <a:spcPts val="580"/>
              </a:spcBef>
              <a:buNone/>
            </a:pPr>
            <a:r>
              <a:rPr lang="de-DE" sz="2600" dirty="0"/>
              <a:t>	Durch RVG </a:t>
            </a:r>
            <a:r>
              <a:rPr lang="de-DE" sz="2600" b="1" dirty="0"/>
              <a:t>Schaffung fachlicher Grundlagen zur Etablierung des Faches DGS und der DGS als Schulsprache </a:t>
            </a:r>
            <a:r>
              <a:rPr lang="de-DE" sz="2600" dirty="0"/>
              <a:t>an Förderschulen mit dem sonderpädagogischen Förderschwerpunkt Hören und Kommunikation </a:t>
            </a:r>
            <a:r>
              <a:rPr lang="de-DE" sz="2600" dirty="0">
                <a:solidFill>
                  <a:schemeClr val="bg1">
                    <a:lumMod val="50000"/>
                  </a:schemeClr>
                </a:solidFill>
              </a:rPr>
              <a:t>(und an Orten des Gemeinsamen Lernens).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Rahmenvorgabe DGS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6</a:t>
            </a:fld>
            <a:endParaRPr lang="de-DE"/>
          </a:p>
        </p:txBody>
      </p:sp>
      <p:sp>
        <p:nvSpPr>
          <p:cNvPr id="4" name="Pfeil: nach rechts 3">
            <a:extLst>
              <a:ext uri="{FF2B5EF4-FFF2-40B4-BE49-F238E27FC236}">
                <a16:creationId xmlns:a16="http://schemas.microsoft.com/office/drawing/2014/main" id="{DA2ECCFE-4098-8EA7-0BC0-F82836028B23}"/>
              </a:ext>
            </a:extLst>
          </p:cNvPr>
          <p:cNvSpPr/>
          <p:nvPr/>
        </p:nvSpPr>
        <p:spPr>
          <a:xfrm>
            <a:off x="683568" y="3825044"/>
            <a:ext cx="792088" cy="326813"/>
          </a:xfrm>
          <a:prstGeom prst="rightArrow">
            <a:avLst/>
          </a:prstGeom>
          <a:solidFill>
            <a:srgbClr val="DA8F0B"/>
          </a:solidFill>
          <a:ln>
            <a:solidFill>
              <a:srgbClr val="DA8F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6133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Grundlagen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Rahmenvorgabe DGS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7</a:t>
            </a:fld>
            <a:endParaRPr lang="de-DE"/>
          </a:p>
        </p:txBody>
      </p:sp>
      <p:sp>
        <p:nvSpPr>
          <p:cNvPr id="12" name="Inhaltsplatzhalter 11">
            <a:extLst>
              <a:ext uri="{FF2B5EF4-FFF2-40B4-BE49-F238E27FC236}">
                <a16:creationId xmlns:a16="http://schemas.microsoft.com/office/drawing/2014/main" id="{FC4A1B2F-E13D-0F79-708E-82252FD7A8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400" dirty="0"/>
              <a:t>DGS ist die Sprache der deutschen Gebärdensprach-gemeinschaft, in der </a:t>
            </a:r>
            <a:r>
              <a:rPr lang="de-DE" sz="2400" i="1" dirty="0"/>
              <a:t>Taube Menschen </a:t>
            </a:r>
            <a:r>
              <a:rPr lang="de-DE" sz="2400" dirty="0"/>
              <a:t>leben. </a:t>
            </a:r>
            <a:br>
              <a:rPr lang="de-DE" sz="2400" dirty="0"/>
            </a:br>
            <a:endParaRPr lang="de-DE" sz="2400" dirty="0"/>
          </a:p>
          <a:p>
            <a:r>
              <a:rPr lang="de-DE" sz="2400" dirty="0"/>
              <a:t>Durch DGS wird u. a. der Zugang zu Bildungsprozessen unterstützt.</a:t>
            </a:r>
            <a:br>
              <a:rPr lang="de-DE" sz="2400" dirty="0"/>
            </a:br>
            <a:endParaRPr lang="de-DE" sz="2400" dirty="0"/>
          </a:p>
          <a:p>
            <a:r>
              <a:rPr lang="de-DE" sz="2400" dirty="0"/>
              <a:t>Gemäß Artikel 24, Absatz 3 UN-BRK Erwerb aller gebärdensprachlichen Handlungskompetenzen im Fach DGS, die volle und gleichberechtigte Teilhabe an Bildung und Gesellschaft sichern.</a:t>
            </a:r>
          </a:p>
        </p:txBody>
      </p:sp>
    </p:spTree>
    <p:extLst>
      <p:ext uri="{BB962C8B-B14F-4D97-AF65-F5344CB8AC3E}">
        <p14:creationId xmlns:p14="http://schemas.microsoft.com/office/powerpoint/2010/main" val="14370801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2924944"/>
            <a:ext cx="8352928" cy="3024336"/>
          </a:xfrm>
        </p:spPr>
        <p:txBody>
          <a:bodyPr/>
          <a:lstStyle/>
          <a:p>
            <a:pPr defTabSz="358775"/>
            <a:r>
              <a:rPr lang="de-DE" altLang="de-DE" sz="2800" dirty="0">
                <a:solidFill>
                  <a:srgbClr val="002060"/>
                </a:solidFill>
                <a:cs typeface="Times New Roman" pitchFamily="18" charset="0"/>
              </a:rPr>
              <a:t>II.	Informationen zum Aufbau und der Systematik der 	Rahmenvorgabe</a:t>
            </a:r>
            <a:endParaRPr lang="de-DE" sz="2800" dirty="0">
              <a:solidFill>
                <a:srgbClr val="002060"/>
              </a:solidFill>
              <a:latin typeface="+mn-lt"/>
              <a:ea typeface="+mn-ea"/>
              <a:cs typeface="Times New Roman" pitchFamily="18" charset="0"/>
            </a:endParaRP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8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8BF95923-D74E-B4F7-194F-944AC73C5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Rahmenvorgabe DGS</a:t>
            </a:r>
          </a:p>
        </p:txBody>
      </p:sp>
    </p:spTree>
    <p:extLst>
      <p:ext uri="{BB962C8B-B14F-4D97-AF65-F5344CB8AC3E}">
        <p14:creationId xmlns:p14="http://schemas.microsoft.com/office/powerpoint/2010/main" val="23384798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400" b="1" dirty="0"/>
              <a:t>Gestaltungsprinzipien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20506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sz="2400" dirty="0"/>
              <a:t>Die Rahmenvorgabe</a:t>
            </a:r>
          </a:p>
          <a:p>
            <a:r>
              <a:rPr lang="de-DE" sz="2400" dirty="0"/>
              <a:t>greift mit den Themen und Inhalten die Lebenswirklichkeit der Schülerinnen und Schüler auf, </a:t>
            </a:r>
          </a:p>
          <a:p>
            <a:r>
              <a:rPr lang="de-DE" sz="2400" dirty="0"/>
              <a:t>zeigt Anwendungsbereiche der DGS in Schule und Unterricht,</a:t>
            </a:r>
          </a:p>
          <a:p>
            <a:r>
              <a:rPr lang="de-DE" sz="2400" dirty="0"/>
              <a:t>bildet eine differenzierte Grundlage für eine bimodal-mehrsprachige Kommunikationskompetenz.</a:t>
            </a:r>
          </a:p>
          <a:p>
            <a:pPr marL="0" indent="0">
              <a:buNone/>
            </a:pPr>
            <a:r>
              <a:rPr lang="de-DE" sz="2400" dirty="0"/>
              <a:t>		</a:t>
            </a:r>
          </a:p>
          <a:p>
            <a:pPr marL="0" indent="0">
              <a:buNone/>
            </a:pPr>
            <a:r>
              <a:rPr lang="de-DE" sz="2400" dirty="0"/>
              <a:t>	Es wird ermöglicht, dass die Schülerinnen und Schüler sich situationsangemessen und adressatenbezogen in zwei verschiedenen Modalitäten bewegen können:</a:t>
            </a:r>
          </a:p>
          <a:p>
            <a:pPr marL="0" indent="0">
              <a:buNone/>
            </a:pPr>
            <a:r>
              <a:rPr lang="de-DE" sz="2400" dirty="0"/>
              <a:t>In einer Gebärdensprache und einer geschriebenen Sprache.</a:t>
            </a:r>
            <a:br>
              <a:rPr lang="de-DE" sz="2400" dirty="0"/>
            </a:br>
            <a:endParaRPr lang="de-DE" sz="2400" dirty="0"/>
          </a:p>
          <a:p>
            <a:pPr marL="0" indent="0">
              <a:buNone/>
            </a:pPr>
            <a:endParaRPr lang="de-DE" sz="240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9</a:t>
            </a:fld>
            <a:endParaRPr lang="de-DE"/>
          </a:p>
        </p:txBody>
      </p:sp>
      <p:sp>
        <p:nvSpPr>
          <p:cNvPr id="8" name="Fußzeilenplatzhalter 6"/>
          <p:cNvSpPr>
            <a:spLocks noGrp="1"/>
          </p:cNvSpPr>
          <p:nvPr>
            <p:ph type="ftr" sz="quarter" idx="4294967295"/>
          </p:nvPr>
        </p:nvSpPr>
        <p:spPr>
          <a:xfrm>
            <a:off x="3347864" y="6226224"/>
            <a:ext cx="2880320" cy="620688"/>
          </a:xfrm>
        </p:spPr>
        <p:txBody>
          <a:bodyPr vert="horz" lIns="91440" tIns="45720" rIns="91440" bIns="45720" rtlCol="0" anchor="ctr"/>
          <a:lstStyle/>
          <a:p>
            <a:pPr algn="l"/>
            <a:r>
              <a:rPr lang="de-DE"/>
              <a:t>Rahmenvorgabe DGS</a:t>
            </a:r>
            <a:endParaRPr lang="de-DE" dirty="0"/>
          </a:p>
        </p:txBody>
      </p:sp>
      <p:sp>
        <p:nvSpPr>
          <p:cNvPr id="4" name="Pfeil: nach rechts 3">
            <a:extLst>
              <a:ext uri="{FF2B5EF4-FFF2-40B4-BE49-F238E27FC236}">
                <a16:creationId xmlns:a16="http://schemas.microsoft.com/office/drawing/2014/main" id="{682A34D1-160F-B496-37D5-EFCC845FE15A}"/>
              </a:ext>
            </a:extLst>
          </p:cNvPr>
          <p:cNvSpPr/>
          <p:nvPr/>
        </p:nvSpPr>
        <p:spPr>
          <a:xfrm>
            <a:off x="488734" y="4149080"/>
            <a:ext cx="792088" cy="326813"/>
          </a:xfrm>
          <a:prstGeom prst="rightArrow">
            <a:avLst/>
          </a:prstGeom>
          <a:solidFill>
            <a:srgbClr val="DA8F0B"/>
          </a:solidFill>
          <a:ln>
            <a:solidFill>
              <a:srgbClr val="DA8F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9805502"/>
      </p:ext>
    </p:extLst>
  </p:cSld>
  <p:clrMapOvr>
    <a:masterClrMapping/>
  </p:clrMapOvr>
</p:sld>
</file>

<file path=ppt/theme/theme1.xml><?xml version="1.0" encoding="utf-8"?>
<a:theme xmlns:a="http://schemas.openxmlformats.org/drawingml/2006/main" name="QUA-LiS_Vorlage_weiss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QUA-LiS_Vorlage_weiss</Template>
  <TotalTime>0</TotalTime>
  <Words>1196</Words>
  <Application>Microsoft Office PowerPoint</Application>
  <PresentationFormat>Bildschirmpräsentation (4:3)</PresentationFormat>
  <Paragraphs>200</Paragraphs>
  <Slides>24</Slides>
  <Notes>20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24</vt:i4>
      </vt:variant>
    </vt:vector>
  </HeadingPairs>
  <TitlesOfParts>
    <vt:vector size="28" baseType="lpstr">
      <vt:lpstr>Arial</vt:lpstr>
      <vt:lpstr>Calibri</vt:lpstr>
      <vt:lpstr>Times New Roman</vt:lpstr>
      <vt:lpstr>QUA-LiS_Vorlage_weiss</vt:lpstr>
      <vt:lpstr>   Rahmenvorgabe für das Fach Deutsche Gebärdensprache (DGS) </vt:lpstr>
      <vt:lpstr>Agenda</vt:lpstr>
      <vt:lpstr>I.  Rahmenvorgabe das Fach DGS an Förderschulen und Schulen des Gemeinsamen Lernens in Nordrhein-Westfalen</vt:lpstr>
      <vt:lpstr>Entwicklung von Rahmen- und Unterrichtsvorgabe</vt:lpstr>
      <vt:lpstr>Entwicklung von Rahmen- und Unterrichtsvorgabe</vt:lpstr>
      <vt:lpstr>Funktion der Rahmenvorgabe</vt:lpstr>
      <vt:lpstr>Grundlagen</vt:lpstr>
      <vt:lpstr>II. Informationen zum Aufbau und der Systematik der  Rahmenvorgabe</vt:lpstr>
      <vt:lpstr>Gestaltungsprinzipien</vt:lpstr>
      <vt:lpstr>III.  Allgemeine Hinweise zur Rahmenvorgabe    - Gliederungspunkte und -inhalte    </vt:lpstr>
      <vt:lpstr>Gliederung der Rahmenvorgabe</vt:lpstr>
      <vt:lpstr>Rahmenvorgabe – GLIEDERUNGSPUNKTE und -INHALT</vt:lpstr>
      <vt:lpstr>Rahmenvorgabe – GLIEDERUNGSPUNKTE und -INHALT</vt:lpstr>
      <vt:lpstr>Kompetenzmodell</vt:lpstr>
      <vt:lpstr>Rahmenvorgabe – GLIEDERUNGSPUNKTE und -INHALT</vt:lpstr>
      <vt:lpstr>Rahmenvorgabe – GLIEDERUNGSPUNKTE und -INHALT</vt:lpstr>
      <vt:lpstr>Rahmenvorgabe – GLIEDERUNGSPUNKTE und -INHALT</vt:lpstr>
      <vt:lpstr>Rahmenvorgabe – GLIEDERUNGSPUNKTE und -INHALT</vt:lpstr>
      <vt:lpstr>Rahmenvorgabe – GLIEDERUNGSPUNKTE und -INHALT</vt:lpstr>
      <vt:lpstr>Rahmenvorgabe – GLIEDERUNGSPUNKTE und -INHALT</vt:lpstr>
      <vt:lpstr>Rahmenvorgabe – GLIEDERUNGSPUNKTE und -INHALT</vt:lpstr>
      <vt:lpstr>Rahmenvorgabe – GLIEDERUNGSPUNKTE und -INHALT</vt:lpstr>
      <vt:lpstr>Rahmenvorgabe – GLIEDERUNGSPUNKTE und -INHALT</vt:lpstr>
      <vt:lpstr>PowerPoint-Präsentation</vt:lpstr>
    </vt:vector>
  </TitlesOfParts>
  <Company>MSW NRW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Georg Trendel</dc:creator>
  <cp:lastModifiedBy>Esser, Susanne</cp:lastModifiedBy>
  <cp:revision>338</cp:revision>
  <cp:lastPrinted>2020-02-05T15:46:30Z</cp:lastPrinted>
  <dcterms:created xsi:type="dcterms:W3CDTF">2018-01-17T08:49:04Z</dcterms:created>
  <dcterms:modified xsi:type="dcterms:W3CDTF">2024-06-13T10:12:49Z</dcterms:modified>
</cp:coreProperties>
</file>