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1" r:id="rId2"/>
  </p:sldMasterIdLst>
  <p:notesMasterIdLst>
    <p:notesMasterId r:id="rId22"/>
  </p:notesMasterIdLst>
  <p:handoutMasterIdLst>
    <p:handoutMasterId r:id="rId23"/>
  </p:handoutMasterIdLst>
  <p:sldIdLst>
    <p:sldId id="256" r:id="rId3"/>
    <p:sldId id="342" r:id="rId4"/>
    <p:sldId id="547" r:id="rId5"/>
    <p:sldId id="566" r:id="rId6"/>
    <p:sldId id="575" r:id="rId7"/>
    <p:sldId id="585" r:id="rId8"/>
    <p:sldId id="580" r:id="rId9"/>
    <p:sldId id="587" r:id="rId10"/>
    <p:sldId id="581" r:id="rId11"/>
    <p:sldId id="595" r:id="rId12"/>
    <p:sldId id="597" r:id="rId13"/>
    <p:sldId id="582" r:id="rId14"/>
    <p:sldId id="592" r:id="rId15"/>
    <p:sldId id="594" r:id="rId16"/>
    <p:sldId id="593" r:id="rId17"/>
    <p:sldId id="583" r:id="rId18"/>
    <p:sldId id="577" r:id="rId19"/>
    <p:sldId id="578" r:id="rId20"/>
    <p:sldId id="303" r:id="rId21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rtzel, Eva" initials="PER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0C8"/>
    <a:srgbClr val="DA8F0B"/>
    <a:srgbClr val="DB820B"/>
    <a:srgbClr val="CC3300"/>
    <a:srgbClr val="E9EDF4"/>
    <a:srgbClr val="D0D8E8"/>
    <a:srgbClr val="3399FF"/>
    <a:srgbClr val="FF9900"/>
    <a:srgbClr val="D6E9D8"/>
    <a:srgbClr val="EFE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4AED07-C81C-44C2-80B6-D3EB7E9D9E8A}" v="683" dt="2024-06-05T13:06:27.7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93" autoAdjust="0"/>
    <p:restoredTop sz="92554" autoAdjust="0"/>
  </p:normalViewPr>
  <p:slideViewPr>
    <p:cSldViewPr showGuides="1">
      <p:cViewPr varScale="1">
        <p:scale>
          <a:sx n="64" d="100"/>
          <a:sy n="64" d="100"/>
        </p:scale>
        <p:origin x="1252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-2844" y="-12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ne Eßer" userId="1ad698ef6125e06d" providerId="LiveId" clId="{644AED07-C81C-44C2-80B6-D3EB7E9D9E8A}"/>
    <pc:docChg chg="custSel addSld delSld modSld">
      <pc:chgData name="Susanne Eßer" userId="1ad698ef6125e06d" providerId="LiveId" clId="{644AED07-C81C-44C2-80B6-D3EB7E9D9E8A}" dt="2024-06-05T13:14:26.680" v="1381" actId="20577"/>
      <pc:docMkLst>
        <pc:docMk/>
      </pc:docMkLst>
      <pc:sldChg chg="modSp mod">
        <pc:chgData name="Susanne Eßer" userId="1ad698ef6125e06d" providerId="LiveId" clId="{644AED07-C81C-44C2-80B6-D3EB7E9D9E8A}" dt="2024-06-05T12:45:22.365" v="38" actId="20577"/>
        <pc:sldMkLst>
          <pc:docMk/>
          <pc:sldMk cId="3070786504" sldId="256"/>
        </pc:sldMkLst>
        <pc:spChg chg="mod">
          <ac:chgData name="Susanne Eßer" userId="1ad698ef6125e06d" providerId="LiveId" clId="{644AED07-C81C-44C2-80B6-D3EB7E9D9E8A}" dt="2024-06-05T12:45:22.365" v="38" actId="20577"/>
          <ac:spMkLst>
            <pc:docMk/>
            <pc:sldMk cId="3070786504" sldId="256"/>
            <ac:spMk id="2" creationId="{00000000-0000-0000-0000-000000000000}"/>
          </ac:spMkLst>
        </pc:spChg>
      </pc:sldChg>
      <pc:sldChg chg="modSp mod">
        <pc:chgData name="Susanne Eßer" userId="1ad698ef6125e06d" providerId="LiveId" clId="{644AED07-C81C-44C2-80B6-D3EB7E9D9E8A}" dt="2024-06-05T12:45:39.841" v="77" actId="20577"/>
        <pc:sldMkLst>
          <pc:docMk/>
          <pc:sldMk cId="1799640520" sldId="342"/>
        </pc:sldMkLst>
        <pc:spChg chg="mod">
          <ac:chgData name="Susanne Eßer" userId="1ad698ef6125e06d" providerId="LiveId" clId="{644AED07-C81C-44C2-80B6-D3EB7E9D9E8A}" dt="2024-06-05T12:45:39.841" v="77" actId="20577"/>
          <ac:spMkLst>
            <pc:docMk/>
            <pc:sldMk cId="1799640520" sldId="342"/>
            <ac:spMk id="9" creationId="{00000000-0000-0000-0000-000000000000}"/>
          </ac:spMkLst>
        </pc:spChg>
      </pc:sldChg>
      <pc:sldChg chg="del">
        <pc:chgData name="Susanne Eßer" userId="1ad698ef6125e06d" providerId="LiveId" clId="{644AED07-C81C-44C2-80B6-D3EB7E9D9E8A}" dt="2024-06-05T12:55:42.899" v="120" actId="47"/>
        <pc:sldMkLst>
          <pc:docMk/>
          <pc:sldMk cId="1686564914" sldId="561"/>
        </pc:sldMkLst>
      </pc:sldChg>
      <pc:sldChg chg="add">
        <pc:chgData name="Susanne Eßer" userId="1ad698ef6125e06d" providerId="LiveId" clId="{644AED07-C81C-44C2-80B6-D3EB7E9D9E8A}" dt="2024-06-05T12:54:13.893" v="119"/>
        <pc:sldMkLst>
          <pc:docMk/>
          <pc:sldMk cId="2559838276" sldId="566"/>
        </pc:sldMkLst>
      </pc:sldChg>
      <pc:sldChg chg="add">
        <pc:chgData name="Susanne Eßer" userId="1ad698ef6125e06d" providerId="LiveId" clId="{644AED07-C81C-44C2-80B6-D3EB7E9D9E8A}" dt="2024-06-05T12:54:13.893" v="119"/>
        <pc:sldMkLst>
          <pc:docMk/>
          <pc:sldMk cId="444740604" sldId="575"/>
        </pc:sldMkLst>
      </pc:sldChg>
      <pc:sldChg chg="modSp mod">
        <pc:chgData name="Susanne Eßer" userId="1ad698ef6125e06d" providerId="LiveId" clId="{644AED07-C81C-44C2-80B6-D3EB7E9D9E8A}" dt="2024-06-05T13:14:26.680" v="1381" actId="20577"/>
        <pc:sldMkLst>
          <pc:docMk/>
          <pc:sldMk cId="2297380981" sldId="578"/>
        </pc:sldMkLst>
        <pc:spChg chg="mod">
          <ac:chgData name="Susanne Eßer" userId="1ad698ef6125e06d" providerId="LiveId" clId="{644AED07-C81C-44C2-80B6-D3EB7E9D9E8A}" dt="2024-06-05T13:14:26.680" v="1381" actId="20577"/>
          <ac:spMkLst>
            <pc:docMk/>
            <pc:sldMk cId="2297380981" sldId="578"/>
            <ac:spMk id="12" creationId="{00000000-0000-0000-0000-000000000000}"/>
          </ac:spMkLst>
        </pc:spChg>
      </pc:sldChg>
      <pc:sldChg chg="modSp del mod">
        <pc:chgData name="Susanne Eßer" userId="1ad698ef6125e06d" providerId="LiveId" clId="{644AED07-C81C-44C2-80B6-D3EB7E9D9E8A}" dt="2024-06-05T12:53:46.180" v="118" actId="47"/>
        <pc:sldMkLst>
          <pc:docMk/>
          <pc:sldMk cId="648559006" sldId="579"/>
        </pc:sldMkLst>
        <pc:spChg chg="mod">
          <ac:chgData name="Susanne Eßer" userId="1ad698ef6125e06d" providerId="LiveId" clId="{644AED07-C81C-44C2-80B6-D3EB7E9D9E8A}" dt="2024-06-05T12:46:01.260" v="116" actId="20577"/>
          <ac:spMkLst>
            <pc:docMk/>
            <pc:sldMk cId="648559006" sldId="579"/>
            <ac:spMk id="9" creationId="{00000000-0000-0000-0000-000000000000}"/>
          </ac:spMkLst>
        </pc:spChg>
      </pc:sldChg>
      <pc:sldChg chg="addSp delSp modSp mod">
        <pc:chgData name="Susanne Eßer" userId="1ad698ef6125e06d" providerId="LiveId" clId="{644AED07-C81C-44C2-80B6-D3EB7E9D9E8A}" dt="2024-06-05T12:57:53.144" v="149" actId="5793"/>
        <pc:sldMkLst>
          <pc:docMk/>
          <pc:sldMk cId="2884420306" sldId="585"/>
        </pc:sldMkLst>
        <pc:spChg chg="mod">
          <ac:chgData name="Susanne Eßer" userId="1ad698ef6125e06d" providerId="LiveId" clId="{644AED07-C81C-44C2-80B6-D3EB7E9D9E8A}" dt="2024-06-05T12:57:53.144" v="149" actId="5793"/>
          <ac:spMkLst>
            <pc:docMk/>
            <pc:sldMk cId="2884420306" sldId="585"/>
            <ac:spMk id="11" creationId="{33D27125-3918-E733-4BC3-CC6314A14268}"/>
          </ac:spMkLst>
        </pc:spChg>
        <pc:spChg chg="mod">
          <ac:chgData name="Susanne Eßer" userId="1ad698ef6125e06d" providerId="LiveId" clId="{644AED07-C81C-44C2-80B6-D3EB7E9D9E8A}" dt="2024-06-05T12:56:57.799" v="123" actId="26606"/>
          <ac:spMkLst>
            <pc:docMk/>
            <pc:sldMk cId="2884420306" sldId="585"/>
            <ac:spMk id="13" creationId="{E342E1B7-71B2-C43B-8066-10A57AF00FE3}"/>
          </ac:spMkLst>
        </pc:spChg>
        <pc:picChg chg="del">
          <ac:chgData name="Susanne Eßer" userId="1ad698ef6125e06d" providerId="LiveId" clId="{644AED07-C81C-44C2-80B6-D3EB7E9D9E8A}" dt="2024-06-05T12:55:51.598" v="121" actId="478"/>
          <ac:picMkLst>
            <pc:docMk/>
            <pc:sldMk cId="2884420306" sldId="585"/>
            <ac:picMk id="4" creationId="{005B9303-34D1-2A14-6469-26F14E44223A}"/>
          </ac:picMkLst>
        </pc:picChg>
        <pc:picChg chg="add mod ord">
          <ac:chgData name="Susanne Eßer" userId="1ad698ef6125e06d" providerId="LiveId" clId="{644AED07-C81C-44C2-80B6-D3EB7E9D9E8A}" dt="2024-06-05T12:57:20.708" v="128" actId="14100"/>
          <ac:picMkLst>
            <pc:docMk/>
            <pc:sldMk cId="2884420306" sldId="585"/>
            <ac:picMk id="5" creationId="{3AD29FE4-3B55-9052-5566-092B7B1A6867}"/>
          </ac:picMkLst>
        </pc:picChg>
      </pc:sldChg>
      <pc:sldChg chg="modSp mod">
        <pc:chgData name="Susanne Eßer" userId="1ad698ef6125e06d" providerId="LiveId" clId="{644AED07-C81C-44C2-80B6-D3EB7E9D9E8A}" dt="2024-06-05T13:06:27.781" v="828" actId="20577"/>
        <pc:sldMkLst>
          <pc:docMk/>
          <pc:sldMk cId="2708234451" sldId="587"/>
        </pc:sldMkLst>
        <pc:spChg chg="mod">
          <ac:chgData name="Susanne Eßer" userId="1ad698ef6125e06d" providerId="LiveId" clId="{644AED07-C81C-44C2-80B6-D3EB7E9D9E8A}" dt="2024-06-05T12:46:39.444" v="117" actId="27636"/>
          <ac:spMkLst>
            <pc:docMk/>
            <pc:sldMk cId="2708234451" sldId="587"/>
            <ac:spMk id="4" creationId="{005160AC-987A-7B35-7745-518EDC92B2F3}"/>
          </ac:spMkLst>
        </pc:spChg>
        <pc:graphicFrameChg chg="mod">
          <ac:chgData name="Susanne Eßer" userId="1ad698ef6125e06d" providerId="LiveId" clId="{644AED07-C81C-44C2-80B6-D3EB7E9D9E8A}" dt="2024-06-05T13:06:27.781" v="828" actId="20577"/>
          <ac:graphicFrameMkLst>
            <pc:docMk/>
            <pc:sldMk cId="2708234451" sldId="587"/>
            <ac:graphicFrameMk id="9" creationId="{CA5E7495-21B3-956F-657A-2AC0B5E6F2CC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890EF8-35C6-4D9A-A661-2AF17A5AD17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1EA4A6-9908-4007-B19D-7B84983C7325}">
      <dgm:prSet/>
      <dgm:spPr>
        <a:solidFill>
          <a:srgbClr val="EFE0C8"/>
        </a:solidFill>
      </dgm:spPr>
      <dgm:t>
        <a:bodyPr/>
        <a:lstStyle/>
        <a:p>
          <a:r>
            <a:rPr lang="de-DE" b="1" dirty="0">
              <a:solidFill>
                <a:schemeClr val="tx1"/>
              </a:solidFill>
            </a:rPr>
            <a:t>Niveaustufe 1: </a:t>
          </a:r>
          <a:r>
            <a:rPr lang="de-DE" u="sng" dirty="0">
              <a:solidFill>
                <a:schemeClr val="tx1"/>
              </a:solidFill>
            </a:rPr>
            <a:t>Rezeption</a:t>
          </a:r>
          <a:br>
            <a:rPr lang="de-DE" u="sng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Die Schülerinnen und Schüler</a:t>
          </a:r>
        </a:p>
        <a:p>
          <a:r>
            <a:rPr lang="de-DE" dirty="0">
              <a:solidFill>
                <a:schemeClr val="tx1"/>
              </a:solidFill>
            </a:rPr>
            <a:t/>
          </a:r>
          <a:br>
            <a:rPr lang="de-DE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   - untersuchen einfache kurze Gebärdensprachtexte mit Alltags- und Lebensweltbezug im Hinblick auf Thema, Inhalt und Aussage.</a:t>
          </a:r>
          <a:endParaRPr lang="en-US" dirty="0">
            <a:solidFill>
              <a:schemeClr val="tx1"/>
            </a:solidFill>
          </a:endParaRPr>
        </a:p>
      </dgm:t>
    </dgm:pt>
    <dgm:pt modelId="{4E85173E-1173-44A8-A3B0-69335CC25393}" type="parTrans" cxnId="{040F961C-25CC-47EB-BB0E-484AAD2CEA73}">
      <dgm:prSet/>
      <dgm:spPr/>
      <dgm:t>
        <a:bodyPr/>
        <a:lstStyle/>
        <a:p>
          <a:endParaRPr lang="en-US"/>
        </a:p>
      </dgm:t>
    </dgm:pt>
    <dgm:pt modelId="{D7CA9599-FA4B-449A-8861-9BE08CFAF858}" type="sibTrans" cxnId="{040F961C-25CC-47EB-BB0E-484AAD2CEA73}">
      <dgm:prSet/>
      <dgm:spPr/>
      <dgm:t>
        <a:bodyPr/>
        <a:lstStyle/>
        <a:p>
          <a:endParaRPr lang="en-US"/>
        </a:p>
      </dgm:t>
    </dgm:pt>
    <dgm:pt modelId="{2E3E94FF-6293-4401-8E0A-31E2553815FF}">
      <dgm:prSet/>
      <dgm:spPr>
        <a:solidFill>
          <a:srgbClr val="EFE0C8"/>
        </a:solidFill>
      </dgm:spPr>
      <dgm:t>
        <a:bodyPr/>
        <a:lstStyle/>
        <a:p>
          <a:r>
            <a:rPr lang="de-DE" b="1" dirty="0">
              <a:solidFill>
                <a:schemeClr val="tx1"/>
              </a:solidFill>
            </a:rPr>
            <a:t>Niveaustufe 2: </a:t>
          </a:r>
          <a:r>
            <a:rPr lang="de-DE" u="sng" dirty="0">
              <a:solidFill>
                <a:schemeClr val="tx1"/>
              </a:solidFill>
            </a:rPr>
            <a:t>Rezeption</a:t>
          </a:r>
          <a:br>
            <a:rPr lang="de-DE" u="sng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Die Schülerinnen und Schüler</a:t>
          </a:r>
        </a:p>
        <a:p>
          <a:r>
            <a:rPr lang="de-DE" dirty="0">
              <a:solidFill>
                <a:schemeClr val="tx1"/>
              </a:solidFill>
            </a:rPr>
            <a:t/>
          </a:r>
          <a:br>
            <a:rPr lang="de-DE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   - gliedern kurze vertraute Gebärdensprachtexte nach Einleitung, Hauptteil und Schluss.</a:t>
          </a:r>
          <a:endParaRPr lang="en-US" dirty="0">
            <a:solidFill>
              <a:schemeClr val="tx1"/>
            </a:solidFill>
          </a:endParaRPr>
        </a:p>
      </dgm:t>
    </dgm:pt>
    <dgm:pt modelId="{569E2385-4002-4FE6-B041-4242873FFC3A}" type="parTrans" cxnId="{C15FA778-93D4-4195-B029-EF62D06968FE}">
      <dgm:prSet/>
      <dgm:spPr/>
      <dgm:t>
        <a:bodyPr/>
        <a:lstStyle/>
        <a:p>
          <a:endParaRPr lang="en-US"/>
        </a:p>
      </dgm:t>
    </dgm:pt>
    <dgm:pt modelId="{8988D669-C106-48D0-82E5-68BBD97722D2}" type="sibTrans" cxnId="{C15FA778-93D4-4195-B029-EF62D06968FE}">
      <dgm:prSet/>
      <dgm:spPr/>
      <dgm:t>
        <a:bodyPr/>
        <a:lstStyle/>
        <a:p>
          <a:endParaRPr lang="en-US"/>
        </a:p>
      </dgm:t>
    </dgm:pt>
    <dgm:pt modelId="{3DCC39BC-E4A3-4A8E-B669-B74328C2B7D5}">
      <dgm:prSet/>
      <dgm:spPr>
        <a:solidFill>
          <a:srgbClr val="EFE0C8"/>
        </a:solidFill>
      </dgm:spPr>
      <dgm:t>
        <a:bodyPr/>
        <a:lstStyle/>
        <a:p>
          <a:r>
            <a:rPr lang="de-DE" b="1" dirty="0">
              <a:solidFill>
                <a:schemeClr val="tx1"/>
              </a:solidFill>
            </a:rPr>
            <a:t>Niveaustufe 3: </a:t>
          </a:r>
          <a:r>
            <a:rPr lang="de-DE" u="sng" dirty="0">
              <a:solidFill>
                <a:schemeClr val="tx1"/>
              </a:solidFill>
            </a:rPr>
            <a:t>Rezeption</a:t>
          </a:r>
          <a:br>
            <a:rPr lang="de-DE" u="sng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Die Schülerinnen und Schüler</a:t>
          </a:r>
        </a:p>
        <a:p>
          <a:r>
            <a:rPr lang="de-DE" dirty="0">
              <a:solidFill>
                <a:schemeClr val="tx1"/>
              </a:solidFill>
            </a:rPr>
            <a:t/>
          </a:r>
          <a:br>
            <a:rPr lang="de-DE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   - untersuchen Gebärdensprachtexte mit Unterstützung durch Strukturierungshilfen im Hinblick auf Thema, Textaufbau, Inhalt, Aussage und typische Textsortenmerkmale.</a:t>
          </a:r>
          <a:endParaRPr lang="en-US" dirty="0">
            <a:solidFill>
              <a:schemeClr val="tx1"/>
            </a:solidFill>
          </a:endParaRPr>
        </a:p>
      </dgm:t>
    </dgm:pt>
    <dgm:pt modelId="{79C792B3-FDA6-48B0-92C3-A288FDEB2118}" type="parTrans" cxnId="{C425B7DC-5DB6-4ECE-99CA-FC1B9ED0A8CC}">
      <dgm:prSet/>
      <dgm:spPr/>
      <dgm:t>
        <a:bodyPr/>
        <a:lstStyle/>
        <a:p>
          <a:endParaRPr lang="en-US"/>
        </a:p>
      </dgm:t>
    </dgm:pt>
    <dgm:pt modelId="{CF62495E-1AEE-4FA2-ADCA-80CF47481A49}" type="sibTrans" cxnId="{C425B7DC-5DB6-4ECE-99CA-FC1B9ED0A8CC}">
      <dgm:prSet/>
      <dgm:spPr/>
      <dgm:t>
        <a:bodyPr/>
        <a:lstStyle/>
        <a:p>
          <a:endParaRPr lang="en-US"/>
        </a:p>
      </dgm:t>
    </dgm:pt>
    <dgm:pt modelId="{A5799166-DCCF-4245-A51E-AB451CAA6C22}">
      <dgm:prSet/>
      <dgm:spPr>
        <a:solidFill>
          <a:srgbClr val="EFE0C8"/>
        </a:solidFill>
      </dgm:spPr>
      <dgm:t>
        <a:bodyPr/>
        <a:lstStyle/>
        <a:p>
          <a:r>
            <a:rPr lang="de-DE" b="1" dirty="0">
              <a:solidFill>
                <a:schemeClr val="tx1"/>
              </a:solidFill>
            </a:rPr>
            <a:t>Niveaustufe 4: </a:t>
          </a:r>
          <a:r>
            <a:rPr lang="de-DE" u="sng" dirty="0">
              <a:solidFill>
                <a:schemeClr val="tx1"/>
              </a:solidFill>
            </a:rPr>
            <a:t>Rezeption</a:t>
          </a:r>
          <a:br>
            <a:rPr lang="de-DE" u="sng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Die Schülerinnen und Schüler</a:t>
          </a:r>
        </a:p>
        <a:p>
          <a:r>
            <a:rPr lang="de-DE" dirty="0">
              <a:solidFill>
                <a:schemeClr val="tx1"/>
              </a:solidFill>
            </a:rPr>
            <a:t/>
          </a:r>
          <a:br>
            <a:rPr lang="de-DE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   - untersuchen zunehmend selbstständig Gebärdensprachtexte im Hinblick auf Thema, Textaufbau, Inhalt, Aussage, Intention und typische Textsortenmerkmale.</a:t>
          </a:r>
          <a:endParaRPr lang="en-US" dirty="0">
            <a:solidFill>
              <a:schemeClr val="tx1"/>
            </a:solidFill>
          </a:endParaRPr>
        </a:p>
      </dgm:t>
    </dgm:pt>
    <dgm:pt modelId="{911D18CC-BAD2-4D01-9B8D-C40FE71F0AC8}" type="parTrans" cxnId="{A47FAF17-BA4E-47F9-9078-5B06649283FF}">
      <dgm:prSet/>
      <dgm:spPr/>
      <dgm:t>
        <a:bodyPr/>
        <a:lstStyle/>
        <a:p>
          <a:endParaRPr lang="en-US"/>
        </a:p>
      </dgm:t>
    </dgm:pt>
    <dgm:pt modelId="{DB04A965-9137-4372-B343-BAEDBB2AD668}" type="sibTrans" cxnId="{A47FAF17-BA4E-47F9-9078-5B06649283FF}">
      <dgm:prSet/>
      <dgm:spPr/>
      <dgm:t>
        <a:bodyPr/>
        <a:lstStyle/>
        <a:p>
          <a:endParaRPr lang="en-US"/>
        </a:p>
      </dgm:t>
    </dgm:pt>
    <dgm:pt modelId="{0991BC9D-5FAB-4D55-A067-4A69EC70C082}">
      <dgm:prSet/>
      <dgm:spPr>
        <a:solidFill>
          <a:srgbClr val="EFE0C8"/>
        </a:solidFill>
      </dgm:spPr>
      <dgm:t>
        <a:bodyPr/>
        <a:lstStyle/>
        <a:p>
          <a:r>
            <a:rPr lang="de-DE" b="1" dirty="0">
              <a:solidFill>
                <a:schemeClr val="tx1"/>
              </a:solidFill>
            </a:rPr>
            <a:t>Niveaustufe 5: </a:t>
          </a:r>
          <a:r>
            <a:rPr lang="de-DE" u="sng" dirty="0">
              <a:solidFill>
                <a:schemeClr val="tx1"/>
              </a:solidFill>
            </a:rPr>
            <a:t>Rezeption</a:t>
          </a:r>
          <a:br>
            <a:rPr lang="de-DE" u="sng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Die Schülerinnen und Schüler</a:t>
          </a:r>
        </a:p>
        <a:p>
          <a:r>
            <a:rPr lang="de-DE" dirty="0">
              <a:solidFill>
                <a:schemeClr val="tx1"/>
              </a:solidFill>
            </a:rPr>
            <a:t/>
          </a:r>
          <a:br>
            <a:rPr lang="de-DE" dirty="0">
              <a:solidFill>
                <a:schemeClr val="tx1"/>
              </a:solidFill>
            </a:rPr>
          </a:br>
          <a:r>
            <a:rPr lang="de-DE" dirty="0">
              <a:solidFill>
                <a:schemeClr val="tx1"/>
              </a:solidFill>
            </a:rPr>
            <a:t>   - untersuchen Gebärdensprachtexte im Hinblick auf Thema, Textaufbau, Inhalt, Aussage, Funktion und Intention.</a:t>
          </a:r>
          <a:endParaRPr lang="en-US" dirty="0">
            <a:solidFill>
              <a:schemeClr val="tx1"/>
            </a:solidFill>
          </a:endParaRPr>
        </a:p>
      </dgm:t>
    </dgm:pt>
    <dgm:pt modelId="{E28AC97D-A02E-4895-A943-193B654C6C7C}" type="parTrans" cxnId="{D4F5FA4C-1A78-4924-BF29-04C21DE80DD4}">
      <dgm:prSet/>
      <dgm:spPr/>
      <dgm:t>
        <a:bodyPr/>
        <a:lstStyle/>
        <a:p>
          <a:endParaRPr lang="en-US"/>
        </a:p>
      </dgm:t>
    </dgm:pt>
    <dgm:pt modelId="{445FDAD0-A70A-4905-8B31-6E202E7AB203}" type="sibTrans" cxnId="{D4F5FA4C-1A78-4924-BF29-04C21DE80DD4}">
      <dgm:prSet/>
      <dgm:spPr/>
      <dgm:t>
        <a:bodyPr/>
        <a:lstStyle/>
        <a:p>
          <a:endParaRPr lang="en-US"/>
        </a:p>
      </dgm:t>
    </dgm:pt>
    <dgm:pt modelId="{8F084954-45D5-492D-A283-31487162D0C1}" type="pres">
      <dgm:prSet presAssocID="{75890EF8-35C6-4D9A-A661-2AF17A5AD17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D54827B-2331-4D27-BC50-6E1CCB8DBCA1}" type="pres">
      <dgm:prSet presAssocID="{DC1EA4A6-9908-4007-B19D-7B84983C7325}" presName="node" presStyleLbl="node1" presStyleIdx="0" presStyleCnt="5" custScaleY="11502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8F8EFEA-A360-41B6-91F9-B9E2FE63DF48}" type="pres">
      <dgm:prSet presAssocID="{D7CA9599-FA4B-449A-8861-9BE08CFAF858}" presName="sibTrans" presStyleCnt="0"/>
      <dgm:spPr/>
    </dgm:pt>
    <dgm:pt modelId="{84CF4B97-2A64-4A36-B920-3F84E16029EB}" type="pres">
      <dgm:prSet presAssocID="{2E3E94FF-6293-4401-8E0A-31E2553815FF}" presName="node" presStyleLbl="node1" presStyleIdx="1" presStyleCnt="5" custScaleY="11502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531B21B-FA62-4080-8551-58DCE511864A}" type="pres">
      <dgm:prSet presAssocID="{8988D669-C106-48D0-82E5-68BBD97722D2}" presName="sibTrans" presStyleCnt="0"/>
      <dgm:spPr/>
    </dgm:pt>
    <dgm:pt modelId="{0C9B9BD5-6AEF-463B-9E7F-15EE514FCE65}" type="pres">
      <dgm:prSet presAssocID="{3DCC39BC-E4A3-4A8E-B669-B74328C2B7D5}" presName="node" presStyleLbl="node1" presStyleIdx="2" presStyleCnt="5" custScaleY="11502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2E7D56F-6419-43F6-803B-188453FFCE08}" type="pres">
      <dgm:prSet presAssocID="{CF62495E-1AEE-4FA2-ADCA-80CF47481A49}" presName="sibTrans" presStyleCnt="0"/>
      <dgm:spPr/>
    </dgm:pt>
    <dgm:pt modelId="{BC7095E1-2D63-4607-A031-08905948FA36}" type="pres">
      <dgm:prSet presAssocID="{A5799166-DCCF-4245-A51E-AB451CAA6C22}" presName="node" presStyleLbl="node1" presStyleIdx="3" presStyleCnt="5" custScaleY="11748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5DB3389-A44F-402B-8502-7D0C1442225F}" type="pres">
      <dgm:prSet presAssocID="{DB04A965-9137-4372-B343-BAEDBB2AD668}" presName="sibTrans" presStyleCnt="0"/>
      <dgm:spPr/>
    </dgm:pt>
    <dgm:pt modelId="{4D71B1C3-D43C-4D13-AF8F-4E681B3D75B2}" type="pres">
      <dgm:prSet presAssocID="{0991BC9D-5FAB-4D55-A067-4A69EC70C082}" presName="node" presStyleLbl="node1" presStyleIdx="4" presStyleCnt="5" custScaleY="117487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E3D4906A-F58C-4623-9B4C-B224429F3B44}" type="presOf" srcId="{3DCC39BC-E4A3-4A8E-B669-B74328C2B7D5}" destId="{0C9B9BD5-6AEF-463B-9E7F-15EE514FCE65}" srcOrd="0" destOrd="0" presId="urn:microsoft.com/office/officeart/2005/8/layout/default"/>
    <dgm:cxn modelId="{FD0E23C9-FB69-4008-A58D-1C298B83951B}" type="presOf" srcId="{A5799166-DCCF-4245-A51E-AB451CAA6C22}" destId="{BC7095E1-2D63-4607-A031-08905948FA36}" srcOrd="0" destOrd="0" presId="urn:microsoft.com/office/officeart/2005/8/layout/default"/>
    <dgm:cxn modelId="{040F961C-25CC-47EB-BB0E-484AAD2CEA73}" srcId="{75890EF8-35C6-4D9A-A661-2AF17A5AD172}" destId="{DC1EA4A6-9908-4007-B19D-7B84983C7325}" srcOrd="0" destOrd="0" parTransId="{4E85173E-1173-44A8-A3B0-69335CC25393}" sibTransId="{D7CA9599-FA4B-449A-8861-9BE08CFAF858}"/>
    <dgm:cxn modelId="{C52F25BB-3384-431B-8336-F2253E74DE3E}" type="presOf" srcId="{0991BC9D-5FAB-4D55-A067-4A69EC70C082}" destId="{4D71B1C3-D43C-4D13-AF8F-4E681B3D75B2}" srcOrd="0" destOrd="0" presId="urn:microsoft.com/office/officeart/2005/8/layout/default"/>
    <dgm:cxn modelId="{25545DFC-5A25-4945-AA21-BEF2DBB844B3}" type="presOf" srcId="{75890EF8-35C6-4D9A-A661-2AF17A5AD172}" destId="{8F084954-45D5-492D-A283-31487162D0C1}" srcOrd="0" destOrd="0" presId="urn:microsoft.com/office/officeart/2005/8/layout/default"/>
    <dgm:cxn modelId="{D4F5FA4C-1A78-4924-BF29-04C21DE80DD4}" srcId="{75890EF8-35C6-4D9A-A661-2AF17A5AD172}" destId="{0991BC9D-5FAB-4D55-A067-4A69EC70C082}" srcOrd="4" destOrd="0" parTransId="{E28AC97D-A02E-4895-A943-193B654C6C7C}" sibTransId="{445FDAD0-A70A-4905-8B31-6E202E7AB203}"/>
    <dgm:cxn modelId="{C425B7DC-5DB6-4ECE-99CA-FC1B9ED0A8CC}" srcId="{75890EF8-35C6-4D9A-A661-2AF17A5AD172}" destId="{3DCC39BC-E4A3-4A8E-B669-B74328C2B7D5}" srcOrd="2" destOrd="0" parTransId="{79C792B3-FDA6-48B0-92C3-A288FDEB2118}" sibTransId="{CF62495E-1AEE-4FA2-ADCA-80CF47481A49}"/>
    <dgm:cxn modelId="{A47FAF17-BA4E-47F9-9078-5B06649283FF}" srcId="{75890EF8-35C6-4D9A-A661-2AF17A5AD172}" destId="{A5799166-DCCF-4245-A51E-AB451CAA6C22}" srcOrd="3" destOrd="0" parTransId="{911D18CC-BAD2-4D01-9B8D-C40FE71F0AC8}" sibTransId="{DB04A965-9137-4372-B343-BAEDBB2AD668}"/>
    <dgm:cxn modelId="{1FACBE11-6FDC-4089-B322-77351718266F}" type="presOf" srcId="{2E3E94FF-6293-4401-8E0A-31E2553815FF}" destId="{84CF4B97-2A64-4A36-B920-3F84E16029EB}" srcOrd="0" destOrd="0" presId="urn:microsoft.com/office/officeart/2005/8/layout/default"/>
    <dgm:cxn modelId="{681CB429-31C3-40D2-87A5-609208616005}" type="presOf" srcId="{DC1EA4A6-9908-4007-B19D-7B84983C7325}" destId="{FD54827B-2331-4D27-BC50-6E1CCB8DBCA1}" srcOrd="0" destOrd="0" presId="urn:microsoft.com/office/officeart/2005/8/layout/default"/>
    <dgm:cxn modelId="{C15FA778-93D4-4195-B029-EF62D06968FE}" srcId="{75890EF8-35C6-4D9A-A661-2AF17A5AD172}" destId="{2E3E94FF-6293-4401-8E0A-31E2553815FF}" srcOrd="1" destOrd="0" parTransId="{569E2385-4002-4FE6-B041-4242873FFC3A}" sibTransId="{8988D669-C106-48D0-82E5-68BBD97722D2}"/>
    <dgm:cxn modelId="{10C2754C-1DB9-4533-BE00-0AE85E18084E}" type="presParOf" srcId="{8F084954-45D5-492D-A283-31487162D0C1}" destId="{FD54827B-2331-4D27-BC50-6E1CCB8DBCA1}" srcOrd="0" destOrd="0" presId="urn:microsoft.com/office/officeart/2005/8/layout/default"/>
    <dgm:cxn modelId="{3B0C0768-2AF7-43AD-BBAE-3E55A130AAF5}" type="presParOf" srcId="{8F084954-45D5-492D-A283-31487162D0C1}" destId="{E8F8EFEA-A360-41B6-91F9-B9E2FE63DF48}" srcOrd="1" destOrd="0" presId="urn:microsoft.com/office/officeart/2005/8/layout/default"/>
    <dgm:cxn modelId="{FE5D2625-A918-48C1-BC3A-292678364FD0}" type="presParOf" srcId="{8F084954-45D5-492D-A283-31487162D0C1}" destId="{84CF4B97-2A64-4A36-B920-3F84E16029EB}" srcOrd="2" destOrd="0" presId="urn:microsoft.com/office/officeart/2005/8/layout/default"/>
    <dgm:cxn modelId="{89728089-53A9-47EE-AA45-E9CAC2D2997B}" type="presParOf" srcId="{8F084954-45D5-492D-A283-31487162D0C1}" destId="{2531B21B-FA62-4080-8551-58DCE511864A}" srcOrd="3" destOrd="0" presId="urn:microsoft.com/office/officeart/2005/8/layout/default"/>
    <dgm:cxn modelId="{6C840441-E725-4CC3-B9BE-00B783754F2F}" type="presParOf" srcId="{8F084954-45D5-492D-A283-31487162D0C1}" destId="{0C9B9BD5-6AEF-463B-9E7F-15EE514FCE65}" srcOrd="4" destOrd="0" presId="urn:microsoft.com/office/officeart/2005/8/layout/default"/>
    <dgm:cxn modelId="{407A6030-283B-4F39-8219-4CF8DA665A5B}" type="presParOf" srcId="{8F084954-45D5-492D-A283-31487162D0C1}" destId="{B2E7D56F-6419-43F6-803B-188453FFCE08}" srcOrd="5" destOrd="0" presId="urn:microsoft.com/office/officeart/2005/8/layout/default"/>
    <dgm:cxn modelId="{C6CBB0D3-52F7-4023-B5E4-7BF78963713C}" type="presParOf" srcId="{8F084954-45D5-492D-A283-31487162D0C1}" destId="{BC7095E1-2D63-4607-A031-08905948FA36}" srcOrd="6" destOrd="0" presId="urn:microsoft.com/office/officeart/2005/8/layout/default"/>
    <dgm:cxn modelId="{FDC4F6A0-C824-4497-954E-39DFEA4E1133}" type="presParOf" srcId="{8F084954-45D5-492D-A283-31487162D0C1}" destId="{C5DB3389-A44F-402B-8502-7D0C1442225F}" srcOrd="7" destOrd="0" presId="urn:microsoft.com/office/officeart/2005/8/layout/default"/>
    <dgm:cxn modelId="{3CBBF3A1-E092-468E-9985-988EC2529342}" type="presParOf" srcId="{8F084954-45D5-492D-A283-31487162D0C1}" destId="{4D71B1C3-D43C-4D13-AF8F-4E681B3D75B2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54827B-2331-4D27-BC50-6E1CCB8DBCA1}">
      <dsp:nvSpPr>
        <dsp:cNvPr id="0" name=""/>
        <dsp:cNvSpPr/>
      </dsp:nvSpPr>
      <dsp:spPr>
        <a:xfrm>
          <a:off x="0" y="127191"/>
          <a:ext cx="2767807" cy="1910235"/>
        </a:xfrm>
        <a:prstGeom prst="rect">
          <a:avLst/>
        </a:prstGeom>
        <a:solidFill>
          <a:srgbClr val="EFE0C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kern="1200" dirty="0">
              <a:solidFill>
                <a:schemeClr val="tx1"/>
              </a:solidFill>
            </a:rPr>
            <a:t>Niveaustufe 1: </a:t>
          </a:r>
          <a:r>
            <a:rPr lang="de-DE" sz="1300" u="sng" kern="1200" dirty="0">
              <a:solidFill>
                <a:schemeClr val="tx1"/>
              </a:solidFill>
            </a:rPr>
            <a:t>Rezeption</a:t>
          </a:r>
          <a:br>
            <a:rPr lang="de-DE" sz="1300" u="sng" kern="1200" dirty="0">
              <a:solidFill>
                <a:schemeClr val="tx1"/>
              </a:solidFill>
            </a:rPr>
          </a:br>
          <a:r>
            <a:rPr lang="de-DE" sz="1300" kern="1200" dirty="0">
              <a:solidFill>
                <a:schemeClr val="tx1"/>
              </a:solidFill>
            </a:rPr>
            <a:t>Die Schülerinnen und Schüler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>
              <a:solidFill>
                <a:schemeClr val="tx1"/>
              </a:solidFill>
            </a:rPr>
            <a:t/>
          </a:r>
          <a:br>
            <a:rPr lang="de-DE" sz="1300" kern="1200" dirty="0">
              <a:solidFill>
                <a:schemeClr val="tx1"/>
              </a:solidFill>
            </a:rPr>
          </a:br>
          <a:r>
            <a:rPr lang="de-DE" sz="1300" kern="1200" dirty="0">
              <a:solidFill>
                <a:schemeClr val="tx1"/>
              </a:solidFill>
            </a:rPr>
            <a:t>   - untersuchen einfache kurze Gebärdensprachtexte mit Alltags- und Lebensweltbezug im Hinblick auf Thema, Inhalt und Aussage.</a:t>
          </a:r>
          <a:endParaRPr lang="en-US" sz="1300" kern="1200" dirty="0">
            <a:solidFill>
              <a:schemeClr val="tx1"/>
            </a:solidFill>
          </a:endParaRPr>
        </a:p>
      </dsp:txBody>
      <dsp:txXfrm>
        <a:off x="0" y="127191"/>
        <a:ext cx="2767807" cy="1910235"/>
      </dsp:txXfrm>
    </dsp:sp>
    <dsp:sp modelId="{84CF4B97-2A64-4A36-B920-3F84E16029EB}">
      <dsp:nvSpPr>
        <dsp:cNvPr id="0" name=""/>
        <dsp:cNvSpPr/>
      </dsp:nvSpPr>
      <dsp:spPr>
        <a:xfrm>
          <a:off x="3044588" y="127191"/>
          <a:ext cx="2767807" cy="1910235"/>
        </a:xfrm>
        <a:prstGeom prst="rect">
          <a:avLst/>
        </a:prstGeom>
        <a:solidFill>
          <a:srgbClr val="EFE0C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kern="1200" dirty="0">
              <a:solidFill>
                <a:schemeClr val="tx1"/>
              </a:solidFill>
            </a:rPr>
            <a:t>Niveaustufe 2: </a:t>
          </a:r>
          <a:r>
            <a:rPr lang="de-DE" sz="1300" u="sng" kern="1200" dirty="0">
              <a:solidFill>
                <a:schemeClr val="tx1"/>
              </a:solidFill>
            </a:rPr>
            <a:t>Rezeption</a:t>
          </a:r>
          <a:br>
            <a:rPr lang="de-DE" sz="1300" u="sng" kern="1200" dirty="0">
              <a:solidFill>
                <a:schemeClr val="tx1"/>
              </a:solidFill>
            </a:rPr>
          </a:br>
          <a:r>
            <a:rPr lang="de-DE" sz="1300" kern="1200" dirty="0">
              <a:solidFill>
                <a:schemeClr val="tx1"/>
              </a:solidFill>
            </a:rPr>
            <a:t>Die Schülerinnen und Schüler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>
              <a:solidFill>
                <a:schemeClr val="tx1"/>
              </a:solidFill>
            </a:rPr>
            <a:t/>
          </a:r>
          <a:br>
            <a:rPr lang="de-DE" sz="1300" kern="1200" dirty="0">
              <a:solidFill>
                <a:schemeClr val="tx1"/>
              </a:solidFill>
            </a:rPr>
          </a:br>
          <a:r>
            <a:rPr lang="de-DE" sz="1300" kern="1200" dirty="0">
              <a:solidFill>
                <a:schemeClr val="tx1"/>
              </a:solidFill>
            </a:rPr>
            <a:t>   - gliedern kurze vertraute Gebärdensprachtexte nach Einleitung, Hauptteil und Schluss.</a:t>
          </a:r>
          <a:endParaRPr lang="en-US" sz="1300" kern="1200" dirty="0">
            <a:solidFill>
              <a:schemeClr val="tx1"/>
            </a:solidFill>
          </a:endParaRPr>
        </a:p>
      </dsp:txBody>
      <dsp:txXfrm>
        <a:off x="3044588" y="127191"/>
        <a:ext cx="2767807" cy="1910235"/>
      </dsp:txXfrm>
    </dsp:sp>
    <dsp:sp modelId="{0C9B9BD5-6AEF-463B-9E7F-15EE514FCE65}">
      <dsp:nvSpPr>
        <dsp:cNvPr id="0" name=""/>
        <dsp:cNvSpPr/>
      </dsp:nvSpPr>
      <dsp:spPr>
        <a:xfrm>
          <a:off x="6089176" y="127191"/>
          <a:ext cx="2767807" cy="1910235"/>
        </a:xfrm>
        <a:prstGeom prst="rect">
          <a:avLst/>
        </a:prstGeom>
        <a:solidFill>
          <a:srgbClr val="EFE0C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kern="1200" dirty="0">
              <a:solidFill>
                <a:schemeClr val="tx1"/>
              </a:solidFill>
            </a:rPr>
            <a:t>Niveaustufe 3: </a:t>
          </a:r>
          <a:r>
            <a:rPr lang="de-DE" sz="1300" u="sng" kern="1200" dirty="0">
              <a:solidFill>
                <a:schemeClr val="tx1"/>
              </a:solidFill>
            </a:rPr>
            <a:t>Rezeption</a:t>
          </a:r>
          <a:br>
            <a:rPr lang="de-DE" sz="1300" u="sng" kern="1200" dirty="0">
              <a:solidFill>
                <a:schemeClr val="tx1"/>
              </a:solidFill>
            </a:rPr>
          </a:br>
          <a:r>
            <a:rPr lang="de-DE" sz="1300" kern="1200" dirty="0">
              <a:solidFill>
                <a:schemeClr val="tx1"/>
              </a:solidFill>
            </a:rPr>
            <a:t>Die Schülerinnen und Schüler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>
              <a:solidFill>
                <a:schemeClr val="tx1"/>
              </a:solidFill>
            </a:rPr>
            <a:t/>
          </a:r>
          <a:br>
            <a:rPr lang="de-DE" sz="1300" kern="1200" dirty="0">
              <a:solidFill>
                <a:schemeClr val="tx1"/>
              </a:solidFill>
            </a:rPr>
          </a:br>
          <a:r>
            <a:rPr lang="de-DE" sz="1300" kern="1200" dirty="0">
              <a:solidFill>
                <a:schemeClr val="tx1"/>
              </a:solidFill>
            </a:rPr>
            <a:t>   - untersuchen Gebärdensprachtexte mit Unterstützung durch Strukturierungshilfen im Hinblick auf Thema, Textaufbau, Inhalt, Aussage und typische Textsortenmerkmale.</a:t>
          </a:r>
          <a:endParaRPr lang="en-US" sz="1300" kern="1200" dirty="0">
            <a:solidFill>
              <a:schemeClr val="tx1"/>
            </a:solidFill>
          </a:endParaRPr>
        </a:p>
      </dsp:txBody>
      <dsp:txXfrm>
        <a:off x="6089176" y="127191"/>
        <a:ext cx="2767807" cy="1910235"/>
      </dsp:txXfrm>
    </dsp:sp>
    <dsp:sp modelId="{BC7095E1-2D63-4607-A031-08905948FA36}">
      <dsp:nvSpPr>
        <dsp:cNvPr id="0" name=""/>
        <dsp:cNvSpPr/>
      </dsp:nvSpPr>
      <dsp:spPr>
        <a:xfrm>
          <a:off x="1522294" y="2314207"/>
          <a:ext cx="2767807" cy="1951088"/>
        </a:xfrm>
        <a:prstGeom prst="rect">
          <a:avLst/>
        </a:prstGeom>
        <a:solidFill>
          <a:srgbClr val="EFE0C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kern="1200" dirty="0">
              <a:solidFill>
                <a:schemeClr val="tx1"/>
              </a:solidFill>
            </a:rPr>
            <a:t>Niveaustufe 4: </a:t>
          </a:r>
          <a:r>
            <a:rPr lang="de-DE" sz="1300" u="sng" kern="1200" dirty="0">
              <a:solidFill>
                <a:schemeClr val="tx1"/>
              </a:solidFill>
            </a:rPr>
            <a:t>Rezeption</a:t>
          </a:r>
          <a:br>
            <a:rPr lang="de-DE" sz="1300" u="sng" kern="1200" dirty="0">
              <a:solidFill>
                <a:schemeClr val="tx1"/>
              </a:solidFill>
            </a:rPr>
          </a:br>
          <a:r>
            <a:rPr lang="de-DE" sz="1300" kern="1200" dirty="0">
              <a:solidFill>
                <a:schemeClr val="tx1"/>
              </a:solidFill>
            </a:rPr>
            <a:t>Die Schülerinnen und Schüler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>
              <a:solidFill>
                <a:schemeClr val="tx1"/>
              </a:solidFill>
            </a:rPr>
            <a:t/>
          </a:r>
          <a:br>
            <a:rPr lang="de-DE" sz="1300" kern="1200" dirty="0">
              <a:solidFill>
                <a:schemeClr val="tx1"/>
              </a:solidFill>
            </a:rPr>
          </a:br>
          <a:r>
            <a:rPr lang="de-DE" sz="1300" kern="1200" dirty="0">
              <a:solidFill>
                <a:schemeClr val="tx1"/>
              </a:solidFill>
            </a:rPr>
            <a:t>   - untersuchen zunehmend selbstständig Gebärdensprachtexte im Hinblick auf Thema, Textaufbau, Inhalt, Aussage, Intention und typische Textsortenmerkmale.</a:t>
          </a:r>
          <a:endParaRPr lang="en-US" sz="1300" kern="1200" dirty="0">
            <a:solidFill>
              <a:schemeClr val="tx1"/>
            </a:solidFill>
          </a:endParaRPr>
        </a:p>
      </dsp:txBody>
      <dsp:txXfrm>
        <a:off x="1522294" y="2314207"/>
        <a:ext cx="2767807" cy="1951088"/>
      </dsp:txXfrm>
    </dsp:sp>
    <dsp:sp modelId="{4D71B1C3-D43C-4D13-AF8F-4E681B3D75B2}">
      <dsp:nvSpPr>
        <dsp:cNvPr id="0" name=""/>
        <dsp:cNvSpPr/>
      </dsp:nvSpPr>
      <dsp:spPr>
        <a:xfrm>
          <a:off x="4566882" y="2314207"/>
          <a:ext cx="2767807" cy="1951088"/>
        </a:xfrm>
        <a:prstGeom prst="rect">
          <a:avLst/>
        </a:prstGeom>
        <a:solidFill>
          <a:srgbClr val="EFE0C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b="1" kern="1200" dirty="0">
              <a:solidFill>
                <a:schemeClr val="tx1"/>
              </a:solidFill>
            </a:rPr>
            <a:t>Niveaustufe 5: </a:t>
          </a:r>
          <a:r>
            <a:rPr lang="de-DE" sz="1300" u="sng" kern="1200" dirty="0">
              <a:solidFill>
                <a:schemeClr val="tx1"/>
              </a:solidFill>
            </a:rPr>
            <a:t>Rezeption</a:t>
          </a:r>
          <a:br>
            <a:rPr lang="de-DE" sz="1300" u="sng" kern="1200" dirty="0">
              <a:solidFill>
                <a:schemeClr val="tx1"/>
              </a:solidFill>
            </a:rPr>
          </a:br>
          <a:r>
            <a:rPr lang="de-DE" sz="1300" kern="1200" dirty="0">
              <a:solidFill>
                <a:schemeClr val="tx1"/>
              </a:solidFill>
            </a:rPr>
            <a:t>Die Schülerinnen und Schüler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>
              <a:solidFill>
                <a:schemeClr val="tx1"/>
              </a:solidFill>
            </a:rPr>
            <a:t/>
          </a:r>
          <a:br>
            <a:rPr lang="de-DE" sz="1300" kern="1200" dirty="0">
              <a:solidFill>
                <a:schemeClr val="tx1"/>
              </a:solidFill>
            </a:rPr>
          </a:br>
          <a:r>
            <a:rPr lang="de-DE" sz="1300" kern="1200" dirty="0">
              <a:solidFill>
                <a:schemeClr val="tx1"/>
              </a:solidFill>
            </a:rPr>
            <a:t>   - untersuchen Gebärdensprachtexte im Hinblick auf Thema, Textaufbau, Inhalt, Aussage, Funktion und Intention.</a:t>
          </a:r>
          <a:endParaRPr lang="en-US" sz="1300" kern="1200" dirty="0">
            <a:solidFill>
              <a:schemeClr val="tx1"/>
            </a:solidFill>
          </a:endParaRPr>
        </a:p>
      </dsp:txBody>
      <dsp:txXfrm>
        <a:off x="4566882" y="2314207"/>
        <a:ext cx="2767807" cy="19510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3"/>
          </a:xfrm>
          <a:prstGeom prst="rect">
            <a:avLst/>
          </a:prstGeom>
        </p:spPr>
        <p:txBody>
          <a:bodyPr vert="horz" lIns="91732" tIns="45867" rIns="91732" bIns="45867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413"/>
          </a:xfrm>
          <a:prstGeom prst="rect">
            <a:avLst/>
          </a:prstGeom>
        </p:spPr>
        <p:txBody>
          <a:bodyPr vert="horz" lIns="91732" tIns="45867" rIns="91732" bIns="45867" rtlCol="0"/>
          <a:lstStyle>
            <a:lvl1pPr algn="r">
              <a:defRPr sz="1200"/>
            </a:lvl1pPr>
          </a:lstStyle>
          <a:p>
            <a:fld id="{160D15D8-C40D-44F2-AD47-A528947331B5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629"/>
            <a:ext cx="2946400" cy="496412"/>
          </a:xfrm>
          <a:prstGeom prst="rect">
            <a:avLst/>
          </a:prstGeom>
        </p:spPr>
        <p:txBody>
          <a:bodyPr vert="horz" lIns="91732" tIns="45867" rIns="91732" bIns="45867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9" y="9428629"/>
            <a:ext cx="2946400" cy="496412"/>
          </a:xfrm>
          <a:prstGeom prst="rect">
            <a:avLst/>
          </a:prstGeom>
        </p:spPr>
        <p:txBody>
          <a:bodyPr vert="horz" lIns="91732" tIns="45867" rIns="91732" bIns="45867" rtlCol="0" anchor="b"/>
          <a:lstStyle>
            <a:lvl1pPr algn="r">
              <a:defRPr sz="1200"/>
            </a:lvl1pPr>
          </a:lstStyle>
          <a:p>
            <a:fld id="{BAA06D95-A6BE-48F1-B316-676CA60ACFC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2510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732" tIns="45867" rIns="91732" bIns="45867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732" tIns="45867" rIns="91732" bIns="45867" rtlCol="0"/>
          <a:lstStyle>
            <a:lvl1pPr algn="r">
              <a:defRPr sz="1200"/>
            </a:lvl1pPr>
          </a:lstStyle>
          <a:p>
            <a:fld id="{985472B4-A8F5-4AAC-8AF9-E73AECEF49A5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32" tIns="45867" rIns="91732" bIns="45867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732" tIns="45867" rIns="91732" bIns="45867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732" tIns="45867" rIns="91732" bIns="45867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732" tIns="45867" rIns="91732" bIns="45867" rtlCol="0" anchor="b"/>
          <a:lstStyle>
            <a:lvl1pPr algn="r">
              <a:defRPr sz="1200"/>
            </a:lvl1pPr>
          </a:lstStyle>
          <a:p>
            <a:fld id="{91EBFD06-840E-465F-BEE3-A3A19D45DC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2898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29132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16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51595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5415" indent="-165415">
              <a:buFont typeface="Arial" panose="020B0604020202020204" pitchFamily="34" charset="0"/>
              <a:buChar char="•"/>
            </a:pPr>
            <a:r>
              <a:rPr lang="de-DE" dirty="0"/>
              <a:t>Wir vermuten, dass Sie manche dieser Aussagen besonders wichtig finden.</a:t>
            </a:r>
            <a:r>
              <a:rPr lang="de-DE" baseline="0" dirty="0"/>
              <a:t> </a:t>
            </a:r>
            <a:r>
              <a:rPr lang="de-DE" dirty="0"/>
              <a:t>Daher bitten wir Sie nun</a:t>
            </a:r>
            <a:r>
              <a:rPr lang="de-DE" baseline="0" dirty="0"/>
              <a:t> ….</a:t>
            </a:r>
          </a:p>
          <a:p>
            <a:pPr marL="165415" indent="-165415">
              <a:buFont typeface="Arial" panose="020B0604020202020204" pitchFamily="34" charset="0"/>
              <a:buChar char="•"/>
            </a:pPr>
            <a:endParaRPr lang="de-DE" baseline="0" dirty="0"/>
          </a:p>
          <a:p>
            <a:pPr marL="165415" indent="-165415">
              <a:buFont typeface="Arial" panose="020B0604020202020204" pitchFamily="34" charset="0"/>
              <a:buChar char="•"/>
            </a:pPr>
            <a:r>
              <a:rPr lang="de-DE" baseline="0" dirty="0"/>
              <a:t>Auswertung: Es wäre schön, wenn zwei, drei Kolleg/-innen einmal berichten würden, was sie in ihren Partnergruppen besprochen haben.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63134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Kompetenzerwartungen sind in der Unterrichtsvorgabe auf mittleren Abstraktionsniveau formuliert, also ungleich Stundenziel oder Aufgabenstellung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de-DE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(ACHTUNG: In der Unterrichtsvorgabe steht „können in Aufgabenstellungen umgesetzt und überprüft werden“, das meint aber nicht, dass sie 1:1 abbildbar sind).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Für den Unterricht muss man sich also klar machen, in welche Teilkompetenzen sich die Kompetenzerwartung ausdifferenzieren.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e-D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Deshalb hier nun ein Vorschlag für Sie, den Sie auch in Ihre Schule mitnehmen können, wie man sich den Kompetenzerwartungen nähern kann, wenn man konkreten Unterricht plant.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74671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7974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2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011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2604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8572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1104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1478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7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8303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9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2945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EBFD06-840E-465F-BEE3-A3A19D45DCF6}" type="slidenum">
              <a:rPr lang="de-DE" smtClean="0"/>
              <a:t>12</a:t>
            </a:fld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9560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4601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00808"/>
            <a:ext cx="8229600" cy="4248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480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700809"/>
            <a:ext cx="2057400" cy="424847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700809"/>
            <a:ext cx="6019800" cy="4248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4282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3658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2066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4537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5262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5591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07204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81951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46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infach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  <a:prstGeom prst="rect">
            <a:avLst/>
          </a:prstGeom>
          <a:solidFill>
            <a:srgbClr val="EFE0C8"/>
          </a:solidFill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42166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21132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26211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40E5-43DA-4FDD-8573-C68CE252FC92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5273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20506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2877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618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038600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038600" cy="417646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3358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28801"/>
            <a:ext cx="4040188" cy="546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628801"/>
            <a:ext cx="4041775" cy="54607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0239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295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3604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744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772817"/>
            <a:ext cx="5486400" cy="29547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819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Einleitung der Verbändebeteiligung –  Soest, 08.12.2023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387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8186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de-DE"/>
              <a:t>Einleitung der Verbändebeteiligung –  Soest, 08.12.2023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419872" y="6356350"/>
            <a:ext cx="29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Medien- und Gebärdensprachtextkompetenz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00392" y="6356350"/>
            <a:ext cx="58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A4277-7E7A-4AAF-BFC7-47646BF5CD0C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Textplatzhalter 2"/>
          <p:cNvSpPr>
            <a:spLocks noGrp="1"/>
          </p:cNvSpPr>
          <p:nvPr>
            <p:ph type="body" idx="1"/>
          </p:nvPr>
        </p:nvSpPr>
        <p:spPr>
          <a:xfrm>
            <a:off x="457200" y="1700809"/>
            <a:ext cx="8229600" cy="4248472"/>
          </a:xfrm>
          <a:prstGeom prst="rect">
            <a:avLst/>
          </a:prstGeom>
          <a:solidFill>
            <a:schemeClr val="bg1"/>
          </a:solidFill>
          <a:effectLst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11" name="Picture 2" descr="Logo QUA-LiS NRW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507" y="341329"/>
            <a:ext cx="2153277" cy="61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Gerade Verbindung 12"/>
          <p:cNvCxnSpPr/>
          <p:nvPr/>
        </p:nvCxnSpPr>
        <p:spPr>
          <a:xfrm>
            <a:off x="467544" y="1556792"/>
            <a:ext cx="8208912" cy="0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4" name="CustomShape 6"/>
          <p:cNvSpPr/>
          <p:nvPr/>
        </p:nvSpPr>
        <p:spPr>
          <a:xfrm>
            <a:off x="0" y="6060575"/>
            <a:ext cx="2987640" cy="143640"/>
          </a:xfrm>
          <a:prstGeom prst="rect">
            <a:avLst/>
          </a:prstGeom>
          <a:gradFill>
            <a:gsLst>
              <a:gs pos="0">
                <a:srgbClr val="00800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5" name="CustomShape 8"/>
          <p:cNvSpPr/>
          <p:nvPr/>
        </p:nvSpPr>
        <p:spPr>
          <a:xfrm>
            <a:off x="3090600" y="6060575"/>
            <a:ext cx="2987640" cy="143640"/>
          </a:xfrm>
          <a:prstGeom prst="rect">
            <a:avLst/>
          </a:prstGeom>
          <a:gradFill>
            <a:gsLst>
              <a:gs pos="0">
                <a:srgbClr val="808080"/>
              </a:gs>
              <a:gs pos="100000">
                <a:srgbClr val="FFFFCC"/>
              </a:gs>
            </a:gsLst>
            <a:lin ang="0"/>
          </a:gradFill>
          <a:ln w="25560">
            <a:noFill/>
          </a:ln>
        </p:spPr>
      </p:sp>
      <p:sp>
        <p:nvSpPr>
          <p:cNvPr id="16" name="Rechteck 15"/>
          <p:cNvSpPr/>
          <p:nvPr/>
        </p:nvSpPr>
        <p:spPr>
          <a:xfrm>
            <a:off x="6158160" y="6060640"/>
            <a:ext cx="2988000" cy="144016"/>
          </a:xfrm>
          <a:prstGeom prst="rect">
            <a:avLst/>
          </a:prstGeom>
          <a:gradFill flip="none" rotWithShape="1">
            <a:gsLst>
              <a:gs pos="1000">
                <a:srgbClr val="FFFFCC"/>
              </a:gs>
              <a:gs pos="100000">
                <a:srgbClr val="FF0000"/>
              </a:gs>
              <a:gs pos="100000">
                <a:srgbClr val="D1C39F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27" name="Picture 3" descr="V:\QUA-LIS\Formulare und Muster\AbsenderKennungMSB neu-farbig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1" y="407495"/>
            <a:ext cx="3024336" cy="619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35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D40E5-43DA-4FDD-8573-C68CE252FC92}" type="datetimeFigureOut">
              <a:rPr lang="de-DE" smtClean="0"/>
              <a:t>13.06.2024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DCB40-660D-4172-A4C9-EAD99166F4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7983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/>
          <a:lstStyle/>
          <a:p>
            <a:pPr algn="ctr"/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dirty="0"/>
              <a:t/>
            </a:r>
            <a:br>
              <a:rPr lang="de-DE" dirty="0"/>
            </a:br>
            <a:r>
              <a:rPr lang="de-DE" sz="3000" dirty="0">
                <a:solidFill>
                  <a:schemeClr val="bg1">
                    <a:lumMod val="50000"/>
                  </a:schemeClr>
                </a:solidFill>
              </a:rPr>
              <a:t>Unterrichtsvorgabe für den Förderschwerpunkt Hören und Kommunikation an Schulen in Nordrhein-Westfalen</a:t>
            </a:r>
            <a:br>
              <a:rPr lang="de-DE" sz="30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3000" dirty="0">
                <a:solidFill>
                  <a:schemeClr val="bg1">
                    <a:lumMod val="50000"/>
                  </a:schemeClr>
                </a:solidFill>
              </a:rPr>
              <a:t>für das Fach Deutsche Gebärdensprache (DGS) </a:t>
            </a:r>
            <a:r>
              <a:rPr lang="de-DE" sz="3000" dirty="0"/>
              <a:t>Kompetenzbereich </a:t>
            </a:r>
            <a:br>
              <a:rPr lang="de-DE" sz="3000" dirty="0"/>
            </a:br>
            <a:r>
              <a:rPr lang="de-DE" sz="3000" dirty="0"/>
              <a:t>„Medien- und Gebärdensprachtextkompetenz“</a:t>
            </a:r>
            <a:br>
              <a:rPr lang="de-DE" sz="3000" dirty="0"/>
            </a:br>
            <a:endParaRPr lang="de-DE" sz="3000" dirty="0"/>
          </a:p>
        </p:txBody>
      </p:sp>
    </p:spTree>
    <p:extLst>
      <p:ext uri="{BB962C8B-B14F-4D97-AF65-F5344CB8AC3E}">
        <p14:creationId xmlns:p14="http://schemas.microsoft.com/office/powerpoint/2010/main" val="3070786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75" y="692696"/>
            <a:ext cx="9078956" cy="6108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690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1" y="2715784"/>
            <a:ext cx="8208912" cy="2146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189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sz="3000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539552" y="5157192"/>
            <a:ext cx="8229600" cy="64807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de-DE" sz="2600" dirty="0"/>
              <a:t>4.	Beispiel einer unterstützenden Lernaufgabe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4839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9537"/>
            <a:ext cx="8291264" cy="6688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69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1" y="-17057"/>
            <a:ext cx="7344817" cy="6746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847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982" y="76200"/>
            <a:ext cx="7125394" cy="6325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310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sz="3000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539552" y="4941168"/>
            <a:ext cx="8229600" cy="1008112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de-DE" sz="2600" dirty="0"/>
              <a:t>5.	Vorschlag für teilnehmeraktivierende Elemente bei 	Implementationsveranstaltungen</a:t>
            </a:r>
          </a:p>
          <a:p>
            <a:pPr marL="0" indent="0">
              <a:buNone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0315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17</a:t>
            </a:fld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1906085" y="1052736"/>
            <a:ext cx="5331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2400" b="1" dirty="0">
                <a:latin typeface="Calibri"/>
              </a:rPr>
              <a:t>Kapitel 1: Aufgaben und Ziele des Faches    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467544" y="1693257"/>
            <a:ext cx="8424935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57175" indent="-257175">
              <a:buFont typeface="+mj-lt"/>
              <a:buAutoNum type="alphaLcPeriod"/>
            </a:pPr>
            <a:r>
              <a:rPr lang="de-DE" sz="1600" dirty="0">
                <a:solidFill>
                  <a:prstClr val="black"/>
                </a:solidFill>
              </a:rPr>
              <a:t>Notieren Sie 1-2 Punkte der nachfolgenden Aussagen, die Ihnen persönlich in Ihrem Unterricht im Fach DGS besonders am Herzen liegen.</a:t>
            </a:r>
          </a:p>
          <a:p>
            <a:pPr marL="257175" indent="-257175">
              <a:buFont typeface="+mj-lt"/>
              <a:buAutoNum type="alphaLcPeriod"/>
            </a:pPr>
            <a:r>
              <a:rPr lang="de-DE" sz="1600" dirty="0">
                <a:solidFill>
                  <a:prstClr val="black"/>
                </a:solidFill>
              </a:rPr>
              <a:t>Geben Sie ein Beispiel, wie sich diese Aufgaben/Ziele konkret in Ihrem Unterricht zeigen können.</a:t>
            </a:r>
          </a:p>
          <a:p>
            <a:pPr marL="257175" indent="-257175">
              <a:buFont typeface="+mj-lt"/>
              <a:buAutoNum type="alphaLcPeriod"/>
            </a:pPr>
            <a:r>
              <a:rPr lang="de-DE" sz="1600" dirty="0">
                <a:solidFill>
                  <a:prstClr val="black"/>
                </a:solidFill>
              </a:rPr>
              <a:t>Tauschen Sie sich mit Ihrer Nachbarin/Ihrem Nachbarn aus.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467545" y="2852936"/>
            <a:ext cx="8424934" cy="317009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b="1" cap="small" dirty="0"/>
              <a:t>Zitate aus der Unterrichtsvorgabe </a:t>
            </a:r>
            <a:r>
              <a:rPr lang="de-DE" sz="2000" b="1" cap="small" dirty="0" err="1"/>
              <a:t>dgs</a:t>
            </a:r>
            <a:r>
              <a:rPr lang="de-DE" sz="2000" b="1" cap="small" dirty="0"/>
              <a:t> - Auszüge aus Kap. 1</a:t>
            </a:r>
          </a:p>
          <a:p>
            <a:pPr marL="257175" indent="-257175">
              <a:buFont typeface="+mj-lt"/>
              <a:buAutoNum type="arabicPeriod"/>
            </a:pPr>
            <a:r>
              <a:rPr lang="de-DE" dirty="0"/>
              <a:t>„DGS als Teil der Mehrsprachigkeit innerhalb unserer Gesellschaft wird als Ressource für sprachliche Bildung verstanden“</a:t>
            </a:r>
          </a:p>
          <a:p>
            <a:pPr marL="257175" indent="-257175">
              <a:buFont typeface="+mj-lt"/>
              <a:buAutoNum type="arabicPeriod"/>
            </a:pPr>
            <a:r>
              <a:rPr lang="de-DE" dirty="0"/>
              <a:t>„Schülerinnen und Schüler erwerben eine transkulturelle Handlungsfähigkeit, die sie auch befähigt, sprachlich-kulturelle Besonderheiten von Sprachen zu reflektieren“</a:t>
            </a:r>
          </a:p>
          <a:p>
            <a:pPr marL="257175" indent="-257175">
              <a:buFont typeface="+mj-lt"/>
              <a:buAutoNum type="arabicPeriod"/>
            </a:pPr>
            <a:r>
              <a:rPr lang="de-DE" dirty="0"/>
              <a:t>„wird DGS als Basis- oder Zielsprache unterrichtet“</a:t>
            </a:r>
          </a:p>
          <a:p>
            <a:pPr marL="257175" indent="-257175">
              <a:buFont typeface="+mj-lt"/>
              <a:buAutoNum type="arabicPeriod"/>
            </a:pPr>
            <a:r>
              <a:rPr lang="de-DE" i="1" dirty="0"/>
              <a:t>„</a:t>
            </a:r>
            <a:r>
              <a:rPr lang="de-DE" dirty="0"/>
              <a:t>Erwerb bimodal-mehrsprachiger Kompetenzen“</a:t>
            </a:r>
          </a:p>
          <a:p>
            <a:pPr marL="257175" indent="-257175">
              <a:buFont typeface="+mj-lt"/>
              <a:buAutoNum type="arabicPeriod"/>
            </a:pPr>
            <a:r>
              <a:rPr lang="de-DE" dirty="0"/>
              <a:t>„Orientierung am Prinzip der funktionalen Einsprachigkeit“</a:t>
            </a:r>
          </a:p>
          <a:p>
            <a:pPr marL="257175" indent="-257175">
              <a:buFont typeface="+mj-lt"/>
              <a:buAutoNum type="arabicPeriod"/>
            </a:pPr>
            <a:r>
              <a:rPr lang="de-DE" dirty="0"/>
              <a:t>„bildungssprachliche Kompetenzen ausbilden“</a:t>
            </a:r>
          </a:p>
          <a:p>
            <a:pPr marL="257175" indent="-257175">
              <a:buFont typeface="+mj-lt"/>
              <a:buAutoNum type="arabicPeriod"/>
            </a:pPr>
            <a:r>
              <a:rPr lang="de-DE" dirty="0"/>
              <a:t>„Unterrichtsinhalte werden über mediales Gebärden dokumentiert, gesichert und gespeichert“</a:t>
            </a:r>
          </a:p>
        </p:txBody>
      </p:sp>
    </p:spTree>
    <p:extLst>
      <p:ext uri="{BB962C8B-B14F-4D97-AF65-F5344CB8AC3E}">
        <p14:creationId xmlns:p14="http://schemas.microsoft.com/office/powerpoint/2010/main" val="40269214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83568" y="1916832"/>
            <a:ext cx="7848872" cy="23042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18</a:t>
            </a:fld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1564856" y="1031424"/>
            <a:ext cx="61222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2400" b="1" dirty="0">
                <a:latin typeface="Calibri"/>
              </a:rPr>
              <a:t>Kapitel 2: Kompetenzerwartungen in der Praxis    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457200" y="1628800"/>
            <a:ext cx="8219254" cy="435247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257175" indent="-257175">
              <a:buFontTx/>
              <a:buAutoNum type="alphaLcParenR"/>
              <a:defRPr/>
            </a:pPr>
            <a:r>
              <a:rPr lang="de-DE" sz="1500" dirty="0">
                <a:solidFill>
                  <a:prstClr val="black"/>
                </a:solidFill>
                <a:latin typeface="Calibri"/>
              </a:rPr>
              <a:t>Wählen Sie bitte in Partnerarbeit </a:t>
            </a:r>
            <a:r>
              <a:rPr lang="de-DE" sz="1500" b="1" dirty="0">
                <a:solidFill>
                  <a:prstClr val="black"/>
                </a:solidFill>
                <a:latin typeface="Calibri"/>
              </a:rPr>
              <a:t>eine</a:t>
            </a:r>
            <a:r>
              <a:rPr lang="de-DE" sz="1500" dirty="0">
                <a:solidFill>
                  <a:prstClr val="black"/>
                </a:solidFill>
                <a:latin typeface="Calibri"/>
              </a:rPr>
              <a:t> der Kompetenzerwartungen aus:</a:t>
            </a:r>
          </a:p>
          <a:p>
            <a:pPr marL="268288">
              <a:defRPr/>
            </a:pPr>
            <a:endParaRPr lang="de-DE" sz="500" dirty="0">
              <a:solidFill>
                <a:prstClr val="black"/>
              </a:solidFill>
              <a:latin typeface="Calibri"/>
              <a:ea typeface="Times New Roman"/>
            </a:endParaRPr>
          </a:p>
          <a:p>
            <a:pPr marL="268288">
              <a:defRPr/>
            </a:pPr>
            <a:r>
              <a:rPr lang="de-DE" sz="1400" dirty="0">
                <a:solidFill>
                  <a:prstClr val="black"/>
                </a:solidFill>
                <a:latin typeface="Calibri"/>
                <a:ea typeface="Times New Roman"/>
              </a:rPr>
              <a:t>Die Schülerinnen und Schüler …</a:t>
            </a:r>
            <a:endParaRPr lang="de-DE" sz="14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600075" lvl="1" indent="-257175">
              <a:spcBef>
                <a:spcPts val="450"/>
              </a:spcBef>
              <a:buFont typeface="Symbol"/>
              <a:buChar char=""/>
              <a:tabLst>
                <a:tab pos="342900" algn="l"/>
              </a:tabLst>
              <a:defRPr/>
            </a:pPr>
            <a:r>
              <a:rPr lang="de-DE" sz="1400" dirty="0">
                <a:solidFill>
                  <a:prstClr val="black"/>
                </a:solidFill>
                <a:ea typeface="Times New Roman"/>
                <a:cs typeface="Arial"/>
              </a:rPr>
              <a:t>stellen Perspektiven und Handlungsmuster von Personen, Charakteren und Figuren in verschiedenen Textsorten dar. </a:t>
            </a:r>
          </a:p>
          <a:p>
            <a:pPr marL="600075" lvl="1" indent="-257175">
              <a:spcBef>
                <a:spcPts val="450"/>
              </a:spcBef>
              <a:buFont typeface="Symbol"/>
              <a:buChar char=""/>
              <a:tabLst>
                <a:tab pos="342900" algn="l"/>
              </a:tabLst>
              <a:defRPr/>
            </a:pPr>
            <a:r>
              <a:rPr lang="de-DE" sz="1400" dirty="0">
                <a:solidFill>
                  <a:prstClr val="black"/>
                </a:solidFill>
                <a:ea typeface="Times New Roman"/>
                <a:cs typeface="Arial"/>
              </a:rPr>
              <a:t>strukturieren themenrelevante Informationen aus Gebärdensprachtexten und digitalen Medien.</a:t>
            </a:r>
          </a:p>
          <a:p>
            <a:pPr marL="600075" lvl="1" indent="-257175">
              <a:spcBef>
                <a:spcPts val="450"/>
              </a:spcBef>
              <a:buFont typeface="Symbol"/>
              <a:buChar char=""/>
              <a:tabLst>
                <a:tab pos="342900" algn="l"/>
              </a:tabLst>
              <a:defRPr/>
            </a:pPr>
            <a:r>
              <a:rPr lang="de-DE" sz="1400" dirty="0">
                <a:solidFill>
                  <a:prstClr val="black"/>
                </a:solidFill>
                <a:ea typeface="Times New Roman"/>
                <a:cs typeface="Arial"/>
              </a:rPr>
              <a:t>setzen geeignete digitale Medien sowie digitale Werkzeuge zur Gebärdensprachtextproduktion funktional und sachgerecht ein.</a:t>
            </a:r>
          </a:p>
          <a:p>
            <a:pPr marL="600075" lvl="1" indent="-257175">
              <a:spcBef>
                <a:spcPts val="450"/>
              </a:spcBef>
              <a:buFont typeface="Symbol"/>
              <a:buChar char=""/>
              <a:tabLst>
                <a:tab pos="342900" algn="l"/>
              </a:tabLst>
              <a:defRPr/>
            </a:pPr>
            <a:r>
              <a:rPr lang="de-DE" sz="1400" dirty="0">
                <a:solidFill>
                  <a:prstClr val="black"/>
                </a:solidFill>
                <a:ea typeface="Times New Roman"/>
                <a:cs typeface="Arial"/>
              </a:rPr>
              <a:t>analysieren grundlegende Gestaltungsmittel in Gebärdensprachtexten.</a:t>
            </a:r>
          </a:p>
          <a:p>
            <a:pPr marL="600075" lvl="1" indent="-257175">
              <a:spcBef>
                <a:spcPts val="450"/>
              </a:spcBef>
              <a:buFont typeface="Symbol"/>
              <a:buChar char=""/>
              <a:tabLst>
                <a:tab pos="342900" algn="l"/>
              </a:tabLst>
              <a:defRPr/>
            </a:pPr>
            <a:r>
              <a:rPr lang="de-DE" sz="1400" dirty="0">
                <a:solidFill>
                  <a:prstClr val="black"/>
                </a:solidFill>
                <a:ea typeface="Times New Roman"/>
                <a:cs typeface="Arial"/>
              </a:rPr>
              <a:t>b</a:t>
            </a:r>
            <a:r>
              <a:rPr lang="de-DE" sz="1400">
                <a:solidFill>
                  <a:prstClr val="black"/>
                </a:solidFill>
                <a:ea typeface="Times New Roman"/>
                <a:cs typeface="Arial"/>
              </a:rPr>
              <a:t>eschreiben </a:t>
            </a:r>
            <a:r>
              <a:rPr lang="de-DE" sz="1400" dirty="0">
                <a:solidFill>
                  <a:prstClr val="black"/>
                </a:solidFill>
                <a:ea typeface="Times New Roman"/>
                <a:cs typeface="Arial"/>
              </a:rPr>
              <a:t>grundlegende Unterschiede von Gestaltungsmitteln in analogen Texten und </a:t>
            </a:r>
            <a:r>
              <a:rPr lang="de-DE" sz="1400">
                <a:solidFill>
                  <a:prstClr val="black"/>
                </a:solidFill>
                <a:ea typeface="Times New Roman"/>
                <a:cs typeface="Arial"/>
              </a:rPr>
              <a:t>medialen Gebärdensprachtexten</a:t>
            </a:r>
            <a:endParaRPr lang="de-DE" sz="1400" dirty="0">
              <a:solidFill>
                <a:prstClr val="black"/>
              </a:solidFill>
              <a:ea typeface="Times New Roman"/>
              <a:cs typeface="Arial"/>
            </a:endParaRPr>
          </a:p>
          <a:p>
            <a:pPr marL="257175" indent="-257175">
              <a:buFontTx/>
              <a:buAutoNum type="alphaLcParenR"/>
              <a:defRPr/>
            </a:pPr>
            <a:endParaRPr lang="de-DE" sz="500" dirty="0">
              <a:solidFill>
                <a:prstClr val="black"/>
              </a:solidFill>
              <a:latin typeface="Calibri"/>
            </a:endParaRPr>
          </a:p>
          <a:p>
            <a:pPr marL="342900" indent="-342900">
              <a:buFont typeface="+mj-lt"/>
              <a:buAutoNum type="alphaLcParenR" startAt="2"/>
              <a:defRPr/>
            </a:pPr>
            <a:r>
              <a:rPr lang="de-DE" sz="1500" dirty="0">
                <a:solidFill>
                  <a:prstClr val="black"/>
                </a:solidFill>
                <a:latin typeface="Calibri"/>
              </a:rPr>
              <a:t>Erörtern Sie bitte in Ihrem Team: „Was kann eine Schülerin/ein Schüler, wenn sie/er über die (von Ihnen ausgewählte) Kompetenz verfügt?“</a:t>
            </a:r>
          </a:p>
          <a:p>
            <a:pPr marL="342900" indent="-342900">
              <a:buFont typeface="+mj-lt"/>
              <a:buAutoNum type="alphaLcParenR" startAt="2"/>
              <a:defRPr/>
            </a:pPr>
            <a:r>
              <a:rPr lang="de-DE" sz="1500" dirty="0">
                <a:solidFill>
                  <a:prstClr val="black"/>
                </a:solidFill>
                <a:latin typeface="Calibri"/>
              </a:rPr>
              <a:t>Beschreiben Sie nun bitte, über welche Kenntnisse / Fähigkeiten / Fertigkeiten / Haltungen eine Schülerin/ein Schüler mit Blick auf die (von Ihnen ausgewählte) Kompetenz </a:t>
            </a:r>
            <a:r>
              <a:rPr lang="de-DE" sz="1500" u="sng" dirty="0">
                <a:solidFill>
                  <a:prstClr val="black"/>
                </a:solidFill>
                <a:latin typeface="Calibri"/>
              </a:rPr>
              <a:t>mindestens</a:t>
            </a:r>
            <a:r>
              <a:rPr lang="de-DE" sz="1500" dirty="0">
                <a:solidFill>
                  <a:prstClr val="black"/>
                </a:solidFill>
                <a:latin typeface="Calibri"/>
              </a:rPr>
              <a:t> verfügen sollte.</a:t>
            </a:r>
          </a:p>
          <a:p>
            <a:pPr marL="342900" indent="-342900">
              <a:buFont typeface="+mj-lt"/>
              <a:buAutoNum type="alphaLcParenR" startAt="2"/>
              <a:defRPr/>
            </a:pPr>
            <a:r>
              <a:rPr lang="de-DE" sz="1500" dirty="0">
                <a:solidFill>
                  <a:prstClr val="black"/>
                </a:solidFill>
                <a:latin typeface="Calibri"/>
              </a:rPr>
              <a:t>fakultativ: Überlegen Sie bitte, in welchem Unterrichtsvorhaben sich diese Kompetenzen am besten fördern lassen könnte.</a:t>
            </a:r>
          </a:p>
        </p:txBody>
      </p:sp>
    </p:spTree>
    <p:extLst>
      <p:ext uri="{BB962C8B-B14F-4D97-AF65-F5344CB8AC3E}">
        <p14:creationId xmlns:p14="http://schemas.microsoft.com/office/powerpoint/2010/main" val="2297380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de-DE" b="1" dirty="0"/>
          </a:p>
          <a:p>
            <a:pPr marL="0" indent="0" algn="ctr">
              <a:buNone/>
            </a:pPr>
            <a:r>
              <a:rPr lang="de-DE" sz="3600" b="1" dirty="0"/>
              <a:t>Herzlichen Dank für </a:t>
            </a:r>
            <a:r>
              <a:rPr lang="de-DE" sz="3600" b="1"/>
              <a:t>Ihre Aufmerksamkeit!</a:t>
            </a:r>
            <a:endParaRPr lang="de-DE" sz="3600" b="1" dirty="0"/>
          </a:p>
          <a:p>
            <a:pPr marL="0" indent="0" algn="ctr">
              <a:buNone/>
            </a:pPr>
            <a:endParaRPr lang="de-DE" sz="3600" b="1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206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000" dirty="0"/>
              <a:t>Gliederung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sz="2600" dirty="0"/>
              <a:t>Der Kompetenzbereich „Medien- und Gebärdensprachtextkompetenz“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sz="2600" dirty="0"/>
              <a:t>Progression über die fünf Niveaustufen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sz="2600" dirty="0"/>
              <a:t>Beispiele aus dem Schulinternen Lehrplan zur möglichen Umsetzung im Unterricht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sz="2600" dirty="0"/>
              <a:t>Beispiel einer unterstützenden Lernaufgabe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de-DE" sz="2600" dirty="0"/>
              <a:t>Vorschlag für teilnehmeraktivierende Elemente bei Implementationsveranstaltungen</a:t>
            </a:r>
          </a:p>
          <a:p>
            <a:pPr marL="0" indent="0">
              <a:buNone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9640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1900"/>
              <a:t>Kompetenzmodell</a:t>
            </a:r>
          </a:p>
        </p:txBody>
      </p:sp>
      <p:pic>
        <p:nvPicPr>
          <p:cNvPr id="7" name="Inhaltsplatzhalter 6">
            <a:extLst>
              <a:ext uri="{FF2B5EF4-FFF2-40B4-BE49-F238E27FC236}">
                <a16:creationId xmlns:a16="http://schemas.microsoft.com/office/drawing/2014/main" id="{F503324E-9F8F-E30F-B59C-2FC9C666E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01232" y="1700213"/>
            <a:ext cx="5941535" cy="4205287"/>
          </a:xfrm>
          <a:noFill/>
        </p:spPr>
      </p:pic>
      <p:sp>
        <p:nvSpPr>
          <p:cNvPr id="8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900"/>
              <a:t>Medien- und Gebärdensprachtextkompetenz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7023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3000" dirty="0"/>
              <a:t>Medien- und Gebärdensprachtextkompetenz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8737ED10-89BF-7538-6E88-8B6117C60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86726" y="1628800"/>
            <a:ext cx="4233746" cy="4176464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Umfasst</a:t>
            </a:r>
            <a:r>
              <a:rPr lang="en-US" sz="2400" dirty="0"/>
              <a:t> die </a:t>
            </a:r>
            <a:r>
              <a:rPr lang="en-US" sz="2400" dirty="0" err="1"/>
              <a:t>Teilbereiche</a:t>
            </a:r>
            <a:r>
              <a:rPr lang="en-US" sz="2400" dirty="0"/>
              <a:t> der </a:t>
            </a:r>
            <a:r>
              <a:rPr lang="en-US" sz="2400" b="1" dirty="0" err="1"/>
              <a:t>Rezeption</a:t>
            </a:r>
            <a:r>
              <a:rPr lang="en-US" sz="2400" dirty="0"/>
              <a:t> und der </a:t>
            </a:r>
            <a:r>
              <a:rPr lang="en-US" sz="2400" b="1" dirty="0"/>
              <a:t>Produktion</a:t>
            </a:r>
            <a:r>
              <a:rPr lang="en-US" sz="2400" dirty="0"/>
              <a:t>.</a:t>
            </a:r>
          </a:p>
          <a:p>
            <a:r>
              <a:rPr lang="en-US" sz="2400" dirty="0"/>
              <a:t>Ein </a:t>
            </a:r>
            <a:r>
              <a:rPr lang="en-US" sz="2400" dirty="0" err="1"/>
              <a:t>erweiterter</a:t>
            </a:r>
            <a:r>
              <a:rPr lang="en-US" sz="2400" dirty="0"/>
              <a:t> </a:t>
            </a:r>
            <a:r>
              <a:rPr lang="en-US" sz="2400" dirty="0" err="1"/>
              <a:t>Textbegriff</a:t>
            </a:r>
            <a:r>
              <a:rPr lang="en-US" sz="2400" dirty="0"/>
              <a:t> </a:t>
            </a:r>
            <a:r>
              <a:rPr lang="en-US" sz="2400" dirty="0" err="1"/>
              <a:t>wird</a:t>
            </a:r>
            <a:r>
              <a:rPr lang="en-US" sz="2400" dirty="0"/>
              <a:t> </a:t>
            </a:r>
            <a:r>
              <a:rPr lang="en-US" sz="2400" dirty="0" err="1"/>
              <a:t>zugrunde</a:t>
            </a:r>
            <a:r>
              <a:rPr lang="en-US" sz="2400" dirty="0"/>
              <a:t> </a:t>
            </a:r>
            <a:r>
              <a:rPr lang="en-US" sz="2400" dirty="0" err="1"/>
              <a:t>gelegt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Kompetenzerwerb</a:t>
            </a:r>
            <a:r>
              <a:rPr lang="en-US" sz="2400" dirty="0"/>
              <a:t> für den </a:t>
            </a:r>
            <a:r>
              <a:rPr lang="en-US" sz="2400" dirty="0" err="1"/>
              <a:t>Umgang</a:t>
            </a:r>
            <a:r>
              <a:rPr lang="en-US" sz="2400" dirty="0"/>
              <a:t> </a:t>
            </a:r>
            <a:r>
              <a:rPr lang="en-US" sz="2400" dirty="0" err="1"/>
              <a:t>mit</a:t>
            </a:r>
            <a:r>
              <a:rPr lang="en-US" sz="2400" dirty="0"/>
              <a:t> </a:t>
            </a:r>
            <a:r>
              <a:rPr lang="en-US" sz="2400" dirty="0" err="1"/>
              <a:t>gebärdesprach-bezogenen</a:t>
            </a:r>
            <a:r>
              <a:rPr lang="en-US" sz="2400" dirty="0"/>
              <a:t> </a:t>
            </a:r>
            <a:r>
              <a:rPr lang="en-US" sz="2400" dirty="0" err="1"/>
              <a:t>analogen</a:t>
            </a:r>
            <a:r>
              <a:rPr lang="en-US" sz="2400" dirty="0"/>
              <a:t> und </a:t>
            </a:r>
            <a:r>
              <a:rPr lang="en-US" sz="2400" dirty="0" err="1"/>
              <a:t>digitalen</a:t>
            </a:r>
            <a:r>
              <a:rPr lang="en-US" sz="2400" dirty="0"/>
              <a:t> </a:t>
            </a:r>
            <a:r>
              <a:rPr lang="en-US" sz="2400" dirty="0" err="1"/>
              <a:t>visuellen</a:t>
            </a:r>
            <a:r>
              <a:rPr lang="en-US" sz="2400" dirty="0"/>
              <a:t> </a:t>
            </a:r>
            <a:r>
              <a:rPr lang="en-US" sz="2400" dirty="0" err="1"/>
              <a:t>Medien</a:t>
            </a:r>
            <a:r>
              <a:rPr lang="en-US" sz="2400" dirty="0"/>
              <a:t> </a:t>
            </a:r>
            <a:r>
              <a:rPr lang="en-US" sz="2400" dirty="0" err="1"/>
              <a:t>bezogen</a:t>
            </a:r>
            <a:r>
              <a:rPr lang="en-US" sz="2400" dirty="0"/>
              <a:t> auf </a:t>
            </a:r>
            <a:r>
              <a:rPr lang="en-US" sz="2400" dirty="0" err="1"/>
              <a:t>Rezeption</a:t>
            </a:r>
            <a:r>
              <a:rPr lang="en-US" sz="2400" dirty="0"/>
              <a:t> und Produktion </a:t>
            </a:r>
            <a:r>
              <a:rPr lang="en-US" sz="2400" dirty="0" err="1"/>
              <a:t>wird</a:t>
            </a:r>
            <a:r>
              <a:rPr lang="en-US" sz="2400" dirty="0"/>
              <a:t> </a:t>
            </a:r>
            <a:r>
              <a:rPr lang="en-US" sz="2400" dirty="0" err="1"/>
              <a:t>abgesichert</a:t>
            </a:r>
            <a:r>
              <a:rPr lang="en-US" sz="2400" dirty="0"/>
              <a:t>.</a:t>
            </a:r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900"/>
              <a:t>Medien- und Gebärdensprachtextkompetenz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4</a:t>
            </a:fld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ACF4ACF-EF70-AC48-7643-C175F05E3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69" y="2776732"/>
            <a:ext cx="3919430" cy="796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838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3000" dirty="0"/>
              <a:t>Medien- und Gebärdensprachtextkompetenz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8737ED10-89BF-7538-6E88-8B6117C60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3744416"/>
          </a:xfrm>
        </p:spPr>
        <p:txBody>
          <a:bodyPr/>
          <a:lstStyle/>
          <a:p>
            <a:r>
              <a:rPr lang="de-DE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Mündlichkeit</a:t>
            </a:r>
            <a: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drückt sich in der dialogischen Form (dialogische Gebärden-sprachtexte) aus und </a:t>
            </a:r>
            <a:b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Schriftlichkeit</a:t>
            </a:r>
            <a:r>
              <a:rPr lang="de-D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im Medialen Gebärden (mediale Gebärdensprachtexte).</a:t>
            </a:r>
          </a:p>
          <a:p>
            <a:endParaRPr lang="en-US" dirty="0"/>
          </a:p>
        </p:txBody>
      </p:sp>
      <p:sp>
        <p:nvSpPr>
          <p:cNvPr id="8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de-DE" sz="900"/>
              <a:t>Medien- und Gebärdensprachtextkompetenz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5</a:t>
            </a:fld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ACF4ACF-EF70-AC48-7643-C175F05E3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69" y="2776732"/>
            <a:ext cx="3919430" cy="796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740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1900" dirty="0"/>
              <a:t>Darstellung des Kompetenzbereiches in der Unterrichtsvorgabe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AD29FE4-3B55-9052-5566-092B7B1A68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613972"/>
            <a:ext cx="4143124" cy="4476266"/>
          </a:xfrm>
          <a:prstGeom prst="rect">
            <a:avLst/>
          </a:prstGeom>
          <a:noFill/>
        </p:spPr>
      </p:pic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33D27125-3918-E733-4BC3-CC6314A14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038600" cy="41764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800" dirty="0" err="1"/>
              <a:t>Darstellung</a:t>
            </a:r>
            <a:r>
              <a:rPr lang="en-US" sz="1800" dirty="0"/>
              <a:t> der </a:t>
            </a:r>
            <a:r>
              <a:rPr lang="en-US" sz="1800" b="1" dirty="0" err="1"/>
              <a:t>Perspektive</a:t>
            </a:r>
            <a:r>
              <a:rPr lang="en-US" sz="1800" b="1" dirty="0"/>
              <a:t> der </a:t>
            </a:r>
            <a:r>
              <a:rPr lang="en-US" sz="1800" b="1" dirty="0" err="1"/>
              <a:t>Kompetenzentwicklung</a:t>
            </a:r>
            <a:r>
              <a:rPr lang="en-US" sz="1800" b="1" dirty="0"/>
              <a:t> </a:t>
            </a:r>
            <a:r>
              <a:rPr lang="en-US" sz="1800" b="1" dirty="0" err="1"/>
              <a:t>im</a:t>
            </a:r>
            <a:r>
              <a:rPr lang="en-US" sz="1800" b="1" dirty="0"/>
              <a:t> </a:t>
            </a:r>
            <a:r>
              <a:rPr lang="en-US" sz="1800" b="1" dirty="0" err="1"/>
              <a:t>Rahmen</a:t>
            </a:r>
            <a:r>
              <a:rPr lang="en-US" sz="1800" b="1" dirty="0"/>
              <a:t> der </a:t>
            </a:r>
            <a:r>
              <a:rPr lang="en-US" sz="1800" b="1" dirty="0" err="1"/>
              <a:t>Niveaustufe</a:t>
            </a:r>
            <a:endParaRPr lang="en-US" sz="1800" b="1" dirty="0"/>
          </a:p>
          <a:p>
            <a:pPr marL="0" indent="0">
              <a:lnSpc>
                <a:spcPct val="90000"/>
              </a:lnSpc>
              <a:buNone/>
            </a:pPr>
            <a:endParaRPr lang="en-US" sz="1800" b="1" dirty="0"/>
          </a:p>
          <a:p>
            <a:pPr>
              <a:lnSpc>
                <a:spcPct val="90000"/>
              </a:lnSpc>
            </a:pPr>
            <a:r>
              <a:rPr lang="en-US" sz="1800" b="1" dirty="0" err="1"/>
              <a:t>Untergliederung</a:t>
            </a:r>
            <a:r>
              <a:rPr lang="en-US" sz="1800" b="1" dirty="0"/>
              <a:t> des </a:t>
            </a:r>
            <a:r>
              <a:rPr lang="en-US" sz="1800" b="1" dirty="0" err="1"/>
              <a:t>Kompetenzbereiches</a:t>
            </a:r>
            <a:r>
              <a:rPr lang="en-US" sz="1800" b="1" dirty="0"/>
              <a:t> </a:t>
            </a:r>
            <a:r>
              <a:rPr lang="en-US" sz="1800" dirty="0"/>
              <a:t>in:</a:t>
            </a:r>
          </a:p>
          <a:p>
            <a:pPr lvl="1">
              <a:lnSpc>
                <a:spcPct val="90000"/>
              </a:lnSpc>
            </a:pPr>
            <a:r>
              <a:rPr lang="en-US" sz="1800" dirty="0" err="1"/>
              <a:t>Rezeption</a:t>
            </a:r>
            <a:endParaRPr lang="en-US" sz="1800" dirty="0"/>
          </a:p>
          <a:p>
            <a:pPr lvl="1">
              <a:lnSpc>
                <a:spcPct val="90000"/>
              </a:lnSpc>
            </a:pPr>
            <a:r>
              <a:rPr lang="en-US" sz="1800" dirty="0"/>
              <a:t>Produktion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b="1" dirty="0" err="1"/>
              <a:t>Obligatorische</a:t>
            </a:r>
            <a:r>
              <a:rPr lang="en-US" sz="1800" b="1" dirty="0"/>
              <a:t> </a:t>
            </a:r>
            <a:r>
              <a:rPr lang="en-US" sz="1800" b="1" dirty="0" err="1"/>
              <a:t>fachliche</a:t>
            </a:r>
            <a:r>
              <a:rPr lang="en-US" sz="1800" b="1" dirty="0"/>
              <a:t> </a:t>
            </a:r>
            <a:r>
              <a:rPr lang="en-US" sz="1800" b="1" dirty="0" err="1"/>
              <a:t>Konkretisierungen</a:t>
            </a:r>
            <a:endParaRPr lang="en-US" sz="1800" b="1" dirty="0"/>
          </a:p>
          <a:p>
            <a:pPr marL="457200" lvl="1" indent="0">
              <a:lnSpc>
                <a:spcPct val="90000"/>
              </a:lnSpc>
              <a:buNone/>
            </a:pPr>
            <a:endParaRPr lang="en-US" sz="1800" b="1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E342E1B7-71B2-C43B-8066-10A57AF00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de-DE" sz="1100"/>
              <a:t>Medien- und Gebärdensprachtextkompetenz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4420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sz="3000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432157" y="5157192"/>
            <a:ext cx="8229600" cy="720080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de-DE" sz="2600" dirty="0"/>
              <a:t>2.	Progression über die fünf Niveaustufen</a:t>
            </a:r>
          </a:p>
          <a:p>
            <a:pPr marL="0" indent="0">
              <a:buNone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363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05160AC-987A-7B35-7745-518EDC92B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19872" y="6356350"/>
            <a:ext cx="2952328" cy="365125"/>
          </a:xfrm>
        </p:spPr>
        <p:txBody>
          <a:bodyPr anchor="ctr"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de-DE"/>
              <a:t>Medien- und Gebärdensprachtextkompetenz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65EEB81-D9B6-92AE-00FB-9176740E3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512A4277-7E7A-4AAF-BFC7-47646BF5CD0C}" type="slidenum">
              <a:rPr lang="de-DE" smtClean="0"/>
              <a:pPr>
                <a:spcAft>
                  <a:spcPts val="600"/>
                </a:spcAft>
              </a:pPr>
              <a:t>8</a:t>
            </a:fld>
            <a:endParaRPr lang="de-DE"/>
          </a:p>
        </p:txBody>
      </p:sp>
      <p:graphicFrame>
        <p:nvGraphicFramePr>
          <p:cNvPr id="9" name="Inhaltsplatzhalter 2">
            <a:extLst>
              <a:ext uri="{FF2B5EF4-FFF2-40B4-BE49-F238E27FC236}">
                <a16:creationId xmlns:a16="http://schemas.microsoft.com/office/drawing/2014/main" id="{CA5E7495-21B3-956F-657A-2AC0B5E6F2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89906"/>
              </p:ext>
            </p:extLst>
          </p:nvPr>
        </p:nvGraphicFramePr>
        <p:xfrm>
          <a:off x="179512" y="1628800"/>
          <a:ext cx="8856984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el 1">
            <a:extLst>
              <a:ext uri="{FF2B5EF4-FFF2-40B4-BE49-F238E27FC236}">
                <a16:creationId xmlns:a16="http://schemas.microsoft.com/office/drawing/2014/main" id="{EB28583E-8EBE-8DF2-49BA-6D2ED8EADFF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125538"/>
            <a:ext cx="8229600" cy="3587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Progression einer ausgewählten Kompetenz</a:t>
            </a:r>
          </a:p>
        </p:txBody>
      </p:sp>
    </p:spTree>
    <p:extLst>
      <p:ext uri="{BB962C8B-B14F-4D97-AF65-F5344CB8AC3E}">
        <p14:creationId xmlns:p14="http://schemas.microsoft.com/office/powerpoint/2010/main" val="2708234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sz="3000" dirty="0"/>
          </a:p>
        </p:txBody>
      </p:sp>
      <p:sp>
        <p:nvSpPr>
          <p:cNvPr id="9" name="Inhaltsplatzhalter 2"/>
          <p:cNvSpPr>
            <a:spLocks noGrp="1"/>
          </p:cNvSpPr>
          <p:nvPr>
            <p:ph idx="1"/>
          </p:nvPr>
        </p:nvSpPr>
        <p:spPr>
          <a:xfrm>
            <a:off x="683568" y="4725144"/>
            <a:ext cx="8229600" cy="1224136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de-DE" sz="2600" dirty="0"/>
              <a:t>3.	Beispiele aus dem Schulinternen Lehrplan zur 	möglichen Umsetzung im Unterricht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686581-C1AF-2449-9E46-D67F0A0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Medien- und Gebärdensprachtextkompetenz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873F37-CF66-B744-AE61-6B578600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A4277-7E7A-4AAF-BFC7-47646BF5CD0C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0218818"/>
      </p:ext>
    </p:extLst>
  </p:cSld>
  <p:clrMapOvr>
    <a:masterClrMapping/>
  </p:clrMapOvr>
</p:sld>
</file>

<file path=ppt/theme/theme1.xml><?xml version="1.0" encoding="utf-8"?>
<a:theme xmlns:a="http://schemas.openxmlformats.org/drawingml/2006/main" name="QUA-LiS_Vorlage_weiss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QUA-LiS_Vorlage_weiss</Template>
  <TotalTime>0</TotalTime>
  <Words>842</Words>
  <Application>Microsoft Office PowerPoint</Application>
  <PresentationFormat>Bildschirmpräsentation (4:3)</PresentationFormat>
  <Paragraphs>116</Paragraphs>
  <Slides>19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Symbol</vt:lpstr>
      <vt:lpstr>Times New Roman</vt:lpstr>
      <vt:lpstr>QUA-LiS_Vorlage_weiss</vt:lpstr>
      <vt:lpstr>Office</vt:lpstr>
      <vt:lpstr>   Unterrichtsvorgabe für den Förderschwerpunkt Hören und Kommunikation an Schulen in Nordrhein-Westfalen für das Fach Deutsche Gebärdensprache (DGS) Kompetenzbereich  „Medien- und Gebärdensprachtextkompetenz“ </vt:lpstr>
      <vt:lpstr>Gliederung</vt:lpstr>
      <vt:lpstr>Kompetenzmodell</vt:lpstr>
      <vt:lpstr>Medien- und Gebärdensprachtextkompetenz</vt:lpstr>
      <vt:lpstr>Medien- und Gebärdensprachtextkompetenz</vt:lpstr>
      <vt:lpstr>Darstellung des Kompetenzbereiches in der Unterrichtsvorgabe</vt:lpstr>
      <vt:lpstr>PowerPoint-Präsentation</vt:lpstr>
      <vt:lpstr>Progression einer ausgewählten Kompetenz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MSW NRW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Susanne Eßer</dc:creator>
  <cp:lastModifiedBy>Esser, Susanne</cp:lastModifiedBy>
  <cp:revision>345</cp:revision>
  <cp:lastPrinted>2020-02-05T15:46:30Z</cp:lastPrinted>
  <dcterms:created xsi:type="dcterms:W3CDTF">2018-01-17T08:49:04Z</dcterms:created>
  <dcterms:modified xsi:type="dcterms:W3CDTF">2024-06-13T10:03:48Z</dcterms:modified>
</cp:coreProperties>
</file>