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28"/>
  </p:notesMasterIdLst>
  <p:handoutMasterIdLst>
    <p:handoutMasterId r:id="rId29"/>
  </p:handoutMasterIdLst>
  <p:sldIdLst>
    <p:sldId id="256" r:id="rId3"/>
    <p:sldId id="342" r:id="rId4"/>
    <p:sldId id="579" r:id="rId5"/>
    <p:sldId id="547" r:id="rId6"/>
    <p:sldId id="562" r:id="rId7"/>
    <p:sldId id="569" r:id="rId8"/>
    <p:sldId id="573" r:id="rId9"/>
    <p:sldId id="570" r:id="rId10"/>
    <p:sldId id="571" r:id="rId11"/>
    <p:sldId id="572" r:id="rId12"/>
    <p:sldId id="574" r:id="rId13"/>
    <p:sldId id="585" r:id="rId14"/>
    <p:sldId id="580" r:id="rId15"/>
    <p:sldId id="587" r:id="rId16"/>
    <p:sldId id="581" r:id="rId17"/>
    <p:sldId id="590" r:id="rId18"/>
    <p:sldId id="591" r:id="rId19"/>
    <p:sldId id="582" r:id="rId20"/>
    <p:sldId id="593" r:id="rId21"/>
    <p:sldId id="594" r:id="rId22"/>
    <p:sldId id="596" r:id="rId23"/>
    <p:sldId id="583" r:id="rId24"/>
    <p:sldId id="577" r:id="rId25"/>
    <p:sldId id="578" r:id="rId26"/>
    <p:sldId id="303" r:id="rId27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rtzel, Eva" initials="PE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0C8"/>
    <a:srgbClr val="DA8F0B"/>
    <a:srgbClr val="DB820B"/>
    <a:srgbClr val="CC3300"/>
    <a:srgbClr val="E9EDF4"/>
    <a:srgbClr val="D0D8E8"/>
    <a:srgbClr val="3399FF"/>
    <a:srgbClr val="FF9900"/>
    <a:srgbClr val="D6E9D8"/>
    <a:srgbClr val="EFE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8165A1-1561-483E-998D-186D7616E7F3}" v="578" dt="2024-06-05T12:34:21.3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3" autoAdjust="0"/>
    <p:restoredTop sz="92554" autoAdjust="0"/>
  </p:normalViewPr>
  <p:slideViewPr>
    <p:cSldViewPr showGuides="1">
      <p:cViewPr varScale="1">
        <p:scale>
          <a:sx n="64" d="100"/>
          <a:sy n="64" d="100"/>
        </p:scale>
        <p:origin x="1252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-2844" y="-12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36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e Eßer" userId="1ad698ef6125e06d" providerId="LiveId" clId="{BA8165A1-1561-483E-998D-186D7616E7F3}"/>
    <pc:docChg chg="undo custSel addSld delSld modSld">
      <pc:chgData name="Susanne Eßer" userId="1ad698ef6125e06d" providerId="LiveId" clId="{BA8165A1-1561-483E-998D-186D7616E7F3}" dt="2024-06-05T12:47:25.902" v="1360" actId="20577"/>
      <pc:docMkLst>
        <pc:docMk/>
      </pc:docMkLst>
      <pc:sldChg chg="modSp mod">
        <pc:chgData name="Susanne Eßer" userId="1ad698ef6125e06d" providerId="LiveId" clId="{BA8165A1-1561-483E-998D-186D7616E7F3}" dt="2024-06-05T11:13:17.851" v="34" actId="20577"/>
        <pc:sldMkLst>
          <pc:docMk/>
          <pc:sldMk cId="3070786504" sldId="256"/>
        </pc:sldMkLst>
        <pc:spChg chg="mod">
          <ac:chgData name="Susanne Eßer" userId="1ad698ef6125e06d" providerId="LiveId" clId="{BA8165A1-1561-483E-998D-186D7616E7F3}" dt="2024-06-05T11:13:17.851" v="34" actId="20577"/>
          <ac:spMkLst>
            <pc:docMk/>
            <pc:sldMk cId="3070786504" sldId="256"/>
            <ac:spMk id="2" creationId="{00000000-0000-0000-0000-000000000000}"/>
          </ac:spMkLst>
        </pc:spChg>
      </pc:sldChg>
      <pc:sldChg chg="modSp mod">
        <pc:chgData name="Susanne Eßer" userId="1ad698ef6125e06d" providerId="LiveId" clId="{BA8165A1-1561-483E-998D-186D7616E7F3}" dt="2024-06-05T11:13:39.294" v="69" actId="20577"/>
        <pc:sldMkLst>
          <pc:docMk/>
          <pc:sldMk cId="1799640520" sldId="342"/>
        </pc:sldMkLst>
        <pc:spChg chg="mod">
          <ac:chgData name="Susanne Eßer" userId="1ad698ef6125e06d" providerId="LiveId" clId="{BA8165A1-1561-483E-998D-186D7616E7F3}" dt="2024-06-05T11:13:39.294" v="69" actId="20577"/>
          <ac:spMkLst>
            <pc:docMk/>
            <pc:sldMk cId="1799640520" sldId="342"/>
            <ac:spMk id="9" creationId="{00000000-0000-0000-0000-000000000000}"/>
          </ac:spMkLst>
        </pc:spChg>
      </pc:sldChg>
      <pc:sldChg chg="del">
        <pc:chgData name="Susanne Eßer" userId="1ad698ef6125e06d" providerId="LiveId" clId="{BA8165A1-1561-483E-998D-186D7616E7F3}" dt="2024-06-05T11:18:27.105" v="73" actId="47"/>
        <pc:sldMkLst>
          <pc:docMk/>
          <pc:sldMk cId="1686564914" sldId="561"/>
        </pc:sldMkLst>
      </pc:sldChg>
      <pc:sldChg chg="add">
        <pc:chgData name="Susanne Eßer" userId="1ad698ef6125e06d" providerId="LiveId" clId="{BA8165A1-1561-483E-998D-186D7616E7F3}" dt="2024-06-05T11:15:58.136" v="70"/>
        <pc:sldMkLst>
          <pc:docMk/>
          <pc:sldMk cId="1092699235" sldId="562"/>
        </pc:sldMkLst>
      </pc:sldChg>
      <pc:sldChg chg="add">
        <pc:chgData name="Susanne Eßer" userId="1ad698ef6125e06d" providerId="LiveId" clId="{BA8165A1-1561-483E-998D-186D7616E7F3}" dt="2024-06-05T11:15:58.136" v="70"/>
        <pc:sldMkLst>
          <pc:docMk/>
          <pc:sldMk cId="493435291" sldId="569"/>
        </pc:sldMkLst>
      </pc:sldChg>
      <pc:sldChg chg="modSp add mod">
        <pc:chgData name="Susanne Eßer" userId="1ad698ef6125e06d" providerId="LiveId" clId="{BA8165A1-1561-483E-998D-186D7616E7F3}" dt="2024-06-05T11:17:31.093" v="72" actId="20577"/>
        <pc:sldMkLst>
          <pc:docMk/>
          <pc:sldMk cId="1158736299" sldId="570"/>
        </pc:sldMkLst>
        <pc:spChg chg="mod">
          <ac:chgData name="Susanne Eßer" userId="1ad698ef6125e06d" providerId="LiveId" clId="{BA8165A1-1561-483E-998D-186D7616E7F3}" dt="2024-06-05T11:17:31.093" v="72" actId="20577"/>
          <ac:spMkLst>
            <pc:docMk/>
            <pc:sldMk cId="1158736299" sldId="570"/>
            <ac:spMk id="16" creationId="{8737ED10-89BF-7538-6E88-8B6117C60FC2}"/>
          </ac:spMkLst>
        </pc:spChg>
      </pc:sldChg>
      <pc:sldChg chg="add">
        <pc:chgData name="Susanne Eßer" userId="1ad698ef6125e06d" providerId="LiveId" clId="{BA8165A1-1561-483E-998D-186D7616E7F3}" dt="2024-06-05T11:15:58.136" v="70"/>
        <pc:sldMkLst>
          <pc:docMk/>
          <pc:sldMk cId="3800693979" sldId="571"/>
        </pc:sldMkLst>
      </pc:sldChg>
      <pc:sldChg chg="add">
        <pc:chgData name="Susanne Eßer" userId="1ad698ef6125e06d" providerId="LiveId" clId="{BA8165A1-1561-483E-998D-186D7616E7F3}" dt="2024-06-05T11:15:58.136" v="70"/>
        <pc:sldMkLst>
          <pc:docMk/>
          <pc:sldMk cId="1882402095" sldId="572"/>
        </pc:sldMkLst>
      </pc:sldChg>
      <pc:sldChg chg="add">
        <pc:chgData name="Susanne Eßer" userId="1ad698ef6125e06d" providerId="LiveId" clId="{BA8165A1-1561-483E-998D-186D7616E7F3}" dt="2024-06-05T11:15:58.136" v="70"/>
        <pc:sldMkLst>
          <pc:docMk/>
          <pc:sldMk cId="984976795" sldId="573"/>
        </pc:sldMkLst>
      </pc:sldChg>
      <pc:sldChg chg="add">
        <pc:chgData name="Susanne Eßer" userId="1ad698ef6125e06d" providerId="LiveId" clId="{BA8165A1-1561-483E-998D-186D7616E7F3}" dt="2024-06-05T11:15:58.136" v="70"/>
        <pc:sldMkLst>
          <pc:docMk/>
          <pc:sldMk cId="1049036756" sldId="574"/>
        </pc:sldMkLst>
      </pc:sldChg>
      <pc:sldChg chg="modSp mod">
        <pc:chgData name="Susanne Eßer" userId="1ad698ef6125e06d" providerId="LiveId" clId="{BA8165A1-1561-483E-998D-186D7616E7F3}" dt="2024-06-05T12:43:14.260" v="1349" actId="20577"/>
        <pc:sldMkLst>
          <pc:docMk/>
          <pc:sldMk cId="2297380981" sldId="578"/>
        </pc:sldMkLst>
        <pc:spChg chg="mod">
          <ac:chgData name="Susanne Eßer" userId="1ad698ef6125e06d" providerId="LiveId" clId="{BA8165A1-1561-483E-998D-186D7616E7F3}" dt="2024-06-05T12:43:14.260" v="1349" actId="20577"/>
          <ac:spMkLst>
            <pc:docMk/>
            <pc:sldMk cId="2297380981" sldId="578"/>
            <ac:spMk id="12" creationId="{00000000-0000-0000-0000-000000000000}"/>
          </ac:spMkLst>
        </pc:spChg>
      </pc:sldChg>
      <pc:sldChg chg="modSp mod">
        <pc:chgData name="Susanne Eßer" userId="1ad698ef6125e06d" providerId="LiveId" clId="{BA8165A1-1561-483E-998D-186D7616E7F3}" dt="2024-06-05T12:47:25.902" v="1360" actId="20577"/>
        <pc:sldMkLst>
          <pc:docMk/>
          <pc:sldMk cId="648559006" sldId="579"/>
        </pc:sldMkLst>
        <pc:spChg chg="mod">
          <ac:chgData name="Susanne Eßer" userId="1ad698ef6125e06d" providerId="LiveId" clId="{BA8165A1-1561-483E-998D-186D7616E7F3}" dt="2024-06-05T12:47:25.902" v="1360" actId="20577"/>
          <ac:spMkLst>
            <pc:docMk/>
            <pc:sldMk cId="648559006" sldId="579"/>
            <ac:spMk id="9" creationId="{00000000-0000-0000-0000-000000000000}"/>
          </ac:spMkLst>
        </pc:spChg>
      </pc:sldChg>
      <pc:sldChg chg="addSp delSp modSp mod">
        <pc:chgData name="Susanne Eßer" userId="1ad698ef6125e06d" providerId="LiveId" clId="{BA8165A1-1561-483E-998D-186D7616E7F3}" dt="2024-06-05T11:22:48.393" v="155" actId="20577"/>
        <pc:sldMkLst>
          <pc:docMk/>
          <pc:sldMk cId="2884420306" sldId="585"/>
        </pc:sldMkLst>
        <pc:spChg chg="mod">
          <ac:chgData name="Susanne Eßer" userId="1ad698ef6125e06d" providerId="LiveId" clId="{BA8165A1-1561-483E-998D-186D7616E7F3}" dt="2024-06-05T11:19:20.139" v="87" actId="20577"/>
          <ac:spMkLst>
            <pc:docMk/>
            <pc:sldMk cId="2884420306" sldId="585"/>
            <ac:spMk id="2" creationId="{00000000-0000-0000-0000-000000000000}"/>
          </ac:spMkLst>
        </pc:spChg>
        <pc:spChg chg="mod">
          <ac:chgData name="Susanne Eßer" userId="1ad698ef6125e06d" providerId="LiveId" clId="{BA8165A1-1561-483E-998D-186D7616E7F3}" dt="2024-06-05T11:22:48.393" v="155" actId="20577"/>
          <ac:spMkLst>
            <pc:docMk/>
            <pc:sldMk cId="2884420306" sldId="585"/>
            <ac:spMk id="11" creationId="{33D27125-3918-E733-4BC3-CC6314A14268}"/>
          </ac:spMkLst>
        </pc:spChg>
        <pc:spChg chg="mod">
          <ac:chgData name="Susanne Eßer" userId="1ad698ef6125e06d" providerId="LiveId" clId="{BA8165A1-1561-483E-998D-186D7616E7F3}" dt="2024-06-05T11:20:33.622" v="93" actId="26606"/>
          <ac:spMkLst>
            <pc:docMk/>
            <pc:sldMk cId="2884420306" sldId="585"/>
            <ac:spMk id="13" creationId="{E342E1B7-71B2-C43B-8066-10A57AF00FE3}"/>
          </ac:spMkLst>
        </pc:spChg>
        <pc:picChg chg="del">
          <ac:chgData name="Susanne Eßer" userId="1ad698ef6125e06d" providerId="LiveId" clId="{BA8165A1-1561-483E-998D-186D7616E7F3}" dt="2024-06-05T11:18:38.170" v="74" actId="478"/>
          <ac:picMkLst>
            <pc:docMk/>
            <pc:sldMk cId="2884420306" sldId="585"/>
            <ac:picMk id="4" creationId="{005B9303-34D1-2A14-6469-26F14E44223A}"/>
          </ac:picMkLst>
        </pc:picChg>
        <pc:picChg chg="add del mod ord">
          <ac:chgData name="Susanne Eßer" userId="1ad698ef6125e06d" providerId="LiveId" clId="{BA8165A1-1561-483E-998D-186D7616E7F3}" dt="2024-06-05T11:20:12.764" v="91" actId="22"/>
          <ac:picMkLst>
            <pc:docMk/>
            <pc:sldMk cId="2884420306" sldId="585"/>
            <ac:picMk id="7" creationId="{C44EFA9D-D4FA-0D6C-0B4A-A214D68CCA8A}"/>
          </ac:picMkLst>
        </pc:picChg>
        <pc:picChg chg="add mod ord">
          <ac:chgData name="Susanne Eßer" userId="1ad698ef6125e06d" providerId="LiveId" clId="{BA8165A1-1561-483E-998D-186D7616E7F3}" dt="2024-06-05T11:20:33.622" v="93" actId="26606"/>
          <ac:picMkLst>
            <pc:docMk/>
            <pc:sldMk cId="2884420306" sldId="585"/>
            <ac:picMk id="10" creationId="{785FC02D-98BA-420C-C900-C104C41EA21A}"/>
          </ac:picMkLst>
        </pc:picChg>
      </pc:sldChg>
      <pc:sldChg chg="modSp">
        <pc:chgData name="Susanne Eßer" userId="1ad698ef6125e06d" providerId="LiveId" clId="{BA8165A1-1561-483E-998D-186D7616E7F3}" dt="2024-06-05T12:34:21.359" v="731" actId="20577"/>
        <pc:sldMkLst>
          <pc:docMk/>
          <pc:sldMk cId="2708234451" sldId="587"/>
        </pc:sldMkLst>
        <pc:graphicFrameChg chg="mod">
          <ac:chgData name="Susanne Eßer" userId="1ad698ef6125e06d" providerId="LiveId" clId="{BA8165A1-1561-483E-998D-186D7616E7F3}" dt="2024-06-05T12:34:21.359" v="731" actId="20577"/>
          <ac:graphicFrameMkLst>
            <pc:docMk/>
            <pc:sldMk cId="2708234451" sldId="587"/>
            <ac:graphicFrameMk id="9" creationId="{CA5E7495-21B3-956F-657A-2AC0B5E6F2C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890EF8-35C6-4D9A-A661-2AF17A5AD17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1EA4A6-9908-4007-B19D-7B84983C7325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1: </a:t>
          </a:r>
          <a:r>
            <a:rPr lang="de-DE" u="sng" dirty="0">
              <a:solidFill>
                <a:schemeClr val="tx1"/>
              </a:solidFill>
            </a:rPr>
            <a:t>Sprachmittlung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übertragen angeleitet kurze, klar strukturierte Texte zu vertrauten Themen sinngemäß in DGS.</a:t>
          </a:r>
          <a:endParaRPr lang="en-US" dirty="0">
            <a:solidFill>
              <a:schemeClr val="tx1"/>
            </a:solidFill>
          </a:endParaRPr>
        </a:p>
      </dgm:t>
    </dgm:pt>
    <dgm:pt modelId="{4E85173E-1173-44A8-A3B0-69335CC25393}" type="parTrans" cxnId="{040F961C-25CC-47EB-BB0E-484AAD2CEA73}">
      <dgm:prSet/>
      <dgm:spPr/>
      <dgm:t>
        <a:bodyPr/>
        <a:lstStyle/>
        <a:p>
          <a:endParaRPr lang="en-US"/>
        </a:p>
      </dgm:t>
    </dgm:pt>
    <dgm:pt modelId="{D7CA9599-FA4B-449A-8861-9BE08CFAF858}" type="sibTrans" cxnId="{040F961C-25CC-47EB-BB0E-484AAD2CEA73}">
      <dgm:prSet/>
      <dgm:spPr/>
      <dgm:t>
        <a:bodyPr/>
        <a:lstStyle/>
        <a:p>
          <a:endParaRPr lang="en-US"/>
        </a:p>
      </dgm:t>
    </dgm:pt>
    <dgm:pt modelId="{2E3E94FF-6293-4401-8E0A-31E2553815FF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2: </a:t>
          </a:r>
          <a:r>
            <a:rPr lang="de-DE" u="sng" dirty="0">
              <a:solidFill>
                <a:schemeClr val="tx1"/>
              </a:solidFill>
            </a:rPr>
            <a:t>Sprachmittlung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übertragen klar strukturierte Texte zu vertrauten Themen sinngemäß in DGS.</a:t>
          </a:r>
          <a:endParaRPr lang="en-US" dirty="0">
            <a:solidFill>
              <a:schemeClr val="tx1"/>
            </a:solidFill>
          </a:endParaRPr>
        </a:p>
      </dgm:t>
    </dgm:pt>
    <dgm:pt modelId="{569E2385-4002-4FE6-B041-4242873FFC3A}" type="parTrans" cxnId="{C15FA778-93D4-4195-B029-EF62D06968FE}">
      <dgm:prSet/>
      <dgm:spPr/>
      <dgm:t>
        <a:bodyPr/>
        <a:lstStyle/>
        <a:p>
          <a:endParaRPr lang="en-US"/>
        </a:p>
      </dgm:t>
    </dgm:pt>
    <dgm:pt modelId="{8988D669-C106-48D0-82E5-68BBD97722D2}" type="sibTrans" cxnId="{C15FA778-93D4-4195-B029-EF62D06968FE}">
      <dgm:prSet/>
      <dgm:spPr/>
      <dgm:t>
        <a:bodyPr/>
        <a:lstStyle/>
        <a:p>
          <a:endParaRPr lang="en-US"/>
        </a:p>
      </dgm:t>
    </dgm:pt>
    <dgm:pt modelId="{3DCC39BC-E4A3-4A8E-B669-B74328C2B7D5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3: </a:t>
          </a:r>
          <a:r>
            <a:rPr lang="de-DE" u="sng" dirty="0">
              <a:solidFill>
                <a:schemeClr val="tx1"/>
              </a:solidFill>
            </a:rPr>
            <a:t>Sprachmittlung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übertragen zusammenhängende strukturierte Äußerungen zu vertrauten Themen angeleitet situations- und adressatengerecht in DGS.</a:t>
          </a:r>
          <a:endParaRPr lang="en-US" dirty="0">
            <a:solidFill>
              <a:schemeClr val="tx1"/>
            </a:solidFill>
          </a:endParaRPr>
        </a:p>
      </dgm:t>
    </dgm:pt>
    <dgm:pt modelId="{79C792B3-FDA6-48B0-92C3-A288FDEB2118}" type="parTrans" cxnId="{C425B7DC-5DB6-4ECE-99CA-FC1B9ED0A8CC}">
      <dgm:prSet/>
      <dgm:spPr/>
      <dgm:t>
        <a:bodyPr/>
        <a:lstStyle/>
        <a:p>
          <a:endParaRPr lang="en-US"/>
        </a:p>
      </dgm:t>
    </dgm:pt>
    <dgm:pt modelId="{CF62495E-1AEE-4FA2-ADCA-80CF47481A49}" type="sibTrans" cxnId="{C425B7DC-5DB6-4ECE-99CA-FC1B9ED0A8CC}">
      <dgm:prSet/>
      <dgm:spPr/>
      <dgm:t>
        <a:bodyPr/>
        <a:lstStyle/>
        <a:p>
          <a:endParaRPr lang="en-US"/>
        </a:p>
      </dgm:t>
    </dgm:pt>
    <dgm:pt modelId="{A5799166-DCCF-4245-A51E-AB451CAA6C22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4: </a:t>
          </a:r>
          <a:r>
            <a:rPr lang="de-DE" u="sng" dirty="0">
              <a:solidFill>
                <a:schemeClr val="tx1"/>
              </a:solidFill>
            </a:rPr>
            <a:t>Sprachmittlung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übertragen zusammenhängende strukturierte Äußerungen zunehmend selbstständig situations- und adressatengerecht in DGS.</a:t>
          </a:r>
          <a:endParaRPr lang="en-US" dirty="0">
            <a:solidFill>
              <a:schemeClr val="tx1"/>
            </a:solidFill>
          </a:endParaRPr>
        </a:p>
      </dgm:t>
    </dgm:pt>
    <dgm:pt modelId="{911D18CC-BAD2-4D01-9B8D-C40FE71F0AC8}" type="parTrans" cxnId="{A47FAF17-BA4E-47F9-9078-5B06649283FF}">
      <dgm:prSet/>
      <dgm:spPr/>
      <dgm:t>
        <a:bodyPr/>
        <a:lstStyle/>
        <a:p>
          <a:endParaRPr lang="en-US"/>
        </a:p>
      </dgm:t>
    </dgm:pt>
    <dgm:pt modelId="{DB04A965-9137-4372-B343-BAEDBB2AD668}" type="sibTrans" cxnId="{A47FAF17-BA4E-47F9-9078-5B06649283FF}">
      <dgm:prSet/>
      <dgm:spPr/>
      <dgm:t>
        <a:bodyPr/>
        <a:lstStyle/>
        <a:p>
          <a:endParaRPr lang="en-US"/>
        </a:p>
      </dgm:t>
    </dgm:pt>
    <dgm:pt modelId="{0991BC9D-5FAB-4D55-A067-4A69EC70C082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5: </a:t>
          </a:r>
          <a:r>
            <a:rPr lang="de-DE" u="sng" dirty="0">
              <a:solidFill>
                <a:schemeClr val="tx1"/>
              </a:solidFill>
            </a:rPr>
            <a:t>Sprachmittlung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übertragen zusammenhängend strukturierte Äußerungen situations- und adressatengerecht in DGS.</a:t>
          </a:r>
          <a:endParaRPr lang="en-US" dirty="0">
            <a:solidFill>
              <a:schemeClr val="tx1"/>
            </a:solidFill>
          </a:endParaRPr>
        </a:p>
      </dgm:t>
    </dgm:pt>
    <dgm:pt modelId="{E28AC97D-A02E-4895-A943-193B654C6C7C}" type="parTrans" cxnId="{D4F5FA4C-1A78-4924-BF29-04C21DE80DD4}">
      <dgm:prSet/>
      <dgm:spPr/>
      <dgm:t>
        <a:bodyPr/>
        <a:lstStyle/>
        <a:p>
          <a:endParaRPr lang="en-US"/>
        </a:p>
      </dgm:t>
    </dgm:pt>
    <dgm:pt modelId="{445FDAD0-A70A-4905-8B31-6E202E7AB203}" type="sibTrans" cxnId="{D4F5FA4C-1A78-4924-BF29-04C21DE80DD4}">
      <dgm:prSet/>
      <dgm:spPr/>
      <dgm:t>
        <a:bodyPr/>
        <a:lstStyle/>
        <a:p>
          <a:endParaRPr lang="en-US"/>
        </a:p>
      </dgm:t>
    </dgm:pt>
    <dgm:pt modelId="{8F084954-45D5-492D-A283-31487162D0C1}" type="pres">
      <dgm:prSet presAssocID="{75890EF8-35C6-4D9A-A661-2AF17A5AD17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D54827B-2331-4D27-BC50-6E1CCB8DBCA1}" type="pres">
      <dgm:prSet presAssocID="{DC1EA4A6-9908-4007-B19D-7B84983C7325}" presName="node" presStyleLbl="node1" presStyleIdx="0" presStyleCnt="5" custScaleY="11502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8F8EFEA-A360-41B6-91F9-B9E2FE63DF48}" type="pres">
      <dgm:prSet presAssocID="{D7CA9599-FA4B-449A-8861-9BE08CFAF858}" presName="sibTrans" presStyleCnt="0"/>
      <dgm:spPr/>
    </dgm:pt>
    <dgm:pt modelId="{84CF4B97-2A64-4A36-B920-3F84E16029EB}" type="pres">
      <dgm:prSet presAssocID="{2E3E94FF-6293-4401-8E0A-31E2553815FF}" presName="node" presStyleLbl="node1" presStyleIdx="1" presStyleCnt="5" custScaleY="11502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531B21B-FA62-4080-8551-58DCE511864A}" type="pres">
      <dgm:prSet presAssocID="{8988D669-C106-48D0-82E5-68BBD97722D2}" presName="sibTrans" presStyleCnt="0"/>
      <dgm:spPr/>
    </dgm:pt>
    <dgm:pt modelId="{0C9B9BD5-6AEF-463B-9E7F-15EE514FCE65}" type="pres">
      <dgm:prSet presAssocID="{3DCC39BC-E4A3-4A8E-B669-B74328C2B7D5}" presName="node" presStyleLbl="node1" presStyleIdx="2" presStyleCnt="5" custScaleY="11502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2E7D56F-6419-43F6-803B-188453FFCE08}" type="pres">
      <dgm:prSet presAssocID="{CF62495E-1AEE-4FA2-ADCA-80CF47481A49}" presName="sibTrans" presStyleCnt="0"/>
      <dgm:spPr/>
    </dgm:pt>
    <dgm:pt modelId="{BC7095E1-2D63-4607-A031-08905948FA36}" type="pres">
      <dgm:prSet presAssocID="{A5799166-DCCF-4245-A51E-AB451CAA6C22}" presName="node" presStyleLbl="node1" presStyleIdx="3" presStyleCnt="5" custScaleY="11748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5DB3389-A44F-402B-8502-7D0C1442225F}" type="pres">
      <dgm:prSet presAssocID="{DB04A965-9137-4372-B343-BAEDBB2AD668}" presName="sibTrans" presStyleCnt="0"/>
      <dgm:spPr/>
    </dgm:pt>
    <dgm:pt modelId="{4D71B1C3-D43C-4D13-AF8F-4E681B3D75B2}" type="pres">
      <dgm:prSet presAssocID="{0991BC9D-5FAB-4D55-A067-4A69EC70C082}" presName="node" presStyleLbl="node1" presStyleIdx="4" presStyleCnt="5" custScaleY="11748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3D4906A-F58C-4623-9B4C-B224429F3B44}" type="presOf" srcId="{3DCC39BC-E4A3-4A8E-B669-B74328C2B7D5}" destId="{0C9B9BD5-6AEF-463B-9E7F-15EE514FCE65}" srcOrd="0" destOrd="0" presId="urn:microsoft.com/office/officeart/2005/8/layout/default"/>
    <dgm:cxn modelId="{FD0E23C9-FB69-4008-A58D-1C298B83951B}" type="presOf" srcId="{A5799166-DCCF-4245-A51E-AB451CAA6C22}" destId="{BC7095E1-2D63-4607-A031-08905948FA36}" srcOrd="0" destOrd="0" presId="urn:microsoft.com/office/officeart/2005/8/layout/default"/>
    <dgm:cxn modelId="{040F961C-25CC-47EB-BB0E-484AAD2CEA73}" srcId="{75890EF8-35C6-4D9A-A661-2AF17A5AD172}" destId="{DC1EA4A6-9908-4007-B19D-7B84983C7325}" srcOrd="0" destOrd="0" parTransId="{4E85173E-1173-44A8-A3B0-69335CC25393}" sibTransId="{D7CA9599-FA4B-449A-8861-9BE08CFAF858}"/>
    <dgm:cxn modelId="{C52F25BB-3384-431B-8336-F2253E74DE3E}" type="presOf" srcId="{0991BC9D-5FAB-4D55-A067-4A69EC70C082}" destId="{4D71B1C3-D43C-4D13-AF8F-4E681B3D75B2}" srcOrd="0" destOrd="0" presId="urn:microsoft.com/office/officeart/2005/8/layout/default"/>
    <dgm:cxn modelId="{25545DFC-5A25-4945-AA21-BEF2DBB844B3}" type="presOf" srcId="{75890EF8-35C6-4D9A-A661-2AF17A5AD172}" destId="{8F084954-45D5-492D-A283-31487162D0C1}" srcOrd="0" destOrd="0" presId="urn:microsoft.com/office/officeart/2005/8/layout/default"/>
    <dgm:cxn modelId="{D4F5FA4C-1A78-4924-BF29-04C21DE80DD4}" srcId="{75890EF8-35C6-4D9A-A661-2AF17A5AD172}" destId="{0991BC9D-5FAB-4D55-A067-4A69EC70C082}" srcOrd="4" destOrd="0" parTransId="{E28AC97D-A02E-4895-A943-193B654C6C7C}" sibTransId="{445FDAD0-A70A-4905-8B31-6E202E7AB203}"/>
    <dgm:cxn modelId="{C425B7DC-5DB6-4ECE-99CA-FC1B9ED0A8CC}" srcId="{75890EF8-35C6-4D9A-A661-2AF17A5AD172}" destId="{3DCC39BC-E4A3-4A8E-B669-B74328C2B7D5}" srcOrd="2" destOrd="0" parTransId="{79C792B3-FDA6-48B0-92C3-A288FDEB2118}" sibTransId="{CF62495E-1AEE-4FA2-ADCA-80CF47481A49}"/>
    <dgm:cxn modelId="{A47FAF17-BA4E-47F9-9078-5B06649283FF}" srcId="{75890EF8-35C6-4D9A-A661-2AF17A5AD172}" destId="{A5799166-DCCF-4245-A51E-AB451CAA6C22}" srcOrd="3" destOrd="0" parTransId="{911D18CC-BAD2-4D01-9B8D-C40FE71F0AC8}" sibTransId="{DB04A965-9137-4372-B343-BAEDBB2AD668}"/>
    <dgm:cxn modelId="{1FACBE11-6FDC-4089-B322-77351718266F}" type="presOf" srcId="{2E3E94FF-6293-4401-8E0A-31E2553815FF}" destId="{84CF4B97-2A64-4A36-B920-3F84E16029EB}" srcOrd="0" destOrd="0" presId="urn:microsoft.com/office/officeart/2005/8/layout/default"/>
    <dgm:cxn modelId="{681CB429-31C3-40D2-87A5-609208616005}" type="presOf" srcId="{DC1EA4A6-9908-4007-B19D-7B84983C7325}" destId="{FD54827B-2331-4D27-BC50-6E1CCB8DBCA1}" srcOrd="0" destOrd="0" presId="urn:microsoft.com/office/officeart/2005/8/layout/default"/>
    <dgm:cxn modelId="{C15FA778-93D4-4195-B029-EF62D06968FE}" srcId="{75890EF8-35C6-4D9A-A661-2AF17A5AD172}" destId="{2E3E94FF-6293-4401-8E0A-31E2553815FF}" srcOrd="1" destOrd="0" parTransId="{569E2385-4002-4FE6-B041-4242873FFC3A}" sibTransId="{8988D669-C106-48D0-82E5-68BBD97722D2}"/>
    <dgm:cxn modelId="{10C2754C-1DB9-4533-BE00-0AE85E18084E}" type="presParOf" srcId="{8F084954-45D5-492D-A283-31487162D0C1}" destId="{FD54827B-2331-4D27-BC50-6E1CCB8DBCA1}" srcOrd="0" destOrd="0" presId="urn:microsoft.com/office/officeart/2005/8/layout/default"/>
    <dgm:cxn modelId="{3B0C0768-2AF7-43AD-BBAE-3E55A130AAF5}" type="presParOf" srcId="{8F084954-45D5-492D-A283-31487162D0C1}" destId="{E8F8EFEA-A360-41B6-91F9-B9E2FE63DF48}" srcOrd="1" destOrd="0" presId="urn:microsoft.com/office/officeart/2005/8/layout/default"/>
    <dgm:cxn modelId="{FE5D2625-A918-48C1-BC3A-292678364FD0}" type="presParOf" srcId="{8F084954-45D5-492D-A283-31487162D0C1}" destId="{84CF4B97-2A64-4A36-B920-3F84E16029EB}" srcOrd="2" destOrd="0" presId="urn:microsoft.com/office/officeart/2005/8/layout/default"/>
    <dgm:cxn modelId="{89728089-53A9-47EE-AA45-E9CAC2D2997B}" type="presParOf" srcId="{8F084954-45D5-492D-A283-31487162D0C1}" destId="{2531B21B-FA62-4080-8551-58DCE511864A}" srcOrd="3" destOrd="0" presId="urn:microsoft.com/office/officeart/2005/8/layout/default"/>
    <dgm:cxn modelId="{6C840441-E725-4CC3-B9BE-00B783754F2F}" type="presParOf" srcId="{8F084954-45D5-492D-A283-31487162D0C1}" destId="{0C9B9BD5-6AEF-463B-9E7F-15EE514FCE65}" srcOrd="4" destOrd="0" presId="urn:microsoft.com/office/officeart/2005/8/layout/default"/>
    <dgm:cxn modelId="{407A6030-283B-4F39-8219-4CF8DA665A5B}" type="presParOf" srcId="{8F084954-45D5-492D-A283-31487162D0C1}" destId="{B2E7D56F-6419-43F6-803B-188453FFCE08}" srcOrd="5" destOrd="0" presId="urn:microsoft.com/office/officeart/2005/8/layout/default"/>
    <dgm:cxn modelId="{C6CBB0D3-52F7-4023-B5E4-7BF78963713C}" type="presParOf" srcId="{8F084954-45D5-492D-A283-31487162D0C1}" destId="{BC7095E1-2D63-4607-A031-08905948FA36}" srcOrd="6" destOrd="0" presId="urn:microsoft.com/office/officeart/2005/8/layout/default"/>
    <dgm:cxn modelId="{FDC4F6A0-C824-4497-954E-39DFEA4E1133}" type="presParOf" srcId="{8F084954-45D5-492D-A283-31487162D0C1}" destId="{C5DB3389-A44F-402B-8502-7D0C1442225F}" srcOrd="7" destOrd="0" presId="urn:microsoft.com/office/officeart/2005/8/layout/default"/>
    <dgm:cxn modelId="{3CBBF3A1-E092-468E-9985-988EC2529342}" type="presParOf" srcId="{8F084954-45D5-492D-A283-31487162D0C1}" destId="{4D71B1C3-D43C-4D13-AF8F-4E681B3D75B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54827B-2331-4D27-BC50-6E1CCB8DBCA1}">
      <dsp:nvSpPr>
        <dsp:cNvPr id="0" name=""/>
        <dsp:cNvSpPr/>
      </dsp:nvSpPr>
      <dsp:spPr>
        <a:xfrm>
          <a:off x="0" y="127191"/>
          <a:ext cx="2767807" cy="1910235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b="1" kern="1200" dirty="0">
              <a:solidFill>
                <a:schemeClr val="tx1"/>
              </a:solidFill>
            </a:rPr>
            <a:t>Niveaustufe 1: </a:t>
          </a:r>
          <a:r>
            <a:rPr lang="de-DE" sz="1500" u="sng" kern="1200" dirty="0">
              <a:solidFill>
                <a:schemeClr val="tx1"/>
              </a:solidFill>
            </a:rPr>
            <a:t>Sprachmittlung</a:t>
          </a:r>
          <a:br>
            <a:rPr lang="de-DE" sz="1500" u="sng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>
              <a:solidFill>
                <a:schemeClr val="tx1"/>
              </a:solidFill>
            </a:rPr>
            <a:t/>
          </a:r>
          <a:br>
            <a:rPr lang="de-DE" sz="1500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   - übertragen angeleitet kurze, klar strukturierte Texte zu vertrauten Themen sinngemäß in DGS.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0" y="127191"/>
        <a:ext cx="2767807" cy="1910235"/>
      </dsp:txXfrm>
    </dsp:sp>
    <dsp:sp modelId="{84CF4B97-2A64-4A36-B920-3F84E16029EB}">
      <dsp:nvSpPr>
        <dsp:cNvPr id="0" name=""/>
        <dsp:cNvSpPr/>
      </dsp:nvSpPr>
      <dsp:spPr>
        <a:xfrm>
          <a:off x="3044588" y="127191"/>
          <a:ext cx="2767807" cy="1910235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b="1" kern="1200" dirty="0">
              <a:solidFill>
                <a:schemeClr val="tx1"/>
              </a:solidFill>
            </a:rPr>
            <a:t>Niveaustufe 2: </a:t>
          </a:r>
          <a:r>
            <a:rPr lang="de-DE" sz="1500" u="sng" kern="1200" dirty="0">
              <a:solidFill>
                <a:schemeClr val="tx1"/>
              </a:solidFill>
            </a:rPr>
            <a:t>Sprachmittlung</a:t>
          </a:r>
          <a:br>
            <a:rPr lang="de-DE" sz="1500" u="sng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>
              <a:solidFill>
                <a:schemeClr val="tx1"/>
              </a:solidFill>
            </a:rPr>
            <a:t/>
          </a:r>
          <a:br>
            <a:rPr lang="de-DE" sz="1500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   - übertragen klar strukturierte Texte zu vertrauten Themen sinngemäß in DGS.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3044588" y="127191"/>
        <a:ext cx="2767807" cy="1910235"/>
      </dsp:txXfrm>
    </dsp:sp>
    <dsp:sp modelId="{0C9B9BD5-6AEF-463B-9E7F-15EE514FCE65}">
      <dsp:nvSpPr>
        <dsp:cNvPr id="0" name=""/>
        <dsp:cNvSpPr/>
      </dsp:nvSpPr>
      <dsp:spPr>
        <a:xfrm>
          <a:off x="6089176" y="127191"/>
          <a:ext cx="2767807" cy="1910235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b="1" kern="1200" dirty="0">
              <a:solidFill>
                <a:schemeClr val="tx1"/>
              </a:solidFill>
            </a:rPr>
            <a:t>Niveaustufe 3: </a:t>
          </a:r>
          <a:r>
            <a:rPr lang="de-DE" sz="1500" u="sng" kern="1200" dirty="0">
              <a:solidFill>
                <a:schemeClr val="tx1"/>
              </a:solidFill>
            </a:rPr>
            <a:t>Sprachmittlung</a:t>
          </a:r>
          <a:br>
            <a:rPr lang="de-DE" sz="1500" u="sng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>
              <a:solidFill>
                <a:schemeClr val="tx1"/>
              </a:solidFill>
            </a:rPr>
            <a:t/>
          </a:r>
          <a:br>
            <a:rPr lang="de-DE" sz="1500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   - übertragen zusammenhängende strukturierte Äußerungen zu vertrauten Themen angeleitet situations- und adressatengerecht in DGS.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6089176" y="127191"/>
        <a:ext cx="2767807" cy="1910235"/>
      </dsp:txXfrm>
    </dsp:sp>
    <dsp:sp modelId="{BC7095E1-2D63-4607-A031-08905948FA36}">
      <dsp:nvSpPr>
        <dsp:cNvPr id="0" name=""/>
        <dsp:cNvSpPr/>
      </dsp:nvSpPr>
      <dsp:spPr>
        <a:xfrm>
          <a:off x="1522294" y="2314207"/>
          <a:ext cx="2767807" cy="1951088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b="1" kern="1200" dirty="0">
              <a:solidFill>
                <a:schemeClr val="tx1"/>
              </a:solidFill>
            </a:rPr>
            <a:t>Niveaustufe 4: </a:t>
          </a:r>
          <a:r>
            <a:rPr lang="de-DE" sz="1500" u="sng" kern="1200" dirty="0">
              <a:solidFill>
                <a:schemeClr val="tx1"/>
              </a:solidFill>
            </a:rPr>
            <a:t>Sprachmittlung</a:t>
          </a:r>
          <a:br>
            <a:rPr lang="de-DE" sz="1500" u="sng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>
              <a:solidFill>
                <a:schemeClr val="tx1"/>
              </a:solidFill>
            </a:rPr>
            <a:t/>
          </a:r>
          <a:br>
            <a:rPr lang="de-DE" sz="1500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   - übertragen zusammenhängende strukturierte Äußerungen zunehmend selbstständig situations- und adressatengerecht in DGS.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1522294" y="2314207"/>
        <a:ext cx="2767807" cy="1951088"/>
      </dsp:txXfrm>
    </dsp:sp>
    <dsp:sp modelId="{4D71B1C3-D43C-4D13-AF8F-4E681B3D75B2}">
      <dsp:nvSpPr>
        <dsp:cNvPr id="0" name=""/>
        <dsp:cNvSpPr/>
      </dsp:nvSpPr>
      <dsp:spPr>
        <a:xfrm>
          <a:off x="4566882" y="2314207"/>
          <a:ext cx="2767807" cy="1951088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b="1" kern="1200" dirty="0">
              <a:solidFill>
                <a:schemeClr val="tx1"/>
              </a:solidFill>
            </a:rPr>
            <a:t>Niveaustufe 5: </a:t>
          </a:r>
          <a:r>
            <a:rPr lang="de-DE" sz="1500" u="sng" kern="1200" dirty="0">
              <a:solidFill>
                <a:schemeClr val="tx1"/>
              </a:solidFill>
            </a:rPr>
            <a:t>Sprachmittlung</a:t>
          </a:r>
          <a:br>
            <a:rPr lang="de-DE" sz="1500" u="sng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>
              <a:solidFill>
                <a:schemeClr val="tx1"/>
              </a:solidFill>
            </a:rPr>
            <a:t/>
          </a:r>
          <a:br>
            <a:rPr lang="de-DE" sz="1500" kern="1200" dirty="0">
              <a:solidFill>
                <a:schemeClr val="tx1"/>
              </a:solidFill>
            </a:rPr>
          </a:br>
          <a:r>
            <a:rPr lang="de-DE" sz="1500" kern="1200" dirty="0">
              <a:solidFill>
                <a:schemeClr val="tx1"/>
              </a:solidFill>
            </a:rPr>
            <a:t>   - übertragen zusammenhängend strukturierte Äußerungen situations- und adressatengerecht in DGS.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4566882" y="2314207"/>
        <a:ext cx="2767807" cy="1951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3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413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r">
              <a:defRPr sz="1200"/>
            </a:lvl1pPr>
          </a:lstStyle>
          <a:p>
            <a:fld id="{160D15D8-C40D-44F2-AD47-A528947331B5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629"/>
            <a:ext cx="2946400" cy="49641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629"/>
            <a:ext cx="2946400" cy="49641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r">
              <a:defRPr sz="1200"/>
            </a:lvl1pPr>
          </a:lstStyle>
          <a:p>
            <a:fld id="{BAA06D95-A6BE-48F1-B316-676CA60ACF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510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r">
              <a:defRPr sz="1200"/>
            </a:lvl1pPr>
          </a:lstStyle>
          <a:p>
            <a:fld id="{985472B4-A8F5-4AAC-8AF9-E73AECEF49A5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2" tIns="45867" rIns="91732" bIns="4586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732" tIns="45867" rIns="91732" bIns="45867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r">
              <a:defRPr sz="1200"/>
            </a:lvl1pPr>
          </a:lstStyle>
          <a:p>
            <a:fld id="{91EBFD06-840E-465F-BEE3-A3A19D45DC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89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9132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9396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2399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1478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13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83037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15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2945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18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5605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22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51595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r>
              <a:rPr lang="de-DE" dirty="0"/>
              <a:t>Wir vermuten, dass Sie manche dieser Aussagen besonders wichtig finden.</a:t>
            </a:r>
            <a:r>
              <a:rPr lang="de-DE" baseline="0" dirty="0"/>
              <a:t> </a:t>
            </a:r>
            <a:r>
              <a:rPr lang="de-DE" dirty="0"/>
              <a:t>Daher bitten wir Sie nun</a:t>
            </a:r>
            <a:r>
              <a:rPr lang="de-DE" baseline="0" dirty="0"/>
              <a:t> ….</a:t>
            </a:r>
          </a:p>
          <a:p>
            <a:pPr marL="165415" indent="-165415">
              <a:buFont typeface="Arial" panose="020B0604020202020204" pitchFamily="34" charset="0"/>
              <a:buChar char="•"/>
            </a:pPr>
            <a:endParaRPr lang="de-DE" baseline="0" dirty="0"/>
          </a:p>
          <a:p>
            <a:pPr marL="165415" indent="-165415">
              <a:buFont typeface="Arial" panose="020B0604020202020204" pitchFamily="34" charset="0"/>
              <a:buChar char="•"/>
            </a:pPr>
            <a:r>
              <a:rPr lang="de-DE" baseline="0" dirty="0"/>
              <a:t>Auswertung: Es wäre schön, wenn zwei, drei Kolleg/-innen einmal berichten würden, was sie in ihren Partnergruppen besprochen haben.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63134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Kompetenzerwartungen sind in der Unterrichtsvorgabe auf mittleren Abstraktionsniveau formuliert, also ungleich Stundenziel oder Aufgabenstellung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de-DE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(ACHTUNG: In der Unterrichtsvorgabe steht „können in Aufgabenstellungen umgesetzt und überprüft werden“, das meint aber nicht, dass sie 1:1 abbildbar sind).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Für den Unterricht muss man sich also klar machen, in welche Teilkompetenzen sich die Kompetenzerwartung ausdifferenzieren.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Deshalb hier nun ein Vorschlag für Sie, den Sie auch in Ihre Schule mitnehmen können, wie man sich den Kompetenzerwartungen nähern kann, wenn man konkreten Unterricht plant.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74671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974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011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901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2604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570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2847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3337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391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7048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460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82296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480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700809"/>
            <a:ext cx="2057400" cy="424847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9"/>
            <a:ext cx="60198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282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7901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0903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7786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6221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223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716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90354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87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infach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  <a:solidFill>
            <a:srgbClr val="EFE0C8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216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1390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0048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596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87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18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35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28801"/>
            <a:ext cx="4040188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28801"/>
            <a:ext cx="4041775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29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360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74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772817"/>
            <a:ext cx="5486400" cy="29547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87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8186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Einleitung der Verbändebeteiligung –  Soest, 08.12.2023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419872" y="6356350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Funktionale kommunikative 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00392" y="6356350"/>
            <a:ext cx="58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457200" y="1700809"/>
            <a:ext cx="8229600" cy="4248472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1" name="Picture 2" descr="Logo QUA-LiS NR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7" y="341329"/>
            <a:ext cx="2153277" cy="6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Gerade Verbindung 12"/>
          <p:cNvCxnSpPr/>
          <p:nvPr/>
        </p:nvCxnSpPr>
        <p:spPr>
          <a:xfrm>
            <a:off x="467544" y="1556792"/>
            <a:ext cx="8208912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ustomShape 6"/>
          <p:cNvSpPr/>
          <p:nvPr/>
        </p:nvSpPr>
        <p:spPr>
          <a:xfrm>
            <a:off x="0" y="6060575"/>
            <a:ext cx="2987640" cy="143640"/>
          </a:xfrm>
          <a:prstGeom prst="rect">
            <a:avLst/>
          </a:prstGeom>
          <a:gradFill>
            <a:gsLst>
              <a:gs pos="0">
                <a:srgbClr val="00800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5" name="CustomShape 8"/>
          <p:cNvSpPr/>
          <p:nvPr/>
        </p:nvSpPr>
        <p:spPr>
          <a:xfrm>
            <a:off x="3090600" y="6060575"/>
            <a:ext cx="2987640" cy="143640"/>
          </a:xfrm>
          <a:prstGeom prst="rect">
            <a:avLst/>
          </a:prstGeom>
          <a:gradFill>
            <a:gsLst>
              <a:gs pos="0">
                <a:srgbClr val="80808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6" name="Rechteck 15"/>
          <p:cNvSpPr/>
          <p:nvPr/>
        </p:nvSpPr>
        <p:spPr>
          <a:xfrm>
            <a:off x="6158160" y="6060640"/>
            <a:ext cx="2988000" cy="144016"/>
          </a:xfrm>
          <a:prstGeom prst="rect">
            <a:avLst/>
          </a:prstGeom>
          <a:gradFill flip="none" rotWithShape="1">
            <a:gsLst>
              <a:gs pos="1000">
                <a:srgbClr val="FFFFCC"/>
              </a:gs>
              <a:gs pos="100000">
                <a:srgbClr val="FF0000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7" name="Picture 3" descr="V:\QUA-LIS\Formulare und Muster\AbsenderKennungMSB neu-farbig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1" y="407495"/>
            <a:ext cx="3024336" cy="6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35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D40E5-43DA-4FDD-8573-C68CE252FC92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71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/>
          <a:lstStyle/>
          <a:p>
            <a:pPr algn="ctr"/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Unterrichtsvorgabe für den Förderschwerpunkt Hören und Kommunikation an Schulen in Nordrhein-Westfalen</a:t>
            </a:r>
            <a:br>
              <a:rPr lang="de-DE" sz="3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für das Fach Deutsche Gebärdensprache (DGS) </a:t>
            </a:r>
            <a:r>
              <a:rPr lang="de-DE" sz="3000" dirty="0"/>
              <a:t>Kompetenzbereich </a:t>
            </a:r>
            <a:br>
              <a:rPr lang="de-DE" sz="3000" dirty="0"/>
            </a:br>
            <a:r>
              <a:rPr lang="de-DE" sz="3000" dirty="0"/>
              <a:t>„Funktionale kommunikative Kompetenz“</a:t>
            </a:r>
            <a:br>
              <a:rPr lang="de-DE" sz="3000" dirty="0"/>
            </a:br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3070786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3000" dirty="0"/>
              <a:t>Funktionale kommunikative Kompetenz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8737ED10-89BF-7538-6E88-8B6117C6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88478" y="1614284"/>
            <a:ext cx="4220026" cy="4176464"/>
          </a:xfrm>
        </p:spPr>
        <p:txBody>
          <a:bodyPr>
            <a:normAutofit/>
          </a:bodyPr>
          <a:lstStyle/>
          <a:p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Eine differenzierte gebärdensprachliche Kommunikation erfordert das </a:t>
            </a:r>
            <a:r>
              <a:rPr lang="de-D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Verfügen und Anwenden linguistischer Mittel 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(Phonologie, Morphologie, Syntax, Semantik, Lexik).</a:t>
            </a:r>
          </a:p>
          <a:p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der Unterrichtsvorgabe ist diese Kompetenz in Teilbereiche untergliedert.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10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293335-91CD-4F97-2AC0-77348E23FEB6}"/>
              </a:ext>
            </a:extLst>
          </p:cNvPr>
          <p:cNvSpPr txBox="1"/>
          <p:nvPr/>
        </p:nvSpPr>
        <p:spPr>
          <a:xfrm>
            <a:off x="395536" y="2132856"/>
            <a:ext cx="432048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Funktionale kommunikative Kompetenz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5A0779B-102B-4E04-87F9-4E1BD24CC760}"/>
              </a:ext>
            </a:extLst>
          </p:cNvPr>
          <p:cNvSpPr txBox="1"/>
          <p:nvPr/>
        </p:nvSpPr>
        <p:spPr>
          <a:xfrm>
            <a:off x="733541" y="2974796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Sehverstehen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DE2D949-B21F-CA90-7BDC-8722AA0E5B3F}"/>
              </a:ext>
            </a:extLst>
          </p:cNvPr>
          <p:cNvSpPr txBox="1"/>
          <p:nvPr/>
        </p:nvSpPr>
        <p:spPr>
          <a:xfrm>
            <a:off x="736989" y="3400734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Gebärden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1EAEFE6-8FE2-B5F4-79D8-A61EF2820B36}"/>
              </a:ext>
            </a:extLst>
          </p:cNvPr>
          <p:cNvSpPr txBox="1"/>
          <p:nvPr/>
        </p:nvSpPr>
        <p:spPr>
          <a:xfrm>
            <a:off x="755576" y="3852830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Sprachmittlung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1A0C2A-03EC-2438-57B0-6E3D0D481705}"/>
              </a:ext>
            </a:extLst>
          </p:cNvPr>
          <p:cNvSpPr txBox="1"/>
          <p:nvPr/>
        </p:nvSpPr>
        <p:spPr>
          <a:xfrm>
            <a:off x="733541" y="4598026"/>
            <a:ext cx="3892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Verfügen und Anwenden linguistischer Mittel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5D289A45-83F8-F896-D33B-BB5C8B5096BE}"/>
              </a:ext>
            </a:extLst>
          </p:cNvPr>
          <p:cNvCxnSpPr>
            <a:cxnSpLocks/>
          </p:cNvCxnSpPr>
          <p:nvPr/>
        </p:nvCxnSpPr>
        <p:spPr>
          <a:xfrm>
            <a:off x="7894571" y="5790748"/>
            <a:ext cx="504056" cy="0"/>
          </a:xfrm>
          <a:prstGeom prst="straightConnector1">
            <a:avLst/>
          </a:prstGeom>
          <a:ln w="66675">
            <a:solidFill>
              <a:srgbClr val="DA8F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2402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3000" dirty="0"/>
              <a:t>Funktionale kommunikative Kompetenz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8737ED10-89BF-7538-6E88-8B6117C6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96036" y="1867520"/>
            <a:ext cx="4220026" cy="4009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Verfügen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und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Anwenden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linguistischer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Mittel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untergliedert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sich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Gebärdensprachrepertoire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Diagrammatische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Korrektheit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Gebärdeneindeutigkeit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und 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ausdruck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11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293335-91CD-4F97-2AC0-77348E23FEB6}"/>
              </a:ext>
            </a:extLst>
          </p:cNvPr>
          <p:cNvSpPr txBox="1"/>
          <p:nvPr/>
        </p:nvSpPr>
        <p:spPr>
          <a:xfrm>
            <a:off x="395536" y="2132856"/>
            <a:ext cx="432048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Funktionale kommunikative Kompetenz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5A0779B-102B-4E04-87F9-4E1BD24CC760}"/>
              </a:ext>
            </a:extLst>
          </p:cNvPr>
          <p:cNvSpPr txBox="1"/>
          <p:nvPr/>
        </p:nvSpPr>
        <p:spPr>
          <a:xfrm>
            <a:off x="733541" y="2974796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Sehverstehen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DE2D949-B21F-CA90-7BDC-8722AA0E5B3F}"/>
              </a:ext>
            </a:extLst>
          </p:cNvPr>
          <p:cNvSpPr txBox="1"/>
          <p:nvPr/>
        </p:nvSpPr>
        <p:spPr>
          <a:xfrm>
            <a:off x="736989" y="3400734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Gebärden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1EAEFE6-8FE2-B5F4-79D8-A61EF2820B36}"/>
              </a:ext>
            </a:extLst>
          </p:cNvPr>
          <p:cNvSpPr txBox="1"/>
          <p:nvPr/>
        </p:nvSpPr>
        <p:spPr>
          <a:xfrm>
            <a:off x="755576" y="3852830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Sprachmittlung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1A0C2A-03EC-2438-57B0-6E3D0D481705}"/>
              </a:ext>
            </a:extLst>
          </p:cNvPr>
          <p:cNvSpPr txBox="1"/>
          <p:nvPr/>
        </p:nvSpPr>
        <p:spPr>
          <a:xfrm>
            <a:off x="733541" y="4598026"/>
            <a:ext cx="3892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Verfügen und Anwenden linguistischer Mittel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BA622931-9734-54A1-A9CB-E604F23EEA2B}"/>
              </a:ext>
            </a:extLst>
          </p:cNvPr>
          <p:cNvCxnSpPr>
            <a:cxnSpLocks/>
          </p:cNvCxnSpPr>
          <p:nvPr/>
        </p:nvCxnSpPr>
        <p:spPr>
          <a:xfrm>
            <a:off x="564480" y="1844824"/>
            <a:ext cx="504056" cy="0"/>
          </a:xfrm>
          <a:prstGeom prst="straightConnector1">
            <a:avLst/>
          </a:prstGeom>
          <a:ln w="66675">
            <a:solidFill>
              <a:srgbClr val="DA8F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036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1900" dirty="0"/>
              <a:t>Beispiel zur Darstellung des Kompetenzbereiches in der Unterrichtsvorgabe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785FC02D-98BA-420C-C900-C104C41EA2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701909"/>
            <a:ext cx="4038600" cy="4174262"/>
          </a:xfrm>
          <a:prstGeom prst="rect">
            <a:avLst/>
          </a:prstGeom>
          <a:noFill/>
        </p:spPr>
      </p:pic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3D27125-3918-E733-4BC3-CC6314A14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dirty="0" err="1"/>
              <a:t>Darstellung</a:t>
            </a:r>
            <a:r>
              <a:rPr lang="en-US" sz="1800" dirty="0"/>
              <a:t> der </a:t>
            </a:r>
            <a:r>
              <a:rPr lang="en-US" sz="1800" b="1" dirty="0" err="1"/>
              <a:t>Perspektive</a:t>
            </a:r>
            <a:r>
              <a:rPr lang="en-US" sz="1800" b="1" dirty="0"/>
              <a:t> der </a:t>
            </a:r>
            <a:r>
              <a:rPr lang="en-US" sz="1800" b="1" dirty="0" err="1"/>
              <a:t>Kompetenzentwicklung</a:t>
            </a:r>
            <a:r>
              <a:rPr lang="en-US" sz="1800" b="1" dirty="0"/>
              <a:t> </a:t>
            </a:r>
            <a:r>
              <a:rPr lang="en-US" sz="1800" b="1" dirty="0" err="1"/>
              <a:t>im</a:t>
            </a:r>
            <a:r>
              <a:rPr lang="en-US" sz="1800" b="1" dirty="0"/>
              <a:t> </a:t>
            </a:r>
            <a:r>
              <a:rPr lang="en-US" sz="1800" b="1" dirty="0" err="1"/>
              <a:t>Rahmen</a:t>
            </a:r>
            <a:r>
              <a:rPr lang="en-US" sz="1800" b="1" dirty="0"/>
              <a:t> der </a:t>
            </a:r>
            <a:r>
              <a:rPr lang="en-US" sz="1800" b="1" dirty="0" err="1"/>
              <a:t>Niveaustufe</a:t>
            </a:r>
            <a:endParaRPr lang="en-US" sz="1800" b="1" dirty="0"/>
          </a:p>
          <a:p>
            <a:pPr marL="0" indent="0">
              <a:lnSpc>
                <a:spcPct val="90000"/>
              </a:lnSpc>
              <a:buNone/>
            </a:pPr>
            <a:endParaRPr lang="en-US" sz="1800" b="1" dirty="0"/>
          </a:p>
          <a:p>
            <a:pPr>
              <a:lnSpc>
                <a:spcPct val="90000"/>
              </a:lnSpc>
            </a:pPr>
            <a:r>
              <a:rPr lang="en-US" sz="1800" b="1" dirty="0"/>
              <a:t>Der </a:t>
            </a:r>
            <a:r>
              <a:rPr lang="en-US" sz="1800" b="1" dirty="0" err="1"/>
              <a:t>Kompetenzbereich</a:t>
            </a:r>
            <a:r>
              <a:rPr lang="en-US" sz="1800" b="1" dirty="0"/>
              <a:t> </a:t>
            </a:r>
            <a:r>
              <a:rPr lang="en-US" sz="1800" b="1" dirty="0" err="1"/>
              <a:t>untergliedert</a:t>
            </a:r>
            <a:r>
              <a:rPr lang="en-US" sz="1800" b="1" dirty="0"/>
              <a:t> </a:t>
            </a:r>
            <a:r>
              <a:rPr lang="en-US" sz="1800" b="1" dirty="0" err="1"/>
              <a:t>sich</a:t>
            </a:r>
            <a:r>
              <a:rPr lang="en-US" sz="1800" b="1" dirty="0"/>
              <a:t> </a:t>
            </a:r>
            <a:r>
              <a:rPr lang="en-US" sz="1800" dirty="0"/>
              <a:t>in </a:t>
            </a:r>
            <a:r>
              <a:rPr lang="en-US" sz="1800" dirty="0" err="1"/>
              <a:t>Teilkompetenzen</a:t>
            </a:r>
            <a:r>
              <a:rPr lang="en-US" sz="1800" dirty="0"/>
              <a:t>.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 marL="457200" lvl="1" indent="0">
              <a:lnSpc>
                <a:spcPct val="90000"/>
              </a:lnSpc>
              <a:buNone/>
            </a:pPr>
            <a:endParaRPr lang="en-US" sz="1800" b="1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E342E1B7-71B2-C43B-8066-10A57AF00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4420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300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32157" y="5157192"/>
            <a:ext cx="8229600" cy="720080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sz="2600" dirty="0"/>
              <a:t>2.	Progression über die fünf Niveaustufen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363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05160AC-987A-7B35-7745-518EDC92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/>
              <a:t>Funktionale kommunikative 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5EEB81-D9B6-92AE-00FB-9176740E3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14</a:t>
            </a:fld>
            <a:endParaRPr lang="de-DE"/>
          </a:p>
        </p:txBody>
      </p:sp>
      <p:graphicFrame>
        <p:nvGraphicFramePr>
          <p:cNvPr id="9" name="Inhaltsplatzhalter 2">
            <a:extLst>
              <a:ext uri="{FF2B5EF4-FFF2-40B4-BE49-F238E27FC236}">
                <a16:creationId xmlns:a16="http://schemas.microsoft.com/office/drawing/2014/main" id="{CA5E7495-21B3-956F-657A-2AC0B5E6F2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205024"/>
              </p:ext>
            </p:extLst>
          </p:nvPr>
        </p:nvGraphicFramePr>
        <p:xfrm>
          <a:off x="179512" y="1628800"/>
          <a:ext cx="885698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EB28583E-8EBE-8DF2-49BA-6D2ED8EADF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25538"/>
            <a:ext cx="8229600" cy="3587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Progression einer ausgewählten Kompetenz</a:t>
            </a:r>
          </a:p>
        </p:txBody>
      </p:sp>
    </p:spTree>
    <p:extLst>
      <p:ext uri="{BB962C8B-B14F-4D97-AF65-F5344CB8AC3E}">
        <p14:creationId xmlns:p14="http://schemas.microsoft.com/office/powerpoint/2010/main" val="2708234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300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683568" y="4725144"/>
            <a:ext cx="8229600" cy="1224136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sz="2600" dirty="0"/>
              <a:t>3.	Beispiele aus dem Schulinternen Lehrplan zur 	möglichen Umsetzung im Unterricht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0218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30" y="764704"/>
            <a:ext cx="9086258" cy="6026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173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49" y="1326332"/>
            <a:ext cx="9004456" cy="507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460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300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539552" y="5157192"/>
            <a:ext cx="8229600" cy="64807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sz="2600" dirty="0"/>
              <a:t>4.	Beispiel einer unterstützenden Lernaufgabe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4839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462" y="647700"/>
            <a:ext cx="631507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877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000" dirty="0"/>
              <a:t>Gliederung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Der Kompetenzbereich „Funktionale kommunikative Kompetenz“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Progression über die fünf Niveaustufen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Beispiele aus dem Schulinternen Lehrplan zur möglichen Umsetzung im Unterricht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Beispiel einer unterstützenden Lernaufgabe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Vorschlag für teilnehmeraktivierende Elemente bei Implementationsveranstaltungen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640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0" y="66675"/>
            <a:ext cx="5524500" cy="672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121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950" y="71437"/>
            <a:ext cx="5372100" cy="671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3490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300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539552" y="4941168"/>
            <a:ext cx="8229600" cy="100811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sz="2600" dirty="0"/>
              <a:t>5.	Vorschlag für teilnehmeraktivierende Elemente bei 	Implementationsveranstaltungen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03152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23</a:t>
            </a:fld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1906085" y="1052736"/>
            <a:ext cx="5331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 dirty="0">
                <a:latin typeface="Calibri"/>
              </a:rPr>
              <a:t>Kapitel 1: Aufgaben und Ziele des Faches    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67544" y="1693257"/>
            <a:ext cx="8424935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57175" indent="-257175">
              <a:buFont typeface="+mj-lt"/>
              <a:buAutoNum type="alphaLcPeriod"/>
            </a:pPr>
            <a:r>
              <a:rPr lang="de-DE" sz="1600" dirty="0">
                <a:solidFill>
                  <a:prstClr val="black"/>
                </a:solidFill>
              </a:rPr>
              <a:t>Notieren Sie 1-2 Punkte der nachfolgenden Aussagen, die Ihnen persönlich in Ihrem Unterricht im Fach DGS besonders am Herzen liegen.</a:t>
            </a:r>
          </a:p>
          <a:p>
            <a:pPr marL="257175" indent="-257175">
              <a:buFont typeface="+mj-lt"/>
              <a:buAutoNum type="alphaLcPeriod"/>
            </a:pPr>
            <a:r>
              <a:rPr lang="de-DE" sz="1600" dirty="0">
                <a:solidFill>
                  <a:prstClr val="black"/>
                </a:solidFill>
              </a:rPr>
              <a:t>Geben Sie ein Beispiel, wie sich diese Aufgaben/Ziele konkret in Ihrem Unterricht zeigen können.</a:t>
            </a:r>
          </a:p>
          <a:p>
            <a:pPr marL="257175" indent="-257175">
              <a:buFont typeface="+mj-lt"/>
              <a:buAutoNum type="alphaLcPeriod"/>
            </a:pPr>
            <a:r>
              <a:rPr lang="de-DE" sz="1600" dirty="0">
                <a:solidFill>
                  <a:prstClr val="black"/>
                </a:solidFill>
              </a:rPr>
              <a:t>Tauschen Sie sich mit Ihrer Nachbarin/Ihrem Nachbarn aus.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67545" y="2852936"/>
            <a:ext cx="8424934" cy="317009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cap="small" dirty="0"/>
              <a:t>Zitate aus der Unterrichtsvorgabe </a:t>
            </a:r>
            <a:r>
              <a:rPr lang="de-DE" sz="2000" b="1" cap="small" dirty="0" err="1"/>
              <a:t>dgs</a:t>
            </a:r>
            <a:r>
              <a:rPr lang="de-DE" sz="2000" b="1" cap="small" dirty="0"/>
              <a:t> - Auszüge aus Kap. 1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„DGS als Teil der Mehrsprachigkeit innerhalb unserer Gesellschaft wird als Ressource für sprachliche Bildung verstanden“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„Schülerinnen und Schüler erwerben eine transkulturelle Handlungsfähigkeit, die sie auch befähigt, sprachlich-kulturelle Besonderheiten von Sprachen zu reflektieren“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„wird DGS als Basis- oder Zielsprache unterrichtet“</a:t>
            </a:r>
          </a:p>
          <a:p>
            <a:pPr marL="257175" indent="-257175">
              <a:buFont typeface="+mj-lt"/>
              <a:buAutoNum type="arabicPeriod"/>
            </a:pPr>
            <a:r>
              <a:rPr lang="de-DE" i="1" dirty="0"/>
              <a:t>„</a:t>
            </a:r>
            <a:r>
              <a:rPr lang="de-DE" dirty="0"/>
              <a:t>Erwerb bimodal-mehrsprachiger Kompetenzen“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„Orientierung am Prinzip der funktionalen Einsprachigkeit“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„bildungssprachliche Kompetenzen ausbilden“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„Unterrichtsinhalte werden über mediales Gebärden dokumentiert, gesichert und gespeichert“</a:t>
            </a:r>
          </a:p>
        </p:txBody>
      </p:sp>
    </p:spTree>
    <p:extLst>
      <p:ext uri="{BB962C8B-B14F-4D97-AF65-F5344CB8AC3E}">
        <p14:creationId xmlns:p14="http://schemas.microsoft.com/office/powerpoint/2010/main" val="40269214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83568" y="1916832"/>
            <a:ext cx="7848872" cy="23042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24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564856" y="1031424"/>
            <a:ext cx="6122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 dirty="0">
                <a:latin typeface="Calibri"/>
              </a:rPr>
              <a:t>Kapitel 2: Kompetenzerwartungen in der Praxis    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457200" y="1628800"/>
            <a:ext cx="8219254" cy="441659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57175" indent="-257175">
              <a:buFontTx/>
              <a:buAutoNum type="alphaLcParenR"/>
              <a:defRPr/>
            </a:pPr>
            <a:r>
              <a:rPr lang="de-DE" sz="1500" dirty="0">
                <a:solidFill>
                  <a:prstClr val="black"/>
                </a:solidFill>
                <a:latin typeface="Calibri"/>
              </a:rPr>
              <a:t>Wählen Sie bitte in Partnerarbeit </a:t>
            </a:r>
            <a:r>
              <a:rPr lang="de-DE" sz="1500" b="1" dirty="0">
                <a:solidFill>
                  <a:prstClr val="black"/>
                </a:solidFill>
                <a:latin typeface="Calibri"/>
              </a:rPr>
              <a:t>eine</a:t>
            </a:r>
            <a:r>
              <a:rPr lang="de-DE" sz="1500" dirty="0">
                <a:solidFill>
                  <a:prstClr val="black"/>
                </a:solidFill>
                <a:latin typeface="Calibri"/>
              </a:rPr>
              <a:t> der Kompetenzerwartungen aus:</a:t>
            </a:r>
          </a:p>
          <a:p>
            <a:pPr marL="268288">
              <a:defRPr/>
            </a:pPr>
            <a:endParaRPr lang="de-DE" sz="500" dirty="0">
              <a:solidFill>
                <a:prstClr val="black"/>
              </a:solidFill>
              <a:latin typeface="Calibri"/>
              <a:ea typeface="Times New Roman"/>
            </a:endParaRPr>
          </a:p>
          <a:p>
            <a:pPr marL="268288">
              <a:defRPr/>
            </a:pPr>
            <a:r>
              <a:rPr lang="de-DE" sz="1400" dirty="0">
                <a:solidFill>
                  <a:prstClr val="black"/>
                </a:solidFill>
                <a:latin typeface="Calibri"/>
                <a:ea typeface="Times New Roman"/>
              </a:rPr>
              <a:t>Die Schülerinnen und Schüler …</a:t>
            </a:r>
            <a:endParaRPr lang="de-DE" sz="1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600075" lvl="1" indent="-257175">
              <a:spcBef>
                <a:spcPts val="450"/>
              </a:spcBef>
              <a:buFont typeface="Symbol"/>
              <a:buChar char=""/>
              <a:tabLst>
                <a:tab pos="342900" algn="l"/>
              </a:tabLst>
              <a:defRPr/>
            </a:pP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entnehmen längeren dialogischen Gebärdensprachtexten die Hauptpunkte und wichtige Details. </a:t>
            </a:r>
            <a:r>
              <a:rPr lang="de-DE" sz="1400" cap="small" dirty="0">
                <a:solidFill>
                  <a:prstClr val="black"/>
                </a:solidFill>
                <a:ea typeface="Times New Roman"/>
                <a:cs typeface="Arial"/>
              </a:rPr>
              <a:t>(Dialogisches und Mediales Sehverstehen)</a:t>
            </a:r>
          </a:p>
          <a:p>
            <a:pPr marL="600075" lvl="1" indent="-257175">
              <a:spcBef>
                <a:spcPts val="450"/>
              </a:spcBef>
              <a:buFont typeface="Symbol"/>
              <a:buChar char=""/>
              <a:tabLst>
                <a:tab pos="342900" algn="l"/>
              </a:tabLst>
              <a:defRPr/>
            </a:pP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beteiligen sich in dialogischen Situationen verständlich an zunehmend komplexeren Gesprächen. </a:t>
            </a:r>
            <a:r>
              <a:rPr lang="de-DE" sz="1400" cap="small" dirty="0">
                <a:solidFill>
                  <a:prstClr val="black"/>
                </a:solidFill>
                <a:ea typeface="Times New Roman"/>
                <a:cs typeface="Arial"/>
              </a:rPr>
              <a:t>(Dialogisches und Mediales Gebärden)</a:t>
            </a:r>
          </a:p>
          <a:p>
            <a:pPr marL="600075" lvl="1" indent="-257175">
              <a:spcBef>
                <a:spcPts val="450"/>
              </a:spcBef>
              <a:spcAft>
                <a:spcPts val="450"/>
              </a:spcAft>
              <a:buFont typeface="Symbol"/>
              <a:buChar char=""/>
              <a:tabLst>
                <a:tab pos="342900" algn="l"/>
              </a:tabLst>
              <a:defRPr/>
            </a:pP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verstehen Anweisungen, Wünsche und Empfehlungen in vertrauten Kontexten und setzen diese situationsangemessen um. </a:t>
            </a:r>
            <a:r>
              <a:rPr lang="de-DE" sz="1400" cap="small" dirty="0">
                <a:solidFill>
                  <a:prstClr val="black"/>
                </a:solidFill>
                <a:ea typeface="Times New Roman"/>
                <a:cs typeface="Arial"/>
              </a:rPr>
              <a:t>(Verfügen und Anwenden Linguistischer Mittel  - Gebärdensprachrepertoire)</a:t>
            </a:r>
          </a:p>
          <a:p>
            <a:pPr marL="600075" lvl="1" indent="-257175">
              <a:spcBef>
                <a:spcPts val="450"/>
              </a:spcBef>
              <a:spcAft>
                <a:spcPts val="450"/>
              </a:spcAft>
              <a:buFont typeface="Symbol"/>
              <a:buChar char=""/>
              <a:tabLst>
                <a:tab pos="342900" algn="l"/>
              </a:tabLst>
              <a:defRPr/>
            </a:pP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drücken Nähe und Ferne durch non-manuelle Mittel zunehmend angemessen aus. </a:t>
            </a:r>
            <a:r>
              <a:rPr lang="de-DE" sz="1400" cap="small" dirty="0">
                <a:solidFill>
                  <a:prstClr val="black"/>
                </a:solidFill>
                <a:ea typeface="Times New Roman"/>
                <a:cs typeface="Arial"/>
              </a:rPr>
              <a:t>(Verfügen und Anwenden Linguistischer Mittel  - Gebärdeneindeutigkeit und -ausdruck)</a:t>
            </a:r>
          </a:p>
          <a:p>
            <a:pPr>
              <a:defRPr/>
            </a:pPr>
            <a:endParaRPr lang="de-DE" sz="500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Font typeface="+mj-lt"/>
              <a:buAutoNum type="alphaLcParenR" startAt="2"/>
              <a:defRPr/>
            </a:pPr>
            <a:r>
              <a:rPr lang="de-DE" sz="1500" dirty="0">
                <a:solidFill>
                  <a:prstClr val="black"/>
                </a:solidFill>
                <a:latin typeface="Calibri"/>
              </a:rPr>
              <a:t>Erörtern Sie bitte in Ihrem Team: „Was kann eine Schülerin/ein Schüler, wenn sie/er über die (von Ihnen ausgewählte) Kompetenz verfügt?“</a:t>
            </a:r>
          </a:p>
          <a:p>
            <a:pPr marL="342900" indent="-342900">
              <a:buFont typeface="+mj-lt"/>
              <a:buAutoNum type="alphaLcParenR" startAt="2"/>
              <a:defRPr/>
            </a:pPr>
            <a:r>
              <a:rPr lang="de-DE" sz="1500" dirty="0">
                <a:solidFill>
                  <a:prstClr val="black"/>
                </a:solidFill>
                <a:latin typeface="Calibri"/>
              </a:rPr>
              <a:t>Beschreiben Sie nun bitte, über welche Kenntnisse / Fähigkeiten / Fertigkeiten / Haltungen eine Schülerin/ein Schüler mit Blick auf die (von Ihnen ausgewählte) Kompetenz </a:t>
            </a:r>
            <a:r>
              <a:rPr lang="de-DE" sz="1500" u="sng" dirty="0">
                <a:solidFill>
                  <a:prstClr val="black"/>
                </a:solidFill>
                <a:latin typeface="Calibri"/>
              </a:rPr>
              <a:t>mindestens</a:t>
            </a:r>
            <a:r>
              <a:rPr lang="de-DE" sz="1500" dirty="0">
                <a:solidFill>
                  <a:prstClr val="black"/>
                </a:solidFill>
                <a:latin typeface="Calibri"/>
              </a:rPr>
              <a:t> verfügen sollte.</a:t>
            </a:r>
          </a:p>
          <a:p>
            <a:pPr marL="342900" indent="-342900">
              <a:buFont typeface="+mj-lt"/>
              <a:buAutoNum type="alphaLcParenR" startAt="2"/>
              <a:defRPr/>
            </a:pPr>
            <a:r>
              <a:rPr lang="de-DE" sz="1500" dirty="0">
                <a:solidFill>
                  <a:prstClr val="black"/>
                </a:solidFill>
                <a:latin typeface="Calibri"/>
              </a:rPr>
              <a:t>fakultativ: Überlegen Sie bitte, in welchem Unterrichtsvorhaben sich diese Kompetenzen am besten fördern lassen könnte.</a:t>
            </a:r>
          </a:p>
        </p:txBody>
      </p:sp>
    </p:spTree>
    <p:extLst>
      <p:ext uri="{BB962C8B-B14F-4D97-AF65-F5344CB8AC3E}">
        <p14:creationId xmlns:p14="http://schemas.microsoft.com/office/powerpoint/2010/main" val="2297380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b="1" dirty="0"/>
          </a:p>
          <a:p>
            <a:pPr marL="0" indent="0" algn="ctr">
              <a:buNone/>
            </a:pPr>
            <a:r>
              <a:rPr lang="de-DE" sz="3600" b="1" dirty="0"/>
              <a:t>Herzlichen Dank für </a:t>
            </a:r>
            <a:r>
              <a:rPr lang="de-DE" sz="3600" b="1"/>
              <a:t>Ihre Aufmerksamkeit!</a:t>
            </a:r>
            <a:endParaRPr lang="de-DE" sz="3600" b="1" dirty="0"/>
          </a:p>
          <a:p>
            <a:pPr marL="0" indent="0" algn="ctr">
              <a:buNone/>
            </a:pPr>
            <a:endParaRPr lang="de-DE" sz="3600" b="1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2067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300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611560" y="4869160"/>
            <a:ext cx="8229600" cy="1008112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Der Kompetenzbereich </a:t>
            </a:r>
            <a:r>
              <a:rPr lang="de-DE" sz="2600"/>
              <a:t>„Funktionale </a:t>
            </a:r>
            <a:r>
              <a:rPr lang="de-DE" sz="2600" dirty="0"/>
              <a:t>kommunikative Kompetenz“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Funktionale kommunikative 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55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1900"/>
              <a:t>Kompetenzmodell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F503324E-9F8F-E30F-B59C-2FC9C666E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1232" y="1700213"/>
            <a:ext cx="5941535" cy="4205287"/>
          </a:xfrm>
          <a:noFill/>
        </p:spPr>
      </p:pic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02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3000" dirty="0"/>
              <a:t>Funktionale kommunikative Kompetenz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8737ED10-89BF-7538-6E88-8B6117C6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88478" y="1614284"/>
            <a:ext cx="4220026" cy="4176464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Untergliedert</a:t>
            </a:r>
            <a:r>
              <a:rPr lang="en-US" sz="2400" dirty="0"/>
              <a:t> </a:t>
            </a:r>
            <a:r>
              <a:rPr lang="en-US" sz="2400" dirty="0" err="1"/>
              <a:t>sich</a:t>
            </a:r>
            <a:r>
              <a:rPr lang="en-US" sz="2400" dirty="0"/>
              <a:t> in </a:t>
            </a:r>
            <a:r>
              <a:rPr lang="en-US" sz="2400" dirty="0" err="1"/>
              <a:t>Teilkompetenzen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Diese</a:t>
            </a:r>
            <a:r>
              <a:rPr lang="en-US" sz="2400" dirty="0"/>
              <a:t> </a:t>
            </a:r>
            <a:r>
              <a:rPr lang="en-US" sz="2400" dirty="0" err="1"/>
              <a:t>Teilkompetenzen</a:t>
            </a:r>
            <a:r>
              <a:rPr lang="en-US" sz="2400" dirty="0"/>
              <a:t> </a:t>
            </a:r>
            <a:r>
              <a:rPr lang="en-US" sz="2400" dirty="0" err="1"/>
              <a:t>wirken</a:t>
            </a:r>
            <a:r>
              <a:rPr lang="en-US" sz="2400" dirty="0"/>
              <a:t> in der </a:t>
            </a:r>
            <a:r>
              <a:rPr lang="en-US" sz="2400" dirty="0" err="1"/>
              <a:t>Kommunikation</a:t>
            </a:r>
            <a:r>
              <a:rPr lang="en-US" sz="2400" dirty="0"/>
              <a:t> </a:t>
            </a:r>
            <a:r>
              <a:rPr lang="en-US" sz="2400" dirty="0" err="1"/>
              <a:t>integrativ</a:t>
            </a:r>
            <a:r>
              <a:rPr lang="en-US" sz="2400" dirty="0"/>
              <a:t> </a:t>
            </a:r>
            <a:r>
              <a:rPr lang="en-US" sz="2400" dirty="0" err="1"/>
              <a:t>zusammen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Teilkompetenzen</a:t>
            </a:r>
            <a:r>
              <a:rPr lang="en-US" sz="2400" dirty="0"/>
              <a:t> </a:t>
            </a:r>
            <a:r>
              <a:rPr lang="en-US" sz="2400" dirty="0" err="1"/>
              <a:t>werden</a:t>
            </a:r>
            <a:r>
              <a:rPr lang="en-US" sz="2400" dirty="0"/>
              <a:t> in der </a:t>
            </a:r>
            <a:r>
              <a:rPr lang="en-US" sz="2400" dirty="0" err="1"/>
              <a:t>Unterrichtsvorgabe</a:t>
            </a:r>
            <a:r>
              <a:rPr lang="en-US" sz="2400" dirty="0"/>
              <a:t> </a:t>
            </a:r>
            <a:r>
              <a:rPr lang="en-US" sz="2400" dirty="0" err="1"/>
              <a:t>getrennt</a:t>
            </a:r>
            <a:r>
              <a:rPr lang="en-US" sz="2400" dirty="0"/>
              <a:t> </a:t>
            </a:r>
            <a:r>
              <a:rPr lang="en-US" sz="2400" dirty="0" err="1"/>
              <a:t>aufgeführt</a:t>
            </a:r>
            <a:r>
              <a:rPr lang="en-US" sz="2400" dirty="0"/>
              <a:t>, um </a:t>
            </a:r>
            <a:r>
              <a:rPr lang="en-US" sz="2400" dirty="0" err="1"/>
              <a:t>einen</a:t>
            </a:r>
            <a:r>
              <a:rPr lang="en-US" sz="2400" dirty="0"/>
              <a:t> </a:t>
            </a:r>
            <a:r>
              <a:rPr lang="en-US" sz="2400" dirty="0" err="1"/>
              <a:t>differenzierten</a:t>
            </a:r>
            <a:r>
              <a:rPr lang="en-US" sz="2400" dirty="0"/>
              <a:t> </a:t>
            </a:r>
            <a:r>
              <a:rPr lang="en-US" sz="2400" dirty="0" err="1"/>
              <a:t>Blick</a:t>
            </a:r>
            <a:r>
              <a:rPr lang="en-US" sz="2400" dirty="0"/>
              <a:t> auf den </a:t>
            </a:r>
            <a:r>
              <a:rPr lang="en-US" sz="2400" dirty="0" err="1"/>
              <a:t>Kompetenzerwerb</a:t>
            </a:r>
            <a:r>
              <a:rPr lang="en-US" sz="2400" dirty="0"/>
              <a:t> </a:t>
            </a:r>
            <a:r>
              <a:rPr lang="en-US" sz="2400" dirty="0" err="1"/>
              <a:t>zu</a:t>
            </a:r>
            <a:r>
              <a:rPr lang="en-US" sz="2400" dirty="0"/>
              <a:t> </a:t>
            </a:r>
            <a:r>
              <a:rPr lang="en-US" sz="2400" dirty="0" err="1"/>
              <a:t>ermöglichen</a:t>
            </a:r>
            <a:r>
              <a:rPr lang="en-US" sz="2400" dirty="0"/>
              <a:t>.</a:t>
            </a:r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5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293335-91CD-4F97-2AC0-77348E23FEB6}"/>
              </a:ext>
            </a:extLst>
          </p:cNvPr>
          <p:cNvSpPr txBox="1"/>
          <p:nvPr/>
        </p:nvSpPr>
        <p:spPr>
          <a:xfrm>
            <a:off x="395536" y="2132856"/>
            <a:ext cx="432048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Funktionale kommunikative Kompetenz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5A0779B-102B-4E04-87F9-4E1BD24CC760}"/>
              </a:ext>
            </a:extLst>
          </p:cNvPr>
          <p:cNvSpPr txBox="1"/>
          <p:nvPr/>
        </p:nvSpPr>
        <p:spPr>
          <a:xfrm>
            <a:off x="733541" y="2974796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Sehverstehen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DE2D949-B21F-CA90-7BDC-8722AA0E5B3F}"/>
              </a:ext>
            </a:extLst>
          </p:cNvPr>
          <p:cNvSpPr txBox="1"/>
          <p:nvPr/>
        </p:nvSpPr>
        <p:spPr>
          <a:xfrm>
            <a:off x="736989" y="3400734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Gebärden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1EAEFE6-8FE2-B5F4-79D8-A61EF2820B36}"/>
              </a:ext>
            </a:extLst>
          </p:cNvPr>
          <p:cNvSpPr txBox="1"/>
          <p:nvPr/>
        </p:nvSpPr>
        <p:spPr>
          <a:xfrm>
            <a:off x="755576" y="3852830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Sprachmittlung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1A0C2A-03EC-2438-57B0-6E3D0D481705}"/>
              </a:ext>
            </a:extLst>
          </p:cNvPr>
          <p:cNvSpPr txBox="1"/>
          <p:nvPr/>
        </p:nvSpPr>
        <p:spPr>
          <a:xfrm>
            <a:off x="733541" y="4598026"/>
            <a:ext cx="3892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Verfügen und Anwenden linguistischer Mittel</a:t>
            </a:r>
          </a:p>
        </p:txBody>
      </p:sp>
    </p:spTree>
    <p:extLst>
      <p:ext uri="{BB962C8B-B14F-4D97-AF65-F5344CB8AC3E}">
        <p14:creationId xmlns:p14="http://schemas.microsoft.com/office/powerpoint/2010/main" val="1092699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3000" dirty="0"/>
              <a:t>Funktionale kommunikative Kompetenz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8737ED10-89BF-7538-6E88-8B6117C6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7601" y="1832335"/>
            <a:ext cx="4220026" cy="4176464"/>
          </a:xfrm>
        </p:spPr>
        <p:txBody>
          <a:bodyPr>
            <a:normAutofit/>
          </a:bodyPr>
          <a:lstStyle/>
          <a:p>
            <a:r>
              <a:rPr lang="de-DE" sz="2400" b="1" dirty="0"/>
              <a:t>Dialogisches und Mediales Sehverstehen </a:t>
            </a:r>
            <a:r>
              <a:rPr lang="de-DE" sz="2400" dirty="0"/>
              <a:t>und das damit verbundene </a:t>
            </a:r>
            <a:r>
              <a:rPr lang="de-DE" sz="2400" b="1" dirty="0"/>
              <a:t>dialogische und mediale Gebärden </a:t>
            </a:r>
            <a:r>
              <a:rPr lang="de-DE" sz="2400" dirty="0"/>
              <a:t>umfassen Kompetenzen sowohl zur Rezeption als auch zur Produktion der DGS in kommunikativen Handlungssituationen.</a:t>
            </a:r>
            <a:endParaRPr lang="en-US" sz="2400" dirty="0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6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293335-91CD-4F97-2AC0-77348E23FEB6}"/>
              </a:ext>
            </a:extLst>
          </p:cNvPr>
          <p:cNvSpPr txBox="1"/>
          <p:nvPr/>
        </p:nvSpPr>
        <p:spPr>
          <a:xfrm>
            <a:off x="395536" y="2132856"/>
            <a:ext cx="432048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Funktionale kommunikative Kompetenz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5A0779B-102B-4E04-87F9-4E1BD24CC760}"/>
              </a:ext>
            </a:extLst>
          </p:cNvPr>
          <p:cNvSpPr txBox="1"/>
          <p:nvPr/>
        </p:nvSpPr>
        <p:spPr>
          <a:xfrm>
            <a:off x="733541" y="2974796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Dialogisches </a:t>
            </a:r>
            <a:r>
              <a:rPr lang="de-DE" dirty="0"/>
              <a:t>und Mediales </a:t>
            </a:r>
            <a:r>
              <a:rPr lang="de-DE" b="1" dirty="0"/>
              <a:t>Sehverstehen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DE2D949-B21F-CA90-7BDC-8722AA0E5B3F}"/>
              </a:ext>
            </a:extLst>
          </p:cNvPr>
          <p:cNvSpPr txBox="1"/>
          <p:nvPr/>
        </p:nvSpPr>
        <p:spPr>
          <a:xfrm>
            <a:off x="736989" y="3400734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Dialogisches </a:t>
            </a:r>
            <a:r>
              <a:rPr lang="de-DE" dirty="0"/>
              <a:t>und Mediales </a:t>
            </a:r>
            <a:r>
              <a:rPr lang="de-DE" b="1" dirty="0"/>
              <a:t>Gebärden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1EAEFE6-8FE2-B5F4-79D8-A61EF2820B36}"/>
              </a:ext>
            </a:extLst>
          </p:cNvPr>
          <p:cNvSpPr txBox="1"/>
          <p:nvPr/>
        </p:nvSpPr>
        <p:spPr>
          <a:xfrm>
            <a:off x="755576" y="3852830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Sprachmittlung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1A0C2A-03EC-2438-57B0-6E3D0D481705}"/>
              </a:ext>
            </a:extLst>
          </p:cNvPr>
          <p:cNvSpPr txBox="1"/>
          <p:nvPr/>
        </p:nvSpPr>
        <p:spPr>
          <a:xfrm>
            <a:off x="733541" y="4598026"/>
            <a:ext cx="3892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Verfügen und Anwenden linguistischer Mittel</a:t>
            </a:r>
          </a:p>
        </p:txBody>
      </p:sp>
    </p:spTree>
    <p:extLst>
      <p:ext uri="{BB962C8B-B14F-4D97-AF65-F5344CB8AC3E}">
        <p14:creationId xmlns:p14="http://schemas.microsoft.com/office/powerpoint/2010/main" val="493435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3000" dirty="0"/>
              <a:t>Funktionale kommunikative Kompetenz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8737ED10-89BF-7538-6E88-8B6117C6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88478" y="1614284"/>
            <a:ext cx="4220026" cy="4176464"/>
          </a:xfrm>
        </p:spPr>
        <p:txBody>
          <a:bodyPr>
            <a:normAutofit/>
          </a:bodyPr>
          <a:lstStyle/>
          <a:p>
            <a:r>
              <a:rPr lang="de-DE" sz="2400" b="1" dirty="0"/>
              <a:t>Mediales Sehverstehen</a:t>
            </a:r>
            <a:r>
              <a:rPr lang="de-DE" sz="2400" dirty="0"/>
              <a:t> beschreibt die Rezeption von DGS in zweidimensionalen Film- und Videoaufnahmen.</a:t>
            </a:r>
          </a:p>
          <a:p>
            <a:r>
              <a:rPr lang="de-DE" sz="2400" dirty="0"/>
              <a:t>Mediales Sehverstehen stellt an die Rezipierenden andere Anforderungen als das Sehverstehen von DGS in der direkten dreidimensionalen Interaktion.</a:t>
            </a:r>
          </a:p>
          <a:p>
            <a:endParaRPr lang="en-US" sz="2400" dirty="0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7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293335-91CD-4F97-2AC0-77348E23FEB6}"/>
              </a:ext>
            </a:extLst>
          </p:cNvPr>
          <p:cNvSpPr txBox="1"/>
          <p:nvPr/>
        </p:nvSpPr>
        <p:spPr>
          <a:xfrm>
            <a:off x="395536" y="2132856"/>
            <a:ext cx="432048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Funktionale kommunikative Kompetenz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5A0779B-102B-4E04-87F9-4E1BD24CC760}"/>
              </a:ext>
            </a:extLst>
          </p:cNvPr>
          <p:cNvSpPr txBox="1"/>
          <p:nvPr/>
        </p:nvSpPr>
        <p:spPr>
          <a:xfrm>
            <a:off x="733541" y="2974796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</a:t>
            </a:r>
            <a:r>
              <a:rPr lang="de-DE" b="1" dirty="0"/>
              <a:t>Mediales Sehverstehen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DE2D949-B21F-CA90-7BDC-8722AA0E5B3F}"/>
              </a:ext>
            </a:extLst>
          </p:cNvPr>
          <p:cNvSpPr txBox="1"/>
          <p:nvPr/>
        </p:nvSpPr>
        <p:spPr>
          <a:xfrm>
            <a:off x="736989" y="3400734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Gebärden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1EAEFE6-8FE2-B5F4-79D8-A61EF2820B36}"/>
              </a:ext>
            </a:extLst>
          </p:cNvPr>
          <p:cNvSpPr txBox="1"/>
          <p:nvPr/>
        </p:nvSpPr>
        <p:spPr>
          <a:xfrm>
            <a:off x="755576" y="3852830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Sprachmittlung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1A0C2A-03EC-2438-57B0-6E3D0D481705}"/>
              </a:ext>
            </a:extLst>
          </p:cNvPr>
          <p:cNvSpPr txBox="1"/>
          <p:nvPr/>
        </p:nvSpPr>
        <p:spPr>
          <a:xfrm>
            <a:off x="733541" y="4598026"/>
            <a:ext cx="3892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Verfügen und Anwenden linguistischer Mittel</a:t>
            </a:r>
          </a:p>
        </p:txBody>
      </p:sp>
    </p:spTree>
    <p:extLst>
      <p:ext uri="{BB962C8B-B14F-4D97-AF65-F5344CB8AC3E}">
        <p14:creationId xmlns:p14="http://schemas.microsoft.com/office/powerpoint/2010/main" val="984976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3000" dirty="0"/>
              <a:t>Funktionale kommunikative Kompetenz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8737ED10-89BF-7538-6E88-8B6117C6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5903" y="2127589"/>
            <a:ext cx="4220026" cy="3605667"/>
          </a:xfrm>
        </p:spPr>
        <p:txBody>
          <a:bodyPr>
            <a:normAutofit/>
          </a:bodyPr>
          <a:lstStyle/>
          <a:p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Beim </a:t>
            </a:r>
            <a:r>
              <a:rPr lang="de-D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Medialen Gebärden</a:t>
            </a: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werden Texte der Schülerinnen und Schüler digital festgehalten.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8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293335-91CD-4F97-2AC0-77348E23FEB6}"/>
              </a:ext>
            </a:extLst>
          </p:cNvPr>
          <p:cNvSpPr txBox="1"/>
          <p:nvPr/>
        </p:nvSpPr>
        <p:spPr>
          <a:xfrm>
            <a:off x="395536" y="2132856"/>
            <a:ext cx="432048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Funktionale kommunikative Kompetenz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5A0779B-102B-4E04-87F9-4E1BD24CC760}"/>
              </a:ext>
            </a:extLst>
          </p:cNvPr>
          <p:cNvSpPr txBox="1"/>
          <p:nvPr/>
        </p:nvSpPr>
        <p:spPr>
          <a:xfrm>
            <a:off x="733541" y="2974796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Sehverstehen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DE2D949-B21F-CA90-7BDC-8722AA0E5B3F}"/>
              </a:ext>
            </a:extLst>
          </p:cNvPr>
          <p:cNvSpPr txBox="1"/>
          <p:nvPr/>
        </p:nvSpPr>
        <p:spPr>
          <a:xfrm>
            <a:off x="736989" y="3400734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</a:t>
            </a:r>
            <a:r>
              <a:rPr lang="de-DE" b="1" dirty="0"/>
              <a:t>Mediales Gebärden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1EAEFE6-8FE2-B5F4-79D8-A61EF2820B36}"/>
              </a:ext>
            </a:extLst>
          </p:cNvPr>
          <p:cNvSpPr txBox="1"/>
          <p:nvPr/>
        </p:nvSpPr>
        <p:spPr>
          <a:xfrm>
            <a:off x="755576" y="3852830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Sprachmittlung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1A0C2A-03EC-2438-57B0-6E3D0D481705}"/>
              </a:ext>
            </a:extLst>
          </p:cNvPr>
          <p:cNvSpPr txBox="1"/>
          <p:nvPr/>
        </p:nvSpPr>
        <p:spPr>
          <a:xfrm>
            <a:off x="733541" y="4598026"/>
            <a:ext cx="3892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Verfügen und Anwenden linguistischer Mittel</a:t>
            </a:r>
          </a:p>
        </p:txBody>
      </p:sp>
    </p:spTree>
    <p:extLst>
      <p:ext uri="{BB962C8B-B14F-4D97-AF65-F5344CB8AC3E}">
        <p14:creationId xmlns:p14="http://schemas.microsoft.com/office/powerpoint/2010/main" val="1158736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3000" dirty="0"/>
              <a:t>Funktionale kommunikative Kompetenz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8737ED10-89BF-7538-6E88-8B6117C6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96036" y="1764598"/>
            <a:ext cx="4220026" cy="4176464"/>
          </a:xfrm>
        </p:spPr>
        <p:txBody>
          <a:bodyPr>
            <a:normAutofit/>
          </a:bodyPr>
          <a:lstStyle/>
          <a:p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Die Kompetenz zur </a:t>
            </a:r>
            <a:r>
              <a:rPr lang="de-D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Sprachmittlung</a:t>
            </a: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umfasst die sinngemäße Wiedergabe von Äußerungen in mehr-sprachigen Kommunikations-situationen zu einem bestimmten Zweck.</a:t>
            </a:r>
          </a:p>
          <a:p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Sprachmittlung umfasst auch die Gestaltung von </a:t>
            </a:r>
            <a:r>
              <a:rPr lang="de-DE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Dolmetschsituationen</a:t>
            </a: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Funktionale kommunikative 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9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293335-91CD-4F97-2AC0-77348E23FEB6}"/>
              </a:ext>
            </a:extLst>
          </p:cNvPr>
          <p:cNvSpPr txBox="1"/>
          <p:nvPr/>
        </p:nvSpPr>
        <p:spPr>
          <a:xfrm>
            <a:off x="395536" y="2132856"/>
            <a:ext cx="432048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Funktionale kommunikative Kompetenz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5A0779B-102B-4E04-87F9-4E1BD24CC760}"/>
              </a:ext>
            </a:extLst>
          </p:cNvPr>
          <p:cNvSpPr txBox="1"/>
          <p:nvPr/>
        </p:nvSpPr>
        <p:spPr>
          <a:xfrm>
            <a:off x="733541" y="2974796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Sehverstehen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DE2D949-B21F-CA90-7BDC-8722AA0E5B3F}"/>
              </a:ext>
            </a:extLst>
          </p:cNvPr>
          <p:cNvSpPr txBox="1"/>
          <p:nvPr/>
        </p:nvSpPr>
        <p:spPr>
          <a:xfrm>
            <a:off x="736989" y="3400734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Dialogisches und Mediales Gebärden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1EAEFE6-8FE2-B5F4-79D8-A61EF2820B36}"/>
              </a:ext>
            </a:extLst>
          </p:cNvPr>
          <p:cNvSpPr txBox="1"/>
          <p:nvPr/>
        </p:nvSpPr>
        <p:spPr>
          <a:xfrm>
            <a:off x="755576" y="3852830"/>
            <a:ext cx="38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Sprachmittlung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1A0C2A-03EC-2438-57B0-6E3D0D481705}"/>
              </a:ext>
            </a:extLst>
          </p:cNvPr>
          <p:cNvSpPr txBox="1"/>
          <p:nvPr/>
        </p:nvSpPr>
        <p:spPr>
          <a:xfrm>
            <a:off x="733541" y="4598026"/>
            <a:ext cx="3892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Verfügen und Anwenden linguistischer Mittel</a:t>
            </a:r>
          </a:p>
        </p:txBody>
      </p:sp>
    </p:spTree>
    <p:extLst>
      <p:ext uri="{BB962C8B-B14F-4D97-AF65-F5344CB8AC3E}">
        <p14:creationId xmlns:p14="http://schemas.microsoft.com/office/powerpoint/2010/main" val="3800693979"/>
      </p:ext>
    </p:extLst>
  </p:cSld>
  <p:clrMapOvr>
    <a:masterClrMapping/>
  </p:clrMapOvr>
</p:sld>
</file>

<file path=ppt/theme/theme1.xml><?xml version="1.0" encoding="utf-8"?>
<a:theme xmlns:a="http://schemas.openxmlformats.org/drawingml/2006/main" name="QUA-LiS_Vorlage_weis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QUA-LiS_Vorlage_weiss</Template>
  <TotalTime>0</TotalTime>
  <Words>1134</Words>
  <Application>Microsoft Office PowerPoint</Application>
  <PresentationFormat>Bildschirmpräsentation (4:3)</PresentationFormat>
  <Paragraphs>237</Paragraphs>
  <Slides>25</Slides>
  <Notes>19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Symbol</vt:lpstr>
      <vt:lpstr>Times New Roman</vt:lpstr>
      <vt:lpstr>Wingdings</vt:lpstr>
      <vt:lpstr>QUA-LiS_Vorlage_weiss</vt:lpstr>
      <vt:lpstr>Office</vt:lpstr>
      <vt:lpstr>   Unterrichtsvorgabe für den Förderschwerpunkt Hören und Kommunikation an Schulen in Nordrhein-Westfalen für das Fach Deutsche Gebärdensprache (DGS) Kompetenzbereich  „Funktionale kommunikative Kompetenz“ </vt:lpstr>
      <vt:lpstr>Gliederung</vt:lpstr>
      <vt:lpstr>PowerPoint-Präsentation</vt:lpstr>
      <vt:lpstr>Kompetenzmodell</vt:lpstr>
      <vt:lpstr>Funktionale kommunikative Kompetenz</vt:lpstr>
      <vt:lpstr>Funktionale kommunikative Kompetenz</vt:lpstr>
      <vt:lpstr>Funktionale kommunikative Kompetenz</vt:lpstr>
      <vt:lpstr>Funktionale kommunikative Kompetenz</vt:lpstr>
      <vt:lpstr>Funktionale kommunikative Kompetenz</vt:lpstr>
      <vt:lpstr>Funktionale kommunikative Kompetenz</vt:lpstr>
      <vt:lpstr>Funktionale kommunikative Kompetenz</vt:lpstr>
      <vt:lpstr>Beispiel zur Darstellung des Kompetenzbereiches in der Unterrichtsvorgabe</vt:lpstr>
      <vt:lpstr>PowerPoint-Präsentation</vt:lpstr>
      <vt:lpstr>Progression einer ausgewählten Kompetenz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MSW NRW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Susanne Eßer</dc:creator>
  <cp:lastModifiedBy>Esser, Susanne</cp:lastModifiedBy>
  <cp:revision>344</cp:revision>
  <cp:lastPrinted>2020-02-05T15:46:30Z</cp:lastPrinted>
  <dcterms:created xsi:type="dcterms:W3CDTF">2018-01-17T08:49:04Z</dcterms:created>
  <dcterms:modified xsi:type="dcterms:W3CDTF">2024-06-25T16:00:03Z</dcterms:modified>
</cp:coreProperties>
</file>