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98" r:id="rId1"/>
  </p:sldMasterIdLst>
  <p:notesMasterIdLst>
    <p:notesMasterId r:id="rId55"/>
  </p:notesMasterIdLst>
  <p:handoutMasterIdLst>
    <p:handoutMasterId r:id="rId56"/>
  </p:handoutMasterIdLst>
  <p:sldIdLst>
    <p:sldId id="636" r:id="rId2"/>
    <p:sldId id="662" r:id="rId3"/>
    <p:sldId id="638" r:id="rId4"/>
    <p:sldId id="639" r:id="rId5"/>
    <p:sldId id="640" r:id="rId6"/>
    <p:sldId id="641" r:id="rId7"/>
    <p:sldId id="642" r:id="rId8"/>
    <p:sldId id="643" r:id="rId9"/>
    <p:sldId id="644" r:id="rId10"/>
    <p:sldId id="645" r:id="rId11"/>
    <p:sldId id="646" r:id="rId12"/>
    <p:sldId id="647" r:id="rId13"/>
    <p:sldId id="648" r:id="rId14"/>
    <p:sldId id="649" r:id="rId15"/>
    <p:sldId id="650" r:id="rId16"/>
    <p:sldId id="651" r:id="rId17"/>
    <p:sldId id="652" r:id="rId18"/>
    <p:sldId id="653" r:id="rId19"/>
    <p:sldId id="654" r:id="rId20"/>
    <p:sldId id="655" r:id="rId21"/>
    <p:sldId id="656" r:id="rId22"/>
    <p:sldId id="657" r:id="rId23"/>
    <p:sldId id="658" r:id="rId24"/>
    <p:sldId id="659" r:id="rId25"/>
    <p:sldId id="660" r:id="rId26"/>
    <p:sldId id="661" r:id="rId27"/>
    <p:sldId id="428" r:id="rId28"/>
    <p:sldId id="328" r:id="rId29"/>
    <p:sldId id="600" r:id="rId30"/>
    <p:sldId id="611" r:id="rId31"/>
    <p:sldId id="612" r:id="rId32"/>
    <p:sldId id="613" r:id="rId33"/>
    <p:sldId id="614" r:id="rId34"/>
    <p:sldId id="615" r:id="rId35"/>
    <p:sldId id="626" r:id="rId36"/>
    <p:sldId id="625" r:id="rId37"/>
    <p:sldId id="635" r:id="rId38"/>
    <p:sldId id="619" r:id="rId39"/>
    <p:sldId id="620" r:id="rId40"/>
    <p:sldId id="621" r:id="rId41"/>
    <p:sldId id="622" r:id="rId42"/>
    <p:sldId id="623" r:id="rId43"/>
    <p:sldId id="624" r:id="rId44"/>
    <p:sldId id="616" r:id="rId45"/>
    <p:sldId id="627" r:id="rId46"/>
    <p:sldId id="628" r:id="rId47"/>
    <p:sldId id="629" r:id="rId48"/>
    <p:sldId id="630" r:id="rId49"/>
    <p:sldId id="631" r:id="rId50"/>
    <p:sldId id="632" r:id="rId51"/>
    <p:sldId id="633" r:id="rId52"/>
    <p:sldId id="634" r:id="rId53"/>
    <p:sldId id="587" r:id="rId54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CJK SC Regular"/>
        <a:cs typeface="Noto Sans CJK SC Regular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C6EED-3C72-4D57-95DD-A3035D5BB663}" v="6" dt="2023-06-22T11:21:11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2" autoAdjust="0"/>
    <p:restoredTop sz="75472" autoAdjust="0"/>
  </p:normalViewPr>
  <p:slideViewPr>
    <p:cSldViewPr>
      <p:cViewPr varScale="1">
        <p:scale>
          <a:sx n="89" d="100"/>
          <a:sy n="89" d="100"/>
        </p:scale>
        <p:origin x="2100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1045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2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A94D6-DF33-4DFD-8774-5BED01840DA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972D163A-ED4A-4805-AA86-D62328BE2909}">
      <dgm:prSet phldrT="[Text]"/>
      <dgm:spPr/>
      <dgm:t>
        <a:bodyPr/>
        <a:lstStyle/>
        <a:p>
          <a:r>
            <a:rPr lang="de-DE" dirty="0"/>
            <a:t>Grundlegend und rahmengebend</a:t>
          </a:r>
        </a:p>
        <a:p>
          <a:endParaRPr lang="de-DE" dirty="0"/>
        </a:p>
        <a:p>
          <a:r>
            <a:rPr lang="de-DE" dirty="0"/>
            <a:t>Weiterhin neben KLP verbindlich und zu berücksichtigen</a:t>
          </a:r>
        </a:p>
        <a:p>
          <a:endParaRPr lang="de-DE" dirty="0"/>
        </a:p>
        <a:p>
          <a:r>
            <a:rPr lang="de-DE" dirty="0"/>
            <a:t>Ggf. in KLP konkretisiert und ausgestaltet</a:t>
          </a:r>
        </a:p>
      </dgm:t>
    </dgm:pt>
    <dgm:pt modelId="{F97856E8-1DED-44A8-B16C-9E389A78CB9E}" type="parTrans" cxnId="{E1242A75-19BF-43EE-9AF6-ED0735AEC4FB}">
      <dgm:prSet/>
      <dgm:spPr/>
      <dgm:t>
        <a:bodyPr/>
        <a:lstStyle/>
        <a:p>
          <a:endParaRPr lang="de-DE"/>
        </a:p>
      </dgm:t>
    </dgm:pt>
    <dgm:pt modelId="{CC64CA40-BA1E-4D41-94BC-B9839E91FA55}" type="sibTrans" cxnId="{E1242A75-19BF-43EE-9AF6-ED0735AEC4FB}">
      <dgm:prSet/>
      <dgm:spPr/>
      <dgm:t>
        <a:bodyPr/>
        <a:lstStyle/>
        <a:p>
          <a:endParaRPr lang="de-DE"/>
        </a:p>
      </dgm:t>
    </dgm:pt>
    <dgm:pt modelId="{DB959090-1C39-40C7-BEBA-47397B24745B}">
      <dgm:prSet phldrT="[Text]" custT="1"/>
      <dgm:spPr/>
      <dgm:t>
        <a:bodyPr/>
        <a:lstStyle/>
        <a:p>
          <a:r>
            <a:rPr lang="de-DE" sz="1600" dirty="0"/>
            <a:t>SchulG NRW, Erlasse, Rechtsnormen</a:t>
          </a:r>
        </a:p>
      </dgm:t>
    </dgm:pt>
    <dgm:pt modelId="{277E80AC-2BBE-4053-830C-765C8544CC8F}" type="parTrans" cxnId="{7D0E4C99-5E7F-46B6-8F7D-FEBCF9AC0760}">
      <dgm:prSet/>
      <dgm:spPr/>
      <dgm:t>
        <a:bodyPr/>
        <a:lstStyle/>
        <a:p>
          <a:endParaRPr lang="de-DE"/>
        </a:p>
      </dgm:t>
    </dgm:pt>
    <dgm:pt modelId="{52813E6A-D4FA-4328-AB55-96DFF9F42D8C}" type="sibTrans" cxnId="{7D0E4C99-5E7F-46B6-8F7D-FEBCF9AC0760}">
      <dgm:prSet/>
      <dgm:spPr/>
      <dgm:t>
        <a:bodyPr/>
        <a:lstStyle/>
        <a:p>
          <a:endParaRPr lang="de-DE"/>
        </a:p>
      </dgm:t>
    </dgm:pt>
    <dgm:pt modelId="{441158F1-6DE3-4F77-8268-6DCDD9B96E2E}">
      <dgm:prSet phldrT="[Text]" custT="1"/>
      <dgm:spPr/>
      <dgm:t>
        <a:bodyPr/>
        <a:lstStyle/>
        <a:p>
          <a:r>
            <a:rPr lang="de-DE" sz="1600" dirty="0"/>
            <a:t>Prüfungsordnungen</a:t>
          </a:r>
        </a:p>
      </dgm:t>
    </dgm:pt>
    <dgm:pt modelId="{EEAB0087-712C-471E-8D2A-15857A567C6C}" type="parTrans" cxnId="{452D3326-FAB2-43CD-827A-C34AB0FEFAA8}">
      <dgm:prSet/>
      <dgm:spPr/>
      <dgm:t>
        <a:bodyPr/>
        <a:lstStyle/>
        <a:p>
          <a:endParaRPr lang="de-DE"/>
        </a:p>
      </dgm:t>
    </dgm:pt>
    <dgm:pt modelId="{E9EA3145-4BFA-43D8-944C-5888DAAFA372}" type="sibTrans" cxnId="{452D3326-FAB2-43CD-827A-C34AB0FEFAA8}">
      <dgm:prSet/>
      <dgm:spPr/>
      <dgm:t>
        <a:bodyPr/>
        <a:lstStyle/>
        <a:p>
          <a:endParaRPr lang="de-DE"/>
        </a:p>
      </dgm:t>
    </dgm:pt>
    <dgm:pt modelId="{7450B05E-C059-4894-84DD-7D5BE215D929}">
      <dgm:prSet phldrT="[Text]"/>
      <dgm:spPr/>
      <dgm:t>
        <a:bodyPr/>
        <a:lstStyle/>
        <a:p>
          <a:r>
            <a:rPr lang="de-DE" dirty="0"/>
            <a:t>In KLP landesspezifisch berücksichtigt bzw. überführt</a:t>
          </a:r>
        </a:p>
        <a:p>
          <a:r>
            <a:rPr lang="de-DE" dirty="0"/>
            <a:t>Umfassend in </a:t>
          </a:r>
          <a:r>
            <a:rPr lang="de-DE" dirty="0" err="1"/>
            <a:t>Obligatorik</a:t>
          </a:r>
          <a:r>
            <a:rPr lang="de-DE" dirty="0"/>
            <a:t> abgebildet. </a:t>
          </a:r>
        </a:p>
      </dgm:t>
    </dgm:pt>
    <dgm:pt modelId="{65A5CAD1-38DF-4229-B9E5-FA5B85343184}" type="parTrans" cxnId="{3511BC61-0889-41F2-AFBE-7EC131D8C54B}">
      <dgm:prSet/>
      <dgm:spPr/>
      <dgm:t>
        <a:bodyPr/>
        <a:lstStyle/>
        <a:p>
          <a:endParaRPr lang="de-DE"/>
        </a:p>
      </dgm:t>
    </dgm:pt>
    <dgm:pt modelId="{74A36051-0BC1-45F6-AEFE-176D9CC54E38}" type="sibTrans" cxnId="{3511BC61-0889-41F2-AFBE-7EC131D8C54B}">
      <dgm:prSet/>
      <dgm:spPr/>
      <dgm:t>
        <a:bodyPr/>
        <a:lstStyle/>
        <a:p>
          <a:endParaRPr lang="de-DE"/>
        </a:p>
      </dgm:t>
    </dgm:pt>
    <dgm:pt modelId="{72D49811-45A3-4CFB-8435-11F2C6F9D239}">
      <dgm:prSet phldrT="[Text]" custT="1"/>
      <dgm:spPr/>
      <dgm:t>
        <a:bodyPr/>
        <a:lstStyle/>
        <a:p>
          <a:r>
            <a:rPr lang="de-DE" sz="1600" dirty="0"/>
            <a:t>Bildungsstandards</a:t>
          </a:r>
        </a:p>
      </dgm:t>
    </dgm:pt>
    <dgm:pt modelId="{B50772BF-18E0-45BA-99CC-28DDDB029132}" type="parTrans" cxnId="{E127BEAB-CB8D-4E0E-B206-D5A927A80283}">
      <dgm:prSet/>
      <dgm:spPr/>
      <dgm:t>
        <a:bodyPr/>
        <a:lstStyle/>
        <a:p>
          <a:endParaRPr lang="de-DE"/>
        </a:p>
      </dgm:t>
    </dgm:pt>
    <dgm:pt modelId="{7E16543F-5DC9-40D6-8085-9A6E1B0FFF72}" type="sibTrans" cxnId="{E127BEAB-CB8D-4E0E-B206-D5A927A80283}">
      <dgm:prSet/>
      <dgm:spPr/>
      <dgm:t>
        <a:bodyPr/>
        <a:lstStyle/>
        <a:p>
          <a:endParaRPr lang="de-DE"/>
        </a:p>
      </dgm:t>
    </dgm:pt>
    <dgm:pt modelId="{AD946C23-2517-48CD-BFC2-91EA9ECDA35D}">
      <dgm:prSet phldrT="[Text]" custT="1"/>
      <dgm:spPr/>
      <dgm:t>
        <a:bodyPr/>
        <a:lstStyle/>
        <a:p>
          <a:r>
            <a:rPr lang="de-DE" sz="1600" dirty="0"/>
            <a:t>EPA (</a:t>
          </a:r>
          <a:r>
            <a:rPr lang="de-DE" sz="1600" dirty="0" err="1"/>
            <a:t>Einheitl</a:t>
          </a:r>
          <a:r>
            <a:rPr lang="de-DE" sz="1600" dirty="0"/>
            <a:t>. Prüfungsanforderungen Abitur)</a:t>
          </a:r>
        </a:p>
      </dgm:t>
    </dgm:pt>
    <dgm:pt modelId="{26360E96-970C-43DA-B560-95E188253B66}" type="parTrans" cxnId="{9DA92C71-B293-442D-8560-9F730CD74994}">
      <dgm:prSet/>
      <dgm:spPr/>
      <dgm:t>
        <a:bodyPr/>
        <a:lstStyle/>
        <a:p>
          <a:endParaRPr lang="de-DE"/>
        </a:p>
      </dgm:t>
    </dgm:pt>
    <dgm:pt modelId="{1E4ADAAA-67AD-44AE-B86D-02F65F6C6352}" type="sibTrans" cxnId="{9DA92C71-B293-442D-8560-9F730CD74994}">
      <dgm:prSet/>
      <dgm:spPr/>
      <dgm:t>
        <a:bodyPr/>
        <a:lstStyle/>
        <a:p>
          <a:endParaRPr lang="de-DE"/>
        </a:p>
      </dgm:t>
    </dgm:pt>
    <dgm:pt modelId="{B555AFCC-FCD4-4DB7-9D8B-8C37D7624782}">
      <dgm:prSet phldrT="[Text]" custT="1"/>
      <dgm:spPr/>
      <dgm:t>
        <a:bodyPr/>
        <a:lstStyle/>
        <a:p>
          <a:r>
            <a:rPr lang="de-DE" sz="1600" dirty="0"/>
            <a:t>Richtlinien, Rahmenvorgaben</a:t>
          </a:r>
        </a:p>
      </dgm:t>
    </dgm:pt>
    <dgm:pt modelId="{1B0D93C1-8CE6-4EA9-8A3B-23BBB9D1B88C}" type="parTrans" cxnId="{A42027E3-76EA-40BB-8B41-062F515B9B3B}">
      <dgm:prSet/>
      <dgm:spPr/>
      <dgm:t>
        <a:bodyPr/>
        <a:lstStyle/>
        <a:p>
          <a:endParaRPr lang="de-DE"/>
        </a:p>
      </dgm:t>
    </dgm:pt>
    <dgm:pt modelId="{4B5DD714-B688-4DE3-9E01-1623D626BA8B}" type="sibTrans" cxnId="{A42027E3-76EA-40BB-8B41-062F515B9B3B}">
      <dgm:prSet/>
      <dgm:spPr/>
      <dgm:t>
        <a:bodyPr/>
        <a:lstStyle/>
        <a:p>
          <a:endParaRPr lang="de-DE"/>
        </a:p>
      </dgm:t>
    </dgm:pt>
    <dgm:pt modelId="{A9F94B52-37C8-4CAD-8074-7EDE2D8B1BAF}">
      <dgm:prSet phldrT="[Text]"/>
      <dgm:spPr/>
      <dgm:t>
        <a:bodyPr/>
        <a:lstStyle/>
        <a:p>
          <a:endParaRPr lang="de-DE" sz="1500" dirty="0"/>
        </a:p>
      </dgm:t>
    </dgm:pt>
    <dgm:pt modelId="{AB05ABAE-EAA3-4F36-9827-A33ED8AC81C1}" type="parTrans" cxnId="{959179D1-722A-490E-8AF2-9956B0CF91F2}">
      <dgm:prSet/>
      <dgm:spPr/>
      <dgm:t>
        <a:bodyPr/>
        <a:lstStyle/>
        <a:p>
          <a:endParaRPr lang="de-DE"/>
        </a:p>
      </dgm:t>
    </dgm:pt>
    <dgm:pt modelId="{360345D3-CDF7-46C3-AB4F-9776C5ED4945}" type="sibTrans" cxnId="{959179D1-722A-490E-8AF2-9956B0CF91F2}">
      <dgm:prSet/>
      <dgm:spPr/>
      <dgm:t>
        <a:bodyPr/>
        <a:lstStyle/>
        <a:p>
          <a:endParaRPr lang="de-DE"/>
        </a:p>
      </dgm:t>
    </dgm:pt>
    <dgm:pt modelId="{E32D5EF4-46F9-4E22-9856-C8541A717E51}">
      <dgm:prSet phldrT="[Text]" custT="1"/>
      <dgm:spPr/>
      <dgm:t>
        <a:bodyPr/>
        <a:lstStyle/>
        <a:p>
          <a:r>
            <a:rPr lang="de-DE" sz="1600" dirty="0"/>
            <a:t>Vereinbarungen und Beschlüsse der KMK</a:t>
          </a:r>
        </a:p>
      </dgm:t>
    </dgm:pt>
    <dgm:pt modelId="{DC742621-DECC-419A-9965-9CBBA4C6881A}" type="parTrans" cxnId="{F49DE823-53EA-4D98-8E5B-A4AD90317FAD}">
      <dgm:prSet/>
      <dgm:spPr/>
      <dgm:t>
        <a:bodyPr/>
        <a:lstStyle/>
        <a:p>
          <a:endParaRPr lang="de-DE"/>
        </a:p>
      </dgm:t>
    </dgm:pt>
    <dgm:pt modelId="{B56DF04B-C2FA-4328-95A1-A4A57CC56221}" type="sibTrans" cxnId="{F49DE823-53EA-4D98-8E5B-A4AD90317FAD}">
      <dgm:prSet/>
      <dgm:spPr/>
      <dgm:t>
        <a:bodyPr/>
        <a:lstStyle/>
        <a:p>
          <a:endParaRPr lang="de-DE"/>
        </a:p>
      </dgm:t>
    </dgm:pt>
    <dgm:pt modelId="{7FE4F696-AD31-4DFF-A41E-4B5082ED521C}">
      <dgm:prSet phldrT="[Text]" custT="1"/>
      <dgm:spPr/>
      <dgm:t>
        <a:bodyPr/>
        <a:lstStyle/>
        <a:p>
          <a:r>
            <a:rPr lang="de-DE" sz="1600" dirty="0"/>
            <a:t>Weitere ministerielle Vorgaben</a:t>
          </a:r>
        </a:p>
      </dgm:t>
    </dgm:pt>
    <dgm:pt modelId="{51C1A5C2-B0FC-409C-8FD9-94E46FE53B6C}" type="parTrans" cxnId="{7948D7AF-1F61-4016-88EB-D9DA6EABFD86}">
      <dgm:prSet/>
      <dgm:spPr/>
      <dgm:t>
        <a:bodyPr/>
        <a:lstStyle/>
        <a:p>
          <a:endParaRPr lang="de-DE"/>
        </a:p>
      </dgm:t>
    </dgm:pt>
    <dgm:pt modelId="{66B95B33-CFE2-41D8-AB09-8B76795C1D49}" type="sibTrans" cxnId="{7948D7AF-1F61-4016-88EB-D9DA6EABFD86}">
      <dgm:prSet/>
      <dgm:spPr/>
      <dgm:t>
        <a:bodyPr/>
        <a:lstStyle/>
        <a:p>
          <a:endParaRPr lang="de-DE"/>
        </a:p>
      </dgm:t>
    </dgm:pt>
    <dgm:pt modelId="{14B04B1E-210B-4AF2-B6FC-498C5F748034}" type="pres">
      <dgm:prSet presAssocID="{66CA94D6-DF33-4DFD-8774-5BED01840DA7}" presName="Name0" presStyleCnt="0">
        <dgm:presLayoutVars>
          <dgm:dir/>
          <dgm:animLvl val="lvl"/>
          <dgm:resizeHandles/>
        </dgm:presLayoutVars>
      </dgm:prSet>
      <dgm:spPr/>
    </dgm:pt>
    <dgm:pt modelId="{289E2B89-B205-4290-8486-444E2409D617}" type="pres">
      <dgm:prSet presAssocID="{972D163A-ED4A-4805-AA86-D62328BE2909}" presName="linNode" presStyleCnt="0"/>
      <dgm:spPr/>
    </dgm:pt>
    <dgm:pt modelId="{EB2ED4DA-7AC1-4220-8A34-FF455B65719D}" type="pres">
      <dgm:prSet presAssocID="{972D163A-ED4A-4805-AA86-D62328BE2909}" presName="parentShp" presStyleLbl="node1" presStyleIdx="0" presStyleCnt="2">
        <dgm:presLayoutVars>
          <dgm:bulletEnabled val="1"/>
        </dgm:presLayoutVars>
      </dgm:prSet>
      <dgm:spPr/>
    </dgm:pt>
    <dgm:pt modelId="{B489164F-CA99-4A66-9464-96CC6953ABCC}" type="pres">
      <dgm:prSet presAssocID="{972D163A-ED4A-4805-AA86-D62328BE2909}" presName="childShp" presStyleLbl="bgAccFollowNode1" presStyleIdx="0" presStyleCnt="2">
        <dgm:presLayoutVars>
          <dgm:bulletEnabled val="1"/>
        </dgm:presLayoutVars>
      </dgm:prSet>
      <dgm:spPr/>
    </dgm:pt>
    <dgm:pt modelId="{4F2144F4-278C-428F-9242-9535DCE0F118}" type="pres">
      <dgm:prSet presAssocID="{CC64CA40-BA1E-4D41-94BC-B9839E91FA55}" presName="spacing" presStyleCnt="0"/>
      <dgm:spPr/>
    </dgm:pt>
    <dgm:pt modelId="{7815BE2C-32F9-4598-AF41-A1658A1488A3}" type="pres">
      <dgm:prSet presAssocID="{7450B05E-C059-4894-84DD-7D5BE215D929}" presName="linNode" presStyleCnt="0"/>
      <dgm:spPr/>
    </dgm:pt>
    <dgm:pt modelId="{25D6C7F6-58E0-4E3F-B037-DFBE386EFF86}" type="pres">
      <dgm:prSet presAssocID="{7450B05E-C059-4894-84DD-7D5BE215D929}" presName="parentShp" presStyleLbl="node1" presStyleIdx="1" presStyleCnt="2">
        <dgm:presLayoutVars>
          <dgm:bulletEnabled val="1"/>
        </dgm:presLayoutVars>
      </dgm:prSet>
      <dgm:spPr/>
    </dgm:pt>
    <dgm:pt modelId="{9D609A06-8C13-4043-A6C6-A9804F81C2E3}" type="pres">
      <dgm:prSet presAssocID="{7450B05E-C059-4894-84DD-7D5BE215D92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A812A22-9550-4A67-B3F8-981E232B28DA}" type="presOf" srcId="{72D49811-45A3-4CFB-8435-11F2C6F9D239}" destId="{9D609A06-8C13-4043-A6C6-A9804F81C2E3}" srcOrd="0" destOrd="0" presId="urn:microsoft.com/office/officeart/2005/8/layout/vList6"/>
    <dgm:cxn modelId="{F49DE823-53EA-4D98-8E5B-A4AD90317FAD}" srcId="{7450B05E-C059-4894-84DD-7D5BE215D929}" destId="{E32D5EF4-46F9-4E22-9856-C8541A717E51}" srcOrd="2" destOrd="0" parTransId="{DC742621-DECC-419A-9965-9CBBA4C6881A}" sibTransId="{B56DF04B-C2FA-4328-95A1-A4A57CC56221}"/>
    <dgm:cxn modelId="{452D3326-FAB2-43CD-827A-C34AB0FEFAA8}" srcId="{972D163A-ED4A-4805-AA86-D62328BE2909}" destId="{441158F1-6DE3-4F77-8268-6DCDD9B96E2E}" srcOrd="1" destOrd="0" parTransId="{EEAB0087-712C-471E-8D2A-15857A567C6C}" sibTransId="{E9EA3145-4BFA-43D8-944C-5888DAAFA372}"/>
    <dgm:cxn modelId="{80930B5B-460F-476D-8EF5-C304B7DD14D8}" type="presOf" srcId="{972D163A-ED4A-4805-AA86-D62328BE2909}" destId="{EB2ED4DA-7AC1-4220-8A34-FF455B65719D}" srcOrd="0" destOrd="0" presId="urn:microsoft.com/office/officeart/2005/8/layout/vList6"/>
    <dgm:cxn modelId="{3511BC61-0889-41F2-AFBE-7EC131D8C54B}" srcId="{66CA94D6-DF33-4DFD-8774-5BED01840DA7}" destId="{7450B05E-C059-4894-84DD-7D5BE215D929}" srcOrd="1" destOrd="0" parTransId="{65A5CAD1-38DF-4229-B9E5-FA5B85343184}" sibTransId="{74A36051-0BC1-45F6-AEFE-176D9CC54E38}"/>
    <dgm:cxn modelId="{8AC02962-3784-49E2-BF32-2C2709545760}" type="presOf" srcId="{441158F1-6DE3-4F77-8268-6DCDD9B96E2E}" destId="{B489164F-CA99-4A66-9464-96CC6953ABCC}" srcOrd="0" destOrd="1" presId="urn:microsoft.com/office/officeart/2005/8/layout/vList6"/>
    <dgm:cxn modelId="{B21B6145-F91A-45EF-B263-D4B481D3BE65}" type="presOf" srcId="{E32D5EF4-46F9-4E22-9856-C8541A717E51}" destId="{9D609A06-8C13-4043-A6C6-A9804F81C2E3}" srcOrd="0" destOrd="2" presId="urn:microsoft.com/office/officeart/2005/8/layout/vList6"/>
    <dgm:cxn modelId="{CED4144D-B5ED-4615-854F-63882D99DC6B}" type="presOf" srcId="{B555AFCC-FCD4-4DB7-9D8B-8C37D7624782}" destId="{B489164F-CA99-4A66-9464-96CC6953ABCC}" srcOrd="0" destOrd="2" presId="urn:microsoft.com/office/officeart/2005/8/layout/vList6"/>
    <dgm:cxn modelId="{9DA92C71-B293-442D-8560-9F730CD74994}" srcId="{7450B05E-C059-4894-84DD-7D5BE215D929}" destId="{AD946C23-2517-48CD-BFC2-91EA9ECDA35D}" srcOrd="1" destOrd="0" parTransId="{26360E96-970C-43DA-B560-95E188253B66}" sibTransId="{1E4ADAAA-67AD-44AE-B86D-02F65F6C6352}"/>
    <dgm:cxn modelId="{E1242A75-19BF-43EE-9AF6-ED0735AEC4FB}" srcId="{66CA94D6-DF33-4DFD-8774-5BED01840DA7}" destId="{972D163A-ED4A-4805-AA86-D62328BE2909}" srcOrd="0" destOrd="0" parTransId="{F97856E8-1DED-44A8-B16C-9E389A78CB9E}" sibTransId="{CC64CA40-BA1E-4D41-94BC-B9839E91FA55}"/>
    <dgm:cxn modelId="{2E33E075-7B3D-44FA-8520-9821DEEB1F53}" type="presOf" srcId="{AD946C23-2517-48CD-BFC2-91EA9ECDA35D}" destId="{9D609A06-8C13-4043-A6C6-A9804F81C2E3}" srcOrd="0" destOrd="1" presId="urn:microsoft.com/office/officeart/2005/8/layout/vList6"/>
    <dgm:cxn modelId="{99E7B576-9EFD-4250-B978-C146A2F34A03}" type="presOf" srcId="{66CA94D6-DF33-4DFD-8774-5BED01840DA7}" destId="{14B04B1E-210B-4AF2-B6FC-498C5F748034}" srcOrd="0" destOrd="0" presId="urn:microsoft.com/office/officeart/2005/8/layout/vList6"/>
    <dgm:cxn modelId="{F81CBF7F-404F-4D49-B6C6-72DF45980174}" type="presOf" srcId="{7450B05E-C059-4894-84DD-7D5BE215D929}" destId="{25D6C7F6-58E0-4E3F-B037-DFBE386EFF86}" srcOrd="0" destOrd="0" presId="urn:microsoft.com/office/officeart/2005/8/layout/vList6"/>
    <dgm:cxn modelId="{C3DEE692-EC42-4163-9C4D-C396F4CA4057}" type="presOf" srcId="{DB959090-1C39-40C7-BEBA-47397B24745B}" destId="{B489164F-CA99-4A66-9464-96CC6953ABCC}" srcOrd="0" destOrd="0" presId="urn:microsoft.com/office/officeart/2005/8/layout/vList6"/>
    <dgm:cxn modelId="{7D0E4C99-5E7F-46B6-8F7D-FEBCF9AC0760}" srcId="{972D163A-ED4A-4805-AA86-D62328BE2909}" destId="{DB959090-1C39-40C7-BEBA-47397B24745B}" srcOrd="0" destOrd="0" parTransId="{277E80AC-2BBE-4053-830C-765C8544CC8F}" sibTransId="{52813E6A-D4FA-4328-AB55-96DFF9F42D8C}"/>
    <dgm:cxn modelId="{C887409A-6992-42DF-959B-52B4C3DFDB5D}" type="presOf" srcId="{A9F94B52-37C8-4CAD-8074-7EDE2D8B1BAF}" destId="{B489164F-CA99-4A66-9464-96CC6953ABCC}" srcOrd="0" destOrd="4" presId="urn:microsoft.com/office/officeart/2005/8/layout/vList6"/>
    <dgm:cxn modelId="{CEDC32A8-F227-4E43-A500-6F1BB1B2C12C}" type="presOf" srcId="{7FE4F696-AD31-4DFF-A41E-4B5082ED521C}" destId="{B489164F-CA99-4A66-9464-96CC6953ABCC}" srcOrd="0" destOrd="3" presId="urn:microsoft.com/office/officeart/2005/8/layout/vList6"/>
    <dgm:cxn modelId="{E127BEAB-CB8D-4E0E-B206-D5A927A80283}" srcId="{7450B05E-C059-4894-84DD-7D5BE215D929}" destId="{72D49811-45A3-4CFB-8435-11F2C6F9D239}" srcOrd="0" destOrd="0" parTransId="{B50772BF-18E0-45BA-99CC-28DDDB029132}" sibTransId="{7E16543F-5DC9-40D6-8085-9A6E1B0FFF72}"/>
    <dgm:cxn modelId="{7948D7AF-1F61-4016-88EB-D9DA6EABFD86}" srcId="{972D163A-ED4A-4805-AA86-D62328BE2909}" destId="{7FE4F696-AD31-4DFF-A41E-4B5082ED521C}" srcOrd="3" destOrd="0" parTransId="{51C1A5C2-B0FC-409C-8FD9-94E46FE53B6C}" sibTransId="{66B95B33-CFE2-41D8-AB09-8B76795C1D49}"/>
    <dgm:cxn modelId="{959179D1-722A-490E-8AF2-9956B0CF91F2}" srcId="{972D163A-ED4A-4805-AA86-D62328BE2909}" destId="{A9F94B52-37C8-4CAD-8074-7EDE2D8B1BAF}" srcOrd="4" destOrd="0" parTransId="{AB05ABAE-EAA3-4F36-9827-A33ED8AC81C1}" sibTransId="{360345D3-CDF7-46C3-AB4F-9776C5ED4945}"/>
    <dgm:cxn modelId="{A42027E3-76EA-40BB-8B41-062F515B9B3B}" srcId="{972D163A-ED4A-4805-AA86-D62328BE2909}" destId="{B555AFCC-FCD4-4DB7-9D8B-8C37D7624782}" srcOrd="2" destOrd="0" parTransId="{1B0D93C1-8CE6-4EA9-8A3B-23BBB9D1B88C}" sibTransId="{4B5DD714-B688-4DE3-9E01-1623D626BA8B}"/>
    <dgm:cxn modelId="{C86A579C-6347-4129-AC80-F995596ACE19}" type="presParOf" srcId="{14B04B1E-210B-4AF2-B6FC-498C5F748034}" destId="{289E2B89-B205-4290-8486-444E2409D617}" srcOrd="0" destOrd="0" presId="urn:microsoft.com/office/officeart/2005/8/layout/vList6"/>
    <dgm:cxn modelId="{B529C6CC-7868-4D61-9158-846F1F2FB409}" type="presParOf" srcId="{289E2B89-B205-4290-8486-444E2409D617}" destId="{EB2ED4DA-7AC1-4220-8A34-FF455B65719D}" srcOrd="0" destOrd="0" presId="urn:microsoft.com/office/officeart/2005/8/layout/vList6"/>
    <dgm:cxn modelId="{8221986D-9EBA-4CAA-8AD0-C32096A87813}" type="presParOf" srcId="{289E2B89-B205-4290-8486-444E2409D617}" destId="{B489164F-CA99-4A66-9464-96CC6953ABCC}" srcOrd="1" destOrd="0" presId="urn:microsoft.com/office/officeart/2005/8/layout/vList6"/>
    <dgm:cxn modelId="{F9FF73BE-958B-4F21-A066-74BF5DA9F775}" type="presParOf" srcId="{14B04B1E-210B-4AF2-B6FC-498C5F748034}" destId="{4F2144F4-278C-428F-9242-9535DCE0F118}" srcOrd="1" destOrd="0" presId="urn:microsoft.com/office/officeart/2005/8/layout/vList6"/>
    <dgm:cxn modelId="{6D32C855-29CB-453F-A734-F0CC3A8640E1}" type="presParOf" srcId="{14B04B1E-210B-4AF2-B6FC-498C5F748034}" destId="{7815BE2C-32F9-4598-AF41-A1658A1488A3}" srcOrd="2" destOrd="0" presId="urn:microsoft.com/office/officeart/2005/8/layout/vList6"/>
    <dgm:cxn modelId="{57F53843-04ED-476B-AD71-AD433D60EB29}" type="presParOf" srcId="{7815BE2C-32F9-4598-AF41-A1658A1488A3}" destId="{25D6C7F6-58E0-4E3F-B037-DFBE386EFF86}" srcOrd="0" destOrd="0" presId="urn:microsoft.com/office/officeart/2005/8/layout/vList6"/>
    <dgm:cxn modelId="{886FE8F3-02A8-4E02-AD3C-A98CE9114E6E}" type="presParOf" srcId="{7815BE2C-32F9-4598-AF41-A1658A1488A3}" destId="{9D609A06-8C13-4043-A6C6-A9804F81C2E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C12CDDC-47EE-45C3-8358-01CBCEA6089E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Zentraler Implementations-auftakt</a:t>
          </a:r>
        </a:p>
        <a:p>
          <a:pPr lvl="0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/>
        </a:p>
      </dgm:t>
    </dgm:pt>
    <dgm:pt modelId="{168AC04B-39DA-4AB1-A042-0A10C537805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Dezentrale Implementations-</a:t>
          </a:r>
          <a:r>
            <a:rPr lang="de-DE" sz="2000" dirty="0" err="1"/>
            <a:t>maßnahmen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/>
        </a:p>
      </dgm:t>
    </dgm:pt>
    <dgm:pt modelId="{4FF2D3E9-2B22-4398-A4D5-E08B8B8B3783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/>
            <a:t>Schulinterne Implementation</a:t>
          </a:r>
          <a:endParaRPr lang="de-DE" dirty="0"/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1C12CDDC-47EE-45C3-8358-01CBCEA6089E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Ministerielle Vorgaben</a:t>
          </a: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/>
        </a:p>
      </dgm:t>
    </dgm:pt>
    <dgm:pt modelId="{168AC04B-39DA-4AB1-A042-0A10C537805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Schuleigene Vorgaben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/>
        </a:p>
      </dgm:t>
    </dgm:pt>
    <dgm:pt modelId="{4FF2D3E9-2B22-4398-A4D5-E08B8B8B3783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/>
            <a:t>Unterricht</a:t>
          </a:r>
          <a:endParaRPr lang="de-DE" dirty="0"/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1C12CDDC-47EE-45C3-8358-01CBCEA6089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Ministerielle Vorgaben</a:t>
          </a: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/>
        </a:p>
      </dgm:t>
    </dgm:pt>
    <dgm:pt modelId="{168AC04B-39DA-4AB1-A042-0A10C537805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Schuleigene Vorgaben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/>
        </a:p>
      </dgm:t>
    </dgm:pt>
    <dgm:pt modelId="{4FF2D3E9-2B22-4398-A4D5-E08B8B8B3783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/>
            <a:t>Unterricht</a:t>
          </a:r>
          <a:endParaRPr lang="de-DE" dirty="0"/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1C12CDDC-47EE-45C3-8358-01CBCEA6089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Ministerielle Vorgaben</a:t>
          </a: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/>
        </a:p>
      </dgm:t>
    </dgm:pt>
    <dgm:pt modelId="{168AC04B-39DA-4AB1-A042-0A10C537805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Schuleigene Vorgaben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/>
        </a:p>
      </dgm:t>
    </dgm:pt>
    <dgm:pt modelId="{4FF2D3E9-2B22-4398-A4D5-E08B8B8B3783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/>
            <a:t>Unterricht</a:t>
          </a:r>
          <a:endParaRPr lang="de-DE" dirty="0"/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9164F-CA99-4A66-9464-96CC6953ABCC}">
      <dsp:nvSpPr>
        <dsp:cNvPr id="0" name=""/>
        <dsp:cNvSpPr/>
      </dsp:nvSpPr>
      <dsp:spPr>
        <a:xfrm>
          <a:off x="2605890" y="548"/>
          <a:ext cx="3908836" cy="21404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SchulG NRW, Erlasse, Rechtsnormen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Prüfungsordnungen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Richtlinien, Rahmenvorgaben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Weitere ministerielle Vorgaben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500" kern="1200" dirty="0"/>
        </a:p>
      </dsp:txBody>
      <dsp:txXfrm>
        <a:off x="2605890" y="268105"/>
        <a:ext cx="3106167" cy="1605339"/>
      </dsp:txXfrm>
    </dsp:sp>
    <dsp:sp modelId="{EB2ED4DA-7AC1-4220-8A34-FF455B65719D}">
      <dsp:nvSpPr>
        <dsp:cNvPr id="0" name=""/>
        <dsp:cNvSpPr/>
      </dsp:nvSpPr>
      <dsp:spPr>
        <a:xfrm>
          <a:off x="0" y="548"/>
          <a:ext cx="2605890" cy="21404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Grundlegend und rahmengebend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Weiterhin neben KLP verbindlich und zu berücksichtigen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Ggf. in KLP konkretisiert und ausgestaltet</a:t>
          </a:r>
        </a:p>
      </dsp:txBody>
      <dsp:txXfrm>
        <a:off x="104488" y="105036"/>
        <a:ext cx="2396914" cy="1931476"/>
      </dsp:txXfrm>
    </dsp:sp>
    <dsp:sp modelId="{9D609A06-8C13-4043-A6C6-A9804F81C2E3}">
      <dsp:nvSpPr>
        <dsp:cNvPr id="0" name=""/>
        <dsp:cNvSpPr/>
      </dsp:nvSpPr>
      <dsp:spPr>
        <a:xfrm>
          <a:off x="2605890" y="2355046"/>
          <a:ext cx="3908836" cy="21404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Bildungsstandards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EPA (</a:t>
          </a:r>
          <a:r>
            <a:rPr lang="de-DE" sz="1600" kern="1200" dirty="0" err="1"/>
            <a:t>Einheitl</a:t>
          </a:r>
          <a:r>
            <a:rPr lang="de-DE" sz="1600" kern="1200" dirty="0"/>
            <a:t>. Prüfungsanforderungen Abitur)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Vereinbarungen und Beschlüsse der KMK</a:t>
          </a:r>
        </a:p>
      </dsp:txBody>
      <dsp:txXfrm>
        <a:off x="2605890" y="2622603"/>
        <a:ext cx="3106167" cy="1605339"/>
      </dsp:txXfrm>
    </dsp:sp>
    <dsp:sp modelId="{25D6C7F6-58E0-4E3F-B037-DFBE386EFF86}">
      <dsp:nvSpPr>
        <dsp:cNvPr id="0" name=""/>
        <dsp:cNvSpPr/>
      </dsp:nvSpPr>
      <dsp:spPr>
        <a:xfrm>
          <a:off x="0" y="2355046"/>
          <a:ext cx="2605890" cy="214045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In KLP landesspezifisch berücksichtigt bzw. überführt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Umfassend in </a:t>
          </a:r>
          <a:r>
            <a:rPr lang="de-DE" sz="1300" kern="1200" dirty="0" err="1"/>
            <a:t>Obligatorik</a:t>
          </a:r>
          <a:r>
            <a:rPr lang="de-DE" sz="1300" kern="1200" dirty="0"/>
            <a:t> abgebildet. </a:t>
          </a:r>
        </a:p>
      </dsp:txBody>
      <dsp:txXfrm>
        <a:off x="104488" y="2459534"/>
        <a:ext cx="2396914" cy="1931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15254"/>
          <a:ext cx="2160022" cy="14175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Zentraler Implementations-auftakt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kern="1200" dirty="0"/>
        </a:p>
      </dsp:txBody>
      <dsp:txXfrm>
        <a:off x="48744" y="456772"/>
        <a:ext cx="2076986" cy="1334479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15254"/>
          <a:ext cx="2160022" cy="1417515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Dezentrale Implementations-</a:t>
          </a:r>
          <a:r>
            <a:rPr lang="de-DE" sz="2000" kern="1200" dirty="0" err="1"/>
            <a:t>maßnahmen</a:t>
          </a:r>
          <a:endParaRPr lang="de-DE" sz="1400" kern="1200" dirty="0"/>
        </a:p>
      </dsp:txBody>
      <dsp:txXfrm>
        <a:off x="3072777" y="456772"/>
        <a:ext cx="2076986" cy="1334479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15254"/>
          <a:ext cx="2160022" cy="141751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200" kern="1200" dirty="0"/>
            <a:t>Schulinterne Implementation</a:t>
          </a:r>
        </a:p>
      </dsp:txBody>
      <dsp:txXfrm>
        <a:off x="6096809" y="456772"/>
        <a:ext cx="2076986" cy="133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Ministerielle Vorgaben</a:t>
          </a:r>
          <a:endParaRPr lang="de-DE" kern="1200" dirty="0"/>
        </a:p>
      </dsp:txBody>
      <dsp:txXfrm>
        <a:off x="45185" y="513964"/>
        <a:ext cx="2084104" cy="1220095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Schuleigene Vorgaben</a:t>
          </a:r>
          <a:endParaRPr lang="de-DE" sz="1400" kern="1200" dirty="0"/>
        </a:p>
      </dsp:txBody>
      <dsp:txXfrm>
        <a:off x="3069218" y="513964"/>
        <a:ext cx="2084104" cy="1220095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400" kern="1200" dirty="0"/>
            <a:t>Unterricht</a:t>
          </a:r>
        </a:p>
      </dsp:txBody>
      <dsp:txXfrm>
        <a:off x="6093250" y="513964"/>
        <a:ext cx="2084104" cy="1220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Ministerielle Vorgaben</a:t>
          </a:r>
          <a:endParaRPr lang="de-DE" kern="1200" dirty="0"/>
        </a:p>
      </dsp:txBody>
      <dsp:txXfrm>
        <a:off x="45185" y="513964"/>
        <a:ext cx="2084104" cy="1220095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Schuleigene Vorgaben</a:t>
          </a:r>
          <a:endParaRPr lang="de-DE" sz="1400" kern="1200" dirty="0"/>
        </a:p>
      </dsp:txBody>
      <dsp:txXfrm>
        <a:off x="3069218" y="513964"/>
        <a:ext cx="2084104" cy="1220095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400" kern="1200" dirty="0"/>
            <a:t>Unterricht</a:t>
          </a:r>
        </a:p>
      </dsp:txBody>
      <dsp:txXfrm>
        <a:off x="6093250" y="513964"/>
        <a:ext cx="2084104" cy="1220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Ministerielle Vorgaben</a:t>
          </a:r>
          <a:endParaRPr lang="de-DE" kern="1200" dirty="0"/>
        </a:p>
      </dsp:txBody>
      <dsp:txXfrm>
        <a:off x="45185" y="513964"/>
        <a:ext cx="2084104" cy="1220095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Schuleigene Vorgaben</a:t>
          </a:r>
          <a:endParaRPr lang="de-DE" sz="1400" kern="1200" dirty="0"/>
        </a:p>
      </dsp:txBody>
      <dsp:txXfrm>
        <a:off x="3069218" y="513964"/>
        <a:ext cx="2084104" cy="1220095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400" kern="1200" dirty="0"/>
            <a:t>Unterricht</a:t>
          </a:r>
        </a:p>
      </dsp:txBody>
      <dsp:txXfrm>
        <a:off x="6093250" y="513964"/>
        <a:ext cx="2084104" cy="1220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FC7B5E8-3B4B-4EE3-A31A-A22A833EE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Noto Sans CJK SC Regular" charset="0"/>
                <a:cs typeface="Noto Sans CJK SC Regular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B9C4AD-4D59-412B-9153-3E3CE82435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Noto Sans CJK SC Regular" charset="0"/>
                <a:cs typeface="Noto Sans CJK SC Regular" charset="0"/>
              </a:defRPr>
            </a:lvl1pPr>
          </a:lstStyle>
          <a:p>
            <a:pPr>
              <a:defRPr/>
            </a:pPr>
            <a:fld id="{EDF4A249-089A-410C-8812-062A133C2799}" type="datetimeFigureOut">
              <a:rPr lang="de-DE"/>
              <a:pPr>
                <a:defRPr/>
              </a:pPr>
              <a:t>22.06.2023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32105D-16D5-47BF-88BE-B59317E02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Noto Sans CJK SC Regular" charset="0"/>
                <a:cs typeface="Noto Sans CJK SC Regular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00D48F-8F55-48FB-91A8-D9EE2265F2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ea typeface="+mn-ea"/>
                <a:cs typeface="Noto Sans CJK SC Regular" charset="0"/>
              </a:defRPr>
            </a:lvl1pPr>
          </a:lstStyle>
          <a:p>
            <a:pPr>
              <a:defRPr/>
            </a:pPr>
            <a:fld id="{5A2962CC-ED57-40ED-A2CB-896A074D1A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3BD0E9D1-E4D3-468E-AEE9-7C783EFB522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812800"/>
            <a:ext cx="5341937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2BAD15F-909B-4D87-A1FF-5FB5CC013A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69938" y="5078413"/>
            <a:ext cx="6164262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68994FF-CF91-41FA-A30B-3132723D2F9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32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F8CF67E-54A3-49BA-B30F-E13236C0128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60863" y="0"/>
            <a:ext cx="33432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B7EE1AF-7954-4B6D-BEEF-166120D3B0B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3432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D564E43-CD1C-4193-B3D2-5D83861EA0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60863" y="10156825"/>
            <a:ext cx="33432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6A37FDB5-250B-479F-B65D-A66817AE1C1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D64218D2-D5DF-4553-B2A9-3E23F7861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B8366DE0-DDB4-4130-8043-4CBF58F9F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8E4BDE-9339-4253-AB18-F1971F72696A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6146C-A538-4B47-A6C3-01C503CA97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6CC63C-AD0F-4057-A736-61BCCB173A6A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95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31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>
            <a:extLst>
              <a:ext uri="{FF2B5EF4-FFF2-40B4-BE49-F238E27FC236}">
                <a16:creationId xmlns:a16="http://schemas.microsoft.com/office/drawing/2014/main" id="{1F5D498A-4346-478C-8F8A-0EEAFACAF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Notizenplatzhalter 2">
            <a:extLst>
              <a:ext uri="{FF2B5EF4-FFF2-40B4-BE49-F238E27FC236}">
                <a16:creationId xmlns:a16="http://schemas.microsoft.com/office/drawing/2014/main" id="{8A312019-27F2-4327-B52A-13F6D0ECE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69D647-1224-4A78-825B-DC17A6C2FEF9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803DC7-CD31-4028-8A99-DEE0144B6E42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93457-A125-438C-857A-47A265BA8B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947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6A37FDB5-250B-479F-B65D-A66817AE1C15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14</a:t>
            </a:fld>
            <a:endParaRPr kumimoji="0" lang="de-DE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930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02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>
            <a:extLst>
              <a:ext uri="{FF2B5EF4-FFF2-40B4-BE49-F238E27FC236}">
                <a16:creationId xmlns:a16="http://schemas.microsoft.com/office/drawing/2014/main" id="{CCA169DA-CAA4-4674-B6E5-FF6877766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Notizenplatzhalter 2">
            <a:extLst>
              <a:ext uri="{FF2B5EF4-FFF2-40B4-BE49-F238E27FC236}">
                <a16:creationId xmlns:a16="http://schemas.microsoft.com/office/drawing/2014/main" id="{EF01C760-D8DB-4150-9CBE-505111D30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5A220-A9BD-464E-BD54-D2E7686E561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372D-7FE6-4C4E-9128-FA58ABE4B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365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>
            <a:extLst>
              <a:ext uri="{FF2B5EF4-FFF2-40B4-BE49-F238E27FC236}">
                <a16:creationId xmlns:a16="http://schemas.microsoft.com/office/drawing/2014/main" id="{AEFD5387-6C44-4759-8EC2-DBDD02D84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3" name="Notizenplatzhalter 2">
            <a:extLst>
              <a:ext uri="{FF2B5EF4-FFF2-40B4-BE49-F238E27FC236}">
                <a16:creationId xmlns:a16="http://schemas.microsoft.com/office/drawing/2014/main" id="{F6A03A3F-8C97-42AD-9AB4-0BD159296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00BCCF-7EB7-4DAC-B284-22829C9E2F1A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7F607F-D0A6-4F0E-973D-B2170A51B65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24F85-5261-4E4D-BC28-BBD3022469E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904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7FDB5-250B-479F-B65D-A66817AE1C1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25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730210C0-25EE-4E2D-AD7F-1111FB547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12737819-6CF8-4CDC-A560-F421EC389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EF0474-EE20-4855-A4A0-84D05E73CA75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E21B9C-2581-4C1E-802D-8D4BCF45D7F0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FF83-2337-48EF-9B4E-3FF3E27F28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475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509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D64218D2-D5DF-4553-B2A9-3E23F7861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B8366DE0-DDB4-4130-8043-4CBF58F9F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8E4BDE-9339-4253-AB18-F1971F72696A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6146C-A538-4B47-A6C3-01C503CA974B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96CC63C-AD0F-4057-A736-61BCCB173A6A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41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647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32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110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278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1050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801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470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392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z="1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588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1000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9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317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225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926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060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baseline="0" dirty="0"/>
              <a:t>.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2562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8283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6595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0466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76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5574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17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1002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3475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9258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8490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2866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9288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362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024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231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8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70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49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275279-24B7-4C73-A0DC-3501F81E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37288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61D7F7-B447-458A-B83B-278088F7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9113" y="6235700"/>
            <a:ext cx="2952750" cy="515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Implementationsauftakt der neuen Kernlehrpläne  in den Fächern Deutsch, Englisch, Französisch und Mathematik  der gymnasialen Oberstufe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1F4720-EBD2-4C1A-9E4D-6F918C22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7966-4331-4009-9F94-B7292667E7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36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7C8256-9E13-4C48-939E-2E19B571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98678-046D-4161-A344-737B4708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Implementationsauftakt der neuen Kernlehrpläne  in den Fächern Deutsch, Englisch, Französisch und Mathematik  der gymnasialen Oberstufe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A5D163-3719-4F95-9FD3-E878D398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2E8A3-9DE8-4BEE-BBDF-98B561F984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81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69127B-BF50-484C-8B1D-C083FE1F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C7B1DD-962E-477B-8C1F-4C192DA9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Implementationsauftakt der neuen Kernlehrpläne  in den Fächern Deutsch, Englisch, Französisch und Mathematik  der gymnasialen Oberstufe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1F50AE-2766-4E19-A9A0-C7D87D97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7EE9-29C1-42B5-B844-5E0FD2193C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05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4C8EEF-8767-4759-9DF8-D576F238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514965-3CD8-4226-AE86-2305B456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Implementationsauftakt der neuen Kernlehrpläne  in den Fächern Deutsch, Englisch, Französisch und Mathematik  der gymnasialen Oberstufe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91EC5E-7A47-45CA-847F-D31E5768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BA78-ABB1-4D43-A703-C41C00B2E4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3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9CF9D5-CEB1-46B7-AAA6-220A8920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Implementationsauftakt der neuen Kernlehrpläne  in den Fächern Deutsch, Englisch, Französisch und Mathematik  der gymnasialen Oberstufe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996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EFC454-6EDB-4DC2-BB27-9C68ACB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532C67-C754-4A7F-8CB9-6DAA45CB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Implementationsauftakt der neuen Kernlehrpläne  in den Fächern Deutsch, Englisch, Französisch und Mathematik  der gymnasialen Oberstufe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B84A39-791A-426E-A467-C5DCEF1F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4CC1-D525-4299-9CAE-4AD455D74A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12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929F6B8-7513-4CC2-AAAB-EDC3DE31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AD04D53-8AC2-4F4F-BB70-08AA1A58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Implementationsauftakt der neuen Kernlehrpläne  in den Fächern Deutsch, Englisch, Französisch und Mathematik  der gymnasialen Oberstufe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6DDBA06-4C4A-4493-8C55-C82D9886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632B-4CD9-4E4A-9895-0F614C2915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28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6F19618-FF70-414B-B168-92562A5F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3DB8A68-D7C4-402F-9EB1-4C786B0E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Implementationsauftakt der neuen Kernlehrpläne  in den Fächern Deutsch, Englisch, Französisch und Mathematik  der gymnasialen Oberstufe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FE3DCCF-C47E-4246-B557-D7F77F4F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5D1C-1BCC-4362-B26D-DD005917CF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79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F3E9855-8C8D-4319-B2AA-3E2E949FF892}"/>
              </a:ext>
            </a:extLst>
          </p:cNvPr>
          <p:cNvSpPr txBox="1">
            <a:spLocks/>
          </p:cNvSpPr>
          <p:nvPr userDrawn="1"/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>
              <a:defRPr/>
            </a:pPr>
            <a:r>
              <a:rPr lang="de-DE"/>
              <a:t>Dienstbesprechung zum Implementationsauftakt der neuen Kernlehrpläne in den Fächern Biologie, Chemie und Physik der gymnasialen Oberstufe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01E9B35-D7DB-4449-AFE7-0F493CD6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563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5D1C-1BCC-4362-B26D-DD005917CF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DDCF7ED9-FEC0-4DE1-AFE5-6A70114A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1656755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66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4554AA-DC9C-4D15-9273-23FB6C7D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1656755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DA4978D-A475-4E4B-8DFA-216912D16274}"/>
              </a:ext>
            </a:extLst>
          </p:cNvPr>
          <p:cNvSpPr txBox="1">
            <a:spLocks/>
          </p:cNvSpPr>
          <p:nvPr userDrawn="1"/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>
              <a:defRPr/>
            </a:pPr>
            <a:r>
              <a:rPr lang="de-DE"/>
              <a:t>Dienstbesprechung zum Implementationsauftakt der neuen Kernlehrpläne in den Fächern Biologie, Chemie und Physik der gymnasialen Oberstufe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DE4C6E8-F28E-4F4D-B4B0-B5CE81EC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563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5D1C-1BCC-4362-B26D-DD005917CF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13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901BCA-B9F9-4F78-A6C1-D73C8004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0CD461-CC5E-4CB1-8769-98976EED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Implementationsauftakt der neuen Kernlehrpläne  in den Fächern Deutsch, Englisch, Französisch und Mathematik  der gymnasialen Oberstufe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517222-745B-4E2F-AC7B-49C94076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B65A9-F40F-4E51-B9AC-091C68A356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29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0D36CEE3-696C-4D27-803D-593516591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25538"/>
            <a:ext cx="8229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590CBE-1746-49B4-8B8B-09B8B19CE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2138" y="6235700"/>
            <a:ext cx="2952750" cy="515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Dienstbesprechung Implementationsauftakt der neuen Kernlehrpläne  in den Fächern Deutsch, Englisch, Französisch und Mathematik  der gymnasialen Oberstufe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5109C9-F8C4-4D42-B25B-079A7F954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2F62CC-3CCC-4D64-9CF2-8DD1E6B86D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3" name="Textplatzhalter 2">
            <a:extLst>
              <a:ext uri="{FF2B5EF4-FFF2-40B4-BE49-F238E27FC236}">
                <a16:creationId xmlns:a16="http://schemas.microsoft.com/office/drawing/2014/main" id="{61D917C0-556B-424C-98ED-FB909D488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24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2054" name="Picture 2" descr="Logo QUA-LiS NRW">
            <a:extLst>
              <a:ext uri="{FF2B5EF4-FFF2-40B4-BE49-F238E27FC236}">
                <a16:creationId xmlns:a16="http://schemas.microsoft.com/office/drawing/2014/main" id="{94D50F25-0C89-42D0-AB79-F1C82B50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41313"/>
            <a:ext cx="21526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413C1CE7-7DA1-4DEB-B38E-CA78A0388C23}"/>
              </a:ext>
            </a:extLst>
          </p:cNvPr>
          <p:cNvCxnSpPr/>
          <p:nvPr/>
        </p:nvCxnSpPr>
        <p:spPr>
          <a:xfrm>
            <a:off x="468313" y="1557338"/>
            <a:ext cx="82073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56" name="CustomShape 6">
            <a:extLst>
              <a:ext uri="{FF2B5EF4-FFF2-40B4-BE49-F238E27FC236}">
                <a16:creationId xmlns:a16="http://schemas.microsoft.com/office/drawing/2014/main" id="{81286E38-D2CC-459A-B2FE-96892809E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61075"/>
            <a:ext cx="2987675" cy="142875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057" name="CustomShape 8">
            <a:extLst>
              <a:ext uri="{FF2B5EF4-FFF2-40B4-BE49-F238E27FC236}">
                <a16:creationId xmlns:a16="http://schemas.microsoft.com/office/drawing/2014/main" id="{2DDA9566-197F-4728-B85F-6E9060C9E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6061075"/>
            <a:ext cx="2987675" cy="1428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B3B67CB-4144-4C97-B623-2D02AF8868EE}"/>
              </a:ext>
            </a:extLst>
          </p:cNvPr>
          <p:cNvSpPr/>
          <p:nvPr/>
        </p:nvSpPr>
        <p:spPr>
          <a:xfrm>
            <a:off x="6157913" y="6061075"/>
            <a:ext cx="2987675" cy="142875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59" name="Picture 3" descr="V:\QUA-LIS\Formulare und Muster\AbsenderKennungMSB neu-farbig.jpg">
            <a:extLst>
              <a:ext uri="{FF2B5EF4-FFF2-40B4-BE49-F238E27FC236}">
                <a16:creationId xmlns:a16="http://schemas.microsoft.com/office/drawing/2014/main" id="{4BF7D717-4A9D-426D-935F-01F4CC408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7988"/>
            <a:ext cx="30241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ndardsicherung.schulministerium.nrw.de/cms/zentralabitur-gost/faecher/fach.php?fach=2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ndardsicherung.schulministerium.nrw.de/cms/zentralabitur-gost/faecher/fach.php?fach=2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tandardsicherung.schulministerium.nrw.de/cms/zentrale-klausuren-s-ii/faecher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FD9F9EBC-2A7A-44D2-B754-0FC3FF1095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628801"/>
            <a:ext cx="7772400" cy="1080120"/>
          </a:xfrm>
        </p:spPr>
        <p:txBody>
          <a:bodyPr/>
          <a:lstStyle/>
          <a:p>
            <a:pPr algn="ctr" eaLnBrk="1" hangingPunct="1"/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r>
              <a:rPr lang="de-DE" altLang="de-DE" dirty="0"/>
              <a:t>Kernlehrpläne für die Gymnasiale Oberstufe an</a:t>
            </a:r>
            <a:br>
              <a:rPr lang="de-DE" altLang="de-DE" dirty="0"/>
            </a:br>
            <a:r>
              <a:rPr lang="de-DE" altLang="de-DE" dirty="0"/>
              <a:t>Gymnasium, Gesamtschule, Weiterbildungskolleg/ Abendgymnasium</a:t>
            </a:r>
            <a:br>
              <a:rPr lang="de-DE" altLang="de-DE" dirty="0"/>
            </a:br>
            <a:br>
              <a:rPr lang="de-DE" altLang="de-DE" dirty="0"/>
            </a:br>
            <a:r>
              <a:rPr lang="de-DE" altLang="de-DE" sz="2800" dirty="0"/>
              <a:t>Dienstbesprechung zum Implementationsauftakt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44185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dirty="0">
                <a:latin typeface="+mn-lt"/>
                <a:ea typeface="+mn-ea"/>
                <a:cs typeface="+mn-cs"/>
              </a:rPr>
              <a:t>Prämissen der Kernlehrplannovelle (II/III)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105051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>
                <a:solidFill>
                  <a:srgbClr val="FF0000"/>
                </a:solidFill>
              </a:rPr>
              <a:t>Bsp.</a:t>
            </a:r>
            <a:r>
              <a:rPr lang="de-DE" sz="2600" dirty="0"/>
              <a:t> Fachangemessene Berücksichtigung von übergreifenden Bildungs- und Erziehungszielen sowie Querschnittsaufgaben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Bildung in einer Digitalen Welt/ Medienkompetenzrahmen*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Bildung für nachhaltige Entwicklung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Geschlechtersensibilität und Aktionsplan </a:t>
            </a:r>
            <a:r>
              <a:rPr lang="de-DE" sz="2600" dirty="0" err="1"/>
              <a:t>Queeres</a:t>
            </a:r>
            <a:r>
              <a:rPr lang="de-DE" sz="2600" dirty="0"/>
              <a:t> NRW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* beispielsweise lassen sich Ziele aus Spalte 3 des MKR („Kommunizieren und Kooperieren“) auch durch entsprechende Unterrichtsgestaltung umsetzen. Formen der Kooperation und Kommunikation werden nicht durchgängig explizit in den </a:t>
            </a:r>
            <a:r>
              <a:rPr lang="de-DE" sz="2600"/>
              <a:t>Kompetenzerwartungen ausgewiesen.</a:t>
            </a: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938482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dirty="0">
                <a:latin typeface="+mn-lt"/>
                <a:ea typeface="+mn-ea"/>
                <a:cs typeface="+mn-cs"/>
              </a:rPr>
              <a:t>Prämissen der Kernlehrplannovelle (III/III)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10505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>
                <a:solidFill>
                  <a:srgbClr val="FF0000"/>
                </a:solidFill>
              </a:rPr>
              <a:t>Bsp.</a:t>
            </a:r>
            <a:r>
              <a:rPr lang="de-DE" sz="2600" dirty="0"/>
              <a:t> Angleichung von Struktur und Systematik der Kernlehrpläne über die Fächer/ Aufgabenfelder, Schulstufen und Schulformen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Fortsetzung curricularer Weiterentwicklungen aus den KLP GY SI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Orientierung an den bisherigen KLP </a:t>
            </a:r>
            <a:r>
              <a:rPr lang="de-DE" sz="2600" dirty="0" err="1"/>
              <a:t>GOSt</a:t>
            </a: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13324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DF72A093-0C0C-4241-8238-D206BA6C7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Gliederungsmerkmale der Kernlehrpläne</a:t>
            </a:r>
          </a:p>
        </p:txBody>
      </p:sp>
      <p:graphicFrame>
        <p:nvGraphicFramePr>
          <p:cNvPr id="9" name="Inhaltsplatzhalter 3">
            <a:extLst>
              <a:ext uri="{FF2B5EF4-FFF2-40B4-BE49-F238E27FC236}">
                <a16:creationId xmlns:a16="http://schemas.microsoft.com/office/drawing/2014/main" id="{7779E7DA-CE1F-429C-9680-43AF01C27EDC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89100"/>
          <a:ext cx="8229600" cy="4054475"/>
        </p:xfrm>
        <a:graphic>
          <a:graphicData uri="http://schemas.openxmlformats.org/drawingml/2006/table">
            <a:tbl>
              <a:tblPr/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Kapitel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Vorbemerkungen: Kernlehrpläne als kompetenzorientierte Unterrichtsvorgaben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Aufgaben und Ziele des Faches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Kompetenzbereiche, Inhaltsfelder und Kompetenzerwartungen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Kompetenzbereiche und Inhaltsfelder des Faches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2.1.1 Kompetenzbereiche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2.1.2 Inhaltfelder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Kompetenzerwartungen und inhaltliche Schwerpunkte bis zum Ende der Einführungsphase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Kompetenzerwartungen und inhaltliche Schwerpunkte bis zum Ende der Qualifikationsphase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2.3.1 Grundkurs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2.3.2 Leistungskurs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Lernerfolgsüberprüfung und Leistungsbewertung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Abiturprüfung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E8F1F91D-5637-4CC8-9408-E2718B24519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50195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52E4A569-9E7A-4B04-BF2A-448B38C89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Grundgliederung der KLP </a:t>
            </a:r>
            <a:r>
              <a:rPr lang="de-DE" altLang="de-DE" sz="2800" dirty="0"/>
              <a:t>(grob, </a:t>
            </a:r>
            <a:r>
              <a:rPr lang="de-DE" altLang="de-DE" sz="2800" dirty="0" err="1"/>
              <a:t>fächerübergr</a:t>
            </a:r>
            <a:r>
              <a:rPr lang="de-DE" altLang="de-DE" sz="2800" dirty="0"/>
              <a:t>.)</a:t>
            </a:r>
          </a:p>
        </p:txBody>
      </p:sp>
      <p:sp>
        <p:nvSpPr>
          <p:cNvPr id="38915" name="Inhaltsplatzhalter 2">
            <a:extLst>
              <a:ext uri="{FF2B5EF4-FFF2-40B4-BE49-F238E27FC236}">
                <a16:creationId xmlns:a16="http://schemas.microsoft.com/office/drawing/2014/main" id="{C77650F1-16C4-4879-891E-B4BAB0D8EB5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2564904"/>
            <a:ext cx="4038600" cy="3312368"/>
          </a:xfrm>
        </p:spPr>
        <p:txBody>
          <a:bodyPr/>
          <a:lstStyle/>
          <a:p>
            <a:pPr marL="0" indent="0">
              <a:buNone/>
            </a:pPr>
            <a:endParaRPr lang="de-DE" altLang="de-DE" dirty="0"/>
          </a:p>
          <a:p>
            <a:pPr marL="0" indent="0">
              <a:buNone/>
            </a:pPr>
            <a:endParaRPr lang="de-DE" altLang="de-DE" dirty="0"/>
          </a:p>
          <a:p>
            <a:pPr marL="0" indent="0">
              <a:buNone/>
            </a:pPr>
            <a:r>
              <a:rPr lang="de-DE" altLang="de-DE" dirty="0"/>
              <a:t>Kompetenzbereiche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31236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Inhaltsfelder, inhaltliche Schwerpunkte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Fachliche Konkretisierungen (FS)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B2FDDD7-FC46-46C7-AEF4-F06DE15ED177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9120" y="1916832"/>
            <a:ext cx="375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Können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90120" y="1935161"/>
            <a:ext cx="375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Wissen</a:t>
            </a:r>
          </a:p>
        </p:txBody>
      </p:sp>
      <p:sp>
        <p:nvSpPr>
          <p:cNvPr id="4" name="Pfeil nach links und rechts 3"/>
          <p:cNvSpPr/>
          <p:nvPr/>
        </p:nvSpPr>
        <p:spPr>
          <a:xfrm>
            <a:off x="3527884" y="3789040"/>
            <a:ext cx="2088232" cy="648072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28261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52E4A569-9E7A-4B04-BF2A-448B38C89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Grundgliederung der KLP </a:t>
            </a:r>
            <a:r>
              <a:rPr lang="de-DE" altLang="de-DE" sz="2800" dirty="0"/>
              <a:t>(grob, </a:t>
            </a:r>
            <a:r>
              <a:rPr lang="de-DE" altLang="de-DE" sz="2800" dirty="0" err="1"/>
              <a:t>fächerübergr</a:t>
            </a:r>
            <a:r>
              <a:rPr lang="de-DE" altLang="de-DE" sz="2800" dirty="0"/>
              <a:t>.)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B2FDDD7-FC46-46C7-AEF4-F06DE15ED177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57200" y="1628799"/>
            <a:ext cx="8229600" cy="4320481"/>
          </a:xfrm>
        </p:spPr>
        <p:txBody>
          <a:bodyPr/>
          <a:lstStyle/>
          <a:p>
            <a:pPr marL="0" indent="0">
              <a:buNone/>
            </a:pPr>
            <a:r>
              <a:rPr lang="de-DE" sz="2200" dirty="0"/>
              <a:t>Kompetenzbereiche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Inhaltsfelder, inhaltliche Schwerpunkte/ Fachliche Konkretisierungen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Übergeordnete Kompetenzerwartungen/ Deskriptoren/ Prozessbezogene Kompetenzen</a:t>
            </a:r>
          </a:p>
          <a:p>
            <a:pPr marL="0" indent="0">
              <a:buNone/>
            </a:pPr>
            <a:r>
              <a:rPr lang="de-DE" sz="2200" dirty="0"/>
              <a:t> </a:t>
            </a:r>
          </a:p>
          <a:p>
            <a:pPr marL="0" indent="0">
              <a:buNone/>
            </a:pPr>
            <a:r>
              <a:rPr lang="de-DE" sz="2200" dirty="0"/>
              <a:t>Konkretisierte Kompetenzerwartungen/ Indikatoren/ Inhaltsbezogene Kompetenzen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>
                <a:solidFill>
                  <a:schemeClr val="bg1">
                    <a:lumMod val="50000"/>
                  </a:schemeClr>
                </a:solidFill>
              </a:rPr>
              <a:t>Sonderfälle: Basiskonzepte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36034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149B6C-3DBC-49B1-AEF2-E402C09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91513" cy="32685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Kernlehrplannovelle – Hintergründe und Grundlagen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b="1" dirty="0">
                <a:solidFill>
                  <a:srgbClr val="00B050"/>
                </a:solidFill>
              </a:rPr>
              <a:t>Implementation der Kernlehrpläne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Fachspezifische Erläuterungen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445996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Implementationsphasen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43256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e-DE" dirty="0"/>
              <a:t>Zentraler Implementationsauftakt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de-DE" dirty="0"/>
              <a:t>Für Multiplikatoren der/ für die Bezirksregierungen</a:t>
            </a:r>
          </a:p>
          <a:p>
            <a:pPr marL="400050" lvl="1" indent="0">
              <a:buNone/>
            </a:pPr>
            <a:endParaRPr lang="de-DE" dirty="0"/>
          </a:p>
          <a:p>
            <a:pPr marL="514350" indent="-514350">
              <a:buAutoNum type="arabicPeriod"/>
            </a:pPr>
            <a:r>
              <a:rPr lang="de-DE" dirty="0"/>
              <a:t>Dezentrale Implementationsmaßnahmen der Bezirksregierungen</a:t>
            </a:r>
            <a:r>
              <a:rPr lang="de-DE" dirty="0">
                <a:solidFill>
                  <a:srgbClr val="00B050"/>
                </a:solidFill>
              </a:rPr>
              <a:t>*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de-DE" dirty="0"/>
              <a:t>Für Entsandte Fachlehrkräfte der Schulen</a:t>
            </a:r>
          </a:p>
          <a:p>
            <a:pPr marL="457200" lvl="1" indent="0">
              <a:buNone/>
            </a:pPr>
            <a:r>
              <a:rPr lang="de-DE" sz="1400" dirty="0">
                <a:solidFill>
                  <a:srgbClr val="00B050"/>
                </a:solidFill>
              </a:rPr>
              <a:t>* BR-interne Entscheidung über Terminierung, Durchführung (personell, räumlich)</a:t>
            </a:r>
          </a:p>
          <a:p>
            <a:pPr marL="514350" indent="-514350">
              <a:buAutoNum type="arabicPeriod"/>
            </a:pPr>
            <a:r>
              <a:rPr lang="de-DE" dirty="0"/>
              <a:t>Schulinterne Implementation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de-DE" dirty="0"/>
              <a:t>Durch Gremien der Schule: Fach- und Bildungsgangkonferenzen, ggf. Lehrer-, Schulkonferenz 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de-DE" dirty="0"/>
              <a:t>Durch einzelne Lehrkraft und jeweiligen Unterricht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12535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Implementationsphasen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0365" y="3103735"/>
            <a:ext cx="21705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Zeit: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vor Inkraftsetzung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Träger: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QUA-LiS, AB4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MSB, Gr. 52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91880" y="3068960"/>
            <a:ext cx="238143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Zeit: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 Anschluss an die Veröffentlichung der finalen Kernlehrpläne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=&gt; Schuljahr 2023/24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Träger: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Bezirksregierungen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Lehrplannavigator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Implementations- und Unterstützungsmaterialien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476380" y="3103735"/>
            <a:ext cx="2251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Zeit: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Innerhalb des Schuljahres nach Inkraftsetzung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regelmäßige Überprüfung der schuleigenen Vorgaben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Träger: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Schule,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jew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Fach-, Bildungsgangkonferenzen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60397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Aufgabe und Ziel der Implementation: §29 SchulG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318272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0365" y="3103735"/>
            <a:ext cx="21705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Richtlinien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Kernlehrplan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Rahmenvorgabe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ggf. ergänzende Erlasse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91880" y="3068960"/>
            <a:ext cx="238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Schulinterner Lehrplan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76380" y="3103735"/>
            <a:ext cx="225128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Konzept Unterrichtsreihe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Entwurf Unterrichtsstunde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feil nach rechts 3"/>
          <p:cNvSpPr/>
          <p:nvPr/>
        </p:nvSpPr>
        <p:spPr>
          <a:xfrm>
            <a:off x="457201" y="5125366"/>
            <a:ext cx="8229599" cy="105787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Zunahme an fachlicher Konkretion und Abstimmung auf Lerngruppe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006592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Aufgabe und Ziel der Implementation: §29 SchulG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318272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0365" y="3103735"/>
            <a:ext cx="21705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Richtlinien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Kernlehrplan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Rahmenvorgabe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ggf. ergänzende Erlasse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76380" y="3103735"/>
            <a:ext cx="22512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Konzept Unterrichtsreihe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Entwurf Unterrichtsstunde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02937" y="3391094"/>
            <a:ext cx="72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Nach §70 SchulG entwickeln die Fach- bzw. Bildungsgangkonferenzen schulinterne Lehrpläne ausgehend von den ministeriellen Vorgaben.</a:t>
            </a:r>
          </a:p>
          <a:p>
            <a:pPr marL="0" marR="0" lvl="0" indent="0" algn="l" defTabSz="4492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Dabei 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wird im jeweiligen Fach insbesondere entschieden über</a:t>
            </a:r>
          </a:p>
          <a:p>
            <a:pPr marL="285750" marR="0" lvl="0" indent="-285750" algn="l" defTabSz="4492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Grundsätze zur </a:t>
            </a:r>
            <a:r>
              <a:rPr kumimoji="0" lang="de-DE" altLang="de-DE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fachdidaktischen und fachmethodischen Arbeit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</a:p>
          <a:p>
            <a:pPr marL="285750" marR="0" lvl="0" indent="-285750" algn="l" defTabSz="4492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Grundsätze zur </a:t>
            </a:r>
            <a:r>
              <a:rPr kumimoji="0" lang="de-DE" altLang="de-DE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Leistungsbewertung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</a:p>
          <a:p>
            <a:pPr marL="285750" marR="0" lvl="0" indent="-285750" algn="l" defTabSz="4492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Vorschläge an die Lehrerkonferenz zur Einführung von </a:t>
            </a:r>
            <a:r>
              <a:rPr kumimoji="0" lang="de-DE" altLang="de-DE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Lernmitteln</a:t>
            </a:r>
            <a:endParaRPr kumimoji="0" lang="de-DE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13498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149B6C-3DBC-49B1-AEF2-E402C09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91513" cy="32685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Kernlehrplannovelle – Hintergründe und Grundlagen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Implementation der Kernlehrpläne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Fachspezifische Erläuterungen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031796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Aufgabe und Ziel der Implementation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318272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0365" y="3103735"/>
            <a:ext cx="21705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Richtlinien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Kernlehrplan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Rahmenvorgabe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ggf. ergänzende Erlasse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76380" y="3103735"/>
            <a:ext cx="22512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Konzept Unterrichtsreihe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Entwurf Unterrichtsstunde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1560" y="3638326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Ergänzend zu den Vereinbarungen im schulinternen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Lehrplan gelten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 5 ADO Pädagogische Freiheit und Verantwortung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 6 ADO Unterrichtsplanung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405628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>
            <a:extLst>
              <a:ext uri="{FF2B5EF4-FFF2-40B4-BE49-F238E27FC236}">
                <a16:creationId xmlns:a16="http://schemas.microsoft.com/office/drawing/2014/main" id="{66CEDE24-0976-4DAC-92D3-9F2A36386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b="1" dirty="0"/>
              <a:t>Zielsetzung</a:t>
            </a:r>
            <a:r>
              <a:rPr lang="de-DE" altLang="de-DE" sz="2000" dirty="0"/>
              <a:t> von schuleigenen Vorgaben bzw.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F07DE2-FA02-41B3-A083-C237FE35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Schulbezogene Konkretisierung der Vorgaben nach §29 SchulG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Instrument zur Unterrichtsentwicklung und Unterrichtsvorbereitung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Ausgestaltung von Freiräumen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Grundlage der fachlichen Arbeit im Team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Transparenz für alle am Bildungsprozess Beteiligten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Maßstab für Evaluation und Rechenschaftslegung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6482C6-1332-4616-934A-1635DCFA0CA5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529272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31925DE1-98D5-4A64-B3EA-1F2148D4F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/>
              <a:t>Gliederungs</a:t>
            </a:r>
            <a:r>
              <a:rPr lang="de-DE" altLang="de-DE" sz="2800" b="1" u="sng" dirty="0"/>
              <a:t>vorschlag</a:t>
            </a:r>
            <a:r>
              <a:rPr lang="de-DE" altLang="de-DE" sz="2800" dirty="0"/>
              <a:t> für einen schulinternen Lehrplan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6BD8C65-0FF5-401D-9475-94B7A117CC16}"/>
              </a:ext>
            </a:extLst>
          </p:cNvPr>
          <p:cNvSpPr txBox="1">
            <a:spLocks/>
          </p:cNvSpPr>
          <p:nvPr/>
        </p:nvSpPr>
        <p:spPr>
          <a:xfrm>
            <a:off x="609600" y="1852613"/>
            <a:ext cx="8229600" cy="4205287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Inhalt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	Rahmenbedingungen der fachlichen Arbeit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	Entscheidungen zum Unterricht</a:t>
            </a:r>
          </a:p>
          <a:p>
            <a:pPr marL="400050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2.1 	Abfolge verbindlicher Unterrichtsvorhaben	</a:t>
            </a:r>
          </a:p>
          <a:p>
            <a:pPr marL="400050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2.2	Grundsätze der fachdidaktischen und fachmethodischen Arbeit</a:t>
            </a:r>
          </a:p>
          <a:p>
            <a:pPr marL="400050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2.3	Grundsätze der Leistungsbewertung und Leistungsrückmeldung</a:t>
            </a:r>
          </a:p>
          <a:p>
            <a:pPr marL="400050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2.4	Lehr- und Lernmittel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	Prüfung und Weiterentwicklung des schulinternen Lehrplans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C48B09F7-358A-4466-AD66-CB5ACD0B526D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832355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C618AED3-E585-0860-C912-03045F7CE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16779" r="57303" b="19167"/>
          <a:stretch/>
        </p:blipFill>
        <p:spPr bwMode="auto">
          <a:xfrm>
            <a:off x="578897" y="1667533"/>
            <a:ext cx="7832835" cy="4319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658" name="Titel 1">
            <a:extLst>
              <a:ext uri="{FF2B5EF4-FFF2-40B4-BE49-F238E27FC236}">
                <a16:creationId xmlns:a16="http://schemas.microsoft.com/office/drawing/2014/main" id="{05469ACE-4392-4D77-8376-EC3C430B2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Unterstützungsmaterial im Lehrplannavigator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BE7970B-29FF-4602-9628-F38397E32726}"/>
              </a:ext>
            </a:extLst>
          </p:cNvPr>
          <p:cNvSpPr/>
          <p:nvPr/>
        </p:nvSpPr>
        <p:spPr>
          <a:xfrm>
            <a:off x="2224934" y="3165141"/>
            <a:ext cx="5832648" cy="1419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490A2B-8980-45F9-8AD5-335F106C7F3B}"/>
              </a:ext>
            </a:extLst>
          </p:cNvPr>
          <p:cNvSpPr txBox="1"/>
          <p:nvPr/>
        </p:nvSpPr>
        <p:spPr>
          <a:xfrm>
            <a:off x="4288814" y="4798747"/>
            <a:ext cx="3894083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Implementations- und Unterstützungsmaterial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40142C6-F05D-491A-B3C1-CA1D7DEBD5BB}"/>
              </a:ext>
            </a:extLst>
          </p:cNvPr>
          <p:cNvCxnSpPr>
            <a:cxnSpLocks/>
          </p:cNvCxnSpPr>
          <p:nvPr/>
        </p:nvCxnSpPr>
        <p:spPr>
          <a:xfrm flipH="1" flipV="1">
            <a:off x="1804619" y="3786239"/>
            <a:ext cx="2484195" cy="1640389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78B0E141-3F10-41C2-859E-B3B2211153DB}"/>
              </a:ext>
            </a:extLst>
          </p:cNvPr>
          <p:cNvSpPr/>
          <p:nvPr/>
        </p:nvSpPr>
        <p:spPr>
          <a:xfrm>
            <a:off x="578330" y="3279837"/>
            <a:ext cx="1674899" cy="5344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4C6D6EB2-AEA9-4043-9529-A419278D86AC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237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E7B5A909-8070-DAF3-F8D0-F2678C122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04" t="48595" r="58733" b="19167"/>
          <a:stretch/>
        </p:blipFill>
        <p:spPr bwMode="auto">
          <a:xfrm>
            <a:off x="472030" y="2173546"/>
            <a:ext cx="8222621" cy="3095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706" name="Titel 1">
            <a:extLst>
              <a:ext uri="{FF2B5EF4-FFF2-40B4-BE49-F238E27FC236}">
                <a16:creationId xmlns:a16="http://schemas.microsoft.com/office/drawing/2014/main" id="{FBA7E351-9B48-48A7-9D75-CB2625587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Unterstützungsmaterial im Lehrplannavigator</a:t>
            </a:r>
          </a:p>
        </p:txBody>
      </p:sp>
      <p:grpSp>
        <p:nvGrpSpPr>
          <p:cNvPr id="72709" name="Gruppieren 22">
            <a:extLst>
              <a:ext uri="{FF2B5EF4-FFF2-40B4-BE49-F238E27FC236}">
                <a16:creationId xmlns:a16="http://schemas.microsoft.com/office/drawing/2014/main" id="{3A840D2B-B583-4100-B940-43040142A163}"/>
              </a:ext>
            </a:extLst>
          </p:cNvPr>
          <p:cNvGrpSpPr>
            <a:grpSpLocks/>
          </p:cNvGrpSpPr>
          <p:nvPr/>
        </p:nvGrpSpPr>
        <p:grpSpPr bwMode="auto">
          <a:xfrm>
            <a:off x="402192" y="3265653"/>
            <a:ext cx="8219011" cy="3458683"/>
            <a:chOff x="529955" y="3030762"/>
            <a:chExt cx="8218509" cy="3459425"/>
          </a:xfrm>
        </p:grpSpPr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AB18B907-2118-4012-AE4E-28C7C44180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0570" y="4081041"/>
              <a:ext cx="241530" cy="3773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C2B26942-3107-4B8F-ACBB-84E474DCC23F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1753843" y="4159984"/>
              <a:ext cx="981084" cy="109149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B784DC-73F8-437F-B62E-D3CC34BB5EA5}"/>
                </a:ext>
              </a:extLst>
            </p:cNvPr>
            <p:cNvSpPr txBox="1"/>
            <p:nvPr/>
          </p:nvSpPr>
          <p:spPr>
            <a:xfrm>
              <a:off x="529955" y="5251475"/>
              <a:ext cx="2447776" cy="120059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Kernlehrpläne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 Rechtsgültige Fassung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 Verbindlich </a:t>
              </a:r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EAD4209-9C56-4F09-8370-B8A6010FA4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4652" y="3030762"/>
              <a:ext cx="1289258" cy="14340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4A852B55-F18A-417A-85F7-63A8649B364F}"/>
                </a:ext>
              </a:extLst>
            </p:cNvPr>
            <p:cNvSpPr txBox="1"/>
            <p:nvPr/>
          </p:nvSpPr>
          <p:spPr>
            <a:xfrm>
              <a:off x="6084802" y="4458417"/>
              <a:ext cx="2663662" cy="203177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Hinweise und Materialien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 Implementations-PPP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 Weiteres, wie z.B. ausgewählte konkretisierte Unterrichtsvorhaben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C2CC283-DD18-4F22-9C6D-A1A0B2C3B4D9}"/>
                </a:ext>
              </a:extLst>
            </p:cNvPr>
            <p:cNvSpPr txBox="1"/>
            <p:nvPr/>
          </p:nvSpPr>
          <p:spPr>
            <a:xfrm>
              <a:off x="3132470" y="4443253"/>
              <a:ext cx="2665250" cy="203177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Schulinterner Lehrplan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 Vorlagenmuster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 Beispielhafte fachliche   Ausgestaltung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 Nicht vollständig gefüllt (u.a. belassener Freiraum)</a:t>
              </a: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B6A5E191-6888-4B4D-B3C6-37100F187AA1}"/>
              </a:ext>
            </a:extLst>
          </p:cNvPr>
          <p:cNvSpPr/>
          <p:nvPr/>
        </p:nvSpPr>
        <p:spPr>
          <a:xfrm>
            <a:off x="6093465" y="3027795"/>
            <a:ext cx="2160587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 descr="Ein Bild, das Text, Screenshot, Website, Software enthält.&#10;&#10;Automatisch generierte Beschreibung">
            <a:extLst>
              <a:ext uri="{FF2B5EF4-FFF2-40B4-BE49-F238E27FC236}">
                <a16:creationId xmlns:a16="http://schemas.microsoft.com/office/drawing/2014/main" id="{6704573B-1103-A61F-47D4-181F62EABD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15" t="37865" r="58923" b="56592"/>
          <a:stretch/>
        </p:blipFill>
        <p:spPr bwMode="auto">
          <a:xfrm>
            <a:off x="457200" y="1650270"/>
            <a:ext cx="8229600" cy="530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9473DC80-027D-F276-9C3F-59DC8E8BB2A1}"/>
              </a:ext>
            </a:extLst>
          </p:cNvPr>
          <p:cNvSpPr/>
          <p:nvPr/>
        </p:nvSpPr>
        <p:spPr>
          <a:xfrm>
            <a:off x="6070357" y="4067752"/>
            <a:ext cx="2160587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6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D67DFD1F-E64A-1407-1E15-4F1FBF486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25" t="23039" r="57590" b="57075"/>
          <a:stretch/>
        </p:blipFill>
        <p:spPr bwMode="auto">
          <a:xfrm>
            <a:off x="457200" y="2079992"/>
            <a:ext cx="7154545" cy="1583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730" name="Titel 1">
            <a:extLst>
              <a:ext uri="{FF2B5EF4-FFF2-40B4-BE49-F238E27FC236}">
                <a16:creationId xmlns:a16="http://schemas.microsoft.com/office/drawing/2014/main" id="{A97BA16C-7B2F-48F5-A3C1-5E536B112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Unterstützungsmaterial im Lehrplannavigator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14A7778-EDD4-4548-9D7D-4337F164CBDA}"/>
              </a:ext>
            </a:extLst>
          </p:cNvPr>
          <p:cNvSpPr txBox="1"/>
          <p:nvPr/>
        </p:nvSpPr>
        <p:spPr>
          <a:xfrm>
            <a:off x="482316" y="5307579"/>
            <a:ext cx="3194050" cy="646112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Unterstützungsmaterialien nach Klassen / Jahrgangsstufen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D69E577-8BC5-4B53-AC10-40B72DEAAB55}"/>
              </a:ext>
            </a:extLst>
          </p:cNvPr>
          <p:cNvSpPr txBox="1"/>
          <p:nvPr/>
        </p:nvSpPr>
        <p:spPr>
          <a:xfrm>
            <a:off x="3983038" y="5050686"/>
            <a:ext cx="3194050" cy="923330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weiteres Material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Bspw. Implementations-PPP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8E577DF7-C261-483E-8505-08DFDD51E0F4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pic>
        <p:nvPicPr>
          <p:cNvPr id="11" name="Grafik 10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D67DFD1F-E64A-1407-1E15-4F1FBF486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25" t="46182" r="69385" b="39592"/>
          <a:stretch/>
        </p:blipFill>
        <p:spPr bwMode="auto">
          <a:xfrm>
            <a:off x="423545" y="3422562"/>
            <a:ext cx="5948655" cy="1623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3FE89F7-2A62-4215-907B-FF995953986A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966912" y="4080370"/>
            <a:ext cx="112429" cy="122720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E78ECCD-8CC7-4EBB-B028-4D1C59A16E09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5076056" y="4091128"/>
            <a:ext cx="504007" cy="95955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548FD741-0467-8DB8-898D-C422885977F8}"/>
              </a:ext>
            </a:extLst>
          </p:cNvPr>
          <p:cNvSpPr txBox="1"/>
          <p:nvPr/>
        </p:nvSpPr>
        <p:spPr>
          <a:xfrm>
            <a:off x="429986" y="1599263"/>
            <a:ext cx="860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 aus der Chemie – nach Veröffentlichung der Unterrichtsvorhaben analog für Mathematik umgesetzt</a:t>
            </a:r>
          </a:p>
        </p:txBody>
      </p:sp>
    </p:spTree>
    <p:extLst>
      <p:ext uri="{BB962C8B-B14F-4D97-AF65-F5344CB8AC3E}">
        <p14:creationId xmlns:p14="http://schemas.microsoft.com/office/powerpoint/2010/main" val="2826365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149B6C-3DBC-49B1-AEF2-E402C09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507288" cy="32685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Kernlehrplannovelle – Hintergründe und Grundlagen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Implementation der Kernlehrpläne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b="1" dirty="0">
                <a:solidFill>
                  <a:srgbClr val="00B050"/>
                </a:solidFill>
              </a:rPr>
              <a:t>Fachspezifische Erläuterungen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624903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224136"/>
          </a:xfrm>
        </p:spPr>
        <p:txBody>
          <a:bodyPr/>
          <a:lstStyle/>
          <a:p>
            <a:pPr algn="ctr"/>
            <a:r>
              <a:rPr lang="de-DE" sz="3600" dirty="0"/>
              <a:t>Der KLP </a:t>
            </a:r>
            <a:r>
              <a:rPr lang="de-DE" sz="3600" dirty="0" err="1"/>
              <a:t>GOSt</a:t>
            </a:r>
            <a:r>
              <a:rPr lang="de-DE" sz="3600" dirty="0"/>
              <a:t> Mathematik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0960" cy="2232248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Kontinuitäten und Neuerungen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Inkraftsetzung: 01.08.2023</a:t>
            </a: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Erstes Abitur auf Grundlage dieses KLP: 2026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(Stand: 20.06.2023)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Rahmenbedingungen des Faches Mathematik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755576" y="1844824"/>
            <a:ext cx="7931224" cy="388843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de-DE" sz="2400" dirty="0"/>
              <a:t>Mathematik ist verpflichtendes Fach </a:t>
            </a:r>
            <a:r>
              <a:rPr lang="de-DE" sz="2400" b="1" dirty="0"/>
              <a:t>für alle</a:t>
            </a:r>
          </a:p>
          <a:p>
            <a:r>
              <a:rPr lang="de-DE" sz="2400" dirty="0"/>
              <a:t>Mathematik ist schriftliches Fach </a:t>
            </a:r>
            <a:r>
              <a:rPr lang="de-DE" sz="2400" b="1" dirty="0"/>
              <a:t>für alle </a:t>
            </a:r>
            <a:br>
              <a:rPr lang="de-DE" sz="2400" dirty="0"/>
            </a:br>
            <a:r>
              <a:rPr lang="de-DE" sz="2400" dirty="0"/>
              <a:t>bis zur Q2.1 einschließlich </a:t>
            </a:r>
            <a:r>
              <a:rPr lang="de-DE" sz="1800" dirty="0"/>
              <a:t>(vgl. APO-</a:t>
            </a:r>
            <a:r>
              <a:rPr lang="de-DE" sz="1800" dirty="0" err="1"/>
              <a:t>GOSt</a:t>
            </a:r>
            <a:r>
              <a:rPr lang="de-DE" sz="1800" dirty="0"/>
              <a:t>)</a:t>
            </a:r>
          </a:p>
          <a:p>
            <a:pPr>
              <a:lnSpc>
                <a:spcPct val="140000"/>
              </a:lnSpc>
            </a:pPr>
            <a:r>
              <a:rPr lang="de-DE" sz="2400" dirty="0"/>
              <a:t>Einführungsphase: 3-stündig</a:t>
            </a:r>
          </a:p>
          <a:p>
            <a:pPr>
              <a:lnSpc>
                <a:spcPct val="140000"/>
              </a:lnSpc>
            </a:pPr>
            <a:r>
              <a:rPr lang="de-DE" sz="2400" dirty="0"/>
              <a:t>Qualifikationsphase:  GK: 3-stündig  /  LK: 5-stündig</a:t>
            </a:r>
          </a:p>
          <a:p>
            <a:pPr>
              <a:lnSpc>
                <a:spcPct val="140000"/>
              </a:lnSpc>
            </a:pPr>
            <a:r>
              <a:rPr lang="de-DE" sz="2400" dirty="0"/>
              <a:t>Optional als Vertiefungsfach (2-stündig) wählbar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Gründe für die Novellierung des KLP </a:t>
            </a:r>
            <a:r>
              <a:rPr lang="de-DE" sz="2800" dirty="0" err="1"/>
              <a:t>GOSt</a:t>
            </a:r>
            <a:endParaRPr lang="de-DE" altLang="de-DE" sz="28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149B6C-3DBC-49B1-AEF2-E402C09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507288" cy="3744416"/>
          </a:xfrm>
        </p:spPr>
        <p:txBody>
          <a:bodyPr rtlCol="0">
            <a:normAutofit/>
          </a:bodyPr>
          <a:lstStyle/>
          <a:p>
            <a:pPr>
              <a:spcAft>
                <a:spcPts val="1200"/>
              </a:spcAft>
            </a:pPr>
            <a:r>
              <a:rPr lang="de-DE" sz="2000" b="1" dirty="0"/>
              <a:t>Anschluss an die aktualisierten Kernlehrpläne für die S I </a:t>
            </a:r>
            <a:br>
              <a:rPr lang="de-DE" sz="2000" b="1" dirty="0"/>
            </a:br>
            <a:r>
              <a:rPr lang="de-DE" sz="1800" dirty="0"/>
              <a:t>(</a:t>
            </a:r>
            <a:r>
              <a:rPr lang="de-DE" sz="1600" dirty="0"/>
              <a:t>z.B. „Operieren“, „Inhaltliche Schwerpunkte“, Vorentlastungen in der Sekundarstufe I)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Berücksichtigung der fortschreitenden Digitalisierung  </a:t>
            </a:r>
            <a:r>
              <a:rPr lang="de-DE" sz="1600" dirty="0"/>
              <a:t>(Nutzung der Möglichkeiten eines MMS im Unterricht (verpflichtend), Aktualisierung der prozessbezogenen Kompetenzen)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stärkere Ausrichtung auf die Bildungsstandards und die Anforderungen des ländergemeinsamen Abituraufgabenpools</a:t>
            </a:r>
            <a:endParaRPr lang="de-DE" sz="2000" dirty="0"/>
          </a:p>
          <a:p>
            <a:r>
              <a:rPr lang="de-DE" sz="2000" b="1" dirty="0"/>
              <a:t>neue Schwerpunktsetzungen </a:t>
            </a:r>
          </a:p>
          <a:p>
            <a:pPr marL="457200" lvl="1" indent="0">
              <a:buNone/>
            </a:pPr>
            <a:r>
              <a:rPr lang="de-DE" sz="1600" dirty="0"/>
              <a:t>(z.B.: Stärkung der Analysis, da Analysis ca. 50% der Abiturprüfung)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50216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149B6C-3DBC-49B1-AEF2-E402C09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507288" cy="32685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b="1" dirty="0">
                <a:solidFill>
                  <a:srgbClr val="00B050"/>
                </a:solidFill>
              </a:rPr>
              <a:t>Kernlehrplannovelle – Hintergründe und Grundlagen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Implementation der Kernlehrpläne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Fachspezifische Erläuterungen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700043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Kernlehrplan Mathematik: Gliederung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628800"/>
            <a:ext cx="5883777" cy="4337808"/>
          </a:xfrm>
          <a:prstGeom prst="rect">
            <a:avLst/>
          </a:prstGeom>
        </p:spPr>
      </p:pic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975" y="6284913"/>
            <a:ext cx="4464050" cy="51593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427162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Die wichtigsten Kontinuitäten im KLP </a:t>
            </a:r>
            <a:r>
              <a:rPr lang="de-DE" sz="2800" dirty="0" err="1"/>
              <a:t>GOSt</a:t>
            </a:r>
            <a:r>
              <a:rPr lang="de-DE" sz="2800" dirty="0"/>
              <a:t> Mathematik</a:t>
            </a:r>
            <a:endParaRPr lang="de-DE" altLang="de-DE" sz="28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149B6C-3DBC-49B1-AEF2-E402C09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392488"/>
          </a:xfrm>
        </p:spPr>
        <p:txBody>
          <a:bodyPr rtlCol="0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de-DE" b="1" dirty="0"/>
              <a:t>Kompetenzbereiche</a:t>
            </a:r>
            <a:r>
              <a:rPr lang="de-DE" dirty="0"/>
              <a:t>:	Modellieren, </a:t>
            </a:r>
            <a:br>
              <a:rPr lang="de-DE" dirty="0"/>
            </a:br>
            <a:r>
              <a:rPr lang="de-DE" dirty="0"/>
              <a:t>				Problemlösen, </a:t>
            </a:r>
            <a:br>
              <a:rPr lang="de-DE" dirty="0"/>
            </a:br>
            <a:r>
              <a:rPr lang="de-DE" dirty="0"/>
              <a:t>				Argumentieren, </a:t>
            </a:r>
            <a:br>
              <a:rPr lang="de-DE" dirty="0"/>
            </a:br>
            <a:r>
              <a:rPr lang="de-DE" dirty="0"/>
              <a:t>				Kommunizieren,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de-DE" dirty="0">
                <a:solidFill>
                  <a:srgbClr val="0070C0"/>
                </a:solidFill>
              </a:rPr>
              <a:t>			 	Operieren</a:t>
            </a:r>
            <a:r>
              <a:rPr lang="de-DE" dirty="0"/>
              <a:t> </a:t>
            </a:r>
            <a:r>
              <a:rPr lang="de-DE" dirty="0">
                <a:solidFill>
                  <a:srgbClr val="0070C0"/>
                </a:solidFill>
              </a:rPr>
              <a:t>(bekannt aus der Sekundarstufe I)</a:t>
            </a:r>
            <a:endParaRPr lang="de-DE" dirty="0"/>
          </a:p>
          <a:p>
            <a:pPr lvl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Inhaltsfelder</a:t>
            </a:r>
            <a:r>
              <a:rPr lang="de-DE" dirty="0"/>
              <a:t>: 	Funktionen und Analysis, </a:t>
            </a:r>
            <a:br>
              <a:rPr lang="de-DE" dirty="0"/>
            </a:br>
            <a:r>
              <a:rPr lang="de-DE" dirty="0"/>
              <a:t>			Analytische Geometrie und Lineare Algebra, </a:t>
            </a:r>
            <a:br>
              <a:rPr lang="de-DE" dirty="0"/>
            </a:br>
            <a:r>
              <a:rPr lang="de-DE" dirty="0"/>
              <a:t>			Stochastik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Kompetenzerwartungen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Die meisten Kompetenzerwartungen sind vertraut und finden sich in identischer oder ähnlicher Form bereits im KLP 2013.</a:t>
            </a:r>
            <a:endParaRPr lang="de-DE" sz="1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74707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Anknüpfung an die neuen KLP für die Sekundarstufe I</a:t>
            </a:r>
            <a:endParaRPr lang="de-DE" altLang="de-DE" sz="28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149B6C-3DBC-49B1-AEF2-E402C09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392488"/>
          </a:xfrm>
        </p:spPr>
        <p:txBody>
          <a:bodyPr rtlCol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sz="2000" b="1" dirty="0"/>
              <a:t>Folgende Inhalte sind bereits in den KLP S I </a:t>
            </a:r>
            <a:r>
              <a:rPr lang="de-DE" sz="2000" dirty="0"/>
              <a:t>(E-Kurs [GE/SE, HS], RS und GY)</a:t>
            </a:r>
            <a:r>
              <a:rPr lang="de-DE" sz="2000" b="1" dirty="0"/>
              <a:t> enthalten:</a:t>
            </a:r>
          </a:p>
          <a:p>
            <a:pPr>
              <a:spcBef>
                <a:spcPts val="600"/>
              </a:spcBef>
            </a:pPr>
            <a:r>
              <a:rPr lang="de-DE" sz="1800" dirty="0"/>
              <a:t>Potenzgesetze; Bruchdarstellung und Potenzschreibweise, </a:t>
            </a:r>
          </a:p>
          <a:p>
            <a:pPr>
              <a:spcBef>
                <a:spcPts val="600"/>
              </a:spcBef>
            </a:pPr>
            <a:r>
              <a:rPr lang="de-DE" sz="1800" dirty="0"/>
              <a:t>Grundverständnis des Logarithmierens als eine Umkehrung des Potenzierens </a:t>
            </a:r>
          </a:p>
          <a:p>
            <a:pPr>
              <a:spcBef>
                <a:spcPts val="600"/>
              </a:spcBef>
            </a:pPr>
            <a:r>
              <a:rPr lang="de-DE" sz="1800" dirty="0"/>
              <a:t>einfache Exponentialgleichungen der Form </a:t>
            </a:r>
            <a:r>
              <a:rPr lang="de-DE" sz="1800" dirty="0" err="1"/>
              <a:t>b</a:t>
            </a:r>
            <a:r>
              <a:rPr lang="de-DE" sz="1800" baseline="30000" dirty="0" err="1"/>
              <a:t>x</a:t>
            </a:r>
            <a:r>
              <a:rPr lang="de-DE" sz="1800" dirty="0"/>
              <a:t> = c ;  Funktionen: </a:t>
            </a:r>
          </a:p>
          <a:p>
            <a:pPr>
              <a:spcBef>
                <a:spcPts val="600"/>
              </a:spcBef>
            </a:pPr>
            <a:r>
              <a:rPr lang="de-DE" sz="1800" dirty="0"/>
              <a:t>Beschreibung periodischer Vorgänge mithilfe von Sinusfunktionen der Form </a:t>
            </a:r>
            <a:br>
              <a:rPr lang="de-DE" sz="1800" dirty="0"/>
            </a:br>
            <a:r>
              <a:rPr lang="de-DE" sz="1800" dirty="0"/>
              <a:t>                              unter Anwendung digitaler Werkzeuge</a:t>
            </a:r>
          </a:p>
          <a:p>
            <a:pPr>
              <a:spcBef>
                <a:spcPts val="600"/>
              </a:spcBef>
            </a:pPr>
            <a:r>
              <a:rPr lang="de-DE" sz="1800" dirty="0"/>
              <a:t>zweistufige Zufallsversuche,  Baumdiagramme, Pfadregeln, </a:t>
            </a:r>
            <a:r>
              <a:rPr lang="de-DE" sz="1800" dirty="0" err="1"/>
              <a:t>Vierfeldertafeln</a:t>
            </a:r>
            <a:r>
              <a:rPr lang="de-DE" sz="1800" dirty="0"/>
              <a:t>, bedingte Wahrscheinlichkeiten</a:t>
            </a:r>
          </a:p>
          <a:p>
            <a:pPr>
              <a:spcBef>
                <a:spcPts val="600"/>
              </a:spcBef>
            </a:pPr>
            <a:r>
              <a:rPr lang="de-DE" sz="1800" dirty="0"/>
              <a:t>kombinatorische Überlegungen in konkreten Situationen, um die Anzahl der jeweiligen Möglichkeiten zu bestimmen</a:t>
            </a:r>
          </a:p>
          <a:p>
            <a:pPr marL="0" indent="0">
              <a:spcAft>
                <a:spcPts val="1200"/>
              </a:spcAft>
              <a:buNone/>
            </a:pPr>
            <a:endParaRPr lang="de-DE" sz="1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03771"/>
              </p:ext>
            </p:extLst>
          </p:nvPr>
        </p:nvGraphicFramePr>
        <p:xfrm>
          <a:off x="6821833" y="3163270"/>
          <a:ext cx="2057508" cy="339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160" imgH="241200" progId="Equation.DSMT4">
                  <p:embed/>
                </p:oleObj>
              </mc:Choice>
              <mc:Fallback>
                <p:oleObj name="Equation" r:id="rId3" imgW="1460160" imgH="241200" progId="Equation.DSMT4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1833" y="3163270"/>
                        <a:ext cx="2057508" cy="339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427441"/>
              </p:ext>
            </p:extLst>
          </p:nvPr>
        </p:nvGraphicFramePr>
        <p:xfrm>
          <a:off x="877013" y="3833644"/>
          <a:ext cx="1512169" cy="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228600" progId="Equation.DSMT4">
                  <p:embed/>
                </p:oleObj>
              </mc:Choice>
              <mc:Fallback>
                <p:oleObj name="Equation" r:id="rId5" imgW="1104840" imgH="228600" progId="Equation.DSMT4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7013" y="3833644"/>
                        <a:ext cx="1512169" cy="31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4040850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Die Nutzung des MMS im Unterricht ist verpflichtend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95536" y="1772816"/>
            <a:ext cx="8507288" cy="417646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000" b="1" dirty="0"/>
              <a:t>Das CAS-Modul im MMS kann algebraisch arbeiten und auch abhängig von Parametern Funktionswerte berechnen, Funktionen ableiten/integrieren…</a:t>
            </a:r>
          </a:p>
          <a:p>
            <a:pPr marL="0" indent="0">
              <a:spcBef>
                <a:spcPts val="600"/>
              </a:spcBef>
              <a:buNone/>
            </a:pPr>
            <a:endParaRPr lang="de-DE" sz="500" dirty="0"/>
          </a:p>
          <a:p>
            <a:pPr marL="0" indent="0">
              <a:spcBef>
                <a:spcPts val="600"/>
              </a:spcBef>
              <a:buNone/>
            </a:pPr>
            <a:r>
              <a:rPr lang="de-DE" sz="1800" dirty="0"/>
              <a:t>(Ope-12) verwenden im Unterricht ein modulares Mathematiksystem (MMS) zum…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600" dirty="0"/>
              <a:t>… Lösen von Gleichungen und Gleichungssystemen </a:t>
            </a:r>
            <a:r>
              <a:rPr lang="de-DE" sz="1600" b="1" dirty="0"/>
              <a:t>auch abhängig von Parametern</a:t>
            </a:r>
            <a:r>
              <a:rPr lang="de-DE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600" dirty="0"/>
              <a:t>… zielgerichteten Variieren von Parametern von Funktionen,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600" dirty="0"/>
              <a:t>… Erstellen von Graphen und Wertetabellen von Funktionen,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600" dirty="0"/>
              <a:t>… </a:t>
            </a:r>
            <a:r>
              <a:rPr lang="de-DE" sz="1600" b="1" dirty="0"/>
              <a:t>Ermitteln eines Funktionsterms der Ableitung einer Funktion auch abhängig von </a:t>
            </a:r>
            <a:br>
              <a:rPr lang="de-DE" sz="1600" b="1" dirty="0"/>
            </a:br>
            <a:r>
              <a:rPr lang="de-DE" sz="1600" b="1" dirty="0"/>
              <a:t>    Parametern,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600" dirty="0"/>
              <a:t>… </a:t>
            </a:r>
            <a:r>
              <a:rPr lang="de-DE" sz="1600" b="1" dirty="0"/>
              <a:t>Ermitteln bestimmter und unbestimmter Integrale auch abhängig von Parametern</a:t>
            </a:r>
            <a:r>
              <a:rPr lang="de-DE" sz="1600" dirty="0"/>
              <a:t>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600" dirty="0"/>
              <a:t>… Darstellen von geometrischen Situationen im Raum,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600" dirty="0"/>
              <a:t>… Ermitteln der Kennzahlen statistischer Daten und von Wahrscheinlichkeitsverteilungen,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600" dirty="0"/>
              <a:t>… Variieren der Parameter von Wahrscheinlichkeitsverteilungen,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600" dirty="0"/>
              <a:t>…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047550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Die wichtigsten Neuerungen in der Einführungsphase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72208"/>
            <a:ext cx="8579296" cy="420506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000" b="1" dirty="0"/>
              <a:t>Nur noch zwei Inhaltsfelder in der EF: Analysis und Geometrie</a:t>
            </a:r>
          </a:p>
          <a:p>
            <a:pPr>
              <a:spcAft>
                <a:spcPts val="300"/>
              </a:spcAft>
            </a:pPr>
            <a:r>
              <a:rPr lang="de-DE" sz="2000" dirty="0"/>
              <a:t>Stärkung der Analysis mit ganzrationalen Funktionen 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800" dirty="0"/>
              <a:t>Differentialrechnung  mit Extrem- und Wendepunkten in der Einführungsphase 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800" dirty="0"/>
              <a:t>Vernetzung mit geometrischen Vorstellungen und Kontexten: Steigungswinkel 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800" dirty="0"/>
              <a:t>Hinweis: Lösung biquadratischer Gleichungen ohne Hilfsmittel nur im LK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de-DE" sz="2000" dirty="0"/>
              <a:t>Stärkung der Vektorgeometrie in der Einführungsphase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800" dirty="0"/>
              <a:t>Parameterdarstellung und Lagebeziehung von Geraden in der Einführungsphase</a:t>
            </a:r>
          </a:p>
          <a:p>
            <a:pPr>
              <a:spcBef>
                <a:spcPts val="1200"/>
              </a:spcBef>
            </a:pPr>
            <a:r>
              <a:rPr lang="de-DE" sz="2000" dirty="0"/>
              <a:t>Stochastik vollständig in der Qualifikationsphase: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/>
              <a:t>Alle Inhalte der Stochastik sind in der Qualifikationsphase verankert.</a:t>
            </a:r>
            <a:br>
              <a:rPr lang="de-DE" sz="1800" dirty="0"/>
            </a:br>
            <a:r>
              <a:rPr lang="de-DE" sz="1600" dirty="0"/>
              <a:t>(=&gt; länderübergreifende Abituraufgaben z.B. mit bedingten Wahrscheinlichkeiten</a:t>
            </a:r>
            <a:r>
              <a:rPr lang="de-DE" sz="1800" dirty="0"/>
              <a:t>)</a:t>
            </a: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631776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Ausgestaltung der inhaltlichen Schwerpunkte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640960" cy="420506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000" b="1" dirty="0"/>
              <a:t>Beispiel:  Funktionen und Analysis (in der Einführungsphase)</a:t>
            </a:r>
          </a:p>
          <a:p>
            <a:pPr>
              <a:spcAft>
                <a:spcPts val="300"/>
              </a:spcAft>
            </a:pPr>
            <a:endParaRPr lang="de-DE" sz="2000" dirty="0"/>
          </a:p>
          <a:p>
            <a:pPr>
              <a:spcAft>
                <a:spcPts val="300"/>
              </a:spcAft>
            </a:pPr>
            <a:endParaRPr lang="de-DE" sz="2000" dirty="0"/>
          </a:p>
          <a:p>
            <a:pPr>
              <a:spcAft>
                <a:spcPts val="300"/>
              </a:spcAft>
            </a:pPr>
            <a:endParaRPr lang="de-DE" sz="2000" dirty="0"/>
          </a:p>
          <a:p>
            <a:pPr>
              <a:spcAft>
                <a:spcPts val="300"/>
              </a:spcAft>
            </a:pPr>
            <a:endParaRPr lang="de-DE" sz="2000" dirty="0"/>
          </a:p>
          <a:p>
            <a:pPr>
              <a:spcAft>
                <a:spcPts val="300"/>
              </a:spcAft>
            </a:pPr>
            <a:endParaRPr lang="de-DE" sz="2000" dirty="0"/>
          </a:p>
          <a:p>
            <a:pPr>
              <a:spcAft>
                <a:spcPts val="300"/>
              </a:spcAft>
            </a:pPr>
            <a:endParaRPr lang="de-DE" sz="1050" dirty="0"/>
          </a:p>
          <a:p>
            <a:pPr>
              <a:spcAft>
                <a:spcPts val="300"/>
              </a:spcAft>
            </a:pPr>
            <a:endParaRPr lang="de-DE" sz="2000" dirty="0"/>
          </a:p>
          <a:p>
            <a:r>
              <a:rPr lang="de-DE" sz="1800" b="1" dirty="0"/>
              <a:t>Die inhaltlichen Schwerpunkte sind stärker ausdifferenziert (wie schon in den KLP SI).</a:t>
            </a:r>
          </a:p>
          <a:p>
            <a:r>
              <a:rPr lang="de-DE" sz="1800" b="1" dirty="0"/>
              <a:t>Es werden hier Begriffe eingeführt, auf die sich Kompetenzerwartungen im Folgenden beziehen: „Eigenschaften“, „Transformationen“ </a:t>
            </a:r>
            <a:r>
              <a:rPr lang="de-DE" sz="1800" dirty="0"/>
              <a:t>(gemeint in Richtung beider Achsen)</a:t>
            </a:r>
            <a:r>
              <a:rPr lang="de-DE" sz="1800" b="1" dirty="0"/>
              <a:t>,…</a:t>
            </a:r>
          </a:p>
          <a:p>
            <a:pPr>
              <a:spcAft>
                <a:spcPts val="300"/>
              </a:spcAft>
            </a:pPr>
            <a:r>
              <a:rPr lang="de-DE" sz="1800" b="1" dirty="0"/>
              <a:t>„Funktionen“ werden im Folgenden explizit aufgezählt, wenn sie hiervon abweichen.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91657"/>
            <a:ext cx="6264696" cy="2805495"/>
          </a:xfrm>
          <a:prstGeom prst="rect">
            <a:avLst/>
          </a:prstGeom>
        </p:spPr>
      </p:pic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756939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Beispiel: Inhaltliche Schwerpunkte Analysis EF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Inhaltsplatzhalt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628800"/>
            <a:ext cx="5627810" cy="2520280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457200" y="4149080"/>
            <a:ext cx="7211144" cy="165618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/>
              <a:t>Die Schülerinnen und Schüler</a:t>
            </a:r>
          </a:p>
          <a:p>
            <a:pPr marL="0" lvl="0" indent="0">
              <a:buNone/>
            </a:pPr>
            <a:r>
              <a:rPr lang="de-DE" sz="1400" dirty="0"/>
              <a:t>(1)  bestimmen die Eigenschaften von Potenzfunktionen mit ganzzahligen Exponenten </a:t>
            </a:r>
            <a:br>
              <a:rPr lang="de-DE" sz="1400" dirty="0"/>
            </a:br>
            <a:r>
              <a:rPr lang="de-DE" sz="1400" dirty="0"/>
              <a:t>       und von ganzrationalen Funktionen, </a:t>
            </a:r>
          </a:p>
          <a:p>
            <a:pPr marL="0" lvl="0" indent="0">
              <a:buNone/>
            </a:pPr>
            <a:r>
              <a:rPr lang="de-DE" sz="1400" dirty="0"/>
              <a:t>(2)  lösen Polynomgleichungen, die sich durch einfaches Ausklammern auf lineare oder </a:t>
            </a:r>
            <a:br>
              <a:rPr lang="de-DE" sz="1400" dirty="0"/>
            </a:br>
            <a:r>
              <a:rPr lang="de-DE" sz="1400" dirty="0"/>
              <a:t>       quadratische Gleichungen zurückführen lassen, ohne Hilfsmittel,</a:t>
            </a:r>
          </a:p>
          <a:p>
            <a:pPr marL="0" indent="0">
              <a:buNone/>
            </a:pPr>
            <a:r>
              <a:rPr lang="de-DE" sz="1400" dirty="0"/>
              <a:t>(3)  erkunden und systematisieren den Einfluss von Parametern im Funktionsterm auf die </a:t>
            </a:r>
            <a:br>
              <a:rPr lang="de-DE" sz="1400" dirty="0"/>
            </a:br>
            <a:r>
              <a:rPr lang="de-DE" sz="1400" dirty="0"/>
              <a:t>       Eigenschaften der Funktion (quadratische Funktionen, Potenzfunktionen, Sinusfunktion),</a:t>
            </a:r>
          </a:p>
          <a:p>
            <a:pPr marL="0" lvl="0" indent="0">
              <a:buNone/>
            </a:pPr>
            <a:r>
              <a:rPr lang="de-DE" sz="1400" dirty="0"/>
              <a:t>…</a:t>
            </a:r>
          </a:p>
        </p:txBody>
      </p:sp>
      <p:sp>
        <p:nvSpPr>
          <p:cNvPr id="9" name="Ellipse 8"/>
          <p:cNvSpPr/>
          <p:nvPr/>
        </p:nvSpPr>
        <p:spPr>
          <a:xfrm>
            <a:off x="1835696" y="4397610"/>
            <a:ext cx="1224136" cy="302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96709" y="5520008"/>
            <a:ext cx="1145557" cy="429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83568" y="2348880"/>
            <a:ext cx="1080120" cy="2982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6129187" y="5517232"/>
            <a:ext cx="1162696" cy="36004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325433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Beispiel: Inhaltliche Schwerpunkte Analysis EF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Inhaltsplatzhalt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628800"/>
            <a:ext cx="5627810" cy="2520280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457200" y="4149080"/>
            <a:ext cx="7211144" cy="165618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/>
              <a:t>Die Schülerinnen und Schüler</a:t>
            </a:r>
          </a:p>
          <a:p>
            <a:pPr marL="0" lvl="0" indent="0">
              <a:buNone/>
            </a:pPr>
            <a:r>
              <a:rPr lang="de-DE" sz="1400" dirty="0"/>
              <a:t>(1)  bestimmen die Eigenschaften von Potenzfunktionen mit ganzzahligen Exponenten </a:t>
            </a:r>
            <a:br>
              <a:rPr lang="de-DE" sz="1400" dirty="0"/>
            </a:br>
            <a:r>
              <a:rPr lang="de-DE" sz="1400" dirty="0"/>
              <a:t>       und von ganzrationalen Funktionen, </a:t>
            </a:r>
          </a:p>
          <a:p>
            <a:pPr marL="0" lvl="0" indent="0">
              <a:buNone/>
            </a:pPr>
            <a:r>
              <a:rPr lang="de-DE" sz="1400" dirty="0"/>
              <a:t>(2)  lösen Polynomgleichungen, die sich durch einfaches Ausklammern auf lineare oder </a:t>
            </a:r>
            <a:br>
              <a:rPr lang="de-DE" sz="1400" dirty="0"/>
            </a:br>
            <a:r>
              <a:rPr lang="de-DE" sz="1400" dirty="0"/>
              <a:t>       quadratische Gleichungen zurückführen lassen, ohne Hilfsmittel,</a:t>
            </a:r>
          </a:p>
          <a:p>
            <a:pPr marL="0" indent="0">
              <a:buNone/>
            </a:pPr>
            <a:r>
              <a:rPr lang="de-DE" sz="1400" dirty="0"/>
              <a:t>(3)  erkunden und systematisieren den Einfluss von Parametern im Funktionsterm auf die </a:t>
            </a:r>
            <a:br>
              <a:rPr lang="de-DE" sz="1400" dirty="0"/>
            </a:br>
            <a:r>
              <a:rPr lang="de-DE" sz="1400" dirty="0"/>
              <a:t>       Eigenschaften der Funktion (quadratische Funktionen, Potenzfunktionen, Sinusfunktion),</a:t>
            </a:r>
          </a:p>
          <a:p>
            <a:pPr marL="0" lvl="0" indent="0">
              <a:buNone/>
            </a:pPr>
            <a:r>
              <a:rPr lang="de-DE" sz="1400" dirty="0"/>
              <a:t>…</a:t>
            </a:r>
          </a:p>
        </p:txBody>
      </p:sp>
      <p:sp>
        <p:nvSpPr>
          <p:cNvPr id="9" name="Ellipse 8"/>
          <p:cNvSpPr/>
          <p:nvPr/>
        </p:nvSpPr>
        <p:spPr>
          <a:xfrm>
            <a:off x="1835696" y="4397610"/>
            <a:ext cx="1224136" cy="302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96709" y="5520008"/>
            <a:ext cx="1145557" cy="429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83568" y="2348880"/>
            <a:ext cx="1080120" cy="2982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Ellipse 1"/>
          <p:cNvSpPr/>
          <p:nvPr/>
        </p:nvSpPr>
        <p:spPr>
          <a:xfrm>
            <a:off x="6372200" y="2204864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6355779" y="2883235"/>
            <a:ext cx="936104" cy="36004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843808" y="5517232"/>
            <a:ext cx="1944216" cy="43204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288410" y="2997977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Abweichungen (Einschränkung und Ergänzung) von den Funktionen in den </a:t>
            </a:r>
            <a:r>
              <a:rPr lang="de-DE" sz="1000" dirty="0" err="1"/>
              <a:t>inhalt</a:t>
            </a:r>
            <a:r>
              <a:rPr lang="de-DE" sz="1000" dirty="0"/>
              <a:t>. Schwerpunkten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380312" y="2204864"/>
            <a:ext cx="1492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Platzhalter für die Eigenschaften aus den </a:t>
            </a:r>
            <a:r>
              <a:rPr lang="de-DE" sz="1000" dirty="0" err="1"/>
              <a:t>inhalt</a:t>
            </a:r>
            <a:r>
              <a:rPr lang="de-DE" sz="1000" dirty="0"/>
              <a:t>. Schwerpunkten</a:t>
            </a:r>
          </a:p>
        </p:txBody>
      </p:sp>
      <p:sp>
        <p:nvSpPr>
          <p:cNvPr id="17" name="Ellipse 16"/>
          <p:cNvSpPr/>
          <p:nvPr/>
        </p:nvSpPr>
        <p:spPr>
          <a:xfrm>
            <a:off x="6095354" y="5517232"/>
            <a:ext cx="1162696" cy="36004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708742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Die wichtigsten Neuerungen in der Qualifikationsphase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Inhaltsplatzhalter 3"/>
          <p:cNvSpPr>
            <a:spLocks noGrp="1"/>
          </p:cNvSpPr>
          <p:nvPr>
            <p:ph sz="half" idx="4294967295"/>
          </p:nvPr>
        </p:nvSpPr>
        <p:spPr>
          <a:xfrm>
            <a:off x="457199" y="2852936"/>
            <a:ext cx="4187826" cy="28269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800" b="1" dirty="0"/>
              <a:t>Stärkung der Analysis</a:t>
            </a:r>
            <a:r>
              <a:rPr lang="de-DE" sz="1800" dirty="0"/>
              <a:t> </a:t>
            </a:r>
          </a:p>
          <a:p>
            <a:pPr marL="457200" lvl="1" indent="0">
              <a:spcBef>
                <a:spcPts val="400"/>
              </a:spcBef>
              <a:buNone/>
            </a:pPr>
            <a:br>
              <a:rPr lang="de-DE" sz="1800" dirty="0"/>
            </a:br>
            <a:endParaRPr lang="de-DE" sz="1800" dirty="0"/>
          </a:p>
          <a:p>
            <a:pPr lvl="1">
              <a:spcBef>
                <a:spcPts val="400"/>
              </a:spcBef>
            </a:pPr>
            <a:r>
              <a:rPr lang="de-DE" sz="1800" dirty="0"/>
              <a:t>Eigenschaften weiterer Funktionen </a:t>
            </a:r>
            <a:br>
              <a:rPr lang="de-DE" sz="1800" dirty="0"/>
            </a:br>
            <a:r>
              <a:rPr lang="de-DE" sz="1800" dirty="0"/>
              <a:t>(nicht als Schwerpunkt)*</a:t>
            </a:r>
            <a:br>
              <a:rPr lang="de-DE" sz="1800" dirty="0"/>
            </a:br>
            <a:endParaRPr lang="de-DE" sz="1800" dirty="0"/>
          </a:p>
          <a:p>
            <a:pPr>
              <a:spcBef>
                <a:spcPts val="1200"/>
              </a:spcBef>
            </a:pPr>
            <a:r>
              <a:rPr lang="de-DE" sz="1800" b="1" dirty="0"/>
              <a:t>Geometrie</a:t>
            </a:r>
          </a:p>
          <a:p>
            <a:pPr lvl="1">
              <a:spcBef>
                <a:spcPts val="0"/>
              </a:spcBef>
            </a:pPr>
            <a:r>
              <a:rPr lang="de-DE" sz="1800" dirty="0"/>
              <a:t>Koordinatenform</a:t>
            </a:r>
          </a:p>
        </p:txBody>
      </p:sp>
      <p:sp>
        <p:nvSpPr>
          <p:cNvPr id="12" name="Inhaltsplatzhalter 5"/>
          <p:cNvSpPr>
            <a:spLocks noGrp="1"/>
          </p:cNvSpPr>
          <p:nvPr>
            <p:ph sz="quarter" idx="4294967295"/>
          </p:nvPr>
        </p:nvSpPr>
        <p:spPr>
          <a:xfrm>
            <a:off x="4645025" y="2852936"/>
            <a:ext cx="4463479" cy="268293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1800" b="1" dirty="0"/>
              <a:t>Stärkung der Analysis</a:t>
            </a:r>
            <a:r>
              <a:rPr lang="de-DE" sz="1800" dirty="0"/>
              <a:t> </a:t>
            </a:r>
          </a:p>
          <a:p>
            <a:pPr lvl="1">
              <a:spcBef>
                <a:spcPts val="0"/>
              </a:spcBef>
            </a:pPr>
            <a:r>
              <a:rPr lang="de-DE" sz="1800" dirty="0"/>
              <a:t>Sinusfunktionen als weiterer inhaltlicher Schwerpunkt*</a:t>
            </a:r>
          </a:p>
          <a:p>
            <a:pPr lvl="1"/>
            <a:r>
              <a:rPr lang="de-DE" sz="1800" dirty="0"/>
              <a:t>Eigenschaften weiterer Funktionen </a:t>
            </a:r>
            <a:br>
              <a:rPr lang="de-DE" sz="1800" dirty="0"/>
            </a:br>
            <a:r>
              <a:rPr lang="de-DE" sz="1800" dirty="0"/>
              <a:t>(nicht als Schwerpunkt)*</a:t>
            </a:r>
          </a:p>
          <a:p>
            <a:pPr lvl="1"/>
            <a:r>
              <a:rPr lang="de-DE" sz="1800" dirty="0"/>
              <a:t>Umkehrfunktion</a:t>
            </a:r>
          </a:p>
          <a:p>
            <a:pPr>
              <a:spcBef>
                <a:spcPts val="1200"/>
              </a:spcBef>
            </a:pPr>
            <a:r>
              <a:rPr lang="de-DE" sz="1800" b="1" dirty="0"/>
              <a:t>Stochastik</a:t>
            </a:r>
          </a:p>
          <a:p>
            <a:pPr lvl="1"/>
            <a:r>
              <a:rPr lang="de-DE" sz="1800" dirty="0"/>
              <a:t>Prognose- und Konfidenzintervalle </a:t>
            </a:r>
            <a:r>
              <a:rPr lang="de-DE" sz="1600" dirty="0"/>
              <a:t>(vgl. Folie 17)</a:t>
            </a:r>
            <a:endParaRPr lang="de-DE" sz="1800" dirty="0"/>
          </a:p>
        </p:txBody>
      </p:sp>
      <p:sp>
        <p:nvSpPr>
          <p:cNvPr id="13" name="Textplatzhalter 4"/>
          <p:cNvSpPr txBox="1">
            <a:spLocks/>
          </p:cNvSpPr>
          <p:nvPr/>
        </p:nvSpPr>
        <p:spPr>
          <a:xfrm>
            <a:off x="4658727" y="2348880"/>
            <a:ext cx="4041775" cy="5460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de-DE" sz="2000" dirty="0"/>
              <a:t>Veränderungen im Leistungskurs</a:t>
            </a:r>
          </a:p>
        </p:txBody>
      </p:sp>
      <p:sp>
        <p:nvSpPr>
          <p:cNvPr id="14" name="Textplatzhalter 2"/>
          <p:cNvSpPr txBox="1">
            <a:spLocks/>
          </p:cNvSpPr>
          <p:nvPr/>
        </p:nvSpPr>
        <p:spPr bwMode="auto">
          <a:xfrm>
            <a:off x="451168" y="2348880"/>
            <a:ext cx="4040188" cy="5460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de-DE" sz="2000" dirty="0"/>
              <a:t>Veränderungen im Grundkurs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46477" y="1628800"/>
            <a:ext cx="8235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70C0"/>
                </a:solidFill>
              </a:rPr>
              <a:t>Keine Kompetenzerwartungen zu Matrizen, Zustandsvektoren und stochastischen Prozessen</a:t>
            </a:r>
          </a:p>
        </p:txBody>
      </p:sp>
      <p:sp>
        <p:nvSpPr>
          <p:cNvPr id="17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636501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Stärkung der Analysis im GK und LK: Funktionsklassen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700808"/>
                <a:ext cx="8820472" cy="4320480"/>
              </a:xfrm>
              <a:noFill/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200"/>
                  </a:spcAft>
                  <a:buNone/>
                </a:pPr>
                <a:r>
                  <a:rPr lang="de-DE" sz="2000" b="1" dirty="0"/>
                  <a:t>Funktionen in den inhaltlichen Schwerpunkten der </a:t>
                </a:r>
                <a:r>
                  <a:rPr lang="de-DE" sz="2000" b="1" u="sng" dirty="0"/>
                  <a:t>Qualifikationsphase</a:t>
                </a:r>
                <a:r>
                  <a:rPr lang="de-DE" sz="2000" b="1" dirty="0"/>
                  <a:t>:</a:t>
                </a:r>
              </a:p>
              <a:p>
                <a:pPr marL="0" indent="0">
                  <a:buNone/>
                </a:pPr>
                <a:r>
                  <a:rPr lang="de-DE" sz="1800" b="1" dirty="0"/>
                  <a:t>GK:</a:t>
                </a:r>
                <a:r>
                  <a:rPr lang="de-DE" sz="1800" dirty="0"/>
                  <a:t> ganzrationale Funktionen, Exponentialfunktionen </a:t>
                </a:r>
                <a:r>
                  <a:rPr lang="de-DE" sz="1800" b="1" dirty="0"/>
                  <a:t>ohne Einschränkung </a:t>
                </a:r>
                <a:br>
                  <a:rPr lang="de-DE" sz="1800" b="1" dirty="0"/>
                </a:br>
                <a:r>
                  <a:rPr lang="de-DE" sz="1800" b="1" dirty="0"/>
                  <a:t>       </a:t>
                </a:r>
                <a:r>
                  <a:rPr lang="de-DE" sz="1800" dirty="0"/>
                  <a:t>des Exponenten (</a:t>
                </a:r>
                <a:r>
                  <a:rPr lang="de-DE" sz="1600" dirty="0"/>
                  <a:t>wegen MMS und länderübergreifender Vereinbarungen)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de-DE" sz="1800" b="1" dirty="0"/>
                  <a:t>LK:</a:t>
                </a:r>
                <a:r>
                  <a:rPr lang="de-DE" sz="1800" dirty="0"/>
                  <a:t> ganzrationale Funktionen, Exponentialfunktionen, </a:t>
                </a:r>
                <a:r>
                  <a:rPr lang="de-DE" sz="1800" b="1" dirty="0"/>
                  <a:t>Sinusfunktionen der Form </a:t>
                </a:r>
                <a:br>
                  <a:rPr lang="de-DE" sz="1800" b="1" dirty="0"/>
                </a:br>
                <a:r>
                  <a:rPr lang="de-DE" sz="1800" b="1" dirty="0"/>
                  <a:t>                                                 sowie entsprechende </a:t>
                </a:r>
                <a:r>
                  <a:rPr lang="de-DE" sz="1800" b="1" dirty="0" err="1"/>
                  <a:t>Kosinusfunktionen</a:t>
                </a:r>
                <a:endParaRPr lang="de-DE" sz="1800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de-DE" sz="2000" dirty="0">
                    <a:solidFill>
                      <a:srgbClr val="0070C0"/>
                    </a:solidFill>
                  </a:rPr>
                  <a:t>Weitere Funktionen werden in jeweiligen Kompetenzerwartungen explizit erwähnt: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800" dirty="0">
                    <a:solidFill>
                      <a:srgbClr val="0070C0"/>
                    </a:solidFill>
                  </a:rPr>
                  <a:t>        =&gt;  „nutzen die Eigenschaften von … zur Beantwortung von Fragestellungen,“ </a:t>
                </a:r>
              </a:p>
              <a:p>
                <a:pPr marL="0" indent="0">
                  <a:spcBef>
                    <a:spcPts val="800"/>
                  </a:spcBef>
                  <a:spcAft>
                    <a:spcPts val="600"/>
                  </a:spcAft>
                  <a:buNone/>
                </a:pPr>
                <a:r>
                  <a:rPr lang="de-DE" sz="1800" b="1" dirty="0"/>
                  <a:t>GK</a:t>
                </a:r>
                <a:r>
                  <a:rPr lang="de-DE" sz="1800" dirty="0"/>
                  <a:t>: </a:t>
                </a:r>
                <a:r>
                  <a:rPr lang="de-DE" sz="1800" b="1" dirty="0"/>
                  <a:t>ganzrationalen Funktionen, Exponentialfunktionen</a:t>
                </a:r>
                <a:r>
                  <a:rPr lang="de-DE" sz="1800" dirty="0"/>
                  <a:t>, Sinusfunktion,  </a:t>
                </a:r>
                <a:br>
                  <a:rPr lang="de-DE" sz="1800" dirty="0"/>
                </a:br>
                <a:r>
                  <a:rPr lang="de-DE" sz="1800" dirty="0"/>
                  <a:t>        </a:t>
                </a:r>
                <a:r>
                  <a:rPr lang="de-DE" sz="1800" dirty="0" err="1">
                    <a:solidFill>
                      <a:schemeClr val="tx1"/>
                    </a:solidFill>
                  </a:rPr>
                  <a:t>Kosinusfunktion</a:t>
                </a:r>
                <a:r>
                  <a:rPr lang="de-DE" sz="1800" dirty="0">
                    <a:solidFill>
                      <a:schemeClr val="tx1"/>
                    </a:solidFill>
                  </a:rPr>
                  <a:t>, Potenzfunktionen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de-DE" sz="1800" dirty="0">
                    <a:solidFill>
                      <a:schemeClr val="tx1"/>
                    </a:solidFill>
                  </a:rPr>
                  <a:t> und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box>
                  </m:oMath>
                </a14:m>
                <a:r>
                  <a:rPr lang="de-DE" sz="1800" dirty="0">
                    <a:solidFill>
                      <a:schemeClr val="tx1"/>
                    </a:solidFill>
                  </a:rPr>
                  <a:t>  sowie Transformationen dieser Funktionen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de-DE" sz="1800" b="1" dirty="0"/>
                  <a:t>LK</a:t>
                </a:r>
                <a:r>
                  <a:rPr lang="de-DE" sz="1800" dirty="0"/>
                  <a:t>: </a:t>
                </a:r>
                <a:r>
                  <a:rPr lang="de-DE" sz="1800" b="1" dirty="0"/>
                  <a:t>ganzrationalen Funktionen, Exponentialfunktionen, Sinusfunktionen</a:t>
                </a:r>
                <a:r>
                  <a:rPr lang="de-DE" sz="1800" dirty="0"/>
                  <a:t>, </a:t>
                </a:r>
                <a:br>
                  <a:rPr lang="de-DE" sz="1800" b="1" dirty="0"/>
                </a:br>
                <a:r>
                  <a:rPr lang="de-DE" sz="1800" b="1" dirty="0"/>
                  <a:t>      </a:t>
                </a:r>
                <a:r>
                  <a:rPr lang="de-DE" sz="1800" b="1" dirty="0" err="1"/>
                  <a:t>Kosinusfunktionen</a:t>
                </a:r>
                <a:r>
                  <a:rPr lang="de-DE" sz="1800" dirty="0"/>
                  <a:t>, natürliche Logarithmusfunktion und Potenzfunktionen </a:t>
                </a:r>
                <a:br>
                  <a:rPr lang="de-DE" sz="1800" dirty="0"/>
                </a:br>
                <a:r>
                  <a:rPr lang="de-DE" sz="1800" dirty="0"/>
                  <a:t>      mit rationalen Exponenten sowie Transformationen dieser Funktionen</a:t>
                </a:r>
              </a:p>
              <a:p>
                <a:pPr marL="0" indent="0">
                  <a:spcBef>
                    <a:spcPts val="400"/>
                  </a:spcBef>
                  <a:buNone/>
                </a:pPr>
                <a:r>
                  <a:rPr lang="de-DE" sz="1400" dirty="0">
                    <a:solidFill>
                      <a:schemeClr val="bg1">
                        <a:lumMod val="50000"/>
                      </a:schemeClr>
                    </a:solidFill>
                  </a:rPr>
                  <a:t>(Eigenschaften: Verlauf des Graphen, Definitions- u. Wertebereich, Nullstellen, Symmetrie, Verhalten für                )</a:t>
                </a:r>
              </a:p>
            </p:txBody>
          </p:sp>
        </mc:Choice>
        <mc:Fallback xmlns="">
          <p:sp>
            <p:nvSpPr>
              <p:cNvPr id="8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00808"/>
                <a:ext cx="8820472" cy="4320480"/>
              </a:xfrm>
              <a:blipFill>
                <a:blip r:embed="rId4"/>
                <a:stretch>
                  <a:fillRect l="-691" t="-705" r="-691" b="-19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/>
          <p:cNvSpPr/>
          <p:nvPr/>
        </p:nvSpPr>
        <p:spPr>
          <a:xfrm>
            <a:off x="323528" y="1700808"/>
            <a:ext cx="8229600" cy="16561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705239"/>
              </p:ext>
            </p:extLst>
          </p:nvPr>
        </p:nvGraphicFramePr>
        <p:xfrm>
          <a:off x="7956376" y="5814849"/>
          <a:ext cx="592153" cy="17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2937" imgH="164957" progId="Equation.DSMT4">
                  <p:embed/>
                </p:oleObj>
              </mc:Choice>
              <mc:Fallback>
                <p:oleObj name="Equation" r:id="rId5" imgW="532937" imgH="164957" progId="Equation.DSMT4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5814849"/>
                        <a:ext cx="592153" cy="177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417847"/>
              </p:ext>
            </p:extLst>
          </p:nvPr>
        </p:nvGraphicFramePr>
        <p:xfrm>
          <a:off x="735873" y="3019255"/>
          <a:ext cx="2179943" cy="33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100" imgH="228600" progId="Equation.DSMT4">
                  <p:embed/>
                </p:oleObj>
              </mc:Choice>
              <mc:Fallback>
                <p:oleObj name="Equation" r:id="rId7" imgW="1562100" imgH="228600" progId="Equation.DSMT4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73" y="3019255"/>
                        <a:ext cx="2179943" cy="337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57258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36" y="1341438"/>
            <a:ext cx="8229600" cy="3587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sz="3200" dirty="0">
                <a:latin typeface="+mn-lt"/>
                <a:ea typeface="+mn-ea"/>
                <a:cs typeface="+mn-cs"/>
              </a:rPr>
              <a:t>KLP </a:t>
            </a:r>
            <a:r>
              <a:rPr lang="de-DE" altLang="de-DE" sz="3200" dirty="0" err="1">
                <a:latin typeface="+mn-lt"/>
                <a:ea typeface="+mn-ea"/>
                <a:cs typeface="+mn-cs"/>
              </a:rPr>
              <a:t>GOSt</a:t>
            </a:r>
            <a:r>
              <a:rPr lang="de-DE" altLang="de-DE" sz="3200" dirty="0">
                <a:latin typeface="+mn-lt"/>
                <a:ea typeface="+mn-ea"/>
                <a:cs typeface="+mn-cs"/>
              </a:rPr>
              <a:t> – Novellierung in 3 Phasen</a:t>
            </a:r>
            <a:br>
              <a:rPr lang="de-DE" altLang="de-DE" sz="2800" dirty="0">
                <a:latin typeface="+mn-lt"/>
              </a:rPr>
            </a:br>
            <a:endParaRPr lang="de-DE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endParaRPr lang="de-DE" altLang="de-DE" sz="2600" dirty="0"/>
          </a:p>
          <a:p>
            <a:pPr marL="514350" marR="0" lvl="0" indent="-51435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AutoNum type="arabicPeriod"/>
              <a:tabLst>
                <a:tab pos="914400" algn="l"/>
              </a:tabLst>
              <a:defRPr/>
            </a:pPr>
            <a:r>
              <a:rPr lang="de-DE" altLang="de-DE" sz="2600" dirty="0"/>
              <a:t>Phase: KLP Biologie, Chemie, Physik</a:t>
            </a:r>
          </a:p>
          <a:p>
            <a:pPr marL="85725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de-DE" altLang="de-DE" sz="1800" dirty="0"/>
              <a:t>Inkraftsetzung 01.08.2022</a:t>
            </a:r>
          </a:p>
          <a:p>
            <a:pPr marL="400050" lvl="1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altLang="de-DE" sz="1800" dirty="0"/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AutoNum type="arabicPeriod"/>
              <a:tabLst>
                <a:tab pos="914400" algn="l"/>
              </a:tabLst>
              <a:defRPr/>
            </a:pPr>
            <a:r>
              <a:rPr lang="de-DE" altLang="de-DE" sz="2600" dirty="0"/>
              <a:t>Phase: KLP Deutsch, Mathematik, Englisch, Französisch</a:t>
            </a:r>
          </a:p>
          <a:p>
            <a:pPr marL="85725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de-DE" altLang="de-DE" sz="1800" dirty="0"/>
              <a:t>Inkraftsetzung gepl. 01.08.2023</a:t>
            </a:r>
          </a:p>
          <a:p>
            <a:pPr marL="400050" lvl="1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altLang="de-DE" sz="1800" dirty="0"/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AutoNum type="arabicPeriod"/>
              <a:tabLst>
                <a:tab pos="914400" algn="l"/>
              </a:tabLst>
              <a:defRPr/>
            </a:pPr>
            <a:r>
              <a:rPr lang="de-DE" altLang="de-DE" sz="2600" dirty="0"/>
              <a:t>Phase: übrige Fächer der Aufgabenfelder</a:t>
            </a:r>
            <a:endParaRPr lang="de-DE" altLang="de-DE" sz="1900" dirty="0"/>
          </a:p>
          <a:p>
            <a:pPr marL="85725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de-DE" sz="1800" dirty="0"/>
              <a:t>Inkraftsetzung gepl. 01.08.2025</a:t>
            </a:r>
          </a:p>
          <a:p>
            <a:pPr marL="85725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de-DE" sz="1800" dirty="0"/>
              <a:t>Implementation Schuljahr 2025/26</a:t>
            </a:r>
          </a:p>
          <a:p>
            <a:pPr marL="857250" lvl="1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de-DE" sz="1800" dirty="0"/>
              <a:t>Aufsteigende Wirksamkeit beginnend mit </a:t>
            </a:r>
            <a:r>
              <a:rPr lang="de-DE" sz="1800" dirty="0" err="1"/>
              <a:t>EPh</a:t>
            </a:r>
            <a:r>
              <a:rPr lang="de-DE" sz="1800" dirty="0"/>
              <a:t> ab 01.08.2026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464461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Weitere Stärkung der Analysis im Leistungskurs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700808"/>
                <a:ext cx="8147248" cy="4104456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de-DE" sz="2000" dirty="0"/>
                  <a:t>Umkehrfunktionen im Leistungskurs (Neu!) </a:t>
                </a:r>
              </a:p>
              <a:p>
                <a:pPr lvl="1">
                  <a:spcAft>
                    <a:spcPts val="300"/>
                  </a:spcAft>
                  <a:buFont typeface="Courier New" panose="02070309020205020404" pitchFamily="49" charset="0"/>
                  <a:buChar char="o"/>
                </a:pPr>
                <a:r>
                  <a:rPr lang="de-DE" sz="1800" dirty="0"/>
                  <a:t>Umkehrbarkeit </a:t>
                </a:r>
                <a:r>
                  <a:rPr lang="de-DE" sz="1600" dirty="0"/>
                  <a:t>(zu jedem Funktionswert gehört genau ein Ausgangswert)</a:t>
                </a:r>
                <a:endParaRPr lang="de-DE" sz="1800" dirty="0"/>
              </a:p>
              <a:p>
                <a:pPr lvl="1">
                  <a:spcAft>
                    <a:spcPts val="300"/>
                  </a:spcAft>
                  <a:buFont typeface="Courier New" panose="02070309020205020404" pitchFamily="49" charset="0"/>
                  <a:buChar char="o"/>
                </a:pPr>
                <a:r>
                  <a:rPr lang="de-DE" sz="1800" dirty="0"/>
                  <a:t>Graphen von Funktion und Umkehrfunktion </a:t>
                </a:r>
                <a:r>
                  <a:rPr lang="de-DE" sz="1600" dirty="0"/>
                  <a:t>(Spiegelung an der Geraden y = x)</a:t>
                </a:r>
              </a:p>
              <a:p>
                <a:pPr lvl="1">
                  <a:spcAft>
                    <a:spcPts val="300"/>
                  </a:spcAft>
                  <a:buFont typeface="Courier New" panose="02070309020205020404" pitchFamily="49" charset="0"/>
                  <a:buChar char="o"/>
                </a:pPr>
                <a:r>
                  <a:rPr lang="de-DE" sz="1800" dirty="0"/>
                  <a:t>Definitions- und Wertebereich</a:t>
                </a:r>
              </a:p>
              <a:p>
                <a:pPr lvl="1">
                  <a:spcAft>
                    <a:spcPts val="300"/>
                  </a:spcAft>
                  <a:buFont typeface="Courier New" panose="02070309020205020404" pitchFamily="49" charset="0"/>
                  <a:buChar char="o"/>
                </a:pPr>
                <a:r>
                  <a:rPr lang="de-DE" sz="1800" dirty="0"/>
                  <a:t>Term der Umkehrfunktion in einfachen Fällen </a:t>
                </a:r>
                <a:br>
                  <a:rPr lang="de-DE" sz="1800" dirty="0"/>
                </a:br>
                <a:r>
                  <a:rPr lang="de-DE" sz="1800" dirty="0"/>
                  <a:t>insbesondere für                 und    </a:t>
                </a:r>
                <a:r>
                  <a:rPr lang="de-DE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r>
                  <a:rPr lang="de-DE" sz="1800" dirty="0">
                    <a:solidFill>
                      <a:schemeClr val="tx1"/>
                    </a:solidFill>
                  </a:rPr>
                  <a:t>    sowie                 </a:t>
                </a:r>
                <a:r>
                  <a:rPr lang="de-DE" sz="1800" dirty="0"/>
                  <a:t>und  f(x) = </a:t>
                </a:r>
                <a:r>
                  <a:rPr lang="de-DE" sz="1800" dirty="0" err="1"/>
                  <a:t>ln</a:t>
                </a:r>
                <a:r>
                  <a:rPr lang="de-DE" sz="1800" dirty="0"/>
                  <a:t>(x)</a:t>
                </a:r>
                <a:endParaRPr lang="de-DE" dirty="0"/>
              </a:p>
            </p:txBody>
          </p:sp>
        </mc:Choice>
        <mc:Fallback xmlns="">
          <p:sp>
            <p:nvSpPr>
              <p:cNvPr id="8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700808"/>
                <a:ext cx="8147248" cy="4104456"/>
              </a:xfrm>
              <a:blipFill>
                <a:blip r:embed="rId4"/>
                <a:stretch>
                  <a:fillRect l="-674" t="-7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870870"/>
              </p:ext>
            </p:extLst>
          </p:nvPr>
        </p:nvGraphicFramePr>
        <p:xfrm>
          <a:off x="2988342" y="3464247"/>
          <a:ext cx="811157" cy="35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8720" imgH="241200" progId="Equation.DSMT4">
                  <p:embed/>
                </p:oleObj>
              </mc:Choice>
              <mc:Fallback>
                <p:oleObj name="Equation" r:id="rId5" imgW="558720" imgH="241200" progId="Equation.DSMT4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8342" y="3464247"/>
                        <a:ext cx="811157" cy="350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973465"/>
              </p:ext>
            </p:extLst>
          </p:nvPr>
        </p:nvGraphicFramePr>
        <p:xfrm>
          <a:off x="4262702" y="3478902"/>
          <a:ext cx="877688" cy="336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228600" progId="Equation.DSMT4">
                  <p:embed/>
                </p:oleObj>
              </mc:Choice>
              <mc:Fallback>
                <p:oleObj name="Equation" r:id="rId7" imgW="596880" imgH="228600" progId="Equation.DSMT4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2702" y="3478902"/>
                        <a:ext cx="877688" cy="336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02369"/>
              </p:ext>
            </p:extLst>
          </p:nvPr>
        </p:nvGraphicFramePr>
        <p:xfrm>
          <a:off x="5757581" y="3478901"/>
          <a:ext cx="792088" cy="34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720" imgH="241200" progId="Equation.DSMT4">
                  <p:embed/>
                </p:oleObj>
              </mc:Choice>
              <mc:Fallback>
                <p:oleObj name="Equation" r:id="rId9" imgW="558720" imgH="241200" progId="Equation.DSMT4">
                  <p:embed/>
                  <p:pic>
                    <p:nvPicPr>
                      <p:cNvPr id="12" name="Objek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57581" y="3478901"/>
                        <a:ext cx="792088" cy="34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232279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Exemplarische Vernetzung: Die Sinusfunktion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96944" cy="420506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800" b="1" dirty="0">
                <a:solidFill>
                  <a:srgbClr val="0032C0"/>
                </a:solidFill>
              </a:rPr>
              <a:t>KLP Sekundarstufe I (E-Kurs [GE/SE, HS], RS sowie GY weitergehend)  </a:t>
            </a:r>
            <a:br>
              <a:rPr lang="de-DE" sz="1800" b="1" dirty="0">
                <a:solidFill>
                  <a:srgbClr val="0032C0"/>
                </a:solidFill>
              </a:rPr>
            </a:br>
            <a:r>
              <a:rPr lang="de-DE" sz="1800" b="1" dirty="0">
                <a:solidFill>
                  <a:srgbClr val="0032C0"/>
                </a:solidFill>
              </a:rPr>
              <a:t> </a:t>
            </a:r>
            <a:r>
              <a:rPr lang="de-DE" sz="1800" dirty="0">
                <a:solidFill>
                  <a:srgbClr val="0032C0"/>
                </a:solidFill>
              </a:rPr>
              <a:t>„beschreiben unter Anwendung digitaler Mathewerkzeuge periodische Vorgänge mithilfe von Sinusfunktionen der Form </a:t>
            </a:r>
            <a:r>
              <a:rPr lang="de-DE" sz="1800" dirty="0">
                <a:solidFill>
                  <a:srgbClr val="0070C0"/>
                </a:solidFill>
              </a:rPr>
              <a:t>                               “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1800" b="1" dirty="0"/>
              <a:t>Einführungsphase</a:t>
            </a:r>
            <a:r>
              <a:rPr lang="de-DE" sz="1800" dirty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dirty="0"/>
              <a:t>„wenden Transformationen bezüglich beider Achsen auf Funktionen (ganzrationale Funktionen, Sinusfunktion) an und deuten die zugehörigen Parameter“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800" b="1" dirty="0"/>
              <a:t>Grundkurs</a:t>
            </a:r>
            <a:r>
              <a:rPr lang="de-DE" sz="1800" dirty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dirty="0"/>
              <a:t>Ableitung ohne Hilfsmittel für die Sinus- und  </a:t>
            </a:r>
            <a:r>
              <a:rPr lang="de-DE" sz="1800" dirty="0" err="1"/>
              <a:t>Kosinusfunktion</a:t>
            </a:r>
            <a:r>
              <a:rPr lang="de-DE" sz="1800" dirty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dirty="0"/>
              <a:t>„nutzen die Eigenschaften […] der Sinusfunktion, der </a:t>
            </a:r>
            <a:r>
              <a:rPr lang="de-DE" sz="1800" dirty="0" err="1"/>
              <a:t>Kosinusfunktion</a:t>
            </a:r>
            <a:r>
              <a:rPr lang="de-DE" sz="1800" dirty="0"/>
              <a:t> […] sowie der Transformationen dieser Funktionen zur Beantwortung von Fragestellungen“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800" b="1" dirty="0"/>
              <a:t>Leistungskurs:</a:t>
            </a:r>
          </a:p>
          <a:p>
            <a:pPr>
              <a:spcBef>
                <a:spcPts val="0"/>
              </a:spcBef>
            </a:pPr>
            <a:r>
              <a:rPr lang="de-DE" sz="1800" dirty="0"/>
              <a:t>Sinusfunktionen in den inhaltlichen Schwerpunkten (=&gt; umfassende Behandlung)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077695"/>
              </p:ext>
            </p:extLst>
          </p:nvPr>
        </p:nvGraphicFramePr>
        <p:xfrm>
          <a:off x="4169428" y="2214461"/>
          <a:ext cx="1583755" cy="29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203040" progId="Equation.DSMT4">
                  <p:embed/>
                </p:oleObj>
              </mc:Choice>
              <mc:Fallback>
                <p:oleObj name="Equation" r:id="rId3" imgW="1079280" imgH="203040" progId="Equation.DSMT4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9428" y="2214461"/>
                        <a:ext cx="1583755" cy="298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4288162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Die wichtigsten Veränderungen in der Geometrie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23528" y="1844824"/>
            <a:ext cx="8712968" cy="41044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000" b="1" dirty="0"/>
              <a:t>Grundkurs: </a:t>
            </a:r>
            <a:r>
              <a:rPr lang="de-DE" sz="2000" dirty="0"/>
              <a:t>Koordinatenform und </a:t>
            </a:r>
            <a:r>
              <a:rPr lang="de-DE" sz="2000" dirty="0" err="1"/>
              <a:t>Normalenvektor</a:t>
            </a:r>
            <a:r>
              <a:rPr lang="de-DE" sz="2000" dirty="0"/>
              <a:t> für Ebenen (Neu im GK!)</a:t>
            </a:r>
            <a:endParaRPr lang="de-DE" sz="2400" dirty="0"/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800" dirty="0"/>
              <a:t>Gründe für die Koordinatenform im Grundkurs: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800" dirty="0"/>
              <a:t>vereinfachte Rechnungen (mit und ohne Hilfsmittel)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800" dirty="0"/>
              <a:t>Punktproben ohne Gleichungssystem (leicht) möglich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800" dirty="0"/>
              <a:t>parallele Ebenen sind leicht zu prüfen/ermitteln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800" dirty="0" err="1"/>
              <a:t>Normalenvektor</a:t>
            </a:r>
            <a:r>
              <a:rPr lang="de-DE" sz="1800" dirty="0"/>
              <a:t> ermöglicht weitere Winkelberechnungen =&gt; Anwendungen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800" dirty="0"/>
              <a:t>ermöglicht Spiegelung von Punkten an Ebenen in einfachen Fällen </a:t>
            </a:r>
            <a:br>
              <a:rPr lang="de-DE" sz="1800" dirty="0"/>
            </a:br>
            <a:endParaRPr lang="de-DE" sz="1800" dirty="0"/>
          </a:p>
          <a:p>
            <a:pPr marL="400050">
              <a:spcBef>
                <a:spcPts val="600"/>
              </a:spcBef>
              <a:spcAft>
                <a:spcPts val="600"/>
              </a:spcAft>
            </a:pPr>
            <a:r>
              <a:rPr lang="de-DE" sz="2000" b="1" dirty="0"/>
              <a:t>Leistungskurs: </a:t>
            </a:r>
            <a:r>
              <a:rPr lang="de-DE" sz="2000" dirty="0"/>
              <a:t>Spiegelungen von Punkten und Objekten an Ebenen                  </a:t>
            </a:r>
            <a:endParaRPr lang="de-DE" sz="1600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126887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Die wichtigsten Neuerungen in der Stochastik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3924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de-DE" sz="2000" b="1" dirty="0"/>
              <a:t>Grundkurs und Leistungskurs: Formale Schreibweisen (Neu!)</a:t>
            </a:r>
            <a:endParaRPr lang="de-DE" sz="2000" dirty="0"/>
          </a:p>
          <a:p>
            <a:pPr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800" dirty="0"/>
              <a:t>„untersuchen und beurteilen Stichproben mithilfe von Lage- und Streumaßen, </a:t>
            </a:r>
            <a:r>
              <a:rPr lang="de-DE" sz="1800" b="1" dirty="0"/>
              <a:t>und verwenden das Summenzeichen</a:t>
            </a:r>
            <a:r>
              <a:rPr lang="de-DE" sz="1800" dirty="0"/>
              <a:t>, “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600" dirty="0"/>
              <a:t>z.B. als Schreibweise für Mittelwert, Erwartungswert, Varianz, Standardabweichung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600" dirty="0"/>
              <a:t>z.B. für die Wahrscheinlichkeit eines Ereignisses:</a:t>
            </a:r>
            <a:br>
              <a:rPr lang="de-DE" sz="1400" dirty="0"/>
            </a:br>
            <a:endParaRPr lang="de-DE" sz="1400" dirty="0"/>
          </a:p>
          <a:p>
            <a:pPr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800" dirty="0"/>
              <a:t>„bestimmen das Gegenereignis     , verknüpfen Ereignisse durch die Operationen A\B, A∩B, A∪B  und bestimmen die  zugehörigen Wahrscheinlichkeiten“ </a:t>
            </a:r>
          </a:p>
          <a:p>
            <a:pPr>
              <a:spcBef>
                <a:spcPts val="1200"/>
              </a:spcBef>
            </a:pPr>
            <a:r>
              <a:rPr lang="de-DE" sz="2000" b="1" dirty="0"/>
              <a:t>Leistungskurs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/>
              <a:t>Prognose- und Konfidenzintervalle </a:t>
            </a:r>
            <a:r>
              <a:rPr lang="de-DE" sz="2000" u="sng" dirty="0"/>
              <a:t>anstelle</a:t>
            </a:r>
            <a:r>
              <a:rPr lang="de-DE" sz="2000" dirty="0"/>
              <a:t> von Hypothesentests </a:t>
            </a:r>
            <a:br>
              <a:rPr lang="de-DE" sz="2000" dirty="0"/>
            </a:br>
            <a:endParaRPr lang="de-DE" sz="1600" dirty="0"/>
          </a:p>
          <a:p>
            <a:pPr>
              <a:spcBef>
                <a:spcPts val="600"/>
              </a:spcBef>
            </a:pPr>
            <a:r>
              <a:rPr lang="de-DE" sz="1600" b="1" dirty="0"/>
              <a:t>Hinweis für den Grundkurs: </a:t>
            </a:r>
            <a:r>
              <a:rPr lang="de-DE" sz="1600" dirty="0"/>
              <a:t>Die „alte“ Kompetenzerwartung „schließen anhand einer vorgegebenen Entscheidungsregel…“ ist nicht mehr enthalten 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(Grund: Wechsel im LK)</a:t>
            </a:r>
            <a:endParaRPr lang="de-DE" sz="1600" dirty="0"/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de-DE" sz="20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551809"/>
              </p:ext>
            </p:extLst>
          </p:nvPr>
        </p:nvGraphicFramePr>
        <p:xfrm>
          <a:off x="4223111" y="3345179"/>
          <a:ext cx="218986" cy="273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90440" progId="Equation.DSMT4">
                  <p:embed/>
                </p:oleObj>
              </mc:Choice>
              <mc:Fallback>
                <p:oleObj name="Equation" r:id="rId3" imgW="152280" imgH="190440" progId="Equation.DSMT4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3111" y="3345179"/>
                        <a:ext cx="218986" cy="273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344110"/>
              </p:ext>
            </p:extLst>
          </p:nvPr>
        </p:nvGraphicFramePr>
        <p:xfrm>
          <a:off x="5762683" y="2830634"/>
          <a:ext cx="269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92080" imgH="457200" progId="Equation.DSMT4">
                  <p:embed/>
                </p:oleObj>
              </mc:Choice>
              <mc:Fallback>
                <p:oleObj name="Equation" r:id="rId5" imgW="2692080" imgH="457200" progId="Equation.DSMT4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2683" y="2830634"/>
                        <a:ext cx="2692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968597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Exemplarische Vernetzung: Kombinatorik im KLP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08154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000" b="1" dirty="0">
                <a:solidFill>
                  <a:srgbClr val="0070C0"/>
                </a:solidFill>
              </a:rPr>
              <a:t>KLP Sekundarstufe I </a:t>
            </a:r>
            <a:r>
              <a:rPr lang="de-DE" sz="2000" dirty="0">
                <a:solidFill>
                  <a:srgbClr val="0070C0"/>
                </a:solidFill>
              </a:rPr>
              <a:t>(E-Kurs [GE/SE, HS], RS und GY)</a:t>
            </a:r>
            <a:r>
              <a:rPr lang="de-DE" sz="2000" b="1" dirty="0">
                <a:solidFill>
                  <a:srgbClr val="0070C0"/>
                </a:solidFill>
              </a:rPr>
              <a:t>:</a:t>
            </a:r>
            <a:br>
              <a:rPr lang="de-DE" sz="2000" b="1" dirty="0">
                <a:solidFill>
                  <a:srgbClr val="0070C0"/>
                </a:solidFill>
              </a:rPr>
            </a:br>
            <a:r>
              <a:rPr lang="de-DE" sz="1800" b="1" dirty="0">
                <a:solidFill>
                  <a:srgbClr val="0070C0"/>
                </a:solidFill>
              </a:rPr>
              <a:t> </a:t>
            </a:r>
            <a:r>
              <a:rPr lang="de-DE" sz="1800" dirty="0">
                <a:solidFill>
                  <a:srgbClr val="0070C0"/>
                </a:solidFill>
              </a:rPr>
              <a:t>„führen in konkreten Situationen kombinatorische Überlegungen durch, um die Anzahl der jeweiligen Möglichkeiten zu bestimmen“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2000" b="1" dirty="0"/>
              <a:t>GK/LK-S(4):</a:t>
            </a:r>
            <a:r>
              <a:rPr lang="de-DE" sz="2000" dirty="0"/>
              <a:t> </a:t>
            </a:r>
            <a:r>
              <a:rPr lang="de-DE" sz="1800" dirty="0"/>
              <a:t>„verwenden Urnenmodelle (Ziehen mit und ohne Zurücklegen) zur Beschreibung von Zufallsprozessen und zur Berechnung von Wahrscheinlichkeiten“ </a:t>
            </a:r>
            <a:br>
              <a:rPr lang="de-DE" sz="1800" dirty="0"/>
            </a:b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(konkretisiert, vgl. KLP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GOSt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Mathematik, 2013, S. 26)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DE" sz="2000" b="1" dirty="0"/>
              <a:t>LK-S(6):</a:t>
            </a:r>
            <a:r>
              <a:rPr lang="de-DE" sz="1800" dirty="0"/>
              <a:t> „erklären die kombinatorische Bedeutung des Binomialkoeffizienten und berechnen diesen in einfachen Fällen auch ohne Hilfsmittel“</a:t>
            </a:r>
            <a:br>
              <a:rPr lang="de-DE" sz="1800" dirty="0"/>
            </a:b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(konkretisiert, vgl. KLP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GOSt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Mathematik, 2013, S. 34)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1800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15366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Exemplarische Bezüge zum Medienkompetenzrahmen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568952" cy="42921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dirty="0"/>
              <a:t>Ope-13: entscheiden situationsangemessen über den Einsatz mathematischer Hilfsmittel und digitaler Mathematikwerkzeuge und wählen diese begründet aus,</a:t>
            </a:r>
            <a:br>
              <a:rPr lang="de-DE" sz="1800" dirty="0"/>
            </a:br>
            <a:r>
              <a:rPr lang="de-DE" sz="1400" dirty="0">
                <a:solidFill>
                  <a:srgbClr val="0070C0"/>
                </a:solidFill>
              </a:rPr>
              <a:t>=&gt; MKR 1.1: Medienausstattung; MKR 1.2: Digitale Werkzeuge, MKR 5.4: Selbstregulierte Mediennutzung</a:t>
            </a:r>
            <a:endParaRPr lang="de-DE" sz="16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dirty="0"/>
              <a:t>Ope-10: recherchieren Informationen und Daten aus Medienangeboten (Printmedien, Internet und Formelsammlungen) und reflektieren diese kritisch,</a:t>
            </a:r>
            <a:br>
              <a:rPr lang="de-DE" sz="1800" dirty="0"/>
            </a:br>
            <a:r>
              <a:rPr lang="de-DE" sz="1400" dirty="0">
                <a:solidFill>
                  <a:srgbClr val="0070C0"/>
                </a:solidFill>
              </a:rPr>
              <a:t>=&gt; MKR 2.1: Informationsrecherche</a:t>
            </a:r>
            <a:endParaRPr lang="de-DE" sz="16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dirty="0"/>
              <a:t>Kom-1: erfassen, strukturieren und formalisieren Informationen aus zunehmend komplexen mathematikhaltigen analogen und digitalen Quellen … </a:t>
            </a:r>
            <a:br>
              <a:rPr lang="de-DE" sz="1800" dirty="0"/>
            </a:br>
            <a:r>
              <a:rPr lang="de-DE" sz="1400" dirty="0">
                <a:solidFill>
                  <a:srgbClr val="0070C0"/>
                </a:solidFill>
              </a:rPr>
              <a:t>=&gt; MKR 2.2: Informationsauswertung </a:t>
            </a:r>
            <a:endParaRPr lang="de-DE" sz="16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dirty="0"/>
              <a:t>Kom-10: konzipieren, erstellen und präsentieren analoge und digitale Lernprodukte,</a:t>
            </a:r>
            <a:br>
              <a:rPr lang="de-DE" sz="1800" dirty="0"/>
            </a:br>
            <a:r>
              <a:rPr lang="de-DE" sz="1400" dirty="0">
                <a:solidFill>
                  <a:srgbClr val="0070C0"/>
                </a:solidFill>
              </a:rPr>
              <a:t>=&gt; MKR 4.1: Medienproduktion und Präsentation; MKR 4.2: Gestaltungsmittel; </a:t>
            </a:r>
            <a:br>
              <a:rPr lang="de-DE" sz="1400" dirty="0">
                <a:solidFill>
                  <a:srgbClr val="0070C0"/>
                </a:solidFill>
              </a:rPr>
            </a:br>
            <a:r>
              <a:rPr lang="de-DE" sz="1400" dirty="0">
                <a:solidFill>
                  <a:srgbClr val="0070C0"/>
                </a:solidFill>
              </a:rPr>
              <a:t>     MKR 4.3: Quellendokumentation</a:t>
            </a:r>
            <a:endParaRPr lang="de-DE" sz="16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dirty="0"/>
              <a:t>GK-G(7)/LK-G(6): erläutern ein algorithmisches Lösungsverfahren für lineare Gleichungssysteme, </a:t>
            </a:r>
            <a:br>
              <a:rPr lang="de-DE" sz="1800" dirty="0"/>
            </a:br>
            <a:r>
              <a:rPr lang="de-DE" sz="1400" dirty="0">
                <a:solidFill>
                  <a:srgbClr val="0070C0"/>
                </a:solidFill>
              </a:rPr>
              <a:t>=&gt; MKR 6.2: Algorithmen erkennen</a:t>
            </a:r>
            <a:endParaRPr lang="de-DE" sz="16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de-DE" sz="18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de-DE" sz="1800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4213691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dirty="0"/>
              <a:t>Integration der Leitlinie „Bildung für nachhaltige Entwicklung“</a:t>
            </a:r>
            <a:endParaRPr lang="de-DE" altLang="de-DE" sz="24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93776" y="1628800"/>
            <a:ext cx="8568952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2000" b="1" dirty="0"/>
              <a:t>Auch der Mathematikunterricht der Oberstufe kann einen Beitrag zur Erreichung der Ziele der Bildung für nachhaltige Entwicklung leisten.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02" y="2276872"/>
            <a:ext cx="7178452" cy="356248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3608" y="5839353"/>
            <a:ext cx="5090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Abbildung: Leitlinie Bildung für nachhaltige Entwicklung, Heft 9052, MSB, 2019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4653240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dirty="0"/>
              <a:t>Integration der Leitlinie „Bildung für nachhaltige Entwicklung“</a:t>
            </a:r>
            <a:endParaRPr lang="de-DE" altLang="de-DE" sz="24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95536" y="1641340"/>
            <a:ext cx="8496944" cy="437994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/>
              <a:t>Durch die Auswahl entsprechender Kontexte für Modellierungen und Aufgabenstellungen können die Schülerinnen und Schüler für die Ziele der nachhaltigen Entwicklung sensibilisiert werden.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dirty="0">
                <a:solidFill>
                  <a:srgbClr val="0070C0"/>
                </a:solidFill>
              </a:rPr>
              <a:t>(z.B.: Bevölkerungswachstum, Flächenverbrauch, Wasserreserven, Anreicherung von Giftstoffen, radioaktiver Zerfall, Abbau von klimawirksamem FCKW in der Atmosphäre , CO</a:t>
            </a:r>
            <a:r>
              <a:rPr lang="de-DE" sz="1800" baseline="-25000" dirty="0">
                <a:solidFill>
                  <a:srgbClr val="0070C0"/>
                </a:solidFill>
              </a:rPr>
              <a:t>2</a:t>
            </a:r>
            <a:r>
              <a:rPr lang="de-DE" sz="1800" dirty="0">
                <a:solidFill>
                  <a:srgbClr val="0070C0"/>
                </a:solidFill>
              </a:rPr>
              <a:t> – Ausstoß, Temperaturanstieg der Atmosphäre…)</a:t>
            </a:r>
            <a:endParaRPr lang="de-DE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b="1" dirty="0"/>
              <a:t>GK-A(10)/LK-A(11)</a:t>
            </a:r>
            <a:r>
              <a:rPr lang="de-DE" sz="1800" dirty="0"/>
              <a:t>: verwenden Exponentialfunktionen zur Beschreibung von begrenzten und unbegrenzten Wachstums- sowie Zerfallsvorgängen und beurteilen die Qualität der Modellierung,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b="1" dirty="0"/>
              <a:t>GK-A(20)/LK-A(23)</a:t>
            </a:r>
            <a:r>
              <a:rPr lang="de-DE" sz="1800" dirty="0"/>
              <a:t>: lösen innermathematische </a:t>
            </a:r>
            <a:br>
              <a:rPr lang="de-DE" sz="1800" dirty="0"/>
            </a:br>
            <a:r>
              <a:rPr lang="de-DE" sz="1800" dirty="0"/>
              <a:t>und anwendungsbezogene Problemstellungen </a:t>
            </a:r>
            <a:br>
              <a:rPr lang="de-DE" sz="1800" dirty="0"/>
            </a:br>
            <a:r>
              <a:rPr lang="de-DE" sz="1800" dirty="0"/>
              <a:t>mithilfe von ganzrationalen Funktionen, …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b="1" dirty="0"/>
              <a:t>GK/LK-S(1)</a:t>
            </a:r>
            <a:r>
              <a:rPr lang="de-DE" sz="1800" dirty="0"/>
              <a:t>: planen und beurteilen </a:t>
            </a:r>
            <a:br>
              <a:rPr lang="de-DE" sz="1800" dirty="0"/>
            </a:br>
            <a:r>
              <a:rPr lang="de-DE" sz="1800" dirty="0"/>
              <a:t>statistische Erhebungen …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285" y="4149080"/>
            <a:ext cx="3419515" cy="169701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658224" y="5839353"/>
            <a:ext cx="5090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Abbildung: Leitlinie Bildung für nachhaltige Entwicklung, Heft 9052, MSB, 2019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564614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Integration der „Impulse 2020 - für </a:t>
            </a:r>
            <a:r>
              <a:rPr lang="de-DE" sz="2800" dirty="0" err="1"/>
              <a:t>queeres</a:t>
            </a:r>
            <a:r>
              <a:rPr lang="de-DE" sz="2800" dirty="0"/>
              <a:t> Leben“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301608" cy="403244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de-DE" sz="2000" dirty="0"/>
              <a:t>Bei der Auswahl von Kontexten für Modellierungen und Aufgabenstellungen sollten die Möglichkeiten unterschiedlicher Lebensweisen und Orientierungen sensibel berücksichtigt werden.</a:t>
            </a:r>
          </a:p>
          <a:p>
            <a:pPr marL="0" indent="0" algn="just">
              <a:spcBef>
                <a:spcPts val="0"/>
              </a:spcBef>
              <a:buNone/>
            </a:pPr>
            <a:endParaRPr lang="de-DE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b="1" dirty="0"/>
              <a:t>GK-S(6)/LK-S(7): </a:t>
            </a:r>
            <a:r>
              <a:rPr lang="de-DE" sz="1800" dirty="0"/>
              <a:t>beschreiben mehrstufige Zufallsexperimente mithilfe von Baumdiagrammen und </a:t>
            </a:r>
            <a:r>
              <a:rPr lang="de-DE" sz="1800" dirty="0" err="1"/>
              <a:t>Vierfeldertafeln</a:t>
            </a:r>
            <a:r>
              <a:rPr lang="de-DE" sz="1800" dirty="0"/>
              <a:t> und berechnen damit Wahrscheinlichkeiten,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800" b="1" dirty="0"/>
              <a:t>LK-S(17)</a:t>
            </a:r>
            <a:r>
              <a:rPr lang="de-DE" sz="1800" dirty="0"/>
              <a:t>: ermitteln auf Grundlage einer relativen Häufigkeit ein Konfidenzintervall für den Parameter p einer binomialverteilten Zufallsgröße und interpretieren das Ergebnis im Sachkontext</a:t>
            </a:r>
            <a:endParaRPr lang="de-DE" sz="1600" dirty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de-DE" sz="2000" b="1" dirty="0"/>
              <a:t>Beispiel</a:t>
            </a:r>
            <a:r>
              <a:rPr lang="de-DE" sz="2000" b="1"/>
              <a:t>: „Weiblich“ und „männlich“ </a:t>
            </a:r>
            <a:r>
              <a:rPr lang="de-DE" sz="2000" b="1" dirty="0"/>
              <a:t>sollten nicht als komplementär betrachtet werden. </a:t>
            </a:r>
            <a:r>
              <a:rPr lang="de-DE" sz="2000" dirty="0"/>
              <a:t>Die Komplementärmenge von „weiblich“ sollte „nicht weiblich“ sein.</a:t>
            </a:r>
            <a:endParaRPr lang="de-DE" sz="2400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318717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MMS im Unterricht – MMS/WTR im schriftl. Abitur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23528" y="1628800"/>
            <a:ext cx="8784976" cy="44644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sz="2400" dirty="0"/>
              <a:t>MMS im Mathematikunterricht der gymnasialen Oberstufe</a:t>
            </a:r>
            <a:endParaRPr lang="de-DE" sz="2400" dirty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2100" dirty="0"/>
              <a:t>Ein MMS ist im Unterricht verpflichtend einzusetzen (vgl. KLP).</a:t>
            </a:r>
            <a:br>
              <a:rPr lang="de-DE" sz="1900" dirty="0"/>
            </a:br>
            <a:r>
              <a:rPr lang="de-DE" sz="1700" dirty="0"/>
              <a:t>(mindestens phasenweise mit Laptopwagen, </a:t>
            </a:r>
            <a:r>
              <a:rPr lang="de-DE" sz="1700" dirty="0" err="1"/>
              <a:t>Tabletkoffer</a:t>
            </a:r>
            <a:r>
              <a:rPr lang="de-DE" sz="1700" dirty="0"/>
              <a:t>, PC-Raum…)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2100" dirty="0"/>
              <a:t>Ein </a:t>
            </a:r>
            <a:r>
              <a:rPr lang="de-DE" sz="2100" b="1" dirty="0"/>
              <a:t>MMS bietet viele Möglichkeiten und Chancen, </a:t>
            </a:r>
            <a:r>
              <a:rPr lang="de-DE" sz="2100" dirty="0"/>
              <a:t>die genutzt werden sollten. </a:t>
            </a:r>
            <a:r>
              <a:rPr lang="de-DE" sz="1900" dirty="0"/>
              <a:t>(Veranschaulichung, Entlastung des Unterrichts von teilweise fehleranfälligen Rechnungen, Kontrollen, realitätsnahe Kontexte mit komplexen Funktionen, dynamische Darstellungen)</a:t>
            </a:r>
            <a:endParaRPr lang="de-DE" sz="17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2400" dirty="0"/>
              <a:t>MMS bzw. WTR in der schriftlichen Abiturprüfung </a:t>
            </a:r>
          </a:p>
          <a:p>
            <a:pPr marL="457200" lvl="1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de-DE" sz="2100" dirty="0"/>
              <a:t>Für den Prüfungsteil B in der schriftlichen Abiturprüfung ab dem Prüfungsjahr 2026 wählen die Schulen als digitales Werkzeug </a:t>
            </a:r>
            <a:r>
              <a:rPr lang="de-DE" sz="2100" b="1" dirty="0"/>
              <a:t>entweder MMS oder einfache WTR</a:t>
            </a:r>
            <a:r>
              <a:rPr lang="de-DE" sz="2100" dirty="0"/>
              <a:t>.</a:t>
            </a:r>
            <a:br>
              <a:rPr lang="de-DE" sz="2100" dirty="0"/>
            </a:br>
            <a:r>
              <a:rPr lang="de-DE" sz="1600" dirty="0"/>
              <a:t>(vgl. Schulmail vom 23.09.2022)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de-DE" sz="1900" dirty="0"/>
              <a:t>Das gewählte Werkzeug muss im Unterricht eingeführt und in Klausuren verwendet werden.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de-DE" sz="1900" dirty="0"/>
              <a:t>Die Funktionalität des WTR muss ab dem Prüfungsjahr 2026 der auf Standardsicherung.nrw.de angegebenen Funktionalität entsprechen. („IQB-WTR“)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de-DE" sz="1900" dirty="0"/>
              <a:t>Die Funktionalität des MMS muss ab dem Prüfungsjahr </a:t>
            </a:r>
            <a:r>
              <a:rPr lang="de-DE" sz="1900" b="1" dirty="0"/>
              <a:t>2029</a:t>
            </a:r>
            <a:r>
              <a:rPr lang="de-DE" sz="1900" dirty="0"/>
              <a:t> der auf Standardsicherung.nrw.de angegebenen Funktionalität entsprechen. („IQB-MMS“) (vorher keine Einschränkung)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24213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dirty="0">
                <a:latin typeface="+mn-lt"/>
                <a:ea typeface="+mn-ea"/>
                <a:cs typeface="+mn-cs"/>
              </a:rPr>
              <a:t>Merkmale</a:t>
            </a:r>
            <a:r>
              <a:rPr lang="de-DE" sz="3200" dirty="0">
                <a:latin typeface="+mn-lt"/>
                <a:ea typeface="+mn-ea"/>
                <a:cs typeface="+mn-cs"/>
              </a:rPr>
              <a:t> von Kernlehrplänen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321075"/>
          </a:xfrm>
        </p:spPr>
        <p:txBody>
          <a:bodyPr rtlCol="0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r>
              <a:rPr lang="de-DE" sz="2600" dirty="0"/>
              <a:t>Schulformbezogene Vorgabe zu erzielender Lernergebnisse </a:t>
            </a:r>
          </a:p>
          <a:p>
            <a:pPr marR="0" lvl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Wissen und Können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Abbildung einer Progression der zu erzielenden Lernergebnisse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Stufung in Einführungsphase und Qualifikationsphase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Beschränkung auf einen fachlichen Kern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 err="1"/>
              <a:t>Obligatorik</a:t>
            </a:r>
            <a:r>
              <a:rPr lang="de-DE" sz="2600" dirty="0"/>
              <a:t> für etwa ¾ der zur Verfügung stehenden Unterrichtszeit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Verzicht auf Vorgaben zur unterrichtlichen Umsetzung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Gestaltungs- und Umsetzungspflicht der Schulen u. Lehrkräfte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488300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Dokument mit </a:t>
            </a:r>
            <a:r>
              <a:rPr lang="de-DE" sz="2800" dirty="0" err="1"/>
              <a:t>mathem</a:t>
            </a:r>
            <a:r>
              <a:rPr lang="de-DE" sz="2800" dirty="0"/>
              <a:t>. Formeln im schriftl. Abitur/ZKE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23528" y="1628800"/>
            <a:ext cx="8784976" cy="44644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Kontext des ländergemeinsamen Abituraufgabenpools wurde ein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 mit mathematischen Formeln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erarbeitet.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Formeldokument mit diesen Inhalten ist in NRW als Hilfsmittel für die Bearbeitung der schriftlichen Abituraufgaben im Fach Mathematik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 dem Abitur 2026 zugelassen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 der ZKE Mathematik ab 2024).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 dem Abitur 2027 ist dieses Formeldokument verpflichtend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 der ZKE Mathematik ab 2025).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Andere Formelsammlungen sind dann nicht mehr zulässig.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Formeldokument abrufbar unter: </a:t>
            </a:r>
          </a:p>
          <a:p>
            <a:pPr marL="35718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dirty="0">
                <a:hlinkClick r:id="rId3"/>
              </a:rPr>
              <a:t>Standardsicherung NRW - Zentralabitur </a:t>
            </a:r>
            <a:r>
              <a:rPr lang="de-DE" sz="2400" dirty="0" err="1">
                <a:hlinkClick r:id="rId3"/>
              </a:rPr>
              <a:t>GOSt</a:t>
            </a:r>
            <a:r>
              <a:rPr lang="de-DE" sz="2400" dirty="0">
                <a:hlinkClick r:id="rId3"/>
              </a:rPr>
              <a:t> – Fach Mathematik</a:t>
            </a:r>
            <a:r>
              <a:rPr lang="de-DE" sz="2400" dirty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de-DE" sz="1900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667175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Vorgaben Zentralabitur und ZKE Mathematik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23528" y="1628800"/>
            <a:ext cx="8784976" cy="44644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Vorgaben Abitur ab 2026 und ZKE ab 2024 werden an den neuen KLP angepasst: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de-DE" sz="2000" dirty="0">
                <a:hlinkClick r:id="rId3"/>
              </a:rPr>
              <a:t>Standardsicherung NRW - Zentralabitur </a:t>
            </a:r>
            <a:r>
              <a:rPr lang="de-DE" sz="2000" dirty="0" err="1">
                <a:hlinkClick r:id="rId3"/>
              </a:rPr>
              <a:t>GOSt</a:t>
            </a:r>
            <a:r>
              <a:rPr lang="de-DE" sz="2000" dirty="0">
                <a:hlinkClick r:id="rId3"/>
              </a:rPr>
              <a:t> – Fach Mathematik</a:t>
            </a:r>
            <a:r>
              <a:rPr lang="de-DE" sz="2000" dirty="0"/>
              <a:t>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de-DE" sz="2000" dirty="0">
                <a:hlinkClick r:id="rId4"/>
              </a:rPr>
              <a:t>Standardsicherung NRW – Zentrale Klausuren S II – Fach Mathematik</a:t>
            </a:r>
            <a:r>
              <a:rPr lang="de-DE" sz="2000" dirty="0"/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Wichtige Neuerungen bei der ZKE ab 2024: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zwei Aufgabensätze (einfacher WTR und MMS/CAS)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Differentialrechnung mit Extrem- und Wendepunkten 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hilfsmittelfreien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Teil (Teil A) ist neben dem Inhaltsfeld Funktionen und Analysis nun das Teilgebiet Analytische Geometrie und Lineare Algebra (anstelle von Stochastik) relevant.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Teil B enthält weiterhin zwei Aufgaben zum Inhaltsfeld Funktionen und Analysis.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de-DE" sz="1900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4080822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Unterstützungsmaterialien</a:t>
            </a:r>
            <a:endParaRPr lang="de-DE" altLang="de-DE" sz="28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4644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de-DE" sz="2400" dirty="0"/>
              <a:t>Eine beispielhafte Übersicht über Unterrichtsvorhaben für einen schulinternen Lehrplan (</a:t>
            </a:r>
            <a:r>
              <a:rPr lang="de-DE" sz="2400" b="1" dirty="0"/>
              <a:t>Beispiel-SILP</a:t>
            </a:r>
            <a:r>
              <a:rPr lang="de-DE" sz="2400" dirty="0"/>
              <a:t>) wird erarbeitet.</a:t>
            </a:r>
            <a:endParaRPr lang="de-DE" sz="2400" dirty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900" dirty="0"/>
              <a:t>Die Übersicht über Unterrichtsvorhaben der Einführungsphase wird zeitnah im </a:t>
            </a:r>
            <a:r>
              <a:rPr lang="de-DE" sz="1900" dirty="0">
                <a:solidFill>
                  <a:srgbClr val="0070C0"/>
                </a:solidFill>
              </a:rPr>
              <a:t>Lehrplannavigator</a:t>
            </a:r>
            <a:r>
              <a:rPr lang="de-DE" sz="1900" dirty="0"/>
              <a:t> veröffentlicht werden.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de-DE" sz="1900" dirty="0"/>
              <a:t>Die Übersicht zur Qualifikationsphase werden im nächsten Schuljahr dort veröffentlicht.</a:t>
            </a:r>
            <a:endParaRPr lang="de-DE" sz="16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2400" dirty="0"/>
              <a:t>Weitere </a:t>
            </a:r>
            <a:r>
              <a:rPr lang="de-DE" sz="2400" b="1" dirty="0"/>
              <a:t>Unterstützungs-</a:t>
            </a:r>
            <a:r>
              <a:rPr lang="de-DE" sz="2400" dirty="0"/>
              <a:t> / Unterrichtsmaterialien werden parallel erarbeitet und voraussichtlich im August/September veröffentlicht. Dies sind: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DE" sz="1900" dirty="0"/>
              <a:t>Einführung der ganzrationalen Funktionen mithilfe des MMS in der EF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DE" sz="1900" dirty="0"/>
              <a:t>Beschreibung periodischer Vorgänge mithilfe der Sinusfunktion als Einstieg in das Themengebiet der Transformationen in der EF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DE" sz="1900" dirty="0"/>
              <a:t>Modellierung des Anstiegs des Meeresspiegels (</a:t>
            </a:r>
            <a:r>
              <a:rPr lang="de-DE" sz="1900" b="1" dirty="0"/>
              <a:t>=&gt; BNE</a:t>
            </a:r>
            <a:r>
              <a:rPr lang="de-DE" sz="1900" dirty="0"/>
              <a:t>) im Rahmen von Steckbriefaufgaben mit ganzrationalen Zahlen (QP) sowie im Rahmen des exponentiellen Wachstums (QP)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DE" sz="1900" dirty="0"/>
              <a:t>Prognose- und Konfidenzintervalle im Leistungskurs (Inhaltsfeld Stochastik)</a:t>
            </a:r>
            <a:endParaRPr lang="de-DE" sz="16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2400" dirty="0"/>
              <a:t>Die</a:t>
            </a:r>
            <a:r>
              <a:rPr lang="de-DE" sz="2400" i="1" dirty="0"/>
              <a:t> </a:t>
            </a:r>
            <a:r>
              <a:rPr lang="de-DE" sz="2400" dirty="0"/>
              <a:t>Entwicklung weiterer Materialien ist geplant. 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4038221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de-DE" sz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755576" y="270892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/>
            <a:r>
              <a:rPr lang="de-DE" dirty="0"/>
              <a:t>Vielen Dank für </a:t>
            </a:r>
            <a:r>
              <a:rPr lang="de-DE"/>
              <a:t>die Aufmerksamkeit!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41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dirty="0">
                <a:latin typeface="+mn-lt"/>
                <a:ea typeface="+mn-ea"/>
                <a:cs typeface="+mn-cs"/>
              </a:rPr>
              <a:t>Funktionen</a:t>
            </a:r>
            <a:r>
              <a:rPr lang="de-DE" sz="3200" dirty="0">
                <a:latin typeface="+mn-lt"/>
                <a:ea typeface="+mn-ea"/>
                <a:cs typeface="+mn-cs"/>
              </a:rPr>
              <a:t> von Kernlehrplänen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177059"/>
          </a:xfr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r>
              <a:rPr lang="de-DE" sz="2600" dirty="0"/>
              <a:t>Festlegung landesweit gültiger Standards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R="0" lvl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Qualitätssicherung schulischer Bildung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Zielklarheit unterrichtsfachlichen Handelns</a:t>
            </a:r>
          </a:p>
          <a:p>
            <a:pPr marR="0" lvl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2600" dirty="0"/>
              <a:t>Vergleichbarkeit unterrichtsfachlicher Bildung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1800" dirty="0"/>
              <a:t>Herstellung von Anschlussfähigkeit </a:t>
            </a:r>
            <a:r>
              <a:rPr lang="de-DE" sz="1600" dirty="0"/>
              <a:t>(Schulstufe, Schulform)</a:t>
            </a:r>
            <a:r>
              <a:rPr lang="de-DE" sz="1800" dirty="0"/>
              <a:t>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1800" dirty="0"/>
              <a:t>Herstellung von Verbindlichkeit und Verlässlichkeit für alle an Schule Beteiligte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r>
              <a:rPr lang="de-DE" sz="1800" dirty="0"/>
              <a:t>Grundlage für Abschlüsse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sz="1800" dirty="0"/>
          </a:p>
          <a:p>
            <a:pPr marR="0" lvl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24619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641" y="974392"/>
            <a:ext cx="8229600" cy="358775"/>
          </a:xfrm>
        </p:spPr>
        <p:txBody>
          <a:bodyPr/>
          <a:lstStyle/>
          <a:p>
            <a:r>
              <a:rPr lang="de-DE" sz="2400" b="1" dirty="0"/>
              <a:t>Einordnung der Kernlehrpläne als ein Teil der Vorgaben</a:t>
            </a:r>
          </a:p>
        </p:txBody>
      </p:sp>
      <p:sp>
        <p:nvSpPr>
          <p:cNvPr id="4" name="Flussdiagramm: Mehrere Dokumente 3"/>
          <p:cNvSpPr/>
          <p:nvPr/>
        </p:nvSpPr>
        <p:spPr>
          <a:xfrm>
            <a:off x="6683367" y="2804592"/>
            <a:ext cx="1941744" cy="2144464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Lehr- und Kernlehrpläne</a:t>
            </a:r>
          </a:p>
        </p:txBody>
      </p:sp>
      <p:graphicFrame>
        <p:nvGraphicFramePr>
          <p:cNvPr id="3" name="Diagramm 2"/>
          <p:cNvGraphicFramePr/>
          <p:nvPr/>
        </p:nvGraphicFramePr>
        <p:xfrm>
          <a:off x="168640" y="1628800"/>
          <a:ext cx="6514727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31824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dirty="0">
                <a:latin typeface="+mn-lt"/>
                <a:ea typeface="+mn-ea"/>
                <a:cs typeface="+mn-cs"/>
              </a:rPr>
              <a:t>Prämissen</a:t>
            </a:r>
            <a:r>
              <a:rPr lang="de-DE" sz="3200" dirty="0">
                <a:latin typeface="+mn-lt"/>
                <a:ea typeface="+mn-ea"/>
                <a:cs typeface="+mn-cs"/>
              </a:rPr>
              <a:t> der Kernlehrplannovelle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49067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Anpassung an zeitgemäße Anforderungen sowie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Sicherstellung der Zukunftsfähigkeit unterrichtsfachlicher Bildung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Landesseitige Umsetzung bzw. Vorbereitung auf bundesweite Vorgaben (Kultusministerkonferenz)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Fachangemessene Berücksichtigung von übergreifenden Bildungs- und Erziehungszielen sowie Querschnittsaufgaben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sz="2600" dirty="0"/>
              <a:t>Angleichung von Struktur und Systematik der Kernlehrpläne über die Fächer/ Aufgabenfelder, Schulstufen, Schulformen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73238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dirty="0">
                <a:latin typeface="+mn-lt"/>
                <a:ea typeface="+mn-ea"/>
                <a:cs typeface="+mn-cs"/>
              </a:rPr>
              <a:t>Prämissen der Kernlehrplannovelle (I/III)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105051"/>
          </a:xfrm>
        </p:spPr>
        <p:txBody>
          <a:bodyPr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r>
              <a:rPr lang="de-DE" sz="2600" dirty="0">
                <a:solidFill>
                  <a:srgbClr val="FF0000"/>
                </a:solidFill>
              </a:rPr>
              <a:t>Bsp.</a:t>
            </a:r>
            <a:r>
              <a:rPr lang="de-DE" sz="2600" dirty="0"/>
              <a:t> Landesseitige Umsetzung bzw. Vorbereitung auf bundesweite Vorgaben (Kultusministerkonferenz)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r>
              <a:rPr lang="de-DE" sz="2600" dirty="0"/>
              <a:t>=&gt; Einsetzbarkeit unveränderter Abiturpoolaufgaben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sz="26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endParaRPr lang="de-DE" sz="26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Implementationsauftakt der neuen Kernlehrpläne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den Fächern Deutsch, Englisch, Französisch und Mathematik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792768967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4557</Words>
  <PresentationFormat>Bildschirmpräsentation (4:3)</PresentationFormat>
  <Paragraphs>624</Paragraphs>
  <Slides>53</Slides>
  <Notes>45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62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QUA-LiS_Vorlage_weiss</vt:lpstr>
      <vt:lpstr>Equation</vt:lpstr>
      <vt:lpstr>      Kernlehrpläne für die Gymnasiale Oberstufe an Gymnasium, Gesamtschule, Weiterbildungskolleg/ Abendgymnasium  Dienstbesprechung zum Implementationsauftakt </vt:lpstr>
      <vt:lpstr>Gliederung</vt:lpstr>
      <vt:lpstr>Gliederung</vt:lpstr>
      <vt:lpstr>KLP GOSt – Novellierung in 3 Phasen </vt:lpstr>
      <vt:lpstr>Merkmale von Kernlehrplänen</vt:lpstr>
      <vt:lpstr>Funktionen von Kernlehrplänen</vt:lpstr>
      <vt:lpstr>Einordnung der Kernlehrpläne als ein Teil der Vorgaben</vt:lpstr>
      <vt:lpstr>Prämissen der Kernlehrplannovelle</vt:lpstr>
      <vt:lpstr>Prämissen der Kernlehrplannovelle (I/III)</vt:lpstr>
      <vt:lpstr>Prämissen der Kernlehrplannovelle (II/III)</vt:lpstr>
      <vt:lpstr>Prämissen der Kernlehrplannovelle (III/III)</vt:lpstr>
      <vt:lpstr>Gliederungsmerkmale der Kernlehrpläne</vt:lpstr>
      <vt:lpstr>Grundgliederung der KLP (grob, fächerübergr.)</vt:lpstr>
      <vt:lpstr>Grundgliederung der KLP (grob, fächerübergr.)</vt:lpstr>
      <vt:lpstr>Gliederung</vt:lpstr>
      <vt:lpstr>Implementationsphasen</vt:lpstr>
      <vt:lpstr>Implementationsphasen</vt:lpstr>
      <vt:lpstr>Aufgabe und Ziel der Implementation: §29 SchulG</vt:lpstr>
      <vt:lpstr>Aufgabe und Ziel der Implementation: §29 SchulG</vt:lpstr>
      <vt:lpstr>Aufgabe und Ziel der Implementation</vt:lpstr>
      <vt:lpstr>Zielsetzung von schuleigenen Vorgaben bzw. schulinternen Lehrplänen</vt:lpstr>
      <vt:lpstr>Gliederungsvorschlag für einen schulinternen Lehrplan</vt:lpstr>
      <vt:lpstr>Unterstützungsmaterial im Lehrplannavigator</vt:lpstr>
      <vt:lpstr>Unterstützungsmaterial im Lehrplannavigator</vt:lpstr>
      <vt:lpstr>Unterstützungsmaterial im Lehrplannavigator</vt:lpstr>
      <vt:lpstr>Gliederung</vt:lpstr>
      <vt:lpstr>Der KLP GOSt Mathematik</vt:lpstr>
      <vt:lpstr>Rahmenbedingungen des Faches Mathematik</vt:lpstr>
      <vt:lpstr>Gründe für die Novellierung des KLP GOSt</vt:lpstr>
      <vt:lpstr>Kernlehrplan Mathematik: Gliederung</vt:lpstr>
      <vt:lpstr>Die wichtigsten Kontinuitäten im KLP GOSt Mathematik</vt:lpstr>
      <vt:lpstr>Anknüpfung an die neuen KLP für die Sekundarstufe I</vt:lpstr>
      <vt:lpstr>Die Nutzung des MMS im Unterricht ist verpflichtend</vt:lpstr>
      <vt:lpstr>Die wichtigsten Neuerungen in der Einführungsphase</vt:lpstr>
      <vt:lpstr>Ausgestaltung der inhaltlichen Schwerpunkte</vt:lpstr>
      <vt:lpstr>Beispiel: Inhaltliche Schwerpunkte Analysis EF</vt:lpstr>
      <vt:lpstr>Beispiel: Inhaltliche Schwerpunkte Analysis EF</vt:lpstr>
      <vt:lpstr>Die wichtigsten Neuerungen in der Qualifikationsphase</vt:lpstr>
      <vt:lpstr>Stärkung der Analysis im GK und LK: Funktionsklassen</vt:lpstr>
      <vt:lpstr>Weitere Stärkung der Analysis im Leistungskurs</vt:lpstr>
      <vt:lpstr>Exemplarische Vernetzung: Die Sinusfunktion</vt:lpstr>
      <vt:lpstr>Die wichtigsten Veränderungen in der Geometrie</vt:lpstr>
      <vt:lpstr>Die wichtigsten Neuerungen in der Stochastik</vt:lpstr>
      <vt:lpstr>Exemplarische Vernetzung: Kombinatorik im KLP</vt:lpstr>
      <vt:lpstr>Exemplarische Bezüge zum Medienkompetenzrahmen</vt:lpstr>
      <vt:lpstr>Integration der Leitlinie „Bildung für nachhaltige Entwicklung“</vt:lpstr>
      <vt:lpstr>Integration der Leitlinie „Bildung für nachhaltige Entwicklung“</vt:lpstr>
      <vt:lpstr>Integration der „Impulse 2020 - für queeres Leben“</vt:lpstr>
      <vt:lpstr>MMS im Unterricht – MMS/WTR im schriftl. Abitur</vt:lpstr>
      <vt:lpstr>Dokument mit mathem. Formeln im schriftl. Abitur/ZKE</vt:lpstr>
      <vt:lpstr>Vorgaben Zentralabitur und ZKE Mathematik</vt:lpstr>
      <vt:lpstr>Unterstützungsmaterialien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2019-06-06T11:00:18Z</dcterms:created>
  <dcterms:modified xsi:type="dcterms:W3CDTF">2023-06-22T11:24:19Z</dcterms:modified>
</cp:coreProperties>
</file>