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1" r:id="rId2"/>
  </p:sldMasterIdLst>
  <p:notesMasterIdLst>
    <p:notesMasterId r:id="rId55"/>
  </p:notesMasterIdLst>
  <p:handoutMasterIdLst>
    <p:handoutMasterId r:id="rId56"/>
  </p:handoutMasterIdLst>
  <p:sldIdLst>
    <p:sldId id="600" r:id="rId3"/>
    <p:sldId id="601" r:id="rId4"/>
    <p:sldId id="602" r:id="rId5"/>
    <p:sldId id="603" r:id="rId6"/>
    <p:sldId id="604" r:id="rId7"/>
    <p:sldId id="605" r:id="rId8"/>
    <p:sldId id="606" r:id="rId9"/>
    <p:sldId id="607"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58" r:id="rId25"/>
    <p:sldId id="659" r:id="rId26"/>
    <p:sldId id="625" r:id="rId27"/>
    <p:sldId id="546" r:id="rId28"/>
    <p:sldId id="479" r:id="rId29"/>
    <p:sldId id="579" r:id="rId30"/>
    <p:sldId id="580" r:id="rId31"/>
    <p:sldId id="552" r:id="rId32"/>
    <p:sldId id="581" r:id="rId33"/>
    <p:sldId id="504" r:id="rId34"/>
    <p:sldId id="481" r:id="rId35"/>
    <p:sldId id="482" r:id="rId36"/>
    <p:sldId id="582" r:id="rId37"/>
    <p:sldId id="522" r:id="rId38"/>
    <p:sldId id="583" r:id="rId39"/>
    <p:sldId id="584" r:id="rId40"/>
    <p:sldId id="525" r:id="rId41"/>
    <p:sldId id="591" r:id="rId42"/>
    <p:sldId id="597" r:id="rId43"/>
    <p:sldId id="567" r:id="rId44"/>
    <p:sldId id="586" r:id="rId45"/>
    <p:sldId id="599" r:id="rId46"/>
    <p:sldId id="592" r:id="rId47"/>
    <p:sldId id="526" r:id="rId48"/>
    <p:sldId id="596" r:id="rId49"/>
    <p:sldId id="595" r:id="rId50"/>
    <p:sldId id="497" r:id="rId51"/>
    <p:sldId id="587" r:id="rId52"/>
    <p:sldId id="498" r:id="rId53"/>
    <p:sldId id="590" r:id="rId5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0D8E8"/>
    <a:srgbClr val="E9EDF4"/>
    <a:srgbClr val="DA8F0B"/>
    <a:srgbClr val="FF9900"/>
    <a:srgbClr val="3399FF"/>
    <a:srgbClr val="DB820B"/>
    <a:srgbClr val="CC3300"/>
    <a:srgbClr val="D6E9D8"/>
    <a:srgbClr val="EFE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4D272-393C-4ABD-A60D-83A395D688D1}" v="3" dt="2023-06-22T08:57:25.05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3979" autoAdjust="0"/>
  </p:normalViewPr>
  <p:slideViewPr>
    <p:cSldViewPr showGuides="1">
      <p:cViewPr varScale="1">
        <p:scale>
          <a:sx n="112" d="100"/>
          <a:sy n="112" d="100"/>
        </p:scale>
        <p:origin x="1104" y="102"/>
      </p:cViewPr>
      <p:guideLst>
        <p:guide orient="horz" pos="2160"/>
        <p:guide pos="2880"/>
      </p:guideLst>
    </p:cSldViewPr>
  </p:slideViewPr>
  <p:notesTextViewPr>
    <p:cViewPr>
      <p:scale>
        <a:sx n="1" d="1"/>
        <a:sy n="1" d="1"/>
      </p:scale>
      <p:origin x="0" y="0"/>
    </p:cViewPr>
  </p:notesTextViewPr>
  <p:sorterViewPr>
    <p:cViewPr>
      <p:scale>
        <a:sx n="200" d="100"/>
        <a:sy n="200" d="100"/>
      </p:scale>
      <p:origin x="0" y="19056"/>
    </p:cViewPr>
  </p:sorterViewPr>
  <p:notesViewPr>
    <p:cSldViewPr>
      <p:cViewPr varScale="1">
        <p:scale>
          <a:sx n="77" d="100"/>
          <a:sy n="77" d="100"/>
        </p:scale>
        <p:origin x="3360"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A94D6-DF33-4DFD-8774-5BED01840DA7}"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de-DE"/>
        </a:p>
      </dgm:t>
    </dgm:pt>
    <dgm:pt modelId="{972D163A-ED4A-4805-AA86-D62328BE2909}">
      <dgm:prSet phldrT="[Text]"/>
      <dgm:spPr/>
      <dgm:t>
        <a:bodyPr/>
        <a:lstStyle/>
        <a:p>
          <a:r>
            <a:rPr lang="de-DE" dirty="0"/>
            <a:t>Grundlegend und rahmengebend</a:t>
          </a:r>
        </a:p>
        <a:p>
          <a:endParaRPr lang="de-DE" dirty="0"/>
        </a:p>
        <a:p>
          <a:r>
            <a:rPr lang="de-DE" dirty="0"/>
            <a:t>Weiterhin neben KLP verbindlich und zu berücksichtigen</a:t>
          </a:r>
        </a:p>
        <a:p>
          <a:endParaRPr lang="de-DE" dirty="0"/>
        </a:p>
        <a:p>
          <a:r>
            <a:rPr lang="de-DE" dirty="0"/>
            <a:t>Ggf. in KLP konkretisiert und ausgestaltet</a:t>
          </a:r>
        </a:p>
      </dgm:t>
    </dgm:pt>
    <dgm:pt modelId="{F97856E8-1DED-44A8-B16C-9E389A78CB9E}" type="parTrans" cxnId="{E1242A75-19BF-43EE-9AF6-ED0735AEC4FB}">
      <dgm:prSet/>
      <dgm:spPr/>
      <dgm:t>
        <a:bodyPr/>
        <a:lstStyle/>
        <a:p>
          <a:endParaRPr lang="de-DE"/>
        </a:p>
      </dgm:t>
    </dgm:pt>
    <dgm:pt modelId="{CC64CA40-BA1E-4D41-94BC-B9839E91FA55}" type="sibTrans" cxnId="{E1242A75-19BF-43EE-9AF6-ED0735AEC4FB}">
      <dgm:prSet/>
      <dgm:spPr/>
      <dgm:t>
        <a:bodyPr/>
        <a:lstStyle/>
        <a:p>
          <a:endParaRPr lang="de-DE"/>
        </a:p>
      </dgm:t>
    </dgm:pt>
    <dgm:pt modelId="{DB959090-1C39-40C7-BEBA-47397B24745B}">
      <dgm:prSet phldrT="[Text]" custT="1"/>
      <dgm:spPr/>
      <dgm:t>
        <a:bodyPr/>
        <a:lstStyle/>
        <a:p>
          <a:r>
            <a:rPr lang="de-DE" sz="1600" dirty="0"/>
            <a:t>SchulG NRW, Erlasse, Rechtsnormen</a:t>
          </a:r>
        </a:p>
      </dgm:t>
    </dgm:pt>
    <dgm:pt modelId="{277E80AC-2BBE-4053-830C-765C8544CC8F}" type="parTrans" cxnId="{7D0E4C99-5E7F-46B6-8F7D-FEBCF9AC0760}">
      <dgm:prSet/>
      <dgm:spPr/>
      <dgm:t>
        <a:bodyPr/>
        <a:lstStyle/>
        <a:p>
          <a:endParaRPr lang="de-DE"/>
        </a:p>
      </dgm:t>
    </dgm:pt>
    <dgm:pt modelId="{52813E6A-D4FA-4328-AB55-96DFF9F42D8C}" type="sibTrans" cxnId="{7D0E4C99-5E7F-46B6-8F7D-FEBCF9AC0760}">
      <dgm:prSet/>
      <dgm:spPr/>
      <dgm:t>
        <a:bodyPr/>
        <a:lstStyle/>
        <a:p>
          <a:endParaRPr lang="de-DE"/>
        </a:p>
      </dgm:t>
    </dgm:pt>
    <dgm:pt modelId="{441158F1-6DE3-4F77-8268-6DCDD9B96E2E}">
      <dgm:prSet phldrT="[Text]" custT="1"/>
      <dgm:spPr/>
      <dgm:t>
        <a:bodyPr/>
        <a:lstStyle/>
        <a:p>
          <a:r>
            <a:rPr lang="de-DE" sz="1600" dirty="0"/>
            <a:t>Prüfungsordnungen</a:t>
          </a:r>
        </a:p>
      </dgm:t>
    </dgm:pt>
    <dgm:pt modelId="{EEAB0087-712C-471E-8D2A-15857A567C6C}" type="parTrans" cxnId="{452D3326-FAB2-43CD-827A-C34AB0FEFAA8}">
      <dgm:prSet/>
      <dgm:spPr/>
      <dgm:t>
        <a:bodyPr/>
        <a:lstStyle/>
        <a:p>
          <a:endParaRPr lang="de-DE"/>
        </a:p>
      </dgm:t>
    </dgm:pt>
    <dgm:pt modelId="{E9EA3145-4BFA-43D8-944C-5888DAAFA372}" type="sibTrans" cxnId="{452D3326-FAB2-43CD-827A-C34AB0FEFAA8}">
      <dgm:prSet/>
      <dgm:spPr/>
      <dgm:t>
        <a:bodyPr/>
        <a:lstStyle/>
        <a:p>
          <a:endParaRPr lang="de-DE"/>
        </a:p>
      </dgm:t>
    </dgm:pt>
    <dgm:pt modelId="{7450B05E-C059-4894-84DD-7D5BE215D929}">
      <dgm:prSet phldrT="[Text]"/>
      <dgm:spPr/>
      <dgm:t>
        <a:bodyPr/>
        <a:lstStyle/>
        <a:p>
          <a:r>
            <a:rPr lang="de-DE" dirty="0"/>
            <a:t>In KLP landesspezifisch berücksichtigt bzw. überführt</a:t>
          </a:r>
        </a:p>
        <a:p>
          <a:r>
            <a:rPr lang="de-DE" dirty="0"/>
            <a:t>Umfassend in </a:t>
          </a:r>
          <a:r>
            <a:rPr lang="de-DE" dirty="0" err="1"/>
            <a:t>Obligatorik</a:t>
          </a:r>
          <a:r>
            <a:rPr lang="de-DE" dirty="0"/>
            <a:t> abgebildet. </a:t>
          </a:r>
        </a:p>
      </dgm:t>
    </dgm:pt>
    <dgm:pt modelId="{65A5CAD1-38DF-4229-B9E5-FA5B85343184}" type="parTrans" cxnId="{3511BC61-0889-41F2-AFBE-7EC131D8C54B}">
      <dgm:prSet/>
      <dgm:spPr/>
      <dgm:t>
        <a:bodyPr/>
        <a:lstStyle/>
        <a:p>
          <a:endParaRPr lang="de-DE"/>
        </a:p>
      </dgm:t>
    </dgm:pt>
    <dgm:pt modelId="{74A36051-0BC1-45F6-AEFE-176D9CC54E38}" type="sibTrans" cxnId="{3511BC61-0889-41F2-AFBE-7EC131D8C54B}">
      <dgm:prSet/>
      <dgm:spPr/>
      <dgm:t>
        <a:bodyPr/>
        <a:lstStyle/>
        <a:p>
          <a:endParaRPr lang="de-DE"/>
        </a:p>
      </dgm:t>
    </dgm:pt>
    <dgm:pt modelId="{72D49811-45A3-4CFB-8435-11F2C6F9D239}">
      <dgm:prSet phldrT="[Text]" custT="1"/>
      <dgm:spPr/>
      <dgm:t>
        <a:bodyPr/>
        <a:lstStyle/>
        <a:p>
          <a:r>
            <a:rPr lang="de-DE" sz="1600" dirty="0"/>
            <a:t>Bildungsstandards</a:t>
          </a:r>
        </a:p>
      </dgm:t>
    </dgm:pt>
    <dgm:pt modelId="{B50772BF-18E0-45BA-99CC-28DDDB029132}" type="parTrans" cxnId="{E127BEAB-CB8D-4E0E-B206-D5A927A80283}">
      <dgm:prSet/>
      <dgm:spPr/>
      <dgm:t>
        <a:bodyPr/>
        <a:lstStyle/>
        <a:p>
          <a:endParaRPr lang="de-DE"/>
        </a:p>
      </dgm:t>
    </dgm:pt>
    <dgm:pt modelId="{7E16543F-5DC9-40D6-8085-9A6E1B0FFF72}" type="sibTrans" cxnId="{E127BEAB-CB8D-4E0E-B206-D5A927A80283}">
      <dgm:prSet/>
      <dgm:spPr/>
      <dgm:t>
        <a:bodyPr/>
        <a:lstStyle/>
        <a:p>
          <a:endParaRPr lang="de-DE"/>
        </a:p>
      </dgm:t>
    </dgm:pt>
    <dgm:pt modelId="{AD946C23-2517-48CD-BFC2-91EA9ECDA35D}">
      <dgm:prSet phldrT="[Text]" custT="1"/>
      <dgm:spPr/>
      <dgm:t>
        <a:bodyPr/>
        <a:lstStyle/>
        <a:p>
          <a:r>
            <a:rPr lang="de-DE" sz="1600" dirty="0"/>
            <a:t>EPA (</a:t>
          </a:r>
          <a:r>
            <a:rPr lang="de-DE" sz="1600" dirty="0" err="1"/>
            <a:t>Einheitl</a:t>
          </a:r>
          <a:r>
            <a:rPr lang="de-DE" sz="1600" dirty="0"/>
            <a:t>. Prüfungsanforderungen Abitur)</a:t>
          </a:r>
        </a:p>
      </dgm:t>
    </dgm:pt>
    <dgm:pt modelId="{26360E96-970C-43DA-B560-95E188253B66}" type="parTrans" cxnId="{9DA92C71-B293-442D-8560-9F730CD74994}">
      <dgm:prSet/>
      <dgm:spPr/>
      <dgm:t>
        <a:bodyPr/>
        <a:lstStyle/>
        <a:p>
          <a:endParaRPr lang="de-DE"/>
        </a:p>
      </dgm:t>
    </dgm:pt>
    <dgm:pt modelId="{1E4ADAAA-67AD-44AE-B86D-02F65F6C6352}" type="sibTrans" cxnId="{9DA92C71-B293-442D-8560-9F730CD74994}">
      <dgm:prSet/>
      <dgm:spPr/>
      <dgm:t>
        <a:bodyPr/>
        <a:lstStyle/>
        <a:p>
          <a:endParaRPr lang="de-DE"/>
        </a:p>
      </dgm:t>
    </dgm:pt>
    <dgm:pt modelId="{B555AFCC-FCD4-4DB7-9D8B-8C37D7624782}">
      <dgm:prSet phldrT="[Text]" custT="1"/>
      <dgm:spPr/>
      <dgm:t>
        <a:bodyPr/>
        <a:lstStyle/>
        <a:p>
          <a:r>
            <a:rPr lang="de-DE" sz="1600" dirty="0"/>
            <a:t>Richtlinien, Rahmenvorgaben</a:t>
          </a:r>
        </a:p>
      </dgm:t>
    </dgm:pt>
    <dgm:pt modelId="{1B0D93C1-8CE6-4EA9-8A3B-23BBB9D1B88C}" type="parTrans" cxnId="{A42027E3-76EA-40BB-8B41-062F515B9B3B}">
      <dgm:prSet/>
      <dgm:spPr/>
      <dgm:t>
        <a:bodyPr/>
        <a:lstStyle/>
        <a:p>
          <a:endParaRPr lang="de-DE"/>
        </a:p>
      </dgm:t>
    </dgm:pt>
    <dgm:pt modelId="{4B5DD714-B688-4DE3-9E01-1623D626BA8B}" type="sibTrans" cxnId="{A42027E3-76EA-40BB-8B41-062F515B9B3B}">
      <dgm:prSet/>
      <dgm:spPr/>
      <dgm:t>
        <a:bodyPr/>
        <a:lstStyle/>
        <a:p>
          <a:endParaRPr lang="de-DE"/>
        </a:p>
      </dgm:t>
    </dgm:pt>
    <dgm:pt modelId="{A9F94B52-37C8-4CAD-8074-7EDE2D8B1BAF}">
      <dgm:prSet phldrT="[Text]"/>
      <dgm:spPr/>
      <dgm:t>
        <a:bodyPr/>
        <a:lstStyle/>
        <a:p>
          <a:endParaRPr lang="de-DE" sz="1500" dirty="0"/>
        </a:p>
      </dgm:t>
    </dgm:pt>
    <dgm:pt modelId="{AB05ABAE-EAA3-4F36-9827-A33ED8AC81C1}" type="parTrans" cxnId="{959179D1-722A-490E-8AF2-9956B0CF91F2}">
      <dgm:prSet/>
      <dgm:spPr/>
      <dgm:t>
        <a:bodyPr/>
        <a:lstStyle/>
        <a:p>
          <a:endParaRPr lang="de-DE"/>
        </a:p>
      </dgm:t>
    </dgm:pt>
    <dgm:pt modelId="{360345D3-CDF7-46C3-AB4F-9776C5ED4945}" type="sibTrans" cxnId="{959179D1-722A-490E-8AF2-9956B0CF91F2}">
      <dgm:prSet/>
      <dgm:spPr/>
      <dgm:t>
        <a:bodyPr/>
        <a:lstStyle/>
        <a:p>
          <a:endParaRPr lang="de-DE"/>
        </a:p>
      </dgm:t>
    </dgm:pt>
    <dgm:pt modelId="{E32D5EF4-46F9-4E22-9856-C8541A717E51}">
      <dgm:prSet phldrT="[Text]" custT="1"/>
      <dgm:spPr/>
      <dgm:t>
        <a:bodyPr/>
        <a:lstStyle/>
        <a:p>
          <a:r>
            <a:rPr lang="de-DE" sz="1600" dirty="0"/>
            <a:t>Vereinbarungen und Beschlüsse der KMK</a:t>
          </a:r>
        </a:p>
      </dgm:t>
    </dgm:pt>
    <dgm:pt modelId="{DC742621-DECC-419A-9965-9CBBA4C6881A}" type="parTrans" cxnId="{F49DE823-53EA-4D98-8E5B-A4AD90317FAD}">
      <dgm:prSet/>
      <dgm:spPr/>
      <dgm:t>
        <a:bodyPr/>
        <a:lstStyle/>
        <a:p>
          <a:endParaRPr lang="de-DE"/>
        </a:p>
      </dgm:t>
    </dgm:pt>
    <dgm:pt modelId="{B56DF04B-C2FA-4328-95A1-A4A57CC56221}" type="sibTrans" cxnId="{F49DE823-53EA-4D98-8E5B-A4AD90317FAD}">
      <dgm:prSet/>
      <dgm:spPr/>
      <dgm:t>
        <a:bodyPr/>
        <a:lstStyle/>
        <a:p>
          <a:endParaRPr lang="de-DE"/>
        </a:p>
      </dgm:t>
    </dgm:pt>
    <dgm:pt modelId="{7FE4F696-AD31-4DFF-A41E-4B5082ED521C}">
      <dgm:prSet phldrT="[Text]" custT="1"/>
      <dgm:spPr/>
      <dgm:t>
        <a:bodyPr/>
        <a:lstStyle/>
        <a:p>
          <a:r>
            <a:rPr lang="de-DE" sz="1600" dirty="0"/>
            <a:t>Weitere ministerielle Vorgaben</a:t>
          </a:r>
        </a:p>
      </dgm:t>
    </dgm:pt>
    <dgm:pt modelId="{51C1A5C2-B0FC-409C-8FD9-94E46FE53B6C}" type="parTrans" cxnId="{7948D7AF-1F61-4016-88EB-D9DA6EABFD86}">
      <dgm:prSet/>
      <dgm:spPr/>
      <dgm:t>
        <a:bodyPr/>
        <a:lstStyle/>
        <a:p>
          <a:endParaRPr lang="de-DE"/>
        </a:p>
      </dgm:t>
    </dgm:pt>
    <dgm:pt modelId="{66B95B33-CFE2-41D8-AB09-8B76795C1D49}" type="sibTrans" cxnId="{7948D7AF-1F61-4016-88EB-D9DA6EABFD86}">
      <dgm:prSet/>
      <dgm:spPr/>
      <dgm:t>
        <a:bodyPr/>
        <a:lstStyle/>
        <a:p>
          <a:endParaRPr lang="de-DE"/>
        </a:p>
      </dgm:t>
    </dgm:pt>
    <dgm:pt modelId="{14B04B1E-210B-4AF2-B6FC-498C5F748034}" type="pres">
      <dgm:prSet presAssocID="{66CA94D6-DF33-4DFD-8774-5BED01840DA7}" presName="Name0" presStyleCnt="0">
        <dgm:presLayoutVars>
          <dgm:dir/>
          <dgm:animLvl val="lvl"/>
          <dgm:resizeHandles/>
        </dgm:presLayoutVars>
      </dgm:prSet>
      <dgm:spPr/>
    </dgm:pt>
    <dgm:pt modelId="{289E2B89-B205-4290-8486-444E2409D617}" type="pres">
      <dgm:prSet presAssocID="{972D163A-ED4A-4805-AA86-D62328BE2909}" presName="linNode" presStyleCnt="0"/>
      <dgm:spPr/>
    </dgm:pt>
    <dgm:pt modelId="{EB2ED4DA-7AC1-4220-8A34-FF455B65719D}" type="pres">
      <dgm:prSet presAssocID="{972D163A-ED4A-4805-AA86-D62328BE2909}" presName="parentShp" presStyleLbl="node1" presStyleIdx="0" presStyleCnt="2">
        <dgm:presLayoutVars>
          <dgm:bulletEnabled val="1"/>
        </dgm:presLayoutVars>
      </dgm:prSet>
      <dgm:spPr/>
    </dgm:pt>
    <dgm:pt modelId="{B489164F-CA99-4A66-9464-96CC6953ABCC}" type="pres">
      <dgm:prSet presAssocID="{972D163A-ED4A-4805-AA86-D62328BE2909}" presName="childShp" presStyleLbl="bgAccFollowNode1" presStyleIdx="0" presStyleCnt="2">
        <dgm:presLayoutVars>
          <dgm:bulletEnabled val="1"/>
        </dgm:presLayoutVars>
      </dgm:prSet>
      <dgm:spPr/>
    </dgm:pt>
    <dgm:pt modelId="{4F2144F4-278C-428F-9242-9535DCE0F118}" type="pres">
      <dgm:prSet presAssocID="{CC64CA40-BA1E-4D41-94BC-B9839E91FA55}" presName="spacing" presStyleCnt="0"/>
      <dgm:spPr/>
    </dgm:pt>
    <dgm:pt modelId="{7815BE2C-32F9-4598-AF41-A1658A1488A3}" type="pres">
      <dgm:prSet presAssocID="{7450B05E-C059-4894-84DD-7D5BE215D929}" presName="linNode" presStyleCnt="0"/>
      <dgm:spPr/>
    </dgm:pt>
    <dgm:pt modelId="{25D6C7F6-58E0-4E3F-B037-DFBE386EFF86}" type="pres">
      <dgm:prSet presAssocID="{7450B05E-C059-4894-84DD-7D5BE215D929}" presName="parentShp" presStyleLbl="node1" presStyleIdx="1" presStyleCnt="2">
        <dgm:presLayoutVars>
          <dgm:bulletEnabled val="1"/>
        </dgm:presLayoutVars>
      </dgm:prSet>
      <dgm:spPr/>
    </dgm:pt>
    <dgm:pt modelId="{9D609A06-8C13-4043-A6C6-A9804F81C2E3}" type="pres">
      <dgm:prSet presAssocID="{7450B05E-C059-4894-84DD-7D5BE215D929}" presName="childShp" presStyleLbl="bgAccFollowNode1" presStyleIdx="1" presStyleCnt="2">
        <dgm:presLayoutVars>
          <dgm:bulletEnabled val="1"/>
        </dgm:presLayoutVars>
      </dgm:prSet>
      <dgm:spPr/>
    </dgm:pt>
  </dgm:ptLst>
  <dgm:cxnLst>
    <dgm:cxn modelId="{8A812A22-9550-4A67-B3F8-981E232B28DA}" type="presOf" srcId="{72D49811-45A3-4CFB-8435-11F2C6F9D239}" destId="{9D609A06-8C13-4043-A6C6-A9804F81C2E3}" srcOrd="0" destOrd="0" presId="urn:microsoft.com/office/officeart/2005/8/layout/vList6"/>
    <dgm:cxn modelId="{F49DE823-53EA-4D98-8E5B-A4AD90317FAD}" srcId="{7450B05E-C059-4894-84DD-7D5BE215D929}" destId="{E32D5EF4-46F9-4E22-9856-C8541A717E51}" srcOrd="2" destOrd="0" parTransId="{DC742621-DECC-419A-9965-9CBBA4C6881A}" sibTransId="{B56DF04B-C2FA-4328-95A1-A4A57CC56221}"/>
    <dgm:cxn modelId="{452D3326-FAB2-43CD-827A-C34AB0FEFAA8}" srcId="{972D163A-ED4A-4805-AA86-D62328BE2909}" destId="{441158F1-6DE3-4F77-8268-6DCDD9B96E2E}" srcOrd="1" destOrd="0" parTransId="{EEAB0087-712C-471E-8D2A-15857A567C6C}" sibTransId="{E9EA3145-4BFA-43D8-944C-5888DAAFA372}"/>
    <dgm:cxn modelId="{80930B5B-460F-476D-8EF5-C304B7DD14D8}" type="presOf" srcId="{972D163A-ED4A-4805-AA86-D62328BE2909}" destId="{EB2ED4DA-7AC1-4220-8A34-FF455B65719D}" srcOrd="0" destOrd="0" presId="urn:microsoft.com/office/officeart/2005/8/layout/vList6"/>
    <dgm:cxn modelId="{3511BC61-0889-41F2-AFBE-7EC131D8C54B}" srcId="{66CA94D6-DF33-4DFD-8774-5BED01840DA7}" destId="{7450B05E-C059-4894-84DD-7D5BE215D929}" srcOrd="1" destOrd="0" parTransId="{65A5CAD1-38DF-4229-B9E5-FA5B85343184}" sibTransId="{74A36051-0BC1-45F6-AEFE-176D9CC54E38}"/>
    <dgm:cxn modelId="{8AC02962-3784-49E2-BF32-2C2709545760}" type="presOf" srcId="{441158F1-6DE3-4F77-8268-6DCDD9B96E2E}" destId="{B489164F-CA99-4A66-9464-96CC6953ABCC}" srcOrd="0" destOrd="1" presId="urn:microsoft.com/office/officeart/2005/8/layout/vList6"/>
    <dgm:cxn modelId="{B21B6145-F91A-45EF-B263-D4B481D3BE65}" type="presOf" srcId="{E32D5EF4-46F9-4E22-9856-C8541A717E51}" destId="{9D609A06-8C13-4043-A6C6-A9804F81C2E3}" srcOrd="0" destOrd="2" presId="urn:microsoft.com/office/officeart/2005/8/layout/vList6"/>
    <dgm:cxn modelId="{CED4144D-B5ED-4615-854F-63882D99DC6B}" type="presOf" srcId="{B555AFCC-FCD4-4DB7-9D8B-8C37D7624782}" destId="{B489164F-CA99-4A66-9464-96CC6953ABCC}" srcOrd="0" destOrd="2" presId="urn:microsoft.com/office/officeart/2005/8/layout/vList6"/>
    <dgm:cxn modelId="{9DA92C71-B293-442D-8560-9F730CD74994}" srcId="{7450B05E-C059-4894-84DD-7D5BE215D929}" destId="{AD946C23-2517-48CD-BFC2-91EA9ECDA35D}" srcOrd="1" destOrd="0" parTransId="{26360E96-970C-43DA-B560-95E188253B66}" sibTransId="{1E4ADAAA-67AD-44AE-B86D-02F65F6C6352}"/>
    <dgm:cxn modelId="{E1242A75-19BF-43EE-9AF6-ED0735AEC4FB}" srcId="{66CA94D6-DF33-4DFD-8774-5BED01840DA7}" destId="{972D163A-ED4A-4805-AA86-D62328BE2909}" srcOrd="0" destOrd="0" parTransId="{F97856E8-1DED-44A8-B16C-9E389A78CB9E}" sibTransId="{CC64CA40-BA1E-4D41-94BC-B9839E91FA55}"/>
    <dgm:cxn modelId="{2E33E075-7B3D-44FA-8520-9821DEEB1F53}" type="presOf" srcId="{AD946C23-2517-48CD-BFC2-91EA9ECDA35D}" destId="{9D609A06-8C13-4043-A6C6-A9804F81C2E3}" srcOrd="0" destOrd="1" presId="urn:microsoft.com/office/officeart/2005/8/layout/vList6"/>
    <dgm:cxn modelId="{99E7B576-9EFD-4250-B978-C146A2F34A03}" type="presOf" srcId="{66CA94D6-DF33-4DFD-8774-5BED01840DA7}" destId="{14B04B1E-210B-4AF2-B6FC-498C5F748034}" srcOrd="0" destOrd="0" presId="urn:microsoft.com/office/officeart/2005/8/layout/vList6"/>
    <dgm:cxn modelId="{F81CBF7F-404F-4D49-B6C6-72DF45980174}" type="presOf" srcId="{7450B05E-C059-4894-84DD-7D5BE215D929}" destId="{25D6C7F6-58E0-4E3F-B037-DFBE386EFF86}" srcOrd="0" destOrd="0" presId="urn:microsoft.com/office/officeart/2005/8/layout/vList6"/>
    <dgm:cxn modelId="{C3DEE692-EC42-4163-9C4D-C396F4CA4057}" type="presOf" srcId="{DB959090-1C39-40C7-BEBA-47397B24745B}" destId="{B489164F-CA99-4A66-9464-96CC6953ABCC}" srcOrd="0" destOrd="0" presId="urn:microsoft.com/office/officeart/2005/8/layout/vList6"/>
    <dgm:cxn modelId="{7D0E4C99-5E7F-46B6-8F7D-FEBCF9AC0760}" srcId="{972D163A-ED4A-4805-AA86-D62328BE2909}" destId="{DB959090-1C39-40C7-BEBA-47397B24745B}" srcOrd="0" destOrd="0" parTransId="{277E80AC-2BBE-4053-830C-765C8544CC8F}" sibTransId="{52813E6A-D4FA-4328-AB55-96DFF9F42D8C}"/>
    <dgm:cxn modelId="{C887409A-6992-42DF-959B-52B4C3DFDB5D}" type="presOf" srcId="{A9F94B52-37C8-4CAD-8074-7EDE2D8B1BAF}" destId="{B489164F-CA99-4A66-9464-96CC6953ABCC}" srcOrd="0" destOrd="4" presId="urn:microsoft.com/office/officeart/2005/8/layout/vList6"/>
    <dgm:cxn modelId="{CEDC32A8-F227-4E43-A500-6F1BB1B2C12C}" type="presOf" srcId="{7FE4F696-AD31-4DFF-A41E-4B5082ED521C}" destId="{B489164F-CA99-4A66-9464-96CC6953ABCC}" srcOrd="0" destOrd="3" presId="urn:microsoft.com/office/officeart/2005/8/layout/vList6"/>
    <dgm:cxn modelId="{E127BEAB-CB8D-4E0E-B206-D5A927A80283}" srcId="{7450B05E-C059-4894-84DD-7D5BE215D929}" destId="{72D49811-45A3-4CFB-8435-11F2C6F9D239}" srcOrd="0" destOrd="0" parTransId="{B50772BF-18E0-45BA-99CC-28DDDB029132}" sibTransId="{7E16543F-5DC9-40D6-8085-9A6E1B0FFF72}"/>
    <dgm:cxn modelId="{7948D7AF-1F61-4016-88EB-D9DA6EABFD86}" srcId="{972D163A-ED4A-4805-AA86-D62328BE2909}" destId="{7FE4F696-AD31-4DFF-A41E-4B5082ED521C}" srcOrd="3" destOrd="0" parTransId="{51C1A5C2-B0FC-409C-8FD9-94E46FE53B6C}" sibTransId="{66B95B33-CFE2-41D8-AB09-8B76795C1D49}"/>
    <dgm:cxn modelId="{959179D1-722A-490E-8AF2-9956B0CF91F2}" srcId="{972D163A-ED4A-4805-AA86-D62328BE2909}" destId="{A9F94B52-37C8-4CAD-8074-7EDE2D8B1BAF}" srcOrd="4" destOrd="0" parTransId="{AB05ABAE-EAA3-4F36-9827-A33ED8AC81C1}" sibTransId="{360345D3-CDF7-46C3-AB4F-9776C5ED4945}"/>
    <dgm:cxn modelId="{A42027E3-76EA-40BB-8B41-062F515B9B3B}" srcId="{972D163A-ED4A-4805-AA86-D62328BE2909}" destId="{B555AFCC-FCD4-4DB7-9D8B-8C37D7624782}" srcOrd="2" destOrd="0" parTransId="{1B0D93C1-8CE6-4EA9-8A3B-23BBB9D1B88C}" sibTransId="{4B5DD714-B688-4DE3-9E01-1623D626BA8B}"/>
    <dgm:cxn modelId="{C86A579C-6347-4129-AC80-F995596ACE19}" type="presParOf" srcId="{14B04B1E-210B-4AF2-B6FC-498C5F748034}" destId="{289E2B89-B205-4290-8486-444E2409D617}" srcOrd="0" destOrd="0" presId="urn:microsoft.com/office/officeart/2005/8/layout/vList6"/>
    <dgm:cxn modelId="{B529C6CC-7868-4D61-9158-846F1F2FB409}" type="presParOf" srcId="{289E2B89-B205-4290-8486-444E2409D617}" destId="{EB2ED4DA-7AC1-4220-8A34-FF455B65719D}" srcOrd="0" destOrd="0" presId="urn:microsoft.com/office/officeart/2005/8/layout/vList6"/>
    <dgm:cxn modelId="{8221986D-9EBA-4CAA-8AD0-C32096A87813}" type="presParOf" srcId="{289E2B89-B205-4290-8486-444E2409D617}" destId="{B489164F-CA99-4A66-9464-96CC6953ABCC}" srcOrd="1" destOrd="0" presId="urn:microsoft.com/office/officeart/2005/8/layout/vList6"/>
    <dgm:cxn modelId="{F9FF73BE-958B-4F21-A066-74BF5DA9F775}" type="presParOf" srcId="{14B04B1E-210B-4AF2-B6FC-498C5F748034}" destId="{4F2144F4-278C-428F-9242-9535DCE0F118}" srcOrd="1" destOrd="0" presId="urn:microsoft.com/office/officeart/2005/8/layout/vList6"/>
    <dgm:cxn modelId="{6D32C855-29CB-453F-A734-F0CC3A8640E1}" type="presParOf" srcId="{14B04B1E-210B-4AF2-B6FC-498C5F748034}" destId="{7815BE2C-32F9-4598-AF41-A1658A1488A3}" srcOrd="2" destOrd="0" presId="urn:microsoft.com/office/officeart/2005/8/layout/vList6"/>
    <dgm:cxn modelId="{57F53843-04ED-476B-AD71-AD433D60EB29}" type="presParOf" srcId="{7815BE2C-32F9-4598-AF41-A1658A1488A3}" destId="{25D6C7F6-58E0-4E3F-B037-DFBE386EFF86}" srcOrd="0" destOrd="0" presId="urn:microsoft.com/office/officeart/2005/8/layout/vList6"/>
    <dgm:cxn modelId="{886FE8F3-02A8-4E02-AD3C-A98CE9114E6E}" type="presParOf" srcId="{7815BE2C-32F9-4598-AF41-A1658A1488A3}" destId="{9D609A06-8C13-4043-A6C6-A9804F81C2E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colorful2" csCatId="colorful" phldr="1"/>
      <dgm:spPr/>
    </dgm:pt>
    <dgm:pt modelId="{1C12CDDC-47EE-45C3-8358-01CBCEA6089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Zentraler Implementations-auftakt</a:t>
          </a:r>
        </a:p>
        <a:p>
          <a:pPr lvl="0" defTabSz="2178050">
            <a:lnSpc>
              <a:spcPct val="90000"/>
            </a:lnSpc>
            <a:spcBef>
              <a:spcPct val="0"/>
            </a:spcBef>
            <a:spcAft>
              <a:spcPct val="35000"/>
            </a:spcAft>
          </a:pP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Dezentrale Implementations-</a:t>
          </a:r>
          <a:r>
            <a:rPr lang="de-DE" sz="2000" dirty="0" err="1"/>
            <a:t>maßnahmen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Schulinterne Implementation</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a:solidFill>
          <a:schemeClr val="accent2">
            <a:lumMod val="75000"/>
          </a:schemeClr>
        </a:solidFill>
        <a:ln>
          <a:solidFill>
            <a:schemeClr val="accent2">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9164F-CA99-4A66-9464-96CC6953ABCC}">
      <dsp:nvSpPr>
        <dsp:cNvPr id="0" name=""/>
        <dsp:cNvSpPr/>
      </dsp:nvSpPr>
      <dsp:spPr>
        <a:xfrm>
          <a:off x="2605890" y="548"/>
          <a:ext cx="3908836" cy="214045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SchulG NRW, Erlasse, Rechtsnormen</a:t>
          </a:r>
        </a:p>
        <a:p>
          <a:pPr marL="171450" lvl="1" indent="-171450" algn="l" defTabSz="711200">
            <a:lnSpc>
              <a:spcPct val="90000"/>
            </a:lnSpc>
            <a:spcBef>
              <a:spcPct val="0"/>
            </a:spcBef>
            <a:spcAft>
              <a:spcPct val="15000"/>
            </a:spcAft>
            <a:buChar char="•"/>
          </a:pPr>
          <a:r>
            <a:rPr lang="de-DE" sz="1600" kern="1200" dirty="0"/>
            <a:t>Prüfungsordnungen</a:t>
          </a:r>
        </a:p>
        <a:p>
          <a:pPr marL="171450" lvl="1" indent="-171450" algn="l" defTabSz="711200">
            <a:lnSpc>
              <a:spcPct val="90000"/>
            </a:lnSpc>
            <a:spcBef>
              <a:spcPct val="0"/>
            </a:spcBef>
            <a:spcAft>
              <a:spcPct val="15000"/>
            </a:spcAft>
            <a:buChar char="•"/>
          </a:pPr>
          <a:r>
            <a:rPr lang="de-DE" sz="1600" kern="1200" dirty="0"/>
            <a:t>Richtlinien, Rahmenvorgaben</a:t>
          </a:r>
        </a:p>
        <a:p>
          <a:pPr marL="171450" lvl="1" indent="-171450" algn="l" defTabSz="711200">
            <a:lnSpc>
              <a:spcPct val="90000"/>
            </a:lnSpc>
            <a:spcBef>
              <a:spcPct val="0"/>
            </a:spcBef>
            <a:spcAft>
              <a:spcPct val="15000"/>
            </a:spcAft>
            <a:buChar char="•"/>
          </a:pPr>
          <a:r>
            <a:rPr lang="de-DE" sz="1600" kern="1200" dirty="0"/>
            <a:t>Weitere ministerielle Vorgaben</a:t>
          </a:r>
        </a:p>
        <a:p>
          <a:pPr marL="114300" lvl="1" indent="-114300" algn="l" defTabSz="666750">
            <a:lnSpc>
              <a:spcPct val="90000"/>
            </a:lnSpc>
            <a:spcBef>
              <a:spcPct val="0"/>
            </a:spcBef>
            <a:spcAft>
              <a:spcPct val="15000"/>
            </a:spcAft>
            <a:buChar char="•"/>
          </a:pPr>
          <a:endParaRPr lang="de-DE" sz="1500" kern="1200" dirty="0"/>
        </a:p>
      </dsp:txBody>
      <dsp:txXfrm>
        <a:off x="2605890" y="268105"/>
        <a:ext cx="3106167" cy="1605339"/>
      </dsp:txXfrm>
    </dsp:sp>
    <dsp:sp modelId="{EB2ED4DA-7AC1-4220-8A34-FF455B65719D}">
      <dsp:nvSpPr>
        <dsp:cNvPr id="0" name=""/>
        <dsp:cNvSpPr/>
      </dsp:nvSpPr>
      <dsp:spPr>
        <a:xfrm>
          <a:off x="0" y="548"/>
          <a:ext cx="2605890" cy="21404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de-DE" sz="1300" kern="1200" dirty="0"/>
            <a:t>Grundlegend und rahmengebend</a:t>
          </a:r>
        </a:p>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Weiterhin neben KLP verbindlich und zu berücksichtigen</a:t>
          </a:r>
        </a:p>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Ggf. in KLP konkretisiert und ausgestaltet</a:t>
          </a:r>
        </a:p>
      </dsp:txBody>
      <dsp:txXfrm>
        <a:off x="104488" y="105036"/>
        <a:ext cx="2396914" cy="1931476"/>
      </dsp:txXfrm>
    </dsp:sp>
    <dsp:sp modelId="{9D609A06-8C13-4043-A6C6-A9804F81C2E3}">
      <dsp:nvSpPr>
        <dsp:cNvPr id="0" name=""/>
        <dsp:cNvSpPr/>
      </dsp:nvSpPr>
      <dsp:spPr>
        <a:xfrm>
          <a:off x="2605890" y="2355046"/>
          <a:ext cx="3908836" cy="2140452"/>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Bildungsstandards</a:t>
          </a:r>
        </a:p>
        <a:p>
          <a:pPr marL="171450" lvl="1" indent="-171450" algn="l" defTabSz="711200">
            <a:lnSpc>
              <a:spcPct val="90000"/>
            </a:lnSpc>
            <a:spcBef>
              <a:spcPct val="0"/>
            </a:spcBef>
            <a:spcAft>
              <a:spcPct val="15000"/>
            </a:spcAft>
            <a:buChar char="•"/>
          </a:pPr>
          <a:r>
            <a:rPr lang="de-DE" sz="1600" kern="1200" dirty="0"/>
            <a:t>EPA (</a:t>
          </a:r>
          <a:r>
            <a:rPr lang="de-DE" sz="1600" kern="1200" dirty="0" err="1"/>
            <a:t>Einheitl</a:t>
          </a:r>
          <a:r>
            <a:rPr lang="de-DE" sz="1600" kern="1200" dirty="0"/>
            <a:t>. Prüfungsanforderungen Abitur)</a:t>
          </a:r>
        </a:p>
        <a:p>
          <a:pPr marL="171450" lvl="1" indent="-171450" algn="l" defTabSz="711200">
            <a:lnSpc>
              <a:spcPct val="90000"/>
            </a:lnSpc>
            <a:spcBef>
              <a:spcPct val="0"/>
            </a:spcBef>
            <a:spcAft>
              <a:spcPct val="15000"/>
            </a:spcAft>
            <a:buChar char="•"/>
          </a:pPr>
          <a:r>
            <a:rPr lang="de-DE" sz="1600" kern="1200" dirty="0"/>
            <a:t>Vereinbarungen und Beschlüsse der KMK</a:t>
          </a:r>
        </a:p>
      </dsp:txBody>
      <dsp:txXfrm>
        <a:off x="2605890" y="2622603"/>
        <a:ext cx="3106167" cy="1605339"/>
      </dsp:txXfrm>
    </dsp:sp>
    <dsp:sp modelId="{25D6C7F6-58E0-4E3F-B037-DFBE386EFF86}">
      <dsp:nvSpPr>
        <dsp:cNvPr id="0" name=""/>
        <dsp:cNvSpPr/>
      </dsp:nvSpPr>
      <dsp:spPr>
        <a:xfrm>
          <a:off x="0" y="2355046"/>
          <a:ext cx="2605890" cy="214045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de-DE" sz="1300" kern="1200" dirty="0"/>
            <a:t>In KLP landesspezifisch berücksichtigt bzw. überführt</a:t>
          </a:r>
        </a:p>
        <a:p>
          <a:pPr marL="0" lvl="0" indent="0" algn="ctr" defTabSz="577850">
            <a:lnSpc>
              <a:spcPct val="90000"/>
            </a:lnSpc>
            <a:spcBef>
              <a:spcPct val="0"/>
            </a:spcBef>
            <a:spcAft>
              <a:spcPct val="35000"/>
            </a:spcAft>
            <a:buNone/>
          </a:pPr>
          <a:r>
            <a:rPr lang="de-DE" sz="1300" kern="1200" dirty="0"/>
            <a:t>Umfassend in </a:t>
          </a:r>
          <a:r>
            <a:rPr lang="de-DE" sz="1300" kern="1200" dirty="0" err="1"/>
            <a:t>Obligatorik</a:t>
          </a:r>
          <a:r>
            <a:rPr lang="de-DE" sz="1300" kern="1200" dirty="0"/>
            <a:t> abgebildet. </a:t>
          </a:r>
        </a:p>
      </dsp:txBody>
      <dsp:txXfrm>
        <a:off x="104488" y="2459534"/>
        <a:ext cx="2396914" cy="193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15254"/>
          <a:ext cx="2160022" cy="14175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Zentraler Implementations-auftakt</a:t>
          </a:r>
        </a:p>
        <a:p>
          <a:pPr lvl="0" algn="ctr" defTabSz="2178050">
            <a:lnSpc>
              <a:spcPct val="90000"/>
            </a:lnSpc>
            <a:spcBef>
              <a:spcPct val="0"/>
            </a:spcBef>
            <a:spcAft>
              <a:spcPct val="35000"/>
            </a:spcAft>
            <a:buNone/>
          </a:pPr>
          <a:endParaRPr lang="de-DE" kern="1200" dirty="0"/>
        </a:p>
      </dsp:txBody>
      <dsp:txXfrm>
        <a:off x="48744" y="456772"/>
        <a:ext cx="2076986" cy="1334479"/>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2383252" y="963306"/>
        <a:ext cx="320547" cy="321411"/>
      </dsp:txXfrm>
    </dsp:sp>
    <dsp:sp modelId="{883517A5-75A4-40A8-907B-C555638C0D74}">
      <dsp:nvSpPr>
        <dsp:cNvPr id="0" name=""/>
        <dsp:cNvSpPr/>
      </dsp:nvSpPr>
      <dsp:spPr>
        <a:xfrm>
          <a:off x="3031259" y="415254"/>
          <a:ext cx="2160022" cy="141751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Dezentrale Implementations-</a:t>
          </a:r>
          <a:r>
            <a:rPr lang="de-DE" sz="2000" kern="1200" dirty="0" err="1"/>
            <a:t>maßnahmen</a:t>
          </a:r>
          <a:endParaRPr lang="de-DE" sz="1400" kern="1200" dirty="0"/>
        </a:p>
      </dsp:txBody>
      <dsp:txXfrm>
        <a:off x="3072777" y="456772"/>
        <a:ext cx="2076986" cy="1334479"/>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5407284" y="963306"/>
        <a:ext cx="320547" cy="321411"/>
      </dsp:txXfrm>
    </dsp:sp>
    <dsp:sp modelId="{57BC13AC-6970-49BD-8BD3-0E822B7D2638}">
      <dsp:nvSpPr>
        <dsp:cNvPr id="0" name=""/>
        <dsp:cNvSpPr/>
      </dsp:nvSpPr>
      <dsp:spPr>
        <a:xfrm>
          <a:off x="6055291" y="415254"/>
          <a:ext cx="2160022" cy="141751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200" kern="1200" dirty="0"/>
            <a:t>Schulinterne Implementation</a:t>
          </a:r>
        </a:p>
      </dsp:txBody>
      <dsp:txXfrm>
        <a:off x="6096809" y="456772"/>
        <a:ext cx="2076986" cy="133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22.06.2023</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22.06.2023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D64218D2-D5DF-4553-B2A9-3E23F78612F8}"/>
              </a:ext>
            </a:extLst>
          </p:cNvPr>
          <p:cNvSpPr>
            <a:spLocks noGrp="1" noRot="1" noChangeAspect="1" noChangeArrowheads="1" noTextEdit="1"/>
          </p:cNvSpPr>
          <p:nvPr>
            <p:ph type="sldImg"/>
          </p:nvPr>
        </p:nvSpPr>
        <p:spPr/>
      </p:sp>
      <p:sp>
        <p:nvSpPr>
          <p:cNvPr id="23555" name="Notizenplatzhalter 2">
            <a:extLst>
              <a:ext uri="{FF2B5EF4-FFF2-40B4-BE49-F238E27FC236}">
                <a16:creationId xmlns:a16="http://schemas.microsoft.com/office/drawing/2014/main" id="{B8366DE0-DDB4-4130-8043-4CBF58F9F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88E4BDE-9339-4253-AB18-F1971F72696A}"/>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6146C-A538-4B47-A6C3-01C503CA974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A96CC63C-AD0F-4057-A736-61BCCB173A6A}"/>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50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23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F5D498A-4346-478C-8F8A-0EEAFACAF2FC}"/>
              </a:ext>
            </a:extLst>
          </p:cNvPr>
          <p:cNvSpPr>
            <a:spLocks noGrp="1" noRot="1" noChangeAspect="1" noChangeArrowheads="1" noTextEdit="1"/>
          </p:cNvSpPr>
          <p:nvPr>
            <p:ph type="sldImg"/>
          </p:nvPr>
        </p:nvSpPr>
        <p:spPr/>
      </p:sp>
      <p:sp>
        <p:nvSpPr>
          <p:cNvPr id="35843" name="Notizenplatzhalter 2">
            <a:extLst>
              <a:ext uri="{FF2B5EF4-FFF2-40B4-BE49-F238E27FC236}">
                <a16:creationId xmlns:a16="http://schemas.microsoft.com/office/drawing/2014/main" id="{8A312019-27F2-4327-B52A-13F6D0ECE0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1769D647-1224-4A78-825B-DC17A6C2FEF9}"/>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7E803DC7-CD31-4028-8A99-DEE0144B6E42}"/>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93457-A125-438C-857A-47A265BA8BE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9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6A37FDB5-250B-479F-B65D-A66817AE1C1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14</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7072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76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CCA169DA-CAA4-4674-B6E5-FF68777664A2}"/>
              </a:ext>
            </a:extLst>
          </p:cNvPr>
          <p:cNvSpPr>
            <a:spLocks noGrp="1" noRot="1" noChangeAspect="1" noChangeArrowheads="1" noTextEdit="1"/>
          </p:cNvSpPr>
          <p:nvPr>
            <p:ph type="sldImg"/>
          </p:nvPr>
        </p:nvSpPr>
        <p:spPr/>
      </p:sp>
      <p:sp>
        <p:nvSpPr>
          <p:cNvPr id="66563" name="Notizenplatzhalter 2">
            <a:extLst>
              <a:ext uri="{FF2B5EF4-FFF2-40B4-BE49-F238E27FC236}">
                <a16:creationId xmlns:a16="http://schemas.microsoft.com/office/drawing/2014/main" id="{EF01C760-D8DB-4150-9CBE-505111D308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905A220-A9BD-464E-BD54-D2E7686E561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372D-7FE6-4C4E-9128-FA58ABE4B4D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7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AEFD5387-6C44-4759-8EC2-DBDD02D84882}"/>
              </a:ext>
            </a:extLst>
          </p:cNvPr>
          <p:cNvSpPr>
            <a:spLocks noGrp="1" noRot="1" noChangeAspect="1" noChangeArrowheads="1" noTextEdit="1"/>
          </p:cNvSpPr>
          <p:nvPr>
            <p:ph type="sldImg"/>
          </p:nvPr>
        </p:nvSpPr>
        <p:spPr/>
      </p:sp>
      <p:sp>
        <p:nvSpPr>
          <p:cNvPr id="71683" name="Notizenplatzhalter 2">
            <a:extLst>
              <a:ext uri="{FF2B5EF4-FFF2-40B4-BE49-F238E27FC236}">
                <a16:creationId xmlns:a16="http://schemas.microsoft.com/office/drawing/2014/main" id="{F6A03A3F-8C97-42AD-9AB4-0BD1592963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EB00BCCF-7EB7-4DAC-B284-22829C9E2F1A}"/>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37F607F-D0A6-4F0E-973D-B2170A51B65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24F85-5261-4E4D-BC28-BBD3022469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90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7FDB5-250B-479F-B65D-A66817AE1C15}"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alt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12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92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14107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30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39864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59710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76330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3191464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60480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759112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340846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86225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192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2849402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2837704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2744068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43</a:t>
            </a:fld>
            <a:endParaRPr lang="de-DE"/>
          </a:p>
        </p:txBody>
      </p:sp>
    </p:spTree>
    <p:extLst>
      <p:ext uri="{BB962C8B-B14F-4D97-AF65-F5344CB8AC3E}">
        <p14:creationId xmlns:p14="http://schemas.microsoft.com/office/powerpoint/2010/main" val="1398120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41724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
        <p:nvSpPr>
          <p:cNvPr id="6" name="Notizenplatzhalter 2">
            <a:extLst>
              <a:ext uri="{FF2B5EF4-FFF2-40B4-BE49-F238E27FC236}">
                <a16:creationId xmlns:a16="http://schemas.microsoft.com/office/drawing/2014/main" id="{7969DFE6-10F0-44A8-A7B0-82E0C92CC6E9}"/>
              </a:ext>
            </a:extLst>
          </p:cNvPr>
          <p:cNvSpPr>
            <a:spLocks noGrp="1"/>
          </p:cNvSpPr>
          <p:nvPr>
            <p:ph type="body" idx="1"/>
          </p:nvPr>
        </p:nvSpPr>
        <p:spPr>
          <a:xfrm>
            <a:off x="679450" y="4714875"/>
            <a:ext cx="5438775" cy="4467225"/>
          </a:xfrm>
        </p:spPr>
        <p:txBody>
          <a:bodyPr/>
          <a:lstStyle/>
          <a:p>
            <a:endParaRPr lang="de-DE" dirty="0"/>
          </a:p>
        </p:txBody>
      </p:sp>
    </p:spTree>
    <p:extLst>
      <p:ext uri="{BB962C8B-B14F-4D97-AF65-F5344CB8AC3E}">
        <p14:creationId xmlns:p14="http://schemas.microsoft.com/office/powerpoint/2010/main" val="3030502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278411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2955208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388660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8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0553" indent="-220553">
              <a:buFont typeface="Arial" panose="020B0604020202020204" pitchFamily="34" charset="0"/>
              <a:buChar char="•"/>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31179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59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13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67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38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65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5E275279-24B7-4C73-A0DC-3501F81E4582}"/>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461D7F7-B447-458A-B83B-278088F7D348}"/>
              </a:ext>
            </a:extLst>
          </p:cNvPr>
          <p:cNvSpPr>
            <a:spLocks noGrp="1"/>
          </p:cNvSpPr>
          <p:nvPr>
            <p:ph type="ftr" sz="quarter" idx="11"/>
          </p:nvPr>
        </p:nvSpPr>
        <p:spPr>
          <a:xfrm>
            <a:off x="3059113" y="6235700"/>
            <a:ext cx="2952750" cy="515938"/>
          </a:xfrm>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0B1F4720-EBD2-4C1A-9E4D-6F918C226352}"/>
              </a:ext>
            </a:extLst>
          </p:cNvPr>
          <p:cNvSpPr>
            <a:spLocks noGrp="1"/>
          </p:cNvSpPr>
          <p:nvPr>
            <p:ph type="sldNum" sz="quarter" idx="12"/>
          </p:nvPr>
        </p:nvSpPr>
        <p:spPr/>
        <p:txBody>
          <a:bodyPr/>
          <a:lstStyle>
            <a:lvl1pPr>
              <a:defRPr/>
            </a:lvl1pPr>
          </a:lstStyle>
          <a:p>
            <a:pPr>
              <a:defRPr/>
            </a:pPr>
            <a:fld id="{475B7966-4331-4009-9F94-B7292667E731}" type="slidenum">
              <a:rPr lang="de-DE"/>
              <a:pPr>
                <a:defRPr/>
              </a:pPr>
              <a:t>‹Nr.›</a:t>
            </a:fld>
            <a:endParaRPr lang="de-DE"/>
          </a:p>
        </p:txBody>
      </p:sp>
    </p:spTree>
    <p:extLst>
      <p:ext uri="{BB962C8B-B14F-4D97-AF65-F5344CB8AC3E}">
        <p14:creationId xmlns:p14="http://schemas.microsoft.com/office/powerpoint/2010/main" val="73953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604C8EEF-8767-4759-9DF8-D576F238AAFE}"/>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2514965-3CD8-4226-AE86-2305B4567C4B}"/>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2B91EC5E-7A47-45CA-847F-D31E57689B86}"/>
              </a:ext>
            </a:extLst>
          </p:cNvPr>
          <p:cNvSpPr>
            <a:spLocks noGrp="1"/>
          </p:cNvSpPr>
          <p:nvPr>
            <p:ph type="sldNum" sz="quarter" idx="12"/>
          </p:nvPr>
        </p:nvSpPr>
        <p:spPr/>
        <p:txBody>
          <a:bodyPr/>
          <a:lstStyle>
            <a:lvl1pPr>
              <a:defRPr/>
            </a:lvl1pPr>
          </a:lstStyle>
          <a:p>
            <a:pPr>
              <a:defRPr/>
            </a:pPr>
            <a:fld id="{78C2BA78-ABB1-4D43-A703-C41C00B2E460}" type="slidenum">
              <a:rPr lang="de-DE"/>
              <a:pPr>
                <a:defRPr/>
              </a:pPr>
              <a:t>‹Nr.›</a:t>
            </a:fld>
            <a:endParaRPr lang="de-DE"/>
          </a:p>
        </p:txBody>
      </p:sp>
    </p:spTree>
    <p:extLst>
      <p:ext uri="{BB962C8B-B14F-4D97-AF65-F5344CB8AC3E}">
        <p14:creationId xmlns:p14="http://schemas.microsoft.com/office/powerpoint/2010/main" val="228586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0141" y="1767672"/>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19CF9D5-CEB1-46B7-AAA6-220A89209FEB}"/>
              </a:ext>
            </a:extLst>
          </p:cNvPr>
          <p:cNvSpPr>
            <a:spLocks noGrp="1"/>
          </p:cNvSpPr>
          <p:nvPr>
            <p:ph type="ftr" sz="quarter" idx="11"/>
          </p:nvPr>
        </p:nvSpPr>
        <p:spPr>
          <a:xfrm>
            <a:off x="2339752" y="6285467"/>
            <a:ext cx="4464496" cy="515938"/>
          </a:xfrm>
        </p:spPr>
        <p:txBody>
          <a:bodyPr/>
          <a:lstStyle>
            <a:lvl1pPr>
              <a:defRPr/>
            </a:lvl1pPr>
          </a:lstStyle>
          <a:p>
            <a:pPr>
              <a:defRPr/>
            </a:pPr>
            <a:r>
              <a:rPr lang="de-DE" dirty="0"/>
              <a:t>Dienstbesprechung zum Implementationsauftakt der neuen Kernlehrpläne in den Fächern Biologie, Chemie und Physik der gymnasialen Oberstufe</a:t>
            </a:r>
          </a:p>
        </p:txBody>
      </p:sp>
    </p:spTree>
    <p:extLst>
      <p:ext uri="{BB962C8B-B14F-4D97-AF65-F5344CB8AC3E}">
        <p14:creationId xmlns:p14="http://schemas.microsoft.com/office/powerpoint/2010/main" val="31500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6EFC454-6EDB-4DC2-BB27-9C68ACB58CE9}"/>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3B532C67-C754-4A7F-8CB9-6DAA45CBF7C6}"/>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D2B84A39-791A-426E-A467-C5DCEF1F3943}"/>
              </a:ext>
            </a:extLst>
          </p:cNvPr>
          <p:cNvSpPr>
            <a:spLocks noGrp="1"/>
          </p:cNvSpPr>
          <p:nvPr>
            <p:ph type="sldNum" sz="quarter" idx="12"/>
          </p:nvPr>
        </p:nvSpPr>
        <p:spPr/>
        <p:txBody>
          <a:bodyPr/>
          <a:lstStyle>
            <a:lvl1pPr>
              <a:defRPr/>
            </a:lvl1pPr>
          </a:lstStyle>
          <a:p>
            <a:pPr>
              <a:defRPr/>
            </a:pPr>
            <a:fld id="{67944CC1-D525-4299-9CAE-4AD455D74A45}" type="slidenum">
              <a:rPr lang="de-DE"/>
              <a:pPr>
                <a:defRPr/>
              </a:pPr>
              <a:t>‹Nr.›</a:t>
            </a:fld>
            <a:endParaRPr lang="de-DE"/>
          </a:p>
        </p:txBody>
      </p:sp>
    </p:spTree>
    <p:extLst>
      <p:ext uri="{BB962C8B-B14F-4D97-AF65-F5344CB8AC3E}">
        <p14:creationId xmlns:p14="http://schemas.microsoft.com/office/powerpoint/2010/main" val="219307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929F6B8-7513-4CC2-AAAB-EDC3DE31DB24}"/>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9AD04D53-8AC2-4F4F-BB70-08AA1A5861F1}"/>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6DDBA06-4C4A-4493-8C55-C82D9886E504}"/>
              </a:ext>
            </a:extLst>
          </p:cNvPr>
          <p:cNvSpPr>
            <a:spLocks noGrp="1"/>
          </p:cNvSpPr>
          <p:nvPr>
            <p:ph type="sldNum" sz="quarter" idx="12"/>
          </p:nvPr>
        </p:nvSpPr>
        <p:spPr/>
        <p:txBody>
          <a:bodyPr/>
          <a:lstStyle>
            <a:lvl1pPr>
              <a:defRPr/>
            </a:lvl1pPr>
          </a:lstStyle>
          <a:p>
            <a:pPr>
              <a:defRPr/>
            </a:pPr>
            <a:fld id="{E9FA632B-4CD9-4E4A-9895-0F614C2915B2}" type="slidenum">
              <a:rPr lang="de-DE"/>
              <a:pPr>
                <a:defRPr/>
              </a:pPr>
              <a:t>‹Nr.›</a:t>
            </a:fld>
            <a:endParaRPr lang="de-DE"/>
          </a:p>
        </p:txBody>
      </p:sp>
    </p:spTree>
    <p:extLst>
      <p:ext uri="{BB962C8B-B14F-4D97-AF65-F5344CB8AC3E}">
        <p14:creationId xmlns:p14="http://schemas.microsoft.com/office/powerpoint/2010/main" val="135238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66F19618-FF70-414B-B168-92562A5F112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43DB8A68-D7C4-402F-9EB1-4C786B0EA1D5}"/>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endParaRPr lang="de-DE" dirty="0"/>
          </a:p>
        </p:txBody>
      </p:sp>
      <p:sp>
        <p:nvSpPr>
          <p:cNvPr id="9" name="Foliennummernplatzhalter 5">
            <a:extLst>
              <a:ext uri="{FF2B5EF4-FFF2-40B4-BE49-F238E27FC236}">
                <a16:creationId xmlns:a16="http://schemas.microsoft.com/office/drawing/2014/main" id="{FFE3DCCF-C47E-4246-B557-D7F77F4F24E6}"/>
              </a:ext>
            </a:extLst>
          </p:cNvPr>
          <p:cNvSpPr>
            <a:spLocks noGrp="1"/>
          </p:cNvSpPr>
          <p:nvPr>
            <p:ph type="sldNum" sz="quarter" idx="12"/>
          </p:nvPr>
        </p:nvSpPr>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6493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ußzeilenplatzhalter 4">
            <a:extLst>
              <a:ext uri="{FF2B5EF4-FFF2-40B4-BE49-F238E27FC236}">
                <a16:creationId xmlns:a16="http://schemas.microsoft.com/office/drawing/2014/main" id="{6F3E9855-8C8D-4319-B2AA-3E2E949FF892}"/>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001E9B35-D7DB-4449-AFE7-0F493CD678ED}"/>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
        <p:nvSpPr>
          <p:cNvPr id="8" name="Datumsplatzhalter 1">
            <a:extLst>
              <a:ext uri="{FF2B5EF4-FFF2-40B4-BE49-F238E27FC236}">
                <a16:creationId xmlns:a16="http://schemas.microsoft.com/office/drawing/2014/main" id="{DDCF7ED9-FEC0-4DE1-AFE5-6A70114ABD1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128587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4554AA-DC9C-4D15-9273-23FB6C7D822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
        <p:nvSpPr>
          <p:cNvPr id="6" name="Fußzeilenplatzhalter 4">
            <a:extLst>
              <a:ext uri="{FF2B5EF4-FFF2-40B4-BE49-F238E27FC236}">
                <a16:creationId xmlns:a16="http://schemas.microsoft.com/office/drawing/2014/main" id="{CDA4978D-A475-4E4B-8DFA-216912D16274}"/>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DE4C6E8-F28E-4F4D-B4B0-B5CE81EC95D9}"/>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219511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3901BCA-B9F9-4F78-A6C1-D73C8004F6BD}"/>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9D0CD461-CC5E-4CB1-8769-98976EEDB294}"/>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7" name="Foliennummernplatzhalter 6">
            <a:extLst>
              <a:ext uri="{FF2B5EF4-FFF2-40B4-BE49-F238E27FC236}">
                <a16:creationId xmlns:a16="http://schemas.microsoft.com/office/drawing/2014/main" id="{A5517222-745B-4E2F-AC7B-49C94076E202}"/>
              </a:ext>
            </a:extLst>
          </p:cNvPr>
          <p:cNvSpPr>
            <a:spLocks noGrp="1"/>
          </p:cNvSpPr>
          <p:nvPr>
            <p:ph type="sldNum" sz="quarter" idx="12"/>
          </p:nvPr>
        </p:nvSpPr>
        <p:spPr/>
        <p:txBody>
          <a:bodyPr/>
          <a:lstStyle>
            <a:lvl1pPr>
              <a:defRPr/>
            </a:lvl1pPr>
          </a:lstStyle>
          <a:p>
            <a:pPr>
              <a:defRPr/>
            </a:pPr>
            <a:fld id="{50DB65A9-F40F-4E51-B9AC-091C68A356AB}" type="slidenum">
              <a:rPr lang="de-DE"/>
              <a:pPr>
                <a:defRPr/>
              </a:pPr>
              <a:t>‹Nr.›</a:t>
            </a:fld>
            <a:endParaRPr lang="de-DE"/>
          </a:p>
        </p:txBody>
      </p:sp>
    </p:spTree>
    <p:extLst>
      <p:ext uri="{BB962C8B-B14F-4D97-AF65-F5344CB8AC3E}">
        <p14:creationId xmlns:p14="http://schemas.microsoft.com/office/powerpoint/2010/main" val="152492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7C8256-9E13-4C48-939E-2E19B571402C}"/>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5B98678-046D-4161-A344-737B47081A03}"/>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49A5D163-3719-4F95-9FD3-E878D398B94F}"/>
              </a:ext>
            </a:extLst>
          </p:cNvPr>
          <p:cNvSpPr>
            <a:spLocks noGrp="1"/>
          </p:cNvSpPr>
          <p:nvPr>
            <p:ph type="sldNum" sz="quarter" idx="12"/>
          </p:nvPr>
        </p:nvSpPr>
        <p:spPr/>
        <p:txBody>
          <a:bodyPr/>
          <a:lstStyle>
            <a:lvl1pPr>
              <a:defRPr/>
            </a:lvl1pPr>
          </a:lstStyle>
          <a:p>
            <a:pPr>
              <a:defRPr/>
            </a:pPr>
            <a:fld id="{B3A2E8A3-9DE8-4BEE-BBDF-98B561F98408}" type="slidenum">
              <a:rPr lang="de-DE"/>
              <a:pPr>
                <a:defRPr/>
              </a:pPr>
              <a:t>‹Nr.›</a:t>
            </a:fld>
            <a:endParaRPr lang="de-DE"/>
          </a:p>
        </p:txBody>
      </p:sp>
    </p:spTree>
    <p:extLst>
      <p:ext uri="{BB962C8B-B14F-4D97-AF65-F5344CB8AC3E}">
        <p14:creationId xmlns:p14="http://schemas.microsoft.com/office/powerpoint/2010/main" val="1126065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569127B-BF50-484C-8B1D-C083FE1F63E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DC7B1DD-962E-477B-8C1F-4C192DA97DBC}"/>
              </a:ext>
            </a:extLst>
          </p:cNvPr>
          <p:cNvSpPr>
            <a:spLocks noGrp="1"/>
          </p:cNvSpPr>
          <p:nvPr>
            <p:ph type="ftr" sz="quarter" idx="11"/>
          </p:nvPr>
        </p:nvSpPr>
        <p:spPr/>
        <p:txBody>
          <a:bodyPr/>
          <a:lstStyle>
            <a:lvl1pPr>
              <a:defRPr/>
            </a:lvl1pPr>
          </a:lstStyle>
          <a:p>
            <a:pPr>
              <a:defRPr/>
            </a:pPr>
            <a:r>
              <a:rPr lang="de-DE"/>
              <a:t>Dienstbesprechung zum Implementationsauftakt der neuen Kernlehrpläne in den Fächern Biologie, Chemie und Physik der gymnasialen Oberstufe</a:t>
            </a:r>
          </a:p>
        </p:txBody>
      </p:sp>
      <p:sp>
        <p:nvSpPr>
          <p:cNvPr id="6" name="Foliennummernplatzhalter 5">
            <a:extLst>
              <a:ext uri="{FF2B5EF4-FFF2-40B4-BE49-F238E27FC236}">
                <a16:creationId xmlns:a16="http://schemas.microsoft.com/office/drawing/2014/main" id="{F61F50AE-2766-4E19-A9A0-C7D87D97DF4A}"/>
              </a:ext>
            </a:extLst>
          </p:cNvPr>
          <p:cNvSpPr>
            <a:spLocks noGrp="1"/>
          </p:cNvSpPr>
          <p:nvPr>
            <p:ph type="sldNum" sz="quarter" idx="12"/>
          </p:nvPr>
        </p:nvSpPr>
        <p:spPr/>
        <p:txBody>
          <a:bodyPr/>
          <a:lstStyle>
            <a:lvl1pPr>
              <a:defRPr/>
            </a:lvl1pPr>
          </a:lstStyle>
          <a:p>
            <a:pPr>
              <a:defRPr/>
            </a:pPr>
            <a:fld id="{E13B7EE9-29C1-42B5-B844-5E0FD2193C60}" type="slidenum">
              <a:rPr lang="de-DE"/>
              <a:pPr>
                <a:defRPr/>
              </a:pPr>
              <a:t>‹Nr.›</a:t>
            </a:fld>
            <a:endParaRPr lang="de-DE"/>
          </a:p>
        </p:txBody>
      </p:sp>
    </p:spTree>
    <p:extLst>
      <p:ext uri="{BB962C8B-B14F-4D97-AF65-F5344CB8AC3E}">
        <p14:creationId xmlns:p14="http://schemas.microsoft.com/office/powerpoint/2010/main" val="6960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19404"/>
            <a:ext cx="3024336" cy="365125"/>
          </a:xfrm>
        </p:spPr>
        <p:txBody>
          <a:bodyPr/>
          <a:lstStyle/>
          <a:p>
            <a:r>
              <a:rPr lang="de-DE" dirty="0"/>
              <a:t>Kernlehrpläne </a:t>
            </a:r>
            <a:r>
              <a:rPr lang="de-DE" dirty="0" err="1"/>
              <a:t>HRGeSK</a:t>
            </a:r>
            <a:r>
              <a:rPr lang="de-DE" dirty="0"/>
              <a:t> Deutsch und Mathematik </a:t>
            </a:r>
          </a:p>
        </p:txBody>
      </p:sp>
      <p:sp>
        <p:nvSpPr>
          <p:cNvPr id="5" name="Fußzeilenplatzhalter 4"/>
          <p:cNvSpPr>
            <a:spLocks noGrp="1"/>
          </p:cNvSpPr>
          <p:nvPr>
            <p:ph type="ftr" sz="quarter" idx="11"/>
          </p:nvPr>
        </p:nvSpPr>
        <p:spPr/>
        <p:txBody>
          <a:bodyPr/>
          <a:lstStyle/>
          <a:p>
            <a:r>
              <a:rPr lang="de-DE" dirty="0"/>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Implementationsveranstaltung zur Einführung der Kernlehrpläne Gymnasium SI I</a:t>
            </a:r>
          </a:p>
        </p:txBody>
      </p:sp>
      <p:sp>
        <p:nvSpPr>
          <p:cNvPr id="8" name="Fußzeilenplatzhalter 7"/>
          <p:cNvSpPr>
            <a:spLocks noGrp="1"/>
          </p:cNvSpPr>
          <p:nvPr>
            <p:ph type="ftr" sz="quarter" idx="11"/>
          </p:nvPr>
        </p:nvSpPr>
        <p:spPr/>
        <p:txBody>
          <a:bodyPr/>
          <a:lstStyle/>
          <a:p>
            <a:r>
              <a:rPr lang="de-DE"/>
              <a:t>((Bitte BR spezifische Kontaktinformationen  einfügen!))</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a:t>Implementationsveranstaltung zur Einführung der Kernlehrpläne Gymnasium SI 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a:t>((Bitte BR spezifische Kontaktinformationen  einfügen!))</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p:cNvSpPr>
            <a:spLocks noGrp="1"/>
          </p:cNvSpPr>
          <p:nvPr>
            <p:ph type="ftr" sz="quarter" idx="11"/>
          </p:nvPr>
        </p:nvSpPr>
        <p:spPr/>
        <p:txBody>
          <a:bodyPr/>
          <a:lstStyle/>
          <a:p>
            <a:r>
              <a:rPr lang="de-DE"/>
              <a:t>((Bitte BR spezifische Kontaktinformationen  einfügen!))</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a:t>Einführung der Kernlehrpläne SI </a:t>
            </a:r>
            <a:r>
              <a:rPr lang="de-DE" dirty="0" err="1"/>
              <a:t>HRSGe</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((Bitte BR spezifische Kontaktinformationen  einfügen!))</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0D36CEE3-696C-4D27-803D-593516591CB0}"/>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02590CBE-1746-49B4-8B8B-09B8B19CE7C6}"/>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Dienstbesprechung zum Implementationsauftakt der neuen Kernlehrpläne in den Fächern Biologie, Chemie und Physik der gymnasialen Oberstufe</a:t>
            </a:r>
            <a:endParaRPr lang="de-DE" dirty="0"/>
          </a:p>
        </p:txBody>
      </p:sp>
      <p:sp>
        <p:nvSpPr>
          <p:cNvPr id="6" name="Foliennummernplatzhalter 5">
            <a:extLst>
              <a:ext uri="{FF2B5EF4-FFF2-40B4-BE49-F238E27FC236}">
                <a16:creationId xmlns:a16="http://schemas.microsoft.com/office/drawing/2014/main" id="{755109C9-F8C4-4D42-B25B-079A7F95492D}"/>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F62CC-3CCC-4D64-9CF2-8DD1E6B86D84}" type="slidenum">
              <a:rPr lang="de-DE"/>
              <a:pPr>
                <a:defRPr/>
              </a:pPr>
              <a:t>‹Nr.›</a:t>
            </a:fld>
            <a:endParaRPr lang="de-DE"/>
          </a:p>
        </p:txBody>
      </p:sp>
      <p:sp>
        <p:nvSpPr>
          <p:cNvPr id="2053" name="Textplatzhalter 2">
            <a:extLst>
              <a:ext uri="{FF2B5EF4-FFF2-40B4-BE49-F238E27FC236}">
                <a16:creationId xmlns:a16="http://schemas.microsoft.com/office/drawing/2014/main" id="{61D917C0-556B-424C-98ED-FB909D488A59}"/>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054" name="Picture 2" descr="Logo QUA-LiS NRW">
            <a:extLst>
              <a:ext uri="{FF2B5EF4-FFF2-40B4-BE49-F238E27FC236}">
                <a16:creationId xmlns:a16="http://schemas.microsoft.com/office/drawing/2014/main" id="{94D50F25-0C89-42D0-AB79-F1C82B50CC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413C1CE7-7DA1-4DEB-B38E-CA78A0388C2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056" name="CustomShape 6">
            <a:extLst>
              <a:ext uri="{FF2B5EF4-FFF2-40B4-BE49-F238E27FC236}">
                <a16:creationId xmlns:a16="http://schemas.microsoft.com/office/drawing/2014/main" id="{81286E38-D2CC-459A-B2FE-96892809EF11}"/>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2057" name="CustomShape 8">
            <a:extLst>
              <a:ext uri="{FF2B5EF4-FFF2-40B4-BE49-F238E27FC236}">
                <a16:creationId xmlns:a16="http://schemas.microsoft.com/office/drawing/2014/main" id="{2DDA9566-197F-4728-B85F-6E9060C9E55F}"/>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6B3B67CB-4144-4C97-B623-2D02AF8868EE}"/>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59" name="Picture 3" descr="V:\QUA-LIS\Formulare und Muster\AbsenderKennungMSB neu-farbig.jpg">
            <a:extLst>
              <a:ext uri="{FF2B5EF4-FFF2-40B4-BE49-F238E27FC236}">
                <a16:creationId xmlns:a16="http://schemas.microsoft.com/office/drawing/2014/main" id="{4BF7D717-4A9D-426D-935F-01F4CC4084D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2757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FD9F9EBC-2A7A-44D2-B754-0FC3FF10950B}"/>
              </a:ext>
            </a:extLst>
          </p:cNvPr>
          <p:cNvSpPr>
            <a:spLocks noGrp="1" noChangeArrowheads="1"/>
          </p:cNvSpPr>
          <p:nvPr>
            <p:ph type="ctrTitle"/>
          </p:nvPr>
        </p:nvSpPr>
        <p:spPr>
          <a:xfrm>
            <a:off x="683568" y="1628801"/>
            <a:ext cx="7772400" cy="1080120"/>
          </a:xfrm>
        </p:spPr>
        <p:txBody>
          <a:bodyPr/>
          <a:lstStyle/>
          <a:p>
            <a:pPr algn="ctr" eaLnBrk="1" hangingPunct="1"/>
            <a:br>
              <a:rPr lang="de-DE" altLang="de-DE" dirty="0"/>
            </a:br>
            <a:br>
              <a:rPr lang="de-DE" altLang="de-DE" dirty="0"/>
            </a:br>
            <a:br>
              <a:rPr lang="de-DE" altLang="de-DE" dirty="0"/>
            </a:br>
            <a:br>
              <a:rPr lang="de-DE" altLang="de-DE" dirty="0"/>
            </a:br>
            <a:br>
              <a:rPr lang="de-DE" altLang="de-DE" dirty="0"/>
            </a:br>
            <a:br>
              <a:rPr lang="de-DE" altLang="de-DE" dirty="0"/>
            </a:br>
            <a:r>
              <a:rPr lang="de-DE" altLang="de-DE" dirty="0"/>
              <a:t>Kernlehrpläne für die Gymnasiale Oberstufe an</a:t>
            </a:r>
            <a:br>
              <a:rPr lang="de-DE" altLang="de-DE" dirty="0"/>
            </a:br>
            <a:r>
              <a:rPr lang="de-DE" altLang="de-DE" dirty="0"/>
              <a:t>Gymnasium, Gesamtschule, Weiterbildungskolleg/ Abendgymnasium</a:t>
            </a:r>
            <a:br>
              <a:rPr lang="de-DE" altLang="de-DE" dirty="0"/>
            </a:br>
            <a:br>
              <a:rPr lang="de-DE" altLang="de-DE" dirty="0"/>
            </a:br>
            <a:r>
              <a:rPr lang="de-DE" altLang="de-DE" sz="2800" dirty="0"/>
              <a:t>Dienstbesprechung zum Implementationsauftakt</a:t>
            </a:r>
            <a:br>
              <a:rPr lang="de-DE" altLang="de-DE" dirty="0"/>
            </a:br>
            <a:endParaRPr lang="de-DE" altLang="de-DE" dirty="0"/>
          </a:p>
        </p:txBody>
      </p:sp>
      <p:sp>
        <p:nvSpPr>
          <p:cNvPr id="4"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3512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fontScale="92500" lnSpcReduction="10000"/>
          </a:bodyPr>
          <a:lstStyle/>
          <a:p>
            <a:pPr marL="0" indent="0" eaLnBrk="1" fontAlgn="auto" hangingPunct="1">
              <a:lnSpc>
                <a:spcPct val="90000"/>
              </a:lnSpc>
              <a:spcAft>
                <a:spcPts val="0"/>
              </a:spcAft>
              <a:buNone/>
              <a:tabLst>
                <a:tab pos="914400" algn="l"/>
              </a:tabLst>
              <a:defRPr/>
            </a:pPr>
            <a:r>
              <a:rPr lang="de-DE" sz="2600" dirty="0">
                <a:solidFill>
                  <a:srgbClr val="FF0000"/>
                </a:solidFill>
              </a:rPr>
              <a:t>Bsp.</a:t>
            </a:r>
            <a:r>
              <a:rPr lang="de-DE" sz="2600" dirty="0"/>
              <a:t> Fachangemessene Berücksichtigung von übergreifenden Bildungs- und Erziehungszielen sowie Querschnittsaufgaben</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r>
              <a:rPr lang="de-DE" sz="2600" dirty="0"/>
              <a:t>Bildung in einer Digitalen Welt/ Medienkompetenzrahmen*</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Bildung für nachhaltige Entwicklung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Geschlechtersensibilität und Aktionsplan </a:t>
            </a:r>
            <a:r>
              <a:rPr lang="de-DE" sz="2600" dirty="0" err="1"/>
              <a:t>Queeres</a:t>
            </a:r>
            <a:r>
              <a:rPr lang="de-DE" sz="2600" dirty="0"/>
              <a:t> NRW</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 beispielsweise lassen sich Ziele aus Spalte 3 des MKR („Kommunizieren und Kooperieren“) auch durch entsprechende Unterrichtsgestaltung umsetzen. Formen der Kooperation und Kommunikation werden nicht durchgängig explizit in den </a:t>
            </a:r>
            <a:r>
              <a:rPr lang="de-DE" sz="2600"/>
              <a:t>Kompetenzerwartungen ausgewiesen.</a:t>
            </a: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70375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a:bodyPr>
          <a:lstStyle/>
          <a:p>
            <a:pPr marL="0" indent="0" eaLnBrk="1" fontAlgn="auto" hangingPunct="1">
              <a:lnSpc>
                <a:spcPct val="90000"/>
              </a:lnSpc>
              <a:spcAft>
                <a:spcPts val="0"/>
              </a:spcAft>
              <a:buNone/>
              <a:tabLst>
                <a:tab pos="914400" algn="l"/>
              </a:tabLst>
              <a:defRPr/>
            </a:pPr>
            <a:r>
              <a:rPr lang="de-DE" sz="2600" dirty="0">
                <a:solidFill>
                  <a:srgbClr val="FF0000"/>
                </a:solidFill>
              </a:rPr>
              <a:t>Bsp.</a:t>
            </a:r>
            <a:r>
              <a:rPr lang="de-DE" sz="2600" dirty="0"/>
              <a:t> Angleichung von Struktur und Systematik der Kernlehrpläne über die Fächer/ Aufgabenfelder, Schulstufen und Schulformen</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r>
              <a:rPr lang="de-DE" sz="2600" dirty="0"/>
              <a:t>Fortsetzung curricularer Weiterentwicklungen aus den KLP GY SI</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Orientierung an den bisherigen KLP </a:t>
            </a:r>
            <a:r>
              <a:rPr lang="de-DE" sz="2600" dirty="0" err="1"/>
              <a:t>GOSt</a:t>
            </a:r>
            <a:endParaRPr lang="de-DE" sz="2600" dirty="0"/>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86178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DF72A093-0C0C-4241-8238-D206BA6C7562}"/>
              </a:ext>
            </a:extLst>
          </p:cNvPr>
          <p:cNvSpPr>
            <a:spLocks noGrp="1" noChangeArrowheads="1"/>
          </p:cNvSpPr>
          <p:nvPr>
            <p:ph type="title"/>
          </p:nvPr>
        </p:nvSpPr>
        <p:spPr/>
        <p:txBody>
          <a:bodyPr/>
          <a:lstStyle/>
          <a:p>
            <a:pPr eaLnBrk="1" hangingPunct="1"/>
            <a:r>
              <a:rPr lang="de-DE" altLang="de-DE" dirty="0"/>
              <a:t>Gliederungsmerkmale der Kernlehrpläne</a:t>
            </a:r>
          </a:p>
        </p:txBody>
      </p:sp>
      <p:graphicFrame>
        <p:nvGraphicFramePr>
          <p:cNvPr id="9" name="Inhaltsplatzhalter 3">
            <a:extLst>
              <a:ext uri="{FF2B5EF4-FFF2-40B4-BE49-F238E27FC236}">
                <a16:creationId xmlns:a16="http://schemas.microsoft.com/office/drawing/2014/main" id="{7779E7DA-CE1F-429C-9680-43AF01C27EDC}"/>
              </a:ext>
            </a:extLst>
          </p:cNvPr>
          <p:cNvGraphicFramePr>
            <a:graphicFrameLocks noGrp="1"/>
          </p:cNvGraphicFramePr>
          <p:nvPr/>
        </p:nvGraphicFramePr>
        <p:xfrm>
          <a:off x="457200" y="1689100"/>
          <a:ext cx="8229600" cy="4054475"/>
        </p:xfrm>
        <a:graphic>
          <a:graphicData uri="http://schemas.openxmlformats.org/drawingml/2006/table">
            <a:tbl>
              <a:tblPr/>
              <a:tblGrid>
                <a:gridCol w="946150">
                  <a:extLst>
                    <a:ext uri="{9D8B030D-6E8A-4147-A177-3AD203B41FA5}">
                      <a16:colId xmlns:a16="http://schemas.microsoft.com/office/drawing/2014/main" val="20000"/>
                    </a:ext>
                  </a:extLst>
                </a:gridCol>
                <a:gridCol w="7283450">
                  <a:extLst>
                    <a:ext uri="{9D8B030D-6E8A-4147-A177-3AD203B41FA5}">
                      <a16:colId xmlns:a16="http://schemas.microsoft.com/office/drawing/2014/main" val="20001"/>
                    </a:ext>
                  </a:extLst>
                </a:gridCol>
              </a:tblGrid>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Kapitel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Gliederungspunkt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Vorbemerkungen: Kernlehrpläne als kompetenzorientierte Unterrichtsvorgaben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Aufgaben und Ziele des Faches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Inhaltsfelder und Kompetenzerwartungen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Kompetenzbereiche und Inhaltsfelder des Faches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12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2.1.1 Kompetenzbereiche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2.1.2 Inhaltfelder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Noto Sans CJK SC Regular"/>
                          <a:cs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Einführungsphase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2413">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2.3.1 Grundkurs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300">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2.3.2 Leistungskurs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Calibri" panose="020F0502020204030204" pitchFamily="34" charset="0"/>
                          <a:ea typeface="Noto Sans CJK SC Regular"/>
                          <a:cs typeface="Arial" panose="020B0604020202020204" pitchFamily="34" charset="0"/>
                        </a:rPr>
                        <a:t>Lernerfolgsüberprüfung und Leistungsbewertung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1475">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anose="020F0502020204030204" pitchFamily="34" charset="0"/>
                          <a:ea typeface="Noto Sans CJK SC Regular"/>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ea typeface="Noto Sans CJK SC Regular"/>
                          <a:cs typeface="Arial" panose="020B0604020202020204" pitchFamily="34" charset="0"/>
                        </a:rPr>
                        <a:t>Abiturprüfung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6" name="Foliennummernplatzhalter 4">
            <a:extLst>
              <a:ext uri="{FF2B5EF4-FFF2-40B4-BE49-F238E27FC236}">
                <a16:creationId xmlns:a16="http://schemas.microsoft.com/office/drawing/2014/main" id="{E8F1F91D-5637-4CC8-9408-E2718B24519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76852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dirty="0"/>
              <a:t>Grundgliederung der KLP </a:t>
            </a:r>
            <a:r>
              <a:rPr lang="de-DE" altLang="de-DE" sz="2800" dirty="0"/>
              <a:t>(grob, </a:t>
            </a:r>
            <a:r>
              <a:rPr lang="de-DE" altLang="de-DE" sz="2800" dirty="0" err="1"/>
              <a:t>fächerübergr</a:t>
            </a:r>
            <a:r>
              <a:rPr lang="de-DE" altLang="de-DE" sz="2800" dirty="0"/>
              <a:t>.)</a:t>
            </a:r>
          </a:p>
        </p:txBody>
      </p:sp>
      <p:sp>
        <p:nvSpPr>
          <p:cNvPr id="38915" name="Inhaltsplatzhalter 2">
            <a:extLst>
              <a:ext uri="{FF2B5EF4-FFF2-40B4-BE49-F238E27FC236}">
                <a16:creationId xmlns:a16="http://schemas.microsoft.com/office/drawing/2014/main" id="{C77650F1-16C4-4879-891E-B4BAB0D8EB55}"/>
              </a:ext>
            </a:extLst>
          </p:cNvPr>
          <p:cNvSpPr>
            <a:spLocks noGrp="1" noChangeArrowheads="1"/>
          </p:cNvSpPr>
          <p:nvPr>
            <p:ph sz="half" idx="1"/>
          </p:nvPr>
        </p:nvSpPr>
        <p:spPr>
          <a:xfrm>
            <a:off x="457200" y="2564904"/>
            <a:ext cx="4038600" cy="3312368"/>
          </a:xfrm>
        </p:spPr>
        <p:txBody>
          <a:bodyPr/>
          <a:lstStyle/>
          <a:p>
            <a:pPr marL="0" indent="0">
              <a:buNone/>
            </a:pPr>
            <a:endParaRPr lang="de-DE" altLang="de-DE" dirty="0"/>
          </a:p>
          <a:p>
            <a:pPr marL="0" indent="0">
              <a:buNone/>
            </a:pPr>
            <a:endParaRPr lang="de-DE" altLang="de-DE" dirty="0"/>
          </a:p>
          <a:p>
            <a:pPr marL="0" indent="0">
              <a:buNone/>
            </a:pPr>
            <a:r>
              <a:rPr lang="de-DE" altLang="de-DE" dirty="0"/>
              <a:t>Kompetenzbereiche</a:t>
            </a:r>
          </a:p>
        </p:txBody>
      </p:sp>
      <p:sp>
        <p:nvSpPr>
          <p:cNvPr id="2" name="Inhaltsplatzhalter 1"/>
          <p:cNvSpPr>
            <a:spLocks noGrp="1"/>
          </p:cNvSpPr>
          <p:nvPr>
            <p:ph sz="half" idx="2"/>
          </p:nvPr>
        </p:nvSpPr>
        <p:spPr>
          <a:xfrm>
            <a:off x="4648200" y="2564904"/>
            <a:ext cx="4038600" cy="3312368"/>
          </a:xfrm>
        </p:spPr>
        <p:txBody>
          <a:bodyPr/>
          <a:lstStyle/>
          <a:p>
            <a:pPr marL="0" indent="0">
              <a:buNone/>
            </a:pPr>
            <a:r>
              <a:rPr lang="de-DE" dirty="0"/>
              <a:t>Inhaltsfelder, inhaltliche Schwerpunkte</a:t>
            </a:r>
          </a:p>
          <a:p>
            <a:pPr marL="0" indent="0">
              <a:buNone/>
            </a:pPr>
            <a:endParaRPr lang="de-DE" dirty="0"/>
          </a:p>
          <a:p>
            <a:pPr marL="0" indent="0">
              <a:buNone/>
            </a:pPr>
            <a:endParaRPr lang="de-DE" dirty="0"/>
          </a:p>
          <a:p>
            <a:pPr marL="0" indent="0">
              <a:buNone/>
            </a:pPr>
            <a:r>
              <a:rPr lang="de-DE" dirty="0"/>
              <a:t>Fachliche Konkretisierungen (FS)</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feld 2"/>
          <p:cNvSpPr txBox="1"/>
          <p:nvPr/>
        </p:nvSpPr>
        <p:spPr>
          <a:xfrm>
            <a:off x="599120" y="1916832"/>
            <a:ext cx="3754760" cy="46166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anose="020B0604020202020204" pitchFamily="34" charset="0"/>
              </a:rPr>
              <a:t>Können</a:t>
            </a:r>
          </a:p>
        </p:txBody>
      </p:sp>
      <p:sp>
        <p:nvSpPr>
          <p:cNvPr id="8" name="Textfeld 7"/>
          <p:cNvSpPr txBox="1"/>
          <p:nvPr/>
        </p:nvSpPr>
        <p:spPr>
          <a:xfrm>
            <a:off x="4790120" y="1935161"/>
            <a:ext cx="3754760" cy="46166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anose="020B0604020202020204" pitchFamily="34" charset="0"/>
              </a:rPr>
              <a:t>Wissen</a:t>
            </a:r>
          </a:p>
        </p:txBody>
      </p:sp>
      <p:sp>
        <p:nvSpPr>
          <p:cNvPr id="4" name="Pfeil nach links und rechts 3"/>
          <p:cNvSpPr/>
          <p:nvPr/>
        </p:nvSpPr>
        <p:spPr>
          <a:xfrm>
            <a:off x="3527884" y="3789040"/>
            <a:ext cx="2088232" cy="64807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08595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dirty="0"/>
              <a:t>Grundgliederung der KLP </a:t>
            </a:r>
            <a:r>
              <a:rPr lang="de-DE" altLang="de-DE" sz="2800" dirty="0"/>
              <a:t>(grob, </a:t>
            </a:r>
            <a:r>
              <a:rPr lang="de-DE" altLang="de-DE" sz="2800" dirty="0" err="1"/>
              <a:t>fächerübergr</a:t>
            </a:r>
            <a:r>
              <a:rPr lang="de-DE" altLang="de-DE" sz="2800" dirty="0"/>
              <a:t>.)</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Inhaltsplatzhalter 4"/>
          <p:cNvSpPr>
            <a:spLocks noGrp="1"/>
          </p:cNvSpPr>
          <p:nvPr>
            <p:ph sz="half" idx="1"/>
          </p:nvPr>
        </p:nvSpPr>
        <p:spPr>
          <a:xfrm>
            <a:off x="457200" y="1628799"/>
            <a:ext cx="8229600" cy="4320481"/>
          </a:xfrm>
        </p:spPr>
        <p:txBody>
          <a:bodyPr/>
          <a:lstStyle/>
          <a:p>
            <a:pPr marL="0" indent="0">
              <a:buNone/>
            </a:pPr>
            <a:r>
              <a:rPr lang="de-DE" sz="2200" dirty="0"/>
              <a:t>Kompetenzbereiche</a:t>
            </a:r>
          </a:p>
          <a:p>
            <a:pPr marL="0" indent="0">
              <a:buNone/>
            </a:pPr>
            <a:endParaRPr lang="de-DE" sz="2200" dirty="0"/>
          </a:p>
          <a:p>
            <a:pPr marL="0" indent="0">
              <a:buNone/>
            </a:pPr>
            <a:r>
              <a:rPr lang="de-DE" sz="2200" dirty="0"/>
              <a:t>Inhaltsfelder, inhaltliche Schwerpunkte/ Fachliche Konkretisierungen</a:t>
            </a:r>
          </a:p>
          <a:p>
            <a:pPr marL="0" indent="0">
              <a:buNone/>
            </a:pPr>
            <a:endParaRPr lang="de-DE" sz="2200" dirty="0"/>
          </a:p>
          <a:p>
            <a:pPr marL="0" indent="0">
              <a:buNone/>
            </a:pPr>
            <a:r>
              <a:rPr lang="de-DE" sz="2200" dirty="0"/>
              <a:t>Übergeordnete Kompetenzerwartungen/ Deskriptoren/ Prozessbezogene Kompetenzen</a:t>
            </a:r>
          </a:p>
          <a:p>
            <a:pPr marL="0" indent="0">
              <a:buNone/>
            </a:pPr>
            <a:r>
              <a:rPr lang="de-DE" sz="2200" dirty="0"/>
              <a:t> </a:t>
            </a:r>
          </a:p>
          <a:p>
            <a:pPr marL="0" indent="0">
              <a:buNone/>
            </a:pPr>
            <a:r>
              <a:rPr lang="de-DE" sz="2200" dirty="0"/>
              <a:t>Konkretisierte Kompetenzerwartungen/ Indikatoren/ Inhaltsbezogene Kompetenzen</a:t>
            </a:r>
          </a:p>
          <a:p>
            <a:pPr marL="0" indent="0">
              <a:buNone/>
            </a:pPr>
            <a:endParaRPr lang="de-DE" sz="2200" dirty="0"/>
          </a:p>
          <a:p>
            <a:pPr marL="0" indent="0">
              <a:buNone/>
            </a:pPr>
            <a:r>
              <a:rPr lang="de-DE" sz="2200" dirty="0">
                <a:solidFill>
                  <a:schemeClr val="bg1">
                    <a:lumMod val="50000"/>
                  </a:schemeClr>
                </a:solidFill>
              </a:rPr>
              <a:t>Sonderfälle: Basiskonzepte</a:t>
            </a:r>
          </a:p>
        </p:txBody>
      </p:sp>
      <p:sp>
        <p:nvSpPr>
          <p:cNvPr id="7"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14584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291513"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b="1" dirty="0">
                <a:solidFill>
                  <a:srgbClr val="00B050"/>
                </a:solidFill>
              </a:rPr>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2697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Implementationsphasen</a:t>
            </a:r>
          </a:p>
        </p:txBody>
      </p:sp>
      <p:sp>
        <p:nvSpPr>
          <p:cNvPr id="3" name="Inhaltsplatzhalter 2"/>
          <p:cNvSpPr>
            <a:spLocks noGrp="1"/>
          </p:cNvSpPr>
          <p:nvPr>
            <p:ph idx="1"/>
          </p:nvPr>
        </p:nvSpPr>
        <p:spPr>
          <a:xfrm>
            <a:off x="450141" y="1767672"/>
            <a:ext cx="8229600" cy="4325624"/>
          </a:xfrm>
        </p:spPr>
        <p:txBody>
          <a:bodyPr/>
          <a:lstStyle/>
          <a:p>
            <a:pPr marL="514350" indent="-514350">
              <a:buAutoNum type="arabicPeriod"/>
            </a:pPr>
            <a:r>
              <a:rPr lang="de-DE" dirty="0"/>
              <a:t>Zentraler Implementationsauftakt</a:t>
            </a:r>
          </a:p>
          <a:p>
            <a:pPr marL="914400" lvl="1" indent="-514350">
              <a:buFont typeface="Wingdings" panose="05000000000000000000" pitchFamily="2" charset="2"/>
              <a:buChar char="Ø"/>
            </a:pPr>
            <a:r>
              <a:rPr lang="de-DE" dirty="0"/>
              <a:t>Für Multiplikatoren der/ für die Bezirksregierungen</a:t>
            </a:r>
          </a:p>
          <a:p>
            <a:pPr marL="400050" lvl="1" indent="0">
              <a:buNone/>
            </a:pPr>
            <a:endParaRPr lang="de-DE" dirty="0"/>
          </a:p>
          <a:p>
            <a:pPr marL="514350" indent="-514350">
              <a:buAutoNum type="arabicPeriod"/>
            </a:pPr>
            <a:r>
              <a:rPr lang="de-DE" dirty="0"/>
              <a:t>Dezentrale Implementationsmaßnahmen der Bezirksregierungen</a:t>
            </a:r>
            <a:r>
              <a:rPr lang="de-DE" dirty="0">
                <a:solidFill>
                  <a:srgbClr val="00B050"/>
                </a:solidFill>
              </a:rPr>
              <a:t>*</a:t>
            </a:r>
          </a:p>
          <a:p>
            <a:pPr marL="914400" lvl="1" indent="-514350">
              <a:buFont typeface="Wingdings" panose="05000000000000000000" pitchFamily="2" charset="2"/>
              <a:buChar char="Ø"/>
            </a:pPr>
            <a:r>
              <a:rPr lang="de-DE" dirty="0"/>
              <a:t>Für Entsandte Fachlehrkräfte der Schulen</a:t>
            </a:r>
          </a:p>
          <a:p>
            <a:pPr marL="457200" lvl="1" indent="0">
              <a:buNone/>
            </a:pPr>
            <a:r>
              <a:rPr lang="de-DE" sz="1400" dirty="0">
                <a:solidFill>
                  <a:srgbClr val="00B050"/>
                </a:solidFill>
              </a:rPr>
              <a:t>* BR-interne Entscheidung über Terminierung, Durchführung (personell, räumlich)</a:t>
            </a:r>
          </a:p>
          <a:p>
            <a:pPr marL="514350" indent="-514350">
              <a:buAutoNum type="arabicPeriod"/>
            </a:pPr>
            <a:r>
              <a:rPr lang="de-DE" dirty="0"/>
              <a:t>Schulinterne Implementation</a:t>
            </a:r>
          </a:p>
          <a:p>
            <a:pPr marL="914400" lvl="1" indent="-514350">
              <a:buFont typeface="Wingdings" panose="05000000000000000000" pitchFamily="2" charset="2"/>
              <a:buChar char="Ø"/>
            </a:pPr>
            <a:r>
              <a:rPr lang="de-DE" dirty="0"/>
              <a:t>Durch Gremien der Schule: Fach- und Bildungsgangkonferenzen, ggf. Lehrer-, Schulkonferenz </a:t>
            </a:r>
          </a:p>
          <a:p>
            <a:pPr marL="914400" lvl="1" indent="-514350">
              <a:buFont typeface="Wingdings" panose="05000000000000000000" pitchFamily="2" charset="2"/>
              <a:buChar char="Ø"/>
            </a:pPr>
            <a:r>
              <a:rPr lang="de-DE" dirty="0"/>
              <a:t>Durch einzelne Lehrkraft und jeweiligen Unterricht</a:t>
            </a:r>
          </a:p>
        </p:txBody>
      </p:sp>
      <p:sp>
        <p:nvSpPr>
          <p:cNvPr id="4"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03119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Implementationsphasen</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61610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vor Inkraftsetzung</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QUA-LiS, AB4</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MSB, Gr. 52</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Textfeld 7"/>
          <p:cNvSpPr txBox="1"/>
          <p:nvPr/>
        </p:nvSpPr>
        <p:spPr>
          <a:xfrm>
            <a:off x="3491880" y="3068960"/>
            <a:ext cx="2381437" cy="292387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im Anschluss an die Veröffentlichung der finalen Kernlehrpläne</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=&gt; Schuljahr 2023/24</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Bezirksregierungen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Lehrplannavigator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Implementations- und Unterstützungsmaterialien</a:t>
            </a:r>
          </a:p>
        </p:txBody>
      </p:sp>
      <p:sp>
        <p:nvSpPr>
          <p:cNvPr id="9" name="Textfeld 8"/>
          <p:cNvSpPr txBox="1"/>
          <p:nvPr/>
        </p:nvSpPr>
        <p:spPr>
          <a:xfrm>
            <a:off x="6476380" y="3103735"/>
            <a:ext cx="2251287" cy="341632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Innerhalb des Schuljahres nach Inkraftsetzung </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regelmäßige Überprüfung der schuleigenen Vorgaben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Schule,</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rPr>
              <a:t>jew</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 Fach-, Bildungsgangkonferenzen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21239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 §29 SchulG</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862322"/>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ggf. ergänzende Erlasse</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Textfeld 7"/>
          <p:cNvSpPr txBox="1"/>
          <p:nvPr/>
        </p:nvSpPr>
        <p:spPr>
          <a:xfrm>
            <a:off x="3491880" y="3068960"/>
            <a:ext cx="2381437"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Schulinterner Lehrplan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9" name="Textfeld 8"/>
          <p:cNvSpPr txBox="1"/>
          <p:nvPr/>
        </p:nvSpPr>
        <p:spPr>
          <a:xfrm>
            <a:off x="6476380" y="3103735"/>
            <a:ext cx="2251287" cy="190821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br>
            <a:r>
              <a:rPr kumimoji="0" lang="de-DE" sz="1600" b="1" i="0" u="none" strike="noStrike" kern="1200" cap="none" spc="0" normalizeH="0" baseline="0" noProof="0" dirty="0">
                <a:ln>
                  <a:noFill/>
                </a:ln>
                <a:solidFill>
                  <a:prstClr val="black"/>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4" name="Pfeil nach rechts 3"/>
          <p:cNvSpPr/>
          <p:nvPr/>
        </p:nvSpPr>
        <p:spPr>
          <a:xfrm>
            <a:off x="457201" y="5125366"/>
            <a:ext cx="8229599" cy="105787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a:ea typeface="+mn-ea"/>
                <a:cs typeface="+mn-cs"/>
              </a:rPr>
              <a:t>Zunahme an fachlicher Konkretion und Abstimmung auf Lerngruppe</a:t>
            </a: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37260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 §29 SchulG</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43143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ggf. ergänzende Erlasse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9" name="Textfeld 8"/>
          <p:cNvSpPr txBox="1"/>
          <p:nvPr/>
        </p:nvSpPr>
        <p:spPr>
          <a:xfrm>
            <a:off x="6476380" y="3103735"/>
            <a:ext cx="2251287" cy="184665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b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8" name="Textfeld 7"/>
          <p:cNvSpPr txBox="1"/>
          <p:nvPr/>
        </p:nvSpPr>
        <p:spPr>
          <a:xfrm>
            <a:off x="902937" y="3391094"/>
            <a:ext cx="7200800" cy="240065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Nach §70 SchulG entwickeln die Fach- bzw. Bildungsgangkonferenzen schulinterne Lehrpläne ausgehend von den ministeriellen Vorgaben.</a:t>
            </a:r>
          </a:p>
          <a:p>
            <a:pPr marL="0" marR="0" lvl="0" indent="0" algn="l" defTabSz="449263" rtl="0" eaLnBrk="0" fontAlgn="auto" latinLnBrk="0" hangingPunct="0">
              <a:lnSpc>
                <a:spcPct val="100000"/>
              </a:lnSpc>
              <a:spcBef>
                <a:spcPct val="5000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Dabei </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wird im jeweiligen Fach insbesondere entschieden über</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Grundsätze zur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fachdidaktischen und fachmethodischen Arbeit</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Grundsätze zur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Leistungsbewertung</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Vorschläge an die Lehrerkonferenz zur Einführung von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Lernmitteln</a:t>
            </a:r>
            <a:endParaRPr kumimoji="0" lang="de-DE" sz="1400" b="1" i="0" u="sng" strike="noStrike" kern="1200" cap="none" spc="0" normalizeH="0" baseline="0" noProof="0" dirty="0">
              <a:ln>
                <a:noFill/>
              </a:ln>
              <a:solidFill>
                <a:prstClr val="black"/>
              </a:solidFill>
              <a:effectLst/>
              <a:uLnTx/>
              <a:uFillTx/>
              <a:latin typeface="Arial" panose="020B0604020202020204" pitchFamily="34" charset="0"/>
            </a:endParaRP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9886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291513"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44793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43143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ggf. ergänzende Erlasse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9" name="Textfeld 8"/>
          <p:cNvSpPr txBox="1"/>
          <p:nvPr/>
        </p:nvSpPr>
        <p:spPr>
          <a:xfrm>
            <a:off x="6476380" y="3103735"/>
            <a:ext cx="2251287" cy="184665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75000"/>
                  </a:prstClr>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white">
                    <a:lumMod val="75000"/>
                  </a:prstClr>
                </a:solidFill>
                <a:effectLst/>
                <a:uLnTx/>
                <a:uFillTx/>
                <a:latin typeface="Arial" panose="020B0604020202020204" pitchFamily="34" charset="0"/>
              </a:rPr>
            </a:br>
            <a:r>
              <a:rPr kumimoji="0" lang="de-DE" sz="1400" b="1" i="0" u="none" strike="noStrike" kern="1200" cap="none" spc="0" normalizeH="0" baseline="0" noProof="0" dirty="0">
                <a:ln>
                  <a:noFill/>
                </a:ln>
                <a:solidFill>
                  <a:prstClr val="white">
                    <a:lumMod val="75000"/>
                  </a:prstClr>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p:txBody>
      </p:sp>
      <p:sp>
        <p:nvSpPr>
          <p:cNvPr id="10" name="Textfeld 9"/>
          <p:cNvSpPr txBox="1"/>
          <p:nvPr/>
        </p:nvSpPr>
        <p:spPr>
          <a:xfrm>
            <a:off x="611560" y="3638326"/>
            <a:ext cx="7200800" cy="1754326"/>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Ergänzend zu den Vereinbarungen im schulinternen</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Lehrplan gelten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 5 ADO Pädagogische Freiheit und Verantwortung</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 6 ADO Unterrichtsplanung</a:t>
            </a:r>
          </a:p>
        </p:txBody>
      </p:sp>
      <p:sp>
        <p:nvSpPr>
          <p:cNvPr id="8"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42222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66CEDE24-0976-4DAC-92D3-9F2A36386A8E}"/>
              </a:ext>
            </a:extLst>
          </p:cNvPr>
          <p:cNvSpPr>
            <a:spLocks noGrp="1" noChangeArrowheads="1"/>
          </p:cNvSpPr>
          <p:nvPr>
            <p:ph type="title"/>
          </p:nvPr>
        </p:nvSpPr>
        <p:spPr/>
        <p:txBody>
          <a:bodyPr/>
          <a:lstStyle/>
          <a:p>
            <a:pPr eaLnBrk="1" hangingPunct="1"/>
            <a:r>
              <a:rPr lang="de-DE" altLang="de-DE" sz="2000" b="1" dirty="0"/>
              <a:t>Zielsetzung</a:t>
            </a:r>
            <a:r>
              <a:rPr lang="de-DE" altLang="de-DE" sz="2000" dirty="0"/>
              <a:t> von schuleigenen Vorgaben bzw. schulinternen Lehrplänen</a:t>
            </a:r>
          </a:p>
        </p:txBody>
      </p:sp>
      <p:sp>
        <p:nvSpPr>
          <p:cNvPr id="3" name="Inhaltsplatzhalter 2">
            <a:extLst>
              <a:ext uri="{FF2B5EF4-FFF2-40B4-BE49-F238E27FC236}">
                <a16:creationId xmlns:a16="http://schemas.microsoft.com/office/drawing/2014/main" id="{3EF07DE2-FA02-41B3-A083-C237FE35BB94}"/>
              </a:ext>
            </a:extLst>
          </p:cNvPr>
          <p:cNvSpPr>
            <a:spLocks noGrp="1"/>
          </p:cNvSpPr>
          <p:nvPr>
            <p:ph idx="1"/>
          </p:nvPr>
        </p:nvSpPr>
        <p:spPr>
          <a:xfrm>
            <a:off x="457200" y="1700213"/>
            <a:ext cx="8229600" cy="4205287"/>
          </a:xfrm>
        </p:spPr>
        <p:txBody>
          <a:bodyPr rtlCol="0">
            <a:normAutofit/>
          </a:bodyPr>
          <a:lstStyle/>
          <a:p>
            <a:pPr eaLnBrk="1" fontAlgn="auto" hangingPunct="1">
              <a:spcBef>
                <a:spcPts val="1200"/>
              </a:spcBef>
              <a:spcAft>
                <a:spcPts val="0"/>
              </a:spcAft>
              <a:defRPr/>
            </a:pPr>
            <a:r>
              <a:rPr lang="de-DE" sz="2600" dirty="0"/>
              <a:t>Schulbezogene Konkretisierung der Vorgaben nach §29 SchulG</a:t>
            </a:r>
          </a:p>
          <a:p>
            <a:pPr eaLnBrk="1" fontAlgn="auto" hangingPunct="1">
              <a:spcBef>
                <a:spcPts val="1200"/>
              </a:spcBef>
              <a:spcAft>
                <a:spcPts val="0"/>
              </a:spcAft>
              <a:defRPr/>
            </a:pPr>
            <a:r>
              <a:rPr lang="de-DE" sz="2600" dirty="0"/>
              <a:t>Instrument zur Unterrichtsentwicklung und Unterrichtsvorbereitung</a:t>
            </a:r>
          </a:p>
          <a:p>
            <a:pPr eaLnBrk="1" fontAlgn="auto" hangingPunct="1">
              <a:spcBef>
                <a:spcPts val="1200"/>
              </a:spcBef>
              <a:spcAft>
                <a:spcPts val="0"/>
              </a:spcAft>
              <a:defRPr/>
            </a:pPr>
            <a:r>
              <a:rPr lang="de-DE" sz="2600" dirty="0"/>
              <a:t>Ausgestaltung von Freiräumen</a:t>
            </a:r>
          </a:p>
          <a:p>
            <a:pPr eaLnBrk="1" fontAlgn="auto" hangingPunct="1">
              <a:spcBef>
                <a:spcPts val="1200"/>
              </a:spcBef>
              <a:spcAft>
                <a:spcPts val="0"/>
              </a:spcAft>
              <a:defRPr/>
            </a:pPr>
            <a:r>
              <a:rPr lang="de-DE" sz="2600" dirty="0"/>
              <a:t>Grundlage der fachlichen Arbeit im Team</a:t>
            </a:r>
          </a:p>
          <a:p>
            <a:pPr eaLnBrk="1" fontAlgn="auto" hangingPunct="1">
              <a:spcBef>
                <a:spcPts val="1200"/>
              </a:spcBef>
              <a:spcAft>
                <a:spcPts val="0"/>
              </a:spcAft>
              <a:defRPr/>
            </a:pPr>
            <a:r>
              <a:rPr lang="de-DE" sz="2600" dirty="0"/>
              <a:t>Transparenz für alle am Bildungsprozess Beteiligten</a:t>
            </a:r>
          </a:p>
          <a:p>
            <a:pPr eaLnBrk="1" fontAlgn="auto" hangingPunct="1">
              <a:spcBef>
                <a:spcPts val="1200"/>
              </a:spcBef>
              <a:spcAft>
                <a:spcPts val="0"/>
              </a:spcAft>
              <a:defRPr/>
            </a:pPr>
            <a:r>
              <a:rPr lang="de-DE" sz="2600" dirty="0"/>
              <a:t>Maßstab für Evaluation und Rechenschaftslegung</a:t>
            </a:r>
          </a:p>
          <a:p>
            <a:pPr marL="0" indent="0" eaLnBrk="1" fontAlgn="auto" hangingPunct="1">
              <a:spcAft>
                <a:spcPts val="0"/>
              </a:spcAft>
              <a:buFont typeface="Arial" panose="020B0604020202020204" pitchFamily="34" charset="0"/>
              <a:buNone/>
              <a:defRPr/>
            </a:pPr>
            <a:endParaRPr lang="de-DE" dirty="0"/>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8179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31925DE1-98D5-4A64-B3EA-1F2148D4F483}"/>
              </a:ext>
            </a:extLst>
          </p:cNvPr>
          <p:cNvSpPr>
            <a:spLocks noGrp="1" noChangeArrowheads="1"/>
          </p:cNvSpPr>
          <p:nvPr>
            <p:ph type="title"/>
          </p:nvPr>
        </p:nvSpPr>
        <p:spPr/>
        <p:txBody>
          <a:bodyPr/>
          <a:lstStyle/>
          <a:p>
            <a:pPr eaLnBrk="1" hangingPunct="1"/>
            <a:r>
              <a:rPr lang="de-DE" altLang="de-DE" sz="2800" dirty="0"/>
              <a:t>Gliederungs</a:t>
            </a:r>
            <a:r>
              <a:rPr lang="de-DE" altLang="de-DE" sz="2800" b="1" u="sng" dirty="0"/>
              <a:t>vorschlag</a:t>
            </a:r>
            <a:r>
              <a:rPr lang="de-DE" altLang="de-DE" sz="2800" dirty="0"/>
              <a:t> für einen schulinternen Lehrplan</a:t>
            </a:r>
          </a:p>
        </p:txBody>
      </p:sp>
      <p:sp>
        <p:nvSpPr>
          <p:cNvPr id="9" name="Inhaltsplatzhalter 2">
            <a:extLst>
              <a:ext uri="{FF2B5EF4-FFF2-40B4-BE49-F238E27FC236}">
                <a16:creationId xmlns:a16="http://schemas.microsoft.com/office/drawing/2014/main" id="{F6BD8C65-0FF5-401D-9475-94B7A117CC16}"/>
              </a:ext>
            </a:extLst>
          </p:cNvPr>
          <p:cNvSpPr txBox="1">
            <a:spLocks/>
          </p:cNvSpPr>
          <p:nvPr/>
        </p:nvSpPr>
        <p:spPr>
          <a:xfrm>
            <a:off x="609600" y="1852613"/>
            <a:ext cx="8229600" cy="4205287"/>
          </a:xfrm>
          <a:prstGeom prst="rect">
            <a:avLst/>
          </a:prstGeom>
          <a:solidFill>
            <a:schemeClr val="bg1"/>
          </a:solidFill>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Inhalt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1	Rahmenbedingungen der fachlichen Arbeit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2	Entscheidungen zum Unterricht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2.1 	Abfolge verbindlicher Unterrichtsvorhaben	</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2.2	Grundsätze der fachdidaktischen und fachmethodischen Arbeit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2.3	Grundsätze der Leistungsbewertung und Leistungsrückmeldung</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2.4	Lehr- und Lernmittel</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3	Prüfung und Weiterentwicklung des schulinternen Lehrplans</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C48B09F7-358A-4466-AD66-CB5ACD0B52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82574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oftware, Computersymbol enthält.&#10;&#10;Automatisch generierte Beschreibung">
            <a:extLst>
              <a:ext uri="{FF2B5EF4-FFF2-40B4-BE49-F238E27FC236}">
                <a16:creationId xmlns:a16="http://schemas.microsoft.com/office/drawing/2014/main" id="{C618AED3-E585-0860-C912-03045F7CE2FC}"/>
              </a:ext>
            </a:extLst>
          </p:cNvPr>
          <p:cNvPicPr>
            <a:picLocks noChangeAspect="1"/>
          </p:cNvPicPr>
          <p:nvPr/>
        </p:nvPicPr>
        <p:blipFill rotWithShape="1">
          <a:blip r:embed="rId3"/>
          <a:srcRect l="6400" t="16779" r="57303" b="19167"/>
          <a:stretch/>
        </p:blipFill>
        <p:spPr bwMode="auto">
          <a:xfrm>
            <a:off x="578897" y="1667533"/>
            <a:ext cx="7832835" cy="4319609"/>
          </a:xfrm>
          <a:prstGeom prst="rect">
            <a:avLst/>
          </a:prstGeom>
          <a:ln>
            <a:noFill/>
          </a:ln>
          <a:extLst>
            <a:ext uri="{53640926-AAD7-44D8-BBD7-CCE9431645EC}">
              <a14:shadowObscured xmlns:a14="http://schemas.microsoft.com/office/drawing/2010/main"/>
            </a:ext>
          </a:extLst>
        </p:spPr>
      </p:pic>
      <p:sp>
        <p:nvSpPr>
          <p:cNvPr id="70658" name="Titel 1">
            <a:extLst>
              <a:ext uri="{FF2B5EF4-FFF2-40B4-BE49-F238E27FC236}">
                <a16:creationId xmlns:a16="http://schemas.microsoft.com/office/drawing/2014/main" id="{05469ACE-4392-4D77-8376-EC3C430B2EFB}"/>
              </a:ext>
            </a:extLst>
          </p:cNvPr>
          <p:cNvSpPr>
            <a:spLocks noGrp="1" noChangeArrowheads="1"/>
          </p:cNvSpPr>
          <p:nvPr>
            <p:ph type="title"/>
          </p:nvPr>
        </p:nvSpPr>
        <p:spPr/>
        <p:txBody>
          <a:bodyPr/>
          <a:lstStyle/>
          <a:p>
            <a:pPr eaLnBrk="1" hangingPunct="1"/>
            <a:r>
              <a:rPr lang="de-DE" altLang="de-DE"/>
              <a:t>Unterstützungsmaterial im Lehrplannavigator</a:t>
            </a:r>
          </a:p>
        </p:txBody>
      </p:sp>
      <p:sp>
        <p:nvSpPr>
          <p:cNvPr id="3" name="Ellipse 2">
            <a:extLst>
              <a:ext uri="{FF2B5EF4-FFF2-40B4-BE49-F238E27FC236}">
                <a16:creationId xmlns:a16="http://schemas.microsoft.com/office/drawing/2014/main" id="{DBE7970B-29FF-4602-9628-F38397E32726}"/>
              </a:ext>
            </a:extLst>
          </p:cNvPr>
          <p:cNvSpPr/>
          <p:nvPr/>
        </p:nvSpPr>
        <p:spPr>
          <a:xfrm>
            <a:off x="2224934" y="3165141"/>
            <a:ext cx="5832648" cy="1419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feld 4">
            <a:extLst>
              <a:ext uri="{FF2B5EF4-FFF2-40B4-BE49-F238E27FC236}">
                <a16:creationId xmlns:a16="http://schemas.microsoft.com/office/drawing/2014/main" id="{09490A2B-8980-45F9-8AD5-335F106C7F3B}"/>
              </a:ext>
            </a:extLst>
          </p:cNvPr>
          <p:cNvSpPr txBox="1"/>
          <p:nvPr/>
        </p:nvSpPr>
        <p:spPr>
          <a:xfrm>
            <a:off x="4288814" y="4798747"/>
            <a:ext cx="3894083" cy="954107"/>
          </a:xfrm>
          <a:prstGeom prst="rect">
            <a:avLst/>
          </a:prstGeom>
          <a:solidFill>
            <a:schemeClr val="bg1"/>
          </a:solidFill>
          <a:ln w="25400">
            <a:solidFill>
              <a:schemeClr val="accent1">
                <a:shade val="95000"/>
                <a:satMod val="10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Implementations- und Unterstützungsmaterial</a:t>
            </a:r>
          </a:p>
        </p:txBody>
      </p:sp>
      <p:cxnSp>
        <p:nvCxnSpPr>
          <p:cNvPr id="12" name="Gerade Verbindung mit Pfeil 11">
            <a:extLst>
              <a:ext uri="{FF2B5EF4-FFF2-40B4-BE49-F238E27FC236}">
                <a16:creationId xmlns:a16="http://schemas.microsoft.com/office/drawing/2014/main" id="{740142C6-F05D-491A-B3C1-CA1D7DEBD5BB}"/>
              </a:ext>
            </a:extLst>
          </p:cNvPr>
          <p:cNvCxnSpPr>
            <a:cxnSpLocks/>
          </p:cNvCxnSpPr>
          <p:nvPr/>
        </p:nvCxnSpPr>
        <p:spPr>
          <a:xfrm flipH="1" flipV="1">
            <a:off x="1804619" y="3786239"/>
            <a:ext cx="2484195" cy="1640389"/>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8B0E141-3F10-41C2-859E-B3B2211153DB}"/>
              </a:ext>
            </a:extLst>
          </p:cNvPr>
          <p:cNvSpPr/>
          <p:nvPr/>
        </p:nvSpPr>
        <p:spPr>
          <a:xfrm>
            <a:off x="578330" y="3279837"/>
            <a:ext cx="1674899" cy="534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oliennummernplatzhalter 4">
            <a:extLst>
              <a:ext uri="{FF2B5EF4-FFF2-40B4-BE49-F238E27FC236}">
                <a16:creationId xmlns:a16="http://schemas.microsoft.com/office/drawing/2014/main" id="{4C6D6EB2-AEA9-4043-9529-A419278D86A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Calibri"/>
                <a:ea typeface="+mn-ea"/>
                <a:cs typeface="+mn-cs"/>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de-DE" sz="1000" b="0" i="0" u="none" strike="noStrike" kern="1200" cap="none" spc="0" normalizeH="0" baseline="0" noProof="0" dirty="0">
                <a:ln>
                  <a:noFill/>
                </a:ln>
                <a:solidFill>
                  <a:prstClr val="black">
                    <a:tint val="75000"/>
                  </a:prstClr>
                </a:solidFill>
                <a:effectLst/>
                <a:uLnTx/>
                <a:uFillTx/>
                <a:latin typeface="Calibri"/>
                <a:ea typeface="+mn-ea"/>
                <a:cs typeface="+mn-cs"/>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de-DE" sz="1000" b="0" i="0" u="none" strike="noStrike" kern="1200" cap="none" spc="0" normalizeH="0" baseline="0" noProof="0" dirty="0">
                <a:ln>
                  <a:noFill/>
                </a:ln>
                <a:solidFill>
                  <a:prstClr val="black">
                    <a:tint val="75000"/>
                  </a:prstClr>
                </a:solidFill>
                <a:effectLst/>
                <a:uLnTx/>
                <a:uFillTx/>
                <a:latin typeface="Calibri"/>
                <a:ea typeface="+mn-ea"/>
                <a:cs typeface="+mn-cs"/>
              </a:rPr>
              <a:t>der gymnasialen Oberstufe</a:t>
            </a:r>
          </a:p>
        </p:txBody>
      </p:sp>
    </p:spTree>
    <p:extLst>
      <p:ext uri="{BB962C8B-B14F-4D97-AF65-F5344CB8AC3E}">
        <p14:creationId xmlns:p14="http://schemas.microsoft.com/office/powerpoint/2010/main" val="12373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reenshot, Software, Computersymbol enthält.&#10;&#10;Automatisch generierte Beschreibung">
            <a:extLst>
              <a:ext uri="{FF2B5EF4-FFF2-40B4-BE49-F238E27FC236}">
                <a16:creationId xmlns:a16="http://schemas.microsoft.com/office/drawing/2014/main" id="{E7B5A909-8070-DAF3-F8D0-F2678C12240C}"/>
              </a:ext>
            </a:extLst>
          </p:cNvPr>
          <p:cNvPicPr>
            <a:picLocks noChangeAspect="1"/>
          </p:cNvPicPr>
          <p:nvPr/>
        </p:nvPicPr>
        <p:blipFill rotWithShape="1">
          <a:blip r:embed="rId3"/>
          <a:srcRect l="14504" t="48595" r="58733" b="19167"/>
          <a:stretch/>
        </p:blipFill>
        <p:spPr bwMode="auto">
          <a:xfrm>
            <a:off x="472030" y="2173546"/>
            <a:ext cx="8222621" cy="3095235"/>
          </a:xfrm>
          <a:prstGeom prst="rect">
            <a:avLst/>
          </a:prstGeom>
          <a:ln>
            <a:noFill/>
          </a:ln>
          <a:extLst>
            <a:ext uri="{53640926-AAD7-44D8-BBD7-CCE9431645EC}">
              <a14:shadowObscured xmlns:a14="http://schemas.microsoft.com/office/drawing/2010/main"/>
            </a:ext>
          </a:extLst>
        </p:spPr>
      </p:pic>
      <p:sp>
        <p:nvSpPr>
          <p:cNvPr id="72706" name="Titel 1">
            <a:extLst>
              <a:ext uri="{FF2B5EF4-FFF2-40B4-BE49-F238E27FC236}">
                <a16:creationId xmlns:a16="http://schemas.microsoft.com/office/drawing/2014/main" id="{FBA7E351-9B48-48A7-9D75-CB2625587076}"/>
              </a:ext>
            </a:extLst>
          </p:cNvPr>
          <p:cNvSpPr>
            <a:spLocks noGrp="1" noChangeArrowheads="1"/>
          </p:cNvSpPr>
          <p:nvPr>
            <p:ph type="title"/>
          </p:nvPr>
        </p:nvSpPr>
        <p:spPr/>
        <p:txBody>
          <a:bodyPr/>
          <a:lstStyle/>
          <a:p>
            <a:pPr eaLnBrk="1" hangingPunct="1"/>
            <a:r>
              <a:rPr lang="de-DE" altLang="de-DE"/>
              <a:t>Unterstützungsmaterial im Lehrplannavigator</a:t>
            </a:r>
          </a:p>
        </p:txBody>
      </p:sp>
      <p:grpSp>
        <p:nvGrpSpPr>
          <p:cNvPr id="72709" name="Gruppieren 22">
            <a:extLst>
              <a:ext uri="{FF2B5EF4-FFF2-40B4-BE49-F238E27FC236}">
                <a16:creationId xmlns:a16="http://schemas.microsoft.com/office/drawing/2014/main" id="{3A840D2B-B583-4100-B940-43040142A163}"/>
              </a:ext>
            </a:extLst>
          </p:cNvPr>
          <p:cNvGrpSpPr>
            <a:grpSpLocks/>
          </p:cNvGrpSpPr>
          <p:nvPr/>
        </p:nvGrpSpPr>
        <p:grpSpPr bwMode="auto">
          <a:xfrm>
            <a:off x="402192" y="3265653"/>
            <a:ext cx="8219011" cy="3458683"/>
            <a:chOff x="529955" y="3030762"/>
            <a:chExt cx="8218509" cy="3459425"/>
          </a:xfrm>
        </p:grpSpPr>
        <p:cxnSp>
          <p:nvCxnSpPr>
            <p:cNvPr id="16" name="Gerade Verbindung mit Pfeil 15">
              <a:extLst>
                <a:ext uri="{FF2B5EF4-FFF2-40B4-BE49-F238E27FC236}">
                  <a16:creationId xmlns:a16="http://schemas.microsoft.com/office/drawing/2014/main" id="{AB18B907-2118-4012-AE4E-28C7C4418073}"/>
                </a:ext>
              </a:extLst>
            </p:cNvPr>
            <p:cNvCxnSpPr>
              <a:cxnSpLocks/>
            </p:cNvCxnSpPr>
            <p:nvPr/>
          </p:nvCxnSpPr>
          <p:spPr>
            <a:xfrm flipH="1" flipV="1">
              <a:off x="8260570" y="4081041"/>
              <a:ext cx="241530" cy="3773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C2B26942-3107-4B8F-ACBB-84E474DCC23F}"/>
                </a:ext>
              </a:extLst>
            </p:cNvPr>
            <p:cNvCxnSpPr>
              <a:cxnSpLocks/>
              <a:stCxn id="11" idx="0"/>
            </p:cNvCxnSpPr>
            <p:nvPr/>
          </p:nvCxnSpPr>
          <p:spPr>
            <a:xfrm flipV="1">
              <a:off x="1753843" y="4159984"/>
              <a:ext cx="981084" cy="1091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7B784DC-73F8-437F-B62E-D3CC34BB5EA5}"/>
                </a:ext>
              </a:extLst>
            </p:cNvPr>
            <p:cNvSpPr txBox="1"/>
            <p:nvPr/>
          </p:nvSpPr>
          <p:spPr>
            <a:xfrm>
              <a:off x="529955" y="5251475"/>
              <a:ext cx="2447776" cy="1200592"/>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Kernlehrpläne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Rechtsgültige Fassung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Verbindlich </a:t>
              </a:r>
            </a:p>
          </p:txBody>
        </p:sp>
        <p:cxnSp>
          <p:nvCxnSpPr>
            <p:cNvPr id="18" name="Gerade Verbindung mit Pfeil 17">
              <a:extLst>
                <a:ext uri="{FF2B5EF4-FFF2-40B4-BE49-F238E27FC236}">
                  <a16:creationId xmlns:a16="http://schemas.microsoft.com/office/drawing/2014/main" id="{DEAD4209-9C56-4F09-8370-B8A6010FA4A5}"/>
                </a:ext>
              </a:extLst>
            </p:cNvPr>
            <p:cNvCxnSpPr>
              <a:cxnSpLocks/>
            </p:cNvCxnSpPr>
            <p:nvPr/>
          </p:nvCxnSpPr>
          <p:spPr>
            <a:xfrm flipV="1">
              <a:off x="4974652" y="3030762"/>
              <a:ext cx="1289258" cy="1434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A852B55-F18A-417A-85F7-63A8649B364F}"/>
                </a:ext>
              </a:extLst>
            </p:cNvPr>
            <p:cNvSpPr txBox="1"/>
            <p:nvPr/>
          </p:nvSpPr>
          <p:spPr>
            <a:xfrm>
              <a:off x="6084802" y="4458417"/>
              <a:ext cx="2663662" cy="2031770"/>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Hinweise und Materialien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Implementations-PPP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Weiteres, wie z.B. ausgewählte konkretisierte Unterrichtsvorhaben</a:t>
              </a:r>
            </a:p>
          </p:txBody>
        </p:sp>
        <p:sp>
          <p:nvSpPr>
            <p:cNvPr id="15" name="Textfeld 14">
              <a:extLst>
                <a:ext uri="{FF2B5EF4-FFF2-40B4-BE49-F238E27FC236}">
                  <a16:creationId xmlns:a16="http://schemas.microsoft.com/office/drawing/2014/main" id="{BC2CC283-DD18-4F22-9C6D-A1A0B2C3B4D9}"/>
                </a:ext>
              </a:extLst>
            </p:cNvPr>
            <p:cNvSpPr txBox="1"/>
            <p:nvPr/>
          </p:nvSpPr>
          <p:spPr>
            <a:xfrm>
              <a:off x="3132470" y="4443253"/>
              <a:ext cx="2665250" cy="2031771"/>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Schulinterner Lehrplan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Vorlagenmuster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Beispielhafte fachliche   Ausgestaltung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Nicht vollständig gefüllt (u.a. belassener Freiraum)</a:t>
              </a:r>
            </a:p>
          </p:txBody>
        </p:sp>
      </p:grpSp>
      <p:sp>
        <p:nvSpPr>
          <p:cNvPr id="24" name="Ellipse 23">
            <a:extLst>
              <a:ext uri="{FF2B5EF4-FFF2-40B4-BE49-F238E27FC236}">
                <a16:creationId xmlns:a16="http://schemas.microsoft.com/office/drawing/2014/main" id="{B6A5E191-6888-4B4D-B3C6-37100F187AA1}"/>
              </a:ext>
            </a:extLst>
          </p:cNvPr>
          <p:cNvSpPr/>
          <p:nvPr/>
        </p:nvSpPr>
        <p:spPr>
          <a:xfrm>
            <a:off x="6093465" y="3027795"/>
            <a:ext cx="216058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descr="Ein Bild, das Text, Screenshot, Website, Software enthält.&#10;&#10;Automatisch generierte Beschreibung">
            <a:extLst>
              <a:ext uri="{FF2B5EF4-FFF2-40B4-BE49-F238E27FC236}">
                <a16:creationId xmlns:a16="http://schemas.microsoft.com/office/drawing/2014/main" id="{6704573B-1103-A61F-47D4-181F62EABD80}"/>
              </a:ext>
            </a:extLst>
          </p:cNvPr>
          <p:cNvPicPr>
            <a:picLocks noChangeAspect="1"/>
          </p:cNvPicPr>
          <p:nvPr/>
        </p:nvPicPr>
        <p:blipFill rotWithShape="1">
          <a:blip r:embed="rId4"/>
          <a:srcRect l="14215" t="37865" r="58923" b="56592"/>
          <a:stretch/>
        </p:blipFill>
        <p:spPr bwMode="auto">
          <a:xfrm>
            <a:off x="457200" y="1650270"/>
            <a:ext cx="8229600" cy="530319"/>
          </a:xfrm>
          <a:prstGeom prst="rect">
            <a:avLst/>
          </a:prstGeom>
          <a:ln>
            <a:noFill/>
          </a:ln>
          <a:extLst>
            <a:ext uri="{53640926-AAD7-44D8-BBD7-CCE9431645EC}">
              <a14:shadowObscured xmlns:a14="http://schemas.microsoft.com/office/drawing/2010/main"/>
            </a:ext>
          </a:extLst>
        </p:spPr>
      </p:pic>
      <p:sp>
        <p:nvSpPr>
          <p:cNvPr id="23" name="Ellipse 22">
            <a:extLst>
              <a:ext uri="{FF2B5EF4-FFF2-40B4-BE49-F238E27FC236}">
                <a16:creationId xmlns:a16="http://schemas.microsoft.com/office/drawing/2014/main" id="{9473DC80-027D-F276-9C3F-59DC8E8BB2A1}"/>
              </a:ext>
            </a:extLst>
          </p:cNvPr>
          <p:cNvSpPr/>
          <p:nvPr/>
        </p:nvSpPr>
        <p:spPr>
          <a:xfrm>
            <a:off x="6070357" y="4067752"/>
            <a:ext cx="216058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661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507288"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b="1" dirty="0">
                <a:solidFill>
                  <a:srgbClr val="00B050"/>
                </a:solidFill>
              </a:rPr>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74815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259632" y="2780928"/>
            <a:ext cx="6400800" cy="2736304"/>
          </a:xfrm>
        </p:spPr>
        <p:txBody>
          <a:bodyPr>
            <a:noAutofit/>
          </a:bodyPr>
          <a:lstStyle/>
          <a:p>
            <a:r>
              <a:rPr lang="de-DE" sz="3600" dirty="0">
                <a:solidFill>
                  <a:srgbClr val="002060"/>
                </a:solidFill>
              </a:rPr>
              <a:t>Der neue Kernlehrplan für die </a:t>
            </a:r>
          </a:p>
          <a:p>
            <a:r>
              <a:rPr lang="de-DE" sz="3600" dirty="0">
                <a:solidFill>
                  <a:srgbClr val="002060"/>
                </a:solidFill>
              </a:rPr>
              <a:t>Sekundarstufe II Gymnasium/Gesamtschule</a:t>
            </a:r>
          </a:p>
          <a:p>
            <a:r>
              <a:rPr lang="de-DE" sz="3200" b="1" dirty="0">
                <a:solidFill>
                  <a:srgbClr val="002060"/>
                </a:solidFill>
              </a:rPr>
              <a:t>Kernlehrplan Deutsch</a:t>
            </a:r>
          </a:p>
        </p:txBody>
      </p:sp>
      <p:sp>
        <p:nvSpPr>
          <p:cNvPr id="4"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16857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8507288" cy="360040"/>
          </a:xfrm>
        </p:spPr>
        <p:txBody>
          <a:bodyPr/>
          <a:lstStyle/>
          <a:p>
            <a:r>
              <a:rPr lang="de-DE" sz="3200" dirty="0"/>
              <a:t>Gliederung </a:t>
            </a:r>
          </a:p>
        </p:txBody>
      </p:sp>
      <p:sp>
        <p:nvSpPr>
          <p:cNvPr id="6" name="Inhaltsplatzhalter 5"/>
          <p:cNvSpPr>
            <a:spLocks noGrp="1"/>
          </p:cNvSpPr>
          <p:nvPr>
            <p:ph idx="1"/>
          </p:nvPr>
        </p:nvSpPr>
        <p:spPr/>
        <p:txBody>
          <a:bodyPr>
            <a:normAutofit lnSpcReduction="10000"/>
          </a:bodyPr>
          <a:lstStyle/>
          <a:p>
            <a:pPr marL="514350" indent="-514350">
              <a:buAutoNum type="arabicPeriod"/>
            </a:pPr>
            <a:r>
              <a:rPr lang="de-DE" dirty="0"/>
              <a:t>Zentrale Anliegen der Novellierung  </a:t>
            </a:r>
          </a:p>
          <a:p>
            <a:pPr marL="514350" indent="-514350">
              <a:buAutoNum type="arabicPeriod"/>
            </a:pPr>
            <a:r>
              <a:rPr lang="de-DE" dirty="0"/>
              <a:t>Die wichtigsten Kontinuitäten </a:t>
            </a:r>
          </a:p>
          <a:p>
            <a:pPr marL="514350" indent="-514350">
              <a:buAutoNum type="arabicPeriod"/>
            </a:pPr>
            <a:r>
              <a:rPr lang="de-DE" dirty="0"/>
              <a:t>Die wichtigsten Weiterentwicklungen</a:t>
            </a:r>
          </a:p>
          <a:p>
            <a:pPr marL="514350" indent="-514350">
              <a:buAutoNum type="arabicPeriod"/>
            </a:pPr>
            <a:r>
              <a:rPr lang="de-DE" dirty="0"/>
              <a:t>Kapitel 1: Aufgaben und Ziele des Faches </a:t>
            </a:r>
          </a:p>
          <a:p>
            <a:pPr marL="514350" indent="-514350">
              <a:buAutoNum type="arabicPeriod"/>
            </a:pPr>
            <a:r>
              <a:rPr lang="de-DE" dirty="0"/>
              <a:t>Kapitel 2: Übergeordnete Kompetenzerwartungen </a:t>
            </a:r>
          </a:p>
          <a:p>
            <a:pPr marL="514350" indent="-514350">
              <a:buAutoNum type="arabicPeriod"/>
            </a:pPr>
            <a:r>
              <a:rPr lang="de-DE" dirty="0"/>
              <a:t>Kapitel 2: Inhaltsfelder und inhaltliche Schwerpunkte</a:t>
            </a:r>
          </a:p>
          <a:p>
            <a:pPr marL="514350" indent="-514350">
              <a:buAutoNum type="arabicPeriod"/>
            </a:pPr>
            <a:r>
              <a:rPr lang="de-DE" dirty="0"/>
              <a:t>Kapitel 2: Konkretisierte Kompetenzerwartungen </a:t>
            </a:r>
          </a:p>
          <a:p>
            <a:pPr marL="514350" indent="-514350">
              <a:buAutoNum type="arabicPeriod"/>
            </a:pPr>
            <a:r>
              <a:rPr lang="de-DE" dirty="0"/>
              <a:t>Kapitel 3: Leistungsbewertung und – </a:t>
            </a:r>
            <a:r>
              <a:rPr lang="de-DE" dirty="0" err="1"/>
              <a:t>überprüfung</a:t>
            </a:r>
            <a:r>
              <a:rPr lang="de-DE" dirty="0"/>
              <a:t> </a:t>
            </a:r>
          </a:p>
          <a:p>
            <a:pPr marL="0" indent="0">
              <a:buNone/>
            </a:pPr>
            <a:endParaRPr lang="de-DE" dirty="0"/>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936457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Zentrale Anliegen der Novellierung</a:t>
            </a:r>
          </a:p>
        </p:txBody>
      </p:sp>
      <p:sp>
        <p:nvSpPr>
          <p:cNvPr id="3" name="Inhaltsplatzhalter 2"/>
          <p:cNvSpPr>
            <a:spLocks noGrp="1"/>
          </p:cNvSpPr>
          <p:nvPr>
            <p:ph idx="1"/>
          </p:nvPr>
        </p:nvSpPr>
        <p:spPr/>
        <p:txBody>
          <a:bodyPr>
            <a:normAutofit/>
          </a:bodyPr>
          <a:lstStyle/>
          <a:p>
            <a:r>
              <a:rPr lang="de-DE" dirty="0"/>
              <a:t>Ausschärfung der Fachlichkeit durch</a:t>
            </a:r>
          </a:p>
          <a:p>
            <a:pPr lvl="1">
              <a:buFont typeface="Arial" panose="020B0604020202020204" pitchFamily="34" charset="0"/>
              <a:buChar char="•"/>
            </a:pPr>
            <a:r>
              <a:rPr lang="de-DE" sz="2800" dirty="0"/>
              <a:t>inhaltliche Vernetzung</a:t>
            </a:r>
          </a:p>
          <a:p>
            <a:pPr lvl="1">
              <a:buFont typeface="Arial" panose="020B0604020202020204" pitchFamily="34" charset="0"/>
              <a:buChar char="•"/>
            </a:pPr>
            <a:r>
              <a:rPr lang="de-DE" sz="2800" dirty="0"/>
              <a:t>Konkretisierung der inhaltlichen Schwerpunkte </a:t>
            </a:r>
          </a:p>
          <a:p>
            <a:pPr lvl="1">
              <a:buFont typeface="Arial" panose="020B0604020202020204" pitchFamily="34" charset="0"/>
              <a:buChar char="•"/>
            </a:pPr>
            <a:r>
              <a:rPr lang="de-DE" sz="2800" dirty="0"/>
              <a:t>Operationalisierung der Kompetenzerwartungen</a:t>
            </a:r>
          </a:p>
          <a:p>
            <a:r>
              <a:rPr lang="de-DE" dirty="0"/>
              <a:t>Anschlussfähigkeit an</a:t>
            </a:r>
          </a:p>
          <a:p>
            <a:pPr lvl="1">
              <a:buFont typeface="Arial" panose="020B0604020202020204" pitchFamily="34" charset="0"/>
              <a:buChar char="•"/>
            </a:pPr>
            <a:r>
              <a:rPr lang="de-DE" sz="2800" dirty="0"/>
              <a:t>den Kernlehrplan Deutsch S I</a:t>
            </a:r>
          </a:p>
          <a:p>
            <a:pPr lvl="1">
              <a:buFont typeface="Arial" panose="020B0604020202020204" pitchFamily="34" charset="0"/>
              <a:buChar char="•"/>
            </a:pPr>
            <a:r>
              <a:rPr lang="de-DE" sz="2800" dirty="0"/>
              <a:t>bundesweite Entwicklungen</a:t>
            </a:r>
          </a:p>
          <a:p>
            <a:pPr lvl="1">
              <a:buFont typeface="Arial" panose="020B0604020202020204" pitchFamily="34" charset="0"/>
              <a:buChar char="•"/>
            </a:pPr>
            <a:r>
              <a:rPr lang="de-DE" sz="2800" dirty="0"/>
              <a:t>Querschnittsaufgaben</a:t>
            </a:r>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32469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2. Die wichtigsten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p:txBody>
          <a:bodyPr>
            <a:normAutofit/>
          </a:bodyPr>
          <a:lstStyle/>
          <a:p>
            <a:r>
              <a:rPr lang="de-DE" dirty="0"/>
              <a:t>Konzept eines kumulativen </a:t>
            </a:r>
            <a:r>
              <a:rPr lang="de-DE" b="1" dirty="0"/>
              <a:t>Kompetenzaufbaus </a:t>
            </a:r>
            <a:r>
              <a:rPr lang="de-DE" dirty="0"/>
              <a:t>von der Einführungs- bis zum Ende der Qualifikationsphase</a:t>
            </a:r>
          </a:p>
          <a:p>
            <a:r>
              <a:rPr lang="de-DE" dirty="0"/>
              <a:t>Erhalt der</a:t>
            </a:r>
            <a:r>
              <a:rPr lang="de-DE" b="1" dirty="0"/>
              <a:t> Gliederung</a:t>
            </a:r>
            <a:endParaRPr lang="de-DE" dirty="0"/>
          </a:p>
          <a:p>
            <a:r>
              <a:rPr lang="de-DE" dirty="0"/>
              <a:t>Erhalt eines großen Teils der </a:t>
            </a:r>
            <a:r>
              <a:rPr lang="de-DE" b="1" dirty="0"/>
              <a:t>fachlichen Schwerpunkte </a:t>
            </a:r>
            <a:r>
              <a:rPr lang="de-DE" dirty="0"/>
              <a:t>in den Inhaltsfeldern</a:t>
            </a:r>
          </a:p>
          <a:p>
            <a:r>
              <a:rPr lang="de-DE" dirty="0"/>
              <a:t>Ergänzung der Kompetenzerwartungen durch </a:t>
            </a:r>
            <a:r>
              <a:rPr lang="de-DE" b="1" dirty="0"/>
              <a:t>festgelegte Inhalte in Klammern </a:t>
            </a:r>
            <a:endParaRPr lang="de-DE" dirty="0"/>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74022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507288"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b="1" dirty="0">
                <a:solidFill>
                  <a:srgbClr val="00B050"/>
                </a:solidFill>
              </a:rPr>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67550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8507288" cy="360040"/>
          </a:xfrm>
        </p:spPr>
        <p:txBody>
          <a:bodyPr/>
          <a:lstStyle/>
          <a:p>
            <a:r>
              <a:rPr lang="de-DE" sz="2800" dirty="0"/>
              <a:t> 2. Kontinuitäten: Inhaltsfelder und Kompetenzbereiche </a:t>
            </a:r>
          </a:p>
        </p:txBody>
      </p:sp>
      <p:pic>
        <p:nvPicPr>
          <p:cNvPr id="2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90954" y="2060848"/>
            <a:ext cx="738744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866736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sz="3200" dirty="0"/>
              <a:t>2. Kontinuitäten: Struktur des KLP Deutsch</a:t>
            </a:r>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85000"/>
            </a:schemeClr>
          </a:solidFill>
          <a:ln w="38100">
            <a:solidFill>
              <a:srgbClr val="002060"/>
            </a:solidFill>
          </a:ln>
        </p:spPr>
        <p:txBody>
          <a:bodyPr>
            <a:normAutofit/>
          </a:bodyPr>
          <a:lstStyle/>
          <a:p>
            <a:pPr marL="0" indent="0">
              <a:buNone/>
            </a:pPr>
            <a:r>
              <a:rPr lang="de-DE" sz="2000" b="1" dirty="0"/>
              <a:t>Kap. 1: Aufgaben und Ziele des Faches</a:t>
            </a:r>
            <a:endParaRPr lang="de-DE" sz="2000" dirty="0"/>
          </a:p>
          <a:p>
            <a:pPr marL="0" indent="0">
              <a:buNone/>
            </a:pPr>
            <a:endParaRPr lang="de-DE" sz="2000" dirty="0"/>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85000"/>
            </a:schemeClr>
          </a:solidFill>
          <a:ln w="38100">
            <a:solidFill>
              <a:srgbClr val="002060"/>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Übergeordnete Kompetenzerwartungen </a:t>
            </a: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85000"/>
            </a:schemeClr>
          </a:solidFill>
          <a:ln w="38100">
            <a:solidFill>
              <a:srgbClr val="002060"/>
            </a:solidFill>
          </a:ln>
        </p:spPr>
        <p:txBody>
          <a:bodyPr>
            <a:normAutofit/>
          </a:bodyPr>
          <a:lstStyle/>
          <a:p>
            <a:pPr marL="0" indent="0">
              <a:buNone/>
            </a:pPr>
            <a:r>
              <a:rPr lang="de-DE" sz="2000" b="1" dirty="0"/>
              <a:t>Kap. 2: Inhaltsfelder und inhaltliche Schwerpunkte</a:t>
            </a:r>
            <a:endParaRPr lang="de-DE" sz="2000" dirty="0"/>
          </a:p>
          <a:p>
            <a:pPr marL="0" indent="0">
              <a:buNone/>
            </a:pPr>
            <a:endParaRPr lang="de-DE" sz="2000" dirty="0"/>
          </a:p>
        </p:txBody>
      </p:sp>
      <p:sp>
        <p:nvSpPr>
          <p:cNvPr id="20" name="Gestreifter Pfeil nach rechts 15">
            <a:extLst>
              <a:ext uri="{FF2B5EF4-FFF2-40B4-BE49-F238E27FC236}">
                <a16:creationId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85000"/>
            </a:schemeClr>
          </a:solidFill>
          <a:ln w="38100">
            <a:solidFill>
              <a:srgbClr val="002060"/>
            </a:solidFill>
          </a:ln>
          <a:effec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Konkretisierte Kompetenzerwartungen in den Inhaltsfeldern</a:t>
            </a:r>
          </a:p>
          <a:p>
            <a:pPr marL="0" indent="0">
              <a:buFont typeface="Arial" panose="020B0604020202020204" pitchFamily="34" charset="0"/>
              <a:buNone/>
            </a:pPr>
            <a:r>
              <a:rPr lang="de-DE" sz="2000" dirty="0"/>
              <a:t>Rezeption</a:t>
            </a:r>
          </a:p>
          <a:p>
            <a:pPr marL="0" indent="0">
              <a:buFont typeface="Arial" panose="020B0604020202020204" pitchFamily="34" charset="0"/>
              <a:buNone/>
            </a:pPr>
            <a:r>
              <a:rPr lang="de-DE" sz="2000" dirty="0"/>
              <a:t>…</a:t>
            </a:r>
          </a:p>
          <a:p>
            <a:pPr marL="0" indent="0">
              <a:buFont typeface="Arial" panose="020B0604020202020204" pitchFamily="34" charset="0"/>
              <a:buNone/>
            </a:pPr>
            <a:r>
              <a:rPr lang="de-DE" sz="2000" dirty="0"/>
              <a:t>Produktion</a:t>
            </a:r>
          </a:p>
          <a:p>
            <a:pPr marL="0" indent="0">
              <a:buFont typeface="Arial" panose="020B0604020202020204" pitchFamily="34" charset="0"/>
              <a:buNone/>
            </a:pPr>
            <a:r>
              <a:rPr lang="de-DE" sz="2000" dirty="0"/>
              <a:t>…</a:t>
            </a:r>
          </a:p>
          <a:p>
            <a:pPr marL="0" indent="0">
              <a:buFont typeface="Arial" panose="020B0604020202020204" pitchFamily="34" charset="0"/>
              <a:buNone/>
            </a:pPr>
            <a:endParaRPr lang="de-DE" sz="2000" dirty="0"/>
          </a:p>
          <a:p>
            <a:pPr marL="0" indent="0">
              <a:buNone/>
            </a:pPr>
            <a:r>
              <a:rPr lang="de-DE" sz="2000" dirty="0"/>
              <a:t>Dienstbesprechung zum Auftakt der Implementation</a:t>
            </a:r>
          </a:p>
          <a:p>
            <a:pPr marL="0" indent="0">
              <a:buFont typeface="Arial" panose="020B0604020202020204" pitchFamily="34" charset="0"/>
              <a:buNone/>
            </a:pPr>
            <a:endParaRPr lang="de-DE" sz="2000" dirty="0"/>
          </a:p>
        </p:txBody>
      </p:sp>
      <p:sp>
        <p:nvSpPr>
          <p:cNvPr id="25" name="Gestreifter Pfeil nach rechts 15">
            <a:extLst>
              <a:ext uri="{FF2B5EF4-FFF2-40B4-BE49-F238E27FC236}">
                <a16:creationId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6" name="Pfeil: nach links und oben 25">
            <a:extLst>
              <a:ext uri="{FF2B5EF4-FFF2-40B4-BE49-F238E27FC236}">
                <a16:creationId xmlns:a16="http://schemas.microsoft.com/office/drawing/2014/main" id="{3BBB3FF5-642D-4A9D-853D-C091228B655F}"/>
              </a:ext>
            </a:extLst>
          </p:cNvPr>
          <p:cNvSpPr/>
          <p:nvPr/>
        </p:nvSpPr>
        <p:spPr>
          <a:xfrm rot="16200000">
            <a:off x="7223363" y="2347765"/>
            <a:ext cx="1143173" cy="1783701"/>
          </a:xfrm>
          <a:prstGeom prst="leftUpArrow">
            <a:avLst>
              <a:gd name="adj1" fmla="val 25000"/>
              <a:gd name="adj2" fmla="val 24600"/>
              <a:gd name="adj3" fmla="val 25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90408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3. Die wichtigsten Weiterentwicklungen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457200" y="1628800"/>
            <a:ext cx="8686800" cy="4464496"/>
          </a:xfrm>
        </p:spPr>
        <p:txBody>
          <a:bodyPr>
            <a:normAutofit/>
          </a:bodyPr>
          <a:lstStyle/>
          <a:p>
            <a:endParaRPr lang="de-DE" sz="800" dirty="0"/>
          </a:p>
          <a:p>
            <a:r>
              <a:rPr lang="de-DE" sz="2400" dirty="0"/>
              <a:t>stärkere </a:t>
            </a:r>
            <a:r>
              <a:rPr lang="de-DE" sz="2400" b="1" dirty="0"/>
              <a:t>Vernetzung</a:t>
            </a:r>
            <a:r>
              <a:rPr lang="de-DE" sz="2400" dirty="0"/>
              <a:t> der Inhaltsfelder und </a:t>
            </a:r>
            <a:r>
              <a:rPr lang="de-DE" sz="2400" b="1" dirty="0"/>
              <a:t>Verschränkung </a:t>
            </a:r>
            <a:r>
              <a:rPr lang="de-DE" sz="2400" dirty="0"/>
              <a:t>der Kompetenzerwartungen </a:t>
            </a:r>
          </a:p>
          <a:p>
            <a:r>
              <a:rPr lang="de-DE" sz="2400" dirty="0"/>
              <a:t>Betonung der </a:t>
            </a:r>
            <a:r>
              <a:rPr lang="de-DE" sz="2400" b="1" dirty="0"/>
              <a:t>Selbstständigkeit</a:t>
            </a:r>
            <a:r>
              <a:rPr lang="de-DE" sz="2400" dirty="0"/>
              <a:t> der Lernenden im Umgang mit fachlichen Gegenständen </a:t>
            </a:r>
          </a:p>
          <a:p>
            <a:r>
              <a:rPr lang="de-DE" sz="2400" dirty="0"/>
              <a:t>stärkere Ausrichtung fachlicher Inhalte auf die </a:t>
            </a:r>
            <a:r>
              <a:rPr lang="de-DE" sz="2400" b="1" dirty="0"/>
              <a:t>Persönlichkeits-entwicklung</a:t>
            </a:r>
            <a:r>
              <a:rPr lang="de-DE" sz="2400" dirty="0"/>
              <a:t> in </a:t>
            </a:r>
            <a:r>
              <a:rPr lang="de-DE" sz="2400" b="1" dirty="0"/>
              <a:t>gesellschaftlicher Verantwortung  </a:t>
            </a:r>
          </a:p>
          <a:p>
            <a:r>
              <a:rPr lang="de-DE" sz="2400" dirty="0"/>
              <a:t>fachliche Ausdifferenzierung des Inhaltsfeldes </a:t>
            </a:r>
            <a:r>
              <a:rPr lang="de-DE" sz="2400" b="1" dirty="0"/>
              <a:t>Medien</a:t>
            </a:r>
          </a:p>
          <a:p>
            <a:r>
              <a:rPr lang="de-DE" sz="2400" dirty="0"/>
              <a:t>stärkere Überprüfbarkeit der Kompetenzen durch die verwendeten </a:t>
            </a:r>
            <a:r>
              <a:rPr lang="de-DE" sz="2400" b="1" dirty="0"/>
              <a:t>Operatoren </a:t>
            </a:r>
          </a:p>
          <a:p>
            <a:endParaRPr lang="de-DE" sz="2400" b="1" dirty="0"/>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210155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4. Aufgaben und Ziele des Faches </a:t>
            </a:r>
          </a:p>
        </p:txBody>
      </p:sp>
      <p:sp>
        <p:nvSpPr>
          <p:cNvPr id="10" name="Untertitel 2"/>
          <p:cNvSpPr txBox="1">
            <a:spLocks/>
          </p:cNvSpPr>
          <p:nvPr/>
        </p:nvSpPr>
        <p:spPr>
          <a:xfrm>
            <a:off x="683568" y="1803778"/>
            <a:ext cx="7710028" cy="576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400" dirty="0"/>
              <a:t>Definition der </a:t>
            </a:r>
            <a:r>
              <a:rPr lang="de-DE" sz="2400" b="1" dirty="0"/>
              <a:t>übergreifenden fachlichen Kompetenz </a:t>
            </a:r>
            <a:r>
              <a:rPr lang="de-DE" sz="2400" dirty="0"/>
              <a:t>in</a:t>
            </a:r>
            <a:r>
              <a:rPr lang="de-DE" sz="2400" b="1" dirty="0"/>
              <a:t> Kap. 1:</a:t>
            </a:r>
          </a:p>
        </p:txBody>
      </p:sp>
      <p:sp>
        <p:nvSpPr>
          <p:cNvPr id="11" name="Untertitel 2"/>
          <p:cNvSpPr txBox="1">
            <a:spLocks/>
          </p:cNvSpPr>
          <p:nvPr/>
        </p:nvSpPr>
        <p:spPr>
          <a:xfrm>
            <a:off x="971600" y="2276872"/>
            <a:ext cx="7344816" cy="36724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de-DE" sz="800" b="1" i="1" dirty="0">
              <a:solidFill>
                <a:prstClr val="black"/>
              </a:solidFill>
            </a:endParaRPr>
          </a:p>
          <a:p>
            <a:pPr algn="l"/>
            <a:r>
              <a:rPr lang="de-DE" sz="2000" dirty="0">
                <a:solidFill>
                  <a:schemeClr val="tx1"/>
                </a:solidFill>
              </a:rPr>
              <a:t>Die Schülerinnen und Schüler erwerben im Deutschunterricht eine</a:t>
            </a:r>
          </a:p>
          <a:p>
            <a:pPr algn="l"/>
            <a:r>
              <a:rPr lang="de-DE" sz="2400" b="1" dirty="0">
                <a:solidFill>
                  <a:schemeClr val="tx1"/>
                </a:solidFill>
              </a:rPr>
              <a:t>vertiefte rezeptive und produktive Text- und Gesprächskompetenz </a:t>
            </a:r>
          </a:p>
          <a:p>
            <a:pPr algn="l"/>
            <a:r>
              <a:rPr lang="de-DE" sz="2000" dirty="0">
                <a:solidFill>
                  <a:schemeClr val="tx1"/>
                </a:solidFill>
              </a:rPr>
              <a:t>und erweitern so </a:t>
            </a:r>
            <a:r>
              <a:rPr lang="de-DE" sz="2400" b="1" dirty="0">
                <a:solidFill>
                  <a:schemeClr val="tx1"/>
                </a:solidFill>
              </a:rPr>
              <a:t>ihr literaturhistorisches Wissen und ästhetisches Bewusstsein sowie ihr Verständnis für die Wirkungszusammenhänge zwischen Texten und für intertextuelle Bezüge</a:t>
            </a:r>
            <a:r>
              <a:rPr lang="de-DE" sz="2400" b="1" i="1" dirty="0">
                <a:solidFill>
                  <a:schemeClr val="tx1"/>
                </a:solidFill>
              </a:rPr>
              <a:t>.</a:t>
            </a:r>
            <a:endParaRPr lang="de-DE" sz="2000" b="1" i="1" dirty="0">
              <a:solidFill>
                <a:schemeClr val="tx1"/>
              </a:solidFill>
            </a:endParaRPr>
          </a:p>
        </p:txBody>
      </p:sp>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31861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4. Aufgaben und Ziele des Faches</a:t>
            </a:r>
          </a:p>
        </p:txBody>
      </p:sp>
      <p:sp>
        <p:nvSpPr>
          <p:cNvPr id="8" name="Titel 1"/>
          <p:cNvSpPr txBox="1">
            <a:spLocks/>
          </p:cNvSpPr>
          <p:nvPr/>
        </p:nvSpPr>
        <p:spPr>
          <a:xfrm>
            <a:off x="539552" y="1772817"/>
            <a:ext cx="7772400" cy="10801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dirty="0"/>
              <a:t>Die Ziele des Faches Deutsch sind ausgerichtet auf die Entwicklung </a:t>
            </a:r>
            <a:br>
              <a:rPr lang="en-US" sz="2800" b="1" dirty="0"/>
            </a:br>
            <a:endParaRPr lang="de-DE" sz="2800" b="1" i="1" dirty="0"/>
          </a:p>
        </p:txBody>
      </p:sp>
      <p:sp>
        <p:nvSpPr>
          <p:cNvPr id="9" name="Untertitel 2"/>
          <p:cNvSpPr txBox="1">
            <a:spLocks/>
          </p:cNvSpPr>
          <p:nvPr/>
        </p:nvSpPr>
        <p:spPr>
          <a:xfrm>
            <a:off x="755576" y="2420888"/>
            <a:ext cx="7704856" cy="360040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de-DE" sz="100" dirty="0"/>
          </a:p>
          <a:p>
            <a:pPr lvl="0"/>
            <a:r>
              <a:rPr lang="de-DE" sz="2200" dirty="0"/>
              <a:t>eines </a:t>
            </a:r>
            <a:r>
              <a:rPr lang="de-DE" sz="2200" b="1" dirty="0"/>
              <a:t>vertieften Verständnisses</a:t>
            </a:r>
            <a:r>
              <a:rPr lang="de-DE" sz="2200" dirty="0"/>
              <a:t> von Literatur, pragmatischen Texten, Theater, Film und anderen medialen Gestaltungen in verschiedenen kulturellen und historischen Kontexten,</a:t>
            </a:r>
          </a:p>
          <a:p>
            <a:pPr lvl="0"/>
            <a:r>
              <a:rPr lang="de-DE" sz="2200" b="1" dirty="0"/>
              <a:t>ästhetischer Sensibilität </a:t>
            </a:r>
            <a:r>
              <a:rPr lang="de-DE" sz="2200" dirty="0"/>
              <a:t>in der interpretierenden und gestaltenden Auseinandersetzung mit literarischen Werken,</a:t>
            </a:r>
          </a:p>
          <a:p>
            <a:pPr lvl="0"/>
            <a:r>
              <a:rPr lang="de-DE" sz="2200" dirty="0"/>
              <a:t>eines </a:t>
            </a:r>
            <a:r>
              <a:rPr lang="de-DE" sz="2200" b="1" dirty="0"/>
              <a:t>Bewusstseins für die Verantwortung </a:t>
            </a:r>
            <a:r>
              <a:rPr lang="de-DE" sz="2200" dirty="0"/>
              <a:t>des individuellen und gemeinschaftlichen kommunikativen Handelns in gesellschaftlichen Zusammenhängen. </a:t>
            </a:r>
          </a:p>
        </p:txBody>
      </p:sp>
      <p:sp>
        <p:nvSpPr>
          <p:cNvPr id="10"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94958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4. Aufgaben und Ziele des Faches</a:t>
            </a:r>
          </a:p>
        </p:txBody>
      </p:sp>
      <p:sp>
        <p:nvSpPr>
          <p:cNvPr id="8" name="Titel 1"/>
          <p:cNvSpPr txBox="1">
            <a:spLocks/>
          </p:cNvSpPr>
          <p:nvPr/>
        </p:nvSpPr>
        <p:spPr>
          <a:xfrm>
            <a:off x="539552" y="1772817"/>
            <a:ext cx="7772400" cy="10801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dirty="0"/>
              <a:t>Die Ziele des Faches Deutsch sind ausgerichtet auf die Entwicklung </a:t>
            </a:r>
            <a:br>
              <a:rPr lang="en-US" sz="2800" b="1" dirty="0"/>
            </a:br>
            <a:endParaRPr lang="de-DE" sz="2800" b="1" i="1" dirty="0"/>
          </a:p>
        </p:txBody>
      </p:sp>
      <p:sp>
        <p:nvSpPr>
          <p:cNvPr id="9" name="Untertitel 2"/>
          <p:cNvSpPr txBox="1">
            <a:spLocks/>
          </p:cNvSpPr>
          <p:nvPr/>
        </p:nvSpPr>
        <p:spPr>
          <a:xfrm>
            <a:off x="755576" y="2420888"/>
            <a:ext cx="7704856" cy="3600400"/>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2200" dirty="0"/>
              <a:t>einer reflektierten Haltung im produktiven und rezeptiven </a:t>
            </a:r>
            <a:r>
              <a:rPr lang="de-DE" sz="2200" b="1" dirty="0"/>
              <a:t>Umgang mit Medien</a:t>
            </a:r>
            <a:r>
              <a:rPr lang="de-DE" sz="2200" dirty="0"/>
              <a:t>,</a:t>
            </a:r>
          </a:p>
          <a:p>
            <a:pPr lvl="0"/>
            <a:r>
              <a:rPr lang="de-DE" sz="2200" dirty="0"/>
              <a:t>eines vertieften Verständnisses der Bedeutung des sprachlichen Handelns für die </a:t>
            </a:r>
            <a:r>
              <a:rPr lang="de-DE" sz="2200" b="1" dirty="0"/>
              <a:t>Identitätsbildung</a:t>
            </a:r>
            <a:r>
              <a:rPr lang="de-DE" sz="2200" dirty="0"/>
              <a:t> und die </a:t>
            </a:r>
            <a:r>
              <a:rPr lang="de-DE" sz="2200" b="1" dirty="0"/>
              <a:t>Konstruktion der sozialen Wirklichkeit</a:t>
            </a:r>
            <a:r>
              <a:rPr lang="de-DE" sz="2200" dirty="0"/>
              <a:t>,</a:t>
            </a:r>
          </a:p>
          <a:p>
            <a:pPr lvl="0"/>
            <a:r>
              <a:rPr lang="de-DE" sz="2200" dirty="0"/>
              <a:t>der Fähigkeit zu </a:t>
            </a:r>
            <a:r>
              <a:rPr lang="de-DE" sz="2200" b="1" dirty="0"/>
              <a:t>selbstständigem und zielgerichtetem Arbeiten</a:t>
            </a:r>
            <a:r>
              <a:rPr lang="de-DE" sz="2200" dirty="0"/>
              <a:t> mit fachlichen Gegenständen.</a:t>
            </a:r>
          </a:p>
        </p:txBody>
      </p:sp>
      <p:sp>
        <p:nvSpPr>
          <p:cNvPr id="10"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18985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2060"/>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75000"/>
            </a:schemeClr>
          </a:solidFill>
          <a:ln w="38100">
            <a:solidFill>
              <a:srgbClr val="002060"/>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Übergeordnete Kompetenzerwartungen</a:t>
            </a: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95000"/>
            </a:schemeClr>
          </a:solidFill>
          <a:ln w="38100">
            <a:solidFill>
              <a:srgbClr val="002060"/>
            </a:solidFill>
          </a:ln>
        </p:spPr>
        <p:txBody>
          <a:bodyPr>
            <a:normAutofit/>
          </a:bodyPr>
          <a:lstStyle/>
          <a:p>
            <a:pPr marL="0" indent="0">
              <a:buNone/>
            </a:pPr>
            <a:r>
              <a:rPr lang="de-DE" sz="2000" b="1" dirty="0">
                <a:solidFill>
                  <a:schemeClr val="bg1">
                    <a:lumMod val="75000"/>
                  </a:schemeClr>
                </a:solidFill>
              </a:rPr>
              <a:t>Kap. 2: Inhaltsfelder und inhaltliche Schwerpunkte</a:t>
            </a: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a16="http://schemas.microsoft.com/office/drawing/2014/main" id="{82D6FADB-B4C2-44DB-BFC6-E6B01AE1DD9A}"/>
              </a:ext>
            </a:extLst>
          </p:cNvPr>
          <p:cNvSpPr/>
          <p:nvPr/>
        </p:nvSpPr>
        <p:spPr>
          <a:xfrm rot="16200000">
            <a:off x="7223363" y="2347765"/>
            <a:ext cx="1143173" cy="1783701"/>
          </a:xfrm>
          <a:prstGeom prst="leftUpArrow">
            <a:avLst>
              <a:gd name="adj1" fmla="val 25000"/>
              <a:gd name="adj2" fmla="val 24600"/>
              <a:gd name="adj3" fmla="val 25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95000"/>
            </a:schemeClr>
          </a:solidFill>
          <a:ln w="38100">
            <a:solidFill>
              <a:srgbClr val="002060"/>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Konkretisierte Kompetenzerwartungen in den Inhaltsfeldern</a:t>
            </a:r>
          </a:p>
          <a:p>
            <a:pPr marL="0" indent="0">
              <a:buFont typeface="Arial" panose="020B0604020202020204" pitchFamily="34" charset="0"/>
              <a:buNone/>
            </a:pPr>
            <a:r>
              <a:rPr lang="de-DE" sz="2000" dirty="0">
                <a:solidFill>
                  <a:schemeClr val="bg1">
                    <a:lumMod val="75000"/>
                  </a:schemeClr>
                </a:solidFill>
              </a:rPr>
              <a:t>Rezeption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r>
              <a:rPr lang="de-DE" sz="2000" dirty="0">
                <a:solidFill>
                  <a:schemeClr val="bg1">
                    <a:lumMod val="75000"/>
                  </a:schemeClr>
                </a:solidFill>
              </a:rPr>
              <a:t>Produktion</a:t>
            </a:r>
          </a:p>
          <a:p>
            <a:pPr marL="0" indent="0">
              <a:buFont typeface="Arial" panose="020B0604020202020204" pitchFamily="34" charset="0"/>
              <a:buNone/>
            </a:pPr>
            <a:r>
              <a:rPr lang="de-DE" sz="2000" dirty="0">
                <a:solidFill>
                  <a:schemeClr val="bg1">
                    <a:lumMod val="75000"/>
                  </a:schemeClr>
                </a:solidFill>
              </a:rPr>
              <a:t>…</a:t>
            </a:r>
            <a:endParaRPr lang="de-DE" sz="2000" dirty="0"/>
          </a:p>
        </p:txBody>
      </p:sp>
      <p:sp>
        <p:nvSpPr>
          <p:cNvPr id="25" name="Gestreifter Pfeil nach rechts 15">
            <a:extLst>
              <a:ext uri="{FF2B5EF4-FFF2-40B4-BE49-F238E27FC236}">
                <a16:creationId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649809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Übergeordnete Kompetenzerwartungen</a:t>
            </a:r>
          </a:p>
        </p:txBody>
      </p:sp>
      <p:sp>
        <p:nvSpPr>
          <p:cNvPr id="3" name="Inhaltsplatzhalter 2"/>
          <p:cNvSpPr>
            <a:spLocks noGrp="1"/>
          </p:cNvSpPr>
          <p:nvPr>
            <p:ph idx="1"/>
          </p:nvPr>
        </p:nvSpPr>
        <p:spPr>
          <a:xfrm>
            <a:off x="457200" y="1772816"/>
            <a:ext cx="8229600" cy="4133056"/>
          </a:xfrm>
        </p:spPr>
        <p:txBody>
          <a:bodyPr/>
          <a:lstStyle/>
          <a:p>
            <a:pPr marL="0" indent="0">
              <a:buNone/>
            </a:pPr>
            <a:r>
              <a:rPr lang="de-DE" dirty="0"/>
              <a:t>Beispiel: Qualifikationsphase (Grundkurs)</a:t>
            </a:r>
          </a:p>
          <a:p>
            <a:pPr marL="0" indent="0">
              <a:buNone/>
            </a:pPr>
            <a:endParaRPr lang="de-DE" sz="800" dirty="0"/>
          </a:p>
          <a:p>
            <a:pPr marL="0" indent="0">
              <a:buNone/>
            </a:pPr>
            <a:r>
              <a:rPr lang="de-DE" b="1" dirty="0"/>
              <a:t>Rezeption </a:t>
            </a:r>
          </a:p>
          <a:p>
            <a:pPr marL="0" indent="0">
              <a:buNone/>
            </a:pPr>
            <a:endParaRPr lang="de-DE" sz="800" dirty="0"/>
          </a:p>
          <a:p>
            <a:pPr marL="0" indent="0">
              <a:buNone/>
            </a:pPr>
            <a:r>
              <a:rPr lang="de-DE" dirty="0"/>
              <a:t>Die Schülerinnen und Schüler</a:t>
            </a:r>
          </a:p>
          <a:p>
            <a:r>
              <a:rPr lang="de-DE" dirty="0"/>
              <a:t>wenden Strategien und Techniken des Textverstehens </a:t>
            </a:r>
            <a:r>
              <a:rPr lang="de-DE" b="1" dirty="0"/>
              <a:t>unter Nutzung von Fachwissen selbstständig</a:t>
            </a:r>
            <a:r>
              <a:rPr lang="de-DE" dirty="0"/>
              <a:t> an. </a:t>
            </a:r>
          </a:p>
          <a:p>
            <a:endParaRPr lang="de-DE" dirty="0"/>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60544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Übergeordnete Kompetenzerwartungen</a:t>
            </a:r>
          </a:p>
        </p:txBody>
      </p:sp>
      <p:sp>
        <p:nvSpPr>
          <p:cNvPr id="3" name="Inhaltsplatzhalter 2"/>
          <p:cNvSpPr>
            <a:spLocks noGrp="1"/>
          </p:cNvSpPr>
          <p:nvPr>
            <p:ph idx="1"/>
          </p:nvPr>
        </p:nvSpPr>
        <p:spPr>
          <a:xfrm>
            <a:off x="457200" y="1772816"/>
            <a:ext cx="8229600" cy="4133056"/>
          </a:xfrm>
        </p:spPr>
        <p:txBody>
          <a:bodyPr>
            <a:normAutofit/>
          </a:bodyPr>
          <a:lstStyle/>
          <a:p>
            <a:pPr marL="0" indent="0">
              <a:buNone/>
            </a:pPr>
            <a:r>
              <a:rPr lang="de-DE" dirty="0"/>
              <a:t>Beispiel: Qualifikationsphase (Leistungskurs)</a:t>
            </a:r>
          </a:p>
          <a:p>
            <a:pPr marL="0" indent="0">
              <a:buNone/>
            </a:pPr>
            <a:endParaRPr lang="de-DE" sz="800" dirty="0"/>
          </a:p>
          <a:p>
            <a:pPr marL="0" indent="0">
              <a:buNone/>
            </a:pPr>
            <a:r>
              <a:rPr lang="de-DE" b="1" dirty="0"/>
              <a:t>Produktion </a:t>
            </a:r>
          </a:p>
          <a:p>
            <a:pPr marL="0" indent="0">
              <a:buNone/>
            </a:pPr>
            <a:endParaRPr lang="de-DE" sz="800" dirty="0"/>
          </a:p>
          <a:p>
            <a:pPr marL="0" indent="0">
              <a:buNone/>
            </a:pPr>
            <a:r>
              <a:rPr lang="de-DE" dirty="0"/>
              <a:t>Die Schülerinnen und Schüler</a:t>
            </a:r>
          </a:p>
          <a:p>
            <a:r>
              <a:rPr lang="de-DE" b="1" dirty="0"/>
              <a:t>planen</a:t>
            </a:r>
            <a:r>
              <a:rPr lang="de-DE" dirty="0"/>
              <a:t>,</a:t>
            </a:r>
            <a:r>
              <a:rPr lang="de-DE" b="1" dirty="0"/>
              <a:t> gestalten </a:t>
            </a:r>
            <a:r>
              <a:rPr lang="de-DE" dirty="0"/>
              <a:t>und</a:t>
            </a:r>
            <a:r>
              <a:rPr lang="de-DE" b="1" dirty="0"/>
              <a:t> reflektieren </a:t>
            </a:r>
            <a:r>
              <a:rPr lang="de-DE" dirty="0"/>
              <a:t>aufgaben- und anlassbezogen </a:t>
            </a:r>
            <a:r>
              <a:rPr lang="de-DE" b="1" dirty="0"/>
              <a:t>komplexe Schreibprozesse</a:t>
            </a:r>
            <a:r>
              <a:rPr lang="de-DE" dirty="0"/>
              <a:t>.</a:t>
            </a:r>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11930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2060"/>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95000"/>
            </a:schemeClr>
          </a:solidFill>
          <a:ln w="38100">
            <a:solidFill>
              <a:srgbClr val="002060"/>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Übergeordnete Kompetenzerwartungen</a:t>
            </a: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75000"/>
            </a:schemeClr>
          </a:solidFill>
          <a:ln w="38100">
            <a:solidFill>
              <a:srgbClr val="002060"/>
            </a:solidFill>
          </a:ln>
        </p:spPr>
        <p:txBody>
          <a:bodyPr>
            <a:normAutofit/>
          </a:bodyPr>
          <a:lstStyle/>
          <a:p>
            <a:pPr marL="0" indent="0">
              <a:buNone/>
            </a:pPr>
            <a:r>
              <a:rPr lang="de-DE" sz="2000" b="1" dirty="0"/>
              <a:t>Kap. 2: Inhaltsfelder und inhaltliche Schwerpunkte</a:t>
            </a: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a16="http://schemas.microsoft.com/office/drawing/2014/main" id="{82D6FADB-B4C2-44DB-BFC6-E6B01AE1DD9A}"/>
              </a:ext>
            </a:extLst>
          </p:cNvPr>
          <p:cNvSpPr/>
          <p:nvPr/>
        </p:nvSpPr>
        <p:spPr>
          <a:xfrm rot="16200000">
            <a:off x="7072397" y="2390867"/>
            <a:ext cx="1420839" cy="1663538"/>
          </a:xfrm>
          <a:prstGeom prst="leftUpArrow">
            <a:avLst>
              <a:gd name="adj1" fmla="val 25000"/>
              <a:gd name="adj2" fmla="val 24600"/>
              <a:gd name="adj3" fmla="val 25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95000"/>
            </a:schemeClr>
          </a:solidFill>
          <a:ln w="38100">
            <a:solidFill>
              <a:srgbClr val="002060"/>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Konkretisierte Kompetenzerwartungen in den Inhaltsfeldern</a:t>
            </a:r>
          </a:p>
          <a:p>
            <a:pPr marL="0" indent="0">
              <a:buFont typeface="Arial" panose="020B0604020202020204" pitchFamily="34" charset="0"/>
              <a:buNone/>
            </a:pPr>
            <a:r>
              <a:rPr lang="de-DE" sz="2000" dirty="0">
                <a:solidFill>
                  <a:schemeClr val="bg1">
                    <a:lumMod val="75000"/>
                  </a:schemeClr>
                </a:solidFill>
              </a:rPr>
              <a:t>Rezeption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r>
              <a:rPr lang="de-DE" sz="2000" dirty="0">
                <a:solidFill>
                  <a:schemeClr val="bg1">
                    <a:lumMod val="75000"/>
                  </a:schemeClr>
                </a:solidFill>
              </a:rPr>
              <a:t>Produktion</a:t>
            </a:r>
          </a:p>
          <a:p>
            <a:pPr marL="0" indent="0">
              <a:buFont typeface="Arial" panose="020B0604020202020204" pitchFamily="34" charset="0"/>
              <a:buNone/>
            </a:pPr>
            <a:r>
              <a:rPr lang="de-DE" sz="2000" dirty="0">
                <a:solidFill>
                  <a:schemeClr val="bg1">
                    <a:lumMod val="75000"/>
                  </a:schemeClr>
                </a:solidFill>
              </a:rPr>
              <a:t>…</a:t>
            </a:r>
            <a:endParaRPr lang="de-DE" sz="2000" dirty="0"/>
          </a:p>
        </p:txBody>
      </p:sp>
      <p:sp>
        <p:nvSpPr>
          <p:cNvPr id="25" name="Gestreifter Pfeil nach rechts 15">
            <a:extLst>
              <a:ext uri="{FF2B5EF4-FFF2-40B4-BE49-F238E27FC236}">
                <a16:creationId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01629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a:xfrm>
            <a:off x="475636" y="1341438"/>
            <a:ext cx="8229600" cy="358775"/>
          </a:xfrm>
        </p:spPr>
        <p:txBody>
          <a:bodyPr rtlCol="0">
            <a:noAutofit/>
          </a:bodyPr>
          <a:lstStyle/>
          <a:p>
            <a:pPr eaLnBrk="1" fontAlgn="auto" hangingPunct="1">
              <a:spcAft>
                <a:spcPts val="0"/>
              </a:spcAft>
              <a:defRPr/>
            </a:pPr>
            <a:r>
              <a:rPr lang="de-DE" altLang="de-DE" sz="3200" dirty="0">
                <a:latin typeface="+mn-lt"/>
                <a:ea typeface="+mn-ea"/>
                <a:cs typeface="+mn-cs"/>
              </a:rPr>
              <a:t>KLP </a:t>
            </a:r>
            <a:r>
              <a:rPr lang="de-DE" altLang="de-DE" sz="3200" dirty="0" err="1">
                <a:latin typeface="+mn-lt"/>
                <a:ea typeface="+mn-ea"/>
                <a:cs typeface="+mn-cs"/>
              </a:rPr>
              <a:t>GOSt</a:t>
            </a:r>
            <a:r>
              <a:rPr lang="de-DE" altLang="de-DE" sz="3200" dirty="0">
                <a:latin typeface="+mn-lt"/>
                <a:ea typeface="+mn-ea"/>
                <a:cs typeface="+mn-cs"/>
              </a:rPr>
              <a:t> – Novellierung in 3 Phasen</a:t>
            </a:r>
            <a:br>
              <a:rPr lang="de-DE" altLang="de-DE" sz="2800" dirty="0">
                <a:latin typeface="+mn-lt"/>
              </a:rPr>
            </a:br>
            <a:endParaRPr lang="de-DE" sz="28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endParaRPr lang="de-DE" altLang="de-DE" sz="2600" dirty="0"/>
          </a:p>
          <a:p>
            <a:pPr marL="514350" marR="0" lvl="0" indent="-514350" defTabSz="914400" eaLnBrk="1" fontAlgn="auto" latinLnBrk="0" hangingPunct="1">
              <a:lnSpc>
                <a:spcPct val="90000"/>
              </a:lnSpc>
              <a:spcAft>
                <a:spcPts val="0"/>
              </a:spcAft>
              <a:buClrTx/>
              <a:buSzTx/>
              <a:buAutoNum type="arabicPeriod"/>
              <a:tabLst>
                <a:tab pos="914400" algn="l"/>
              </a:tabLst>
              <a:defRPr/>
            </a:pPr>
            <a:r>
              <a:rPr lang="de-DE" altLang="de-DE" sz="2600" dirty="0"/>
              <a:t>Phase: KLP Biologie, Chemie, Physik</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altLang="de-DE" sz="1800" dirty="0"/>
              <a:t>Inkraftsetzung 01.08.2022</a:t>
            </a:r>
          </a:p>
          <a:p>
            <a:pPr marL="400050" lvl="1" indent="0" eaLnBrk="1" fontAlgn="auto" hangingPunct="1">
              <a:lnSpc>
                <a:spcPct val="90000"/>
              </a:lnSpc>
              <a:spcAft>
                <a:spcPts val="0"/>
              </a:spcAft>
              <a:buNone/>
              <a:tabLst>
                <a:tab pos="914400" algn="l"/>
              </a:tabLst>
              <a:defRPr/>
            </a:pPr>
            <a:endParaRPr lang="de-DE" altLang="de-DE" sz="1800" dirty="0"/>
          </a:p>
          <a:p>
            <a:pPr marL="457200" marR="0" lvl="0" indent="-457200" defTabSz="914400" eaLnBrk="1" fontAlgn="auto" latinLnBrk="0" hangingPunct="1">
              <a:lnSpc>
                <a:spcPct val="90000"/>
              </a:lnSpc>
              <a:spcAft>
                <a:spcPts val="0"/>
              </a:spcAft>
              <a:buClrTx/>
              <a:buSzTx/>
              <a:buAutoNum type="arabicPeriod"/>
              <a:tabLst>
                <a:tab pos="914400" algn="l"/>
              </a:tabLst>
              <a:defRPr/>
            </a:pPr>
            <a:r>
              <a:rPr lang="de-DE" altLang="de-DE" sz="2600" dirty="0"/>
              <a:t>Phase: KLP Deutsch, Mathematik, Englisch, Französisch</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altLang="de-DE" sz="1800" dirty="0"/>
              <a:t>Inkraftsetzung gepl. 01.08.2023</a:t>
            </a:r>
          </a:p>
          <a:p>
            <a:pPr marL="400050" lvl="1" indent="0" eaLnBrk="1" fontAlgn="auto" hangingPunct="1">
              <a:lnSpc>
                <a:spcPct val="90000"/>
              </a:lnSpc>
              <a:spcAft>
                <a:spcPts val="0"/>
              </a:spcAft>
              <a:buNone/>
              <a:tabLst>
                <a:tab pos="914400" algn="l"/>
              </a:tabLst>
              <a:defRPr/>
            </a:pPr>
            <a:endParaRPr lang="de-DE" altLang="de-DE" sz="1800" dirty="0"/>
          </a:p>
          <a:p>
            <a:pPr marL="457200" marR="0" lvl="0" indent="-457200" defTabSz="914400" eaLnBrk="1" fontAlgn="auto" latinLnBrk="0" hangingPunct="1">
              <a:lnSpc>
                <a:spcPct val="90000"/>
              </a:lnSpc>
              <a:spcAft>
                <a:spcPts val="0"/>
              </a:spcAft>
              <a:buClrTx/>
              <a:buSzTx/>
              <a:buAutoNum type="arabicPeriod"/>
              <a:tabLst>
                <a:tab pos="914400" algn="l"/>
              </a:tabLst>
              <a:defRPr/>
            </a:pPr>
            <a:r>
              <a:rPr lang="de-DE" altLang="de-DE" sz="2600" dirty="0"/>
              <a:t>Phase: übrige Fächer der Aufgabenfelder</a:t>
            </a:r>
            <a:endParaRPr lang="de-DE" altLang="de-DE" sz="1900" dirty="0"/>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Inkraftsetzung gepl. 01.08.2025</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Implementation Schuljahr 2025/26</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Aufsteigende Wirksamkeit beginnend mit </a:t>
            </a:r>
            <a:r>
              <a:rPr lang="de-DE" sz="1800" dirty="0" err="1"/>
              <a:t>EPh</a:t>
            </a:r>
            <a:r>
              <a:rPr lang="de-DE" sz="1800" dirty="0"/>
              <a:t> ab 01.08.2026</a:t>
            </a:r>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141244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6. Inhaltsfelder: Neue Akzente </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082670416"/>
              </p:ext>
            </p:extLst>
          </p:nvPr>
        </p:nvGraphicFramePr>
        <p:xfrm>
          <a:off x="457200" y="1700213"/>
          <a:ext cx="8229600" cy="4289586"/>
        </p:xfrm>
        <a:graphic>
          <a:graphicData uri="http://schemas.openxmlformats.org/drawingml/2006/table">
            <a:tbl>
              <a:tblPr firstRow="1" bandRow="1">
                <a:tableStyleId>{5940675A-B579-460E-94D1-54222C63F5DA}</a:tableStyleId>
              </a:tblPr>
              <a:tblGrid>
                <a:gridCol w="1666528">
                  <a:extLst>
                    <a:ext uri="{9D8B030D-6E8A-4147-A177-3AD203B41FA5}">
                      <a16:colId xmlns:a16="http://schemas.microsoft.com/office/drawing/2014/main" val="2593104404"/>
                    </a:ext>
                  </a:extLst>
                </a:gridCol>
                <a:gridCol w="6563072">
                  <a:extLst>
                    <a:ext uri="{9D8B030D-6E8A-4147-A177-3AD203B41FA5}">
                      <a16:colId xmlns:a16="http://schemas.microsoft.com/office/drawing/2014/main" val="2267266223"/>
                    </a:ext>
                  </a:extLst>
                </a:gridCol>
              </a:tblGrid>
              <a:tr h="527552">
                <a:tc>
                  <a:txBody>
                    <a:bodyPr/>
                    <a:lstStyle/>
                    <a:p>
                      <a:r>
                        <a:rPr lang="de-DE" b="1" dirty="0">
                          <a:solidFill>
                            <a:srgbClr val="002060"/>
                          </a:solidFill>
                        </a:rPr>
                        <a:t>Inhaltsfeld</a:t>
                      </a:r>
                      <a:r>
                        <a:rPr lang="de-DE" b="1" baseline="0" dirty="0">
                          <a:solidFill>
                            <a:srgbClr val="002060"/>
                          </a:solidFill>
                        </a:rPr>
                        <a:t> </a:t>
                      </a:r>
                      <a:endParaRPr lang="de-DE" b="1" dirty="0">
                        <a:solidFill>
                          <a:srgbClr val="002060"/>
                        </a:solidFill>
                      </a:endParaRPr>
                    </a:p>
                  </a:txBody>
                  <a:tcPr/>
                </a:tc>
                <a:tc>
                  <a:txBody>
                    <a:bodyPr/>
                    <a:lstStyle/>
                    <a:p>
                      <a:r>
                        <a:rPr lang="de-DE" b="1" dirty="0">
                          <a:solidFill>
                            <a:srgbClr val="002060"/>
                          </a:solidFill>
                        </a:rPr>
                        <a:t>Neue</a:t>
                      </a:r>
                      <a:r>
                        <a:rPr lang="de-DE" b="1" baseline="0" dirty="0">
                          <a:solidFill>
                            <a:srgbClr val="002060"/>
                          </a:solidFill>
                        </a:rPr>
                        <a:t> Akzente auf der Ebene der inhaltlichen Schwerpunkte </a:t>
                      </a:r>
                      <a:endParaRPr lang="de-DE" b="1" dirty="0">
                        <a:solidFill>
                          <a:srgbClr val="002060"/>
                        </a:solidFill>
                      </a:endParaRPr>
                    </a:p>
                  </a:txBody>
                  <a:tcPr/>
                </a:tc>
                <a:extLst>
                  <a:ext uri="{0D108BD9-81ED-4DB2-BD59-A6C34878D82A}">
                    <a16:rowId xmlns:a16="http://schemas.microsoft.com/office/drawing/2014/main" val="3154494082"/>
                  </a:ext>
                </a:extLst>
              </a:tr>
              <a:tr h="527552">
                <a:tc>
                  <a:txBody>
                    <a:bodyPr/>
                    <a:lstStyle/>
                    <a:p>
                      <a:r>
                        <a:rPr lang="de-DE" i="1" dirty="0"/>
                        <a:t>Sprache</a:t>
                      </a:r>
                    </a:p>
                  </a:txBody>
                  <a:tcPr/>
                </a:tc>
                <a:tc>
                  <a:txBody>
                    <a:bodyPr/>
                    <a:lstStyle/>
                    <a:p>
                      <a:pPr marL="285750" indent="-285750">
                        <a:buFont typeface="Arial" panose="020B0604020202020204" pitchFamily="34" charset="0"/>
                        <a:buChar char="•"/>
                      </a:pPr>
                      <a:r>
                        <a:rPr lang="de-DE" sz="1800" kern="1200" dirty="0">
                          <a:solidFill>
                            <a:schemeClr val="tx1"/>
                          </a:solidFill>
                          <a:effectLst/>
                          <a:latin typeface="+mn-lt"/>
                          <a:ea typeface="+mn-ea"/>
                          <a:cs typeface="+mn-cs"/>
                        </a:rPr>
                        <a:t>Bedeutung der Sprache für die Interaktion zwischen Individuum und Gesellschaft</a:t>
                      </a:r>
                      <a:endParaRPr lang="de-DE" baseline="0" dirty="0">
                        <a:solidFill>
                          <a:schemeClr val="tx1"/>
                        </a:solidFill>
                      </a:endParaRPr>
                    </a:p>
                  </a:txBody>
                  <a:tcPr/>
                </a:tc>
                <a:extLst>
                  <a:ext uri="{0D108BD9-81ED-4DB2-BD59-A6C34878D82A}">
                    <a16:rowId xmlns:a16="http://schemas.microsoft.com/office/drawing/2014/main" val="3929245421"/>
                  </a:ext>
                </a:extLst>
              </a:tr>
              <a:tr h="910570">
                <a:tc>
                  <a:txBody>
                    <a:bodyPr/>
                    <a:lstStyle/>
                    <a:p>
                      <a:r>
                        <a:rPr lang="de-DE" i="1" dirty="0"/>
                        <a:t>Texte</a:t>
                      </a:r>
                    </a:p>
                  </a:txBody>
                  <a:tcPr/>
                </a:tc>
                <a:tc>
                  <a:txBody>
                    <a:bodyPr/>
                    <a:lstStyle/>
                    <a:p>
                      <a:pPr marL="285750" indent="-285750">
                        <a:buFont typeface="Arial" panose="020B0604020202020204" pitchFamily="34" charset="0"/>
                        <a:buChar char="•"/>
                      </a:pPr>
                      <a:r>
                        <a:rPr lang="de-DE" baseline="0" dirty="0"/>
                        <a:t>Texte im Verbund (thematisch, motivisch, diachron, synchron, Materialdossier) </a:t>
                      </a:r>
                      <a:endParaRPr lang="de-DE" baseline="0" dirty="0">
                        <a:solidFill>
                          <a:schemeClr val="tx1"/>
                        </a:solidFill>
                      </a:endParaRPr>
                    </a:p>
                  </a:txBody>
                  <a:tcPr/>
                </a:tc>
                <a:extLst>
                  <a:ext uri="{0D108BD9-81ED-4DB2-BD59-A6C34878D82A}">
                    <a16:rowId xmlns:a16="http://schemas.microsoft.com/office/drawing/2014/main" val="1882746628"/>
                  </a:ext>
                </a:extLst>
              </a:tr>
              <a:tr h="520325">
                <a:tc>
                  <a:txBody>
                    <a:bodyPr/>
                    <a:lstStyle/>
                    <a:p>
                      <a:r>
                        <a:rPr lang="de-DE" i="1" dirty="0"/>
                        <a:t>Kommunikation</a:t>
                      </a:r>
                    </a:p>
                  </a:txBody>
                  <a:tcPr/>
                </a:tc>
                <a:tc>
                  <a:txBody>
                    <a:bodyPr/>
                    <a:lstStyle/>
                    <a:p>
                      <a:pPr marL="285750" indent="-285750">
                        <a:buFont typeface="Arial" panose="020B0604020202020204" pitchFamily="34" charset="0"/>
                        <a:buChar char="•"/>
                      </a:pPr>
                      <a:r>
                        <a:rPr lang="de-DE" dirty="0"/>
                        <a:t>Spannungsverhältnis</a:t>
                      </a:r>
                      <a:r>
                        <a:rPr lang="de-DE" baseline="0" dirty="0"/>
                        <a:t> von Verständigung und Manipulation </a:t>
                      </a:r>
                    </a:p>
                  </a:txBody>
                  <a:tcPr/>
                </a:tc>
                <a:extLst>
                  <a:ext uri="{0D108BD9-81ED-4DB2-BD59-A6C34878D82A}">
                    <a16:rowId xmlns:a16="http://schemas.microsoft.com/office/drawing/2014/main" val="1972931366"/>
                  </a:ext>
                </a:extLst>
              </a:tr>
              <a:tr h="1691059">
                <a:tc>
                  <a:txBody>
                    <a:bodyPr/>
                    <a:lstStyle/>
                    <a:p>
                      <a:r>
                        <a:rPr lang="de-DE" i="1" dirty="0"/>
                        <a:t>Medien </a:t>
                      </a:r>
                    </a:p>
                  </a:txBody>
                  <a:tcPr/>
                </a:tc>
                <a:tc>
                  <a:txBody>
                    <a:bodyPr/>
                    <a:lstStyle/>
                    <a:p>
                      <a:pPr marL="285750" indent="-285750">
                        <a:buFont typeface="Arial" panose="020B0604020202020204" pitchFamily="34" charset="0"/>
                        <a:buChar char="•"/>
                      </a:pPr>
                      <a:r>
                        <a:rPr lang="de-DE" baseline="0" dirty="0"/>
                        <a:t>Möglichkeiten der Teilhabe und der Einflussnahme</a:t>
                      </a:r>
                    </a:p>
                    <a:p>
                      <a:pPr marL="285750" indent="-285750">
                        <a:buFont typeface="Arial" panose="020B0604020202020204" pitchFamily="34" charset="0"/>
                        <a:buChar char="•"/>
                      </a:pPr>
                      <a:r>
                        <a:rPr lang="de-DE" baseline="0" dirty="0"/>
                        <a:t>Erweiterung der künstlerischen Ausdrucksmöglichkeiten (u.a.</a:t>
                      </a:r>
                      <a:r>
                        <a:rPr lang="de-DE" dirty="0"/>
                        <a:t> multimodales</a:t>
                      </a:r>
                      <a:r>
                        <a:rPr lang="de-DE" baseline="0" dirty="0"/>
                        <a:t> Erzählen) </a:t>
                      </a:r>
                      <a:endParaRPr lang="de-DE" dirty="0"/>
                    </a:p>
                    <a:p>
                      <a:pPr marL="285750" indent="-285750">
                        <a:buFont typeface="Arial" panose="020B0604020202020204" pitchFamily="34" charset="0"/>
                        <a:buChar char="•"/>
                      </a:pPr>
                      <a:r>
                        <a:rPr lang="de-DE" baseline="0" dirty="0"/>
                        <a:t>mediale Umbrüche und ihre gesellschaftlichen Auswirkungen (LK)</a:t>
                      </a:r>
                    </a:p>
                  </a:txBody>
                  <a:tcPr/>
                </a:tc>
                <a:extLst>
                  <a:ext uri="{0D108BD9-81ED-4DB2-BD59-A6C34878D82A}">
                    <a16:rowId xmlns:a16="http://schemas.microsoft.com/office/drawing/2014/main" val="3327835632"/>
                  </a:ext>
                </a:extLst>
              </a:tr>
            </a:tbl>
          </a:graphicData>
        </a:graphic>
      </p:graphicFrame>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804270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6. Inhaltsfelder: Systematik</a:t>
            </a:r>
            <a:endParaRPr lang="de-DE" dirty="0"/>
          </a:p>
        </p:txBody>
      </p:sp>
      <p:sp>
        <p:nvSpPr>
          <p:cNvPr id="3" name="Inhaltsplatzhalter 2"/>
          <p:cNvSpPr>
            <a:spLocks noGrp="1"/>
          </p:cNvSpPr>
          <p:nvPr>
            <p:ph idx="1"/>
          </p:nvPr>
        </p:nvSpPr>
        <p:spPr/>
        <p:txBody>
          <a:bodyPr>
            <a:normAutofit lnSpcReduction="10000"/>
          </a:bodyPr>
          <a:lstStyle/>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r>
              <a:rPr lang="de-DE" dirty="0">
                <a:solidFill>
                  <a:srgbClr val="FF0000"/>
                </a:solidFill>
                <a:sym typeface="Wingdings" panose="05000000000000000000" pitchFamily="2" charset="2"/>
              </a:rPr>
              <a:t>Gegenstandsbereich </a:t>
            </a:r>
          </a:p>
          <a:p>
            <a:r>
              <a:rPr lang="de-DE" dirty="0">
                <a:solidFill>
                  <a:srgbClr val="00B050"/>
                </a:solidFill>
                <a:sym typeface="Wingdings" panose="05000000000000000000" pitchFamily="2" charset="2"/>
              </a:rPr>
              <a:t>Spezifizierung </a:t>
            </a:r>
          </a:p>
          <a:p>
            <a:r>
              <a:rPr lang="de-DE" dirty="0">
                <a:sym typeface="Wingdings" panose="05000000000000000000" pitchFamily="2" charset="2"/>
              </a:rPr>
              <a:t>wiederkehrende Gegenstandsbereiche (EF, GK, LK) und fachliche Vernetzung der Inhaltsfelder </a:t>
            </a:r>
            <a:endParaRPr lang="de-DE" dirty="0"/>
          </a:p>
        </p:txBody>
      </p:sp>
      <p:pic>
        <p:nvPicPr>
          <p:cNvPr id="7" name="Grafik 6"/>
          <p:cNvPicPr>
            <a:picLocks noChangeAspect="1"/>
          </p:cNvPicPr>
          <p:nvPr/>
        </p:nvPicPr>
        <p:blipFill>
          <a:blip r:embed="rId3"/>
          <a:stretch>
            <a:fillRect/>
          </a:stretch>
        </p:blipFill>
        <p:spPr>
          <a:xfrm>
            <a:off x="336332" y="1783568"/>
            <a:ext cx="8471335" cy="2343270"/>
          </a:xfrm>
          <a:prstGeom prst="rect">
            <a:avLst/>
          </a:prstGeom>
        </p:spPr>
      </p:pic>
      <p:sp>
        <p:nvSpPr>
          <p:cNvPr id="12" name="Rechteck 11"/>
          <p:cNvSpPr/>
          <p:nvPr/>
        </p:nvSpPr>
        <p:spPr>
          <a:xfrm>
            <a:off x="899592" y="2492896"/>
            <a:ext cx="47525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860032" y="3573016"/>
            <a:ext cx="30243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239236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6. </a:t>
            </a:r>
            <a:r>
              <a:rPr lang="de-DE" sz="3200" dirty="0"/>
              <a:t>Inhaltsfelder: Systematik</a:t>
            </a:r>
            <a:endParaRPr lang="de-DE" dirty="0"/>
          </a:p>
        </p:txBody>
      </p:sp>
      <p:sp>
        <p:nvSpPr>
          <p:cNvPr id="10" name="Untertitel 2"/>
          <p:cNvSpPr txBox="1">
            <a:spLocks/>
          </p:cNvSpPr>
          <p:nvPr/>
        </p:nvSpPr>
        <p:spPr>
          <a:xfrm>
            <a:off x="467544" y="1700808"/>
            <a:ext cx="7704856" cy="41764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1600" dirty="0"/>
          </a:p>
        </p:txBody>
      </p:sp>
      <p:graphicFrame>
        <p:nvGraphicFramePr>
          <p:cNvPr id="3" name="Tabelle 2"/>
          <p:cNvGraphicFramePr>
            <a:graphicFrameLocks noGrp="1"/>
          </p:cNvGraphicFramePr>
          <p:nvPr>
            <p:extLst>
              <p:ext uri="{D42A27DB-BD31-4B8C-83A1-F6EECF244321}">
                <p14:modId xmlns:p14="http://schemas.microsoft.com/office/powerpoint/2010/main" val="2576063997"/>
              </p:ext>
            </p:extLst>
          </p:nvPr>
        </p:nvGraphicFramePr>
        <p:xfrm>
          <a:off x="539553" y="1628799"/>
          <a:ext cx="7855510" cy="4587240"/>
        </p:xfrm>
        <a:graphic>
          <a:graphicData uri="http://schemas.openxmlformats.org/drawingml/2006/table">
            <a:tbl>
              <a:tblPr firstRow="1" bandRow="1">
                <a:tableStyleId>{5940675A-B579-460E-94D1-54222C63F5DA}</a:tableStyleId>
              </a:tblPr>
              <a:tblGrid>
                <a:gridCol w="2016223">
                  <a:extLst>
                    <a:ext uri="{9D8B030D-6E8A-4147-A177-3AD203B41FA5}">
                      <a16:colId xmlns:a16="http://schemas.microsoft.com/office/drawing/2014/main" val="375789765"/>
                    </a:ext>
                  </a:extLst>
                </a:gridCol>
                <a:gridCol w="5839287">
                  <a:extLst>
                    <a:ext uri="{9D8B030D-6E8A-4147-A177-3AD203B41FA5}">
                      <a16:colId xmlns:a16="http://schemas.microsoft.com/office/drawing/2014/main" val="915465820"/>
                    </a:ext>
                  </a:extLst>
                </a:gridCol>
              </a:tblGrid>
              <a:tr h="602858">
                <a:tc gridSpan="2">
                  <a:txBody>
                    <a:bodyPr/>
                    <a:lstStyle/>
                    <a:p>
                      <a:pPr marL="0" algn="l" defTabSz="914400" rtl="0" eaLnBrk="1" latinLnBrk="0" hangingPunct="1"/>
                      <a:r>
                        <a:rPr lang="de-DE" sz="1800" b="1" kern="1200" dirty="0">
                          <a:solidFill>
                            <a:srgbClr val="002060"/>
                          </a:solidFill>
                          <a:latin typeface="+mn-lt"/>
                          <a:ea typeface="+mn-ea"/>
                          <a:cs typeface="+mn-cs"/>
                        </a:rPr>
                        <a:t>Inhaltliche Schwerpunkte: </a:t>
                      </a:r>
                    </a:p>
                    <a:p>
                      <a:pPr marL="0" algn="l" defTabSz="914400" rtl="0" eaLnBrk="1" latinLnBrk="0" hangingPunct="1"/>
                      <a:r>
                        <a:rPr lang="de-DE" sz="1800" b="1" kern="1200" dirty="0">
                          <a:solidFill>
                            <a:srgbClr val="002060"/>
                          </a:solidFill>
                          <a:latin typeface="+mn-lt"/>
                          <a:ea typeface="+mn-ea"/>
                          <a:cs typeface="+mn-cs"/>
                        </a:rPr>
                        <a:t>Kumulativer Kompetenzaufbau über  die Jahrgangsstufen im Inhaltsfeld Texte</a:t>
                      </a:r>
                    </a:p>
                  </a:txBody>
                  <a:tcPr/>
                </a:tc>
                <a:tc hMerge="1">
                  <a:txBody>
                    <a:bodyPr/>
                    <a:lstStyle/>
                    <a:p>
                      <a:endParaRPr lang="de-DE" dirty="0"/>
                    </a:p>
                  </a:txBody>
                  <a:tcPr/>
                </a:tc>
                <a:extLst>
                  <a:ext uri="{0D108BD9-81ED-4DB2-BD59-A6C34878D82A}">
                    <a16:rowId xmlns:a16="http://schemas.microsoft.com/office/drawing/2014/main" val="1029692122"/>
                  </a:ext>
                </a:extLst>
              </a:tr>
              <a:tr h="1062178">
                <a:tc>
                  <a:txBody>
                    <a:bodyPr/>
                    <a:lstStyle/>
                    <a:p>
                      <a:r>
                        <a:rPr lang="de-DE" sz="1700" dirty="0"/>
                        <a:t>Einführungsphase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lyrische Texte: Inhalt und Aufbau, formale und sprachliche Gestaltung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kern="1200" dirty="0">
                        <a:effectLst/>
                      </a:endParaRPr>
                    </a:p>
                    <a:p>
                      <a:pPr lvl="0"/>
                      <a:endParaRPr lang="de-DE" sz="1700" kern="1200" dirty="0">
                        <a:solidFill>
                          <a:schemeClr val="dk1"/>
                        </a:solidFill>
                        <a:effectLst/>
                        <a:latin typeface="+mn-lt"/>
                        <a:ea typeface="+mn-ea"/>
                        <a:cs typeface="+mn-cs"/>
                      </a:endParaRPr>
                    </a:p>
                  </a:txBody>
                  <a:tcPr/>
                </a:tc>
                <a:extLst>
                  <a:ext uri="{0D108BD9-81ED-4DB2-BD59-A6C34878D82A}">
                    <a16:rowId xmlns:a16="http://schemas.microsoft.com/office/drawing/2014/main" val="2231044043"/>
                  </a:ext>
                </a:extLst>
              </a:tr>
              <a:tr h="1578913">
                <a:tc>
                  <a:txBody>
                    <a:bodyPr/>
                    <a:lstStyle/>
                    <a:p>
                      <a:r>
                        <a:rPr lang="de-DE" sz="1700" dirty="0"/>
                        <a:t>Qualifikationsphase -</a:t>
                      </a:r>
                      <a:r>
                        <a:rPr lang="de-DE" sz="1700" baseline="0" dirty="0"/>
                        <a:t> </a:t>
                      </a:r>
                      <a:r>
                        <a:rPr lang="de-DE" sz="1700" dirty="0"/>
                        <a:t>Grundkurs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lyrische Texte aus unterschiedlichen historischen Kontexten: Inhalt und Aufbau, </a:t>
                      </a:r>
                      <a:r>
                        <a:rPr lang="de-DE" sz="1700" kern="1200" dirty="0">
                          <a:solidFill>
                            <a:srgbClr val="FF0000"/>
                          </a:solidFill>
                          <a:effectLst/>
                        </a:rPr>
                        <a:t>Sprechsituation</a:t>
                      </a:r>
                      <a:r>
                        <a:rPr lang="de-DE" sz="1700" kern="1200" dirty="0">
                          <a:effectLst/>
                        </a:rPr>
                        <a:t>, formale und sprachliche Gestaltung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a:effectLst/>
                      </a:endParaRPr>
                    </a:p>
                    <a:p>
                      <a:pPr lvl="0"/>
                      <a:endParaRPr lang="de-DE" sz="1800" b="1" kern="1200" dirty="0">
                        <a:solidFill>
                          <a:srgbClr val="0000FF"/>
                        </a:solidFill>
                        <a:effectLst/>
                        <a:latin typeface="+mn-lt"/>
                        <a:ea typeface="+mn-ea"/>
                        <a:cs typeface="+mn-cs"/>
                      </a:endParaRPr>
                    </a:p>
                  </a:txBody>
                  <a:tcPr/>
                </a:tc>
                <a:extLst>
                  <a:ext uri="{0D108BD9-81ED-4DB2-BD59-A6C34878D82A}">
                    <a16:rowId xmlns:a16="http://schemas.microsoft.com/office/drawing/2014/main" val="3093825687"/>
                  </a:ext>
                </a:extLst>
              </a:tr>
              <a:tr h="1076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dirty="0"/>
                        <a:t>Qualifikationsphase - Leistungskurs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lyrische Texte aus unterschiedlichen historischen Kontexten: Inhalt und Aufbau, Sprechsituation, formale und sprachliche Gestaltung; </a:t>
                      </a:r>
                      <a:r>
                        <a:rPr lang="de-DE" sz="1700" kern="1200" dirty="0">
                          <a:solidFill>
                            <a:srgbClr val="FF0000"/>
                          </a:solidFill>
                          <a:effectLst/>
                        </a:rPr>
                        <a:t>poetologische Konzepte </a:t>
                      </a:r>
                    </a:p>
                    <a:p>
                      <a:pPr lvl="0"/>
                      <a:endParaRPr lang="de-DE" sz="1800" kern="1200" dirty="0">
                        <a:solidFill>
                          <a:schemeClr val="dk1"/>
                        </a:solidFill>
                        <a:effectLst/>
                        <a:latin typeface="+mn-lt"/>
                        <a:ea typeface="+mn-ea"/>
                        <a:cs typeface="+mn-cs"/>
                      </a:endParaRPr>
                    </a:p>
                  </a:txBody>
                  <a:tcPr/>
                </a:tc>
                <a:extLst>
                  <a:ext uri="{0D108BD9-81ED-4DB2-BD59-A6C34878D82A}">
                    <a16:rowId xmlns:a16="http://schemas.microsoft.com/office/drawing/2014/main" val="435000472"/>
                  </a:ext>
                </a:extLst>
              </a:tr>
            </a:tbl>
          </a:graphicData>
        </a:graphic>
      </p:graphicFrame>
      <p:sp>
        <p:nvSpPr>
          <p:cNvPr id="7" name="Pfeil nach unten 6"/>
          <p:cNvSpPr/>
          <p:nvPr/>
        </p:nvSpPr>
        <p:spPr>
          <a:xfrm>
            <a:off x="2339752" y="2296548"/>
            <a:ext cx="216024" cy="3744416"/>
          </a:xfrm>
          <a:prstGeom prst="downArrow">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9"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239015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6. </a:t>
            </a:r>
            <a:r>
              <a:rPr lang="de-DE" sz="3200" dirty="0"/>
              <a:t>Inhaltsfelder: Systematik</a:t>
            </a:r>
            <a:r>
              <a:rPr lang="de-DE" dirty="0"/>
              <a:t>  </a:t>
            </a:r>
          </a:p>
        </p:txBody>
      </p:sp>
      <p:sp>
        <p:nvSpPr>
          <p:cNvPr id="10" name="Untertitel 2"/>
          <p:cNvSpPr txBox="1">
            <a:spLocks/>
          </p:cNvSpPr>
          <p:nvPr/>
        </p:nvSpPr>
        <p:spPr>
          <a:xfrm>
            <a:off x="467544" y="1700808"/>
            <a:ext cx="7704856" cy="41764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1600" dirty="0"/>
          </a:p>
        </p:txBody>
      </p:sp>
      <p:graphicFrame>
        <p:nvGraphicFramePr>
          <p:cNvPr id="3" name="Tabelle 2"/>
          <p:cNvGraphicFramePr>
            <a:graphicFrameLocks noGrp="1"/>
          </p:cNvGraphicFramePr>
          <p:nvPr>
            <p:extLst>
              <p:ext uri="{D42A27DB-BD31-4B8C-83A1-F6EECF244321}">
                <p14:modId xmlns:p14="http://schemas.microsoft.com/office/powerpoint/2010/main" val="3682035878"/>
              </p:ext>
            </p:extLst>
          </p:nvPr>
        </p:nvGraphicFramePr>
        <p:xfrm>
          <a:off x="539552" y="1700809"/>
          <a:ext cx="8064896" cy="4248470"/>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val="375789765"/>
                    </a:ext>
                  </a:extLst>
                </a:gridCol>
                <a:gridCol w="5976664">
                  <a:extLst>
                    <a:ext uri="{9D8B030D-6E8A-4147-A177-3AD203B41FA5}">
                      <a16:colId xmlns:a16="http://schemas.microsoft.com/office/drawing/2014/main" val="915465820"/>
                    </a:ext>
                  </a:extLst>
                </a:gridCol>
              </a:tblGrid>
              <a:tr h="693437">
                <a:tc gridSpan="2">
                  <a:txBody>
                    <a:bodyPr/>
                    <a:lstStyle/>
                    <a:p>
                      <a:pPr algn="l"/>
                      <a:r>
                        <a:rPr lang="de-DE" sz="1800" b="1" kern="1200" dirty="0">
                          <a:solidFill>
                            <a:srgbClr val="002060"/>
                          </a:solidFill>
                          <a:latin typeface="+mn-lt"/>
                          <a:ea typeface="+mn-ea"/>
                          <a:cs typeface="+mn-cs"/>
                        </a:rPr>
                        <a:t>Inhaltliche Schwerpunkte: </a:t>
                      </a:r>
                    </a:p>
                    <a:p>
                      <a:pPr algn="l"/>
                      <a:r>
                        <a:rPr lang="de-DE" sz="1800" b="1" kern="1200" dirty="0">
                          <a:solidFill>
                            <a:srgbClr val="002060"/>
                          </a:solidFill>
                          <a:latin typeface="+mn-lt"/>
                          <a:ea typeface="+mn-ea"/>
                          <a:cs typeface="+mn-cs"/>
                        </a:rPr>
                        <a:t>Kumulativer Kompetenzaufbau über  die Jahrgangsstufen im Inhaltsfeld Medien </a:t>
                      </a:r>
                    </a:p>
                  </a:txBody>
                  <a:tcPr/>
                </a:tc>
                <a:tc hMerge="1">
                  <a:txBody>
                    <a:bodyPr/>
                    <a:lstStyle/>
                    <a:p>
                      <a:endParaRPr lang="de-DE" dirty="0"/>
                    </a:p>
                  </a:txBody>
                  <a:tcPr/>
                </a:tc>
                <a:extLst>
                  <a:ext uri="{0D108BD9-81ED-4DB2-BD59-A6C34878D82A}">
                    <a16:rowId xmlns:a16="http://schemas.microsoft.com/office/drawing/2014/main" val="1029692122"/>
                  </a:ext>
                </a:extLst>
              </a:tr>
              <a:tr h="1061962">
                <a:tc>
                  <a:txBody>
                    <a:bodyPr/>
                    <a:lstStyle/>
                    <a:p>
                      <a:r>
                        <a:rPr lang="de-DE" sz="1700" dirty="0"/>
                        <a:t>Einführungsphase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Multimodalität: Nichtlinearität; Verhältnis von Bild, Ton und Text</a:t>
                      </a:r>
                    </a:p>
                    <a:p>
                      <a:pPr lvl="0"/>
                      <a:endParaRPr lang="de-DE" sz="1700" kern="1200" dirty="0">
                        <a:solidFill>
                          <a:schemeClr val="dk1"/>
                        </a:solidFill>
                        <a:effectLst/>
                        <a:latin typeface="+mn-lt"/>
                        <a:ea typeface="+mn-ea"/>
                        <a:cs typeface="+mn-cs"/>
                      </a:endParaRPr>
                    </a:p>
                  </a:txBody>
                  <a:tcPr/>
                </a:tc>
                <a:extLst>
                  <a:ext uri="{0D108BD9-81ED-4DB2-BD59-A6C34878D82A}">
                    <a16:rowId xmlns:a16="http://schemas.microsoft.com/office/drawing/2014/main" val="2231044043"/>
                  </a:ext>
                </a:extLst>
              </a:tr>
              <a:tr h="1254791">
                <a:tc>
                  <a:txBody>
                    <a:bodyPr/>
                    <a:lstStyle/>
                    <a:p>
                      <a:r>
                        <a:rPr lang="de-DE" sz="1700" dirty="0"/>
                        <a:t>Qualifikationsphase </a:t>
                      </a:r>
                    </a:p>
                    <a:p>
                      <a:r>
                        <a:rPr lang="de-DE" sz="1700" dirty="0"/>
                        <a:t>- Grundkurs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Multimodales Erzählen: Figurengestaltung, Handlungsaufbau, erzählerische und ästhetische Gestaltung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1200" dirty="0">
                        <a:effectLst/>
                      </a:endParaRPr>
                    </a:p>
                    <a:p>
                      <a:pPr lvl="0"/>
                      <a:endParaRPr lang="de-DE" sz="1800" b="1" kern="1200" dirty="0">
                        <a:solidFill>
                          <a:srgbClr val="0000FF"/>
                        </a:solidFill>
                        <a:effectLst/>
                        <a:latin typeface="+mn-lt"/>
                        <a:ea typeface="+mn-ea"/>
                        <a:cs typeface="+mn-cs"/>
                      </a:endParaRPr>
                    </a:p>
                  </a:txBody>
                  <a:tcPr/>
                </a:tc>
                <a:extLst>
                  <a:ext uri="{0D108BD9-81ED-4DB2-BD59-A6C34878D82A}">
                    <a16:rowId xmlns:a16="http://schemas.microsoft.com/office/drawing/2014/main" val="3093825687"/>
                  </a:ext>
                </a:extLst>
              </a:tr>
              <a:tr h="1238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dirty="0"/>
                        <a:t>Qualifikationsphase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700" dirty="0"/>
                        <a:t>- Leistungskurs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kern="1200" dirty="0">
                          <a:effectLst/>
                        </a:rPr>
                        <a:t>Multimodales Erzählen: Figurengestaltung, Handlungsaufbau, erzählerische und ästhetische Gestaltung </a:t>
                      </a:r>
                      <a:r>
                        <a:rPr lang="de-DE" sz="1700" kern="1200" dirty="0">
                          <a:solidFill>
                            <a:srgbClr val="FF0000"/>
                          </a:solidFill>
                          <a:effectLst/>
                        </a:rPr>
                        <a:t>in verschiedenen Erzählformaten </a:t>
                      </a:r>
                    </a:p>
                    <a:p>
                      <a:pPr lvl="0"/>
                      <a:endParaRPr lang="de-DE" sz="1800" kern="1200" dirty="0">
                        <a:solidFill>
                          <a:schemeClr val="dk1"/>
                        </a:solidFill>
                        <a:effectLst/>
                        <a:latin typeface="+mn-lt"/>
                        <a:ea typeface="+mn-ea"/>
                        <a:cs typeface="+mn-cs"/>
                      </a:endParaRPr>
                    </a:p>
                  </a:txBody>
                  <a:tcPr/>
                </a:tc>
                <a:extLst>
                  <a:ext uri="{0D108BD9-81ED-4DB2-BD59-A6C34878D82A}">
                    <a16:rowId xmlns:a16="http://schemas.microsoft.com/office/drawing/2014/main" val="435000472"/>
                  </a:ext>
                </a:extLst>
              </a:tr>
            </a:tbl>
          </a:graphicData>
        </a:graphic>
      </p:graphicFrame>
      <p:sp>
        <p:nvSpPr>
          <p:cNvPr id="8" name="Pfeil nach unten 7"/>
          <p:cNvSpPr/>
          <p:nvPr/>
        </p:nvSpPr>
        <p:spPr>
          <a:xfrm>
            <a:off x="2411760" y="2420888"/>
            <a:ext cx="203317" cy="3456384"/>
          </a:xfrm>
          <a:prstGeom prst="downArrow">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sp>
        <p:nvSpPr>
          <p:cNvPr id="9"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657441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a:t>
            </a:r>
            <a:r>
              <a:rPr lang="de-DE" sz="3600" dirty="0"/>
              <a:t>Inhaltsfelder: Fachliche Vernetzung</a:t>
            </a:r>
            <a:endParaRPr lang="de-DE" dirty="0"/>
          </a:p>
        </p:txBody>
      </p:sp>
      <p:sp>
        <p:nvSpPr>
          <p:cNvPr id="3" name="Inhaltsplatzhalter 2"/>
          <p:cNvSpPr>
            <a:spLocks noGrp="1"/>
          </p:cNvSpPr>
          <p:nvPr>
            <p:ph idx="1"/>
          </p:nvPr>
        </p:nvSpPr>
        <p:spPr>
          <a:xfrm>
            <a:off x="457200" y="1727888"/>
            <a:ext cx="8229600" cy="4205064"/>
          </a:xfrm>
        </p:spPr>
        <p:txBody>
          <a:bodyPr/>
          <a:lstStyle/>
          <a:p>
            <a:pPr marL="0" indent="0">
              <a:buNone/>
            </a:pPr>
            <a:endParaRPr lang="de-DE" dirty="0"/>
          </a:p>
        </p:txBody>
      </p:sp>
      <p:sp>
        <p:nvSpPr>
          <p:cNvPr id="7" name="Rechteck 6"/>
          <p:cNvSpPr/>
          <p:nvPr/>
        </p:nvSpPr>
        <p:spPr>
          <a:xfrm>
            <a:off x="683568" y="2132856"/>
            <a:ext cx="3096344" cy="35283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b="1" dirty="0">
                <a:solidFill>
                  <a:prstClr val="black"/>
                </a:solidFill>
              </a:rPr>
              <a:t>Inhaltsfeld Texte </a:t>
            </a:r>
          </a:p>
          <a:p>
            <a:pPr lvl="0"/>
            <a:r>
              <a:rPr lang="de-DE" b="1" dirty="0">
                <a:solidFill>
                  <a:prstClr val="black"/>
                </a:solidFill>
              </a:rPr>
              <a:t>(Grundkurs) </a:t>
            </a:r>
          </a:p>
          <a:p>
            <a:pPr lvl="0"/>
            <a:endParaRPr lang="de-DE" sz="1400" dirty="0">
              <a:solidFill>
                <a:prstClr val="black"/>
              </a:solidFill>
            </a:endParaRPr>
          </a:p>
          <a:p>
            <a:pPr lvl="0"/>
            <a:r>
              <a:rPr lang="de-DE" sz="1400" dirty="0">
                <a:solidFill>
                  <a:prstClr val="black"/>
                </a:solidFill>
              </a:rPr>
              <a:t>strukturell unterschiedliche Dramen aus unterschiedlichen historischen Kontexten: </a:t>
            </a:r>
            <a:r>
              <a:rPr lang="de-DE" sz="1400" dirty="0">
                <a:solidFill>
                  <a:srgbClr val="FF0000"/>
                </a:solidFill>
              </a:rPr>
              <a:t>Figurengestaltung, Handlungsaufbau, Dialoggestaltung, sprachliche Gestaltung</a:t>
            </a:r>
          </a:p>
          <a:p>
            <a:pPr lvl="0"/>
            <a:endParaRPr lang="de-DE" sz="1400" dirty="0">
              <a:solidFill>
                <a:prstClr val="black"/>
              </a:solidFill>
            </a:endParaRPr>
          </a:p>
          <a:p>
            <a:pPr lvl="0"/>
            <a:r>
              <a:rPr lang="de-DE" sz="1400" dirty="0">
                <a:solidFill>
                  <a:prstClr val="black"/>
                </a:solidFill>
              </a:rPr>
              <a:t>strukturell unterschiedliche Erzähltexte aus unterschiedlichen historischen Kontexten: </a:t>
            </a:r>
            <a:r>
              <a:rPr lang="de-DE" sz="1400" dirty="0">
                <a:solidFill>
                  <a:srgbClr val="FF0000"/>
                </a:solidFill>
              </a:rPr>
              <a:t>Figurengestaltung, Handlungsaufbau, erzählerische und sprachliche Gestaltung</a:t>
            </a:r>
            <a:endParaRPr lang="de-DE" sz="1400" b="1" dirty="0">
              <a:solidFill>
                <a:srgbClr val="FF0000"/>
              </a:solidFill>
            </a:endParaRPr>
          </a:p>
        </p:txBody>
      </p:sp>
      <p:sp>
        <p:nvSpPr>
          <p:cNvPr id="9" name="Rechteck 8"/>
          <p:cNvSpPr/>
          <p:nvPr/>
        </p:nvSpPr>
        <p:spPr>
          <a:xfrm>
            <a:off x="5148064" y="2132856"/>
            <a:ext cx="3096344" cy="35283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b="1" dirty="0">
                <a:solidFill>
                  <a:prstClr val="black"/>
                </a:solidFill>
              </a:rPr>
              <a:t>Inhaltsfeld Medien (Grundkurs) </a:t>
            </a:r>
          </a:p>
          <a:p>
            <a:pPr lvl="0"/>
            <a:endParaRPr lang="de-DE" sz="1400" dirty="0">
              <a:solidFill>
                <a:prstClr val="black"/>
              </a:solidFill>
            </a:endParaRPr>
          </a:p>
          <a:p>
            <a:pPr lvl="0"/>
            <a:endParaRPr lang="de-DE" sz="1400" dirty="0">
              <a:solidFill>
                <a:prstClr val="black"/>
              </a:solidFill>
            </a:endParaRPr>
          </a:p>
          <a:p>
            <a:pPr lvl="0"/>
            <a:endParaRPr lang="de-DE" sz="1400" dirty="0">
              <a:solidFill>
                <a:prstClr val="black"/>
              </a:solidFill>
            </a:endParaRPr>
          </a:p>
          <a:p>
            <a:pPr lvl="0"/>
            <a:r>
              <a:rPr lang="de-DE" sz="1600" dirty="0">
                <a:solidFill>
                  <a:prstClr val="black"/>
                </a:solidFill>
              </a:rPr>
              <a:t>multimodales Erzählen: </a:t>
            </a:r>
            <a:r>
              <a:rPr lang="de-DE" sz="1600" dirty="0">
                <a:solidFill>
                  <a:srgbClr val="FF0000"/>
                </a:solidFill>
              </a:rPr>
              <a:t>Figurengestaltung, Handlungsaufbau, erzählerische und ästhetische Gestaltung </a:t>
            </a:r>
          </a:p>
          <a:p>
            <a:pPr lvl="0"/>
            <a:endParaRPr lang="de-DE" sz="1600" i="1" dirty="0">
              <a:solidFill>
                <a:prstClr val="black"/>
              </a:solidFill>
            </a:endParaRPr>
          </a:p>
          <a:p>
            <a:pPr algn="ctr"/>
            <a:endParaRPr lang="de-DE" dirty="0"/>
          </a:p>
        </p:txBody>
      </p:sp>
      <p:sp>
        <p:nvSpPr>
          <p:cNvPr id="10" name="Pfeil nach links und rechts 9"/>
          <p:cNvSpPr/>
          <p:nvPr/>
        </p:nvSpPr>
        <p:spPr>
          <a:xfrm>
            <a:off x="3779912" y="3609020"/>
            <a:ext cx="1368152" cy="576064"/>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93839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7. Inhaltsfelder und inhaltliche Schwerpunkte </a:t>
            </a:r>
          </a:p>
        </p:txBody>
      </p:sp>
      <p:sp>
        <p:nvSpPr>
          <p:cNvPr id="4" name="Datumsplatzhalter 3">
            <a:extLst>
              <a:ext uri="{FF2B5EF4-FFF2-40B4-BE49-F238E27FC236}">
                <a16:creationId xmlns:a16="http://schemas.microsoft.com/office/drawing/2014/main" id="{8BC481A6-D312-B247-ACCD-D50571F6CEB2}"/>
              </a:ext>
            </a:extLst>
          </p:cNvPr>
          <p:cNvSpPr>
            <a:spLocks noGrp="1"/>
          </p:cNvSpPr>
          <p:nvPr>
            <p:ph type="dt" sz="half" idx="10"/>
          </p:nvPr>
        </p:nvSpPr>
        <p:spPr>
          <a:xfrm>
            <a:off x="251520" y="6348765"/>
            <a:ext cx="3024336" cy="365125"/>
          </a:xfrm>
        </p:spPr>
        <p:txBody>
          <a:bodyPr/>
          <a:lstStyle/>
          <a:p>
            <a:r>
              <a:rPr lang="de-DE" dirty="0"/>
              <a:t>KLP </a:t>
            </a:r>
            <a:r>
              <a:rPr lang="de-DE" dirty="0" err="1"/>
              <a:t>HRGeSk</a:t>
            </a:r>
            <a:r>
              <a:rPr lang="de-DE" dirty="0"/>
              <a:t> Deutsch und Mathematik </a:t>
            </a:r>
          </a:p>
        </p:txBody>
      </p:sp>
      <p:sp>
        <p:nvSpPr>
          <p:cNvPr id="6" name="Foliennummernplatzhalter 5">
            <a:extLst>
              <a:ext uri="{FF2B5EF4-FFF2-40B4-BE49-F238E27FC236}">
                <a16:creationId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10" name="Untertitel 2"/>
          <p:cNvSpPr txBox="1">
            <a:spLocks/>
          </p:cNvSpPr>
          <p:nvPr/>
        </p:nvSpPr>
        <p:spPr>
          <a:xfrm>
            <a:off x="467544" y="1700808"/>
            <a:ext cx="7704856" cy="41764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sz="1600" dirty="0"/>
          </a:p>
        </p:txBody>
      </p:sp>
      <p:graphicFrame>
        <p:nvGraphicFramePr>
          <p:cNvPr id="8" name="Tabelle 7"/>
          <p:cNvGraphicFramePr>
            <a:graphicFrameLocks noGrp="1"/>
          </p:cNvGraphicFramePr>
          <p:nvPr>
            <p:extLst>
              <p:ext uri="{D42A27DB-BD31-4B8C-83A1-F6EECF244321}">
                <p14:modId xmlns:p14="http://schemas.microsoft.com/office/powerpoint/2010/main" val="1856381895"/>
              </p:ext>
            </p:extLst>
          </p:nvPr>
        </p:nvGraphicFramePr>
        <p:xfrm>
          <a:off x="179512" y="116632"/>
          <a:ext cx="8784976" cy="6604843"/>
        </p:xfrm>
        <a:graphic>
          <a:graphicData uri="http://schemas.openxmlformats.org/drawingml/2006/table">
            <a:tbl>
              <a:tblPr firstRow="1" bandRow="1">
                <a:tableStyleId>{5C22544A-7EE6-4342-B048-85BDC9FD1C3A}</a:tableStyleId>
              </a:tblPr>
              <a:tblGrid>
                <a:gridCol w="1702126">
                  <a:extLst>
                    <a:ext uri="{9D8B030D-6E8A-4147-A177-3AD203B41FA5}">
                      <a16:colId xmlns:a16="http://schemas.microsoft.com/office/drawing/2014/main" val="3300961491"/>
                    </a:ext>
                  </a:extLst>
                </a:gridCol>
                <a:gridCol w="7082850">
                  <a:extLst>
                    <a:ext uri="{9D8B030D-6E8A-4147-A177-3AD203B41FA5}">
                      <a16:colId xmlns:a16="http://schemas.microsoft.com/office/drawing/2014/main" val="2081063150"/>
                    </a:ext>
                  </a:extLst>
                </a:gridCol>
              </a:tblGrid>
              <a:tr h="1462893">
                <a:tc>
                  <a:txBody>
                    <a:bodyPr/>
                    <a:lstStyle/>
                    <a:p>
                      <a:r>
                        <a:rPr lang="de-DE" sz="1200" dirty="0">
                          <a:solidFill>
                            <a:schemeClr val="tx1"/>
                          </a:solidFill>
                        </a:rPr>
                        <a:t>Inhaltsfeld</a:t>
                      </a:r>
                    </a:p>
                    <a:p>
                      <a:r>
                        <a:rPr lang="de-DE" sz="1200" dirty="0">
                          <a:solidFill>
                            <a:schemeClr val="tx1"/>
                          </a:solidFill>
                        </a:rPr>
                        <a:t>Sprache</a:t>
                      </a:r>
                    </a:p>
                    <a:p>
                      <a:endParaRPr lang="de-DE" sz="1200" dirty="0">
                        <a:solidFill>
                          <a:schemeClr val="tx1"/>
                        </a:solidFill>
                      </a:endParaRPr>
                    </a:p>
                    <a:p>
                      <a:r>
                        <a:rPr lang="de-DE" sz="1200" b="0" dirty="0">
                          <a:solidFill>
                            <a:schemeClr val="tx1"/>
                          </a:solidFill>
                        </a:rPr>
                        <a:t>Qualifikationsphase</a:t>
                      </a:r>
                    </a:p>
                    <a:p>
                      <a:r>
                        <a:rPr lang="de-DE" sz="1200" b="0" dirty="0">
                          <a:solidFill>
                            <a:schemeClr val="tx1"/>
                          </a:solidFill>
                        </a:rPr>
                        <a:t>Grundkurs</a:t>
                      </a:r>
                    </a:p>
                  </a:txBody>
                  <a:tcPr>
                    <a:solidFill>
                      <a:schemeClr val="bg1">
                        <a:lumMod val="95000"/>
                      </a:schemeClr>
                    </a:solidFill>
                  </a:tcPr>
                </a:tc>
                <a:tc>
                  <a:txBody>
                    <a:bodyPr/>
                    <a:lstStyle/>
                    <a:p>
                      <a:r>
                        <a:rPr lang="de-DE" sz="1200" b="1" kern="1200" dirty="0">
                          <a:solidFill>
                            <a:srgbClr val="002060"/>
                          </a:solidFill>
                          <a:effectLst/>
                          <a:latin typeface="+mn-lt"/>
                          <a:ea typeface="+mn-ea"/>
                          <a:cs typeface="+mn-cs"/>
                        </a:rPr>
                        <a:t>Sprache, Denken, Wirklichkeit: Verhältnis von sprachlichem Zeichen, Vorstellung und Gegenstand</a:t>
                      </a:r>
                    </a:p>
                    <a:p>
                      <a:r>
                        <a:rPr lang="de-DE" sz="1200" b="1" kern="1200" dirty="0">
                          <a:solidFill>
                            <a:srgbClr val="FF0000"/>
                          </a:solidFill>
                          <a:effectLst/>
                          <a:latin typeface="+mn-lt"/>
                          <a:ea typeface="+mn-ea"/>
                          <a:cs typeface="+mn-cs"/>
                        </a:rPr>
                        <a:t>Sprachvarietäten und ihre gesellschaftliche Bedeutung</a:t>
                      </a:r>
                      <a:r>
                        <a:rPr lang="de-DE" sz="1200" b="0" kern="1200" dirty="0">
                          <a:solidFill>
                            <a:srgbClr val="002060"/>
                          </a:solidFill>
                          <a:effectLst/>
                          <a:latin typeface="+mn-lt"/>
                          <a:ea typeface="+mn-ea"/>
                          <a:cs typeface="+mn-cs"/>
                        </a:rPr>
                        <a:t>: Dialekte, Soziolekte</a:t>
                      </a:r>
                    </a:p>
                    <a:p>
                      <a:r>
                        <a:rPr lang="de-DE" sz="1200" b="0" kern="1200" dirty="0">
                          <a:solidFill>
                            <a:srgbClr val="002060"/>
                          </a:solidFill>
                          <a:effectLst/>
                          <a:latin typeface="+mn-lt"/>
                          <a:ea typeface="+mn-ea"/>
                          <a:cs typeface="+mn-cs"/>
                        </a:rPr>
                        <a:t>Sprachgeschichtlicher Wandel: Veränderungstendenzen der Gegenwartssprache, </a:t>
                      </a:r>
                      <a:r>
                        <a:rPr lang="de-DE" sz="1200" b="1" kern="1200" dirty="0">
                          <a:solidFill>
                            <a:srgbClr val="002060"/>
                          </a:solidFill>
                          <a:effectLst/>
                          <a:latin typeface="+mn-lt"/>
                          <a:ea typeface="+mn-ea"/>
                          <a:cs typeface="+mn-cs"/>
                        </a:rPr>
                        <a:t>gesteuerte</a:t>
                      </a:r>
                      <a:r>
                        <a:rPr lang="de-DE" sz="1200" b="1" kern="1200" baseline="0" dirty="0">
                          <a:solidFill>
                            <a:srgbClr val="002060"/>
                          </a:solidFill>
                          <a:effectLst/>
                          <a:latin typeface="+mn-lt"/>
                          <a:ea typeface="+mn-ea"/>
                          <a:cs typeface="+mn-cs"/>
                        </a:rPr>
                        <a:t> und ungesteuerte Formen</a:t>
                      </a:r>
                    </a:p>
                    <a:p>
                      <a:endParaRPr lang="de-DE" sz="1200" b="1" kern="1200" dirty="0">
                        <a:solidFill>
                          <a:srgbClr val="0000FF"/>
                        </a:solidFill>
                        <a:effectLst/>
                        <a:latin typeface="+mn-lt"/>
                        <a:ea typeface="+mn-ea"/>
                        <a:cs typeface="+mn-cs"/>
                      </a:endParaRPr>
                    </a:p>
                    <a:p>
                      <a:endParaRPr lang="de-DE" sz="1200" b="1" kern="1200" dirty="0">
                        <a:solidFill>
                          <a:srgbClr val="0000FF"/>
                        </a:solidFill>
                        <a:effectLst/>
                        <a:latin typeface="+mn-lt"/>
                        <a:ea typeface="+mn-ea"/>
                        <a:cs typeface="+mn-cs"/>
                      </a:endParaRPr>
                    </a:p>
                    <a:p>
                      <a:endParaRPr lang="de-DE" sz="1200" b="0" kern="1200" dirty="0">
                        <a:solidFill>
                          <a:srgbClr val="002060"/>
                        </a:solidFill>
                        <a:effectLst/>
                        <a:latin typeface="+mn-lt"/>
                        <a:ea typeface="+mn-ea"/>
                        <a:cs typeface="+mn-cs"/>
                      </a:endParaRPr>
                    </a:p>
                  </a:txBody>
                  <a:tcPr>
                    <a:solidFill>
                      <a:schemeClr val="bg1"/>
                    </a:solidFill>
                  </a:tcPr>
                </a:tc>
                <a:extLst>
                  <a:ext uri="{0D108BD9-81ED-4DB2-BD59-A6C34878D82A}">
                    <a16:rowId xmlns:a16="http://schemas.microsoft.com/office/drawing/2014/main" val="2413906"/>
                  </a:ext>
                </a:extLst>
              </a:tr>
              <a:tr h="2216164">
                <a:tc>
                  <a:txBody>
                    <a:bodyPr/>
                    <a:lstStyle/>
                    <a:p>
                      <a:r>
                        <a:rPr lang="de-DE" sz="1200" b="1" dirty="0">
                          <a:solidFill>
                            <a:schemeClr val="tx1"/>
                          </a:solidFill>
                        </a:rPr>
                        <a:t>Inhaltsfeld</a:t>
                      </a:r>
                    </a:p>
                    <a:p>
                      <a:r>
                        <a:rPr lang="de-DE" sz="1200" b="1" dirty="0">
                          <a:solidFill>
                            <a:schemeClr val="tx1"/>
                          </a:solidFill>
                        </a:rPr>
                        <a:t>Texte </a:t>
                      </a:r>
                    </a:p>
                    <a:p>
                      <a:endParaRPr lang="de-DE" sz="1200" b="1" dirty="0">
                        <a:solidFill>
                          <a:schemeClr val="tx1"/>
                        </a:solidFill>
                      </a:endParaRPr>
                    </a:p>
                    <a:p>
                      <a:r>
                        <a:rPr lang="de-DE" sz="1200" b="0" baseline="0" dirty="0">
                          <a:solidFill>
                            <a:schemeClr val="tx1"/>
                          </a:solidFill>
                        </a:rPr>
                        <a:t>Qualifikationsphase</a:t>
                      </a:r>
                    </a:p>
                    <a:p>
                      <a:r>
                        <a:rPr lang="de-DE" sz="1200" b="0" baseline="0" dirty="0">
                          <a:solidFill>
                            <a:schemeClr val="tx1"/>
                          </a:solidFill>
                        </a:rPr>
                        <a:t>Grundkurs</a:t>
                      </a:r>
                      <a:endParaRPr lang="de-DE" sz="1200" b="1" baseline="0" dirty="0">
                        <a:solidFill>
                          <a:schemeClr val="tx1"/>
                        </a:solidFill>
                      </a:endParaRPr>
                    </a:p>
                  </a:txBody>
                  <a:tcPr>
                    <a:solidFill>
                      <a:schemeClr val="bg1"/>
                    </a:solidFill>
                  </a:tcPr>
                </a:tc>
                <a:tc>
                  <a:txBody>
                    <a:bodyPr/>
                    <a:lstStyle/>
                    <a:p>
                      <a:pPr lvl="0"/>
                      <a:r>
                        <a:rPr lang="de-DE" sz="1200" kern="1200" dirty="0">
                          <a:solidFill>
                            <a:schemeClr val="dk1"/>
                          </a:solidFill>
                          <a:effectLst/>
                          <a:latin typeface="+mn-lt"/>
                          <a:ea typeface="+mn-ea"/>
                          <a:cs typeface="+mn-cs"/>
                        </a:rPr>
                        <a:t>strukturell unterschiedliche Dramen aus unterschiedlichen historischen Kontexten: </a:t>
                      </a:r>
                      <a:r>
                        <a:rPr lang="de-DE" sz="1200" b="1" kern="1200" dirty="0">
                          <a:solidFill>
                            <a:srgbClr val="002060"/>
                          </a:solidFill>
                          <a:effectLst/>
                          <a:latin typeface="+mn-lt"/>
                          <a:ea typeface="+mn-ea"/>
                          <a:cs typeface="+mn-cs"/>
                        </a:rPr>
                        <a:t>Figurengestaltung, Handlungsaufbau</a:t>
                      </a:r>
                      <a:r>
                        <a:rPr lang="de-DE" sz="1200" b="1" kern="1200" dirty="0">
                          <a:solidFill>
                            <a:srgbClr val="0000FF"/>
                          </a:solidFill>
                          <a:effectLst/>
                          <a:latin typeface="+mn-lt"/>
                          <a:ea typeface="+mn-ea"/>
                          <a:cs typeface="+mn-cs"/>
                        </a:rPr>
                        <a:t>, </a:t>
                      </a:r>
                      <a:r>
                        <a:rPr lang="de-DE" sz="1200" b="1" kern="1200" dirty="0">
                          <a:solidFill>
                            <a:srgbClr val="FF0000"/>
                          </a:solidFill>
                          <a:effectLst/>
                          <a:latin typeface="+mn-lt"/>
                          <a:ea typeface="+mn-ea"/>
                          <a:cs typeface="+mn-cs"/>
                        </a:rPr>
                        <a:t>Dialoggestaltung</a:t>
                      </a:r>
                      <a:r>
                        <a:rPr lang="de-DE" sz="1200" b="1" kern="1200" dirty="0">
                          <a:solidFill>
                            <a:srgbClr val="0000FF"/>
                          </a:solidFill>
                          <a:effectLst/>
                          <a:latin typeface="+mn-lt"/>
                          <a:ea typeface="+mn-ea"/>
                          <a:cs typeface="+mn-cs"/>
                        </a:rPr>
                        <a:t>, </a:t>
                      </a:r>
                      <a:r>
                        <a:rPr lang="de-DE" sz="1200" b="1" kern="1200" dirty="0">
                          <a:solidFill>
                            <a:srgbClr val="002060"/>
                          </a:solidFill>
                          <a:effectLst/>
                          <a:latin typeface="+mn-lt"/>
                          <a:ea typeface="+mn-ea"/>
                          <a:cs typeface="+mn-cs"/>
                        </a:rPr>
                        <a:t>sprachliche Gestaltung</a:t>
                      </a:r>
                    </a:p>
                    <a:p>
                      <a:pPr lvl="0"/>
                      <a:r>
                        <a:rPr lang="de-DE" sz="1200" kern="1200" dirty="0">
                          <a:solidFill>
                            <a:schemeClr val="dk1"/>
                          </a:solidFill>
                          <a:effectLst/>
                          <a:latin typeface="+mn-lt"/>
                          <a:ea typeface="+mn-ea"/>
                          <a:cs typeface="+mn-cs"/>
                        </a:rPr>
                        <a:t>strukturell unterschiedliche Erzähltexte aus unterschiedlichen historischen Kontexten</a:t>
                      </a:r>
                      <a:r>
                        <a:rPr lang="de-DE" sz="1200" kern="1200" dirty="0">
                          <a:solidFill>
                            <a:srgbClr val="002060"/>
                          </a:solidFill>
                          <a:effectLst/>
                          <a:latin typeface="+mn-lt"/>
                          <a:ea typeface="+mn-ea"/>
                          <a:cs typeface="+mn-cs"/>
                        </a:rPr>
                        <a:t>: </a:t>
                      </a:r>
                      <a:r>
                        <a:rPr lang="de-DE" sz="1200" b="1" kern="1200" dirty="0">
                          <a:solidFill>
                            <a:srgbClr val="002060"/>
                          </a:solidFill>
                          <a:effectLst/>
                          <a:latin typeface="+mn-lt"/>
                          <a:ea typeface="+mn-ea"/>
                          <a:cs typeface="+mn-cs"/>
                        </a:rPr>
                        <a:t>Figurengestaltung, Handlungsaufbau, erzählerische und sprachliche Gestaltung</a:t>
                      </a:r>
                    </a:p>
                    <a:p>
                      <a:pPr lvl="0"/>
                      <a:r>
                        <a:rPr lang="de-DE" sz="1200" kern="1200" dirty="0">
                          <a:solidFill>
                            <a:schemeClr val="dk1"/>
                          </a:solidFill>
                          <a:effectLst/>
                          <a:latin typeface="+mn-lt"/>
                          <a:ea typeface="+mn-ea"/>
                          <a:cs typeface="+mn-cs"/>
                        </a:rPr>
                        <a:t>lyrische Texte aus unterschiedlichen historischen Kontexten: </a:t>
                      </a:r>
                      <a:r>
                        <a:rPr lang="de-DE" sz="1200" b="1" kern="1200" dirty="0">
                          <a:solidFill>
                            <a:srgbClr val="002060"/>
                          </a:solidFill>
                          <a:effectLst/>
                          <a:latin typeface="+mn-lt"/>
                          <a:ea typeface="+mn-ea"/>
                          <a:cs typeface="+mn-cs"/>
                        </a:rPr>
                        <a:t>Inhalt und Aufbau, </a:t>
                      </a:r>
                      <a:r>
                        <a:rPr lang="de-DE" sz="1200" b="1" kern="1200" dirty="0">
                          <a:solidFill>
                            <a:srgbClr val="FF0000"/>
                          </a:solidFill>
                          <a:effectLst/>
                          <a:latin typeface="+mn-lt"/>
                          <a:ea typeface="+mn-ea"/>
                          <a:cs typeface="+mn-cs"/>
                        </a:rPr>
                        <a:t>Sprechsituation</a:t>
                      </a:r>
                      <a:r>
                        <a:rPr lang="de-DE" sz="1200" b="1" kern="1200" dirty="0">
                          <a:solidFill>
                            <a:srgbClr val="002060"/>
                          </a:solidFill>
                          <a:effectLst/>
                          <a:latin typeface="+mn-lt"/>
                          <a:ea typeface="+mn-ea"/>
                          <a:cs typeface="+mn-cs"/>
                        </a:rPr>
                        <a:t>, formale und sprachliche Gestaltung </a:t>
                      </a:r>
                    </a:p>
                    <a:p>
                      <a:pPr lvl="0"/>
                      <a:r>
                        <a:rPr lang="de-DE" sz="1200" b="0" kern="1200" dirty="0">
                          <a:solidFill>
                            <a:schemeClr val="tx1"/>
                          </a:solidFill>
                          <a:effectLst/>
                          <a:latin typeface="+mn-lt"/>
                          <a:ea typeface="+mn-ea"/>
                          <a:cs typeface="+mn-cs"/>
                        </a:rPr>
                        <a:t>pragmatische Texte</a:t>
                      </a:r>
                      <a:r>
                        <a:rPr lang="de-DE" sz="1200" b="1" kern="1200" dirty="0">
                          <a:solidFill>
                            <a:schemeClr val="tx1"/>
                          </a:solidFill>
                          <a:effectLst/>
                          <a:latin typeface="+mn-lt"/>
                          <a:ea typeface="+mn-ea"/>
                          <a:cs typeface="+mn-cs"/>
                        </a:rPr>
                        <a:t>: </a:t>
                      </a:r>
                      <a:r>
                        <a:rPr lang="de-DE" sz="1200" b="1" kern="1200" dirty="0">
                          <a:solidFill>
                            <a:srgbClr val="002060"/>
                          </a:solidFill>
                          <a:effectLst/>
                          <a:latin typeface="+mn-lt"/>
                          <a:ea typeface="+mn-ea"/>
                          <a:cs typeface="+mn-cs"/>
                        </a:rPr>
                        <a:t>Textsorte, Inhalt und gedanklicher Aufbau/Argumentationsgang, </a:t>
                      </a:r>
                      <a:r>
                        <a:rPr lang="de-DE" sz="1200" b="1" kern="1200" dirty="0">
                          <a:solidFill>
                            <a:srgbClr val="FF0000"/>
                          </a:solidFill>
                          <a:effectLst/>
                          <a:latin typeface="+mn-lt"/>
                          <a:ea typeface="+mn-ea"/>
                          <a:cs typeface="+mn-cs"/>
                        </a:rPr>
                        <a:t>Leserlenkung</a:t>
                      </a:r>
                      <a:r>
                        <a:rPr lang="de-DE" sz="1200" b="1" kern="1200" dirty="0">
                          <a:solidFill>
                            <a:srgbClr val="002060"/>
                          </a:solidFill>
                          <a:effectLst/>
                          <a:latin typeface="+mn-lt"/>
                          <a:ea typeface="+mn-ea"/>
                          <a:cs typeface="+mn-cs"/>
                        </a:rPr>
                        <a:t>,</a:t>
                      </a:r>
                      <a:r>
                        <a:rPr lang="de-DE" sz="1200" b="1" kern="1200" dirty="0">
                          <a:solidFill>
                            <a:srgbClr val="0000FF"/>
                          </a:solidFill>
                          <a:effectLst/>
                          <a:latin typeface="+mn-lt"/>
                          <a:ea typeface="+mn-ea"/>
                          <a:cs typeface="+mn-cs"/>
                        </a:rPr>
                        <a:t> </a:t>
                      </a:r>
                      <a:r>
                        <a:rPr lang="de-DE" sz="1200" b="1" kern="1200" dirty="0">
                          <a:solidFill>
                            <a:srgbClr val="002060"/>
                          </a:solidFill>
                          <a:effectLst/>
                          <a:latin typeface="+mn-lt"/>
                          <a:ea typeface="+mn-ea"/>
                          <a:cs typeface="+mn-cs"/>
                        </a:rPr>
                        <a:t>sprachliche Gestaltung und </a:t>
                      </a:r>
                      <a:r>
                        <a:rPr lang="de-DE" sz="1200" b="1" kern="1200" dirty="0">
                          <a:solidFill>
                            <a:srgbClr val="FF0000"/>
                          </a:solidFill>
                          <a:effectLst/>
                          <a:latin typeface="+mn-lt"/>
                          <a:ea typeface="+mn-ea"/>
                          <a:cs typeface="+mn-cs"/>
                        </a:rPr>
                        <a:t>Intention </a:t>
                      </a:r>
                    </a:p>
                    <a:p>
                      <a:r>
                        <a:rPr lang="de-DE" sz="1200" b="1" kern="1200" dirty="0">
                          <a:solidFill>
                            <a:srgbClr val="002060"/>
                          </a:solidFill>
                          <a:effectLst/>
                          <a:latin typeface="+mn-lt"/>
                          <a:ea typeface="+mn-ea"/>
                          <a:cs typeface="+mn-cs"/>
                        </a:rPr>
                        <a:t>literarische und pragmatische Texte im Zusammenhang: motivische und thematische, diachrone und </a:t>
                      </a:r>
                      <a:r>
                        <a:rPr lang="de-DE" sz="1200" b="1" kern="1200" dirty="0">
                          <a:solidFill>
                            <a:srgbClr val="FF0000"/>
                          </a:solidFill>
                          <a:effectLst/>
                          <a:latin typeface="+mn-lt"/>
                          <a:ea typeface="+mn-ea"/>
                          <a:cs typeface="+mn-cs"/>
                        </a:rPr>
                        <a:t>synchrone Bezüge</a:t>
                      </a:r>
                    </a:p>
                  </a:txBody>
                  <a:tcPr>
                    <a:solidFill>
                      <a:schemeClr val="bg1"/>
                    </a:solidFill>
                  </a:tcPr>
                </a:tc>
                <a:extLst>
                  <a:ext uri="{0D108BD9-81ED-4DB2-BD59-A6C34878D82A}">
                    <a16:rowId xmlns:a16="http://schemas.microsoft.com/office/drawing/2014/main" val="345607393"/>
                  </a:ext>
                </a:extLst>
              </a:tr>
              <a:tr h="1462893">
                <a:tc>
                  <a:txBody>
                    <a:bodyPr/>
                    <a:lstStyle/>
                    <a:p>
                      <a:r>
                        <a:rPr lang="de-DE" sz="1200" b="1" dirty="0">
                          <a:solidFill>
                            <a:schemeClr val="tx1"/>
                          </a:solidFill>
                        </a:rPr>
                        <a:t>Inhaltsfeld</a:t>
                      </a:r>
                    </a:p>
                    <a:p>
                      <a:r>
                        <a:rPr lang="de-DE" sz="1200" b="1" dirty="0">
                          <a:solidFill>
                            <a:schemeClr val="tx1"/>
                          </a:solidFill>
                        </a:rPr>
                        <a:t>Kommunikation</a:t>
                      </a:r>
                    </a:p>
                    <a:p>
                      <a:endParaRPr lang="de-DE" sz="1200" b="1" dirty="0">
                        <a:solidFill>
                          <a:schemeClr val="tx1"/>
                        </a:solidFill>
                      </a:endParaRPr>
                    </a:p>
                    <a:p>
                      <a:r>
                        <a:rPr lang="de-DE" sz="1200" b="0" baseline="0" dirty="0">
                          <a:solidFill>
                            <a:schemeClr val="tx1"/>
                          </a:solidFill>
                        </a:rPr>
                        <a:t>Qualifikationsphase</a:t>
                      </a:r>
                    </a:p>
                    <a:p>
                      <a:r>
                        <a:rPr lang="de-DE" sz="1200" b="0" baseline="0" dirty="0">
                          <a:solidFill>
                            <a:schemeClr val="tx1"/>
                          </a:solidFill>
                        </a:rPr>
                        <a:t>Grundkurs</a:t>
                      </a:r>
                    </a:p>
                  </a:txBody>
                  <a:tcPr>
                    <a:solidFill>
                      <a:schemeClr val="bg1">
                        <a:lumMod val="95000"/>
                      </a:schemeClr>
                    </a:solidFill>
                  </a:tcPr>
                </a:tc>
                <a:tc>
                  <a:txBody>
                    <a:bodyPr/>
                    <a:lstStyle/>
                    <a:p>
                      <a:pPr lvl="0"/>
                      <a:r>
                        <a:rPr lang="de-DE" sz="1200" b="1" kern="1200" dirty="0">
                          <a:solidFill>
                            <a:srgbClr val="FF0000"/>
                          </a:solidFill>
                          <a:effectLst/>
                          <a:latin typeface="+mn-lt"/>
                          <a:ea typeface="+mn-ea"/>
                          <a:cs typeface="+mn-cs"/>
                        </a:rPr>
                        <a:t>Kommunikationssituation</a:t>
                      </a:r>
                      <a:r>
                        <a:rPr lang="de-DE" sz="1200" b="1" kern="1200" dirty="0">
                          <a:solidFill>
                            <a:srgbClr val="0000FF"/>
                          </a:solidFill>
                          <a:effectLst/>
                          <a:latin typeface="+mn-lt"/>
                          <a:ea typeface="+mn-ea"/>
                          <a:cs typeface="+mn-cs"/>
                        </a:rPr>
                        <a:t> </a:t>
                      </a:r>
                      <a:r>
                        <a:rPr lang="de-DE" sz="1200" b="1" kern="1200" dirty="0">
                          <a:solidFill>
                            <a:srgbClr val="002060"/>
                          </a:solidFill>
                          <a:effectLst/>
                          <a:latin typeface="+mn-lt"/>
                          <a:ea typeface="+mn-ea"/>
                          <a:cs typeface="+mn-cs"/>
                        </a:rPr>
                        <a:t>und -verlauf</a:t>
                      </a:r>
                      <a:r>
                        <a:rPr lang="de-DE" sz="1200" kern="1200" dirty="0">
                          <a:solidFill>
                            <a:schemeClr val="dk1"/>
                          </a:solidFill>
                          <a:effectLst/>
                          <a:latin typeface="+mn-lt"/>
                          <a:ea typeface="+mn-ea"/>
                          <a:cs typeface="+mn-cs"/>
                        </a:rPr>
                        <a:t>: </a:t>
                      </a:r>
                      <a:r>
                        <a:rPr lang="de-DE" sz="1200" b="0" kern="1200" dirty="0">
                          <a:solidFill>
                            <a:schemeClr val="tx1"/>
                          </a:solidFill>
                          <a:effectLst/>
                          <a:latin typeface="+mn-lt"/>
                          <a:ea typeface="+mn-ea"/>
                          <a:cs typeface="+mn-cs"/>
                        </a:rPr>
                        <a:t>Verhältnis von Öffentlichkeit und Privatheit; </a:t>
                      </a:r>
                      <a:r>
                        <a:rPr lang="de-DE" sz="1200" kern="1200" dirty="0">
                          <a:solidFill>
                            <a:schemeClr val="dk1"/>
                          </a:solidFill>
                          <a:effectLst/>
                          <a:latin typeface="+mn-lt"/>
                          <a:ea typeface="+mn-ea"/>
                          <a:cs typeface="+mn-cs"/>
                        </a:rPr>
                        <a:t>literarisch und rhetorisch gestaltete Kommunikation</a:t>
                      </a:r>
                    </a:p>
                    <a:p>
                      <a:pPr lvl="0"/>
                      <a:r>
                        <a:rPr lang="de-DE" sz="1200" b="1" kern="1200" dirty="0">
                          <a:solidFill>
                            <a:srgbClr val="002060"/>
                          </a:solidFill>
                          <a:effectLst/>
                          <a:latin typeface="+mn-lt"/>
                          <a:ea typeface="+mn-ea"/>
                          <a:cs typeface="+mn-cs"/>
                        </a:rPr>
                        <a:t>Kommunikationsformen und -konventionen</a:t>
                      </a:r>
                      <a:r>
                        <a:rPr lang="de-DE" sz="1200" kern="1200" dirty="0">
                          <a:solidFill>
                            <a:schemeClr val="dk1"/>
                          </a:solidFill>
                          <a:effectLst/>
                          <a:latin typeface="+mn-lt"/>
                          <a:ea typeface="+mn-ea"/>
                          <a:cs typeface="+mn-cs"/>
                        </a:rPr>
                        <a:t>: monologische und dialogische Kommunikation</a:t>
                      </a:r>
                    </a:p>
                    <a:p>
                      <a:r>
                        <a:rPr lang="de-DE" sz="1200" b="1" kern="1200" dirty="0">
                          <a:solidFill>
                            <a:srgbClr val="002060"/>
                          </a:solidFill>
                          <a:effectLst/>
                          <a:latin typeface="+mn-lt"/>
                          <a:ea typeface="+mn-ea"/>
                          <a:cs typeface="+mn-cs"/>
                        </a:rPr>
                        <a:t>Kommunikationsrollen und -funktionen</a:t>
                      </a:r>
                      <a:r>
                        <a:rPr lang="de-DE" sz="1200" kern="1200" dirty="0">
                          <a:solidFill>
                            <a:schemeClr val="dk1"/>
                          </a:solidFill>
                          <a:effectLst/>
                          <a:latin typeface="+mn-lt"/>
                          <a:ea typeface="+mn-ea"/>
                          <a:cs typeface="+mn-cs"/>
                        </a:rPr>
                        <a:t>: </a:t>
                      </a:r>
                      <a:r>
                        <a:rPr lang="de-DE" sz="1200" b="1" kern="1200" dirty="0">
                          <a:solidFill>
                            <a:srgbClr val="FF0000"/>
                          </a:solidFill>
                          <a:effectLst/>
                          <a:latin typeface="+mn-lt"/>
                          <a:ea typeface="+mn-ea"/>
                          <a:cs typeface="+mn-cs"/>
                        </a:rPr>
                        <a:t>symmetrische und asymmetrische Kommunikation</a:t>
                      </a:r>
                      <a:r>
                        <a:rPr lang="de-DE" sz="1200" kern="1200" dirty="0">
                          <a:solidFill>
                            <a:srgbClr val="FF0000"/>
                          </a:solidFill>
                          <a:effectLst/>
                          <a:latin typeface="+mn-lt"/>
                          <a:ea typeface="+mn-ea"/>
                          <a:cs typeface="+mn-cs"/>
                        </a:rPr>
                        <a:t>, </a:t>
                      </a:r>
                      <a:r>
                        <a:rPr lang="de-DE" sz="1200" b="1" kern="1200" dirty="0">
                          <a:solidFill>
                            <a:srgbClr val="FF0000"/>
                          </a:solidFill>
                          <a:effectLst/>
                          <a:latin typeface="+mn-lt"/>
                          <a:ea typeface="+mn-ea"/>
                          <a:cs typeface="+mn-cs"/>
                        </a:rPr>
                        <a:t>Verständigung und Manipulation</a:t>
                      </a:r>
                    </a:p>
                    <a:p>
                      <a:endParaRPr lang="de-DE" sz="1200" dirty="0"/>
                    </a:p>
                  </a:txBody>
                  <a:tcPr>
                    <a:solidFill>
                      <a:schemeClr val="bg1"/>
                    </a:solidFill>
                  </a:tcPr>
                </a:tc>
                <a:extLst>
                  <a:ext uri="{0D108BD9-81ED-4DB2-BD59-A6C34878D82A}">
                    <a16:rowId xmlns:a16="http://schemas.microsoft.com/office/drawing/2014/main" val="4003740961"/>
                  </a:ext>
                </a:extLst>
              </a:tr>
              <a:tr h="1462893">
                <a:tc>
                  <a:txBody>
                    <a:bodyPr/>
                    <a:lstStyle/>
                    <a:p>
                      <a:r>
                        <a:rPr lang="de-DE" sz="1200" b="1" dirty="0">
                          <a:solidFill>
                            <a:schemeClr val="tx1"/>
                          </a:solidFill>
                        </a:rPr>
                        <a:t>Inhaltsfeld</a:t>
                      </a:r>
                    </a:p>
                    <a:p>
                      <a:r>
                        <a:rPr lang="de-DE" sz="1200" b="1" dirty="0">
                          <a:solidFill>
                            <a:schemeClr val="tx1"/>
                          </a:solidFill>
                        </a:rPr>
                        <a:t>Medien</a:t>
                      </a:r>
                    </a:p>
                    <a:p>
                      <a:endParaRPr lang="de-DE" sz="1200" b="1" dirty="0">
                        <a:solidFill>
                          <a:schemeClr val="tx1"/>
                        </a:solidFill>
                      </a:endParaRPr>
                    </a:p>
                    <a:p>
                      <a:r>
                        <a:rPr lang="de-DE" sz="1200" b="0" baseline="0" dirty="0">
                          <a:solidFill>
                            <a:schemeClr val="tx1"/>
                          </a:solidFill>
                        </a:rPr>
                        <a:t>Qualifikationsphase</a:t>
                      </a:r>
                    </a:p>
                    <a:p>
                      <a:r>
                        <a:rPr lang="de-DE" sz="1200" b="0" baseline="0" dirty="0">
                          <a:solidFill>
                            <a:schemeClr val="tx1"/>
                          </a:solidFill>
                        </a:rPr>
                        <a:t>Grundkurs</a:t>
                      </a:r>
                      <a:endParaRPr lang="de-DE" sz="1200" b="1" baseline="0" dirty="0">
                        <a:solidFill>
                          <a:schemeClr val="tx1"/>
                        </a:solidFill>
                      </a:endParaRPr>
                    </a:p>
                  </a:txBody>
                  <a:tcPr>
                    <a:solidFill>
                      <a:schemeClr val="bg1"/>
                    </a:solidFill>
                  </a:tcPr>
                </a:tc>
                <a:tc>
                  <a:txBody>
                    <a:bodyPr/>
                    <a:lstStyle/>
                    <a:p>
                      <a:pPr lvl="0"/>
                      <a:r>
                        <a:rPr lang="de-DE" sz="1200" b="1" kern="1200" dirty="0">
                          <a:solidFill>
                            <a:srgbClr val="002060"/>
                          </a:solidFill>
                          <a:effectLst/>
                          <a:latin typeface="+mn-lt"/>
                          <a:ea typeface="+mn-ea"/>
                          <a:cs typeface="+mn-cs"/>
                        </a:rPr>
                        <a:t>Information: Darbietungsformen</a:t>
                      </a:r>
                      <a:r>
                        <a:rPr lang="de-DE" sz="1200" b="1" kern="1200" dirty="0">
                          <a:solidFill>
                            <a:srgbClr val="0000FF"/>
                          </a:solidFill>
                          <a:effectLst/>
                          <a:latin typeface="+mn-lt"/>
                          <a:ea typeface="+mn-ea"/>
                          <a:cs typeface="+mn-cs"/>
                        </a:rPr>
                        <a:t>, </a:t>
                      </a:r>
                      <a:r>
                        <a:rPr lang="de-DE" sz="1200" b="1" kern="1200" dirty="0">
                          <a:solidFill>
                            <a:srgbClr val="FF0000"/>
                          </a:solidFill>
                          <a:effectLst/>
                          <a:latin typeface="+mn-lt"/>
                          <a:ea typeface="+mn-ea"/>
                          <a:cs typeface="+mn-cs"/>
                        </a:rPr>
                        <a:t>Verbreitungsweisen, Prüfung von Geltungsansprüchen</a:t>
                      </a:r>
                    </a:p>
                    <a:p>
                      <a:pPr lvl="0"/>
                      <a:r>
                        <a:rPr lang="de-DE" sz="1200" b="1" kern="1200" dirty="0">
                          <a:solidFill>
                            <a:srgbClr val="002060"/>
                          </a:solidFill>
                          <a:effectLst/>
                          <a:latin typeface="+mn-lt"/>
                          <a:ea typeface="+mn-ea"/>
                          <a:cs typeface="+mn-cs"/>
                        </a:rPr>
                        <a:t>Dimensionen der Partizipation</a:t>
                      </a:r>
                      <a:r>
                        <a:rPr lang="de-DE" sz="1200" b="1" kern="1200" dirty="0">
                          <a:solidFill>
                            <a:srgbClr val="0000FF"/>
                          </a:solidFill>
                          <a:effectLst/>
                          <a:latin typeface="+mn-lt"/>
                          <a:ea typeface="+mn-ea"/>
                          <a:cs typeface="+mn-cs"/>
                        </a:rPr>
                        <a:t>: </a:t>
                      </a:r>
                      <a:r>
                        <a:rPr lang="de-DE" sz="1200" b="1" kern="1200" dirty="0">
                          <a:solidFill>
                            <a:srgbClr val="FF0000"/>
                          </a:solidFill>
                          <a:effectLst/>
                          <a:latin typeface="+mn-lt"/>
                          <a:ea typeface="+mn-ea"/>
                          <a:cs typeface="+mn-cs"/>
                        </a:rPr>
                        <a:t>individuelle und gesellschaftliche Verantwortung; Möglichkeiten der Einflussnahme und Mitgestaltung</a:t>
                      </a:r>
                    </a:p>
                    <a:p>
                      <a:pPr lvl="0"/>
                      <a:r>
                        <a:rPr lang="de-DE" sz="1200" b="1" kern="1200" dirty="0">
                          <a:solidFill>
                            <a:srgbClr val="002060"/>
                          </a:solidFill>
                          <a:effectLst/>
                          <a:latin typeface="+mn-lt"/>
                          <a:ea typeface="+mn-ea"/>
                          <a:cs typeface="+mn-cs"/>
                        </a:rPr>
                        <a:t>Multimodales Erzählen: Figurengestaltung, Handlungsaufbau, erzählerische und ästhetische Gestaltung </a:t>
                      </a:r>
                    </a:p>
                    <a:p>
                      <a:r>
                        <a:rPr lang="de-DE" sz="1200" kern="1200" dirty="0">
                          <a:solidFill>
                            <a:schemeClr val="dk1"/>
                          </a:solidFill>
                          <a:effectLst/>
                          <a:latin typeface="+mn-lt"/>
                          <a:ea typeface="+mn-ea"/>
                          <a:cs typeface="+mn-cs"/>
                        </a:rPr>
                        <a:t>Umsetzung von Literatur: filmische Umsetzung einer Textvorlage, Bühneninszenierung eines dramatischen Textes</a:t>
                      </a:r>
                    </a:p>
                    <a:p>
                      <a:endParaRPr lang="de-DE" sz="1200" b="0" kern="1200" dirty="0">
                        <a:solidFill>
                          <a:srgbClr val="0000FF"/>
                        </a:solidFill>
                        <a:effectLst/>
                        <a:latin typeface="+mn-lt"/>
                        <a:ea typeface="+mn-ea"/>
                        <a:cs typeface="+mn-cs"/>
                      </a:endParaRPr>
                    </a:p>
                  </a:txBody>
                  <a:tcPr>
                    <a:solidFill>
                      <a:schemeClr val="bg1"/>
                    </a:solidFill>
                  </a:tcPr>
                </a:tc>
                <a:extLst>
                  <a:ext uri="{0D108BD9-81ED-4DB2-BD59-A6C34878D82A}">
                    <a16:rowId xmlns:a16="http://schemas.microsoft.com/office/drawing/2014/main" val="721839153"/>
                  </a:ext>
                </a:extLst>
              </a:tr>
            </a:tbl>
          </a:graphicData>
        </a:graphic>
      </p:graphicFrame>
      <p:cxnSp>
        <p:nvCxnSpPr>
          <p:cNvPr id="7" name="Gerade Verbindung mit Pfeil 6"/>
          <p:cNvCxnSpPr/>
          <p:nvPr/>
        </p:nvCxnSpPr>
        <p:spPr>
          <a:xfrm flipV="1">
            <a:off x="2627784" y="1988840"/>
            <a:ext cx="936104" cy="1944216"/>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Gerade Verbindung mit Pfeil 11"/>
          <p:cNvCxnSpPr/>
          <p:nvPr/>
        </p:nvCxnSpPr>
        <p:spPr>
          <a:xfrm flipV="1">
            <a:off x="2051720" y="476672"/>
            <a:ext cx="36004" cy="3456384"/>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Gerade Verbindung mit Pfeil 15"/>
          <p:cNvCxnSpPr/>
          <p:nvPr/>
        </p:nvCxnSpPr>
        <p:spPr>
          <a:xfrm flipV="1">
            <a:off x="3275856" y="2525647"/>
            <a:ext cx="3744416" cy="1335402"/>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Gerade Verbindung mit Pfeil 17"/>
          <p:cNvCxnSpPr/>
          <p:nvPr/>
        </p:nvCxnSpPr>
        <p:spPr>
          <a:xfrm flipV="1">
            <a:off x="2998381" y="3068960"/>
            <a:ext cx="781531" cy="822556"/>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Gerade Verbindung mit Pfeil 21"/>
          <p:cNvCxnSpPr/>
          <p:nvPr/>
        </p:nvCxnSpPr>
        <p:spPr>
          <a:xfrm flipV="1">
            <a:off x="2418122" y="3419053"/>
            <a:ext cx="6361" cy="514003"/>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Gerade Verbindung mit Pfeil 25"/>
          <p:cNvCxnSpPr/>
          <p:nvPr/>
        </p:nvCxnSpPr>
        <p:spPr>
          <a:xfrm flipV="1">
            <a:off x="3563888" y="2924944"/>
            <a:ext cx="3888432" cy="966572"/>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Gerade Verbindung mit Pfeil 27"/>
          <p:cNvCxnSpPr/>
          <p:nvPr/>
        </p:nvCxnSpPr>
        <p:spPr>
          <a:xfrm flipH="1" flipV="1">
            <a:off x="3292907" y="4024127"/>
            <a:ext cx="1729546" cy="1320171"/>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Gerade Verbindung mit Pfeil 29"/>
          <p:cNvCxnSpPr/>
          <p:nvPr/>
        </p:nvCxnSpPr>
        <p:spPr>
          <a:xfrm flipH="1" flipV="1">
            <a:off x="2857651" y="4013131"/>
            <a:ext cx="1412474" cy="1524162"/>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Gerade Verbindung mit Pfeil 31"/>
          <p:cNvCxnSpPr/>
          <p:nvPr/>
        </p:nvCxnSpPr>
        <p:spPr>
          <a:xfrm flipH="1" flipV="1">
            <a:off x="3609979" y="3967297"/>
            <a:ext cx="2546197" cy="469815"/>
          </a:xfrm>
          <a:prstGeom prst="straightConnector1">
            <a:avLst/>
          </a:prstGeom>
          <a:ln w="38100" cap="flat" cmpd="sng" algn="ctr">
            <a:solidFill>
              <a:srgbClr val="00206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4686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2060"/>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95000"/>
            </a:schemeClr>
          </a:solidFill>
          <a:ln w="38100">
            <a:solidFill>
              <a:srgbClr val="002060"/>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Übergeordnete Kompetenzerwartungen</a:t>
            </a: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95000"/>
            </a:schemeClr>
          </a:solidFill>
          <a:ln w="38100">
            <a:solidFill>
              <a:srgbClr val="002060"/>
            </a:solidFill>
          </a:ln>
        </p:spPr>
        <p:txBody>
          <a:bodyPr>
            <a:normAutofit/>
          </a:bodyPr>
          <a:lstStyle/>
          <a:p>
            <a:pPr marL="0" indent="0">
              <a:buNone/>
            </a:pPr>
            <a:r>
              <a:rPr lang="de-DE" sz="2000" b="1" dirty="0">
                <a:solidFill>
                  <a:schemeClr val="bg1">
                    <a:lumMod val="65000"/>
                  </a:schemeClr>
                </a:solidFill>
              </a:rPr>
              <a:t>Kap. 2: Inhaltsfelder und inhaltliche Schwerpunkte</a:t>
            </a:r>
            <a:endParaRPr lang="de-DE" sz="2000" dirty="0"/>
          </a:p>
          <a:p>
            <a:pPr marL="0" indent="0">
              <a:buNone/>
            </a:pPr>
            <a:endParaRPr lang="de-DE" sz="2000" dirty="0"/>
          </a:p>
        </p:txBody>
      </p:sp>
      <p:sp>
        <p:nvSpPr>
          <p:cNvPr id="20" name="Gestreifter Pfeil nach rechts 15">
            <a:extLst>
              <a:ext uri="{FF2B5EF4-FFF2-40B4-BE49-F238E27FC236}">
                <a16:creationId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a16="http://schemas.microsoft.com/office/drawing/2014/main" id="{82D6FADB-B4C2-44DB-BFC6-E6B01AE1DD9A}"/>
              </a:ext>
            </a:extLst>
          </p:cNvPr>
          <p:cNvSpPr/>
          <p:nvPr/>
        </p:nvSpPr>
        <p:spPr>
          <a:xfrm rot="16200000">
            <a:off x="7069614" y="2344282"/>
            <a:ext cx="1420839" cy="1663538"/>
          </a:xfrm>
          <a:prstGeom prst="leftUpArrow">
            <a:avLst>
              <a:gd name="adj1" fmla="val 25000"/>
              <a:gd name="adj2" fmla="val 24600"/>
              <a:gd name="adj3" fmla="val 25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75000"/>
            </a:schemeClr>
          </a:solidFill>
          <a:ln w="38100">
            <a:solidFill>
              <a:srgbClr val="002060"/>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Konkretisierte Kompetenzerwartungen in den Inhaltsfeldern</a:t>
            </a:r>
          </a:p>
          <a:p>
            <a:pPr marL="0" indent="0">
              <a:buFont typeface="Arial" panose="020B0604020202020204" pitchFamily="34" charset="0"/>
              <a:buNone/>
            </a:pPr>
            <a:r>
              <a:rPr lang="de-DE" sz="2000" dirty="0"/>
              <a:t>Rezeption</a:t>
            </a:r>
          </a:p>
          <a:p>
            <a:pPr marL="0" indent="0">
              <a:buFont typeface="Arial" panose="020B0604020202020204" pitchFamily="34" charset="0"/>
              <a:buNone/>
            </a:pPr>
            <a:r>
              <a:rPr lang="de-DE" sz="2000" dirty="0"/>
              <a:t>…</a:t>
            </a:r>
          </a:p>
          <a:p>
            <a:pPr marL="0" indent="0">
              <a:buFont typeface="Arial" panose="020B0604020202020204" pitchFamily="34" charset="0"/>
              <a:buNone/>
            </a:pPr>
            <a:r>
              <a:rPr lang="de-DE" sz="2000" dirty="0"/>
              <a:t>Produktion</a:t>
            </a:r>
          </a:p>
          <a:p>
            <a:pPr marL="0" indent="0">
              <a:buFont typeface="Arial" panose="020B0604020202020204" pitchFamily="34" charset="0"/>
              <a:buNone/>
            </a:pPr>
            <a:r>
              <a:rPr lang="de-DE" sz="2000" dirty="0"/>
              <a:t>…</a:t>
            </a:r>
          </a:p>
        </p:txBody>
      </p:sp>
      <p:sp>
        <p:nvSpPr>
          <p:cNvPr id="25" name="Gestreifter Pfeil nach rechts 15">
            <a:extLst>
              <a:ext uri="{FF2B5EF4-FFF2-40B4-BE49-F238E27FC236}">
                <a16:creationId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6"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722493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7. Konkretisierte Kompetenzen</a:t>
            </a:r>
            <a:endParaRPr lang="de-DE" dirty="0"/>
          </a:p>
        </p:txBody>
      </p:sp>
      <p:sp>
        <p:nvSpPr>
          <p:cNvPr id="3" name="Inhaltsplatzhalter 2"/>
          <p:cNvSpPr>
            <a:spLocks noGrp="1"/>
          </p:cNvSpPr>
          <p:nvPr>
            <p:ph idx="1"/>
          </p:nvPr>
        </p:nvSpPr>
        <p:spPr>
          <a:xfrm>
            <a:off x="539552" y="1716158"/>
            <a:ext cx="8229600" cy="4205064"/>
          </a:xfrm>
        </p:spPr>
        <p:txBody>
          <a:bodyPr/>
          <a:lstStyle/>
          <a:p>
            <a:endParaRPr lang="de-DE" dirty="0">
              <a:sym typeface="Wingdings" panose="05000000000000000000" pitchFamily="2" charset="2"/>
            </a:endParaRPr>
          </a:p>
          <a:p>
            <a:endParaRPr lang="de-DE" dirty="0">
              <a:sym typeface="Wingdings" panose="05000000000000000000" pitchFamily="2" charset="2"/>
            </a:endParaRPr>
          </a:p>
        </p:txBody>
      </p:sp>
      <p:graphicFrame>
        <p:nvGraphicFramePr>
          <p:cNvPr id="7" name="Tabelle 6"/>
          <p:cNvGraphicFramePr>
            <a:graphicFrameLocks noGrp="1"/>
          </p:cNvGraphicFramePr>
          <p:nvPr>
            <p:extLst>
              <p:ext uri="{D42A27DB-BD31-4B8C-83A1-F6EECF244321}">
                <p14:modId xmlns:p14="http://schemas.microsoft.com/office/powerpoint/2010/main" val="3525648647"/>
              </p:ext>
            </p:extLst>
          </p:nvPr>
        </p:nvGraphicFramePr>
        <p:xfrm>
          <a:off x="395535" y="1716159"/>
          <a:ext cx="8291265" cy="4328160"/>
        </p:xfrm>
        <a:graphic>
          <a:graphicData uri="http://schemas.openxmlformats.org/drawingml/2006/table">
            <a:tbl>
              <a:tblPr firstRow="1" bandRow="1">
                <a:tableStyleId>{5940675A-B579-460E-94D1-54222C63F5DA}</a:tableStyleId>
              </a:tblPr>
              <a:tblGrid>
                <a:gridCol w="802381">
                  <a:extLst>
                    <a:ext uri="{9D8B030D-6E8A-4147-A177-3AD203B41FA5}">
                      <a16:colId xmlns:a16="http://schemas.microsoft.com/office/drawing/2014/main" val="2593694516"/>
                    </a:ext>
                  </a:extLst>
                </a:gridCol>
                <a:gridCol w="2741466">
                  <a:extLst>
                    <a:ext uri="{9D8B030D-6E8A-4147-A177-3AD203B41FA5}">
                      <a16:colId xmlns:a16="http://schemas.microsoft.com/office/drawing/2014/main" val="3520471818"/>
                    </a:ext>
                  </a:extLst>
                </a:gridCol>
                <a:gridCol w="4747418">
                  <a:extLst>
                    <a:ext uri="{9D8B030D-6E8A-4147-A177-3AD203B41FA5}">
                      <a16:colId xmlns:a16="http://schemas.microsoft.com/office/drawing/2014/main" val="1474801494"/>
                    </a:ext>
                  </a:extLst>
                </a:gridCol>
              </a:tblGrid>
              <a:tr h="720830">
                <a:tc>
                  <a:txBody>
                    <a:bodyPr/>
                    <a:lstStyle/>
                    <a:p>
                      <a:pPr marL="0" algn="l" defTabSz="914400" rtl="0" eaLnBrk="1" latinLnBrk="0" hangingPunct="1"/>
                      <a:r>
                        <a:rPr lang="de-DE" sz="1400" b="1" kern="1200" dirty="0">
                          <a:solidFill>
                            <a:srgbClr val="002060"/>
                          </a:solidFill>
                          <a:latin typeface="+mn-lt"/>
                          <a:ea typeface="+mn-ea"/>
                          <a:cs typeface="+mn-cs"/>
                        </a:rPr>
                        <a:t>Inhalts-felder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1" kern="1200" dirty="0">
                          <a:solidFill>
                            <a:srgbClr val="002060"/>
                          </a:solidFill>
                          <a:latin typeface="+mn-lt"/>
                          <a:ea typeface="+mn-ea"/>
                          <a:cs typeface="+mn-cs"/>
                        </a:rPr>
                        <a:t>Neue Akzente auf der Ebene der inhaltlichen Schwerpunkte </a:t>
                      </a:r>
                    </a:p>
                    <a:p>
                      <a:pPr marL="0" indent="-285750" algn="l" defTabSz="914400" rtl="0" eaLnBrk="1" latinLnBrk="0" hangingPunct="1">
                        <a:buFont typeface="Arial" panose="020B0604020202020204" pitchFamily="34" charset="0"/>
                        <a:buChar char="•"/>
                      </a:pPr>
                      <a:endParaRPr lang="de-DE" sz="1400" b="1" kern="1200" dirty="0">
                        <a:solidFill>
                          <a:srgbClr val="00206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1" kern="1200" dirty="0">
                          <a:solidFill>
                            <a:srgbClr val="002060"/>
                          </a:solidFill>
                          <a:latin typeface="+mn-lt"/>
                          <a:ea typeface="+mn-ea"/>
                          <a:cs typeface="+mn-cs"/>
                        </a:rPr>
                        <a:t>Umsetzungsbeispiele auf der Ebene der Kompetenzerwartungen </a:t>
                      </a:r>
                    </a:p>
                    <a:p>
                      <a:pPr marL="0" indent="0" algn="l" defTabSz="914400" rtl="0" eaLnBrk="1" latinLnBrk="0" hangingPunct="1">
                        <a:buFont typeface="Arial" panose="020B0604020202020204" pitchFamily="34" charset="0"/>
                        <a:buNone/>
                      </a:pPr>
                      <a:endParaRPr lang="de-DE" sz="1400" b="1" kern="1200" dirty="0">
                        <a:solidFill>
                          <a:srgbClr val="002060"/>
                        </a:solidFill>
                        <a:latin typeface="+mn-lt"/>
                        <a:ea typeface="+mn-ea"/>
                        <a:cs typeface="+mn-cs"/>
                      </a:endParaRPr>
                    </a:p>
                  </a:txBody>
                  <a:tcPr/>
                </a:tc>
                <a:extLst>
                  <a:ext uri="{0D108BD9-81ED-4DB2-BD59-A6C34878D82A}">
                    <a16:rowId xmlns:a16="http://schemas.microsoft.com/office/drawing/2014/main" val="2400038686"/>
                  </a:ext>
                </a:extLst>
              </a:tr>
              <a:tr h="1562602">
                <a:tc>
                  <a:txBody>
                    <a:bodyPr/>
                    <a:lstStyle/>
                    <a:p>
                      <a:r>
                        <a:rPr lang="de-DE" sz="1400" i="1" dirty="0"/>
                        <a:t>Sprache</a:t>
                      </a:r>
                    </a:p>
                  </a:txBody>
                  <a:tcPr/>
                </a:tc>
                <a:tc>
                  <a:txBody>
                    <a:bodyPr/>
                    <a:lstStyle/>
                    <a:p>
                      <a:pPr marL="0" indent="0">
                        <a:buFont typeface="Arial" panose="020B0604020202020204" pitchFamily="34" charset="0"/>
                        <a:buNone/>
                      </a:pPr>
                      <a:r>
                        <a:rPr lang="de-DE" sz="1400" baseline="0" dirty="0"/>
                        <a:t>Bedeutung der Sprache für die Interaktion zwischen Individuum und Gesellschaft</a:t>
                      </a:r>
                      <a:endParaRPr lang="de-DE" sz="1400" baseline="0" dirty="0">
                        <a:solidFill>
                          <a:schemeClr val="tx1"/>
                        </a:solidFill>
                      </a:endParaRPr>
                    </a:p>
                  </a:txBody>
                  <a:tcPr/>
                </a:tc>
                <a:tc>
                  <a:txBody>
                    <a:bodyPr/>
                    <a:lstStyle/>
                    <a:p>
                      <a:pPr marL="0" indent="0">
                        <a:buFont typeface="Arial" panose="020B0604020202020204" pitchFamily="34" charset="0"/>
                        <a:buNone/>
                      </a:pPr>
                      <a:r>
                        <a:rPr lang="de-DE" sz="1400" kern="1200" baseline="0" dirty="0"/>
                        <a:t>Die Schülerinnen und Schüler beurteilen die gesellschaftliche Bedeutung sprachlicher Zuschreibungen (u. a. Diskriminierung durch Sprache). (EF Rezeption, S. 15) </a:t>
                      </a:r>
                    </a:p>
                    <a:p>
                      <a:pPr marL="0" indent="0">
                        <a:buFont typeface="Arial" panose="020B0604020202020204" pitchFamily="34" charset="0"/>
                        <a:buNone/>
                      </a:pPr>
                      <a:endParaRPr lang="de-DE" sz="1400" kern="1200" baseline="0" dirty="0"/>
                    </a:p>
                    <a:p>
                      <a:pPr marL="0" indent="0">
                        <a:buFont typeface="Arial" panose="020B0604020202020204" pitchFamily="34" charset="0"/>
                        <a:buNone/>
                      </a:pPr>
                      <a:r>
                        <a:rPr lang="de-DE" sz="1400" kern="1200" baseline="0" dirty="0"/>
                        <a:t>Die Schülerinnen und Schüler verfassen Texte unter Berücksichtigung ihres Wissens über sprachliche Zuschreibungen.  (EF Produktion, S.16)</a:t>
                      </a:r>
                      <a:endParaRPr lang="de-DE" sz="1400" kern="1200" baseline="0" dirty="0">
                        <a:solidFill>
                          <a:schemeClr val="tx1"/>
                        </a:solidFill>
                        <a:latin typeface="+mn-lt"/>
                        <a:ea typeface="+mn-ea"/>
                        <a:cs typeface="+mn-cs"/>
                      </a:endParaRPr>
                    </a:p>
                  </a:txBody>
                  <a:tcPr/>
                </a:tc>
                <a:extLst>
                  <a:ext uri="{0D108BD9-81ED-4DB2-BD59-A6C34878D82A}">
                    <a16:rowId xmlns:a16="http://schemas.microsoft.com/office/drawing/2014/main" val="4199244807"/>
                  </a:ext>
                </a:extLst>
              </a:tr>
              <a:tr h="1805673">
                <a:tc>
                  <a:txBody>
                    <a:bodyPr/>
                    <a:lstStyle/>
                    <a:p>
                      <a:r>
                        <a:rPr lang="de-DE" sz="1400" i="1" dirty="0"/>
                        <a:t>Texte</a:t>
                      </a:r>
                    </a:p>
                  </a:txBody>
                  <a:tcPr/>
                </a:tc>
                <a:tc>
                  <a:txBody>
                    <a:bodyPr/>
                    <a:lstStyle/>
                    <a:p>
                      <a:pPr marL="0" indent="0">
                        <a:buFont typeface="Arial" panose="020B0604020202020204" pitchFamily="34" charset="0"/>
                        <a:buNone/>
                      </a:pPr>
                      <a:r>
                        <a:rPr lang="de-DE" sz="1400" baseline="0" dirty="0"/>
                        <a:t>Texte im Verbund (thematisch, motivisch, diachron, synchron, Materialdossier) </a:t>
                      </a:r>
                      <a:endParaRPr lang="de-DE" sz="1400" baseline="0" dirty="0">
                        <a:solidFill>
                          <a:schemeClr val="tx1"/>
                        </a:solidFill>
                      </a:endParaRPr>
                    </a:p>
                  </a:txBody>
                  <a:tcPr/>
                </a:tc>
                <a:tc>
                  <a:txBody>
                    <a:bodyPr/>
                    <a:lstStyle/>
                    <a:p>
                      <a:pPr marL="0" indent="0">
                        <a:buFont typeface="Arial" panose="020B0604020202020204" pitchFamily="34" charset="0"/>
                        <a:buNone/>
                      </a:pPr>
                      <a:r>
                        <a:rPr lang="de-DE" sz="1400" baseline="0" dirty="0"/>
                        <a:t>Die Schülerinnen und Schüler setzen Texte (u. a. in einem Materialdossier) in Beziehung zueinander und leiten unter Berücksichtigung der Aufgabenstellung selbstständig Teilaspekte eines Themas oder Vergleichsaspekte ab. (GK Rezeption, S. 21)</a:t>
                      </a:r>
                    </a:p>
                    <a:p>
                      <a:pPr marL="0" indent="0">
                        <a:buFont typeface="Arial" panose="020B0604020202020204" pitchFamily="34" charset="0"/>
                        <a:buNone/>
                      </a:pPr>
                      <a:endParaRPr lang="de-DE" sz="1400" baseline="0" dirty="0"/>
                    </a:p>
                    <a:p>
                      <a:pPr marL="0" indent="0">
                        <a:buFont typeface="Arial" panose="020B0604020202020204" pitchFamily="34" charset="0"/>
                        <a:buNone/>
                      </a:pPr>
                      <a:r>
                        <a:rPr lang="de-DE" sz="1400" baseline="0" dirty="0"/>
                        <a:t>Die Schülerinnen und Schüler </a:t>
                      </a:r>
                      <a:r>
                        <a:rPr lang="de-DE" sz="1400" kern="1200" baseline="0" dirty="0"/>
                        <a:t>entwerfen auf der Grundlage der Textrezeption eine inhaltliche Gliederung für ihre eigenen Texte (GK Produktion, S.24)</a:t>
                      </a:r>
                      <a:endParaRPr lang="de-DE" sz="1400" kern="1200" baseline="0" dirty="0">
                        <a:solidFill>
                          <a:schemeClr val="tx1"/>
                        </a:solidFill>
                        <a:latin typeface="+mn-lt"/>
                        <a:ea typeface="+mn-ea"/>
                        <a:cs typeface="+mn-cs"/>
                      </a:endParaRPr>
                    </a:p>
                  </a:txBody>
                  <a:tcPr/>
                </a:tc>
                <a:extLst>
                  <a:ext uri="{0D108BD9-81ED-4DB2-BD59-A6C34878D82A}">
                    <a16:rowId xmlns:a16="http://schemas.microsoft.com/office/drawing/2014/main" val="201339288"/>
                  </a:ext>
                </a:extLst>
              </a:tr>
            </a:tbl>
          </a:graphicData>
        </a:graphic>
      </p:graphicFrame>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159755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7. Konkretisierte Kompetenzen</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117510613"/>
              </p:ext>
            </p:extLst>
          </p:nvPr>
        </p:nvGraphicFramePr>
        <p:xfrm>
          <a:off x="457201" y="1676401"/>
          <a:ext cx="8363272" cy="4465320"/>
        </p:xfrm>
        <a:graphic>
          <a:graphicData uri="http://schemas.openxmlformats.org/drawingml/2006/table">
            <a:tbl>
              <a:tblPr firstRow="1" bandRow="1">
                <a:tableStyleId>{5940675A-B579-460E-94D1-54222C63F5DA}</a:tableStyleId>
              </a:tblPr>
              <a:tblGrid>
                <a:gridCol w="1018455">
                  <a:extLst>
                    <a:ext uri="{9D8B030D-6E8A-4147-A177-3AD203B41FA5}">
                      <a16:colId xmlns:a16="http://schemas.microsoft.com/office/drawing/2014/main" val="2593104404"/>
                    </a:ext>
                  </a:extLst>
                </a:gridCol>
                <a:gridCol w="2823211">
                  <a:extLst>
                    <a:ext uri="{9D8B030D-6E8A-4147-A177-3AD203B41FA5}">
                      <a16:colId xmlns:a16="http://schemas.microsoft.com/office/drawing/2014/main" val="2267266223"/>
                    </a:ext>
                  </a:extLst>
                </a:gridCol>
                <a:gridCol w="4521606">
                  <a:extLst>
                    <a:ext uri="{9D8B030D-6E8A-4147-A177-3AD203B41FA5}">
                      <a16:colId xmlns:a16="http://schemas.microsoft.com/office/drawing/2014/main" val="3256477919"/>
                    </a:ext>
                  </a:extLst>
                </a:gridCol>
              </a:tblGrid>
              <a:tr h="510437">
                <a:tc>
                  <a:txBody>
                    <a:bodyPr/>
                    <a:lstStyle/>
                    <a:p>
                      <a:pPr marL="0" indent="0" algn="l" defTabSz="914400" rtl="0" eaLnBrk="1" latinLnBrk="0" hangingPunct="1">
                        <a:buFont typeface="Arial" panose="020B0604020202020204" pitchFamily="34" charset="0"/>
                        <a:buNone/>
                      </a:pPr>
                      <a:r>
                        <a:rPr lang="de-DE" sz="1400" b="1" kern="1200" dirty="0">
                          <a:solidFill>
                            <a:srgbClr val="002060"/>
                          </a:solidFill>
                          <a:latin typeface="+mn-lt"/>
                          <a:ea typeface="+mn-ea"/>
                          <a:cs typeface="+mn-cs"/>
                        </a:rPr>
                        <a:t>Inhaltsfeld </a:t>
                      </a:r>
                    </a:p>
                  </a:txBody>
                  <a:tcPr/>
                </a:tc>
                <a:tc>
                  <a:txBody>
                    <a:bodyPr/>
                    <a:lstStyle/>
                    <a:p>
                      <a:pPr marL="0" indent="0" algn="l" defTabSz="914400" rtl="0" eaLnBrk="1" latinLnBrk="0" hangingPunct="1">
                        <a:buFont typeface="Arial" panose="020B0604020202020204" pitchFamily="34" charset="0"/>
                        <a:buNone/>
                      </a:pPr>
                      <a:r>
                        <a:rPr lang="de-DE" sz="1400" b="1" kern="1200" dirty="0">
                          <a:solidFill>
                            <a:srgbClr val="002060"/>
                          </a:solidFill>
                          <a:latin typeface="+mn-lt"/>
                          <a:ea typeface="+mn-ea"/>
                          <a:cs typeface="+mn-cs"/>
                        </a:rPr>
                        <a:t>Neue Akzente auf der Ebene der inhaltlichen Schwerpunkte </a:t>
                      </a:r>
                    </a:p>
                  </a:txBody>
                  <a:tcPr/>
                </a:tc>
                <a:tc>
                  <a:txBody>
                    <a:bodyPr/>
                    <a:lstStyle/>
                    <a:p>
                      <a:pPr marL="0" indent="0" algn="l" defTabSz="914400" rtl="0" eaLnBrk="1" latinLnBrk="0" hangingPunct="1">
                        <a:buFont typeface="Arial" panose="020B0604020202020204" pitchFamily="34" charset="0"/>
                        <a:buNone/>
                      </a:pPr>
                      <a:r>
                        <a:rPr lang="de-DE" sz="1400" b="1" kern="1200" dirty="0">
                          <a:solidFill>
                            <a:srgbClr val="002060"/>
                          </a:solidFill>
                          <a:latin typeface="+mn-lt"/>
                          <a:ea typeface="+mn-ea"/>
                          <a:cs typeface="+mn-cs"/>
                        </a:rPr>
                        <a:t>Umsetzungsbeispiele auf der Ebene der Kompetenzerwartungen </a:t>
                      </a:r>
                    </a:p>
                  </a:txBody>
                  <a:tcPr/>
                </a:tc>
                <a:extLst>
                  <a:ext uri="{0D108BD9-81ED-4DB2-BD59-A6C34878D82A}">
                    <a16:rowId xmlns:a16="http://schemas.microsoft.com/office/drawing/2014/main" val="3154494082"/>
                  </a:ext>
                </a:extLst>
              </a:tr>
              <a:tr h="1651415">
                <a:tc>
                  <a:txBody>
                    <a:bodyPr/>
                    <a:lstStyle/>
                    <a:p>
                      <a:r>
                        <a:rPr lang="de-DE" sz="1400" dirty="0" err="1"/>
                        <a:t>Kommuni</a:t>
                      </a:r>
                      <a:r>
                        <a:rPr lang="de-DE" sz="1400" dirty="0"/>
                        <a:t>-kation</a:t>
                      </a:r>
                    </a:p>
                  </a:txBody>
                  <a:tcPr/>
                </a:tc>
                <a:tc>
                  <a:txBody>
                    <a:bodyPr/>
                    <a:lstStyle/>
                    <a:p>
                      <a:pPr marL="0" indent="0">
                        <a:buFont typeface="Arial" panose="020B0604020202020204" pitchFamily="34" charset="0"/>
                        <a:buNone/>
                      </a:pPr>
                      <a:r>
                        <a:rPr lang="de-DE" sz="1400" dirty="0"/>
                        <a:t>Spannungsverhältnis</a:t>
                      </a:r>
                      <a:r>
                        <a:rPr lang="de-DE" sz="1400" baseline="0" dirty="0"/>
                        <a:t> von Verständigung und Manipulation </a:t>
                      </a:r>
                    </a:p>
                  </a:txBody>
                  <a:tcPr/>
                </a:tc>
                <a:tc>
                  <a:txBody>
                    <a:bodyPr/>
                    <a:lstStyle/>
                    <a:p>
                      <a:pPr marL="0" indent="0">
                        <a:buFont typeface="Arial" panose="020B0604020202020204" pitchFamily="34" charset="0"/>
                        <a:buNone/>
                      </a:pPr>
                      <a:r>
                        <a:rPr lang="de-DE" sz="1300" baseline="0" dirty="0"/>
                        <a:t>Die Schülerinnen und Schüler untersuchen symmetrische und asymmetrische Kommunikation in Gesprächssituationen und literarischen Texten, auch unter Berücksichtigung gesellschaftlicher Rollen und Positionen. (LK Rezeption, S. 28) </a:t>
                      </a:r>
                    </a:p>
                    <a:p>
                      <a:pPr marL="0" indent="0">
                        <a:buFont typeface="Arial" panose="020B0604020202020204" pitchFamily="34" charset="0"/>
                        <a:buNone/>
                      </a:pPr>
                      <a:endParaRPr lang="de-DE" sz="1300" baseline="0" dirty="0"/>
                    </a:p>
                    <a:p>
                      <a:pPr marL="0" indent="0">
                        <a:buFont typeface="Arial" panose="020B0604020202020204" pitchFamily="34" charset="0"/>
                        <a:buNone/>
                      </a:pPr>
                      <a:r>
                        <a:rPr lang="de-DE" sz="1300" baseline="0" dirty="0"/>
                        <a:t>Die Schülerinnen und Schüler verfassen Beiträge in digitalen Kontexten im Hinblick auf die Wirkungsabsicht und die potenzielle Reichweite. (LK Produktion, S. 28) </a:t>
                      </a:r>
                    </a:p>
                  </a:txBody>
                  <a:tcPr/>
                </a:tc>
                <a:extLst>
                  <a:ext uri="{0D108BD9-81ED-4DB2-BD59-A6C34878D82A}">
                    <a16:rowId xmlns:a16="http://schemas.microsoft.com/office/drawing/2014/main" val="1972931366"/>
                  </a:ext>
                </a:extLst>
              </a:tr>
              <a:tr h="2183034">
                <a:tc>
                  <a:txBody>
                    <a:bodyPr/>
                    <a:lstStyle/>
                    <a:p>
                      <a:r>
                        <a:rPr lang="de-DE" sz="1400" dirty="0"/>
                        <a:t>Medien </a:t>
                      </a:r>
                    </a:p>
                  </a:txBody>
                  <a:tcPr/>
                </a:tc>
                <a:tc>
                  <a:txBody>
                    <a:bodyPr/>
                    <a:lstStyle/>
                    <a:p>
                      <a:pPr marL="0" indent="0">
                        <a:buFont typeface="Arial" panose="020B0604020202020204" pitchFamily="34" charset="0"/>
                        <a:buNone/>
                      </a:pPr>
                      <a:r>
                        <a:rPr lang="de-DE" sz="1400" baseline="0" dirty="0"/>
                        <a:t>Möglichkeiten der Teilhalbe und der Einflussnahme</a:t>
                      </a:r>
                    </a:p>
                    <a:p>
                      <a:pPr marL="0" indent="0">
                        <a:buFont typeface="Arial" panose="020B0604020202020204" pitchFamily="34" charset="0"/>
                        <a:buNone/>
                      </a:pPr>
                      <a:endParaRPr lang="de-DE" sz="1400" baseline="0" dirty="0"/>
                    </a:p>
                    <a:p>
                      <a:pPr marL="0" indent="0">
                        <a:buFont typeface="Arial" panose="020B0604020202020204" pitchFamily="34" charset="0"/>
                        <a:buNone/>
                      </a:pPr>
                      <a:r>
                        <a:rPr lang="de-DE" sz="1400" baseline="0" dirty="0">
                          <a:solidFill>
                            <a:schemeClr val="bg1">
                              <a:lumMod val="50000"/>
                            </a:schemeClr>
                          </a:solidFill>
                        </a:rPr>
                        <a:t>Erweiterung der künstlerische Ausdrucksmöglichkeiten (</a:t>
                      </a:r>
                      <a:r>
                        <a:rPr lang="de-DE" sz="1400" dirty="0">
                          <a:solidFill>
                            <a:schemeClr val="bg1">
                              <a:lumMod val="50000"/>
                            </a:schemeClr>
                          </a:solidFill>
                        </a:rPr>
                        <a:t>z.B. multimodales</a:t>
                      </a:r>
                      <a:r>
                        <a:rPr lang="de-DE" sz="1400" baseline="0" dirty="0">
                          <a:solidFill>
                            <a:schemeClr val="bg1">
                              <a:lumMod val="50000"/>
                            </a:schemeClr>
                          </a:solidFill>
                        </a:rPr>
                        <a:t> Erzählen) </a:t>
                      </a:r>
                    </a:p>
                    <a:p>
                      <a:pPr marL="0" indent="0">
                        <a:buFont typeface="Arial" panose="020B0604020202020204" pitchFamily="34" charset="0"/>
                        <a:buNone/>
                      </a:pPr>
                      <a:endParaRPr lang="de-DE" sz="1400" dirty="0">
                        <a:solidFill>
                          <a:schemeClr val="bg1">
                            <a:lumMod val="50000"/>
                          </a:schemeClr>
                        </a:solidFill>
                      </a:endParaRPr>
                    </a:p>
                    <a:p>
                      <a:pPr marL="0" indent="0">
                        <a:buFont typeface="Arial" panose="020B0604020202020204" pitchFamily="34" charset="0"/>
                        <a:buNone/>
                      </a:pPr>
                      <a:r>
                        <a:rPr lang="de-DE" sz="1400" baseline="0" dirty="0">
                          <a:solidFill>
                            <a:schemeClr val="bg1">
                              <a:lumMod val="50000"/>
                            </a:schemeClr>
                          </a:solidFill>
                        </a:rPr>
                        <a:t>mediale Umbrüche und ihre gesellschaftlichen Auswirkungen</a:t>
                      </a:r>
                    </a:p>
                  </a:txBody>
                  <a:tcPr/>
                </a:tc>
                <a:tc>
                  <a:txBody>
                    <a:bodyPr/>
                    <a:lstStyle/>
                    <a:p>
                      <a:pPr marL="0" indent="0">
                        <a:buFont typeface="Arial" panose="020B0604020202020204" pitchFamily="34" charset="0"/>
                        <a:buNone/>
                      </a:pPr>
                      <a:r>
                        <a:rPr lang="de-DE" sz="1300" kern="1200" baseline="0" dirty="0"/>
                        <a:t>Die Schülerinnen und Schüler beurteilen Möglichkeiten und Gefahren der politischen Willensbildung und der gesellschaftlichen Einflussnahme in verschiedenen medialen Zusammenhängen (u. a. Teilhabe an öffentlichen Diskursen, Verbreitung von Falschmeldungen, </a:t>
                      </a:r>
                      <a:r>
                        <a:rPr lang="de-DE" sz="1300" kern="1200" baseline="0" dirty="0" err="1"/>
                        <a:t>Hatespeech</a:t>
                      </a:r>
                      <a:r>
                        <a:rPr lang="de-DE" sz="1300" kern="1200" baseline="0" dirty="0"/>
                        <a:t>). (LK, Rezeption S.34) </a:t>
                      </a:r>
                    </a:p>
                    <a:p>
                      <a:pPr marL="0" indent="0">
                        <a:buFont typeface="Arial" panose="020B0604020202020204" pitchFamily="34" charset="0"/>
                        <a:buNone/>
                      </a:pPr>
                      <a:endParaRPr lang="de-DE" sz="1300" kern="1200" baseline="0" dirty="0"/>
                    </a:p>
                    <a:p>
                      <a:pPr marL="0" indent="0">
                        <a:buFont typeface="Arial" panose="020B0604020202020204" pitchFamily="34" charset="0"/>
                        <a:buNone/>
                      </a:pPr>
                      <a:r>
                        <a:rPr lang="de-DE" sz="1300" kern="1200" baseline="0" dirty="0"/>
                        <a:t>Die Schülerinnen und Schüler gestalten Beiträge in unterschiedlichen medialen Kontexten auch unter ästhetischen Gesichtspunkten situations- und adressatengerecht unter Berücksichtigung von Urheberrechten. (LK Produktion, S. 29). </a:t>
                      </a:r>
                      <a:endParaRPr lang="de-DE" sz="1300" kern="1200" baseline="0" dirty="0">
                        <a:solidFill>
                          <a:schemeClr val="dk1"/>
                        </a:solidFill>
                        <a:latin typeface="+mn-lt"/>
                        <a:ea typeface="+mn-ea"/>
                        <a:cs typeface="+mn-cs"/>
                      </a:endParaRPr>
                    </a:p>
                  </a:txBody>
                  <a:tcPr/>
                </a:tc>
                <a:extLst>
                  <a:ext uri="{0D108BD9-81ED-4DB2-BD59-A6C34878D82A}">
                    <a16:rowId xmlns:a16="http://schemas.microsoft.com/office/drawing/2014/main" val="3327835632"/>
                  </a:ext>
                </a:extLst>
              </a:tr>
            </a:tbl>
          </a:graphicData>
        </a:graphic>
      </p:graphicFrame>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955008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a:solidFill>
            <a:schemeClr val="bg1"/>
          </a:solidFill>
        </p:spPr>
        <p:txBody>
          <a:bodyPr/>
          <a:lstStyle/>
          <a:p>
            <a:r>
              <a:rPr lang="de-DE" sz="3200" dirty="0"/>
              <a:t>8. Sonstige Mitarbeit: Überprüfungsformen</a:t>
            </a:r>
          </a:p>
        </p:txBody>
      </p:sp>
      <p:sp>
        <p:nvSpPr>
          <p:cNvPr id="7" name="Inhaltsplatzhalter 3"/>
          <p:cNvSpPr>
            <a:spLocks noGrp="1"/>
          </p:cNvSpPr>
          <p:nvPr>
            <p:ph sz="half" idx="4294967295"/>
          </p:nvPr>
        </p:nvSpPr>
        <p:spPr>
          <a:xfrm>
            <a:off x="539552" y="1678837"/>
            <a:ext cx="8352928" cy="4270443"/>
          </a:xfrm>
          <a:prstGeom prst="rect">
            <a:avLst/>
          </a:prstGeom>
          <a:solidFill>
            <a:schemeClr val="bg1"/>
          </a:solidFill>
        </p:spPr>
        <p:txBody>
          <a:bodyPr>
            <a:normAutofit/>
          </a:bodyPr>
          <a:lstStyle/>
          <a:p>
            <a:pPr>
              <a:lnSpc>
                <a:spcPct val="120000"/>
              </a:lnSpc>
            </a:pPr>
            <a:endParaRPr lang="de-DE" sz="100" dirty="0"/>
          </a:p>
          <a:p>
            <a:pPr>
              <a:lnSpc>
                <a:spcPct val="120000"/>
              </a:lnSpc>
            </a:pPr>
            <a:r>
              <a:rPr lang="de-DE" sz="2600" dirty="0"/>
              <a:t>Analyseaufgaben</a:t>
            </a:r>
          </a:p>
          <a:p>
            <a:pPr>
              <a:lnSpc>
                <a:spcPct val="120000"/>
              </a:lnSpc>
            </a:pPr>
            <a:r>
              <a:rPr lang="de-DE" sz="2600" dirty="0"/>
              <a:t>Interpretationsaufgaben</a:t>
            </a:r>
          </a:p>
          <a:p>
            <a:pPr>
              <a:lnSpc>
                <a:spcPct val="120000"/>
              </a:lnSpc>
            </a:pPr>
            <a:r>
              <a:rPr lang="de-DE" sz="2600" dirty="0"/>
              <a:t>Vergleichsaufgaben</a:t>
            </a:r>
          </a:p>
          <a:p>
            <a:pPr>
              <a:lnSpc>
                <a:spcPct val="120000"/>
              </a:lnSpc>
            </a:pPr>
            <a:r>
              <a:rPr lang="de-DE" sz="2600" dirty="0"/>
              <a:t>Darstellungsaufgaben</a:t>
            </a:r>
          </a:p>
          <a:p>
            <a:pPr>
              <a:lnSpc>
                <a:spcPct val="120000"/>
              </a:lnSpc>
            </a:pPr>
            <a:r>
              <a:rPr lang="de-DE" sz="2600" dirty="0"/>
              <a:t>Argumentationsaufgaben</a:t>
            </a:r>
          </a:p>
          <a:p>
            <a:pPr>
              <a:lnSpc>
                <a:spcPct val="120000"/>
              </a:lnSpc>
            </a:pPr>
            <a:r>
              <a:rPr lang="de-DE" sz="2600" dirty="0"/>
              <a:t>Gestaltungsaufgaben</a:t>
            </a:r>
          </a:p>
          <a:p>
            <a:pPr>
              <a:lnSpc>
                <a:spcPct val="120000"/>
              </a:lnSpc>
            </a:pPr>
            <a:r>
              <a:rPr lang="de-DE" sz="2600" dirty="0"/>
              <a:t>Metareflexionsaufgaben</a:t>
            </a:r>
          </a:p>
        </p:txBody>
      </p:sp>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59440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Merkmale</a:t>
            </a:r>
            <a:r>
              <a:rPr lang="de-DE" sz="3200" dirty="0">
                <a:latin typeface="+mn-lt"/>
                <a:ea typeface="+mn-ea"/>
                <a:cs typeface="+mn-cs"/>
              </a:rPr>
              <a:t> von Kernlehrplänen</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321075"/>
          </a:xfrm>
        </p:spPr>
        <p:txBody>
          <a:bodyPr rtlCol="0">
            <a:normAutofit fontScale="92500" lnSpcReduction="20000"/>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t>Schulformbezogene Vorgabe zu erzielender Lernergebnisse </a:t>
            </a:r>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Wissen und Können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Abbildung einer Progression der zu erzielenden Lernergebnisse</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Stufung in Einführungsphase und Qualifikationsphase</a:t>
            </a:r>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Beschränkung auf einen fachlichen Kern</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err="1"/>
              <a:t>Obligatorik</a:t>
            </a:r>
            <a:r>
              <a:rPr lang="de-DE" sz="2600" dirty="0"/>
              <a:t> für etwa ¾ der zur Verfügung stehenden Unterrichtszeit</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Verzicht auf Vorgaben zur unterrichtlichen Umsetzung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Gestaltungs- und Umsetzungspflicht der Schulen u. Lehrkräfte</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993745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24744"/>
            <a:ext cx="8568952" cy="360040"/>
          </a:xfrm>
          <a:solidFill>
            <a:schemeClr val="bg1"/>
          </a:solidFill>
        </p:spPr>
        <p:txBody>
          <a:bodyPr/>
          <a:lstStyle/>
          <a:p>
            <a:r>
              <a:rPr lang="de-DE" sz="3200" dirty="0"/>
              <a:t>8. Schriftliche Abiturprüfung: Aufgabenarten </a:t>
            </a:r>
          </a:p>
        </p:txBody>
      </p:sp>
      <p:sp>
        <p:nvSpPr>
          <p:cNvPr id="7" name="Inhaltsplatzhalter 3"/>
          <p:cNvSpPr>
            <a:spLocks noGrp="1"/>
          </p:cNvSpPr>
          <p:nvPr>
            <p:ph sz="half" idx="4294967295"/>
          </p:nvPr>
        </p:nvSpPr>
        <p:spPr>
          <a:xfrm>
            <a:off x="539552" y="1678837"/>
            <a:ext cx="8352928" cy="4270443"/>
          </a:xfrm>
          <a:prstGeom prst="rect">
            <a:avLst/>
          </a:prstGeom>
          <a:solidFill>
            <a:schemeClr val="bg1"/>
          </a:solidFill>
        </p:spPr>
        <p:txBody>
          <a:bodyPr>
            <a:normAutofit fontScale="77500" lnSpcReduction="20000"/>
          </a:bodyPr>
          <a:lstStyle/>
          <a:p>
            <a:pPr marL="0" lvl="0" indent="0">
              <a:buNone/>
            </a:pPr>
            <a:r>
              <a:rPr lang="de-DE" sz="2200" dirty="0"/>
              <a:t>I: Interpretation literarischer Texte </a:t>
            </a:r>
          </a:p>
          <a:p>
            <a:pPr marL="914400" lvl="1" indent="-457200">
              <a:buFont typeface="+mj-lt"/>
              <a:buAutoNum type="alphaLcParenR"/>
            </a:pPr>
            <a:r>
              <a:rPr lang="de-DE" sz="2200" dirty="0"/>
              <a:t>Interpretation eines literarischen Textes (ggf. mit weiterführendem Schreibauftrag)</a:t>
            </a:r>
          </a:p>
          <a:p>
            <a:pPr marL="914400" lvl="1" indent="-457200">
              <a:buFont typeface="+mj-lt"/>
              <a:buAutoNum type="alphaLcParenR"/>
            </a:pPr>
            <a:r>
              <a:rPr lang="de-DE" sz="2200" dirty="0"/>
              <a:t>Vergleichende Interpretation literarischer Texte</a:t>
            </a:r>
          </a:p>
          <a:p>
            <a:pPr marL="0" lvl="0" indent="0">
              <a:buNone/>
            </a:pPr>
            <a:r>
              <a:rPr lang="de-DE" sz="2200" dirty="0"/>
              <a:t>II. Analyse pragmatischer Texte</a:t>
            </a:r>
          </a:p>
          <a:p>
            <a:pPr marL="914400" lvl="1" indent="-457200">
              <a:buFont typeface="+mj-lt"/>
              <a:buAutoNum type="alphaLcParenR"/>
            </a:pPr>
            <a:r>
              <a:rPr lang="de-DE" sz="2200" dirty="0"/>
              <a:t>Analyse eines pragmatischen Textes (ggf. mit weiterführendem Schreibauftrag)</a:t>
            </a:r>
          </a:p>
          <a:p>
            <a:pPr marL="914400" lvl="1" indent="-457200">
              <a:buFont typeface="+mj-lt"/>
              <a:buAutoNum type="alphaLcParenR"/>
            </a:pPr>
            <a:r>
              <a:rPr lang="de-DE" sz="2200" dirty="0"/>
              <a:t>Vergleichende Analyse pragmatischer Texte </a:t>
            </a:r>
          </a:p>
          <a:p>
            <a:pPr marL="0" lvl="0" indent="0">
              <a:buNone/>
            </a:pPr>
            <a:r>
              <a:rPr lang="de-DE" sz="2200" dirty="0"/>
              <a:t>III: Erörterung</a:t>
            </a:r>
          </a:p>
          <a:p>
            <a:pPr marL="914400" lvl="1" indent="-457200">
              <a:buFont typeface="+mj-lt"/>
              <a:buAutoNum type="alphaLcParenR"/>
            </a:pPr>
            <a:r>
              <a:rPr lang="de-DE" sz="2200" dirty="0"/>
              <a:t>Erörterung pragmatischer Texte </a:t>
            </a:r>
          </a:p>
          <a:p>
            <a:pPr marL="914400" lvl="1" indent="-457200">
              <a:buFont typeface="+mj-lt"/>
              <a:buAutoNum type="alphaLcParenR"/>
            </a:pPr>
            <a:r>
              <a:rPr lang="de-DE" sz="2200" dirty="0"/>
              <a:t>Erörterung literarischer Texte </a:t>
            </a:r>
          </a:p>
          <a:p>
            <a:pPr marL="0" lvl="0" indent="0">
              <a:buNone/>
            </a:pPr>
            <a:r>
              <a:rPr lang="de-DE" sz="2200" dirty="0"/>
              <a:t>                               -  auf der Grundlage eines pragmatischen Textes </a:t>
            </a:r>
          </a:p>
          <a:p>
            <a:pPr marL="0" lvl="0" indent="0">
              <a:buNone/>
            </a:pPr>
            <a:r>
              <a:rPr lang="de-DE" sz="2200" dirty="0"/>
              <a:t>IV. Materialgestütztes Verfassen von Texten </a:t>
            </a:r>
          </a:p>
          <a:p>
            <a:pPr marL="914400" lvl="1" indent="-457200">
              <a:buFont typeface="+mj-lt"/>
              <a:buAutoNum type="alphaLcParenR"/>
            </a:pPr>
            <a:r>
              <a:rPr lang="de-DE" sz="2200" dirty="0"/>
              <a:t>Materialgestütztes Verfassen informierender Texte</a:t>
            </a:r>
          </a:p>
          <a:p>
            <a:pPr marL="914400" lvl="1" indent="-457200">
              <a:buFont typeface="+mj-lt"/>
              <a:buAutoNum type="alphaLcParenR"/>
            </a:pPr>
            <a:r>
              <a:rPr lang="de-DE" sz="2200" dirty="0"/>
              <a:t>Materialgestütztes Verfassen argumentierender Texte</a:t>
            </a:r>
          </a:p>
          <a:p>
            <a:pPr marL="0" lvl="0" indent="0">
              <a:buNone/>
            </a:pPr>
            <a:endParaRPr lang="de-DE" sz="2200" dirty="0">
              <a:sym typeface="Wingdings" panose="05000000000000000000" pitchFamily="2" charset="2"/>
            </a:endParaRPr>
          </a:p>
          <a:p>
            <a:pPr marL="0" indent="0" algn="r">
              <a:buNone/>
            </a:pPr>
            <a:r>
              <a:rPr lang="de-DE" sz="1900" dirty="0">
                <a:sym typeface="Wingdings" panose="05000000000000000000" pitchFamily="2" charset="2"/>
              </a:rPr>
              <a:t> (in Anlehnung an BISTA AHR 2014, S. 24)</a:t>
            </a:r>
            <a:endParaRPr lang="de-DE" sz="1900" dirty="0"/>
          </a:p>
          <a:p>
            <a:pPr lvl="0"/>
            <a:endParaRPr lang="de-DE" sz="1900" dirty="0"/>
          </a:p>
          <a:p>
            <a:pPr marL="0" indent="0">
              <a:lnSpc>
                <a:spcPct val="120000"/>
              </a:lnSpc>
              <a:buNone/>
            </a:pPr>
            <a:endParaRPr lang="de-DE" sz="2000" dirty="0"/>
          </a:p>
        </p:txBody>
      </p:sp>
      <p:sp>
        <p:nvSpPr>
          <p:cNvPr id="8"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086454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a:solidFill>
            <a:schemeClr val="bg1"/>
          </a:solidFill>
        </p:spPr>
        <p:txBody>
          <a:bodyPr/>
          <a:lstStyle/>
          <a:p>
            <a:r>
              <a:rPr lang="de-DE" sz="3200" dirty="0"/>
              <a:t>8. Mündliche Abiturprüfungen </a:t>
            </a:r>
          </a:p>
        </p:txBody>
      </p:sp>
      <p:sp>
        <p:nvSpPr>
          <p:cNvPr id="6" name="Rechteck 5"/>
          <p:cNvSpPr/>
          <p:nvPr/>
        </p:nvSpPr>
        <p:spPr>
          <a:xfrm>
            <a:off x="683568" y="2204863"/>
            <a:ext cx="7920880" cy="2201628"/>
          </a:xfrm>
          <a:prstGeom prst="rect">
            <a:avLst/>
          </a:prstGeom>
        </p:spPr>
        <p:txBody>
          <a:bodyPr wrap="square">
            <a:spAutoFit/>
          </a:bodyPr>
          <a:lstStyle/>
          <a:p>
            <a:pPr algn="just">
              <a:lnSpc>
                <a:spcPct val="110000"/>
              </a:lnSpc>
              <a:spcAft>
                <a:spcPts val="0"/>
              </a:spcAft>
              <a:tabLst>
                <a:tab pos="180340" algn="l"/>
              </a:tabLst>
            </a:pPr>
            <a:r>
              <a:rPr lang="de-DE" dirty="0">
                <a:latin typeface="Arial" panose="020B0604020202020204" pitchFamily="34" charset="0"/>
                <a:ea typeface="Times New Roman" panose="02020603050405020304" pitchFamily="18" charset="0"/>
                <a:cs typeface="Times New Roman" panose="02020603050405020304" pitchFamily="18" charset="0"/>
              </a:rPr>
              <a:t>„Nicht alle für das schriftliche Abitur genannten Aufgabenarten eignen sich zur Gestaltung einer mündlichen Prüfung mit einer Vorbereitungszeit von 30 Minuten. Bei der Konzeption der mündlichen Prüfungsaufgabe sind Textlänge, Textkomplexität und Offenheit der Aufgabenstellung zu berücksichtigen. Die Fokussierung auf Bearbeitungsschwerpunkte sowie die Beschränkung auf einen Text gewährleisten im Rahmen der mündlichen Prüfung eine Auseinandersetzung in angemessener fachlicher Tiefe.“ </a:t>
            </a:r>
          </a:p>
        </p:txBody>
      </p:sp>
      <p:sp>
        <p:nvSpPr>
          <p:cNvPr id="7"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631038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536" y="4725144"/>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80000"/>
              </a:lnSpc>
              <a:buFont typeface="Times" pitchFamily="18" charset="0"/>
              <a:buNone/>
            </a:pPr>
            <a:r>
              <a:rPr lang="de-DE" altLang="de-DE" sz="3200" kern="0" dirty="0">
                <a:solidFill>
                  <a:srgbClr val="0070C0"/>
                </a:solidFill>
              </a:rPr>
              <a:t>Herzlichen Dank für Ihre Aufmerksamkeit!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20737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26079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Funktionen</a:t>
            </a:r>
            <a:r>
              <a:rPr lang="de-DE" sz="3200" dirty="0">
                <a:latin typeface="+mn-lt"/>
                <a:ea typeface="+mn-ea"/>
                <a:cs typeface="+mn-cs"/>
              </a:rPr>
              <a:t> von Kernlehrplänen</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77059"/>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t>Festlegung landesweit gültiger Standards </a:t>
            </a:r>
          </a:p>
          <a:p>
            <a:pPr marL="0" marR="0" lvl="0" indent="0" defTabSz="914400" eaLnBrk="1" fontAlgn="auto" latinLnBrk="0" hangingPunct="1">
              <a:lnSpc>
                <a:spcPct val="90000"/>
              </a:lnSpc>
              <a:spcAft>
                <a:spcPts val="0"/>
              </a:spcAft>
              <a:buClrTx/>
              <a:buSzTx/>
              <a:buNone/>
              <a:tabLst>
                <a:tab pos="914400" algn="l"/>
              </a:tabLst>
              <a:defRPr/>
            </a:pPr>
            <a:endParaRPr lang="de-DE" sz="2600" dirty="0"/>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Qualitätssicherung schulischer Bildung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Zielklarheit unterrichtsfachlichen Handelns</a:t>
            </a:r>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Vergleichbarkeit unterrichtsfachlicher Bildung</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Herstellung von Anschlussfähigkeit </a:t>
            </a:r>
            <a:r>
              <a:rPr lang="de-DE" sz="1600" dirty="0"/>
              <a:t>(Schulstufe, Schulform)</a:t>
            </a:r>
            <a:r>
              <a:rPr lang="de-DE" sz="1800" dirty="0"/>
              <a:t> </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Herstellung von Verbindlichkeit und Verlässlichkeit für alle an Schule Beteiligte</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Grundlage für Abschlüsse </a:t>
            </a:r>
          </a:p>
          <a:p>
            <a:pPr lvl="1" eaLnBrk="1" fontAlgn="auto" hangingPunct="1">
              <a:lnSpc>
                <a:spcPct val="90000"/>
              </a:lnSpc>
              <a:spcAft>
                <a:spcPts val="0"/>
              </a:spcAft>
              <a:buFont typeface="Symbol" panose="05050102010706020507" pitchFamily="18" charset="2"/>
              <a:buChar char="Þ"/>
              <a:tabLst>
                <a:tab pos="914400" algn="l"/>
              </a:tabLst>
              <a:defRPr/>
            </a:pPr>
            <a:endParaRPr lang="de-DE" sz="1800" dirty="0"/>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164661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641" y="974392"/>
            <a:ext cx="8229600" cy="358775"/>
          </a:xfrm>
        </p:spPr>
        <p:txBody>
          <a:bodyPr/>
          <a:lstStyle/>
          <a:p>
            <a:r>
              <a:rPr lang="de-DE" sz="2400" b="1" dirty="0"/>
              <a:t>Einordnung der Kernlehrpläne als ein Teil der Vorgaben</a:t>
            </a:r>
          </a:p>
        </p:txBody>
      </p:sp>
      <p:sp>
        <p:nvSpPr>
          <p:cNvPr id="4" name="Flussdiagramm: Mehrere Dokumente 3"/>
          <p:cNvSpPr/>
          <p:nvPr/>
        </p:nvSpPr>
        <p:spPr>
          <a:xfrm>
            <a:off x="6683367" y="2804592"/>
            <a:ext cx="1941744" cy="2144464"/>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Lehr- und Kernlehrpläne</a:t>
            </a:r>
          </a:p>
        </p:txBody>
      </p:sp>
      <p:graphicFrame>
        <p:nvGraphicFramePr>
          <p:cNvPr id="3" name="Diagramm 2"/>
          <p:cNvGraphicFramePr/>
          <p:nvPr/>
        </p:nvGraphicFramePr>
        <p:xfrm>
          <a:off x="168640" y="1628800"/>
          <a:ext cx="6514727"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398747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Prämissen</a:t>
            </a:r>
            <a:r>
              <a:rPr lang="de-DE" sz="3200" dirty="0">
                <a:latin typeface="+mn-lt"/>
                <a:ea typeface="+mn-ea"/>
                <a:cs typeface="+mn-cs"/>
              </a:rPr>
              <a:t> der Kernlehrplannovelle</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49067"/>
          </a:xfrm>
        </p:spPr>
        <p:txBody>
          <a:bodyPr rtlCol="0">
            <a:normAutofit fontScale="92500"/>
          </a:bodyPr>
          <a:lstStyle/>
          <a:p>
            <a:pPr marL="0" indent="0" eaLnBrk="1" fontAlgn="auto" hangingPunct="1">
              <a:lnSpc>
                <a:spcPct val="90000"/>
              </a:lnSpc>
              <a:spcAft>
                <a:spcPts val="0"/>
              </a:spcAft>
              <a:buNone/>
              <a:tabLst>
                <a:tab pos="914400" algn="l"/>
              </a:tabLst>
              <a:defRPr/>
            </a:pPr>
            <a:r>
              <a:rPr lang="de-DE" sz="2600" dirty="0"/>
              <a:t>Anpassung an zeitgemäße Anforderungen sowie</a:t>
            </a:r>
          </a:p>
          <a:p>
            <a:pPr marL="0" indent="0" eaLnBrk="1" fontAlgn="auto" hangingPunct="1">
              <a:lnSpc>
                <a:spcPct val="90000"/>
              </a:lnSpc>
              <a:spcAft>
                <a:spcPts val="0"/>
              </a:spcAft>
              <a:buNone/>
              <a:tabLst>
                <a:tab pos="914400" algn="l"/>
              </a:tabLst>
              <a:defRPr/>
            </a:pPr>
            <a:r>
              <a:rPr lang="de-DE" sz="2600" dirty="0"/>
              <a:t>Sicherstellung der Zukunftsfähigkeit unterrichtsfachlicher Bildung</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Landesseitige Umsetzung bzw. Vorbereitung auf bundesweite Vorgaben (Kultusministerkonferenz)</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Fachangemessene Berücksichtigung von übergreifenden Bildungs- und Erziehungszielen sowie Querschnittsaufgaben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Angleichung von Struktur und Systematik der Kernlehrpläne über die Fächer/ Aufgabenfelder, Schulstufen, Schulformen</a:t>
            </a:r>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263599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solidFill>
                  <a:srgbClr val="FF0000"/>
                </a:solidFill>
              </a:rPr>
              <a:t>Bsp.</a:t>
            </a:r>
            <a:r>
              <a:rPr lang="de-DE" sz="2600" dirty="0"/>
              <a:t> Landesseitige Umsetzung bzw. Vorbereitung auf bundesweite Vorgaben (Kultusministerkonferenz)</a:t>
            </a:r>
          </a:p>
          <a:p>
            <a:pPr marL="0" marR="0" lvl="0" indent="0" defTabSz="914400" eaLnBrk="1" fontAlgn="auto" latinLnBrk="0" hangingPunct="1">
              <a:lnSpc>
                <a:spcPct val="90000"/>
              </a:lnSpc>
              <a:spcAft>
                <a:spcPts val="0"/>
              </a:spcAft>
              <a:buClrTx/>
              <a:buSzTx/>
              <a:buNone/>
              <a:tabLst>
                <a:tab pos="914400" algn="l"/>
              </a:tabLst>
              <a:defRPr/>
            </a:pPr>
            <a:endParaRPr lang="de-DE" sz="2600" dirty="0"/>
          </a:p>
          <a:p>
            <a:pPr marL="0" marR="0" lvl="0" indent="0" defTabSz="914400" eaLnBrk="1" fontAlgn="auto" latinLnBrk="0" hangingPunct="1">
              <a:lnSpc>
                <a:spcPct val="90000"/>
              </a:lnSpc>
              <a:spcAft>
                <a:spcPts val="0"/>
              </a:spcAft>
              <a:buClrTx/>
              <a:buSzTx/>
              <a:buNone/>
              <a:tabLst>
                <a:tab pos="914400" algn="l"/>
              </a:tabLst>
              <a:defRPr/>
            </a:pPr>
            <a:r>
              <a:rPr lang="de-DE" sz="2600" dirty="0"/>
              <a:t>=&gt; Einsetzbarkeit unveränderter Abiturpoolaufgaben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a:defRPr/>
            </a:pPr>
            <a:r>
              <a:rPr lang="de-DE" sz="1000" dirty="0"/>
              <a:t>Dienstbesprechung Implementationsauftakt der neuen Kernlehrpläne </a:t>
            </a:r>
            <a:br>
              <a:rPr lang="de-DE" sz="1000" dirty="0"/>
            </a:br>
            <a:r>
              <a:rPr lang="de-DE" sz="1000" dirty="0"/>
              <a:t>in den Fächern Deutsch, Englisch, Französisch und Mathematik </a:t>
            </a:r>
            <a:br>
              <a:rPr lang="de-DE" sz="1000" dirty="0"/>
            </a:br>
            <a:r>
              <a:rPr lang="de-DE" sz="1000" dirty="0"/>
              <a:t>der gymnasialen Oberstufe</a:t>
            </a:r>
          </a:p>
        </p:txBody>
      </p:sp>
    </p:spTree>
    <p:extLst>
      <p:ext uri="{BB962C8B-B14F-4D97-AF65-F5344CB8AC3E}">
        <p14:creationId xmlns:p14="http://schemas.microsoft.com/office/powerpoint/2010/main" val="4027347762"/>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3688</Words>
  <PresentationFormat>Bildschirmpräsentation (4:3)</PresentationFormat>
  <Paragraphs>670</Paragraphs>
  <Slides>52</Slides>
  <Notes>41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52</vt:i4>
      </vt:variant>
    </vt:vector>
  </HeadingPairs>
  <TitlesOfParts>
    <vt:vector size="60" baseType="lpstr">
      <vt:lpstr>Arial</vt:lpstr>
      <vt:lpstr>Calibri</vt:lpstr>
      <vt:lpstr>Symbol</vt:lpstr>
      <vt:lpstr>Times</vt:lpstr>
      <vt:lpstr>Times New Roman</vt:lpstr>
      <vt:lpstr>Wingdings</vt:lpstr>
      <vt:lpstr>QUA-LiS_Vorlage_weiss</vt:lpstr>
      <vt:lpstr>1_QUA-LiS_Vorlage_weiss</vt:lpstr>
      <vt:lpstr>      Kernlehrpläne für die Gymnasiale Oberstufe an Gymnasium, Gesamtschule, Weiterbildungskolleg/ Abendgymnasium  Dienstbesprechung zum Implementationsauftakt </vt:lpstr>
      <vt:lpstr>Gliederung</vt:lpstr>
      <vt:lpstr>Gliederung</vt:lpstr>
      <vt:lpstr>KLP GOSt – Novellierung in 3 Phasen </vt:lpstr>
      <vt:lpstr>Merkmale von Kernlehrplänen</vt:lpstr>
      <vt:lpstr>Funktionen von Kernlehrplänen</vt:lpstr>
      <vt:lpstr>Einordnung der Kernlehrpläne als ein Teil der Vorgaben</vt:lpstr>
      <vt:lpstr>Prämissen der Kernlehrplannovelle</vt:lpstr>
      <vt:lpstr>Prämissen der Kernlehrplannovelle (I/III)</vt:lpstr>
      <vt:lpstr>Prämissen der Kernlehrplannovelle (II/III)</vt:lpstr>
      <vt:lpstr>Prämissen der Kernlehrplannovelle (III/III)</vt:lpstr>
      <vt:lpstr>Gliederungsmerkmale der Kernlehrpläne</vt:lpstr>
      <vt:lpstr>Grundgliederung der KLP (grob, fächerübergr.)</vt:lpstr>
      <vt:lpstr>Grundgliederung der KLP (grob, fächerübergr.)</vt:lpstr>
      <vt:lpstr>Gliederung</vt:lpstr>
      <vt:lpstr>Implementationsphasen</vt:lpstr>
      <vt:lpstr>Implementationsphasen</vt:lpstr>
      <vt:lpstr>Aufgabe und Ziel der Implementation: §29 SchulG</vt:lpstr>
      <vt:lpstr>Aufgabe und Ziel der Implementation: §29 SchulG</vt:lpstr>
      <vt:lpstr>Aufgabe und Ziel der Implementation</vt:lpstr>
      <vt:lpstr>Zielsetzung von schuleigenen Vorgaben bzw. schulinternen Lehrplänen</vt:lpstr>
      <vt:lpstr>Gliederungsvorschlag für einen schulinternen Lehrplan</vt:lpstr>
      <vt:lpstr>Unterstützungsmaterial im Lehrplannavigator</vt:lpstr>
      <vt:lpstr>Unterstützungsmaterial im Lehrplannavigator</vt:lpstr>
      <vt:lpstr>Gliederung</vt:lpstr>
      <vt:lpstr>Herzlich willkommen</vt:lpstr>
      <vt:lpstr>Gliederung </vt:lpstr>
      <vt:lpstr>1. Zentrale Anliegen der Novellierung</vt:lpstr>
      <vt:lpstr>2. Die wichtigsten Kontinuitäten</vt:lpstr>
      <vt:lpstr> 2. Kontinuitäten: Inhaltsfelder und Kompetenzbereiche </vt:lpstr>
      <vt:lpstr>2. Kontinuitäten: Struktur des KLP Deutsch</vt:lpstr>
      <vt:lpstr>3. Die wichtigsten Weiterentwicklungen</vt:lpstr>
      <vt:lpstr>4. Aufgaben und Ziele des Faches </vt:lpstr>
      <vt:lpstr>4. Aufgaben und Ziele des Faches</vt:lpstr>
      <vt:lpstr>4. Aufgaben und Ziele des Faches</vt:lpstr>
      <vt:lpstr>Struktur des KLP Deutsch</vt:lpstr>
      <vt:lpstr>5. Übergeordnete Kompetenzerwartungen</vt:lpstr>
      <vt:lpstr>5. Übergeordnete Kompetenzerwartungen</vt:lpstr>
      <vt:lpstr>Struktur des KLP Deutsch</vt:lpstr>
      <vt:lpstr>6. Inhaltsfelder: Neue Akzente </vt:lpstr>
      <vt:lpstr>6. Inhaltsfelder: Systematik</vt:lpstr>
      <vt:lpstr>6. Inhaltsfelder: Systematik</vt:lpstr>
      <vt:lpstr>6. Inhaltsfelder: Systematik  </vt:lpstr>
      <vt:lpstr>6. Inhaltsfelder: Fachliche Vernetzung</vt:lpstr>
      <vt:lpstr>7. Inhaltsfelder und inhaltliche Schwerpunkte </vt:lpstr>
      <vt:lpstr>Struktur des KLP Deutsch</vt:lpstr>
      <vt:lpstr>7. Konkretisierte Kompetenzen</vt:lpstr>
      <vt:lpstr>7. Konkretisierte Kompetenzen</vt:lpstr>
      <vt:lpstr>8. Sonstige Mitarbeit: Überprüfungsformen</vt:lpstr>
      <vt:lpstr>8. Schriftliche Abiturprüfung: Aufgabenarten </vt:lpstr>
      <vt:lpstr>8. Mündliche Abiturprüfungen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2018-11-19T14:12:53Z</dcterms:created>
  <dcterms:modified xsi:type="dcterms:W3CDTF">2023-06-22T11:16:49Z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