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661" r:id="rId2"/>
    <p:sldMasterId id="2147483673" r:id="rId3"/>
  </p:sldMasterIdLst>
  <p:notesMasterIdLst>
    <p:notesMasterId r:id="rId76"/>
  </p:notesMasterIdLst>
  <p:handoutMasterIdLst>
    <p:handoutMasterId r:id="rId77"/>
  </p:handoutMasterIdLst>
  <p:sldIdLst>
    <p:sldId id="584" r:id="rId4"/>
    <p:sldId id="328" r:id="rId5"/>
    <p:sldId id="595" r:id="rId6"/>
    <p:sldId id="340" r:id="rId7"/>
    <p:sldId id="596" r:id="rId8"/>
    <p:sldId id="582" r:id="rId9"/>
    <p:sldId id="597" r:id="rId10"/>
    <p:sldId id="379" r:id="rId11"/>
    <p:sldId id="270" r:id="rId12"/>
    <p:sldId id="547" r:id="rId13"/>
    <p:sldId id="286" r:id="rId14"/>
    <p:sldId id="559" r:id="rId15"/>
    <p:sldId id="581" r:id="rId16"/>
    <p:sldId id="555" r:id="rId17"/>
    <p:sldId id="532" r:id="rId18"/>
    <p:sldId id="598" r:id="rId19"/>
    <p:sldId id="599" r:id="rId20"/>
    <p:sldId id="589" r:id="rId21"/>
    <p:sldId id="600" r:id="rId22"/>
    <p:sldId id="556" r:id="rId23"/>
    <p:sldId id="553" r:id="rId24"/>
    <p:sldId id="499" r:id="rId25"/>
    <p:sldId id="546" r:id="rId26"/>
    <p:sldId id="495" r:id="rId27"/>
    <p:sldId id="496" r:id="rId28"/>
    <p:sldId id="557" r:id="rId29"/>
    <p:sldId id="560" r:id="rId30"/>
    <p:sldId id="561" r:id="rId31"/>
    <p:sldId id="562" r:id="rId32"/>
    <p:sldId id="563" r:id="rId33"/>
    <p:sldId id="510" r:id="rId34"/>
    <p:sldId id="525" r:id="rId35"/>
    <p:sldId id="522" r:id="rId36"/>
    <p:sldId id="601" r:id="rId37"/>
    <p:sldId id="393" r:id="rId38"/>
    <p:sldId id="394" r:id="rId39"/>
    <p:sldId id="396" r:id="rId40"/>
    <p:sldId id="415" r:id="rId41"/>
    <p:sldId id="414" r:id="rId42"/>
    <p:sldId id="409" r:id="rId43"/>
    <p:sldId id="413" r:id="rId44"/>
    <p:sldId id="418" r:id="rId45"/>
    <p:sldId id="423" r:id="rId46"/>
    <p:sldId id="419" r:id="rId47"/>
    <p:sldId id="420" r:id="rId48"/>
    <p:sldId id="422" r:id="rId49"/>
    <p:sldId id="421" r:id="rId50"/>
    <p:sldId id="397" r:id="rId51"/>
    <p:sldId id="399" r:id="rId52"/>
    <p:sldId id="400" r:id="rId53"/>
    <p:sldId id="411" r:id="rId54"/>
    <p:sldId id="412" r:id="rId55"/>
    <p:sldId id="401" r:id="rId56"/>
    <p:sldId id="402" r:id="rId57"/>
    <p:sldId id="403" r:id="rId58"/>
    <p:sldId id="405" r:id="rId59"/>
    <p:sldId id="404" r:id="rId60"/>
    <p:sldId id="407" r:id="rId61"/>
    <p:sldId id="406" r:id="rId62"/>
    <p:sldId id="280" r:id="rId63"/>
    <p:sldId id="427" r:id="rId64"/>
    <p:sldId id="593" r:id="rId65"/>
    <p:sldId id="594" r:id="rId66"/>
    <p:sldId id="416" r:id="rId67"/>
    <p:sldId id="424" r:id="rId68"/>
    <p:sldId id="585" r:id="rId69"/>
    <p:sldId id="430" r:id="rId70"/>
    <p:sldId id="431" r:id="rId71"/>
    <p:sldId id="408" r:id="rId72"/>
    <p:sldId id="429" r:id="rId73"/>
    <p:sldId id="428" r:id="rId74"/>
    <p:sldId id="321" r:id="rId75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3F0C"/>
    <a:srgbClr val="EFE0A0"/>
    <a:srgbClr val="E9EDF4"/>
    <a:srgbClr val="D0D8E8"/>
    <a:srgbClr val="3399FF"/>
    <a:srgbClr val="DB820B"/>
    <a:srgbClr val="DA8F0B"/>
    <a:srgbClr val="FF9900"/>
    <a:srgbClr val="CC3300"/>
    <a:srgbClr val="D6E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C85F91-0209-4EF9-B006-A9D4D93EBB7A}" v="3" dt="2022-06-08T10:29:19.5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7" autoAdjust="0"/>
    <p:restoredTop sz="77233" autoAdjust="0"/>
  </p:normalViewPr>
  <p:slideViewPr>
    <p:cSldViewPr showGuides="1">
      <p:cViewPr varScale="1">
        <p:scale>
          <a:sx n="64" d="100"/>
          <a:sy n="64" d="100"/>
        </p:scale>
        <p:origin x="162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3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340"/>
    </p:cViewPr>
  </p:sorterViewPr>
  <p:notesViewPr>
    <p:cSldViewPr showGuides="1">
      <p:cViewPr varScale="1">
        <p:scale>
          <a:sx n="56" d="100"/>
          <a:sy n="56" d="100"/>
        </p:scale>
        <p:origin x="2600" y="4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A70FFBEA-A2C0-40B2-981A-40B6EF9D1A81}" type="datetimeFigureOut">
              <a:rPr lang="de-DE" smtClean="0"/>
              <a:pPr/>
              <a:t>09.06.2022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7EA4A06-14A4-470D-AC98-D77B8E73566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357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985472B4-A8F5-4AAC-8AF9-E73AECEF49A5}" type="datetimeFigureOut">
              <a:rPr lang="de-DE" smtClean="0"/>
              <a:pPr/>
              <a:t>09.06.2022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91EBFD06-840E-465F-BEE3-A3A19D45DCF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89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>
            <a:extLst>
              <a:ext uri="{FF2B5EF4-FFF2-40B4-BE49-F238E27FC236}">
                <a16:creationId xmlns:a16="http://schemas.microsoft.com/office/drawing/2014/main" id="{353D9E1C-119D-4689-A420-777F254F30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Notizenplatzhalter 2">
            <a:extLst>
              <a:ext uri="{FF2B5EF4-FFF2-40B4-BE49-F238E27FC236}">
                <a16:creationId xmlns:a16="http://schemas.microsoft.com/office/drawing/2014/main" id="{78E39177-38AA-4341-9752-ABFD8AA14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748953-A837-486B-A781-5FDB779F2C61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69BFD9-9C96-468C-8100-AA04B5299698}" type="slidenum">
              <a:rPr lang="de-DE" sz="1200" smtClean="0">
                <a:solidFill>
                  <a:prstClr val="black"/>
                </a:solidFill>
                <a:latin typeface="Calibri"/>
                <a:cs typeface="+mn-cs"/>
              </a:rPr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lang="de-DE" sz="12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5C46852-7AE6-4CDE-A02B-A6D2CA4457E2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784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>
            <a:extLst>
              <a:ext uri="{FF2B5EF4-FFF2-40B4-BE49-F238E27FC236}">
                <a16:creationId xmlns:a16="http://schemas.microsoft.com/office/drawing/2014/main" id="{B7A041A5-B88A-4D39-8BA0-CC746040FD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Notizenplatzhalter 2">
            <a:extLst>
              <a:ext uri="{FF2B5EF4-FFF2-40B4-BE49-F238E27FC236}">
                <a16:creationId xmlns:a16="http://schemas.microsoft.com/office/drawing/2014/main" id="{FB3CEAD5-6A80-4360-87FD-187287817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F1CFFB-C4A5-4BAE-B427-3D710B7D296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E400AA-1C54-4E7D-BB17-767BBD19565E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FBB-8E2D-4D6B-930C-F6029CA5589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182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>
            <a:extLst>
              <a:ext uri="{FF2B5EF4-FFF2-40B4-BE49-F238E27FC236}">
                <a16:creationId xmlns:a16="http://schemas.microsoft.com/office/drawing/2014/main" id="{B7A041A5-B88A-4D39-8BA0-CC746040FD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Notizenplatzhalter 2">
            <a:extLst>
              <a:ext uri="{FF2B5EF4-FFF2-40B4-BE49-F238E27FC236}">
                <a16:creationId xmlns:a16="http://schemas.microsoft.com/office/drawing/2014/main" id="{FB3CEAD5-6A80-4360-87FD-187287817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F1CFFB-C4A5-4BAE-B427-3D710B7D296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E400AA-1C54-4E7D-BB17-767BBD19565E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FBB-8E2D-4D6B-930C-F6029CA5589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461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>
            <a:extLst>
              <a:ext uri="{FF2B5EF4-FFF2-40B4-BE49-F238E27FC236}">
                <a16:creationId xmlns:a16="http://schemas.microsoft.com/office/drawing/2014/main" id="{B7A041A5-B88A-4D39-8BA0-CC746040FD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Notizenplatzhalter 2">
            <a:extLst>
              <a:ext uri="{FF2B5EF4-FFF2-40B4-BE49-F238E27FC236}">
                <a16:creationId xmlns:a16="http://schemas.microsoft.com/office/drawing/2014/main" id="{FB3CEAD5-6A80-4360-87FD-187287817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F1CFFB-C4A5-4BAE-B427-3D710B7D296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E400AA-1C54-4E7D-BB17-767BBD19565E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FBB-8E2D-4D6B-930C-F6029CA5589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079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lienbildplatzhalter 1">
            <a:extLst>
              <a:ext uri="{FF2B5EF4-FFF2-40B4-BE49-F238E27FC236}">
                <a16:creationId xmlns:a16="http://schemas.microsoft.com/office/drawing/2014/main" id="{B04DA3A9-4CB1-4753-B208-6A1DA22208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9155" name="Notizenplatzhalter 2">
            <a:extLst>
              <a:ext uri="{FF2B5EF4-FFF2-40B4-BE49-F238E27FC236}">
                <a16:creationId xmlns:a16="http://schemas.microsoft.com/office/drawing/2014/main" id="{8DF9A11B-CC1F-4DE7-9798-269FB36A02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DDFABE-2873-423F-8CDD-7C83B1B6C3B8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7F330-70C9-4AB4-A62A-49F01036A95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8235678-330E-45A3-B507-A6610768CD1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lienbildplatzhalter 1">
            <a:extLst>
              <a:ext uri="{FF2B5EF4-FFF2-40B4-BE49-F238E27FC236}">
                <a16:creationId xmlns:a16="http://schemas.microsoft.com/office/drawing/2014/main" id="{E14FE59B-CC76-48E5-8C34-7E9D31FFC5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1203" name="Notizenplatzhalter 2">
            <a:extLst>
              <a:ext uri="{FF2B5EF4-FFF2-40B4-BE49-F238E27FC236}">
                <a16:creationId xmlns:a16="http://schemas.microsoft.com/office/drawing/2014/main" id="{B71A36B6-60F8-49E9-886B-D5CAE82279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4DB270C-4F41-41EA-84A3-537E0C27DCCD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A2162-94A3-479A-91B8-E75238AF897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>
            <a:extLst>
              <a:ext uri="{FF2B5EF4-FFF2-40B4-BE49-F238E27FC236}">
                <a16:creationId xmlns:a16="http://schemas.microsoft.com/office/drawing/2014/main" id="{D21BDE0E-1482-443B-9EAB-65A95F57F0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3251" name="Notizenplatzhalter 2">
            <a:extLst>
              <a:ext uri="{FF2B5EF4-FFF2-40B4-BE49-F238E27FC236}">
                <a16:creationId xmlns:a16="http://schemas.microsoft.com/office/drawing/2014/main" id="{D7304F70-4D10-474B-B045-53985F8192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0EC8FEF-AF9F-45CE-8243-076D7EC5130E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82058-C230-4816-804C-EC55F7968F6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bildplatzhalter 1">
            <a:extLst>
              <a:ext uri="{FF2B5EF4-FFF2-40B4-BE49-F238E27FC236}">
                <a16:creationId xmlns:a16="http://schemas.microsoft.com/office/drawing/2014/main" id="{B66FB486-CC05-4BD4-B120-9FC4029A96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6323" name="Notizenplatzhalter 2">
            <a:extLst>
              <a:ext uri="{FF2B5EF4-FFF2-40B4-BE49-F238E27FC236}">
                <a16:creationId xmlns:a16="http://schemas.microsoft.com/office/drawing/2014/main" id="{1BB4E177-FF3D-4BCE-B487-84512F0A9B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961C97-083C-4C15-A63B-BA6BCBCEF931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BFE4A-1B89-471A-BAE0-2FA78C2EBB5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lienbildplatzhalter 1">
            <a:extLst>
              <a:ext uri="{FF2B5EF4-FFF2-40B4-BE49-F238E27FC236}">
                <a16:creationId xmlns:a16="http://schemas.microsoft.com/office/drawing/2014/main" id="{460124D7-AAB7-434A-A309-E924BC9791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8371" name="Notizenplatzhalter 2">
            <a:extLst>
              <a:ext uri="{FF2B5EF4-FFF2-40B4-BE49-F238E27FC236}">
                <a16:creationId xmlns:a16="http://schemas.microsoft.com/office/drawing/2014/main" id="{41B2A8ED-E869-4821-BDEA-5E0E03DAFC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B0A8FD2-CFA9-4C08-8247-6D9890C45029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916D23-C6F6-41E1-B66D-FBA57B1A7E0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lienbildplatzhalter 1">
            <a:extLst>
              <a:ext uri="{FF2B5EF4-FFF2-40B4-BE49-F238E27FC236}">
                <a16:creationId xmlns:a16="http://schemas.microsoft.com/office/drawing/2014/main" id="{61C93002-52CA-402F-A6B7-CC972910B4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0419" name="Notizenplatzhalter 2">
            <a:extLst>
              <a:ext uri="{FF2B5EF4-FFF2-40B4-BE49-F238E27FC236}">
                <a16:creationId xmlns:a16="http://schemas.microsoft.com/office/drawing/2014/main" id="{0D8530A4-7A51-478F-924B-60C7BAF17C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57F99F9-A821-4564-93DB-812EDC3892D1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FF62C1-B97C-4DCF-BAB5-DFA4D1757BA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EB947E3-10AF-49A3-A2FC-D70881E770D1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lienbildplatzhalter 1">
            <a:extLst>
              <a:ext uri="{FF2B5EF4-FFF2-40B4-BE49-F238E27FC236}">
                <a16:creationId xmlns:a16="http://schemas.microsoft.com/office/drawing/2014/main" id="{CCA169DA-CAA4-4674-B6E5-FF68777664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6563" name="Notizenplatzhalter 2">
            <a:extLst>
              <a:ext uri="{FF2B5EF4-FFF2-40B4-BE49-F238E27FC236}">
                <a16:creationId xmlns:a16="http://schemas.microsoft.com/office/drawing/2014/main" id="{EF01C760-D8DB-4150-9CBE-505111D308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05A220-A9BD-464E-BD54-D2E7686E561D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E372D-7FE6-4C4E-9128-FA58ABE4B4D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>
            <a:extLst>
              <a:ext uri="{FF2B5EF4-FFF2-40B4-BE49-F238E27FC236}">
                <a16:creationId xmlns:a16="http://schemas.microsoft.com/office/drawing/2014/main" id="{FE981F6C-FB08-4C3D-9E4E-2572AA07C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1" name="Notizenplatzhalter 2">
            <a:extLst>
              <a:ext uri="{FF2B5EF4-FFF2-40B4-BE49-F238E27FC236}">
                <a16:creationId xmlns:a16="http://schemas.microsoft.com/office/drawing/2014/main" id="{8CBAF8EF-32FC-4F62-8A3D-487541494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BD6268-7069-48A7-ADE5-D838A8466811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3BFDB-17B6-4A3B-A1FD-EA7283C72BF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DE00FC-A3FD-425D-BBD1-02AC8518024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lienbildplatzhalter 1">
            <a:extLst>
              <a:ext uri="{FF2B5EF4-FFF2-40B4-BE49-F238E27FC236}">
                <a16:creationId xmlns:a16="http://schemas.microsoft.com/office/drawing/2014/main" id="{AEFD5387-6C44-4759-8EC2-DBDD02D848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683" name="Notizenplatzhalter 2">
            <a:extLst>
              <a:ext uri="{FF2B5EF4-FFF2-40B4-BE49-F238E27FC236}">
                <a16:creationId xmlns:a16="http://schemas.microsoft.com/office/drawing/2014/main" id="{F6A03A3F-8C97-42AD-9AB4-0BD159296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00BCCF-7EB7-4DAC-B284-22829C9E2F1A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37F607F-D0A6-4F0E-973D-B2170A51B651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24F85-5261-4E4D-BC28-BBD3022469E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lienbildplatzhalter 1">
            <a:extLst>
              <a:ext uri="{FF2B5EF4-FFF2-40B4-BE49-F238E27FC236}">
                <a16:creationId xmlns:a16="http://schemas.microsoft.com/office/drawing/2014/main" id="{730210C0-25EE-4E2D-AD7F-1111FB547D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4755" name="Notizenplatzhalter 2">
            <a:extLst>
              <a:ext uri="{FF2B5EF4-FFF2-40B4-BE49-F238E27FC236}">
                <a16:creationId xmlns:a16="http://schemas.microsoft.com/office/drawing/2014/main" id="{12737819-6CF8-4CDC-A560-F421EC389C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EF0474-EE20-4855-A4A0-84D05E73CA75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0E21B9C-2581-4C1E-802D-8D4BCF45D7F0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F8FF83-2337-48EF-9B4E-3FF3E27F288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lienbildplatzhalter 1">
            <a:extLst>
              <a:ext uri="{FF2B5EF4-FFF2-40B4-BE49-F238E27FC236}">
                <a16:creationId xmlns:a16="http://schemas.microsoft.com/office/drawing/2014/main" id="{FC0E3BCB-916D-4E9F-BE47-852965ACB6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1139" name="Notizenplatzhalter 2">
            <a:extLst>
              <a:ext uri="{FF2B5EF4-FFF2-40B4-BE49-F238E27FC236}">
                <a16:creationId xmlns:a16="http://schemas.microsoft.com/office/drawing/2014/main" id="{A889ED4B-B91C-4996-AAD9-6C68DA9EAC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F6ABB52-2372-4260-A840-200C105E6793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6750A4-45DE-4727-B8B4-0D7C0B78003C}" type="slidenum">
              <a:rPr lang="de-DE" sz="1200" smtClean="0">
                <a:solidFill>
                  <a:prstClr val="black"/>
                </a:solidFill>
                <a:latin typeface="Calibri"/>
                <a:cs typeface="+mn-cs"/>
              </a:rPr>
              <a:pPr defTabSz="91440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lang="de-DE" sz="12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62A18F4-2AC4-4695-9EA2-3E1A30AC247C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104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Im Fokus stehen die </a:t>
            </a:r>
            <a:r>
              <a:rPr lang="de-DE" b="1" dirty="0"/>
              <a:t>Veränderungen</a:t>
            </a:r>
            <a:r>
              <a:rPr lang="de-DE" dirty="0"/>
              <a:t> des KLP </a:t>
            </a:r>
            <a:r>
              <a:rPr lang="de-DE" dirty="0" err="1"/>
              <a:t>GOSt</a:t>
            </a:r>
            <a:r>
              <a:rPr lang="de-DE" dirty="0"/>
              <a:t> 2022 gegenüber 2013.</a:t>
            </a:r>
          </a:p>
          <a:p>
            <a:r>
              <a:rPr lang="de-DE" dirty="0"/>
              <a:t>Was ist neu? Was ist anders? Welche Konsequenzen ergeben sich daraus?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43961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altLang="de-DE" sz="1200" dirty="0"/>
              <a:t>Vereinheitlichung der Rahmenbedingungen für Naturwissenschaften notwendig!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altLang="de-DE" b="1" dirty="0"/>
              <a:t>Neue KLP </a:t>
            </a:r>
            <a:r>
              <a:rPr lang="de-DE" altLang="de-DE" b="1" dirty="0" err="1"/>
              <a:t>GOSt</a:t>
            </a:r>
            <a:r>
              <a:rPr lang="de-DE" altLang="de-DE" b="1" dirty="0"/>
              <a:t> Biologie, Chemie, Physik zur Umsetzung der Bildungsstandards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altLang="de-DE" b="1" dirty="0"/>
              <a:t>Vollständige Überarbeitung in Biologie notwendig!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Die BISTAS sind in Biologie stark konkretisiert, dadurch wird der fachinhaltliche Spielraum für KKE-Formulierung deutlich begrenzt.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04872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1" dirty="0"/>
              <a:t>Veränderungen</a:t>
            </a:r>
            <a:r>
              <a:rPr lang="de-DE" dirty="0"/>
              <a:t> vom KLP </a:t>
            </a:r>
            <a:r>
              <a:rPr lang="de-DE" dirty="0" err="1"/>
              <a:t>GOSt</a:t>
            </a:r>
            <a:r>
              <a:rPr lang="de-DE" dirty="0"/>
              <a:t> 2013 zum KLP </a:t>
            </a:r>
            <a:r>
              <a:rPr lang="de-DE" dirty="0" err="1"/>
              <a:t>GOSt</a:t>
            </a:r>
            <a:r>
              <a:rPr lang="de-DE" dirty="0"/>
              <a:t> 2022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Benennungen der Inhaltsfelder aus KLP </a:t>
            </a:r>
            <a:r>
              <a:rPr lang="de-DE" dirty="0" err="1"/>
              <a:t>GOSt</a:t>
            </a:r>
            <a:r>
              <a:rPr lang="de-DE" dirty="0"/>
              <a:t> 2013 beibehalten, anderer Zuschnitt der Inhaltsfelder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30840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dirty="0"/>
              <a:t>Kernlehrpläne beziehen sich auf ca. 75 % der Unterrichtszeit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50612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Die Angaben zu den möglichen Unterrichtsstunden sind vorläufig und werden sich vermutlich noch verändern bei der weiteren Planung der </a:t>
            </a:r>
            <a:r>
              <a:rPr lang="de-DE" dirty="0" err="1"/>
              <a:t>SiLP</a:t>
            </a:r>
            <a:r>
              <a:rPr lang="de-DE" dirty="0"/>
              <a:t> bzw. KUV.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Bei den Unterrichtsstunden </a:t>
            </a:r>
            <a:r>
              <a:rPr lang="de-DE" dirty="0" err="1"/>
              <a:t>GenEvo</a:t>
            </a:r>
            <a:r>
              <a:rPr lang="de-DE" dirty="0"/>
              <a:t> könnte im LK noch eine Verschiebung von Gen zu Evo sinnvoll werden.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74792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Aus der Verteilung der Unterrichtsstunden geht deutlich hervor, dass keines der Inhaltsfelder </a:t>
            </a:r>
            <a:r>
              <a:rPr lang="de-DE" i="1" dirty="0"/>
              <a:t>in einem Halbjahr </a:t>
            </a:r>
            <a:r>
              <a:rPr lang="de-DE" dirty="0"/>
              <a:t>zu unterrichten ist. </a:t>
            </a:r>
          </a:p>
          <a:p>
            <a:r>
              <a:rPr lang="de-DE" b="1" dirty="0"/>
              <a:t>Inhaltsfeld ungleich Halbjahr!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87572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1" dirty="0"/>
              <a:t>EF ist als Gelenkstelle zwischen Klasse 10 (G9) und Q-Phase zu unterrichten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8635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>
            <a:extLst>
              <a:ext uri="{FF2B5EF4-FFF2-40B4-BE49-F238E27FC236}">
                <a16:creationId xmlns:a16="http://schemas.microsoft.com/office/drawing/2014/main" id="{B7A041A5-B88A-4D39-8BA0-CC746040FD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Notizenplatzhalter 2">
            <a:extLst>
              <a:ext uri="{FF2B5EF4-FFF2-40B4-BE49-F238E27FC236}">
                <a16:creationId xmlns:a16="http://schemas.microsoft.com/office/drawing/2014/main" id="{FB3CEAD5-6A80-4360-87FD-187287817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F1CFFB-C4A5-4BAE-B427-3D710B7D296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E400AA-1C54-4E7D-BB17-767BBD19565E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FBB-8E2D-4D6B-930C-F6029CA5589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3624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Beispiele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dirty="0"/>
              <a:t>Kompartimentierung und Endosymbiontentheorie für IF </a:t>
            </a:r>
            <a:r>
              <a:rPr lang="de-DE" b="0" dirty="0" err="1"/>
              <a:t>GenEvo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71081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0" dirty="0"/>
              <a:t>Beispiele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dirty="0"/>
              <a:t>Aufbau von Mitochondrien und Chloroplasten für Stoffwechselphysiologie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7338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Beispiele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Familienstammbäume, Mitose, Meiose, Zellzyklus für Genetik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05245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Beispiele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Biochemische Grundlagen für Stoffwechselphysiologie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61992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Beispiele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Transportproteine für Neurobiologie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70483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Beispiele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Enzyme für Stoffwechselphysiologie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69825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68051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Auf Bedeutung der Inhaltlichen Schwerpunkte und Aspekte hinweisen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Der große Detaillierungsgrad erzeugt Sicherheit als fachliche Grundlage für das eigene didaktische Handeln.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Die fachinhaltliche Tiefe und Bezüge werden angelegt.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Da die Aspekte nicht in den konkretisierten Kompetenzerwartungen wiederholt werden, ist die Beachtung der Begriffe bei der Umsetzung im Unterricht essentiell.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5781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>
                <a:solidFill>
                  <a:srgbClr val="FF0000"/>
                </a:solidFill>
              </a:rPr>
              <a:t>Ein Beispiel für die Progression im Kompetenzbereich Bewertung ist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1" dirty="0">
                <a:solidFill>
                  <a:srgbClr val="FF0000"/>
                </a:solidFill>
              </a:rPr>
              <a:t>B7 EF: </a:t>
            </a:r>
            <a:r>
              <a:rPr lang="de-DE" sz="12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wenden Bewertungskriterien unter Beachtung von Normen und Werten an,</a:t>
            </a: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b="1" dirty="0">
              <a:solidFill>
                <a:srgbClr val="FF0000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1" dirty="0">
                <a:solidFill>
                  <a:srgbClr val="FF0000"/>
                </a:solidFill>
              </a:rPr>
              <a:t>B7 Q-Phase: </a:t>
            </a:r>
            <a:r>
              <a:rPr lang="de-DE" sz="12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stellen Bewertungskriterien auf, auch unter Berücksichtigung außerfachlicher Aspekte,</a:t>
            </a:r>
            <a:endParaRPr lang="de-DE" sz="1200" dirty="0"/>
          </a:p>
          <a:p>
            <a:pPr marL="0" indent="0">
              <a:buFont typeface="Arial" panose="020B0604020202020204" pitchFamily="34" charset="0"/>
              <a:buNone/>
            </a:pP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36470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/>
              <a:t>Im KLP </a:t>
            </a:r>
            <a:r>
              <a:rPr lang="de-DE" sz="1200" dirty="0" err="1"/>
              <a:t>GOSt</a:t>
            </a:r>
            <a:r>
              <a:rPr lang="de-DE" sz="1200" dirty="0"/>
              <a:t> sind </a:t>
            </a:r>
            <a:r>
              <a:rPr lang="de-DE" sz="1200" i="1" dirty="0"/>
              <a:t>ausgewählte Beiträge</a:t>
            </a:r>
            <a:r>
              <a:rPr lang="de-DE" sz="1200" dirty="0"/>
              <a:t> zu den Basiskonzepten exemplarisch angegeben.</a:t>
            </a:r>
          </a:p>
          <a:p>
            <a:endParaRPr lang="de-DE" sz="1200" dirty="0"/>
          </a:p>
          <a:p>
            <a:r>
              <a:rPr lang="de-DE" sz="1200" dirty="0"/>
              <a:t>Damit steht die Ausrichtung des Unterrichts in Bezug auf die Anwendung der Basiskonzepte in der </a:t>
            </a:r>
            <a:r>
              <a:rPr lang="de-DE" sz="1200" b="1" dirty="0"/>
              <a:t>Verantwortung der Lehrkraft</a:t>
            </a:r>
            <a:r>
              <a:rPr lang="de-DE" sz="1200" dirty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3616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>
            <a:extLst>
              <a:ext uri="{FF2B5EF4-FFF2-40B4-BE49-F238E27FC236}">
                <a16:creationId xmlns:a16="http://schemas.microsoft.com/office/drawing/2014/main" id="{74EE1AE7-D69D-4117-985E-CEAE642B1A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7" name="Notizenplatzhalter 2">
            <a:extLst>
              <a:ext uri="{FF2B5EF4-FFF2-40B4-BE49-F238E27FC236}">
                <a16:creationId xmlns:a16="http://schemas.microsoft.com/office/drawing/2014/main" id="{7C489999-54A2-4778-8544-8522917350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5BBB8B-877E-4C8E-A4F5-5CD219534A4F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55E67-03DF-43D6-825D-E55BD233BAD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/>
              <a:t>Der Kompetenzbereich </a:t>
            </a:r>
            <a:r>
              <a:rPr lang="de-DE" sz="1200" dirty="0">
                <a:solidFill>
                  <a:schemeClr val="tx1"/>
                </a:solidFill>
              </a:rPr>
              <a:t>„Kommunikation“ wird genau wie im KLP Sekundarstufe I nicht konkretisiert, sondern bezieht sich inhaltsfeldübergreifend auf alle konkretisierten </a:t>
            </a:r>
            <a:r>
              <a:rPr lang="de-DE" sz="1200" dirty="0"/>
              <a:t>Kompetenzerwartungen. 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53907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3521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71967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Bedeutung der ÜKE</a:t>
            </a:r>
            <a:r>
              <a:rPr lang="de-DE" dirty="0"/>
              <a:t> hervorheben (deutliche Veränderung zum KLP </a:t>
            </a:r>
            <a:r>
              <a:rPr lang="de-DE" dirty="0" err="1"/>
              <a:t>GOSt</a:t>
            </a:r>
            <a:r>
              <a:rPr lang="de-DE" dirty="0"/>
              <a:t> 2013)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Aufgrund des hohen Konkretionsgrades der übergeordneten Kompetenzerwartungen sind sie in ihren Anwendungen prüfungsrelevant.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82170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/>
              <a:t>Im KLP </a:t>
            </a:r>
            <a:r>
              <a:rPr lang="de-DE" sz="1200" dirty="0" err="1"/>
              <a:t>GOSt</a:t>
            </a:r>
            <a:r>
              <a:rPr lang="de-DE" sz="1200" dirty="0"/>
              <a:t> sind </a:t>
            </a:r>
            <a:r>
              <a:rPr lang="de-DE" sz="1200" i="1" dirty="0"/>
              <a:t>ausgewählte Beiträge</a:t>
            </a:r>
            <a:r>
              <a:rPr lang="de-DE" sz="1200" dirty="0"/>
              <a:t> zu den Basiskonzepten exemplarisch angegeben.</a:t>
            </a:r>
          </a:p>
          <a:p>
            <a:endParaRPr lang="de-DE" sz="1200" dirty="0"/>
          </a:p>
          <a:p>
            <a:r>
              <a:rPr lang="de-DE" sz="1200" dirty="0"/>
              <a:t>Damit steht die Ausrichtung des Unterrichts in Bezug auf die Anwendung der Basiskonzepte in der </a:t>
            </a:r>
            <a:r>
              <a:rPr lang="de-DE" sz="1200" b="1" dirty="0"/>
              <a:t>Verantwortung der Lehrkraft</a:t>
            </a:r>
            <a:r>
              <a:rPr lang="de-DE" sz="1200" dirty="0"/>
              <a:t>.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58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17104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59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25726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6">
            <a:extLst>
              <a:ext uri="{FF2B5EF4-FFF2-40B4-BE49-F238E27FC236}">
                <a16:creationId xmlns:a16="http://schemas.microsoft.com/office/drawing/2014/main" id="{97343B95-B30B-4D84-A346-87A5E5151F7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0DB87B1-BDCF-4334-A019-2D4FEAD4FEA8}" type="slidenum">
              <a:rPr lang="de-DE" altLang="de-DE" sz="1400" smtClean="0">
                <a:ea typeface="Noto Sans CJK SC Regular"/>
                <a:cs typeface="DejaVu Sans"/>
              </a:rPr>
              <a:pPr>
                <a:spcBef>
                  <a:spcPct val="0"/>
                </a:spcBef>
              </a:pPr>
              <a:t>60</a:t>
            </a:fld>
            <a:endParaRPr lang="de-DE" altLang="de-DE" sz="1400">
              <a:ea typeface="Noto Sans CJK SC Regular"/>
              <a:cs typeface="DejaVu Sans"/>
            </a:endParaRPr>
          </a:p>
        </p:txBody>
      </p:sp>
      <p:sp>
        <p:nvSpPr>
          <p:cNvPr id="133123" name="Rectangle 1">
            <a:extLst>
              <a:ext uri="{FF2B5EF4-FFF2-40B4-BE49-F238E27FC236}">
                <a16:creationId xmlns:a16="http://schemas.microsoft.com/office/drawing/2014/main" id="{977E2EBA-60E0-4954-A9E2-7DAF64A3F6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4063"/>
            <a:ext cx="4964112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24" name="Rectangle 2">
            <a:extLst>
              <a:ext uri="{FF2B5EF4-FFF2-40B4-BE49-F238E27FC236}">
                <a16:creationId xmlns:a16="http://schemas.microsoft.com/office/drawing/2014/main" id="{3A1FD81D-8DAA-4C45-8942-E4B98C1D7A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61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88196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Aufgaben der Fachschaft sowie die Verbindlichkeit der Entscheidungen der Fachschaft zur Umsetzung des KLP im </a:t>
            </a:r>
            <a:r>
              <a:rPr lang="de-DE" dirty="0" err="1"/>
              <a:t>SiLP</a:t>
            </a:r>
            <a:r>
              <a:rPr lang="de-DE" dirty="0"/>
              <a:t> verdeutlichen: Wo endet die didaktische Freiheit?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64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11365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65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7209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>
            <a:extLst>
              <a:ext uri="{FF2B5EF4-FFF2-40B4-BE49-F238E27FC236}">
                <a16:creationId xmlns:a16="http://schemas.microsoft.com/office/drawing/2014/main" id="{1F5D498A-4346-478C-8F8A-0EEAFACAF2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Notizenplatzhalter 2">
            <a:extLst>
              <a:ext uri="{FF2B5EF4-FFF2-40B4-BE49-F238E27FC236}">
                <a16:creationId xmlns:a16="http://schemas.microsoft.com/office/drawing/2014/main" id="{8A312019-27F2-4327-B52A-13F6D0ECE0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69D647-1224-4A78-825B-DC17A6C2FEF9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E803DC7-CD31-4028-8A99-DEE0144B6E42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93457-A125-438C-857A-47A265BA8BE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67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7751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68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75134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69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15285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70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70442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71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24667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pPr/>
              <a:t>72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0844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>
            <a:extLst>
              <a:ext uri="{FF2B5EF4-FFF2-40B4-BE49-F238E27FC236}">
                <a16:creationId xmlns:a16="http://schemas.microsoft.com/office/drawing/2014/main" id="{CAC53C9F-A0A0-473D-9DF5-9B9E939748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7891" name="Notizenplatzhalter 2">
            <a:extLst>
              <a:ext uri="{FF2B5EF4-FFF2-40B4-BE49-F238E27FC236}">
                <a16:creationId xmlns:a16="http://schemas.microsoft.com/office/drawing/2014/main" id="{C8379EB7-D858-4E0D-A053-3036FCE91E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1B8E67D-2F8B-4360-8405-EB107A56FE7D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A8E23D-646F-4DAE-930D-5D00E282100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E760266-5BFE-427A-989A-11748648B283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>
            <a:extLst>
              <a:ext uri="{FF2B5EF4-FFF2-40B4-BE49-F238E27FC236}">
                <a16:creationId xmlns:a16="http://schemas.microsoft.com/office/drawing/2014/main" id="{597691EB-4126-49A5-8F13-8B5AC599B60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/>
            </a:pPr>
            <a:fld id="{A4F2E1F7-E7BB-4D4E-8C92-ADA007ED5A81}" type="slidenum">
              <a:rPr kumimoji="0" lang="de-DE" alt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SC Regular"/>
                <a:cs typeface="DejaVu Sans"/>
              </a:rPr>
              <a:pPr marL="0" marR="0" lvl="0" indent="0" algn="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/>
              </a:pPr>
              <a:t>11</a:t>
            </a:fld>
            <a:endParaRPr kumimoji="0" lang="de-DE" alt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Noto Sans CJK SC Regular"/>
              <a:cs typeface="DejaVu Sans"/>
            </a:endParaRPr>
          </a:p>
        </p:txBody>
      </p:sp>
      <p:sp>
        <p:nvSpPr>
          <p:cNvPr id="41987" name="Rectangle 1">
            <a:extLst>
              <a:ext uri="{FF2B5EF4-FFF2-40B4-BE49-F238E27FC236}">
                <a16:creationId xmlns:a16="http://schemas.microsoft.com/office/drawing/2014/main" id="{7322C580-1471-40FA-820D-9E58F637EB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54063"/>
            <a:ext cx="4964112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6E0D0B2A-AC5C-4497-A40A-938D3EC755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bildplatzhalter 1">
            <a:extLst>
              <a:ext uri="{FF2B5EF4-FFF2-40B4-BE49-F238E27FC236}">
                <a16:creationId xmlns:a16="http://schemas.microsoft.com/office/drawing/2014/main" id="{1FBD1131-ECAF-48AA-9F66-06B0E0328B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6083" name="Notizenplatzhalter 2">
            <a:extLst>
              <a:ext uri="{FF2B5EF4-FFF2-40B4-BE49-F238E27FC236}">
                <a16:creationId xmlns:a16="http://schemas.microsoft.com/office/drawing/2014/main" id="{76E58316-5CD8-46D7-82AF-06085DBAB5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30767A6-3A64-425E-9BB5-C0F74D7D0496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/>
            </a:pPr>
            <a:fld id="{A381B459-157B-41EE-BFA6-24E0DF5D5B9A}" type="slidenum">
              <a:rPr kumimoji="0" lang="de-DE" alt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/>
              </a:pPr>
              <a:t>14</a:t>
            </a:fld>
            <a:endParaRPr kumimoji="0" lang="de-DE" alt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lienbildplatzhalter 1">
            <a:extLst>
              <a:ext uri="{FF2B5EF4-FFF2-40B4-BE49-F238E27FC236}">
                <a16:creationId xmlns:a16="http://schemas.microsoft.com/office/drawing/2014/main" id="{B04DA3A9-4CB1-4753-B208-6A1DA22208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9155" name="Notizenplatzhalter 2">
            <a:extLst>
              <a:ext uri="{FF2B5EF4-FFF2-40B4-BE49-F238E27FC236}">
                <a16:creationId xmlns:a16="http://schemas.microsoft.com/office/drawing/2014/main" id="{8DF9A11B-CC1F-4DE7-9798-269FB36A02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DDFABE-2873-423F-8CDD-7C83B1B6C3B8}"/>
              </a:ext>
            </a:extLst>
          </p:cNvPr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7F330-70C9-4AB4-A62A-49F01036A95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8235678-330E-45A3-B507-A6610768CD10}"/>
              </a:ext>
            </a:extLst>
          </p:cNvPr>
          <p:cNvSpPr>
            <a:spLocks noGrp="1"/>
          </p:cNvSpPr>
          <p:nvPr>
            <p:ph type="dt" sz="quarter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301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GOSt Biologie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GOSt für die Fächer Biologie, Chemie und Physik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60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8"/>
            <a:ext cx="82296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GOSt Biologie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GOSt für die Fächer Biologie, Chemie und Physik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80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700809"/>
            <a:ext cx="2057400" cy="424847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9"/>
            <a:ext cx="60198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GOSt Biologie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GOSt für die Fächer Biologie, Chemie und Physik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282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275279-24B7-4C73-A0DC-3501F81E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" y="6237288"/>
            <a:ext cx="2952750" cy="501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61D7F7-B447-458A-B83B-278088F7D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59113" y="6235700"/>
            <a:ext cx="2952750" cy="5159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Dienstbesprechung zum Implementationsauftakt der neuen Kernlehrpläne in den Fächern Biologie, Chemie und Physik der gymnasialen Oberstufe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1F4720-EBD2-4C1A-9E4D-6F918C226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B7966-4331-4009-9F94-B7292667E73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822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4C8EEF-8767-4759-9DF8-D576F238AA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" y="6240463"/>
            <a:ext cx="2952750" cy="501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514965-3CD8-4226-AE86-2305B4567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Dienstbesprechung zum Implementationsauftakt der neuen Kernlehrpläne in den Fächern Biologie, Chemie und Physik der gymnasialen Oberstufe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91EC5E-7A47-45CA-847F-D31E57689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2BA78-ABB1-4D43-A703-C41C00B2E4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5064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0141" y="1767672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9CF9D5-CEB1-46B7-AAA6-220A89209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Dienstbesprechung zum Implementationsauftakt der neuen Kernlehrpläne in den Fächern Biologie, Chemie und Physik 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3922018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EFC454-6EDB-4DC2-BB27-9C68ACB5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" y="6240463"/>
            <a:ext cx="2952750" cy="501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532C67-C754-4A7F-8CB9-6DAA45CBF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Dienstbesprechung zum Implementationsauftakt der neuen Kernlehrpläne in den Fächern Biologie, Chemie und Physik der gymnasialen Oberstufe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B84A39-791A-426E-A467-C5DCEF1F3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44CC1-D525-4299-9CAE-4AD455D74A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750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B929F6B8-7513-4CC2-AAAB-EDC3DE31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" y="6240463"/>
            <a:ext cx="2952750" cy="501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AD04D53-8AC2-4F4F-BB70-08AA1A586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Dienstbesprechung zum Implementationsauftakt der neuen Kernlehrpläne in den Fächern Biologie, Chemie und Physik der gymnasialen Oberstufe</a:t>
            </a:r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A6DDBA06-4C4A-4493-8C55-C82D9886E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A632B-4CD9-4E4A-9895-0F614C2915B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6720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28801"/>
            <a:ext cx="4040188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628801"/>
            <a:ext cx="4041775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6F19618-FF70-414B-B168-92562A5F11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" y="6240463"/>
            <a:ext cx="2952750" cy="501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43DB8A68-D7C4-402F-9EB1-4C786B0EA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Dienstbesprechung zum Implementationsauftakt der neuen Kernlehrpläne in den Fächern Biologie, Chemie und Physik der gymnasialen Oberstufe</a:t>
            </a:r>
            <a:endParaRPr lang="de-DE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FFE3DCCF-C47E-4246-B557-D7F77F4F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35D1C-1BCC-4362-B26D-DD005917CF7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1499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F3E9855-8C8D-4319-B2AA-3E2E949FF892}"/>
              </a:ext>
            </a:extLst>
          </p:cNvPr>
          <p:cNvSpPr txBox="1">
            <a:spLocks/>
          </p:cNvSpPr>
          <p:nvPr userDrawn="1"/>
        </p:nvSpPr>
        <p:spPr>
          <a:xfrm>
            <a:off x="2339752" y="6285467"/>
            <a:ext cx="4464496" cy="515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>
              <a:defRPr/>
            </a:pPr>
            <a:r>
              <a:rPr lang="de-DE"/>
              <a:t>Dienstbesprechung zum Implementationsauftakt der neuen Kernlehrpläne in den Fächern Biologie, Chemie und Physik der gymnasialen Oberstufe</a:t>
            </a:r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001E9B35-D7DB-4449-AFE7-0F493CD67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1013" y="63563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35D1C-1BCC-4362-B26D-DD005917CF7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Datumsplatzhalter 1">
            <a:extLst>
              <a:ext uri="{FF2B5EF4-FFF2-40B4-BE49-F238E27FC236}">
                <a16:creationId xmlns:a16="http://schemas.microsoft.com/office/drawing/2014/main" id="{DDCF7ED9-FEC0-4DE1-AFE5-6A70114ABD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" y="6240463"/>
            <a:ext cx="1656755" cy="501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3757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A4554AA-DC9C-4D15-9273-23FB6C7D82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" y="6240463"/>
            <a:ext cx="1656755" cy="501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CDA4978D-A475-4E4B-8DFA-216912D16274}"/>
              </a:ext>
            </a:extLst>
          </p:cNvPr>
          <p:cNvSpPr txBox="1">
            <a:spLocks/>
          </p:cNvSpPr>
          <p:nvPr userDrawn="1"/>
        </p:nvSpPr>
        <p:spPr>
          <a:xfrm>
            <a:off x="2339752" y="6285467"/>
            <a:ext cx="4464496" cy="515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>
              <a:defRPr/>
            </a:pPr>
            <a:r>
              <a:rPr lang="de-DE"/>
              <a:t>Dienstbesprechung zum Implementationsauftakt der neuen Kernlehrpläne in den Fächern Biologie, Chemie und Physik der gymnasialen Oberstufe</a:t>
            </a:r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ADE4C6E8-F28E-4F4D-B4B0-B5CE81EC9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1013" y="63563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35D1C-1BCC-4362-B26D-DD005917CF7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5384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GOSt Biologie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GOSt für die Fächer Biologie, Chemie und Physik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216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3901BCA-B9F9-4F78-A6C1-D73C8004F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" y="6240463"/>
            <a:ext cx="2952750" cy="501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D0CD461-CC5E-4CB1-8769-98976EEDB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Dienstbesprechung zum Implementationsauftakt der neuen Kernlehrpläne in den Fächern Biologie, Chemie und Physik der gymnasialen Oberstufe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5517222-745B-4E2F-AC7B-49C94076E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B65A9-F40F-4E51-B9AC-091C68A356A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2670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8"/>
            <a:ext cx="82296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7C8256-9E13-4C48-939E-2E19B57140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" y="6240463"/>
            <a:ext cx="2952750" cy="501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B98678-046D-4161-A344-737B47081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Dienstbesprechung zum Implementationsauftakt der neuen Kernlehrpläne in den Fächern Biologie, Chemie und Physik der gymnasialen Oberstufe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A5D163-3719-4F95-9FD3-E878D398B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2E8A3-9DE8-4BEE-BBDF-98B561F9840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6476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700809"/>
            <a:ext cx="2057400" cy="424847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9"/>
            <a:ext cx="60198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69127B-BF50-484C-8B1D-C083FE1F63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" y="6240463"/>
            <a:ext cx="2952750" cy="501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C7B1DD-962E-477B-8C1F-4C192DA97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Dienstbesprechung zum Implementationsauftakt der neuen Kernlehrpläne in den Fächern Biologie, Chemie und Physik der gymnasialen Oberstufe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1F50AE-2766-4E19-A9A0-C7D87D97D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B7EE9-29C1-42B5-B844-5E0FD2193C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5473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706ED87C-F436-456F-98AD-A1514AE239A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107D51A7-8EA6-49AA-A592-6CDDE9E949C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Dienstbesprechung zum Implementationsauftakt der neuen Kernlehrpläne in den Fächern Biologie, Chemie und Physik der gymnasialen Oberstufe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58B7FBF-465D-44F3-BAC4-8155CACFD07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B599F-1DE3-42CD-B57D-22D2DCA24F7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74925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97DC5C5-0664-4DED-AEF3-31C28AE18F3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A3AA895-8DB9-415D-80B6-BB40F899C48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Dienstbesprechung zum Implementationsauftakt der neuen Kernlehrpläne in den Fächern Biologie, Chemie und Physik der gymnasialen Oberstufe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A0DA052-0F22-43E2-BE66-72DC8809AF7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EB3BC-B302-4866-A3EA-4AC60987010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381531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0B70A0C-166D-47E3-BDBC-80F11BCDEA8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9F2952E-91FE-4EB1-B2EB-FAB845780BC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Dienstbesprechung zum Implementationsauftakt der neuen Kernlehrpläne in den Fächern Biologie, Chemie und Physik der gymnasialen Oberstufe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1236A2D-7732-414A-A66C-71BC9619BAC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6B73B-2C96-459E-92F1-D3025D05AD2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12069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86FCFB3-740B-44CC-A9BD-53B35662AD92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Dienstbesprechung zum Implementationsauftakt der neuen Kernlehrpläne in den Fächern Biologie, Chemie und Physik der gymnasialen Oberstufe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859237B6-382E-453D-A2CF-4723E143097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0FC33-BA43-44B7-AA6E-6781C294673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1484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8CA31CA3-4216-4B0A-9091-6680AF6BDC2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60B4E3DC-032E-4E59-825A-90D20509BEE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Dienstbesprechung zum Implementationsauftakt der neuen Kernlehrpläne in den Fächern Biologie, Chemie und Physik der gymnasialen Oberstufe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83503B4A-6493-433F-8037-EF5054C1074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68300-A4E4-440D-96A8-3971F09BB4E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977728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4BE313EC-9943-44B1-8647-D7B8F6CE640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ACCEA55A-CAC8-42EB-839A-54D8566E7D9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Dienstbesprechung zum Implementationsauftakt der neuen Kernlehrpläne in den Fächern Biologie, Chemie und Physik der gymnasialen Oberstufe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C337DA7-4958-4767-9569-29DF0D5F29C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A7569-E9AA-4BC8-92BD-5F798D3A033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38463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BE2C9914-D757-480B-BED7-DBE57234BB3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59410465-2690-40AA-96BC-282AEE7E26A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Dienstbesprechung zum Implementationsauftakt der neuen Kernlehrpläne in den Fächern Biologie, Chemie und Physik der gymnasialen Oberstufe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786C7A0-A5A7-4786-8521-376D52BDA23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ED196-F6C3-480A-859A-0AF16885AF4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3441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/>
              <a:t>Implementationsveranstaltung zur Einführung der Kernlehrpläne GOSt Biologie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GOSt für die Fächer Biologie, Chemie und Physik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8779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84F70B3-CE88-49E0-8608-F2967E89AA56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Dienstbesprechung zum Implementationsauftakt der neuen Kernlehrpläne in den Fächern Biologie, Chemie und Physik der gymnasialen Oberstufe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AF311BE2-A6FE-488D-935D-1E536B2FD55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7F548-A709-406E-8047-9CF8867B675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377010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DCB85E4A-624F-4E81-B505-803796407B3C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Dienstbesprechung zum Implementationsauftakt der neuen Kernlehrpläne in den Fächern Biologie, Chemie und Physik der gymnasialen Oberstufe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98C181A7-A10A-4E41-9B48-9D836934CAD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2E1A-2077-4A78-BEFD-737DA92A69A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91220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B0736F8D-8060-4592-B6FD-A4B8F37DDF18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Dienstbesprechung zum Implementationsauftakt der neuen Kernlehrpläne in den Fächern Biologie, Chemie und Physik der gymnasialen Oberstufe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3F9F065-EF78-46D4-93C1-1C53C3A5C2E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2AEEA-6FE0-41D2-8E3B-9FBE61ED555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16147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39751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39751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9D39FF89-A1F9-44FF-B5B6-FFD35448F2EE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Dienstbesprechung zum Implementationsauftakt der neuen Kernlehrpläne in den Fächern Biologie, Chemie und Physik der gymnasialen Oberstufe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E3ED6D1A-6817-424A-AF07-09722C833FB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9ADFD-B0E8-48A4-AC65-812F097542F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029480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24DB37B2-C1F5-42FA-B581-0335A4BB4F31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Dienstbesprechung zum Implementationsauftakt der neuen Kernlehrpläne in den Fächern Biologie, Chemie und Physik der gymnasialen Oberstufe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9E6CD909-E212-40D6-97B2-ACBC8BCF901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DBBD2-F1EC-4D96-A6CC-543C366737B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16653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GOSt Biologie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GOSt für die Fächer Biologie, Chemie und Physik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18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GOSt Biologie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GOSt für die Fächer Biologie, Chemie und Physik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35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28801"/>
            <a:ext cx="4040188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628801"/>
            <a:ext cx="4041775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GOSt Biologie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GOSt für die Fächer Biologie, Chemie und Physik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29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3682752" cy="360040"/>
          </a:xfrm>
        </p:spPr>
        <p:txBody>
          <a:bodyPr/>
          <a:lstStyle/>
          <a:p>
            <a:r>
              <a:rPr lang="de-DE"/>
              <a:t>Implementationsveranstaltung zur Einführung der Kernlehrpläne GOSt Biologie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427984" y="6356350"/>
            <a:ext cx="2952328" cy="365125"/>
          </a:xfrm>
        </p:spPr>
        <p:txBody>
          <a:bodyPr/>
          <a:lstStyle/>
          <a:p>
            <a:r>
              <a:rPr lang="de-DE"/>
              <a:t>Implementation der Kernlehrpläne GOSt für die Fächer Biologie, Chemie und Physik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60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GOSt Biologie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GOSt für die Fächer Biologie, Chemie und Physik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4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Implementationsveranstaltung zur Einführung der Kernlehrpläne GOSt Biologie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Implementation der Kernlehrpläne GOSt für die Fächer Biologie, Chemie und Physik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87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79512" y="6356350"/>
            <a:ext cx="2962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Implementationsveranstaltung zur Einführung der Kernlehrpläne GOSt Biologie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Implementation der Kernlehrpläne </a:t>
            </a:r>
            <a:r>
              <a:rPr lang="de-DE" dirty="0" err="1"/>
              <a:t>GOSt</a:t>
            </a:r>
            <a:r>
              <a:rPr lang="de-DE" dirty="0"/>
              <a:t> für die Fächer Biologie, Chemie und Physik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94655" y="1700808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17579"/>
            <a:ext cx="2153277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2" descr="V:\QUA-LIS\Formulare und Muster\AbsenderKennungMSB neu-farbi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588" y="332728"/>
            <a:ext cx="3018668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3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>
            <a:extLst>
              <a:ext uri="{FF2B5EF4-FFF2-40B4-BE49-F238E27FC236}">
                <a16:creationId xmlns:a16="http://schemas.microsoft.com/office/drawing/2014/main" id="{0D36CEE3-696C-4D27-803D-593516591C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25538"/>
            <a:ext cx="82296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590CBE-1746-49B4-8B8B-09B8B19CE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2138" y="6235700"/>
            <a:ext cx="2952750" cy="515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dirty="0"/>
              <a:t>Dienstbesprechung zum Implementationsauftakt der neuen Kernlehrpläne in den Fächern Biologie, Chemie und Physik der gymnasialen Oberstufe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5109C9-F8C4-4D42-B25B-079A7F954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1013" y="6356350"/>
            <a:ext cx="585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2F62CC-3CCC-4D64-9CF2-8DD1E6B86D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2053" name="Textplatzhalter 2">
            <a:extLst>
              <a:ext uri="{FF2B5EF4-FFF2-40B4-BE49-F238E27FC236}">
                <a16:creationId xmlns:a16="http://schemas.microsoft.com/office/drawing/2014/main" id="{61D917C0-556B-424C-98ED-FB909D488A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4249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pic>
        <p:nvPicPr>
          <p:cNvPr id="2054" name="Picture 2" descr="Logo QUA-LiS NRW">
            <a:extLst>
              <a:ext uri="{FF2B5EF4-FFF2-40B4-BE49-F238E27FC236}">
                <a16:creationId xmlns:a16="http://schemas.microsoft.com/office/drawing/2014/main" id="{94D50F25-0C89-42D0-AB79-F1C82B50C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341313"/>
            <a:ext cx="215265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413C1CE7-7DA1-4DEB-B38E-CA78A0388C23}"/>
              </a:ext>
            </a:extLst>
          </p:cNvPr>
          <p:cNvCxnSpPr/>
          <p:nvPr/>
        </p:nvCxnSpPr>
        <p:spPr>
          <a:xfrm>
            <a:off x="468313" y="1557338"/>
            <a:ext cx="8207375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056" name="CustomShape 6">
            <a:extLst>
              <a:ext uri="{FF2B5EF4-FFF2-40B4-BE49-F238E27FC236}">
                <a16:creationId xmlns:a16="http://schemas.microsoft.com/office/drawing/2014/main" id="{81286E38-D2CC-459A-B2FE-96892809E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61075"/>
            <a:ext cx="2987675" cy="142875"/>
          </a:xfrm>
          <a:prstGeom prst="rect">
            <a:avLst/>
          </a:prstGeom>
          <a:gradFill rotWithShape="0"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2057" name="CustomShape 8">
            <a:extLst>
              <a:ext uri="{FF2B5EF4-FFF2-40B4-BE49-F238E27FC236}">
                <a16:creationId xmlns:a16="http://schemas.microsoft.com/office/drawing/2014/main" id="{2DDA9566-197F-4728-B85F-6E9060C9E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863" y="6061075"/>
            <a:ext cx="2987675" cy="142875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B3B67CB-4144-4C97-B623-2D02AF8868EE}"/>
              </a:ext>
            </a:extLst>
          </p:cNvPr>
          <p:cNvSpPr/>
          <p:nvPr/>
        </p:nvSpPr>
        <p:spPr>
          <a:xfrm>
            <a:off x="6157913" y="6061075"/>
            <a:ext cx="2987675" cy="142875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2059" name="Picture 3" descr="V:\QUA-LIS\Formulare und Muster\AbsenderKennungMSB neu-farbig.jpg">
            <a:extLst>
              <a:ext uri="{FF2B5EF4-FFF2-40B4-BE49-F238E27FC236}">
                <a16:creationId xmlns:a16="http://schemas.microsoft.com/office/drawing/2014/main" id="{4BF7D717-4A9D-426D-935F-01F4CC4084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7988"/>
            <a:ext cx="302418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83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532E9C3F-2519-4E34-B3CC-A5B4CA1F0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317500"/>
            <a:ext cx="2152650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" name="Line 2">
            <a:extLst>
              <a:ext uri="{FF2B5EF4-FFF2-40B4-BE49-F238E27FC236}">
                <a16:creationId xmlns:a16="http://schemas.microsoft.com/office/drawing/2014/main" id="{9C76A615-C124-452B-B1CE-5D24990959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3" y="1557338"/>
            <a:ext cx="8207375" cy="1587"/>
          </a:xfrm>
          <a:prstGeom prst="line">
            <a:avLst/>
          </a:prstGeom>
          <a:noFill/>
          <a:ln w="25560">
            <a:solidFill>
              <a:srgbClr val="F79646"/>
            </a:solidFill>
            <a:round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E3A7E79C-EC5B-4E52-BB66-92CF0C302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61075"/>
            <a:ext cx="2987675" cy="142875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rgbClr val="008000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C059277A-6224-4660-A0DF-AE18C87AF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863" y="6061075"/>
            <a:ext cx="2987675" cy="142875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rgbClr val="808080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4CCF8F71-9CC3-496D-ABDA-E9BEA574C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7913" y="6061075"/>
            <a:ext cx="2987675" cy="142875"/>
          </a:xfrm>
          <a:prstGeom prst="rect">
            <a:avLst/>
          </a:prstGeom>
          <a:gradFill rotWithShape="0">
            <a:gsLst>
              <a:gs pos="0">
                <a:srgbClr val="D1C39F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37DDB804-B437-4839-8724-5BA93A404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3375"/>
            <a:ext cx="30194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2" name="Rectangle 8">
            <a:extLst>
              <a:ext uri="{FF2B5EF4-FFF2-40B4-BE49-F238E27FC236}">
                <a16:creationId xmlns:a16="http://schemas.microsoft.com/office/drawing/2014/main" id="{83067828-B8B2-4003-A6F1-F4CBFE406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70813" cy="146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Titelmasterformat durch Klicken bearbeiten</a:t>
            </a:r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158A3F68-2340-442C-98AD-CC852C857BE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179388" y="6356350"/>
            <a:ext cx="2960687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808080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77109744-2E5C-42A6-801F-F185E7E25F2C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19475" y="6203950"/>
            <a:ext cx="2663825" cy="6524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200">
                <a:solidFill>
                  <a:srgbClr val="8B8B8B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r>
              <a:rPr lang="de-DE" altLang="de-DE"/>
              <a:t>Dienstbesprechung zum Implementationsauftakt der neuen Kernlehrpläne in den Fächern Biologie, Chemie und Physik der gymnasialen Oberstufe</a:t>
            </a:r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12FA71CC-7711-44FD-B8D6-6C1E5E86734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101013" y="6356350"/>
            <a:ext cx="584200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</a:tabLst>
              <a:defRPr sz="1200">
                <a:solidFill>
                  <a:srgbClr val="8B8B8B"/>
                </a:solidFill>
                <a:latin typeface="Calibri" panose="020F0502020204030204" pitchFamily="34" charset="0"/>
                <a:ea typeface="+mn-ea"/>
                <a:cs typeface="DejaVu Sans" charset="0"/>
              </a:defRPr>
            </a:lvl1pPr>
          </a:lstStyle>
          <a:p>
            <a:pPr>
              <a:defRPr/>
            </a:pPr>
            <a:fld id="{3E1954DE-8253-4A2A-A6EE-9228CF96F84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1036" name="Rectangle 12">
            <a:extLst>
              <a:ext uri="{FF2B5EF4-FFF2-40B4-BE49-F238E27FC236}">
                <a16:creationId xmlns:a16="http://schemas.microsoft.com/office/drawing/2014/main" id="{67828F7D-26B2-4545-AA89-3A0DBB149C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7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Format des Gliederungstextes durch Klicken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Siebte Gliederungsebene</a:t>
            </a:r>
          </a:p>
        </p:txBody>
      </p:sp>
    </p:spTree>
    <p:extLst>
      <p:ext uri="{BB962C8B-B14F-4D97-AF65-F5344CB8AC3E}">
        <p14:creationId xmlns:p14="http://schemas.microsoft.com/office/powerpoint/2010/main" val="128356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400">
          <a:solidFill>
            <a:srgbClr val="000000"/>
          </a:solidFill>
          <a:latin typeface="Arial" charset="0"/>
          <a:ea typeface="Noto Sans CJK SC Regular" charset="0"/>
          <a:cs typeface="Noto Sans CJK SC Regular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400">
          <a:solidFill>
            <a:srgbClr val="000000"/>
          </a:solidFill>
          <a:latin typeface="Arial" charset="0"/>
          <a:ea typeface="Noto Sans CJK SC Regular" charset="0"/>
          <a:cs typeface="Noto Sans CJK SC Regular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400">
          <a:solidFill>
            <a:srgbClr val="000000"/>
          </a:solidFill>
          <a:latin typeface="Arial" charset="0"/>
          <a:ea typeface="Noto Sans CJK SC Regular" charset="0"/>
          <a:cs typeface="Noto Sans CJK SC Regular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400">
          <a:solidFill>
            <a:srgbClr val="000000"/>
          </a:solidFill>
          <a:latin typeface="Arial" charset="0"/>
          <a:ea typeface="Noto Sans CJK SC Regular" charset="0"/>
          <a:cs typeface="Noto Sans CJK SC Regular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>
          <a:solidFill>
            <a:srgbClr val="000000"/>
          </a:solidFill>
          <a:latin typeface="Arial" charset="0"/>
          <a:ea typeface="Noto Sans CJK SC Regular" charset="0"/>
          <a:cs typeface="Noto Sans CJK SC Regular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>
          <a:solidFill>
            <a:srgbClr val="000000"/>
          </a:solidFill>
          <a:latin typeface="Arial" charset="0"/>
          <a:ea typeface="Noto Sans CJK SC Regular" charset="0"/>
          <a:cs typeface="Noto Sans CJK SC Regular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>
          <a:solidFill>
            <a:srgbClr val="000000"/>
          </a:solidFill>
          <a:latin typeface="Arial" charset="0"/>
          <a:ea typeface="Noto Sans CJK SC Regular" charset="0"/>
          <a:cs typeface="Noto Sans CJK SC Regular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>
          <a:solidFill>
            <a:srgbClr val="000000"/>
          </a:solidFill>
          <a:latin typeface="Arial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49263" rtl="0" eaLnBrk="0" fontAlgn="base" hangingPunct="0">
        <a:lnSpc>
          <a:spcPct val="98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8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8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8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38172E32-8602-4B11-8139-A32B8F7DFD97}"/>
              </a:ext>
            </a:extLst>
          </p:cNvPr>
          <p:cNvSpPr txBox="1">
            <a:spLocks/>
          </p:cNvSpPr>
          <p:nvPr/>
        </p:nvSpPr>
        <p:spPr>
          <a:xfrm>
            <a:off x="685800" y="1700213"/>
            <a:ext cx="7772400" cy="79216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de-DE" sz="4000" b="1" cap="small" dirty="0">
              <a:solidFill>
                <a:srgbClr val="002060"/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de-DE" sz="4000" b="1" cap="small" dirty="0">
                <a:solidFill>
                  <a:srgbClr val="002060"/>
                </a:solidFill>
              </a:rPr>
              <a:t>Herzlich willkommen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de-DE" sz="4000" b="1" cap="small" dirty="0">
                <a:solidFill>
                  <a:srgbClr val="002060"/>
                </a:solidFill>
              </a:rPr>
              <a:t>  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7FB38FC-8E32-4659-930D-DB2F3D6F608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536" y="2708920"/>
            <a:ext cx="8136904" cy="864096"/>
          </a:xfrm>
        </p:spPr>
        <p:txBody>
          <a:bodyPr/>
          <a:lstStyle/>
          <a:p>
            <a:pPr algn="ctr" eaLnBrk="1" hangingPunct="1"/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sz="2400" dirty="0"/>
              <a:t>Neue Kernlehrpläne in der</a:t>
            </a:r>
            <a:br>
              <a:rPr lang="de-DE" altLang="de-DE" sz="2400" dirty="0"/>
            </a:br>
            <a:r>
              <a:rPr lang="de-DE" altLang="de-DE" sz="2400" dirty="0"/>
              <a:t>gymnasialen Oberstufe </a:t>
            </a:r>
            <a:br>
              <a:rPr lang="de-DE" altLang="de-DE" sz="2400" dirty="0"/>
            </a:br>
            <a:r>
              <a:rPr lang="de-DE" altLang="de-DE" sz="2400" dirty="0"/>
              <a:t>für die Fächer Biologie, Chemie und Physik</a:t>
            </a:r>
            <a:br>
              <a:rPr lang="de-DE" altLang="de-DE" sz="2400" dirty="0"/>
            </a:br>
            <a:r>
              <a:rPr lang="de-DE" altLang="de-DE" sz="2400" dirty="0"/>
              <a:t/>
            </a:r>
            <a:br>
              <a:rPr lang="de-DE" altLang="de-DE" sz="2400" dirty="0"/>
            </a:br>
            <a:r>
              <a:rPr lang="de-DE" altLang="de-DE" sz="2800" dirty="0"/>
              <a:t>Dienstbesprechung zum Implementationsauftakt </a:t>
            </a:r>
            <a:br>
              <a:rPr lang="de-DE" altLang="de-DE" sz="2800" dirty="0"/>
            </a:br>
            <a:r>
              <a:rPr lang="de-DE" altLang="de-DE" sz="2800" dirty="0"/>
              <a:t> </a:t>
            </a:r>
            <a:br>
              <a:rPr lang="de-DE" altLang="de-DE" sz="2800" dirty="0"/>
            </a:br>
            <a:r>
              <a:rPr lang="de-DE" altLang="de-DE" sz="2800" dirty="0"/>
              <a:t>Kernlehrplan Biologie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sz="3200" dirty="0"/>
              <a:t> </a:t>
            </a:r>
            <a:r>
              <a:rPr lang="de-DE" altLang="de-DE" sz="2000" dirty="0"/>
              <a:t>Inkraftsetzung: 01.08.2022</a:t>
            </a:r>
            <a:r>
              <a:rPr lang="de-DE" altLang="de-DE" sz="3600" dirty="0"/>
              <a:t/>
            </a:r>
            <a:br>
              <a:rPr lang="de-DE" altLang="de-DE" sz="3600" dirty="0"/>
            </a:br>
            <a:r>
              <a:rPr lang="de-DE" altLang="de-DE" sz="3600" dirty="0"/>
              <a:t/>
            </a:r>
            <a:br>
              <a:rPr lang="de-DE" altLang="de-DE" sz="3600" dirty="0"/>
            </a:b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86488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>
            <a:extLst>
              <a:ext uri="{FF2B5EF4-FFF2-40B4-BE49-F238E27FC236}">
                <a16:creationId xmlns:a16="http://schemas.microsoft.com/office/drawing/2014/main" id="{6F783CD2-B771-46F4-B204-0D08905D5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Übergeordnete Kompetenzerwartungen 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767FB6-1B7F-4DFF-B340-89AB8FE29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205287"/>
          </a:xfrm>
        </p:spPr>
        <p:txBody>
          <a:bodyPr rtlCol="0">
            <a:normAutofit/>
          </a:bodyPr>
          <a:lstStyle/>
          <a:p>
            <a:pPr marL="457200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600" dirty="0"/>
              <a:t>hohe Anzahl an übergeordneten Kompetenzerwartungen (</a:t>
            </a:r>
            <a:r>
              <a:rPr lang="de-DE" sz="2600" dirty="0" err="1"/>
              <a:t>üKE</a:t>
            </a:r>
            <a:r>
              <a:rPr lang="de-DE" sz="2600" dirty="0"/>
              <a:t>)</a:t>
            </a:r>
          </a:p>
          <a:p>
            <a:pPr marL="457200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600" dirty="0"/>
              <a:t>Zuordnung aller </a:t>
            </a:r>
            <a:r>
              <a:rPr lang="de-DE" sz="2600" dirty="0" err="1"/>
              <a:t>üKE</a:t>
            </a:r>
            <a:r>
              <a:rPr lang="de-DE" sz="2600" dirty="0"/>
              <a:t> zu konkretisierten Kompetenzerwartungen (Stufe I am Ende der EF und Stufe II am Ende der Q-Phase)</a:t>
            </a:r>
          </a:p>
          <a:p>
            <a:pPr marL="457200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600" dirty="0"/>
              <a:t>Formulierung der </a:t>
            </a:r>
            <a:r>
              <a:rPr lang="de-DE" sz="2600" dirty="0" err="1"/>
              <a:t>üKE</a:t>
            </a:r>
            <a:r>
              <a:rPr lang="de-DE" sz="2600" dirty="0"/>
              <a:t> auf Stufe II analog zu den Formulierungen der BISTA (mit wenigen Anpassungen)</a:t>
            </a:r>
          </a:p>
          <a:p>
            <a:pPr marL="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2800" dirty="0"/>
          </a:p>
          <a:p>
            <a:pPr marL="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28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8C463B-7FD8-4329-8E7E-D1ADA0425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der gymnasialen Oberstufe</a:t>
            </a: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2BCEA110-2286-4A57-B738-6FA002DF939D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>
            <a:extLst>
              <a:ext uri="{FF2B5EF4-FFF2-40B4-BE49-F238E27FC236}">
                <a16:creationId xmlns:a16="http://schemas.microsoft.com/office/drawing/2014/main" id="{16FB4343-258B-4714-9DC9-4B3767B1B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23950"/>
            <a:ext cx="822642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98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Noto Sans CJK SC Regular"/>
                <a:cs typeface="Noto Sans CJK SC Regular"/>
              </a:defRPr>
            </a:lvl1pPr>
            <a:lvl2pPr>
              <a:lnSpc>
                <a:spcPct val="98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Noto Sans CJK SC Regular"/>
                <a:cs typeface="Noto Sans CJK SC Regular"/>
              </a:defRPr>
            </a:lvl2pPr>
            <a:lvl3pPr>
              <a:lnSpc>
                <a:spcPct val="98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Noto Sans CJK SC Regular"/>
                <a:cs typeface="Noto Sans CJK SC Regular"/>
              </a:defRPr>
            </a:lvl3pPr>
            <a:lvl4pPr>
              <a:lnSpc>
                <a:spcPct val="98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Noto Sans CJK SC Regular"/>
                <a:cs typeface="Noto Sans CJK SC Regular"/>
              </a:defRPr>
            </a:lvl4pPr>
            <a:lvl5pPr>
              <a:lnSpc>
                <a:spcPct val="98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Noto Sans CJK SC Regular"/>
                <a:cs typeface="Noto Sans CJK SC Regular"/>
              </a:defRPr>
            </a:lvl5pPr>
            <a:lvl6pPr marL="2514600" indent="-228600" defTabSz="449263" eaLnBrk="0" fontAlgn="base" hangingPunct="0">
              <a:lnSpc>
                <a:spcPct val="98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Noto Sans CJK SC Regular"/>
                <a:cs typeface="Noto Sans CJK SC Regular"/>
              </a:defRPr>
            </a:lvl6pPr>
            <a:lvl7pPr marL="2971800" indent="-228600" defTabSz="449263" eaLnBrk="0" fontAlgn="base" hangingPunct="0">
              <a:lnSpc>
                <a:spcPct val="98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Noto Sans CJK SC Regular"/>
                <a:cs typeface="Noto Sans CJK SC Regular"/>
              </a:defRPr>
            </a:lvl7pPr>
            <a:lvl8pPr marL="3429000" indent="-228600" defTabSz="449263" eaLnBrk="0" fontAlgn="base" hangingPunct="0">
              <a:lnSpc>
                <a:spcPct val="98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Noto Sans CJK SC Regular"/>
                <a:cs typeface="Noto Sans CJK SC Regular"/>
              </a:defRPr>
            </a:lvl8pPr>
            <a:lvl9pPr marL="3886200" indent="-228600" defTabSz="449263" eaLnBrk="0" fontAlgn="base" hangingPunct="0">
              <a:lnSpc>
                <a:spcPct val="98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kumimoji="0" lang="de-DE" altLang="de-DE" sz="3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DejaVu Sans"/>
              </a:rPr>
              <a:t>Kompetenzbereich Kommunikation</a:t>
            </a:r>
          </a:p>
        </p:txBody>
      </p:sp>
      <p:sp>
        <p:nvSpPr>
          <p:cNvPr id="40964" name="Rectangle 5">
            <a:extLst>
              <a:ext uri="{FF2B5EF4-FFF2-40B4-BE49-F238E27FC236}">
                <a16:creationId xmlns:a16="http://schemas.microsoft.com/office/drawing/2014/main" id="{CE6ADC79-C0B2-4BA7-B18F-E767F4405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00213"/>
            <a:ext cx="8362950" cy="420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4488" indent="-341313">
              <a:lnSpc>
                <a:spcPct val="98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Noto Sans CJK SC Regular"/>
                <a:cs typeface="Noto Sans CJK SC Regular"/>
              </a:defRPr>
            </a:lvl1pPr>
            <a:lvl2pPr>
              <a:lnSpc>
                <a:spcPct val="98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Noto Sans CJK SC Regular"/>
                <a:cs typeface="Noto Sans CJK SC Regular"/>
              </a:defRPr>
            </a:lvl2pPr>
            <a:lvl3pPr>
              <a:lnSpc>
                <a:spcPct val="98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Noto Sans CJK SC Regular"/>
                <a:cs typeface="Noto Sans CJK SC Regular"/>
              </a:defRPr>
            </a:lvl3pPr>
            <a:lvl4pPr>
              <a:lnSpc>
                <a:spcPct val="98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Noto Sans CJK SC Regular"/>
                <a:cs typeface="Noto Sans CJK SC Regular"/>
              </a:defRPr>
            </a:lvl4pPr>
            <a:lvl5pPr>
              <a:lnSpc>
                <a:spcPct val="98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Noto Sans CJK SC Regular"/>
                <a:cs typeface="Noto Sans CJK SC Regular"/>
              </a:defRPr>
            </a:lvl5pPr>
            <a:lvl6pPr marL="2514600" indent="-228600" defTabSz="449263" eaLnBrk="0" fontAlgn="base" hangingPunct="0">
              <a:lnSpc>
                <a:spcPct val="98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Noto Sans CJK SC Regular"/>
                <a:cs typeface="Noto Sans CJK SC Regular"/>
              </a:defRPr>
            </a:lvl6pPr>
            <a:lvl7pPr marL="2971800" indent="-228600" defTabSz="449263" eaLnBrk="0" fontAlgn="base" hangingPunct="0">
              <a:lnSpc>
                <a:spcPct val="98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Noto Sans CJK SC Regular"/>
                <a:cs typeface="Noto Sans CJK SC Regular"/>
              </a:defRPr>
            </a:lvl7pPr>
            <a:lvl8pPr marL="3429000" indent="-228600" defTabSz="449263" eaLnBrk="0" fontAlgn="base" hangingPunct="0">
              <a:lnSpc>
                <a:spcPct val="98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Noto Sans CJK SC Regular"/>
                <a:cs typeface="Noto Sans CJK SC Regular"/>
              </a:defRPr>
            </a:lvl8pPr>
            <a:lvl9pPr marL="3886200" indent="-228600" defTabSz="449263" eaLnBrk="0" fontAlgn="base" hangingPunct="0">
              <a:lnSpc>
                <a:spcPct val="98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Noto Sans CJK SC Regular"/>
                <a:cs typeface="Noto Sans CJK SC Regular"/>
              </a:defRPr>
            </a:lvl9pPr>
          </a:lstStyle>
          <a:p>
            <a:pPr marL="344488" marR="0" lvl="0" indent="-341313" algn="l" defTabSz="449263" rtl="0" eaLnBrk="1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kumimoji="0" lang="de-DE" alt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DejaVu Sans"/>
              </a:rPr>
              <a:t>Kompetenzerwartungen im Bereich Kommunikation sind inhaltsfeldübergreifend; es erfolgt </a:t>
            </a:r>
            <a:r>
              <a:rPr kumimoji="0" lang="de-DE" altLang="de-DE" sz="2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DejaVu Sans"/>
              </a:rPr>
              <a:t>keine</a:t>
            </a:r>
            <a:r>
              <a:rPr kumimoji="0" lang="de-DE" alt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DejaVu Sans"/>
              </a:rPr>
              <a:t> Konkretisierung (analog zum KLP S I)</a:t>
            </a:r>
          </a:p>
          <a:p>
            <a:pPr marL="344488" marR="0" lvl="0" indent="-341313" algn="l" defTabSz="449263" rtl="0" eaLnBrk="1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kumimoji="0" lang="de-DE" alt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DejaVu Sans"/>
              </a:rPr>
              <a:t>Entwicklung der Kompetenzerwartungen im Bereich Kommunikation muss dennoch grundsätzlich Berücksichtigung finden</a:t>
            </a:r>
          </a:p>
          <a:p>
            <a:pPr marL="344488" marR="0" lvl="0" indent="-341313" algn="l" defTabSz="449263" rtl="0" eaLnBrk="1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kumimoji="0" lang="de-DE" altLang="de-DE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DejaVu Sans"/>
              </a:rPr>
              <a:t>Klammerausdrücke in den konkretisierten Kompetenzerwartungen der anderen Kompetenzbereiche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EF731D-F492-4EC4-80F5-7F4CE497E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720" y="6237313"/>
            <a:ext cx="4680519" cy="576064"/>
          </a:xfrm>
        </p:spPr>
        <p:txBody>
          <a:bodyPr/>
          <a:lstStyle/>
          <a:p>
            <a:pPr marL="0" marR="0" lvl="0" indent="0" algn="ct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/>
            </a:pPr>
            <a:r>
              <a:rPr kumimoji="0" lang="de-DE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/>
              </a:rPr>
              <a:t>Dienstbesprechung zum Implementationsauftakt der neuen Kernlehrpläne in den Fächern Biologie, Chemie und Physik der gymnasialen Oberstufe</a:t>
            </a: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288171C8-E1B8-4FEA-B121-E2EF3E3C0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1013" y="6398095"/>
            <a:ext cx="58578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</a:tabLst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49263" algn="l"/>
                </a:tabLst>
                <a:defRPr/>
              </a:pPr>
              <a:t>11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>
            <a:extLst>
              <a:ext uri="{FF2B5EF4-FFF2-40B4-BE49-F238E27FC236}">
                <a16:creationId xmlns:a16="http://schemas.microsoft.com/office/drawing/2014/main" id="{193342C6-B156-401C-8503-75D98603E9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Kompetenzbereich Bewertung (+ üKE)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6A0368-31CA-4985-A41D-2A85BF8AF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205287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tabLst>
                <a:tab pos="361950" algn="l"/>
              </a:tabLst>
              <a:defRPr/>
            </a:pPr>
            <a:r>
              <a:rPr lang="de-DE" dirty="0" smtClean="0"/>
              <a:t>KLP 2013: </a:t>
            </a:r>
            <a:r>
              <a:rPr lang="de-DE" dirty="0" smtClean="0"/>
              <a:t>drei </a:t>
            </a:r>
            <a:r>
              <a:rPr lang="de-DE" dirty="0"/>
              <a:t>bzw. vier übergeordnete Kompetenzerwartungen (</a:t>
            </a:r>
            <a:r>
              <a:rPr lang="de-DE" dirty="0" err="1"/>
              <a:t>üKE</a:t>
            </a:r>
            <a:r>
              <a:rPr lang="de-DE" dirty="0"/>
              <a:t>) am Ende der EF und </a:t>
            </a:r>
            <a:r>
              <a:rPr lang="de-DE" dirty="0" smtClean="0"/>
              <a:t>vier </a:t>
            </a:r>
            <a:r>
              <a:rPr lang="de-DE" dirty="0"/>
              <a:t>aufbauende </a:t>
            </a:r>
            <a:r>
              <a:rPr lang="de-DE" dirty="0" smtClean="0"/>
              <a:t>„</a:t>
            </a:r>
            <a:r>
              <a:rPr lang="de-DE" dirty="0"/>
              <a:t>komplexere“ </a:t>
            </a:r>
            <a:r>
              <a:rPr lang="de-DE" dirty="0" err="1"/>
              <a:t>üKE</a:t>
            </a:r>
            <a:r>
              <a:rPr lang="de-DE" dirty="0"/>
              <a:t> am Ende der </a:t>
            </a:r>
            <a:r>
              <a:rPr lang="de-DE" dirty="0" smtClean="0"/>
              <a:t>Q-Phase</a:t>
            </a:r>
          </a:p>
          <a:p>
            <a:pPr marL="0" indent="0" eaLnBrk="1" fontAlgn="auto" hangingPunct="1">
              <a:spcAft>
                <a:spcPts val="0"/>
              </a:spcAft>
              <a:buNone/>
              <a:tabLst>
                <a:tab pos="361950" algn="l"/>
              </a:tabLst>
              <a:defRPr/>
            </a:pPr>
            <a:endParaRPr lang="de-DE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/>
              <a:t>ab 2022: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je 8-14 </a:t>
            </a:r>
            <a:r>
              <a:rPr lang="de-DE" dirty="0" err="1"/>
              <a:t>üKE</a:t>
            </a:r>
            <a:r>
              <a:rPr lang="de-DE" dirty="0"/>
              <a:t> am Ende der EF und der Q-Phase </a:t>
            </a:r>
            <a:endParaRPr lang="de-DE" dirty="0">
              <a:sym typeface="Wingdings" panose="05000000000000000000" pitchFamily="2" charset="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e-DE" dirty="0">
                <a:sym typeface="Wingdings" panose="05000000000000000000" pitchFamily="2" charset="2"/>
              </a:rPr>
              <a:t>sehr differenzierte Formulierungen (z. B. Umgang mit Quellen, Ableitung von Handlungsoptionen, kriteriengeleitete Meinungsbildung, Beurteilung von Methoden, Verfahren etc. unter ökologischer, ökonomischer, gesellschaftlicher Perspektive)</a:t>
            </a:r>
          </a:p>
          <a:p>
            <a:pPr marL="40005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>
                <a:sym typeface="Wingdings" panose="05000000000000000000" pitchFamily="2" charset="2"/>
              </a:rPr>
              <a:t> weit gefasste Formulierungen in konkretisierten Kompetenzerwartungen</a:t>
            </a:r>
          </a:p>
          <a:p>
            <a:pPr marL="40005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>
                <a:sym typeface="Wingdings" panose="05000000000000000000" pitchFamily="2" charset="2"/>
              </a:rPr>
              <a:t> Einbindung konkreter Inhaltsaspekte in konkretisierten Kompetenzerwartungen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374D25-9F03-459C-9BBE-D1606251D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der gymnasialen Oberstufe</a:t>
            </a: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5BF843E3-EA76-4132-9DC7-8C827450FAF5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>
            <a:extLst>
              <a:ext uri="{FF2B5EF4-FFF2-40B4-BE49-F238E27FC236}">
                <a16:creationId xmlns:a16="http://schemas.microsoft.com/office/drawing/2014/main" id="{61B0148E-E626-4B5A-8121-A66CA1968C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Basiskonzepte</a:t>
            </a:r>
          </a:p>
        </p:txBody>
      </p:sp>
      <p:sp>
        <p:nvSpPr>
          <p:cNvPr id="44035" name="Inhaltsplatzhalter 2">
            <a:extLst>
              <a:ext uri="{FF2B5EF4-FFF2-40B4-BE49-F238E27FC236}">
                <a16:creationId xmlns:a16="http://schemas.microsoft.com/office/drawing/2014/main" id="{4316470A-B55D-426D-ADAB-1C0976FACE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00213"/>
            <a:ext cx="8229600" cy="4205287"/>
          </a:xfrm>
        </p:spPr>
        <p:txBody>
          <a:bodyPr/>
          <a:lstStyle/>
          <a:p>
            <a:r>
              <a:rPr lang="de-DE" altLang="de-DE" sz="2600" dirty="0"/>
              <a:t>ermöglichen die Vernetzung fachlicher Inhalte und deren Betrachtung aus verschiedenen Perspektiven</a:t>
            </a:r>
          </a:p>
          <a:p>
            <a:r>
              <a:rPr lang="de-DE" altLang="de-DE" sz="2600" dirty="0"/>
              <a:t>können kumulatives Lernen, den Aufbau von strukturiertem Wissen und die Erschließung neuer Inhalte fördern</a:t>
            </a:r>
          </a:p>
          <a:p>
            <a:r>
              <a:rPr lang="de-DE" altLang="de-DE" sz="2600" dirty="0"/>
              <a:t>strukturieren die Beschreibung fachlicher Sachverhalte, denen fachspezifische Gemeinsamkeiten zugrunde liegen</a:t>
            </a:r>
          </a:p>
          <a:p>
            <a:endParaRPr lang="de-DE" alt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9D5F4FD-0FCA-43E3-AF7B-25B0BF088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der gymnasialen Oberstufe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BCC1CA9-6F9C-4016-B84B-4E996FE88659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>
            <a:extLst>
              <a:ext uri="{FF2B5EF4-FFF2-40B4-BE49-F238E27FC236}">
                <a16:creationId xmlns:a16="http://schemas.microsoft.com/office/drawing/2014/main" id="{D74B7D1D-88B4-4C8D-9414-44BF4FF7DF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Basiskonzepte</a:t>
            </a:r>
          </a:p>
        </p:txBody>
      </p:sp>
      <p:sp>
        <p:nvSpPr>
          <p:cNvPr id="55299" name="Inhaltsplatzhalter 2">
            <a:extLst>
              <a:ext uri="{FF2B5EF4-FFF2-40B4-BE49-F238E27FC236}">
                <a16:creationId xmlns:a16="http://schemas.microsoft.com/office/drawing/2014/main" id="{B88FA420-0423-46FD-97E8-8A43BD74C8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00213"/>
            <a:ext cx="8229600" cy="4205287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2600" dirty="0">
                <a:sym typeface="Wingdings" panose="05000000000000000000" pitchFamily="2" charset="2"/>
              </a:rPr>
              <a:t>Einbindung ausgewählter Beiträge zu den Basiskonzepten am Ende eines jeden Inhaltsfeldes ausgewiesen</a:t>
            </a:r>
          </a:p>
          <a:p>
            <a:pPr eaLnBrk="1" hangingPunct="1">
              <a:defRPr/>
            </a:pPr>
            <a:r>
              <a:rPr lang="de-DE" altLang="de-DE" sz="2600" dirty="0">
                <a:sym typeface="Wingdings" panose="05000000000000000000" pitchFamily="2" charset="2"/>
              </a:rPr>
              <a:t>exemplarisch aufgezeigte Aspekte, die sich besonders als Beitrag zum jeweiligen  Basiskonzept eignen (keine abschließende Auflistung)</a:t>
            </a:r>
          </a:p>
          <a:p>
            <a:pPr eaLnBrk="1" hangingPunct="1">
              <a:defRPr/>
            </a:pPr>
            <a:endParaRPr lang="de-DE" altLang="de-DE" sz="2600" dirty="0">
              <a:sym typeface="Wingdings" panose="05000000000000000000" pitchFamily="2" charset="2"/>
            </a:endParaRPr>
          </a:p>
          <a:p>
            <a:pPr eaLnBrk="1" hangingPunct="1">
              <a:defRPr/>
            </a:pPr>
            <a:endParaRPr lang="de-DE" altLang="de-DE" sz="2600" dirty="0">
              <a:sym typeface="Wingdings" panose="05000000000000000000" pitchFamily="2" charset="2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de-DE" altLang="de-DE" sz="2600" dirty="0">
              <a:sym typeface="Wingdings" panose="05000000000000000000" pitchFamily="2" charset="2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62DFCF-A0DD-4E32-A926-C16742612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der gymnasialen Oberstufe</a:t>
            </a: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302F09A0-188D-48CB-ADA8-746B892D2566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A86B53A-5AD1-3ED6-D0A7-CA3CA9FC1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83" y="1748298"/>
            <a:ext cx="4018986" cy="1631618"/>
          </a:xfrm>
          <a:prstGeom prst="rect">
            <a:avLst/>
          </a:prstGeom>
        </p:spPr>
      </p:pic>
      <p:sp>
        <p:nvSpPr>
          <p:cNvPr id="47106" name="Titel 1">
            <a:extLst>
              <a:ext uri="{FF2B5EF4-FFF2-40B4-BE49-F238E27FC236}">
                <a16:creationId xmlns:a16="http://schemas.microsoft.com/office/drawing/2014/main" id="{6282E73D-5B9F-4407-AEEC-2E2E97C38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Darstellung im Kernlehrplan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6D3989-297C-412F-989B-F760CFD4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der gymnasialen Oberstufe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007A5AF-58BE-40E6-AB94-52D765F661C8}"/>
              </a:ext>
            </a:extLst>
          </p:cNvPr>
          <p:cNvSpPr txBox="1"/>
          <p:nvPr/>
        </p:nvSpPr>
        <p:spPr>
          <a:xfrm>
            <a:off x="6438604" y="1672957"/>
            <a:ext cx="1766888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Inhaltsfeld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51F505A-7150-44E7-8C30-3EDCB0B96FBB}"/>
              </a:ext>
            </a:extLst>
          </p:cNvPr>
          <p:cNvSpPr txBox="1"/>
          <p:nvPr/>
        </p:nvSpPr>
        <p:spPr>
          <a:xfrm>
            <a:off x="6445837" y="2243138"/>
            <a:ext cx="2098675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Inhaltliche Schwerpunkte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F2B9FB5-9EB6-48A6-ACD9-6CB1318C3C48}"/>
              </a:ext>
            </a:extLst>
          </p:cNvPr>
          <p:cNvSpPr txBox="1"/>
          <p:nvPr/>
        </p:nvSpPr>
        <p:spPr>
          <a:xfrm>
            <a:off x="6445770" y="3467911"/>
            <a:ext cx="2447925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konkretisierte Kompetenzerwartungen </a:t>
            </a:r>
          </a:p>
        </p:txBody>
      </p:sp>
      <p:sp>
        <p:nvSpPr>
          <p:cNvPr id="12" name="Geschweifte Klammer rechts 11">
            <a:extLst>
              <a:ext uri="{FF2B5EF4-FFF2-40B4-BE49-F238E27FC236}">
                <a16:creationId xmlns:a16="http://schemas.microsoft.com/office/drawing/2014/main" id="{3135B931-ADFC-4596-9ECE-567BFD28B24D}"/>
              </a:ext>
            </a:extLst>
          </p:cNvPr>
          <p:cNvSpPr/>
          <p:nvPr/>
        </p:nvSpPr>
        <p:spPr>
          <a:xfrm>
            <a:off x="5398648" y="3549617"/>
            <a:ext cx="1335087" cy="1135062"/>
          </a:xfrm>
          <a:prstGeom prst="rightBrace">
            <a:avLst>
              <a:gd name="adj1" fmla="val 8333"/>
              <a:gd name="adj2" fmla="val 5121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5BD4A5B-5CB9-4251-88FE-674FD89CC860}"/>
              </a:ext>
            </a:extLst>
          </p:cNvPr>
          <p:cNvSpPr txBox="1"/>
          <p:nvPr/>
        </p:nvSpPr>
        <p:spPr>
          <a:xfrm>
            <a:off x="6415760" y="4313157"/>
            <a:ext cx="2447925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Kompetenzbereiche und übergeordnete Kompetenzerwartungen als Klammerzusätze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191687E7-BA4F-4724-878E-98B0D80D2247}"/>
              </a:ext>
            </a:extLst>
          </p:cNvPr>
          <p:cNvCxnSpPr>
            <a:cxnSpLocks/>
          </p:cNvCxnSpPr>
          <p:nvPr/>
        </p:nvCxnSpPr>
        <p:spPr>
          <a:xfrm flipH="1">
            <a:off x="5369935" y="1838623"/>
            <a:ext cx="98280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C223FC1-DD6C-4B89-BEA2-CA625C2EC2B1}"/>
              </a:ext>
            </a:extLst>
          </p:cNvPr>
          <p:cNvCxnSpPr>
            <a:cxnSpLocks/>
          </p:cNvCxnSpPr>
          <p:nvPr/>
        </p:nvCxnSpPr>
        <p:spPr>
          <a:xfrm flipH="1">
            <a:off x="5362110" y="2565400"/>
            <a:ext cx="107315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6557414A-7132-4EB7-8917-81A1DF4C5081}"/>
              </a:ext>
            </a:extLst>
          </p:cNvPr>
          <p:cNvSpPr txBox="1"/>
          <p:nvPr/>
        </p:nvSpPr>
        <p:spPr>
          <a:xfrm>
            <a:off x="6426908" y="5548313"/>
            <a:ext cx="2447925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Basiskonzepte</a:t>
            </a:r>
          </a:p>
        </p:txBody>
      </p:sp>
      <p:sp>
        <p:nvSpPr>
          <p:cNvPr id="17" name="Foliennummernplatzhalter 4">
            <a:extLst>
              <a:ext uri="{FF2B5EF4-FFF2-40B4-BE49-F238E27FC236}">
                <a16:creationId xmlns:a16="http://schemas.microsoft.com/office/drawing/2014/main" id="{5EAA5EAB-41F6-4A8C-8EE0-7472A20F2990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3897CC5-3813-407D-8D0C-0C21AFAC0C42}"/>
              </a:ext>
            </a:extLst>
          </p:cNvPr>
          <p:cNvSpPr/>
          <p:nvPr/>
        </p:nvSpPr>
        <p:spPr>
          <a:xfrm>
            <a:off x="530770" y="1717675"/>
            <a:ext cx="4762500" cy="414813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3DE98DC4-91BB-AE9A-65A6-57625DB7EB1E}"/>
              </a:ext>
            </a:extLst>
          </p:cNvPr>
          <p:cNvCxnSpPr>
            <a:cxnSpLocks/>
          </p:cNvCxnSpPr>
          <p:nvPr/>
        </p:nvCxnSpPr>
        <p:spPr>
          <a:xfrm flipH="1">
            <a:off x="5362468" y="4814019"/>
            <a:ext cx="107315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6E4EB7A6-7969-C253-8966-2F2B69CCED24}"/>
              </a:ext>
            </a:extLst>
          </p:cNvPr>
          <p:cNvCxnSpPr>
            <a:cxnSpLocks/>
          </p:cNvCxnSpPr>
          <p:nvPr/>
        </p:nvCxnSpPr>
        <p:spPr>
          <a:xfrm flipH="1">
            <a:off x="5364590" y="5730081"/>
            <a:ext cx="107315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Grafik 18">
            <a:extLst>
              <a:ext uri="{FF2B5EF4-FFF2-40B4-BE49-F238E27FC236}">
                <a16:creationId xmlns:a16="http://schemas.microsoft.com/office/drawing/2014/main" id="{111F0E21-086B-8521-7211-81FCF68D9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30" y="3506075"/>
            <a:ext cx="3866053" cy="1215896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A9FB446-5EB7-EB2C-C8A1-1F08AE1DD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53" y="4721971"/>
            <a:ext cx="4266834" cy="105460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el 1">
            <a:extLst>
              <a:ext uri="{FF2B5EF4-FFF2-40B4-BE49-F238E27FC236}">
                <a16:creationId xmlns:a16="http://schemas.microsoft.com/office/drawing/2014/main" id="{2383CCCE-FD9D-4240-BAAB-AE6E8432E9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3000" dirty="0"/>
              <a:t>Lernerfolgsüberprüfung und Leistungsbewertung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CFB5B8AE-510F-44F6-A4D0-EF974A721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91513" cy="4205287"/>
          </a:xfrm>
        </p:spPr>
        <p:txBody>
          <a:bodyPr rtlCol="0">
            <a:normAutofit/>
          </a:bodyPr>
          <a:lstStyle/>
          <a:p>
            <a:pPr marL="344488" indent="-341313" defTabSz="449263" eaLnBrk="1">
              <a:lnSpc>
                <a:spcPct val="110000"/>
              </a:lnSpc>
              <a:spcBef>
                <a:spcPts val="120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</a:rPr>
              <a:t>Beurteilungsbereiche „Schriftliche Arbeiten/Klausuren“ „Sonstige Leistungen im Unterricht/Sonstige Mitarbeit“ 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de-DE" sz="2400" dirty="0">
                <a:solidFill>
                  <a:srgbClr val="000000"/>
                </a:solidFill>
                <a:latin typeface="Calibri" panose="020F0502020204030204" pitchFamily="34" charset="0"/>
              </a:rPr>
              <a:t>Überprüfungsformen, verbindlich an geeigneten Stellen im Unterricht einzusetzen:</a:t>
            </a:r>
          </a:p>
          <a:p>
            <a:pPr lvl="1" eaLnBrk="1" fontAlgn="auto" hangingPunct="1"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Experimentelle Aufgaben </a:t>
            </a:r>
          </a:p>
          <a:p>
            <a:pPr lvl="1" eaLnBrk="1" fontAlgn="auto" hangingPunct="1"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dirty="0">
                <a:latin typeface="Arial" panose="020B0604020202020204" pitchFamily="34" charset="0"/>
                <a:cs typeface="Times New Roman" panose="02020603050405020304" pitchFamily="18" charset="0"/>
              </a:rPr>
              <a:t>Aufgaben zur Arbeit mit Theorien und Modellen (Physik)</a:t>
            </a:r>
          </a:p>
          <a:p>
            <a:pPr lvl="1" eaLnBrk="1" fontAlgn="auto" hangingPunct="1"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Analyseaufgaben (Biologie)</a:t>
            </a:r>
          </a:p>
          <a:p>
            <a:pPr lvl="1" eaLnBrk="1" fontAlgn="auto" hangingPunct="1"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Präsentationsaufgaben </a:t>
            </a:r>
          </a:p>
          <a:p>
            <a:pPr lvl="1" eaLnBrk="1" fontAlgn="auto" hangingPunct="1"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Darstellungsaufgaben </a:t>
            </a:r>
          </a:p>
          <a:p>
            <a:pPr lvl="1" eaLnBrk="1" fontAlgn="auto" hangingPunct="1"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Bewertungs-/Beurteilungsaufgaben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endParaRPr lang="de-DE" sz="1800" dirty="0"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endParaRPr lang="de-DE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endParaRPr lang="de-DE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endParaRPr lang="de-DE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endParaRPr lang="de-D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F16C094-18B0-457B-B3AA-DD90F9D6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1760" y="6298910"/>
            <a:ext cx="4176464" cy="5175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der gymnasialen Oberstufe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8D9E1B5-7D0C-463C-BF24-95FC3EEB320B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279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BF929A-C069-4A48-AB9E-54742DF60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0" lang="de-DE" alt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Ausblick auf die Abiturprüfung 2025</a:t>
            </a:r>
            <a:endParaRPr lang="de-DE" sz="32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04942F-BAB1-4F73-9B02-AC2E73020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205287"/>
          </a:xfrm>
        </p:spPr>
        <p:txBody>
          <a:bodyPr rtlCol="0">
            <a:norm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-"/>
              <a:tabLst/>
            </a:pPr>
            <a:r>
              <a:rPr kumimoji="0" lang="de-DE" alt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Beschluss der KMK vom Oktober 2020: Stärkung und Sicherstellung einer größeren Vergleichbarkeit des Abiturs unter den Ländern</a:t>
            </a:r>
            <a:endParaRPr kumimoji="0" lang="de-DE" altLang="de-DE" sz="800" b="0" i="0" strike="noStrike" cap="none" normalizeH="0" baseline="0" dirty="0">
              <a:ln>
                <a:noFill/>
              </a:ln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-"/>
              <a:tabLst/>
            </a:pPr>
            <a:r>
              <a:rPr kumimoji="0" lang="de-DE" alt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Für die naturwissenschaftlichen Fächer: Einrichtung eines ländergemeinsamen Abituraufgabenpools ab dem Abitur 2025, aus denen die Länder mind. 50 % </a:t>
            </a:r>
            <a:r>
              <a:rPr kumimoji="0" lang="de-DE" altLang="de-D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modifikationsfrei entnehmen</a:t>
            </a:r>
            <a:endParaRPr kumimoji="0" lang="de-DE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24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C0A8BC-83CC-4934-8C00-B22B11184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7744" y="6280943"/>
            <a:ext cx="4248472" cy="5159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der gymnasialen Oberstufe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AD367E95-9801-42B6-A978-A822E1B4A445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268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BF929A-C069-4A48-AB9E-54742DF60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0" lang="de-DE" alt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Ausblick auf die Abiturprüfung 2025</a:t>
            </a:r>
            <a:endParaRPr lang="de-DE" sz="32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04942F-BAB1-4F73-9B02-AC2E73020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205287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tabLst>
                <a:tab pos="914400" algn="l"/>
              </a:tabLst>
              <a:defRPr/>
            </a:pPr>
            <a:r>
              <a:rPr lang="de-DE" altLang="de-DE" sz="2600" dirty="0"/>
              <a:t>Vereinheitlichung der Rahmenbedingungen für Naturwissenschaften notwendig:</a:t>
            </a:r>
          </a:p>
          <a:p>
            <a:pPr marL="685800" lvl="1" eaLnBrk="1" fontAlgn="auto" hangingPunct="1">
              <a:lnSpc>
                <a:spcPct val="98000"/>
              </a:lnSpc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914400" algn="l"/>
              </a:tabLst>
              <a:defRPr/>
            </a:pPr>
            <a:r>
              <a:rPr lang="de-DE" altLang="de-DE" dirty="0"/>
              <a:t>Neue KLP </a:t>
            </a:r>
            <a:r>
              <a:rPr lang="de-DE" altLang="de-DE" dirty="0" err="1"/>
              <a:t>GOSt</a:t>
            </a:r>
            <a:r>
              <a:rPr lang="de-DE" altLang="de-DE" dirty="0"/>
              <a:t> Biologie, Chemie, Physik zur Umsetzung der Bildungsstandards</a:t>
            </a:r>
          </a:p>
          <a:p>
            <a:pPr marL="685800" lvl="1" eaLnBrk="1" fontAlgn="auto" hangingPunct="1">
              <a:lnSpc>
                <a:spcPct val="98000"/>
              </a:lnSpc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914400" algn="l"/>
              </a:tabLst>
              <a:defRPr/>
            </a:pPr>
            <a:r>
              <a:rPr lang="de-DE" altLang="de-DE" dirty="0"/>
              <a:t>Neue Auswahlbedingungen und Prüfungsdauer ab 2025 in den Naturwissenschaften gemäß Neufassung der KMK-Vereinbarung zur Gestaltung der </a:t>
            </a:r>
            <a:r>
              <a:rPr lang="de-DE" altLang="de-DE" dirty="0" err="1"/>
              <a:t>GOSt</a:t>
            </a:r>
            <a:r>
              <a:rPr lang="de-DE" altLang="de-DE" dirty="0"/>
              <a:t> und der Abiturprüfung</a:t>
            </a:r>
          </a:p>
          <a:p>
            <a:pPr marL="914400" lvl="2" indent="0">
              <a:spcBef>
                <a:spcPct val="0"/>
              </a:spcBef>
              <a:buNone/>
            </a:pPr>
            <a:endParaRPr kumimoji="0" lang="de-DE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ct val="0"/>
              </a:spcBef>
              <a:buNone/>
            </a:pPr>
            <a:r>
              <a:rPr lang="de-DE" altLang="de-DE" sz="2100" dirty="0">
                <a:sym typeface="Wingdings" panose="05000000000000000000" pitchFamily="2" charset="2"/>
              </a:rPr>
              <a:t> </a:t>
            </a:r>
            <a:r>
              <a:rPr lang="de-DE" altLang="de-DE" sz="2100" dirty="0"/>
              <a:t>Einführung einer Schülerauswahl mit Auswahlzeit:</a:t>
            </a:r>
          </a:p>
          <a:p>
            <a:pPr lvl="1">
              <a:spcBef>
                <a:spcPct val="0"/>
              </a:spcBef>
              <a:buFont typeface="Symbol" panose="05050102010706020507" pitchFamily="18" charset="2"/>
              <a:buChar char="-"/>
            </a:pPr>
            <a:r>
              <a:rPr lang="de-DE" altLang="de-DE" sz="1900" dirty="0">
                <a:latin typeface="Calibri" panose="020F0502020204030204" pitchFamily="34" charset="0"/>
                <a:cs typeface="Times New Roman" panose="02020603050405020304" pitchFamily="18" charset="0"/>
              </a:rPr>
              <a:t>„Auf jedem Anforderungsniveau werden den Prüflingen vier Aufgaben vorgelegt, von denen drei zur Bearbeitung ausgewählt werden.“</a:t>
            </a:r>
          </a:p>
          <a:p>
            <a:pPr lvl="1">
              <a:spcBef>
                <a:spcPct val="0"/>
              </a:spcBef>
              <a:buFont typeface="Symbol" panose="05050102010706020507" pitchFamily="18" charset="2"/>
              <a:buChar char="-"/>
            </a:pPr>
            <a:r>
              <a:rPr lang="de-DE" altLang="de-DE" sz="1900" dirty="0">
                <a:latin typeface="Calibri" panose="020F0502020204030204" pitchFamily="34" charset="0"/>
                <a:cs typeface="Times New Roman" panose="02020603050405020304" pitchFamily="18" charset="0"/>
              </a:rPr>
              <a:t>„In den naturwissenschaftlichen Prüfungsfächern Biologie, Chemie und Physik beträgt die Arbeitszeit einschließlich Auswahlzeit auf erhöhtem Anforderungsniveau 300 Minuten, auf grundlegendem Anforderungsniveau 255 Minuten.“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24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C0A8BC-83CC-4934-8C00-B22B11184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der gymnasialen Oberstufe</a:t>
            </a: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FFC11DAF-C23E-4239-A012-88C9D54015F5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500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BF929A-C069-4A48-AB9E-54742DF60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0" lang="de-DE" alt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Ausblick auf die Abiturprüfung 2025</a:t>
            </a:r>
            <a:endParaRPr lang="de-DE" sz="32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04942F-BAB1-4F73-9B02-AC2E73020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205287"/>
          </a:xfrm>
        </p:spPr>
        <p:txBody>
          <a:bodyPr rtlCol="0"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Anpassung der </a:t>
            </a:r>
            <a:r>
              <a:rPr lang="de-D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Operatorenübersichten</a:t>
            </a: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 Kontext des IQB-Abituraufgabenpools Naturwissenschaften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Verwendung auch von nicht gelisteten Operatoren künftig erlaubt, wenn standardsprachliche Bedeutung in Verbindung mit Aufgabenstellung dies ermöglicht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Zuordnung eines Operators zu Anforderungsbereichen entfällt künftig: Jeder Operator kann grundsätzlich alle Anforderungsbereiche abdecken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24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C0A8BC-83CC-4934-8C00-B22B11184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der gymnasialen Oberstufe</a:t>
            </a: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920B97CD-DB9B-4DDA-9161-5E40EE8B5ED2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548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0408C286-04FE-486A-9655-7713BBCCC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Gliederung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B1149B6C-3DBC-49B1-AEF2-E402C092C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91513" cy="4205287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/>
              <a:t>Hintergründe und Merkmale der neuen Kernlehrpläne 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/>
              <a:t>Übergreifende Aufgaben und Ziele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/>
              <a:t>Schulinterne Lehrpläne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/>
              <a:t>Der Kernlehrplan Biologie im Detail </a:t>
            </a:r>
            <a:endParaRPr lang="de-DE" sz="1800" dirty="0"/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/>
              <a:t>Fachliche Unterstützungsmaterialien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E4CD39F-C46C-44E5-9010-FD409930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7744" y="6280149"/>
            <a:ext cx="4464496" cy="5175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der gymnasialen Oberstufe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74A1F63D-FAB8-42FD-9FB4-9C8B6210471A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el 1">
            <a:extLst>
              <a:ext uri="{FF2B5EF4-FFF2-40B4-BE49-F238E27FC236}">
                <a16:creationId xmlns:a16="http://schemas.microsoft.com/office/drawing/2014/main" id="{2383CCCE-FD9D-4240-BAAB-AE6E8432E9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Gliederung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CFB5B8AE-510F-44F6-A4D0-EF974A721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91513" cy="4205287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/>
              <a:t>Hintergründe und Merkmale der neuen Kernlehrpläne 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/>
              <a:t>Übergreifende Aufgaben und Ziele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/>
              <a:t>Schulinterne Lehrpläne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/>
              <a:t>Der Kernlehrplan Biologie im Detail</a:t>
            </a:r>
          </a:p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de-DE" dirty="0"/>
              <a:t>5.   Fachliche Unterstützungsmaterialien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F16C094-18B0-457B-B3AA-DD90F9D6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3768" y="6278853"/>
            <a:ext cx="4032448" cy="5175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der gymnasialen Oberstufe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52357E8-6DA7-4F59-A743-6860D28DF16D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el 1">
            <a:extLst>
              <a:ext uri="{FF2B5EF4-FFF2-40B4-BE49-F238E27FC236}">
                <a16:creationId xmlns:a16="http://schemas.microsoft.com/office/drawing/2014/main" id="{1500A338-D6E9-45CF-A3C4-C3CA3240D4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Fokussierte Querschnittaufgaben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E32160-67C1-4BFA-BA3B-05125285E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39261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de-DE" dirty="0"/>
              <a:t>Bildung in der digitalen Welt</a:t>
            </a:r>
            <a:br>
              <a:rPr lang="de-DE" dirty="0"/>
            </a:br>
            <a:r>
              <a:rPr lang="de-DE" dirty="0"/>
              <a:t>Grundlage: Medienkompetenzrahmen NRW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de-DE" dirty="0"/>
              <a:t>Verbraucherbildung</a:t>
            </a:r>
            <a:br>
              <a:rPr lang="de-DE" dirty="0"/>
            </a:br>
            <a:r>
              <a:rPr lang="de-DE" dirty="0"/>
              <a:t>Grundlage: Rahmenvorgabe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/>
              <a:t>Einbindung in die Kernlehrpläne: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de-DE" dirty="0"/>
              <a:t>fachspezifische Anbindung und Konkretisierung als Fortführung </a:t>
            </a:r>
            <a:r>
              <a:rPr lang="de-DE"/>
              <a:t>aus der </a:t>
            </a:r>
            <a:r>
              <a:rPr lang="de-DE" dirty="0"/>
              <a:t>Sekundarstufe I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de-DE" dirty="0"/>
              <a:t>Synopsen dazu werden den Schulen über den Lehrplannavigator zur Verfügung gestellt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  <a:p>
            <a:pPr eaLnBrk="1" fontAlgn="auto" hangingPunct="1"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D07344-F1B8-4F92-AF49-88D4FDDF1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der gymnasialen Oberstufe</a:t>
            </a: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44971570-1CD1-48F9-9A56-D82C5218B52B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Gruppieren 50">
            <a:extLst>
              <a:ext uri="{FF2B5EF4-FFF2-40B4-BE49-F238E27FC236}">
                <a16:creationId xmlns:a16="http://schemas.microsoft.com/office/drawing/2014/main" id="{A4792C89-7D3E-4CC6-8214-C34E79A3A495}"/>
              </a:ext>
            </a:extLst>
          </p:cNvPr>
          <p:cNvGrpSpPr>
            <a:grpSpLocks/>
          </p:cNvGrpSpPr>
          <p:nvPr/>
        </p:nvGrpSpPr>
        <p:grpSpPr bwMode="auto">
          <a:xfrm>
            <a:off x="2344736" y="5040342"/>
            <a:ext cx="2289175" cy="1246188"/>
            <a:chOff x="9593395" y="1821346"/>
            <a:chExt cx="2289216" cy="1246420"/>
          </a:xfrm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C4EFA534-4014-48C3-941B-E650983F8E02}"/>
                </a:ext>
              </a:extLst>
            </p:cNvPr>
            <p:cNvSpPr txBox="1"/>
            <p:nvPr/>
          </p:nvSpPr>
          <p:spPr>
            <a:xfrm>
              <a:off x="9593395" y="2143669"/>
              <a:ext cx="2289216" cy="9240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Entwicklung fachlicher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Kompetenzen mithilfe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digitaler Medien</a:t>
              </a:r>
            </a:p>
          </p:txBody>
        </p:sp>
        <p:grpSp>
          <p:nvGrpSpPr>
            <p:cNvPr id="52263" name="Gruppieren 19">
              <a:extLst>
                <a:ext uri="{FF2B5EF4-FFF2-40B4-BE49-F238E27FC236}">
                  <a16:creationId xmlns:a16="http://schemas.microsoft.com/office/drawing/2014/main" id="{1344BC53-25AE-45B5-90F1-E77F8B86B8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93396" y="1821346"/>
              <a:ext cx="360040" cy="369332"/>
              <a:chOff x="719572" y="3501878"/>
              <a:chExt cx="360040" cy="36933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9BC9BC7-A6C4-4D59-8A2E-7C912DEB4521}"/>
                  </a:ext>
                </a:extLst>
              </p:cNvPr>
              <p:cNvSpPr/>
              <p:nvPr/>
            </p:nvSpPr>
            <p:spPr>
              <a:xfrm>
                <a:off x="719571" y="3501878"/>
                <a:ext cx="360369" cy="360430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DDC6BE48-EEDD-4260-A64E-C4CE8B33D9A7}"/>
                  </a:ext>
                </a:extLst>
              </p:cNvPr>
              <p:cNvSpPr txBox="1"/>
              <p:nvPr/>
            </p:nvSpPr>
            <p:spPr>
              <a:xfrm>
                <a:off x="756085" y="3501878"/>
                <a:ext cx="215904" cy="36995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</a:p>
            </p:txBody>
          </p:sp>
        </p:grpSp>
      </p:grpSp>
      <p:grpSp>
        <p:nvGrpSpPr>
          <p:cNvPr id="52228" name="Gruppieren 52">
            <a:extLst>
              <a:ext uri="{FF2B5EF4-FFF2-40B4-BE49-F238E27FC236}">
                <a16:creationId xmlns:a16="http://schemas.microsoft.com/office/drawing/2014/main" id="{ED1C9FE5-CDEF-49A0-AE81-60342523D8CC}"/>
              </a:ext>
            </a:extLst>
          </p:cNvPr>
          <p:cNvGrpSpPr>
            <a:grpSpLocks/>
          </p:cNvGrpSpPr>
          <p:nvPr/>
        </p:nvGrpSpPr>
        <p:grpSpPr bwMode="auto">
          <a:xfrm>
            <a:off x="4903788" y="5051425"/>
            <a:ext cx="1971675" cy="1033463"/>
            <a:chOff x="9593396" y="3091070"/>
            <a:chExt cx="1973041" cy="1034532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5230CFCA-2027-4234-A891-6B85AEBD73DE}"/>
                </a:ext>
              </a:extLst>
            </p:cNvPr>
            <p:cNvSpPr txBox="1"/>
            <p:nvPr/>
          </p:nvSpPr>
          <p:spPr>
            <a:xfrm>
              <a:off x="9593396" y="3478821"/>
              <a:ext cx="1973041" cy="64678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Thematisierung in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fachlichen Inhalten</a:t>
              </a:r>
            </a:p>
          </p:txBody>
        </p:sp>
        <p:grpSp>
          <p:nvGrpSpPr>
            <p:cNvPr id="52259" name="Gruppieren 22">
              <a:extLst>
                <a:ext uri="{FF2B5EF4-FFF2-40B4-BE49-F238E27FC236}">
                  <a16:creationId xmlns:a16="http://schemas.microsoft.com/office/drawing/2014/main" id="{F7534B4F-0D1E-4FC1-944A-858CDB596D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93396" y="3091070"/>
              <a:ext cx="360040" cy="369332"/>
              <a:chOff x="719572" y="3501878"/>
              <a:chExt cx="360040" cy="369332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F98106DE-EFD5-4B1B-87FC-C2441CD91B2E}"/>
                  </a:ext>
                </a:extLst>
              </p:cNvPr>
              <p:cNvSpPr/>
              <p:nvPr/>
            </p:nvSpPr>
            <p:spPr>
              <a:xfrm>
                <a:off x="719572" y="3501878"/>
                <a:ext cx="360611" cy="359146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3D9F2F5C-75ED-479F-9CD3-8676F8FE20FD}"/>
                  </a:ext>
                </a:extLst>
              </p:cNvPr>
              <p:cNvSpPr txBox="1"/>
              <p:nvPr/>
            </p:nvSpPr>
            <p:spPr>
              <a:xfrm>
                <a:off x="756109" y="3501878"/>
                <a:ext cx="216049" cy="36868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</a:p>
            </p:txBody>
          </p:sp>
        </p:grpSp>
      </p:grpSp>
      <p:grpSp>
        <p:nvGrpSpPr>
          <p:cNvPr id="52229" name="Gruppieren 49">
            <a:extLst>
              <a:ext uri="{FF2B5EF4-FFF2-40B4-BE49-F238E27FC236}">
                <a16:creationId xmlns:a16="http://schemas.microsoft.com/office/drawing/2014/main" id="{FA567C59-A6BB-438D-9C7E-6D7EAE58EEB0}"/>
              </a:ext>
            </a:extLst>
          </p:cNvPr>
          <p:cNvGrpSpPr>
            <a:grpSpLocks/>
          </p:cNvGrpSpPr>
          <p:nvPr/>
        </p:nvGrpSpPr>
        <p:grpSpPr bwMode="auto">
          <a:xfrm>
            <a:off x="312738" y="5013325"/>
            <a:ext cx="1917700" cy="1052513"/>
            <a:chOff x="9593396" y="741226"/>
            <a:chExt cx="1917961" cy="1052068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1F435585-B72E-4F67-8931-57B32F636683}"/>
                </a:ext>
              </a:extLst>
            </p:cNvPr>
            <p:cNvSpPr txBox="1"/>
            <p:nvPr/>
          </p:nvSpPr>
          <p:spPr>
            <a:xfrm>
              <a:off x="9593396" y="1147454"/>
              <a:ext cx="1917961" cy="64584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Gebrauch digitaler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Basiswerkzeuge</a:t>
              </a:r>
            </a:p>
          </p:txBody>
        </p:sp>
        <p:grpSp>
          <p:nvGrpSpPr>
            <p:cNvPr id="52255" name="Gruppieren 25">
              <a:extLst>
                <a:ext uri="{FF2B5EF4-FFF2-40B4-BE49-F238E27FC236}">
                  <a16:creationId xmlns:a16="http://schemas.microsoft.com/office/drawing/2014/main" id="{AC4347EC-3F31-4683-82EB-3447E2F0FF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93396" y="741226"/>
              <a:ext cx="360040" cy="369332"/>
              <a:chOff x="719572" y="3501878"/>
              <a:chExt cx="360040" cy="369332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F6DA26DF-FD24-43BE-BABA-D164EB67C3DC}"/>
                  </a:ext>
                </a:extLst>
              </p:cNvPr>
              <p:cNvSpPr/>
              <p:nvPr/>
            </p:nvSpPr>
            <p:spPr>
              <a:xfrm>
                <a:off x="719572" y="3501878"/>
                <a:ext cx="360411" cy="360211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33F7764C-0C9B-4920-96D9-FE85384CEB67}"/>
                  </a:ext>
                </a:extLst>
              </p:cNvPr>
              <p:cNvSpPr txBox="1"/>
              <p:nvPr/>
            </p:nvSpPr>
            <p:spPr>
              <a:xfrm>
                <a:off x="756089" y="3501878"/>
                <a:ext cx="215929" cy="3697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</a:p>
            </p:txBody>
          </p:sp>
        </p:grpSp>
      </p:grpSp>
      <p:grpSp>
        <p:nvGrpSpPr>
          <p:cNvPr id="52230" name="Gruppieren 51">
            <a:extLst>
              <a:ext uri="{FF2B5EF4-FFF2-40B4-BE49-F238E27FC236}">
                <a16:creationId xmlns:a16="http://schemas.microsoft.com/office/drawing/2014/main" id="{1739E11C-2028-49FB-B3CC-7B7CCEE6A2D4}"/>
              </a:ext>
            </a:extLst>
          </p:cNvPr>
          <p:cNvGrpSpPr>
            <a:grpSpLocks/>
          </p:cNvGrpSpPr>
          <p:nvPr/>
        </p:nvGrpSpPr>
        <p:grpSpPr bwMode="auto">
          <a:xfrm>
            <a:off x="7334250" y="5059363"/>
            <a:ext cx="1531938" cy="1006475"/>
            <a:chOff x="9593396" y="4125602"/>
            <a:chExt cx="1531188" cy="1006371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12B18107-A1A9-490C-8111-511311AD83AE}"/>
                </a:ext>
              </a:extLst>
            </p:cNvPr>
            <p:cNvSpPr txBox="1"/>
            <p:nvPr/>
          </p:nvSpPr>
          <p:spPr>
            <a:xfrm>
              <a:off x="9593396" y="4485927"/>
              <a:ext cx="1531188" cy="6460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Informatische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Grundbildung </a:t>
              </a:r>
            </a:p>
          </p:txBody>
        </p:sp>
        <p:grpSp>
          <p:nvGrpSpPr>
            <p:cNvPr id="52251" name="Gruppieren 35">
              <a:extLst>
                <a:ext uri="{FF2B5EF4-FFF2-40B4-BE49-F238E27FC236}">
                  <a16:creationId xmlns:a16="http://schemas.microsoft.com/office/drawing/2014/main" id="{F9CCAB43-720A-4AC1-9519-FBEC7C8028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93396" y="4125602"/>
              <a:ext cx="360040" cy="369332"/>
              <a:chOff x="719572" y="3501878"/>
              <a:chExt cx="360040" cy="369332"/>
            </a:xfrm>
          </p:grpSpPr>
          <p:sp>
            <p:nvSpPr>
              <p:cNvPr id="37" name="Oval 23">
                <a:extLst>
                  <a:ext uri="{FF2B5EF4-FFF2-40B4-BE49-F238E27FC236}">
                    <a16:creationId xmlns:a16="http://schemas.microsoft.com/office/drawing/2014/main" id="{6F925DC2-8822-494F-A088-07AE4A1F1906}"/>
                  </a:ext>
                </a:extLst>
              </p:cNvPr>
              <p:cNvSpPr/>
              <p:nvPr/>
            </p:nvSpPr>
            <p:spPr>
              <a:xfrm>
                <a:off x="719572" y="3501878"/>
                <a:ext cx="360187" cy="360325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D2A75D53-66F8-411E-9F26-80A084A0A78C}"/>
                  </a:ext>
                </a:extLst>
              </p:cNvPr>
              <p:cNvSpPr txBox="1"/>
              <p:nvPr/>
            </p:nvSpPr>
            <p:spPr>
              <a:xfrm>
                <a:off x="756067" y="3501878"/>
                <a:ext cx="215795" cy="36984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</a:t>
                </a:r>
              </a:p>
            </p:txBody>
          </p:sp>
        </p:grpSp>
      </p:grpSp>
      <p:grpSp>
        <p:nvGrpSpPr>
          <p:cNvPr id="52231" name="Gruppieren 45">
            <a:extLst>
              <a:ext uri="{FF2B5EF4-FFF2-40B4-BE49-F238E27FC236}">
                <a16:creationId xmlns:a16="http://schemas.microsoft.com/office/drawing/2014/main" id="{ED3E3B60-C6BC-4801-BF73-E6DE3957C8F4}"/>
              </a:ext>
            </a:extLst>
          </p:cNvPr>
          <p:cNvGrpSpPr>
            <a:grpSpLocks/>
          </p:cNvGrpSpPr>
          <p:nvPr/>
        </p:nvGrpSpPr>
        <p:grpSpPr bwMode="auto">
          <a:xfrm>
            <a:off x="241300" y="333375"/>
            <a:ext cx="8651875" cy="4624388"/>
            <a:chOff x="-4715181" y="1475432"/>
            <a:chExt cx="7571608" cy="4248646"/>
          </a:xfrm>
        </p:grpSpPr>
        <p:pic>
          <p:nvPicPr>
            <p:cNvPr id="52233" name="Grafik 42">
              <a:extLst>
                <a:ext uri="{FF2B5EF4-FFF2-40B4-BE49-F238E27FC236}">
                  <a16:creationId xmlns:a16="http://schemas.microsoft.com/office/drawing/2014/main" id="{3B56F14B-11AC-4375-8386-47DF668884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15181" y="1475432"/>
              <a:ext cx="7571608" cy="4248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18C6357E-E76A-49D0-AB16-CDB66C8E6250}"/>
                </a:ext>
              </a:extLst>
            </p:cNvPr>
            <p:cNvSpPr/>
            <p:nvPr/>
          </p:nvSpPr>
          <p:spPr>
            <a:xfrm>
              <a:off x="-4688784" y="4590814"/>
              <a:ext cx="7545211" cy="1133264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588830E4-CC16-4880-B527-CD74DF0C41CA}"/>
                </a:ext>
              </a:extLst>
            </p:cNvPr>
            <p:cNvSpPr/>
            <p:nvPr/>
          </p:nvSpPr>
          <p:spPr>
            <a:xfrm>
              <a:off x="-4683227" y="1824017"/>
              <a:ext cx="1248968" cy="2766797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B2B6E481-2AFC-4D70-9C4B-D953F582D94C}"/>
                </a:ext>
              </a:extLst>
            </p:cNvPr>
            <p:cNvSpPr/>
            <p:nvPr/>
          </p:nvSpPr>
          <p:spPr>
            <a:xfrm>
              <a:off x="-3423145" y="1815266"/>
              <a:ext cx="4998651" cy="2772631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2237" name="Gruppieren 17">
              <a:extLst>
                <a:ext uri="{FF2B5EF4-FFF2-40B4-BE49-F238E27FC236}">
                  <a16:creationId xmlns:a16="http://schemas.microsoft.com/office/drawing/2014/main" id="{98A82358-0D12-4D67-A1B7-55BB0F1D82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301365" y="3207210"/>
              <a:ext cx="360040" cy="369332"/>
              <a:chOff x="719572" y="3501878"/>
              <a:chExt cx="360040" cy="369332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82FE885-BA40-463F-ABE9-83B037D8904B}"/>
                  </a:ext>
                </a:extLst>
              </p:cNvPr>
              <p:cNvSpPr/>
              <p:nvPr/>
            </p:nvSpPr>
            <p:spPr>
              <a:xfrm>
                <a:off x="719763" y="3501354"/>
                <a:ext cx="359826" cy="361711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5C551D8F-C02D-4267-8ACF-B01DAC683785}"/>
                  </a:ext>
                </a:extLst>
              </p:cNvPr>
              <p:cNvSpPr txBox="1"/>
              <p:nvPr/>
            </p:nvSpPr>
            <p:spPr>
              <a:xfrm>
                <a:off x="755884" y="3501354"/>
                <a:ext cx="215340" cy="3704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52238" name="Gruppieren 31">
              <a:extLst>
                <a:ext uri="{FF2B5EF4-FFF2-40B4-BE49-F238E27FC236}">
                  <a16:creationId xmlns:a16="http://schemas.microsoft.com/office/drawing/2014/main" id="{1459B057-9AD4-4EF2-B17F-0324ACC2A9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109399" y="3286671"/>
              <a:ext cx="360040" cy="369332"/>
              <a:chOff x="719572" y="3501878"/>
              <a:chExt cx="360040" cy="369332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0DF2918-27D1-47E9-9FDE-A46BAF258679}"/>
                  </a:ext>
                </a:extLst>
              </p:cNvPr>
              <p:cNvSpPr/>
              <p:nvPr/>
            </p:nvSpPr>
            <p:spPr>
              <a:xfrm>
                <a:off x="718987" y="3502111"/>
                <a:ext cx="361214" cy="360253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921CD326-E340-4B64-9CB8-AA5C2658E7E5}"/>
                  </a:ext>
                </a:extLst>
              </p:cNvPr>
              <p:cNvSpPr txBox="1"/>
              <p:nvPr/>
            </p:nvSpPr>
            <p:spPr>
              <a:xfrm>
                <a:off x="755109" y="3502111"/>
                <a:ext cx="216729" cy="36900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</a:p>
            </p:txBody>
          </p:sp>
        </p:grp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E66BD0F0-88C4-4C94-BB67-16C734B5D70B}"/>
                </a:ext>
              </a:extLst>
            </p:cNvPr>
            <p:cNvSpPr/>
            <p:nvPr/>
          </p:nvSpPr>
          <p:spPr>
            <a:xfrm>
              <a:off x="1575505" y="1824017"/>
              <a:ext cx="1280922" cy="2758046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2240" name="Gruppieren 39">
              <a:extLst>
                <a:ext uri="{FF2B5EF4-FFF2-40B4-BE49-F238E27FC236}">
                  <a16:creationId xmlns:a16="http://schemas.microsoft.com/office/drawing/2014/main" id="{E3C1C375-6D3A-4A4F-BD99-54154B9044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16216" y="3230423"/>
              <a:ext cx="360040" cy="369332"/>
              <a:chOff x="719572" y="3501878"/>
              <a:chExt cx="360040" cy="369332"/>
            </a:xfrm>
          </p:grpSpPr>
          <p:sp>
            <p:nvSpPr>
              <p:cNvPr id="41" name="Oval 12">
                <a:extLst>
                  <a:ext uri="{FF2B5EF4-FFF2-40B4-BE49-F238E27FC236}">
                    <a16:creationId xmlns:a16="http://schemas.microsoft.com/office/drawing/2014/main" id="{027939CF-898A-46AC-A232-4AF3BC7DBD70}"/>
                  </a:ext>
                </a:extLst>
              </p:cNvPr>
              <p:cNvSpPr/>
              <p:nvPr/>
            </p:nvSpPr>
            <p:spPr>
              <a:xfrm>
                <a:off x="719323" y="3501477"/>
                <a:ext cx="359825" cy="361711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Textfeld 41">
                <a:extLst>
                  <a:ext uri="{FF2B5EF4-FFF2-40B4-BE49-F238E27FC236}">
                    <a16:creationId xmlns:a16="http://schemas.microsoft.com/office/drawing/2014/main" id="{575C2679-9E6F-4047-B13D-3609392E372D}"/>
                  </a:ext>
                </a:extLst>
              </p:cNvPr>
              <p:cNvSpPr txBox="1"/>
              <p:nvPr/>
            </p:nvSpPr>
            <p:spPr>
              <a:xfrm>
                <a:off x="755444" y="3501477"/>
                <a:ext cx="215339" cy="38213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</a:t>
                </a:r>
              </a:p>
            </p:txBody>
          </p:sp>
        </p:grpSp>
        <p:grpSp>
          <p:nvGrpSpPr>
            <p:cNvPr id="52241" name="Gruppieren 28">
              <a:extLst>
                <a:ext uri="{FF2B5EF4-FFF2-40B4-BE49-F238E27FC236}">
                  <a16:creationId xmlns:a16="http://schemas.microsoft.com/office/drawing/2014/main" id="{27DF001E-1361-4D34-824F-D5D6068C76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109399" y="4971474"/>
              <a:ext cx="360040" cy="369332"/>
              <a:chOff x="719572" y="3501878"/>
              <a:chExt cx="360040" cy="369332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B952A7A9-863B-497F-B13C-1B952A0F1CBD}"/>
                  </a:ext>
                </a:extLst>
              </p:cNvPr>
              <p:cNvSpPr/>
              <p:nvPr/>
            </p:nvSpPr>
            <p:spPr>
              <a:xfrm>
                <a:off x="718987" y="3501890"/>
                <a:ext cx="361214" cy="360252"/>
              </a:xfrm>
              <a:prstGeom prst="ellipse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020AD45D-AC19-4561-9CB0-4106ADE83BA4}"/>
                  </a:ext>
                </a:extLst>
              </p:cNvPr>
              <p:cNvSpPr txBox="1"/>
              <p:nvPr/>
            </p:nvSpPr>
            <p:spPr>
              <a:xfrm>
                <a:off x="755109" y="3501890"/>
                <a:ext cx="216729" cy="3690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</a:p>
            </p:txBody>
          </p:sp>
        </p:grpSp>
      </p:grp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88AE6BD-67DC-477E-8BAE-E4DF8E06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C35D1C-1BCC-4362-B26D-DD005917CF7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el 1">
            <a:extLst>
              <a:ext uri="{FF2B5EF4-FFF2-40B4-BE49-F238E27FC236}">
                <a16:creationId xmlns:a16="http://schemas.microsoft.com/office/drawing/2014/main" id="{CB51898B-ED0D-4A31-B490-D61ED4F88A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3600" dirty="0"/>
              <a:t>Beispiele: Integration digitaler Aspekte </a:t>
            </a:r>
            <a:endParaRPr lang="de-DE" alt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FCFD72-6A50-4176-8103-CCAEACC78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205287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18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Biologie:</a:t>
            </a:r>
            <a:r>
              <a:rPr lang="de-DE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>
                <a:latin typeface="Arial" panose="020B0604020202020204" pitchFamily="34" charset="0"/>
                <a:cs typeface="Times New Roman" panose="02020603050405020304" pitchFamily="18" charset="0"/>
              </a:rPr>
              <a:t>bestimmen Arten in einem ausgewählten Areal und begründen ihr Vorkommen mit dort erfassten ökologischen Faktoren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1800" i="1" dirty="0"/>
              <a:t>(MKR 1.2: verschiedene digitale Werkzeuge und deren Funktionsumfang kennen, auswählen sowie diese kreativ, reflektiert und zielgerichtet einsetzen)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800" u="sng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1800" u="sng" dirty="0">
                <a:latin typeface="Arial" panose="020B0604020202020204" pitchFamily="34" charset="0"/>
                <a:cs typeface="Times New Roman" panose="02020603050405020304" pitchFamily="18" charset="0"/>
              </a:rPr>
              <a:t>Chemie:</a:t>
            </a:r>
            <a:r>
              <a:rPr lang="de-DE" sz="1800" dirty="0">
                <a:latin typeface="Arial" panose="020B0604020202020204" pitchFamily="34" charset="0"/>
                <a:cs typeface="Times New Roman" panose="02020603050405020304" pitchFamily="18" charset="0"/>
              </a:rPr>
              <a:t> erklären am Beispiel einer Brennstoffzelle die Funktion der heterogenen Katalyse unter Verwendung geeigneter Medien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de-DE" sz="1800" i="1" dirty="0"/>
              <a:t>(MKR 1.2: verschiedene digitale Werkzeuge und deren Funktionsumfang kennen, auswählen sowie diese kreativ, reflektiert und zielgerichtet einsetzen)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de-DE" sz="1800" i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1800" u="sng" dirty="0">
                <a:latin typeface="Arial" panose="020B0604020202020204" pitchFamily="34" charset="0"/>
                <a:cs typeface="Times New Roman" panose="02020603050405020304" pitchFamily="18" charset="0"/>
              </a:rPr>
              <a:t>Physik:</a:t>
            </a:r>
            <a:r>
              <a:rPr lang="de-DE" sz="1800" dirty="0">
                <a:latin typeface="Arial" panose="020B0604020202020204" pitchFamily="34" charset="0"/>
                <a:cs typeface="Times New Roman" panose="02020603050405020304" pitchFamily="18" charset="0"/>
              </a:rPr>
              <a:t> bewerten die Darstellung bekannter, vorrangig mechanischer Phänomene in verschiedenen Medien bezüglich ihrer Relevanz und Richtigkeit</a:t>
            </a:r>
          </a:p>
          <a:p>
            <a:pPr marL="0" indent="0" eaLnBrk="1" fontAlgn="auto" hangingPunct="1"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de-DE" sz="1800" i="1" dirty="0"/>
              <a:t>(MKR 2.2, 2.3: Themenrelevante Informationen und Daten aus Medienangeboten filtern, strukturieren, umwandeln und aufbereiten / Informationen, Daten und ihre Quellen sowie dahinterliegende Strategien und Absichten erkennen und kritisch bewerten)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79179C-F16D-412A-AB68-71D71EEA1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der gymnasialen Oberstufe</a:t>
            </a: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94DED215-AD90-4F28-837C-1A23B4F5A69F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442686F-496A-4DB7-83C1-732FF208B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5776" y="6237312"/>
            <a:ext cx="4104456" cy="62068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der gymnasialen Oberstufe</a:t>
            </a:r>
          </a:p>
        </p:txBody>
      </p:sp>
      <p:sp>
        <p:nvSpPr>
          <p:cNvPr id="55300" name="Titel 3">
            <a:extLst>
              <a:ext uri="{FF2B5EF4-FFF2-40B4-BE49-F238E27FC236}">
                <a16:creationId xmlns:a16="http://schemas.microsoft.com/office/drawing/2014/main" id="{E750F367-3D6A-4FE7-BC42-BC8563D360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Rahmenvorgabe Verbraucherbildung</a:t>
            </a:r>
          </a:p>
        </p:txBody>
      </p:sp>
      <p:pic>
        <p:nvPicPr>
          <p:cNvPr id="55301" name="Inhaltsplatzhalter 15">
            <a:extLst>
              <a:ext uri="{FF2B5EF4-FFF2-40B4-BE49-F238E27FC236}">
                <a16:creationId xmlns:a16="http://schemas.microsoft.com/office/drawing/2014/main" id="{D20EB8A3-4BBB-40E1-8135-CD1F40838A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513" y="1700213"/>
            <a:ext cx="8054975" cy="4205287"/>
          </a:xfr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7E51F5-8E7A-48CC-B3C1-290631EF978C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el 1">
            <a:extLst>
              <a:ext uri="{FF2B5EF4-FFF2-40B4-BE49-F238E27FC236}">
                <a16:creationId xmlns:a16="http://schemas.microsoft.com/office/drawing/2014/main" id="{4E4D7D49-328F-4968-99E7-D2B39DC554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800" dirty="0"/>
              <a:t>Fachliche Einbindung der RV Verbraucherbildung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94EDA0-C077-4FFE-9A22-6FD5F131B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700213"/>
            <a:ext cx="8229600" cy="4205287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18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Biologie:</a:t>
            </a:r>
          </a:p>
          <a:p>
            <a:pPr marL="0" indent="0" eaLnBrk="1" fontAlgn="auto" hangingPunct="1">
              <a:spcAft>
                <a:spcPts val="1800"/>
              </a:spcAft>
              <a:buFont typeface="Arial" panose="020B0604020202020204" pitchFamily="34" charset="0"/>
              <a:buNone/>
              <a:defRPr/>
            </a:pPr>
            <a:r>
              <a:rPr lang="de-DE" sz="1700" dirty="0">
                <a:latin typeface="Arial" panose="020B0604020202020204" pitchFamily="34" charset="0"/>
                <a:cs typeface="Times New Roman" panose="02020603050405020304" pitchFamily="18" charset="0"/>
              </a:rPr>
              <a:t>„Ökologie“: erläutern Konflikte zwischen Biodiversitätsschutz und Umweltnutzung und bewerten Handlungsoptionen unter dem Aspekt der Nachhaltigkeit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i="1" dirty="0"/>
              <a:t>(VB D Z6: Leben, Wohnen, Mobilität; Auseinandersetzung mit individuellen, kollektiven und politischen Gestaltungsoptionen des Konsums)</a:t>
            </a:r>
            <a:endParaRPr lang="de-DE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17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Chemie:</a:t>
            </a:r>
            <a:r>
              <a:rPr lang="de-DE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1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„Moderne Werkstoffe“: bewerten stoffliche und energetische Verfahren der Kunststoffverwertung unter Berücksichtigung ausgewählter Nachhaltigkeitsziele </a:t>
            </a:r>
          </a:p>
          <a:p>
            <a:pPr marL="0" indent="0" eaLnBrk="1" fontAlgn="auto" hangingPunct="1">
              <a:spcAft>
                <a:spcPts val="1800"/>
              </a:spcAft>
              <a:buNone/>
              <a:defRPr/>
            </a:pPr>
            <a:r>
              <a:rPr lang="de-DE" sz="1800" i="1" dirty="0"/>
              <a:t>(VB D Z3: Leben, Wohnen Mobilität; Auseinandersetzung mit individuellen und gesellschaftlichen Folgen des Konsums)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1800" u="sng" dirty="0">
                <a:latin typeface="Arial" panose="020B0604020202020204" pitchFamily="34" charset="0"/>
                <a:cs typeface="Arial" panose="020B0604020202020204" pitchFamily="34" charset="0"/>
              </a:rPr>
              <a:t>Physik: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1700" dirty="0">
                <a:latin typeface="Arial" panose="020B0604020202020204" pitchFamily="34" charset="0"/>
                <a:cs typeface="Times New Roman" panose="02020603050405020304" pitchFamily="18" charset="0"/>
              </a:rPr>
              <a:t>„Klassische Wellen und Teilchen in Feldern“: beurteilen Maßnahmen zur Störgeräuschreduzierung hinsichtlich deren Eignung</a:t>
            </a:r>
          </a:p>
          <a:p>
            <a:pPr marL="0" indent="0" eaLnBrk="1" fontAlgn="auto" hangingPunct="1">
              <a:spcAft>
                <a:spcPts val="1800"/>
              </a:spcAft>
              <a:buNone/>
              <a:defRPr/>
            </a:pPr>
            <a:r>
              <a:rPr lang="de-DE" sz="1800" i="1" dirty="0"/>
              <a:t>(VB B Z1: Ernährung und Gesundheit; Auseinandersetzung mit individuellen Bedürfnissen und Bedarfen)</a:t>
            </a:r>
          </a:p>
          <a:p>
            <a:pPr marL="571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2400" b="1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BA1DCFB-0DD7-4766-A116-BC36E351D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3768" y="6284381"/>
            <a:ext cx="4104456" cy="54868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der gymnasialen Oberstufe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8F1CE5-9BBA-443A-A4C3-43D8E4CC00F3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el 1">
            <a:extLst>
              <a:ext uri="{FF2B5EF4-FFF2-40B4-BE49-F238E27FC236}">
                <a16:creationId xmlns:a16="http://schemas.microsoft.com/office/drawing/2014/main" id="{041E76DC-E975-4FF2-91D4-E54C1C77B9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Gliederung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6CE607E8-E4EC-4BA9-B52D-F918BA466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91513" cy="4205287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/>
              <a:t>Hintergründe und Merkmale der neuen Kernlehrpläne 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/>
              <a:t>Übergreifende Aufgaben und Ziele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/>
              <a:t>Schulinterne Lehrpläne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/>
              <a:t>Der Kernlehrplan Biologie im Detail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/>
              <a:t>Fachliche Unterstützungsmaterialien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34781E3-106C-4EE4-9F60-E2251D0CF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1760" y="6237312"/>
            <a:ext cx="4392488" cy="57606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der gymnasialen Oberstufe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6273E4-473A-4E4F-B32E-30EA7A045DAE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el 1">
            <a:extLst>
              <a:ext uri="{FF2B5EF4-FFF2-40B4-BE49-F238E27FC236}">
                <a16:creationId xmlns:a16="http://schemas.microsoft.com/office/drawing/2014/main" id="{DD4C5E03-A09E-456A-8F24-37B375C1F9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Schulinterne Lehrpläne - rechtlicher Rahmen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EB084BBA-AF19-42BF-AC18-F5B090EA1E3C}"/>
              </a:ext>
            </a:extLst>
          </p:cNvPr>
          <p:cNvSpPr txBox="1">
            <a:spLocks/>
          </p:cNvSpPr>
          <p:nvPr/>
        </p:nvSpPr>
        <p:spPr>
          <a:xfrm>
            <a:off x="468313" y="1989138"/>
            <a:ext cx="8229600" cy="38163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SchulG §29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Unterrichtsvorgaben</a:t>
            </a:r>
          </a:p>
          <a:p>
            <a:pPr marL="542925" marR="0" lvl="0" indent="-54292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Das 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Ministerium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erlässt in der Regel 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schulformspezifische Vorgaben 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für den Unterricht (Richtlinien, Rahmenvorgaben, 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Lehrpläne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). Diese legen insbesondere die Ziele und Inhalte für die Bildungsgänge, Unterrichtsfächer und Lernbereiche fest und bestimmen die erwarteten Lernergebnisse (Bildungsstandards).</a:t>
            </a:r>
          </a:p>
          <a:p>
            <a:pPr marL="542925" marR="0" lvl="0" indent="-54292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 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Schulen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bestimmen auf der Grundlage der Unterrichtsvorgaben nach Absatz 1 in Verbindung mit ihrem Schulprogramm 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schuleigene Unterrichtsvorgaben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542925" marR="0" lvl="0" indent="-54292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Unterrichtsvorgaben nach den Absätzen 1 und 2 sind so zu fassen, dass für die Lehrerinnen und Lehrer ein 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pädagogischer Gestaltungsspielraum 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bleibt.</a:t>
            </a:r>
          </a:p>
          <a:p>
            <a:pPr marL="542925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1446" name="Picture 50" descr="paragraph_2">
            <a:extLst>
              <a:ext uri="{FF2B5EF4-FFF2-40B4-BE49-F238E27FC236}">
                <a16:creationId xmlns:a16="http://schemas.microsoft.com/office/drawing/2014/main" id="{73109CD8-A5FC-419F-83F9-AA614F842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1773238"/>
            <a:ext cx="9763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2789DDC-307F-4D03-BAF6-2AABAEFEC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C35D1C-1BCC-4362-B26D-DD005917CF7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el 1">
            <a:extLst>
              <a:ext uri="{FF2B5EF4-FFF2-40B4-BE49-F238E27FC236}">
                <a16:creationId xmlns:a16="http://schemas.microsoft.com/office/drawing/2014/main" id="{1588ADC2-73B8-47D2-891B-4CF528E90F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Schulinterne Lehrpläne - rechtlicher Rahmen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68B2136D-7369-4FB9-BBB8-5743A2C1C4DE}"/>
              </a:ext>
            </a:extLst>
          </p:cNvPr>
          <p:cNvSpPr txBox="1">
            <a:spLocks/>
          </p:cNvSpPr>
          <p:nvPr/>
        </p:nvSpPr>
        <p:spPr>
          <a:xfrm>
            <a:off x="609600" y="1852613"/>
            <a:ext cx="8229600" cy="42052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alt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SchulG</a:t>
            </a:r>
            <a: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§70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Fachkonferenz, </a:t>
            </a:r>
            <a:r>
              <a:rPr kumimoji="0" lang="de-DE" alt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Bildungsgangskonferenz</a:t>
            </a:r>
            <a:endParaRPr kumimoji="0" lang="de-DE" altLang="de-DE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alt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AutoNum type="arabicParenBoth" startAt="3"/>
              <a:tabLst/>
              <a:defRPr/>
            </a:pPr>
            <a:r>
              <a:rPr kumimoji="0" lang="de-DE" alt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 Fachkonferenz berät über alle das Fach oder die Fachrichtung betreffenden Angelegenheiten einschließlich der Zusammenarbeit mit anderen Fächern. Sie trägt Verantwortung für die schulinterne Qualitätssicherung und –</a:t>
            </a:r>
            <a:r>
              <a:rPr kumimoji="0" lang="de-DE" alt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entwicklung</a:t>
            </a:r>
            <a:r>
              <a:rPr kumimoji="0" lang="de-DE" alt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der fachlichen Arbeit und berät über Ziele, Arbeitspläne, Evaluationsmaßnahmen und –</a:t>
            </a:r>
            <a:r>
              <a:rPr kumimoji="0" lang="de-DE" alt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ergebnisse</a:t>
            </a:r>
            <a:r>
              <a:rPr kumimoji="0" lang="de-DE" alt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und Rechenschaftslegung.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AutoNum type="arabicParenBoth" startAt="3"/>
              <a:tabLst/>
              <a:defRPr/>
            </a:pPr>
            <a:r>
              <a:rPr kumimoji="0" lang="de-DE" alt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 Fachkonferenz entscheidet in ihrem Fach insbesondere über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alt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Grundsätze zur fachdidaktischen und fachmethodischen Arbeit,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alt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Grundsätze zur Leistungsbewertung,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alt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Vorschläge an die Lehrerkonferenz zur Einführung von Lernmitteln.</a:t>
            </a:r>
          </a:p>
        </p:txBody>
      </p:sp>
      <p:pic>
        <p:nvPicPr>
          <p:cNvPr id="62470" name="Picture 50" descr="paragraph_2">
            <a:extLst>
              <a:ext uri="{FF2B5EF4-FFF2-40B4-BE49-F238E27FC236}">
                <a16:creationId xmlns:a16="http://schemas.microsoft.com/office/drawing/2014/main" id="{4669DA79-9C19-47B3-8A97-72F311A07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1925638"/>
            <a:ext cx="9763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AD811B7-F743-4AB7-A468-D9CF4B642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C35D1C-1BCC-4362-B26D-DD005917CF7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el 1">
            <a:extLst>
              <a:ext uri="{FF2B5EF4-FFF2-40B4-BE49-F238E27FC236}">
                <a16:creationId xmlns:a16="http://schemas.microsoft.com/office/drawing/2014/main" id="{66CEDE24-0976-4DAC-92D3-9F2A36386A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Merkmale von schulinternen Lehrplänen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F07DE2-FA02-41B3-A083-C237FE35B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205287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de-DE" sz="2600" dirty="0"/>
              <a:t>schulbezogene Konkretisierung der Kernlehrpläne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de-DE" sz="2600" dirty="0"/>
              <a:t>Instrument zur Unterrichtsentwicklung und Unterrichtsvorbereitung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de-DE" sz="2600" dirty="0"/>
              <a:t>Ausgestaltung von Freiräumen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de-DE" sz="2600" dirty="0"/>
              <a:t>Grundlage der fachlichen Arbeit im Team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de-DE" sz="2600" dirty="0"/>
              <a:t>Transparenz für alle am Bildungsprozess Beteiligten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de-DE" sz="2600" dirty="0"/>
              <a:t>Maßstab für Evaluation und Rechenschaftslegung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661892-3392-4174-81DE-5B979F587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der gymnasialen Oberstufe</a:t>
            </a: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3B6482C6-1332-4616-934A-1635DCFA0CA5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BF929A-C069-4A48-AB9E-54742DF60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200" dirty="0">
                <a:latin typeface="+mn-lt"/>
                <a:ea typeface="+mn-ea"/>
                <a:cs typeface="+mn-cs"/>
              </a:rPr>
              <a:t>Hintergründe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04942F-BAB1-4F73-9B02-AC2E73020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205287"/>
          </a:xfrm>
        </p:spPr>
        <p:txBody>
          <a:bodyPr rtlCol="0"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None/>
              <a:tabLst>
                <a:tab pos="914400" algn="l"/>
              </a:tabLst>
              <a:defRPr/>
            </a:pPr>
            <a:r>
              <a:rPr lang="de-DE" altLang="de-DE" sz="2600" dirty="0">
                <a:latin typeface="+mn-lt"/>
              </a:rPr>
              <a:t>Neue KMK-Bildungsstandards für die Allgemeine Hochschulreife in den naturwissenschaftlichen Fächern (2020):</a:t>
            </a:r>
          </a:p>
          <a:p>
            <a:pPr marL="685800" marR="0" lvl="1" defTabSz="914400" eaLnBrk="1" fontAlgn="auto" latinLnBrk="0" hangingPunct="1">
              <a:lnSpc>
                <a:spcPct val="98000"/>
              </a:lnSpc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>
                <a:tab pos="914400" algn="l"/>
              </a:tabLst>
              <a:defRPr/>
            </a:pPr>
            <a:r>
              <a:rPr lang="de-DE" altLang="de-DE" sz="1900" dirty="0"/>
              <a:t>Festlegung von verbindlichen Regelstandards auf grundlegendem und erhöhtem Niveau in den naturwissenschaftlichen Fächern für die Allgemeine Hochschulreife</a:t>
            </a:r>
          </a:p>
          <a:p>
            <a:pPr marL="685800" marR="0" lvl="1" defTabSz="914400" eaLnBrk="1" fontAlgn="auto" latinLnBrk="0" hangingPunct="1">
              <a:lnSpc>
                <a:spcPct val="98000"/>
              </a:lnSpc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>
                <a:tab pos="914400" algn="l"/>
              </a:tabLst>
              <a:defRPr/>
            </a:pPr>
            <a:r>
              <a:rPr lang="de-DE" altLang="de-DE" sz="1900" dirty="0"/>
              <a:t>Konkretisierung zentraler Inhalte der Bildungsstandards durch die von der KMK beschlossenen „Eckpunkte für die curricularen Vorgaben“ </a:t>
            </a:r>
          </a:p>
          <a:p>
            <a:pPr marL="685800" marR="0" lvl="1" defTabSz="914400" eaLnBrk="1" fontAlgn="auto" latinLnBrk="0" hangingPunct="1">
              <a:lnSpc>
                <a:spcPct val="98000"/>
              </a:lnSpc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>
                <a:tab pos="914400" algn="l"/>
              </a:tabLst>
              <a:defRPr/>
            </a:pPr>
            <a:r>
              <a:rPr lang="de-DE" altLang="de-DE" sz="1900" dirty="0"/>
              <a:t>verbindliche Umsetzung durch die Länder ab dem Schuljahr 2022/23 aufwachsend</a:t>
            </a:r>
          </a:p>
          <a:p>
            <a:pPr marL="685800" marR="0" lvl="1" defTabSz="914400" eaLnBrk="1" fontAlgn="auto" latinLnBrk="0" hangingPunct="1">
              <a:lnSpc>
                <a:spcPct val="98000"/>
              </a:lnSpc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>
                <a:tab pos="914400" algn="l"/>
              </a:tabLst>
              <a:defRPr/>
            </a:pPr>
            <a:r>
              <a:rPr lang="de-DE" altLang="de-DE" sz="1900" dirty="0"/>
              <a:t>Inkraftsetzung der neuen KLP zum 01.08.2022; aufwachsend in der Einführungsphase der gymnasialen Oberstufe</a:t>
            </a:r>
          </a:p>
          <a:p>
            <a:pPr marL="685800" marR="0" lvl="1" defTabSz="914400" eaLnBrk="1" fontAlgn="auto" latinLnBrk="0" hangingPunct="1">
              <a:lnSpc>
                <a:spcPct val="98000"/>
              </a:lnSpc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>
                <a:tab pos="914400" algn="l"/>
              </a:tabLst>
              <a:defRPr/>
            </a:pPr>
            <a:r>
              <a:rPr lang="de-DE" altLang="de-DE" sz="1900" dirty="0"/>
              <a:t>Abiturprüfungen in den Fächern Biologie, Chemie und Physik auf Grundlage der neuen Kernlehrpläne erstmalig ab dem Jahr 2025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24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C0A8BC-83CC-4934-8C00-B22B11184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95736" y="6280943"/>
            <a:ext cx="4536504" cy="51593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der gymnasialen Oberstufe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3BA34E04-F7D9-4E3E-860C-5FD8E0A2EA3E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9061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31925DE1-98D5-4A64-B3EA-1F2148D4F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Gliederung für einen schulinternen Lehrplan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1921BF-FFC4-41BC-A3BA-2BB9495C6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der gymnasialen Oberstufe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F6BD8C65-0FF5-401D-9475-94B7A117CC16}"/>
              </a:ext>
            </a:extLst>
          </p:cNvPr>
          <p:cNvSpPr txBox="1">
            <a:spLocks/>
          </p:cNvSpPr>
          <p:nvPr/>
        </p:nvSpPr>
        <p:spPr>
          <a:xfrm>
            <a:off x="609600" y="1852613"/>
            <a:ext cx="8229600" cy="4205287"/>
          </a:xfrm>
          <a:prstGeom prst="rect">
            <a:avLst/>
          </a:prstGeom>
          <a:solidFill>
            <a:schemeClr val="bg1"/>
          </a:solidFill>
          <a:effectLst/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365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Inhalt</a:t>
            </a:r>
          </a:p>
          <a:p>
            <a:pPr marL="0" marR="0" lvl="0" indent="0" algn="l" defTabSz="5365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	Rahmenbedingungen der fachlichen Arbeit</a:t>
            </a:r>
          </a:p>
          <a:p>
            <a:pPr marL="0" marR="0" lvl="0" indent="0" algn="l" defTabSz="5365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	Entscheidungen zum Unterricht</a:t>
            </a:r>
          </a:p>
          <a:p>
            <a:pPr marL="400050" marR="0" lvl="1" indent="0" algn="l" defTabSz="5365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2.1 	Unterrichtsvorhaben	</a:t>
            </a:r>
          </a:p>
          <a:p>
            <a:pPr marL="400050" marR="0" lvl="1" indent="0" algn="l" defTabSz="5365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2.2	Grundsätze der fachmethodischen und fachdidaktischen Arbeit</a:t>
            </a:r>
          </a:p>
          <a:p>
            <a:pPr marL="400050" marR="0" lvl="1" indent="0" algn="l" defTabSz="5365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2.3	Grundsätze der Leistungsbewertung und Leistungsrückmeldung</a:t>
            </a:r>
          </a:p>
          <a:p>
            <a:pPr marL="400050" marR="0" lvl="1" indent="0" algn="l" defTabSz="5365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2.4	Lehr- und Lernmittel</a:t>
            </a:r>
          </a:p>
          <a:p>
            <a:pPr marL="0" marR="0" lvl="0" indent="0" algn="l" defTabSz="5365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	Entscheidungen zu fach- und unterrichtsübergreifenden Fragen</a:t>
            </a:r>
          </a:p>
          <a:p>
            <a:pPr marL="0" marR="0" lvl="0" indent="0" algn="l" defTabSz="5365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	Qualitätssicherung und Evaluation</a:t>
            </a:r>
          </a:p>
          <a:p>
            <a:pPr marL="0" marR="0" lvl="0" indent="0" algn="l" defTabSz="5365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C48B09F7-358A-4466-AD66-CB5ACD0B526D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/>
          <a:srcRect l="59524" t="24453" b="23712"/>
          <a:stretch/>
        </p:blipFill>
        <p:spPr bwMode="auto">
          <a:xfrm>
            <a:off x="457200" y="1679806"/>
            <a:ext cx="8265847" cy="4029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0658" name="Titel 1">
            <a:extLst>
              <a:ext uri="{FF2B5EF4-FFF2-40B4-BE49-F238E27FC236}">
                <a16:creationId xmlns:a16="http://schemas.microsoft.com/office/drawing/2014/main" id="{05469ACE-4392-4D77-8376-EC3C430B2E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Unterstützungsmaterial im Lehrplannavigator</a:t>
            </a:r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BA6B1185-CEA5-4F9C-A9C1-45B26587F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3768" y="6295274"/>
            <a:ext cx="4392488" cy="5461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der gymnasialen Oberstufe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DBE7970B-29FF-4602-9628-F38397E32726}"/>
              </a:ext>
            </a:extLst>
          </p:cNvPr>
          <p:cNvSpPr/>
          <p:nvPr/>
        </p:nvSpPr>
        <p:spPr>
          <a:xfrm>
            <a:off x="2195736" y="4114127"/>
            <a:ext cx="5832475" cy="13684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9490A2B-8980-45F9-8AD5-335F106C7F3B}"/>
              </a:ext>
            </a:extLst>
          </p:cNvPr>
          <p:cNvSpPr txBox="1"/>
          <p:nvPr/>
        </p:nvSpPr>
        <p:spPr>
          <a:xfrm>
            <a:off x="2938413" y="2365375"/>
            <a:ext cx="4186237" cy="13843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Unterstützungsmaterial nach Veröffentlichung der Kernlehrpläne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740142C6-F05D-491A-B3C1-CA1D7DEBD5BB}"/>
              </a:ext>
            </a:extLst>
          </p:cNvPr>
          <p:cNvCxnSpPr>
            <a:cxnSpLocks/>
            <a:endCxn id="14" idx="6"/>
          </p:cNvCxnSpPr>
          <p:nvPr/>
        </p:nvCxnSpPr>
        <p:spPr>
          <a:xfrm flipH="1">
            <a:off x="1812705" y="3134296"/>
            <a:ext cx="1117600" cy="391384"/>
          </a:xfrm>
          <a:prstGeom prst="straightConnector1">
            <a:avLst/>
          </a:prstGeom>
          <a:ln w="34925">
            <a:solidFill>
              <a:schemeClr val="accent1">
                <a:shade val="95000"/>
                <a:satMod val="10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78B0E141-3F10-41C2-859E-B3B2211153DB}"/>
              </a:ext>
            </a:extLst>
          </p:cNvPr>
          <p:cNvSpPr/>
          <p:nvPr/>
        </p:nvSpPr>
        <p:spPr>
          <a:xfrm>
            <a:off x="517305" y="3356993"/>
            <a:ext cx="1295400" cy="3373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4C6D6EB2-AEA9-4043-9529-A419278D86AC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el 1">
            <a:extLst>
              <a:ext uri="{FF2B5EF4-FFF2-40B4-BE49-F238E27FC236}">
                <a16:creationId xmlns:a16="http://schemas.microsoft.com/office/drawing/2014/main" id="{FBA7E351-9B48-48A7-9D75-CB26255870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Unterstützungsmaterial im Lehrplannavigator </a:t>
            </a:r>
            <a:endParaRPr lang="de-DE" altLang="de-DE" sz="20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6106EC-1F50-4B9D-B073-FD244D50C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der gymnasialen Oberstufe</a:t>
            </a:r>
          </a:p>
        </p:txBody>
      </p:sp>
      <p:grpSp>
        <p:nvGrpSpPr>
          <p:cNvPr id="72709" name="Gruppieren 22">
            <a:extLst>
              <a:ext uri="{FF2B5EF4-FFF2-40B4-BE49-F238E27FC236}">
                <a16:creationId xmlns:a16="http://schemas.microsoft.com/office/drawing/2014/main" id="{3A840D2B-B583-4100-B940-43040142A163}"/>
              </a:ext>
            </a:extLst>
          </p:cNvPr>
          <p:cNvGrpSpPr>
            <a:grpSpLocks/>
          </p:cNvGrpSpPr>
          <p:nvPr/>
        </p:nvGrpSpPr>
        <p:grpSpPr bwMode="auto">
          <a:xfrm>
            <a:off x="473075" y="1808163"/>
            <a:ext cx="8277225" cy="2536825"/>
            <a:chOff x="471744" y="1637509"/>
            <a:chExt cx="8276720" cy="2537380"/>
          </a:xfrm>
        </p:grpSpPr>
        <p:pic>
          <p:nvPicPr>
            <p:cNvPr id="72711" name="Grafik 6">
              <a:extLst>
                <a:ext uri="{FF2B5EF4-FFF2-40B4-BE49-F238E27FC236}">
                  <a16:creationId xmlns:a16="http://schemas.microsoft.com/office/drawing/2014/main" id="{D66F3831-84A0-45E7-B47D-98CD017322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51" t="61694" r="58829" b="20587"/>
            <a:stretch>
              <a:fillRect/>
            </a:stretch>
          </p:blipFill>
          <p:spPr bwMode="auto">
            <a:xfrm>
              <a:off x="471744" y="1637509"/>
              <a:ext cx="8182471" cy="1715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Gerade Verbindung mit Pfeil 7">
              <a:extLst>
                <a:ext uri="{FF2B5EF4-FFF2-40B4-BE49-F238E27FC236}">
                  <a16:creationId xmlns:a16="http://schemas.microsoft.com/office/drawing/2014/main" id="{C2B26942-3107-4B8F-ACBB-84E474DCC2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43235" y="2841097"/>
              <a:ext cx="1139755" cy="80821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7B784DC-73F8-437F-B62E-D3CC34BB5EA5}"/>
                </a:ext>
              </a:extLst>
            </p:cNvPr>
            <p:cNvSpPr txBox="1"/>
            <p:nvPr/>
          </p:nvSpPr>
          <p:spPr>
            <a:xfrm>
              <a:off x="562226" y="3519108"/>
              <a:ext cx="2447776" cy="369969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Kernlehrpläne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BC2CC283-DD18-4F22-9C6D-A1A0B2C3B4D9}"/>
                </a:ext>
              </a:extLst>
            </p:cNvPr>
            <p:cNvSpPr txBox="1"/>
            <p:nvPr/>
          </p:nvSpPr>
          <p:spPr>
            <a:xfrm>
              <a:off x="3217951" y="3528635"/>
              <a:ext cx="2665250" cy="646254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Beispiele für schulinterne Lehrpläne</a:t>
              </a:r>
            </a:p>
          </p:txBody>
        </p:sp>
        <p:cxnSp>
          <p:nvCxnSpPr>
            <p:cNvPr id="16" name="Gerade Verbindung mit Pfeil 15">
              <a:extLst>
                <a:ext uri="{FF2B5EF4-FFF2-40B4-BE49-F238E27FC236}">
                  <a16:creationId xmlns:a16="http://schemas.microsoft.com/office/drawing/2014/main" id="{AB18B907-2118-4012-AE4E-28C7C44180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18214" y="3072923"/>
              <a:ext cx="393676" cy="43189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>
              <a:extLst>
                <a:ext uri="{FF2B5EF4-FFF2-40B4-BE49-F238E27FC236}">
                  <a16:creationId xmlns:a16="http://schemas.microsoft.com/office/drawing/2014/main" id="{DEAD4209-9C56-4F09-8370-B8A6010FA4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62521" y="2841097"/>
              <a:ext cx="700044" cy="68753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4A852B55-F18A-417A-85F7-63A8649B364F}"/>
                </a:ext>
              </a:extLst>
            </p:cNvPr>
            <p:cNvSpPr txBox="1"/>
            <p:nvPr/>
          </p:nvSpPr>
          <p:spPr>
            <a:xfrm>
              <a:off x="6084802" y="3522283"/>
              <a:ext cx="2663662" cy="646254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Hinweise und Materialien (Unterrichtsvorhaben…)</a:t>
              </a:r>
            </a:p>
          </p:txBody>
        </p:sp>
      </p:grpSp>
      <p:sp>
        <p:nvSpPr>
          <p:cNvPr id="24" name="Ellipse 23">
            <a:extLst>
              <a:ext uri="{FF2B5EF4-FFF2-40B4-BE49-F238E27FC236}">
                <a16:creationId xmlns:a16="http://schemas.microsoft.com/office/drawing/2014/main" id="{B6A5E191-6888-4B4D-B3C6-37100F187AA1}"/>
              </a:ext>
            </a:extLst>
          </p:cNvPr>
          <p:cNvSpPr/>
          <p:nvPr/>
        </p:nvSpPr>
        <p:spPr>
          <a:xfrm>
            <a:off x="5897563" y="3067050"/>
            <a:ext cx="2160587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oliennummernplatzhalter 4">
            <a:extLst>
              <a:ext uri="{FF2B5EF4-FFF2-40B4-BE49-F238E27FC236}">
                <a16:creationId xmlns:a16="http://schemas.microsoft.com/office/drawing/2014/main" id="{5EC9906A-40BD-4D91-BABB-F8F70DCD4246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63563" y="4869160"/>
            <a:ext cx="8092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(Hinweis: Darstellungen hier noch für S I – wird für den Lehrplannavigator S II angepasst)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el 1">
            <a:extLst>
              <a:ext uri="{FF2B5EF4-FFF2-40B4-BE49-F238E27FC236}">
                <a16:creationId xmlns:a16="http://schemas.microsoft.com/office/drawing/2014/main" id="{A97BA16C-7B2F-48F5-A3C1-5E536B1124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Unterstützungsmaterial im Lehrplannavigator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C21019-4549-4FD3-B26D-89FF70CCE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der gymnasialen Oberstufe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14A7778-EDD4-4548-9D7D-4337F164CBDA}"/>
              </a:ext>
            </a:extLst>
          </p:cNvPr>
          <p:cNvSpPr txBox="1"/>
          <p:nvPr/>
        </p:nvSpPr>
        <p:spPr>
          <a:xfrm>
            <a:off x="698500" y="4846638"/>
            <a:ext cx="3194050" cy="646112"/>
          </a:xfrm>
          <a:prstGeom prst="rect">
            <a:avLst/>
          </a:prstGeom>
          <a:noFill/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Unterstützungsmaterialien nach Klassen / Jahrgangsstufen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D69E577-8BC5-4B53-AC10-40B72DEAAB55}"/>
              </a:ext>
            </a:extLst>
          </p:cNvPr>
          <p:cNvSpPr txBox="1"/>
          <p:nvPr/>
        </p:nvSpPr>
        <p:spPr>
          <a:xfrm>
            <a:off x="3983038" y="4846638"/>
            <a:ext cx="3194050" cy="369887"/>
          </a:xfrm>
          <a:prstGeom prst="rect">
            <a:avLst/>
          </a:prstGeom>
          <a:noFill/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weiteres Material</a:t>
            </a:r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8E577DF7-C261-483E-8505-08DFDD51E0F4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Grafik 11" descr="Ein Bild, das Text, Screenshot, Computer, drinnen enthält.&#10;&#10;Automatisch generierte Beschreibung">
            <a:extLst>
              <a:ext uri="{FF2B5EF4-FFF2-40B4-BE49-F238E27FC236}">
                <a16:creationId xmlns:a16="http://schemas.microsoft.com/office/drawing/2014/main" id="{483EA757-94B7-7E26-1F04-AA68D68066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76" t="29923" r="59244" b="39302"/>
          <a:stretch/>
        </p:blipFill>
        <p:spPr bwMode="auto">
          <a:xfrm>
            <a:off x="463458" y="1703184"/>
            <a:ext cx="7504112" cy="2799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C3FE89F7-2A62-4215-907B-FF995953986A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1176430" y="3791948"/>
            <a:ext cx="1119095" cy="105469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9E78ECCD-8CC7-4EBB-B028-4D1C59A16E09}"/>
              </a:ext>
            </a:extLst>
          </p:cNvPr>
          <p:cNvCxnSpPr>
            <a:cxnSpLocks/>
          </p:cNvCxnSpPr>
          <p:nvPr/>
        </p:nvCxnSpPr>
        <p:spPr>
          <a:xfrm flipH="1" flipV="1">
            <a:off x="3496469" y="3736867"/>
            <a:ext cx="1152478" cy="1106596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el 1">
            <a:extLst>
              <a:ext uri="{FF2B5EF4-FFF2-40B4-BE49-F238E27FC236}">
                <a16:creationId xmlns:a16="http://schemas.microsoft.com/office/drawing/2014/main" id="{5F848A41-07C3-4BD7-9BEF-962BCB6D17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Gliederung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8B873D0D-1640-4E39-BED7-FFA2E40DC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91513" cy="4205287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/>
              <a:t>Hintergründe und Merkmale der neuen Kernlehrpläne 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/>
              <a:t>Übergreifende Aufgaben und Ziele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/>
              <a:t>Schulinterne Lehrpläne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/>
              <a:t>Der Kernlehrplan Biologie im Detail </a:t>
            </a:r>
          </a:p>
          <a:p>
            <a:pPr marL="514350" indent="-51435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/>
              <a:t>Fachliche Unterstützungsmaterialien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42A283C-9750-456C-9163-CA8F37F34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47764" y="6280149"/>
            <a:ext cx="4248472" cy="5175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der gymnasialen Oberstufe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F4E9B17-F404-4AE5-9A2A-1156C503494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01013" y="6398095"/>
            <a:ext cx="585787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4754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935E5E-7CC4-4F60-BC7C-01C898348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/>
              <a:t>Gliederung „Der Kernlehrplan Biologie im Detail“ 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E4A1CC-A4D8-43CF-BFB6-E3E13198A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/>
              <a:t>1. Grundlagen</a:t>
            </a:r>
          </a:p>
          <a:p>
            <a:pPr marL="0" indent="0">
              <a:buNone/>
            </a:pPr>
            <a:r>
              <a:rPr lang="de-DE" dirty="0"/>
              <a:t>2. Veränderungen</a:t>
            </a:r>
          </a:p>
          <a:p>
            <a:pPr marL="457200" lvl="1" indent="0">
              <a:buNone/>
            </a:pPr>
            <a:r>
              <a:rPr lang="de-DE" dirty="0"/>
              <a:t>2.1 Inhaltsfelder</a:t>
            </a:r>
          </a:p>
          <a:p>
            <a:pPr marL="457200" lvl="1" indent="0">
              <a:buNone/>
            </a:pPr>
            <a:r>
              <a:rPr lang="de-DE" dirty="0"/>
              <a:t>2.2 Inhaltliche Schwerpunkte</a:t>
            </a:r>
          </a:p>
          <a:p>
            <a:pPr marL="457200" lvl="1" indent="0">
              <a:buNone/>
            </a:pPr>
            <a:r>
              <a:rPr lang="de-DE" dirty="0"/>
              <a:t>2.3 Übergeordnete Kompetenzerwartungen</a:t>
            </a:r>
          </a:p>
          <a:p>
            <a:pPr marL="457200" lvl="1" indent="0">
              <a:buNone/>
            </a:pPr>
            <a:r>
              <a:rPr lang="de-DE" dirty="0"/>
              <a:t>2.4 Konkretisierte Kompetenzerwartungen</a:t>
            </a:r>
          </a:p>
          <a:p>
            <a:pPr marL="457200" lvl="1" indent="0">
              <a:buNone/>
            </a:pPr>
            <a:r>
              <a:rPr lang="de-DE" dirty="0"/>
              <a:t>2.5 Basiskonzepte</a:t>
            </a:r>
          </a:p>
          <a:p>
            <a:pPr marL="0" indent="0">
              <a:buNone/>
            </a:pPr>
            <a:r>
              <a:rPr lang="de-DE" dirty="0"/>
              <a:t>3. Unterstützungsmaterialien</a:t>
            </a:r>
          </a:p>
          <a:p>
            <a:pPr marL="457200" lvl="1" indent="0">
              <a:buNone/>
            </a:pPr>
            <a:r>
              <a:rPr lang="de-DE" dirty="0"/>
              <a:t>3.1 Rechtliche Grundlagen</a:t>
            </a:r>
          </a:p>
          <a:p>
            <a:pPr marL="457200" lvl="1" indent="0">
              <a:buNone/>
            </a:pPr>
            <a:r>
              <a:rPr lang="de-DE" dirty="0"/>
              <a:t>3.2 Schulinterne Lehrpläne und konkretisierte Unterrichtsvorhaben</a:t>
            </a:r>
          </a:p>
          <a:p>
            <a:pPr marL="457200" lvl="1" indent="0">
              <a:buNone/>
            </a:pPr>
            <a:r>
              <a:rPr lang="de-DE" dirty="0"/>
              <a:t>3.3 „Alles auf einen Blick“</a:t>
            </a:r>
          </a:p>
          <a:p>
            <a:pPr marL="0" indent="0">
              <a:buNone/>
            </a:pPr>
            <a:r>
              <a:rPr lang="de-DE" dirty="0"/>
              <a:t>4. Ausblick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4BA70E-3610-4626-ACC3-1551E4257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282262"/>
            <a:ext cx="3960440" cy="515938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der gymnasialen Oberstufe</a:t>
            </a: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921FA70C-BDF2-44C6-B236-F8F1CFE07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1013" y="6398095"/>
            <a:ext cx="585787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992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88A7EA-7561-40AB-9D74-58F1851C8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>
                <a:latin typeface="+mn-lt"/>
                <a:ea typeface="+mn-ea"/>
                <a:cs typeface="+mn-cs"/>
              </a:rPr>
              <a:t>1. Grundlagen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8D6535-5221-46EB-82F3-0FF508E2F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Bildungsstandards</a:t>
            </a:r>
          </a:p>
          <a:p>
            <a:pPr marL="400050" lvl="1" indent="0">
              <a:buNone/>
            </a:pPr>
            <a:r>
              <a:rPr lang="de-DE" dirty="0"/>
              <a:t>legen die fachbezogenen Kompetenzen fest, die der Lernende bis zu einem bestimmten Abschnitt in der Schullaufbahn entwickelt haben soll,</a:t>
            </a:r>
          </a:p>
          <a:p>
            <a:pPr marL="400050" lvl="1" indent="0">
              <a:buNone/>
            </a:pPr>
            <a:r>
              <a:rPr lang="de-DE" dirty="0"/>
              <a:t>sind abschlussbezogene und in allen Ländern verbindliche Zielvorgaben.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F07713C-1A96-4AF8-8A6D-EFDF1AA539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84"/>
          <a:stretch/>
        </p:blipFill>
        <p:spPr>
          <a:xfrm>
            <a:off x="6660232" y="4825872"/>
            <a:ext cx="1886826" cy="1080000"/>
          </a:xfrm>
          <a:prstGeom prst="rect">
            <a:avLst/>
          </a:prstGeom>
        </p:spPr>
      </p:pic>
      <p:sp>
        <p:nvSpPr>
          <p:cNvPr id="8" name="Sprechblase: oval 7">
            <a:extLst>
              <a:ext uri="{FF2B5EF4-FFF2-40B4-BE49-F238E27FC236}">
                <a16:creationId xmlns:a16="http://schemas.microsoft.com/office/drawing/2014/main" id="{FC5EDD54-B240-4E23-A5C2-51DC0CC7492C}"/>
              </a:ext>
            </a:extLst>
          </p:cNvPr>
          <p:cNvSpPr/>
          <p:nvPr/>
        </p:nvSpPr>
        <p:spPr>
          <a:xfrm flipH="1">
            <a:off x="2003548" y="2412549"/>
            <a:ext cx="4680520" cy="2346373"/>
          </a:xfrm>
          <a:prstGeom prst="wedgeEllipseCallout">
            <a:avLst>
              <a:gd name="adj1" fmla="val -47436"/>
              <a:gd name="adj2" fmla="val 60427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/>
              <a:t>Der </a:t>
            </a:r>
            <a:r>
              <a:rPr lang="de-DE" sz="2000" dirty="0">
                <a:solidFill>
                  <a:schemeClr val="tx1"/>
                </a:solidFill>
              </a:rPr>
              <a:t>Kernlehrplan </a:t>
            </a:r>
            <a:r>
              <a:rPr lang="de-DE" sz="2000" dirty="0" err="1">
                <a:solidFill>
                  <a:schemeClr val="tx1"/>
                </a:solidFill>
              </a:rPr>
              <a:t>GOSt</a:t>
            </a:r>
            <a:r>
              <a:rPr lang="de-DE" sz="2000" dirty="0">
                <a:solidFill>
                  <a:schemeClr val="tx1"/>
                </a:solidFill>
              </a:rPr>
              <a:t> Biologie </a:t>
            </a:r>
            <a:r>
              <a:rPr lang="de-DE" sz="2000" dirty="0"/>
              <a:t>setzt die Bildungsstandards der KMK vor dem Hintergrund der Tradition des Faches Biologie in NRW um.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BB621EDF-3728-4FB8-8927-AC38CB0A2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16" y="6298827"/>
            <a:ext cx="3888432" cy="515938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der gymnasialen Oberstufe</a:t>
            </a:r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0C60C434-DE36-4D88-ADA6-4D82A7A14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1013" y="6398095"/>
            <a:ext cx="585787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95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4DAAAE-56DB-43A2-B11D-4DABDBB22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2.1 Veränderungen: Inhaltsfelder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673C75-B183-4A6D-8927-FCA510D3EA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Einführungsphase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Zellbiologie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2E0232B-DDE6-4BBE-AE63-E12036AD84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Qualifikationsphase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Neurobiologie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Stoffwechsel-physiologie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Ökologie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Genetik und Evolution</a:t>
            </a:r>
          </a:p>
        </p:txBody>
      </p:sp>
      <p:sp>
        <p:nvSpPr>
          <p:cNvPr id="8" name="Sprechblase: oval 7">
            <a:extLst>
              <a:ext uri="{FF2B5EF4-FFF2-40B4-BE49-F238E27FC236}">
                <a16:creationId xmlns:a16="http://schemas.microsoft.com/office/drawing/2014/main" id="{7AE55042-22FF-48BF-A223-F9AFAD4C0D2F}"/>
              </a:ext>
            </a:extLst>
          </p:cNvPr>
          <p:cNvSpPr/>
          <p:nvPr/>
        </p:nvSpPr>
        <p:spPr>
          <a:xfrm flipH="1">
            <a:off x="179512" y="1988840"/>
            <a:ext cx="4038600" cy="3409354"/>
          </a:xfrm>
          <a:prstGeom prst="wedgeEllipseCallout">
            <a:avLst>
              <a:gd name="adj1" fmla="val -62503"/>
              <a:gd name="adj2" fmla="val -12255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/>
              <a:t>Der Zuschnitt der Inhaltsfelder in der Qualifikationsphase entspricht den Inhaltsbereichen </a:t>
            </a:r>
            <a:r>
              <a:rPr lang="de-DE" sz="2000" dirty="0">
                <a:solidFill>
                  <a:schemeClr val="tx1"/>
                </a:solidFill>
              </a:rPr>
              <a:t>der</a:t>
            </a:r>
            <a:r>
              <a:rPr lang="de-DE" sz="2000" dirty="0"/>
              <a:t> KMK-Bildungsstandards.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92797070-4A4B-4328-87BB-C8492BC2A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808" y="6285467"/>
            <a:ext cx="3960440" cy="515938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der gymnasialen Oberstufe</a:t>
            </a:r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536F6139-8CE8-492B-976A-CCEA9885A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1013" y="6398095"/>
            <a:ext cx="585787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70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4DAAAE-56DB-43A2-B11D-4DABDBB22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2.1 Inhaltsfelder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2E0232B-DDE6-4BBE-AE63-E12036AD8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7624" y="2878234"/>
            <a:ext cx="4464496" cy="2828479"/>
          </a:xfrm>
        </p:spPr>
        <p:txBody>
          <a:bodyPr/>
          <a:lstStyle/>
          <a:p>
            <a:pPr marL="0" indent="0">
              <a:buNone/>
            </a:pPr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Qualifikationsphase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Neurobiologie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Stoffwechselphysiologie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Ökologie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Genetik und Evolution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3ECE506-A7AA-460D-9EBE-364C45E0E3C6}"/>
              </a:ext>
            </a:extLst>
          </p:cNvPr>
          <p:cNvSpPr txBox="1">
            <a:spLocks/>
          </p:cNvSpPr>
          <p:nvPr/>
        </p:nvSpPr>
        <p:spPr>
          <a:xfrm>
            <a:off x="5508104" y="2904777"/>
            <a:ext cx="3203848" cy="2828479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KKE  GK      LK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           6       11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           7       11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           9       12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         6+6   12+9 </a:t>
            </a:r>
          </a:p>
        </p:txBody>
      </p:sp>
      <p:sp>
        <p:nvSpPr>
          <p:cNvPr id="10" name="Sprechblase: oval 9">
            <a:extLst>
              <a:ext uri="{FF2B5EF4-FFF2-40B4-BE49-F238E27FC236}">
                <a16:creationId xmlns:a16="http://schemas.microsoft.com/office/drawing/2014/main" id="{BDD9D22D-D1BB-4BA1-BFB8-589445920479}"/>
              </a:ext>
            </a:extLst>
          </p:cNvPr>
          <p:cNvSpPr/>
          <p:nvPr/>
        </p:nvSpPr>
        <p:spPr>
          <a:xfrm flipH="1">
            <a:off x="1907704" y="558404"/>
            <a:ext cx="4680520" cy="2346373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/>
              <a:t>Die Anforderungen im Grundkurs (34 KKE) sind im Vergleich zum Leistungskurs (55 KKE) dem geringeren Stundenumfang angepasst.</a:t>
            </a: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BAB4591F-1866-41CF-A367-139FBD6E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1013" y="6398095"/>
            <a:ext cx="585787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92797070-4A4B-4328-87BB-C8492BC2A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16" y="6196811"/>
            <a:ext cx="3888432" cy="653344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384096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4DAAAE-56DB-43A2-B11D-4DABDBB22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2.1 Inhaltsfelder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2E0232B-DDE6-4BBE-AE63-E12036AD8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7624" y="2878234"/>
            <a:ext cx="4464496" cy="2828479"/>
          </a:xfrm>
        </p:spPr>
        <p:txBody>
          <a:bodyPr/>
          <a:lstStyle/>
          <a:p>
            <a:pPr marL="0" indent="0">
              <a:buNone/>
            </a:pPr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Qualifikationsphase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Neurobiologie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Stoffwechselphysiologie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Ökologie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Genetik und Evolution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3ECE506-A7AA-460D-9EBE-364C45E0E3C6}"/>
              </a:ext>
            </a:extLst>
          </p:cNvPr>
          <p:cNvSpPr txBox="1">
            <a:spLocks/>
          </p:cNvSpPr>
          <p:nvPr/>
        </p:nvSpPr>
        <p:spPr>
          <a:xfrm>
            <a:off x="5508104" y="2904777"/>
            <a:ext cx="3203848" cy="2828479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Ustd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 GK      LK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         20       32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         34       54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         38       64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      36+24  68+38 </a:t>
            </a:r>
          </a:p>
        </p:txBody>
      </p:sp>
      <p:sp>
        <p:nvSpPr>
          <p:cNvPr id="9" name="Sprechblase: oval 8">
            <a:extLst>
              <a:ext uri="{FF2B5EF4-FFF2-40B4-BE49-F238E27FC236}">
                <a16:creationId xmlns:a16="http://schemas.microsoft.com/office/drawing/2014/main" id="{3965196F-9209-4D75-A239-BB96AC6858F8}"/>
              </a:ext>
            </a:extLst>
          </p:cNvPr>
          <p:cNvSpPr/>
          <p:nvPr/>
        </p:nvSpPr>
        <p:spPr>
          <a:xfrm flipH="1">
            <a:off x="1907704" y="558404"/>
            <a:ext cx="4680520" cy="2346373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/>
              <a:t>Dieser Vorschlag zu einer möglichen Verteilung der Unterrichtsstunden in der Qualifikationsphase umfasst 75 % der Gesamtstundenzahl. 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9431939F-79CF-4730-8F48-774CBCF5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808" y="6285467"/>
            <a:ext cx="3960440" cy="515938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der gymnasialen Oberstufe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E74F322E-24A9-4C1B-9E32-E98AF7FF5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1013" y="6398095"/>
            <a:ext cx="585787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45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>
            <a:extLst>
              <a:ext uri="{FF2B5EF4-FFF2-40B4-BE49-F238E27FC236}">
                <a16:creationId xmlns:a16="http://schemas.microsoft.com/office/drawing/2014/main" id="{6D6C4F38-0EB8-49C0-8214-FA6A43DE77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800"/>
              <a:t>Beibehaltung bewährter Merkmale und Strukturen</a:t>
            </a:r>
          </a:p>
        </p:txBody>
      </p:sp>
      <p:sp>
        <p:nvSpPr>
          <p:cNvPr id="30723" name="Inhaltsplatzhalter 2">
            <a:extLst>
              <a:ext uri="{FF2B5EF4-FFF2-40B4-BE49-F238E27FC236}">
                <a16:creationId xmlns:a16="http://schemas.microsoft.com/office/drawing/2014/main" id="{F6B8A86F-EA55-4BDB-BCA9-92D7825B4B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00213"/>
            <a:ext cx="8229600" cy="4205287"/>
          </a:xfrm>
        </p:spPr>
        <p:txBody>
          <a:bodyPr/>
          <a:lstStyle/>
          <a:p>
            <a:pPr eaLnBrk="1" hangingPunct="1"/>
            <a:r>
              <a:rPr lang="de-DE" altLang="de-DE" dirty="0"/>
              <a:t>Kernlehrpläne in NRW formulieren</a:t>
            </a:r>
          </a:p>
          <a:p>
            <a:pPr lvl="1" eaLnBrk="1" hangingPunct="1">
              <a:buFont typeface="Symbol" panose="05050102010706020507" pitchFamily="18" charset="2"/>
              <a:buChar char="-"/>
            </a:pPr>
            <a:r>
              <a:rPr lang="de-DE" altLang="de-DE" dirty="0"/>
              <a:t>schulformbezogene landesweit verbindliche Standards,</a:t>
            </a:r>
          </a:p>
          <a:p>
            <a:pPr lvl="1" eaLnBrk="1" hangingPunct="1">
              <a:buFont typeface="Symbol" panose="05050102010706020507" pitchFamily="18" charset="2"/>
              <a:buChar char="-"/>
            </a:pPr>
            <a:r>
              <a:rPr lang="de-DE" altLang="de-DE" dirty="0"/>
              <a:t>den fachlichen Kern der dafür erforderlichen Kompetenzen einschließlich zugrunde liegender Wissensbestände,</a:t>
            </a:r>
          </a:p>
          <a:p>
            <a:pPr lvl="1" eaLnBrk="1" hangingPunct="1">
              <a:buFont typeface="Symbol" panose="05050102010706020507" pitchFamily="18" charset="2"/>
              <a:buChar char="-"/>
            </a:pPr>
            <a:r>
              <a:rPr lang="de-DE" altLang="de-DE" dirty="0"/>
              <a:t>eine Progression der übergeordneten Kompetenzentwicklung über zwei Stufen (Ende der Einführungsphase, Ende der Qualifikationsphase),</a:t>
            </a:r>
          </a:p>
          <a:p>
            <a:pPr lvl="1" eaLnBrk="1" hangingPunct="1">
              <a:buFont typeface="Symbol" panose="05050102010706020507" pitchFamily="18" charset="2"/>
              <a:buChar char="-"/>
            </a:pPr>
            <a:r>
              <a:rPr lang="de-DE" altLang="de-DE" i="1" dirty="0"/>
              <a:t>keine</a:t>
            </a:r>
            <a:r>
              <a:rPr lang="de-DE" altLang="de-DE" dirty="0"/>
              <a:t> Aussagen zur konkreten Gestaltung und Durchführung des Unterrichts. </a:t>
            </a:r>
          </a:p>
          <a:p>
            <a:pPr eaLnBrk="1" hangingPunct="1"/>
            <a:r>
              <a:rPr lang="de-DE" altLang="de-DE" dirty="0"/>
              <a:t>Kernlehrpläne beziehen sich auf ca. 75 % der Unterrichtszeit</a:t>
            </a:r>
            <a:br>
              <a:rPr lang="de-DE" altLang="de-DE" dirty="0"/>
            </a:br>
            <a:endParaRPr lang="de-DE" alt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14491C-7FE2-48FF-A54B-219545064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der gymnasialen Oberstufe</a:t>
            </a: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A79AB261-CF6F-4008-BEC0-D04146496F2C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4DAAAE-56DB-43A2-B11D-4DABDBB22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2.1 Inhaltsfelder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2E0232B-DDE6-4BBE-AE63-E12036AD8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7624" y="2878234"/>
            <a:ext cx="4464496" cy="2828479"/>
          </a:xfrm>
        </p:spPr>
        <p:txBody>
          <a:bodyPr/>
          <a:lstStyle/>
          <a:p>
            <a:pPr marL="0" indent="0">
              <a:buNone/>
            </a:pPr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Qualifikationsphase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Neurobiologie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Stoffwechselphysiologie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Ökologie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Genetik und Evolution</a:t>
            </a:r>
          </a:p>
        </p:txBody>
      </p:sp>
      <p:sp>
        <p:nvSpPr>
          <p:cNvPr id="8" name="Sprechblase: oval 7">
            <a:extLst>
              <a:ext uri="{FF2B5EF4-FFF2-40B4-BE49-F238E27FC236}">
                <a16:creationId xmlns:a16="http://schemas.microsoft.com/office/drawing/2014/main" id="{7AE55042-22FF-48BF-A223-F9AFAD4C0D2F}"/>
              </a:ext>
            </a:extLst>
          </p:cNvPr>
          <p:cNvSpPr/>
          <p:nvPr/>
        </p:nvSpPr>
        <p:spPr>
          <a:xfrm flipH="1">
            <a:off x="4139952" y="51245"/>
            <a:ext cx="4330824" cy="2507037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000" dirty="0"/>
          </a:p>
          <a:p>
            <a:pPr algn="ctr"/>
            <a:r>
              <a:rPr lang="de-DE" sz="2000" dirty="0"/>
              <a:t>Aufgrund der Umverteilung von Unterrichtsinhalten und -stunden muss eine Neuplanung </a:t>
            </a:r>
            <a:r>
              <a:rPr lang="de-DE" sz="2000" b="1" dirty="0"/>
              <a:t>aller</a:t>
            </a:r>
            <a:r>
              <a:rPr lang="de-DE" sz="2000" dirty="0"/>
              <a:t> Unterrichtsvorhaben in der Qualifikationsphase erfolgen.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3ECE506-A7AA-460D-9EBE-364C45E0E3C6}"/>
              </a:ext>
            </a:extLst>
          </p:cNvPr>
          <p:cNvSpPr txBox="1">
            <a:spLocks/>
          </p:cNvSpPr>
          <p:nvPr/>
        </p:nvSpPr>
        <p:spPr>
          <a:xfrm>
            <a:off x="5508104" y="2904777"/>
            <a:ext cx="3203848" cy="2828479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Ustd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 GK      LK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         20       32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         34       54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         38       64</a:t>
            </a: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      36+24  68+38 </a:t>
            </a: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731198DB-41D0-4451-96D5-9331E949B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1013" y="6398095"/>
            <a:ext cx="585787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prechblase: oval 7">
            <a:extLst>
              <a:ext uri="{FF2B5EF4-FFF2-40B4-BE49-F238E27FC236}">
                <a16:creationId xmlns:a16="http://schemas.microsoft.com/office/drawing/2014/main" id="{7AE55042-22FF-48BF-A223-F9AFAD4C0D2F}"/>
              </a:ext>
            </a:extLst>
          </p:cNvPr>
          <p:cNvSpPr/>
          <p:nvPr/>
        </p:nvSpPr>
        <p:spPr>
          <a:xfrm flipH="1">
            <a:off x="148896" y="2415858"/>
            <a:ext cx="5195503" cy="1190669"/>
          </a:xfrm>
          <a:prstGeom prst="wedgeEllipseCallout">
            <a:avLst>
              <a:gd name="adj1" fmla="val -18058"/>
              <a:gd name="adj2" fmla="val 105780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000" dirty="0"/>
          </a:p>
          <a:p>
            <a:pPr algn="ctr"/>
            <a:r>
              <a:rPr lang="de-DE" sz="2800" dirty="0"/>
              <a:t>Inhaltsfeld  ≠  Halbjahr 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9431939F-79CF-4730-8F48-774CBCF5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808" y="6285467"/>
            <a:ext cx="3960440" cy="515938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194767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4DAAAE-56DB-43A2-B11D-4DABDBB22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2.1 Inhaltsfelder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673C75-B183-4A6D-8927-FCA510D3EA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Einführungsphase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Zellbiologie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2E0232B-DDE6-4BBE-AE63-E12036AD84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Qualifikationsphase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Neurobiologie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Stoffwechsel-physiologie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Ökologie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Genetik und Evolution</a:t>
            </a:r>
          </a:p>
        </p:txBody>
      </p:sp>
      <p:sp>
        <p:nvSpPr>
          <p:cNvPr id="8" name="Sprechblase: oval 7">
            <a:extLst>
              <a:ext uri="{FF2B5EF4-FFF2-40B4-BE49-F238E27FC236}">
                <a16:creationId xmlns:a16="http://schemas.microsoft.com/office/drawing/2014/main" id="{7AE55042-22FF-48BF-A223-F9AFAD4C0D2F}"/>
              </a:ext>
            </a:extLst>
          </p:cNvPr>
          <p:cNvSpPr/>
          <p:nvPr/>
        </p:nvSpPr>
        <p:spPr>
          <a:xfrm>
            <a:off x="323528" y="2924944"/>
            <a:ext cx="4608512" cy="2835766"/>
          </a:xfrm>
          <a:prstGeom prst="wedgeEllipseCallout">
            <a:avLst>
              <a:gd name="adj1" fmla="val -41096"/>
              <a:gd name="adj2" fmla="val -54475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/>
              <a:t>Die Einführungsphase ist neu konzipiert. Sie hat eine große Bedeutung in der Vorentlastung verschiedener Kompetenzen für die Qualifikationsphase.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D8A870DD-4240-4851-B34B-6F683E67D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7726E00D-CF55-4C3E-BCD7-CADBB5375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1013" y="6398095"/>
            <a:ext cx="585787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15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673C75-B183-4A6D-8927-FCA510D3EA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Einführungsphase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Zellbiologie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Aufbau der Zelle</a:t>
            </a:r>
          </a:p>
          <a:p>
            <a:pPr lvl="1"/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Genetik…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Biochemie…</a:t>
            </a:r>
          </a:p>
          <a:p>
            <a:pPr lvl="1"/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Physiologie…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2E0232B-DDE6-4BBE-AE63-E12036AD84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Qualifikationsphase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Neurobiologie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Stoffwechsel-physiologie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Ökologie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Genetik und Evolution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4DAAAE-56DB-43A2-B11D-4DABDBB22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2.1 Inhaltsfelder</a:t>
            </a:r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0ABD30B2-1625-4AC9-9822-8336103DEC45}"/>
              </a:ext>
            </a:extLst>
          </p:cNvPr>
          <p:cNvSpPr/>
          <p:nvPr/>
        </p:nvSpPr>
        <p:spPr>
          <a:xfrm rot="2302434">
            <a:off x="2879048" y="3279886"/>
            <a:ext cx="2379947" cy="79208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Kompartimentierung</a:t>
            </a: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E50F03C0-7554-4356-AEA5-B3AA8479A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1013" y="6398095"/>
            <a:ext cx="585787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9431939F-79CF-4730-8F48-774CBCF5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808" y="6285467"/>
            <a:ext cx="3960440" cy="515938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316516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673C75-B183-4A6D-8927-FCA510D3EA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Einführungsphase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Zellbiologie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Aufbau der Zelle</a:t>
            </a:r>
          </a:p>
          <a:p>
            <a:pPr lvl="1"/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Genetik…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Biochemie…</a:t>
            </a:r>
          </a:p>
          <a:p>
            <a:pPr lvl="1"/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Physiologie…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2E0232B-DDE6-4BBE-AE63-E12036AD84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Qualifikationsphase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Neurobiologie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Stoffwechsel-physiologie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Ökologie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Genetik und Evolution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4DAAAE-56DB-43A2-B11D-4DABDBB22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2.1 Inhaltsfelder</a:t>
            </a:r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0ABD30B2-1625-4AC9-9822-8336103DEC45}"/>
              </a:ext>
            </a:extLst>
          </p:cNvPr>
          <p:cNvSpPr/>
          <p:nvPr/>
        </p:nvSpPr>
        <p:spPr>
          <a:xfrm rot="243178">
            <a:off x="2737158" y="2503567"/>
            <a:ext cx="2379947" cy="1141545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Mitochondrien, Chloroplasten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586C6C0B-5CDB-41F7-892B-2BEA30CBC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5FD3FED7-622D-4956-AAC7-268575808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1013" y="6398095"/>
            <a:ext cx="585787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43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87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673C75-B183-4A6D-8927-FCA510D3EA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Einführungsphase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Zellbiologie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Aufbau der Zelle</a:t>
            </a:r>
          </a:p>
          <a:p>
            <a:pPr lvl="1"/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Genetik…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Biochemie…</a:t>
            </a:r>
          </a:p>
          <a:p>
            <a:pPr lvl="1"/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Physiologie…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2E0232B-DDE6-4BBE-AE63-E12036AD84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Qualifikationsphase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Neurobiologie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Stoffwechsel-physiologie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Ökologie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Genetik und Evolution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4DAAAE-56DB-43A2-B11D-4DABDBB22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2.1 Inhaltsfelder</a:t>
            </a:r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7989A0EC-99A9-41C8-B959-F051F2AA93E0}"/>
              </a:ext>
            </a:extLst>
          </p:cNvPr>
          <p:cNvSpPr/>
          <p:nvPr/>
        </p:nvSpPr>
        <p:spPr>
          <a:xfrm rot="1554303">
            <a:off x="2737158" y="3121073"/>
            <a:ext cx="2379947" cy="1141545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Mitose, Meiose, Zellzyklus</a:t>
            </a:r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0ABD30B2-1625-4AC9-9822-8336103DEC45}"/>
              </a:ext>
            </a:extLst>
          </p:cNvPr>
          <p:cNvSpPr/>
          <p:nvPr/>
        </p:nvSpPr>
        <p:spPr>
          <a:xfrm rot="1614563">
            <a:off x="2478333" y="3911036"/>
            <a:ext cx="2525235" cy="79208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Familienstammbäume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71DC6FEB-76D5-4BBD-86B9-5FFA829E5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83A138B3-9228-4F10-B2AE-2B14AB6D2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1013" y="6398095"/>
            <a:ext cx="585787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44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05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10" grpId="0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673C75-B183-4A6D-8927-FCA510D3EA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Einführungsphase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Zellbiologie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Aufbau der Zelle</a:t>
            </a:r>
          </a:p>
          <a:p>
            <a:pPr lvl="1"/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Genetik…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Biochemie…</a:t>
            </a:r>
          </a:p>
          <a:p>
            <a:pPr lvl="1"/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Physiologie…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2E0232B-DDE6-4BBE-AE63-E12036AD84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Qualifikationsphase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Neurobiologie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Stoffwechsel-physiologie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Ökologie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Genetik und Evolution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4DAAAE-56DB-43A2-B11D-4DABDBB22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2.1 Inhaltsfelder</a:t>
            </a:r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0ABD30B2-1625-4AC9-9822-8336103DEC45}"/>
              </a:ext>
            </a:extLst>
          </p:cNvPr>
          <p:cNvSpPr/>
          <p:nvPr/>
        </p:nvSpPr>
        <p:spPr>
          <a:xfrm rot="20304096">
            <a:off x="2767877" y="3019949"/>
            <a:ext cx="2232248" cy="79208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Stoffgruppen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A02ED405-8009-4652-A420-E80A19F2A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4685F583-CC02-4C44-BCF5-B12533898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1013" y="6398095"/>
            <a:ext cx="585787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45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34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673C75-B183-4A6D-8927-FCA510D3EA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Einführungsphase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Zellbiologie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Aufbau der Zelle</a:t>
            </a:r>
          </a:p>
          <a:p>
            <a:pPr lvl="1"/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Genetik…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Biochemie…</a:t>
            </a:r>
          </a:p>
          <a:p>
            <a:pPr lvl="1"/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Physiologie…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2E0232B-DDE6-4BBE-AE63-E12036AD84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Qualifikationsphase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Neurobiologie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Stoffwechsel-physiologie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Ökologie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Genetik und Evolution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4DAAAE-56DB-43A2-B11D-4DABDBB22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2.1 Inhaltsfelder</a:t>
            </a:r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0ABD30B2-1625-4AC9-9822-8336103DEC45}"/>
              </a:ext>
            </a:extLst>
          </p:cNvPr>
          <p:cNvSpPr/>
          <p:nvPr/>
        </p:nvSpPr>
        <p:spPr>
          <a:xfrm rot="19503231">
            <a:off x="3013432" y="2821814"/>
            <a:ext cx="2232248" cy="79208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Transportproteine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D13C0A38-C993-40FE-B29D-82B3B8767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0E880B5D-3276-4E3C-9AF7-A36C1E2E1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1013" y="6398095"/>
            <a:ext cx="585787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46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35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673C75-B183-4A6D-8927-FCA510D3EA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Einführungsphase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Zellbiologie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Aufbau der Zelle</a:t>
            </a:r>
          </a:p>
          <a:p>
            <a:pPr lvl="1"/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Genetik…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Biochemie…</a:t>
            </a:r>
          </a:p>
          <a:p>
            <a:pPr lvl="1"/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Physiologie…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2E0232B-DDE6-4BBE-AE63-E12036AD84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Qualifikationsphase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Neurobiologie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Stoffwechsel-physiologie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Ökologie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Genetik und Evolution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4DAAAE-56DB-43A2-B11D-4DABDBB22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2.1 Inhaltsfelder</a:t>
            </a:r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0ABD30B2-1625-4AC9-9822-8336103DEC45}"/>
              </a:ext>
            </a:extLst>
          </p:cNvPr>
          <p:cNvSpPr/>
          <p:nvPr/>
        </p:nvSpPr>
        <p:spPr>
          <a:xfrm rot="19634288">
            <a:off x="2911224" y="3343877"/>
            <a:ext cx="2232248" cy="79208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Enzyme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FE5A5338-0DBD-40C1-8DC8-C543A9C7D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531D3B5C-3F78-40BC-A929-BC5EB365A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1013" y="6398095"/>
            <a:ext cx="585787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47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63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514F45-D984-4C5A-8432-5F767E3C5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2.2 Inhaltliche Schwerpunkte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DB0FD7-F6E0-48B5-9BC0-3EED0F710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 inhaltlichen Schwerpunkte und Aspekte in der Qualifikationsphase entsprechen den Bildungsstandards </a:t>
            </a:r>
          </a:p>
          <a:p>
            <a:pPr lvl="1"/>
            <a:r>
              <a:rPr lang="de-DE" dirty="0"/>
              <a:t>Auflistungen zu Inhalten in den Tabellen grundlegendes und erhöhtes Anforderungsniveau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/>
              <a:t>Beispiel: Genetik und Evolution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A3C362A8-40E9-4650-BCA5-51E52086B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3466A053-E4FA-41F7-A03E-8E5522F49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1013" y="6398095"/>
            <a:ext cx="585787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48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24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514F45-D984-4C5A-8432-5F767E3C5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2.2 Inhaltliche Schwerpunkte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21C1CC3-3F0D-46FD-98FE-4BAFA60B9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1517"/>
            <a:ext cx="9144000" cy="3609691"/>
          </a:xfrm>
          <a:prstGeom prst="rect">
            <a:avLst/>
          </a:prstGeom>
        </p:spPr>
      </p:pic>
      <p:sp>
        <p:nvSpPr>
          <p:cNvPr id="7" name="Sprechblase: oval 6">
            <a:extLst>
              <a:ext uri="{FF2B5EF4-FFF2-40B4-BE49-F238E27FC236}">
                <a16:creationId xmlns:a16="http://schemas.microsoft.com/office/drawing/2014/main" id="{FE58C2A4-CC00-4233-9023-FD15F5653006}"/>
              </a:ext>
            </a:extLst>
          </p:cNvPr>
          <p:cNvSpPr/>
          <p:nvPr/>
        </p:nvSpPr>
        <p:spPr>
          <a:xfrm>
            <a:off x="5436096" y="332656"/>
            <a:ext cx="3384376" cy="2898202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/>
              <a:t>Die Nennung vieler Aspekte erzeugt einen sehr hohen Detaillierungsgrad.</a:t>
            </a:r>
          </a:p>
        </p:txBody>
      </p:sp>
      <p:sp>
        <p:nvSpPr>
          <p:cNvPr id="9" name="Sprechblase: oval 8">
            <a:extLst>
              <a:ext uri="{FF2B5EF4-FFF2-40B4-BE49-F238E27FC236}">
                <a16:creationId xmlns:a16="http://schemas.microsoft.com/office/drawing/2014/main" id="{0E0F08AE-805B-410E-9F04-01FBDB9AB09D}"/>
              </a:ext>
            </a:extLst>
          </p:cNvPr>
          <p:cNvSpPr/>
          <p:nvPr/>
        </p:nvSpPr>
        <p:spPr>
          <a:xfrm flipH="1">
            <a:off x="240994" y="2778883"/>
            <a:ext cx="4114981" cy="2898202"/>
          </a:xfrm>
          <a:prstGeom prst="wedgeEllipseCallout">
            <a:avLst>
              <a:gd name="adj1" fmla="val -56056"/>
              <a:gd name="adj2" fmla="val 44375"/>
            </a:avLst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/>
              <a:t>Deshalb werden nicht alle Aspekte der Inhaltlichen Schwerpunkte in den </a:t>
            </a:r>
            <a:r>
              <a:rPr lang="de-DE" sz="2000" dirty="0">
                <a:solidFill>
                  <a:schemeClr val="tx1"/>
                </a:solidFill>
              </a:rPr>
              <a:t>k</a:t>
            </a:r>
            <a:r>
              <a:rPr lang="de-DE" sz="2000" dirty="0"/>
              <a:t>onkretisierten Kompetenzerwartungen wiederholt.</a:t>
            </a:r>
          </a:p>
        </p:txBody>
      </p:sp>
      <p:sp>
        <p:nvSpPr>
          <p:cNvPr id="10" name="Foliennummernplatzhalter 4">
            <a:extLst>
              <a:ext uri="{FF2B5EF4-FFF2-40B4-BE49-F238E27FC236}">
                <a16:creationId xmlns:a16="http://schemas.microsoft.com/office/drawing/2014/main" id="{6966EA75-F314-4140-9C74-BF0AED4E7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1013" y="6398095"/>
            <a:ext cx="585787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49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9431939F-79CF-4730-8F48-774CBCF5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808" y="6285467"/>
            <a:ext cx="3960440" cy="515938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360234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>
            <a:extLst>
              <a:ext uri="{FF2B5EF4-FFF2-40B4-BE49-F238E27FC236}">
                <a16:creationId xmlns:a16="http://schemas.microsoft.com/office/drawing/2014/main" id="{3728475C-EC86-4398-B2B1-621B68A0DD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Neue Akzentsetzungen der Kernlehrpläne</a:t>
            </a:r>
          </a:p>
        </p:txBody>
      </p:sp>
      <p:sp>
        <p:nvSpPr>
          <p:cNvPr id="45059" name="Inhaltsplatzhalter 2">
            <a:extLst>
              <a:ext uri="{FF2B5EF4-FFF2-40B4-BE49-F238E27FC236}">
                <a16:creationId xmlns:a16="http://schemas.microsoft.com/office/drawing/2014/main" id="{9E73591F-DABD-4686-8228-4D0BF365FE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00213"/>
            <a:ext cx="8229600" cy="4321175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3000" dirty="0"/>
              <a:t>Einbindung übergeordneter Kompetenzerwartungen</a:t>
            </a:r>
          </a:p>
          <a:p>
            <a:pPr eaLnBrk="1" hangingPunct="1">
              <a:defRPr/>
            </a:pPr>
            <a:r>
              <a:rPr lang="de-DE" altLang="de-DE" sz="3000" dirty="0"/>
              <a:t>stärkere Akzentuierung des Kompetenzbereichs </a:t>
            </a:r>
            <a:r>
              <a:rPr lang="de-DE" altLang="de-DE" sz="3000" i="1" dirty="0"/>
              <a:t>Bewertung</a:t>
            </a:r>
          </a:p>
          <a:p>
            <a:pPr eaLnBrk="1" hangingPunct="1">
              <a:defRPr/>
            </a:pPr>
            <a:r>
              <a:rPr lang="de-DE" altLang="de-DE" sz="3000" dirty="0"/>
              <a:t>modifizierte Einbindung der Basiskonzepte</a:t>
            </a:r>
          </a:p>
          <a:p>
            <a:pPr eaLnBrk="1" hangingPunct="1">
              <a:defRPr/>
            </a:pPr>
            <a:endParaRPr lang="de-DE" altLang="de-DE" sz="3200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de-DE" alt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CF714D-F552-4CE0-8574-349427FCF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der gymnasialen Oberstufe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0ED5822E-E41A-4029-93D6-872AB7A4AC0F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514F45-D984-4C5A-8432-5F767E3C5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2.3 Übergeordnete Kompetenzerwartungen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DB0FD7-F6E0-48B5-9BC0-3EED0F710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 51 übergeordneten Kompetenzerwartungen der Qualifikationsphase entsprechen fast vollständig den Formulierungen der Bildungsstandards.</a:t>
            </a:r>
          </a:p>
          <a:p>
            <a:r>
              <a:rPr lang="de-DE" dirty="0"/>
              <a:t>In den Formulierungen der übergeordneten Kompetenzerwartungen für die Einführungsphase wird die Progression in den jeweiligen Kompetenz-bereichen widergespiegelt.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33FE1A9-6892-47CD-8F9D-53A66CF5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48D51CD0-5628-41B3-9F08-3F147C654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1013" y="6398095"/>
            <a:ext cx="585787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50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3862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CFBD43-0764-4281-9643-0F13294C4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2.3 Übergeordnete Kompetenzerwartungen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2CCD8A-049D-4C1E-9C71-C4FECDA0DC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3106688" cy="4176464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Sachkompetenz (S)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/>
            </a:r>
            <a:br>
              <a:rPr lang="de-DE" dirty="0"/>
            </a:br>
            <a:r>
              <a:rPr lang="de-DE" dirty="0"/>
              <a:t>Erkenntnis-gewinnungs-kompetenz (E)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5B34A75-41EF-48DE-A935-1DB5AD0E2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63888" y="1700808"/>
            <a:ext cx="5122912" cy="4176464"/>
          </a:xfrm>
        </p:spPr>
        <p:txBody>
          <a:bodyPr>
            <a:normAutofit/>
          </a:bodyPr>
          <a:lstStyle/>
          <a:p>
            <a:r>
              <a:rPr lang="de-DE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strukturieren und erschließen die Eigen-</a:t>
            </a:r>
            <a:r>
              <a:rPr lang="de-DE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schaften</a:t>
            </a:r>
            <a:r>
              <a:rPr lang="de-DE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lebender Systeme auch mithilfe von Basiskonzepten und erläutern die Eigenschaften unter qualitativen und quantitativen Aspekten,</a:t>
            </a:r>
          </a:p>
          <a:p>
            <a:endParaRPr lang="de-DE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finden in erhobenen oder recherchierten Daten Strukturen, Beziehungen und Trends, erklären diese theoriebezogen und ziehen Schlussfolgerungen.</a:t>
            </a:r>
            <a:endParaRPr lang="de-DE" sz="2000" strike="sngStrike" dirty="0">
              <a:solidFill>
                <a:srgbClr val="FF0000"/>
              </a:solidFill>
            </a:endParaRPr>
          </a:p>
        </p:txBody>
      </p:sp>
      <p:sp>
        <p:nvSpPr>
          <p:cNvPr id="8" name="Sprechblase: oval 7">
            <a:extLst>
              <a:ext uri="{FF2B5EF4-FFF2-40B4-BE49-F238E27FC236}">
                <a16:creationId xmlns:a16="http://schemas.microsoft.com/office/drawing/2014/main" id="{BE08A8C6-BE2B-4D8B-A1BE-BAECE8FA3CE8}"/>
              </a:ext>
            </a:extLst>
          </p:cNvPr>
          <p:cNvSpPr/>
          <p:nvPr/>
        </p:nvSpPr>
        <p:spPr>
          <a:xfrm flipH="1">
            <a:off x="457200" y="2276872"/>
            <a:ext cx="3898776" cy="2592288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/>
              <a:t>Die ÜKE stellen Bezüge zu den Basiskonzepten her. </a:t>
            </a:r>
            <a:r>
              <a:rPr lang="de-DE" sz="2000"/>
              <a:t>Die Basiskonzepte </a:t>
            </a:r>
            <a:r>
              <a:rPr lang="de-DE" sz="2000" dirty="0"/>
              <a:t>werden damit prüfungsrelevant.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604B33C3-8F54-4094-BF27-381F72CEB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5349C46C-B168-49D5-A77D-967FF24F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1013" y="6398095"/>
            <a:ext cx="585787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27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CFBD43-0764-4281-9643-0F13294C4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2.3 Übergeordnete Kompetenzerwartungen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2CCD8A-049D-4C1E-9C71-C4FECDA0DC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3106688" cy="4176464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Kommunikations-kompetenz (K)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Bewertungs-kompetenz (B)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5B34A75-41EF-48DE-A935-1DB5AD0E2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63888" y="1700808"/>
            <a:ext cx="5122912" cy="4176464"/>
          </a:xfrm>
        </p:spPr>
        <p:txBody>
          <a:bodyPr>
            <a:normAutofit/>
          </a:bodyPr>
          <a:lstStyle/>
          <a:p>
            <a:r>
              <a:rPr lang="de-DE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erklären Sachverhalte aus ultimater und proximater Sicht, ohne dabei </a:t>
            </a:r>
            <a:r>
              <a:rPr lang="de-DE" sz="20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unange-messene</a:t>
            </a:r>
            <a:r>
              <a:rPr lang="de-DE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finale Begründungen zu nutzen,</a:t>
            </a:r>
            <a:endParaRPr lang="de-DE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de-DE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beurteilen und bewerten Auswirkungen von Anwendungen der Biologie im Sinne einer nachhaltigen Entwicklung aus ökologischer, ökonomischer, politischer und sozialer Perspektive.</a:t>
            </a:r>
            <a:endParaRPr lang="de-DE" sz="2000" dirty="0"/>
          </a:p>
        </p:txBody>
      </p:sp>
      <p:sp>
        <p:nvSpPr>
          <p:cNvPr id="8" name="Sprechblase: oval 7">
            <a:extLst>
              <a:ext uri="{FF2B5EF4-FFF2-40B4-BE49-F238E27FC236}">
                <a16:creationId xmlns:a16="http://schemas.microsoft.com/office/drawing/2014/main" id="{12AF8804-1BC5-4DF8-8B2D-095CE5327482}"/>
              </a:ext>
            </a:extLst>
          </p:cNvPr>
          <p:cNvSpPr/>
          <p:nvPr/>
        </p:nvSpPr>
        <p:spPr>
          <a:xfrm flipH="1">
            <a:off x="216024" y="136525"/>
            <a:ext cx="3563888" cy="2396845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/>
              <a:t>Kausale Erklärungen werden in aktuell-kausale und historisch-kausale Erklärungen differenziert.</a:t>
            </a:r>
          </a:p>
        </p:txBody>
      </p:sp>
      <p:sp>
        <p:nvSpPr>
          <p:cNvPr id="9" name="Sprechblase: oval 8">
            <a:extLst>
              <a:ext uri="{FF2B5EF4-FFF2-40B4-BE49-F238E27FC236}">
                <a16:creationId xmlns:a16="http://schemas.microsoft.com/office/drawing/2014/main" id="{F0F0F956-201B-4297-9AA1-E25F571C0106}"/>
              </a:ext>
            </a:extLst>
          </p:cNvPr>
          <p:cNvSpPr/>
          <p:nvPr/>
        </p:nvSpPr>
        <p:spPr>
          <a:xfrm flipH="1">
            <a:off x="779512" y="3246437"/>
            <a:ext cx="3563888" cy="2396845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/>
              <a:t>Im Kompetenzbereich Bewertung werden verstärkt gesellschaftliche Werte und Normen in den Blick genommen.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1B002E6F-72C7-43AE-B946-68547C5D6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CAFFCF8D-3816-4727-81E7-594743682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1013" y="6398095"/>
            <a:ext cx="585787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52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57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514F45-D984-4C5A-8432-5F767E3C5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2.3 Übergeordnete Kompetenzerwartungen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712B04D-260C-4857-AF19-7EB363EA73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07"/>
          <a:stretch/>
        </p:blipFill>
        <p:spPr>
          <a:xfrm>
            <a:off x="395398" y="1628800"/>
            <a:ext cx="7920904" cy="4380671"/>
          </a:xfrm>
          <a:prstGeom prst="rect">
            <a:avLst/>
          </a:prstGeom>
        </p:spPr>
      </p:pic>
      <p:sp>
        <p:nvSpPr>
          <p:cNvPr id="7" name="Sprechblase: oval 6">
            <a:extLst>
              <a:ext uri="{FF2B5EF4-FFF2-40B4-BE49-F238E27FC236}">
                <a16:creationId xmlns:a16="http://schemas.microsoft.com/office/drawing/2014/main" id="{F80B7A03-B858-4572-A964-97D1ECFB6A29}"/>
              </a:ext>
            </a:extLst>
          </p:cNvPr>
          <p:cNvSpPr/>
          <p:nvPr/>
        </p:nvSpPr>
        <p:spPr>
          <a:xfrm flipH="1">
            <a:off x="251520" y="2060848"/>
            <a:ext cx="4968552" cy="2906924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/>
              <a:t>Die ÜKE sind logisch aufeinander aufbauend in Teilkompetenzbereichen geordnet. Die Formulierungen sind deutlich konkreter in Bezug auf Unterrichtssituationen als bisher.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271B9ACD-FC1C-40F7-94E4-5D5A0F5466B4}"/>
              </a:ext>
            </a:extLst>
          </p:cNvPr>
          <p:cNvSpPr/>
          <p:nvPr/>
        </p:nvSpPr>
        <p:spPr>
          <a:xfrm>
            <a:off x="5823258" y="1499411"/>
            <a:ext cx="3281082" cy="48942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Kompetenzbereich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D65C8218-FB70-493A-86F8-9C8888C3AD30}"/>
              </a:ext>
            </a:extLst>
          </p:cNvPr>
          <p:cNvSpPr/>
          <p:nvPr/>
        </p:nvSpPr>
        <p:spPr>
          <a:xfrm>
            <a:off x="6588224" y="2075581"/>
            <a:ext cx="2516116" cy="48943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i="1" dirty="0"/>
              <a:t>Teilkompetenzbereich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A0CCD919-AA0A-4C95-B224-DBB41BFC7273}"/>
              </a:ext>
            </a:extLst>
          </p:cNvPr>
          <p:cNvSpPr/>
          <p:nvPr/>
        </p:nvSpPr>
        <p:spPr>
          <a:xfrm>
            <a:off x="7334707" y="2708920"/>
            <a:ext cx="1769633" cy="31683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über-geordnete</a:t>
            </a:r>
            <a:r>
              <a:rPr lang="de-DE" sz="2000" dirty="0"/>
              <a:t> Kompetenz-erwartungen</a:t>
            </a:r>
          </a:p>
          <a:p>
            <a:pPr algn="ctr"/>
            <a:r>
              <a:rPr lang="de-DE" sz="2000" dirty="0"/>
              <a:t>(ÜKE)</a:t>
            </a: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0E5F7A33-C7C7-45C8-8759-9803906CE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  <p:sp>
        <p:nvSpPr>
          <p:cNvPr id="13" name="Foliennummernplatzhalter 4">
            <a:extLst>
              <a:ext uri="{FF2B5EF4-FFF2-40B4-BE49-F238E27FC236}">
                <a16:creationId xmlns:a16="http://schemas.microsoft.com/office/drawing/2014/main" id="{0068A1A3-8830-4700-94C8-AA26B63B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1013" y="6398095"/>
            <a:ext cx="585787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53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21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514F45-D984-4C5A-8432-5F767E3C5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2.4 Konkretisierte Kompetenzerwartungen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DB0FD7-F6E0-48B5-9BC0-3EED0F710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 konkretisierten Kompetenzerwartungen sind knapp formuliert und kontextfrei.</a:t>
            </a:r>
          </a:p>
          <a:p>
            <a:r>
              <a:rPr lang="de-DE" dirty="0"/>
              <a:t>Sie werden einem der ausgewiesen Kompetenz-bereiche zugeordnet (Sachkompetenz, Erkenntnisgewinnungskompetenz oder Bewertungskompetenz).</a:t>
            </a:r>
          </a:p>
          <a:p>
            <a:r>
              <a:rPr lang="de-DE" dirty="0"/>
              <a:t>Die Bezüge zu den Übergeordneten Kompetenzerwartungen geben Hinweise auf fachliche Tiefe und Didaktisierung.</a:t>
            </a:r>
          </a:p>
        </p:txBody>
      </p:sp>
      <p:sp>
        <p:nvSpPr>
          <p:cNvPr id="7" name="Sprechblase: oval 6">
            <a:extLst>
              <a:ext uri="{FF2B5EF4-FFF2-40B4-BE49-F238E27FC236}">
                <a16:creationId xmlns:a16="http://schemas.microsoft.com/office/drawing/2014/main" id="{89091190-45B0-4C51-98F6-4A703087FFB9}"/>
              </a:ext>
            </a:extLst>
          </p:cNvPr>
          <p:cNvSpPr/>
          <p:nvPr/>
        </p:nvSpPr>
        <p:spPr>
          <a:xfrm>
            <a:off x="2915816" y="2414750"/>
            <a:ext cx="6048672" cy="2500881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/>
              <a:t>Der Kompetenzbereich </a:t>
            </a:r>
            <a:r>
              <a:rPr lang="de-DE" sz="2000" dirty="0">
                <a:solidFill>
                  <a:schemeClr val="tx1"/>
                </a:solidFill>
              </a:rPr>
              <a:t>„Kommunikation“ wird genau wie im KLP Sekundarstufe I nicht konkretisiert, sondern bezieht sich inhaltsfeldübergreifend auf alle konkretisierten </a:t>
            </a:r>
            <a:r>
              <a:rPr lang="de-DE" sz="2000" dirty="0"/>
              <a:t>Kompetenzerwartungen. 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853A80F8-4813-425D-8627-7125A811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CD959B26-AFB4-4CD4-AC92-9E07EEB18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1013" y="6398095"/>
            <a:ext cx="585787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54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52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514F45-D984-4C5A-8432-5F767E3C5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2.4 Konkretisierte Kompetenzerwartungen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7A59261-7104-4FA5-A54A-283F8E9B4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0928"/>
            <a:ext cx="9144000" cy="3043710"/>
          </a:xfrm>
          <a:prstGeom prst="rect">
            <a:avLst/>
          </a:prstGeom>
        </p:spPr>
      </p:pic>
      <p:sp>
        <p:nvSpPr>
          <p:cNvPr id="11" name="Sprechblase: oval 10">
            <a:extLst>
              <a:ext uri="{FF2B5EF4-FFF2-40B4-BE49-F238E27FC236}">
                <a16:creationId xmlns:a16="http://schemas.microsoft.com/office/drawing/2014/main" id="{83E9DCCB-05E3-4DDE-9448-D9E70D43B35B}"/>
              </a:ext>
            </a:extLst>
          </p:cNvPr>
          <p:cNvSpPr/>
          <p:nvPr/>
        </p:nvSpPr>
        <p:spPr>
          <a:xfrm>
            <a:off x="2843808" y="908720"/>
            <a:ext cx="6048672" cy="2500881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Beispiel Genetik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</a:rPr>
              <a:t>m</a:t>
            </a:r>
            <a:r>
              <a:rPr lang="de-DE" sz="2000" dirty="0"/>
              <a:t>öglichst knappe, kontextfreie Formulierung der KKE meist unter Verwendung </a:t>
            </a:r>
            <a:r>
              <a:rPr lang="de-DE" sz="2000" i="1" dirty="0"/>
              <a:t>eines</a:t>
            </a:r>
            <a:r>
              <a:rPr lang="de-DE" sz="2000" dirty="0"/>
              <a:t> Operators</a:t>
            </a:r>
            <a:endParaRPr lang="de-DE" sz="2000" strike="sngStrike" dirty="0">
              <a:solidFill>
                <a:srgbClr val="FF0000"/>
              </a:solidFill>
            </a:endParaRP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E091D5C-7E1D-4482-9E2C-ED6118BBC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7CB9BB36-2C97-439E-8A45-A34E8AA8B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1013" y="6398095"/>
            <a:ext cx="585787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55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73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514F45-D984-4C5A-8432-5F767E3C5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2.4 Konkretisierte Kompetenzerwartungen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7A59261-7104-4FA5-A54A-283F8E9B4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80928"/>
            <a:ext cx="9144000" cy="3043710"/>
          </a:xfrm>
          <a:prstGeom prst="rect">
            <a:avLst/>
          </a:prstGeom>
        </p:spPr>
      </p:pic>
      <p:sp>
        <p:nvSpPr>
          <p:cNvPr id="11" name="Sprechblase: oval 10">
            <a:extLst>
              <a:ext uri="{FF2B5EF4-FFF2-40B4-BE49-F238E27FC236}">
                <a16:creationId xmlns:a16="http://schemas.microsoft.com/office/drawing/2014/main" id="{83E9DCCB-05E3-4DDE-9448-D9E70D43B35B}"/>
              </a:ext>
            </a:extLst>
          </p:cNvPr>
          <p:cNvSpPr/>
          <p:nvPr/>
        </p:nvSpPr>
        <p:spPr>
          <a:xfrm>
            <a:off x="2843808" y="908720"/>
            <a:ext cx="6048672" cy="2500881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Beispiel Genetik</a:t>
            </a:r>
          </a:p>
          <a:p>
            <a:pPr algn="ctr"/>
            <a:r>
              <a:rPr lang="de-DE" sz="2000" dirty="0"/>
              <a:t>„Die Realisierung der genetischen Information“ umfasst bei Eukaryoten die Prozesse der Transkription, der Prozessierung und ggf. der Translation.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0D9B6F08-079D-488E-9F08-7B5E02FB1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2F931D56-87AD-4D1E-9454-FCD8D7A41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1013" y="6398095"/>
            <a:ext cx="585787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56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10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514F45-D984-4C5A-8432-5F767E3C5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2.4 Konkretisierte Kompetenzerwartungen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7A59261-7104-4FA5-A54A-283F8E9B4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80928"/>
            <a:ext cx="9144000" cy="3043710"/>
          </a:xfrm>
          <a:prstGeom prst="rect">
            <a:avLst/>
          </a:prstGeom>
        </p:spPr>
      </p:pic>
      <p:sp>
        <p:nvSpPr>
          <p:cNvPr id="11" name="Sprechblase: oval 10">
            <a:extLst>
              <a:ext uri="{FF2B5EF4-FFF2-40B4-BE49-F238E27FC236}">
                <a16:creationId xmlns:a16="http://schemas.microsoft.com/office/drawing/2014/main" id="{83E9DCCB-05E3-4DDE-9448-D9E70D43B35B}"/>
              </a:ext>
            </a:extLst>
          </p:cNvPr>
          <p:cNvSpPr/>
          <p:nvPr/>
        </p:nvSpPr>
        <p:spPr>
          <a:xfrm>
            <a:off x="2843808" y="155924"/>
            <a:ext cx="6048672" cy="3129060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000" b="1" dirty="0"/>
              <a:t>Zuordnung der ÜKE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S2 und S5 stellen Bezüge zum passenden Basiskonzept 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E12 weist auf den Modellbezug hin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K5 und K6 sollen gehören in den Teilkompetenzbereich </a:t>
            </a:r>
            <a:r>
              <a:rPr lang="de-DE" sz="2000" dirty="0">
                <a:solidFill>
                  <a:schemeClr val="tx1"/>
                </a:solidFill>
              </a:rPr>
              <a:t>„</a:t>
            </a:r>
            <a:r>
              <a:rPr lang="de-DE" sz="2000" i="1" dirty="0">
                <a:solidFill>
                  <a:schemeClr val="tx1"/>
                </a:solidFill>
              </a:rPr>
              <a:t>Informationen aufbereiten“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1B794F5F-323A-489B-AA3B-2958E3D16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D8EFE540-2E2E-4DED-B56C-5AEC255CB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1013" y="6398095"/>
            <a:ext cx="585787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57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93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514F45-D984-4C5A-8432-5F767E3C5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2.5 Basiskonzepte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DB0FD7-F6E0-48B5-9BC0-3EED0F710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Struktur und Funktion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Stoff- und Energieumwandlung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Information und Kommunikation</a:t>
            </a:r>
          </a:p>
          <a:p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Steuerung und Regelung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ndividuelle und evolutive Entwicklung</a:t>
            </a:r>
            <a:endParaRPr lang="de-DE" dirty="0"/>
          </a:p>
        </p:txBody>
      </p:sp>
      <p:sp>
        <p:nvSpPr>
          <p:cNvPr id="7" name="Sprechblase: oval 6">
            <a:extLst>
              <a:ext uri="{FF2B5EF4-FFF2-40B4-BE49-F238E27FC236}">
                <a16:creationId xmlns:a16="http://schemas.microsoft.com/office/drawing/2014/main" id="{DC0996D6-17CE-4A21-BAC5-B237447CD7B5}"/>
              </a:ext>
            </a:extLst>
          </p:cNvPr>
          <p:cNvSpPr/>
          <p:nvPr/>
        </p:nvSpPr>
        <p:spPr>
          <a:xfrm>
            <a:off x="1661779" y="130294"/>
            <a:ext cx="7416824" cy="2708980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000" b="1" dirty="0"/>
              <a:t>Die Basiskonzepte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entsprechen den in den Bildungsstandards angegebenen Basiskonzepten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werden auf alle Kompetenzbereiche bezogen</a:t>
            </a:r>
          </a:p>
          <a:p>
            <a:r>
              <a:rPr lang="de-DE" sz="2000" dirty="0"/>
              <a:t>Im KLP </a:t>
            </a:r>
            <a:r>
              <a:rPr lang="de-DE" sz="2000" dirty="0" err="1"/>
              <a:t>GOSt</a:t>
            </a:r>
            <a:r>
              <a:rPr lang="de-DE" sz="2000" dirty="0"/>
              <a:t> sind </a:t>
            </a:r>
            <a:r>
              <a:rPr lang="de-DE" sz="2000" i="1" dirty="0"/>
              <a:t>ausgewählte Beiträge</a:t>
            </a:r>
            <a:r>
              <a:rPr lang="de-DE" sz="2000" dirty="0"/>
              <a:t> zu den Basiskonzepten exemplarisch angegeben.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5955177F-A7C7-46E5-8E60-513512BC1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0D509563-E376-448D-AEE1-67930CDB2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1013" y="6398095"/>
            <a:ext cx="585787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58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4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C8B70B21-723F-45DD-B65B-583459045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93" y="2129617"/>
            <a:ext cx="8630854" cy="35819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C514F45-D984-4C5A-8432-5F767E3C5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2.5 Basiskonzepte</a:t>
            </a:r>
          </a:p>
        </p:txBody>
      </p:sp>
      <p:sp>
        <p:nvSpPr>
          <p:cNvPr id="11" name="Sprechblase: oval 10">
            <a:extLst>
              <a:ext uri="{FF2B5EF4-FFF2-40B4-BE49-F238E27FC236}">
                <a16:creationId xmlns:a16="http://schemas.microsoft.com/office/drawing/2014/main" id="{83E9DCCB-05E3-4DDE-9448-D9E70D43B35B}"/>
              </a:ext>
            </a:extLst>
          </p:cNvPr>
          <p:cNvSpPr/>
          <p:nvPr/>
        </p:nvSpPr>
        <p:spPr>
          <a:xfrm>
            <a:off x="2843808" y="71948"/>
            <a:ext cx="6048672" cy="3129060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Beispiel Genetik</a:t>
            </a:r>
          </a:p>
          <a:p>
            <a:pPr algn="ctr"/>
            <a:r>
              <a:rPr lang="de-DE" sz="2000" dirty="0"/>
              <a:t>Das jeweilige Beispiel nimmt möglichst Bezug zu den in den Bildungsstandards verankerten Begriffen wie „Kompartimentierung“, „Energiebedarf“, „Codierung und Decodierung“ und „Prinzip der Homöostase“.  </a:t>
            </a: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3D06606E-6247-4E57-B8F2-777370A4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1013" y="6398095"/>
            <a:ext cx="585787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59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9431939F-79CF-4730-8F48-774CBCF5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808" y="6285467"/>
            <a:ext cx="3960440" cy="515938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137618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>
            <a:extLst>
              <a:ext uri="{FF2B5EF4-FFF2-40B4-BE49-F238E27FC236}">
                <a16:creationId xmlns:a16="http://schemas.microsoft.com/office/drawing/2014/main" id="{4B1BE5BA-289C-4097-9814-D98DDBADD3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Neue Akzentsetzungen der Kernlehrpläne</a:t>
            </a:r>
          </a:p>
        </p:txBody>
      </p:sp>
      <p:sp>
        <p:nvSpPr>
          <p:cNvPr id="33795" name="Inhaltsplatzhalter 2">
            <a:extLst>
              <a:ext uri="{FF2B5EF4-FFF2-40B4-BE49-F238E27FC236}">
                <a16:creationId xmlns:a16="http://schemas.microsoft.com/office/drawing/2014/main" id="{509CDDB9-C323-41C6-90FD-111FCA43FB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00213"/>
            <a:ext cx="8229600" cy="4321175"/>
          </a:xfrm>
        </p:spPr>
        <p:txBody>
          <a:bodyPr/>
          <a:lstStyle/>
          <a:p>
            <a:pPr eaLnBrk="1" hangingPunct="1"/>
            <a:r>
              <a:rPr lang="de-DE" altLang="de-DE" dirty="0"/>
              <a:t>Vorschläge zu Kontexten zukünftig in Unterstützungsmaterialien</a:t>
            </a:r>
          </a:p>
          <a:p>
            <a:pPr eaLnBrk="1" hangingPunct="1"/>
            <a:r>
              <a:rPr lang="de-DE" altLang="de-DE" dirty="0"/>
              <a:t>Formulierung der Kompetenzerwartungen ohne Modalverb </a:t>
            </a:r>
          </a:p>
          <a:p>
            <a:pPr eaLnBrk="1" hangingPunct="1"/>
            <a:r>
              <a:rPr lang="de-DE" altLang="de-DE" dirty="0"/>
              <a:t>Bezug auf fachübergreifende Zielsetzungen, wie etwa</a:t>
            </a:r>
          </a:p>
          <a:p>
            <a:pPr lvl="1" eaLnBrk="1" hangingPunct="1"/>
            <a:r>
              <a:rPr lang="de-DE" altLang="de-DE" sz="2800" dirty="0"/>
              <a:t>Bildung in der digitalen Welt</a:t>
            </a:r>
          </a:p>
          <a:p>
            <a:pPr lvl="1" eaLnBrk="1" hangingPunct="1"/>
            <a:r>
              <a:rPr lang="de-DE" altLang="de-DE" sz="2800" dirty="0"/>
              <a:t>Verbraucherbildung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9B60F2-40A8-42ED-A200-0E0FE6C40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der gymnasialen Oberstufe</a:t>
            </a: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DE3D3080-D4ED-4CD3-99DA-66FB14EFAB55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1">
            <a:extLst>
              <a:ext uri="{FF2B5EF4-FFF2-40B4-BE49-F238E27FC236}">
                <a16:creationId xmlns:a16="http://schemas.microsoft.com/office/drawing/2014/main" id="{EC01E07D-F3C8-49FA-9FAE-B9EEE6985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23950"/>
            <a:ext cx="822642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98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Noto Sans CJK SC Regular"/>
                <a:cs typeface="Noto Sans CJK SC Regular"/>
              </a:defRPr>
            </a:lvl1pPr>
            <a:lvl2pPr>
              <a:lnSpc>
                <a:spcPct val="98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Noto Sans CJK SC Regular"/>
                <a:cs typeface="Noto Sans CJK SC Regular"/>
              </a:defRPr>
            </a:lvl2pPr>
            <a:lvl3pPr>
              <a:lnSpc>
                <a:spcPct val="98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Noto Sans CJK SC Regular"/>
                <a:cs typeface="Noto Sans CJK SC Regular"/>
              </a:defRPr>
            </a:lvl3pPr>
            <a:lvl4pPr>
              <a:lnSpc>
                <a:spcPct val="98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Noto Sans CJK SC Regular"/>
                <a:cs typeface="Noto Sans CJK SC Regular"/>
              </a:defRPr>
            </a:lvl4pPr>
            <a:lvl5pPr>
              <a:lnSpc>
                <a:spcPct val="98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Noto Sans CJK SC Regular"/>
                <a:cs typeface="Noto Sans CJK SC Regular"/>
              </a:defRPr>
            </a:lvl5pPr>
            <a:lvl6pPr marL="2514600" indent="-228600" defTabSz="449263" eaLnBrk="0" fontAlgn="base" hangingPunct="0">
              <a:lnSpc>
                <a:spcPct val="98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Noto Sans CJK SC Regular"/>
                <a:cs typeface="Noto Sans CJK SC Regular"/>
              </a:defRPr>
            </a:lvl6pPr>
            <a:lvl7pPr marL="2971800" indent="-228600" defTabSz="449263" eaLnBrk="0" fontAlgn="base" hangingPunct="0">
              <a:lnSpc>
                <a:spcPct val="98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Noto Sans CJK SC Regular"/>
                <a:cs typeface="Noto Sans CJK SC Regular"/>
              </a:defRPr>
            </a:lvl7pPr>
            <a:lvl8pPr marL="3429000" indent="-228600" defTabSz="449263" eaLnBrk="0" fontAlgn="base" hangingPunct="0">
              <a:lnSpc>
                <a:spcPct val="98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Noto Sans CJK SC Regular"/>
                <a:cs typeface="Noto Sans CJK SC Regular"/>
              </a:defRPr>
            </a:lvl8pPr>
            <a:lvl9pPr marL="3886200" indent="-228600" defTabSz="449263" eaLnBrk="0" fontAlgn="base" hangingPunct="0">
              <a:lnSpc>
                <a:spcPct val="98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Noto Sans CJK SC Regular"/>
                <a:cs typeface="Noto Sans CJK SC Regular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</a:pPr>
            <a:r>
              <a:rPr lang="de-DE" altLang="de-DE" sz="3400" dirty="0">
                <a:ea typeface="DejaVu Sans"/>
                <a:cs typeface="DejaVu Sans"/>
              </a:rPr>
              <a:t>Kontextorientierung</a:t>
            </a:r>
          </a:p>
        </p:txBody>
      </p:sp>
      <p:sp>
        <p:nvSpPr>
          <p:cNvPr id="132101" name="Rectangle 4">
            <a:extLst>
              <a:ext uri="{FF2B5EF4-FFF2-40B4-BE49-F238E27FC236}">
                <a16:creationId xmlns:a16="http://schemas.microsoft.com/office/drawing/2014/main" id="{C267BA42-C47C-413C-AE4F-2EB61752A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6356350"/>
            <a:ext cx="582612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98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Noto Sans CJK SC Regular"/>
                <a:cs typeface="Noto Sans CJK SC Regular"/>
              </a:defRPr>
            </a:lvl1pPr>
            <a:lvl2pPr>
              <a:lnSpc>
                <a:spcPct val="98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Noto Sans CJK SC Regular"/>
                <a:cs typeface="Noto Sans CJK SC Regular"/>
              </a:defRPr>
            </a:lvl2pPr>
            <a:lvl3pPr>
              <a:lnSpc>
                <a:spcPct val="98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Noto Sans CJK SC Regular"/>
                <a:cs typeface="Noto Sans CJK SC Regular"/>
              </a:defRPr>
            </a:lvl3pPr>
            <a:lvl4pPr>
              <a:lnSpc>
                <a:spcPct val="98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1600">
                <a:solidFill>
                  <a:srgbClr val="000000"/>
                </a:solidFill>
                <a:latin typeface="Calibri" panose="020F0502020204030204" pitchFamily="34" charset="0"/>
                <a:ea typeface="Noto Sans CJK SC Regular"/>
                <a:cs typeface="Noto Sans CJK SC Regular"/>
              </a:defRPr>
            </a:lvl4pPr>
            <a:lvl5pPr>
              <a:lnSpc>
                <a:spcPct val="98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Noto Sans CJK SC Regular"/>
                <a:cs typeface="Noto Sans CJK SC Regular"/>
              </a:defRPr>
            </a:lvl5pPr>
            <a:lvl6pPr marL="2514600" indent="-228600" defTabSz="449263" eaLnBrk="0" fontAlgn="base" hangingPunct="0">
              <a:lnSpc>
                <a:spcPct val="98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Noto Sans CJK SC Regular"/>
                <a:cs typeface="Noto Sans CJK SC Regular"/>
              </a:defRPr>
            </a:lvl6pPr>
            <a:lvl7pPr marL="2971800" indent="-228600" defTabSz="449263" eaLnBrk="0" fontAlgn="base" hangingPunct="0">
              <a:lnSpc>
                <a:spcPct val="98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Noto Sans CJK SC Regular"/>
                <a:cs typeface="Noto Sans CJK SC Regular"/>
              </a:defRPr>
            </a:lvl7pPr>
            <a:lvl8pPr marL="3429000" indent="-228600" defTabSz="449263" eaLnBrk="0" fontAlgn="base" hangingPunct="0">
              <a:lnSpc>
                <a:spcPct val="98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Noto Sans CJK SC Regular"/>
                <a:cs typeface="Noto Sans CJK SC Regular"/>
              </a:defRPr>
            </a:lvl8pPr>
            <a:lvl9pPr marL="3886200" indent="-228600" defTabSz="449263" eaLnBrk="0" fontAlgn="base" hangingPunct="0">
              <a:lnSpc>
                <a:spcPct val="98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Noto Sans CJK SC Regular"/>
                <a:cs typeface="Noto Sans CJK SC Regular"/>
              </a:defRPr>
            </a:lvl9pPr>
          </a:lstStyle>
          <a:p>
            <a:pPr algn="r" eaLnBrk="1">
              <a:lnSpc>
                <a:spcPct val="100000"/>
              </a:lnSpc>
              <a:spcBef>
                <a:spcPct val="0"/>
              </a:spcBef>
            </a:pPr>
            <a:fld id="{2A7858A5-A354-445A-B1CE-3B6D7575594B}" type="slidenum">
              <a:rPr lang="de-DE" altLang="de-DE" sz="1200">
                <a:solidFill>
                  <a:srgbClr val="8B8B8B"/>
                </a:solidFill>
                <a:ea typeface="DejaVu Sans"/>
                <a:cs typeface="DejaVu Sans"/>
              </a:rPr>
              <a:pPr algn="r" eaLnBrk="1">
                <a:lnSpc>
                  <a:spcPct val="100000"/>
                </a:lnSpc>
                <a:spcBef>
                  <a:spcPct val="0"/>
                </a:spcBef>
              </a:pPr>
              <a:t>60</a:t>
            </a:fld>
            <a:endParaRPr lang="de-DE" altLang="de-DE" sz="1200">
              <a:solidFill>
                <a:srgbClr val="8B8B8B"/>
              </a:solidFill>
              <a:ea typeface="DejaVu Sans"/>
              <a:cs typeface="DejaVu Sans"/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6CD7AF73-D6DA-47B8-ADF3-5388220C3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773238"/>
            <a:ext cx="8226425" cy="417512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>
            <a:lvl1pPr marL="344488" indent="-3413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charset="0"/>
                <a:ea typeface="Noto Sans CJK SC Regular" charset="0"/>
                <a:cs typeface="Noto Sans CJK SC Regular" charset="0"/>
              </a:defRPr>
            </a:lvl9pPr>
          </a:lstStyle>
          <a:p>
            <a:pPr marL="457200" indent="-457200">
              <a:lnSpc>
                <a:spcPct val="98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Lernen in Kontexten bleibt verbindlich.</a:t>
            </a:r>
          </a:p>
          <a:p>
            <a:pPr marL="457200" indent="-457200">
              <a:lnSpc>
                <a:spcPct val="98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Fragestellungen aus der Lebenswelt der Schülerinnen und Schüler sowie </a:t>
            </a:r>
            <a:r>
              <a:rPr lang="de-DE" altLang="de-DE" sz="20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gesellschaftliche und technische Fragestellungen bilden den Rahmen für Unterricht und Lernprozesse.</a:t>
            </a:r>
          </a:p>
          <a:p>
            <a:pPr marL="457200" indent="-457200">
              <a:lnSpc>
                <a:spcPct val="98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Geeignete Kontexte beschreiben reale Situationen mit authentischen Problemen, deren Relevanz gleichermaßen für Schülerinnen und Schüler erkennbar ist und die mit den zu erwerbenden Kompetenzen gelöst werden können.</a:t>
            </a:r>
          </a:p>
          <a:p>
            <a:pPr marL="457200" indent="-457200">
              <a:lnSpc>
                <a:spcPct val="98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Die </a:t>
            </a:r>
            <a:r>
              <a:rPr lang="de-DE" altLang="de-DE" sz="20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Vorgabe konkreter Kontexte im neuen KLP entfällt; </a:t>
            </a:r>
            <a:r>
              <a:rPr lang="de-DE" altLang="de-DE" sz="20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entstehende Freiräume ermöglichen eine entsprechende Aktualität gewählter Kontexte. </a:t>
            </a:r>
            <a:endParaRPr lang="de-DE" altLang="de-DE" sz="2000" dirty="0">
              <a:ea typeface="DejaVu Sans" charset="0"/>
              <a:cs typeface="DejaVu Sans" charset="0"/>
            </a:endParaRPr>
          </a:p>
          <a:p>
            <a:pPr eaLnBrk="1">
              <a:defRPr/>
            </a:pPr>
            <a:endParaRPr lang="de-DE" altLang="de-DE" sz="2000" dirty="0">
              <a:ea typeface="DejaVu Sans" charset="0"/>
              <a:cs typeface="DejaVu Sans" charset="0"/>
            </a:endParaRPr>
          </a:p>
          <a:p>
            <a:pPr marL="215900" indent="-212725" eaLnBrk="1">
              <a:defRPr/>
            </a:pPr>
            <a:endParaRPr lang="de-DE" altLang="de-DE" sz="2000" dirty="0">
              <a:ea typeface="DejaVu Sans" charset="0"/>
              <a:cs typeface="DejaVu Sans" charset="0"/>
            </a:endParaRPr>
          </a:p>
          <a:p>
            <a:pPr marL="215900" indent="-212725" eaLnBrk="1">
              <a:defRPr/>
            </a:pPr>
            <a:endParaRPr lang="de-DE" altLang="de-DE" sz="2000" dirty="0">
              <a:ea typeface="DejaVu Sans" charset="0"/>
              <a:cs typeface="DejaVu Sans" charset="0"/>
            </a:endParaRP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20633790-4CF2-4E7A-9112-9B72AFA80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054236-C398-4F71-BF57-62BBF2B25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Unterstützungsmaterialien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3123D1-5E13-431A-B8B1-FB33E3469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Schulinterne Lehrpläne:</a:t>
            </a:r>
            <a:br>
              <a:rPr lang="de-DE" dirty="0"/>
            </a:br>
            <a:r>
              <a:rPr lang="de-DE" dirty="0"/>
              <a:t>rechtlicher Rahmen und Merkmale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Vorschläge für schulinterne Lehrpläne und konkretisierte Unterrichtsvorhaben (Einführungsphase, Qualifikationsphase)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„Alles auf einen Blick“</a:t>
            </a: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41EA3FD2-FCF8-4FE4-B2AB-4622FADC2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1013" y="6398095"/>
            <a:ext cx="585787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61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9431939F-79CF-4730-8F48-774CBCF5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808" y="6285467"/>
            <a:ext cx="3960440" cy="515938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143617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176768-97A4-666F-4478-1341874C2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3.1 Rechtlicher Rahmen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297E0E-F920-4447-B1E3-2B50D2992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Implementation der Kernlehrpläne </a:t>
            </a:r>
            <a:r>
              <a:rPr lang="de-DE" dirty="0" err="1"/>
              <a:t>GOSt</a:t>
            </a:r>
            <a:r>
              <a:rPr lang="de-DE" dirty="0"/>
              <a:t> für die Fächer Biologie, Chemie und Physik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D240AEC-859B-3844-BBB1-6BE65D7D8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01" y="1628800"/>
            <a:ext cx="8588487" cy="4392488"/>
          </a:xfrm>
          <a:prstGeom prst="rect">
            <a:avLst/>
          </a:prstGeom>
        </p:spPr>
      </p:pic>
      <p:pic>
        <p:nvPicPr>
          <p:cNvPr id="9" name="Picture 50" descr="paragraph_2">
            <a:extLst>
              <a:ext uri="{FF2B5EF4-FFF2-40B4-BE49-F238E27FC236}">
                <a16:creationId xmlns:a16="http://schemas.microsoft.com/office/drawing/2014/main" id="{F0D6E754-DAC7-4B2D-118C-32A4284C8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62976"/>
            <a:ext cx="9763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8475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176768-97A4-666F-4478-1341874C2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3.1 Merkmale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297E0E-F920-4447-B1E3-2B50D2992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Implementation der Kernlehrpläne </a:t>
            </a:r>
            <a:r>
              <a:rPr lang="de-DE" dirty="0" err="1"/>
              <a:t>GOSt</a:t>
            </a:r>
            <a:r>
              <a:rPr lang="de-DE" dirty="0"/>
              <a:t> für die Fächer Biologie, Chemie und Physik 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16222C1-4370-3FEE-F7A6-90835D667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20528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de-DE" sz="2600" dirty="0"/>
              <a:t>Aspekte Schulinterner Lehrpläne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de-DE" sz="2600" dirty="0"/>
              <a:t>schulbezogene Konkretisierung der Kernlehrpläne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de-DE" sz="2600" dirty="0"/>
              <a:t>Instrument zur Unterrichtsentwicklung und Unterrichtsvorbereitung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de-DE" sz="2600" dirty="0"/>
              <a:t>Ausgestaltung von Freiräumen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de-DE" sz="2600" dirty="0"/>
              <a:t>Grundlage der fachlichen Arbeit im Team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de-DE" sz="2600" dirty="0"/>
              <a:t>Transparenz für alle am Bildungsprozess Beteiligten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de-DE" sz="2600" dirty="0"/>
              <a:t>Maßstab für Evaluation und Rechenschaftslegung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86548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054236-C398-4F71-BF57-62BBF2B25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1072"/>
            <a:ext cx="8229600" cy="360040"/>
          </a:xfrm>
        </p:spPr>
        <p:txBody>
          <a:bodyPr/>
          <a:lstStyle/>
          <a:p>
            <a:r>
              <a:rPr lang="de-DE" dirty="0"/>
              <a:t>3.2 Schulinterner Lehrplan (</a:t>
            </a:r>
            <a:r>
              <a:rPr lang="de-DE" dirty="0" err="1"/>
              <a:t>SiLP</a:t>
            </a:r>
            <a:r>
              <a:rPr lang="de-DE" dirty="0"/>
              <a:t>)</a:t>
            </a:r>
          </a:p>
        </p:txBody>
      </p:sp>
      <p:sp>
        <p:nvSpPr>
          <p:cNvPr id="10" name="Sprechblase: oval 9">
            <a:extLst>
              <a:ext uri="{FF2B5EF4-FFF2-40B4-BE49-F238E27FC236}">
                <a16:creationId xmlns:a16="http://schemas.microsoft.com/office/drawing/2014/main" id="{C6FADF78-4C5E-4A9A-9CFC-6D2FA48BE3A4}"/>
              </a:ext>
            </a:extLst>
          </p:cNvPr>
          <p:cNvSpPr/>
          <p:nvPr/>
        </p:nvSpPr>
        <p:spPr>
          <a:xfrm>
            <a:off x="4644008" y="2009458"/>
            <a:ext cx="4104456" cy="1851590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Beispiel für einen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Schulinternen Lehrplan (Ausschnitt) : </a:t>
            </a:r>
          </a:p>
          <a:p>
            <a:pPr algn="ctr"/>
            <a:r>
              <a:rPr lang="de-DE" sz="2000" b="1" dirty="0">
                <a:solidFill>
                  <a:schemeClr val="tx1"/>
                </a:solidFill>
              </a:rPr>
              <a:t>Übersicht über die Unterrichtsvorhaben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61E790B-14E3-4C5A-AB26-097DEC5D1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128" y="1678531"/>
            <a:ext cx="3713048" cy="4348706"/>
          </a:xfrm>
          <a:prstGeom prst="rect">
            <a:avLst/>
          </a:prstGeom>
        </p:spPr>
      </p:pic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BDDFAA44-423B-43BF-B9AE-032E4449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1013" y="6398095"/>
            <a:ext cx="585787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64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9431939F-79CF-4730-8F48-774CBCF5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808" y="6285467"/>
            <a:ext cx="3960440" cy="515938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251502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FF7848C-1823-415A-B7FB-8D7E9093C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64" y="1700808"/>
            <a:ext cx="8280000" cy="424575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0054236-C398-4F71-BF57-62BBF2B25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1072"/>
            <a:ext cx="8229600" cy="360040"/>
          </a:xfrm>
        </p:spPr>
        <p:txBody>
          <a:bodyPr/>
          <a:lstStyle/>
          <a:p>
            <a:r>
              <a:rPr lang="de-DE" dirty="0"/>
              <a:t>3.2 Konkretisierte Unterrichtsvorhaben (KUV)</a:t>
            </a:r>
          </a:p>
        </p:txBody>
      </p:sp>
      <p:sp>
        <p:nvSpPr>
          <p:cNvPr id="13" name="Ovale Legende 7">
            <a:extLst>
              <a:ext uri="{FF2B5EF4-FFF2-40B4-BE49-F238E27FC236}">
                <a16:creationId xmlns:a16="http://schemas.microsoft.com/office/drawing/2014/main" id="{D79AA3F6-E0D2-46F1-B7EE-7C338DD63E3B}"/>
              </a:ext>
            </a:extLst>
          </p:cNvPr>
          <p:cNvSpPr/>
          <p:nvPr/>
        </p:nvSpPr>
        <p:spPr>
          <a:xfrm>
            <a:off x="3995936" y="2115368"/>
            <a:ext cx="4703189" cy="2393751"/>
          </a:xfrm>
          <a:prstGeom prst="wedgeEllipseCallout">
            <a:avLst>
              <a:gd name="adj1" fmla="val -19676"/>
              <a:gd name="adj2" fmla="val 6984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Beispiele für konkretisierte Unterrichtsvorhaben </a:t>
            </a:r>
            <a:br>
              <a:rPr lang="de-DE" sz="2000" b="1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KUV ergänzen den </a:t>
            </a:r>
            <a:r>
              <a:rPr lang="de-DE" sz="2000" dirty="0" err="1">
                <a:solidFill>
                  <a:schemeClr val="tx1"/>
                </a:solidFill>
              </a:rPr>
              <a:t>SiLP</a:t>
            </a:r>
            <a:r>
              <a:rPr lang="de-DE" sz="2000" dirty="0">
                <a:solidFill>
                  <a:schemeClr val="tx1"/>
                </a:solidFill>
              </a:rPr>
              <a:t> um die didaktisch-methodischen Anmerkungen und Empfehlungen.</a:t>
            </a:r>
            <a:endParaRPr lang="de-DE" sz="2000" b="1" dirty="0">
              <a:solidFill>
                <a:schemeClr val="tx1"/>
              </a:solidFill>
            </a:endParaRP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3ACEEED-6EEF-4C21-BE44-F3E3063FB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808" y="6285467"/>
            <a:ext cx="3960440" cy="515938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der gymnasialen Oberstufe</a:t>
            </a: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BB874252-0E1A-426A-AA70-DA54A49AB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1013" y="6398095"/>
            <a:ext cx="585787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65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86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FF7848C-1823-415A-B7FB-8D7E9093C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64" y="1700808"/>
            <a:ext cx="8280000" cy="424575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0054236-C398-4F71-BF57-62BBF2B25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1072"/>
            <a:ext cx="8229600" cy="360040"/>
          </a:xfrm>
        </p:spPr>
        <p:txBody>
          <a:bodyPr/>
          <a:lstStyle/>
          <a:p>
            <a:r>
              <a:rPr lang="de-DE" dirty="0"/>
              <a:t>3.2 Konkretisierte Unterrichtsvorhaben (KUV)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03ACEEED-6EEF-4C21-BE44-F3E3063FB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808" y="6285467"/>
            <a:ext cx="3960440" cy="515938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der gymnasialen Oberstufe</a:t>
            </a: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BB874252-0E1A-426A-AA70-DA54A49AB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1013" y="6398095"/>
            <a:ext cx="585787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66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Ovale Legende 10">
            <a:extLst>
              <a:ext uri="{FF2B5EF4-FFF2-40B4-BE49-F238E27FC236}">
                <a16:creationId xmlns:a16="http://schemas.microsoft.com/office/drawing/2014/main" id="{5ACA887D-2763-4F2C-BF4B-166CDA36C706}"/>
              </a:ext>
            </a:extLst>
          </p:cNvPr>
          <p:cNvSpPr/>
          <p:nvPr/>
        </p:nvSpPr>
        <p:spPr>
          <a:xfrm>
            <a:off x="107504" y="1321092"/>
            <a:ext cx="4968552" cy="3296040"/>
          </a:xfrm>
          <a:prstGeom prst="wedgeEllipseCallout">
            <a:avLst>
              <a:gd name="adj1" fmla="val 48637"/>
              <a:gd name="adj2" fmla="val 39779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sz="2000" b="1" dirty="0">
                <a:solidFill>
                  <a:schemeClr val="tx1"/>
                </a:solidFill>
              </a:rPr>
              <a:t>Anregungen </a:t>
            </a:r>
          </a:p>
          <a:p>
            <a:r>
              <a:rPr lang="de-DE" sz="2000" b="1" dirty="0">
                <a:solidFill>
                  <a:schemeClr val="tx1"/>
                </a:solidFill>
              </a:rPr>
              <a:t> </a:t>
            </a:r>
            <a:r>
              <a:rPr lang="de-DE" sz="2000" dirty="0">
                <a:solidFill>
                  <a:schemeClr val="tx1"/>
                </a:solidFill>
              </a:rPr>
              <a:t>für die individuelle Gestaltung </a:t>
            </a:r>
          </a:p>
          <a:p>
            <a:r>
              <a:rPr lang="de-DE" dirty="0">
                <a:solidFill>
                  <a:schemeClr val="tx1"/>
                </a:solidFill>
              </a:rPr>
              <a:t> durch die einzelne Lehrkraft: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Kontextvorschläge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zentrale Unterrichtssituationen mit Bezügen zu den übergeordneten Kompetenzerwartungen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Materialhinweise</a:t>
            </a:r>
          </a:p>
        </p:txBody>
      </p:sp>
    </p:spTree>
    <p:extLst>
      <p:ext uri="{BB962C8B-B14F-4D97-AF65-F5344CB8AC3E}">
        <p14:creationId xmlns:p14="http://schemas.microsoft.com/office/powerpoint/2010/main" val="389359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FCE33AF-0E8B-4491-AF4B-C45BD3AD9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697664"/>
            <a:ext cx="4113740" cy="432362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0054236-C398-4F71-BF57-62BBF2B25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3.3 Alles auf einen Blick</a:t>
            </a:r>
            <a:r>
              <a:rPr lang="de-DE" sz="11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Ovale Legende 7">
            <a:extLst>
              <a:ext uri="{FF2B5EF4-FFF2-40B4-BE49-F238E27FC236}">
                <a16:creationId xmlns:a16="http://schemas.microsoft.com/office/drawing/2014/main" id="{24373A2B-0FB0-4F79-A07E-C79FE4B35BCC}"/>
              </a:ext>
            </a:extLst>
          </p:cNvPr>
          <p:cNvSpPr/>
          <p:nvPr/>
        </p:nvSpPr>
        <p:spPr>
          <a:xfrm>
            <a:off x="4572000" y="1748963"/>
            <a:ext cx="4445198" cy="2609775"/>
          </a:xfrm>
          <a:prstGeom prst="wedgeEllipseCallout">
            <a:avLst>
              <a:gd name="adj1" fmla="val -55346"/>
              <a:gd name="adj2" fmla="val 6164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tabellarische Darstellung der inhaltlichen Schwerpunkte und Basiskonzepte für Grund- und Leistungskurs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</a:rPr>
              <a:t>(Beispiel Neurobiologie)</a:t>
            </a: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59170DC7-F159-426C-A974-F76195442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1013" y="6398095"/>
            <a:ext cx="585787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67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9431939F-79CF-4730-8F48-774CBCF5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808" y="6285467"/>
            <a:ext cx="3960440" cy="515938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193657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054236-C398-4F71-BF57-62BBF2B25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3.3 Alles auf einen Blick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AE69A74-BB6F-4526-9586-5C2F63F59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78" y="2072064"/>
            <a:ext cx="7487695" cy="3877216"/>
          </a:xfrm>
          <a:prstGeom prst="rect">
            <a:avLst/>
          </a:prstGeom>
        </p:spPr>
      </p:pic>
      <p:sp>
        <p:nvSpPr>
          <p:cNvPr id="11" name="Ovale Legende 7">
            <a:extLst>
              <a:ext uri="{FF2B5EF4-FFF2-40B4-BE49-F238E27FC236}">
                <a16:creationId xmlns:a16="http://schemas.microsoft.com/office/drawing/2014/main" id="{24373A2B-0FB0-4F79-A07E-C79FE4B35BCC}"/>
              </a:ext>
            </a:extLst>
          </p:cNvPr>
          <p:cNvSpPr/>
          <p:nvPr/>
        </p:nvSpPr>
        <p:spPr>
          <a:xfrm>
            <a:off x="5550071" y="1556792"/>
            <a:ext cx="3414417" cy="1313632"/>
          </a:xfrm>
          <a:prstGeom prst="wedgeEllipseCallout">
            <a:avLst>
              <a:gd name="adj1" fmla="val -19676"/>
              <a:gd name="adj2" fmla="val 6984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übersichtliche Darstellung für Vergleichbarkeit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DE0F28C-2AC5-40B8-B1F1-1E921AE37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1CE41C5B-A11C-4DF4-8E28-6645CA043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1013" y="6398095"/>
            <a:ext cx="585787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68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41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054236-C398-4F71-BF57-62BBF2B25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3.3 Alles auf einen Blick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BA6C5D8-019F-4DC1-A831-B62AB23AF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03" y="1716115"/>
            <a:ext cx="4836694" cy="4308671"/>
          </a:xfrm>
          <a:prstGeom prst="rect">
            <a:avLst/>
          </a:prstGeom>
        </p:spPr>
      </p:pic>
      <p:sp>
        <p:nvSpPr>
          <p:cNvPr id="11" name="Ovale Legende 7">
            <a:extLst>
              <a:ext uri="{FF2B5EF4-FFF2-40B4-BE49-F238E27FC236}">
                <a16:creationId xmlns:a16="http://schemas.microsoft.com/office/drawing/2014/main" id="{24373A2B-0FB0-4F79-A07E-C79FE4B35BCC}"/>
              </a:ext>
            </a:extLst>
          </p:cNvPr>
          <p:cNvSpPr/>
          <p:nvPr/>
        </p:nvSpPr>
        <p:spPr>
          <a:xfrm>
            <a:off x="4253927" y="2115369"/>
            <a:ext cx="4445198" cy="1813362"/>
          </a:xfrm>
          <a:prstGeom prst="wedgeEllipseCallout">
            <a:avLst>
              <a:gd name="adj1" fmla="val -19676"/>
              <a:gd name="adj2" fmla="val 6984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tabellarische Darstellung der KKE für Grund- und Leistungskurs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</a:rPr>
              <a:t>(Beispiel Neurobiologie)</a:t>
            </a: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A67EBC94-D4BA-4021-BF01-7382AA40F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1013" y="6398095"/>
            <a:ext cx="585787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69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9431939F-79CF-4730-8F48-774CBCF5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3808" y="6285467"/>
            <a:ext cx="3960440" cy="515938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205865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>
            <a:extLst>
              <a:ext uri="{FF2B5EF4-FFF2-40B4-BE49-F238E27FC236}">
                <a16:creationId xmlns:a16="http://schemas.microsoft.com/office/drawing/2014/main" id="{DF72A093-0C0C-4241-8238-D206BA6C75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Gliederung des Kernlehrplans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13B930-3B6C-4760-B391-593E80358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der gymnasialen Oberstufe</a:t>
            </a:r>
          </a:p>
        </p:txBody>
      </p:sp>
      <p:graphicFrame>
        <p:nvGraphicFramePr>
          <p:cNvPr id="9" name="Inhaltsplatzhalter 3">
            <a:extLst>
              <a:ext uri="{FF2B5EF4-FFF2-40B4-BE49-F238E27FC236}">
                <a16:creationId xmlns:a16="http://schemas.microsoft.com/office/drawing/2014/main" id="{7779E7DA-CE1F-429C-9680-43AF01C27EDC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689100"/>
          <a:ext cx="8229600" cy="4341813"/>
        </p:xfrm>
        <a:graphic>
          <a:graphicData uri="http://schemas.openxmlformats.org/drawingml/2006/table">
            <a:tbl>
              <a:tblPr/>
              <a:tblGrid>
                <a:gridCol w="94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Noto Sans CJK SC Regular"/>
                          <a:cs typeface="Arial" panose="020B0604020202020204" pitchFamily="34" charset="0"/>
                        </a:rPr>
                        <a:t>Kapitel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Noto Sans CJK SC Regular"/>
                          <a:cs typeface="Arial" panose="020B0604020202020204" pitchFamily="34" charset="0"/>
                        </a:rPr>
                        <a:t>Gliederungspunkt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Noto Sans CJK SC Regular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Noto Sans CJK SC Regular"/>
                          <a:cs typeface="Arial" panose="020B0604020202020204" pitchFamily="34" charset="0"/>
                        </a:rPr>
                        <a:t>Vorbemerkungen: Kernlehrpläne als kompetenzorientierte Unterrichtsvorgaben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Noto Sans CJK SC Regular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Noto Sans CJK SC Regular"/>
                          <a:cs typeface="Arial" panose="020B0604020202020204" pitchFamily="34" charset="0"/>
                        </a:rPr>
                        <a:t>Aufgaben und Ziele des Faches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Noto Sans CJK SC Regular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Noto Sans CJK SC Regular"/>
                          <a:cs typeface="Arial" panose="020B0604020202020204" pitchFamily="34" charset="0"/>
                        </a:rPr>
                        <a:t>Kompetenzbereiche, Inhaltsfelder und Kompetenzerwartungen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Noto Sans CJK SC Regular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indent="-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5720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Noto Sans CJK SC Regular"/>
                          <a:cs typeface="Arial" panose="020B0604020202020204" pitchFamily="34" charset="0"/>
                        </a:rPr>
                        <a:t>Kompetenzbereiche und Inhaltsfelder des Faches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Noto Sans CJK SC Regular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indent="-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5720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Noto Sans CJK SC Regular"/>
                          <a:cs typeface="Arial" panose="020B0604020202020204" pitchFamily="34" charset="0"/>
                        </a:rPr>
                        <a:t>2.1.1 Kompetenzbereiche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Noto Sans CJK SC Regular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Noto Sans CJK SC Regular"/>
                          <a:cs typeface="Arial" panose="020B0604020202020204" pitchFamily="34" charset="0"/>
                        </a:rPr>
                        <a:t>2.1.2 Inhaltsfelder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Noto Sans CJK SC Regular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Noto Sans CJK SC Regular"/>
                          <a:cs typeface="Arial" panose="020B0604020202020204" pitchFamily="34" charset="0"/>
                        </a:rPr>
                        <a:t>2.1.3 Basiskonzepte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Noto Sans CJK SC Regular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Noto Sans CJK SC Regular"/>
                          <a:cs typeface="Arial" panose="020B0604020202020204" pitchFamily="34" charset="0"/>
                        </a:rPr>
                        <a:t>Kompetenzerwartungen und inhaltliche Schwerpunkte bis zum Ende der Einführungsphase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Noto Sans CJK SC Regular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Noto Sans CJK SC Regular"/>
                          <a:cs typeface="Arial" panose="020B0604020202020204" pitchFamily="34" charset="0"/>
                        </a:rPr>
                        <a:t>Kompetenzerwartungen und inhaltliche Schwerpunkte bis zum Ende der Qualifikationsphase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Noto Sans CJK SC Regular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Noto Sans CJK SC Regular"/>
                          <a:cs typeface="Arial" panose="020B0604020202020204" pitchFamily="34" charset="0"/>
                        </a:rPr>
                        <a:t>2.3.1 Grundkurs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1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Noto Sans CJK SC Regular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Noto Sans CJK SC Regular"/>
                          <a:cs typeface="Arial" panose="020B0604020202020204" pitchFamily="34" charset="0"/>
                        </a:rPr>
                        <a:t>2.3.2 Leistungskurs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Noto Sans CJK SC Regular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Noto Sans CJK SC Regular"/>
                          <a:cs typeface="Arial" panose="020B0604020202020204" pitchFamily="34" charset="0"/>
                        </a:rPr>
                        <a:t>Lernerfolgsüberprüfung und Leistungsbewertung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Noto Sans CJK SC Regular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Noto Sans CJK SC Regular"/>
                          <a:cs typeface="Arial" panose="020B0604020202020204" pitchFamily="34" charset="0"/>
                        </a:rPr>
                        <a:t>Abiturprüfung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E8F1F91D-5637-4CC8-9408-E2718B24519E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054236-C398-4F71-BF57-62BBF2B25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3.3 Alles auf einen Blick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750FF80-675B-483A-BF90-6E43F3DEB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68" y="2281982"/>
            <a:ext cx="8430227" cy="2875210"/>
          </a:xfrm>
          <a:prstGeom prst="rect">
            <a:avLst/>
          </a:prstGeom>
        </p:spPr>
      </p:pic>
      <p:sp>
        <p:nvSpPr>
          <p:cNvPr id="11" name="Ovale Legende 7">
            <a:extLst>
              <a:ext uri="{FF2B5EF4-FFF2-40B4-BE49-F238E27FC236}">
                <a16:creationId xmlns:a16="http://schemas.microsoft.com/office/drawing/2014/main" id="{24373A2B-0FB0-4F79-A07E-C79FE4B35BCC}"/>
              </a:ext>
            </a:extLst>
          </p:cNvPr>
          <p:cNvSpPr/>
          <p:nvPr/>
        </p:nvSpPr>
        <p:spPr>
          <a:xfrm>
            <a:off x="5128102" y="1700808"/>
            <a:ext cx="3581102" cy="1813362"/>
          </a:xfrm>
          <a:prstGeom prst="wedgeEllipseCallout">
            <a:avLst>
              <a:gd name="adj1" fmla="val -19676"/>
              <a:gd name="adj2" fmla="val 69840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Die jeweilige ÜKE erscheint im Tooltip und ist mit der ÜKE-Tabelle am Ende verlinkt.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3EA21563-0F68-4731-9FA5-9A32549CD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</p:spTree>
    <p:extLst>
      <p:ext uri="{BB962C8B-B14F-4D97-AF65-F5344CB8AC3E}">
        <p14:creationId xmlns:p14="http://schemas.microsoft.com/office/powerpoint/2010/main" val="344287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054236-C398-4F71-BF57-62BBF2B25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4. Ausblick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3123D1-5E13-431A-B8B1-FB33E3469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400" i="1" dirty="0"/>
              <a:t>[z. B. BR-spezifische Hinweise zu Unterstützungsangeboten]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BA750AE-32F2-4640-A3F4-D6AC2B8FE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der gymnasialen Oberstufe</a:t>
            </a: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B44B1E2A-71EE-4F76-8BDF-0D532A3F3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1013" y="6398095"/>
            <a:ext cx="585787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71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51400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9388" y="3501008"/>
            <a:ext cx="8507412" cy="50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80000"/>
              </a:lnSpc>
              <a:buFont typeface="Times" pitchFamily="18" charset="0"/>
              <a:buNone/>
            </a:pPr>
            <a:r>
              <a:rPr lang="de-DE" altLang="de-DE" sz="3200" kern="0" dirty="0">
                <a:solidFill>
                  <a:srgbClr val="0070C0"/>
                </a:solidFill>
              </a:rPr>
              <a:t>Herzlichen Dank für Ihre Aufmerksamkeit!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74770FD7-9F27-4178-91AD-F5482FBC4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9752" y="6285467"/>
            <a:ext cx="4464496" cy="515938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der gymnasialen Oberstufe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800368-007C-4D49-8FBF-7BC12F671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1013" y="6398095"/>
            <a:ext cx="585787" cy="365125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3CF5FF1-4A27-4956-8617-AF06AD8872B0}" type="slidenum">
              <a:rPr lang="de-DE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72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676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>
            <a:extLst>
              <a:ext uri="{FF2B5EF4-FFF2-40B4-BE49-F238E27FC236}">
                <a16:creationId xmlns:a16="http://schemas.microsoft.com/office/drawing/2014/main" id="{EB060AB6-9FDB-4301-97CB-CE45FDBFCD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Grundkonstrukt und zentrale Begriffe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A5CD940-A708-4153-8980-7A3BAF8B7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der gymnasialen Oberstufe</a:t>
            </a:r>
          </a:p>
        </p:txBody>
      </p:sp>
      <p:sp>
        <p:nvSpPr>
          <p:cNvPr id="9" name="Rectangle 42">
            <a:extLst>
              <a:ext uri="{FF2B5EF4-FFF2-40B4-BE49-F238E27FC236}">
                <a16:creationId xmlns:a16="http://schemas.microsoft.com/office/drawing/2014/main" id="{FDAF6BA3-37B6-42B4-8406-6AB9E1E70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1350"/>
            <a:ext cx="9972675" cy="27781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</a:t>
            </a:r>
            <a:endParaRPr kumimoji="0" lang="de-DE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48">
            <a:extLst>
              <a:ext uri="{FF2B5EF4-FFF2-40B4-BE49-F238E27FC236}">
                <a16:creationId xmlns:a16="http://schemas.microsoft.com/office/drawing/2014/main" id="{6046E45F-D35F-4838-BDAE-A3A17DF88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92750"/>
            <a:ext cx="997267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6871" name="Zeichenbereich 211">
            <a:extLst>
              <a:ext uri="{FF2B5EF4-FFF2-40B4-BE49-F238E27FC236}">
                <a16:creationId xmlns:a16="http://schemas.microsoft.com/office/drawing/2014/main" id="{4ED51E79-1B4C-45E9-8A7D-939D25770B4F}"/>
              </a:ext>
            </a:extLst>
          </p:cNvPr>
          <p:cNvGrpSpPr>
            <a:grpSpLocks/>
          </p:cNvGrpSpPr>
          <p:nvPr/>
        </p:nvGrpSpPr>
        <p:grpSpPr bwMode="auto">
          <a:xfrm>
            <a:off x="1476375" y="1898650"/>
            <a:ext cx="5616575" cy="3833813"/>
            <a:chOff x="0" y="0"/>
            <a:chExt cx="5030470" cy="3060700"/>
          </a:xfrm>
        </p:grpSpPr>
        <p:sp>
          <p:nvSpPr>
            <p:cNvPr id="36872" name="Rechteck 11">
              <a:extLst>
                <a:ext uri="{FF2B5EF4-FFF2-40B4-BE49-F238E27FC236}">
                  <a16:creationId xmlns:a16="http://schemas.microsoft.com/office/drawing/2014/main" id="{0FA903B7-E122-4E11-9864-A7AB0D8FE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030470" cy="306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6873" name="Text Box 4">
              <a:extLst>
                <a:ext uri="{FF2B5EF4-FFF2-40B4-BE49-F238E27FC236}">
                  <a16:creationId xmlns:a16="http://schemas.microsoft.com/office/drawing/2014/main" id="{0237ECEE-D79F-43C5-BF55-4429AB579D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9150" y="5080"/>
              <a:ext cx="3420110" cy="6515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/>
                  <a:cs typeface="Noto Sans CJK SC Regular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/>
                  <a:cs typeface="Noto Sans CJK SC Regular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/>
                  <a:cs typeface="Noto Sans CJK SC Regular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/>
                  <a:cs typeface="Noto Sans CJK SC Regular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/>
                  <a:cs typeface="Noto Sans CJK SC Regular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/>
                  <a:cs typeface="Noto Sans CJK SC Regular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/>
                  <a:cs typeface="Noto Sans CJK SC Regular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/>
                  <a:cs typeface="Noto Sans CJK SC Regular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/>
                  <a:cs typeface="Noto Sans CJK SC Regular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Ziele des Faches/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Übergreifende fachliche Kompetenz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Kapitel 1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6874" name="Text Box 5">
              <a:extLst>
                <a:ext uri="{FF2B5EF4-FFF2-40B4-BE49-F238E27FC236}">
                  <a16:creationId xmlns:a16="http://schemas.microsoft.com/office/drawing/2014/main" id="{025319D7-1435-475F-987E-1CF586B4E6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0" y="1143000"/>
              <a:ext cx="1831035" cy="6724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/>
                  <a:cs typeface="Noto Sans CJK SC Regular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/>
                  <a:cs typeface="Noto Sans CJK SC Regular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/>
                  <a:cs typeface="Noto Sans CJK SC Regular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/>
                  <a:cs typeface="Noto Sans CJK SC Regular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/>
                  <a:cs typeface="Noto Sans CJK SC Regular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/>
                  <a:cs typeface="Noto Sans CJK SC Regular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/>
                  <a:cs typeface="Noto Sans CJK SC Regular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/>
                  <a:cs typeface="Noto Sans CJK SC Regular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/>
                  <a:cs typeface="Noto Sans CJK SC Regular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Kompetenzbereiche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(Prozesse)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Kapitel 2.1.1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6875" name="Text Box 6">
              <a:extLst>
                <a:ext uri="{FF2B5EF4-FFF2-40B4-BE49-F238E27FC236}">
                  <a16:creationId xmlns:a16="http://schemas.microsoft.com/office/drawing/2014/main" id="{D14F786B-6444-46E6-9E8B-42DB763A5B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1083" y="1143000"/>
              <a:ext cx="1799387" cy="6604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/>
                  <a:cs typeface="Noto Sans CJK SC Regular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/>
                  <a:cs typeface="Noto Sans CJK SC Regular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/>
                  <a:cs typeface="Noto Sans CJK SC Regular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/>
                  <a:cs typeface="Noto Sans CJK SC Regular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/>
                  <a:cs typeface="Noto Sans CJK SC Regular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/>
                  <a:cs typeface="Noto Sans CJK SC Regular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/>
                  <a:cs typeface="Noto Sans CJK SC Regular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/>
                  <a:cs typeface="Noto Sans CJK SC Regular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/>
                  <a:cs typeface="Noto Sans CJK SC Regular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Inhaltsfelder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(Gegenstände)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Kapitel 2.1.2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6876" name="Text Box 7">
              <a:extLst>
                <a:ext uri="{FF2B5EF4-FFF2-40B4-BE49-F238E27FC236}">
                  <a16:creationId xmlns:a16="http://schemas.microsoft.com/office/drawing/2014/main" id="{54818AE1-7D1C-4335-89A3-705C5F8561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5180" y="2369820"/>
              <a:ext cx="3420110" cy="685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/>
                  <a:cs typeface="Noto Sans CJK SC Regular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/>
                  <a:cs typeface="Noto Sans CJK SC Regular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/>
                  <a:cs typeface="Noto Sans CJK SC Regular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/>
                  <a:cs typeface="Noto Sans CJK SC Regular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/>
                  <a:cs typeface="Noto Sans CJK SC Regular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/>
                  <a:cs typeface="Noto Sans CJK SC Regular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/>
                  <a:cs typeface="Noto Sans CJK SC Regular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/>
                  <a:cs typeface="Noto Sans CJK SC Regular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Noto Sans CJK SC Regular"/>
                  <a:cs typeface="Noto Sans CJK SC Regular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Kompetenzerwartungen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(Verknüpfung von Prozessen und Gegenständen)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Kapitel 2.2 - 2.3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cxnSp>
          <p:nvCxnSpPr>
            <p:cNvPr id="36877" name="Line 8">
              <a:extLst>
                <a:ext uri="{FF2B5EF4-FFF2-40B4-BE49-F238E27FC236}">
                  <a16:creationId xmlns:a16="http://schemas.microsoft.com/office/drawing/2014/main" id="{3099EFEF-B6E7-4576-B86F-06F80CF4D22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523490" y="657225"/>
              <a:ext cx="635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8" name="Line 9">
              <a:extLst>
                <a:ext uri="{FF2B5EF4-FFF2-40B4-BE49-F238E27FC236}">
                  <a16:creationId xmlns:a16="http://schemas.microsoft.com/office/drawing/2014/main" id="{B7832B2E-35B2-458D-814B-59B5AC98C16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33780" y="885825"/>
              <a:ext cx="148590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79" name="Line 10">
              <a:extLst>
                <a:ext uri="{FF2B5EF4-FFF2-40B4-BE49-F238E27FC236}">
                  <a16:creationId xmlns:a16="http://schemas.microsoft.com/office/drawing/2014/main" id="{7A70FF33-B607-4166-9F94-64D35D52C8F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513965" y="885825"/>
              <a:ext cx="1486535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0" name="Line 11">
              <a:extLst>
                <a:ext uri="{FF2B5EF4-FFF2-40B4-BE49-F238E27FC236}">
                  <a16:creationId xmlns:a16="http://schemas.microsoft.com/office/drawing/2014/main" id="{27DEA4D4-613A-49C4-A0A5-973DD8A3D88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33145" y="885825"/>
              <a:ext cx="635" cy="257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1" name="Line 12">
              <a:extLst>
                <a:ext uri="{FF2B5EF4-FFF2-40B4-BE49-F238E27FC236}">
                  <a16:creationId xmlns:a16="http://schemas.microsoft.com/office/drawing/2014/main" id="{63E43466-AF87-4F97-868F-39BCB9A701F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05580" y="885825"/>
              <a:ext cx="635" cy="257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2" name="Line 13">
              <a:extLst>
                <a:ext uri="{FF2B5EF4-FFF2-40B4-BE49-F238E27FC236}">
                  <a16:creationId xmlns:a16="http://schemas.microsoft.com/office/drawing/2014/main" id="{58CC7926-E67F-49CC-AF2D-D49377C4ED6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513965" y="2085340"/>
              <a:ext cx="635" cy="284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3" name="Line 14">
              <a:extLst>
                <a:ext uri="{FF2B5EF4-FFF2-40B4-BE49-F238E27FC236}">
                  <a16:creationId xmlns:a16="http://schemas.microsoft.com/office/drawing/2014/main" id="{D2FE665F-6329-47CE-80F7-FE681B8A0DA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26160" y="2084705"/>
              <a:ext cx="148463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4" name="Line 15">
              <a:extLst>
                <a:ext uri="{FF2B5EF4-FFF2-40B4-BE49-F238E27FC236}">
                  <a16:creationId xmlns:a16="http://schemas.microsoft.com/office/drawing/2014/main" id="{F6A25F38-44CD-4528-B812-7B97EE60A4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510791" y="2082800"/>
              <a:ext cx="1484629" cy="38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5" name="Line 16">
              <a:extLst>
                <a:ext uri="{FF2B5EF4-FFF2-40B4-BE49-F238E27FC236}">
                  <a16:creationId xmlns:a16="http://schemas.microsoft.com/office/drawing/2014/main" id="{8E86BA5F-E8C4-419A-B8B3-B9AAF2BDBC8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25525" y="1815465"/>
              <a:ext cx="1905" cy="2673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886" name="Line 17">
              <a:extLst>
                <a:ext uri="{FF2B5EF4-FFF2-40B4-BE49-F238E27FC236}">
                  <a16:creationId xmlns:a16="http://schemas.microsoft.com/office/drawing/2014/main" id="{78BCEF47-1F79-4A92-80CD-27AA8CA48CC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996373" y="1803400"/>
              <a:ext cx="5029" cy="2800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7536D45F-ABE1-4436-BE11-143DE073C8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58345" y="1134297"/>
              <a:ext cx="1346482" cy="694519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Basiskonzepte</a:t>
              </a:r>
              <a:endPara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Kapitel 2.1.3</a:t>
              </a:r>
              <a:endPara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Foliennummernplatzhalter 4">
            <a:extLst>
              <a:ext uri="{FF2B5EF4-FFF2-40B4-BE49-F238E27FC236}">
                <a16:creationId xmlns:a16="http://schemas.microsoft.com/office/drawing/2014/main" id="{B3E9793B-8715-42B2-85ED-B14B48CA8F29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>
            <a:extLst>
              <a:ext uri="{FF2B5EF4-FFF2-40B4-BE49-F238E27FC236}">
                <a16:creationId xmlns:a16="http://schemas.microsoft.com/office/drawing/2014/main" id="{52E4A569-9E7A-4B04-BF2A-448B38C89B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Kompetenzbereiche </a:t>
            </a:r>
          </a:p>
        </p:txBody>
      </p:sp>
      <p:sp>
        <p:nvSpPr>
          <p:cNvPr id="38915" name="Inhaltsplatzhalter 2">
            <a:extLst>
              <a:ext uri="{FF2B5EF4-FFF2-40B4-BE49-F238E27FC236}">
                <a16:creationId xmlns:a16="http://schemas.microsoft.com/office/drawing/2014/main" id="{C77650F1-16C4-4879-891E-B4BAB0D8EB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97038"/>
            <a:ext cx="8229600" cy="4205287"/>
          </a:xfrm>
        </p:spPr>
        <p:txBody>
          <a:bodyPr/>
          <a:lstStyle/>
          <a:p>
            <a:pPr eaLnBrk="1" hangingPunct="1"/>
            <a:r>
              <a:rPr lang="de-DE" altLang="de-DE" dirty="0"/>
              <a:t>umfassen für die vorliegenden KLP Biologie, Chemie und Physik die Bereiche:</a:t>
            </a:r>
          </a:p>
          <a:p>
            <a:pPr lvl="1" eaLnBrk="1" hangingPunct="1">
              <a:buFont typeface="Symbol" panose="05050102010706020507" pitchFamily="18" charset="2"/>
              <a:buChar char="-"/>
            </a:pPr>
            <a:r>
              <a:rPr lang="de-DE" altLang="de-DE" sz="2400" dirty="0"/>
              <a:t>Sachkompetenz (S)</a:t>
            </a:r>
          </a:p>
          <a:p>
            <a:pPr lvl="1" eaLnBrk="1" hangingPunct="1">
              <a:buFont typeface="Symbol" panose="05050102010706020507" pitchFamily="18" charset="2"/>
              <a:buChar char="-"/>
            </a:pPr>
            <a:r>
              <a:rPr lang="de-DE" altLang="de-DE" sz="2400" dirty="0"/>
              <a:t>Erkenntnisgewinnungskompetenz (E)</a:t>
            </a:r>
          </a:p>
          <a:p>
            <a:pPr lvl="1" eaLnBrk="1" hangingPunct="1">
              <a:buFont typeface="Symbol" panose="05050102010706020507" pitchFamily="18" charset="2"/>
              <a:buChar char="-"/>
            </a:pPr>
            <a:r>
              <a:rPr lang="de-DE" altLang="de-DE" sz="2400" dirty="0"/>
              <a:t>Kommunikationskompetenz (K)</a:t>
            </a:r>
          </a:p>
          <a:p>
            <a:pPr lvl="1" eaLnBrk="1" hangingPunct="1">
              <a:buFont typeface="Symbol" panose="05050102010706020507" pitchFamily="18" charset="2"/>
              <a:buChar char="-"/>
            </a:pPr>
            <a:r>
              <a:rPr lang="de-DE" altLang="de-DE" sz="2400" dirty="0"/>
              <a:t>Bewertungskompetenz (B)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5C3700-8223-4EAC-A18A-CD53F9152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Dienstbesprechung zum Implementationsauftakt der neuen Kernlehrpläne in den Fächern Biologie, Chemie und Physik der gymnasialen Oberstufe</a:t>
            </a: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5B2FDDD7-FC46-46C7-AEF4-F06DE15ED177}"/>
              </a:ext>
            </a:extLst>
          </p:cNvPr>
          <p:cNvSpPr txBox="1">
            <a:spLocks/>
          </p:cNvSpPr>
          <p:nvPr/>
        </p:nvSpPr>
        <p:spPr>
          <a:xfrm>
            <a:off x="8101013" y="6398095"/>
            <a:ext cx="585787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F5FF1-4A27-4956-8617-AF06AD8872B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Arial"/>
        <a:ea typeface="Noto Sans CJK SC Regular"/>
        <a:cs typeface="Noto Sans CJK SC Regular"/>
      </a:majorFont>
      <a:minorFont>
        <a:latin typeface="Calibri"/>
        <a:ea typeface="Noto Sans CJK SC Regular"/>
        <a:cs typeface="Noto Sans CJK SC Regula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QUA-LiS_Vorlage_weiss</Template>
  <TotalTime>0</TotalTime>
  <Words>4524</Words>
  <PresentationFormat>Bildschirmpräsentation (4:3)</PresentationFormat>
  <Paragraphs>765</Paragraphs>
  <Slides>72</Slides>
  <Notes>55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72</vt:i4>
      </vt:variant>
    </vt:vector>
  </HeadingPairs>
  <TitlesOfParts>
    <vt:vector size="83" baseType="lpstr">
      <vt:lpstr>Arial</vt:lpstr>
      <vt:lpstr>Calibri</vt:lpstr>
      <vt:lpstr>DejaVu Sans</vt:lpstr>
      <vt:lpstr>Noto Sans CJK SC Regular</vt:lpstr>
      <vt:lpstr>Symbol</vt:lpstr>
      <vt:lpstr>Times</vt:lpstr>
      <vt:lpstr>Times New Roman</vt:lpstr>
      <vt:lpstr>Wingdings</vt:lpstr>
      <vt:lpstr>QUA-LiS_Vorlage_weiss</vt:lpstr>
      <vt:lpstr>1_QUA-LiS_Vorlage_weiss</vt:lpstr>
      <vt:lpstr>Larissa</vt:lpstr>
      <vt:lpstr>      Neue Kernlehrpläne in der gymnasialen Oberstufe  für die Fächer Biologie, Chemie und Physik  Dienstbesprechung zum Implementationsauftakt    Kernlehrplan Biologie  Inkraftsetzung: 01.08.2022  </vt:lpstr>
      <vt:lpstr>Gliederung</vt:lpstr>
      <vt:lpstr>Hintergründe</vt:lpstr>
      <vt:lpstr>Beibehaltung bewährter Merkmale und Strukturen</vt:lpstr>
      <vt:lpstr>Neue Akzentsetzungen der Kernlehrpläne</vt:lpstr>
      <vt:lpstr>Neue Akzentsetzungen der Kernlehrpläne</vt:lpstr>
      <vt:lpstr>Gliederung des Kernlehrplans</vt:lpstr>
      <vt:lpstr>Grundkonstrukt und zentrale Begriffe</vt:lpstr>
      <vt:lpstr>Kompetenzbereiche </vt:lpstr>
      <vt:lpstr>Übergeordnete Kompetenzerwartungen  </vt:lpstr>
      <vt:lpstr>PowerPoint-Präsentation</vt:lpstr>
      <vt:lpstr>Kompetenzbereich Bewertung (+ üKE)</vt:lpstr>
      <vt:lpstr>Basiskonzepte</vt:lpstr>
      <vt:lpstr>Basiskonzepte</vt:lpstr>
      <vt:lpstr>Darstellung im Kernlehrplan </vt:lpstr>
      <vt:lpstr>Lernerfolgsüberprüfung und Leistungsbewertung</vt:lpstr>
      <vt:lpstr>Ausblick auf die Abiturprüfung 2025</vt:lpstr>
      <vt:lpstr>Ausblick auf die Abiturprüfung 2025</vt:lpstr>
      <vt:lpstr>Ausblick auf die Abiturprüfung 2025</vt:lpstr>
      <vt:lpstr>Gliederung</vt:lpstr>
      <vt:lpstr>Fokussierte Querschnittaufgaben</vt:lpstr>
      <vt:lpstr>PowerPoint-Präsentation</vt:lpstr>
      <vt:lpstr>Beispiele: Integration digitaler Aspekte </vt:lpstr>
      <vt:lpstr>Rahmenvorgabe Verbraucherbildung</vt:lpstr>
      <vt:lpstr>Fachliche Einbindung der RV Verbraucherbildung </vt:lpstr>
      <vt:lpstr>Gliederung</vt:lpstr>
      <vt:lpstr>Schulinterne Lehrpläne - rechtlicher Rahmen</vt:lpstr>
      <vt:lpstr>Schulinterne Lehrpläne - rechtlicher Rahmen</vt:lpstr>
      <vt:lpstr>Merkmale von schulinternen Lehrplänen</vt:lpstr>
      <vt:lpstr>Gliederung für einen schulinternen Lehrplan</vt:lpstr>
      <vt:lpstr>Unterstützungsmaterial im Lehrplannavigator</vt:lpstr>
      <vt:lpstr>Unterstützungsmaterial im Lehrplannavigator </vt:lpstr>
      <vt:lpstr>Unterstützungsmaterial im Lehrplannavigator</vt:lpstr>
      <vt:lpstr>Gliederung</vt:lpstr>
      <vt:lpstr> Gliederung „Der Kernlehrplan Biologie im Detail“  </vt:lpstr>
      <vt:lpstr>1. Grundlagen</vt:lpstr>
      <vt:lpstr>2.1 Veränderungen: Inhaltsfelder</vt:lpstr>
      <vt:lpstr>2.1 Inhaltsfelder</vt:lpstr>
      <vt:lpstr>2.1 Inhaltsfelder</vt:lpstr>
      <vt:lpstr>2.1 Inhaltsfelder</vt:lpstr>
      <vt:lpstr>2.1 Inhaltsfelder</vt:lpstr>
      <vt:lpstr>2.1 Inhaltsfelder</vt:lpstr>
      <vt:lpstr>2.1 Inhaltsfelder</vt:lpstr>
      <vt:lpstr>2.1 Inhaltsfelder</vt:lpstr>
      <vt:lpstr>2.1 Inhaltsfelder</vt:lpstr>
      <vt:lpstr>2.1 Inhaltsfelder</vt:lpstr>
      <vt:lpstr>2.1 Inhaltsfelder</vt:lpstr>
      <vt:lpstr>2.2 Inhaltliche Schwerpunkte</vt:lpstr>
      <vt:lpstr>2.2 Inhaltliche Schwerpunkte</vt:lpstr>
      <vt:lpstr>2.3 Übergeordnete Kompetenzerwartungen</vt:lpstr>
      <vt:lpstr>2.3 Übergeordnete Kompetenzerwartungen</vt:lpstr>
      <vt:lpstr>2.3 Übergeordnete Kompetenzerwartungen</vt:lpstr>
      <vt:lpstr>2.3 Übergeordnete Kompetenzerwartungen</vt:lpstr>
      <vt:lpstr>2.4 Konkretisierte Kompetenzerwartungen</vt:lpstr>
      <vt:lpstr>2.4 Konkretisierte Kompetenzerwartungen</vt:lpstr>
      <vt:lpstr>2.4 Konkretisierte Kompetenzerwartungen</vt:lpstr>
      <vt:lpstr>2.4 Konkretisierte Kompetenzerwartungen</vt:lpstr>
      <vt:lpstr>2.5 Basiskonzepte</vt:lpstr>
      <vt:lpstr>2.5 Basiskonzepte</vt:lpstr>
      <vt:lpstr>PowerPoint-Präsentation</vt:lpstr>
      <vt:lpstr>3. Unterstützungsmaterialien</vt:lpstr>
      <vt:lpstr>3.1 Rechtlicher Rahmen </vt:lpstr>
      <vt:lpstr>3.1 Merkmale </vt:lpstr>
      <vt:lpstr>3.2 Schulinterner Lehrplan (SiLP)</vt:lpstr>
      <vt:lpstr>3.2 Konkretisierte Unterrichtsvorhaben (KUV)</vt:lpstr>
      <vt:lpstr>3.2 Konkretisierte Unterrichtsvorhaben (KUV)</vt:lpstr>
      <vt:lpstr>3.3 Alles auf einen Blick </vt:lpstr>
      <vt:lpstr>3.3 Alles auf einen Blick</vt:lpstr>
      <vt:lpstr>3.3 Alles auf einen Blick</vt:lpstr>
      <vt:lpstr>3.3 Alles auf einen Blick</vt:lpstr>
      <vt:lpstr>4. Ausblick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2018-11-19T14:12:53Z</dcterms:created>
  <dcterms:modified xsi:type="dcterms:W3CDTF">2022-06-09T09:28:14Z</dcterms:modified>
</cp:coreProperties>
</file>