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56" r:id="rId2"/>
    <p:sldId id="302" r:id="rId3"/>
    <p:sldId id="436" r:id="rId4"/>
    <p:sldId id="394" r:id="rId5"/>
    <p:sldId id="395" r:id="rId6"/>
    <p:sldId id="402" r:id="rId7"/>
    <p:sldId id="403" r:id="rId8"/>
    <p:sldId id="404" r:id="rId9"/>
    <p:sldId id="396" r:id="rId10"/>
    <p:sldId id="445" r:id="rId11"/>
    <p:sldId id="416" r:id="rId12"/>
    <p:sldId id="417" r:id="rId13"/>
    <p:sldId id="446" r:id="rId14"/>
    <p:sldId id="422" r:id="rId15"/>
    <p:sldId id="448" r:id="rId16"/>
    <p:sldId id="449" r:id="rId17"/>
    <p:sldId id="450" r:id="rId18"/>
    <p:sldId id="451" r:id="rId19"/>
    <p:sldId id="452" r:id="rId20"/>
    <p:sldId id="453" r:id="rId21"/>
    <p:sldId id="454" r:id="rId22"/>
    <p:sldId id="456" r:id="rId23"/>
    <p:sldId id="458" r:id="rId24"/>
    <p:sldId id="459" r:id="rId25"/>
    <p:sldId id="460" r:id="rId26"/>
    <p:sldId id="461" r:id="rId27"/>
    <p:sldId id="462" r:id="rId28"/>
    <p:sldId id="463" r:id="rId29"/>
    <p:sldId id="464" r:id="rId30"/>
    <p:sldId id="465" r:id="rId31"/>
    <p:sldId id="466" r:id="rId32"/>
    <p:sldId id="467" r:id="rId33"/>
    <p:sldId id="468" r:id="rId34"/>
    <p:sldId id="469" r:id="rId35"/>
    <p:sldId id="470" r:id="rId36"/>
    <p:sldId id="471" r:id="rId37"/>
    <p:sldId id="472" r:id="rId38"/>
    <p:sldId id="457" r:id="rId39"/>
    <p:sldId id="455" r:id="rId40"/>
  </p:sldIdLst>
  <p:sldSz cx="9144000" cy="6858000" type="screen4x3"/>
  <p:notesSz cx="7099300" cy="102346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kat, Eva-Maria" initials="ME" lastIdx="3" clrIdx="0">
    <p:extLst/>
  </p:cmAuthor>
  <p:cmAuthor id="2" name="Probst, Thomas" initials="PT" lastIdx="26" clrIdx="1">
    <p:extLst/>
  </p:cmAuthor>
  <p:cmAuthor id="3" name="Burkard, Christoph" initials="BC" lastIdx="5" clrIdx="2"/>
  <p:cmAuthor id="4" name="Weingarten, Jörg" initials="WEI" lastIdx="4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D8E8"/>
    <a:srgbClr val="E9EDF4"/>
    <a:srgbClr val="3399FF"/>
    <a:srgbClr val="DB820B"/>
    <a:srgbClr val="DA8F0B"/>
    <a:srgbClr val="FF9900"/>
    <a:srgbClr val="CC3300"/>
    <a:srgbClr val="D6E9D8"/>
    <a:srgbClr val="EFE0C8"/>
    <a:srgbClr val="EFE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E9639D4-E3E2-4D34-9284-5A2195B3D0D7}" styleName="Helle Formatvorlag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D7AC3CCA-C797-4891-BE02-D94E43425B78}" styleName="Mittlere Formatvorlag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46F890A9-2807-4EBB-B81D-B2AA78EC7F39}" styleName="Dunkle Formatvorlage 2 - Akzent 5/Akz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6D9F66E-5EB9-4882-86FB-DCBF35E3C3E4}" styleName="Mittlere Formatvorlage 4 - Akz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F1AB2-1976-4502-BF36-3FF5EA218861}" styleName="Mittlere Formatvorlage 4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660B408-B3CF-4A94-85FC-2B1E0A45F4A2}" styleName="Dunkle Formatvorlage 2 - Akzent 1/Akz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05" autoAdjust="0"/>
    <p:restoredTop sz="78291" autoAdjust="0"/>
  </p:normalViewPr>
  <p:slideViewPr>
    <p:cSldViewPr showGuides="1">
      <p:cViewPr varScale="1">
        <p:scale>
          <a:sx n="112" d="100"/>
          <a:sy n="112" d="100"/>
        </p:scale>
        <p:origin x="120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7137" cy="511813"/>
          </a:xfrm>
          <a:prstGeom prst="rect">
            <a:avLst/>
          </a:prstGeom>
        </p:spPr>
        <p:txBody>
          <a:bodyPr vert="horz" lIns="94760" tIns="47380" rIns="94760" bIns="4738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20507" y="1"/>
            <a:ext cx="3077137" cy="511813"/>
          </a:xfrm>
          <a:prstGeom prst="rect">
            <a:avLst/>
          </a:prstGeom>
        </p:spPr>
        <p:txBody>
          <a:bodyPr vert="horz" lIns="94760" tIns="47380" rIns="94760" bIns="47380" rtlCol="0"/>
          <a:lstStyle>
            <a:lvl1pPr algn="r">
              <a:defRPr sz="1200"/>
            </a:lvl1pPr>
          </a:lstStyle>
          <a:p>
            <a:fld id="{58B38B7B-4761-408D-AB95-02035E81AF12}" type="datetimeFigureOut">
              <a:rPr lang="de-DE" smtClean="0"/>
              <a:t>01.07.2020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721156"/>
            <a:ext cx="3077137" cy="511812"/>
          </a:xfrm>
          <a:prstGeom prst="rect">
            <a:avLst/>
          </a:prstGeom>
        </p:spPr>
        <p:txBody>
          <a:bodyPr vert="horz" lIns="94760" tIns="47380" rIns="94760" bIns="4738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0507" y="9721156"/>
            <a:ext cx="3077137" cy="511812"/>
          </a:xfrm>
          <a:prstGeom prst="rect">
            <a:avLst/>
          </a:prstGeom>
        </p:spPr>
        <p:txBody>
          <a:bodyPr vert="horz" lIns="94760" tIns="47380" rIns="94760" bIns="47380" rtlCol="0" anchor="b"/>
          <a:lstStyle>
            <a:lvl1pPr algn="r">
              <a:defRPr sz="1200"/>
            </a:lvl1pPr>
          </a:lstStyle>
          <a:p>
            <a:fld id="{A6291F51-8DA5-4BA7-A2D5-48215C930BC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53667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3076363" cy="511731"/>
          </a:xfrm>
          <a:prstGeom prst="rect">
            <a:avLst/>
          </a:prstGeom>
        </p:spPr>
        <p:txBody>
          <a:bodyPr vert="horz" lIns="94760" tIns="47380" rIns="94760" bIns="4738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297" y="1"/>
            <a:ext cx="3076363" cy="511731"/>
          </a:xfrm>
          <a:prstGeom prst="rect">
            <a:avLst/>
          </a:prstGeom>
        </p:spPr>
        <p:txBody>
          <a:bodyPr vert="horz" lIns="94760" tIns="47380" rIns="94760" bIns="47380" rtlCol="0"/>
          <a:lstStyle>
            <a:lvl1pPr algn="r">
              <a:defRPr sz="1200"/>
            </a:lvl1pPr>
          </a:lstStyle>
          <a:p>
            <a:fld id="{985472B4-A8F5-4AAC-8AF9-E73AECEF49A5}" type="datetimeFigureOut">
              <a:rPr lang="de-DE" smtClean="0"/>
              <a:t>01.07.2020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60" tIns="47380" rIns="94760" bIns="4738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931" y="4861443"/>
            <a:ext cx="5679440" cy="4605576"/>
          </a:xfrm>
          <a:prstGeom prst="rect">
            <a:avLst/>
          </a:prstGeom>
        </p:spPr>
        <p:txBody>
          <a:bodyPr vert="horz" lIns="94760" tIns="47380" rIns="94760" bIns="4738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3" y="9721107"/>
            <a:ext cx="3076363" cy="511731"/>
          </a:xfrm>
          <a:prstGeom prst="rect">
            <a:avLst/>
          </a:prstGeom>
        </p:spPr>
        <p:txBody>
          <a:bodyPr vert="horz" lIns="94760" tIns="47380" rIns="94760" bIns="4738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297" y="9721107"/>
            <a:ext cx="3076363" cy="511731"/>
          </a:xfrm>
          <a:prstGeom prst="rect">
            <a:avLst/>
          </a:prstGeom>
        </p:spPr>
        <p:txBody>
          <a:bodyPr vert="horz" lIns="94760" tIns="47380" rIns="94760" bIns="47380" rtlCol="0" anchor="b"/>
          <a:lstStyle>
            <a:lvl1pPr algn="r">
              <a:defRPr sz="1200"/>
            </a:lvl1pPr>
          </a:lstStyle>
          <a:p>
            <a:fld id="{91EBFD06-840E-465F-BEE3-A3A19D45DCF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2898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smtClean="0"/>
          </a:p>
          <a:p>
            <a:endParaRPr lang="de-DE" baseline="0" smtClean="0"/>
          </a:p>
          <a:p>
            <a:endParaRPr lang="de-DE" baseline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39201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20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766807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0938" cy="3721100"/>
          </a:xfrm>
          <a:prstGeom prst="rect">
            <a:avLst/>
          </a:prstGeom>
        </p:spPr>
      </p:sp>
      <p:sp>
        <p:nvSpPr>
          <p:cNvPr id="405" name="PlaceHolder 2"/>
          <p:cNvSpPr>
            <a:spLocks noGrp="1"/>
          </p:cNvSpPr>
          <p:nvPr>
            <p:ph type="body"/>
          </p:nvPr>
        </p:nvSpPr>
        <p:spPr>
          <a:xfrm>
            <a:off x="679680" y="4715280"/>
            <a:ext cx="5436720" cy="44654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de-DE" sz="2000" b="0" strike="noStrike" spc="-1">
              <a:latin typeface="Arial"/>
            </a:endParaRPr>
          </a:p>
        </p:txBody>
      </p:sp>
      <p:sp>
        <p:nvSpPr>
          <p:cNvPr id="406" name="CustomShape 3"/>
          <p:cNvSpPr/>
          <p:nvPr/>
        </p:nvSpPr>
        <p:spPr>
          <a:xfrm>
            <a:off x="3850560" y="9428760"/>
            <a:ext cx="2944080" cy="495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504ACF6E-8392-4A1B-9DAD-640449A93FDC}" type="slidenum">
              <a:rPr lang="de-DE" sz="1200" b="0" strike="noStrike" spc="-1">
                <a:solidFill>
                  <a:srgbClr val="000000"/>
                </a:solidFill>
                <a:latin typeface="Times New Roman"/>
              </a:rPr>
              <a:t>23</a:t>
            </a:fld>
            <a:endParaRPr lang="de-DE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497085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0938" cy="3721100"/>
          </a:xfrm>
          <a:prstGeom prst="rect">
            <a:avLst/>
          </a:prstGeom>
        </p:spPr>
      </p:sp>
      <p:sp>
        <p:nvSpPr>
          <p:cNvPr id="408" name="PlaceHolder 2"/>
          <p:cNvSpPr>
            <a:spLocks noGrp="1"/>
          </p:cNvSpPr>
          <p:nvPr>
            <p:ph type="body"/>
          </p:nvPr>
        </p:nvSpPr>
        <p:spPr>
          <a:xfrm>
            <a:off x="679680" y="4715280"/>
            <a:ext cx="5436720" cy="44654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de-DE" sz="2000" b="0" strike="noStrike" spc="-1">
              <a:latin typeface="Arial"/>
            </a:endParaRPr>
          </a:p>
        </p:txBody>
      </p:sp>
      <p:sp>
        <p:nvSpPr>
          <p:cNvPr id="409" name="CustomShape 3"/>
          <p:cNvSpPr/>
          <p:nvPr/>
        </p:nvSpPr>
        <p:spPr>
          <a:xfrm>
            <a:off x="3850560" y="9428760"/>
            <a:ext cx="2944080" cy="495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C3700ED1-BD16-4346-BD9C-343696E5B805}" type="slidenum">
              <a:rPr lang="de-DE" sz="1200" b="0" strike="noStrike" spc="-1">
                <a:solidFill>
                  <a:srgbClr val="000000"/>
                </a:solidFill>
                <a:latin typeface="Times New Roman"/>
              </a:rPr>
              <a:t>24</a:t>
            </a:fld>
            <a:endParaRPr lang="de-DE" sz="1200" b="0" strike="noStrike" spc="-1">
              <a:latin typeface="Arial"/>
            </a:endParaRPr>
          </a:p>
        </p:txBody>
      </p:sp>
      <p:sp>
        <p:nvSpPr>
          <p:cNvPr id="410" name="CustomShape 4"/>
          <p:cNvSpPr/>
          <p:nvPr/>
        </p:nvSpPr>
        <p:spPr>
          <a:xfrm>
            <a:off x="917640" y="744480"/>
            <a:ext cx="4961160" cy="3721320"/>
          </a:xfrm>
          <a:prstGeom prst="rect">
            <a:avLst/>
          </a:prstGeom>
          <a:noFill/>
          <a:ln w="1260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4093059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0938" cy="3721100"/>
          </a:xfrm>
          <a:prstGeom prst="rect">
            <a:avLst/>
          </a:prstGeom>
        </p:spPr>
      </p:sp>
      <p:sp>
        <p:nvSpPr>
          <p:cNvPr id="412" name="PlaceHolder 2"/>
          <p:cNvSpPr>
            <a:spLocks noGrp="1"/>
          </p:cNvSpPr>
          <p:nvPr>
            <p:ph type="body"/>
          </p:nvPr>
        </p:nvSpPr>
        <p:spPr>
          <a:xfrm>
            <a:off x="679680" y="4715280"/>
            <a:ext cx="5436720" cy="44654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de-DE" sz="2000" b="0" strike="noStrike" spc="-1">
              <a:latin typeface="Arial"/>
            </a:endParaRPr>
          </a:p>
        </p:txBody>
      </p:sp>
      <p:sp>
        <p:nvSpPr>
          <p:cNvPr id="413" name="CustomShape 3"/>
          <p:cNvSpPr/>
          <p:nvPr/>
        </p:nvSpPr>
        <p:spPr>
          <a:xfrm>
            <a:off x="3850560" y="9428760"/>
            <a:ext cx="2944080" cy="495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BC8298B4-6A87-40AC-B1BE-20444DA6CF2A}" type="slidenum">
              <a:rPr lang="de-DE" sz="1200" b="0" strike="noStrike" spc="-1">
                <a:solidFill>
                  <a:srgbClr val="000000"/>
                </a:solidFill>
                <a:latin typeface="Times New Roman"/>
              </a:rPr>
              <a:t>25</a:t>
            </a:fld>
            <a:endParaRPr lang="de-DE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260174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0938" cy="3721100"/>
          </a:xfrm>
          <a:prstGeom prst="rect">
            <a:avLst/>
          </a:prstGeom>
        </p:spPr>
      </p:sp>
      <p:sp>
        <p:nvSpPr>
          <p:cNvPr id="415" name="PlaceHolder 2"/>
          <p:cNvSpPr>
            <a:spLocks noGrp="1"/>
          </p:cNvSpPr>
          <p:nvPr>
            <p:ph type="body"/>
          </p:nvPr>
        </p:nvSpPr>
        <p:spPr>
          <a:xfrm>
            <a:off x="679680" y="4715280"/>
            <a:ext cx="5436720" cy="44654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de-DE" sz="2000" b="0" strike="noStrike" spc="-1">
              <a:latin typeface="Arial"/>
            </a:endParaRPr>
          </a:p>
        </p:txBody>
      </p:sp>
      <p:sp>
        <p:nvSpPr>
          <p:cNvPr id="416" name="CustomShape 3"/>
          <p:cNvSpPr/>
          <p:nvPr/>
        </p:nvSpPr>
        <p:spPr>
          <a:xfrm>
            <a:off x="3850560" y="9428760"/>
            <a:ext cx="2944080" cy="495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3386DD98-D262-4761-BBA5-D3123921C148}" type="slidenum">
              <a:rPr lang="de-DE" sz="1200" b="0" strike="noStrike" spc="-1">
                <a:solidFill>
                  <a:srgbClr val="000000"/>
                </a:solidFill>
                <a:latin typeface="Times New Roman"/>
              </a:rPr>
              <a:t>26</a:t>
            </a:fld>
            <a:endParaRPr lang="de-DE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314666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0938" cy="3721100"/>
          </a:xfrm>
          <a:prstGeom prst="rect">
            <a:avLst/>
          </a:prstGeom>
        </p:spPr>
      </p:sp>
      <p:sp>
        <p:nvSpPr>
          <p:cNvPr id="418" name="PlaceHolder 2"/>
          <p:cNvSpPr>
            <a:spLocks noGrp="1"/>
          </p:cNvSpPr>
          <p:nvPr>
            <p:ph type="body"/>
          </p:nvPr>
        </p:nvSpPr>
        <p:spPr>
          <a:xfrm>
            <a:off x="679680" y="4715280"/>
            <a:ext cx="5436720" cy="44654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de-DE" sz="2000" b="0" strike="noStrike" spc="-1">
              <a:latin typeface="Arial"/>
            </a:endParaRPr>
          </a:p>
        </p:txBody>
      </p:sp>
      <p:sp>
        <p:nvSpPr>
          <p:cNvPr id="419" name="CustomShape 3"/>
          <p:cNvSpPr/>
          <p:nvPr/>
        </p:nvSpPr>
        <p:spPr>
          <a:xfrm>
            <a:off x="3849840" y="9428040"/>
            <a:ext cx="2944800" cy="4953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03499AC3-260D-497F-B19B-083A6A02A088}" type="slidenum">
              <a:rPr lang="de-DE" sz="1200" b="0" strike="noStrike" spc="-1">
                <a:solidFill>
                  <a:srgbClr val="000000"/>
                </a:solidFill>
                <a:latin typeface="Calibri"/>
                <a:ea typeface="+mn-ea"/>
              </a:rPr>
              <a:t>27</a:t>
            </a:fld>
            <a:endParaRPr lang="de-DE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938044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0938" cy="3721100"/>
          </a:xfrm>
          <a:prstGeom prst="rect">
            <a:avLst/>
          </a:prstGeom>
        </p:spPr>
      </p:sp>
      <p:sp>
        <p:nvSpPr>
          <p:cNvPr id="421" name="PlaceHolder 2"/>
          <p:cNvSpPr>
            <a:spLocks noGrp="1"/>
          </p:cNvSpPr>
          <p:nvPr>
            <p:ph type="body"/>
          </p:nvPr>
        </p:nvSpPr>
        <p:spPr>
          <a:xfrm>
            <a:off x="679680" y="4715280"/>
            <a:ext cx="5436720" cy="44654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de-DE" sz="2000" b="0" strike="noStrike" spc="-1">
              <a:latin typeface="Arial"/>
            </a:endParaRPr>
          </a:p>
        </p:txBody>
      </p:sp>
      <p:sp>
        <p:nvSpPr>
          <p:cNvPr id="422" name="CustomShape 3"/>
          <p:cNvSpPr/>
          <p:nvPr/>
        </p:nvSpPr>
        <p:spPr>
          <a:xfrm>
            <a:off x="3849840" y="9428040"/>
            <a:ext cx="2944800" cy="4953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E5E49D37-D223-4D2E-B735-C469C5C4D230}" type="slidenum">
              <a:rPr lang="de-DE" sz="1200" b="0" strike="noStrike" spc="-1">
                <a:solidFill>
                  <a:srgbClr val="000000"/>
                </a:solidFill>
                <a:latin typeface="Calibri"/>
                <a:ea typeface="+mn-ea"/>
              </a:rPr>
              <a:t>28</a:t>
            </a:fld>
            <a:endParaRPr lang="de-DE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242712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0938" cy="3721100"/>
          </a:xfrm>
          <a:prstGeom prst="rect">
            <a:avLst/>
          </a:prstGeom>
        </p:spPr>
      </p:sp>
      <p:sp>
        <p:nvSpPr>
          <p:cNvPr id="424" name="PlaceHolder 2"/>
          <p:cNvSpPr>
            <a:spLocks noGrp="1"/>
          </p:cNvSpPr>
          <p:nvPr>
            <p:ph type="body"/>
          </p:nvPr>
        </p:nvSpPr>
        <p:spPr>
          <a:xfrm>
            <a:off x="679680" y="4715280"/>
            <a:ext cx="5436720" cy="44654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de-DE" sz="2000" b="0" strike="noStrike" spc="-1">
              <a:latin typeface="Arial"/>
            </a:endParaRPr>
          </a:p>
        </p:txBody>
      </p:sp>
      <p:sp>
        <p:nvSpPr>
          <p:cNvPr id="425" name="CustomShape 3"/>
          <p:cNvSpPr/>
          <p:nvPr/>
        </p:nvSpPr>
        <p:spPr>
          <a:xfrm>
            <a:off x="3850560" y="9428760"/>
            <a:ext cx="2944080" cy="495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154992D2-B63A-4983-BCD3-226224CDED46}" type="slidenum">
              <a:rPr lang="de-DE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29</a:t>
            </a:fld>
            <a:endParaRPr lang="de-DE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940320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0938" cy="3721100"/>
          </a:xfrm>
          <a:prstGeom prst="rect">
            <a:avLst/>
          </a:prstGeom>
        </p:spPr>
      </p:sp>
      <p:sp>
        <p:nvSpPr>
          <p:cNvPr id="427" name="PlaceHolder 2"/>
          <p:cNvSpPr>
            <a:spLocks noGrp="1"/>
          </p:cNvSpPr>
          <p:nvPr>
            <p:ph type="body"/>
          </p:nvPr>
        </p:nvSpPr>
        <p:spPr>
          <a:xfrm>
            <a:off x="679680" y="4715280"/>
            <a:ext cx="5436720" cy="44654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de-DE" sz="2000" b="0" strike="noStrike" spc="-1">
              <a:latin typeface="Arial"/>
            </a:endParaRPr>
          </a:p>
        </p:txBody>
      </p:sp>
      <p:sp>
        <p:nvSpPr>
          <p:cNvPr id="428" name="CustomShape 3"/>
          <p:cNvSpPr/>
          <p:nvPr/>
        </p:nvSpPr>
        <p:spPr>
          <a:xfrm>
            <a:off x="3850560" y="9428760"/>
            <a:ext cx="2944080" cy="495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0CC6AF36-BFDB-4EF8-9452-F968C80B0B9F}" type="slidenum">
              <a:rPr lang="de-DE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30</a:t>
            </a:fld>
            <a:endParaRPr lang="de-DE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744627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0938" cy="3721100"/>
          </a:xfrm>
          <a:prstGeom prst="rect">
            <a:avLst/>
          </a:prstGeom>
        </p:spPr>
      </p:sp>
      <p:sp>
        <p:nvSpPr>
          <p:cNvPr id="430" name="PlaceHolder 2"/>
          <p:cNvSpPr>
            <a:spLocks noGrp="1"/>
          </p:cNvSpPr>
          <p:nvPr>
            <p:ph type="body"/>
          </p:nvPr>
        </p:nvSpPr>
        <p:spPr>
          <a:xfrm>
            <a:off x="679680" y="4715280"/>
            <a:ext cx="5436720" cy="44654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de-DE" sz="2000" b="0" strike="noStrike" spc="-1">
              <a:latin typeface="Arial"/>
            </a:endParaRPr>
          </a:p>
        </p:txBody>
      </p:sp>
      <p:sp>
        <p:nvSpPr>
          <p:cNvPr id="431" name="CustomShape 3"/>
          <p:cNvSpPr/>
          <p:nvPr/>
        </p:nvSpPr>
        <p:spPr>
          <a:xfrm>
            <a:off x="3850560" y="9428760"/>
            <a:ext cx="2944080" cy="495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EFD816A9-894D-4B29-A7B9-445289483492}" type="slidenum">
              <a:rPr lang="de-DE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31</a:t>
            </a:fld>
            <a:endParaRPr lang="de-DE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374160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81502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0938" cy="3721100"/>
          </a:xfrm>
          <a:prstGeom prst="rect">
            <a:avLst/>
          </a:prstGeom>
        </p:spPr>
      </p:sp>
      <p:sp>
        <p:nvSpPr>
          <p:cNvPr id="433" name="PlaceHolder 2"/>
          <p:cNvSpPr>
            <a:spLocks noGrp="1"/>
          </p:cNvSpPr>
          <p:nvPr>
            <p:ph type="body"/>
          </p:nvPr>
        </p:nvSpPr>
        <p:spPr>
          <a:xfrm>
            <a:off x="679680" y="4715280"/>
            <a:ext cx="5436720" cy="44654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de-DE" sz="2000" b="0" strike="noStrike" spc="-1">
              <a:latin typeface="Arial"/>
            </a:endParaRPr>
          </a:p>
        </p:txBody>
      </p:sp>
      <p:sp>
        <p:nvSpPr>
          <p:cNvPr id="434" name="CustomShape 3"/>
          <p:cNvSpPr/>
          <p:nvPr/>
        </p:nvSpPr>
        <p:spPr>
          <a:xfrm>
            <a:off x="3850560" y="9428760"/>
            <a:ext cx="2944080" cy="495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5C09316C-7488-47DA-B0B9-7C14286A0ACC}" type="slidenum">
              <a:rPr lang="de-DE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32</a:t>
            </a:fld>
            <a:endParaRPr lang="de-DE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381825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0938" cy="3721100"/>
          </a:xfrm>
          <a:prstGeom prst="rect">
            <a:avLst/>
          </a:prstGeom>
        </p:spPr>
      </p:sp>
      <p:sp>
        <p:nvSpPr>
          <p:cNvPr id="436" name="PlaceHolder 2"/>
          <p:cNvSpPr>
            <a:spLocks noGrp="1"/>
          </p:cNvSpPr>
          <p:nvPr>
            <p:ph type="body"/>
          </p:nvPr>
        </p:nvSpPr>
        <p:spPr>
          <a:xfrm>
            <a:off x="679680" y="4715280"/>
            <a:ext cx="5436720" cy="44654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de-DE" sz="2000" b="0" strike="noStrike" spc="-1">
              <a:latin typeface="Arial"/>
            </a:endParaRPr>
          </a:p>
        </p:txBody>
      </p:sp>
      <p:sp>
        <p:nvSpPr>
          <p:cNvPr id="437" name="CustomShape 3"/>
          <p:cNvSpPr/>
          <p:nvPr/>
        </p:nvSpPr>
        <p:spPr>
          <a:xfrm>
            <a:off x="3850560" y="9428760"/>
            <a:ext cx="2944080" cy="495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C22885DA-034A-4140-AA7E-1A12CADA904A}" type="slidenum">
              <a:rPr lang="de-DE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33</a:t>
            </a:fld>
            <a:endParaRPr lang="de-DE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512320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0938" cy="3721100"/>
          </a:xfrm>
          <a:prstGeom prst="rect">
            <a:avLst/>
          </a:prstGeom>
        </p:spPr>
      </p:sp>
      <p:sp>
        <p:nvSpPr>
          <p:cNvPr id="439" name="PlaceHolder 2"/>
          <p:cNvSpPr>
            <a:spLocks noGrp="1"/>
          </p:cNvSpPr>
          <p:nvPr>
            <p:ph type="body"/>
          </p:nvPr>
        </p:nvSpPr>
        <p:spPr>
          <a:xfrm>
            <a:off x="679680" y="4715280"/>
            <a:ext cx="5436720" cy="44654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de-DE" sz="2000" b="0" strike="noStrike" spc="-1">
              <a:latin typeface="Arial"/>
            </a:endParaRPr>
          </a:p>
        </p:txBody>
      </p:sp>
      <p:sp>
        <p:nvSpPr>
          <p:cNvPr id="440" name="CustomShape 3"/>
          <p:cNvSpPr/>
          <p:nvPr/>
        </p:nvSpPr>
        <p:spPr>
          <a:xfrm>
            <a:off x="3850560" y="9428760"/>
            <a:ext cx="2944080" cy="495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95E37A88-4178-4B93-A045-606B566A1E72}" type="slidenum">
              <a:rPr lang="de-DE" sz="1200" b="0" strike="noStrike" spc="-1">
                <a:solidFill>
                  <a:srgbClr val="000000"/>
                </a:solidFill>
                <a:latin typeface="Times New Roman"/>
              </a:rPr>
              <a:t>34</a:t>
            </a:fld>
            <a:endParaRPr lang="de-DE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3900666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0938" cy="3721100"/>
          </a:xfrm>
          <a:prstGeom prst="rect">
            <a:avLst/>
          </a:prstGeom>
        </p:spPr>
      </p:sp>
      <p:sp>
        <p:nvSpPr>
          <p:cNvPr id="442" name="PlaceHolder 2"/>
          <p:cNvSpPr>
            <a:spLocks noGrp="1"/>
          </p:cNvSpPr>
          <p:nvPr>
            <p:ph type="body"/>
          </p:nvPr>
        </p:nvSpPr>
        <p:spPr>
          <a:xfrm>
            <a:off x="679680" y="4715280"/>
            <a:ext cx="5436720" cy="44654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de-DE" sz="2000" b="0" strike="noStrike" spc="-1">
              <a:latin typeface="Arial"/>
            </a:endParaRPr>
          </a:p>
        </p:txBody>
      </p:sp>
      <p:sp>
        <p:nvSpPr>
          <p:cNvPr id="443" name="CustomShape 3"/>
          <p:cNvSpPr/>
          <p:nvPr/>
        </p:nvSpPr>
        <p:spPr>
          <a:xfrm>
            <a:off x="3850560" y="9428760"/>
            <a:ext cx="2944080" cy="495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9656D532-1968-4AAF-9824-638F8E155266}" type="slidenum">
              <a:rPr lang="de-DE" sz="1200" b="0" strike="noStrike" spc="-1">
                <a:solidFill>
                  <a:srgbClr val="000000"/>
                </a:solidFill>
                <a:latin typeface="Times New Roman"/>
              </a:rPr>
              <a:t>35</a:t>
            </a:fld>
            <a:endParaRPr lang="de-DE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5345540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0938" cy="3721100"/>
          </a:xfrm>
          <a:prstGeom prst="rect">
            <a:avLst/>
          </a:prstGeom>
        </p:spPr>
      </p:sp>
      <p:sp>
        <p:nvSpPr>
          <p:cNvPr id="445" name="PlaceHolder 2"/>
          <p:cNvSpPr>
            <a:spLocks noGrp="1"/>
          </p:cNvSpPr>
          <p:nvPr>
            <p:ph type="body"/>
          </p:nvPr>
        </p:nvSpPr>
        <p:spPr>
          <a:xfrm>
            <a:off x="679680" y="4715280"/>
            <a:ext cx="5436720" cy="44654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de-DE" sz="2000" b="0" strike="noStrike" spc="-1">
              <a:latin typeface="Arial"/>
            </a:endParaRPr>
          </a:p>
        </p:txBody>
      </p:sp>
      <p:sp>
        <p:nvSpPr>
          <p:cNvPr id="446" name="CustomShape 3"/>
          <p:cNvSpPr/>
          <p:nvPr/>
        </p:nvSpPr>
        <p:spPr>
          <a:xfrm>
            <a:off x="3850560" y="9428760"/>
            <a:ext cx="2944080" cy="495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D9F783D3-62A0-4622-800C-F1F284BB5EAD}" type="slidenum">
              <a:rPr lang="de-DE" sz="1200" b="0" strike="noStrike" spc="-1">
                <a:solidFill>
                  <a:srgbClr val="000000"/>
                </a:solidFill>
                <a:latin typeface="Times New Roman"/>
              </a:rPr>
              <a:t>36</a:t>
            </a:fld>
            <a:endParaRPr lang="de-DE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2061867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0938" cy="3721100"/>
          </a:xfrm>
          <a:prstGeom prst="rect">
            <a:avLst/>
          </a:prstGeom>
        </p:spPr>
      </p:sp>
      <p:sp>
        <p:nvSpPr>
          <p:cNvPr id="448" name="PlaceHolder 2"/>
          <p:cNvSpPr>
            <a:spLocks noGrp="1"/>
          </p:cNvSpPr>
          <p:nvPr>
            <p:ph type="body"/>
          </p:nvPr>
        </p:nvSpPr>
        <p:spPr>
          <a:xfrm>
            <a:off x="679680" y="4715280"/>
            <a:ext cx="5436720" cy="44654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de-DE" sz="2000" b="0" strike="noStrike" spc="-1">
              <a:latin typeface="Arial"/>
            </a:endParaRPr>
          </a:p>
        </p:txBody>
      </p:sp>
      <p:sp>
        <p:nvSpPr>
          <p:cNvPr id="449" name="CustomShape 3"/>
          <p:cNvSpPr/>
          <p:nvPr/>
        </p:nvSpPr>
        <p:spPr>
          <a:xfrm>
            <a:off x="3850560" y="9428760"/>
            <a:ext cx="2944080" cy="495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29E435D6-8D27-485D-B2D5-DE3664B0348B}" type="slidenum">
              <a:rPr lang="de-DE" sz="1200" b="0" strike="noStrike" spc="-1">
                <a:solidFill>
                  <a:srgbClr val="000000"/>
                </a:solidFill>
                <a:latin typeface="Times New Roman"/>
              </a:rPr>
              <a:t>37</a:t>
            </a:fld>
            <a:endParaRPr lang="de-DE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4524800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39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544889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i="1" dirty="0" smtClean="0"/>
          </a:p>
          <a:p>
            <a:endParaRPr lang="de-DE" i="1" dirty="0" smtClean="0"/>
          </a:p>
          <a:p>
            <a:endParaRPr lang="de-DE" i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6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64185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7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06289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49063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56523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728777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08102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8945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Kernlehrplanentwicklung  HS, RS, GS Auftaktveranstaltung Soest, 14.03.2019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4601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700808"/>
            <a:ext cx="8229600" cy="4248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Kernlehrplanentwicklung  HS, RS, GS Auftaktveranstaltung Soest, 14.03.2019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4806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1700809"/>
            <a:ext cx="2057400" cy="4248472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700809"/>
            <a:ext cx="6019800" cy="4248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Kernlehrplanentwicklung  HS, RS, GS Auftaktveranstaltung Soest, 14.03.2019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4282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infacher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  <a:prstGeom prst="rect">
            <a:avLst/>
          </a:prstGeom>
          <a:solidFill>
            <a:srgbClr val="EFE0C8"/>
          </a:solidFill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67544" y="6381328"/>
            <a:ext cx="2818656" cy="365125"/>
          </a:xfrm>
        </p:spPr>
        <p:txBody>
          <a:bodyPr/>
          <a:lstStyle/>
          <a:p>
            <a:r>
              <a:rPr lang="de-DE" smtClean="0"/>
              <a:t>Kernlehrplanentwicklung  HS, RS, GS Auftaktveranstaltung Soest, 14.03.2019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4216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Kernlehrplanentwicklung  HS, RS, GS Auftaktveranstaltung Soest, 14.03.2019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2877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Kernlehrplanentwicklung  HS, RS, GS Auftaktveranstaltung Soest, 14.03.2019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6187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700808"/>
            <a:ext cx="4038600" cy="417646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700808"/>
            <a:ext cx="4038600" cy="417646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Kernlehrplanentwicklung  HS, RS, GS Auftaktveranstaltung Soest, 14.03.2019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3358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28801"/>
            <a:ext cx="4040188" cy="5460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70239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628801"/>
            <a:ext cx="4041775" cy="5460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70239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Kernlehrplanentwicklung  HS, RS, GS Auftaktveranstaltung Soest, 14.03.2019</a:t>
            </a: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6295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Kernlehrplanentwicklung  HS, RS, GS Auftaktveranstaltung Soest, 14.03.2019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3604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Kernlehrplanentwicklung  HS, RS, GS Auftaktveranstaltung Soest, 14.03.2019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0744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1772817"/>
            <a:ext cx="5486400" cy="29547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819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Kernlehrplanentwicklung  HS, RS, GS Auftaktveranstaltung Soest, 14.03.2019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3871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8186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e-DE" smtClean="0"/>
              <a:t>Kernlehrplanentwicklung  HS, RS, GS Auftaktveranstaltung Soest, 14.03.2019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419872" y="6356350"/>
            <a:ext cx="29523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Implementationsveranstaltung zur Einführung der Kernlehrpläne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100392" y="6356350"/>
            <a:ext cx="5864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Textplatzhalter 2"/>
          <p:cNvSpPr>
            <a:spLocks noGrp="1"/>
          </p:cNvSpPr>
          <p:nvPr>
            <p:ph type="body" idx="1"/>
          </p:nvPr>
        </p:nvSpPr>
        <p:spPr>
          <a:xfrm>
            <a:off x="457200" y="1700809"/>
            <a:ext cx="8229600" cy="4248472"/>
          </a:xfrm>
          <a:prstGeom prst="rect">
            <a:avLst/>
          </a:prstGeom>
          <a:solidFill>
            <a:schemeClr val="bg1"/>
          </a:solidFill>
          <a:effectLst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pic>
        <p:nvPicPr>
          <p:cNvPr id="11" name="Picture 2" descr="Logo QUA-LiS NRW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07" y="341329"/>
            <a:ext cx="2153277" cy="617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Gerade Verbindung 12"/>
          <p:cNvCxnSpPr/>
          <p:nvPr/>
        </p:nvCxnSpPr>
        <p:spPr>
          <a:xfrm>
            <a:off x="467544" y="1556792"/>
            <a:ext cx="8208912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4" name="CustomShape 6"/>
          <p:cNvSpPr/>
          <p:nvPr/>
        </p:nvSpPr>
        <p:spPr>
          <a:xfrm>
            <a:off x="0" y="6060575"/>
            <a:ext cx="2987640" cy="143640"/>
          </a:xfrm>
          <a:prstGeom prst="rect">
            <a:avLst/>
          </a:prstGeom>
          <a:gradFill>
            <a:gsLst>
              <a:gs pos="0">
                <a:srgbClr val="008000"/>
              </a:gs>
              <a:gs pos="100000">
                <a:srgbClr val="FFFFCC"/>
              </a:gs>
            </a:gsLst>
            <a:lin ang="0"/>
          </a:gradFill>
          <a:ln w="25560">
            <a:noFill/>
          </a:ln>
        </p:spPr>
      </p:sp>
      <p:sp>
        <p:nvSpPr>
          <p:cNvPr id="15" name="CustomShape 8"/>
          <p:cNvSpPr/>
          <p:nvPr/>
        </p:nvSpPr>
        <p:spPr>
          <a:xfrm>
            <a:off x="3090600" y="6060575"/>
            <a:ext cx="2987640" cy="143640"/>
          </a:xfrm>
          <a:prstGeom prst="rect">
            <a:avLst/>
          </a:prstGeom>
          <a:gradFill>
            <a:gsLst>
              <a:gs pos="0">
                <a:srgbClr val="808080"/>
              </a:gs>
              <a:gs pos="100000">
                <a:srgbClr val="FFFFCC"/>
              </a:gs>
            </a:gsLst>
            <a:lin ang="0"/>
          </a:gradFill>
          <a:ln w="25560">
            <a:noFill/>
          </a:ln>
        </p:spPr>
      </p:sp>
      <p:sp>
        <p:nvSpPr>
          <p:cNvPr id="16" name="Rechteck 15"/>
          <p:cNvSpPr/>
          <p:nvPr/>
        </p:nvSpPr>
        <p:spPr>
          <a:xfrm>
            <a:off x="6158160" y="6060640"/>
            <a:ext cx="2988000" cy="144016"/>
          </a:xfrm>
          <a:prstGeom prst="rect">
            <a:avLst/>
          </a:prstGeom>
          <a:gradFill flip="none" rotWithShape="1">
            <a:gsLst>
              <a:gs pos="1000">
                <a:srgbClr val="FFFFCC"/>
              </a:gs>
              <a:gs pos="100000">
                <a:srgbClr val="FF0000"/>
              </a:gs>
              <a:gs pos="100000">
                <a:srgbClr val="D1C39F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27" name="Picture 3" descr="V:\QUA-LIS\Formulare und Muster\AbsenderKennungMSB neu-farbig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1" y="407495"/>
            <a:ext cx="3024336" cy="619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4359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chulentwicklung.nrw.de/lehrplaene/lehrplannavigator-s-i/" TargetMode="Externa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539552" y="1772816"/>
            <a:ext cx="8132440" cy="34563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3600" dirty="0" smtClean="0">
                <a:solidFill>
                  <a:srgbClr val="0070C0"/>
                </a:solidFill>
                <a:latin typeface="+mn-lt"/>
              </a:rPr>
              <a:t/>
            </a:r>
            <a:br>
              <a:rPr lang="de-DE" sz="3600" dirty="0" smtClean="0">
                <a:solidFill>
                  <a:srgbClr val="0070C0"/>
                </a:solidFill>
                <a:latin typeface="+mn-lt"/>
              </a:rPr>
            </a:br>
            <a:r>
              <a:rPr lang="de-DE" sz="3600" dirty="0" smtClean="0">
                <a:solidFill>
                  <a:srgbClr val="0070C0"/>
                </a:solidFill>
                <a:latin typeface="+mn-lt"/>
              </a:rPr>
              <a:t/>
            </a:r>
            <a:br>
              <a:rPr lang="de-DE" sz="3600" dirty="0" smtClean="0">
                <a:solidFill>
                  <a:srgbClr val="0070C0"/>
                </a:solidFill>
                <a:latin typeface="+mn-lt"/>
              </a:rPr>
            </a:br>
            <a:r>
              <a:rPr lang="de-DE" sz="3600" dirty="0" smtClean="0">
                <a:solidFill>
                  <a:srgbClr val="0070C0"/>
                </a:solidFill>
                <a:latin typeface="+mn-lt"/>
              </a:rPr>
              <a:t/>
            </a:r>
            <a:br>
              <a:rPr lang="de-DE" sz="3600" dirty="0" smtClean="0">
                <a:solidFill>
                  <a:srgbClr val="0070C0"/>
                </a:solidFill>
                <a:latin typeface="+mn-lt"/>
              </a:rPr>
            </a:br>
            <a:r>
              <a:rPr lang="de-DE" sz="3600" dirty="0" smtClean="0">
                <a:solidFill>
                  <a:srgbClr val="0070C0"/>
                </a:solidFill>
              </a:rPr>
              <a:t/>
            </a:r>
            <a:br>
              <a:rPr lang="de-DE" sz="3600" dirty="0" smtClean="0">
                <a:solidFill>
                  <a:srgbClr val="0070C0"/>
                </a:solidFill>
              </a:rPr>
            </a:br>
            <a:r>
              <a:rPr lang="de-DE" sz="3600" dirty="0" smtClean="0">
                <a:solidFill>
                  <a:srgbClr val="0070C0"/>
                </a:solidFill>
              </a:rPr>
              <a:t>Neue Kernlehrpläne</a:t>
            </a:r>
            <a:br>
              <a:rPr lang="de-DE" sz="3600" dirty="0" smtClean="0">
                <a:solidFill>
                  <a:srgbClr val="0070C0"/>
                </a:solidFill>
              </a:rPr>
            </a:br>
            <a:r>
              <a:rPr lang="de-DE" sz="3600" dirty="0" smtClean="0">
                <a:solidFill>
                  <a:srgbClr val="0070C0"/>
                </a:solidFill>
              </a:rPr>
              <a:t>für die Sekundarstufe I der </a:t>
            </a:r>
          </a:p>
          <a:p>
            <a:pPr algn="ctr"/>
            <a:r>
              <a:rPr lang="de-DE" sz="3600" dirty="0" smtClean="0">
                <a:solidFill>
                  <a:srgbClr val="0070C0"/>
                </a:solidFill>
              </a:rPr>
              <a:t>Gesamt- und Sekundarschule</a:t>
            </a:r>
            <a:br>
              <a:rPr lang="de-DE" sz="3600" dirty="0" smtClean="0">
                <a:solidFill>
                  <a:srgbClr val="0070C0"/>
                </a:solidFill>
              </a:rPr>
            </a:br>
            <a:r>
              <a:rPr lang="de-DE" sz="3600" dirty="0" smtClean="0">
                <a:solidFill>
                  <a:srgbClr val="0070C0"/>
                </a:solidFill>
              </a:rPr>
              <a:t/>
            </a:r>
            <a:br>
              <a:rPr lang="de-DE" sz="3600" dirty="0" smtClean="0">
                <a:solidFill>
                  <a:srgbClr val="0070C0"/>
                </a:solidFill>
              </a:rPr>
            </a:br>
            <a:r>
              <a:rPr lang="de-DE" sz="3600" dirty="0" smtClean="0">
                <a:solidFill>
                  <a:srgbClr val="0070C0"/>
                </a:solidFill>
              </a:rPr>
              <a:t>Kernlehrplan Technik</a:t>
            </a:r>
          </a:p>
          <a:p>
            <a:pPr algn="ctr"/>
            <a:r>
              <a:rPr lang="de-DE" sz="3600" dirty="0" smtClean="0">
                <a:solidFill>
                  <a:srgbClr val="0070C0"/>
                </a:solidFill>
              </a:rPr>
              <a:t/>
            </a:r>
            <a:br>
              <a:rPr lang="de-DE" sz="3600" dirty="0" smtClean="0">
                <a:solidFill>
                  <a:srgbClr val="0070C0"/>
                </a:solidFill>
              </a:rPr>
            </a:br>
            <a:r>
              <a:rPr lang="de-DE" sz="3600" dirty="0" smtClean="0">
                <a:latin typeface="+mn-lt"/>
              </a:rPr>
              <a:t/>
            </a:r>
            <a:br>
              <a:rPr lang="de-DE" sz="3600" dirty="0" smtClean="0">
                <a:latin typeface="+mn-lt"/>
              </a:rPr>
            </a:br>
            <a:endParaRPr lang="de-DE" sz="3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70786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2060848"/>
            <a:ext cx="8147248" cy="3384376"/>
          </a:xfrm>
        </p:spPr>
        <p:txBody>
          <a:bodyPr anchor="ctr" anchorCtr="0">
            <a:normAutofit/>
          </a:bodyPr>
          <a:lstStyle/>
          <a:p>
            <a:pPr algn="ctr"/>
            <a:r>
              <a:rPr lang="de-DE" sz="3200" b="0" dirty="0">
                <a:solidFill>
                  <a:srgbClr val="0070C0"/>
                </a:solidFill>
              </a:rPr>
              <a:t>2. Übergreifende Aufgaben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4713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1124744"/>
            <a:ext cx="8820472" cy="360040"/>
          </a:xfrm>
        </p:spPr>
        <p:txBody>
          <a:bodyPr/>
          <a:lstStyle/>
          <a:p>
            <a:r>
              <a:rPr lang="de-DE" dirty="0"/>
              <a:t>Fokussierte Querschnittsaufgaben für alle Fächer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spcBef>
                <a:spcPts val="1200"/>
              </a:spcBef>
            </a:pPr>
            <a:r>
              <a:rPr lang="de-DE" b="1" dirty="0"/>
              <a:t>Bildung in der digitalen Welt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>Grundlage: Medienkompetenzrahmen NRW</a:t>
            </a:r>
          </a:p>
          <a:p>
            <a:pPr>
              <a:spcBef>
                <a:spcPts val="1200"/>
              </a:spcBef>
            </a:pPr>
            <a:r>
              <a:rPr lang="de-DE" b="1" dirty="0"/>
              <a:t>Verbraucherbildung / </a:t>
            </a:r>
            <a:r>
              <a:rPr lang="de-DE" b="1" dirty="0" smtClean="0"/>
              <a:t>BNE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Grundlagen: Rahmenvorgabe Verbraucherbildung, Leitlinie Bildung für nachhaltige Entwicklung</a:t>
            </a:r>
          </a:p>
          <a:p>
            <a:pPr>
              <a:spcBef>
                <a:spcPts val="1200"/>
              </a:spcBef>
            </a:pPr>
            <a:r>
              <a:rPr lang="de-DE" b="1" dirty="0" smtClean="0"/>
              <a:t>Berufliche Orientierung 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>Grundlage: </a:t>
            </a:r>
            <a:r>
              <a:rPr lang="de-DE" dirty="0" err="1"/>
              <a:t>Curriculumentwicklung</a:t>
            </a:r>
            <a:r>
              <a:rPr lang="de-DE" dirty="0"/>
              <a:t> </a:t>
            </a:r>
            <a:r>
              <a:rPr lang="de-DE" dirty="0" smtClean="0"/>
              <a:t>Studien- </a:t>
            </a:r>
            <a:r>
              <a:rPr lang="de-DE" dirty="0"/>
              <a:t>und Berufsorientierung </a:t>
            </a:r>
            <a:r>
              <a:rPr lang="de-DE" dirty="0"/>
              <a:t>/ </a:t>
            </a:r>
            <a:r>
              <a:rPr lang="de-DE" dirty="0" err="1"/>
              <a:t>KAoA</a:t>
            </a:r>
            <a:r>
              <a:rPr lang="de-DE" dirty="0"/>
              <a:t> / Berufsorientierungsindex</a:t>
            </a:r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r>
              <a:rPr lang="de-DE" b="1" dirty="0" smtClean="0"/>
              <a:t>Einbindung </a:t>
            </a:r>
            <a:r>
              <a:rPr lang="de-DE" b="1" dirty="0"/>
              <a:t>in die Kernlehrpläne</a:t>
            </a:r>
          </a:p>
          <a:p>
            <a:pPr>
              <a:spcBef>
                <a:spcPts val="1200"/>
              </a:spcBef>
            </a:pPr>
            <a:r>
              <a:rPr lang="de-DE" dirty="0"/>
              <a:t>Fachspezifische Anbindung und Konkretisierung</a:t>
            </a:r>
          </a:p>
          <a:p>
            <a:pPr>
              <a:spcBef>
                <a:spcPts val="1200"/>
              </a:spcBef>
            </a:pPr>
            <a:r>
              <a:rPr lang="de-DE" dirty="0"/>
              <a:t>Erreichen </a:t>
            </a:r>
            <a:r>
              <a:rPr lang="de-DE" dirty="0" smtClean="0"/>
              <a:t>der </a:t>
            </a:r>
            <a:r>
              <a:rPr lang="de-DE" dirty="0"/>
              <a:t>Vorgaben arbeitsteilig im Zusammenspiel aller Fächer und im Verlauf des gesamten Bildungsgangs 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B0AEBBC-D1E7-344B-878A-9C4767E72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1990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/>
              <a:t>Fachliche Einbindung des </a:t>
            </a:r>
            <a:r>
              <a:rPr lang="de-DE" sz="2800" dirty="0" smtClean="0"/>
              <a:t>Medienkompetenzrahmens</a:t>
            </a:r>
            <a:endParaRPr lang="de-DE" sz="2800" dirty="0"/>
          </a:p>
        </p:txBody>
      </p:sp>
      <p:pic>
        <p:nvPicPr>
          <p:cNvPr id="6" name="Grafik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5472608" cy="42484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7" name="Textfeld 6"/>
          <p:cNvSpPr txBox="1"/>
          <p:nvPr/>
        </p:nvSpPr>
        <p:spPr>
          <a:xfrm>
            <a:off x="6228184" y="2106545"/>
            <a:ext cx="19179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Gebrauch digitaler</a:t>
            </a:r>
          </a:p>
          <a:p>
            <a:r>
              <a:rPr lang="de-DE" dirty="0"/>
              <a:t>Basiswerkzeuge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6228184" y="4438853"/>
            <a:ext cx="19730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Thematisierung in</a:t>
            </a:r>
          </a:p>
          <a:p>
            <a:r>
              <a:rPr lang="de-DE" dirty="0"/>
              <a:t>fachlichen Inhalten</a:t>
            </a:r>
          </a:p>
        </p:txBody>
      </p:sp>
      <p:sp>
        <p:nvSpPr>
          <p:cNvPr id="9" name="Rechteck 8"/>
          <p:cNvSpPr/>
          <p:nvPr/>
        </p:nvSpPr>
        <p:spPr>
          <a:xfrm>
            <a:off x="467544" y="4725144"/>
            <a:ext cx="5328592" cy="864096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/>
          <p:cNvSpPr/>
          <p:nvPr/>
        </p:nvSpPr>
        <p:spPr>
          <a:xfrm>
            <a:off x="467544" y="2593479"/>
            <a:ext cx="864096" cy="2088232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/>
        </p:nvSpPr>
        <p:spPr>
          <a:xfrm>
            <a:off x="1403648" y="2593479"/>
            <a:ext cx="3456384" cy="2088232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feld 11"/>
          <p:cNvSpPr txBox="1"/>
          <p:nvPr/>
        </p:nvSpPr>
        <p:spPr>
          <a:xfrm>
            <a:off x="6228184" y="3104018"/>
            <a:ext cx="22892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Entwicklung fachlicher</a:t>
            </a:r>
          </a:p>
          <a:p>
            <a:r>
              <a:rPr lang="de-DE" dirty="0"/>
              <a:t>Kompetenzen mithilfe</a:t>
            </a:r>
          </a:p>
          <a:p>
            <a:r>
              <a:rPr lang="de-DE" dirty="0"/>
              <a:t>digitaler Medien</a:t>
            </a:r>
          </a:p>
        </p:txBody>
      </p: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53BE227B-2982-E848-9B0D-5F249B84F54C}"/>
              </a:ext>
            </a:extLst>
          </p:cNvPr>
          <p:cNvGrpSpPr/>
          <p:nvPr/>
        </p:nvGrpSpPr>
        <p:grpSpPr>
          <a:xfrm>
            <a:off x="719572" y="3501878"/>
            <a:ext cx="360040" cy="369332"/>
            <a:chOff x="719572" y="3501878"/>
            <a:chExt cx="360040" cy="369332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4CF1D672-DABD-234B-B52D-8265240EFCDB}"/>
                </a:ext>
              </a:extLst>
            </p:cNvPr>
            <p:cNvSpPr/>
            <p:nvPr/>
          </p:nvSpPr>
          <p:spPr>
            <a:xfrm>
              <a:off x="719572" y="3501878"/>
              <a:ext cx="360040" cy="36004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" name="Textfeld 14">
              <a:extLst>
                <a:ext uri="{FF2B5EF4-FFF2-40B4-BE49-F238E27FC236}">
                  <a16:creationId xmlns:a16="http://schemas.microsoft.com/office/drawing/2014/main" id="{FCEE5356-BF29-B544-B28F-FB39D0247DCC}"/>
                </a:ext>
              </a:extLst>
            </p:cNvPr>
            <p:cNvSpPr txBox="1"/>
            <p:nvPr/>
          </p:nvSpPr>
          <p:spPr>
            <a:xfrm>
              <a:off x="755576" y="35018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002060"/>
                  </a:solidFill>
                </a:rPr>
                <a:t>1</a:t>
              </a:r>
            </a:p>
          </p:txBody>
        </p:sp>
      </p:grp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1E4900B7-0389-2142-A503-C7E94BF0E330}"/>
              </a:ext>
            </a:extLst>
          </p:cNvPr>
          <p:cNvGrpSpPr/>
          <p:nvPr/>
        </p:nvGrpSpPr>
        <p:grpSpPr>
          <a:xfrm>
            <a:off x="6228184" y="2780928"/>
            <a:ext cx="360040" cy="369332"/>
            <a:chOff x="719572" y="3501878"/>
            <a:chExt cx="360040" cy="369332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2F9A1A72-34E5-E34B-B367-20BDFA369576}"/>
                </a:ext>
              </a:extLst>
            </p:cNvPr>
            <p:cNvSpPr/>
            <p:nvPr/>
          </p:nvSpPr>
          <p:spPr>
            <a:xfrm>
              <a:off x="719572" y="3501878"/>
              <a:ext cx="360040" cy="36004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" name="Textfeld 21">
              <a:extLst>
                <a:ext uri="{FF2B5EF4-FFF2-40B4-BE49-F238E27FC236}">
                  <a16:creationId xmlns:a16="http://schemas.microsoft.com/office/drawing/2014/main" id="{3A62F9D1-6043-0346-831A-84387D34B959}"/>
                </a:ext>
              </a:extLst>
            </p:cNvPr>
            <p:cNvSpPr txBox="1"/>
            <p:nvPr/>
          </p:nvSpPr>
          <p:spPr>
            <a:xfrm>
              <a:off x="755576" y="35018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002060"/>
                  </a:solidFill>
                </a:rPr>
                <a:t>2</a:t>
              </a:r>
            </a:p>
          </p:txBody>
        </p:sp>
      </p:grp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F002D604-5919-CB44-9E40-4E6144FBAAFB}"/>
              </a:ext>
            </a:extLst>
          </p:cNvPr>
          <p:cNvGrpSpPr/>
          <p:nvPr/>
        </p:nvGrpSpPr>
        <p:grpSpPr>
          <a:xfrm>
            <a:off x="6228184" y="4050652"/>
            <a:ext cx="360040" cy="369332"/>
            <a:chOff x="719572" y="3501878"/>
            <a:chExt cx="360040" cy="369332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74E04825-B227-6544-BF88-617D137DF410}"/>
                </a:ext>
              </a:extLst>
            </p:cNvPr>
            <p:cNvSpPr/>
            <p:nvPr/>
          </p:nvSpPr>
          <p:spPr>
            <a:xfrm>
              <a:off x="719572" y="3501878"/>
              <a:ext cx="360040" cy="36004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" name="Textfeld 24">
              <a:extLst>
                <a:ext uri="{FF2B5EF4-FFF2-40B4-BE49-F238E27FC236}">
                  <a16:creationId xmlns:a16="http://schemas.microsoft.com/office/drawing/2014/main" id="{60521FE4-F1A9-7645-A007-1CDDFBA09550}"/>
                </a:ext>
              </a:extLst>
            </p:cNvPr>
            <p:cNvSpPr txBox="1"/>
            <p:nvPr/>
          </p:nvSpPr>
          <p:spPr>
            <a:xfrm>
              <a:off x="755576" y="35018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002060"/>
                  </a:solidFill>
                </a:rPr>
                <a:t>3</a:t>
              </a:r>
            </a:p>
          </p:txBody>
        </p:sp>
      </p:grp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B8BFBAE7-DB75-DE4B-A11A-271D67C34016}"/>
              </a:ext>
            </a:extLst>
          </p:cNvPr>
          <p:cNvGrpSpPr/>
          <p:nvPr/>
        </p:nvGrpSpPr>
        <p:grpSpPr>
          <a:xfrm>
            <a:off x="6228184" y="1700808"/>
            <a:ext cx="360040" cy="369332"/>
            <a:chOff x="719572" y="3501878"/>
            <a:chExt cx="360040" cy="369332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21A52B08-CCAB-F647-AFF2-D68378C0118A}"/>
                </a:ext>
              </a:extLst>
            </p:cNvPr>
            <p:cNvSpPr/>
            <p:nvPr/>
          </p:nvSpPr>
          <p:spPr>
            <a:xfrm>
              <a:off x="719572" y="3501878"/>
              <a:ext cx="360040" cy="36004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" name="Textfeld 27">
              <a:extLst>
                <a:ext uri="{FF2B5EF4-FFF2-40B4-BE49-F238E27FC236}">
                  <a16:creationId xmlns:a16="http://schemas.microsoft.com/office/drawing/2014/main" id="{1ED25FB5-EAF7-5444-9742-C5EA10C3C659}"/>
                </a:ext>
              </a:extLst>
            </p:cNvPr>
            <p:cNvSpPr txBox="1"/>
            <p:nvPr/>
          </p:nvSpPr>
          <p:spPr>
            <a:xfrm>
              <a:off x="755576" y="35018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002060"/>
                  </a:solidFill>
                </a:rPr>
                <a:t>1</a:t>
              </a:r>
            </a:p>
          </p:txBody>
        </p:sp>
      </p:grpSp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4C2DABBD-0F48-9243-B2CB-41F2B25A463F}"/>
              </a:ext>
            </a:extLst>
          </p:cNvPr>
          <p:cNvGrpSpPr/>
          <p:nvPr/>
        </p:nvGrpSpPr>
        <p:grpSpPr>
          <a:xfrm>
            <a:off x="2987824" y="5007659"/>
            <a:ext cx="360040" cy="369332"/>
            <a:chOff x="719572" y="3501878"/>
            <a:chExt cx="360040" cy="369332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1038C4E1-09A6-A74C-BF7A-59BEDFDCF5C4}"/>
                </a:ext>
              </a:extLst>
            </p:cNvPr>
            <p:cNvSpPr/>
            <p:nvPr/>
          </p:nvSpPr>
          <p:spPr>
            <a:xfrm>
              <a:off x="719572" y="3501878"/>
              <a:ext cx="360040" cy="36004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" name="Textfeld 30">
              <a:extLst>
                <a:ext uri="{FF2B5EF4-FFF2-40B4-BE49-F238E27FC236}">
                  <a16:creationId xmlns:a16="http://schemas.microsoft.com/office/drawing/2014/main" id="{A55B6619-9A41-4545-BA0F-37EDA0368B09}"/>
                </a:ext>
              </a:extLst>
            </p:cNvPr>
            <p:cNvSpPr txBox="1"/>
            <p:nvPr/>
          </p:nvSpPr>
          <p:spPr>
            <a:xfrm>
              <a:off x="755576" y="35018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002060"/>
                  </a:solidFill>
                </a:rPr>
                <a:t>3</a:t>
              </a:r>
            </a:p>
          </p:txBody>
        </p:sp>
      </p:grpSp>
      <p:grpSp>
        <p:nvGrpSpPr>
          <p:cNvPr id="32" name="Gruppieren 31">
            <a:extLst>
              <a:ext uri="{FF2B5EF4-FFF2-40B4-BE49-F238E27FC236}">
                <a16:creationId xmlns:a16="http://schemas.microsoft.com/office/drawing/2014/main" id="{E27A8DA5-546F-254D-908C-13FD88A687E2}"/>
              </a:ext>
            </a:extLst>
          </p:cNvPr>
          <p:cNvGrpSpPr/>
          <p:nvPr/>
        </p:nvGrpSpPr>
        <p:grpSpPr>
          <a:xfrm>
            <a:off x="2987824" y="3492586"/>
            <a:ext cx="360040" cy="369332"/>
            <a:chOff x="719572" y="3501878"/>
            <a:chExt cx="360040" cy="369332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F587E511-5D56-0C42-8AB2-0FBB75ADE2BB}"/>
                </a:ext>
              </a:extLst>
            </p:cNvPr>
            <p:cNvSpPr/>
            <p:nvPr/>
          </p:nvSpPr>
          <p:spPr>
            <a:xfrm>
              <a:off x="719572" y="3501878"/>
              <a:ext cx="360040" cy="36004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" name="Textfeld 33">
              <a:extLst>
                <a:ext uri="{FF2B5EF4-FFF2-40B4-BE49-F238E27FC236}">
                  <a16:creationId xmlns:a16="http://schemas.microsoft.com/office/drawing/2014/main" id="{A7DEE4C2-3855-C449-9906-CE830B89C656}"/>
                </a:ext>
              </a:extLst>
            </p:cNvPr>
            <p:cNvSpPr txBox="1"/>
            <p:nvPr/>
          </p:nvSpPr>
          <p:spPr>
            <a:xfrm>
              <a:off x="755576" y="35018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002060"/>
                  </a:solidFill>
                </a:rPr>
                <a:t>2</a:t>
              </a:r>
            </a:p>
          </p:txBody>
        </p:sp>
      </p:grpSp>
      <p:sp>
        <p:nvSpPr>
          <p:cNvPr id="35" name="Textfeld 34"/>
          <p:cNvSpPr txBox="1"/>
          <p:nvPr/>
        </p:nvSpPr>
        <p:spPr>
          <a:xfrm>
            <a:off x="6228184" y="5445224"/>
            <a:ext cx="15311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/>
              <a:t>Informatische</a:t>
            </a:r>
            <a:endParaRPr lang="de-DE" dirty="0" smtClean="0"/>
          </a:p>
          <a:p>
            <a:r>
              <a:rPr lang="de-DE" dirty="0" smtClean="0"/>
              <a:t>Grundbildung </a:t>
            </a:r>
            <a:endParaRPr lang="de-DE" dirty="0"/>
          </a:p>
        </p:txBody>
      </p:sp>
      <p:grpSp>
        <p:nvGrpSpPr>
          <p:cNvPr id="36" name="Gruppieren 35">
            <a:extLst>
              <a:ext uri="{FF2B5EF4-FFF2-40B4-BE49-F238E27FC236}">
                <a16:creationId xmlns:a16="http://schemas.microsoft.com/office/drawing/2014/main" id="{F002D604-5919-CB44-9E40-4E6144FBAAFB}"/>
              </a:ext>
            </a:extLst>
          </p:cNvPr>
          <p:cNvGrpSpPr/>
          <p:nvPr/>
        </p:nvGrpSpPr>
        <p:grpSpPr>
          <a:xfrm>
            <a:off x="6228184" y="5085184"/>
            <a:ext cx="360040" cy="369332"/>
            <a:chOff x="719572" y="3501878"/>
            <a:chExt cx="360040" cy="369332"/>
          </a:xfrm>
        </p:grpSpPr>
        <p:sp>
          <p:nvSpPr>
            <p:cNvPr id="37" name="Oval 23">
              <a:extLst>
                <a:ext uri="{FF2B5EF4-FFF2-40B4-BE49-F238E27FC236}">
                  <a16:creationId xmlns:a16="http://schemas.microsoft.com/office/drawing/2014/main" id="{74E04825-B227-6544-BF88-617D137DF410}"/>
                </a:ext>
              </a:extLst>
            </p:cNvPr>
            <p:cNvSpPr/>
            <p:nvPr/>
          </p:nvSpPr>
          <p:spPr>
            <a:xfrm>
              <a:off x="719572" y="3501878"/>
              <a:ext cx="360040" cy="36004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8" name="Textfeld 37">
              <a:extLst>
                <a:ext uri="{FF2B5EF4-FFF2-40B4-BE49-F238E27FC236}">
                  <a16:creationId xmlns:a16="http://schemas.microsoft.com/office/drawing/2014/main" id="{60521FE4-F1A9-7645-A007-1CDDFBA09550}"/>
                </a:ext>
              </a:extLst>
            </p:cNvPr>
            <p:cNvSpPr txBox="1"/>
            <p:nvPr/>
          </p:nvSpPr>
          <p:spPr>
            <a:xfrm>
              <a:off x="755576" y="35018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smtClean="0">
                  <a:solidFill>
                    <a:srgbClr val="002060"/>
                  </a:solidFill>
                </a:rPr>
                <a:t>4</a:t>
              </a:r>
              <a:endParaRPr lang="de-DE" dirty="0">
                <a:solidFill>
                  <a:srgbClr val="002060"/>
                </a:solidFill>
              </a:endParaRPr>
            </a:p>
          </p:txBody>
        </p:sp>
      </p:grpSp>
      <p:sp>
        <p:nvSpPr>
          <p:cNvPr id="39" name="Rechteck 38"/>
          <p:cNvSpPr/>
          <p:nvPr/>
        </p:nvSpPr>
        <p:spPr>
          <a:xfrm>
            <a:off x="4932040" y="2590304"/>
            <a:ext cx="864096" cy="2088232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40" name="Gruppieren 39">
            <a:extLst>
              <a:ext uri="{FF2B5EF4-FFF2-40B4-BE49-F238E27FC236}">
                <a16:creationId xmlns:a16="http://schemas.microsoft.com/office/drawing/2014/main" id="{53BE227B-2982-E848-9B0D-5F249B84F54C}"/>
              </a:ext>
            </a:extLst>
          </p:cNvPr>
          <p:cNvGrpSpPr/>
          <p:nvPr/>
        </p:nvGrpSpPr>
        <p:grpSpPr>
          <a:xfrm>
            <a:off x="5184068" y="3498703"/>
            <a:ext cx="360040" cy="369332"/>
            <a:chOff x="719572" y="3501878"/>
            <a:chExt cx="360040" cy="369332"/>
          </a:xfrm>
        </p:grpSpPr>
        <p:sp>
          <p:nvSpPr>
            <p:cNvPr id="41" name="Oval 12">
              <a:extLst>
                <a:ext uri="{FF2B5EF4-FFF2-40B4-BE49-F238E27FC236}">
                  <a16:creationId xmlns:a16="http://schemas.microsoft.com/office/drawing/2014/main" id="{4CF1D672-DABD-234B-B52D-8265240EFCDB}"/>
                </a:ext>
              </a:extLst>
            </p:cNvPr>
            <p:cNvSpPr/>
            <p:nvPr/>
          </p:nvSpPr>
          <p:spPr>
            <a:xfrm>
              <a:off x="719572" y="3501878"/>
              <a:ext cx="360040" cy="36004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2" name="Textfeld 41">
              <a:extLst>
                <a:ext uri="{FF2B5EF4-FFF2-40B4-BE49-F238E27FC236}">
                  <a16:creationId xmlns:a16="http://schemas.microsoft.com/office/drawing/2014/main" id="{FCEE5356-BF29-B544-B28F-FB39D0247DCC}"/>
                </a:ext>
              </a:extLst>
            </p:cNvPr>
            <p:cNvSpPr txBox="1"/>
            <p:nvPr/>
          </p:nvSpPr>
          <p:spPr>
            <a:xfrm>
              <a:off x="755576" y="35018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002060"/>
                  </a:solidFill>
                </a:rPr>
                <a:t>4</a:t>
              </a:r>
            </a:p>
          </p:txBody>
        </p:sp>
      </p:grp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</a:t>
            </a:r>
          </a:p>
        </p:txBody>
      </p:sp>
    </p:spTree>
    <p:extLst>
      <p:ext uri="{BB962C8B-B14F-4D97-AF65-F5344CB8AC3E}">
        <p14:creationId xmlns:p14="http://schemas.microsoft.com/office/powerpoint/2010/main" val="1227722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Einbindung des Medienkompetenzrahmens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DE" dirty="0" smtClean="0"/>
              <a:t>Kernlehrpläne leisten einen wichtigen Beitrag, die Kompetenzanforderungen des MKR fachlich zu konkretisieren.</a:t>
            </a:r>
          </a:p>
          <a:p>
            <a:r>
              <a:rPr lang="de-DE" dirty="0" smtClean="0"/>
              <a:t>Bezüge zur Informatik werden fachangemessen aufgezeigt.</a:t>
            </a:r>
          </a:p>
          <a:p>
            <a:r>
              <a:rPr lang="de-DE" dirty="0" smtClean="0"/>
              <a:t>Weitergehende Unterstützungsmaterialien zur Stärkung der informatischen Bildung werden zur Verfügung gestellt.</a:t>
            </a:r>
          </a:p>
          <a:p>
            <a:r>
              <a:rPr lang="de-DE" dirty="0" smtClean="0"/>
              <a:t>Der MKR ist und bleibt verbindlicher Orientierungs-rahmen für die Weiterentwicklung des schulischen Medienkonzepts.</a:t>
            </a:r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</a:t>
            </a:r>
          </a:p>
        </p:txBody>
      </p:sp>
    </p:spTree>
    <p:extLst>
      <p:ext uri="{BB962C8B-B14F-4D97-AF65-F5344CB8AC3E}">
        <p14:creationId xmlns:p14="http://schemas.microsoft.com/office/powerpoint/2010/main" val="9401391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Rahmenvorgabe Verbraucherbildung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</a:t>
            </a:r>
            <a:endParaRPr lang="de-DE" dirty="0" smtClean="0"/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6319844"/>
              </p:ext>
            </p:extLst>
          </p:nvPr>
        </p:nvGraphicFramePr>
        <p:xfrm>
          <a:off x="683565" y="1916832"/>
          <a:ext cx="7848874" cy="1909064"/>
        </p:xfrm>
        <a:graphic>
          <a:graphicData uri="http://schemas.openxmlformats.org/drawingml/2006/table">
            <a:tbl>
              <a:tblPr firstRow="1" bandRow="1"/>
              <a:tblGrid>
                <a:gridCol w="19603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92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92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101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85051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4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Übergreifender Bereich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4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Allgemeiner Konsum 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912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4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Bereich A 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4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Finanzen, Marktgeschehen und Verbraucherrecht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4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Bereich </a:t>
                      </a:r>
                      <a:r>
                        <a:rPr lang="de-DE" sz="14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B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4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Ernährung und Gesundheit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4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Bereich C 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4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Medien und Information in der digitalen Welt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4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Bereich </a:t>
                      </a:r>
                      <a:r>
                        <a:rPr lang="de-DE" sz="14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D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4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Leben, Wohnen und Mobilität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feld 9"/>
          <p:cNvSpPr txBox="1"/>
          <p:nvPr/>
        </p:nvSpPr>
        <p:spPr>
          <a:xfrm>
            <a:off x="909467" y="1628800"/>
            <a:ext cx="76229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/>
              <a:t>1.</a:t>
            </a:r>
            <a:r>
              <a:rPr lang="de-DE" sz="1600"/>
              <a:t> </a:t>
            </a:r>
            <a:r>
              <a:rPr lang="de-DE" sz="1600" b="1"/>
              <a:t>Inhaltsbereiche der </a:t>
            </a:r>
            <a:r>
              <a:rPr lang="de-DE" sz="1600" b="1" smtClean="0"/>
              <a:t>Verbraucherbildung</a:t>
            </a:r>
            <a:endParaRPr lang="de-DE"/>
          </a:p>
        </p:txBody>
      </p:sp>
      <p:sp>
        <p:nvSpPr>
          <p:cNvPr id="11" name="Textfeld 10"/>
          <p:cNvSpPr txBox="1"/>
          <p:nvPr/>
        </p:nvSpPr>
        <p:spPr>
          <a:xfrm>
            <a:off x="909467" y="3429000"/>
            <a:ext cx="7550965" cy="2874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de-DE" sz="1400" b="1" dirty="0" smtClean="0">
              <a:latin typeface="Arial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de-DE" sz="1400" b="1" dirty="0" smtClean="0">
                <a:latin typeface="Arial"/>
                <a:ea typeface="Calibri"/>
                <a:cs typeface="Times New Roman"/>
              </a:rPr>
              <a:t>2</a:t>
            </a:r>
            <a:r>
              <a:rPr lang="de-DE" sz="1400" b="1" dirty="0">
                <a:latin typeface="Arial"/>
                <a:ea typeface="Calibri"/>
                <a:cs typeface="Times New Roman"/>
              </a:rPr>
              <a:t>.</a:t>
            </a:r>
            <a:r>
              <a:rPr lang="de-DE" sz="1400" dirty="0">
                <a:latin typeface="Arial"/>
                <a:ea typeface="Calibri"/>
                <a:cs typeface="Times New Roman"/>
              </a:rPr>
              <a:t> </a:t>
            </a:r>
            <a:r>
              <a:rPr lang="de-DE" sz="1400" b="1" dirty="0">
                <a:latin typeface="Arial"/>
                <a:ea typeface="Calibri"/>
                <a:cs typeface="Times New Roman"/>
              </a:rPr>
              <a:t>Ziele der Verbraucherbildung</a:t>
            </a:r>
            <a:r>
              <a:rPr lang="de-DE" sz="1400" dirty="0">
                <a:latin typeface="Arial"/>
                <a:ea typeface="Calibri"/>
                <a:cs typeface="Times New Roman"/>
              </a:rPr>
              <a:t> </a:t>
            </a:r>
            <a:endParaRPr lang="de-DE" sz="1400" dirty="0" smtClean="0">
              <a:latin typeface="Arial"/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de-DE" sz="1400" dirty="0" smtClean="0">
                <a:latin typeface="Arial"/>
                <a:ea typeface="Calibri"/>
                <a:cs typeface="Times New Roman"/>
              </a:rPr>
              <a:t>Auseinandersetzung mit</a:t>
            </a:r>
          </a:p>
          <a:p>
            <a:pPr>
              <a:lnSpc>
                <a:spcPct val="115000"/>
              </a:lnSpc>
            </a:pPr>
            <a:endParaRPr lang="de-DE" sz="1200" dirty="0">
              <a:ea typeface="Calibri"/>
              <a:cs typeface="Times New Roman"/>
            </a:endParaRPr>
          </a:p>
          <a:p>
            <a:pPr marL="342900" lvl="0" indent="-342900">
              <a:buFont typeface="+mj-lt"/>
              <a:buAutoNum type="arabicParenR"/>
              <a:tabLst>
                <a:tab pos="457200" algn="l"/>
              </a:tabLst>
            </a:pPr>
            <a:r>
              <a:rPr lang="de-DE" sz="1400" dirty="0">
                <a:latin typeface="Arial"/>
                <a:ea typeface="Calibri"/>
                <a:cs typeface="Times New Roman"/>
              </a:rPr>
              <a:t>individuellen Bedürfnissen und </a:t>
            </a:r>
            <a:r>
              <a:rPr lang="de-DE" sz="1400" dirty="0" smtClean="0">
                <a:latin typeface="Arial"/>
                <a:ea typeface="Calibri"/>
                <a:cs typeface="Times New Roman"/>
              </a:rPr>
              <a:t>Bedarfen</a:t>
            </a:r>
            <a:endParaRPr lang="de-DE" sz="1400" dirty="0">
              <a:ea typeface="Calibri"/>
              <a:cs typeface="Times New Roman"/>
            </a:endParaRPr>
          </a:p>
          <a:p>
            <a:pPr marL="342900" lvl="0" indent="-342900">
              <a:buFont typeface="+mj-lt"/>
              <a:buAutoNum type="arabicParenR"/>
              <a:tabLst>
                <a:tab pos="457200" algn="l"/>
              </a:tabLst>
            </a:pPr>
            <a:r>
              <a:rPr lang="de-DE" sz="1400" dirty="0">
                <a:latin typeface="Arial"/>
                <a:ea typeface="Calibri"/>
                <a:cs typeface="Times New Roman"/>
              </a:rPr>
              <a:t>gesellschaftlichen Einflüssen auf </a:t>
            </a:r>
            <a:r>
              <a:rPr lang="de-DE" sz="1400" dirty="0" smtClean="0">
                <a:latin typeface="Arial"/>
                <a:ea typeface="Calibri"/>
                <a:cs typeface="Times New Roman"/>
              </a:rPr>
              <a:t>Konsumentscheidungen</a:t>
            </a:r>
            <a:endParaRPr lang="de-DE" sz="1400" dirty="0">
              <a:ea typeface="Calibri"/>
              <a:cs typeface="Times New Roman"/>
            </a:endParaRPr>
          </a:p>
          <a:p>
            <a:pPr marL="342900" lvl="0" indent="-342900">
              <a:buFont typeface="+mj-lt"/>
              <a:buAutoNum type="arabicParenR"/>
              <a:tabLst>
                <a:tab pos="457200" algn="l"/>
              </a:tabLst>
            </a:pPr>
            <a:r>
              <a:rPr lang="de-DE" sz="1400" dirty="0">
                <a:latin typeface="Arial"/>
                <a:ea typeface="Calibri"/>
                <a:cs typeface="Times New Roman"/>
              </a:rPr>
              <a:t>individuellen und gesellschaftlichen Folgen des Konsums </a:t>
            </a:r>
            <a:endParaRPr lang="de-DE" sz="1400" dirty="0">
              <a:ea typeface="Calibri"/>
              <a:cs typeface="Times New Roman"/>
            </a:endParaRPr>
          </a:p>
          <a:p>
            <a:pPr marL="342900" lvl="0" indent="-342900">
              <a:buFont typeface="+mj-lt"/>
              <a:buAutoNum type="arabicParenR"/>
              <a:tabLst>
                <a:tab pos="457200" algn="l"/>
              </a:tabLst>
            </a:pPr>
            <a:r>
              <a:rPr lang="de-DE" sz="1400" dirty="0">
                <a:latin typeface="Arial"/>
                <a:ea typeface="Calibri"/>
                <a:cs typeface="Times New Roman"/>
              </a:rPr>
              <a:t>politisch-rechtlichen und sozioökonomischen Rahmenbedingungen </a:t>
            </a:r>
            <a:endParaRPr lang="de-DE" sz="1400" dirty="0">
              <a:ea typeface="Calibri"/>
              <a:cs typeface="Times New Roman"/>
            </a:endParaRPr>
          </a:p>
          <a:p>
            <a:pPr marL="342900" lvl="0" indent="-342900">
              <a:buFont typeface="+mj-lt"/>
              <a:buAutoNum type="arabicParenR"/>
              <a:tabLst>
                <a:tab pos="457200" algn="l"/>
              </a:tabLst>
            </a:pPr>
            <a:r>
              <a:rPr lang="de-DE" sz="1400" dirty="0">
                <a:latin typeface="Arial"/>
                <a:ea typeface="Calibri"/>
                <a:cs typeface="Times New Roman"/>
              </a:rPr>
              <a:t>Kriterien für </a:t>
            </a:r>
            <a:r>
              <a:rPr lang="de-DE" sz="1400" dirty="0" smtClean="0">
                <a:latin typeface="Arial"/>
                <a:ea typeface="Calibri"/>
                <a:cs typeface="Times New Roman"/>
              </a:rPr>
              <a:t>Konsumentscheidungen</a:t>
            </a:r>
            <a:endParaRPr lang="de-DE" sz="1400" dirty="0">
              <a:ea typeface="Calibri"/>
              <a:cs typeface="Times New Roman"/>
            </a:endParaRPr>
          </a:p>
          <a:p>
            <a:pPr marL="342900" lvl="0" indent="-342900">
              <a:buFont typeface="+mj-lt"/>
              <a:buAutoNum type="arabicParenR"/>
              <a:tabLst>
                <a:tab pos="457200" algn="l"/>
              </a:tabLst>
            </a:pPr>
            <a:r>
              <a:rPr lang="de-DE" sz="1400" dirty="0" smtClean="0">
                <a:latin typeface="Arial"/>
                <a:ea typeface="Calibri"/>
                <a:cs typeface="Times New Roman"/>
              </a:rPr>
              <a:t>individuellen, kollektiven </a:t>
            </a:r>
            <a:r>
              <a:rPr lang="de-DE" sz="1400" dirty="0">
                <a:latin typeface="Arial"/>
                <a:ea typeface="Calibri"/>
                <a:cs typeface="Times New Roman"/>
              </a:rPr>
              <a:t>und politischen Gestaltungsoptionen des Konsums </a:t>
            </a:r>
            <a:endParaRPr lang="de-DE" sz="1400" dirty="0">
              <a:ea typeface="Calibri"/>
              <a:cs typeface="Times New Roman"/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96575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D0AACC-DB7C-CB49-A3A5-7DEFCD9E9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Fachliche Einbindung Berufliche Orientierung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74F4ADD-174B-B64E-A227-DBE92DE34F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100" y="4077072"/>
            <a:ext cx="8229600" cy="1944216"/>
          </a:xfrm>
        </p:spPr>
        <p:txBody>
          <a:bodyPr>
            <a:normAutofit fontScale="92500" lnSpcReduction="20000"/>
          </a:bodyPr>
          <a:lstStyle/>
          <a:p>
            <a:pPr marL="57150" indent="0">
              <a:buNone/>
            </a:pPr>
            <a:r>
              <a:rPr lang="de-DE" dirty="0"/>
              <a:t>Lern- und Kompetenzbereiche (BOX):</a:t>
            </a:r>
          </a:p>
          <a:p>
            <a:pPr lvl="1"/>
            <a:r>
              <a:rPr lang="de-DE" dirty="0"/>
              <a:t>Berufliche Sicherheit (1)</a:t>
            </a:r>
          </a:p>
          <a:p>
            <a:pPr lvl="1"/>
            <a:r>
              <a:rPr lang="de-DE" dirty="0"/>
              <a:t>Berufliches Selbstkonzept (2)</a:t>
            </a:r>
          </a:p>
          <a:p>
            <a:pPr lvl="1"/>
            <a:r>
              <a:rPr lang="de-DE" dirty="0"/>
              <a:t>Selbstwirksamkeit (3)</a:t>
            </a:r>
          </a:p>
          <a:p>
            <a:pPr lvl="1"/>
            <a:r>
              <a:rPr lang="de-DE" dirty="0"/>
              <a:t>Flexibilität (4)</a:t>
            </a:r>
          </a:p>
          <a:p>
            <a:pPr lvl="1"/>
            <a:r>
              <a:rPr lang="de-DE" dirty="0"/>
              <a:t>Berufswahlengagement (5)</a:t>
            </a:r>
          </a:p>
        </p:txBody>
      </p:sp>
      <p:pic>
        <p:nvPicPr>
          <p:cNvPr id="11" name="Grafik 2">
            <a:extLst>
              <a:ext uri="{FF2B5EF4-FFF2-40B4-BE49-F238E27FC236}">
                <a16:creationId xmlns:a16="http://schemas.microsoft.com/office/drawing/2014/main" id="{19B90162-FEA1-244B-B783-2CB046D1A5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368" y="1819846"/>
            <a:ext cx="3989332" cy="2131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Grafik 3">
            <a:extLst>
              <a:ext uri="{FF2B5EF4-FFF2-40B4-BE49-F238E27FC236}">
                <a16:creationId xmlns:a16="http://schemas.microsoft.com/office/drawing/2014/main" id="{EFB426E5-1A55-A64D-918B-7620A627FE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54" y="1841676"/>
            <a:ext cx="3166395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</a:t>
            </a:r>
          </a:p>
        </p:txBody>
      </p:sp>
    </p:spTree>
    <p:extLst>
      <p:ext uri="{BB962C8B-B14F-4D97-AF65-F5344CB8AC3E}">
        <p14:creationId xmlns:p14="http://schemas.microsoft.com/office/powerpoint/2010/main" val="19068188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1268760"/>
            <a:ext cx="8147248" cy="4104456"/>
          </a:xfrm>
        </p:spPr>
        <p:txBody>
          <a:bodyPr anchor="ctr" anchorCtr="0">
            <a:noAutofit/>
          </a:bodyPr>
          <a:lstStyle/>
          <a:p>
            <a:pPr algn="ctr"/>
            <a:r>
              <a:rPr lang="de-DE" sz="3200" b="0" dirty="0" smtClean="0">
                <a:solidFill>
                  <a:srgbClr val="0070C0"/>
                </a:solidFill>
              </a:rPr>
              <a:t/>
            </a:r>
            <a:br>
              <a:rPr lang="de-DE" sz="3200" b="0" dirty="0" smtClean="0">
                <a:solidFill>
                  <a:srgbClr val="0070C0"/>
                </a:solidFill>
              </a:rPr>
            </a:br>
            <a:r>
              <a:rPr lang="de-DE" sz="3200" b="0" dirty="0" smtClean="0">
                <a:solidFill>
                  <a:srgbClr val="0070C0"/>
                </a:solidFill>
              </a:rPr>
              <a:t/>
            </a:r>
            <a:br>
              <a:rPr lang="de-DE" sz="3200" b="0" dirty="0" smtClean="0">
                <a:solidFill>
                  <a:srgbClr val="0070C0"/>
                </a:solidFill>
              </a:rPr>
            </a:br>
            <a:r>
              <a:rPr lang="de-DE" sz="3200" b="0" dirty="0" smtClean="0">
                <a:solidFill>
                  <a:srgbClr val="0070C0"/>
                </a:solidFill>
              </a:rPr>
              <a:t/>
            </a:r>
            <a:br>
              <a:rPr lang="de-DE" sz="3200" b="0" dirty="0" smtClean="0">
                <a:solidFill>
                  <a:srgbClr val="0070C0"/>
                </a:solidFill>
              </a:rPr>
            </a:br>
            <a:r>
              <a:rPr lang="de-DE" sz="3600" b="0" dirty="0" smtClean="0">
                <a:solidFill>
                  <a:srgbClr val="0070C0"/>
                </a:solidFill>
                <a:latin typeface="+mn-lt"/>
              </a:rPr>
              <a:t>3. Schulinterne Lehrpläne</a:t>
            </a:r>
            <a:r>
              <a:rPr lang="de-DE" sz="3600" b="0" dirty="0">
                <a:solidFill>
                  <a:srgbClr val="0070C0"/>
                </a:solidFill>
                <a:latin typeface="+mn-lt"/>
              </a:rPr>
              <a:t/>
            </a:r>
            <a:br>
              <a:rPr lang="de-DE" sz="3600" b="0" dirty="0">
                <a:solidFill>
                  <a:srgbClr val="0070C0"/>
                </a:solidFill>
                <a:latin typeface="+mn-lt"/>
              </a:rPr>
            </a:br>
            <a:r>
              <a:rPr lang="de-DE" sz="3200" b="0" dirty="0" smtClean="0">
                <a:solidFill>
                  <a:srgbClr val="0070C0"/>
                </a:solidFill>
              </a:rPr>
              <a:t/>
            </a:r>
            <a:br>
              <a:rPr lang="de-DE" sz="3200" b="0" dirty="0" smtClean="0">
                <a:solidFill>
                  <a:srgbClr val="0070C0"/>
                </a:solidFill>
              </a:rPr>
            </a:br>
            <a:endParaRPr lang="de-DE" sz="3200" b="0" dirty="0">
              <a:solidFill>
                <a:srgbClr val="0070C0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5029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DFD080-5DB2-3C4C-A53C-84E131226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Schulinterne Lehrpläne - rechtlicher Rahmen</a:t>
            </a:r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2B853F5F-5949-794C-9799-C2F6F6D2C13D}"/>
              </a:ext>
            </a:extLst>
          </p:cNvPr>
          <p:cNvSpPr txBox="1">
            <a:spLocks/>
          </p:cNvSpPr>
          <p:nvPr/>
        </p:nvSpPr>
        <p:spPr>
          <a:xfrm>
            <a:off x="467544" y="1988840"/>
            <a:ext cx="8229600" cy="381642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50000"/>
              </a:spcBef>
              <a:buNone/>
            </a:pPr>
            <a:r>
              <a:rPr lang="de-DE" altLang="de-DE" sz="1800" b="1" dirty="0" smtClean="0"/>
              <a:t>§ </a:t>
            </a:r>
            <a:r>
              <a:rPr lang="de-DE" altLang="de-DE" sz="1800" b="1" dirty="0" smtClean="0"/>
              <a:t>29 </a:t>
            </a:r>
            <a:r>
              <a:rPr lang="de-DE" altLang="de-DE" sz="1800" b="1" dirty="0" err="1" smtClean="0"/>
              <a:t>SchulG</a:t>
            </a:r>
            <a:endParaRPr lang="de-DE" altLang="de-DE" sz="1800" b="1" dirty="0"/>
          </a:p>
          <a:p>
            <a:pPr marL="0" indent="0" algn="ctr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de-DE" altLang="de-DE" sz="1800" b="1" dirty="0"/>
              <a:t>Unterrichtsvorgaben</a:t>
            </a:r>
          </a:p>
          <a:p>
            <a:pPr marL="542925" indent="-542925">
              <a:spcBef>
                <a:spcPct val="50000"/>
              </a:spcBef>
              <a:buFontTx/>
              <a:buAutoNum type="arabicParenBoth"/>
            </a:pPr>
            <a:r>
              <a:rPr lang="de-DE" altLang="de-DE" sz="1800" dirty="0"/>
              <a:t>Das </a:t>
            </a:r>
            <a:r>
              <a:rPr lang="de-DE" altLang="de-DE" sz="1800" b="1" dirty="0"/>
              <a:t>Ministerium</a:t>
            </a:r>
            <a:r>
              <a:rPr lang="de-DE" altLang="de-DE" sz="1800" dirty="0"/>
              <a:t> erlässt in der Regel </a:t>
            </a:r>
            <a:r>
              <a:rPr lang="de-DE" altLang="de-DE" sz="1800" b="1" dirty="0"/>
              <a:t>schulformspezifische Vorgaben </a:t>
            </a:r>
            <a:r>
              <a:rPr lang="de-DE" altLang="de-DE" sz="1800" dirty="0"/>
              <a:t>für den Unterricht (Richtlinien, Rahmenvorgaben, </a:t>
            </a:r>
            <a:r>
              <a:rPr lang="de-DE" altLang="de-DE" sz="1800" b="1" dirty="0"/>
              <a:t>Lehrpläne</a:t>
            </a:r>
            <a:r>
              <a:rPr lang="de-DE" altLang="de-DE" sz="1800" dirty="0"/>
              <a:t>). Diese legen insbesondere die Ziele und Inhalte für die Bildungsgänge, Unterrichtsfächer und Lernbereiche fest und bestimmen die erwarteten Lernergebnisse (Bildungsstandards).</a:t>
            </a:r>
          </a:p>
          <a:p>
            <a:pPr marL="542925" indent="-542925">
              <a:spcBef>
                <a:spcPct val="50000"/>
              </a:spcBef>
              <a:buFontTx/>
              <a:buAutoNum type="arabicParenBoth"/>
            </a:pPr>
            <a:r>
              <a:rPr lang="de-DE" altLang="de-DE" sz="1800" dirty="0"/>
              <a:t>Die </a:t>
            </a:r>
            <a:r>
              <a:rPr lang="de-DE" altLang="de-DE" sz="1800" b="1" dirty="0"/>
              <a:t>Schulen</a:t>
            </a:r>
            <a:r>
              <a:rPr lang="de-DE" altLang="de-DE" sz="1800" dirty="0"/>
              <a:t> bestimmen auf der Grundlage der Unterrichtsvorgaben nach Absatz 1 in Verbindung mit ihrem Schulprogramm </a:t>
            </a:r>
            <a:r>
              <a:rPr lang="de-DE" altLang="de-DE" sz="1800" b="1" dirty="0"/>
              <a:t>schuleigene Unterrichtsvorgaben</a:t>
            </a:r>
            <a:r>
              <a:rPr lang="de-DE" altLang="de-DE" sz="1800" dirty="0"/>
              <a:t>.</a:t>
            </a:r>
          </a:p>
          <a:p>
            <a:pPr marL="542925" indent="-542925">
              <a:spcBef>
                <a:spcPct val="50000"/>
              </a:spcBef>
              <a:buFontTx/>
              <a:buAutoNum type="arabicParenBoth"/>
            </a:pPr>
            <a:r>
              <a:rPr lang="de-DE" altLang="de-DE" sz="1800" dirty="0"/>
              <a:t>Unterrichtsvorgaben nach den Absätzen 1 und 2 sind so zu fassen, dass für die Lehrerinnen und Lehrer ein </a:t>
            </a:r>
            <a:r>
              <a:rPr lang="de-DE" altLang="de-DE" sz="1800" b="1" dirty="0"/>
              <a:t>pädagogischer Gestaltungsspielraum </a:t>
            </a:r>
            <a:r>
              <a:rPr lang="de-DE" altLang="de-DE" sz="1800" dirty="0"/>
              <a:t>bleibt.</a:t>
            </a:r>
          </a:p>
          <a:p>
            <a:pPr marL="542925"/>
            <a:endParaRPr lang="de-DE" dirty="0"/>
          </a:p>
        </p:txBody>
      </p:sp>
      <p:pic>
        <p:nvPicPr>
          <p:cNvPr id="7" name="Picture 50" descr="paragraph_2">
            <a:extLst>
              <a:ext uri="{FF2B5EF4-FFF2-40B4-BE49-F238E27FC236}">
                <a16:creationId xmlns:a16="http://schemas.microsoft.com/office/drawing/2014/main" id="{85CD0BEE-55BF-0E44-98E6-E99F3FCD4A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94" y="1772816"/>
            <a:ext cx="976313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</a:t>
            </a:r>
          </a:p>
        </p:txBody>
      </p:sp>
    </p:spTree>
    <p:extLst>
      <p:ext uri="{BB962C8B-B14F-4D97-AF65-F5344CB8AC3E}">
        <p14:creationId xmlns:p14="http://schemas.microsoft.com/office/powerpoint/2010/main" val="8641714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DFD080-5DB2-3C4C-A53C-84E131226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Schulinterne Lehrpläne - rechtlicher Rahmen</a:t>
            </a:r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06F28B1B-32C5-6648-AE4A-7B465D11DF2C}"/>
              </a:ext>
            </a:extLst>
          </p:cNvPr>
          <p:cNvSpPr txBox="1">
            <a:spLocks/>
          </p:cNvSpPr>
          <p:nvPr/>
        </p:nvSpPr>
        <p:spPr>
          <a:xfrm>
            <a:off x="609600" y="1853208"/>
            <a:ext cx="8229600" cy="420506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50000"/>
              </a:spcBef>
              <a:buNone/>
            </a:pPr>
            <a:r>
              <a:rPr lang="de-DE" altLang="de-DE" sz="1600" b="1" dirty="0" smtClean="0"/>
              <a:t>§ </a:t>
            </a:r>
            <a:r>
              <a:rPr lang="de-DE" altLang="de-DE" sz="1600" b="1" dirty="0" smtClean="0"/>
              <a:t>70 </a:t>
            </a:r>
            <a:r>
              <a:rPr lang="de-DE" altLang="de-DE" sz="1600" b="1" dirty="0" err="1" smtClean="0"/>
              <a:t>SchulG</a:t>
            </a:r>
            <a:endParaRPr lang="de-DE" altLang="de-DE" sz="1600" b="1" dirty="0"/>
          </a:p>
          <a:p>
            <a:pPr marL="0" indent="0" algn="ctr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de-DE" altLang="de-DE" sz="1600" b="1" dirty="0"/>
              <a:t>Fachkonferenz, Bildungsgangkonferenz</a:t>
            </a:r>
          </a:p>
          <a:p>
            <a:pPr marL="0" indent="0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de-DE" altLang="de-DE" sz="1600" dirty="0"/>
              <a:t>…</a:t>
            </a:r>
          </a:p>
          <a:p>
            <a:pPr>
              <a:spcBef>
                <a:spcPct val="50000"/>
              </a:spcBef>
              <a:buFontTx/>
              <a:buAutoNum type="arabicParenBoth" startAt="3"/>
            </a:pPr>
            <a:r>
              <a:rPr lang="de-DE" altLang="de-DE" sz="1600" dirty="0"/>
              <a:t>Die Fachkonferenz berät über alle das Fach oder die Fachrichtung betreffenden Angelegenheiten einschließlich der Zusammenarbeit mit anderen Fächern. Sie trägt Verantwortung für die schulinterne Qualitätssicherung und -entwicklung der fachlichen Arbeit und berät über Ziele, Arbeitspläne, Evaluationsmaßnahmen und -ergebnisse und Rechenschaftslegung.</a:t>
            </a:r>
          </a:p>
          <a:p>
            <a:pPr>
              <a:spcBef>
                <a:spcPct val="50000"/>
              </a:spcBef>
              <a:buFontTx/>
              <a:buAutoNum type="arabicParenBoth" startAt="3"/>
            </a:pPr>
            <a:r>
              <a:rPr lang="de-DE" altLang="de-DE" sz="1600" dirty="0"/>
              <a:t>Die Fachkonferenz entscheidet in ihrem Fach insbesondere über</a:t>
            </a:r>
          </a:p>
          <a:p>
            <a:pPr lvl="1">
              <a:spcBef>
                <a:spcPct val="50000"/>
              </a:spcBef>
              <a:buFontTx/>
              <a:buAutoNum type="arabicPeriod"/>
            </a:pPr>
            <a:r>
              <a:rPr lang="de-DE" altLang="de-DE" sz="1600" dirty="0"/>
              <a:t>Grundsätze zur fachdidaktischen und fachmethodischen Arbeit</a:t>
            </a:r>
            <a:r>
              <a:rPr lang="de-DE" altLang="de-DE" sz="1600" dirty="0">
                <a:solidFill>
                  <a:srgbClr val="FF0000"/>
                </a:solidFill>
              </a:rPr>
              <a:t>,</a:t>
            </a:r>
          </a:p>
          <a:p>
            <a:pPr lvl="1">
              <a:spcBef>
                <a:spcPct val="50000"/>
              </a:spcBef>
              <a:buFontTx/>
              <a:buAutoNum type="arabicPeriod"/>
            </a:pPr>
            <a:r>
              <a:rPr lang="de-DE" altLang="de-DE" sz="1600" dirty="0"/>
              <a:t>Grundsätze zur Leistungsbewertung,</a:t>
            </a:r>
          </a:p>
          <a:p>
            <a:pPr lvl="1">
              <a:spcBef>
                <a:spcPct val="50000"/>
              </a:spcBef>
              <a:buFontTx/>
              <a:buAutoNum type="arabicPeriod"/>
            </a:pPr>
            <a:r>
              <a:rPr lang="de-DE" altLang="de-DE" sz="1600" dirty="0"/>
              <a:t>Vorschläge an die Lehrerkonferenz zur Einführung von Lernmitteln</a:t>
            </a:r>
            <a:r>
              <a:rPr lang="de-DE" altLang="de-DE" sz="1600" dirty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9" name="Picture 50" descr="paragraph_2">
            <a:extLst>
              <a:ext uri="{FF2B5EF4-FFF2-40B4-BE49-F238E27FC236}">
                <a16:creationId xmlns:a16="http://schemas.microsoft.com/office/drawing/2014/main" id="{7448CAB6-CF26-2140-A437-3E8C5E4534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194" y="1925216"/>
            <a:ext cx="976313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</a:t>
            </a:r>
          </a:p>
        </p:txBody>
      </p:sp>
    </p:spTree>
    <p:extLst>
      <p:ext uri="{BB962C8B-B14F-4D97-AF65-F5344CB8AC3E}">
        <p14:creationId xmlns:p14="http://schemas.microsoft.com/office/powerpoint/2010/main" val="37999352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076897"/>
            <a:ext cx="8158606" cy="504403"/>
          </a:xfrm>
        </p:spPr>
        <p:txBody>
          <a:bodyPr/>
          <a:lstStyle/>
          <a:p>
            <a:r>
              <a:rPr lang="de-DE" sz="3200" dirty="0"/>
              <a:t>Curriculumentwicklung</a:t>
            </a:r>
            <a:endParaRPr lang="de-DE" sz="1600" b="1" dirty="0"/>
          </a:p>
        </p:txBody>
      </p:sp>
      <p:grpSp>
        <p:nvGrpSpPr>
          <p:cNvPr id="3" name="Gruppieren 2"/>
          <p:cNvGrpSpPr/>
          <p:nvPr/>
        </p:nvGrpSpPr>
        <p:grpSpPr>
          <a:xfrm>
            <a:off x="1259632" y="3429000"/>
            <a:ext cx="2160000" cy="2340000"/>
            <a:chOff x="361453" y="3978650"/>
            <a:chExt cx="2160000" cy="2340000"/>
          </a:xfrm>
        </p:grpSpPr>
        <p:sp>
          <p:nvSpPr>
            <p:cNvPr id="11" name="Rectangle 6"/>
            <p:cNvSpPr>
              <a:spLocks noChangeArrowheads="1"/>
            </p:cNvSpPr>
            <p:nvPr/>
          </p:nvSpPr>
          <p:spPr bwMode="auto">
            <a:xfrm>
              <a:off x="361453" y="3978650"/>
              <a:ext cx="2160000" cy="234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rgbClr val="000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de-DE" sz="2000" b="0" dirty="0"/>
            </a:p>
          </p:txBody>
        </p:sp>
        <p:sp>
          <p:nvSpPr>
            <p:cNvPr id="12" name="Text Box 10"/>
            <p:cNvSpPr txBox="1">
              <a:spLocks noChangeArrowheads="1"/>
            </p:cNvSpPr>
            <p:nvPr/>
          </p:nvSpPr>
          <p:spPr bwMode="auto">
            <a:xfrm>
              <a:off x="880542" y="5519701"/>
              <a:ext cx="1203187" cy="64633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9pPr>
            </a:lstStyle>
            <a:p>
              <a:pPr algn="ctr"/>
              <a:r>
                <a:rPr lang="de-DE" altLang="de-DE" dirty="0"/>
                <a:t>Kern-lehrpläne</a:t>
              </a:r>
            </a:p>
          </p:txBody>
        </p:sp>
        <p:pic>
          <p:nvPicPr>
            <p:cNvPr id="13" name="Picture 14" descr="NRW_MSW_RGB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573"/>
            <a:stretch>
              <a:fillRect/>
            </a:stretch>
          </p:blipFill>
          <p:spPr bwMode="auto">
            <a:xfrm>
              <a:off x="880542" y="4184239"/>
              <a:ext cx="1203187" cy="129698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" name="Gruppieren 17"/>
          <p:cNvGrpSpPr/>
          <p:nvPr/>
        </p:nvGrpSpPr>
        <p:grpSpPr>
          <a:xfrm>
            <a:off x="5364088" y="3429000"/>
            <a:ext cx="2160000" cy="2340000"/>
            <a:chOff x="3281362" y="2192338"/>
            <a:chExt cx="2160000" cy="2340000"/>
          </a:xfrm>
        </p:grpSpPr>
        <p:sp>
          <p:nvSpPr>
            <p:cNvPr id="15" name="Rectangle 6"/>
            <p:cNvSpPr>
              <a:spLocks noChangeArrowheads="1"/>
            </p:cNvSpPr>
            <p:nvPr/>
          </p:nvSpPr>
          <p:spPr bwMode="auto">
            <a:xfrm>
              <a:off x="3281362" y="2192338"/>
              <a:ext cx="2160000" cy="234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rgbClr val="000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de-DE" sz="2000" b="0" dirty="0"/>
            </a:p>
          </p:txBody>
        </p:sp>
        <p:sp>
          <p:nvSpPr>
            <p:cNvPr id="16" name="Text Box 11"/>
            <p:cNvSpPr txBox="1">
              <a:spLocks noChangeArrowheads="1"/>
            </p:cNvSpPr>
            <p:nvPr/>
          </p:nvSpPr>
          <p:spPr bwMode="auto">
            <a:xfrm>
              <a:off x="3550435" y="3744352"/>
              <a:ext cx="1582484" cy="64633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9pPr>
            </a:lstStyle>
            <a:p>
              <a:r>
                <a:rPr lang="de-DE" altLang="de-DE" dirty="0"/>
                <a:t>Schulinterne</a:t>
              </a:r>
            </a:p>
            <a:p>
              <a:pPr algn="ctr"/>
              <a:r>
                <a:rPr lang="de-DE" altLang="de-DE" dirty="0"/>
                <a:t>Lehrpläne</a:t>
              </a:r>
            </a:p>
          </p:txBody>
        </p:sp>
        <p:pic>
          <p:nvPicPr>
            <p:cNvPr id="17" name="Picture 1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2994" y="2362597"/>
              <a:ext cx="1741461" cy="133759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9" name="Textfeld 18"/>
          <p:cNvSpPr txBox="1"/>
          <p:nvPr/>
        </p:nvSpPr>
        <p:spPr>
          <a:xfrm>
            <a:off x="1403648" y="1700808"/>
            <a:ext cx="201598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solidFill>
                  <a:srgbClr val="003CB4"/>
                </a:solidFill>
              </a:rPr>
              <a:t>Kompetenz-erwartungen</a:t>
            </a:r>
            <a:endParaRPr lang="de-DE" b="1" dirty="0"/>
          </a:p>
          <a:p>
            <a:pPr algn="ctr"/>
            <a:r>
              <a:rPr lang="de-DE" b="1" dirty="0"/>
              <a:t>Was?</a:t>
            </a:r>
          </a:p>
          <a:p>
            <a:pPr algn="ctr"/>
            <a:r>
              <a:rPr lang="de-DE" b="1" dirty="0"/>
              <a:t>Welches Niveau?</a:t>
            </a:r>
          </a:p>
          <a:p>
            <a:pPr algn="ctr"/>
            <a:r>
              <a:rPr lang="de-DE" b="1" dirty="0"/>
              <a:t>Wofür?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5563264" y="1700808"/>
            <a:ext cx="1960823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solidFill>
                  <a:srgbClr val="003CB4"/>
                </a:solidFill>
              </a:rPr>
              <a:t>Kompetenz-entwicklung</a:t>
            </a:r>
          </a:p>
          <a:p>
            <a:pPr algn="ctr"/>
            <a:r>
              <a:rPr lang="de-DE" b="1" dirty="0"/>
              <a:t>Wie?</a:t>
            </a:r>
          </a:p>
          <a:p>
            <a:pPr algn="ctr"/>
            <a:r>
              <a:rPr lang="de-DE" b="1" dirty="0"/>
              <a:t>Wann?</a:t>
            </a:r>
          </a:p>
          <a:p>
            <a:pPr algn="ctr"/>
            <a:r>
              <a:rPr lang="de-DE" b="1" dirty="0"/>
              <a:t>Womit?</a:t>
            </a:r>
          </a:p>
        </p:txBody>
      </p:sp>
      <p:sp>
        <p:nvSpPr>
          <p:cNvPr id="5" name="Pfeil nach rechts 4"/>
          <p:cNvSpPr/>
          <p:nvPr/>
        </p:nvSpPr>
        <p:spPr>
          <a:xfrm>
            <a:off x="3990603" y="2708920"/>
            <a:ext cx="86409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2" name="Pfeil nach rechts 21"/>
          <p:cNvSpPr/>
          <p:nvPr/>
        </p:nvSpPr>
        <p:spPr>
          <a:xfrm>
            <a:off x="3995936" y="4437112"/>
            <a:ext cx="86409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</a:t>
            </a:r>
          </a:p>
        </p:txBody>
      </p:sp>
    </p:spTree>
    <p:extLst>
      <p:ext uri="{BB962C8B-B14F-4D97-AF65-F5344CB8AC3E}">
        <p14:creationId xmlns:p14="http://schemas.microsoft.com/office/powerpoint/2010/main" val="10950688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Gliederung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960240"/>
            <a:ext cx="8229600" cy="384502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de-DE" dirty="0" smtClean="0"/>
              <a:t>Merkmale der neuen Kernlehrpläne</a:t>
            </a:r>
            <a:endParaRPr lang="de-DE" dirty="0"/>
          </a:p>
          <a:p>
            <a:pPr marL="514350" lvl="0" indent="-514350">
              <a:buFont typeface="+mj-lt"/>
              <a:buAutoNum type="arabicPeriod"/>
            </a:pPr>
            <a:r>
              <a:rPr lang="de-DE" dirty="0" smtClean="0"/>
              <a:t>Übergreifende Aufgaben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/>
              <a:t>Schulinterne Lehrpläne</a:t>
            </a:r>
            <a:endParaRPr lang="de-DE" dirty="0"/>
          </a:p>
          <a:p>
            <a:pPr marL="514350" lvl="0" indent="-514350">
              <a:buFont typeface="+mj-lt"/>
              <a:buAutoNum type="arabicPeriod"/>
            </a:pPr>
            <a:r>
              <a:rPr lang="de-DE" dirty="0" smtClean="0"/>
              <a:t>Der Kernlehrplan Technik im Detail</a:t>
            </a:r>
          </a:p>
          <a:p>
            <a:pPr marL="514350" lvl="0" indent="-514350">
              <a:buFont typeface="+mj-lt"/>
              <a:buAutoNum type="arabicPeriod"/>
            </a:pPr>
            <a:r>
              <a:rPr lang="de-DE" dirty="0" smtClean="0"/>
              <a:t>Fachliche Unterstützungsmaterialien</a:t>
            </a: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</a:t>
            </a:r>
            <a:endParaRPr lang="de-DE" dirty="0"/>
          </a:p>
        </p:txBody>
      </p:sp>
      <p:pic>
        <p:nvPicPr>
          <p:cNvPr id="7" name="Picture 2" descr="http://www.unifr.ch/pedg/bild_foto_logo/agenda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772816"/>
            <a:ext cx="1969198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916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8330E7-2FED-9240-B43B-791B2DA81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Funktionen von schulinternen Lehrplänen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5220460-9AF9-EB40-9934-3D9213581D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3989040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1200"/>
              </a:spcBef>
            </a:pPr>
            <a:r>
              <a:rPr lang="de-DE" dirty="0"/>
              <a:t>Schulbezogene Konkretisierung der Kernlehrpläne</a:t>
            </a:r>
          </a:p>
          <a:p>
            <a:pPr>
              <a:spcBef>
                <a:spcPts val="1200"/>
              </a:spcBef>
            </a:pPr>
            <a:r>
              <a:rPr lang="de-DE" dirty="0"/>
              <a:t>Instrument zur Unterrichtsentwicklung und Unterrichtsvorbereitung</a:t>
            </a:r>
          </a:p>
          <a:p>
            <a:pPr>
              <a:spcBef>
                <a:spcPts val="1200"/>
              </a:spcBef>
            </a:pPr>
            <a:r>
              <a:rPr lang="de-DE" dirty="0"/>
              <a:t>Abgestimmte Konzepte zur Leistungsbewertung</a:t>
            </a:r>
          </a:p>
          <a:p>
            <a:pPr>
              <a:spcBef>
                <a:spcPts val="1200"/>
              </a:spcBef>
            </a:pPr>
            <a:r>
              <a:rPr lang="de-DE" dirty="0"/>
              <a:t>Ausgestaltung von Freiräumen </a:t>
            </a:r>
          </a:p>
          <a:p>
            <a:pPr>
              <a:spcBef>
                <a:spcPts val="1200"/>
              </a:spcBef>
            </a:pPr>
            <a:r>
              <a:rPr lang="de-DE" dirty="0"/>
              <a:t>Grundlage der fachlichen Arbeit im Team</a:t>
            </a:r>
          </a:p>
          <a:p>
            <a:pPr>
              <a:spcBef>
                <a:spcPts val="1200"/>
              </a:spcBef>
            </a:pPr>
            <a:r>
              <a:rPr lang="de-DE" dirty="0"/>
              <a:t>Transparenz für alle am Bildungsprozess Beteiligten</a:t>
            </a:r>
          </a:p>
          <a:p>
            <a:pPr>
              <a:spcBef>
                <a:spcPts val="1200"/>
              </a:spcBef>
            </a:pPr>
            <a:r>
              <a:rPr lang="de-DE" dirty="0"/>
              <a:t>Maßstab für Evaluation und Rechenschaftslegung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</a:t>
            </a:r>
          </a:p>
        </p:txBody>
      </p:sp>
    </p:spTree>
    <p:extLst>
      <p:ext uri="{BB962C8B-B14F-4D97-AF65-F5344CB8AC3E}">
        <p14:creationId xmlns:p14="http://schemas.microsoft.com/office/powerpoint/2010/main" val="41556998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EF9747-424B-1D47-8C18-363169B25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Gliederung für einen schulinternen Lehrplan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8B8A3032-F31A-124D-AA79-6C3891DEC2EA}"/>
              </a:ext>
            </a:extLst>
          </p:cNvPr>
          <p:cNvSpPr txBox="1">
            <a:spLocks/>
          </p:cNvSpPr>
          <p:nvPr/>
        </p:nvSpPr>
        <p:spPr>
          <a:xfrm>
            <a:off x="323528" y="1772816"/>
            <a:ext cx="8568952" cy="4176464"/>
          </a:xfrm>
          <a:prstGeom prst="rect">
            <a:avLst/>
          </a:prstGeom>
          <a:solidFill>
            <a:schemeClr val="bg1"/>
          </a:solidFill>
          <a:effectLst/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536575">
              <a:buFont typeface="Arial" panose="020B0604020202020204" pitchFamily="34" charset="0"/>
              <a:buNone/>
            </a:pPr>
            <a:r>
              <a:rPr lang="de-DE" sz="2600" dirty="0"/>
              <a:t>Inhalt</a:t>
            </a:r>
          </a:p>
          <a:p>
            <a:pPr marL="0" indent="0" defTabSz="536575">
              <a:buFont typeface="Arial" panose="020B0604020202020204" pitchFamily="34" charset="0"/>
              <a:buNone/>
            </a:pPr>
            <a:r>
              <a:rPr lang="de-DE" sz="2600" dirty="0"/>
              <a:t>1	Rahmenbedingungen der fachlichen Arbeit</a:t>
            </a:r>
          </a:p>
          <a:p>
            <a:pPr marL="0" indent="0" defTabSz="536575">
              <a:buFont typeface="Arial" panose="020B0604020202020204" pitchFamily="34" charset="0"/>
              <a:buNone/>
            </a:pPr>
            <a:r>
              <a:rPr lang="de-DE" sz="2600" dirty="0"/>
              <a:t>2	Entscheidungen zum Unterricht</a:t>
            </a:r>
          </a:p>
          <a:p>
            <a:pPr marL="400050" lvl="1" indent="0" defTabSz="536575">
              <a:buNone/>
            </a:pPr>
            <a:r>
              <a:rPr lang="de-DE" sz="2600" dirty="0"/>
              <a:t>2.1 	</a:t>
            </a:r>
            <a:r>
              <a:rPr lang="de-DE" sz="2600" dirty="0" smtClean="0"/>
              <a:t>Unterrichtsvorhaben [tabellarische Übersicht]</a:t>
            </a:r>
            <a:endParaRPr lang="de-DE" sz="2600" dirty="0"/>
          </a:p>
          <a:p>
            <a:pPr marL="400050" lvl="1" indent="0" defTabSz="536575">
              <a:buFont typeface="Arial" panose="020B0604020202020204" pitchFamily="34" charset="0"/>
              <a:buNone/>
            </a:pPr>
            <a:r>
              <a:rPr lang="de-DE" sz="2600" dirty="0"/>
              <a:t>2.2	Grundsätze der fachmethodischen und fachdidaktischen Arbeit</a:t>
            </a:r>
          </a:p>
          <a:p>
            <a:pPr marL="400050" lvl="1" indent="0" defTabSz="536575">
              <a:buFont typeface="Arial" panose="020B0604020202020204" pitchFamily="34" charset="0"/>
              <a:buNone/>
            </a:pPr>
            <a:r>
              <a:rPr lang="de-DE" sz="2600" dirty="0"/>
              <a:t>2.3	Grundsätze der Leistungsbewertung und Leistungsrückmeldung</a:t>
            </a:r>
          </a:p>
          <a:p>
            <a:pPr marL="400050" lvl="1" indent="0" defTabSz="536575">
              <a:buFont typeface="Arial" panose="020B0604020202020204" pitchFamily="34" charset="0"/>
              <a:buNone/>
            </a:pPr>
            <a:r>
              <a:rPr lang="de-DE" sz="2600" dirty="0"/>
              <a:t>2.4	Lehr- und Lernmittel</a:t>
            </a:r>
          </a:p>
          <a:p>
            <a:pPr marL="0" indent="0" defTabSz="536575">
              <a:buFont typeface="Arial" panose="020B0604020202020204" pitchFamily="34" charset="0"/>
              <a:buNone/>
            </a:pPr>
            <a:r>
              <a:rPr lang="de-DE" sz="2600" dirty="0"/>
              <a:t>3	Entscheidungen zu fach- und unterrichtsübergreifenden Fragen</a:t>
            </a:r>
          </a:p>
          <a:p>
            <a:pPr marL="0" indent="0" defTabSz="536575">
              <a:buFont typeface="Arial" panose="020B0604020202020204" pitchFamily="34" charset="0"/>
              <a:buNone/>
            </a:pPr>
            <a:r>
              <a:rPr lang="de-DE" sz="2600" dirty="0"/>
              <a:t>4	Qualitätssicherung und Evaluation</a:t>
            </a:r>
          </a:p>
          <a:p>
            <a:pPr marL="0" indent="0" defTabSz="536575">
              <a:buNone/>
            </a:pPr>
            <a:endParaRPr lang="de-DE" sz="2600" dirty="0"/>
          </a:p>
          <a:p>
            <a:pPr marL="0" indent="0" defTabSz="536575">
              <a:buNone/>
            </a:pPr>
            <a:r>
              <a:rPr lang="de-DE" sz="2600" dirty="0"/>
              <a:t>Unterstützungsmaterial im Lehrplannavigator: (</a:t>
            </a:r>
            <a:r>
              <a:rPr lang="de-DE" sz="2600" dirty="0">
                <a:hlinkClick r:id="rId2"/>
              </a:rPr>
              <a:t>https://www.schulentwicklung.nrw.de/lehrplaene/lehrplannavigator-s-i/</a:t>
            </a:r>
            <a:r>
              <a:rPr lang="de-DE" sz="2600" dirty="0"/>
              <a:t>)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</a:t>
            </a:r>
          </a:p>
        </p:txBody>
      </p:sp>
    </p:spTree>
    <p:extLst>
      <p:ext uri="{BB962C8B-B14F-4D97-AF65-F5344CB8AC3E}">
        <p14:creationId xmlns:p14="http://schemas.microsoft.com/office/powerpoint/2010/main" val="22094489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1916832"/>
            <a:ext cx="8147248" cy="3096344"/>
          </a:xfrm>
        </p:spPr>
        <p:txBody>
          <a:bodyPr anchor="ctr" anchorCtr="0">
            <a:noAutofit/>
          </a:bodyPr>
          <a:lstStyle/>
          <a:p>
            <a:pPr algn="ctr"/>
            <a:r>
              <a:rPr lang="de-DE" sz="3200" b="0" dirty="0" smtClean="0">
                <a:solidFill>
                  <a:srgbClr val="0070C0"/>
                </a:solidFill>
              </a:rPr>
              <a:t/>
            </a:r>
            <a:br>
              <a:rPr lang="de-DE" sz="3200" b="0" dirty="0" smtClean="0">
                <a:solidFill>
                  <a:srgbClr val="0070C0"/>
                </a:solidFill>
              </a:rPr>
            </a:br>
            <a:r>
              <a:rPr lang="de-DE" sz="3200" b="0" dirty="0" smtClean="0">
                <a:solidFill>
                  <a:srgbClr val="0070C0"/>
                </a:solidFill>
              </a:rPr>
              <a:t/>
            </a:r>
            <a:br>
              <a:rPr lang="de-DE" sz="3200" b="0" dirty="0" smtClean="0">
                <a:solidFill>
                  <a:srgbClr val="0070C0"/>
                </a:solidFill>
              </a:rPr>
            </a:br>
            <a:r>
              <a:rPr lang="de-DE" sz="3200" b="0" dirty="0" smtClean="0">
                <a:solidFill>
                  <a:srgbClr val="0070C0"/>
                </a:solidFill>
              </a:rPr>
              <a:t/>
            </a:r>
            <a:br>
              <a:rPr lang="de-DE" sz="3200" b="0" dirty="0" smtClean="0">
                <a:solidFill>
                  <a:srgbClr val="0070C0"/>
                </a:solidFill>
              </a:rPr>
            </a:br>
            <a:r>
              <a:rPr lang="de-DE" sz="3600" b="0" dirty="0" smtClean="0">
                <a:solidFill>
                  <a:srgbClr val="0070C0"/>
                </a:solidFill>
                <a:latin typeface="+mn-lt"/>
              </a:rPr>
              <a:t>4. Der Kernlehrplan Technik im Detail</a:t>
            </a:r>
            <a:r>
              <a:rPr lang="de-DE" sz="3600" b="0" dirty="0">
                <a:solidFill>
                  <a:srgbClr val="0070C0"/>
                </a:solidFill>
                <a:latin typeface="+mn-lt"/>
              </a:rPr>
              <a:t/>
            </a:r>
            <a:br>
              <a:rPr lang="de-DE" sz="3600" b="0" dirty="0">
                <a:solidFill>
                  <a:srgbClr val="0070C0"/>
                </a:solidFill>
                <a:latin typeface="+mn-lt"/>
              </a:rPr>
            </a:br>
            <a:r>
              <a:rPr lang="de-DE" sz="3200" b="0" dirty="0" smtClean="0">
                <a:solidFill>
                  <a:srgbClr val="0070C0"/>
                </a:solidFill>
              </a:rPr>
              <a:t/>
            </a:r>
            <a:br>
              <a:rPr lang="de-DE" sz="3200" b="0" dirty="0" smtClean="0">
                <a:solidFill>
                  <a:srgbClr val="0070C0"/>
                </a:solidFill>
              </a:rPr>
            </a:br>
            <a:endParaRPr lang="de-DE" sz="3200" b="0" dirty="0">
              <a:solidFill>
                <a:srgbClr val="0070C0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99566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CustomShape 1"/>
          <p:cNvSpPr/>
          <p:nvPr/>
        </p:nvSpPr>
        <p:spPr>
          <a:xfrm>
            <a:off x="457200" y="1124640"/>
            <a:ext cx="8228160" cy="358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de-DE" sz="3400" b="0" strike="noStrike" spc="-1">
                <a:solidFill>
                  <a:srgbClr val="000000"/>
                </a:solidFill>
                <a:latin typeface="Calibri"/>
                <a:ea typeface="DejaVu Sans"/>
              </a:rPr>
              <a:t>Die wichtigsten Kontinuitäten</a:t>
            </a:r>
            <a:endParaRPr lang="de-DE" sz="3400" b="0" strike="noStrike" spc="-1">
              <a:latin typeface="Arial"/>
            </a:endParaRPr>
          </a:p>
        </p:txBody>
      </p:sp>
      <p:sp>
        <p:nvSpPr>
          <p:cNvPr id="285" name="CustomShape 2"/>
          <p:cNvSpPr/>
          <p:nvPr/>
        </p:nvSpPr>
        <p:spPr>
          <a:xfrm>
            <a:off x="457200" y="1700280"/>
            <a:ext cx="8228160" cy="42037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92500"/>
          </a:bodyPr>
          <a:lstStyle/>
          <a:p>
            <a:pPr>
              <a:lnSpc>
                <a:spcPct val="100000"/>
              </a:lnSpc>
              <a:spcBef>
                <a:spcPts val="561"/>
              </a:spcBef>
            </a:pPr>
            <a:r>
              <a:rPr lang="de-DE" sz="2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Beibehalten der drei </a:t>
            </a:r>
            <a:r>
              <a:rPr lang="de-DE" sz="2800" spc="-1" dirty="0" smtClean="0">
                <a:solidFill>
                  <a:srgbClr val="000000"/>
                </a:solidFill>
                <a:latin typeface="Calibri"/>
                <a:ea typeface="DejaVu Sans"/>
              </a:rPr>
              <a:t>K</a:t>
            </a:r>
            <a:r>
              <a:rPr lang="de-DE" sz="28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ategorien (Stoff, Energie, Information)</a:t>
            </a:r>
            <a:endParaRPr lang="de-DE" sz="2800" b="0" strike="noStrike" spc="-1" dirty="0">
              <a:latin typeface="Arial"/>
            </a:endParaRPr>
          </a:p>
          <a:p>
            <a:pPr marL="743040" lvl="1" indent="-284400">
              <a:lnSpc>
                <a:spcPct val="100000"/>
              </a:lnSpc>
              <a:spcBef>
                <a:spcPts val="439"/>
              </a:spcBef>
              <a:buClr>
                <a:srgbClr val="000000"/>
              </a:buClr>
              <a:buFont typeface="Arial"/>
              <a:buChar char="–"/>
            </a:pPr>
            <a:r>
              <a:rPr lang="de-DE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	</a:t>
            </a:r>
            <a:r>
              <a:rPr lang="de-DE" sz="2200" spc="-1" dirty="0" smtClean="0">
                <a:solidFill>
                  <a:srgbClr val="000000"/>
                </a:solidFill>
                <a:latin typeface="Calibri"/>
                <a:ea typeface="DejaVu Sans"/>
              </a:rPr>
              <a:t>technische Funktionen</a:t>
            </a:r>
            <a:r>
              <a:rPr lang="de-DE" sz="22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 lang="de-DE" sz="2200" b="0" strike="noStrike" spc="-1" dirty="0">
              <a:latin typeface="Arial"/>
            </a:endParaRPr>
          </a:p>
          <a:p>
            <a:pPr marL="1200240" lvl="2" indent="-284400">
              <a:spcBef>
                <a:spcPts val="439"/>
              </a:spcBef>
              <a:buClr>
                <a:srgbClr val="000000"/>
              </a:buClr>
              <a:buFont typeface="Arial"/>
              <a:buChar char="–"/>
            </a:pPr>
            <a:r>
              <a:rPr lang="de-DE" sz="22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Wandlung</a:t>
            </a:r>
          </a:p>
          <a:p>
            <a:pPr marL="1200240" lvl="2" indent="-284400">
              <a:spcBef>
                <a:spcPts val="439"/>
              </a:spcBef>
              <a:buClr>
                <a:srgbClr val="000000"/>
              </a:buClr>
              <a:buFont typeface="Arial"/>
              <a:buChar char="–"/>
            </a:pPr>
            <a:r>
              <a:rPr lang="de-DE" sz="2200" spc="-1" dirty="0" smtClean="0">
                <a:solidFill>
                  <a:srgbClr val="000000"/>
                </a:solidFill>
                <a:latin typeface="Calibri"/>
                <a:ea typeface="DejaVu Sans"/>
              </a:rPr>
              <a:t>Transport</a:t>
            </a:r>
          </a:p>
          <a:p>
            <a:pPr marL="1200240" lvl="2" indent="-284400">
              <a:spcBef>
                <a:spcPts val="439"/>
              </a:spcBef>
              <a:buClr>
                <a:srgbClr val="000000"/>
              </a:buClr>
              <a:buFont typeface="Arial"/>
              <a:buChar char="–"/>
            </a:pPr>
            <a:r>
              <a:rPr lang="de-DE" sz="22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Speicherung </a:t>
            </a:r>
            <a:endParaRPr lang="de-DE" sz="2200" b="0" strike="noStrike" spc="-1" dirty="0">
              <a:latin typeface="Arial"/>
            </a:endParaRPr>
          </a:p>
          <a:p>
            <a:pPr marL="457200">
              <a:lnSpc>
                <a:spcPct val="100000"/>
              </a:lnSpc>
              <a:spcBef>
                <a:spcPts val="439"/>
              </a:spcBef>
            </a:pPr>
            <a:endParaRPr lang="de-DE" sz="2200" b="0" strike="noStrike" spc="-1" dirty="0">
              <a:latin typeface="Arial"/>
            </a:endParaRPr>
          </a:p>
          <a:p>
            <a:pPr marL="457200">
              <a:lnSpc>
                <a:spcPct val="100000"/>
              </a:lnSpc>
              <a:spcBef>
                <a:spcPts val="561"/>
              </a:spcBef>
            </a:pPr>
            <a:r>
              <a:rPr lang="de-DE" sz="28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Prinzipien </a:t>
            </a:r>
            <a:r>
              <a:rPr lang="de-DE" sz="2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der </a:t>
            </a:r>
            <a:r>
              <a:rPr lang="de-DE" sz="28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Technik</a:t>
            </a:r>
            <a:endParaRPr lang="de-DE" sz="2800" b="0" strike="noStrike" spc="-1" dirty="0">
              <a:latin typeface="Arial"/>
            </a:endParaRPr>
          </a:p>
          <a:p>
            <a:pPr marL="743040" lvl="1" indent="-284400">
              <a:lnSpc>
                <a:spcPct val="100000"/>
              </a:lnSpc>
              <a:spcBef>
                <a:spcPts val="439"/>
              </a:spcBef>
              <a:buClr>
                <a:srgbClr val="000000"/>
              </a:buClr>
              <a:buFont typeface="Arial"/>
              <a:buChar char="–"/>
            </a:pPr>
            <a:r>
              <a:rPr lang="de-DE" sz="22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Technische Sachkenntnis</a:t>
            </a:r>
            <a:endParaRPr lang="de-DE" sz="2200" b="0" strike="noStrike" spc="-1" dirty="0">
              <a:latin typeface="Arial"/>
            </a:endParaRPr>
          </a:p>
          <a:p>
            <a:pPr marL="743040" lvl="1" indent="-284400">
              <a:lnSpc>
                <a:spcPct val="100000"/>
              </a:lnSpc>
              <a:spcBef>
                <a:spcPts val="439"/>
              </a:spcBef>
              <a:buClr>
                <a:srgbClr val="000000"/>
              </a:buClr>
              <a:buFont typeface="Arial"/>
              <a:buChar char="–"/>
            </a:pPr>
            <a:r>
              <a:rPr lang="de-DE" sz="22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Analysieren </a:t>
            </a:r>
            <a:r>
              <a:rPr lang="de-DE" sz="2200" spc="-1" dirty="0" smtClean="0">
                <a:solidFill>
                  <a:srgbClr val="000000"/>
                </a:solidFill>
                <a:latin typeface="Calibri"/>
                <a:ea typeface="DejaVu Sans"/>
              </a:rPr>
              <a:t>technischer Systeme</a:t>
            </a:r>
            <a:r>
              <a:rPr lang="de-DE" sz="22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 lang="de-DE" sz="2200" b="0" strike="noStrike" spc="-1" dirty="0">
              <a:latin typeface="Arial"/>
            </a:endParaRPr>
          </a:p>
          <a:p>
            <a:pPr marL="743040" lvl="1" indent="-284400">
              <a:lnSpc>
                <a:spcPct val="100000"/>
              </a:lnSpc>
              <a:spcBef>
                <a:spcPts val="439"/>
              </a:spcBef>
              <a:buClr>
                <a:srgbClr val="000000"/>
              </a:buClr>
              <a:buFont typeface="Arial"/>
              <a:buChar char="–"/>
            </a:pPr>
            <a:r>
              <a:rPr lang="de-DE" sz="2200" spc="-1" dirty="0" smtClean="0">
                <a:solidFill>
                  <a:srgbClr val="000000"/>
                </a:solidFill>
                <a:latin typeface="Calibri"/>
              </a:rPr>
              <a:t>Bewältigung </a:t>
            </a:r>
            <a:r>
              <a:rPr lang="de-DE" sz="2200" spc="-1" dirty="0">
                <a:solidFill>
                  <a:srgbClr val="000000"/>
                </a:solidFill>
                <a:latin typeface="Calibri"/>
              </a:rPr>
              <a:t>realer technischer Aufgaben unter Anwendung theoretischer und praktischer </a:t>
            </a:r>
            <a:r>
              <a:rPr lang="de-DE" sz="2200" spc="-1" dirty="0" smtClean="0">
                <a:solidFill>
                  <a:srgbClr val="000000"/>
                </a:solidFill>
                <a:latin typeface="Calibri"/>
              </a:rPr>
              <a:t>Verfahren</a:t>
            </a:r>
            <a:r>
              <a:rPr lang="de-DE" sz="22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 lang="de-DE" sz="2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de-DE" sz="22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endParaRPr lang="de-DE" sz="22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endParaRPr lang="de-DE" sz="2200" b="0" strike="noStrike" spc="-1" dirty="0">
              <a:latin typeface="Arial"/>
            </a:endParaRPr>
          </a:p>
        </p:txBody>
      </p:sp>
      <p:sp>
        <p:nvSpPr>
          <p:cNvPr id="287" name="CustomShape 4"/>
          <p:cNvSpPr/>
          <p:nvPr/>
        </p:nvSpPr>
        <p:spPr>
          <a:xfrm>
            <a:off x="8100360" y="6356520"/>
            <a:ext cx="585000" cy="363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3AF98864-03B9-49AE-827F-D7A1ED10C9E6}" type="slidenum">
              <a:rPr lang="de-DE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t>23</a:t>
            </a:fld>
            <a:endParaRPr lang="de-DE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93457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CustomShape 1"/>
          <p:cNvSpPr/>
          <p:nvPr/>
        </p:nvSpPr>
        <p:spPr>
          <a:xfrm>
            <a:off x="457200" y="1124640"/>
            <a:ext cx="8228160" cy="358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de-DE" sz="3400" b="0" strike="noStrike" spc="-1">
                <a:solidFill>
                  <a:srgbClr val="000000"/>
                </a:solidFill>
                <a:latin typeface="Calibri"/>
                <a:ea typeface="DejaVu Sans"/>
              </a:rPr>
              <a:t>Die wichtigsten Kontinuitäten</a:t>
            </a:r>
            <a:endParaRPr lang="de-DE" sz="3400" b="0" strike="noStrike" spc="-1">
              <a:latin typeface="Arial"/>
            </a:endParaRPr>
          </a:p>
        </p:txBody>
      </p:sp>
      <p:sp>
        <p:nvSpPr>
          <p:cNvPr id="289" name="CustomShape 2"/>
          <p:cNvSpPr/>
          <p:nvPr/>
        </p:nvSpPr>
        <p:spPr>
          <a:xfrm>
            <a:off x="457200" y="1700280"/>
            <a:ext cx="8228160" cy="43196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83500" lnSpcReduction="20000"/>
          </a:bodyPr>
          <a:lstStyle/>
          <a:p>
            <a:pPr>
              <a:lnSpc>
                <a:spcPct val="100000"/>
              </a:lnSpc>
              <a:spcBef>
                <a:spcPts val="720"/>
              </a:spcBef>
            </a:pPr>
            <a:r>
              <a:rPr lang="de-DE" sz="3600" b="0" strike="noStrike" spc="-1">
                <a:solidFill>
                  <a:srgbClr val="000000"/>
                </a:solidFill>
                <a:latin typeface="Calibri"/>
                <a:ea typeface="DejaVu Sans"/>
              </a:rPr>
              <a:t>Kompetenzbereiche</a:t>
            </a:r>
            <a:endParaRPr lang="de-DE" sz="3600" b="0" strike="noStrike" spc="-1">
              <a:latin typeface="Arial"/>
            </a:endParaRPr>
          </a:p>
          <a:p>
            <a:pPr marL="743040" lvl="1" indent="-2844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/>
              <a:buChar char="-"/>
            </a:pPr>
            <a:r>
              <a:rPr lang="de-DE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Sachkompetenz</a:t>
            </a:r>
            <a:endParaRPr lang="de-DE" sz="2800" b="0" strike="noStrike" spc="-1">
              <a:latin typeface="Arial"/>
            </a:endParaRPr>
          </a:p>
          <a:p>
            <a:pPr marL="743040" lvl="1" indent="-2844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/>
              <a:buChar char="-"/>
            </a:pPr>
            <a:r>
              <a:rPr lang="de-DE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Methodenkompetenz</a:t>
            </a:r>
            <a:endParaRPr lang="de-DE" sz="2800" b="0" strike="noStrike" spc="-1">
              <a:latin typeface="Arial"/>
            </a:endParaRPr>
          </a:p>
          <a:p>
            <a:pPr marL="743040" lvl="1" indent="-2844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/>
              <a:buChar char="-"/>
            </a:pPr>
            <a:r>
              <a:rPr lang="de-DE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Urteilskompetenz</a:t>
            </a:r>
            <a:endParaRPr lang="de-DE" sz="2800" b="0" strike="noStrike" spc="-1">
              <a:latin typeface="Arial"/>
            </a:endParaRPr>
          </a:p>
          <a:p>
            <a:pPr marL="743040" lvl="1" indent="-2844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/>
              <a:buChar char="-"/>
            </a:pPr>
            <a:r>
              <a:rPr lang="de-DE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Handlungskompetenz</a:t>
            </a:r>
            <a:endParaRPr lang="de-DE" sz="2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lang="de-DE" sz="2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720"/>
              </a:spcBef>
            </a:pPr>
            <a:r>
              <a:rPr lang="de-DE" sz="3600" b="0" strike="noStrike" spc="-1">
                <a:solidFill>
                  <a:srgbClr val="000000"/>
                </a:solidFill>
                <a:latin typeface="Calibri"/>
                <a:ea typeface="DejaVu Sans"/>
              </a:rPr>
              <a:t>Abstraktionsebenen</a:t>
            </a:r>
            <a:endParaRPr lang="de-DE" sz="3600" b="0" strike="noStrike" spc="-1">
              <a:latin typeface="Arial"/>
            </a:endParaRPr>
          </a:p>
          <a:p>
            <a:pPr marL="743040" lvl="1" indent="-284400">
              <a:lnSpc>
                <a:spcPct val="100000"/>
              </a:lnSpc>
              <a:spcBef>
                <a:spcPts val="519"/>
              </a:spcBef>
              <a:buClr>
                <a:srgbClr val="000000"/>
              </a:buClr>
              <a:buFont typeface="Symbol"/>
              <a:buChar char="-"/>
            </a:pPr>
            <a:r>
              <a:rPr lang="de-DE" sz="2600" b="1" strike="noStrike" spc="-1">
                <a:solidFill>
                  <a:srgbClr val="000000"/>
                </a:solidFill>
                <a:latin typeface="Calibri"/>
                <a:ea typeface="DejaVu Sans"/>
              </a:rPr>
              <a:t>1. Ebene: </a:t>
            </a:r>
            <a:r>
              <a:rPr lang="de-DE" sz="2600" b="0" strike="noStrike" spc="-1">
                <a:solidFill>
                  <a:srgbClr val="000000"/>
                </a:solidFill>
                <a:latin typeface="Calibri"/>
                <a:ea typeface="DejaVu Sans"/>
              </a:rPr>
              <a:t>Beschreibungen der Kompetenzbereiche</a:t>
            </a:r>
            <a:endParaRPr lang="de-DE" sz="2600" b="0" strike="noStrike" spc="-1">
              <a:latin typeface="Arial"/>
            </a:endParaRPr>
          </a:p>
          <a:p>
            <a:pPr marL="1143000" lvl="2" indent="-227160">
              <a:lnSpc>
                <a:spcPct val="100000"/>
              </a:lnSpc>
              <a:spcBef>
                <a:spcPts val="519"/>
              </a:spcBef>
              <a:buClr>
                <a:srgbClr val="000000"/>
              </a:buClr>
              <a:buFont typeface="Symbol"/>
              <a:buChar char="-"/>
            </a:pPr>
            <a:r>
              <a:rPr lang="de-DE" sz="2600" b="1" strike="noStrike" spc="-1">
                <a:solidFill>
                  <a:srgbClr val="000000"/>
                </a:solidFill>
                <a:latin typeface="Calibri"/>
                <a:ea typeface="DejaVu Sans"/>
              </a:rPr>
              <a:t>2. Ebene: </a:t>
            </a:r>
            <a:r>
              <a:rPr lang="de-DE" sz="2600" b="0" strike="noStrike" spc="-1">
                <a:solidFill>
                  <a:srgbClr val="000000"/>
                </a:solidFill>
                <a:latin typeface="Calibri"/>
                <a:ea typeface="DejaVu Sans"/>
              </a:rPr>
              <a:t>Übergeordnete Kompetenzen differenziert bis zum Ende der Sek. I</a:t>
            </a:r>
            <a:endParaRPr lang="de-DE" sz="2600" b="0" strike="noStrike" spc="-1">
              <a:latin typeface="Arial"/>
            </a:endParaRPr>
          </a:p>
          <a:p>
            <a:pPr marL="1600200" lvl="3" indent="-227160">
              <a:lnSpc>
                <a:spcPct val="100000"/>
              </a:lnSpc>
              <a:spcBef>
                <a:spcPts val="519"/>
              </a:spcBef>
              <a:buClr>
                <a:srgbClr val="000000"/>
              </a:buClr>
              <a:buFont typeface="Symbol"/>
              <a:buChar char="-"/>
            </a:pPr>
            <a:r>
              <a:rPr lang="de-DE" sz="2600" b="1" strike="noStrike" spc="-1">
                <a:solidFill>
                  <a:srgbClr val="000000"/>
                </a:solidFill>
                <a:latin typeface="Calibri"/>
                <a:ea typeface="DejaVu Sans"/>
              </a:rPr>
              <a:t>3. Ebene: </a:t>
            </a:r>
            <a:r>
              <a:rPr lang="de-DE" sz="2600" b="0" strike="noStrike" spc="-1">
                <a:solidFill>
                  <a:srgbClr val="000000"/>
                </a:solidFill>
                <a:latin typeface="Calibri"/>
                <a:ea typeface="DejaVu Sans"/>
              </a:rPr>
              <a:t>Konkretisierte Kompetenzen zu den einzelnen Inhaltsfeldern</a:t>
            </a:r>
            <a:endParaRPr lang="de-DE" sz="2600" b="0" strike="noStrike" spc="-1">
              <a:latin typeface="Arial"/>
            </a:endParaRPr>
          </a:p>
        </p:txBody>
      </p:sp>
      <p:sp>
        <p:nvSpPr>
          <p:cNvPr id="291" name="CustomShape 4"/>
          <p:cNvSpPr/>
          <p:nvPr/>
        </p:nvSpPr>
        <p:spPr>
          <a:xfrm>
            <a:off x="8100360" y="6356520"/>
            <a:ext cx="585000" cy="363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2DF44AB7-E4EC-44C1-BE50-3E1C83D7236C}" type="slidenum">
              <a:rPr lang="de-DE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t>24</a:t>
            </a:fld>
            <a:endParaRPr lang="de-DE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16483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CustomShape 1"/>
          <p:cNvSpPr/>
          <p:nvPr/>
        </p:nvSpPr>
        <p:spPr>
          <a:xfrm>
            <a:off x="457200" y="1124640"/>
            <a:ext cx="8228160" cy="358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de-DE" sz="3400" b="0" strike="noStrike" spc="-1">
                <a:solidFill>
                  <a:srgbClr val="000000"/>
                </a:solidFill>
                <a:latin typeface="Calibri"/>
                <a:ea typeface="DejaVu Sans"/>
              </a:rPr>
              <a:t>Die wichtigsten Neuerungen</a:t>
            </a:r>
            <a:endParaRPr lang="de-DE" sz="3400" b="0" strike="noStrike" spc="-1">
              <a:latin typeface="Arial"/>
            </a:endParaRPr>
          </a:p>
        </p:txBody>
      </p:sp>
      <p:sp>
        <p:nvSpPr>
          <p:cNvPr id="293" name="CustomShape 2"/>
          <p:cNvSpPr/>
          <p:nvPr/>
        </p:nvSpPr>
        <p:spPr>
          <a:xfrm>
            <a:off x="457200" y="1744560"/>
            <a:ext cx="8228160" cy="42037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spcBef>
                <a:spcPts val="561"/>
              </a:spcBef>
            </a:pPr>
            <a:r>
              <a:rPr lang="de-DE" sz="28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Eigenständiges Fach mit der Bezeichnung: „</a:t>
            </a:r>
            <a:r>
              <a:rPr lang="de-DE" sz="2800" spc="-1" dirty="0" smtClean="0">
                <a:solidFill>
                  <a:srgbClr val="000000"/>
                </a:solidFill>
                <a:latin typeface="Calibri"/>
                <a:ea typeface="DejaVu Sans"/>
              </a:rPr>
              <a:t>Technik</a:t>
            </a:r>
            <a:r>
              <a:rPr lang="de-DE" sz="28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“</a:t>
            </a:r>
            <a:endParaRPr lang="de-DE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r>
              <a:rPr lang="de-DE" sz="2800" spc="-1" dirty="0" smtClean="0">
                <a:solidFill>
                  <a:srgbClr val="000000"/>
                </a:solidFill>
                <a:latin typeface="Calibri"/>
              </a:rPr>
              <a:t>Querliegendes </a:t>
            </a:r>
            <a:r>
              <a:rPr lang="de-DE" sz="2800" spc="-1" dirty="0">
                <a:solidFill>
                  <a:srgbClr val="000000"/>
                </a:solidFill>
                <a:latin typeface="Calibri"/>
              </a:rPr>
              <a:t>Inhaltsfeld: Planen und Herstellen technischer Systeme</a:t>
            </a:r>
          </a:p>
          <a:p>
            <a:pPr>
              <a:lnSpc>
                <a:spcPct val="100000"/>
              </a:lnSpc>
              <a:spcBef>
                <a:spcPts val="561"/>
              </a:spcBef>
            </a:pPr>
            <a:r>
              <a:rPr lang="de-DE" sz="28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Eigenes </a:t>
            </a:r>
            <a:r>
              <a:rPr lang="de-DE" sz="2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Inhaltsfeld </a:t>
            </a:r>
            <a:r>
              <a:rPr lang="de-DE" sz="28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„Digitaltechnik“</a:t>
            </a:r>
            <a:endParaRPr lang="de-DE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r>
              <a:rPr lang="de-DE" sz="2800" spc="-1" dirty="0" smtClean="0">
                <a:solidFill>
                  <a:srgbClr val="000000"/>
                </a:solidFill>
                <a:latin typeface="Calibri"/>
              </a:rPr>
              <a:t>Bezüge </a:t>
            </a:r>
            <a:r>
              <a:rPr lang="de-DE" sz="2800" spc="-1" dirty="0">
                <a:solidFill>
                  <a:srgbClr val="000000"/>
                </a:solidFill>
                <a:latin typeface="Calibri"/>
              </a:rPr>
              <a:t>zum Medienkompetenzrahmen (MKR), zur Berufsorientierung (BO), Verbraucherbildung (VB) und zur Bildung für nachhaltige Entwicklung (BNE)</a:t>
            </a:r>
            <a:endParaRPr lang="de-DE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r>
              <a:rPr lang="de-DE" sz="2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Stundenumfang </a:t>
            </a:r>
            <a:r>
              <a:rPr lang="de-DE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(gem. APO-SI </a:t>
            </a:r>
            <a:r>
              <a:rPr lang="de-DE" sz="20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GS</a:t>
            </a:r>
            <a:r>
              <a:rPr lang="de-DE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): </a:t>
            </a:r>
            <a:r>
              <a:rPr lang="de-DE" sz="2000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de-DE" sz="2400" spc="-1" dirty="0">
                <a:solidFill>
                  <a:srgbClr val="000000"/>
                </a:solidFill>
                <a:latin typeface="Calibri"/>
                <a:ea typeface="DejaVu Sans"/>
              </a:rPr>
              <a:t>4</a:t>
            </a:r>
            <a:r>
              <a:rPr lang="de-DE" sz="2400" spc="-1" dirty="0" smtClean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de-DE" sz="24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Wochenstunden</a:t>
            </a:r>
            <a:endParaRPr lang="de-DE" sz="2400" b="0" strike="noStrike" spc="-1" dirty="0">
              <a:latin typeface="Arial"/>
            </a:endParaRPr>
          </a:p>
        </p:txBody>
      </p:sp>
      <p:sp>
        <p:nvSpPr>
          <p:cNvPr id="295" name="CustomShape 4"/>
          <p:cNvSpPr/>
          <p:nvPr/>
        </p:nvSpPr>
        <p:spPr>
          <a:xfrm>
            <a:off x="8100360" y="6356520"/>
            <a:ext cx="585000" cy="363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49185F20-1A44-4680-A622-A6D6F30246D0}" type="slidenum">
              <a:rPr lang="de-DE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t>25</a:t>
            </a:fld>
            <a:endParaRPr lang="de-DE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19203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CustomShape 1"/>
          <p:cNvSpPr/>
          <p:nvPr/>
        </p:nvSpPr>
        <p:spPr>
          <a:xfrm>
            <a:off x="457200" y="1124640"/>
            <a:ext cx="8228160" cy="358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de-DE" sz="3400" b="0" strike="noStrike" spc="-1">
                <a:solidFill>
                  <a:srgbClr val="000000"/>
                </a:solidFill>
                <a:latin typeface="Calibri"/>
                <a:ea typeface="DejaVu Sans"/>
              </a:rPr>
              <a:t>Aufgaben und Ziele des Faches </a:t>
            </a:r>
            <a:endParaRPr lang="de-DE" sz="3400" b="0" strike="noStrike" spc="-1">
              <a:latin typeface="Arial"/>
            </a:endParaRPr>
          </a:p>
        </p:txBody>
      </p:sp>
      <p:sp>
        <p:nvSpPr>
          <p:cNvPr id="298" name="CustomShape 3"/>
          <p:cNvSpPr/>
          <p:nvPr/>
        </p:nvSpPr>
        <p:spPr>
          <a:xfrm>
            <a:off x="8100360" y="6356520"/>
            <a:ext cx="585000" cy="363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5F0B115B-465E-432F-B698-75063A6B178B}" type="slidenum">
              <a:rPr lang="de-DE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t>26</a:t>
            </a:fld>
            <a:endParaRPr lang="de-DE" sz="1200" b="0" strike="noStrike" spc="-1">
              <a:latin typeface="Arial"/>
            </a:endParaRPr>
          </a:p>
        </p:txBody>
      </p:sp>
      <p:sp>
        <p:nvSpPr>
          <p:cNvPr id="299" name="CustomShape 4"/>
          <p:cNvSpPr/>
          <p:nvPr/>
        </p:nvSpPr>
        <p:spPr>
          <a:xfrm>
            <a:off x="457200" y="1700280"/>
            <a:ext cx="8228160" cy="42037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spcBef>
                <a:spcPts val="561"/>
              </a:spcBef>
            </a:pPr>
            <a:r>
              <a:rPr dirty="0"/>
              <a:t/>
            </a:r>
            <a:br>
              <a:rPr dirty="0"/>
            </a:br>
            <a:r>
              <a:rPr lang="de-DE" sz="2800" b="1" spc="-1" dirty="0" smtClean="0">
                <a:solidFill>
                  <a:srgbClr val="000000"/>
                </a:solidFill>
                <a:latin typeface="Calibri"/>
                <a:ea typeface="DejaVu Sans"/>
              </a:rPr>
              <a:t>Vermittlung einer reflektierten technischen Handlungskompetenz</a:t>
            </a:r>
            <a:endParaRPr lang="de-DE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lang="de-D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2400" b="1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Ziel</a:t>
            </a:r>
            <a:r>
              <a:rPr lang="de-DE" sz="24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de-DE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ist es, die Schülerinnen und Schüler zu befähigen,</a:t>
            </a:r>
            <a:endParaRPr lang="de-DE" sz="2400" b="0" strike="noStrike" spc="-1" dirty="0">
              <a:latin typeface="Arial"/>
            </a:endParaRPr>
          </a:p>
          <a:p>
            <a:pPr marL="743040" lvl="1" indent="-28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–"/>
            </a:pPr>
            <a:r>
              <a:rPr lang="de-DE" sz="2400" spc="-1" dirty="0">
                <a:solidFill>
                  <a:srgbClr val="000000"/>
                </a:solidFill>
                <a:latin typeface="Calibri"/>
                <a:ea typeface="DejaVu Sans"/>
              </a:rPr>
              <a:t>t</a:t>
            </a:r>
            <a:r>
              <a:rPr lang="de-DE" sz="24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echnische Herausforderungen selbstständig, kooperativ und zielorientiert zu lösen,</a:t>
            </a:r>
            <a:endParaRPr lang="de-DE" sz="2400" b="0" strike="noStrike" spc="-1" dirty="0">
              <a:latin typeface="Arial"/>
            </a:endParaRPr>
          </a:p>
          <a:p>
            <a:pPr marL="743040" lvl="1" indent="-28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–"/>
            </a:pPr>
            <a:r>
              <a:rPr lang="de-DE" sz="2400" spc="-1" dirty="0">
                <a:solidFill>
                  <a:srgbClr val="000000"/>
                </a:solidFill>
                <a:latin typeface="Calibri"/>
                <a:ea typeface="DejaVu Sans"/>
              </a:rPr>
              <a:t>g</a:t>
            </a:r>
            <a:r>
              <a:rPr lang="de-DE" sz="24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efundenen Lösungen zu bewerten und weiterzuentwickeln,</a:t>
            </a:r>
            <a:endParaRPr lang="de-DE" sz="2400" b="0" strike="noStrike" spc="-1" dirty="0">
              <a:latin typeface="Arial"/>
            </a:endParaRPr>
          </a:p>
          <a:p>
            <a:pPr marL="743040" lvl="1" indent="-28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–"/>
            </a:pPr>
            <a:r>
              <a:rPr lang="de-DE" sz="24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Ihre Umwelt im privaten, beruflichen und öffentlichen Leben zielorientiert verändern und gestalten zu können.</a:t>
            </a:r>
            <a:endParaRPr lang="de-DE" sz="24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71058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CustomShape 1"/>
          <p:cNvSpPr/>
          <p:nvPr/>
        </p:nvSpPr>
        <p:spPr>
          <a:xfrm>
            <a:off x="457200" y="1125360"/>
            <a:ext cx="8228160" cy="430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77500" lnSpcReduction="20000"/>
          </a:bodyPr>
          <a:lstStyle/>
          <a:p>
            <a:pPr>
              <a:lnSpc>
                <a:spcPct val="100000"/>
              </a:lnSpc>
            </a:pPr>
            <a:r>
              <a:rPr lang="de-DE" sz="3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Strukturmerkmale des KLP </a:t>
            </a:r>
            <a:r>
              <a:rPr lang="de-DE" sz="34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Technik</a:t>
            </a:r>
            <a:endParaRPr lang="de-DE" sz="3400" b="0" strike="noStrike" spc="-1" dirty="0">
              <a:latin typeface="Arial"/>
            </a:endParaRPr>
          </a:p>
        </p:txBody>
      </p:sp>
      <p:sp>
        <p:nvSpPr>
          <p:cNvPr id="303" name="CustomShape 4"/>
          <p:cNvSpPr/>
          <p:nvPr/>
        </p:nvSpPr>
        <p:spPr>
          <a:xfrm>
            <a:off x="8101080" y="6356520"/>
            <a:ext cx="584280" cy="363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F5236861-CCBA-421F-B85C-B0CA4A01DEB3}" type="slidenum">
              <a:rPr lang="de-DE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t>27</a:t>
            </a:fld>
            <a:endParaRPr lang="de-DE" sz="1200" b="0" strike="noStrike" spc="-1">
              <a:latin typeface="Arial"/>
            </a:endParaRPr>
          </a:p>
        </p:txBody>
      </p:sp>
      <p:sp>
        <p:nvSpPr>
          <p:cNvPr id="304" name="CustomShape 5"/>
          <p:cNvSpPr/>
          <p:nvPr/>
        </p:nvSpPr>
        <p:spPr>
          <a:xfrm>
            <a:off x="457200" y="1916832"/>
            <a:ext cx="8250840" cy="360026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spcBef>
                <a:spcPts val="641"/>
              </a:spcBef>
            </a:pPr>
            <a:r>
              <a:rPr lang="de-DE" sz="3200" spc="-1" dirty="0">
                <a:solidFill>
                  <a:srgbClr val="000000"/>
                </a:solidFill>
                <a:latin typeface="Calibri"/>
                <a:ea typeface="DejaVu Sans"/>
              </a:rPr>
              <a:t>5</a:t>
            </a:r>
            <a:r>
              <a:rPr lang="de-DE" sz="32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 Inhaltsfelder</a:t>
            </a:r>
          </a:p>
          <a:p>
            <a:pPr indent="-341640"/>
            <a:endParaRPr lang="de-DE" sz="2800" b="0" strike="noStrike" spc="-1" dirty="0" smtClean="0">
              <a:solidFill>
                <a:srgbClr val="000000"/>
              </a:solidFill>
              <a:ea typeface="DejaVu Sans"/>
            </a:endParaRPr>
          </a:p>
          <a:p>
            <a:pPr indent="-341640"/>
            <a:r>
              <a:rPr lang="de-DE" sz="2800" b="0" strike="noStrike" spc="-1" dirty="0" smtClean="0">
                <a:solidFill>
                  <a:srgbClr val="000000"/>
                </a:solidFill>
                <a:ea typeface="DejaVu Sans"/>
              </a:rPr>
              <a:t>Inhaltsfelder </a:t>
            </a:r>
            <a:r>
              <a:rPr lang="de-DE" sz="2800" b="0" strike="noStrike" spc="-1" dirty="0">
                <a:solidFill>
                  <a:srgbClr val="000000"/>
                </a:solidFill>
                <a:ea typeface="DejaVu Sans"/>
              </a:rPr>
              <a:t>stellen keine Unterrichtsvorhaben dar. </a:t>
            </a:r>
            <a:endParaRPr lang="de-DE" sz="2800" b="0" strike="noStrike" spc="-1" dirty="0"/>
          </a:p>
          <a:p>
            <a:pPr indent="-341640"/>
            <a:r>
              <a:rPr lang="de-DE" sz="2800" b="0" strike="noStrike" spc="-1" dirty="0">
                <a:solidFill>
                  <a:srgbClr val="000000"/>
                </a:solidFill>
                <a:ea typeface="DejaVu Sans"/>
              </a:rPr>
              <a:t>Über Unterrichtsvorhaben lässt sich eine Verknüpfung </a:t>
            </a:r>
            <a:endParaRPr lang="de-DE" sz="2800" b="0" strike="noStrike" spc="-1" dirty="0"/>
          </a:p>
          <a:p>
            <a:pPr indent="1588"/>
            <a:r>
              <a:rPr lang="de-DE" sz="2800" b="0" strike="noStrike" spc="-1" dirty="0">
                <a:solidFill>
                  <a:srgbClr val="000000"/>
                </a:solidFill>
                <a:ea typeface="DejaVu Sans"/>
              </a:rPr>
              <a:t>von Inhaltsfeldern </a:t>
            </a:r>
            <a:r>
              <a:rPr lang="de-DE" sz="2800" b="0" strike="noStrike" spc="-1" dirty="0" smtClean="0">
                <a:solidFill>
                  <a:srgbClr val="000000"/>
                </a:solidFill>
                <a:ea typeface="DejaVu Sans"/>
              </a:rPr>
              <a:t>realisieren. Die im Inhaltsfeld 2 durchlaufenen Phasen von Konstruktionsprozessen werden mit Schwerpunkten aus den Inhaltsfeldern 3, 4  </a:t>
            </a:r>
            <a:r>
              <a:rPr lang="de-DE" sz="2800" spc="-1" dirty="0" smtClean="0">
                <a:solidFill>
                  <a:srgbClr val="000000"/>
                </a:solidFill>
                <a:ea typeface="DejaVu Sans"/>
              </a:rPr>
              <a:t>oder 5 kombiniert.</a:t>
            </a:r>
            <a:endParaRPr lang="de-DE" sz="2800" b="0" strike="noStrike" spc="-1" dirty="0">
              <a:solidFill>
                <a:srgbClr val="FF0000"/>
              </a:solidFill>
            </a:endParaRPr>
          </a:p>
        </p:txBody>
      </p:sp>
      <p:sp>
        <p:nvSpPr>
          <p:cNvPr id="306" name="CustomShape 7"/>
          <p:cNvSpPr/>
          <p:nvPr/>
        </p:nvSpPr>
        <p:spPr>
          <a:xfrm>
            <a:off x="8100360" y="6356520"/>
            <a:ext cx="585000" cy="363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E839E26B-D841-40B8-932B-476D96581C14}" type="slidenum">
              <a:rPr lang="de-DE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t>27</a:t>
            </a:fld>
            <a:endParaRPr lang="de-DE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90762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CustomShape 1"/>
          <p:cNvSpPr/>
          <p:nvPr/>
        </p:nvSpPr>
        <p:spPr>
          <a:xfrm>
            <a:off x="457200" y="1125360"/>
            <a:ext cx="8239320" cy="456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de-DE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Strukturmerkmale des KLP Wirtschaft und Arbeitswelt</a:t>
            </a:r>
            <a:endParaRPr lang="de-DE" sz="2800" b="0" strike="noStrike" spc="-1">
              <a:latin typeface="Arial"/>
            </a:endParaRPr>
          </a:p>
        </p:txBody>
      </p:sp>
      <p:sp>
        <p:nvSpPr>
          <p:cNvPr id="310" name="CustomShape 4"/>
          <p:cNvSpPr/>
          <p:nvPr/>
        </p:nvSpPr>
        <p:spPr>
          <a:xfrm>
            <a:off x="8101080" y="6356520"/>
            <a:ext cx="584280" cy="363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ACFEC439-7260-42F9-998E-E392F96208A7}" type="slidenum">
              <a:rPr lang="de-DE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t>28</a:t>
            </a:fld>
            <a:endParaRPr lang="de-DE" sz="1200" b="0" strike="noStrike" spc="-1">
              <a:latin typeface="Arial"/>
            </a:endParaRPr>
          </a:p>
        </p:txBody>
      </p:sp>
      <p:sp>
        <p:nvSpPr>
          <p:cNvPr id="311" name="CustomShape 5"/>
          <p:cNvSpPr/>
          <p:nvPr/>
        </p:nvSpPr>
        <p:spPr>
          <a:xfrm>
            <a:off x="468360" y="1700280"/>
            <a:ext cx="8228160" cy="42037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endParaRPr lang="de-DE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de-DE" sz="1800" b="0" strike="noStrike" spc="-1">
              <a:latin typeface="Arial"/>
            </a:endParaRPr>
          </a:p>
        </p:txBody>
      </p:sp>
      <p:graphicFrame>
        <p:nvGraphicFramePr>
          <p:cNvPr id="312" name="Table 6"/>
          <p:cNvGraphicFramePr/>
          <p:nvPr/>
        </p:nvGraphicFramePr>
        <p:xfrm>
          <a:off x="539640" y="2034720"/>
          <a:ext cx="8064720" cy="3608640"/>
        </p:xfrm>
        <a:graphic>
          <a:graphicData uri="http://schemas.openxmlformats.org/drawingml/2006/table">
            <a:tbl>
              <a:tblPr/>
              <a:tblGrid>
                <a:gridCol w="40323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32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086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28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Inhaltsfelder</a:t>
                      </a:r>
                      <a:endParaRPr lang="de-DE" sz="2800" b="0" strike="noStrike" spc="-1">
                        <a:latin typeface="Arial"/>
                      </a:endParaRPr>
                    </a:p>
                    <a:p>
                      <a:pPr marL="343080" indent="-34164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Arial"/>
                        <a:buChar char="•"/>
                      </a:pPr>
                      <a:r>
                        <a:rPr lang="de-DE" sz="22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Inhaltsfeldbeschreibungen</a:t>
                      </a:r>
                      <a:endParaRPr lang="de-DE" sz="2200" b="0" strike="noStrike" spc="-1">
                        <a:latin typeface="Arial"/>
                      </a:endParaRPr>
                    </a:p>
                    <a:p>
                      <a:pPr marL="343080" indent="-34164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Arial"/>
                        <a:buChar char="•"/>
                      </a:pPr>
                      <a:r>
                        <a:rPr lang="de-DE" sz="22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Inhaltliche Schwerpunkte zu den IF</a:t>
                      </a:r>
                      <a:endParaRPr lang="de-DE" sz="22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de-DE" sz="22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28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Kompetenzen</a:t>
                      </a:r>
                      <a:endParaRPr lang="de-DE" sz="2800" b="0" strike="noStrike" spc="-1">
                        <a:latin typeface="Arial"/>
                      </a:endParaRPr>
                    </a:p>
                    <a:p>
                      <a:pPr marL="343080" indent="-34164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Arial"/>
                        <a:buChar char="•"/>
                      </a:pPr>
                      <a:r>
                        <a:rPr lang="de-DE" sz="22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Beschreibungen der Kompetenzbereiche</a:t>
                      </a:r>
                      <a:endParaRPr lang="de-DE" sz="2200" b="0" strike="noStrike" spc="-1">
                        <a:latin typeface="Arial"/>
                      </a:endParaRPr>
                    </a:p>
                    <a:p>
                      <a:pPr marL="343080" indent="-34164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Arial"/>
                        <a:buChar char="•"/>
                      </a:pPr>
                      <a:r>
                        <a:rPr lang="de-DE" sz="22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Übergeordnete Kompetenzerwartungen</a:t>
                      </a:r>
                      <a:endParaRPr lang="de-DE" sz="2200" b="0" strike="noStrike" spc="-1">
                        <a:latin typeface="Arial"/>
                      </a:endParaRPr>
                    </a:p>
                    <a:p>
                      <a:pPr marL="343080" indent="-34164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Arial"/>
                        <a:buChar char="•"/>
                      </a:pPr>
                      <a:r>
                        <a:rPr lang="de-DE" sz="22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Konkretisierte Kompetenzerwartungen zu den IF im Bereich der Sach- und Urteilskompetenz</a:t>
                      </a:r>
                      <a:endParaRPr lang="de-DE" sz="22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14" name="CustomShape 8"/>
          <p:cNvSpPr/>
          <p:nvPr/>
        </p:nvSpPr>
        <p:spPr>
          <a:xfrm>
            <a:off x="8100360" y="6356520"/>
            <a:ext cx="585000" cy="363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892FA9D4-EC03-450E-993C-565E094EAFFE}" type="slidenum">
              <a:rPr lang="de-DE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t>28</a:t>
            </a:fld>
            <a:endParaRPr lang="de-DE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22334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CustomShape 1"/>
          <p:cNvSpPr/>
          <p:nvPr/>
        </p:nvSpPr>
        <p:spPr>
          <a:xfrm>
            <a:off x="457200" y="1124640"/>
            <a:ext cx="8228160" cy="358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de-DE" sz="3400" b="0" strike="noStrike" spc="-1">
                <a:solidFill>
                  <a:srgbClr val="000000"/>
                </a:solidFill>
                <a:latin typeface="Calibri"/>
                <a:ea typeface="DejaVu Sans"/>
              </a:rPr>
              <a:t>Stärkung der Fachlichkeit</a:t>
            </a:r>
            <a:endParaRPr lang="de-DE" sz="3400" b="0" strike="noStrike" spc="-1">
              <a:latin typeface="Arial"/>
            </a:endParaRPr>
          </a:p>
        </p:txBody>
      </p:sp>
      <p:sp>
        <p:nvSpPr>
          <p:cNvPr id="316" name="CustomShape 2"/>
          <p:cNvSpPr/>
          <p:nvPr/>
        </p:nvSpPr>
        <p:spPr>
          <a:xfrm>
            <a:off x="457200" y="1700640"/>
            <a:ext cx="8228160" cy="42037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spcBef>
                <a:spcPts val="561"/>
              </a:spcBef>
            </a:pPr>
            <a:r>
              <a:rPr lang="de-DE" sz="2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Leitendes Prinzip für die Konzeption aller Inhaltsfelder</a:t>
            </a:r>
            <a:endParaRPr lang="de-DE" sz="2800" b="0" strike="noStrike" spc="-1" dirty="0">
              <a:latin typeface="Arial"/>
            </a:endParaRPr>
          </a:p>
          <a:p>
            <a:pPr marL="743040" lvl="1" indent="-284400">
              <a:lnSpc>
                <a:spcPct val="100000"/>
              </a:lnSpc>
              <a:spcBef>
                <a:spcPts val="439"/>
              </a:spcBef>
              <a:buClr>
                <a:srgbClr val="000000"/>
              </a:buClr>
              <a:buFont typeface="Arial"/>
              <a:buChar char="–"/>
            </a:pPr>
            <a:r>
              <a:rPr lang="de-DE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Präzisere Beschreibung der Inhaltsfelder</a:t>
            </a:r>
            <a:endParaRPr lang="de-DE" sz="2200" b="0" strike="noStrike" spc="-1" dirty="0">
              <a:latin typeface="Arial"/>
            </a:endParaRPr>
          </a:p>
          <a:p>
            <a:pPr marL="743040" lvl="1" indent="-284400">
              <a:lnSpc>
                <a:spcPct val="100000"/>
              </a:lnSpc>
              <a:spcBef>
                <a:spcPts val="439"/>
              </a:spcBef>
              <a:buClr>
                <a:srgbClr val="000000"/>
              </a:buClr>
              <a:buFont typeface="Arial"/>
              <a:buChar char="–"/>
            </a:pPr>
            <a:r>
              <a:rPr lang="de-DE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Stärkere Konkretion von fachlichen Schwerpunkten</a:t>
            </a:r>
            <a:endParaRPr lang="de-DE" sz="2200" b="0" strike="noStrike" spc="-1" dirty="0">
              <a:latin typeface="Arial"/>
            </a:endParaRPr>
          </a:p>
          <a:p>
            <a:pPr marL="743040" lvl="1" indent="-284400">
              <a:lnSpc>
                <a:spcPct val="100000"/>
              </a:lnSpc>
              <a:spcBef>
                <a:spcPts val="439"/>
              </a:spcBef>
              <a:buClr>
                <a:srgbClr val="000000"/>
              </a:buClr>
              <a:buFont typeface="Arial"/>
              <a:buChar char="–"/>
            </a:pPr>
            <a:r>
              <a:rPr lang="de-DE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Beschreibung fachlicher Prozesse durch konkretisierte Kompetenzerwartungen</a:t>
            </a:r>
            <a:endParaRPr lang="de-DE" sz="22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endParaRPr lang="de-DE" sz="22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r>
              <a:rPr lang="de-DE" sz="2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Veranschaulichung am Inhaltsfeld 1: </a:t>
            </a:r>
            <a:r>
              <a:rPr lang="de-DE" sz="28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Sicherheit am Arbeitsplatz</a:t>
            </a:r>
            <a:endParaRPr lang="de-DE" sz="2800" b="0" strike="noStrike" spc="-1" dirty="0">
              <a:solidFill>
                <a:srgbClr val="FF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endParaRPr lang="de-DE" sz="2800" b="0" strike="noStrike" spc="-1" dirty="0">
              <a:latin typeface="Arial"/>
            </a:endParaRPr>
          </a:p>
        </p:txBody>
      </p:sp>
      <p:sp>
        <p:nvSpPr>
          <p:cNvPr id="318" name="CustomShape 4"/>
          <p:cNvSpPr/>
          <p:nvPr/>
        </p:nvSpPr>
        <p:spPr>
          <a:xfrm>
            <a:off x="8100360" y="6356520"/>
            <a:ext cx="585000" cy="363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5554D1FB-4F60-469F-AADE-B81C17E242D7}" type="slidenum">
              <a:rPr lang="de-DE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t>29</a:t>
            </a:fld>
            <a:endParaRPr lang="de-DE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24900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1844824"/>
            <a:ext cx="8147248" cy="3816424"/>
          </a:xfrm>
        </p:spPr>
        <p:txBody>
          <a:bodyPr anchor="ctr" anchorCtr="0">
            <a:noAutofit/>
          </a:bodyPr>
          <a:lstStyle/>
          <a:p>
            <a:pPr algn="ctr"/>
            <a:r>
              <a:rPr lang="de-DE" sz="3200" b="0" dirty="0" smtClean="0">
                <a:solidFill>
                  <a:srgbClr val="0070C0"/>
                </a:solidFill>
              </a:rPr>
              <a:t/>
            </a:r>
            <a:br>
              <a:rPr lang="de-DE" sz="3200" b="0" dirty="0" smtClean="0">
                <a:solidFill>
                  <a:srgbClr val="0070C0"/>
                </a:solidFill>
              </a:rPr>
            </a:br>
            <a:r>
              <a:rPr lang="de-DE" sz="3600" b="0" dirty="0" smtClean="0">
                <a:solidFill>
                  <a:srgbClr val="0070C0"/>
                </a:solidFill>
                <a:latin typeface="+mn-lt"/>
              </a:rPr>
              <a:t>1. Merkmale </a:t>
            </a:r>
            <a:r>
              <a:rPr lang="de-DE" sz="3600" b="0" dirty="0">
                <a:solidFill>
                  <a:srgbClr val="0070C0"/>
                </a:solidFill>
                <a:latin typeface="+mn-lt"/>
              </a:rPr>
              <a:t>der neuen Kernlehrpläne</a:t>
            </a:r>
            <a:br>
              <a:rPr lang="de-DE" sz="3600" b="0" dirty="0">
                <a:solidFill>
                  <a:srgbClr val="0070C0"/>
                </a:solidFill>
                <a:latin typeface="+mn-lt"/>
              </a:rPr>
            </a:br>
            <a:r>
              <a:rPr lang="de-DE" sz="3200" b="0" dirty="0" smtClean="0">
                <a:solidFill>
                  <a:srgbClr val="0070C0"/>
                </a:solidFill>
              </a:rPr>
              <a:t/>
            </a:r>
            <a:br>
              <a:rPr lang="de-DE" sz="3200" b="0" dirty="0" smtClean="0">
                <a:solidFill>
                  <a:srgbClr val="0070C0"/>
                </a:solidFill>
              </a:rPr>
            </a:br>
            <a:endParaRPr lang="de-DE" sz="3200" b="0" dirty="0">
              <a:solidFill>
                <a:srgbClr val="0070C0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3349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CustomShape 1"/>
          <p:cNvSpPr/>
          <p:nvPr/>
        </p:nvSpPr>
        <p:spPr>
          <a:xfrm>
            <a:off x="457200" y="1124640"/>
            <a:ext cx="8228160" cy="358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de-DE" sz="3400" b="0" strike="noStrike" spc="-1">
                <a:solidFill>
                  <a:srgbClr val="000000"/>
                </a:solidFill>
                <a:latin typeface="Calibri"/>
                <a:ea typeface="DejaVu Sans"/>
              </a:rPr>
              <a:t> Stärkung der Fachlichkeit</a:t>
            </a:r>
            <a:endParaRPr lang="de-DE" sz="3400" b="0" strike="noStrike" spc="-1">
              <a:latin typeface="Arial"/>
            </a:endParaRPr>
          </a:p>
        </p:txBody>
      </p:sp>
      <p:sp>
        <p:nvSpPr>
          <p:cNvPr id="320" name="CustomShape 2"/>
          <p:cNvSpPr/>
          <p:nvPr/>
        </p:nvSpPr>
        <p:spPr>
          <a:xfrm>
            <a:off x="457200" y="1700280"/>
            <a:ext cx="8228160" cy="42037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100000"/>
              </a:lnSpc>
              <a:spcBef>
                <a:spcPts val="561"/>
              </a:spcBef>
            </a:pPr>
            <a:r>
              <a:rPr lang="de-DE" sz="2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Präzisere Beschreibung der Inhaltsfelder</a:t>
            </a:r>
            <a:endParaRPr lang="de-DE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endParaRPr lang="de-DE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r>
              <a:rPr lang="de-DE" sz="2400" b="0" u="sng" strike="noStrike" spc="-1" dirty="0">
                <a:solidFill>
                  <a:srgbClr val="000000"/>
                </a:solidFill>
                <a:uFillTx/>
                <a:latin typeface="Calibri"/>
                <a:ea typeface="DejaVu Sans"/>
              </a:rPr>
              <a:t>IF 1: </a:t>
            </a:r>
            <a:r>
              <a:rPr lang="de-DE" sz="2400" b="0" u="sng" strike="noStrike" spc="-1" dirty="0" smtClean="0">
                <a:solidFill>
                  <a:srgbClr val="000000"/>
                </a:solidFill>
                <a:uFillTx/>
                <a:latin typeface="Calibri"/>
                <a:ea typeface="DejaVu Sans"/>
              </a:rPr>
              <a:t>Sicherheit am Arbeitsplatz</a:t>
            </a:r>
            <a:endParaRPr lang="de-DE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r>
              <a:rPr lang="de-DE" sz="2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[…] </a:t>
            </a:r>
            <a:r>
              <a:rPr lang="de-DE" sz="2800" b="1" spc="-1" dirty="0" smtClean="0">
                <a:solidFill>
                  <a:srgbClr val="000000"/>
                </a:solidFill>
                <a:latin typeface="Calibri"/>
                <a:ea typeface="DejaVu Sans"/>
              </a:rPr>
              <a:t>Arbeitssicherheit und Arbeitsgesundheit. </a:t>
            </a:r>
            <a:r>
              <a:rPr lang="de-DE" sz="2800" spc="-1" dirty="0" smtClean="0">
                <a:solidFill>
                  <a:srgbClr val="000000"/>
                </a:solidFill>
                <a:latin typeface="Calibri"/>
                <a:ea typeface="DejaVu Sans"/>
              </a:rPr>
              <a:t>Schwerpunkt hierbei sind Gesundheits- und Sicherheitsaspekte bei verschiedenen Fertigungstechniken, bei der Auswahl und dem Einsatz von Maschinen und Werkzeugen sowie von Werk- und Gefahrstoffen.</a:t>
            </a:r>
            <a:r>
              <a:rPr lang="de-DE" sz="28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[…] </a:t>
            </a:r>
            <a:r>
              <a:rPr lang="de-DE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(KLP </a:t>
            </a:r>
            <a:r>
              <a:rPr lang="de-DE" sz="20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Technik, </a:t>
            </a:r>
            <a:r>
              <a:rPr lang="de-DE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Kap. 2.1)</a:t>
            </a:r>
            <a:endParaRPr lang="de-DE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endParaRPr lang="de-DE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endParaRPr lang="de-DE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endParaRPr lang="de-DE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endParaRPr lang="de-DE" sz="2000" b="0" strike="noStrike" spc="-1" dirty="0">
              <a:latin typeface="Arial"/>
            </a:endParaRPr>
          </a:p>
        </p:txBody>
      </p:sp>
      <p:sp>
        <p:nvSpPr>
          <p:cNvPr id="322" name="CustomShape 4"/>
          <p:cNvSpPr/>
          <p:nvPr/>
        </p:nvSpPr>
        <p:spPr>
          <a:xfrm>
            <a:off x="8100360" y="6356520"/>
            <a:ext cx="585000" cy="363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FC941A43-8D35-4ACF-8B01-F689A9ADBF4C}" type="slidenum">
              <a:rPr lang="de-DE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t>30</a:t>
            </a:fld>
            <a:endParaRPr lang="de-DE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2858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CustomShape 1"/>
          <p:cNvSpPr/>
          <p:nvPr/>
        </p:nvSpPr>
        <p:spPr>
          <a:xfrm>
            <a:off x="457200" y="1124640"/>
            <a:ext cx="8228160" cy="358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de-DE" sz="3400" b="0" strike="noStrike" spc="-1">
                <a:solidFill>
                  <a:srgbClr val="000000"/>
                </a:solidFill>
                <a:latin typeface="Calibri"/>
                <a:ea typeface="DejaVu Sans"/>
              </a:rPr>
              <a:t> Stärkung der Fachlichkeit</a:t>
            </a:r>
            <a:endParaRPr lang="de-DE" sz="3400" b="0" strike="noStrike" spc="-1">
              <a:latin typeface="Arial"/>
            </a:endParaRPr>
          </a:p>
        </p:txBody>
      </p:sp>
      <p:sp>
        <p:nvSpPr>
          <p:cNvPr id="324" name="CustomShape 2"/>
          <p:cNvSpPr/>
          <p:nvPr/>
        </p:nvSpPr>
        <p:spPr>
          <a:xfrm>
            <a:off x="457200" y="1700280"/>
            <a:ext cx="8228160" cy="42037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100000"/>
              </a:lnSpc>
              <a:spcBef>
                <a:spcPts val="561"/>
              </a:spcBef>
            </a:pPr>
            <a:r>
              <a:rPr lang="de-DE" sz="2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Stärkere Konkretion von fachlichen Schwerpunkten</a:t>
            </a:r>
            <a:endParaRPr lang="de-DE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lang="de-DE" sz="2800" b="0" strike="noStrike" spc="-1" dirty="0">
              <a:latin typeface="Arial"/>
            </a:endParaRPr>
          </a:p>
          <a:p>
            <a:pPr marL="343080" indent="-3416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/>
              <a:buChar char="-"/>
            </a:pPr>
            <a:r>
              <a:rPr lang="de-DE" sz="2800" spc="-1" dirty="0" smtClean="0">
                <a:solidFill>
                  <a:srgbClr val="000000"/>
                </a:solidFill>
                <a:latin typeface="Calibri"/>
              </a:rPr>
              <a:t>Arbeitssicherheit </a:t>
            </a:r>
            <a:r>
              <a:rPr lang="de-DE" sz="2800" spc="-1" dirty="0">
                <a:solidFill>
                  <a:srgbClr val="000000"/>
                </a:solidFill>
                <a:latin typeface="Calibri"/>
              </a:rPr>
              <a:t>und Gesundheitsschutz</a:t>
            </a:r>
          </a:p>
          <a:p>
            <a:pPr marL="343080" indent="-3416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/>
              <a:buChar char="-"/>
            </a:pPr>
            <a:r>
              <a:rPr lang="de-DE" sz="2800" spc="-1" dirty="0" smtClean="0">
                <a:solidFill>
                  <a:srgbClr val="000000"/>
                </a:solidFill>
                <a:latin typeface="Calibri"/>
              </a:rPr>
              <a:t>Werkstoffe</a:t>
            </a:r>
            <a:r>
              <a:rPr lang="de-DE" sz="2800" spc="-1" dirty="0">
                <a:solidFill>
                  <a:srgbClr val="000000"/>
                </a:solidFill>
                <a:latin typeface="Calibri"/>
              </a:rPr>
              <a:t>, Werkzeuge und Fertigungsverfahren</a:t>
            </a:r>
          </a:p>
          <a:p>
            <a:pPr marL="343080" indent="-3416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/>
              <a:buChar char="-"/>
            </a:pPr>
            <a:r>
              <a:rPr lang="de-DE" sz="2800" spc="-1" dirty="0" smtClean="0">
                <a:solidFill>
                  <a:srgbClr val="000000"/>
                </a:solidFill>
                <a:latin typeface="Calibri"/>
              </a:rPr>
              <a:t>Technische </a:t>
            </a:r>
            <a:r>
              <a:rPr lang="de-DE" sz="2800" spc="-1" dirty="0">
                <a:solidFill>
                  <a:srgbClr val="000000"/>
                </a:solidFill>
                <a:latin typeface="Calibri"/>
              </a:rPr>
              <a:t>Kommunikationsmittel</a:t>
            </a:r>
          </a:p>
          <a:p>
            <a:pPr marL="343080" indent="-3416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/>
              <a:buChar char="-"/>
            </a:pPr>
            <a:r>
              <a:rPr lang="de-DE" sz="2800" spc="-1" dirty="0" smtClean="0">
                <a:solidFill>
                  <a:srgbClr val="000000"/>
                </a:solidFill>
                <a:latin typeface="Calibri"/>
              </a:rPr>
              <a:t>Arbeitsplanung </a:t>
            </a:r>
            <a:r>
              <a:rPr lang="de-DE" sz="2800" spc="-1" dirty="0">
                <a:solidFill>
                  <a:srgbClr val="000000"/>
                </a:solidFill>
                <a:latin typeface="Calibri"/>
              </a:rPr>
              <a:t>und -organisation </a:t>
            </a:r>
            <a:r>
              <a:rPr lang="de-DE" sz="20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(</a:t>
            </a:r>
            <a:r>
              <a:rPr lang="de-DE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KLP </a:t>
            </a:r>
            <a:r>
              <a:rPr lang="de-DE" sz="20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Technik, </a:t>
            </a:r>
            <a:r>
              <a:rPr lang="de-DE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Kap. 2.2, IF 1)</a:t>
            </a:r>
            <a:endParaRPr lang="de-DE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lang="de-DE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lang="de-DE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endParaRPr lang="de-DE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endParaRPr lang="de-DE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endParaRPr lang="de-DE" sz="2000" b="0" strike="noStrike" spc="-1" dirty="0">
              <a:latin typeface="Arial"/>
            </a:endParaRPr>
          </a:p>
        </p:txBody>
      </p:sp>
      <p:sp>
        <p:nvSpPr>
          <p:cNvPr id="326" name="CustomShape 4"/>
          <p:cNvSpPr/>
          <p:nvPr/>
        </p:nvSpPr>
        <p:spPr>
          <a:xfrm>
            <a:off x="8100360" y="6356520"/>
            <a:ext cx="585000" cy="363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98D809DE-DB14-4FCC-BB4B-2B602364395E}" type="slidenum">
              <a:rPr lang="de-DE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t>31</a:t>
            </a:fld>
            <a:endParaRPr lang="de-DE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75005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CustomShape 1"/>
          <p:cNvSpPr/>
          <p:nvPr/>
        </p:nvSpPr>
        <p:spPr>
          <a:xfrm>
            <a:off x="457200" y="1124640"/>
            <a:ext cx="8228160" cy="358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de-DE" sz="3400" b="0" strike="noStrike" spc="-1">
                <a:solidFill>
                  <a:srgbClr val="000000"/>
                </a:solidFill>
                <a:latin typeface="Calibri"/>
                <a:ea typeface="DejaVu Sans"/>
              </a:rPr>
              <a:t> Stärkung der Fachlichkeit</a:t>
            </a:r>
            <a:endParaRPr lang="de-DE" sz="3400" b="0" strike="noStrike" spc="-1">
              <a:latin typeface="Arial"/>
            </a:endParaRPr>
          </a:p>
        </p:txBody>
      </p:sp>
      <p:sp>
        <p:nvSpPr>
          <p:cNvPr id="328" name="CustomShape 2"/>
          <p:cNvSpPr/>
          <p:nvPr/>
        </p:nvSpPr>
        <p:spPr>
          <a:xfrm>
            <a:off x="457200" y="1700280"/>
            <a:ext cx="8228160" cy="42476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59000" lnSpcReduction="20000"/>
          </a:bodyPr>
          <a:lstStyle/>
          <a:p>
            <a:pPr>
              <a:lnSpc>
                <a:spcPct val="100000"/>
              </a:lnSpc>
              <a:spcBef>
                <a:spcPts val="581"/>
              </a:spcBef>
            </a:pPr>
            <a:r>
              <a:rPr lang="de-DE" sz="29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Beschreibung fachlicher Prozesse durch konkretisierte Kompetenzerwartungen</a:t>
            </a:r>
            <a:endParaRPr lang="de-DE" sz="29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581"/>
              </a:spcBef>
            </a:pPr>
            <a:endParaRPr lang="de-DE" sz="29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581"/>
              </a:spcBef>
            </a:pPr>
            <a:r>
              <a:rPr lang="de-DE" sz="29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Sachkompetenz</a:t>
            </a:r>
            <a:endParaRPr lang="de-DE" sz="29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581"/>
              </a:spcBef>
            </a:pPr>
            <a:r>
              <a:rPr lang="de-DE" sz="29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Die Schülerinnen und Schüler</a:t>
            </a:r>
            <a:endParaRPr lang="de-DE" sz="2900" b="0" strike="noStrike" spc="-1" dirty="0">
              <a:latin typeface="Arial"/>
            </a:endParaRPr>
          </a:p>
          <a:p>
            <a:pPr marL="343080" indent="-3416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-"/>
            </a:pPr>
            <a:r>
              <a:rPr lang="de-DE" sz="2800" spc="-1" dirty="0" smtClean="0">
                <a:solidFill>
                  <a:srgbClr val="000000"/>
                </a:solidFill>
                <a:latin typeface="Calibri"/>
              </a:rPr>
              <a:t>erklären </a:t>
            </a:r>
            <a:r>
              <a:rPr lang="de-DE" sz="2800" spc="-1" dirty="0">
                <a:solidFill>
                  <a:srgbClr val="000000"/>
                </a:solidFill>
                <a:latin typeface="Calibri"/>
              </a:rPr>
              <a:t>sicherheitsrelevante Aspekte an Arbeitsplätzen und in Technikräumen</a:t>
            </a:r>
            <a:r>
              <a:rPr lang="de-DE" sz="2800" spc="-1" dirty="0" smtClean="0">
                <a:solidFill>
                  <a:srgbClr val="000000"/>
                </a:solidFill>
                <a:latin typeface="Calibri"/>
              </a:rPr>
              <a:t>,</a:t>
            </a:r>
            <a:endParaRPr lang="de-DE" sz="2800" spc="-1" dirty="0">
              <a:solidFill>
                <a:srgbClr val="000000"/>
              </a:solidFill>
              <a:latin typeface="Calibri"/>
            </a:endParaRPr>
          </a:p>
          <a:p>
            <a:pPr marL="343080" indent="-3416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-"/>
            </a:pPr>
            <a:r>
              <a:rPr lang="de-DE" sz="2800" spc="-1" dirty="0" smtClean="0">
                <a:solidFill>
                  <a:srgbClr val="000000"/>
                </a:solidFill>
                <a:latin typeface="Calibri"/>
              </a:rPr>
              <a:t>benennen </a:t>
            </a:r>
            <a:r>
              <a:rPr lang="de-DE" sz="2800" spc="-1" dirty="0">
                <a:solidFill>
                  <a:srgbClr val="000000"/>
                </a:solidFill>
                <a:latin typeface="Calibri"/>
              </a:rPr>
              <a:t>unterschiedliche Werkzeuge, Werkstücke, Werkstoffe sowie </a:t>
            </a:r>
            <a:r>
              <a:rPr lang="de-DE" sz="2800" spc="-1" dirty="0" smtClean="0">
                <a:solidFill>
                  <a:srgbClr val="000000"/>
                </a:solidFill>
                <a:latin typeface="Calibri"/>
              </a:rPr>
              <a:t>Werkzeugmaschinen </a:t>
            </a:r>
            <a:r>
              <a:rPr lang="de-DE" sz="2800" spc="-1" dirty="0">
                <a:solidFill>
                  <a:srgbClr val="000000"/>
                </a:solidFill>
                <a:latin typeface="Calibri"/>
              </a:rPr>
              <a:t>und erläutern deren Handhabung und Funktion, </a:t>
            </a:r>
          </a:p>
          <a:p>
            <a:pPr marL="343080" indent="-3416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-"/>
            </a:pPr>
            <a:r>
              <a:rPr lang="de-DE" sz="2800" spc="-1" dirty="0" smtClean="0">
                <a:solidFill>
                  <a:srgbClr val="000000"/>
                </a:solidFill>
                <a:latin typeface="Calibri"/>
              </a:rPr>
              <a:t>beschreiben </a:t>
            </a:r>
            <a:r>
              <a:rPr lang="de-DE" sz="2800" spc="-1" dirty="0">
                <a:solidFill>
                  <a:srgbClr val="000000"/>
                </a:solidFill>
                <a:latin typeface="Calibri"/>
              </a:rPr>
              <a:t>einzelne Schritte bei der Herstellung eines Werkstücks auch unter Beachtung von Arbeits- und Gesundheitsschutzaspekten</a:t>
            </a:r>
            <a:r>
              <a:rPr lang="de-DE" sz="2800" spc="-1" dirty="0" smtClean="0">
                <a:solidFill>
                  <a:srgbClr val="000000"/>
                </a:solidFill>
                <a:latin typeface="Calibri"/>
              </a:rPr>
              <a:t>,</a:t>
            </a:r>
            <a:endParaRPr lang="de-DE" sz="2800" spc="-1" dirty="0">
              <a:solidFill>
                <a:srgbClr val="000000"/>
              </a:solidFill>
              <a:latin typeface="Calibri"/>
            </a:endParaRPr>
          </a:p>
          <a:p>
            <a:pPr marL="343080" indent="-3416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-"/>
            </a:pPr>
            <a:r>
              <a:rPr lang="de-DE" sz="2800" spc="-1" dirty="0" smtClean="0">
                <a:solidFill>
                  <a:srgbClr val="000000"/>
                </a:solidFill>
                <a:latin typeface="Calibri"/>
              </a:rPr>
              <a:t>erläutern </a:t>
            </a:r>
            <a:r>
              <a:rPr lang="de-DE" sz="2800" spc="-1" dirty="0">
                <a:solidFill>
                  <a:srgbClr val="000000"/>
                </a:solidFill>
                <a:latin typeface="Calibri"/>
              </a:rPr>
              <a:t>Arbeitsschritte und Sicherheitsmaßnahmen bei Fertigungsverfahren und beim Bohren mit der elektrischen Bohrmaschine</a:t>
            </a:r>
            <a:r>
              <a:rPr lang="de-DE" sz="2800" spc="-1" dirty="0" smtClean="0">
                <a:solidFill>
                  <a:srgbClr val="000000"/>
                </a:solidFill>
                <a:latin typeface="Calibri"/>
              </a:rPr>
              <a:t>,</a:t>
            </a:r>
            <a:endParaRPr lang="de-DE" sz="2800" spc="-1" dirty="0">
              <a:solidFill>
                <a:srgbClr val="000000"/>
              </a:solidFill>
              <a:latin typeface="Calibri"/>
            </a:endParaRPr>
          </a:p>
          <a:p>
            <a:pPr marL="343080" indent="-3416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-"/>
            </a:pPr>
            <a:r>
              <a:rPr lang="de-DE" sz="2800" spc="-1" dirty="0" smtClean="0">
                <a:solidFill>
                  <a:srgbClr val="000000"/>
                </a:solidFill>
                <a:latin typeface="Calibri"/>
              </a:rPr>
              <a:t>beschreiben </a:t>
            </a:r>
            <a:r>
              <a:rPr lang="de-DE" sz="2800" spc="-1" dirty="0">
                <a:solidFill>
                  <a:srgbClr val="000000"/>
                </a:solidFill>
                <a:latin typeface="Calibri"/>
              </a:rPr>
              <a:t>anhand technischer Kommunikationsmittel (u.a. Skizzen, </a:t>
            </a:r>
            <a:r>
              <a:rPr lang="de-DE" sz="2800" spc="-1" dirty="0" smtClean="0">
                <a:solidFill>
                  <a:srgbClr val="000000"/>
                </a:solidFill>
                <a:latin typeface="Calibri"/>
              </a:rPr>
              <a:t>technische </a:t>
            </a:r>
            <a:r>
              <a:rPr lang="de-DE" sz="2800" spc="-1" dirty="0">
                <a:solidFill>
                  <a:srgbClr val="000000"/>
                </a:solidFill>
                <a:latin typeface="Calibri"/>
              </a:rPr>
              <a:t>Zeichnungen und Baupläne) die Dimensionen und Funktion eines </a:t>
            </a:r>
            <a:r>
              <a:rPr lang="de-DE" sz="2800" spc="-1" dirty="0" smtClean="0">
                <a:solidFill>
                  <a:srgbClr val="000000"/>
                </a:solidFill>
                <a:latin typeface="Calibri"/>
              </a:rPr>
              <a:t>Werkstücks</a:t>
            </a:r>
            <a:r>
              <a:rPr lang="de-DE" sz="2800" spc="-1" dirty="0">
                <a:solidFill>
                  <a:srgbClr val="000000"/>
                </a:solidFill>
                <a:latin typeface="Calibri"/>
              </a:rPr>
              <a:t>,</a:t>
            </a:r>
          </a:p>
          <a:p>
            <a:pPr marL="343080" indent="-3416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-"/>
            </a:pPr>
            <a:r>
              <a:rPr lang="de-DE" sz="2800" spc="-1" dirty="0" smtClean="0">
                <a:solidFill>
                  <a:srgbClr val="000000"/>
                </a:solidFill>
                <a:latin typeface="Calibri"/>
              </a:rPr>
              <a:t>benennen </a:t>
            </a:r>
            <a:r>
              <a:rPr lang="de-DE" sz="2800" spc="-1" dirty="0">
                <a:solidFill>
                  <a:srgbClr val="000000"/>
                </a:solidFill>
                <a:latin typeface="Calibri"/>
              </a:rPr>
              <a:t>Verfahren und Kriterien zur Überprüfung der Qualität angefertigter Werkstücke</a:t>
            </a:r>
            <a:r>
              <a:rPr lang="de-DE" sz="2800" spc="-1" dirty="0" smtClean="0">
                <a:solidFill>
                  <a:srgbClr val="000000"/>
                </a:solidFill>
                <a:latin typeface="Calibri"/>
              </a:rPr>
              <a:t>. </a:t>
            </a:r>
            <a:r>
              <a:rPr lang="de-DE" sz="18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(</a:t>
            </a:r>
            <a:r>
              <a:rPr lang="de-DE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KLP </a:t>
            </a:r>
            <a:r>
              <a:rPr lang="de-DE" spc="-1" dirty="0" smtClean="0">
                <a:solidFill>
                  <a:srgbClr val="000000"/>
                </a:solidFill>
                <a:latin typeface="Calibri"/>
                <a:ea typeface="DejaVu Sans"/>
              </a:rPr>
              <a:t>Technik</a:t>
            </a:r>
            <a:r>
              <a:rPr lang="de-DE" sz="18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, </a:t>
            </a:r>
            <a:r>
              <a:rPr lang="de-DE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Kap. 2.2, IF 1)</a:t>
            </a:r>
            <a:endParaRPr lang="de-DE" sz="1800" b="0" strike="noStrike" spc="-1" dirty="0">
              <a:latin typeface="Arial"/>
            </a:endParaRPr>
          </a:p>
        </p:txBody>
      </p:sp>
      <p:sp>
        <p:nvSpPr>
          <p:cNvPr id="330" name="CustomShape 4"/>
          <p:cNvSpPr/>
          <p:nvPr/>
        </p:nvSpPr>
        <p:spPr>
          <a:xfrm>
            <a:off x="8100360" y="6356520"/>
            <a:ext cx="585000" cy="363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B6865830-B224-45E4-821D-2086FF631DA0}" type="slidenum">
              <a:rPr lang="de-DE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t>32</a:t>
            </a:fld>
            <a:endParaRPr lang="de-DE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68608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CustomShape 1"/>
          <p:cNvSpPr/>
          <p:nvPr/>
        </p:nvSpPr>
        <p:spPr>
          <a:xfrm>
            <a:off x="457200" y="1124640"/>
            <a:ext cx="8228160" cy="358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de-DE" sz="3400" b="0" strike="noStrike" spc="-1">
                <a:solidFill>
                  <a:srgbClr val="000000"/>
                </a:solidFill>
                <a:latin typeface="Calibri"/>
                <a:ea typeface="DejaVu Sans"/>
              </a:rPr>
              <a:t> Stärkung der Fachlichkeit</a:t>
            </a:r>
            <a:endParaRPr lang="de-DE" sz="3400" b="0" strike="noStrike" spc="-1">
              <a:latin typeface="Arial"/>
            </a:endParaRPr>
          </a:p>
        </p:txBody>
      </p:sp>
      <p:sp>
        <p:nvSpPr>
          <p:cNvPr id="332" name="CustomShape 2"/>
          <p:cNvSpPr/>
          <p:nvPr/>
        </p:nvSpPr>
        <p:spPr>
          <a:xfrm>
            <a:off x="457200" y="1700280"/>
            <a:ext cx="8228160" cy="42037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77500" lnSpcReduction="20000"/>
          </a:bodyPr>
          <a:lstStyle/>
          <a:p>
            <a:pPr>
              <a:lnSpc>
                <a:spcPct val="100000"/>
              </a:lnSpc>
              <a:spcBef>
                <a:spcPts val="519"/>
              </a:spcBef>
            </a:pPr>
            <a:r>
              <a:rPr lang="de-DE" sz="26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Beschreibung fachlicher Prozesse durch konkretisierte Kompetenzerwartungen</a:t>
            </a:r>
            <a:endParaRPr lang="de-DE" sz="26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320"/>
              </a:spcBef>
            </a:pPr>
            <a:endParaRPr lang="de-DE" sz="26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r>
              <a:rPr lang="de-DE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Urteilskompetenz</a:t>
            </a:r>
            <a:endParaRPr lang="de-DE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r>
              <a:rPr lang="de-DE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Die Schülerinnen und Schüler</a:t>
            </a:r>
            <a:endParaRPr lang="de-DE" sz="2400" b="0" strike="noStrike" spc="-1" dirty="0">
              <a:latin typeface="Arial"/>
            </a:endParaRPr>
          </a:p>
          <a:p>
            <a:pPr marL="343080" indent="-3416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-"/>
            </a:pPr>
            <a:r>
              <a:rPr lang="de-DE" sz="2400" spc="-1" dirty="0" smtClean="0">
                <a:solidFill>
                  <a:srgbClr val="000000"/>
                </a:solidFill>
                <a:latin typeface="Calibri"/>
              </a:rPr>
              <a:t>erörtern </a:t>
            </a:r>
            <a:r>
              <a:rPr lang="de-DE" sz="2400" spc="-1" dirty="0">
                <a:solidFill>
                  <a:srgbClr val="000000"/>
                </a:solidFill>
                <a:latin typeface="Calibri"/>
              </a:rPr>
              <a:t>die Handhabung von Werkzeugen, Werkstoffen und </a:t>
            </a:r>
            <a:r>
              <a:rPr lang="de-DE" sz="2400" spc="-1" dirty="0" smtClean="0">
                <a:solidFill>
                  <a:srgbClr val="000000"/>
                </a:solidFill>
                <a:latin typeface="Calibri"/>
              </a:rPr>
              <a:t>Werkzeugmaschinen </a:t>
            </a:r>
            <a:r>
              <a:rPr lang="de-DE" sz="2400" spc="-1" dirty="0">
                <a:solidFill>
                  <a:srgbClr val="000000"/>
                </a:solidFill>
                <a:latin typeface="Calibri"/>
              </a:rPr>
              <a:t>unter Berücksichtigung von Sicherheitsaspekten</a:t>
            </a:r>
            <a:r>
              <a:rPr lang="de-DE" sz="2400" spc="-1" dirty="0" smtClean="0">
                <a:solidFill>
                  <a:srgbClr val="000000"/>
                </a:solidFill>
                <a:latin typeface="Calibri"/>
              </a:rPr>
              <a:t>,</a:t>
            </a:r>
            <a:endParaRPr lang="de-DE" sz="2400" spc="-1" dirty="0">
              <a:solidFill>
                <a:srgbClr val="000000"/>
              </a:solidFill>
              <a:latin typeface="Calibri"/>
            </a:endParaRPr>
          </a:p>
          <a:p>
            <a:pPr marL="343080" indent="-3416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-"/>
            </a:pPr>
            <a:r>
              <a:rPr lang="de-DE" sz="2400" spc="-1" dirty="0" smtClean="0">
                <a:solidFill>
                  <a:srgbClr val="000000"/>
                </a:solidFill>
                <a:latin typeface="Calibri"/>
              </a:rPr>
              <a:t>entscheiden </a:t>
            </a:r>
            <a:r>
              <a:rPr lang="de-DE" sz="2400" spc="-1" dirty="0">
                <a:solidFill>
                  <a:srgbClr val="000000"/>
                </a:solidFill>
                <a:latin typeface="Calibri"/>
              </a:rPr>
              <a:t>über die Reihenfolge von Arbeitsschritten, </a:t>
            </a:r>
          </a:p>
          <a:p>
            <a:pPr marL="343080" indent="-3416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-"/>
            </a:pPr>
            <a:r>
              <a:rPr lang="de-DE" sz="2400" spc="-1" dirty="0" smtClean="0">
                <a:solidFill>
                  <a:srgbClr val="000000"/>
                </a:solidFill>
                <a:latin typeface="Calibri"/>
              </a:rPr>
              <a:t>erörtern </a:t>
            </a:r>
            <a:r>
              <a:rPr lang="de-DE" sz="2400" spc="-1" dirty="0">
                <a:solidFill>
                  <a:srgbClr val="000000"/>
                </a:solidFill>
                <a:latin typeface="Calibri"/>
              </a:rPr>
              <a:t>den Einsatz von Werkzeugen bei der Bearbeitung von Werkstoffen </a:t>
            </a:r>
            <a:r>
              <a:rPr lang="de-DE" sz="2400" spc="-1" dirty="0" smtClean="0">
                <a:solidFill>
                  <a:srgbClr val="000000"/>
                </a:solidFill>
                <a:latin typeface="Calibri"/>
              </a:rPr>
              <a:t>verschiedener </a:t>
            </a:r>
            <a:r>
              <a:rPr lang="de-DE" sz="2400" spc="-1" dirty="0">
                <a:solidFill>
                  <a:srgbClr val="000000"/>
                </a:solidFill>
                <a:latin typeface="Calibri"/>
              </a:rPr>
              <a:t>Werkstoffgruppen (Papier, Holz, Kunststoff, Metall und mineralische Werkstoffe),</a:t>
            </a:r>
          </a:p>
          <a:p>
            <a:pPr marL="343080" indent="-3416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-"/>
            </a:pPr>
            <a:r>
              <a:rPr lang="de-DE" sz="2400" spc="-1" dirty="0" smtClean="0">
                <a:solidFill>
                  <a:srgbClr val="000000"/>
                </a:solidFill>
                <a:latin typeface="Calibri"/>
              </a:rPr>
              <a:t>beurteilen </a:t>
            </a:r>
            <a:r>
              <a:rPr lang="de-DE" sz="2400" spc="-1" dirty="0">
                <a:solidFill>
                  <a:srgbClr val="000000"/>
                </a:solidFill>
                <a:latin typeface="Calibri"/>
              </a:rPr>
              <a:t>das Arbeitsergebnis hinsichtlich Maßhaltigkeit, Verarbeitung, </a:t>
            </a:r>
            <a:r>
              <a:rPr lang="de-DE" sz="2400" spc="-1" dirty="0" smtClean="0">
                <a:solidFill>
                  <a:srgbClr val="000000"/>
                </a:solidFill>
                <a:latin typeface="Calibri"/>
              </a:rPr>
              <a:t>Funktionalität </a:t>
            </a:r>
            <a:r>
              <a:rPr lang="de-DE" sz="2400" spc="-1" dirty="0">
                <a:solidFill>
                  <a:srgbClr val="000000"/>
                </a:solidFill>
                <a:latin typeface="Calibri"/>
              </a:rPr>
              <a:t>und Design,</a:t>
            </a:r>
          </a:p>
          <a:p>
            <a:pPr marL="343080" indent="-3416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-"/>
            </a:pPr>
            <a:r>
              <a:rPr lang="de-DE" sz="2400" spc="-1" dirty="0" smtClean="0">
                <a:solidFill>
                  <a:srgbClr val="000000"/>
                </a:solidFill>
                <a:latin typeface="Calibri"/>
              </a:rPr>
              <a:t>bewerten </a:t>
            </a:r>
            <a:r>
              <a:rPr lang="de-DE" sz="2400" spc="-1" dirty="0">
                <a:solidFill>
                  <a:srgbClr val="000000"/>
                </a:solidFill>
                <a:latin typeface="Calibri"/>
              </a:rPr>
              <a:t>das eigene Arbeitsverhalten und den eigenen Arbeitsplatz im Hinblick auf potenzielle Gefährdungen</a:t>
            </a:r>
            <a:r>
              <a:rPr lang="de-DE" sz="2400" spc="-1" dirty="0" smtClean="0">
                <a:solidFill>
                  <a:srgbClr val="000000"/>
                </a:solidFill>
                <a:latin typeface="Calibri"/>
              </a:rPr>
              <a:t>.</a:t>
            </a:r>
            <a:r>
              <a:rPr lang="de-DE" sz="24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de-DE" sz="19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(</a:t>
            </a:r>
            <a:r>
              <a:rPr lang="de-DE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KLP </a:t>
            </a:r>
            <a:r>
              <a:rPr lang="de-DE" sz="20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Technik, </a:t>
            </a:r>
            <a:r>
              <a:rPr lang="de-DE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Kap. 2.2, IF 1</a:t>
            </a:r>
            <a:r>
              <a:rPr lang="de-DE" sz="19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)</a:t>
            </a:r>
            <a:endParaRPr lang="de-DE" sz="19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lang="de-DE" sz="1900" b="0" strike="noStrike" spc="-1" dirty="0">
              <a:latin typeface="Arial"/>
            </a:endParaRPr>
          </a:p>
        </p:txBody>
      </p:sp>
      <p:sp>
        <p:nvSpPr>
          <p:cNvPr id="334" name="CustomShape 4"/>
          <p:cNvSpPr/>
          <p:nvPr/>
        </p:nvSpPr>
        <p:spPr>
          <a:xfrm>
            <a:off x="8100360" y="6356520"/>
            <a:ext cx="585000" cy="363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C7F07B31-7348-46E2-A751-490198345CC1}" type="slidenum">
              <a:rPr lang="de-DE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t>33</a:t>
            </a:fld>
            <a:endParaRPr lang="de-DE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20601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CustomShape 1"/>
          <p:cNvSpPr/>
          <p:nvPr/>
        </p:nvSpPr>
        <p:spPr>
          <a:xfrm>
            <a:off x="457200" y="1124640"/>
            <a:ext cx="8228160" cy="358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dirty="0"/>
              <a:t/>
            </a:r>
            <a:br>
              <a:rPr dirty="0"/>
            </a:br>
            <a:r>
              <a:rPr lang="de-DE" sz="3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Fachdidaktische Prinzipien</a:t>
            </a:r>
            <a:r>
              <a:rPr dirty="0"/>
              <a:t/>
            </a:r>
            <a:br>
              <a:rPr dirty="0"/>
            </a:br>
            <a:endParaRPr lang="de-DE" sz="3200" b="0" strike="noStrike" spc="-1" dirty="0">
              <a:latin typeface="Arial"/>
            </a:endParaRPr>
          </a:p>
        </p:txBody>
      </p:sp>
      <p:sp>
        <p:nvSpPr>
          <p:cNvPr id="336" name="CustomShape 2"/>
          <p:cNvSpPr/>
          <p:nvPr/>
        </p:nvSpPr>
        <p:spPr>
          <a:xfrm>
            <a:off x="457200" y="1700280"/>
            <a:ext cx="8228160" cy="42037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spcBef>
                <a:spcPts val="561"/>
              </a:spcBef>
            </a:pPr>
            <a:r>
              <a:rPr lang="de-DE" sz="28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Im KLP keine </a:t>
            </a:r>
            <a:r>
              <a:rPr lang="de-DE" sz="2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Vorgabe von fachdidaktischen </a:t>
            </a:r>
            <a:r>
              <a:rPr lang="de-DE" sz="28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Prinzipien/Hinweisen </a:t>
            </a:r>
            <a:endParaRPr lang="de-DE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r>
              <a:rPr lang="de-DE" sz="2800" spc="-1" dirty="0" smtClean="0">
                <a:solidFill>
                  <a:srgbClr val="000000"/>
                </a:solidFill>
                <a:ea typeface="DejaVu Sans"/>
              </a:rPr>
              <a:t>zugunsten </a:t>
            </a:r>
            <a:r>
              <a:rPr lang="de-DE" sz="2800" spc="-1" dirty="0">
                <a:solidFill>
                  <a:srgbClr val="000000"/>
                </a:solidFill>
                <a:ea typeface="DejaVu Sans"/>
              </a:rPr>
              <a:t>u.a. lerngruppen bzw. standortbezogener: </a:t>
            </a:r>
            <a:endParaRPr lang="de-DE" sz="2800" b="0" strike="noStrike" spc="-1" dirty="0">
              <a:latin typeface="Arial"/>
            </a:endParaRPr>
          </a:p>
          <a:p>
            <a:pPr marL="743040" lvl="1" indent="-28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–"/>
            </a:pPr>
            <a:r>
              <a:rPr lang="de-DE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Auswahl geeigneter fachdidaktischer Prinzipien zur Förderung fachlicher Kompetenzen </a:t>
            </a:r>
            <a:r>
              <a:rPr lang="de-DE" sz="2400" b="0" u="sng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durch die Lehrkraft</a:t>
            </a:r>
            <a:endParaRPr lang="de-DE" sz="2400" b="0" u="sng" strike="noStrike" spc="-1" dirty="0">
              <a:latin typeface="Arial"/>
            </a:endParaRPr>
          </a:p>
          <a:p>
            <a:pPr marL="743040" lvl="1" indent="-28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–"/>
            </a:pPr>
            <a:r>
              <a:rPr lang="de-DE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fachdidaktische Hinweise können im schulinternen Lehrplan </a:t>
            </a:r>
            <a:r>
              <a:rPr lang="de-DE" sz="2400" b="0" u="sng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durch die Fachkonferenz </a:t>
            </a:r>
            <a:r>
              <a:rPr lang="de-DE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festgelegt werden</a:t>
            </a:r>
            <a:endParaRPr lang="de-DE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endParaRPr lang="de-DE" sz="2400" b="0" strike="noStrike" spc="-1" dirty="0">
              <a:latin typeface="Arial"/>
            </a:endParaRPr>
          </a:p>
        </p:txBody>
      </p:sp>
      <p:sp>
        <p:nvSpPr>
          <p:cNvPr id="338" name="CustomShape 4"/>
          <p:cNvSpPr/>
          <p:nvPr/>
        </p:nvSpPr>
        <p:spPr>
          <a:xfrm>
            <a:off x="8100360" y="6356520"/>
            <a:ext cx="585000" cy="363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78E30F39-25E7-4D2D-92CB-B71D5A4D845A}" type="slidenum">
              <a:rPr lang="de-DE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t>34</a:t>
            </a:fld>
            <a:endParaRPr lang="de-DE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63829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CustomShape 1"/>
          <p:cNvSpPr/>
          <p:nvPr/>
        </p:nvSpPr>
        <p:spPr>
          <a:xfrm>
            <a:off x="457200" y="1124640"/>
            <a:ext cx="8228160" cy="358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de-DE" sz="32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Die Inhaltsfelder im Überblick</a:t>
            </a:r>
            <a:endParaRPr lang="de-DE" sz="3200" b="0" strike="noStrike" spc="-1" dirty="0">
              <a:latin typeface="Arial"/>
            </a:endParaRPr>
          </a:p>
        </p:txBody>
      </p:sp>
      <p:sp>
        <p:nvSpPr>
          <p:cNvPr id="341" name="CustomShape 3"/>
          <p:cNvSpPr/>
          <p:nvPr/>
        </p:nvSpPr>
        <p:spPr>
          <a:xfrm>
            <a:off x="8100360" y="6356520"/>
            <a:ext cx="585000" cy="363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B173BBD3-DB3B-47D3-B0B9-8AE89DC6BE31}" type="slidenum">
              <a:rPr lang="de-DE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t>35</a:t>
            </a:fld>
            <a:endParaRPr lang="de-DE" sz="1200" b="0" strike="noStrike" spc="-1">
              <a:latin typeface="Arial"/>
            </a:endParaRPr>
          </a:p>
        </p:txBody>
      </p:sp>
      <p:sp>
        <p:nvSpPr>
          <p:cNvPr id="342" name="CustomShape 4"/>
          <p:cNvSpPr/>
          <p:nvPr/>
        </p:nvSpPr>
        <p:spPr>
          <a:xfrm>
            <a:off x="397440" y="1850400"/>
            <a:ext cx="8711640" cy="42037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spcBef>
                <a:spcPts val="420"/>
              </a:spcBef>
            </a:pPr>
            <a:r>
              <a:rPr lang="de-DE" sz="21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IF 1: 	</a:t>
            </a:r>
            <a:r>
              <a:rPr lang="de-DE" sz="2100" spc="-1" dirty="0">
                <a:solidFill>
                  <a:srgbClr val="000000"/>
                </a:solidFill>
                <a:latin typeface="Calibri"/>
              </a:rPr>
              <a:t>Sicherheit am </a:t>
            </a:r>
            <a:r>
              <a:rPr lang="de-DE" sz="2100" spc="-1" dirty="0" smtClean="0">
                <a:solidFill>
                  <a:srgbClr val="000000"/>
                </a:solidFill>
                <a:latin typeface="Calibri"/>
              </a:rPr>
              <a:t>Arbeitsplatz </a:t>
            </a:r>
            <a:endParaRPr lang="de-DE" sz="21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420"/>
              </a:spcBef>
            </a:pPr>
            <a:r>
              <a:rPr lang="de-DE" sz="21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IF 2: 	</a:t>
            </a:r>
            <a:r>
              <a:rPr lang="de-DE" sz="2100" spc="-1" dirty="0">
                <a:solidFill>
                  <a:srgbClr val="000000"/>
                </a:solidFill>
                <a:latin typeface="Calibri"/>
              </a:rPr>
              <a:t>Planung und Herstellung technischer </a:t>
            </a:r>
            <a:r>
              <a:rPr lang="de-DE" sz="2100" spc="-1" dirty="0" smtClean="0">
                <a:solidFill>
                  <a:srgbClr val="000000"/>
                </a:solidFill>
                <a:latin typeface="Calibri"/>
              </a:rPr>
              <a:t>Systeme</a:t>
            </a:r>
            <a:r>
              <a:rPr lang="de-DE" sz="21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 lang="de-DE" sz="21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420"/>
              </a:spcBef>
            </a:pPr>
            <a:r>
              <a:rPr lang="de-DE" sz="21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IF 3: 	</a:t>
            </a:r>
            <a:r>
              <a:rPr lang="de-DE" sz="2100" spc="-1" dirty="0" smtClean="0">
                <a:solidFill>
                  <a:srgbClr val="000000"/>
                </a:solidFill>
                <a:latin typeface="Calibri"/>
              </a:rPr>
              <a:t>Bautechnik</a:t>
            </a:r>
            <a:endParaRPr lang="de-DE" sz="21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420"/>
              </a:spcBef>
            </a:pPr>
            <a:r>
              <a:rPr lang="de-DE" sz="21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IF 4: 	</a:t>
            </a:r>
            <a:r>
              <a:rPr lang="de-DE" sz="2100" spc="-1" dirty="0" smtClean="0">
                <a:solidFill>
                  <a:srgbClr val="000000"/>
                </a:solidFill>
                <a:latin typeface="Calibri"/>
              </a:rPr>
              <a:t>Verkehrstechnik</a:t>
            </a:r>
            <a:endParaRPr lang="de-DE" sz="21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420"/>
              </a:spcBef>
            </a:pPr>
            <a:r>
              <a:rPr lang="de-DE" sz="21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IF 5: 	</a:t>
            </a:r>
            <a:r>
              <a:rPr lang="de-DE" sz="2100" spc="-1" dirty="0" smtClean="0">
                <a:solidFill>
                  <a:srgbClr val="000000"/>
                </a:solidFill>
                <a:latin typeface="Calibri"/>
              </a:rPr>
              <a:t>Digitaltechnik</a:t>
            </a:r>
            <a:endParaRPr lang="de-DE" sz="21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48559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CustomShape 1"/>
          <p:cNvSpPr/>
          <p:nvPr/>
        </p:nvSpPr>
        <p:spPr>
          <a:xfrm>
            <a:off x="457200" y="1124640"/>
            <a:ext cx="8228160" cy="358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de-DE" sz="3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Fachliche Umsetzung neuer KLP-Merkmale</a:t>
            </a:r>
            <a:endParaRPr lang="de-DE" sz="3400" b="0" strike="noStrike" spc="-1" dirty="0">
              <a:latin typeface="Arial"/>
            </a:endParaRPr>
          </a:p>
        </p:txBody>
      </p:sp>
      <p:sp>
        <p:nvSpPr>
          <p:cNvPr id="344" name="CustomShape 2"/>
          <p:cNvSpPr/>
          <p:nvPr/>
        </p:nvSpPr>
        <p:spPr>
          <a:xfrm>
            <a:off x="457200" y="1700280"/>
            <a:ext cx="8228160" cy="42037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100000"/>
              </a:lnSpc>
              <a:spcBef>
                <a:spcPts val="561"/>
              </a:spcBef>
            </a:pPr>
            <a:r>
              <a:rPr lang="de-DE" sz="3200" b="0" strike="noStrike" spc="-1" dirty="0">
                <a:solidFill>
                  <a:srgbClr val="000000"/>
                </a:solidFill>
                <a:ea typeface="DejaVu Sans"/>
              </a:rPr>
              <a:t>Querschnittsaufgaben</a:t>
            </a:r>
            <a:endParaRPr lang="de-DE" sz="3200" b="0" strike="noStrike" spc="-1" dirty="0"/>
          </a:p>
          <a:p>
            <a:pPr>
              <a:lnSpc>
                <a:spcPct val="100000"/>
              </a:lnSpc>
              <a:spcBef>
                <a:spcPts val="561"/>
              </a:spcBef>
            </a:pPr>
            <a:endParaRPr lang="de-DE" sz="1200" b="0" strike="noStrike" spc="-1" dirty="0">
              <a:latin typeface="Arial"/>
            </a:endParaRPr>
          </a:p>
          <a:p>
            <a:pPr marL="343080" indent="-3416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lang="de-DE" sz="28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Verbraucherbildung (VB)</a:t>
            </a:r>
            <a:endParaRPr lang="de-DE" sz="2800" b="0" strike="noStrike" spc="-1" dirty="0">
              <a:latin typeface="Arial"/>
            </a:endParaRPr>
          </a:p>
          <a:p>
            <a:pPr marL="743040" lvl="1" indent="-28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lang="de-DE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Rahmenvorgabe Verbraucherbildung (RV VB)</a:t>
            </a:r>
            <a:endParaRPr lang="de-DE" sz="2000" b="0" strike="noStrike" spc="-1" dirty="0">
              <a:latin typeface="Arial"/>
            </a:endParaRPr>
          </a:p>
          <a:p>
            <a:pPr marL="343080" indent="-3416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lang="de-DE" sz="2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Bildung </a:t>
            </a:r>
            <a:r>
              <a:rPr lang="de-DE" sz="28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in der digitalen Welt</a:t>
            </a:r>
            <a:endParaRPr lang="de-DE" sz="2800" b="0" strike="noStrike" spc="-1" dirty="0">
              <a:latin typeface="Arial"/>
            </a:endParaRPr>
          </a:p>
          <a:p>
            <a:pPr marL="743040" lvl="1" indent="-28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lang="de-DE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Medienkompetenzrahmen (MKR)</a:t>
            </a:r>
            <a:endParaRPr lang="de-DE" sz="2000" b="0" strike="noStrike" spc="-1" dirty="0">
              <a:latin typeface="Arial"/>
            </a:endParaRPr>
          </a:p>
          <a:p>
            <a:pPr marL="342900" indent="-342900">
              <a:lnSpc>
                <a:spcPct val="100000"/>
              </a:lnSpc>
              <a:spcBef>
                <a:spcPts val="561"/>
              </a:spcBef>
              <a:buFont typeface="Arial" panose="020B0604020202020204" pitchFamily="34" charset="0"/>
              <a:buChar char="•"/>
            </a:pPr>
            <a:r>
              <a:rPr lang="de-DE" sz="2800" b="0" strike="noStrike" spc="-1" smtClean="0">
                <a:latin typeface="Calibri" panose="020F0502020204030204" pitchFamily="34" charset="0"/>
              </a:rPr>
              <a:t>Berufliche Orientierung (BO)</a:t>
            </a:r>
            <a:endParaRPr lang="de-DE" sz="2800" b="0" strike="noStrike" spc="-1" dirty="0" smtClean="0">
              <a:latin typeface="Calibri" panose="020F0502020204030204" pitchFamily="34" charset="0"/>
            </a:endParaRPr>
          </a:p>
          <a:p>
            <a:pPr marL="342900" indent="-342900">
              <a:lnSpc>
                <a:spcPct val="100000"/>
              </a:lnSpc>
              <a:spcBef>
                <a:spcPts val="561"/>
              </a:spcBef>
              <a:buFont typeface="Arial" panose="020B0604020202020204" pitchFamily="34" charset="0"/>
              <a:buChar char="•"/>
            </a:pPr>
            <a:r>
              <a:rPr lang="de-DE" sz="2800" spc="-1" dirty="0" smtClean="0">
                <a:latin typeface="Calibri" panose="020F0502020204030204" pitchFamily="34" charset="0"/>
              </a:rPr>
              <a:t>Bildung für nachhaltige Entwicklung (BNE)</a:t>
            </a:r>
            <a:endParaRPr lang="de-DE" sz="2800" b="0" strike="noStrike" spc="-1" dirty="0">
              <a:latin typeface="Calibri" panose="020F0502020204030204" pitchFamily="34" charset="0"/>
            </a:endParaRPr>
          </a:p>
        </p:txBody>
      </p:sp>
      <p:sp>
        <p:nvSpPr>
          <p:cNvPr id="346" name="CustomShape 4"/>
          <p:cNvSpPr/>
          <p:nvPr/>
        </p:nvSpPr>
        <p:spPr>
          <a:xfrm>
            <a:off x="8100360" y="6356520"/>
            <a:ext cx="585000" cy="363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2DE99A82-1D42-4D73-8565-4EF86F4BCC56}" type="slidenum">
              <a:rPr lang="de-DE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t>36</a:t>
            </a:fld>
            <a:endParaRPr lang="de-DE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10993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CustomShape 1"/>
          <p:cNvSpPr/>
          <p:nvPr/>
        </p:nvSpPr>
        <p:spPr>
          <a:xfrm>
            <a:off x="457200" y="1124640"/>
            <a:ext cx="8228160" cy="358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de-DE" sz="3400" b="0" strike="noStrike" spc="-1">
                <a:solidFill>
                  <a:srgbClr val="000000"/>
                </a:solidFill>
                <a:latin typeface="Calibri"/>
                <a:ea typeface="DejaVu Sans"/>
              </a:rPr>
              <a:t>Fachliche Umsetzung neuer KLP-Merkmale</a:t>
            </a:r>
            <a:endParaRPr lang="de-DE" sz="3400" b="0" strike="noStrike" spc="-1">
              <a:latin typeface="Arial"/>
            </a:endParaRPr>
          </a:p>
        </p:txBody>
      </p:sp>
      <p:sp>
        <p:nvSpPr>
          <p:cNvPr id="348" name="CustomShape 2"/>
          <p:cNvSpPr/>
          <p:nvPr/>
        </p:nvSpPr>
        <p:spPr>
          <a:xfrm>
            <a:off x="457200" y="1700280"/>
            <a:ext cx="8228160" cy="42037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343080" indent="-3416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lang="de-DE" sz="28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Verbraucherbildung</a:t>
            </a:r>
            <a:endParaRPr lang="de-DE" sz="2800" b="0" strike="noStrike" spc="-1" dirty="0">
              <a:latin typeface="Arial"/>
            </a:endParaRPr>
          </a:p>
          <a:p>
            <a:pPr marL="743040" lvl="1" indent="-28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lang="de-DE" sz="20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Kompetenzerwartungen </a:t>
            </a:r>
            <a:r>
              <a:rPr lang="de-DE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zur </a:t>
            </a:r>
            <a:r>
              <a:rPr lang="de-DE" sz="20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VB </a:t>
            </a:r>
            <a:r>
              <a:rPr lang="de-DE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in zahlreichen </a:t>
            </a:r>
            <a:r>
              <a:rPr lang="de-DE" sz="20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Inhaltsfeldern, </a:t>
            </a:r>
            <a:r>
              <a:rPr lang="de-DE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z.B</a:t>
            </a:r>
            <a:r>
              <a:rPr lang="de-DE" sz="20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.: IF4</a:t>
            </a:r>
            <a:endParaRPr lang="de-DE" sz="2000" b="0" strike="noStrike" spc="-1" dirty="0">
              <a:latin typeface="Arial"/>
            </a:endParaRPr>
          </a:p>
          <a:p>
            <a:pPr marL="1143000" lvl="2" indent="-22716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lang="de-DE" spc="-1" dirty="0" smtClean="0">
                <a:solidFill>
                  <a:srgbClr val="000000"/>
                </a:solidFill>
                <a:latin typeface="Calibri"/>
              </a:rPr>
              <a:t>UK4: erörtern</a:t>
            </a:r>
            <a:r>
              <a:rPr lang="de-DE" spc="-1" dirty="0">
                <a:solidFill>
                  <a:srgbClr val="000000"/>
                </a:solidFill>
                <a:latin typeface="Calibri"/>
              </a:rPr>
              <a:t>, welche individuellen Kriterien und gesellschaftlichen Aspekte beim Kauf eines Verkehrsmittels eine Rolle </a:t>
            </a:r>
            <a:r>
              <a:rPr lang="de-DE" spc="-1" dirty="0" smtClean="0">
                <a:solidFill>
                  <a:srgbClr val="000000"/>
                </a:solidFill>
                <a:latin typeface="Calibri"/>
              </a:rPr>
              <a:t>spielen,</a:t>
            </a:r>
            <a:endParaRPr lang="de-DE" sz="1800" b="0" strike="noStrike" spc="-1" dirty="0" smtClean="0">
              <a:latin typeface="Arial"/>
            </a:endParaRPr>
          </a:p>
          <a:p>
            <a:pPr marL="343080" indent="-3416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lang="de-DE" sz="28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Bildung in der digitalen Welt</a:t>
            </a:r>
            <a:endParaRPr lang="de-DE" sz="2800" b="0" strike="noStrike" spc="-1" dirty="0" smtClean="0">
              <a:latin typeface="Arial"/>
            </a:endParaRPr>
          </a:p>
          <a:p>
            <a:pPr marL="743040" lvl="1" indent="-28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/>
              <a:buChar char="-"/>
            </a:pPr>
            <a:r>
              <a:rPr lang="de-DE" sz="20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Bezüge zum MKR in allen Inhaltsfeldern</a:t>
            </a:r>
          </a:p>
          <a:p>
            <a:pPr marL="743040" lvl="1" indent="-28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/>
              <a:buChar char="-"/>
            </a:pPr>
            <a:r>
              <a:rPr lang="de-DE" sz="20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IF 5</a:t>
            </a:r>
            <a:r>
              <a:rPr lang="de-DE" sz="2000" spc="-1" dirty="0">
                <a:solidFill>
                  <a:srgbClr val="000000"/>
                </a:solidFill>
                <a:latin typeface="Calibri"/>
              </a:rPr>
              <a:t>: </a:t>
            </a:r>
            <a:r>
              <a:rPr lang="de-DE" sz="2000" spc="-1" dirty="0" smtClean="0">
                <a:solidFill>
                  <a:srgbClr val="000000"/>
                </a:solidFill>
                <a:latin typeface="Calibri"/>
              </a:rPr>
              <a:t>Digitaltechnik enthält konkreten Bezug zum Kompetenzbereich „Problemlösen und Modellieren“ des MKR</a:t>
            </a:r>
            <a:endParaRPr lang="de-DE" sz="2000" b="0" strike="noStrike" spc="-1" dirty="0">
              <a:latin typeface="Arial"/>
            </a:endParaRPr>
          </a:p>
          <a:p>
            <a:pPr marL="743040" lvl="1" indent="-28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/>
              <a:buChar char="-"/>
            </a:pPr>
            <a:r>
              <a:rPr lang="de-DE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SK </a:t>
            </a:r>
            <a:r>
              <a:rPr lang="de-DE" sz="2000" spc="-1" dirty="0">
                <a:solidFill>
                  <a:srgbClr val="000000"/>
                </a:solidFill>
                <a:latin typeface="Calibri"/>
              </a:rPr>
              <a:t>4: </a:t>
            </a:r>
            <a:r>
              <a:rPr lang="de-DE" sz="2000" spc="-1" dirty="0" smtClean="0">
                <a:solidFill>
                  <a:srgbClr val="000000"/>
                </a:solidFill>
                <a:latin typeface="Calibri"/>
              </a:rPr>
              <a:t>Die </a:t>
            </a:r>
            <a:r>
              <a:rPr lang="de-DE" sz="2000" spc="-1" dirty="0">
                <a:solidFill>
                  <a:srgbClr val="000000"/>
                </a:solidFill>
                <a:latin typeface="Calibri"/>
              </a:rPr>
              <a:t>Schülerinnen und Schüler </a:t>
            </a:r>
            <a:r>
              <a:rPr lang="de-DE" sz="2000" spc="-1" dirty="0" smtClean="0">
                <a:solidFill>
                  <a:srgbClr val="000000"/>
                </a:solidFill>
                <a:latin typeface="Calibri"/>
              </a:rPr>
              <a:t>erläutern </a:t>
            </a:r>
            <a:r>
              <a:rPr lang="de-DE" sz="2000" spc="-1" dirty="0">
                <a:solidFill>
                  <a:srgbClr val="000000"/>
                </a:solidFill>
                <a:latin typeface="Calibri"/>
              </a:rPr>
              <a:t>selbst entwickelte Programmsequenzen zur Steuerung eines </a:t>
            </a:r>
            <a:r>
              <a:rPr lang="de-DE" sz="2000" spc="-1" dirty="0" smtClean="0">
                <a:solidFill>
                  <a:srgbClr val="000000"/>
                </a:solidFill>
                <a:latin typeface="Calibri"/>
              </a:rPr>
              <a:t>technischen Systems</a:t>
            </a:r>
            <a:endParaRPr lang="de-DE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endParaRPr lang="de-DE" sz="2000" b="0" strike="noStrike" spc="-1" dirty="0">
              <a:latin typeface="Arial"/>
            </a:endParaRPr>
          </a:p>
        </p:txBody>
      </p:sp>
      <p:sp>
        <p:nvSpPr>
          <p:cNvPr id="350" name="CustomShape 4"/>
          <p:cNvSpPr/>
          <p:nvPr/>
        </p:nvSpPr>
        <p:spPr>
          <a:xfrm>
            <a:off x="8100360" y="6356520"/>
            <a:ext cx="585000" cy="363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1A19CAED-8FBA-48C1-9AA1-DC18D3A320D6}" type="slidenum">
              <a:rPr lang="de-DE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t>37</a:t>
            </a:fld>
            <a:endParaRPr lang="de-DE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91256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2060848"/>
            <a:ext cx="8147248" cy="3456384"/>
          </a:xfrm>
        </p:spPr>
        <p:txBody>
          <a:bodyPr anchor="ctr" anchorCtr="0">
            <a:normAutofit/>
          </a:bodyPr>
          <a:lstStyle/>
          <a:p>
            <a:pPr algn="ctr"/>
            <a:r>
              <a:rPr lang="de-DE" sz="3200" b="0" dirty="0" smtClean="0">
                <a:solidFill>
                  <a:srgbClr val="0070C0"/>
                </a:solidFill>
              </a:rPr>
              <a:t>5. Fachliche Unterstützungsmaterialien</a:t>
            </a:r>
            <a:endParaRPr lang="de-DE" sz="3200" b="0" dirty="0">
              <a:solidFill>
                <a:srgbClr val="0070C0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83172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17850" y="1065022"/>
            <a:ext cx="8158606" cy="504403"/>
          </a:xfrm>
        </p:spPr>
        <p:txBody>
          <a:bodyPr/>
          <a:lstStyle/>
          <a:p>
            <a:r>
              <a:rPr lang="de-DE" dirty="0"/>
              <a:t>Materialien im Lehrplannavigator</a:t>
            </a:r>
          </a:p>
        </p:txBody>
      </p:sp>
      <p:pic>
        <p:nvPicPr>
          <p:cNvPr id="5" name="Grafik 4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84989998-FFDE-FA4A-825F-B1F46B6364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477" y="1841359"/>
            <a:ext cx="6317046" cy="3948154"/>
          </a:xfrm>
          <a:prstGeom prst="rect">
            <a:avLst/>
          </a:prstGeom>
        </p:spPr>
      </p:pic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</a:t>
            </a:r>
          </a:p>
        </p:txBody>
      </p:sp>
    </p:spTree>
    <p:extLst>
      <p:ext uri="{BB962C8B-B14F-4D97-AF65-F5344CB8AC3E}">
        <p14:creationId xmlns:p14="http://schemas.microsoft.com/office/powerpoint/2010/main" val="42498489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902086-DCB9-1F4A-8168-743B2088E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Ausgangslage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84DCEA9-4E23-6245-9FC0-C82C26F1C4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400" dirty="0"/>
              <a:t>Stärkung bzw. Einführung des Schulfaches Wirtschaft an Haupt-, Real-, Sekundar- und Gesamtschulen zum Schuljahr 2020/21</a:t>
            </a:r>
          </a:p>
          <a:p>
            <a:r>
              <a:rPr lang="de-DE" sz="2400" dirty="0" smtClean="0"/>
              <a:t>Weiterentwicklungsbedarf </a:t>
            </a:r>
            <a:r>
              <a:rPr lang="de-DE" sz="2400" dirty="0"/>
              <a:t>der schulformspezifischen </a:t>
            </a:r>
            <a:r>
              <a:rPr lang="de-DE" sz="2400" dirty="0" smtClean="0"/>
              <a:t>Kernlehrpläne für die verschiedenen Schulformen </a:t>
            </a:r>
          </a:p>
          <a:p>
            <a:r>
              <a:rPr lang="de-DE" sz="2400" dirty="0" smtClean="0"/>
              <a:t>Gewährleistung der Durchlässigkeit zwischen den Schulformen, insbesondere in der </a:t>
            </a:r>
            <a:r>
              <a:rPr lang="de-DE" sz="2400" dirty="0"/>
              <a:t>Jahrgangsstufe 5 und </a:t>
            </a:r>
            <a:r>
              <a:rPr lang="de-DE" sz="2400" dirty="0" smtClean="0"/>
              <a:t>6</a:t>
            </a:r>
          </a:p>
          <a:p>
            <a:r>
              <a:rPr lang="de-DE" sz="2400" dirty="0" smtClean="0"/>
              <a:t>Anschlussfähigkeit </a:t>
            </a:r>
            <a:r>
              <a:rPr lang="de-DE" sz="2400" dirty="0"/>
              <a:t>an die KLP der GOSt</a:t>
            </a:r>
          </a:p>
          <a:p>
            <a:r>
              <a:rPr lang="de-DE" sz="2400" dirty="0" smtClean="0"/>
              <a:t>zeitgemäße Anpassung und Weiterentwicklung (u.a. fachdidaktisch, fachwissenschaftlich)</a:t>
            </a:r>
            <a:endParaRPr lang="de-DE" sz="2400" dirty="0"/>
          </a:p>
          <a:p>
            <a:pPr marL="0" indent="0">
              <a:buNone/>
            </a:pPr>
            <a:endParaRPr lang="de-DE" sz="2400" dirty="0" smtClean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B3E6EDB-8E83-0C4C-B808-18FE13652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96330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Zielsetzungen u.a.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Stärkung der Fachlichkeit </a:t>
            </a:r>
          </a:p>
          <a:p>
            <a:r>
              <a:rPr lang="de-DE" dirty="0" smtClean="0"/>
              <a:t>Stärkung </a:t>
            </a:r>
            <a:r>
              <a:rPr lang="de-DE" dirty="0"/>
              <a:t>der ökonomischen </a:t>
            </a:r>
            <a:r>
              <a:rPr lang="de-DE" dirty="0" smtClean="0"/>
              <a:t>Bildung</a:t>
            </a:r>
          </a:p>
          <a:p>
            <a:r>
              <a:rPr lang="de-DE" dirty="0" smtClean="0"/>
              <a:t>Kenntnisse zu unserer Wirtschaftsordnung </a:t>
            </a:r>
          </a:p>
          <a:p>
            <a:r>
              <a:rPr lang="de-DE" dirty="0" smtClean="0"/>
              <a:t>Berücksichtigung von Aspekten der Verbraucherbildung</a:t>
            </a:r>
          </a:p>
          <a:p>
            <a:r>
              <a:rPr lang="de-DE" dirty="0" smtClean="0"/>
              <a:t>Schülerinnen </a:t>
            </a:r>
            <a:r>
              <a:rPr lang="de-DE" dirty="0"/>
              <a:t>und Schüler bestmöglich auf eine selbstbestimmte Lebensgestaltung und einen erfolgreichen Berufseinstieg </a:t>
            </a:r>
            <a:r>
              <a:rPr lang="de-DE" dirty="0" smtClean="0"/>
              <a:t>vorzubereiten</a:t>
            </a:r>
          </a:p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083712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Bewährte Merkmale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6131024" cy="420506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de-DE" dirty="0"/>
              <a:t>Kernlehrpläne in NRW formulieren</a:t>
            </a:r>
          </a:p>
          <a:p>
            <a:r>
              <a:rPr lang="de-DE" dirty="0"/>
              <a:t>schulformbezogene landesweit verbindliche Standards</a:t>
            </a:r>
          </a:p>
          <a:p>
            <a:r>
              <a:rPr lang="de-DE" dirty="0"/>
              <a:t>den fachlichen Kern der dafür erforderlichen Kompetenzen einschließlich zugrunde liegender Wissensbestände</a:t>
            </a:r>
          </a:p>
          <a:p>
            <a:r>
              <a:rPr lang="de-DE" dirty="0"/>
              <a:t>eine Progression der Kompetenzentwicklung über </a:t>
            </a:r>
            <a:r>
              <a:rPr lang="de-DE" dirty="0" smtClean="0"/>
              <a:t>zwei </a:t>
            </a:r>
            <a:r>
              <a:rPr lang="de-DE" dirty="0"/>
              <a:t>Stufen (Ende der </a:t>
            </a:r>
            <a:r>
              <a:rPr lang="de-DE" dirty="0" smtClean="0"/>
              <a:t>6 bzw. Erprobungsstufe, </a:t>
            </a:r>
            <a:r>
              <a:rPr lang="de-DE" dirty="0"/>
              <a:t>Ende der Sekundarstufe I)</a:t>
            </a:r>
          </a:p>
          <a:p>
            <a:r>
              <a:rPr lang="de-DE" i="1" dirty="0"/>
              <a:t>keine</a:t>
            </a:r>
            <a:r>
              <a:rPr lang="de-DE" dirty="0"/>
              <a:t> Aussagen zur konkreten Gestaltung und Durchführung des Unterrichts </a:t>
            </a:r>
            <a:br>
              <a:rPr lang="de-DE" dirty="0"/>
            </a:br>
            <a:r>
              <a:rPr lang="de-DE" dirty="0"/>
              <a:t>(Dies ist Bestandteil der schulinternen Lehrpläne)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FB8AEC2-76C3-FF4C-A788-31A73D7AC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</a:t>
            </a:r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607">
            <a:off x="6674984" y="2132856"/>
            <a:ext cx="2011816" cy="2880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2328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Grundkonstrukt und zentrale Begriffe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04DDD69-D404-5643-A445-B25ABA265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</a:t>
            </a:r>
            <a:endParaRPr lang="de-DE" dirty="0"/>
          </a:p>
        </p:txBody>
      </p:sp>
      <p:sp>
        <p:nvSpPr>
          <p:cNvPr id="21" name="Rechteck 20"/>
          <p:cNvSpPr/>
          <p:nvPr/>
        </p:nvSpPr>
        <p:spPr>
          <a:xfrm>
            <a:off x="2483768" y="2013534"/>
            <a:ext cx="5616624" cy="3647714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8" name="Gruppieren 7"/>
          <p:cNvGrpSpPr/>
          <p:nvPr/>
        </p:nvGrpSpPr>
        <p:grpSpPr>
          <a:xfrm>
            <a:off x="1835696" y="2019588"/>
            <a:ext cx="5605280" cy="3635606"/>
            <a:chOff x="2051720" y="2019588"/>
            <a:chExt cx="5605280" cy="3635606"/>
          </a:xfrm>
        </p:grpSpPr>
        <p:sp>
          <p:nvSpPr>
            <p:cNvPr id="22" name="Text Box 4"/>
            <p:cNvSpPr txBox="1">
              <a:spLocks noChangeArrowheads="1"/>
            </p:cNvSpPr>
            <p:nvPr/>
          </p:nvSpPr>
          <p:spPr bwMode="auto">
            <a:xfrm>
              <a:off x="2960646" y="2019588"/>
              <a:ext cx="3818624" cy="776464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de-DE" sz="1600" b="1" dirty="0">
                  <a:effectLst/>
                  <a:latin typeface="Arial"/>
                  <a:ea typeface="Calibri"/>
                  <a:cs typeface="Times New Roman"/>
                </a:rPr>
                <a:t>Ziele des Faches/</a:t>
              </a:r>
            </a:p>
            <a:p>
              <a:pPr algn="ctr">
                <a:spcAft>
                  <a:spcPts val="0"/>
                </a:spcAft>
              </a:pPr>
              <a:r>
                <a:rPr lang="de-DE" sz="1600" b="1" dirty="0">
                  <a:effectLst/>
                  <a:latin typeface="Arial"/>
                  <a:ea typeface="Calibri"/>
                  <a:cs typeface="Times New Roman"/>
                </a:rPr>
                <a:t>Übergreifende fachliche Kompetenz</a:t>
              </a:r>
            </a:p>
            <a:p>
              <a:pPr algn="ctr">
                <a:spcBef>
                  <a:spcPts val="600"/>
                </a:spcBef>
                <a:spcAft>
                  <a:spcPts val="0"/>
                </a:spcAft>
              </a:pPr>
              <a:r>
                <a:rPr lang="de-DE" sz="1050" dirty="0">
                  <a:effectLst/>
                  <a:latin typeface="Arial"/>
                  <a:ea typeface="Calibri"/>
                  <a:cs typeface="Times New Roman"/>
                </a:rPr>
                <a:t>Kapitel </a:t>
              </a:r>
              <a:r>
                <a:rPr lang="de-DE" sz="1050" dirty="0" smtClean="0">
                  <a:effectLst/>
                  <a:latin typeface="Arial"/>
                  <a:ea typeface="Calibri"/>
                  <a:cs typeface="Times New Roman"/>
                </a:rPr>
                <a:t>1</a:t>
              </a:r>
              <a:endParaRPr lang="de-DE" sz="1050" dirty="0">
                <a:effectLst/>
                <a:latin typeface="Arial"/>
                <a:ea typeface="Calibri"/>
                <a:cs typeface="Times New Roman"/>
              </a:endParaRPr>
            </a:p>
          </p:txBody>
        </p:sp>
        <p:sp>
          <p:nvSpPr>
            <p:cNvPr id="23" name="Text Box 5"/>
            <p:cNvSpPr txBox="1">
              <a:spLocks noChangeArrowheads="1"/>
            </p:cNvSpPr>
            <p:nvPr/>
          </p:nvSpPr>
          <p:spPr bwMode="auto">
            <a:xfrm>
              <a:off x="2051720" y="3375751"/>
              <a:ext cx="2297130" cy="801438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de-DE" sz="1600" b="1" dirty="0">
                  <a:effectLst/>
                  <a:latin typeface="Arial"/>
                  <a:ea typeface="Calibri"/>
                  <a:cs typeface="Times New Roman"/>
                </a:rPr>
                <a:t>Kompetenzbereiche</a:t>
              </a:r>
            </a:p>
            <a:p>
              <a:pPr algn="ctr">
                <a:spcAft>
                  <a:spcPts val="0"/>
                </a:spcAft>
              </a:pPr>
              <a:r>
                <a:rPr lang="de-DE" sz="1400" dirty="0">
                  <a:effectLst/>
                  <a:latin typeface="Arial"/>
                  <a:ea typeface="Calibri"/>
                  <a:cs typeface="Times New Roman"/>
                </a:rPr>
                <a:t>(Prozesse)</a:t>
              </a:r>
            </a:p>
            <a:p>
              <a:pPr algn="ctr">
                <a:spcBef>
                  <a:spcPts val="600"/>
                </a:spcBef>
                <a:spcAft>
                  <a:spcPts val="0"/>
                </a:spcAft>
              </a:pPr>
              <a:r>
                <a:rPr lang="de-DE" sz="1050" dirty="0">
                  <a:effectLst/>
                  <a:latin typeface="Arial"/>
                  <a:ea typeface="Calibri"/>
                  <a:cs typeface="Times New Roman"/>
                </a:rPr>
                <a:t>Kapitel </a:t>
              </a:r>
              <a:r>
                <a:rPr lang="de-DE" sz="1050" dirty="0" smtClean="0">
                  <a:effectLst/>
                  <a:latin typeface="Arial"/>
                  <a:ea typeface="Calibri"/>
                  <a:cs typeface="Times New Roman"/>
                </a:rPr>
                <a:t>2.1</a:t>
              </a:r>
              <a:endParaRPr lang="de-DE" sz="1050" dirty="0">
                <a:effectLst/>
                <a:latin typeface="Arial"/>
                <a:ea typeface="Calibri"/>
                <a:cs typeface="Times New Roman"/>
              </a:endParaRPr>
            </a:p>
          </p:txBody>
        </p:sp>
        <p:sp>
          <p:nvSpPr>
            <p:cNvPr id="24" name="Text Box 6"/>
            <p:cNvSpPr txBox="1">
              <a:spLocks noChangeArrowheads="1"/>
            </p:cNvSpPr>
            <p:nvPr/>
          </p:nvSpPr>
          <p:spPr bwMode="auto">
            <a:xfrm>
              <a:off x="5359161" y="3375751"/>
              <a:ext cx="2297839" cy="787059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de-DE" sz="1600" b="1" dirty="0">
                  <a:effectLst/>
                  <a:latin typeface="Arial"/>
                  <a:ea typeface="Calibri"/>
                  <a:cs typeface="Times New Roman"/>
                </a:rPr>
                <a:t>Inhaltsfelder</a:t>
              </a:r>
            </a:p>
            <a:p>
              <a:pPr algn="ctr">
                <a:spcAft>
                  <a:spcPts val="0"/>
                </a:spcAft>
              </a:pPr>
              <a:r>
                <a:rPr lang="de-DE" sz="1400" dirty="0">
                  <a:effectLst/>
                  <a:latin typeface="Arial"/>
                  <a:ea typeface="Calibri"/>
                  <a:cs typeface="Times New Roman"/>
                </a:rPr>
                <a:t>(Gegenstände)</a:t>
              </a:r>
            </a:p>
            <a:p>
              <a:pPr algn="ctr">
                <a:spcBef>
                  <a:spcPts val="600"/>
                </a:spcBef>
                <a:spcAft>
                  <a:spcPts val="0"/>
                </a:spcAft>
              </a:pPr>
              <a:r>
                <a:rPr lang="de-DE" sz="1050" dirty="0">
                  <a:effectLst/>
                  <a:latin typeface="Arial"/>
                  <a:ea typeface="Calibri"/>
                  <a:cs typeface="Times New Roman"/>
                </a:rPr>
                <a:t>Kapitel </a:t>
              </a:r>
              <a:r>
                <a:rPr lang="de-DE" sz="1050" dirty="0" smtClean="0">
                  <a:effectLst/>
                  <a:latin typeface="Arial"/>
                  <a:ea typeface="Calibri"/>
                  <a:cs typeface="Times New Roman"/>
                </a:rPr>
                <a:t>2.1</a:t>
              </a:r>
              <a:endParaRPr lang="de-DE" sz="1050" dirty="0">
                <a:effectLst/>
                <a:latin typeface="Arial"/>
                <a:ea typeface="Calibri"/>
                <a:cs typeface="Times New Roman"/>
              </a:endParaRPr>
            </a:p>
          </p:txBody>
        </p:sp>
        <p:sp>
          <p:nvSpPr>
            <p:cNvPr id="25" name="Text Box 7"/>
            <p:cNvSpPr txBox="1">
              <a:spLocks noChangeArrowheads="1"/>
            </p:cNvSpPr>
            <p:nvPr/>
          </p:nvSpPr>
          <p:spPr bwMode="auto">
            <a:xfrm>
              <a:off x="2699792" y="4837864"/>
              <a:ext cx="4320480" cy="81733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de-DE" sz="1600" b="1" dirty="0">
                  <a:effectLst/>
                  <a:latin typeface="Arial"/>
                  <a:ea typeface="Calibri"/>
                  <a:cs typeface="Times New Roman"/>
                </a:rPr>
                <a:t>Kompetenzerwartungen</a:t>
              </a:r>
            </a:p>
            <a:p>
              <a:pPr algn="ctr">
                <a:spcAft>
                  <a:spcPts val="0"/>
                </a:spcAft>
              </a:pPr>
              <a:r>
                <a:rPr lang="de-DE" sz="1400" dirty="0">
                  <a:effectLst/>
                  <a:latin typeface="Arial"/>
                  <a:ea typeface="Calibri"/>
                  <a:cs typeface="Times New Roman"/>
                </a:rPr>
                <a:t>(Verknüpfung von Prozessen und Gegenständen)</a:t>
              </a:r>
            </a:p>
            <a:p>
              <a:pPr algn="ctr">
                <a:spcBef>
                  <a:spcPts val="600"/>
                </a:spcBef>
                <a:spcAft>
                  <a:spcPts val="0"/>
                </a:spcAft>
              </a:pPr>
              <a:r>
                <a:rPr lang="de-DE" sz="1050" dirty="0">
                  <a:effectLst/>
                  <a:latin typeface="Arial"/>
                  <a:ea typeface="Calibri"/>
                  <a:cs typeface="Times New Roman"/>
                </a:rPr>
                <a:t>Kapitel 2.2 und </a:t>
              </a:r>
              <a:r>
                <a:rPr lang="de-DE" sz="1050" dirty="0" smtClean="0">
                  <a:effectLst/>
                  <a:latin typeface="Arial"/>
                  <a:ea typeface="Calibri"/>
                  <a:cs typeface="Times New Roman"/>
                </a:rPr>
                <a:t>2.3</a:t>
              </a:r>
              <a:endParaRPr lang="de-DE" sz="1050" dirty="0">
                <a:effectLst/>
                <a:latin typeface="Arial"/>
                <a:ea typeface="Calibri"/>
                <a:cs typeface="Times New Roman"/>
              </a:endParaRPr>
            </a:p>
          </p:txBody>
        </p:sp>
        <p:cxnSp>
          <p:nvCxnSpPr>
            <p:cNvPr id="26" name="Line 8"/>
            <p:cNvCxnSpPr>
              <a:cxnSpLocks noChangeShapeType="1"/>
            </p:cNvCxnSpPr>
            <p:nvPr/>
          </p:nvCxnSpPr>
          <p:spPr bwMode="auto">
            <a:xfrm>
              <a:off x="4863577" y="2796809"/>
              <a:ext cx="709" cy="27244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" name="Line 9"/>
            <p:cNvCxnSpPr>
              <a:cxnSpLocks noChangeShapeType="1"/>
            </p:cNvCxnSpPr>
            <p:nvPr/>
          </p:nvCxnSpPr>
          <p:spPr bwMode="auto">
            <a:xfrm flipH="1">
              <a:off x="3200285" y="3069252"/>
              <a:ext cx="1659038" cy="75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" name="Line 10"/>
            <p:cNvCxnSpPr>
              <a:cxnSpLocks noChangeShapeType="1"/>
            </p:cNvCxnSpPr>
            <p:nvPr/>
          </p:nvCxnSpPr>
          <p:spPr bwMode="auto">
            <a:xfrm flipH="1">
              <a:off x="4852942" y="3069252"/>
              <a:ext cx="1659747" cy="75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" name="Line 11"/>
            <p:cNvCxnSpPr>
              <a:cxnSpLocks noChangeShapeType="1"/>
            </p:cNvCxnSpPr>
            <p:nvPr/>
          </p:nvCxnSpPr>
          <p:spPr bwMode="auto">
            <a:xfrm>
              <a:off x="3199576" y="3069252"/>
              <a:ext cx="709" cy="30649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" name="Line 12"/>
            <p:cNvCxnSpPr>
              <a:cxnSpLocks noChangeShapeType="1"/>
            </p:cNvCxnSpPr>
            <p:nvPr/>
          </p:nvCxnSpPr>
          <p:spPr bwMode="auto">
            <a:xfrm>
              <a:off x="6518361" y="3069252"/>
              <a:ext cx="709" cy="30649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" name="Line 13"/>
            <p:cNvCxnSpPr>
              <a:cxnSpLocks noChangeShapeType="1"/>
            </p:cNvCxnSpPr>
            <p:nvPr/>
          </p:nvCxnSpPr>
          <p:spPr bwMode="auto">
            <a:xfrm>
              <a:off x="4852942" y="4498823"/>
              <a:ext cx="709" cy="33904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" name="Line 14"/>
            <p:cNvCxnSpPr>
              <a:cxnSpLocks noChangeShapeType="1"/>
            </p:cNvCxnSpPr>
            <p:nvPr/>
          </p:nvCxnSpPr>
          <p:spPr bwMode="auto">
            <a:xfrm flipH="1">
              <a:off x="3191777" y="4498066"/>
              <a:ext cx="1657620" cy="75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" name="Line 15"/>
            <p:cNvCxnSpPr>
              <a:cxnSpLocks noChangeShapeType="1"/>
            </p:cNvCxnSpPr>
            <p:nvPr/>
          </p:nvCxnSpPr>
          <p:spPr bwMode="auto">
            <a:xfrm flipH="1">
              <a:off x="4864995" y="4509192"/>
              <a:ext cx="1657620" cy="151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4" name="Line 16"/>
            <p:cNvCxnSpPr>
              <a:cxnSpLocks noChangeShapeType="1"/>
            </p:cNvCxnSpPr>
            <p:nvPr/>
          </p:nvCxnSpPr>
          <p:spPr bwMode="auto">
            <a:xfrm flipH="1">
              <a:off x="3191068" y="4177188"/>
              <a:ext cx="2127" cy="3186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" name="Line 17"/>
            <p:cNvCxnSpPr>
              <a:cxnSpLocks noChangeShapeType="1"/>
            </p:cNvCxnSpPr>
            <p:nvPr/>
          </p:nvCxnSpPr>
          <p:spPr bwMode="auto">
            <a:xfrm>
              <a:off x="6513398" y="4177188"/>
              <a:ext cx="5672" cy="31936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118885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2400" dirty="0"/>
              <a:t>Gliederung </a:t>
            </a:r>
            <a:r>
              <a:rPr lang="de-DE" sz="2400" dirty="0" smtClean="0"/>
              <a:t>der aktuellen Kernlehrpläne</a:t>
            </a:r>
            <a:endParaRPr lang="de-DE" sz="240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</a:t>
            </a:r>
            <a:endParaRPr lang="de-DE" dirty="0"/>
          </a:p>
        </p:txBody>
      </p:sp>
      <p:graphicFrame>
        <p:nvGraphicFramePr>
          <p:cNvPr id="8" name="Group 5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7861350"/>
              </p:ext>
            </p:extLst>
          </p:nvPr>
        </p:nvGraphicFramePr>
        <p:xfrm>
          <a:off x="520700" y="1780854"/>
          <a:ext cx="8064500" cy="3393158"/>
        </p:xfrm>
        <a:graphic>
          <a:graphicData uri="http://schemas.openxmlformats.org/drawingml/2006/table">
            <a:tbl>
              <a:tblPr/>
              <a:tblGrid>
                <a:gridCol w="86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0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476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Kapitel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Gliederungspunkt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76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Vorbemerkungen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476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Aufgaben und Ziele des Faches</a:t>
                      </a:r>
                      <a:r>
                        <a:rPr kumimoji="0" lang="de-DE" altLang="de-DE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476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Kompetenzbereiche und Kompetenzerwartungen</a:t>
                      </a:r>
                      <a:r>
                        <a:rPr kumimoji="0" lang="de-DE" alt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11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Kompetenzbereiche und </a:t>
                      </a:r>
                      <a:r>
                        <a:rPr kumimoji="0" lang="de-DE" alt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Inhaltsfelder </a:t>
                      </a:r>
                      <a:r>
                        <a:rPr kumimoji="0" lang="de-DE" alt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des Faches</a:t>
                      </a:r>
                      <a:r>
                        <a:rPr kumimoji="0" lang="de-DE" alt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043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Kompetenzerwartungen am Ende der </a:t>
                      </a:r>
                      <a:r>
                        <a:rPr kumimoji="0" lang="de-DE" alt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Erprobungsstufe (bzw. am Ende der </a:t>
                      </a:r>
                      <a:r>
                        <a:rPr kumimoji="0" lang="de-DE" alt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Jahrgangsstufe 6</a:t>
                      </a:r>
                      <a:r>
                        <a:rPr kumimoji="0" lang="de-DE" alt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)</a:t>
                      </a:r>
                      <a:endParaRPr kumimoji="0" lang="de-DE" alt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004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alt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Kompetenzerwartungen am Ende der Sekundarstufe I</a:t>
                      </a:r>
                      <a:endParaRPr kumimoji="0" lang="de-DE" alt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476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Lernerfolgsüberprüfung und Leistungsbewertung</a:t>
                      </a:r>
                      <a:r>
                        <a:rPr kumimoji="0" lang="de-DE" alt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6284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477AE8-29DB-4A4A-9A4D-43F01DEA8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Neue </a:t>
            </a:r>
            <a:r>
              <a:rPr lang="de-DE" dirty="0"/>
              <a:t>Akzentsetzungen der </a:t>
            </a:r>
            <a:r>
              <a:rPr lang="de-DE" dirty="0" smtClean="0"/>
              <a:t>Kernlehrpläne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15B63A6-BED9-F040-ADCC-469543B186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320480"/>
          </a:xfrm>
        </p:spPr>
        <p:txBody>
          <a:bodyPr>
            <a:normAutofit/>
          </a:bodyPr>
          <a:lstStyle/>
          <a:p>
            <a:r>
              <a:rPr lang="de-DE" dirty="0"/>
              <a:t>Ausschärfung der Fachlichkeit</a:t>
            </a:r>
          </a:p>
          <a:p>
            <a:pPr lvl="1"/>
            <a:r>
              <a:rPr lang="de-DE" dirty="0"/>
              <a:t>Präzisere Beschreibung fachlicher Inhalte</a:t>
            </a:r>
          </a:p>
          <a:p>
            <a:pPr lvl="1"/>
            <a:r>
              <a:rPr lang="de-DE" dirty="0"/>
              <a:t>Präzisere Beschreibung fachlicher Prozesse</a:t>
            </a:r>
          </a:p>
          <a:p>
            <a:r>
              <a:rPr lang="de-DE" dirty="0" smtClean="0"/>
              <a:t>Gestaltungsspielräume</a:t>
            </a:r>
            <a:endParaRPr lang="de-DE" dirty="0"/>
          </a:p>
          <a:p>
            <a:pPr lvl="1"/>
            <a:r>
              <a:rPr lang="de-DE" dirty="0"/>
              <a:t>Zeit zum Üben, </a:t>
            </a:r>
            <a:r>
              <a:rPr lang="de-DE" dirty="0" smtClean="0"/>
              <a:t>Wiederholen, </a:t>
            </a:r>
            <a:r>
              <a:rPr lang="de-DE" dirty="0"/>
              <a:t>Vertiefen</a:t>
            </a:r>
          </a:p>
          <a:p>
            <a:pPr lvl="1"/>
            <a:r>
              <a:rPr lang="de-DE" dirty="0"/>
              <a:t>Möglichkeiten zur Auseinandersetzung mit eigenen </a:t>
            </a:r>
            <a:r>
              <a:rPr lang="de-DE" dirty="0" smtClean="0"/>
              <a:t>Fragestellungen</a:t>
            </a:r>
          </a:p>
          <a:p>
            <a:r>
              <a:rPr lang="de-DE" dirty="0" smtClean="0"/>
              <a:t>Bezug auf fachübergreifende Zielsetzungen</a:t>
            </a:r>
          </a:p>
          <a:p>
            <a:pPr lvl="1"/>
            <a:r>
              <a:rPr lang="de-DE" dirty="0" smtClean="0"/>
              <a:t>Bildung in der </a:t>
            </a:r>
            <a:r>
              <a:rPr lang="de-DE" smtClean="0"/>
              <a:t>digitalen Welt / Medienkompetenzrahmen </a:t>
            </a:r>
            <a:endParaRPr lang="de-DE" dirty="0" smtClean="0"/>
          </a:p>
          <a:p>
            <a:pPr lvl="1"/>
            <a:r>
              <a:rPr lang="de-DE" smtClean="0"/>
              <a:t>Verbraucherbildung / Bildung für nachhaltige Entwicklung</a:t>
            </a:r>
          </a:p>
          <a:p>
            <a:pPr lvl="1"/>
            <a:r>
              <a:rPr lang="de-DE" smtClean="0"/>
              <a:t>Berufsorientierung</a:t>
            </a:r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D6160F9-ABFF-6348-A579-E0AF5CB63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10823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QUA-LiS_Vorlage_weiss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QUA-LiS_Vorlage_weiss</Template>
  <TotalTime>0</TotalTime>
  <Words>1848</Words>
  <PresentationFormat>Bildschirmpräsentation (4:3)</PresentationFormat>
  <Paragraphs>375</Paragraphs>
  <Slides>39</Slides>
  <Notes>26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39</vt:i4>
      </vt:variant>
    </vt:vector>
  </HeadingPairs>
  <TitlesOfParts>
    <vt:vector size="46" baseType="lpstr">
      <vt:lpstr>Arial</vt:lpstr>
      <vt:lpstr>Calibri</vt:lpstr>
      <vt:lpstr>DejaVu Sans</vt:lpstr>
      <vt:lpstr>Symbol</vt:lpstr>
      <vt:lpstr>Times New Roman</vt:lpstr>
      <vt:lpstr>ヒラギノ角ゴ Pro W3</vt:lpstr>
      <vt:lpstr>QUA-LiS_Vorlage_weiss</vt:lpstr>
      <vt:lpstr>PowerPoint-Präsentation</vt:lpstr>
      <vt:lpstr>Gliederung</vt:lpstr>
      <vt:lpstr> 1. Merkmale der neuen Kernlehrpläne  </vt:lpstr>
      <vt:lpstr>Ausgangslage</vt:lpstr>
      <vt:lpstr>Zielsetzungen u.a. </vt:lpstr>
      <vt:lpstr>Bewährte Merkmale</vt:lpstr>
      <vt:lpstr>Grundkonstrukt und zentrale Begriffe</vt:lpstr>
      <vt:lpstr>Gliederung der aktuellen Kernlehrpläne</vt:lpstr>
      <vt:lpstr>Neue Akzentsetzungen der Kernlehrpläne</vt:lpstr>
      <vt:lpstr>2. Übergreifende Aufgaben</vt:lpstr>
      <vt:lpstr>Fokussierte Querschnittsaufgaben für alle Fächer</vt:lpstr>
      <vt:lpstr>Fachliche Einbindung des Medienkompetenzrahmens</vt:lpstr>
      <vt:lpstr>Einbindung des Medienkompetenzrahmens</vt:lpstr>
      <vt:lpstr>Rahmenvorgabe Verbraucherbildung</vt:lpstr>
      <vt:lpstr>Fachliche Einbindung Berufliche Orientierung</vt:lpstr>
      <vt:lpstr>   3. Schulinterne Lehrpläne  </vt:lpstr>
      <vt:lpstr>Schulinterne Lehrpläne - rechtlicher Rahmen</vt:lpstr>
      <vt:lpstr>Schulinterne Lehrpläne - rechtlicher Rahmen</vt:lpstr>
      <vt:lpstr>Curriculumentwicklung</vt:lpstr>
      <vt:lpstr>Funktionen von schulinternen Lehrplänen</vt:lpstr>
      <vt:lpstr>Gliederung für einen schulinternen Lehrplan</vt:lpstr>
      <vt:lpstr>   4. Der Kernlehrplan Technik im Detail 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5. Fachliche Unterstützungsmaterialien</vt:lpstr>
      <vt:lpstr>Materialien im Lehrplannavigator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2020-02-25T14:44:52Z</cp:lastPrinted>
  <dcterms:created xsi:type="dcterms:W3CDTF">2018-01-17T08:49:04Z</dcterms:created>
  <dcterms:modified xsi:type="dcterms:W3CDTF">2020-07-01T14:53:19Z</dcterms:modified>
</cp:coreProperties>
</file>