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70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63" clrIdx="1">
    <p:extLst>
      <p:ext uri="{19B8F6BF-5375-455C-9EA6-DF929625EA0E}">
        <p15:presenceInfo xmlns:p15="http://schemas.microsoft.com/office/powerpoint/2012/main" userId="Peters, Thorst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5407" autoAdjust="0"/>
  </p:normalViewPr>
  <p:slideViewPr>
    <p:cSldViewPr showGuides="1">
      <p:cViewPr varScale="1">
        <p:scale>
          <a:sx n="74" d="100"/>
          <a:sy n="74" d="100"/>
        </p:scale>
        <p:origin x="60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Wort- und Zeichenschatz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Ausgangstexte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Zieltexte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sprachliche 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Wort- und Zeichenschatz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Ausgangstexte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Zieltexte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72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228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</a:t>
            </a:r>
            <a:r>
              <a:rPr lang="de-DE" sz="3600"/>
              <a:t>I </a:t>
            </a:r>
            <a:br>
              <a:rPr lang="de-DE" sz="3600"/>
            </a:br>
            <a:r>
              <a:rPr lang="de-DE" sz="3600"/>
              <a:t>der Gesamt- und Sekundarschule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2400" dirty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Japanisch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Medienkompetenzrahmens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/>
              <a:t>Text- und Medienkompetenz</a:t>
            </a:r>
            <a:br>
              <a:rPr lang="de-DE" b="1" dirty="0"/>
            </a:br>
            <a:r>
              <a:rPr lang="de-DE" dirty="0"/>
              <a:t>Die Schülerinnen und Schüler können das Internet aufgabenbezogen für Informationsrecherchen zu fachspezifischen Themen nutzen.</a:t>
            </a:r>
          </a:p>
          <a:p>
            <a:pPr marL="400050" lvl="1" indent="0">
              <a:buNone/>
            </a:pPr>
            <a:endParaRPr lang="de-DE" dirty="0"/>
          </a:p>
          <a:p>
            <a:r>
              <a:rPr lang="de-DE" dirty="0"/>
              <a:t>Der MKR bleibt verbindlicher Orientierungsrahmen für die Weiterentwicklung des schulischen Medienkonzepts.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Rahmenvorgabe Verbraucherbildung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der RV Verbraucherbildung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Beispiel Rahmenvorgabe Verbraucherbildung D Z1, B Z1:</a:t>
            </a:r>
          </a:p>
          <a:p>
            <a:pPr marL="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000" dirty="0"/>
              <a:t>Alltagsleben: Familie/Freundeskreis auch unter Berücksichtigung von Geschlechterrollen, Wohnen, Tagesabläufe</a:t>
            </a:r>
          </a:p>
          <a:p>
            <a:pPr marL="0" indent="0">
              <a:buNone/>
            </a:pPr>
            <a:r>
              <a:rPr lang="de-DE" sz="2000" dirty="0"/>
              <a:t>Freizeitgestaltung: Einkaufen, Essen, japanische Populärkultur, Nutzung digitaler Medien</a:t>
            </a:r>
          </a:p>
          <a:p>
            <a:pPr marL="57150" indent="0">
              <a:buNone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Berufliche Orientierung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interkulturelle kommunikative Kompetenzen als berufliches Qualifizierungsmerkmal </a:t>
            </a:r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des Kernlehrplans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6848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Japanisch</a:t>
                      </a:r>
                      <a:r>
                        <a:rPr lang="de-DE" sz="1400" dirty="0">
                          <a:solidFill>
                            <a:srgbClr val="FF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Japanisch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ab Jahrgangsstufe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interkulturelle 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Fokus auf Spracherwerbsphase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am Ende der Sek I: </a:t>
            </a:r>
            <a:br>
              <a:rPr lang="de-DE" dirty="0"/>
            </a:br>
            <a:r>
              <a:rPr lang="de-DE" dirty="0"/>
              <a:t>Japanisch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ab Jahrgangsstufe 7: A2</a:t>
            </a:r>
            <a:br>
              <a:rPr lang="de-DE" dirty="0"/>
            </a:br>
            <a:r>
              <a:rPr lang="de-DE" dirty="0"/>
              <a:t>Japanisch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ab Jahrgangsstufe 9: A1 mit Anteilen von A2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Kompetenzmodell ist Grundlage der (Kern-)</a:t>
            </a:r>
            <a:br>
              <a:rPr lang="de-DE" sz="2400" dirty="0"/>
            </a:br>
            <a:r>
              <a:rPr lang="de-DE" sz="2400" dirty="0"/>
              <a:t>Lehrpläne aller modernen Fremdsprachen in allen allgemeinbildenden Schulformen </a:t>
            </a:r>
            <a:r>
              <a:rPr lang="de-DE" sz="2400" strike="sngStrike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von Text- und Medienkompetenz, Sprachlernkompetenz und 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umfasst die Fähigkeit, Texte selbstständig, zielbezogen sowie in ihren historischen, sozialen und kulturellen Dimensionen in den jeweiligen medialen Darstellungsformen zu verstehen und zu deuten […]. Dies schließt auch die Fähigkeit ein, die gewonnenen Erkenntnisse im Hinblick auf Textgestaltung, Textsortenmerkmale und Techniken der Texterstellung für die eigene Produktion von Texten zu nutzen. 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Sprachenlernen.</a:t>
            </a: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Wort- und Zeichenschatz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Orthografie</a:t>
            </a:r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="" xmlns:pr="smNativeData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Ausschärfung</a:t>
            </a: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Strukturelement „Fachliche Konkretisierungen“ zu den Kompetenzerwartungen: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der Kompetenzerwartungen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03116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Darstellung der Kompetenzerwartungen – Beispiel: Grammatik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82555"/>
              </p:ext>
            </p:extLst>
          </p:nvPr>
        </p:nvGraphicFramePr>
        <p:xfrm>
          <a:off x="457200" y="1803654"/>
          <a:ext cx="8065135" cy="4528820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 begrenztes Inventar häufig verwendeter grammatischer Formen und Strukturen für die Textrezeption und die Realisierung ihrer Sprech- und Schreibabsichten nutzen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 Satzstrukturen des Japanischen weitgehend sicher anwenden,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 unterschiedlichen zeitlichen Ebenen Aussagen, Fragen, Aufforderungen und Vorlieben einfach strukturiert formulieren.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(Auswahl)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 Wortarten (Nomen, Verben, i- und na-Adjektive) in unterschiedlichen Zeitformen (Gegenwart/Zukunft und Vergangenheit), auch in negierter Form, in höflicher Standardsprache sowie in Ansätzen in der höflichkeitsneutralen Form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grundlegende Partikeln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Zeit- und Ortsangaben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Zahlen, Mengenangaben und ausgewählte Zähleinheitswörter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Teilweise: Verzicht 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kommunikative 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Überfrachtungen</a:t>
            </a: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="" xmlns:pr="smNativeData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="" xmlns:pr="smNativeData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="" xmlns:pr="smNativeData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1050060904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543768"/>
              </p:ext>
            </p:extLst>
          </p:nvPr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36717" y="1850390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400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Ausgangstexte: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didaktisierte, adaptierte und kurze authentische 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Dialoge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persönliche (Sprach-) Nachrichten und Berichte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Formate der sozialen Medien und Netzwerke […] 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400" kern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Zieltexte: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Dialoge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persönliche (Sprach-) Nachrichten und Berichte</a:t>
            </a: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Bild- und Personenbeschreibungen […]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Verortung von Strategien in den fachlichen Konkretisierungen</a:t>
            </a:r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mindestens einmal pro Schuljahr im Rahmen einer Klassenarbeit obligatorisch zu überprüfen</a:t>
            </a: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Japanisch</a:t>
            </a:r>
            <a:r>
              <a:rPr lang="de-DE" dirty="0"/>
              <a:t> </a:t>
            </a: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(2)</a:t>
            </a:r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schulinterner 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fachdidaktischen </a:t>
            </a:r>
            <a:r>
              <a:rPr lang="de-DE" sz="2600"/>
              <a:t>und 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/>
              <a:t>Unterstützungsmaterial im Lehrplannavigator: </a:t>
            </a:r>
            <a:r>
              <a:rPr lang="de-DE" sz="2600" dirty="0">
                <a:hlinkClick r:id="rId3"/>
              </a:rPr>
              <a:t>https://www.schulentwicklung.nrw.de/lehrplaene/lehrplannavigator-s-i/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 im Lehrplannavigator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Kernlehrplan</a:t>
            </a:r>
          </a:p>
          <a:p>
            <a:r>
              <a:rPr lang="de-DE" sz="2400" dirty="0"/>
              <a:t>Beispiel für einen schulinternen Lehrplan (vervollständigt bis Februar 2022)</a:t>
            </a:r>
          </a:p>
          <a:p>
            <a:r>
              <a:rPr lang="de-DE" sz="2400" dirty="0"/>
              <a:t>Konkretisierte Unterrichtsvorhaben zum schulinternen Lehrplan</a:t>
            </a:r>
          </a:p>
          <a:p>
            <a:r>
              <a:rPr lang="de-DE" sz="2400" dirty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>
                <a:hlinkClick r:id="rId3"/>
              </a:rPr>
              <a:t>https://www.schulentwicklung.nrw.de/lehrplaene/lehrplannavigator-s-i/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43913"/>
              </p:ext>
            </p:extLst>
          </p:nvPr>
        </p:nvGraphicFramePr>
        <p:xfrm>
          <a:off x="382158" y="1700808"/>
          <a:ext cx="8229600" cy="41643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chemeClr val="tx1"/>
                          </a:solidFill>
                          <a:effectLst/>
                        </a:rPr>
                        <a:t>UV 7.6 </a:t>
                      </a:r>
                      <a:r>
                        <a:rPr lang="ja-JP" altLang="de-DE" sz="1200" i="0" dirty="0">
                          <a:solidFill>
                            <a:schemeClr val="tx1"/>
                          </a:solidFill>
                          <a:effectLst/>
                        </a:rPr>
                        <a:t>まいにちなにをしますか。</a:t>
                      </a:r>
                      <a:r>
                        <a:rPr lang="en-US" sz="1200" i="0" dirty="0">
                          <a:solidFill>
                            <a:schemeClr val="tx1"/>
                          </a:solidFill>
                          <a:effectLst/>
                        </a:rPr>
                        <a:t>Was </a:t>
                      </a:r>
                      <a:r>
                        <a:rPr lang="en-US" sz="1200" i="0" dirty="0" err="1">
                          <a:solidFill>
                            <a:schemeClr val="tx1"/>
                          </a:solidFill>
                          <a:effectLst/>
                        </a:rPr>
                        <a:t>machst</a:t>
                      </a:r>
                      <a:r>
                        <a:rPr lang="en-US" sz="1200" i="0" dirty="0">
                          <a:solidFill>
                            <a:schemeClr val="tx1"/>
                          </a:solidFill>
                          <a:effectLst/>
                        </a:rPr>
                        <a:t> du </a:t>
                      </a:r>
                      <a:r>
                        <a:rPr lang="en-US" sz="1200" i="0" dirty="0" err="1">
                          <a:solidFill>
                            <a:schemeClr val="tx1"/>
                          </a:solidFill>
                          <a:effectLst/>
                        </a:rPr>
                        <a:t>jeden</a:t>
                      </a:r>
                      <a:r>
                        <a:rPr lang="en-US" sz="1200" i="0" dirty="0">
                          <a:solidFill>
                            <a:schemeClr val="tx1"/>
                          </a:solidFill>
                          <a:effectLst/>
                        </a:rPr>
                        <a:t> Tag?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</a:rPr>
                        <a:t>Gewohnheiten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</a:rPr>
                        <a:t>Alltag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 (ca. 15 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effectLst/>
                        </a:rPr>
                        <a:t>Ustd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.) </a:t>
                      </a:r>
                      <a:endParaRPr lang="de-DE" sz="1100" b="0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Sprechen: </a:t>
                      </a:r>
                      <a:r>
                        <a:rPr lang="de-DE" sz="1000" i="1" dirty="0">
                          <a:solidFill>
                            <a:schemeClr val="tx1"/>
                          </a:solidFill>
                          <a:effectLst/>
                        </a:rPr>
                        <a:t>zusammenhängendes Sprechen: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Auskünfte über sich und andere geben [und konkrete Beschreibungen vornehmen]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>
                          <a:solidFill>
                            <a:schemeClr val="tx1"/>
                          </a:solidFill>
                          <a:effectLst/>
                        </a:rPr>
                        <a:t>Sprechen </a:t>
                      </a:r>
                      <a:r>
                        <a:rPr lang="de-DE" sz="1000" i="1" dirty="0" smtClean="0">
                          <a:solidFill>
                            <a:schemeClr val="tx1"/>
                          </a:solidFill>
                          <a:effectLst/>
                        </a:rPr>
                        <a:t>: an </a:t>
                      </a:r>
                      <a:r>
                        <a:rPr lang="de-DE" sz="1000" i="1" dirty="0">
                          <a:solidFill>
                            <a:schemeClr val="tx1"/>
                          </a:solidFill>
                          <a:effectLst/>
                        </a:rPr>
                        <a:t>Gesprächen teilnehmen: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in alltäglichen Gesprächssituationen ihre Redeabsichten verwirklichen und auf einfache Weise interagieren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1" dirty="0">
                          <a:solidFill>
                            <a:schemeClr val="tx1"/>
                          </a:solidFill>
                          <a:effectLst/>
                        </a:rPr>
                        <a:t>Schriftzeichen und Orthografie: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e Rechtschreibregeln in den Silbenalphabeten Hiragana und Katakana korrekt anwenden, die Regeln der japanischen Zeichensetzung anwenden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1000" b="0" dirty="0" smtClean="0">
                          <a:solidFill>
                            <a:schemeClr val="tx1"/>
                          </a:solidFill>
                          <a:effectLst/>
                        </a:rPr>
                        <a:t>repräsentative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Verhaltensweisen und Konventionen anderer Kulturen mit eigenen Anschauungen vergleichen und dabei Toleranz entwickeln, sofern Grundprinzipien friedlichen und respektvollen Zusammenlebens nicht verletzt werden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i="1" dirty="0">
                          <a:solidFill>
                            <a:schemeClr val="tx1"/>
                          </a:solidFill>
                          <a:effectLst/>
                        </a:rPr>
                        <a:t>Grammatik: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Verben in der -</a:t>
                      </a:r>
                      <a:r>
                        <a:rPr lang="de-DE" sz="1000" b="0" i="1" dirty="0" err="1">
                          <a:solidFill>
                            <a:schemeClr val="tx1"/>
                          </a:solidFill>
                          <a:effectLst/>
                        </a:rPr>
                        <a:t>masu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-Form (Gegenwart) auch in negierter Form, weitere Partikeln, ausgewählte Ortsangaben, ausgewählte Zeitangaben, satzeinleitende Konjunktionen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Alltagsleben: Tagesabläufe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i="0" dirty="0">
                          <a:solidFill>
                            <a:schemeClr val="tx1"/>
                          </a:solidFill>
                          <a:effectLst/>
                        </a:rPr>
                        <a:t>TMK: </a:t>
                      </a:r>
                      <a:r>
                        <a:rPr lang="de-DE" sz="1000" b="0" u="sng" dirty="0">
                          <a:solidFill>
                            <a:schemeClr val="tx1"/>
                          </a:solidFill>
                          <a:effectLst/>
                        </a:rPr>
                        <a:t>Ausgangstexte: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 Formate der sozialen Medien und Netzwerke </a:t>
                      </a:r>
                      <a:r>
                        <a:rPr lang="de-DE" sz="1000" b="0" u="sng" dirty="0">
                          <a:solidFill>
                            <a:schemeClr val="tx1"/>
                          </a:solidFill>
                          <a:effectLst/>
                        </a:rPr>
                        <a:t>Zieltexte: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 kürzere Präsentation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6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Hinweis: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Festigung des erlernten Silbenalphabets Katakana und Vertiefung von Rechtschreibregeln 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Mögliche Umsetzung: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Erstellen einer </a:t>
                      </a:r>
                      <a:r>
                        <a:rPr lang="de-DE" sz="1000" b="0" dirty="0" err="1">
                          <a:solidFill>
                            <a:schemeClr val="tx1"/>
                          </a:solidFill>
                          <a:effectLst/>
                        </a:rPr>
                        <a:t>Posterpräsentation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, die der Prüfung als Grundlage dient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Hinweise zur Klassenarbeit: </a:t>
                      </a:r>
                      <a:r>
                        <a:rPr lang="de-DE" sz="1000" b="0" dirty="0">
                          <a:solidFill>
                            <a:schemeClr val="tx1"/>
                          </a:solidFill>
                          <a:effectLst/>
                        </a:rPr>
                        <a:t>mündliche Kommunikationsprüfung</a:t>
                      </a:r>
                      <a:endParaRPr lang="de-DE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593490" y="2835830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851920" y="4221088"/>
            <a:ext cx="482453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44253" y="5301208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</p:spTree>
    <p:extLst>
      <p:ext uri="{BB962C8B-B14F-4D97-AF65-F5344CB8AC3E}">
        <p14:creationId xmlns:p14="http://schemas.microsoft.com/office/powerpoint/2010/main" val="250503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Anpassung an die Wiedereinführung des neunjährigen Bildungsgangs im Gymnasium</a:t>
            </a:r>
          </a:p>
          <a:p>
            <a:pPr lvl="1"/>
            <a:r>
              <a:rPr lang="de-DE" dirty="0"/>
              <a:t>Beginn einer zweiten Fremdsprache ab Jahrgang 7</a:t>
            </a:r>
          </a:p>
          <a:p>
            <a:r>
              <a:rPr lang="de-DE" dirty="0"/>
              <a:t>Weiterentwicklung der bisherigen Kernlehrpläne</a:t>
            </a:r>
          </a:p>
          <a:p>
            <a:pPr lvl="1"/>
            <a:r>
              <a:rPr lang="de-DE" dirty="0"/>
              <a:t>Gewährleistung der Durchlässigkeit zwischen den Schulformen</a:t>
            </a:r>
          </a:p>
          <a:p>
            <a:pPr lvl="1"/>
            <a:r>
              <a:rPr lang="de-DE" dirty="0"/>
              <a:t>Anschlussfähigkeit an die KLP der gymnasialen Oberstufe</a:t>
            </a:r>
          </a:p>
          <a:p>
            <a:pPr lvl="1"/>
            <a:r>
              <a:rPr lang="de-DE" dirty="0"/>
              <a:t>inhaltliche und strukturelle Anpassung an zeitgemäße Ansprüche (fachliche und didaktische Entwicklung)</a:t>
            </a:r>
          </a:p>
          <a:p>
            <a:r>
              <a:rPr lang="de-DE" dirty="0"/>
              <a:t>Erweiterung des Fächerangebotes</a:t>
            </a:r>
          </a:p>
          <a:p>
            <a:pPr lvl="1"/>
            <a:r>
              <a:rPr lang="de-DE" dirty="0"/>
              <a:t>weitgehende Angleichung der curricular abgebildeten Fächervielfalt in Real- und Gesamt-/Sekundarschulen (z.B. Chinesisch in der Realschule)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98296"/>
              </p:ext>
            </p:extLst>
          </p:nvPr>
        </p:nvGraphicFramePr>
        <p:xfrm>
          <a:off x="461397" y="1700808"/>
          <a:ext cx="8229600" cy="404037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</a:rPr>
                        <a:t>UV 7.6 </a:t>
                      </a:r>
                      <a:r>
                        <a:rPr lang="ja-JP" altLang="de-DE" sz="1800" i="0" dirty="0">
                          <a:solidFill>
                            <a:schemeClr val="tx1"/>
                          </a:solidFill>
                          <a:effectLst/>
                        </a:rPr>
                        <a:t>まいにちなにをしますか。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</a:rPr>
                        <a:t>Was </a:t>
                      </a:r>
                      <a:r>
                        <a:rPr lang="en-US" sz="1800" i="0" dirty="0" err="1">
                          <a:solidFill>
                            <a:schemeClr val="tx1"/>
                          </a:solidFill>
                          <a:effectLst/>
                        </a:rPr>
                        <a:t>machst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</a:rPr>
                        <a:t> du </a:t>
                      </a:r>
                      <a:r>
                        <a:rPr lang="en-US" sz="1800" i="0" dirty="0" err="1">
                          <a:solidFill>
                            <a:schemeClr val="tx1"/>
                          </a:solidFill>
                          <a:effectLst/>
                        </a:rPr>
                        <a:t>jeden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  <a:effectLst/>
                        </a:rPr>
                        <a:t> Tag?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</a:rPr>
                        <a:t>Gewohnheiten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</a:rPr>
                        <a:t>im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</a:rPr>
                        <a:t>Alltag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 (ca. 15 </a:t>
                      </a:r>
                      <a:r>
                        <a:rPr lang="en-US" sz="1800" b="0" i="0" dirty="0" err="1">
                          <a:solidFill>
                            <a:schemeClr val="tx1"/>
                          </a:solidFill>
                          <a:effectLst/>
                        </a:rPr>
                        <a:t>Ustd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effectLst/>
                        </a:rPr>
                        <a:t>.) 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  <a:effectLst/>
                        </a:rPr>
                        <a:t>Sprechen: </a:t>
                      </a:r>
                      <a:r>
                        <a:rPr lang="de-DE" sz="1600" i="1" dirty="0">
                          <a:solidFill>
                            <a:schemeClr val="tx1"/>
                          </a:solidFill>
                          <a:effectLst/>
                        </a:rPr>
                        <a:t>zusammenhängendes Sprechen: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Auskünfte über sich und andere geben [und konkrete Beschreibungen vornehmen]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 smtClean="0">
                          <a:solidFill>
                            <a:schemeClr val="tx1"/>
                          </a:solidFill>
                          <a:effectLst/>
                        </a:rPr>
                        <a:t>Sprechen: </a:t>
                      </a:r>
                      <a:r>
                        <a:rPr lang="de-DE" sz="1600" i="1" dirty="0">
                          <a:solidFill>
                            <a:schemeClr val="tx1"/>
                          </a:solidFill>
                          <a:effectLst/>
                        </a:rPr>
                        <a:t>an Gesprächen teilnehmen: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in alltäglichen Gesprächssituationen ihre Redeabsichten verwirklichen und auf einfache Weise interagieren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1" dirty="0">
                          <a:solidFill>
                            <a:schemeClr val="tx1"/>
                          </a:solidFill>
                          <a:effectLst/>
                        </a:rPr>
                        <a:t>Schriftzeichen und Orthografie: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r>
                        <a:rPr lang="de-DE" sz="160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e Rechtschreibregeln in den Silbenalphabeten Hiragana und Katakana korrekt anwenden, die Regeln der japanischen Zeichensetzung anwenden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i="0" dirty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1600" b="0" dirty="0" smtClean="0">
                          <a:solidFill>
                            <a:schemeClr val="tx1"/>
                          </a:solidFill>
                          <a:effectLst/>
                        </a:rPr>
                        <a:t>repräsentative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effectLst/>
                        </a:rPr>
                        <a:t>Verhaltensweisen und Konventionen anderer Kulturen mit eigenen Anschauungen vergleichen und dabei Toleranz entwickeln, sofern Grundprinzipien friedlichen und respektvollen Zusammenlebens nicht verletzt werden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89160"/>
              </p:ext>
            </p:extLst>
          </p:nvPr>
        </p:nvGraphicFramePr>
        <p:xfrm>
          <a:off x="457200" y="1925415"/>
          <a:ext cx="8229600" cy="284759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dirty="0">
                          <a:solidFill>
                            <a:schemeClr val="tx1"/>
                          </a:solidFill>
                          <a:effectLst/>
                        </a:rPr>
                        <a:t>Grammatik: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Verben in der -</a:t>
                      </a:r>
                      <a:r>
                        <a:rPr lang="de-DE" sz="2000" b="0" i="1" dirty="0" err="1">
                          <a:solidFill>
                            <a:schemeClr val="tx1"/>
                          </a:solidFill>
                          <a:effectLst/>
                        </a:rPr>
                        <a:t>masu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-Form (Gegenwart) auch in negierter Form, weitere Partikeln, ausgewählte Ortsangaben, ausgewählte Zeitangaben, satzeinleitende Konjunktionen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effectLst/>
                        </a:rPr>
                        <a:t>IKK: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Alltagsleben: Tagesabläufe</a:t>
                      </a:r>
                    </a:p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i="0" dirty="0">
                          <a:solidFill>
                            <a:schemeClr val="tx1"/>
                          </a:solidFill>
                          <a:effectLst/>
                        </a:rPr>
                        <a:t>TMK: </a:t>
                      </a:r>
                      <a:r>
                        <a:rPr lang="de-DE" sz="2000" b="0" u="sng" dirty="0">
                          <a:solidFill>
                            <a:schemeClr val="tx1"/>
                          </a:solidFill>
                          <a:effectLst/>
                        </a:rPr>
                        <a:t>Ausgangstexte: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 Formate der sozialen Medien und Netzwerke </a:t>
                      </a:r>
                      <a:r>
                        <a:rPr lang="de-DE" sz="2000" b="0" u="sng" dirty="0">
                          <a:solidFill>
                            <a:schemeClr val="tx1"/>
                          </a:solidFill>
                          <a:effectLst/>
                        </a:rPr>
                        <a:t>Zieltexte: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 kürzere Präsentation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(4)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76139"/>
              </p:ext>
            </p:extLst>
          </p:nvPr>
        </p:nvGraphicFramePr>
        <p:xfrm>
          <a:off x="457200" y="1925415"/>
          <a:ext cx="8229600" cy="25176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Hinweis: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Festigung des erlernten Silbenalphabets Katakana und Vertiefung von Rechtschreibregeln 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Mögliche Umsetzung: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Erstellen einer Posterpräsentation, die der Prüfung als Grundlage dient</a:t>
                      </a:r>
                    </a:p>
                    <a:p>
                      <a:pPr marL="180340" indent="-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dirty="0">
                          <a:solidFill>
                            <a:schemeClr val="tx1"/>
                          </a:solidFill>
                          <a:effectLst/>
                        </a:rPr>
                        <a:t>Hinweise zur Klassenarbeit: </a:t>
                      </a:r>
                      <a:r>
                        <a:rPr lang="de-DE" sz="2000" b="0" dirty="0">
                          <a:solidFill>
                            <a:schemeClr val="tx1"/>
                          </a:solidFill>
                          <a:effectLst/>
                        </a:rPr>
                        <a:t>mündliche Kommunikationsprüfung</a:t>
                      </a:r>
                      <a:endParaRPr lang="de-DE" sz="2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Konkretisierungen von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Hier fehlt noch ein Beispiel mit dem neuen Template und entsprechender </a:t>
            </a:r>
            <a:r>
              <a:rPr lang="de-DE" sz="2400" dirty="0" err="1"/>
              <a:t>erläuterung</a:t>
            </a:r>
            <a:r>
              <a:rPr lang="de-DE" sz="2400" dirty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69407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Akzentsetzungen der neuen Kernlehrpläne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Festlegung fachlicher </a:t>
            </a:r>
            <a:r>
              <a:rPr lang="de-DE" dirty="0" err="1"/>
              <a:t>Obligatorik</a:t>
            </a:r>
            <a:endParaRPr lang="de-DE" dirty="0"/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Festlegung der Kompetenzerwartungen nur für Ende Sek I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</a:t>
            </a:r>
          </a:p>
          <a:p>
            <a:pPr lvl="1"/>
            <a:r>
              <a:rPr lang="de-DE" dirty="0"/>
              <a:t>Verbraucherbildung</a:t>
            </a:r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Japanisch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Fokussierte Querschnittsaufgaben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3163</Words>
  <PresentationFormat>Bildschirmpräsentation (4:3)</PresentationFormat>
  <Paragraphs>654</Paragraphs>
  <Slides>54</Slides>
  <Notes>52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 der Gesamt- und Sekundarschule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2022-01-28T12:17:04Z</dcterms:modified>
</cp:coreProperties>
</file>