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handoutMasterIdLst>
    <p:handoutMasterId r:id="rId57"/>
  </p:handoutMasterIdLst>
  <p:sldIdLst>
    <p:sldId id="256" r:id="rId2"/>
    <p:sldId id="411" r:id="rId3"/>
    <p:sldId id="410" r:id="rId4"/>
    <p:sldId id="413" r:id="rId5"/>
    <p:sldId id="412" r:id="rId6"/>
    <p:sldId id="414" r:id="rId7"/>
    <p:sldId id="415" r:id="rId8"/>
    <p:sldId id="416" r:id="rId9"/>
    <p:sldId id="417" r:id="rId10"/>
    <p:sldId id="419" r:id="rId11"/>
    <p:sldId id="420" r:id="rId12"/>
    <p:sldId id="434" r:id="rId13"/>
    <p:sldId id="422" r:id="rId14"/>
    <p:sldId id="421" r:id="rId15"/>
    <p:sldId id="435" r:id="rId16"/>
    <p:sldId id="436" r:id="rId17"/>
    <p:sldId id="437" r:id="rId18"/>
    <p:sldId id="466" r:id="rId19"/>
    <p:sldId id="467" r:id="rId20"/>
    <p:sldId id="468" r:id="rId21"/>
    <p:sldId id="442" r:id="rId22"/>
    <p:sldId id="443" r:id="rId23"/>
    <p:sldId id="444" r:id="rId24"/>
    <p:sldId id="445" r:id="rId25"/>
    <p:sldId id="446" r:id="rId26"/>
    <p:sldId id="447" r:id="rId27"/>
    <p:sldId id="438" r:id="rId28"/>
    <p:sldId id="439" r:id="rId29"/>
    <p:sldId id="440" r:id="rId30"/>
    <p:sldId id="441" r:id="rId31"/>
    <p:sldId id="448" r:id="rId32"/>
    <p:sldId id="450" r:id="rId33"/>
    <p:sldId id="451" r:id="rId34"/>
    <p:sldId id="452" r:id="rId35"/>
    <p:sldId id="453" r:id="rId36"/>
    <p:sldId id="454" r:id="rId37"/>
    <p:sldId id="455" r:id="rId38"/>
    <p:sldId id="456" r:id="rId39"/>
    <p:sldId id="459" r:id="rId40"/>
    <p:sldId id="458" r:id="rId41"/>
    <p:sldId id="427" r:id="rId42"/>
    <p:sldId id="429" r:id="rId43"/>
    <p:sldId id="430" r:id="rId44"/>
    <p:sldId id="431" r:id="rId45"/>
    <p:sldId id="432" r:id="rId46"/>
    <p:sldId id="433" r:id="rId47"/>
    <p:sldId id="428" r:id="rId48"/>
    <p:sldId id="460" r:id="rId49"/>
    <p:sldId id="470" r:id="rId50"/>
    <p:sldId id="462" r:id="rId51"/>
    <p:sldId id="463" r:id="rId52"/>
    <p:sldId id="465" r:id="rId53"/>
    <p:sldId id="464" r:id="rId54"/>
    <p:sldId id="469" r:id="rId55"/>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ters, Bianca" initials="BR" lastIdx="92" clrIdx="0">
    <p:extLst>
      <p:ext uri="{19B8F6BF-5375-455C-9EA6-DF929625EA0E}">
        <p15:presenceInfo xmlns:p15="http://schemas.microsoft.com/office/powerpoint/2012/main" userId="Roters, Bianca" providerId="None"/>
      </p:ext>
    </p:extLst>
  </p:cmAuthor>
  <p:cmAuthor id="2" name="Peters, Thorsten" initials="PT" lastIdx="58" clrIdx="1">
    <p:extLst>
      <p:ext uri="{19B8F6BF-5375-455C-9EA6-DF929625EA0E}">
        <p15:presenceInfo xmlns:p15="http://schemas.microsoft.com/office/powerpoint/2012/main" userId="Peters, Thorsten" providerId="None"/>
      </p:ext>
    </p:extLst>
  </p:cmAuthor>
  <p:cmAuthor id="3" name="medion pc" initials="mp" lastIdx="14" clrIdx="2">
    <p:extLst>
      <p:ext uri="{19B8F6BF-5375-455C-9EA6-DF929625EA0E}">
        <p15:presenceInfo xmlns:p15="http://schemas.microsoft.com/office/powerpoint/2012/main" userId="14db768dd54bed9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E9EDF4"/>
    <a:srgbClr val="D0D8E8"/>
    <a:srgbClr val="3399FF"/>
    <a:srgbClr val="DB820B"/>
    <a:srgbClr val="DA8F0B"/>
    <a:srgbClr val="FF9900"/>
    <a:srgbClr val="CC3300"/>
    <a:srgbClr val="D6E9D8"/>
    <a:srgbClr val="EFE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69257" autoAdjust="0"/>
  </p:normalViewPr>
  <p:slideViewPr>
    <p:cSldViewPr showGuides="1">
      <p:cViewPr varScale="1">
        <p:scale>
          <a:sx n="113" d="100"/>
          <a:sy n="113" d="100"/>
        </p:scale>
        <p:origin x="151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43E2F1-7722-4C04-B29F-F21668822C8F}"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de-DE"/>
        </a:p>
      </dgm:t>
    </dgm:pt>
    <dgm:pt modelId="{F6CA8DEE-61B9-45D1-B8C3-088AA6565705}">
      <dgm:prSet phldrT="[Text]" custT="1"/>
      <dgm:spPr/>
      <dgm:t>
        <a:bodyPr/>
        <a:lstStyle/>
        <a:p>
          <a:r>
            <a:rPr lang="de-DE" sz="2400" b="1" dirty="0">
              <a:latin typeface="Corbel" pitchFamily="34" charset="0"/>
            </a:rPr>
            <a:t>Verfügen über sprachliche Mittel</a:t>
          </a:r>
        </a:p>
      </dgm:t>
    </dgm:pt>
    <dgm:pt modelId="{04D6CB89-9181-4A82-B74D-C7829E2A9619}" type="parTrans" cxnId="{74D2E003-DD10-4076-BAD1-A9985D0DCD1E}">
      <dgm:prSet/>
      <dgm:spPr/>
      <dgm:t>
        <a:bodyPr/>
        <a:lstStyle/>
        <a:p>
          <a:endParaRPr lang="de-DE"/>
        </a:p>
      </dgm:t>
    </dgm:pt>
    <dgm:pt modelId="{699D1538-1C08-4DA3-87B0-5989A05AD2E9}" type="sibTrans" cxnId="{74D2E003-DD10-4076-BAD1-A9985D0DCD1E}">
      <dgm:prSet/>
      <dgm:spPr/>
      <dgm:t>
        <a:bodyPr/>
        <a:lstStyle/>
        <a:p>
          <a:endParaRPr lang="de-DE"/>
        </a:p>
      </dgm:t>
    </dgm:pt>
    <dgm:pt modelId="{E79A7351-6F8D-411B-B256-594151D3D73A}">
      <dgm:prSet phldrT="[Text]" custT="1"/>
      <dgm:spPr/>
      <dgm:t>
        <a:bodyPr/>
        <a:lstStyle/>
        <a:p>
          <a:r>
            <a:rPr lang="de-DE" sz="1800" dirty="0"/>
            <a:t>Wortschatz</a:t>
          </a:r>
          <a:endParaRPr lang="de-DE" sz="1800" dirty="0">
            <a:latin typeface="Corbel" panose="020B0503020204020204" pitchFamily="34" charset="0"/>
          </a:endParaRPr>
        </a:p>
      </dgm:t>
    </dgm:pt>
    <dgm:pt modelId="{557CC1DA-EC78-45F6-B36E-E1B343339D54}" type="parTrans" cxnId="{06F6BBC9-4981-4AE2-A466-531F91CA8A28}">
      <dgm:prSet/>
      <dgm:spPr/>
      <dgm:t>
        <a:bodyPr/>
        <a:lstStyle/>
        <a:p>
          <a:endParaRPr lang="de-DE"/>
        </a:p>
      </dgm:t>
    </dgm:pt>
    <dgm:pt modelId="{E692BD86-3AF0-47B0-BD89-18A84DFBC81C}" type="sibTrans" cxnId="{06F6BBC9-4981-4AE2-A466-531F91CA8A28}">
      <dgm:prSet/>
      <dgm:spPr/>
      <dgm:t>
        <a:bodyPr/>
        <a:lstStyle/>
        <a:p>
          <a:endParaRPr lang="de-DE"/>
        </a:p>
      </dgm:t>
    </dgm:pt>
    <dgm:pt modelId="{C995A749-5CA4-4828-AF08-B3566D65EA03}">
      <dgm:prSet phldrT="[Text]" custT="1"/>
      <dgm:spPr/>
      <dgm:t>
        <a:bodyPr/>
        <a:lstStyle/>
        <a:p>
          <a:r>
            <a:rPr lang="de-DE" sz="1800" dirty="0"/>
            <a:t>Grammatik</a:t>
          </a:r>
          <a:endParaRPr lang="de-DE" sz="1800" dirty="0">
            <a:latin typeface="Corbel" panose="020B0503020204020204" pitchFamily="34" charset="0"/>
          </a:endParaRPr>
        </a:p>
      </dgm:t>
    </dgm:pt>
    <dgm:pt modelId="{F14D8414-55C4-4AD8-AEA6-B91C57334687}" type="sibTrans" cxnId="{B0D6D76C-23D3-4E03-B7E8-C6317721464A}">
      <dgm:prSet/>
      <dgm:spPr/>
      <dgm:t>
        <a:bodyPr/>
        <a:lstStyle/>
        <a:p>
          <a:endParaRPr lang="de-DE"/>
        </a:p>
      </dgm:t>
    </dgm:pt>
    <dgm:pt modelId="{A396239A-3EAD-48F4-B411-866004A875CC}" type="parTrans" cxnId="{B0D6D76C-23D3-4E03-B7E8-C6317721464A}">
      <dgm:prSet/>
      <dgm:spPr/>
      <dgm:t>
        <a:bodyPr/>
        <a:lstStyle/>
        <a:p>
          <a:endParaRPr lang="de-DE"/>
        </a:p>
      </dgm:t>
    </dgm:pt>
    <dgm:pt modelId="{48C1EC3F-3B2B-4CA9-B5B9-951FD31B6E2E}">
      <dgm:prSet phldrT="[Text]" custT="1"/>
      <dgm:spPr/>
      <dgm:t>
        <a:bodyPr/>
        <a:lstStyle/>
        <a:p>
          <a:r>
            <a:rPr lang="de-DE" sz="1800" dirty="0"/>
            <a:t>Aussprache/ Intonation</a:t>
          </a:r>
          <a:endParaRPr lang="de-DE" sz="1000" dirty="0">
            <a:latin typeface="Corbel" panose="020B0503020204020204" pitchFamily="34" charset="0"/>
          </a:endParaRPr>
        </a:p>
      </dgm:t>
    </dgm:pt>
    <dgm:pt modelId="{523FE323-34A7-4AEC-A16E-210E32EB3057}" type="sibTrans" cxnId="{545818C2-DA96-442B-BDD8-0FB017C42328}">
      <dgm:prSet/>
      <dgm:spPr/>
      <dgm:t>
        <a:bodyPr/>
        <a:lstStyle/>
        <a:p>
          <a:endParaRPr lang="de-DE"/>
        </a:p>
      </dgm:t>
    </dgm:pt>
    <dgm:pt modelId="{0790775F-7644-417E-9D34-890C2F016C8E}" type="parTrans" cxnId="{545818C2-DA96-442B-BDD8-0FB017C42328}">
      <dgm:prSet/>
      <dgm:spPr/>
      <dgm:t>
        <a:bodyPr/>
        <a:lstStyle/>
        <a:p>
          <a:endParaRPr lang="de-DE"/>
        </a:p>
      </dgm:t>
    </dgm:pt>
    <dgm:pt modelId="{D04A544F-C382-4CC4-9311-6BED434DAA89}">
      <dgm:prSet phldrT="[Text]" custT="1"/>
      <dgm:spPr/>
      <dgm:t>
        <a:bodyPr/>
        <a:lstStyle/>
        <a:p>
          <a:r>
            <a:rPr lang="de-DE" sz="1800" dirty="0"/>
            <a:t>Orthografie</a:t>
          </a:r>
        </a:p>
      </dgm:t>
    </dgm:pt>
    <dgm:pt modelId="{75158E2D-F8EE-4EF7-885A-C97BA31EEF26}" type="sibTrans" cxnId="{7C8D3987-7BCC-4228-A102-A9DC7691CA41}">
      <dgm:prSet/>
      <dgm:spPr/>
      <dgm:t>
        <a:bodyPr/>
        <a:lstStyle/>
        <a:p>
          <a:endParaRPr lang="de-DE"/>
        </a:p>
      </dgm:t>
    </dgm:pt>
    <dgm:pt modelId="{A194AF08-34A5-46BB-8583-DA63A3AB32F7}" type="parTrans" cxnId="{7C8D3987-7BCC-4228-A102-A9DC7691CA41}">
      <dgm:prSet/>
      <dgm:spPr/>
      <dgm:t>
        <a:bodyPr/>
        <a:lstStyle/>
        <a:p>
          <a:endParaRPr lang="de-DE"/>
        </a:p>
      </dgm:t>
    </dgm:pt>
    <dgm:pt modelId="{A25AF425-2137-4223-B65E-6E866954E5F3}" type="pres">
      <dgm:prSet presAssocID="{E643E2F1-7722-4C04-B29F-F21668822C8F}" presName="hierChild1" presStyleCnt="0">
        <dgm:presLayoutVars>
          <dgm:chPref val="1"/>
          <dgm:dir/>
          <dgm:animOne val="branch"/>
          <dgm:animLvl val="lvl"/>
          <dgm:resizeHandles/>
        </dgm:presLayoutVars>
      </dgm:prSet>
      <dgm:spPr/>
      <dgm:t>
        <a:bodyPr/>
        <a:lstStyle/>
        <a:p>
          <a:endParaRPr lang="de-DE"/>
        </a:p>
      </dgm:t>
    </dgm:pt>
    <dgm:pt modelId="{F7BB9AA7-F451-4500-8BC7-B076C00E7602}" type="pres">
      <dgm:prSet presAssocID="{F6CA8DEE-61B9-45D1-B8C3-088AA6565705}" presName="hierRoot1" presStyleCnt="0"/>
      <dgm:spPr/>
    </dgm:pt>
    <dgm:pt modelId="{2851D116-F700-4958-A6D0-1A77277DD65B}" type="pres">
      <dgm:prSet presAssocID="{F6CA8DEE-61B9-45D1-B8C3-088AA6565705}" presName="composite" presStyleCnt="0"/>
      <dgm:spPr/>
    </dgm:pt>
    <dgm:pt modelId="{D7CA9518-2DF5-4BD3-8A2B-544F6AD8725D}" type="pres">
      <dgm:prSet presAssocID="{F6CA8DEE-61B9-45D1-B8C3-088AA6565705}" presName="background" presStyleLbl="node0" presStyleIdx="0" presStyleCnt="1"/>
      <dgm:spPr/>
    </dgm:pt>
    <dgm:pt modelId="{10BE8D56-C801-4A36-8F8D-B96AC0D4E5BF}" type="pres">
      <dgm:prSet presAssocID="{F6CA8DEE-61B9-45D1-B8C3-088AA6565705}" presName="text" presStyleLbl="fgAcc0" presStyleIdx="0" presStyleCnt="1" custScaleX="404329" custLinFactNeighborX="-7262" custLinFactNeighborY="-51955">
        <dgm:presLayoutVars>
          <dgm:chPref val="3"/>
        </dgm:presLayoutVars>
      </dgm:prSet>
      <dgm:spPr/>
      <dgm:t>
        <a:bodyPr/>
        <a:lstStyle/>
        <a:p>
          <a:endParaRPr lang="de-DE"/>
        </a:p>
      </dgm:t>
    </dgm:pt>
    <dgm:pt modelId="{E13E0E85-814C-4897-9F63-E4CD58A4960D}" type="pres">
      <dgm:prSet presAssocID="{F6CA8DEE-61B9-45D1-B8C3-088AA6565705}" presName="hierChild2" presStyleCnt="0"/>
      <dgm:spPr/>
    </dgm:pt>
    <dgm:pt modelId="{D5120F4A-120F-4286-BA5E-FA66162E0A9A}" type="pres">
      <dgm:prSet presAssocID="{557CC1DA-EC78-45F6-B36E-E1B343339D54}" presName="Name10" presStyleLbl="parChTrans1D2" presStyleIdx="0" presStyleCnt="4"/>
      <dgm:spPr/>
      <dgm:t>
        <a:bodyPr/>
        <a:lstStyle/>
        <a:p>
          <a:endParaRPr lang="de-DE"/>
        </a:p>
      </dgm:t>
    </dgm:pt>
    <dgm:pt modelId="{1EEA6858-3F14-406B-8B3C-514EF3BDE07F}" type="pres">
      <dgm:prSet presAssocID="{E79A7351-6F8D-411B-B256-594151D3D73A}" presName="hierRoot2" presStyleCnt="0"/>
      <dgm:spPr/>
    </dgm:pt>
    <dgm:pt modelId="{FACC6A0F-003E-4F37-BF32-8A1240DAD32D}" type="pres">
      <dgm:prSet presAssocID="{E79A7351-6F8D-411B-B256-594151D3D73A}" presName="composite2" presStyleCnt="0"/>
      <dgm:spPr/>
    </dgm:pt>
    <dgm:pt modelId="{302205C5-1DB9-4F17-BB79-CB69C00717DB}" type="pres">
      <dgm:prSet presAssocID="{E79A7351-6F8D-411B-B256-594151D3D73A}" presName="background2" presStyleLbl="node2" presStyleIdx="0" presStyleCnt="4"/>
      <dgm:spPr/>
    </dgm:pt>
    <dgm:pt modelId="{D98014FB-5AD2-4140-936A-78EC40FFC506}" type="pres">
      <dgm:prSet presAssocID="{E79A7351-6F8D-411B-B256-594151D3D73A}" presName="text2" presStyleLbl="fgAcc2" presStyleIdx="0" presStyleCnt="4" custScaleY="77973" custLinFactNeighborX="-3782" custLinFactNeighborY="0">
        <dgm:presLayoutVars>
          <dgm:chPref val="3"/>
        </dgm:presLayoutVars>
      </dgm:prSet>
      <dgm:spPr/>
      <dgm:t>
        <a:bodyPr/>
        <a:lstStyle/>
        <a:p>
          <a:endParaRPr lang="de-DE"/>
        </a:p>
      </dgm:t>
    </dgm:pt>
    <dgm:pt modelId="{7F6E4AA3-3629-47C2-962F-11CE7CF8156D}" type="pres">
      <dgm:prSet presAssocID="{E79A7351-6F8D-411B-B256-594151D3D73A}" presName="hierChild3" presStyleCnt="0"/>
      <dgm:spPr/>
    </dgm:pt>
    <dgm:pt modelId="{246925CD-2038-4152-8472-657D0D00AE6A}" type="pres">
      <dgm:prSet presAssocID="{A396239A-3EAD-48F4-B411-866004A875CC}" presName="Name10" presStyleLbl="parChTrans1D2" presStyleIdx="1" presStyleCnt="4"/>
      <dgm:spPr/>
      <dgm:t>
        <a:bodyPr/>
        <a:lstStyle/>
        <a:p>
          <a:endParaRPr lang="de-DE"/>
        </a:p>
      </dgm:t>
    </dgm:pt>
    <dgm:pt modelId="{67C6BD58-5386-4FCA-9711-EAB731C67CC4}" type="pres">
      <dgm:prSet presAssocID="{C995A749-5CA4-4828-AF08-B3566D65EA03}" presName="hierRoot2" presStyleCnt="0"/>
      <dgm:spPr/>
    </dgm:pt>
    <dgm:pt modelId="{D6F28866-8DB0-4A48-9190-EF149D8BDB30}" type="pres">
      <dgm:prSet presAssocID="{C995A749-5CA4-4828-AF08-B3566D65EA03}" presName="composite2" presStyleCnt="0"/>
      <dgm:spPr/>
    </dgm:pt>
    <dgm:pt modelId="{BC207129-F29A-4197-87E4-5FC994AC82EB}" type="pres">
      <dgm:prSet presAssocID="{C995A749-5CA4-4828-AF08-B3566D65EA03}" presName="background2" presStyleLbl="node2" presStyleIdx="1" presStyleCnt="4"/>
      <dgm:spPr/>
    </dgm:pt>
    <dgm:pt modelId="{ABDC5CF3-135C-4596-AFC6-FCB7DFBB4AF7}" type="pres">
      <dgm:prSet presAssocID="{C995A749-5CA4-4828-AF08-B3566D65EA03}" presName="text2" presStyleLbl="fgAcc2" presStyleIdx="1" presStyleCnt="4" custScaleY="77973" custLinFactNeighborX="-4728" custLinFactNeighborY="1394">
        <dgm:presLayoutVars>
          <dgm:chPref val="3"/>
        </dgm:presLayoutVars>
      </dgm:prSet>
      <dgm:spPr/>
      <dgm:t>
        <a:bodyPr/>
        <a:lstStyle/>
        <a:p>
          <a:endParaRPr lang="de-DE"/>
        </a:p>
      </dgm:t>
    </dgm:pt>
    <dgm:pt modelId="{4C31B51A-60EA-4E9F-B2E9-F5E89FD2F1E7}" type="pres">
      <dgm:prSet presAssocID="{C995A749-5CA4-4828-AF08-B3566D65EA03}" presName="hierChild3" presStyleCnt="0"/>
      <dgm:spPr/>
    </dgm:pt>
    <dgm:pt modelId="{81C9A66E-8D04-4D82-A6F5-54968AACADDA}" type="pres">
      <dgm:prSet presAssocID="{0790775F-7644-417E-9D34-890C2F016C8E}" presName="Name10" presStyleLbl="parChTrans1D2" presStyleIdx="2" presStyleCnt="4"/>
      <dgm:spPr/>
      <dgm:t>
        <a:bodyPr/>
        <a:lstStyle/>
        <a:p>
          <a:endParaRPr lang="de-DE"/>
        </a:p>
      </dgm:t>
    </dgm:pt>
    <dgm:pt modelId="{6AB9E6B4-3537-46E6-992D-7F5BF51F15B2}" type="pres">
      <dgm:prSet presAssocID="{48C1EC3F-3B2B-4CA9-B5B9-951FD31B6E2E}" presName="hierRoot2" presStyleCnt="0"/>
      <dgm:spPr/>
    </dgm:pt>
    <dgm:pt modelId="{20C4D0CA-427D-4386-90C2-1CF9AF296451}" type="pres">
      <dgm:prSet presAssocID="{48C1EC3F-3B2B-4CA9-B5B9-951FD31B6E2E}" presName="composite2" presStyleCnt="0"/>
      <dgm:spPr/>
    </dgm:pt>
    <dgm:pt modelId="{33E9ED5B-13FF-4C8F-B5E0-786285FC0A65}" type="pres">
      <dgm:prSet presAssocID="{48C1EC3F-3B2B-4CA9-B5B9-951FD31B6E2E}" presName="background2" presStyleLbl="node2" presStyleIdx="2" presStyleCnt="4"/>
      <dgm:spPr/>
    </dgm:pt>
    <dgm:pt modelId="{73492A0B-9BC1-4D6C-99B1-795B5039C3D9}" type="pres">
      <dgm:prSet presAssocID="{48C1EC3F-3B2B-4CA9-B5B9-951FD31B6E2E}" presName="text2" presStyleLbl="fgAcc2" presStyleIdx="2" presStyleCnt="4" custScaleY="77973" custLinFactNeighborX="-6883" custLinFactNeighborY="4097">
        <dgm:presLayoutVars>
          <dgm:chPref val="3"/>
        </dgm:presLayoutVars>
      </dgm:prSet>
      <dgm:spPr/>
      <dgm:t>
        <a:bodyPr/>
        <a:lstStyle/>
        <a:p>
          <a:endParaRPr lang="de-DE"/>
        </a:p>
      </dgm:t>
    </dgm:pt>
    <dgm:pt modelId="{BE1E03FC-4FC9-43B4-9DFE-230372FBC34A}" type="pres">
      <dgm:prSet presAssocID="{48C1EC3F-3B2B-4CA9-B5B9-951FD31B6E2E}" presName="hierChild3" presStyleCnt="0"/>
      <dgm:spPr/>
    </dgm:pt>
    <dgm:pt modelId="{C01D86A0-E307-44C7-9904-0226ED701451}" type="pres">
      <dgm:prSet presAssocID="{A194AF08-34A5-46BB-8583-DA63A3AB32F7}" presName="Name10" presStyleLbl="parChTrans1D2" presStyleIdx="3" presStyleCnt="4"/>
      <dgm:spPr/>
      <dgm:t>
        <a:bodyPr/>
        <a:lstStyle/>
        <a:p>
          <a:endParaRPr lang="de-DE"/>
        </a:p>
      </dgm:t>
    </dgm:pt>
    <dgm:pt modelId="{57C00D23-DFF8-49EE-8A92-EE11348D9EF3}" type="pres">
      <dgm:prSet presAssocID="{D04A544F-C382-4CC4-9311-6BED434DAA89}" presName="hierRoot2" presStyleCnt="0"/>
      <dgm:spPr/>
    </dgm:pt>
    <dgm:pt modelId="{86BB7CF9-F243-4BB2-823C-0837FD288ABA}" type="pres">
      <dgm:prSet presAssocID="{D04A544F-C382-4CC4-9311-6BED434DAA89}" presName="composite2" presStyleCnt="0"/>
      <dgm:spPr/>
    </dgm:pt>
    <dgm:pt modelId="{FB2E9A0B-72ED-45D6-93C5-0CCFB1EBB3A4}" type="pres">
      <dgm:prSet presAssocID="{D04A544F-C382-4CC4-9311-6BED434DAA89}" presName="background2" presStyleLbl="node2" presStyleIdx="3" presStyleCnt="4"/>
      <dgm:spPr/>
    </dgm:pt>
    <dgm:pt modelId="{1CF0F8EF-7381-4805-962C-7F928D9AE6D3}" type="pres">
      <dgm:prSet presAssocID="{D04A544F-C382-4CC4-9311-6BED434DAA89}" presName="text2" presStyleLbl="fgAcc2" presStyleIdx="3" presStyleCnt="4" custScaleY="76452" custLinFactNeighborX="-6767" custLinFactNeighborY="2553">
        <dgm:presLayoutVars>
          <dgm:chPref val="3"/>
        </dgm:presLayoutVars>
      </dgm:prSet>
      <dgm:spPr/>
      <dgm:t>
        <a:bodyPr/>
        <a:lstStyle/>
        <a:p>
          <a:endParaRPr lang="de-DE"/>
        </a:p>
      </dgm:t>
    </dgm:pt>
    <dgm:pt modelId="{4418DEFC-8990-4A23-9F1A-A1B759D93576}" type="pres">
      <dgm:prSet presAssocID="{D04A544F-C382-4CC4-9311-6BED434DAA89}" presName="hierChild3" presStyleCnt="0"/>
      <dgm:spPr/>
    </dgm:pt>
  </dgm:ptLst>
  <dgm:cxnLst>
    <dgm:cxn modelId="{59F8E12E-F346-4F11-9930-F08C01B5AAA4}" type="presOf" srcId="{A194AF08-34A5-46BB-8583-DA63A3AB32F7}" destId="{C01D86A0-E307-44C7-9904-0226ED701451}" srcOrd="0" destOrd="0" presId="urn:microsoft.com/office/officeart/2005/8/layout/hierarchy1"/>
    <dgm:cxn modelId="{98936FD6-A3A3-4675-A191-1E9F0C1086BF}" type="presOf" srcId="{A396239A-3EAD-48F4-B411-866004A875CC}" destId="{246925CD-2038-4152-8472-657D0D00AE6A}" srcOrd="0" destOrd="0" presId="urn:microsoft.com/office/officeart/2005/8/layout/hierarchy1"/>
    <dgm:cxn modelId="{736F953A-04D6-4E13-B975-CFB7940E58F0}" type="presOf" srcId="{48C1EC3F-3B2B-4CA9-B5B9-951FD31B6E2E}" destId="{73492A0B-9BC1-4D6C-99B1-795B5039C3D9}" srcOrd="0" destOrd="0" presId="urn:microsoft.com/office/officeart/2005/8/layout/hierarchy1"/>
    <dgm:cxn modelId="{0E432E55-2E46-4F9F-A110-26ED0C7DA847}" type="presOf" srcId="{557CC1DA-EC78-45F6-B36E-E1B343339D54}" destId="{D5120F4A-120F-4286-BA5E-FA66162E0A9A}" srcOrd="0" destOrd="0" presId="urn:microsoft.com/office/officeart/2005/8/layout/hierarchy1"/>
    <dgm:cxn modelId="{7C8D3987-7BCC-4228-A102-A9DC7691CA41}" srcId="{F6CA8DEE-61B9-45D1-B8C3-088AA6565705}" destId="{D04A544F-C382-4CC4-9311-6BED434DAA89}" srcOrd="3" destOrd="0" parTransId="{A194AF08-34A5-46BB-8583-DA63A3AB32F7}" sibTransId="{75158E2D-F8EE-4EF7-885A-C97BA31EEF26}"/>
    <dgm:cxn modelId="{74D2E003-DD10-4076-BAD1-A9985D0DCD1E}" srcId="{E643E2F1-7722-4C04-B29F-F21668822C8F}" destId="{F6CA8DEE-61B9-45D1-B8C3-088AA6565705}" srcOrd="0" destOrd="0" parTransId="{04D6CB89-9181-4A82-B74D-C7829E2A9619}" sibTransId="{699D1538-1C08-4DA3-87B0-5989A05AD2E9}"/>
    <dgm:cxn modelId="{D074A635-BE8A-4B96-8086-AA884617D680}" type="presOf" srcId="{0790775F-7644-417E-9D34-890C2F016C8E}" destId="{81C9A66E-8D04-4D82-A6F5-54968AACADDA}" srcOrd="0" destOrd="0" presId="urn:microsoft.com/office/officeart/2005/8/layout/hierarchy1"/>
    <dgm:cxn modelId="{B0D6D76C-23D3-4E03-B7E8-C6317721464A}" srcId="{F6CA8DEE-61B9-45D1-B8C3-088AA6565705}" destId="{C995A749-5CA4-4828-AF08-B3566D65EA03}" srcOrd="1" destOrd="0" parTransId="{A396239A-3EAD-48F4-B411-866004A875CC}" sibTransId="{F14D8414-55C4-4AD8-AEA6-B91C57334687}"/>
    <dgm:cxn modelId="{99F723CE-766E-425C-8DE6-16D3C7CDF595}" type="presOf" srcId="{F6CA8DEE-61B9-45D1-B8C3-088AA6565705}" destId="{10BE8D56-C801-4A36-8F8D-B96AC0D4E5BF}" srcOrd="0" destOrd="0" presId="urn:microsoft.com/office/officeart/2005/8/layout/hierarchy1"/>
    <dgm:cxn modelId="{D21846CE-D2A2-4FD4-9C39-4A15536B9857}" type="presOf" srcId="{D04A544F-C382-4CC4-9311-6BED434DAA89}" destId="{1CF0F8EF-7381-4805-962C-7F928D9AE6D3}" srcOrd="0" destOrd="0" presId="urn:microsoft.com/office/officeart/2005/8/layout/hierarchy1"/>
    <dgm:cxn modelId="{06F6BBC9-4981-4AE2-A466-531F91CA8A28}" srcId="{F6CA8DEE-61B9-45D1-B8C3-088AA6565705}" destId="{E79A7351-6F8D-411B-B256-594151D3D73A}" srcOrd="0" destOrd="0" parTransId="{557CC1DA-EC78-45F6-B36E-E1B343339D54}" sibTransId="{E692BD86-3AF0-47B0-BD89-18A84DFBC81C}"/>
    <dgm:cxn modelId="{C4DDF7E2-2DD8-4CD3-8FC3-54906E6DDFBB}" type="presOf" srcId="{E79A7351-6F8D-411B-B256-594151D3D73A}" destId="{D98014FB-5AD2-4140-936A-78EC40FFC506}" srcOrd="0" destOrd="0" presId="urn:microsoft.com/office/officeart/2005/8/layout/hierarchy1"/>
    <dgm:cxn modelId="{73C66192-C8C4-4C45-B31B-84D70A4D8E7A}" type="presOf" srcId="{C995A749-5CA4-4828-AF08-B3566D65EA03}" destId="{ABDC5CF3-135C-4596-AFC6-FCB7DFBB4AF7}" srcOrd="0" destOrd="0" presId="urn:microsoft.com/office/officeart/2005/8/layout/hierarchy1"/>
    <dgm:cxn modelId="{545818C2-DA96-442B-BDD8-0FB017C42328}" srcId="{F6CA8DEE-61B9-45D1-B8C3-088AA6565705}" destId="{48C1EC3F-3B2B-4CA9-B5B9-951FD31B6E2E}" srcOrd="2" destOrd="0" parTransId="{0790775F-7644-417E-9D34-890C2F016C8E}" sibTransId="{523FE323-34A7-4AEC-A16E-210E32EB3057}"/>
    <dgm:cxn modelId="{7C91C371-CEA8-434B-800C-C8D875037873}" type="presOf" srcId="{E643E2F1-7722-4C04-B29F-F21668822C8F}" destId="{A25AF425-2137-4223-B65E-6E866954E5F3}" srcOrd="0" destOrd="0" presId="urn:microsoft.com/office/officeart/2005/8/layout/hierarchy1"/>
    <dgm:cxn modelId="{CA72C999-AEB6-4A97-9216-248C5DF30B8B}" type="presParOf" srcId="{A25AF425-2137-4223-B65E-6E866954E5F3}" destId="{F7BB9AA7-F451-4500-8BC7-B076C00E7602}" srcOrd="0" destOrd="0" presId="urn:microsoft.com/office/officeart/2005/8/layout/hierarchy1"/>
    <dgm:cxn modelId="{4E341AAA-7412-4081-8886-98699742BD91}" type="presParOf" srcId="{F7BB9AA7-F451-4500-8BC7-B076C00E7602}" destId="{2851D116-F700-4958-A6D0-1A77277DD65B}" srcOrd="0" destOrd="0" presId="urn:microsoft.com/office/officeart/2005/8/layout/hierarchy1"/>
    <dgm:cxn modelId="{C70A39E3-5C43-417F-979F-B8081AED8D19}" type="presParOf" srcId="{2851D116-F700-4958-A6D0-1A77277DD65B}" destId="{D7CA9518-2DF5-4BD3-8A2B-544F6AD8725D}" srcOrd="0" destOrd="0" presId="urn:microsoft.com/office/officeart/2005/8/layout/hierarchy1"/>
    <dgm:cxn modelId="{F1AA629D-9745-4409-918B-15BCCD104338}" type="presParOf" srcId="{2851D116-F700-4958-A6D0-1A77277DD65B}" destId="{10BE8D56-C801-4A36-8F8D-B96AC0D4E5BF}" srcOrd="1" destOrd="0" presId="urn:microsoft.com/office/officeart/2005/8/layout/hierarchy1"/>
    <dgm:cxn modelId="{47E8A7B9-B8FA-41AD-8047-77206BBAF312}" type="presParOf" srcId="{F7BB9AA7-F451-4500-8BC7-B076C00E7602}" destId="{E13E0E85-814C-4897-9F63-E4CD58A4960D}" srcOrd="1" destOrd="0" presId="urn:microsoft.com/office/officeart/2005/8/layout/hierarchy1"/>
    <dgm:cxn modelId="{361BDC14-BFE3-4552-8441-02AAC04058D8}" type="presParOf" srcId="{E13E0E85-814C-4897-9F63-E4CD58A4960D}" destId="{D5120F4A-120F-4286-BA5E-FA66162E0A9A}" srcOrd="0" destOrd="0" presId="urn:microsoft.com/office/officeart/2005/8/layout/hierarchy1"/>
    <dgm:cxn modelId="{81EC7E5B-7FF7-4B63-9582-5B552F656080}" type="presParOf" srcId="{E13E0E85-814C-4897-9F63-E4CD58A4960D}" destId="{1EEA6858-3F14-406B-8B3C-514EF3BDE07F}" srcOrd="1" destOrd="0" presId="urn:microsoft.com/office/officeart/2005/8/layout/hierarchy1"/>
    <dgm:cxn modelId="{D101DD0A-7549-410A-B5F4-89FBBB865504}" type="presParOf" srcId="{1EEA6858-3F14-406B-8B3C-514EF3BDE07F}" destId="{FACC6A0F-003E-4F37-BF32-8A1240DAD32D}" srcOrd="0" destOrd="0" presId="urn:microsoft.com/office/officeart/2005/8/layout/hierarchy1"/>
    <dgm:cxn modelId="{FD962DBE-E329-462C-9407-07E5C2639406}" type="presParOf" srcId="{FACC6A0F-003E-4F37-BF32-8A1240DAD32D}" destId="{302205C5-1DB9-4F17-BB79-CB69C00717DB}" srcOrd="0" destOrd="0" presId="urn:microsoft.com/office/officeart/2005/8/layout/hierarchy1"/>
    <dgm:cxn modelId="{8C6E21B3-DF8B-4B1B-800D-64D96DAE46DF}" type="presParOf" srcId="{FACC6A0F-003E-4F37-BF32-8A1240DAD32D}" destId="{D98014FB-5AD2-4140-936A-78EC40FFC506}" srcOrd="1" destOrd="0" presId="urn:microsoft.com/office/officeart/2005/8/layout/hierarchy1"/>
    <dgm:cxn modelId="{93284983-7696-4693-83CA-63BBC7AA8DB2}" type="presParOf" srcId="{1EEA6858-3F14-406B-8B3C-514EF3BDE07F}" destId="{7F6E4AA3-3629-47C2-962F-11CE7CF8156D}" srcOrd="1" destOrd="0" presId="urn:microsoft.com/office/officeart/2005/8/layout/hierarchy1"/>
    <dgm:cxn modelId="{37726901-C67E-41C7-962A-409BD321A89C}" type="presParOf" srcId="{E13E0E85-814C-4897-9F63-E4CD58A4960D}" destId="{246925CD-2038-4152-8472-657D0D00AE6A}" srcOrd="2" destOrd="0" presId="urn:microsoft.com/office/officeart/2005/8/layout/hierarchy1"/>
    <dgm:cxn modelId="{3D5F0E22-1C16-438B-95A7-0B0BA6FE72E9}" type="presParOf" srcId="{E13E0E85-814C-4897-9F63-E4CD58A4960D}" destId="{67C6BD58-5386-4FCA-9711-EAB731C67CC4}" srcOrd="3" destOrd="0" presId="urn:microsoft.com/office/officeart/2005/8/layout/hierarchy1"/>
    <dgm:cxn modelId="{A9B08B3B-FBA3-40FF-AE85-E9A1D79E82D4}" type="presParOf" srcId="{67C6BD58-5386-4FCA-9711-EAB731C67CC4}" destId="{D6F28866-8DB0-4A48-9190-EF149D8BDB30}" srcOrd="0" destOrd="0" presId="urn:microsoft.com/office/officeart/2005/8/layout/hierarchy1"/>
    <dgm:cxn modelId="{2F19641A-413C-4384-8B1F-138E266EFA70}" type="presParOf" srcId="{D6F28866-8DB0-4A48-9190-EF149D8BDB30}" destId="{BC207129-F29A-4197-87E4-5FC994AC82EB}" srcOrd="0" destOrd="0" presId="urn:microsoft.com/office/officeart/2005/8/layout/hierarchy1"/>
    <dgm:cxn modelId="{7132667C-2EF4-4189-94C3-7AF21919200E}" type="presParOf" srcId="{D6F28866-8DB0-4A48-9190-EF149D8BDB30}" destId="{ABDC5CF3-135C-4596-AFC6-FCB7DFBB4AF7}" srcOrd="1" destOrd="0" presId="urn:microsoft.com/office/officeart/2005/8/layout/hierarchy1"/>
    <dgm:cxn modelId="{55D95F46-0DBD-4477-BF45-1C6416B23FE3}" type="presParOf" srcId="{67C6BD58-5386-4FCA-9711-EAB731C67CC4}" destId="{4C31B51A-60EA-4E9F-B2E9-F5E89FD2F1E7}" srcOrd="1" destOrd="0" presId="urn:microsoft.com/office/officeart/2005/8/layout/hierarchy1"/>
    <dgm:cxn modelId="{9D83FA39-C6E1-4BA2-BC44-C79748091F0D}" type="presParOf" srcId="{E13E0E85-814C-4897-9F63-E4CD58A4960D}" destId="{81C9A66E-8D04-4D82-A6F5-54968AACADDA}" srcOrd="4" destOrd="0" presId="urn:microsoft.com/office/officeart/2005/8/layout/hierarchy1"/>
    <dgm:cxn modelId="{93CAC791-B083-4A28-BFC1-F9AB72A63D30}" type="presParOf" srcId="{E13E0E85-814C-4897-9F63-E4CD58A4960D}" destId="{6AB9E6B4-3537-46E6-992D-7F5BF51F15B2}" srcOrd="5" destOrd="0" presId="urn:microsoft.com/office/officeart/2005/8/layout/hierarchy1"/>
    <dgm:cxn modelId="{AAC5265C-5BCA-4FD9-A201-428053DACFCC}" type="presParOf" srcId="{6AB9E6B4-3537-46E6-992D-7F5BF51F15B2}" destId="{20C4D0CA-427D-4386-90C2-1CF9AF296451}" srcOrd="0" destOrd="0" presId="urn:microsoft.com/office/officeart/2005/8/layout/hierarchy1"/>
    <dgm:cxn modelId="{8B20EE7C-B7BA-40CA-9810-FEE55D9C2C56}" type="presParOf" srcId="{20C4D0CA-427D-4386-90C2-1CF9AF296451}" destId="{33E9ED5B-13FF-4C8F-B5E0-786285FC0A65}" srcOrd="0" destOrd="0" presId="urn:microsoft.com/office/officeart/2005/8/layout/hierarchy1"/>
    <dgm:cxn modelId="{3C7686F2-455B-48E5-8FA3-16C921AB4015}" type="presParOf" srcId="{20C4D0CA-427D-4386-90C2-1CF9AF296451}" destId="{73492A0B-9BC1-4D6C-99B1-795B5039C3D9}" srcOrd="1" destOrd="0" presId="urn:microsoft.com/office/officeart/2005/8/layout/hierarchy1"/>
    <dgm:cxn modelId="{0363C7F9-993A-4515-ACA8-FBFDE174006D}" type="presParOf" srcId="{6AB9E6B4-3537-46E6-992D-7F5BF51F15B2}" destId="{BE1E03FC-4FC9-43B4-9DFE-230372FBC34A}" srcOrd="1" destOrd="0" presId="urn:microsoft.com/office/officeart/2005/8/layout/hierarchy1"/>
    <dgm:cxn modelId="{AA77A06D-F084-44D6-AB85-35113677AA0B}" type="presParOf" srcId="{E13E0E85-814C-4897-9F63-E4CD58A4960D}" destId="{C01D86A0-E307-44C7-9904-0226ED701451}" srcOrd="6" destOrd="0" presId="urn:microsoft.com/office/officeart/2005/8/layout/hierarchy1"/>
    <dgm:cxn modelId="{D9638DD6-0789-420C-95E0-B6FB1A699570}" type="presParOf" srcId="{E13E0E85-814C-4897-9F63-E4CD58A4960D}" destId="{57C00D23-DFF8-49EE-8A92-EE11348D9EF3}" srcOrd="7" destOrd="0" presId="urn:microsoft.com/office/officeart/2005/8/layout/hierarchy1"/>
    <dgm:cxn modelId="{E75AFB07-3264-4CFA-BF58-3DCEBA4144F3}" type="presParOf" srcId="{57C00D23-DFF8-49EE-8A92-EE11348D9EF3}" destId="{86BB7CF9-F243-4BB2-823C-0837FD288ABA}" srcOrd="0" destOrd="0" presId="urn:microsoft.com/office/officeart/2005/8/layout/hierarchy1"/>
    <dgm:cxn modelId="{A2183617-8C87-4648-A7E3-80EEC80492E0}" type="presParOf" srcId="{86BB7CF9-F243-4BB2-823C-0837FD288ABA}" destId="{FB2E9A0B-72ED-45D6-93C5-0CCFB1EBB3A4}" srcOrd="0" destOrd="0" presId="urn:microsoft.com/office/officeart/2005/8/layout/hierarchy1"/>
    <dgm:cxn modelId="{AF0CF426-6973-4576-A712-6E1E16EE1B18}" type="presParOf" srcId="{86BB7CF9-F243-4BB2-823C-0837FD288ABA}" destId="{1CF0F8EF-7381-4805-962C-7F928D9AE6D3}" srcOrd="1" destOrd="0" presId="urn:microsoft.com/office/officeart/2005/8/layout/hierarchy1"/>
    <dgm:cxn modelId="{FC1304FD-05EF-44A0-B77F-AEDB0D946027}" type="presParOf" srcId="{57C00D23-DFF8-49EE-8A92-EE11348D9EF3}" destId="{4418DEFC-8990-4A23-9F1A-A1B759D9357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43E2F1-7722-4C04-B29F-F21668822C8F}"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de-DE"/>
        </a:p>
      </dgm:t>
    </dgm:pt>
    <dgm:pt modelId="{F6CA8DEE-61B9-45D1-B8C3-088AA6565705}">
      <dgm:prSet phldrT="[Text]" custT="1"/>
      <dgm:spPr/>
      <dgm:t>
        <a:bodyPr/>
        <a:lstStyle/>
        <a:p>
          <a:r>
            <a:rPr lang="de-DE" sz="2400" b="1" dirty="0">
              <a:latin typeface="Corbel" pitchFamily="34" charset="0"/>
            </a:rPr>
            <a:t>Interkulturelle kommunikative Kompetenz</a:t>
          </a:r>
        </a:p>
      </dgm:t>
    </dgm:pt>
    <dgm:pt modelId="{04D6CB89-9181-4A82-B74D-C7829E2A9619}" type="parTrans" cxnId="{74D2E003-DD10-4076-BAD1-A9985D0DCD1E}">
      <dgm:prSet/>
      <dgm:spPr/>
      <dgm:t>
        <a:bodyPr/>
        <a:lstStyle/>
        <a:p>
          <a:endParaRPr lang="de-DE"/>
        </a:p>
      </dgm:t>
    </dgm:pt>
    <dgm:pt modelId="{699D1538-1C08-4DA3-87B0-5989A05AD2E9}" type="sibTrans" cxnId="{74D2E003-DD10-4076-BAD1-A9985D0DCD1E}">
      <dgm:prSet/>
      <dgm:spPr/>
      <dgm:t>
        <a:bodyPr/>
        <a:lstStyle/>
        <a:p>
          <a:endParaRPr lang="de-DE"/>
        </a:p>
      </dgm:t>
    </dgm:pt>
    <dgm:pt modelId="{E79A7351-6F8D-411B-B256-594151D3D73A}">
      <dgm:prSet phldrT="[Text]"/>
      <dgm:spPr/>
      <dgm:t>
        <a:bodyPr/>
        <a:lstStyle/>
        <a:p>
          <a:r>
            <a:rPr lang="de-DE" b="0" dirty="0">
              <a:latin typeface="Corbel" pitchFamily="34" charset="0"/>
            </a:rPr>
            <a:t>Soziokulturelles Orientierungswissen</a:t>
          </a:r>
          <a:endParaRPr lang="de-DE" dirty="0">
            <a:latin typeface="Corbel" pitchFamily="34" charset="0"/>
          </a:endParaRPr>
        </a:p>
      </dgm:t>
    </dgm:pt>
    <dgm:pt modelId="{557CC1DA-EC78-45F6-B36E-E1B343339D54}" type="parTrans" cxnId="{06F6BBC9-4981-4AE2-A466-531F91CA8A28}">
      <dgm:prSet/>
      <dgm:spPr/>
      <dgm:t>
        <a:bodyPr/>
        <a:lstStyle/>
        <a:p>
          <a:endParaRPr lang="de-DE"/>
        </a:p>
      </dgm:t>
    </dgm:pt>
    <dgm:pt modelId="{E692BD86-3AF0-47B0-BD89-18A84DFBC81C}" type="sibTrans" cxnId="{06F6BBC9-4981-4AE2-A466-531F91CA8A28}">
      <dgm:prSet/>
      <dgm:spPr/>
      <dgm:t>
        <a:bodyPr/>
        <a:lstStyle/>
        <a:p>
          <a:endParaRPr lang="de-DE"/>
        </a:p>
      </dgm:t>
    </dgm:pt>
    <dgm:pt modelId="{C995A749-5CA4-4828-AF08-B3566D65EA03}">
      <dgm:prSet phldrT="[Text]"/>
      <dgm:spPr/>
      <dgm:t>
        <a:bodyPr/>
        <a:lstStyle/>
        <a:p>
          <a:r>
            <a:rPr lang="de-DE" b="0" dirty="0">
              <a:latin typeface="Corbel" pitchFamily="34" charset="0"/>
            </a:rPr>
            <a:t>Interkulturelle Einstellungen und Bewusstheit</a:t>
          </a:r>
          <a:endParaRPr lang="de-DE" dirty="0">
            <a:latin typeface="Corbel" pitchFamily="34" charset="0"/>
          </a:endParaRPr>
        </a:p>
      </dgm:t>
    </dgm:pt>
    <dgm:pt modelId="{A396239A-3EAD-48F4-B411-866004A875CC}" type="parTrans" cxnId="{B0D6D76C-23D3-4E03-B7E8-C6317721464A}">
      <dgm:prSet/>
      <dgm:spPr/>
      <dgm:t>
        <a:bodyPr/>
        <a:lstStyle/>
        <a:p>
          <a:endParaRPr lang="de-DE"/>
        </a:p>
      </dgm:t>
    </dgm:pt>
    <dgm:pt modelId="{F14D8414-55C4-4AD8-AEA6-B91C57334687}" type="sibTrans" cxnId="{B0D6D76C-23D3-4E03-B7E8-C6317721464A}">
      <dgm:prSet/>
      <dgm:spPr/>
      <dgm:t>
        <a:bodyPr/>
        <a:lstStyle/>
        <a:p>
          <a:endParaRPr lang="de-DE"/>
        </a:p>
      </dgm:t>
    </dgm:pt>
    <dgm:pt modelId="{95B55B4F-E071-4372-AB22-084AB44CC6BB}">
      <dgm:prSet/>
      <dgm:spPr/>
      <dgm:t>
        <a:bodyPr/>
        <a:lstStyle/>
        <a:p>
          <a:r>
            <a:rPr lang="de-DE" b="0" dirty="0">
              <a:latin typeface="Corbel" pitchFamily="34" charset="0"/>
            </a:rPr>
            <a:t>Interkulturelles Verstehen und Handeln</a:t>
          </a:r>
          <a:endParaRPr lang="de-DE" dirty="0">
            <a:latin typeface="Corbel" pitchFamily="34" charset="0"/>
          </a:endParaRPr>
        </a:p>
      </dgm:t>
    </dgm:pt>
    <dgm:pt modelId="{BAB27F2E-587A-4E53-9C3D-74959B1A930A}" type="parTrans" cxnId="{99D65B5F-CFB5-4864-A79D-ADDB132605D6}">
      <dgm:prSet/>
      <dgm:spPr/>
      <dgm:t>
        <a:bodyPr/>
        <a:lstStyle/>
        <a:p>
          <a:endParaRPr lang="de-DE"/>
        </a:p>
      </dgm:t>
    </dgm:pt>
    <dgm:pt modelId="{FE191DB0-E017-4DFD-AE79-1D740831C589}" type="sibTrans" cxnId="{99D65B5F-CFB5-4864-A79D-ADDB132605D6}">
      <dgm:prSet/>
      <dgm:spPr/>
      <dgm:t>
        <a:bodyPr/>
        <a:lstStyle/>
        <a:p>
          <a:endParaRPr lang="de-DE"/>
        </a:p>
      </dgm:t>
    </dgm:pt>
    <dgm:pt modelId="{A25AF425-2137-4223-B65E-6E866954E5F3}" type="pres">
      <dgm:prSet presAssocID="{E643E2F1-7722-4C04-B29F-F21668822C8F}" presName="hierChild1" presStyleCnt="0">
        <dgm:presLayoutVars>
          <dgm:chPref val="1"/>
          <dgm:dir/>
          <dgm:animOne val="branch"/>
          <dgm:animLvl val="lvl"/>
          <dgm:resizeHandles/>
        </dgm:presLayoutVars>
      </dgm:prSet>
      <dgm:spPr/>
      <dgm:t>
        <a:bodyPr/>
        <a:lstStyle/>
        <a:p>
          <a:endParaRPr lang="de-DE"/>
        </a:p>
      </dgm:t>
    </dgm:pt>
    <dgm:pt modelId="{F7BB9AA7-F451-4500-8BC7-B076C00E7602}" type="pres">
      <dgm:prSet presAssocID="{F6CA8DEE-61B9-45D1-B8C3-088AA6565705}" presName="hierRoot1" presStyleCnt="0"/>
      <dgm:spPr/>
    </dgm:pt>
    <dgm:pt modelId="{2851D116-F700-4958-A6D0-1A77277DD65B}" type="pres">
      <dgm:prSet presAssocID="{F6CA8DEE-61B9-45D1-B8C3-088AA6565705}" presName="composite" presStyleCnt="0"/>
      <dgm:spPr/>
    </dgm:pt>
    <dgm:pt modelId="{D7CA9518-2DF5-4BD3-8A2B-544F6AD8725D}" type="pres">
      <dgm:prSet presAssocID="{F6CA8DEE-61B9-45D1-B8C3-088AA6565705}" presName="background" presStyleLbl="node0" presStyleIdx="0" presStyleCnt="1"/>
      <dgm:spPr/>
    </dgm:pt>
    <dgm:pt modelId="{10BE8D56-C801-4A36-8F8D-B96AC0D4E5BF}" type="pres">
      <dgm:prSet presAssocID="{F6CA8DEE-61B9-45D1-B8C3-088AA6565705}" presName="text" presStyleLbl="fgAcc0" presStyleIdx="0" presStyleCnt="1" custScaleX="202513" custScaleY="54589">
        <dgm:presLayoutVars>
          <dgm:chPref val="3"/>
        </dgm:presLayoutVars>
      </dgm:prSet>
      <dgm:spPr/>
      <dgm:t>
        <a:bodyPr/>
        <a:lstStyle/>
        <a:p>
          <a:endParaRPr lang="de-DE"/>
        </a:p>
      </dgm:t>
    </dgm:pt>
    <dgm:pt modelId="{E13E0E85-814C-4897-9F63-E4CD58A4960D}" type="pres">
      <dgm:prSet presAssocID="{F6CA8DEE-61B9-45D1-B8C3-088AA6565705}" presName="hierChild2" presStyleCnt="0"/>
      <dgm:spPr/>
    </dgm:pt>
    <dgm:pt modelId="{D5120F4A-120F-4286-BA5E-FA66162E0A9A}" type="pres">
      <dgm:prSet presAssocID="{557CC1DA-EC78-45F6-B36E-E1B343339D54}" presName="Name10" presStyleLbl="parChTrans1D2" presStyleIdx="0" presStyleCnt="3"/>
      <dgm:spPr/>
      <dgm:t>
        <a:bodyPr/>
        <a:lstStyle/>
        <a:p>
          <a:endParaRPr lang="de-DE"/>
        </a:p>
      </dgm:t>
    </dgm:pt>
    <dgm:pt modelId="{1EEA6858-3F14-406B-8B3C-514EF3BDE07F}" type="pres">
      <dgm:prSet presAssocID="{E79A7351-6F8D-411B-B256-594151D3D73A}" presName="hierRoot2" presStyleCnt="0"/>
      <dgm:spPr/>
    </dgm:pt>
    <dgm:pt modelId="{FACC6A0F-003E-4F37-BF32-8A1240DAD32D}" type="pres">
      <dgm:prSet presAssocID="{E79A7351-6F8D-411B-B256-594151D3D73A}" presName="composite2" presStyleCnt="0"/>
      <dgm:spPr/>
    </dgm:pt>
    <dgm:pt modelId="{302205C5-1DB9-4F17-BB79-CB69C00717DB}" type="pres">
      <dgm:prSet presAssocID="{E79A7351-6F8D-411B-B256-594151D3D73A}" presName="background2" presStyleLbl="node2" presStyleIdx="0" presStyleCnt="3"/>
      <dgm:spPr/>
    </dgm:pt>
    <dgm:pt modelId="{D98014FB-5AD2-4140-936A-78EC40FFC506}" type="pres">
      <dgm:prSet presAssocID="{E79A7351-6F8D-411B-B256-594151D3D73A}" presName="text2" presStyleLbl="fgAcc2" presStyleIdx="0" presStyleCnt="3">
        <dgm:presLayoutVars>
          <dgm:chPref val="3"/>
        </dgm:presLayoutVars>
      </dgm:prSet>
      <dgm:spPr/>
      <dgm:t>
        <a:bodyPr/>
        <a:lstStyle/>
        <a:p>
          <a:endParaRPr lang="de-DE"/>
        </a:p>
      </dgm:t>
    </dgm:pt>
    <dgm:pt modelId="{7F6E4AA3-3629-47C2-962F-11CE7CF8156D}" type="pres">
      <dgm:prSet presAssocID="{E79A7351-6F8D-411B-B256-594151D3D73A}" presName="hierChild3" presStyleCnt="0"/>
      <dgm:spPr/>
    </dgm:pt>
    <dgm:pt modelId="{246925CD-2038-4152-8472-657D0D00AE6A}" type="pres">
      <dgm:prSet presAssocID="{A396239A-3EAD-48F4-B411-866004A875CC}" presName="Name10" presStyleLbl="parChTrans1D2" presStyleIdx="1" presStyleCnt="3"/>
      <dgm:spPr/>
      <dgm:t>
        <a:bodyPr/>
        <a:lstStyle/>
        <a:p>
          <a:endParaRPr lang="de-DE"/>
        </a:p>
      </dgm:t>
    </dgm:pt>
    <dgm:pt modelId="{67C6BD58-5386-4FCA-9711-EAB731C67CC4}" type="pres">
      <dgm:prSet presAssocID="{C995A749-5CA4-4828-AF08-B3566D65EA03}" presName="hierRoot2" presStyleCnt="0"/>
      <dgm:spPr/>
    </dgm:pt>
    <dgm:pt modelId="{D6F28866-8DB0-4A48-9190-EF149D8BDB30}" type="pres">
      <dgm:prSet presAssocID="{C995A749-5CA4-4828-AF08-B3566D65EA03}" presName="composite2" presStyleCnt="0"/>
      <dgm:spPr/>
    </dgm:pt>
    <dgm:pt modelId="{BC207129-F29A-4197-87E4-5FC994AC82EB}" type="pres">
      <dgm:prSet presAssocID="{C995A749-5CA4-4828-AF08-B3566D65EA03}" presName="background2" presStyleLbl="node2" presStyleIdx="1" presStyleCnt="3"/>
      <dgm:spPr/>
    </dgm:pt>
    <dgm:pt modelId="{ABDC5CF3-135C-4596-AFC6-FCB7DFBB4AF7}" type="pres">
      <dgm:prSet presAssocID="{C995A749-5CA4-4828-AF08-B3566D65EA03}" presName="text2" presStyleLbl="fgAcc2" presStyleIdx="1" presStyleCnt="3">
        <dgm:presLayoutVars>
          <dgm:chPref val="3"/>
        </dgm:presLayoutVars>
      </dgm:prSet>
      <dgm:spPr/>
      <dgm:t>
        <a:bodyPr/>
        <a:lstStyle/>
        <a:p>
          <a:endParaRPr lang="de-DE"/>
        </a:p>
      </dgm:t>
    </dgm:pt>
    <dgm:pt modelId="{4C31B51A-60EA-4E9F-B2E9-F5E89FD2F1E7}" type="pres">
      <dgm:prSet presAssocID="{C995A749-5CA4-4828-AF08-B3566D65EA03}" presName="hierChild3" presStyleCnt="0"/>
      <dgm:spPr/>
    </dgm:pt>
    <dgm:pt modelId="{BCF00DFC-7CB5-4F15-8995-FD9218588B6A}" type="pres">
      <dgm:prSet presAssocID="{BAB27F2E-587A-4E53-9C3D-74959B1A930A}" presName="Name10" presStyleLbl="parChTrans1D2" presStyleIdx="2" presStyleCnt="3"/>
      <dgm:spPr/>
      <dgm:t>
        <a:bodyPr/>
        <a:lstStyle/>
        <a:p>
          <a:endParaRPr lang="de-DE"/>
        </a:p>
      </dgm:t>
    </dgm:pt>
    <dgm:pt modelId="{5F591A2C-447A-42D0-9998-FF0CE733F10D}" type="pres">
      <dgm:prSet presAssocID="{95B55B4F-E071-4372-AB22-084AB44CC6BB}" presName="hierRoot2" presStyleCnt="0"/>
      <dgm:spPr/>
    </dgm:pt>
    <dgm:pt modelId="{EAAD22DB-4FD3-4718-9EF1-E1F648451709}" type="pres">
      <dgm:prSet presAssocID="{95B55B4F-E071-4372-AB22-084AB44CC6BB}" presName="composite2" presStyleCnt="0"/>
      <dgm:spPr/>
    </dgm:pt>
    <dgm:pt modelId="{D3F7BB4C-BBEA-4B61-9BC0-CDCD6E831A06}" type="pres">
      <dgm:prSet presAssocID="{95B55B4F-E071-4372-AB22-084AB44CC6BB}" presName="background2" presStyleLbl="node2" presStyleIdx="2" presStyleCnt="3"/>
      <dgm:spPr/>
    </dgm:pt>
    <dgm:pt modelId="{F9AA7CE4-0DF9-47F6-9287-1BE57670CE3D}" type="pres">
      <dgm:prSet presAssocID="{95B55B4F-E071-4372-AB22-084AB44CC6BB}" presName="text2" presStyleLbl="fgAcc2" presStyleIdx="2" presStyleCnt="3">
        <dgm:presLayoutVars>
          <dgm:chPref val="3"/>
        </dgm:presLayoutVars>
      </dgm:prSet>
      <dgm:spPr/>
      <dgm:t>
        <a:bodyPr/>
        <a:lstStyle/>
        <a:p>
          <a:endParaRPr lang="de-DE"/>
        </a:p>
      </dgm:t>
    </dgm:pt>
    <dgm:pt modelId="{8040F865-EF66-4647-9D17-EA64D8149EAA}" type="pres">
      <dgm:prSet presAssocID="{95B55B4F-E071-4372-AB22-084AB44CC6BB}" presName="hierChild3" presStyleCnt="0"/>
      <dgm:spPr/>
    </dgm:pt>
  </dgm:ptLst>
  <dgm:cxnLst>
    <dgm:cxn modelId="{267624C7-8720-4701-AA2D-3890F4668597}" type="presOf" srcId="{E643E2F1-7722-4C04-B29F-F21668822C8F}" destId="{A25AF425-2137-4223-B65E-6E866954E5F3}" srcOrd="0" destOrd="0" presId="urn:microsoft.com/office/officeart/2005/8/layout/hierarchy1"/>
    <dgm:cxn modelId="{704452CB-524D-48B2-83FA-F12B70F184EC}" type="presOf" srcId="{BAB27F2E-587A-4E53-9C3D-74959B1A930A}" destId="{BCF00DFC-7CB5-4F15-8995-FD9218588B6A}" srcOrd="0" destOrd="0" presId="urn:microsoft.com/office/officeart/2005/8/layout/hierarchy1"/>
    <dgm:cxn modelId="{74D2E003-DD10-4076-BAD1-A9985D0DCD1E}" srcId="{E643E2F1-7722-4C04-B29F-F21668822C8F}" destId="{F6CA8DEE-61B9-45D1-B8C3-088AA6565705}" srcOrd="0" destOrd="0" parTransId="{04D6CB89-9181-4A82-B74D-C7829E2A9619}" sibTransId="{699D1538-1C08-4DA3-87B0-5989A05AD2E9}"/>
    <dgm:cxn modelId="{06F6BBC9-4981-4AE2-A466-531F91CA8A28}" srcId="{F6CA8DEE-61B9-45D1-B8C3-088AA6565705}" destId="{E79A7351-6F8D-411B-B256-594151D3D73A}" srcOrd="0" destOrd="0" parTransId="{557CC1DA-EC78-45F6-B36E-E1B343339D54}" sibTransId="{E692BD86-3AF0-47B0-BD89-18A84DFBC81C}"/>
    <dgm:cxn modelId="{C20E6875-4FE8-4280-B875-8EABF6FA631E}" type="presOf" srcId="{F6CA8DEE-61B9-45D1-B8C3-088AA6565705}" destId="{10BE8D56-C801-4A36-8F8D-B96AC0D4E5BF}" srcOrd="0" destOrd="0" presId="urn:microsoft.com/office/officeart/2005/8/layout/hierarchy1"/>
    <dgm:cxn modelId="{901180D9-10FA-473C-B1A4-89ECF75EDBAD}" type="presOf" srcId="{557CC1DA-EC78-45F6-B36E-E1B343339D54}" destId="{D5120F4A-120F-4286-BA5E-FA66162E0A9A}" srcOrd="0" destOrd="0" presId="urn:microsoft.com/office/officeart/2005/8/layout/hierarchy1"/>
    <dgm:cxn modelId="{62A651C5-863C-44E1-BD0C-17342603C886}" type="presOf" srcId="{95B55B4F-E071-4372-AB22-084AB44CC6BB}" destId="{F9AA7CE4-0DF9-47F6-9287-1BE57670CE3D}" srcOrd="0" destOrd="0" presId="urn:microsoft.com/office/officeart/2005/8/layout/hierarchy1"/>
    <dgm:cxn modelId="{4DFDB9F3-5BFC-472B-8CA1-D9D94F9F7F19}" type="presOf" srcId="{A396239A-3EAD-48F4-B411-866004A875CC}" destId="{246925CD-2038-4152-8472-657D0D00AE6A}" srcOrd="0" destOrd="0" presId="urn:microsoft.com/office/officeart/2005/8/layout/hierarchy1"/>
    <dgm:cxn modelId="{49B4F157-DDCE-4726-8A2A-CCA49D1D4375}" type="presOf" srcId="{C995A749-5CA4-4828-AF08-B3566D65EA03}" destId="{ABDC5CF3-135C-4596-AFC6-FCB7DFBB4AF7}" srcOrd="0" destOrd="0" presId="urn:microsoft.com/office/officeart/2005/8/layout/hierarchy1"/>
    <dgm:cxn modelId="{B0D6D76C-23D3-4E03-B7E8-C6317721464A}" srcId="{F6CA8DEE-61B9-45D1-B8C3-088AA6565705}" destId="{C995A749-5CA4-4828-AF08-B3566D65EA03}" srcOrd="1" destOrd="0" parTransId="{A396239A-3EAD-48F4-B411-866004A875CC}" sibTransId="{F14D8414-55C4-4AD8-AEA6-B91C57334687}"/>
    <dgm:cxn modelId="{93819FF3-017C-4399-879E-BEF3FF81291E}" type="presOf" srcId="{E79A7351-6F8D-411B-B256-594151D3D73A}" destId="{D98014FB-5AD2-4140-936A-78EC40FFC506}" srcOrd="0" destOrd="0" presId="urn:microsoft.com/office/officeart/2005/8/layout/hierarchy1"/>
    <dgm:cxn modelId="{99D65B5F-CFB5-4864-A79D-ADDB132605D6}" srcId="{F6CA8DEE-61B9-45D1-B8C3-088AA6565705}" destId="{95B55B4F-E071-4372-AB22-084AB44CC6BB}" srcOrd="2" destOrd="0" parTransId="{BAB27F2E-587A-4E53-9C3D-74959B1A930A}" sibTransId="{FE191DB0-E017-4DFD-AE79-1D740831C589}"/>
    <dgm:cxn modelId="{8F43F8E0-EF61-4F19-8265-264E0CF4DA86}" type="presParOf" srcId="{A25AF425-2137-4223-B65E-6E866954E5F3}" destId="{F7BB9AA7-F451-4500-8BC7-B076C00E7602}" srcOrd="0" destOrd="0" presId="urn:microsoft.com/office/officeart/2005/8/layout/hierarchy1"/>
    <dgm:cxn modelId="{63E34098-1FA1-4206-9B70-D70F3C2B3A0D}" type="presParOf" srcId="{F7BB9AA7-F451-4500-8BC7-B076C00E7602}" destId="{2851D116-F700-4958-A6D0-1A77277DD65B}" srcOrd="0" destOrd="0" presId="urn:microsoft.com/office/officeart/2005/8/layout/hierarchy1"/>
    <dgm:cxn modelId="{FE0E35DF-B095-4982-9A0B-8FF20E909554}" type="presParOf" srcId="{2851D116-F700-4958-A6D0-1A77277DD65B}" destId="{D7CA9518-2DF5-4BD3-8A2B-544F6AD8725D}" srcOrd="0" destOrd="0" presId="urn:microsoft.com/office/officeart/2005/8/layout/hierarchy1"/>
    <dgm:cxn modelId="{90A26E68-DD72-4D67-A326-9643A5E30945}" type="presParOf" srcId="{2851D116-F700-4958-A6D0-1A77277DD65B}" destId="{10BE8D56-C801-4A36-8F8D-B96AC0D4E5BF}" srcOrd="1" destOrd="0" presId="urn:microsoft.com/office/officeart/2005/8/layout/hierarchy1"/>
    <dgm:cxn modelId="{CBB45D4F-FCB1-44FA-9433-4E25D868D138}" type="presParOf" srcId="{F7BB9AA7-F451-4500-8BC7-B076C00E7602}" destId="{E13E0E85-814C-4897-9F63-E4CD58A4960D}" srcOrd="1" destOrd="0" presId="urn:microsoft.com/office/officeart/2005/8/layout/hierarchy1"/>
    <dgm:cxn modelId="{3E2A340B-CF21-4FD2-B2AF-84E00A9E8F39}" type="presParOf" srcId="{E13E0E85-814C-4897-9F63-E4CD58A4960D}" destId="{D5120F4A-120F-4286-BA5E-FA66162E0A9A}" srcOrd="0" destOrd="0" presId="urn:microsoft.com/office/officeart/2005/8/layout/hierarchy1"/>
    <dgm:cxn modelId="{D8E46A65-0C96-4597-B414-918E5C05EA32}" type="presParOf" srcId="{E13E0E85-814C-4897-9F63-E4CD58A4960D}" destId="{1EEA6858-3F14-406B-8B3C-514EF3BDE07F}" srcOrd="1" destOrd="0" presId="urn:microsoft.com/office/officeart/2005/8/layout/hierarchy1"/>
    <dgm:cxn modelId="{B19B56A7-0FFA-4F5A-A468-251F7B4E2113}" type="presParOf" srcId="{1EEA6858-3F14-406B-8B3C-514EF3BDE07F}" destId="{FACC6A0F-003E-4F37-BF32-8A1240DAD32D}" srcOrd="0" destOrd="0" presId="urn:microsoft.com/office/officeart/2005/8/layout/hierarchy1"/>
    <dgm:cxn modelId="{7F69DBC5-F9E9-408C-A22D-D42B24847B5B}" type="presParOf" srcId="{FACC6A0F-003E-4F37-BF32-8A1240DAD32D}" destId="{302205C5-1DB9-4F17-BB79-CB69C00717DB}" srcOrd="0" destOrd="0" presId="urn:microsoft.com/office/officeart/2005/8/layout/hierarchy1"/>
    <dgm:cxn modelId="{131D9EFA-E60A-4575-9F9B-91B28A61889F}" type="presParOf" srcId="{FACC6A0F-003E-4F37-BF32-8A1240DAD32D}" destId="{D98014FB-5AD2-4140-936A-78EC40FFC506}" srcOrd="1" destOrd="0" presId="urn:microsoft.com/office/officeart/2005/8/layout/hierarchy1"/>
    <dgm:cxn modelId="{9F245630-0FA7-4E10-B0C9-F801809A5B4E}" type="presParOf" srcId="{1EEA6858-3F14-406B-8B3C-514EF3BDE07F}" destId="{7F6E4AA3-3629-47C2-962F-11CE7CF8156D}" srcOrd="1" destOrd="0" presId="urn:microsoft.com/office/officeart/2005/8/layout/hierarchy1"/>
    <dgm:cxn modelId="{ACE6A36B-526D-40FB-B833-25FE8AAFD746}" type="presParOf" srcId="{E13E0E85-814C-4897-9F63-E4CD58A4960D}" destId="{246925CD-2038-4152-8472-657D0D00AE6A}" srcOrd="2" destOrd="0" presId="urn:microsoft.com/office/officeart/2005/8/layout/hierarchy1"/>
    <dgm:cxn modelId="{05921F81-5212-44C0-AEE7-1DF2BDDAF3E0}" type="presParOf" srcId="{E13E0E85-814C-4897-9F63-E4CD58A4960D}" destId="{67C6BD58-5386-4FCA-9711-EAB731C67CC4}" srcOrd="3" destOrd="0" presId="urn:microsoft.com/office/officeart/2005/8/layout/hierarchy1"/>
    <dgm:cxn modelId="{A0C90465-4052-4F28-86C5-CF58E369DB0E}" type="presParOf" srcId="{67C6BD58-5386-4FCA-9711-EAB731C67CC4}" destId="{D6F28866-8DB0-4A48-9190-EF149D8BDB30}" srcOrd="0" destOrd="0" presId="urn:microsoft.com/office/officeart/2005/8/layout/hierarchy1"/>
    <dgm:cxn modelId="{B601AD0C-5F8C-4B59-BFDE-CC4463EEFC60}" type="presParOf" srcId="{D6F28866-8DB0-4A48-9190-EF149D8BDB30}" destId="{BC207129-F29A-4197-87E4-5FC994AC82EB}" srcOrd="0" destOrd="0" presId="urn:microsoft.com/office/officeart/2005/8/layout/hierarchy1"/>
    <dgm:cxn modelId="{44B878F9-31CD-4A89-910E-2F84C739FACF}" type="presParOf" srcId="{D6F28866-8DB0-4A48-9190-EF149D8BDB30}" destId="{ABDC5CF3-135C-4596-AFC6-FCB7DFBB4AF7}" srcOrd="1" destOrd="0" presId="urn:microsoft.com/office/officeart/2005/8/layout/hierarchy1"/>
    <dgm:cxn modelId="{0CA90576-A67D-4A0E-8A38-3F72C3135F37}" type="presParOf" srcId="{67C6BD58-5386-4FCA-9711-EAB731C67CC4}" destId="{4C31B51A-60EA-4E9F-B2E9-F5E89FD2F1E7}" srcOrd="1" destOrd="0" presId="urn:microsoft.com/office/officeart/2005/8/layout/hierarchy1"/>
    <dgm:cxn modelId="{4682691C-8A51-4E3C-A972-4B69EC530715}" type="presParOf" srcId="{E13E0E85-814C-4897-9F63-E4CD58A4960D}" destId="{BCF00DFC-7CB5-4F15-8995-FD9218588B6A}" srcOrd="4" destOrd="0" presId="urn:microsoft.com/office/officeart/2005/8/layout/hierarchy1"/>
    <dgm:cxn modelId="{C5401B5B-7D56-404D-BAF1-8D16DBBE4C87}" type="presParOf" srcId="{E13E0E85-814C-4897-9F63-E4CD58A4960D}" destId="{5F591A2C-447A-42D0-9998-FF0CE733F10D}" srcOrd="5" destOrd="0" presId="urn:microsoft.com/office/officeart/2005/8/layout/hierarchy1"/>
    <dgm:cxn modelId="{6992F5A9-7FDE-4E2C-8649-27E97D99B3C0}" type="presParOf" srcId="{5F591A2C-447A-42D0-9998-FF0CE733F10D}" destId="{EAAD22DB-4FD3-4718-9EF1-E1F648451709}" srcOrd="0" destOrd="0" presId="urn:microsoft.com/office/officeart/2005/8/layout/hierarchy1"/>
    <dgm:cxn modelId="{1DEAB2B4-6A06-40BB-B92B-C852E51D4A70}" type="presParOf" srcId="{EAAD22DB-4FD3-4718-9EF1-E1F648451709}" destId="{D3F7BB4C-BBEA-4B61-9BC0-CDCD6E831A06}" srcOrd="0" destOrd="0" presId="urn:microsoft.com/office/officeart/2005/8/layout/hierarchy1"/>
    <dgm:cxn modelId="{D2AFEB71-2533-4D2E-8F5C-99AF414324A3}" type="presParOf" srcId="{EAAD22DB-4FD3-4718-9EF1-E1F648451709}" destId="{F9AA7CE4-0DF9-47F6-9287-1BE57670CE3D}" srcOrd="1" destOrd="0" presId="urn:microsoft.com/office/officeart/2005/8/layout/hierarchy1"/>
    <dgm:cxn modelId="{82C43996-772C-4B3C-A6AA-173A30B90DBC}" type="presParOf" srcId="{5F591A2C-447A-42D0-9998-FF0CE733F10D}" destId="{8040F865-EF66-4647-9D17-EA64D8149EA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43E2F1-7722-4C04-B29F-F21668822C8F}"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de-DE"/>
        </a:p>
      </dgm:t>
    </dgm:pt>
    <dgm:pt modelId="{E79A7351-6F8D-411B-B256-594151D3D73A}">
      <dgm:prSet phldrT="[Text]" custT="1"/>
      <dgm:spPr/>
      <dgm:t>
        <a:bodyPr/>
        <a:lstStyle/>
        <a:p>
          <a:r>
            <a:rPr lang="de-DE" sz="2400" b="1" dirty="0">
              <a:latin typeface="Corbel" pitchFamily="34" charset="0"/>
            </a:rPr>
            <a:t>Text- und Medienkompetenz</a:t>
          </a:r>
        </a:p>
      </dgm:t>
    </dgm:pt>
    <dgm:pt modelId="{557CC1DA-EC78-45F6-B36E-E1B343339D54}" type="parTrans" cxnId="{06F6BBC9-4981-4AE2-A466-531F91CA8A28}">
      <dgm:prSet/>
      <dgm:spPr/>
      <dgm:t>
        <a:bodyPr/>
        <a:lstStyle/>
        <a:p>
          <a:endParaRPr lang="de-DE"/>
        </a:p>
      </dgm:t>
    </dgm:pt>
    <dgm:pt modelId="{E692BD86-3AF0-47B0-BD89-18A84DFBC81C}" type="sibTrans" cxnId="{06F6BBC9-4981-4AE2-A466-531F91CA8A28}">
      <dgm:prSet/>
      <dgm:spPr/>
      <dgm:t>
        <a:bodyPr/>
        <a:lstStyle/>
        <a:p>
          <a:endParaRPr lang="de-DE"/>
        </a:p>
      </dgm:t>
    </dgm:pt>
    <dgm:pt modelId="{E32AE1A1-D72E-43F7-9C93-20360D66567B}">
      <dgm:prSet phldrT="[Text]" custT="1"/>
      <dgm:spPr/>
      <dgm:t>
        <a:bodyPr/>
        <a:lstStyle/>
        <a:p>
          <a:r>
            <a:rPr lang="de-DE" sz="1800" dirty="0">
              <a:latin typeface="Corbel" pitchFamily="34" charset="0"/>
            </a:rPr>
            <a:t>Sach- und Gebrauchstexte</a:t>
          </a:r>
        </a:p>
      </dgm:t>
    </dgm:pt>
    <dgm:pt modelId="{C735D214-5DE4-4F6D-893C-422A69052AB1}" type="parTrans" cxnId="{5F0C2F39-D1C5-45A6-9E3E-1D6641C5E7E2}">
      <dgm:prSet/>
      <dgm:spPr/>
      <dgm:t>
        <a:bodyPr/>
        <a:lstStyle/>
        <a:p>
          <a:endParaRPr lang="de-DE"/>
        </a:p>
      </dgm:t>
    </dgm:pt>
    <dgm:pt modelId="{2E90FD4B-4C2D-48D9-A80F-7F76B4183AD8}" type="sibTrans" cxnId="{5F0C2F39-D1C5-45A6-9E3E-1D6641C5E7E2}">
      <dgm:prSet/>
      <dgm:spPr/>
      <dgm:t>
        <a:bodyPr/>
        <a:lstStyle/>
        <a:p>
          <a:endParaRPr lang="de-DE"/>
        </a:p>
      </dgm:t>
    </dgm:pt>
    <dgm:pt modelId="{1F6A9D09-EB7F-4379-9A84-B0D3E4A56C8E}">
      <dgm:prSet phldrT="[Text]" custT="1"/>
      <dgm:spPr/>
      <dgm:t>
        <a:bodyPr/>
        <a:lstStyle/>
        <a:p>
          <a:r>
            <a:rPr lang="de-DE" sz="1800" dirty="0">
              <a:latin typeface="Corbel" pitchFamily="34" charset="0"/>
            </a:rPr>
            <a:t>literarische Texte</a:t>
          </a:r>
        </a:p>
      </dgm:t>
    </dgm:pt>
    <dgm:pt modelId="{A24A962B-91B2-434B-9E38-3D345ED44CF9}" type="parTrans" cxnId="{1487BD90-F53B-4BA9-9303-7D72746259FD}">
      <dgm:prSet/>
      <dgm:spPr/>
      <dgm:t>
        <a:bodyPr/>
        <a:lstStyle/>
        <a:p>
          <a:endParaRPr lang="de-DE"/>
        </a:p>
      </dgm:t>
    </dgm:pt>
    <dgm:pt modelId="{7ED7EBD0-98CD-465B-B540-7C80068A8A8B}" type="sibTrans" cxnId="{1487BD90-F53B-4BA9-9303-7D72746259FD}">
      <dgm:prSet/>
      <dgm:spPr/>
      <dgm:t>
        <a:bodyPr/>
        <a:lstStyle/>
        <a:p>
          <a:endParaRPr lang="de-DE"/>
        </a:p>
      </dgm:t>
    </dgm:pt>
    <dgm:pt modelId="{A25AF425-2137-4223-B65E-6E866954E5F3}" type="pres">
      <dgm:prSet presAssocID="{E643E2F1-7722-4C04-B29F-F21668822C8F}" presName="hierChild1" presStyleCnt="0">
        <dgm:presLayoutVars>
          <dgm:chPref val="1"/>
          <dgm:dir/>
          <dgm:animOne val="branch"/>
          <dgm:animLvl val="lvl"/>
          <dgm:resizeHandles/>
        </dgm:presLayoutVars>
      </dgm:prSet>
      <dgm:spPr/>
      <dgm:t>
        <a:bodyPr/>
        <a:lstStyle/>
        <a:p>
          <a:endParaRPr lang="de-DE"/>
        </a:p>
      </dgm:t>
    </dgm:pt>
    <dgm:pt modelId="{6D65D700-2846-49EF-986E-C9D2495402E8}" type="pres">
      <dgm:prSet presAssocID="{E79A7351-6F8D-411B-B256-594151D3D73A}" presName="hierRoot1" presStyleCnt="0"/>
      <dgm:spPr/>
    </dgm:pt>
    <dgm:pt modelId="{72A3256A-1CD1-4105-983A-6B5FCFD1F7DD}" type="pres">
      <dgm:prSet presAssocID="{E79A7351-6F8D-411B-B256-594151D3D73A}" presName="composite" presStyleCnt="0"/>
      <dgm:spPr/>
    </dgm:pt>
    <dgm:pt modelId="{55464F97-41ED-4BC2-ACDC-7E9099D86BB6}" type="pres">
      <dgm:prSet presAssocID="{E79A7351-6F8D-411B-B256-594151D3D73A}" presName="background" presStyleLbl="node0" presStyleIdx="0" presStyleCnt="1"/>
      <dgm:spPr/>
    </dgm:pt>
    <dgm:pt modelId="{CC2BD0CC-F6FE-4D0B-ADB0-2708385E6996}" type="pres">
      <dgm:prSet presAssocID="{E79A7351-6F8D-411B-B256-594151D3D73A}" presName="text" presStyleLbl="fgAcc0" presStyleIdx="0" presStyleCnt="1" custScaleX="284011" custScaleY="74488" custLinFactNeighborX="6745" custLinFactNeighborY="-36031">
        <dgm:presLayoutVars>
          <dgm:chPref val="3"/>
        </dgm:presLayoutVars>
      </dgm:prSet>
      <dgm:spPr/>
      <dgm:t>
        <a:bodyPr/>
        <a:lstStyle/>
        <a:p>
          <a:endParaRPr lang="de-DE"/>
        </a:p>
      </dgm:t>
    </dgm:pt>
    <dgm:pt modelId="{4412F924-03FA-4D32-8D61-912A0A5B0F76}" type="pres">
      <dgm:prSet presAssocID="{E79A7351-6F8D-411B-B256-594151D3D73A}" presName="hierChild2" presStyleCnt="0"/>
      <dgm:spPr/>
    </dgm:pt>
    <dgm:pt modelId="{E3B8993E-8BA4-4601-AC2F-23E513989A47}" type="pres">
      <dgm:prSet presAssocID="{C735D214-5DE4-4F6D-893C-422A69052AB1}" presName="Name10" presStyleLbl="parChTrans1D2" presStyleIdx="0" presStyleCnt="2"/>
      <dgm:spPr/>
      <dgm:t>
        <a:bodyPr/>
        <a:lstStyle/>
        <a:p>
          <a:endParaRPr lang="de-DE"/>
        </a:p>
      </dgm:t>
    </dgm:pt>
    <dgm:pt modelId="{EE2D0F2D-35C6-4622-977E-9BC1933A5C9C}" type="pres">
      <dgm:prSet presAssocID="{E32AE1A1-D72E-43F7-9C93-20360D66567B}" presName="hierRoot2" presStyleCnt="0"/>
      <dgm:spPr/>
    </dgm:pt>
    <dgm:pt modelId="{D2ACA165-0B4B-48AA-8171-6235758D3C29}" type="pres">
      <dgm:prSet presAssocID="{E32AE1A1-D72E-43F7-9C93-20360D66567B}" presName="composite2" presStyleCnt="0"/>
      <dgm:spPr/>
    </dgm:pt>
    <dgm:pt modelId="{805228EA-3B5A-4E60-B731-DCBE422B30E7}" type="pres">
      <dgm:prSet presAssocID="{E32AE1A1-D72E-43F7-9C93-20360D66567B}" presName="background2" presStyleLbl="node2" presStyleIdx="0" presStyleCnt="2"/>
      <dgm:spPr/>
    </dgm:pt>
    <dgm:pt modelId="{6E8D16A9-F030-4677-AEE1-84A6174DF065}" type="pres">
      <dgm:prSet presAssocID="{E32AE1A1-D72E-43F7-9C93-20360D66567B}" presName="text2" presStyleLbl="fgAcc2" presStyleIdx="0" presStyleCnt="2" custScaleX="113217" custLinFactNeighborX="2904" custLinFactNeighborY="11672">
        <dgm:presLayoutVars>
          <dgm:chPref val="3"/>
        </dgm:presLayoutVars>
      </dgm:prSet>
      <dgm:spPr/>
      <dgm:t>
        <a:bodyPr/>
        <a:lstStyle/>
        <a:p>
          <a:endParaRPr lang="de-DE"/>
        </a:p>
      </dgm:t>
    </dgm:pt>
    <dgm:pt modelId="{6B76BFBD-17D5-4C95-B9E7-0F7600084F0B}" type="pres">
      <dgm:prSet presAssocID="{E32AE1A1-D72E-43F7-9C93-20360D66567B}" presName="hierChild3" presStyleCnt="0"/>
      <dgm:spPr/>
    </dgm:pt>
    <dgm:pt modelId="{793172E3-9B26-4B4A-ACBB-70B6420185E2}" type="pres">
      <dgm:prSet presAssocID="{A24A962B-91B2-434B-9E38-3D345ED44CF9}" presName="Name10" presStyleLbl="parChTrans1D2" presStyleIdx="1" presStyleCnt="2"/>
      <dgm:spPr/>
      <dgm:t>
        <a:bodyPr/>
        <a:lstStyle/>
        <a:p>
          <a:endParaRPr lang="de-DE"/>
        </a:p>
      </dgm:t>
    </dgm:pt>
    <dgm:pt modelId="{725A3E8D-729D-4520-8455-A1E60C369496}" type="pres">
      <dgm:prSet presAssocID="{1F6A9D09-EB7F-4379-9A84-B0D3E4A56C8E}" presName="hierRoot2" presStyleCnt="0"/>
      <dgm:spPr/>
    </dgm:pt>
    <dgm:pt modelId="{724C46B8-DF61-4E56-ABF8-E688F57C9FF1}" type="pres">
      <dgm:prSet presAssocID="{1F6A9D09-EB7F-4379-9A84-B0D3E4A56C8E}" presName="composite2" presStyleCnt="0"/>
      <dgm:spPr/>
    </dgm:pt>
    <dgm:pt modelId="{645730A2-86B4-46A0-B6C5-6DEECB972C38}" type="pres">
      <dgm:prSet presAssocID="{1F6A9D09-EB7F-4379-9A84-B0D3E4A56C8E}" presName="background2" presStyleLbl="node2" presStyleIdx="1" presStyleCnt="2"/>
      <dgm:spPr/>
    </dgm:pt>
    <dgm:pt modelId="{D4BA6DE2-755C-4370-8411-59D0D229DD1A}" type="pres">
      <dgm:prSet presAssocID="{1F6A9D09-EB7F-4379-9A84-B0D3E4A56C8E}" presName="text2" presStyleLbl="fgAcc2" presStyleIdx="1" presStyleCnt="2" custLinFactNeighborX="2403" custLinFactNeighborY="11672">
        <dgm:presLayoutVars>
          <dgm:chPref val="3"/>
        </dgm:presLayoutVars>
      </dgm:prSet>
      <dgm:spPr/>
      <dgm:t>
        <a:bodyPr/>
        <a:lstStyle/>
        <a:p>
          <a:endParaRPr lang="de-DE"/>
        </a:p>
      </dgm:t>
    </dgm:pt>
    <dgm:pt modelId="{E3BE3728-C333-4769-934B-BFC6F8FCDB56}" type="pres">
      <dgm:prSet presAssocID="{1F6A9D09-EB7F-4379-9A84-B0D3E4A56C8E}" presName="hierChild3" presStyleCnt="0"/>
      <dgm:spPr/>
    </dgm:pt>
  </dgm:ptLst>
  <dgm:cxnLst>
    <dgm:cxn modelId="{AEBCE542-71A0-4515-BE38-4652D2F76606}" type="presOf" srcId="{E79A7351-6F8D-411B-B256-594151D3D73A}" destId="{CC2BD0CC-F6FE-4D0B-ADB0-2708385E6996}" srcOrd="0" destOrd="0" presId="urn:microsoft.com/office/officeart/2005/8/layout/hierarchy1"/>
    <dgm:cxn modelId="{0918E944-A9BA-40F6-98ED-7E00A2768182}" type="presOf" srcId="{E643E2F1-7722-4C04-B29F-F21668822C8F}" destId="{A25AF425-2137-4223-B65E-6E866954E5F3}" srcOrd="0" destOrd="0" presId="urn:microsoft.com/office/officeart/2005/8/layout/hierarchy1"/>
    <dgm:cxn modelId="{1487BD90-F53B-4BA9-9303-7D72746259FD}" srcId="{E79A7351-6F8D-411B-B256-594151D3D73A}" destId="{1F6A9D09-EB7F-4379-9A84-B0D3E4A56C8E}" srcOrd="1" destOrd="0" parTransId="{A24A962B-91B2-434B-9E38-3D345ED44CF9}" sibTransId="{7ED7EBD0-98CD-465B-B540-7C80068A8A8B}"/>
    <dgm:cxn modelId="{642F3C44-00AE-4D41-9BCF-2A956BAB3C4F}" type="presOf" srcId="{A24A962B-91B2-434B-9E38-3D345ED44CF9}" destId="{793172E3-9B26-4B4A-ACBB-70B6420185E2}" srcOrd="0" destOrd="0" presId="urn:microsoft.com/office/officeart/2005/8/layout/hierarchy1"/>
    <dgm:cxn modelId="{5F0C2F39-D1C5-45A6-9E3E-1D6641C5E7E2}" srcId="{E79A7351-6F8D-411B-B256-594151D3D73A}" destId="{E32AE1A1-D72E-43F7-9C93-20360D66567B}" srcOrd="0" destOrd="0" parTransId="{C735D214-5DE4-4F6D-893C-422A69052AB1}" sibTransId="{2E90FD4B-4C2D-48D9-A80F-7F76B4183AD8}"/>
    <dgm:cxn modelId="{62E94AC6-EBE6-4ABD-9205-85923A1D0BD5}" type="presOf" srcId="{1F6A9D09-EB7F-4379-9A84-B0D3E4A56C8E}" destId="{D4BA6DE2-755C-4370-8411-59D0D229DD1A}" srcOrd="0" destOrd="0" presId="urn:microsoft.com/office/officeart/2005/8/layout/hierarchy1"/>
    <dgm:cxn modelId="{5E2224C6-9C76-4C5F-B88C-12B6EDD7EAFD}" type="presOf" srcId="{E32AE1A1-D72E-43F7-9C93-20360D66567B}" destId="{6E8D16A9-F030-4677-AEE1-84A6174DF065}" srcOrd="0" destOrd="0" presId="urn:microsoft.com/office/officeart/2005/8/layout/hierarchy1"/>
    <dgm:cxn modelId="{06F6BBC9-4981-4AE2-A466-531F91CA8A28}" srcId="{E643E2F1-7722-4C04-B29F-F21668822C8F}" destId="{E79A7351-6F8D-411B-B256-594151D3D73A}" srcOrd="0" destOrd="0" parTransId="{557CC1DA-EC78-45F6-B36E-E1B343339D54}" sibTransId="{E692BD86-3AF0-47B0-BD89-18A84DFBC81C}"/>
    <dgm:cxn modelId="{0F3D9EBF-44DD-49F3-8761-39297E799329}" type="presOf" srcId="{C735D214-5DE4-4F6D-893C-422A69052AB1}" destId="{E3B8993E-8BA4-4601-AC2F-23E513989A47}" srcOrd="0" destOrd="0" presId="urn:microsoft.com/office/officeart/2005/8/layout/hierarchy1"/>
    <dgm:cxn modelId="{1F0C8B52-420B-4D0A-A299-C2A11049C304}" type="presParOf" srcId="{A25AF425-2137-4223-B65E-6E866954E5F3}" destId="{6D65D700-2846-49EF-986E-C9D2495402E8}" srcOrd="0" destOrd="0" presId="urn:microsoft.com/office/officeart/2005/8/layout/hierarchy1"/>
    <dgm:cxn modelId="{76347BFD-BE8B-4B0A-BFFE-0B794D46E4A2}" type="presParOf" srcId="{6D65D700-2846-49EF-986E-C9D2495402E8}" destId="{72A3256A-1CD1-4105-983A-6B5FCFD1F7DD}" srcOrd="0" destOrd="0" presId="urn:microsoft.com/office/officeart/2005/8/layout/hierarchy1"/>
    <dgm:cxn modelId="{BD976A37-408E-44C1-8D31-AD76E68E1FB8}" type="presParOf" srcId="{72A3256A-1CD1-4105-983A-6B5FCFD1F7DD}" destId="{55464F97-41ED-4BC2-ACDC-7E9099D86BB6}" srcOrd="0" destOrd="0" presId="urn:microsoft.com/office/officeart/2005/8/layout/hierarchy1"/>
    <dgm:cxn modelId="{25D23FC3-22A4-4635-B224-CB30CAB83C4B}" type="presParOf" srcId="{72A3256A-1CD1-4105-983A-6B5FCFD1F7DD}" destId="{CC2BD0CC-F6FE-4D0B-ADB0-2708385E6996}" srcOrd="1" destOrd="0" presId="urn:microsoft.com/office/officeart/2005/8/layout/hierarchy1"/>
    <dgm:cxn modelId="{ABE29B33-A74D-425A-961B-D31CFD8D7C9E}" type="presParOf" srcId="{6D65D700-2846-49EF-986E-C9D2495402E8}" destId="{4412F924-03FA-4D32-8D61-912A0A5B0F76}" srcOrd="1" destOrd="0" presId="urn:microsoft.com/office/officeart/2005/8/layout/hierarchy1"/>
    <dgm:cxn modelId="{256F2556-71D4-483D-ABD4-E932362B5FFB}" type="presParOf" srcId="{4412F924-03FA-4D32-8D61-912A0A5B0F76}" destId="{E3B8993E-8BA4-4601-AC2F-23E513989A47}" srcOrd="0" destOrd="0" presId="urn:microsoft.com/office/officeart/2005/8/layout/hierarchy1"/>
    <dgm:cxn modelId="{99B4A6B4-DE05-4F1F-AE1E-45579CE2DA69}" type="presParOf" srcId="{4412F924-03FA-4D32-8D61-912A0A5B0F76}" destId="{EE2D0F2D-35C6-4622-977E-9BC1933A5C9C}" srcOrd="1" destOrd="0" presId="urn:microsoft.com/office/officeart/2005/8/layout/hierarchy1"/>
    <dgm:cxn modelId="{E91171EB-5F4C-4CD7-8332-8D8C47D31A7F}" type="presParOf" srcId="{EE2D0F2D-35C6-4622-977E-9BC1933A5C9C}" destId="{D2ACA165-0B4B-48AA-8171-6235758D3C29}" srcOrd="0" destOrd="0" presId="urn:microsoft.com/office/officeart/2005/8/layout/hierarchy1"/>
    <dgm:cxn modelId="{04474CC9-968A-428D-AD88-D4699016A432}" type="presParOf" srcId="{D2ACA165-0B4B-48AA-8171-6235758D3C29}" destId="{805228EA-3B5A-4E60-B731-DCBE422B30E7}" srcOrd="0" destOrd="0" presId="urn:microsoft.com/office/officeart/2005/8/layout/hierarchy1"/>
    <dgm:cxn modelId="{12C4F256-F821-4583-A2AF-786E39EADFD7}" type="presParOf" srcId="{D2ACA165-0B4B-48AA-8171-6235758D3C29}" destId="{6E8D16A9-F030-4677-AEE1-84A6174DF065}" srcOrd="1" destOrd="0" presId="urn:microsoft.com/office/officeart/2005/8/layout/hierarchy1"/>
    <dgm:cxn modelId="{0269479D-5F3A-4EFE-8D56-BCA6ABBB38F8}" type="presParOf" srcId="{EE2D0F2D-35C6-4622-977E-9BC1933A5C9C}" destId="{6B76BFBD-17D5-4C95-B9E7-0F7600084F0B}" srcOrd="1" destOrd="0" presId="urn:microsoft.com/office/officeart/2005/8/layout/hierarchy1"/>
    <dgm:cxn modelId="{CDB49E9C-21FA-410F-B5F6-205B290CA12D}" type="presParOf" srcId="{4412F924-03FA-4D32-8D61-912A0A5B0F76}" destId="{793172E3-9B26-4B4A-ACBB-70B6420185E2}" srcOrd="2" destOrd="0" presId="urn:microsoft.com/office/officeart/2005/8/layout/hierarchy1"/>
    <dgm:cxn modelId="{B4ED1E50-AB0D-4EED-96E7-384EF7867092}" type="presParOf" srcId="{4412F924-03FA-4D32-8D61-912A0A5B0F76}" destId="{725A3E8D-729D-4520-8455-A1E60C369496}" srcOrd="3" destOrd="0" presId="urn:microsoft.com/office/officeart/2005/8/layout/hierarchy1"/>
    <dgm:cxn modelId="{9676385C-4193-4695-A244-B66E06B3A3AA}" type="presParOf" srcId="{725A3E8D-729D-4520-8455-A1E60C369496}" destId="{724C46B8-DF61-4E56-ABF8-E688F57C9FF1}" srcOrd="0" destOrd="0" presId="urn:microsoft.com/office/officeart/2005/8/layout/hierarchy1"/>
    <dgm:cxn modelId="{2FAEFFA6-1B2A-4F02-B222-F221BEBBE3E2}" type="presParOf" srcId="{724C46B8-DF61-4E56-ABF8-E688F57C9FF1}" destId="{645730A2-86B4-46A0-B6C5-6DEECB972C38}" srcOrd="0" destOrd="0" presId="urn:microsoft.com/office/officeart/2005/8/layout/hierarchy1"/>
    <dgm:cxn modelId="{1A1AF328-6E19-4BA1-A3B4-25DAFAC299C2}" type="presParOf" srcId="{724C46B8-DF61-4E56-ABF8-E688F57C9FF1}" destId="{D4BA6DE2-755C-4370-8411-59D0D229DD1A}" srcOrd="1" destOrd="0" presId="urn:microsoft.com/office/officeart/2005/8/layout/hierarchy1"/>
    <dgm:cxn modelId="{F7CE9055-35E9-4CAE-A0C7-9DE069A2C342}" type="presParOf" srcId="{725A3E8D-729D-4520-8455-A1E60C369496}" destId="{E3BE3728-C333-4769-934B-BFC6F8FCDB5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43E2F1-7722-4C04-B29F-F21668822C8F}"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de-DE"/>
        </a:p>
      </dgm:t>
    </dgm:pt>
    <dgm:pt modelId="{567710A6-286B-4D48-96F0-9747943F219F}">
      <dgm:prSet phldrT="[Text]" custT="1"/>
      <dgm:spPr/>
      <dgm:t>
        <a:bodyPr lIns="90000"/>
        <a:lstStyle/>
        <a:p>
          <a:r>
            <a:rPr lang="de-DE" sz="2400" b="1" dirty="0">
              <a:latin typeface="Corbel" pitchFamily="34" charset="0"/>
            </a:rPr>
            <a:t>Sprachlernkompetenz</a:t>
          </a:r>
        </a:p>
      </dgm:t>
    </dgm:pt>
    <dgm:pt modelId="{8E0FB990-097C-4206-AA15-E3354A6A4696}" type="parTrans" cxnId="{CC434136-AB41-4413-BC43-6E2480FDEBB2}">
      <dgm:prSet/>
      <dgm:spPr/>
      <dgm:t>
        <a:bodyPr/>
        <a:lstStyle/>
        <a:p>
          <a:endParaRPr lang="de-DE"/>
        </a:p>
      </dgm:t>
    </dgm:pt>
    <dgm:pt modelId="{01D78181-64BB-49AA-AA73-8900A3ABCB1F}" type="sibTrans" cxnId="{CC434136-AB41-4413-BC43-6E2480FDEBB2}">
      <dgm:prSet/>
      <dgm:spPr/>
      <dgm:t>
        <a:bodyPr/>
        <a:lstStyle/>
        <a:p>
          <a:endParaRPr lang="de-DE"/>
        </a:p>
      </dgm:t>
    </dgm:pt>
    <dgm:pt modelId="{75E9E191-9585-4465-AC78-318B486F5628}">
      <dgm:prSet phldrT="[Text]" custT="1"/>
      <dgm:spPr/>
      <dgm:t>
        <a:bodyPr/>
        <a:lstStyle/>
        <a:p>
          <a:r>
            <a:rPr lang="de-DE" sz="1600" b="0" dirty="0">
              <a:latin typeface="Corbel" pitchFamily="34" charset="0"/>
            </a:rPr>
            <a:t>Konsolidierung und Weiterentwicklung von Strategien des selbstständigen und kooperativen Sprachenlernens</a:t>
          </a:r>
        </a:p>
      </dgm:t>
    </dgm:pt>
    <dgm:pt modelId="{DC78ADC9-BDE6-462D-A833-97BDC947F3B4}" type="parTrans" cxnId="{B24981C3-E1B1-4944-ACEC-F7E207E37032}">
      <dgm:prSet/>
      <dgm:spPr/>
      <dgm:t>
        <a:bodyPr/>
        <a:lstStyle/>
        <a:p>
          <a:endParaRPr lang="de-DE"/>
        </a:p>
      </dgm:t>
    </dgm:pt>
    <dgm:pt modelId="{8370D481-F02B-401E-9AF6-7238792FB4D9}" type="sibTrans" cxnId="{B24981C3-E1B1-4944-ACEC-F7E207E37032}">
      <dgm:prSet/>
      <dgm:spPr/>
      <dgm:t>
        <a:bodyPr/>
        <a:lstStyle/>
        <a:p>
          <a:endParaRPr lang="de-DE"/>
        </a:p>
      </dgm:t>
    </dgm:pt>
    <dgm:pt modelId="{1532C5CE-936F-474E-B201-25A8A8A3E414}">
      <dgm:prSet custT="1"/>
      <dgm:spPr/>
      <dgm:t>
        <a:bodyPr/>
        <a:lstStyle/>
        <a:p>
          <a:r>
            <a:rPr lang="de-DE" sz="1600" b="0" dirty="0">
              <a:latin typeface="Corbel" pitchFamily="34" charset="0"/>
            </a:rPr>
            <a:t>Einsichten in Struktur und Gebrauch von Sprache</a:t>
          </a:r>
        </a:p>
        <a:p>
          <a:r>
            <a:rPr lang="de-DE" sz="1400" b="0" dirty="0">
              <a:latin typeface="Corbel" pitchFamily="34" charset="0"/>
            </a:rPr>
            <a:t>Ziel: sprachlich sensible Bewältigung von Kommunikationssituationen</a:t>
          </a:r>
        </a:p>
      </dgm:t>
    </dgm:pt>
    <dgm:pt modelId="{DF925EF2-E19F-42C3-8539-58B4D1778DF3}" type="parTrans" cxnId="{59F6BA49-A558-4A28-ABE7-C778B29CFA43}">
      <dgm:prSet/>
      <dgm:spPr/>
      <dgm:t>
        <a:bodyPr/>
        <a:lstStyle/>
        <a:p>
          <a:endParaRPr lang="de-DE"/>
        </a:p>
      </dgm:t>
    </dgm:pt>
    <dgm:pt modelId="{4B23B00A-4688-4715-A8A6-4BED575BC272}" type="sibTrans" cxnId="{59F6BA49-A558-4A28-ABE7-C778B29CFA43}">
      <dgm:prSet/>
      <dgm:spPr/>
      <dgm:t>
        <a:bodyPr/>
        <a:lstStyle/>
        <a:p>
          <a:endParaRPr lang="de-DE"/>
        </a:p>
      </dgm:t>
    </dgm:pt>
    <dgm:pt modelId="{95B55B4F-E071-4372-AB22-084AB44CC6BB}">
      <dgm:prSet custT="1"/>
      <dgm:spPr/>
      <dgm:t>
        <a:bodyPr/>
        <a:lstStyle/>
        <a:p>
          <a:r>
            <a:rPr lang="de-DE" sz="2400" b="1" dirty="0">
              <a:latin typeface="Corbel" pitchFamily="34" charset="0"/>
            </a:rPr>
            <a:t>Sprachbewusstheit</a:t>
          </a:r>
          <a:endParaRPr lang="de-DE" sz="2000" b="1" dirty="0">
            <a:latin typeface="Corbel" pitchFamily="34" charset="0"/>
          </a:endParaRPr>
        </a:p>
      </dgm:t>
    </dgm:pt>
    <dgm:pt modelId="{FE191DB0-E017-4DFD-AE79-1D740831C589}" type="sibTrans" cxnId="{99D65B5F-CFB5-4864-A79D-ADDB132605D6}">
      <dgm:prSet/>
      <dgm:spPr/>
      <dgm:t>
        <a:bodyPr/>
        <a:lstStyle/>
        <a:p>
          <a:endParaRPr lang="de-DE"/>
        </a:p>
      </dgm:t>
    </dgm:pt>
    <dgm:pt modelId="{BAB27F2E-587A-4E53-9C3D-74959B1A930A}" type="parTrans" cxnId="{99D65B5F-CFB5-4864-A79D-ADDB132605D6}">
      <dgm:prSet/>
      <dgm:spPr/>
      <dgm:t>
        <a:bodyPr/>
        <a:lstStyle/>
        <a:p>
          <a:endParaRPr lang="de-DE"/>
        </a:p>
      </dgm:t>
    </dgm:pt>
    <dgm:pt modelId="{A25AF425-2137-4223-B65E-6E866954E5F3}" type="pres">
      <dgm:prSet presAssocID="{E643E2F1-7722-4C04-B29F-F21668822C8F}" presName="hierChild1" presStyleCnt="0">
        <dgm:presLayoutVars>
          <dgm:chPref val="1"/>
          <dgm:dir/>
          <dgm:animOne val="branch"/>
          <dgm:animLvl val="lvl"/>
          <dgm:resizeHandles/>
        </dgm:presLayoutVars>
      </dgm:prSet>
      <dgm:spPr/>
      <dgm:t>
        <a:bodyPr/>
        <a:lstStyle/>
        <a:p>
          <a:endParaRPr lang="de-DE"/>
        </a:p>
      </dgm:t>
    </dgm:pt>
    <dgm:pt modelId="{390ADCF4-3B3E-4354-BBF0-E475043D23E1}" type="pres">
      <dgm:prSet presAssocID="{567710A6-286B-4D48-96F0-9747943F219F}" presName="hierRoot1" presStyleCnt="0"/>
      <dgm:spPr/>
    </dgm:pt>
    <dgm:pt modelId="{34DD842C-2726-4836-AB94-33CA799F6487}" type="pres">
      <dgm:prSet presAssocID="{567710A6-286B-4D48-96F0-9747943F219F}" presName="composite" presStyleCnt="0"/>
      <dgm:spPr/>
    </dgm:pt>
    <dgm:pt modelId="{B5E541F0-E62F-4F60-AC44-AFDFADF4162D}" type="pres">
      <dgm:prSet presAssocID="{567710A6-286B-4D48-96F0-9747943F219F}" presName="background" presStyleLbl="node0" presStyleIdx="0" presStyleCnt="2"/>
      <dgm:spPr/>
    </dgm:pt>
    <dgm:pt modelId="{058437EA-7860-4C44-86F4-700ABF6AF78C}" type="pres">
      <dgm:prSet presAssocID="{567710A6-286B-4D48-96F0-9747943F219F}" presName="text" presStyleLbl="fgAcc0" presStyleIdx="0" presStyleCnt="2" custScaleX="115065" custScaleY="20727" custLinFactNeighborX="-8021" custLinFactNeighborY="-5051">
        <dgm:presLayoutVars>
          <dgm:chPref val="3"/>
        </dgm:presLayoutVars>
      </dgm:prSet>
      <dgm:spPr/>
      <dgm:t>
        <a:bodyPr/>
        <a:lstStyle/>
        <a:p>
          <a:endParaRPr lang="de-DE"/>
        </a:p>
      </dgm:t>
    </dgm:pt>
    <dgm:pt modelId="{6D756F8E-D4C6-44DB-B6CD-CD2C825A29F4}" type="pres">
      <dgm:prSet presAssocID="{567710A6-286B-4D48-96F0-9747943F219F}" presName="hierChild2" presStyleCnt="0"/>
      <dgm:spPr/>
    </dgm:pt>
    <dgm:pt modelId="{05B6058A-892D-4406-A31B-F97A0C6212FB}" type="pres">
      <dgm:prSet presAssocID="{DC78ADC9-BDE6-462D-A833-97BDC947F3B4}" presName="Name10" presStyleLbl="parChTrans1D2" presStyleIdx="0" presStyleCnt="2"/>
      <dgm:spPr/>
      <dgm:t>
        <a:bodyPr/>
        <a:lstStyle/>
        <a:p>
          <a:endParaRPr lang="de-DE"/>
        </a:p>
      </dgm:t>
    </dgm:pt>
    <dgm:pt modelId="{7106D76A-A46E-462C-8BD0-235CAC5DF00D}" type="pres">
      <dgm:prSet presAssocID="{75E9E191-9585-4465-AC78-318B486F5628}" presName="hierRoot2" presStyleCnt="0"/>
      <dgm:spPr/>
    </dgm:pt>
    <dgm:pt modelId="{174FDF21-BDF5-45DD-A860-ED3D127CDB7B}" type="pres">
      <dgm:prSet presAssocID="{75E9E191-9585-4465-AC78-318B486F5628}" presName="composite2" presStyleCnt="0"/>
      <dgm:spPr/>
    </dgm:pt>
    <dgm:pt modelId="{C161490D-1980-4553-9E30-D49D99020997}" type="pres">
      <dgm:prSet presAssocID="{75E9E191-9585-4465-AC78-318B486F5628}" presName="background2" presStyleLbl="node2" presStyleIdx="0" presStyleCnt="2"/>
      <dgm:spPr/>
    </dgm:pt>
    <dgm:pt modelId="{ADEFB563-8214-4D0F-9BA4-B6F1826D717A}" type="pres">
      <dgm:prSet presAssocID="{75E9E191-9585-4465-AC78-318B486F5628}" presName="text2" presStyleLbl="fgAcc2" presStyleIdx="0" presStyleCnt="2" custScaleX="89884" custScaleY="77296" custLinFactNeighborX="-8021" custLinFactNeighborY="-13770">
        <dgm:presLayoutVars>
          <dgm:chPref val="3"/>
        </dgm:presLayoutVars>
      </dgm:prSet>
      <dgm:spPr/>
      <dgm:t>
        <a:bodyPr/>
        <a:lstStyle/>
        <a:p>
          <a:endParaRPr lang="de-DE"/>
        </a:p>
      </dgm:t>
    </dgm:pt>
    <dgm:pt modelId="{503F44D2-74C1-474F-8BB7-470664FD5DE1}" type="pres">
      <dgm:prSet presAssocID="{75E9E191-9585-4465-AC78-318B486F5628}" presName="hierChild3" presStyleCnt="0"/>
      <dgm:spPr/>
    </dgm:pt>
    <dgm:pt modelId="{B13575AB-E1B8-464C-9D0F-F4E22E5D11C1}" type="pres">
      <dgm:prSet presAssocID="{95B55B4F-E071-4372-AB22-084AB44CC6BB}" presName="hierRoot1" presStyleCnt="0"/>
      <dgm:spPr/>
    </dgm:pt>
    <dgm:pt modelId="{35F51A1C-F6C0-41A9-9601-80F8247B0AA4}" type="pres">
      <dgm:prSet presAssocID="{95B55B4F-E071-4372-AB22-084AB44CC6BB}" presName="composite" presStyleCnt="0"/>
      <dgm:spPr/>
    </dgm:pt>
    <dgm:pt modelId="{051AAAF2-77E1-4E6A-868D-7A43C55BAA7C}" type="pres">
      <dgm:prSet presAssocID="{95B55B4F-E071-4372-AB22-084AB44CC6BB}" presName="background" presStyleLbl="node0" presStyleIdx="1" presStyleCnt="2"/>
      <dgm:spPr/>
    </dgm:pt>
    <dgm:pt modelId="{BABB71C2-9374-4596-A470-F195E0CC295C}" type="pres">
      <dgm:prSet presAssocID="{95B55B4F-E071-4372-AB22-084AB44CC6BB}" presName="text" presStyleLbl="fgAcc0" presStyleIdx="1" presStyleCnt="2" custScaleX="115790" custScaleY="22305" custLinFactNeighborX="-2285" custLinFactNeighborY="-4881">
        <dgm:presLayoutVars>
          <dgm:chPref val="3"/>
        </dgm:presLayoutVars>
      </dgm:prSet>
      <dgm:spPr/>
      <dgm:t>
        <a:bodyPr/>
        <a:lstStyle/>
        <a:p>
          <a:endParaRPr lang="de-DE"/>
        </a:p>
      </dgm:t>
    </dgm:pt>
    <dgm:pt modelId="{6AEE58FB-BFCF-4543-9100-4E911DEEDEF8}" type="pres">
      <dgm:prSet presAssocID="{95B55B4F-E071-4372-AB22-084AB44CC6BB}" presName="hierChild2" presStyleCnt="0"/>
      <dgm:spPr/>
    </dgm:pt>
    <dgm:pt modelId="{CB6879A8-2047-4F6B-8EFC-AF36360A8673}" type="pres">
      <dgm:prSet presAssocID="{DF925EF2-E19F-42C3-8539-58B4D1778DF3}" presName="Name10" presStyleLbl="parChTrans1D2" presStyleIdx="1" presStyleCnt="2"/>
      <dgm:spPr/>
      <dgm:t>
        <a:bodyPr/>
        <a:lstStyle/>
        <a:p>
          <a:endParaRPr lang="de-DE"/>
        </a:p>
      </dgm:t>
    </dgm:pt>
    <dgm:pt modelId="{3D2388EE-883C-45EB-B2B4-595758C823E5}" type="pres">
      <dgm:prSet presAssocID="{1532C5CE-936F-474E-B201-25A8A8A3E414}" presName="hierRoot2" presStyleCnt="0"/>
      <dgm:spPr/>
    </dgm:pt>
    <dgm:pt modelId="{DE736FC2-D057-4FC2-9161-A939BB421C1D}" type="pres">
      <dgm:prSet presAssocID="{1532C5CE-936F-474E-B201-25A8A8A3E414}" presName="composite2" presStyleCnt="0"/>
      <dgm:spPr/>
    </dgm:pt>
    <dgm:pt modelId="{41555477-A2A5-4B3E-93F6-D84632B18753}" type="pres">
      <dgm:prSet presAssocID="{1532C5CE-936F-474E-B201-25A8A8A3E414}" presName="background2" presStyleLbl="node2" presStyleIdx="1" presStyleCnt="2"/>
      <dgm:spPr/>
    </dgm:pt>
    <dgm:pt modelId="{1405736C-7D95-434A-8717-62A91FA33CCE}" type="pres">
      <dgm:prSet presAssocID="{1532C5CE-936F-474E-B201-25A8A8A3E414}" presName="text2" presStyleLbl="fgAcc2" presStyleIdx="1" presStyleCnt="2" custScaleX="87234" custScaleY="75810" custLinFactNeighborX="-2305" custLinFactNeighborY="-14597">
        <dgm:presLayoutVars>
          <dgm:chPref val="3"/>
        </dgm:presLayoutVars>
      </dgm:prSet>
      <dgm:spPr/>
      <dgm:t>
        <a:bodyPr/>
        <a:lstStyle/>
        <a:p>
          <a:endParaRPr lang="de-DE"/>
        </a:p>
      </dgm:t>
    </dgm:pt>
    <dgm:pt modelId="{1D784F66-F4E8-419A-974A-0A48079458C9}" type="pres">
      <dgm:prSet presAssocID="{1532C5CE-936F-474E-B201-25A8A8A3E414}" presName="hierChild3" presStyleCnt="0"/>
      <dgm:spPr/>
    </dgm:pt>
  </dgm:ptLst>
  <dgm:cxnLst>
    <dgm:cxn modelId="{B24981C3-E1B1-4944-ACEC-F7E207E37032}" srcId="{567710A6-286B-4D48-96F0-9747943F219F}" destId="{75E9E191-9585-4465-AC78-318B486F5628}" srcOrd="0" destOrd="0" parTransId="{DC78ADC9-BDE6-462D-A833-97BDC947F3B4}" sibTransId="{8370D481-F02B-401E-9AF6-7238792FB4D9}"/>
    <dgm:cxn modelId="{E263AF0E-A847-4DCB-BF75-36C93966A66E}" type="presOf" srcId="{75E9E191-9585-4465-AC78-318B486F5628}" destId="{ADEFB563-8214-4D0F-9BA4-B6F1826D717A}" srcOrd="0" destOrd="0" presId="urn:microsoft.com/office/officeart/2005/8/layout/hierarchy1"/>
    <dgm:cxn modelId="{D8D7F2FA-C802-4E88-A6C6-4DB6B9B99A06}" type="presOf" srcId="{E643E2F1-7722-4C04-B29F-F21668822C8F}" destId="{A25AF425-2137-4223-B65E-6E866954E5F3}" srcOrd="0" destOrd="0" presId="urn:microsoft.com/office/officeart/2005/8/layout/hierarchy1"/>
    <dgm:cxn modelId="{59F6BA49-A558-4A28-ABE7-C778B29CFA43}" srcId="{95B55B4F-E071-4372-AB22-084AB44CC6BB}" destId="{1532C5CE-936F-474E-B201-25A8A8A3E414}" srcOrd="0" destOrd="0" parTransId="{DF925EF2-E19F-42C3-8539-58B4D1778DF3}" sibTransId="{4B23B00A-4688-4715-A8A6-4BED575BC272}"/>
    <dgm:cxn modelId="{5DF6D7FA-EC67-487E-9C30-7A2783568DD2}" type="presOf" srcId="{1532C5CE-936F-474E-B201-25A8A8A3E414}" destId="{1405736C-7D95-434A-8717-62A91FA33CCE}" srcOrd="0" destOrd="0" presId="urn:microsoft.com/office/officeart/2005/8/layout/hierarchy1"/>
    <dgm:cxn modelId="{99D65B5F-CFB5-4864-A79D-ADDB132605D6}" srcId="{E643E2F1-7722-4C04-B29F-F21668822C8F}" destId="{95B55B4F-E071-4372-AB22-084AB44CC6BB}" srcOrd="1" destOrd="0" parTransId="{BAB27F2E-587A-4E53-9C3D-74959B1A930A}" sibTransId="{FE191DB0-E017-4DFD-AE79-1D740831C589}"/>
    <dgm:cxn modelId="{CC434136-AB41-4413-BC43-6E2480FDEBB2}" srcId="{E643E2F1-7722-4C04-B29F-F21668822C8F}" destId="{567710A6-286B-4D48-96F0-9747943F219F}" srcOrd="0" destOrd="0" parTransId="{8E0FB990-097C-4206-AA15-E3354A6A4696}" sibTransId="{01D78181-64BB-49AA-AA73-8900A3ABCB1F}"/>
    <dgm:cxn modelId="{C3C6B19E-34C6-43E3-8F94-7F28150BBFEA}" type="presOf" srcId="{DC78ADC9-BDE6-462D-A833-97BDC947F3B4}" destId="{05B6058A-892D-4406-A31B-F97A0C6212FB}" srcOrd="0" destOrd="0" presId="urn:microsoft.com/office/officeart/2005/8/layout/hierarchy1"/>
    <dgm:cxn modelId="{C45FB36F-62E2-4A1B-B9F1-6EB8BFF69730}" type="presOf" srcId="{95B55B4F-E071-4372-AB22-084AB44CC6BB}" destId="{BABB71C2-9374-4596-A470-F195E0CC295C}" srcOrd="0" destOrd="0" presId="urn:microsoft.com/office/officeart/2005/8/layout/hierarchy1"/>
    <dgm:cxn modelId="{0BA7112B-37CA-4430-896B-F89C995F84DB}" type="presOf" srcId="{567710A6-286B-4D48-96F0-9747943F219F}" destId="{058437EA-7860-4C44-86F4-700ABF6AF78C}" srcOrd="0" destOrd="0" presId="urn:microsoft.com/office/officeart/2005/8/layout/hierarchy1"/>
    <dgm:cxn modelId="{8BDCF4C2-6DAB-404A-8BE2-84C83867860D}" type="presOf" srcId="{DF925EF2-E19F-42C3-8539-58B4D1778DF3}" destId="{CB6879A8-2047-4F6B-8EFC-AF36360A8673}" srcOrd="0" destOrd="0" presId="urn:microsoft.com/office/officeart/2005/8/layout/hierarchy1"/>
    <dgm:cxn modelId="{C5A0D0E5-1DCD-4DA5-9CBF-37C373413953}" type="presParOf" srcId="{A25AF425-2137-4223-B65E-6E866954E5F3}" destId="{390ADCF4-3B3E-4354-BBF0-E475043D23E1}" srcOrd="0" destOrd="0" presId="urn:microsoft.com/office/officeart/2005/8/layout/hierarchy1"/>
    <dgm:cxn modelId="{9F59D793-B1B3-4DC0-A2F9-1B06665B1B2D}" type="presParOf" srcId="{390ADCF4-3B3E-4354-BBF0-E475043D23E1}" destId="{34DD842C-2726-4836-AB94-33CA799F6487}" srcOrd="0" destOrd="0" presId="urn:microsoft.com/office/officeart/2005/8/layout/hierarchy1"/>
    <dgm:cxn modelId="{931936B4-8FCB-4AAC-A2FD-137FA89A49F1}" type="presParOf" srcId="{34DD842C-2726-4836-AB94-33CA799F6487}" destId="{B5E541F0-E62F-4F60-AC44-AFDFADF4162D}" srcOrd="0" destOrd="0" presId="urn:microsoft.com/office/officeart/2005/8/layout/hierarchy1"/>
    <dgm:cxn modelId="{4E5BA1DB-6090-4CD5-A1BE-B40E62F28A4B}" type="presParOf" srcId="{34DD842C-2726-4836-AB94-33CA799F6487}" destId="{058437EA-7860-4C44-86F4-700ABF6AF78C}" srcOrd="1" destOrd="0" presId="urn:microsoft.com/office/officeart/2005/8/layout/hierarchy1"/>
    <dgm:cxn modelId="{1A15E3FE-7140-4B7C-9F44-2D7F234764D4}" type="presParOf" srcId="{390ADCF4-3B3E-4354-BBF0-E475043D23E1}" destId="{6D756F8E-D4C6-44DB-B6CD-CD2C825A29F4}" srcOrd="1" destOrd="0" presId="urn:microsoft.com/office/officeart/2005/8/layout/hierarchy1"/>
    <dgm:cxn modelId="{AD23F486-CCF1-42A4-81DB-D1940D6F74E0}" type="presParOf" srcId="{6D756F8E-D4C6-44DB-B6CD-CD2C825A29F4}" destId="{05B6058A-892D-4406-A31B-F97A0C6212FB}" srcOrd="0" destOrd="0" presId="urn:microsoft.com/office/officeart/2005/8/layout/hierarchy1"/>
    <dgm:cxn modelId="{53BCF49F-EC0A-4948-A15E-B44A52EFEC3D}" type="presParOf" srcId="{6D756F8E-D4C6-44DB-B6CD-CD2C825A29F4}" destId="{7106D76A-A46E-462C-8BD0-235CAC5DF00D}" srcOrd="1" destOrd="0" presId="urn:microsoft.com/office/officeart/2005/8/layout/hierarchy1"/>
    <dgm:cxn modelId="{D275123B-602B-468E-AF13-ECA2B54DB049}" type="presParOf" srcId="{7106D76A-A46E-462C-8BD0-235CAC5DF00D}" destId="{174FDF21-BDF5-45DD-A860-ED3D127CDB7B}" srcOrd="0" destOrd="0" presId="urn:microsoft.com/office/officeart/2005/8/layout/hierarchy1"/>
    <dgm:cxn modelId="{7B49F118-8D67-450C-A095-C873C2BDC3F4}" type="presParOf" srcId="{174FDF21-BDF5-45DD-A860-ED3D127CDB7B}" destId="{C161490D-1980-4553-9E30-D49D99020997}" srcOrd="0" destOrd="0" presId="urn:microsoft.com/office/officeart/2005/8/layout/hierarchy1"/>
    <dgm:cxn modelId="{0E90DC4F-2D32-44E2-94FC-BCC0C4CAB526}" type="presParOf" srcId="{174FDF21-BDF5-45DD-A860-ED3D127CDB7B}" destId="{ADEFB563-8214-4D0F-9BA4-B6F1826D717A}" srcOrd="1" destOrd="0" presId="urn:microsoft.com/office/officeart/2005/8/layout/hierarchy1"/>
    <dgm:cxn modelId="{10D9A75D-A1D2-4FC3-BBCC-F6BB436CB38B}" type="presParOf" srcId="{7106D76A-A46E-462C-8BD0-235CAC5DF00D}" destId="{503F44D2-74C1-474F-8BB7-470664FD5DE1}" srcOrd="1" destOrd="0" presId="urn:microsoft.com/office/officeart/2005/8/layout/hierarchy1"/>
    <dgm:cxn modelId="{FCDD534A-1843-4227-B040-2D7C3F67D654}" type="presParOf" srcId="{A25AF425-2137-4223-B65E-6E866954E5F3}" destId="{B13575AB-E1B8-464C-9D0F-F4E22E5D11C1}" srcOrd="1" destOrd="0" presId="urn:microsoft.com/office/officeart/2005/8/layout/hierarchy1"/>
    <dgm:cxn modelId="{F94B1B53-7082-4D24-9AC2-E5E6D4A0FD15}" type="presParOf" srcId="{B13575AB-E1B8-464C-9D0F-F4E22E5D11C1}" destId="{35F51A1C-F6C0-41A9-9601-80F8247B0AA4}" srcOrd="0" destOrd="0" presId="urn:microsoft.com/office/officeart/2005/8/layout/hierarchy1"/>
    <dgm:cxn modelId="{D5F4E8DD-3970-4595-9570-F07371A99AF4}" type="presParOf" srcId="{35F51A1C-F6C0-41A9-9601-80F8247B0AA4}" destId="{051AAAF2-77E1-4E6A-868D-7A43C55BAA7C}" srcOrd="0" destOrd="0" presId="urn:microsoft.com/office/officeart/2005/8/layout/hierarchy1"/>
    <dgm:cxn modelId="{C0653870-24D7-4C66-AF82-1F5DD5A45547}" type="presParOf" srcId="{35F51A1C-F6C0-41A9-9601-80F8247B0AA4}" destId="{BABB71C2-9374-4596-A470-F195E0CC295C}" srcOrd="1" destOrd="0" presId="urn:microsoft.com/office/officeart/2005/8/layout/hierarchy1"/>
    <dgm:cxn modelId="{1FC6BD2C-721A-4AB0-8AB7-A89F880EDADD}" type="presParOf" srcId="{B13575AB-E1B8-464C-9D0F-F4E22E5D11C1}" destId="{6AEE58FB-BFCF-4543-9100-4E911DEEDEF8}" srcOrd="1" destOrd="0" presId="urn:microsoft.com/office/officeart/2005/8/layout/hierarchy1"/>
    <dgm:cxn modelId="{AED78ADD-6854-4B8D-B7C5-31F899EFE6F8}" type="presParOf" srcId="{6AEE58FB-BFCF-4543-9100-4E911DEEDEF8}" destId="{CB6879A8-2047-4F6B-8EFC-AF36360A8673}" srcOrd="0" destOrd="0" presId="urn:microsoft.com/office/officeart/2005/8/layout/hierarchy1"/>
    <dgm:cxn modelId="{377EB8C8-7936-42D3-98ED-7E95BA591983}" type="presParOf" srcId="{6AEE58FB-BFCF-4543-9100-4E911DEEDEF8}" destId="{3D2388EE-883C-45EB-B2B4-595758C823E5}" srcOrd="1" destOrd="0" presId="urn:microsoft.com/office/officeart/2005/8/layout/hierarchy1"/>
    <dgm:cxn modelId="{93B5ADA4-3B73-4DCD-ACD2-B2B23A4485FB}" type="presParOf" srcId="{3D2388EE-883C-45EB-B2B4-595758C823E5}" destId="{DE736FC2-D057-4FC2-9161-A939BB421C1D}" srcOrd="0" destOrd="0" presId="urn:microsoft.com/office/officeart/2005/8/layout/hierarchy1"/>
    <dgm:cxn modelId="{F873CAFA-5D82-4FD0-8402-83495303C39F}" type="presParOf" srcId="{DE736FC2-D057-4FC2-9161-A939BB421C1D}" destId="{41555477-A2A5-4B3E-93F6-D84632B18753}" srcOrd="0" destOrd="0" presId="urn:microsoft.com/office/officeart/2005/8/layout/hierarchy1"/>
    <dgm:cxn modelId="{1255F52E-ABE3-4CFC-B4FB-A1F7BC2DCFDC}" type="presParOf" srcId="{DE736FC2-D057-4FC2-9161-A939BB421C1D}" destId="{1405736C-7D95-434A-8717-62A91FA33CCE}" srcOrd="1" destOrd="0" presId="urn:microsoft.com/office/officeart/2005/8/layout/hierarchy1"/>
    <dgm:cxn modelId="{BE3C0B22-2A99-49B3-9F02-EFBD87E2F398}" type="presParOf" srcId="{3D2388EE-883C-45EB-B2B4-595758C823E5}" destId="{1D784F66-F4E8-419A-974A-0A48079458C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D86A0-E307-44C7-9904-0226ED701451}">
      <dsp:nvSpPr>
        <dsp:cNvPr id="0" name=""/>
        <dsp:cNvSpPr/>
      </dsp:nvSpPr>
      <dsp:spPr>
        <a:xfrm>
          <a:off x="4100576" y="959733"/>
          <a:ext cx="3332290" cy="984483"/>
        </a:xfrm>
        <a:custGeom>
          <a:avLst/>
          <a:gdLst/>
          <a:ahLst/>
          <a:cxnLst/>
          <a:rect l="0" t="0" r="0" b="0"/>
          <a:pathLst>
            <a:path>
              <a:moveTo>
                <a:pt x="0" y="0"/>
              </a:moveTo>
              <a:lnTo>
                <a:pt x="0" y="816554"/>
              </a:lnTo>
              <a:lnTo>
                <a:pt x="3332290" y="816554"/>
              </a:lnTo>
              <a:lnTo>
                <a:pt x="3332290" y="98448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1C9A66E-8D04-4D82-A6F5-54968AACADDA}">
      <dsp:nvSpPr>
        <dsp:cNvPr id="0" name=""/>
        <dsp:cNvSpPr/>
      </dsp:nvSpPr>
      <dsp:spPr>
        <a:xfrm>
          <a:off x="4100576" y="959733"/>
          <a:ext cx="1114642" cy="1002255"/>
        </a:xfrm>
        <a:custGeom>
          <a:avLst/>
          <a:gdLst/>
          <a:ahLst/>
          <a:cxnLst/>
          <a:rect l="0" t="0" r="0" b="0"/>
          <a:pathLst>
            <a:path>
              <a:moveTo>
                <a:pt x="0" y="0"/>
              </a:moveTo>
              <a:lnTo>
                <a:pt x="0" y="834327"/>
              </a:lnTo>
              <a:lnTo>
                <a:pt x="1114642" y="834327"/>
              </a:lnTo>
              <a:lnTo>
                <a:pt x="1114642" y="100225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46925CD-2038-4152-8472-657D0D00AE6A}">
      <dsp:nvSpPr>
        <dsp:cNvPr id="0" name=""/>
        <dsp:cNvSpPr/>
      </dsp:nvSpPr>
      <dsp:spPr>
        <a:xfrm>
          <a:off x="3038737" y="959733"/>
          <a:ext cx="1061838" cy="971142"/>
        </a:xfrm>
        <a:custGeom>
          <a:avLst/>
          <a:gdLst/>
          <a:ahLst/>
          <a:cxnLst/>
          <a:rect l="0" t="0" r="0" b="0"/>
          <a:pathLst>
            <a:path>
              <a:moveTo>
                <a:pt x="1061838" y="0"/>
              </a:moveTo>
              <a:lnTo>
                <a:pt x="1061838" y="803213"/>
              </a:lnTo>
              <a:lnTo>
                <a:pt x="0" y="803213"/>
              </a:lnTo>
              <a:lnTo>
                <a:pt x="0" y="97114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120F4A-120F-4286-BA5E-FA66162E0A9A}">
      <dsp:nvSpPr>
        <dsp:cNvPr id="0" name=""/>
        <dsp:cNvSpPr/>
      </dsp:nvSpPr>
      <dsp:spPr>
        <a:xfrm>
          <a:off x="840341" y="959733"/>
          <a:ext cx="3260235" cy="955096"/>
        </a:xfrm>
        <a:custGeom>
          <a:avLst/>
          <a:gdLst/>
          <a:ahLst/>
          <a:cxnLst/>
          <a:rect l="0" t="0" r="0" b="0"/>
          <a:pathLst>
            <a:path>
              <a:moveTo>
                <a:pt x="3260235" y="0"/>
              </a:moveTo>
              <a:lnTo>
                <a:pt x="3260235" y="787167"/>
              </a:lnTo>
              <a:lnTo>
                <a:pt x="0" y="787167"/>
              </a:lnTo>
              <a:lnTo>
                <a:pt x="0" y="95509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7CA9518-2DF5-4BD3-8A2B-544F6AD8725D}">
      <dsp:nvSpPr>
        <dsp:cNvPr id="0" name=""/>
        <dsp:cNvSpPr/>
      </dsp:nvSpPr>
      <dsp:spPr>
        <a:xfrm>
          <a:off x="435902" y="-191342"/>
          <a:ext cx="7329347" cy="11510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0BE8D56-C801-4A36-8F8D-B96AC0D4E5BF}">
      <dsp:nvSpPr>
        <dsp:cNvPr id="0" name=""/>
        <dsp:cNvSpPr/>
      </dsp:nvSpPr>
      <dsp:spPr>
        <a:xfrm>
          <a:off x="637315" y="0"/>
          <a:ext cx="7329347" cy="11510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1" kern="1200" dirty="0">
              <a:latin typeface="Corbel" pitchFamily="34" charset="0"/>
            </a:rPr>
            <a:t>Verfügen über sprachliche Mittel</a:t>
          </a:r>
        </a:p>
      </dsp:txBody>
      <dsp:txXfrm>
        <a:off x="671029" y="33714"/>
        <a:ext cx="7261919" cy="1083648"/>
      </dsp:txXfrm>
    </dsp:sp>
    <dsp:sp modelId="{302205C5-1DB9-4F17-BB79-CB69C00717DB}">
      <dsp:nvSpPr>
        <dsp:cNvPr id="0" name=""/>
        <dsp:cNvSpPr/>
      </dsp:nvSpPr>
      <dsp:spPr>
        <a:xfrm>
          <a:off x="-66018" y="1914830"/>
          <a:ext cx="1812718" cy="89752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98014FB-5AD2-4140-936A-78EC40FFC506}">
      <dsp:nvSpPr>
        <dsp:cNvPr id="0" name=""/>
        <dsp:cNvSpPr/>
      </dsp:nvSpPr>
      <dsp:spPr>
        <a:xfrm>
          <a:off x="135394" y="2106172"/>
          <a:ext cx="1812718" cy="89752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Wortschatz</a:t>
          </a:r>
          <a:endParaRPr lang="de-DE" sz="1800" kern="1200" dirty="0">
            <a:latin typeface="Corbel" panose="020B0503020204020204" pitchFamily="34" charset="0"/>
          </a:endParaRPr>
        </a:p>
      </dsp:txBody>
      <dsp:txXfrm>
        <a:off x="161682" y="2132460"/>
        <a:ext cx="1760142" cy="844952"/>
      </dsp:txXfrm>
    </dsp:sp>
    <dsp:sp modelId="{BC207129-F29A-4197-87E4-5FC994AC82EB}">
      <dsp:nvSpPr>
        <dsp:cNvPr id="0" name=""/>
        <dsp:cNvSpPr/>
      </dsp:nvSpPr>
      <dsp:spPr>
        <a:xfrm>
          <a:off x="2132378" y="1930876"/>
          <a:ext cx="1812718" cy="89752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BDC5CF3-135C-4596-AFC6-FCB7DFBB4AF7}">
      <dsp:nvSpPr>
        <dsp:cNvPr id="0" name=""/>
        <dsp:cNvSpPr/>
      </dsp:nvSpPr>
      <dsp:spPr>
        <a:xfrm>
          <a:off x="2333791" y="2122218"/>
          <a:ext cx="1812718" cy="89752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Grammatik</a:t>
          </a:r>
          <a:endParaRPr lang="de-DE" sz="1800" kern="1200" dirty="0">
            <a:latin typeface="Corbel" panose="020B0503020204020204" pitchFamily="34" charset="0"/>
          </a:endParaRPr>
        </a:p>
      </dsp:txBody>
      <dsp:txXfrm>
        <a:off x="2360079" y="2148506"/>
        <a:ext cx="1760142" cy="844952"/>
      </dsp:txXfrm>
    </dsp:sp>
    <dsp:sp modelId="{33E9ED5B-13FF-4C8F-B5E0-786285FC0A65}">
      <dsp:nvSpPr>
        <dsp:cNvPr id="0" name=""/>
        <dsp:cNvSpPr/>
      </dsp:nvSpPr>
      <dsp:spPr>
        <a:xfrm>
          <a:off x="4308859" y="1961989"/>
          <a:ext cx="1812718" cy="89752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3492A0B-9BC1-4D6C-99B1-795B5039C3D9}">
      <dsp:nvSpPr>
        <dsp:cNvPr id="0" name=""/>
        <dsp:cNvSpPr/>
      </dsp:nvSpPr>
      <dsp:spPr>
        <a:xfrm>
          <a:off x="4510272" y="2153332"/>
          <a:ext cx="1812718" cy="89752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Aussprache/ Intonation</a:t>
          </a:r>
          <a:endParaRPr lang="de-DE" sz="1000" kern="1200" dirty="0">
            <a:latin typeface="Corbel" panose="020B0503020204020204" pitchFamily="34" charset="0"/>
          </a:endParaRPr>
        </a:p>
      </dsp:txBody>
      <dsp:txXfrm>
        <a:off x="4536560" y="2179620"/>
        <a:ext cx="1760142" cy="844952"/>
      </dsp:txXfrm>
    </dsp:sp>
    <dsp:sp modelId="{FB2E9A0B-72ED-45D6-93C5-0CCFB1EBB3A4}">
      <dsp:nvSpPr>
        <dsp:cNvPr id="0" name=""/>
        <dsp:cNvSpPr/>
      </dsp:nvSpPr>
      <dsp:spPr>
        <a:xfrm>
          <a:off x="6526507" y="1944217"/>
          <a:ext cx="1812718" cy="88002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CF0F8EF-7381-4805-962C-7F928D9AE6D3}">
      <dsp:nvSpPr>
        <dsp:cNvPr id="0" name=""/>
        <dsp:cNvSpPr/>
      </dsp:nvSpPr>
      <dsp:spPr>
        <a:xfrm>
          <a:off x="6727920" y="2135559"/>
          <a:ext cx="1812718" cy="88002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Orthografie</a:t>
          </a:r>
        </a:p>
      </dsp:txBody>
      <dsp:txXfrm>
        <a:off x="6753695" y="2161334"/>
        <a:ext cx="1761168" cy="8284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00DFC-7CB5-4F15-8995-FD9218588B6A}">
      <dsp:nvSpPr>
        <dsp:cNvPr id="0" name=""/>
        <dsp:cNvSpPr/>
      </dsp:nvSpPr>
      <dsp:spPr>
        <a:xfrm>
          <a:off x="3906242" y="1306881"/>
          <a:ext cx="2772171" cy="659650"/>
        </a:xfrm>
        <a:custGeom>
          <a:avLst/>
          <a:gdLst/>
          <a:ahLst/>
          <a:cxnLst/>
          <a:rect l="0" t="0" r="0" b="0"/>
          <a:pathLst>
            <a:path>
              <a:moveTo>
                <a:pt x="0" y="0"/>
              </a:moveTo>
              <a:lnTo>
                <a:pt x="0" y="449532"/>
              </a:lnTo>
              <a:lnTo>
                <a:pt x="2772171" y="449532"/>
              </a:lnTo>
              <a:lnTo>
                <a:pt x="2772171" y="65965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46925CD-2038-4152-8472-657D0D00AE6A}">
      <dsp:nvSpPr>
        <dsp:cNvPr id="0" name=""/>
        <dsp:cNvSpPr/>
      </dsp:nvSpPr>
      <dsp:spPr>
        <a:xfrm>
          <a:off x="3860522" y="1306881"/>
          <a:ext cx="91440" cy="659650"/>
        </a:xfrm>
        <a:custGeom>
          <a:avLst/>
          <a:gdLst/>
          <a:ahLst/>
          <a:cxnLst/>
          <a:rect l="0" t="0" r="0" b="0"/>
          <a:pathLst>
            <a:path>
              <a:moveTo>
                <a:pt x="45720" y="0"/>
              </a:moveTo>
              <a:lnTo>
                <a:pt x="45720" y="65965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120F4A-120F-4286-BA5E-FA66162E0A9A}">
      <dsp:nvSpPr>
        <dsp:cNvPr id="0" name=""/>
        <dsp:cNvSpPr/>
      </dsp:nvSpPr>
      <dsp:spPr>
        <a:xfrm>
          <a:off x="1134070" y="1306881"/>
          <a:ext cx="2772171" cy="659650"/>
        </a:xfrm>
        <a:custGeom>
          <a:avLst/>
          <a:gdLst/>
          <a:ahLst/>
          <a:cxnLst/>
          <a:rect l="0" t="0" r="0" b="0"/>
          <a:pathLst>
            <a:path>
              <a:moveTo>
                <a:pt x="2772171" y="0"/>
              </a:moveTo>
              <a:lnTo>
                <a:pt x="2772171" y="449532"/>
              </a:lnTo>
              <a:lnTo>
                <a:pt x="0" y="449532"/>
              </a:lnTo>
              <a:lnTo>
                <a:pt x="0" y="65965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7CA9518-2DF5-4BD3-8A2B-544F6AD8725D}">
      <dsp:nvSpPr>
        <dsp:cNvPr id="0" name=""/>
        <dsp:cNvSpPr/>
      </dsp:nvSpPr>
      <dsp:spPr>
        <a:xfrm>
          <a:off x="1609602" y="520653"/>
          <a:ext cx="4593279" cy="78622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0BE8D56-C801-4A36-8F8D-B96AC0D4E5BF}">
      <dsp:nvSpPr>
        <dsp:cNvPr id="0" name=""/>
        <dsp:cNvSpPr/>
      </dsp:nvSpPr>
      <dsp:spPr>
        <a:xfrm>
          <a:off x="1861618" y="760068"/>
          <a:ext cx="4593279" cy="78622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1" kern="1200" dirty="0">
              <a:latin typeface="Corbel" pitchFamily="34" charset="0"/>
            </a:rPr>
            <a:t>Interkulturelle kommunikative Kompetenz</a:t>
          </a:r>
        </a:p>
      </dsp:txBody>
      <dsp:txXfrm>
        <a:off x="1884646" y="783096"/>
        <a:ext cx="4547223" cy="740172"/>
      </dsp:txXfrm>
    </dsp:sp>
    <dsp:sp modelId="{302205C5-1DB9-4F17-BB79-CB69C00717DB}">
      <dsp:nvSpPr>
        <dsp:cNvPr id="0" name=""/>
        <dsp:cNvSpPr/>
      </dsp:nvSpPr>
      <dsp:spPr>
        <a:xfrm>
          <a:off x="0" y="1966532"/>
          <a:ext cx="2268140" cy="144026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98014FB-5AD2-4140-936A-78EC40FFC506}">
      <dsp:nvSpPr>
        <dsp:cNvPr id="0" name=""/>
        <dsp:cNvSpPr/>
      </dsp:nvSpPr>
      <dsp:spPr>
        <a:xfrm>
          <a:off x="252015" y="2205947"/>
          <a:ext cx="2268140" cy="14402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0" kern="1200" dirty="0">
              <a:latin typeface="Corbel" pitchFamily="34" charset="0"/>
            </a:rPr>
            <a:t>Soziokulturelles Orientierungswissen</a:t>
          </a:r>
          <a:endParaRPr lang="de-DE" sz="1800" kern="1200" dirty="0">
            <a:latin typeface="Corbel" pitchFamily="34" charset="0"/>
          </a:endParaRPr>
        </a:p>
      </dsp:txBody>
      <dsp:txXfrm>
        <a:off x="294199" y="2248131"/>
        <a:ext cx="2183772" cy="1355901"/>
      </dsp:txXfrm>
    </dsp:sp>
    <dsp:sp modelId="{BC207129-F29A-4197-87E4-5FC994AC82EB}">
      <dsp:nvSpPr>
        <dsp:cNvPr id="0" name=""/>
        <dsp:cNvSpPr/>
      </dsp:nvSpPr>
      <dsp:spPr>
        <a:xfrm>
          <a:off x="2772171" y="1966532"/>
          <a:ext cx="2268140" cy="144026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BDC5CF3-135C-4596-AFC6-FCB7DFBB4AF7}">
      <dsp:nvSpPr>
        <dsp:cNvPr id="0" name=""/>
        <dsp:cNvSpPr/>
      </dsp:nvSpPr>
      <dsp:spPr>
        <a:xfrm>
          <a:off x="3024187" y="2205947"/>
          <a:ext cx="2268140" cy="14402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0" kern="1200" dirty="0">
              <a:latin typeface="Corbel" pitchFamily="34" charset="0"/>
            </a:rPr>
            <a:t>Interkulturelle Einstellungen und Bewusstheit</a:t>
          </a:r>
          <a:endParaRPr lang="de-DE" sz="1800" kern="1200" dirty="0">
            <a:latin typeface="Corbel" pitchFamily="34" charset="0"/>
          </a:endParaRPr>
        </a:p>
      </dsp:txBody>
      <dsp:txXfrm>
        <a:off x="3066371" y="2248131"/>
        <a:ext cx="2183772" cy="1355901"/>
      </dsp:txXfrm>
    </dsp:sp>
    <dsp:sp modelId="{D3F7BB4C-BBEA-4B61-9BC0-CDCD6E831A06}">
      <dsp:nvSpPr>
        <dsp:cNvPr id="0" name=""/>
        <dsp:cNvSpPr/>
      </dsp:nvSpPr>
      <dsp:spPr>
        <a:xfrm>
          <a:off x="5544343" y="1966532"/>
          <a:ext cx="2268140" cy="144026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9AA7CE4-0DF9-47F6-9287-1BE57670CE3D}">
      <dsp:nvSpPr>
        <dsp:cNvPr id="0" name=""/>
        <dsp:cNvSpPr/>
      </dsp:nvSpPr>
      <dsp:spPr>
        <a:xfrm>
          <a:off x="5796359" y="2205947"/>
          <a:ext cx="2268140" cy="14402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0" kern="1200" dirty="0">
              <a:latin typeface="Corbel" pitchFamily="34" charset="0"/>
            </a:rPr>
            <a:t>Interkulturelles Verstehen und Handeln</a:t>
          </a:r>
          <a:endParaRPr lang="de-DE" sz="1800" kern="1200" dirty="0">
            <a:latin typeface="Corbel" pitchFamily="34" charset="0"/>
          </a:endParaRPr>
        </a:p>
      </dsp:txBody>
      <dsp:txXfrm>
        <a:off x="5838543" y="2248131"/>
        <a:ext cx="2183772" cy="13559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172E3-9B26-4B4A-ACBB-70B6420185E2}">
      <dsp:nvSpPr>
        <dsp:cNvPr id="0" name=""/>
        <dsp:cNvSpPr/>
      </dsp:nvSpPr>
      <dsp:spPr>
        <a:xfrm>
          <a:off x="2538570" y="573749"/>
          <a:ext cx="989618" cy="621940"/>
        </a:xfrm>
        <a:custGeom>
          <a:avLst/>
          <a:gdLst/>
          <a:ahLst/>
          <a:cxnLst/>
          <a:rect l="0" t="0" r="0" b="0"/>
          <a:pathLst>
            <a:path>
              <a:moveTo>
                <a:pt x="0" y="0"/>
              </a:moveTo>
              <a:lnTo>
                <a:pt x="0" y="477288"/>
              </a:lnTo>
              <a:lnTo>
                <a:pt x="989618" y="477288"/>
              </a:lnTo>
              <a:lnTo>
                <a:pt x="989618" y="62194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3B8993E-8BA4-4601-AC2F-23E513989A47}">
      <dsp:nvSpPr>
        <dsp:cNvPr id="0" name=""/>
        <dsp:cNvSpPr/>
      </dsp:nvSpPr>
      <dsp:spPr>
        <a:xfrm>
          <a:off x="1524366" y="573749"/>
          <a:ext cx="1014203" cy="621940"/>
        </a:xfrm>
        <a:custGeom>
          <a:avLst/>
          <a:gdLst/>
          <a:ahLst/>
          <a:cxnLst/>
          <a:rect l="0" t="0" r="0" b="0"/>
          <a:pathLst>
            <a:path>
              <a:moveTo>
                <a:pt x="1014203" y="0"/>
              </a:moveTo>
              <a:lnTo>
                <a:pt x="1014203" y="477288"/>
              </a:lnTo>
              <a:lnTo>
                <a:pt x="0" y="477288"/>
              </a:lnTo>
              <a:lnTo>
                <a:pt x="0" y="62194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5464F97-41ED-4BC2-ACDC-7E9099D86BB6}">
      <dsp:nvSpPr>
        <dsp:cNvPr id="0" name=""/>
        <dsp:cNvSpPr/>
      </dsp:nvSpPr>
      <dsp:spPr>
        <a:xfrm>
          <a:off x="321206" y="-164821"/>
          <a:ext cx="4434727" cy="73857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C2BD0CC-F6FE-4D0B-ADB0-2708385E6996}">
      <dsp:nvSpPr>
        <dsp:cNvPr id="0" name=""/>
        <dsp:cNvSpPr/>
      </dsp:nvSpPr>
      <dsp:spPr>
        <a:xfrm>
          <a:off x="494702" y="0"/>
          <a:ext cx="4434727" cy="73857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1" kern="1200" dirty="0">
              <a:latin typeface="Corbel" pitchFamily="34" charset="0"/>
            </a:rPr>
            <a:t>Text- und Medienkompetenz</a:t>
          </a:r>
        </a:p>
      </dsp:txBody>
      <dsp:txXfrm>
        <a:off x="516334" y="21632"/>
        <a:ext cx="4391463" cy="695306"/>
      </dsp:txXfrm>
    </dsp:sp>
    <dsp:sp modelId="{805228EA-3B5A-4E60-B731-DCBE422B30E7}">
      <dsp:nvSpPr>
        <dsp:cNvPr id="0" name=""/>
        <dsp:cNvSpPr/>
      </dsp:nvSpPr>
      <dsp:spPr>
        <a:xfrm>
          <a:off x="640445" y="1195689"/>
          <a:ext cx="1767841" cy="99152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6E8D16A9-F030-4677-AEE1-84A6174DF065}">
      <dsp:nvSpPr>
        <dsp:cNvPr id="0" name=""/>
        <dsp:cNvSpPr/>
      </dsp:nvSpPr>
      <dsp:spPr>
        <a:xfrm>
          <a:off x="813941" y="1360510"/>
          <a:ext cx="1767841" cy="9915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latin typeface="Corbel" pitchFamily="34" charset="0"/>
            </a:rPr>
            <a:t>Sach- und Gebrauchstexte</a:t>
          </a:r>
        </a:p>
      </dsp:txBody>
      <dsp:txXfrm>
        <a:off x="842982" y="1389551"/>
        <a:ext cx="1709759" cy="933447"/>
      </dsp:txXfrm>
    </dsp:sp>
    <dsp:sp modelId="{645730A2-86B4-46A0-B6C5-6DEECB972C38}">
      <dsp:nvSpPr>
        <dsp:cNvPr id="0" name=""/>
        <dsp:cNvSpPr/>
      </dsp:nvSpPr>
      <dsp:spPr>
        <a:xfrm>
          <a:off x="2747456" y="1195689"/>
          <a:ext cx="1561463" cy="99152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4BA6DE2-755C-4370-8411-59D0D229DD1A}">
      <dsp:nvSpPr>
        <dsp:cNvPr id="0" name=""/>
        <dsp:cNvSpPr/>
      </dsp:nvSpPr>
      <dsp:spPr>
        <a:xfrm>
          <a:off x="2920952" y="1360510"/>
          <a:ext cx="1561463" cy="9915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latin typeface="Corbel" pitchFamily="34" charset="0"/>
            </a:rPr>
            <a:t>literarische Texte</a:t>
          </a:r>
        </a:p>
      </dsp:txBody>
      <dsp:txXfrm>
        <a:off x="2949993" y="1389551"/>
        <a:ext cx="1503381" cy="9334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879A8-2047-4F6B-8EFC-AF36360A8673}">
      <dsp:nvSpPr>
        <dsp:cNvPr id="0" name=""/>
        <dsp:cNvSpPr/>
      </dsp:nvSpPr>
      <dsp:spPr>
        <a:xfrm>
          <a:off x="5841238" y="566970"/>
          <a:ext cx="91440" cy="699178"/>
        </a:xfrm>
        <a:custGeom>
          <a:avLst/>
          <a:gdLst/>
          <a:ahLst/>
          <a:cxnLst/>
          <a:rect l="0" t="0" r="0" b="0"/>
          <a:pathLst>
            <a:path>
              <a:moveTo>
                <a:pt x="46330" y="0"/>
              </a:moveTo>
              <a:lnTo>
                <a:pt x="46330" y="416503"/>
              </a:lnTo>
              <a:lnTo>
                <a:pt x="45720" y="416503"/>
              </a:lnTo>
              <a:lnTo>
                <a:pt x="45720" y="69917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5B6058A-892D-4406-A31B-F97A0C6212FB}">
      <dsp:nvSpPr>
        <dsp:cNvPr id="0" name=""/>
        <dsp:cNvSpPr/>
      </dsp:nvSpPr>
      <dsp:spPr>
        <a:xfrm>
          <a:off x="1466637" y="533101"/>
          <a:ext cx="91440" cy="718496"/>
        </a:xfrm>
        <a:custGeom>
          <a:avLst/>
          <a:gdLst/>
          <a:ahLst/>
          <a:cxnLst/>
          <a:rect l="0" t="0" r="0" b="0"/>
          <a:pathLst>
            <a:path>
              <a:moveTo>
                <a:pt x="45720" y="0"/>
              </a:moveTo>
              <a:lnTo>
                <a:pt x="45720" y="71849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5E541F0-E62F-4F60-AC44-AFDFADF4162D}">
      <dsp:nvSpPr>
        <dsp:cNvPr id="0" name=""/>
        <dsp:cNvSpPr/>
      </dsp:nvSpPr>
      <dsp:spPr>
        <a:xfrm>
          <a:off x="-243165" y="131492"/>
          <a:ext cx="3511045" cy="40160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58437EA-7860-4C44-86F4-700ABF6AF78C}">
      <dsp:nvSpPr>
        <dsp:cNvPr id="0" name=""/>
        <dsp:cNvSpPr/>
      </dsp:nvSpPr>
      <dsp:spPr>
        <a:xfrm>
          <a:off x="95874" y="453580"/>
          <a:ext cx="3511045" cy="40160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0000" tIns="91440" rIns="91440" bIns="91440" numCol="1" spcCol="1270" anchor="ctr" anchorCtr="0">
          <a:noAutofit/>
        </a:bodyPr>
        <a:lstStyle/>
        <a:p>
          <a:pPr lvl="0" algn="ctr" defTabSz="1066800">
            <a:lnSpc>
              <a:spcPct val="90000"/>
            </a:lnSpc>
            <a:spcBef>
              <a:spcPct val="0"/>
            </a:spcBef>
            <a:spcAft>
              <a:spcPct val="35000"/>
            </a:spcAft>
          </a:pPr>
          <a:r>
            <a:rPr lang="de-DE" sz="2400" b="1" kern="1200" dirty="0">
              <a:latin typeface="Corbel" pitchFamily="34" charset="0"/>
            </a:rPr>
            <a:t>Sprachlernkompetenz</a:t>
          </a:r>
        </a:p>
      </dsp:txBody>
      <dsp:txXfrm>
        <a:off x="107637" y="465343"/>
        <a:ext cx="3487519" cy="378082"/>
      </dsp:txXfrm>
    </dsp:sp>
    <dsp:sp modelId="{C161490D-1980-4553-9E30-D49D99020997}">
      <dsp:nvSpPr>
        <dsp:cNvPr id="0" name=""/>
        <dsp:cNvSpPr/>
      </dsp:nvSpPr>
      <dsp:spPr>
        <a:xfrm>
          <a:off x="141015" y="1251597"/>
          <a:ext cx="2742682" cy="149769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DEFB563-8214-4D0F-9BA4-B6F1826D717A}">
      <dsp:nvSpPr>
        <dsp:cNvPr id="0" name=""/>
        <dsp:cNvSpPr/>
      </dsp:nvSpPr>
      <dsp:spPr>
        <a:xfrm>
          <a:off x="480055" y="1573685"/>
          <a:ext cx="2742682" cy="149769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0" kern="1200" dirty="0">
              <a:latin typeface="Corbel" pitchFamily="34" charset="0"/>
            </a:rPr>
            <a:t>Konsolidierung und Weiterentwicklung von Strategien des selbstständigen und kooperativen Sprachenlernens</a:t>
          </a:r>
        </a:p>
      </dsp:txBody>
      <dsp:txXfrm>
        <a:off x="523921" y="1617551"/>
        <a:ext cx="2654950" cy="1409964"/>
      </dsp:txXfrm>
    </dsp:sp>
    <dsp:sp modelId="{051AAAF2-77E1-4E6A-868D-7A43C55BAA7C}">
      <dsp:nvSpPr>
        <dsp:cNvPr id="0" name=""/>
        <dsp:cNvSpPr/>
      </dsp:nvSpPr>
      <dsp:spPr>
        <a:xfrm>
          <a:off x="4120985" y="134786"/>
          <a:ext cx="3533167" cy="43218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ABB71C2-9374-4596-A470-F195E0CC295C}">
      <dsp:nvSpPr>
        <dsp:cNvPr id="0" name=""/>
        <dsp:cNvSpPr/>
      </dsp:nvSpPr>
      <dsp:spPr>
        <a:xfrm>
          <a:off x="4460024" y="456874"/>
          <a:ext cx="3533167" cy="43218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1" kern="1200" dirty="0">
              <a:latin typeface="Corbel" pitchFamily="34" charset="0"/>
            </a:rPr>
            <a:t>Sprachbewusstheit</a:t>
          </a:r>
          <a:endParaRPr lang="de-DE" sz="2000" b="1" kern="1200" dirty="0">
            <a:latin typeface="Corbel" pitchFamily="34" charset="0"/>
          </a:endParaRPr>
        </a:p>
      </dsp:txBody>
      <dsp:txXfrm>
        <a:off x="4472682" y="469532"/>
        <a:ext cx="3507851" cy="406868"/>
      </dsp:txXfrm>
    </dsp:sp>
    <dsp:sp modelId="{41555477-A2A5-4B3E-93F6-D84632B18753}">
      <dsp:nvSpPr>
        <dsp:cNvPr id="0" name=""/>
        <dsp:cNvSpPr/>
      </dsp:nvSpPr>
      <dsp:spPr>
        <a:xfrm>
          <a:off x="4556047" y="1266148"/>
          <a:ext cx="2661821" cy="146890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405736C-7D95-434A-8717-62A91FA33CCE}">
      <dsp:nvSpPr>
        <dsp:cNvPr id="0" name=""/>
        <dsp:cNvSpPr/>
      </dsp:nvSpPr>
      <dsp:spPr>
        <a:xfrm>
          <a:off x="4895087" y="1588236"/>
          <a:ext cx="2661821" cy="146890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0" kern="1200" dirty="0">
              <a:latin typeface="Corbel" pitchFamily="34" charset="0"/>
            </a:rPr>
            <a:t>Einsichten in Struktur und Gebrauch von Sprache</a:t>
          </a:r>
        </a:p>
        <a:p>
          <a:pPr lvl="0" algn="ctr" defTabSz="711200">
            <a:lnSpc>
              <a:spcPct val="90000"/>
            </a:lnSpc>
            <a:spcBef>
              <a:spcPct val="0"/>
            </a:spcBef>
            <a:spcAft>
              <a:spcPct val="35000"/>
            </a:spcAft>
          </a:pPr>
          <a:r>
            <a:rPr lang="de-DE" sz="1400" b="0" kern="1200" dirty="0">
              <a:latin typeface="Corbel" pitchFamily="34" charset="0"/>
            </a:rPr>
            <a:t>Ziel: sprachlich sensible Bewältigung von Kommunikationssituationen</a:t>
          </a:r>
        </a:p>
      </dsp:txBody>
      <dsp:txXfrm>
        <a:off x="4938110" y="1631259"/>
        <a:ext cx="2575775" cy="13828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6400" cy="49641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1"/>
            <a:ext cx="2946400" cy="496412"/>
          </a:xfrm>
          <a:prstGeom prst="rect">
            <a:avLst/>
          </a:prstGeom>
        </p:spPr>
        <p:txBody>
          <a:bodyPr vert="horz" lIns="91440" tIns="45720" rIns="91440" bIns="45720" rtlCol="0"/>
          <a:lstStyle>
            <a:lvl1pPr algn="r">
              <a:defRPr sz="1200"/>
            </a:lvl1pPr>
          </a:lstStyle>
          <a:p>
            <a:fld id="{F5EA3545-B4D0-45B2-A57F-39B81FF05C25}" type="datetimeFigureOut">
              <a:rPr lang="de-DE" smtClean="0"/>
              <a:t>13.06.2022</a:t>
            </a:fld>
            <a:endParaRPr lang="de-DE"/>
          </a:p>
        </p:txBody>
      </p:sp>
      <p:sp>
        <p:nvSpPr>
          <p:cNvPr id="4" name="Fußzeilenplatzhalter 3"/>
          <p:cNvSpPr>
            <a:spLocks noGrp="1"/>
          </p:cNvSpPr>
          <p:nvPr>
            <p:ph type="ftr" sz="quarter" idx="2"/>
          </p:nvPr>
        </p:nvSpPr>
        <p:spPr>
          <a:xfrm>
            <a:off x="0" y="9428630"/>
            <a:ext cx="2946400" cy="496411"/>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630"/>
            <a:ext cx="2946400" cy="496411"/>
          </a:xfrm>
          <a:prstGeom prst="rect">
            <a:avLst/>
          </a:prstGeom>
        </p:spPr>
        <p:txBody>
          <a:bodyPr vert="horz" lIns="91440" tIns="45720" rIns="91440" bIns="45720" rtlCol="0" anchor="b"/>
          <a:lstStyle>
            <a:lvl1pPr algn="r">
              <a:defRPr sz="1200"/>
            </a:lvl1pPr>
          </a:lstStyle>
          <a:p>
            <a:fld id="{ED2F0845-ADD4-441F-843F-A4032AB89CD2}" type="slidenum">
              <a:rPr lang="de-DE" smtClean="0"/>
              <a:t>‹Nr.›</a:t>
            </a:fld>
            <a:endParaRPr lang="de-DE"/>
          </a:p>
        </p:txBody>
      </p:sp>
    </p:spTree>
    <p:extLst>
      <p:ext uri="{BB962C8B-B14F-4D97-AF65-F5344CB8AC3E}">
        <p14:creationId xmlns:p14="http://schemas.microsoft.com/office/powerpoint/2010/main" val="832525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985472B4-A8F5-4AAC-8AF9-E73AECEF49A5}" type="datetimeFigureOut">
              <a:rPr lang="de-DE" smtClean="0"/>
              <a:t>13.06.2022</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a:t>
            </a:fld>
            <a:endParaRPr lang="de-DE"/>
          </a:p>
        </p:txBody>
      </p:sp>
    </p:spTree>
    <p:extLst>
      <p:ext uri="{BB962C8B-B14F-4D97-AF65-F5344CB8AC3E}">
        <p14:creationId xmlns:p14="http://schemas.microsoft.com/office/powerpoint/2010/main" val="3251746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10</a:t>
            </a:fld>
            <a:endParaRPr lang="de-DE"/>
          </a:p>
        </p:txBody>
      </p:sp>
    </p:spTree>
    <p:extLst>
      <p:ext uri="{BB962C8B-B14F-4D97-AF65-F5344CB8AC3E}">
        <p14:creationId xmlns:p14="http://schemas.microsoft.com/office/powerpoint/2010/main" val="1634132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11</a:t>
            </a:fld>
            <a:endParaRPr lang="de-DE"/>
          </a:p>
        </p:txBody>
      </p:sp>
    </p:spTree>
    <p:extLst>
      <p:ext uri="{BB962C8B-B14F-4D97-AF65-F5344CB8AC3E}">
        <p14:creationId xmlns:p14="http://schemas.microsoft.com/office/powerpoint/2010/main" val="577635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12</a:t>
            </a:fld>
            <a:endParaRPr lang="de-DE"/>
          </a:p>
        </p:txBody>
      </p:sp>
    </p:spTree>
    <p:extLst>
      <p:ext uri="{BB962C8B-B14F-4D97-AF65-F5344CB8AC3E}">
        <p14:creationId xmlns:p14="http://schemas.microsoft.com/office/powerpoint/2010/main" val="1050952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13</a:t>
            </a:fld>
            <a:endParaRPr lang="de-DE"/>
          </a:p>
        </p:txBody>
      </p:sp>
    </p:spTree>
    <p:extLst>
      <p:ext uri="{BB962C8B-B14F-4D97-AF65-F5344CB8AC3E}">
        <p14:creationId xmlns:p14="http://schemas.microsoft.com/office/powerpoint/2010/main" val="1780131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14</a:t>
            </a:fld>
            <a:endParaRPr lang="de-DE"/>
          </a:p>
        </p:txBody>
      </p:sp>
    </p:spTree>
    <p:extLst>
      <p:ext uri="{BB962C8B-B14F-4D97-AF65-F5344CB8AC3E}">
        <p14:creationId xmlns:p14="http://schemas.microsoft.com/office/powerpoint/2010/main" val="3018713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15</a:t>
            </a:fld>
            <a:endParaRPr lang="de-DE"/>
          </a:p>
        </p:txBody>
      </p:sp>
    </p:spTree>
    <p:extLst>
      <p:ext uri="{BB962C8B-B14F-4D97-AF65-F5344CB8AC3E}">
        <p14:creationId xmlns:p14="http://schemas.microsoft.com/office/powerpoint/2010/main" val="1956675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16</a:t>
            </a:fld>
            <a:endParaRPr lang="de-DE"/>
          </a:p>
        </p:txBody>
      </p:sp>
    </p:spTree>
    <p:extLst>
      <p:ext uri="{BB962C8B-B14F-4D97-AF65-F5344CB8AC3E}">
        <p14:creationId xmlns:p14="http://schemas.microsoft.com/office/powerpoint/2010/main" val="2175907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17</a:t>
            </a:fld>
            <a:endParaRPr lang="de-DE"/>
          </a:p>
        </p:txBody>
      </p:sp>
    </p:spTree>
    <p:extLst>
      <p:ext uri="{BB962C8B-B14F-4D97-AF65-F5344CB8AC3E}">
        <p14:creationId xmlns:p14="http://schemas.microsoft.com/office/powerpoint/2010/main" val="1545174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18</a:t>
            </a:fld>
            <a:endParaRPr lang="de-DE"/>
          </a:p>
        </p:txBody>
      </p:sp>
    </p:spTree>
    <p:extLst>
      <p:ext uri="{BB962C8B-B14F-4D97-AF65-F5344CB8AC3E}">
        <p14:creationId xmlns:p14="http://schemas.microsoft.com/office/powerpoint/2010/main" val="3513126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19</a:t>
            </a:fld>
            <a:endParaRPr lang="de-DE"/>
          </a:p>
        </p:txBody>
      </p:sp>
    </p:spTree>
    <p:extLst>
      <p:ext uri="{BB962C8B-B14F-4D97-AF65-F5344CB8AC3E}">
        <p14:creationId xmlns:p14="http://schemas.microsoft.com/office/powerpoint/2010/main" val="3554297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a:t>
            </a:fld>
            <a:endParaRPr lang="de-DE"/>
          </a:p>
        </p:txBody>
      </p:sp>
    </p:spTree>
    <p:extLst>
      <p:ext uri="{BB962C8B-B14F-4D97-AF65-F5344CB8AC3E}">
        <p14:creationId xmlns:p14="http://schemas.microsoft.com/office/powerpoint/2010/main" val="1489389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20</a:t>
            </a:fld>
            <a:endParaRPr lang="de-DE"/>
          </a:p>
        </p:txBody>
      </p:sp>
    </p:spTree>
    <p:extLst>
      <p:ext uri="{BB962C8B-B14F-4D97-AF65-F5344CB8AC3E}">
        <p14:creationId xmlns:p14="http://schemas.microsoft.com/office/powerpoint/2010/main" val="1135558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21</a:t>
            </a:fld>
            <a:endParaRPr lang="de-DE"/>
          </a:p>
        </p:txBody>
      </p:sp>
    </p:spTree>
    <p:extLst>
      <p:ext uri="{BB962C8B-B14F-4D97-AF65-F5344CB8AC3E}">
        <p14:creationId xmlns:p14="http://schemas.microsoft.com/office/powerpoint/2010/main" val="473890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22</a:t>
            </a:fld>
            <a:endParaRPr lang="de-DE"/>
          </a:p>
        </p:txBody>
      </p:sp>
    </p:spTree>
    <p:extLst>
      <p:ext uri="{BB962C8B-B14F-4D97-AF65-F5344CB8AC3E}">
        <p14:creationId xmlns:p14="http://schemas.microsoft.com/office/powerpoint/2010/main" val="3056686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23</a:t>
            </a:fld>
            <a:endParaRPr lang="de-DE"/>
          </a:p>
        </p:txBody>
      </p:sp>
    </p:spTree>
    <p:extLst>
      <p:ext uri="{BB962C8B-B14F-4D97-AF65-F5344CB8AC3E}">
        <p14:creationId xmlns:p14="http://schemas.microsoft.com/office/powerpoint/2010/main" val="820443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24</a:t>
            </a:fld>
            <a:endParaRPr lang="de-DE"/>
          </a:p>
        </p:txBody>
      </p:sp>
    </p:spTree>
    <p:extLst>
      <p:ext uri="{BB962C8B-B14F-4D97-AF65-F5344CB8AC3E}">
        <p14:creationId xmlns:p14="http://schemas.microsoft.com/office/powerpoint/2010/main" val="1493340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25</a:t>
            </a:fld>
            <a:endParaRPr lang="de-DE"/>
          </a:p>
        </p:txBody>
      </p:sp>
    </p:spTree>
    <p:extLst>
      <p:ext uri="{BB962C8B-B14F-4D97-AF65-F5344CB8AC3E}">
        <p14:creationId xmlns:p14="http://schemas.microsoft.com/office/powerpoint/2010/main" val="4256383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26</a:t>
            </a:fld>
            <a:endParaRPr lang="de-DE"/>
          </a:p>
        </p:txBody>
      </p:sp>
    </p:spTree>
    <p:extLst>
      <p:ext uri="{BB962C8B-B14F-4D97-AF65-F5344CB8AC3E}">
        <p14:creationId xmlns:p14="http://schemas.microsoft.com/office/powerpoint/2010/main" val="2392671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27</a:t>
            </a:fld>
            <a:endParaRPr lang="de-DE"/>
          </a:p>
        </p:txBody>
      </p:sp>
    </p:spTree>
    <p:extLst>
      <p:ext uri="{BB962C8B-B14F-4D97-AF65-F5344CB8AC3E}">
        <p14:creationId xmlns:p14="http://schemas.microsoft.com/office/powerpoint/2010/main" val="3686222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28</a:t>
            </a:fld>
            <a:endParaRPr lang="de-DE"/>
          </a:p>
        </p:txBody>
      </p:sp>
    </p:spTree>
    <p:extLst>
      <p:ext uri="{BB962C8B-B14F-4D97-AF65-F5344CB8AC3E}">
        <p14:creationId xmlns:p14="http://schemas.microsoft.com/office/powerpoint/2010/main" val="388549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29</a:t>
            </a:fld>
            <a:endParaRPr lang="de-DE"/>
          </a:p>
        </p:txBody>
      </p:sp>
    </p:spTree>
    <p:extLst>
      <p:ext uri="{BB962C8B-B14F-4D97-AF65-F5344CB8AC3E}">
        <p14:creationId xmlns:p14="http://schemas.microsoft.com/office/powerpoint/2010/main" val="3944374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a:t>
            </a:fld>
            <a:endParaRPr lang="de-DE"/>
          </a:p>
        </p:txBody>
      </p:sp>
    </p:spTree>
    <p:extLst>
      <p:ext uri="{BB962C8B-B14F-4D97-AF65-F5344CB8AC3E}">
        <p14:creationId xmlns:p14="http://schemas.microsoft.com/office/powerpoint/2010/main" val="40369716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30</a:t>
            </a:fld>
            <a:endParaRPr lang="de-DE"/>
          </a:p>
        </p:txBody>
      </p:sp>
    </p:spTree>
    <p:extLst>
      <p:ext uri="{BB962C8B-B14F-4D97-AF65-F5344CB8AC3E}">
        <p14:creationId xmlns:p14="http://schemas.microsoft.com/office/powerpoint/2010/main" val="55520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31</a:t>
            </a:fld>
            <a:endParaRPr lang="de-DE"/>
          </a:p>
        </p:txBody>
      </p:sp>
    </p:spTree>
    <p:extLst>
      <p:ext uri="{BB962C8B-B14F-4D97-AF65-F5344CB8AC3E}">
        <p14:creationId xmlns:p14="http://schemas.microsoft.com/office/powerpoint/2010/main" val="666932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32</a:t>
            </a:fld>
            <a:endParaRPr lang="de-DE"/>
          </a:p>
        </p:txBody>
      </p:sp>
    </p:spTree>
    <p:extLst>
      <p:ext uri="{BB962C8B-B14F-4D97-AF65-F5344CB8AC3E}">
        <p14:creationId xmlns:p14="http://schemas.microsoft.com/office/powerpoint/2010/main" val="1766903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33</a:t>
            </a:fld>
            <a:endParaRPr lang="de-DE"/>
          </a:p>
        </p:txBody>
      </p:sp>
    </p:spTree>
    <p:extLst>
      <p:ext uri="{BB962C8B-B14F-4D97-AF65-F5344CB8AC3E}">
        <p14:creationId xmlns:p14="http://schemas.microsoft.com/office/powerpoint/2010/main" val="38034632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34</a:t>
            </a:fld>
            <a:endParaRPr lang="de-DE"/>
          </a:p>
        </p:txBody>
      </p:sp>
    </p:spTree>
    <p:extLst>
      <p:ext uri="{BB962C8B-B14F-4D97-AF65-F5344CB8AC3E}">
        <p14:creationId xmlns:p14="http://schemas.microsoft.com/office/powerpoint/2010/main" val="8360775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35</a:t>
            </a:fld>
            <a:endParaRPr lang="de-DE"/>
          </a:p>
        </p:txBody>
      </p:sp>
    </p:spTree>
    <p:extLst>
      <p:ext uri="{BB962C8B-B14F-4D97-AF65-F5344CB8AC3E}">
        <p14:creationId xmlns:p14="http://schemas.microsoft.com/office/powerpoint/2010/main" val="16501564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36</a:t>
            </a:fld>
            <a:endParaRPr lang="de-DE"/>
          </a:p>
        </p:txBody>
      </p:sp>
    </p:spTree>
    <p:extLst>
      <p:ext uri="{BB962C8B-B14F-4D97-AF65-F5344CB8AC3E}">
        <p14:creationId xmlns:p14="http://schemas.microsoft.com/office/powerpoint/2010/main" val="33495326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37</a:t>
            </a:fld>
            <a:endParaRPr lang="de-DE"/>
          </a:p>
        </p:txBody>
      </p:sp>
    </p:spTree>
    <p:extLst>
      <p:ext uri="{BB962C8B-B14F-4D97-AF65-F5344CB8AC3E}">
        <p14:creationId xmlns:p14="http://schemas.microsoft.com/office/powerpoint/2010/main" val="8009301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38</a:t>
            </a:fld>
            <a:endParaRPr lang="de-DE"/>
          </a:p>
        </p:txBody>
      </p:sp>
    </p:spTree>
    <p:extLst>
      <p:ext uri="{BB962C8B-B14F-4D97-AF65-F5344CB8AC3E}">
        <p14:creationId xmlns:p14="http://schemas.microsoft.com/office/powerpoint/2010/main" val="13503168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39</a:t>
            </a:fld>
            <a:endParaRPr lang="de-DE"/>
          </a:p>
        </p:txBody>
      </p:sp>
    </p:spTree>
    <p:extLst>
      <p:ext uri="{BB962C8B-B14F-4D97-AF65-F5344CB8AC3E}">
        <p14:creationId xmlns:p14="http://schemas.microsoft.com/office/powerpoint/2010/main" val="2737235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a:t>
            </a:fld>
            <a:endParaRPr lang="de-DE"/>
          </a:p>
        </p:txBody>
      </p:sp>
    </p:spTree>
    <p:extLst>
      <p:ext uri="{BB962C8B-B14F-4D97-AF65-F5344CB8AC3E}">
        <p14:creationId xmlns:p14="http://schemas.microsoft.com/office/powerpoint/2010/main" val="32297031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40</a:t>
            </a:fld>
            <a:endParaRPr lang="de-DE"/>
          </a:p>
        </p:txBody>
      </p:sp>
    </p:spTree>
    <p:extLst>
      <p:ext uri="{BB962C8B-B14F-4D97-AF65-F5344CB8AC3E}">
        <p14:creationId xmlns:p14="http://schemas.microsoft.com/office/powerpoint/2010/main" val="4031218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41</a:t>
            </a:fld>
            <a:endParaRPr lang="de-DE"/>
          </a:p>
        </p:txBody>
      </p:sp>
    </p:spTree>
    <p:extLst>
      <p:ext uri="{BB962C8B-B14F-4D97-AF65-F5344CB8AC3E}">
        <p14:creationId xmlns:p14="http://schemas.microsoft.com/office/powerpoint/2010/main" val="11650038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42</a:t>
            </a:fld>
            <a:endParaRPr lang="de-DE"/>
          </a:p>
        </p:txBody>
      </p:sp>
    </p:spTree>
    <p:extLst>
      <p:ext uri="{BB962C8B-B14F-4D97-AF65-F5344CB8AC3E}">
        <p14:creationId xmlns:p14="http://schemas.microsoft.com/office/powerpoint/2010/main" val="27758923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43</a:t>
            </a:fld>
            <a:endParaRPr lang="de-DE"/>
          </a:p>
        </p:txBody>
      </p:sp>
    </p:spTree>
    <p:extLst>
      <p:ext uri="{BB962C8B-B14F-4D97-AF65-F5344CB8AC3E}">
        <p14:creationId xmlns:p14="http://schemas.microsoft.com/office/powerpoint/2010/main" val="6731174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45</a:t>
            </a:fld>
            <a:endParaRPr lang="de-DE"/>
          </a:p>
        </p:txBody>
      </p:sp>
    </p:spTree>
    <p:extLst>
      <p:ext uri="{BB962C8B-B14F-4D97-AF65-F5344CB8AC3E}">
        <p14:creationId xmlns:p14="http://schemas.microsoft.com/office/powerpoint/2010/main" val="6823842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46</a:t>
            </a:fld>
            <a:endParaRPr lang="de-DE"/>
          </a:p>
        </p:txBody>
      </p:sp>
    </p:spTree>
    <p:extLst>
      <p:ext uri="{BB962C8B-B14F-4D97-AF65-F5344CB8AC3E}">
        <p14:creationId xmlns:p14="http://schemas.microsoft.com/office/powerpoint/2010/main" val="12625282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47</a:t>
            </a:fld>
            <a:endParaRPr lang="de-DE"/>
          </a:p>
        </p:txBody>
      </p:sp>
    </p:spTree>
    <p:extLst>
      <p:ext uri="{BB962C8B-B14F-4D97-AF65-F5344CB8AC3E}">
        <p14:creationId xmlns:p14="http://schemas.microsoft.com/office/powerpoint/2010/main" val="21145446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48</a:t>
            </a:fld>
            <a:endParaRPr lang="de-DE"/>
          </a:p>
        </p:txBody>
      </p:sp>
    </p:spTree>
    <p:extLst>
      <p:ext uri="{BB962C8B-B14F-4D97-AF65-F5344CB8AC3E}">
        <p14:creationId xmlns:p14="http://schemas.microsoft.com/office/powerpoint/2010/main" val="8184447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49</a:t>
            </a:fld>
            <a:endParaRPr lang="de-DE"/>
          </a:p>
        </p:txBody>
      </p:sp>
    </p:spTree>
    <p:extLst>
      <p:ext uri="{BB962C8B-B14F-4D97-AF65-F5344CB8AC3E}">
        <p14:creationId xmlns:p14="http://schemas.microsoft.com/office/powerpoint/2010/main" val="5320505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50</a:t>
            </a:fld>
            <a:endParaRPr lang="de-DE"/>
          </a:p>
        </p:txBody>
      </p:sp>
    </p:spTree>
    <p:extLst>
      <p:ext uri="{BB962C8B-B14F-4D97-AF65-F5344CB8AC3E}">
        <p14:creationId xmlns:p14="http://schemas.microsoft.com/office/powerpoint/2010/main" val="688990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a:t>
            </a:fld>
            <a:endParaRPr lang="de-DE"/>
          </a:p>
        </p:txBody>
      </p:sp>
    </p:spTree>
    <p:extLst>
      <p:ext uri="{BB962C8B-B14F-4D97-AF65-F5344CB8AC3E}">
        <p14:creationId xmlns:p14="http://schemas.microsoft.com/office/powerpoint/2010/main" val="3613401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800" b="1" kern="1200" dirty="0">
              <a:solidFill>
                <a:schemeClr val="lt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91EBFD06-840E-465F-BEE3-A3A19D45DCF6}" type="slidenum">
              <a:rPr lang="de-DE" smtClean="0"/>
              <a:t>51</a:t>
            </a:fld>
            <a:endParaRPr lang="de-DE"/>
          </a:p>
        </p:txBody>
      </p:sp>
    </p:spTree>
    <p:extLst>
      <p:ext uri="{BB962C8B-B14F-4D97-AF65-F5344CB8AC3E}">
        <p14:creationId xmlns:p14="http://schemas.microsoft.com/office/powerpoint/2010/main" val="11071405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52</a:t>
            </a:fld>
            <a:endParaRPr lang="de-DE"/>
          </a:p>
        </p:txBody>
      </p:sp>
    </p:spTree>
    <p:extLst>
      <p:ext uri="{BB962C8B-B14F-4D97-AF65-F5344CB8AC3E}">
        <p14:creationId xmlns:p14="http://schemas.microsoft.com/office/powerpoint/2010/main" val="13598795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53</a:t>
            </a:fld>
            <a:endParaRPr lang="de-DE"/>
          </a:p>
        </p:txBody>
      </p:sp>
    </p:spTree>
    <p:extLst>
      <p:ext uri="{BB962C8B-B14F-4D97-AF65-F5344CB8AC3E}">
        <p14:creationId xmlns:p14="http://schemas.microsoft.com/office/powerpoint/2010/main" val="4046313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6</a:t>
            </a:fld>
            <a:endParaRPr lang="de-DE"/>
          </a:p>
        </p:txBody>
      </p:sp>
    </p:spTree>
    <p:extLst>
      <p:ext uri="{BB962C8B-B14F-4D97-AF65-F5344CB8AC3E}">
        <p14:creationId xmlns:p14="http://schemas.microsoft.com/office/powerpoint/2010/main" val="1132801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7</a:t>
            </a:fld>
            <a:endParaRPr lang="de-DE"/>
          </a:p>
        </p:txBody>
      </p:sp>
    </p:spTree>
    <p:extLst>
      <p:ext uri="{BB962C8B-B14F-4D97-AF65-F5344CB8AC3E}">
        <p14:creationId xmlns:p14="http://schemas.microsoft.com/office/powerpoint/2010/main" val="4126974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8</a:t>
            </a:fld>
            <a:endParaRPr lang="de-DE"/>
          </a:p>
        </p:txBody>
      </p:sp>
    </p:spTree>
    <p:extLst>
      <p:ext uri="{BB962C8B-B14F-4D97-AF65-F5344CB8AC3E}">
        <p14:creationId xmlns:p14="http://schemas.microsoft.com/office/powerpoint/2010/main" val="3620452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9</a:t>
            </a:fld>
            <a:endParaRPr lang="de-DE"/>
          </a:p>
        </p:txBody>
      </p:sp>
    </p:spTree>
    <p:extLst>
      <p:ext uri="{BB962C8B-B14F-4D97-AF65-F5344CB8AC3E}">
        <p14:creationId xmlns:p14="http://schemas.microsoft.com/office/powerpoint/2010/main" val="2820429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r>
              <a:rPr lang="de-DE"/>
              <a:t>Implementation der Kernlehrpläne für Fremdsprachen an Haupt-, Real-, Gesamt- und Sekundarschulen </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634601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r>
              <a:rPr lang="de-DE"/>
              <a:t>Implementation der Kernlehrpläne für Fremdsprachen an Haupt-, Real-, Gesamt- und Sekundarschulen </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r>
              <a:rPr lang="de-DE"/>
              <a:t>Implementation der Kernlehrpläne für Fremdsprachen an Haupt-, Real-, Gesamt- und Sekundarschulen </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ctr">
              <a:defRPr sz="4000" b="1" cap="all"/>
            </a:lvl1pPr>
          </a:lstStyle>
          <a:p>
            <a:r>
              <a:rPr lang="de-DE" dirty="0"/>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r>
              <a:rPr lang="de-DE"/>
              <a:t>Implementation der Kernlehrpläne für Fremdsprachen an Haupt-, Real-, Gesamt- und Sekundarschulen </a:t>
            </a: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de-DE"/>
              <a:t>Implementation der Kernlehrpläne für Fremdsprachen an Haupt-, Real-, Gesamt- und Sekundarschulen </a:t>
            </a:r>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endParaRPr lang="de-DE" dirty="0"/>
          </a:p>
        </p:txBody>
      </p:sp>
      <p:sp>
        <p:nvSpPr>
          <p:cNvPr id="4" name="Fußzeilenplatzhalter 3"/>
          <p:cNvSpPr>
            <a:spLocks noGrp="1"/>
          </p:cNvSpPr>
          <p:nvPr>
            <p:ph type="ftr" sz="quarter" idx="11"/>
          </p:nvPr>
        </p:nvSpPr>
        <p:spPr/>
        <p:txBody>
          <a:bodyPr/>
          <a:lstStyle/>
          <a:p>
            <a:r>
              <a:rPr lang="de-DE"/>
              <a:t>Implementation der Kernlehrpläne für Fremdsprachen an Haupt-, Real-, Gesamt- und Sekundarschulen </a:t>
            </a:r>
            <a:endParaRPr lang="de-DE" dirty="0"/>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dirty="0"/>
          </a:p>
        </p:txBody>
      </p:sp>
      <p:sp>
        <p:nvSpPr>
          <p:cNvPr id="3" name="Fußzeilenplatzhalter 2"/>
          <p:cNvSpPr>
            <a:spLocks noGrp="1"/>
          </p:cNvSpPr>
          <p:nvPr>
            <p:ph type="ftr" sz="quarter" idx="11"/>
          </p:nvPr>
        </p:nvSpPr>
        <p:spPr/>
        <p:txBody>
          <a:bodyPr/>
          <a:lstStyle/>
          <a:p>
            <a:r>
              <a:rPr lang="de-DE"/>
              <a:t>Implementation der Kernlehrpläne für Fremdsprachen an Haupt-, Real-, Gesamt- und Sekundarschulen </a:t>
            </a:r>
            <a:endParaRPr lang="de-DE" dirty="0"/>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DE" dirty="0"/>
          </a:p>
        </p:txBody>
      </p:sp>
      <p:sp>
        <p:nvSpPr>
          <p:cNvPr id="6" name="Fußzeilenplatzhalter 5"/>
          <p:cNvSpPr>
            <a:spLocks noGrp="1"/>
          </p:cNvSpPr>
          <p:nvPr>
            <p:ph type="ftr" sz="quarter" idx="11"/>
          </p:nvPr>
        </p:nvSpPr>
        <p:spPr/>
        <p:txBody>
          <a:bodyPr/>
          <a:lstStyle/>
          <a:p>
            <a:r>
              <a:rPr lang="de-DE"/>
              <a:t>Implementation der Kernlehrpläne für Fremdsprachen an Haupt-, Real-, Gesamt- und Sekundarschulen </a:t>
            </a:r>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15816" y="188640"/>
            <a:ext cx="2448272" cy="834226"/>
          </a:xfrm>
          <a:prstGeom prst="rect">
            <a:avLst/>
          </a:prstGeom>
        </p:spPr>
      </p:pic>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a:t>Titelmasterformat durch Klicken bearbeiten</a:t>
            </a:r>
          </a:p>
        </p:txBody>
      </p:sp>
      <p:sp>
        <p:nvSpPr>
          <p:cNvPr id="4" name="Datumsplatzhalter 3"/>
          <p:cNvSpPr>
            <a:spLocks noGrp="1"/>
          </p:cNvSpPr>
          <p:nvPr>
            <p:ph type="dt" sz="half" idx="2"/>
          </p:nvPr>
        </p:nvSpPr>
        <p:spPr>
          <a:xfrm>
            <a:off x="457200" y="6356350"/>
            <a:ext cx="2818656"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de-DE" dirty="0"/>
          </a:p>
        </p:txBody>
      </p:sp>
      <p:sp>
        <p:nvSpPr>
          <p:cNvPr id="5" name="Fußzeilenplatzhalter 4"/>
          <p:cNvSpPr>
            <a:spLocks noGrp="1"/>
          </p:cNvSpPr>
          <p:nvPr>
            <p:ph type="ftr" sz="quarter" idx="3"/>
          </p:nvPr>
        </p:nvSpPr>
        <p:spPr>
          <a:xfrm>
            <a:off x="3419872" y="6356350"/>
            <a:ext cx="29523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Implementation der Kernlehrpläne für Fremdsprachen an Haupt-, Real-, Gesamt- und Sekundarschulen </a:t>
            </a:r>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57200" y="1700809"/>
            <a:ext cx="8229600" cy="4248472"/>
          </a:xfrm>
          <a:prstGeom prst="rect">
            <a:avLst/>
          </a:prstGeom>
          <a:solidFill>
            <a:schemeClr val="bg1"/>
          </a:solidFill>
          <a:effectLst/>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1" name="Picture 2" descr="Logo QUA-LiS NRW"/>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74507" y="34132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V:\QUA-LIS\Formulare und Muster\AbsenderKennungMSB neu-farbig.jp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5652121" y="407495"/>
            <a:ext cx="3024336" cy="619620"/>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915816" y="188640"/>
            <a:ext cx="2448272" cy="834226"/>
          </a:xfrm>
          <a:prstGeom prst="rect">
            <a:avLst/>
          </a:prstGeom>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4" r:id="rId6"/>
    <p:sldLayoutId id="2147483655" r:id="rId7"/>
    <p:sldLayoutId id="2147483657" r:id="rId8"/>
  </p:sldLayoutIdLst>
  <p:hf hdr="0" dt="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www.schulentwicklung.nrw.de/lehrplaene/lehrplannavigator-s-i/"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www.schulentwicklung.nrw.de/lehrplaene/lehrplannavigator-s-i/"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1989" y="2130425"/>
            <a:ext cx="7772400" cy="2162671"/>
          </a:xfrm>
        </p:spPr>
        <p:txBody>
          <a:bodyPr/>
          <a:lstStyle/>
          <a:p>
            <a:pPr algn="ctr"/>
            <a:r>
              <a:rPr lang="de-DE" sz="3600" dirty="0"/>
              <a:t>Neue Kernlehrpläne </a:t>
            </a:r>
            <a:br>
              <a:rPr lang="de-DE" sz="3600" dirty="0"/>
            </a:br>
            <a:r>
              <a:rPr lang="de-DE" sz="3600" dirty="0"/>
              <a:t>für die Sekundarstufe I der </a:t>
            </a:r>
            <a:r>
              <a:rPr lang="de-DE" sz="3600" dirty="0" smtClean="0"/>
              <a:t>Gesamtschule/Sekundarschule</a:t>
            </a:r>
            <a:endParaRPr lang="de-DE" sz="3600" dirty="0"/>
          </a:p>
        </p:txBody>
      </p:sp>
      <p:sp>
        <p:nvSpPr>
          <p:cNvPr id="3" name="Rechteck 2"/>
          <p:cNvSpPr/>
          <p:nvPr/>
        </p:nvSpPr>
        <p:spPr>
          <a:xfrm>
            <a:off x="1007604" y="4293096"/>
            <a:ext cx="712879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tx1"/>
                </a:solidFill>
                <a:latin typeface="+mj-lt"/>
                <a:ea typeface="+mj-ea"/>
                <a:cs typeface="+mj-cs"/>
              </a:rPr>
              <a:t>Kernlehrplan</a:t>
            </a:r>
            <a:r>
              <a:rPr lang="de-DE" sz="3600" dirty="0">
                <a:solidFill>
                  <a:srgbClr val="0070C0"/>
                </a:solidFill>
                <a:latin typeface="+mj-lt"/>
                <a:ea typeface="+mj-ea"/>
                <a:cs typeface="+mj-cs"/>
              </a:rPr>
              <a:t> </a:t>
            </a:r>
            <a:r>
              <a:rPr lang="de-DE" sz="3600" dirty="0">
                <a:solidFill>
                  <a:schemeClr val="tx1"/>
                </a:solidFill>
                <a:latin typeface="+mj-lt"/>
                <a:ea typeface="+mj-ea"/>
                <a:cs typeface="+mj-cs"/>
              </a:rPr>
              <a:t>Englisch</a:t>
            </a:r>
          </a:p>
        </p:txBody>
      </p:sp>
    </p:spTree>
    <p:extLst>
      <p:ext uri="{BB962C8B-B14F-4D97-AF65-F5344CB8AC3E}">
        <p14:creationId xmlns:p14="http://schemas.microsoft.com/office/powerpoint/2010/main" val="307078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Fachliche Einbindung des Medienkompetenzrahmens </a:t>
            </a:r>
          </a:p>
        </p:txBody>
      </p:sp>
      <p:sp>
        <p:nvSpPr>
          <p:cNvPr id="3" name="Inhaltsplatzhalter 2"/>
          <p:cNvSpPr>
            <a:spLocks noGrp="1"/>
          </p:cNvSpPr>
          <p:nvPr>
            <p:ph idx="1"/>
          </p:nvPr>
        </p:nvSpPr>
        <p:spPr>
          <a:xfrm>
            <a:off x="457200" y="1628800"/>
            <a:ext cx="8229600" cy="4205064"/>
          </a:xfrm>
        </p:spPr>
        <p:txBody>
          <a:bodyPr>
            <a:normAutofit/>
          </a:bodyPr>
          <a:lstStyle/>
          <a:p>
            <a:r>
              <a:rPr lang="de-DE" dirty="0"/>
              <a:t>Beispiel: Medienkompetenzrahmen 2.1:</a:t>
            </a:r>
          </a:p>
          <a:p>
            <a:pPr marL="400050" lvl="1" indent="0">
              <a:buNone/>
            </a:pPr>
            <a:r>
              <a:rPr lang="de-DE" b="1" dirty="0"/>
              <a:t>Text- und Medienkompetenz</a:t>
            </a:r>
            <a:br>
              <a:rPr lang="de-DE" b="1" dirty="0"/>
            </a:br>
            <a:r>
              <a:rPr lang="de-DE" dirty="0"/>
              <a:t>Die Schülerinnen und Schüler können einfache Informationsrecherchen zu einem Thema mit Unterstützung von Strukturierungshilfen durchführen und die themenrelevanten Informationen finden. [aus KLP Englisch </a:t>
            </a:r>
            <a:r>
              <a:rPr lang="de-DE" dirty="0" err="1"/>
              <a:t>GeS</a:t>
            </a:r>
            <a:r>
              <a:rPr lang="de-DE" dirty="0"/>
              <a:t>, S. 16]</a:t>
            </a:r>
          </a:p>
          <a:p>
            <a:r>
              <a:rPr lang="de-DE" dirty="0"/>
              <a:t>Der MKR bleibt verbindlicher Orientierungsrahmen für die Weiterentwicklung des schulischen Medienkonzepts.</a:t>
            </a:r>
          </a:p>
        </p:txBody>
      </p:sp>
      <p:sp>
        <p:nvSpPr>
          <p:cNvPr id="6" name="Foliennummernplatzhalter 5"/>
          <p:cNvSpPr>
            <a:spLocks noGrp="1"/>
          </p:cNvSpPr>
          <p:nvPr>
            <p:ph type="sldNum" sz="quarter" idx="12"/>
          </p:nvPr>
        </p:nvSpPr>
        <p:spPr/>
        <p:txBody>
          <a:bodyPr/>
          <a:lstStyle/>
          <a:p>
            <a:fld id="{512A4277-7E7A-4AAF-BFC7-47646BF5CD0C}" type="slidenum">
              <a:rPr lang="de-DE" smtClean="0"/>
              <a:t>10</a:t>
            </a:fld>
            <a:endParaRPr lang="de-DE"/>
          </a:p>
        </p:txBody>
      </p:sp>
      <p:sp>
        <p:nvSpPr>
          <p:cNvPr id="8"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3334336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512A4277-7E7A-4AAF-BFC7-47646BF5CD0C}" type="slidenum">
              <a:rPr lang="de-DE" smtClean="0"/>
              <a:t>11</a:t>
            </a:fld>
            <a:endParaRPr lang="de-DE"/>
          </a:p>
        </p:txBody>
      </p:sp>
      <p:sp>
        <p:nvSpPr>
          <p:cNvPr id="4" name="Titel 3"/>
          <p:cNvSpPr>
            <a:spLocks noGrp="1"/>
          </p:cNvSpPr>
          <p:nvPr>
            <p:ph type="title"/>
          </p:nvPr>
        </p:nvSpPr>
        <p:spPr/>
        <p:txBody>
          <a:bodyPr/>
          <a:lstStyle/>
          <a:p>
            <a:r>
              <a:rPr lang="de-DE" dirty="0"/>
              <a:t>Rahmenvorgabe Verbraucherbildung</a:t>
            </a:r>
          </a:p>
        </p:txBody>
      </p:sp>
      <p:pic>
        <p:nvPicPr>
          <p:cNvPr id="16" name="Inhaltsplatzhalter 15"/>
          <p:cNvPicPr>
            <a:picLocks noGrp="1" noChangeAspect="1"/>
          </p:cNvPicPr>
          <p:nvPr>
            <p:ph idx="1"/>
          </p:nvPr>
        </p:nvPicPr>
        <p:blipFill>
          <a:blip r:embed="rId3"/>
          <a:stretch>
            <a:fillRect/>
          </a:stretch>
        </p:blipFill>
        <p:spPr>
          <a:xfrm>
            <a:off x="543902" y="1700213"/>
            <a:ext cx="8056196" cy="4205287"/>
          </a:xfrm>
          <a:prstGeom prst="rect">
            <a:avLst/>
          </a:prstGeom>
        </p:spPr>
      </p:pic>
      <p:sp>
        <p:nvSpPr>
          <p:cNvPr id="8"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3252481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Fachliche Einbindung der RV Verbraucherbildung </a:t>
            </a:r>
          </a:p>
        </p:txBody>
      </p:sp>
      <p:sp>
        <p:nvSpPr>
          <p:cNvPr id="3" name="Inhaltsplatzhalter 2"/>
          <p:cNvSpPr>
            <a:spLocks noGrp="1"/>
          </p:cNvSpPr>
          <p:nvPr>
            <p:ph idx="1"/>
          </p:nvPr>
        </p:nvSpPr>
        <p:spPr>
          <a:xfrm>
            <a:off x="457200" y="1700808"/>
            <a:ext cx="8229600" cy="4205064"/>
          </a:xfrm>
        </p:spPr>
        <p:txBody>
          <a:bodyPr>
            <a:normAutofit/>
          </a:bodyPr>
          <a:lstStyle/>
          <a:p>
            <a:pPr marL="0" indent="0">
              <a:buNone/>
            </a:pPr>
            <a:r>
              <a:rPr lang="de-DE" sz="2400" dirty="0"/>
              <a:t>Beispiel Rahmenvorgabe Verbraucherbildung C, D Z1, Z2, Z3:</a:t>
            </a:r>
          </a:p>
          <a:p>
            <a:pPr marL="57150" indent="0">
              <a:buNone/>
            </a:pPr>
            <a:r>
              <a:rPr lang="de-DE" sz="2000" b="1" dirty="0"/>
              <a:t>Interkulturelle kommunikative Kompetenz – fachliche Konkretisierung </a:t>
            </a:r>
          </a:p>
          <a:p>
            <a:pPr marL="57150" indent="0">
              <a:buNone/>
            </a:pPr>
            <a:r>
              <a:rPr lang="de-DE" sz="2400" dirty="0"/>
              <a:t>persönliche Lebensgestaltung: Lebenssituation, Alltag und Freizeitgestaltung von Jugendlichen, Wohnen und Zusammenleben in der Familie, Leben in der </a:t>
            </a:r>
            <a:r>
              <a:rPr lang="de-DE" sz="2400" i="1" dirty="0" err="1"/>
              <a:t>peer</a:t>
            </a:r>
            <a:r>
              <a:rPr lang="de-DE" sz="2400" i="1" dirty="0"/>
              <a:t> </a:t>
            </a:r>
            <a:r>
              <a:rPr lang="de-DE" sz="2400" i="1" dirty="0" err="1"/>
              <a:t>group</a:t>
            </a:r>
            <a:r>
              <a:rPr lang="de-DE" sz="2400" dirty="0"/>
              <a:t>, Liebe und Freundschaften, Hobbys, Sport, Musik, analoge und digitale Medien, Umweltschutz und Nachhaltigkeit</a:t>
            </a:r>
            <a:br>
              <a:rPr lang="de-DE" sz="2400" dirty="0"/>
            </a:br>
            <a:r>
              <a:rPr lang="de-DE" sz="2000" dirty="0"/>
              <a:t>[KLP Englisch </a:t>
            </a:r>
            <a:r>
              <a:rPr lang="de-DE" sz="2000" dirty="0" err="1"/>
              <a:t>GeS</a:t>
            </a:r>
            <a:r>
              <a:rPr lang="de-DE" sz="2000" dirty="0"/>
              <a:t>, S. 44]</a:t>
            </a:r>
          </a:p>
        </p:txBody>
      </p:sp>
      <p:sp>
        <p:nvSpPr>
          <p:cNvPr id="6" name="Foliennummernplatzhalter 5"/>
          <p:cNvSpPr>
            <a:spLocks noGrp="1"/>
          </p:cNvSpPr>
          <p:nvPr>
            <p:ph type="sldNum" sz="quarter" idx="12"/>
          </p:nvPr>
        </p:nvSpPr>
        <p:spPr/>
        <p:txBody>
          <a:bodyPr/>
          <a:lstStyle/>
          <a:p>
            <a:fld id="{512A4277-7E7A-4AAF-BFC7-47646BF5CD0C}" type="slidenum">
              <a:rPr lang="de-DE" smtClean="0"/>
              <a:t>12</a:t>
            </a:fld>
            <a:endParaRPr lang="de-DE"/>
          </a:p>
        </p:txBody>
      </p:sp>
      <p:sp>
        <p:nvSpPr>
          <p:cNvPr id="8"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74559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512A4277-7E7A-4AAF-BFC7-47646BF5CD0C}" type="slidenum">
              <a:rPr lang="de-DE" smtClean="0"/>
              <a:t>13</a:t>
            </a:fld>
            <a:endParaRPr lang="de-DE"/>
          </a:p>
        </p:txBody>
      </p:sp>
      <p:sp>
        <p:nvSpPr>
          <p:cNvPr id="4" name="Titel 3"/>
          <p:cNvSpPr>
            <a:spLocks noGrp="1"/>
          </p:cNvSpPr>
          <p:nvPr>
            <p:ph type="title"/>
          </p:nvPr>
        </p:nvSpPr>
        <p:spPr/>
        <p:txBody>
          <a:bodyPr/>
          <a:lstStyle/>
          <a:p>
            <a:r>
              <a:rPr lang="de-DE" dirty="0"/>
              <a:t>Einbindung Berufliche Orientierung</a:t>
            </a:r>
          </a:p>
        </p:txBody>
      </p:sp>
      <p:sp>
        <p:nvSpPr>
          <p:cNvPr id="2" name="Inhaltsplatzhalter 1"/>
          <p:cNvSpPr>
            <a:spLocks noGrp="1"/>
          </p:cNvSpPr>
          <p:nvPr>
            <p:ph idx="1"/>
          </p:nvPr>
        </p:nvSpPr>
        <p:spPr/>
        <p:txBody>
          <a:bodyPr/>
          <a:lstStyle/>
          <a:p>
            <a:r>
              <a:rPr lang="de-DE" dirty="0"/>
              <a:t>Bewerbungssituation in einer Fremdsprache</a:t>
            </a:r>
            <a:br>
              <a:rPr lang="de-DE" dirty="0"/>
            </a:br>
            <a:r>
              <a:rPr lang="de-DE" dirty="0"/>
              <a:t>(Lebenslauf, Bewerbungsgespräch)</a:t>
            </a:r>
          </a:p>
          <a:p>
            <a:r>
              <a:rPr lang="de-DE" dirty="0"/>
              <a:t>interkulturelle kommunikative Kompetenzen als berufliches Qualifizierungsmerkmal </a:t>
            </a:r>
          </a:p>
        </p:txBody>
      </p:sp>
      <p:sp>
        <p:nvSpPr>
          <p:cNvPr id="8"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844701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Gliederung</a:t>
            </a:r>
          </a:p>
        </p:txBody>
      </p:sp>
      <p:sp>
        <p:nvSpPr>
          <p:cNvPr id="3" name="Inhaltsplatzhalter 2"/>
          <p:cNvSpPr>
            <a:spLocks noGrp="1"/>
          </p:cNvSpPr>
          <p:nvPr>
            <p:ph idx="1"/>
          </p:nvPr>
        </p:nvSpPr>
        <p:spPr>
          <a:xfrm>
            <a:off x="457200" y="1700808"/>
            <a:ext cx="8229600" cy="4205064"/>
          </a:xfrm>
        </p:spPr>
        <p:txBody>
          <a:bodyPr/>
          <a:lstStyle/>
          <a:p>
            <a:pPr marL="514350" indent="-514350">
              <a:buFont typeface="+mj-lt"/>
              <a:buAutoNum type="arabicPeriod"/>
            </a:pPr>
            <a:r>
              <a:rPr lang="de-DE" dirty="0">
                <a:solidFill>
                  <a:schemeClr val="bg1">
                    <a:lumMod val="75000"/>
                  </a:schemeClr>
                </a:solidFill>
              </a:rPr>
              <a:t>Merkmale der neuen Kernlehrpläne</a:t>
            </a:r>
          </a:p>
          <a:p>
            <a:pPr marL="514350" indent="-514350">
              <a:buFont typeface="+mj-lt"/>
              <a:buAutoNum type="arabicPeriod"/>
            </a:pPr>
            <a:r>
              <a:rPr lang="de-DE" dirty="0">
                <a:solidFill>
                  <a:schemeClr val="bg1">
                    <a:lumMod val="75000"/>
                  </a:schemeClr>
                </a:solidFill>
              </a:rPr>
              <a:t>Übergreifende Aufgaben und Ziele</a:t>
            </a:r>
          </a:p>
          <a:p>
            <a:pPr marL="514350" indent="-514350">
              <a:buFont typeface="+mj-lt"/>
              <a:buAutoNum type="arabicPeriod"/>
            </a:pPr>
            <a:r>
              <a:rPr lang="de-DE" dirty="0"/>
              <a:t>Der Kernlehrplan Englisch im Detail</a:t>
            </a:r>
          </a:p>
          <a:p>
            <a:pPr marL="514350" indent="-514350">
              <a:buFont typeface="+mj-lt"/>
              <a:buAutoNum type="arabicPeriod"/>
            </a:pPr>
            <a:r>
              <a:rPr lang="de-DE" dirty="0">
                <a:solidFill>
                  <a:schemeClr val="bg1">
                    <a:lumMod val="75000"/>
                  </a:schemeClr>
                </a:solidFill>
              </a:rPr>
              <a:t>Schulinterne Lehrpläne</a:t>
            </a:r>
          </a:p>
          <a:p>
            <a:pPr marL="514350" indent="-514350">
              <a:buFont typeface="+mj-lt"/>
              <a:buAutoNum type="arabicPeriod"/>
            </a:pPr>
            <a:r>
              <a:rPr lang="de-DE" dirty="0">
                <a:solidFill>
                  <a:schemeClr val="bg1">
                    <a:lumMod val="75000"/>
                  </a:schemeClr>
                </a:solidFill>
              </a:rPr>
              <a:t>Fachliche Unterstützungsmaterialien</a:t>
            </a:r>
          </a:p>
          <a:p>
            <a:pPr marL="0" indent="0">
              <a:buNone/>
            </a:pP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14</a:t>
            </a:fld>
            <a:endParaRPr lang="de-DE"/>
          </a:p>
        </p:txBody>
      </p:sp>
    </p:spTree>
    <p:extLst>
      <p:ext uri="{BB962C8B-B14F-4D97-AF65-F5344CB8AC3E}">
        <p14:creationId xmlns:p14="http://schemas.microsoft.com/office/powerpoint/2010/main" val="3551843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Gliederung des Kernlehrplans</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291439315"/>
              </p:ext>
            </p:extLst>
          </p:nvPr>
        </p:nvGraphicFramePr>
        <p:xfrm>
          <a:off x="457200" y="1700215"/>
          <a:ext cx="8229600" cy="3631502"/>
        </p:xfrm>
        <a:graphic>
          <a:graphicData uri="http://schemas.openxmlformats.org/drawingml/2006/table">
            <a:tbl>
              <a:tblPr firstRow="1" bandRow="1">
                <a:tableStyleId>{5C22544A-7EE6-4342-B048-85BDC9FD1C3A}</a:tableStyleId>
              </a:tblPr>
              <a:tblGrid>
                <a:gridCol w="946448">
                  <a:extLst>
                    <a:ext uri="{9D8B030D-6E8A-4147-A177-3AD203B41FA5}">
                      <a16:colId xmlns:a16="http://schemas.microsoft.com/office/drawing/2014/main" val="3685688866"/>
                    </a:ext>
                  </a:extLst>
                </a:gridCol>
                <a:gridCol w="7283152">
                  <a:extLst>
                    <a:ext uri="{9D8B030D-6E8A-4147-A177-3AD203B41FA5}">
                      <a16:colId xmlns:a16="http://schemas.microsoft.com/office/drawing/2014/main" val="1399626370"/>
                    </a:ext>
                  </a:extLst>
                </a:gridCol>
              </a:tblGrid>
              <a:tr h="474631">
                <a:tc>
                  <a:txBody>
                    <a:bodyPr/>
                    <a:lstStyle/>
                    <a:p>
                      <a:pPr marL="0" marR="0" indent="0" algn="l"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600" b="1" dirty="0">
                          <a:latin typeface="Calibri" pitchFamily="2" charset="0"/>
                          <a:ea typeface="Arial" pitchFamily="2" charset="0"/>
                          <a:cs typeface="Arial" pitchFamily="2" charset="0"/>
                        </a:rPr>
                        <a:t>Kapitel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l"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600" b="1" dirty="0">
                          <a:latin typeface="Calibri" pitchFamily="2" charset="0"/>
                          <a:ea typeface="Arial" pitchFamily="2" charset="0"/>
                          <a:cs typeface="Arial" pitchFamily="2" charset="0"/>
                        </a:rPr>
                        <a:t>Gliederungspunkt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78328663"/>
                  </a:ext>
                </a:extLst>
              </a:tr>
              <a:tr h="322465">
                <a:tc>
                  <a:txBody>
                    <a:bodyPr/>
                    <a:lstStyle/>
                    <a:p>
                      <a:pPr marL="0" marR="0" indent="0" algn="ctr"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endParaRPr lang="de-DE" sz="1600" dirty="0">
                        <a:latin typeface="Calibri" pitchFamily="2" charset="0"/>
                        <a:ea typeface="Arial" pitchFamily="2" charset="0"/>
                        <a:cs typeface="Arial"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400" b="1" dirty="0">
                          <a:latin typeface="Calibri" pitchFamily="2" charset="0"/>
                          <a:ea typeface="Arial" pitchFamily="2" charset="0"/>
                          <a:cs typeface="Arial" pitchFamily="2" charset="0"/>
                        </a:rPr>
                        <a:t>Vorbemerkungen: Kernlehrpläne als kompetenzorientierte Unterrichtsvorgaben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0502036"/>
                  </a:ext>
                </a:extLst>
              </a:tr>
              <a:tr h="322465">
                <a:tc>
                  <a:txBody>
                    <a:bodyPr/>
                    <a:lstStyle/>
                    <a:p>
                      <a:pPr marL="0" marR="0" indent="0" algn="ctr"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600" dirty="0">
                          <a:latin typeface="Calibri" pitchFamily="2" charset="0"/>
                          <a:ea typeface="Arial" pitchFamily="2" charset="0"/>
                          <a:cs typeface="Arial" pitchFamily="2"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400" b="1" dirty="0">
                          <a:solidFill>
                            <a:srgbClr val="000000"/>
                          </a:solidFill>
                          <a:latin typeface="Calibri" pitchFamily="2" charset="0"/>
                          <a:ea typeface="Arial" pitchFamily="2" charset="0"/>
                          <a:cs typeface="Arial" pitchFamily="2" charset="0"/>
                        </a:rPr>
                        <a:t>Aufgaben und Ziele des Faches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1017580"/>
                  </a:ext>
                </a:extLst>
              </a:tr>
              <a:tr h="322465">
                <a:tc>
                  <a:txBody>
                    <a:bodyPr/>
                    <a:lstStyle/>
                    <a:p>
                      <a:pPr marL="0" marR="0" indent="0" algn="ctr"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600" dirty="0">
                          <a:latin typeface="+mn-lt"/>
                          <a:ea typeface="Arial" pitchFamily="2" charset="0"/>
                          <a:cs typeface="Arial" pitchFamily="2"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400" b="1" dirty="0">
                          <a:solidFill>
                            <a:srgbClr val="000000"/>
                          </a:solidFill>
                          <a:latin typeface="Calibri" pitchFamily="2" charset="0"/>
                          <a:ea typeface="Arial" pitchFamily="2" charset="0"/>
                          <a:cs typeface="Arial" pitchFamily="2" charset="0"/>
                        </a:rPr>
                        <a:t>Kompetenzbereiche, Kompetenzerwartungen und fachliche Konkretisierungen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335480"/>
                  </a:ext>
                </a:extLst>
              </a:tr>
              <a:tr h="322465">
                <a:tc>
                  <a:txBody>
                    <a:bodyPr/>
                    <a:lstStyle/>
                    <a:p>
                      <a:pPr marL="0" marR="0" indent="0" algn="ctr"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600" dirty="0">
                          <a:latin typeface="+mn-lt"/>
                          <a:ea typeface="Arial" pitchFamily="2" charset="0"/>
                          <a:cs typeface="Arial" pitchFamily="2"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lvl="1" indent="0" algn="l"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400" dirty="0">
                          <a:solidFill>
                            <a:srgbClr val="000000"/>
                          </a:solidFill>
                          <a:latin typeface="Calibri" pitchFamily="2" charset="0"/>
                          <a:ea typeface="Arial" pitchFamily="2" charset="0"/>
                          <a:cs typeface="Arial" pitchFamily="2" charset="0"/>
                        </a:rPr>
                        <a:t>Kompetenzbereiche des Faches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8672443"/>
                  </a:ext>
                </a:extLst>
              </a:tr>
              <a:tr h="322465">
                <a:tc>
                  <a:txBody>
                    <a:bodyPr/>
                    <a:lstStyle/>
                    <a:p>
                      <a:pPr marL="0" marR="0" indent="0" algn="ctr"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600" dirty="0">
                          <a:latin typeface="+mn-lt"/>
                          <a:ea typeface="Arial" pitchFamily="2" charset="0"/>
                          <a:cs typeface="Arial" pitchFamily="2" charset="0"/>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lvl="1" indent="0" algn="l"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400" dirty="0">
                          <a:solidFill>
                            <a:srgbClr val="000000"/>
                          </a:solidFill>
                          <a:latin typeface="Calibri" pitchFamily="2" charset="0"/>
                          <a:ea typeface="Arial" pitchFamily="2" charset="0"/>
                          <a:cs typeface="Arial" pitchFamily="2" charset="0"/>
                        </a:rPr>
                        <a:t>Kompetenzerwartungen bis zum Ende der Jahrgangsstufe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9710282"/>
                  </a:ext>
                </a:extLst>
              </a:tr>
              <a:tr h="322465">
                <a:tc>
                  <a:txBody>
                    <a:bodyPr/>
                    <a:lstStyle/>
                    <a:p>
                      <a:pPr marL="0" marR="0" indent="0" algn="ctr"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600" dirty="0">
                          <a:latin typeface="+mn-lt"/>
                          <a:ea typeface="Arial" pitchFamily="2" charset="0"/>
                          <a:cs typeface="Arial" pitchFamily="2" charset="0"/>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400" dirty="0">
                          <a:solidFill>
                            <a:srgbClr val="000000"/>
                          </a:solidFill>
                          <a:latin typeface="Calibri" pitchFamily="2" charset="0"/>
                          <a:ea typeface="Arial" pitchFamily="2" charset="0"/>
                          <a:cs typeface="Arial" pitchFamily="2" charset="0"/>
                        </a:rPr>
                        <a:t>Kompetenzerwartungen bis zum Ende der Sekundarstufe 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5567739"/>
                  </a:ext>
                </a:extLst>
              </a:tr>
              <a:tr h="322465">
                <a:tc>
                  <a:txBody>
                    <a:bodyPr/>
                    <a:lstStyle/>
                    <a:p>
                      <a:pPr marL="0" marR="0" indent="0" algn="ctr"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600" dirty="0">
                          <a:latin typeface="+mn-lt"/>
                          <a:ea typeface="Arial" pitchFamily="2" charset="0"/>
                          <a:cs typeface="Arial" pitchFamily="2" charset="0"/>
                        </a:rPr>
                        <a:t>2.3.1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lvl="1" indent="0" algn="l"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400" dirty="0">
                          <a:solidFill>
                            <a:srgbClr val="000000"/>
                          </a:solidFill>
                          <a:latin typeface="Calibri" pitchFamily="2" charset="0"/>
                          <a:ea typeface="Arial" pitchFamily="2" charset="0"/>
                          <a:cs typeface="Arial" pitchFamily="2" charset="0"/>
                        </a:rPr>
                        <a:t>Kompetenzerwartungen bis zum Ende der Jahrgangsstufe 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6853298"/>
                  </a:ext>
                </a:extLst>
              </a:tr>
              <a:tr h="322465">
                <a:tc>
                  <a:txBody>
                    <a:bodyPr/>
                    <a:lstStyle/>
                    <a:p>
                      <a:pPr marL="0" marR="0" indent="0" algn="ctr"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600" dirty="0">
                          <a:latin typeface="+mn-lt"/>
                          <a:ea typeface="Arial" pitchFamily="2" charset="0"/>
                          <a:cs typeface="Arial" pitchFamily="2" charset="0"/>
                        </a:rPr>
                        <a:t>2.3.2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400" dirty="0">
                          <a:solidFill>
                            <a:srgbClr val="000000"/>
                          </a:solidFill>
                          <a:latin typeface="Calibri" pitchFamily="2" charset="0"/>
                          <a:ea typeface="Arial" pitchFamily="2" charset="0"/>
                          <a:cs typeface="Arial" pitchFamily="2" charset="0"/>
                        </a:rPr>
                        <a:t>Kompetenzerwartungen bis zum Ende der Jahrgangsstufe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6019956"/>
                  </a:ext>
                </a:extLst>
              </a:tr>
              <a:tr h="474631">
                <a:tc>
                  <a:txBody>
                    <a:bodyPr/>
                    <a:lstStyle/>
                    <a:p>
                      <a:pPr marL="0" marR="0" indent="0" algn="ctr" defTabSz="914400" rtl="0" eaLnBrk="1" latinLnBrk="0" hangingPunct="1">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600" b="0" i="0" u="none" strike="noStrike" kern="1" spc="0" baseline="0" dirty="0">
                          <a:solidFill>
                            <a:schemeClr val="tx1"/>
                          </a:solidFill>
                          <a:effectLst/>
                          <a:latin typeface="+mn-lt"/>
                          <a:ea typeface="Arial" pitchFamily="2" charset="0"/>
                          <a:cs typeface="Arial" pitchFamily="2"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latinLnBrk="0" hangingPunct="1">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400" b="1" i="0" u="none" strike="noStrike" kern="1" spc="0" baseline="0" dirty="0">
                          <a:solidFill>
                            <a:srgbClr val="000000"/>
                          </a:solidFill>
                          <a:effectLst/>
                          <a:latin typeface="Calibri" pitchFamily="2" charset="0"/>
                          <a:ea typeface="Arial" pitchFamily="2" charset="0"/>
                          <a:cs typeface="Arial" pitchFamily="2" charset="0"/>
                        </a:rPr>
                        <a:t>Lernerfolgsüberprüfung und Leistungsbewertung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4758784"/>
                  </a:ext>
                </a:extLst>
              </a:tr>
            </a:tbl>
          </a:graphicData>
        </a:graphic>
      </p:graphicFrame>
      <p:sp>
        <p:nvSpPr>
          <p:cNvPr id="6" name="Foliennummernplatzhalter 5"/>
          <p:cNvSpPr>
            <a:spLocks noGrp="1"/>
          </p:cNvSpPr>
          <p:nvPr>
            <p:ph type="sldNum" sz="quarter" idx="12"/>
          </p:nvPr>
        </p:nvSpPr>
        <p:spPr/>
        <p:txBody>
          <a:bodyPr/>
          <a:lstStyle/>
          <a:p>
            <a:fld id="{512A4277-7E7A-4AAF-BFC7-47646BF5CD0C}" type="slidenum">
              <a:rPr lang="de-DE" smtClean="0"/>
              <a:t>15</a:t>
            </a:fld>
            <a:endParaRPr lang="de-DE"/>
          </a:p>
        </p:txBody>
      </p:sp>
      <p:sp>
        <p:nvSpPr>
          <p:cNvPr id="8"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4080610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wichtigsten Kontinuitäten</a:t>
            </a:r>
          </a:p>
        </p:txBody>
      </p:sp>
      <p:sp>
        <p:nvSpPr>
          <p:cNvPr id="6" name="Foliennummernplatzhalter 5"/>
          <p:cNvSpPr>
            <a:spLocks noGrp="1"/>
          </p:cNvSpPr>
          <p:nvPr>
            <p:ph type="sldNum" sz="quarter" idx="12"/>
          </p:nvPr>
        </p:nvSpPr>
        <p:spPr/>
        <p:txBody>
          <a:bodyPr/>
          <a:lstStyle/>
          <a:p>
            <a:fld id="{512A4277-7E7A-4AAF-BFC7-47646BF5CD0C}" type="slidenum">
              <a:rPr lang="de-DE" smtClean="0"/>
              <a:t>16</a:t>
            </a:fld>
            <a:endParaRPr lang="de-DE"/>
          </a:p>
        </p:txBody>
      </p:sp>
      <p:sp>
        <p:nvSpPr>
          <p:cNvPr id="3" name="Inhaltsplatzhalter 2"/>
          <p:cNvSpPr>
            <a:spLocks noGrp="1"/>
          </p:cNvSpPr>
          <p:nvPr>
            <p:ph idx="1"/>
          </p:nvPr>
        </p:nvSpPr>
        <p:spPr/>
        <p:txBody>
          <a:bodyPr>
            <a:normAutofit fontScale="85000" lnSpcReduction="20000"/>
          </a:bodyPr>
          <a:lstStyle/>
          <a:p>
            <a:pPr>
              <a:lnSpc>
                <a:spcPct val="90000"/>
              </a:lnSpc>
              <a:spcBef>
                <a:spcPts val="0"/>
              </a:spcBef>
              <a:spcAft>
                <a:spcPts val="600"/>
              </a:spcAft>
              <a:buFont typeface="Arial" pitchFamily="2" charset="0"/>
              <a:buChar char="•"/>
              <a:defRPr lang="de-DE" sz="2800" b="0" i="0" u="none" strike="noStrike" kern="1" spc="0" baseline="0">
                <a:solidFill>
                  <a:schemeClr val="tx1"/>
                </a:solidFill>
                <a:latin typeface="Calibri" pitchFamily="2" charset="0"/>
                <a:ea typeface="Calibri" pitchFamily="2" charset="0"/>
                <a:cs typeface="Calibri" pitchFamily="2" charset="0"/>
              </a:defRPr>
            </a:pPr>
            <a:r>
              <a:rPr lang="de-DE" dirty="0"/>
              <a:t>interkulturelle Handlungsfähigkeit als übergreifendes Ziel</a:t>
            </a:r>
          </a:p>
          <a:p>
            <a:pPr>
              <a:lnSpc>
                <a:spcPct val="90000"/>
              </a:lnSpc>
              <a:spcBef>
                <a:spcPts val="0"/>
              </a:spcBef>
              <a:spcAft>
                <a:spcPts val="600"/>
              </a:spcAft>
              <a:buFont typeface="Arial" pitchFamily="2" charset="0"/>
              <a:buChar char="•"/>
              <a:defRPr lang="de-DE" sz="2800" b="0" i="0" u="none" strike="noStrike" kern="1" spc="0" baseline="0">
                <a:solidFill>
                  <a:schemeClr val="tx1"/>
                </a:solidFill>
                <a:latin typeface="Calibri" pitchFamily="2" charset="0"/>
                <a:ea typeface="Calibri" pitchFamily="2" charset="0"/>
                <a:cs typeface="Calibri" pitchFamily="2" charset="0"/>
              </a:defRPr>
            </a:pPr>
            <a:r>
              <a:rPr lang="de-DE" dirty="0"/>
              <a:t>Fokus auf Spracherwerbsphase</a:t>
            </a:r>
          </a:p>
          <a:p>
            <a:pPr>
              <a:lnSpc>
                <a:spcPct val="90000"/>
              </a:lnSpc>
              <a:spcBef>
                <a:spcPts val="0"/>
              </a:spcBef>
              <a:spcAft>
                <a:spcPts val="600"/>
              </a:spcAft>
              <a:buFont typeface="Arial" pitchFamily="2" charset="0"/>
              <a:buChar char="•"/>
              <a:defRPr lang="de-DE" sz="2800" b="0" i="0" u="none" strike="noStrike" kern="1" spc="0" baseline="0">
                <a:solidFill>
                  <a:schemeClr val="tx1"/>
                </a:solidFill>
                <a:latin typeface="Calibri" pitchFamily="2" charset="0"/>
                <a:ea typeface="Calibri" pitchFamily="2" charset="0"/>
                <a:cs typeface="Calibri" pitchFamily="2" charset="0"/>
              </a:defRPr>
            </a:pPr>
            <a:r>
              <a:rPr lang="de-DE" dirty="0"/>
              <a:t>Ausweis von Deskriptoren und Indikatoren zur Kompetenzbeschreibung</a:t>
            </a:r>
          </a:p>
          <a:p>
            <a:pPr>
              <a:lnSpc>
                <a:spcPct val="90000"/>
              </a:lnSpc>
              <a:spcBef>
                <a:spcPts val="0"/>
              </a:spcBef>
              <a:spcAft>
                <a:spcPts val="600"/>
              </a:spcAft>
              <a:buFont typeface="Arial" pitchFamily="2" charset="0"/>
              <a:buChar char="•"/>
              <a:defRPr lang="de-DE" sz="2800" b="0" i="0" u="none" strike="noStrike" kern="1" spc="0" baseline="0">
                <a:solidFill>
                  <a:schemeClr val="tx1"/>
                </a:solidFill>
                <a:latin typeface="Calibri" pitchFamily="2" charset="0"/>
                <a:ea typeface="Calibri" pitchFamily="2" charset="0"/>
                <a:cs typeface="Calibri" pitchFamily="2" charset="0"/>
              </a:defRPr>
            </a:pPr>
            <a:r>
              <a:rPr lang="de-DE" dirty="0"/>
              <a:t>Beibehalten der „Doppeljahrgangsstufen</a:t>
            </a:r>
            <a:r>
              <a:rPr lang="de-DE"/>
              <a:t>“ </a:t>
            </a:r>
            <a:endParaRPr lang="de-DE" dirty="0"/>
          </a:p>
          <a:p>
            <a:pPr marL="0" indent="0">
              <a:lnSpc>
                <a:spcPct val="90000"/>
              </a:lnSpc>
              <a:spcBef>
                <a:spcPts val="0"/>
              </a:spcBef>
              <a:spcAft>
                <a:spcPts val="600"/>
              </a:spcAft>
              <a:buNone/>
              <a:defRPr lang="de-DE" sz="2800" b="0" i="0" u="none" strike="noStrike" kern="1" spc="0" baseline="0">
                <a:solidFill>
                  <a:schemeClr val="tx1"/>
                </a:solidFill>
                <a:latin typeface="Calibri" pitchFamily="2" charset="0"/>
                <a:ea typeface="Calibri" pitchFamily="2" charset="0"/>
                <a:cs typeface="Calibri" pitchFamily="2" charset="0"/>
              </a:defRPr>
            </a:pPr>
            <a:endParaRPr lang="de-DE" dirty="0"/>
          </a:p>
          <a:p>
            <a:pPr>
              <a:lnSpc>
                <a:spcPct val="90000"/>
              </a:lnSpc>
              <a:spcBef>
                <a:spcPts val="0"/>
              </a:spcBef>
              <a:spcAft>
                <a:spcPts val="600"/>
              </a:spcAft>
              <a:buFont typeface="Arial" pitchFamily="2" charset="0"/>
              <a:buChar char="•"/>
              <a:defRPr lang="de-DE" sz="2800" b="0" i="0" u="none" strike="noStrike" kern="1" spc="0" baseline="0">
                <a:solidFill>
                  <a:schemeClr val="tx1"/>
                </a:solidFill>
                <a:latin typeface="Calibri" pitchFamily="2" charset="0"/>
                <a:ea typeface="Calibri" pitchFamily="2" charset="0"/>
                <a:cs typeface="Calibri" pitchFamily="2" charset="0"/>
              </a:defRPr>
            </a:pPr>
            <a:r>
              <a:rPr lang="de-DE" dirty="0"/>
              <a:t>Ausweis der </a:t>
            </a:r>
            <a:r>
              <a:rPr lang="de-DE" dirty="0" err="1"/>
              <a:t>GeR</a:t>
            </a:r>
            <a:r>
              <a:rPr lang="de-DE" dirty="0"/>
              <a:t>-Niveaus:</a:t>
            </a:r>
          </a:p>
          <a:p>
            <a:pPr marL="0" indent="0">
              <a:lnSpc>
                <a:spcPct val="90000"/>
              </a:lnSpc>
              <a:spcBef>
                <a:spcPts val="0"/>
              </a:spcBef>
              <a:spcAft>
                <a:spcPts val="600"/>
              </a:spcAft>
              <a:buNone/>
              <a:defRPr lang="de-DE" sz="2800" b="0" i="0" u="none" strike="noStrike" kern="1" spc="0" baseline="0">
                <a:solidFill>
                  <a:schemeClr val="tx1"/>
                </a:solidFill>
                <a:latin typeface="Calibri" pitchFamily="2" charset="0"/>
                <a:ea typeface="Calibri" pitchFamily="2" charset="0"/>
                <a:cs typeface="Calibri" pitchFamily="2" charset="0"/>
              </a:defRPr>
            </a:pPr>
            <a:r>
              <a:rPr lang="de-DE" dirty="0"/>
              <a:t>    - Englisch</a:t>
            </a:r>
            <a:r>
              <a:rPr lang="de-DE" dirty="0">
                <a:solidFill>
                  <a:srgbClr val="FF0000"/>
                </a:solidFill>
              </a:rPr>
              <a:t> </a:t>
            </a:r>
            <a:r>
              <a:rPr lang="de-DE" dirty="0"/>
              <a:t>am Ende der Jg.10: </a:t>
            </a:r>
          </a:p>
          <a:p>
            <a:pPr marL="0" indent="0">
              <a:lnSpc>
                <a:spcPct val="90000"/>
              </a:lnSpc>
              <a:spcBef>
                <a:spcPts val="0"/>
              </a:spcBef>
              <a:spcAft>
                <a:spcPts val="600"/>
              </a:spcAft>
              <a:buNone/>
              <a:defRPr lang="de-DE" sz="2800" b="0" i="0" u="none" strike="noStrike" kern="1" spc="0" baseline="0">
                <a:solidFill>
                  <a:schemeClr val="tx1"/>
                </a:solidFill>
                <a:latin typeface="Calibri" pitchFamily="2" charset="0"/>
                <a:ea typeface="Calibri" pitchFamily="2" charset="0"/>
                <a:cs typeface="Calibri" pitchFamily="2" charset="0"/>
              </a:defRPr>
            </a:pPr>
            <a:r>
              <a:rPr lang="de-DE" dirty="0"/>
              <a:t>      im E-Kurs: B1;  im G-Kurs: A2 mit Anteilen von B1                                                                	</a:t>
            </a:r>
          </a:p>
          <a:p>
            <a:pPr marL="0" indent="0">
              <a:lnSpc>
                <a:spcPct val="90000"/>
              </a:lnSpc>
              <a:spcBef>
                <a:spcPts val="0"/>
              </a:spcBef>
              <a:spcAft>
                <a:spcPts val="600"/>
              </a:spcAft>
              <a:buNone/>
              <a:defRPr lang="de-DE" sz="2800" b="0" i="0" u="none" strike="noStrike" kern="1" spc="0" baseline="0">
                <a:solidFill>
                  <a:schemeClr val="tx1"/>
                </a:solidFill>
                <a:latin typeface="Calibri" pitchFamily="2" charset="0"/>
                <a:ea typeface="Calibri" pitchFamily="2" charset="0"/>
                <a:cs typeface="Calibri" pitchFamily="2" charset="0"/>
              </a:defRPr>
            </a:pPr>
            <a:r>
              <a:rPr lang="de-DE" dirty="0"/>
              <a:t>    </a:t>
            </a:r>
            <a:br>
              <a:rPr lang="de-DE" dirty="0"/>
            </a:br>
            <a:endParaRPr lang="de-DE" strike="sngStrike" dirty="0"/>
          </a:p>
          <a:p>
            <a:endParaRPr lang="de-DE" dirty="0"/>
          </a:p>
        </p:txBody>
      </p:sp>
      <p:sp>
        <p:nvSpPr>
          <p:cNvPr id="8"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3635345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wichtigsten Neuerungen (1)</a:t>
            </a:r>
          </a:p>
        </p:txBody>
      </p:sp>
      <p:sp>
        <p:nvSpPr>
          <p:cNvPr id="6" name="Foliennummernplatzhalter 5"/>
          <p:cNvSpPr>
            <a:spLocks noGrp="1"/>
          </p:cNvSpPr>
          <p:nvPr>
            <p:ph type="sldNum" sz="quarter" idx="12"/>
          </p:nvPr>
        </p:nvSpPr>
        <p:spPr/>
        <p:txBody>
          <a:bodyPr/>
          <a:lstStyle/>
          <a:p>
            <a:fld id="{512A4277-7E7A-4AAF-BFC7-47646BF5CD0C}" type="slidenum">
              <a:rPr lang="de-DE" smtClean="0"/>
              <a:t>17</a:t>
            </a:fld>
            <a:endParaRPr lang="de-DE"/>
          </a:p>
        </p:txBody>
      </p:sp>
      <p:sp>
        <p:nvSpPr>
          <p:cNvPr id="3" name="Inhaltsplatzhalter 2"/>
          <p:cNvSpPr>
            <a:spLocks noGrp="1"/>
          </p:cNvSpPr>
          <p:nvPr>
            <p:ph idx="1"/>
          </p:nvPr>
        </p:nvSpPr>
        <p:spPr/>
        <p:txBody>
          <a:bodyPr>
            <a:normAutofit/>
          </a:bodyPr>
          <a:lstStyle/>
          <a:p>
            <a:pPr marL="0" indent="0">
              <a:lnSpc>
                <a:spcPct val="90000"/>
              </a:lnSpc>
              <a:spcBef>
                <a:spcPts val="0"/>
              </a:spcBef>
              <a:buNone/>
              <a:defRPr lang="de-DE" sz="2800" b="0" i="0" u="none" strike="noStrike" kern="1" spc="0" baseline="0">
                <a:solidFill>
                  <a:schemeClr val="tx1"/>
                </a:solidFill>
                <a:latin typeface="Calibri" pitchFamily="2" charset="0"/>
                <a:ea typeface="Calibri" pitchFamily="2" charset="0"/>
                <a:cs typeface="Calibri" pitchFamily="2" charset="0"/>
              </a:defRPr>
            </a:pPr>
            <a:r>
              <a:rPr lang="de-DE" dirty="0"/>
              <a:t>Übernahme des Kompetenzmodells aus dem Kernlehrplan Sek I für das Gymnasium (2019)</a:t>
            </a:r>
          </a:p>
          <a:p>
            <a:pPr lvl="1">
              <a:lnSpc>
                <a:spcPct val="90000"/>
              </a:lnSpc>
              <a:spcBef>
                <a:spcPts val="600"/>
              </a:spcBef>
              <a:buFont typeface="Symbol" panose="05050102010706020507" pitchFamily="18" charset="2"/>
              <a:buChar char="-"/>
              <a:defRPr lang="de-DE" sz="2800" b="0" i="0" u="none" strike="noStrike" kern="1" spc="0" baseline="0">
                <a:solidFill>
                  <a:schemeClr val="tx1"/>
                </a:solidFill>
                <a:latin typeface="Calibri" pitchFamily="2" charset="0"/>
                <a:ea typeface="Calibri" pitchFamily="2" charset="0"/>
                <a:cs typeface="Calibri" pitchFamily="2" charset="0"/>
              </a:defRPr>
            </a:pPr>
            <a:r>
              <a:rPr lang="de-DE" sz="2400" dirty="0"/>
              <a:t>Kompetenzmodell ist Grundlage der (Kern-)</a:t>
            </a:r>
            <a:br>
              <a:rPr lang="de-DE" sz="2400" dirty="0"/>
            </a:br>
            <a:r>
              <a:rPr lang="de-DE" sz="2400" dirty="0"/>
              <a:t>Lehrpläne aller modernen Fremdsprachen in allen allgemeinbildenden Schulformen </a:t>
            </a:r>
            <a:r>
              <a:rPr lang="de-DE" sz="2400" strike="sngStrike" dirty="0"/>
              <a:t> </a:t>
            </a:r>
          </a:p>
          <a:p>
            <a:pPr lvl="1">
              <a:lnSpc>
                <a:spcPct val="90000"/>
              </a:lnSpc>
              <a:spcBef>
                <a:spcPts val="600"/>
              </a:spcBef>
              <a:buFont typeface="Symbol" panose="05050102010706020507" pitchFamily="18" charset="2"/>
              <a:buChar char="-"/>
              <a:defRPr lang="de-DE" sz="2800" b="0" i="0" u="none" strike="noStrike" kern="1" spc="0" baseline="0">
                <a:solidFill>
                  <a:schemeClr val="tx1"/>
                </a:solidFill>
                <a:latin typeface="Calibri" pitchFamily="2" charset="0"/>
                <a:ea typeface="Calibri" pitchFamily="2" charset="0"/>
                <a:cs typeface="Calibri" pitchFamily="2" charset="0"/>
              </a:defRPr>
            </a:pPr>
            <a:r>
              <a:rPr lang="de-DE" sz="2400" kern="1" dirty="0">
                <a:latin typeface="Calibri" pitchFamily="2" charset="0"/>
                <a:ea typeface="Calibri" pitchFamily="2" charset="0"/>
                <a:cs typeface="Calibri" pitchFamily="2" charset="0"/>
              </a:rPr>
              <a:t>damit: Anpassung der Anordnung der Kompetenzbereiche </a:t>
            </a:r>
          </a:p>
          <a:p>
            <a:pPr lvl="1">
              <a:lnSpc>
                <a:spcPct val="90000"/>
              </a:lnSpc>
              <a:spcBef>
                <a:spcPts val="600"/>
              </a:spcBef>
              <a:buFont typeface="Symbol" panose="05050102010706020507" pitchFamily="18" charset="2"/>
              <a:buChar char="-"/>
              <a:defRPr lang="de-DE" sz="2800" b="0" i="0" u="none" strike="noStrike" kern="1" spc="0" baseline="0">
                <a:solidFill>
                  <a:schemeClr val="tx1"/>
                </a:solidFill>
                <a:latin typeface="Calibri" pitchFamily="2" charset="0"/>
                <a:ea typeface="Calibri" pitchFamily="2" charset="0"/>
                <a:cs typeface="Calibri" pitchFamily="2" charset="0"/>
              </a:defRPr>
            </a:pPr>
            <a:r>
              <a:rPr lang="de-DE" sz="2400" kern="1" dirty="0">
                <a:latin typeface="Calibri" pitchFamily="2" charset="0"/>
                <a:ea typeface="Calibri" pitchFamily="2" charset="0"/>
                <a:cs typeface="Calibri" pitchFamily="2" charset="0"/>
              </a:rPr>
              <a:t>Einführung/Aufwertung von Text- und Medienkompetenz, Sprachlernkompetenz und Sprachbewusstheit</a:t>
            </a:r>
          </a:p>
        </p:txBody>
      </p:sp>
      <p:sp>
        <p:nvSpPr>
          <p:cNvPr id="8"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1331727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Im Fokus: neue Kompetenzbereiche </a:t>
            </a:r>
          </a:p>
        </p:txBody>
      </p:sp>
      <p:sp>
        <p:nvSpPr>
          <p:cNvPr id="6" name="Foliennummernplatzhalter 5"/>
          <p:cNvSpPr>
            <a:spLocks noGrp="1"/>
          </p:cNvSpPr>
          <p:nvPr>
            <p:ph type="sldNum" sz="quarter" idx="12"/>
          </p:nvPr>
        </p:nvSpPr>
        <p:spPr/>
        <p:txBody>
          <a:bodyPr/>
          <a:lstStyle/>
          <a:p>
            <a:fld id="{512A4277-7E7A-4AAF-BFC7-47646BF5CD0C}" type="slidenum">
              <a:rPr lang="de-DE" smtClean="0"/>
              <a:t>18</a:t>
            </a:fld>
            <a:endParaRPr lang="de-DE"/>
          </a:p>
        </p:txBody>
      </p:sp>
      <p:sp>
        <p:nvSpPr>
          <p:cNvPr id="3" name="Inhaltsplatzhalter 2"/>
          <p:cNvSpPr>
            <a:spLocks noGrp="1"/>
          </p:cNvSpPr>
          <p:nvPr>
            <p:ph idx="1"/>
          </p:nvPr>
        </p:nvSpPr>
        <p:spPr/>
        <p:txBody>
          <a:bodyPr>
            <a:normAutofit/>
          </a:bodyPr>
          <a:lstStyle/>
          <a:p>
            <a:pPr marL="0" indent="0">
              <a:lnSpc>
                <a:spcPct val="110000"/>
              </a:lnSpc>
              <a:spcBef>
                <a:spcPts val="0"/>
              </a:spcBef>
              <a:buNone/>
              <a:defRPr lang="de-DE" sz="2800" b="0" i="0" u="none" strike="noStrike" kern="1" spc="0" baseline="0">
                <a:solidFill>
                  <a:schemeClr val="tx1"/>
                </a:solidFill>
                <a:latin typeface="Calibri" pitchFamily="2" charset="0"/>
                <a:ea typeface="Calibri" pitchFamily="2" charset="0"/>
                <a:cs typeface="Calibri" pitchFamily="2" charset="0"/>
              </a:defRPr>
            </a:pPr>
            <a:r>
              <a:rPr lang="de-DE" kern="1" dirty="0">
                <a:latin typeface="Calibri" pitchFamily="2" charset="0"/>
                <a:ea typeface="Calibri" pitchFamily="2" charset="0"/>
                <a:cs typeface="Calibri" pitchFamily="2" charset="0"/>
              </a:rPr>
              <a:t>1. Text- und Medienkompetenz</a:t>
            </a:r>
          </a:p>
          <a:p>
            <a:pPr marL="457200" lvl="1" indent="0">
              <a:lnSpc>
                <a:spcPct val="110000"/>
              </a:lnSpc>
              <a:spcBef>
                <a:spcPts val="600"/>
              </a:spcBef>
              <a:buNone/>
              <a:defRPr lang="de-DE" sz="2800" b="0" i="0" u="none" strike="noStrike" kern="1" spc="0" baseline="0">
                <a:solidFill>
                  <a:schemeClr val="tx1"/>
                </a:solidFill>
                <a:latin typeface="Calibri" pitchFamily="2" charset="0"/>
                <a:ea typeface="Calibri" pitchFamily="2" charset="0"/>
                <a:cs typeface="Calibri" pitchFamily="2" charset="0"/>
              </a:defRPr>
            </a:pPr>
            <a:r>
              <a:rPr lang="de-DE" sz="2400" dirty="0"/>
              <a:t>umfasst die Fähigkeit, Texte selbstständig, zielbezogen sowie in ihren historischen, sozialen und kulturellen Dimensionen in den jeweiligen medialen Darstellungsformen zu verstehen und zu deuten […]. Dies schließt auch die Fähigkeit ein, die gewonnenen Erkenntnisse im Hinblick auf Textgestaltung, Textsortenmerkmale und Techniken der Texterstellung für die eigene Produktion von Texten zu nutzen. (vgl. KLP Kap. 2.1)</a:t>
            </a:r>
            <a:endParaRPr lang="de-DE" sz="2400" strike="sngStrike" dirty="0"/>
          </a:p>
        </p:txBody>
      </p:sp>
      <p:sp>
        <p:nvSpPr>
          <p:cNvPr id="8"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3783829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Im Fokus: neue Kompetenzbereiche </a:t>
            </a:r>
          </a:p>
        </p:txBody>
      </p:sp>
      <p:sp>
        <p:nvSpPr>
          <p:cNvPr id="6" name="Foliennummernplatzhalter 5"/>
          <p:cNvSpPr>
            <a:spLocks noGrp="1"/>
          </p:cNvSpPr>
          <p:nvPr>
            <p:ph type="sldNum" sz="quarter" idx="12"/>
          </p:nvPr>
        </p:nvSpPr>
        <p:spPr/>
        <p:txBody>
          <a:bodyPr/>
          <a:lstStyle/>
          <a:p>
            <a:fld id="{512A4277-7E7A-4AAF-BFC7-47646BF5CD0C}" type="slidenum">
              <a:rPr lang="de-DE" smtClean="0"/>
              <a:t>19</a:t>
            </a:fld>
            <a:endParaRPr lang="de-DE"/>
          </a:p>
        </p:txBody>
      </p:sp>
      <p:sp>
        <p:nvSpPr>
          <p:cNvPr id="3" name="Inhaltsplatzhalter 2"/>
          <p:cNvSpPr>
            <a:spLocks noGrp="1"/>
          </p:cNvSpPr>
          <p:nvPr>
            <p:ph idx="1"/>
          </p:nvPr>
        </p:nvSpPr>
        <p:spPr/>
        <p:txBody>
          <a:bodyPr>
            <a:normAutofit lnSpcReduction="10000"/>
          </a:bodyPr>
          <a:lstStyle/>
          <a:p>
            <a:pPr marL="0" indent="0">
              <a:spcBef>
                <a:spcPts val="0"/>
              </a:spcBef>
              <a:buNone/>
              <a:defRPr lang="de-DE" sz="2800" b="0" i="0" u="none" strike="noStrike" kern="1" spc="0" baseline="0">
                <a:solidFill>
                  <a:schemeClr val="tx1"/>
                </a:solidFill>
                <a:latin typeface="Calibri" pitchFamily="2" charset="0"/>
                <a:ea typeface="Calibri" pitchFamily="2" charset="0"/>
                <a:cs typeface="Calibri" pitchFamily="2" charset="0"/>
              </a:defRPr>
            </a:pPr>
            <a:r>
              <a:rPr lang="de-DE" kern="1" dirty="0">
                <a:latin typeface="Calibri" pitchFamily="2" charset="0"/>
                <a:ea typeface="Calibri" pitchFamily="2" charset="0"/>
                <a:cs typeface="Calibri" pitchFamily="2" charset="0"/>
              </a:rPr>
              <a:t>2. Sprachlernkompetenz</a:t>
            </a:r>
          </a:p>
          <a:p>
            <a:pPr marL="0" lvl="0" indent="0" algn="just" fontAlgn="base">
              <a:spcBef>
                <a:spcPct val="0"/>
              </a:spcBef>
              <a:spcAft>
                <a:spcPct val="0"/>
              </a:spcAft>
              <a:buNone/>
              <a:defRPr/>
            </a:pPr>
            <a:r>
              <a:rPr lang="de-DE" altLang="de-DE" sz="2000" dirty="0">
                <a:latin typeface="Calibri" panose="020F0502020204030204" pitchFamily="34" charset="0"/>
                <a:ea typeface="Times New Roman" pitchFamily="18" charset="0"/>
                <a:cs typeface="Calibri" panose="020F0502020204030204" pitchFamily="34" charset="0"/>
              </a:rPr>
              <a:t>umfasst die Fähigkeiten,</a:t>
            </a:r>
          </a:p>
          <a:p>
            <a:pPr fontAlgn="base">
              <a:lnSpc>
                <a:spcPct val="150000"/>
              </a:lnSpc>
              <a:spcBef>
                <a:spcPct val="0"/>
              </a:spcBef>
              <a:spcAft>
                <a:spcPct val="0"/>
              </a:spcAft>
              <a:defRPr/>
            </a:pPr>
            <a:r>
              <a:rPr lang="de-DE" altLang="de-DE" sz="1900" dirty="0">
                <a:latin typeface="Calibri" panose="020F0502020204030204" pitchFamily="34" charset="0"/>
                <a:ea typeface="Times New Roman" pitchFamily="18" charset="0"/>
                <a:cs typeface="Calibri" panose="020F0502020204030204" pitchFamily="34" charset="0"/>
              </a:rPr>
              <a:t>das eigene </a:t>
            </a:r>
            <a:r>
              <a:rPr lang="de-DE" altLang="de-DE" sz="1900" b="1" dirty="0">
                <a:latin typeface="Calibri" panose="020F0502020204030204" pitchFamily="34" charset="0"/>
                <a:ea typeface="Times New Roman" pitchFamily="18" charset="0"/>
                <a:cs typeface="Calibri" panose="020F0502020204030204" pitchFamily="34" charset="0"/>
              </a:rPr>
              <a:t>Sprachenlernen</a:t>
            </a:r>
            <a:r>
              <a:rPr lang="de-DE" altLang="de-DE" sz="1900" dirty="0">
                <a:latin typeface="Calibri" panose="020F0502020204030204" pitchFamily="34" charset="0"/>
                <a:ea typeface="Times New Roman" pitchFamily="18" charset="0"/>
                <a:cs typeface="Calibri" panose="020F0502020204030204" pitchFamily="34" charset="0"/>
              </a:rPr>
              <a:t> selbstständig zu </a:t>
            </a:r>
            <a:r>
              <a:rPr lang="de-DE" altLang="de-DE" sz="1900" b="1" dirty="0">
                <a:latin typeface="Calibri" panose="020F0502020204030204" pitchFamily="34" charset="0"/>
                <a:ea typeface="Times New Roman" pitchFamily="18" charset="0"/>
                <a:cs typeface="Calibri" panose="020F0502020204030204" pitchFamily="34" charset="0"/>
              </a:rPr>
              <a:t>evaluieren</a:t>
            </a:r>
            <a:r>
              <a:rPr lang="de-DE" altLang="de-DE" sz="1900" dirty="0">
                <a:latin typeface="Calibri" panose="020F0502020204030204" pitchFamily="34" charset="0"/>
                <a:ea typeface="Times New Roman" pitchFamily="18" charset="0"/>
                <a:cs typeface="Calibri" panose="020F0502020204030204" pitchFamily="34" charset="0"/>
              </a:rPr>
              <a:t>,</a:t>
            </a:r>
          </a:p>
          <a:p>
            <a:pPr fontAlgn="base">
              <a:lnSpc>
                <a:spcPct val="150000"/>
              </a:lnSpc>
              <a:spcBef>
                <a:spcPct val="0"/>
              </a:spcBef>
              <a:spcAft>
                <a:spcPct val="0"/>
              </a:spcAft>
              <a:defRPr/>
            </a:pPr>
            <a:r>
              <a:rPr lang="de-DE" altLang="de-DE" sz="1900" dirty="0">
                <a:latin typeface="Calibri" panose="020F0502020204030204" pitchFamily="34" charset="0"/>
                <a:ea typeface="Times New Roman" pitchFamily="18" charset="0"/>
                <a:cs typeface="Calibri" panose="020F0502020204030204" pitchFamily="34" charset="0"/>
              </a:rPr>
              <a:t>es bewusst zu </a:t>
            </a:r>
            <a:r>
              <a:rPr lang="de-DE" altLang="de-DE" sz="1900" b="1" dirty="0">
                <a:latin typeface="Calibri" panose="020F0502020204030204" pitchFamily="34" charset="0"/>
                <a:ea typeface="Times New Roman" pitchFamily="18" charset="0"/>
                <a:cs typeface="Calibri" panose="020F0502020204030204" pitchFamily="34" charset="0"/>
              </a:rPr>
              <a:t>gestalten</a:t>
            </a:r>
            <a:r>
              <a:rPr lang="de-DE" altLang="de-DE" sz="1900" dirty="0">
                <a:latin typeface="Calibri" panose="020F0502020204030204" pitchFamily="34" charset="0"/>
                <a:ea typeface="Times New Roman" pitchFamily="18" charset="0"/>
                <a:cs typeface="Calibri" panose="020F0502020204030204" pitchFamily="34" charset="0"/>
              </a:rPr>
              <a:t>,</a:t>
            </a:r>
          </a:p>
          <a:p>
            <a:pPr fontAlgn="base">
              <a:lnSpc>
                <a:spcPct val="150000"/>
              </a:lnSpc>
              <a:spcBef>
                <a:spcPct val="0"/>
              </a:spcBef>
              <a:spcAft>
                <a:spcPct val="0"/>
              </a:spcAft>
              <a:defRPr/>
            </a:pPr>
            <a:r>
              <a:rPr lang="de-DE" altLang="de-DE" sz="1900" dirty="0">
                <a:latin typeface="Calibri" panose="020F0502020204030204" pitchFamily="34" charset="0"/>
                <a:ea typeface="Times New Roman" pitchFamily="18" charset="0"/>
                <a:cs typeface="Calibri" panose="020F0502020204030204" pitchFamily="34" charset="0"/>
              </a:rPr>
              <a:t>dabei auf vorhandene </a:t>
            </a:r>
            <a:r>
              <a:rPr lang="de-DE" altLang="de-DE" sz="1900" b="1" dirty="0">
                <a:latin typeface="Calibri" panose="020F0502020204030204" pitchFamily="34" charset="0"/>
                <a:ea typeface="Times New Roman" pitchFamily="18" charset="0"/>
                <a:cs typeface="Calibri" panose="020F0502020204030204" pitchFamily="34" charset="0"/>
              </a:rPr>
              <a:t>Mehrsprachigkeit</a:t>
            </a:r>
            <a:r>
              <a:rPr lang="de-DE" altLang="de-DE" sz="1900" dirty="0">
                <a:latin typeface="Calibri" panose="020F0502020204030204" pitchFamily="34" charset="0"/>
                <a:ea typeface="Times New Roman" pitchFamily="18" charset="0"/>
                <a:cs typeface="Calibri" panose="020F0502020204030204" pitchFamily="34" charset="0"/>
              </a:rPr>
              <a:t> und </a:t>
            </a:r>
            <a:r>
              <a:rPr lang="de-DE" altLang="de-DE" sz="1900" b="1" dirty="0">
                <a:latin typeface="Calibri" panose="020F0502020204030204" pitchFamily="34" charset="0"/>
                <a:ea typeface="Times New Roman" pitchFamily="18" charset="0"/>
                <a:cs typeface="Calibri" panose="020F0502020204030204" pitchFamily="34" charset="0"/>
              </a:rPr>
              <a:t>individuelle Sprachlernerfahrungen zurückzugreifen</a:t>
            </a:r>
            <a:r>
              <a:rPr lang="de-DE" altLang="de-DE" sz="1900" dirty="0">
                <a:latin typeface="Calibri" panose="020F0502020204030204" pitchFamily="34" charset="0"/>
                <a:ea typeface="Times New Roman" pitchFamily="18" charset="0"/>
                <a:cs typeface="Calibri" panose="020F0502020204030204" pitchFamily="34" charset="0"/>
              </a:rPr>
              <a:t> und</a:t>
            </a:r>
          </a:p>
          <a:p>
            <a:pPr fontAlgn="base">
              <a:lnSpc>
                <a:spcPct val="150000"/>
              </a:lnSpc>
              <a:spcBef>
                <a:spcPct val="0"/>
              </a:spcBef>
              <a:spcAft>
                <a:spcPct val="0"/>
              </a:spcAft>
              <a:defRPr/>
            </a:pPr>
            <a:r>
              <a:rPr lang="de-DE" altLang="de-DE" sz="1900" dirty="0">
                <a:latin typeface="Calibri" panose="020F0502020204030204" pitchFamily="34" charset="0"/>
                <a:ea typeface="Times New Roman" pitchFamily="18" charset="0"/>
                <a:cs typeface="Calibri" panose="020F0502020204030204" pitchFamily="34" charset="0"/>
              </a:rPr>
              <a:t>ein Repertoire von </a:t>
            </a:r>
            <a:r>
              <a:rPr lang="de-DE" altLang="de-DE" sz="1900" b="1" dirty="0">
                <a:latin typeface="Calibri" panose="020F0502020204030204" pitchFamily="34" charset="0"/>
                <a:ea typeface="Times New Roman" pitchFamily="18" charset="0"/>
                <a:cs typeface="Calibri" panose="020F0502020204030204" pitchFamily="34" charset="0"/>
              </a:rPr>
              <a:t>Strategien und Techniken des selbstständigen und kooperativen Sprachenlernens zu nutzen</a:t>
            </a:r>
            <a:r>
              <a:rPr lang="de-DE" altLang="de-DE" sz="1900" dirty="0">
                <a:latin typeface="Calibri" panose="020F0502020204030204" pitchFamily="34" charset="0"/>
                <a:ea typeface="Times New Roman" pitchFamily="18" charset="0"/>
                <a:cs typeface="Calibri" panose="020F0502020204030204" pitchFamily="34" charset="0"/>
              </a:rPr>
              <a:t>, </a:t>
            </a:r>
            <a:r>
              <a:rPr lang="de-DE" altLang="de-DE" sz="1900" dirty="0">
                <a:solidFill>
                  <a:srgbClr val="000000"/>
                </a:solidFill>
                <a:latin typeface="Calibri" panose="020F0502020204030204" pitchFamily="34" charset="0"/>
                <a:ea typeface="Times New Roman" pitchFamily="18" charset="0"/>
                <a:cs typeface="Calibri" panose="020F0502020204030204" pitchFamily="34" charset="0"/>
              </a:rPr>
              <a:t>z.B. Strategien</a:t>
            </a:r>
          </a:p>
          <a:p>
            <a:pPr marL="719138" fontAlgn="base">
              <a:lnSpc>
                <a:spcPct val="150000"/>
              </a:lnSpc>
              <a:spcBef>
                <a:spcPct val="0"/>
              </a:spcBef>
              <a:spcAft>
                <a:spcPct val="0"/>
              </a:spcAft>
              <a:buFont typeface="Symbol" panose="05050102010706020507" pitchFamily="18" charset="2"/>
              <a:buChar char="-"/>
              <a:defRPr/>
            </a:pPr>
            <a:r>
              <a:rPr lang="de-DE" altLang="de-DE" sz="1900" dirty="0">
                <a:solidFill>
                  <a:srgbClr val="000000"/>
                </a:solidFill>
                <a:latin typeface="Calibri" panose="020F0502020204030204" pitchFamily="34" charset="0"/>
                <a:ea typeface="Times New Roman" pitchFamily="18" charset="0"/>
                <a:cs typeface="Calibri" panose="020F0502020204030204" pitchFamily="34" charset="0"/>
              </a:rPr>
              <a:t>zur Wort- und Texterschließung, </a:t>
            </a:r>
          </a:p>
          <a:p>
            <a:pPr marL="719138" fontAlgn="base">
              <a:lnSpc>
                <a:spcPct val="150000"/>
              </a:lnSpc>
              <a:spcBef>
                <a:spcPct val="0"/>
              </a:spcBef>
              <a:spcAft>
                <a:spcPct val="0"/>
              </a:spcAft>
              <a:buFont typeface="Symbol" panose="05050102010706020507" pitchFamily="18" charset="2"/>
              <a:buChar char="-"/>
              <a:defRPr/>
            </a:pPr>
            <a:r>
              <a:rPr lang="de-DE" altLang="de-DE" sz="1900" dirty="0">
                <a:solidFill>
                  <a:srgbClr val="000000"/>
                </a:solidFill>
                <a:latin typeface="Calibri" panose="020F0502020204030204" pitchFamily="34" charset="0"/>
                <a:ea typeface="Times New Roman" pitchFamily="18" charset="0"/>
                <a:cs typeface="Calibri" panose="020F0502020204030204" pitchFamily="34" charset="0"/>
              </a:rPr>
              <a:t>zur Nutzung digitaler Medien zum Sprachenlernen.</a:t>
            </a:r>
          </a:p>
        </p:txBody>
      </p:sp>
      <p:sp>
        <p:nvSpPr>
          <p:cNvPr id="8"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829278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Gliederung</a:t>
            </a:r>
          </a:p>
        </p:txBody>
      </p:sp>
      <p:sp>
        <p:nvSpPr>
          <p:cNvPr id="3" name="Inhaltsplatzhalter 2"/>
          <p:cNvSpPr>
            <a:spLocks noGrp="1"/>
          </p:cNvSpPr>
          <p:nvPr>
            <p:ph idx="1"/>
          </p:nvPr>
        </p:nvSpPr>
        <p:spPr>
          <a:xfrm>
            <a:off x="457200" y="1700808"/>
            <a:ext cx="8229600" cy="4205064"/>
          </a:xfrm>
        </p:spPr>
        <p:txBody>
          <a:bodyPr/>
          <a:lstStyle/>
          <a:p>
            <a:pPr marL="514350" indent="-514350">
              <a:buFont typeface="+mj-lt"/>
              <a:buAutoNum type="arabicPeriod"/>
            </a:pPr>
            <a:r>
              <a:rPr lang="de-DE" dirty="0"/>
              <a:t>Merkmale der neuen Kernlehrpläne</a:t>
            </a:r>
          </a:p>
          <a:p>
            <a:pPr marL="514350" indent="-514350">
              <a:buFont typeface="+mj-lt"/>
              <a:buAutoNum type="arabicPeriod"/>
            </a:pPr>
            <a:r>
              <a:rPr lang="de-DE" dirty="0"/>
              <a:t>Übergreifende Aufgaben und Ziele</a:t>
            </a:r>
          </a:p>
          <a:p>
            <a:pPr marL="514350" indent="-514350">
              <a:buFont typeface="+mj-lt"/>
              <a:buAutoNum type="arabicPeriod"/>
            </a:pPr>
            <a:r>
              <a:rPr lang="de-DE" dirty="0"/>
              <a:t>Der Kernlehrplan Englisch im Detail</a:t>
            </a:r>
          </a:p>
          <a:p>
            <a:pPr marL="514350" indent="-514350">
              <a:buFont typeface="+mj-lt"/>
              <a:buAutoNum type="arabicPeriod"/>
            </a:pPr>
            <a:r>
              <a:rPr lang="de-DE" dirty="0"/>
              <a:t>Schulinterne Lehrpläne</a:t>
            </a:r>
          </a:p>
          <a:p>
            <a:pPr marL="514350" indent="-514350">
              <a:buFont typeface="+mj-lt"/>
              <a:buAutoNum type="arabicPeriod"/>
            </a:pPr>
            <a:r>
              <a:rPr lang="de-DE" dirty="0"/>
              <a:t>Fachliche Unterstützungsmaterialien</a:t>
            </a:r>
          </a:p>
          <a:p>
            <a:pPr marL="0" indent="0">
              <a:buNone/>
            </a:pP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a:t>
            </a:fld>
            <a:endParaRPr lang="de-DE"/>
          </a:p>
        </p:txBody>
      </p:sp>
      <p:sp>
        <p:nvSpPr>
          <p:cNvPr id="8"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1990301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Im Fokus: neue Kompetenzbereiche </a:t>
            </a:r>
          </a:p>
        </p:txBody>
      </p:sp>
      <p:sp>
        <p:nvSpPr>
          <p:cNvPr id="6" name="Foliennummernplatzhalter 5"/>
          <p:cNvSpPr>
            <a:spLocks noGrp="1"/>
          </p:cNvSpPr>
          <p:nvPr>
            <p:ph type="sldNum" sz="quarter" idx="12"/>
          </p:nvPr>
        </p:nvSpPr>
        <p:spPr/>
        <p:txBody>
          <a:bodyPr/>
          <a:lstStyle/>
          <a:p>
            <a:fld id="{512A4277-7E7A-4AAF-BFC7-47646BF5CD0C}" type="slidenum">
              <a:rPr lang="de-DE" smtClean="0"/>
              <a:t>20</a:t>
            </a:fld>
            <a:endParaRPr lang="de-DE"/>
          </a:p>
        </p:txBody>
      </p:sp>
      <p:sp>
        <p:nvSpPr>
          <p:cNvPr id="3" name="Inhaltsplatzhalter 2"/>
          <p:cNvSpPr>
            <a:spLocks noGrp="1"/>
          </p:cNvSpPr>
          <p:nvPr>
            <p:ph idx="1"/>
          </p:nvPr>
        </p:nvSpPr>
        <p:spPr/>
        <p:txBody>
          <a:bodyPr>
            <a:normAutofit fontScale="92500"/>
          </a:bodyPr>
          <a:lstStyle/>
          <a:p>
            <a:pPr marL="0" indent="0">
              <a:lnSpc>
                <a:spcPct val="90000"/>
              </a:lnSpc>
              <a:spcBef>
                <a:spcPts val="0"/>
              </a:spcBef>
              <a:buNone/>
              <a:defRPr lang="de-DE" sz="2800" b="0" i="0" u="none" strike="noStrike" kern="1" spc="0" baseline="0">
                <a:solidFill>
                  <a:schemeClr val="tx1"/>
                </a:solidFill>
                <a:latin typeface="Calibri" pitchFamily="2" charset="0"/>
                <a:ea typeface="Calibri" pitchFamily="2" charset="0"/>
                <a:cs typeface="Calibri" pitchFamily="2" charset="0"/>
              </a:defRPr>
            </a:pPr>
            <a:r>
              <a:rPr lang="de-DE" kern="1" dirty="0">
                <a:latin typeface="Calibri" pitchFamily="2" charset="0"/>
                <a:ea typeface="Calibri" pitchFamily="2" charset="0"/>
                <a:cs typeface="Calibri" pitchFamily="2" charset="0"/>
              </a:rPr>
              <a:t>3. Sprachbewusstheit</a:t>
            </a:r>
          </a:p>
          <a:p>
            <a:pPr marL="0" lvl="0" indent="0" algn="just" fontAlgn="base">
              <a:spcBef>
                <a:spcPct val="0"/>
              </a:spcBef>
              <a:spcAft>
                <a:spcPct val="0"/>
              </a:spcAft>
              <a:buNone/>
              <a:defRPr/>
            </a:pPr>
            <a:r>
              <a:rPr lang="de-DE" altLang="de-DE" dirty="0">
                <a:ea typeface="Times New Roman" pitchFamily="18" charset="0"/>
                <a:cs typeface="Calibri" panose="020F0502020204030204" pitchFamily="34" charset="0"/>
              </a:rPr>
              <a:t>umfasst folgende Fähigkeiten:</a:t>
            </a:r>
          </a:p>
          <a:p>
            <a:pPr marL="285750" lvl="0" indent="-285750" fontAlgn="base">
              <a:lnSpc>
                <a:spcPct val="150000"/>
              </a:lnSpc>
              <a:spcBef>
                <a:spcPct val="0"/>
              </a:spcBef>
              <a:spcAft>
                <a:spcPct val="0"/>
              </a:spcAft>
              <a:defRPr/>
            </a:pPr>
            <a:r>
              <a:rPr lang="de-DE" sz="2400" b="1" dirty="0">
                <a:solidFill>
                  <a:srgbClr val="000000"/>
                </a:solidFill>
              </a:rPr>
              <a:t>Sensibilität</a:t>
            </a:r>
            <a:r>
              <a:rPr lang="de-DE" sz="2400" dirty="0">
                <a:solidFill>
                  <a:srgbClr val="000000"/>
                </a:solidFill>
              </a:rPr>
              <a:t> für die Struktur und den Gebrauch von Sprache und sprachlich vermittelter Kommunikation, </a:t>
            </a:r>
          </a:p>
          <a:p>
            <a:pPr marL="285750" lvl="0" indent="-285750" fontAlgn="base">
              <a:lnSpc>
                <a:spcPct val="150000"/>
              </a:lnSpc>
              <a:spcBef>
                <a:spcPct val="0"/>
              </a:spcBef>
              <a:spcAft>
                <a:spcPct val="0"/>
              </a:spcAft>
              <a:defRPr/>
            </a:pPr>
            <a:r>
              <a:rPr lang="de-DE" sz="2400" dirty="0">
                <a:solidFill>
                  <a:srgbClr val="000000"/>
                </a:solidFill>
              </a:rPr>
              <a:t>variabler und bewusster </a:t>
            </a:r>
            <a:r>
              <a:rPr lang="de-DE" sz="2400" b="1" dirty="0">
                <a:solidFill>
                  <a:srgbClr val="000000"/>
                </a:solidFill>
              </a:rPr>
              <a:t>Gebrauch</a:t>
            </a:r>
            <a:r>
              <a:rPr lang="de-DE" sz="2400" dirty="0">
                <a:solidFill>
                  <a:srgbClr val="000000"/>
                </a:solidFill>
              </a:rPr>
              <a:t> der Ausdrucksmittel einer Sprache</a:t>
            </a:r>
          </a:p>
          <a:p>
            <a:pPr marL="285750" lvl="0" indent="-285750" fontAlgn="base">
              <a:lnSpc>
                <a:spcPct val="150000"/>
              </a:lnSpc>
              <a:spcBef>
                <a:spcPct val="0"/>
              </a:spcBef>
              <a:spcAft>
                <a:spcPct val="0"/>
              </a:spcAft>
              <a:defRPr/>
            </a:pPr>
            <a:r>
              <a:rPr lang="de-DE" sz="2400" b="1" dirty="0">
                <a:solidFill>
                  <a:srgbClr val="000000"/>
                </a:solidFill>
              </a:rPr>
              <a:t>Reflexion</a:t>
            </a:r>
            <a:r>
              <a:rPr lang="de-DE" sz="2400" dirty="0">
                <a:solidFill>
                  <a:srgbClr val="000000"/>
                </a:solidFill>
              </a:rPr>
              <a:t> über Sprache</a:t>
            </a:r>
          </a:p>
          <a:p>
            <a:pPr marL="285750" lvl="0" indent="-285750" fontAlgn="base">
              <a:lnSpc>
                <a:spcPct val="150000"/>
              </a:lnSpc>
              <a:spcBef>
                <a:spcPct val="0"/>
              </a:spcBef>
              <a:spcAft>
                <a:spcPct val="0"/>
              </a:spcAft>
              <a:defRPr/>
            </a:pPr>
            <a:r>
              <a:rPr lang="de-DE" sz="2400" dirty="0">
                <a:solidFill>
                  <a:srgbClr val="000000"/>
                </a:solidFill>
              </a:rPr>
              <a:t>die sprachlich </a:t>
            </a:r>
            <a:r>
              <a:rPr lang="de-DE" sz="2400" b="1" dirty="0">
                <a:solidFill>
                  <a:srgbClr val="000000"/>
                </a:solidFill>
              </a:rPr>
              <a:t>sensible Gestaltung</a:t>
            </a:r>
            <a:r>
              <a:rPr lang="de-DE" sz="2400" dirty="0">
                <a:solidFill>
                  <a:srgbClr val="000000"/>
                </a:solidFill>
              </a:rPr>
              <a:t> von Kommunikationssituationen</a:t>
            </a:r>
            <a:endParaRPr lang="de-DE" sz="4000" dirty="0">
              <a:solidFill>
                <a:prstClr val="black"/>
              </a:solidFill>
            </a:endParaRPr>
          </a:p>
        </p:txBody>
      </p:sp>
      <p:sp>
        <p:nvSpPr>
          <p:cNvPr id="8"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108497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Weiterentwicklung des Kompetenzmodells</a:t>
            </a:r>
            <a:endParaRPr lang="de-DE" sz="2800" dirty="0">
              <a:solidFill>
                <a:srgbClr val="FF0000"/>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t>21</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21</a:t>
            </a:fld>
            <a:endParaRPr lang="de-DE">
              <a:solidFill>
                <a:srgbClr val="8C8C8C"/>
              </a:solidFill>
            </a:endParaRPr>
          </a:p>
        </p:txBody>
      </p:sp>
      <p:pic>
        <p:nvPicPr>
          <p:cNvPr id="10" name="Picture 2"/>
          <p:cNvPicPr>
            <a:picLocks noChangeAspect="1"/>
            <a:extLst>
              <a:ext uri="smNativeData">
                <pr:smNativeData xmlns="" xmlns:pr="smNativeData" val="SMDATA_14_TiFzX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DwsAAM0HAABdCwAA1AUAAAAAAABkAAAAZAAAAAAAAAAjAAAABAAAAGQAAAAXAAAAFAAAAAAAAAAAAAAA/38AAP9/AAAAAAAACQAAAAQAAAD6////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0gEAAF0HAADmGgAAJCYAABAAAAA="/>
              </a:ext>
            </a:extLst>
          </p:cNvPicPr>
          <p:nvPr/>
        </p:nvPicPr>
        <p:blipFill>
          <a:blip r:embed="rId3"/>
          <a:srcRect l="28310" t="19970" r="29090" b="14920"/>
          <a:stretch>
            <a:fillRect/>
          </a:stretch>
        </p:blipFill>
        <p:spPr>
          <a:xfrm>
            <a:off x="457200" y="1597409"/>
            <a:ext cx="3610744" cy="4431317"/>
          </a:xfrm>
          <a:prstGeom prst="rect">
            <a:avLst/>
          </a:prstGeom>
          <a:noFill/>
          <a:ln w="12700" cap="flat" cmpd="sng" algn="ctr">
            <a:noFill/>
            <a:prstDash val="solid"/>
            <a:headEnd type="none" w="med" len="med"/>
            <a:tailEnd type="none" w="med" len="med"/>
          </a:ln>
          <a:effectLst/>
        </p:spPr>
      </p:pic>
      <p:graphicFrame>
        <p:nvGraphicFramePr>
          <p:cNvPr id="11" name="Tabelle 10"/>
          <p:cNvGraphicFramePr>
            <a:graphicFrameLocks noGrp="1"/>
          </p:cNvGraphicFramePr>
          <p:nvPr/>
        </p:nvGraphicFramePr>
        <p:xfrm>
          <a:off x="4609399" y="1677757"/>
          <a:ext cx="3779025" cy="4175760"/>
        </p:xfrm>
        <a:graphic>
          <a:graphicData uri="http://schemas.openxmlformats.org/drawingml/2006/table">
            <a:tbl>
              <a:tblPr/>
              <a:tblGrid>
                <a:gridCol w="682723">
                  <a:extLst>
                    <a:ext uri="{9D8B030D-6E8A-4147-A177-3AD203B41FA5}">
                      <a16:colId xmlns:a16="http://schemas.microsoft.com/office/drawing/2014/main" val="20000"/>
                    </a:ext>
                  </a:extLst>
                </a:gridCol>
                <a:gridCol w="2445089">
                  <a:extLst>
                    <a:ext uri="{9D8B030D-6E8A-4147-A177-3AD203B41FA5}">
                      <a16:colId xmlns:a16="http://schemas.microsoft.com/office/drawing/2014/main" val="20001"/>
                    </a:ext>
                  </a:extLst>
                </a:gridCol>
                <a:gridCol w="651213">
                  <a:extLst>
                    <a:ext uri="{9D8B030D-6E8A-4147-A177-3AD203B41FA5}">
                      <a16:colId xmlns:a16="http://schemas.microsoft.com/office/drawing/2014/main" val="20002"/>
                    </a:ext>
                  </a:extLst>
                </a:gridCol>
              </a:tblGrid>
              <a:tr h="1087731">
                <a:tc rowSpan="3">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8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Sprachlernkompetenz</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Interkulturelle kommunikative Kompetenz</a:t>
                      </a: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14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200" b="0" dirty="0">
                          <a:solidFill>
                            <a:schemeClr val="tx1"/>
                          </a:solidFill>
                        </a:rPr>
                        <a:t>Verstehen	Handeln</a:t>
                      </a: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200" b="0" dirty="0">
                          <a:solidFill>
                            <a:schemeClr val="tx1"/>
                          </a:solidFill>
                        </a:rPr>
                        <a:t>Wissen	Einstellungen    Bewusstheit</a:t>
                      </a:r>
                      <a:endParaRPr lang="de-DE"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rowSpan="3">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8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Sprachbewusstheit</a:t>
                      </a:r>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extLst>
                  <a:ext uri="{0D108BD9-81ED-4DB2-BD59-A6C34878D82A}">
                    <a16:rowId xmlns:a16="http://schemas.microsoft.com/office/drawing/2014/main" val="10000"/>
                  </a:ext>
                </a:extLst>
              </a:tr>
              <a:tr h="1864681">
                <a:tc vMerge="1">
                  <a:txBody>
                    <a:bodyPr/>
                    <a:lstStyle/>
                    <a:p>
                      <a:endParaRPr/>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400" b="1" dirty="0">
                          <a:solidFill>
                            <a:schemeClr val="tx1"/>
                          </a:solidFill>
                        </a:rPr>
                        <a:t>Funktionale kommunikative Kompetenz</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400" b="1"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Hör-/Hörsehverstehen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Leseverstehen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Schreiben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Sprechen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Sprachmittlung</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200"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b="1" i="1" dirty="0">
                          <a:solidFill>
                            <a:schemeClr val="tx1"/>
                          </a:solidFill>
                        </a:rPr>
                        <a:t>Verfügen über sprachliche Mittel </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und kommunikative Strategien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vMerge="1">
                  <a:txBody>
                    <a:bodyPr/>
                    <a:lstStyle/>
                    <a:p>
                      <a:endParaRPr/>
                    </a:p>
                  </a:txBody>
                  <a:tcPr/>
                </a:tc>
                <a:extLst>
                  <a:ext uri="{0D108BD9-81ED-4DB2-BD59-A6C34878D82A}">
                    <a16:rowId xmlns:a16="http://schemas.microsoft.com/office/drawing/2014/main" val="10001"/>
                  </a:ext>
                </a:extLst>
              </a:tr>
              <a:tr h="671039">
                <a:tc vMerge="1">
                  <a:txBody>
                    <a:bodyPr/>
                    <a:lstStyle/>
                    <a:p>
                      <a:endParaRPr/>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400" b="1" dirty="0">
                          <a:solidFill>
                            <a:schemeClr val="tx1"/>
                          </a:solidFill>
                        </a:rPr>
                        <a:t>Text- und Medienkompetenz</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400" b="1"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mündlich	schriftlich	medial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vMerge="1">
                  <a:txBody>
                    <a:bodyPr/>
                    <a:lstStyle/>
                    <a:p>
                      <a:endParaRPr/>
                    </a:p>
                  </a:txBody>
                  <a:tcPr/>
                </a:tc>
                <a:extLst>
                  <a:ext uri="{0D108BD9-81ED-4DB2-BD59-A6C34878D82A}">
                    <a16:rowId xmlns:a16="http://schemas.microsoft.com/office/drawing/2014/main" val="10002"/>
                  </a:ext>
                </a:extLst>
              </a:tr>
            </a:tbl>
          </a:graphicData>
        </a:graphic>
      </p:graphicFrame>
      <p:sp>
        <p:nvSpPr>
          <p:cNvPr id="4" name="Pfeil nach rechts 3"/>
          <p:cNvSpPr/>
          <p:nvPr/>
        </p:nvSpPr>
        <p:spPr>
          <a:xfrm>
            <a:off x="4067944" y="3645024"/>
            <a:ext cx="43204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12"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3931228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Weiterentwicklung des Kompetenzmodells</a:t>
            </a:r>
            <a:endParaRPr lang="de-DE" sz="2800" dirty="0">
              <a:solidFill>
                <a:srgbClr val="FF0000"/>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t>22</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22</a:t>
            </a:fld>
            <a:endParaRPr lang="de-DE">
              <a:solidFill>
                <a:srgbClr val="8C8C8C"/>
              </a:solidFill>
            </a:endParaRPr>
          </a:p>
        </p:txBody>
      </p:sp>
      <p:pic>
        <p:nvPicPr>
          <p:cNvPr id="10" name="Picture 2"/>
          <p:cNvPicPr>
            <a:picLocks noChangeAspect="1"/>
            <a:extLst>
              <a:ext uri="smNativeData">
                <pr:smNativeData xmlns="" xmlns:pr="smNativeData" val="SMDATA_14_TiFzX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DwsAAM0HAABdCwAA1AUAAAAAAABkAAAAZAAAAAAAAAAjAAAABAAAAGQAAAAXAAAAFAAAAAAAAAAAAAAA/38AAP9/AAAAAAAACQAAAAQAAAD6////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0gEAAF0HAADmGgAAJCYAABAAAAA="/>
              </a:ext>
            </a:extLst>
          </p:cNvPicPr>
          <p:nvPr/>
        </p:nvPicPr>
        <p:blipFill rotWithShape="1">
          <a:blip r:embed="rId3"/>
          <a:srcRect l="40831" t="19373" r="42602" b="55544"/>
          <a:stretch/>
        </p:blipFill>
        <p:spPr>
          <a:xfrm>
            <a:off x="639563" y="1772816"/>
            <a:ext cx="2636293" cy="3650252"/>
          </a:xfrm>
          <a:prstGeom prst="rect">
            <a:avLst/>
          </a:prstGeom>
          <a:noFill/>
          <a:ln w="12700" cap="flat" cmpd="sng" algn="ctr">
            <a:noFill/>
            <a:prstDash val="solid"/>
            <a:headEnd type="none" w="med" len="med"/>
            <a:tailEnd type="none" w="med" len="med"/>
          </a:ln>
          <a:effectLst/>
        </p:spPr>
      </p:pic>
      <p:graphicFrame>
        <p:nvGraphicFramePr>
          <p:cNvPr id="11" name="Tabelle 10"/>
          <p:cNvGraphicFramePr>
            <a:graphicFrameLocks noGrp="1"/>
          </p:cNvGraphicFramePr>
          <p:nvPr/>
        </p:nvGraphicFramePr>
        <p:xfrm>
          <a:off x="4609399" y="1677757"/>
          <a:ext cx="3779025" cy="4175760"/>
        </p:xfrm>
        <a:graphic>
          <a:graphicData uri="http://schemas.openxmlformats.org/drawingml/2006/table">
            <a:tbl>
              <a:tblPr/>
              <a:tblGrid>
                <a:gridCol w="682723">
                  <a:extLst>
                    <a:ext uri="{9D8B030D-6E8A-4147-A177-3AD203B41FA5}">
                      <a16:colId xmlns:a16="http://schemas.microsoft.com/office/drawing/2014/main" val="20000"/>
                    </a:ext>
                  </a:extLst>
                </a:gridCol>
                <a:gridCol w="2445089">
                  <a:extLst>
                    <a:ext uri="{9D8B030D-6E8A-4147-A177-3AD203B41FA5}">
                      <a16:colId xmlns:a16="http://schemas.microsoft.com/office/drawing/2014/main" val="20001"/>
                    </a:ext>
                  </a:extLst>
                </a:gridCol>
                <a:gridCol w="651213">
                  <a:extLst>
                    <a:ext uri="{9D8B030D-6E8A-4147-A177-3AD203B41FA5}">
                      <a16:colId xmlns:a16="http://schemas.microsoft.com/office/drawing/2014/main" val="20002"/>
                    </a:ext>
                  </a:extLst>
                </a:gridCol>
              </a:tblGrid>
              <a:tr h="1087731">
                <a:tc rowSpan="3">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8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Sprachlernkompetenz</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Interkulturelle kommunikative Kompetenz</a:t>
                      </a: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14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200" b="0" dirty="0">
                          <a:solidFill>
                            <a:schemeClr val="tx1"/>
                          </a:solidFill>
                        </a:rPr>
                        <a:t>Verstehen	Handeln</a:t>
                      </a: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200" b="0" dirty="0">
                          <a:solidFill>
                            <a:schemeClr val="tx1"/>
                          </a:solidFill>
                        </a:rPr>
                        <a:t>Wissen	Einstellungen    Bewusstheit</a:t>
                      </a:r>
                      <a:endParaRPr lang="de-DE"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rowSpan="3">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8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Sprachbewusstheit</a:t>
                      </a:r>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extLst>
                  <a:ext uri="{0D108BD9-81ED-4DB2-BD59-A6C34878D82A}">
                    <a16:rowId xmlns:a16="http://schemas.microsoft.com/office/drawing/2014/main" val="10000"/>
                  </a:ext>
                </a:extLst>
              </a:tr>
              <a:tr h="1864681">
                <a:tc vMerge="1">
                  <a:txBody>
                    <a:bodyPr/>
                    <a:lstStyle/>
                    <a:p>
                      <a:endParaRPr/>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400" b="1" dirty="0">
                          <a:solidFill>
                            <a:schemeClr val="tx1"/>
                          </a:solidFill>
                        </a:rPr>
                        <a:t>Funktionale kommunikative Kompetenz</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400" b="1"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Hör-/Hörsehverstehen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Leseverstehen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Schreiben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Sprechen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Sprachmittlung</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200"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b="1" i="1" dirty="0">
                          <a:solidFill>
                            <a:schemeClr val="tx1"/>
                          </a:solidFill>
                        </a:rPr>
                        <a:t>Verfügen über sprachliche Mittel </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und kommunikative Strategien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vMerge="1">
                  <a:txBody>
                    <a:bodyPr/>
                    <a:lstStyle/>
                    <a:p>
                      <a:endParaRPr/>
                    </a:p>
                  </a:txBody>
                  <a:tcPr/>
                </a:tc>
                <a:extLst>
                  <a:ext uri="{0D108BD9-81ED-4DB2-BD59-A6C34878D82A}">
                    <a16:rowId xmlns:a16="http://schemas.microsoft.com/office/drawing/2014/main" val="10001"/>
                  </a:ext>
                </a:extLst>
              </a:tr>
              <a:tr h="671039">
                <a:tc vMerge="1">
                  <a:txBody>
                    <a:bodyPr/>
                    <a:lstStyle/>
                    <a:p>
                      <a:endParaRPr/>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400" b="1" dirty="0">
                          <a:solidFill>
                            <a:schemeClr val="tx1"/>
                          </a:solidFill>
                        </a:rPr>
                        <a:t>Text- und Medienkompetenz</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400" b="1"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mündlich	schriftlich	medial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vMerge="1">
                  <a:txBody>
                    <a:bodyPr/>
                    <a:lstStyle/>
                    <a:p>
                      <a:endParaRPr/>
                    </a:p>
                  </a:txBody>
                  <a:tcPr/>
                </a:tc>
                <a:extLst>
                  <a:ext uri="{0D108BD9-81ED-4DB2-BD59-A6C34878D82A}">
                    <a16:rowId xmlns:a16="http://schemas.microsoft.com/office/drawing/2014/main" val="10002"/>
                  </a:ext>
                </a:extLst>
              </a:tr>
            </a:tbl>
          </a:graphicData>
        </a:graphic>
      </p:graphicFrame>
      <p:sp>
        <p:nvSpPr>
          <p:cNvPr id="4" name="Pfeil nach rechts 3"/>
          <p:cNvSpPr/>
          <p:nvPr/>
        </p:nvSpPr>
        <p:spPr>
          <a:xfrm rot="496499">
            <a:off x="3194323" y="3157792"/>
            <a:ext cx="1640799" cy="648072"/>
          </a:xfrm>
          <a:prstGeom prst="rightArrow">
            <a:avLst>
              <a:gd name="adj1" fmla="val 4323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4950739" y="2765234"/>
            <a:ext cx="3096344" cy="194421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13"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2659371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Weiterentwicklung des Kompetenzmodells</a:t>
            </a:r>
            <a:endParaRPr lang="de-DE" sz="2800" dirty="0">
              <a:solidFill>
                <a:srgbClr val="FF0000"/>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t>23</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23</a:t>
            </a:fld>
            <a:endParaRPr lang="de-DE">
              <a:solidFill>
                <a:srgbClr val="8C8C8C"/>
              </a:solidFill>
            </a:endParaRPr>
          </a:p>
        </p:txBody>
      </p:sp>
      <p:pic>
        <p:nvPicPr>
          <p:cNvPr id="10" name="Picture 2"/>
          <p:cNvPicPr>
            <a:picLocks noChangeAspect="1"/>
            <a:extLst>
              <a:ext uri="smNativeData">
                <pr:smNativeData xmlns="" xmlns:pr="smNativeData" val="SMDATA_14_TiFzX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DwsAAM0HAABdCwAA1AUAAAAAAABkAAAAZAAAAAAAAAAjAAAABAAAAGQAAAAXAAAAFAAAAAAAAAAAAAAA/38AAP9/AAAAAAAACQAAAAQAAAD6////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0gEAAF0HAADmGgAAJCYAABAAAAA="/>
              </a:ext>
            </a:extLst>
          </p:cNvPicPr>
          <p:nvPr/>
        </p:nvPicPr>
        <p:blipFill rotWithShape="1">
          <a:blip r:embed="rId3"/>
          <a:srcRect l="28310" t="41813" r="56853" b="32181"/>
          <a:stretch/>
        </p:blipFill>
        <p:spPr>
          <a:xfrm>
            <a:off x="755575" y="1783484"/>
            <a:ext cx="2601763" cy="3661740"/>
          </a:xfrm>
          <a:prstGeom prst="rect">
            <a:avLst/>
          </a:prstGeom>
          <a:noFill/>
          <a:ln w="12700" cap="flat" cmpd="sng" algn="ctr">
            <a:noFill/>
            <a:prstDash val="solid"/>
            <a:headEnd type="none" w="med" len="med"/>
            <a:tailEnd type="none" w="med" len="med"/>
          </a:ln>
          <a:effectLst/>
        </p:spPr>
      </p:pic>
      <p:graphicFrame>
        <p:nvGraphicFramePr>
          <p:cNvPr id="11" name="Tabelle 10"/>
          <p:cNvGraphicFramePr>
            <a:graphicFrameLocks noGrp="1"/>
          </p:cNvGraphicFramePr>
          <p:nvPr/>
        </p:nvGraphicFramePr>
        <p:xfrm>
          <a:off x="4609399" y="1677757"/>
          <a:ext cx="3779025" cy="4175760"/>
        </p:xfrm>
        <a:graphic>
          <a:graphicData uri="http://schemas.openxmlformats.org/drawingml/2006/table">
            <a:tbl>
              <a:tblPr/>
              <a:tblGrid>
                <a:gridCol w="682723">
                  <a:extLst>
                    <a:ext uri="{9D8B030D-6E8A-4147-A177-3AD203B41FA5}">
                      <a16:colId xmlns:a16="http://schemas.microsoft.com/office/drawing/2014/main" val="20000"/>
                    </a:ext>
                  </a:extLst>
                </a:gridCol>
                <a:gridCol w="2445089">
                  <a:extLst>
                    <a:ext uri="{9D8B030D-6E8A-4147-A177-3AD203B41FA5}">
                      <a16:colId xmlns:a16="http://schemas.microsoft.com/office/drawing/2014/main" val="20001"/>
                    </a:ext>
                  </a:extLst>
                </a:gridCol>
                <a:gridCol w="651213">
                  <a:extLst>
                    <a:ext uri="{9D8B030D-6E8A-4147-A177-3AD203B41FA5}">
                      <a16:colId xmlns:a16="http://schemas.microsoft.com/office/drawing/2014/main" val="20002"/>
                    </a:ext>
                  </a:extLst>
                </a:gridCol>
              </a:tblGrid>
              <a:tr h="1087731">
                <a:tc rowSpan="3">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8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Sprachlernkompetenz</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Interkulturelle kommunikative Kompetenz</a:t>
                      </a: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14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200" b="0" dirty="0">
                          <a:solidFill>
                            <a:schemeClr val="tx1"/>
                          </a:solidFill>
                        </a:rPr>
                        <a:t>Verstehen	Handeln</a:t>
                      </a: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200" b="0" dirty="0">
                          <a:solidFill>
                            <a:schemeClr val="tx1"/>
                          </a:solidFill>
                        </a:rPr>
                        <a:t>Wissen	Einstellungen    Bewusstheit</a:t>
                      </a:r>
                      <a:endParaRPr lang="de-DE"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rowSpan="3">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8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Sprachbewusstheit</a:t>
                      </a:r>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extLst>
                  <a:ext uri="{0D108BD9-81ED-4DB2-BD59-A6C34878D82A}">
                    <a16:rowId xmlns:a16="http://schemas.microsoft.com/office/drawing/2014/main" val="10000"/>
                  </a:ext>
                </a:extLst>
              </a:tr>
              <a:tr h="1864681">
                <a:tc vMerge="1">
                  <a:txBody>
                    <a:bodyPr/>
                    <a:lstStyle/>
                    <a:p>
                      <a:endParaRPr/>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400" b="1" dirty="0">
                          <a:solidFill>
                            <a:schemeClr val="tx1"/>
                          </a:solidFill>
                        </a:rPr>
                        <a:t>Funktionale kommunikative Kompetenz</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400" b="1"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Hör-/Hörsehverstehen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Leseverstehen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Schreiben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Sprechen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Sprachmittlung</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200"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b="1" i="1" dirty="0">
                          <a:solidFill>
                            <a:schemeClr val="tx1"/>
                          </a:solidFill>
                        </a:rPr>
                        <a:t>Verfügen über sprachliche Mittel </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und kommunikative Strategien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vMerge="1">
                  <a:txBody>
                    <a:bodyPr/>
                    <a:lstStyle/>
                    <a:p>
                      <a:endParaRPr/>
                    </a:p>
                  </a:txBody>
                  <a:tcPr/>
                </a:tc>
                <a:extLst>
                  <a:ext uri="{0D108BD9-81ED-4DB2-BD59-A6C34878D82A}">
                    <a16:rowId xmlns:a16="http://schemas.microsoft.com/office/drawing/2014/main" val="10001"/>
                  </a:ext>
                </a:extLst>
              </a:tr>
              <a:tr h="671039">
                <a:tc vMerge="1">
                  <a:txBody>
                    <a:bodyPr/>
                    <a:lstStyle/>
                    <a:p>
                      <a:endParaRPr/>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400" b="1" dirty="0">
                          <a:solidFill>
                            <a:schemeClr val="tx1"/>
                          </a:solidFill>
                        </a:rPr>
                        <a:t>Text- und Medienkompetenz</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400" b="1"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mündlich	schriftlich	medial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vMerge="1">
                  <a:txBody>
                    <a:bodyPr/>
                    <a:lstStyle/>
                    <a:p>
                      <a:endParaRPr/>
                    </a:p>
                  </a:txBody>
                  <a:tcPr/>
                </a:tc>
                <a:extLst>
                  <a:ext uri="{0D108BD9-81ED-4DB2-BD59-A6C34878D82A}">
                    <a16:rowId xmlns:a16="http://schemas.microsoft.com/office/drawing/2014/main" val="10002"/>
                  </a:ext>
                </a:extLst>
              </a:tr>
            </a:tbl>
          </a:graphicData>
        </a:graphic>
      </p:graphicFrame>
      <p:sp>
        <p:nvSpPr>
          <p:cNvPr id="4" name="Pfeil nach rechts 3"/>
          <p:cNvSpPr/>
          <p:nvPr/>
        </p:nvSpPr>
        <p:spPr>
          <a:xfrm rot="20538134">
            <a:off x="3466967" y="2271817"/>
            <a:ext cx="137465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a:off x="4950739" y="1484784"/>
            <a:ext cx="3096344" cy="151216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14"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1452426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Weiterentwicklung des Kompetenzmodells</a:t>
            </a:r>
            <a:endParaRPr lang="de-DE" sz="2800" dirty="0">
              <a:solidFill>
                <a:srgbClr val="FF0000"/>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t>24</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24</a:t>
            </a:fld>
            <a:endParaRPr lang="de-DE">
              <a:solidFill>
                <a:srgbClr val="8C8C8C"/>
              </a:solidFill>
            </a:endParaRPr>
          </a:p>
        </p:txBody>
      </p:sp>
      <p:pic>
        <p:nvPicPr>
          <p:cNvPr id="10" name="Picture 2"/>
          <p:cNvPicPr>
            <a:picLocks noChangeAspect="1"/>
            <a:extLst>
              <a:ext uri="smNativeData">
                <pr:smNativeData xmlns="" xmlns:pr="smNativeData" val="SMDATA_14_TiFzX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DwsAAM0HAABdCwAA1AUAAAAAAABkAAAAZAAAAAAAAAAjAAAABAAAAGQAAAAXAAAAFAAAAAAAAAAAAAAA/38AAP9/AAAAAAAACQAAAAQAAAD6////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0gEAAF0HAADmGgAAJCYAABAAAAA="/>
              </a:ext>
            </a:extLst>
          </p:cNvPicPr>
          <p:nvPr/>
        </p:nvPicPr>
        <p:blipFill rotWithShape="1">
          <a:blip r:embed="rId3"/>
          <a:srcRect l="54477" t="41380" r="29090" b="31958"/>
          <a:stretch/>
        </p:blipFill>
        <p:spPr>
          <a:xfrm>
            <a:off x="755576" y="1844824"/>
            <a:ext cx="2880320" cy="3456384"/>
          </a:xfrm>
          <a:prstGeom prst="rect">
            <a:avLst/>
          </a:prstGeom>
          <a:noFill/>
          <a:ln w="12700" cap="flat" cmpd="sng" algn="ctr">
            <a:noFill/>
            <a:prstDash val="solid"/>
            <a:headEnd type="none" w="med" len="med"/>
            <a:tailEnd type="none" w="med" len="med"/>
          </a:ln>
          <a:effectLst/>
        </p:spPr>
      </p:pic>
      <p:graphicFrame>
        <p:nvGraphicFramePr>
          <p:cNvPr id="11" name="Tabelle 10"/>
          <p:cNvGraphicFramePr>
            <a:graphicFrameLocks noGrp="1"/>
          </p:cNvGraphicFramePr>
          <p:nvPr/>
        </p:nvGraphicFramePr>
        <p:xfrm>
          <a:off x="4609399" y="1677757"/>
          <a:ext cx="3779025" cy="4175760"/>
        </p:xfrm>
        <a:graphic>
          <a:graphicData uri="http://schemas.openxmlformats.org/drawingml/2006/table">
            <a:tbl>
              <a:tblPr/>
              <a:tblGrid>
                <a:gridCol w="682723">
                  <a:extLst>
                    <a:ext uri="{9D8B030D-6E8A-4147-A177-3AD203B41FA5}">
                      <a16:colId xmlns:a16="http://schemas.microsoft.com/office/drawing/2014/main" val="20000"/>
                    </a:ext>
                  </a:extLst>
                </a:gridCol>
                <a:gridCol w="2445089">
                  <a:extLst>
                    <a:ext uri="{9D8B030D-6E8A-4147-A177-3AD203B41FA5}">
                      <a16:colId xmlns:a16="http://schemas.microsoft.com/office/drawing/2014/main" val="20001"/>
                    </a:ext>
                  </a:extLst>
                </a:gridCol>
                <a:gridCol w="651213">
                  <a:extLst>
                    <a:ext uri="{9D8B030D-6E8A-4147-A177-3AD203B41FA5}">
                      <a16:colId xmlns:a16="http://schemas.microsoft.com/office/drawing/2014/main" val="20002"/>
                    </a:ext>
                  </a:extLst>
                </a:gridCol>
              </a:tblGrid>
              <a:tr h="1087731">
                <a:tc rowSpan="3">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8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Sprachlernkompetenz</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Interkulturelle kommunikative Kompetenz</a:t>
                      </a: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14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200" b="0" dirty="0">
                          <a:solidFill>
                            <a:schemeClr val="tx1"/>
                          </a:solidFill>
                        </a:rPr>
                        <a:t>Verstehen	Handeln</a:t>
                      </a: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200" b="0" dirty="0">
                          <a:solidFill>
                            <a:schemeClr val="tx1"/>
                          </a:solidFill>
                        </a:rPr>
                        <a:t>Wissen	Einstellungen    Bewusstheit</a:t>
                      </a:r>
                      <a:endParaRPr lang="de-DE"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rowSpan="3">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8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Sprachbewusstheit</a:t>
                      </a:r>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extLst>
                  <a:ext uri="{0D108BD9-81ED-4DB2-BD59-A6C34878D82A}">
                    <a16:rowId xmlns:a16="http://schemas.microsoft.com/office/drawing/2014/main" val="10000"/>
                  </a:ext>
                </a:extLst>
              </a:tr>
              <a:tr h="1864681">
                <a:tc vMerge="1">
                  <a:txBody>
                    <a:bodyPr/>
                    <a:lstStyle/>
                    <a:p>
                      <a:endParaRPr/>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400" b="1" dirty="0">
                          <a:solidFill>
                            <a:schemeClr val="tx1"/>
                          </a:solidFill>
                        </a:rPr>
                        <a:t>Funktionale kommunikative Kompetenz</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400" b="1"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Hör-/Hörsehverstehen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Leseverstehen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Schreiben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Sprechen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Sprachmittlung</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200"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b="1" i="1" dirty="0">
                          <a:solidFill>
                            <a:schemeClr val="tx1"/>
                          </a:solidFill>
                        </a:rPr>
                        <a:t>Verfügen über sprachliche Mittel </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und kommunikative Strategien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vMerge="1">
                  <a:txBody>
                    <a:bodyPr/>
                    <a:lstStyle/>
                    <a:p>
                      <a:endParaRPr/>
                    </a:p>
                  </a:txBody>
                  <a:tcPr/>
                </a:tc>
                <a:extLst>
                  <a:ext uri="{0D108BD9-81ED-4DB2-BD59-A6C34878D82A}">
                    <a16:rowId xmlns:a16="http://schemas.microsoft.com/office/drawing/2014/main" val="10001"/>
                  </a:ext>
                </a:extLst>
              </a:tr>
              <a:tr h="671039">
                <a:tc vMerge="1">
                  <a:txBody>
                    <a:bodyPr/>
                    <a:lstStyle/>
                    <a:p>
                      <a:endParaRPr/>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400" b="1" dirty="0">
                          <a:solidFill>
                            <a:schemeClr val="tx1"/>
                          </a:solidFill>
                        </a:rPr>
                        <a:t>Text- und Medienkompetenz</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400" b="1"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mündlich	schriftlich	medial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vMerge="1">
                  <a:txBody>
                    <a:bodyPr/>
                    <a:lstStyle/>
                    <a:p>
                      <a:endParaRPr/>
                    </a:p>
                  </a:txBody>
                  <a:tcPr/>
                </a:tc>
                <a:extLst>
                  <a:ext uri="{0D108BD9-81ED-4DB2-BD59-A6C34878D82A}">
                    <a16:rowId xmlns:a16="http://schemas.microsoft.com/office/drawing/2014/main" val="10002"/>
                  </a:ext>
                </a:extLst>
              </a:tr>
            </a:tbl>
          </a:graphicData>
        </a:graphic>
      </p:graphicFrame>
      <p:sp>
        <p:nvSpPr>
          <p:cNvPr id="4" name="Pfeil nach rechts 3"/>
          <p:cNvSpPr/>
          <p:nvPr/>
        </p:nvSpPr>
        <p:spPr>
          <a:xfrm rot="1659277">
            <a:off x="3545693" y="3987562"/>
            <a:ext cx="169092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a:off x="5220072" y="4509120"/>
            <a:ext cx="2592288" cy="7920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6012160" y="2325395"/>
            <a:ext cx="3020377" cy="1754326"/>
          </a:xfrm>
          <a:prstGeom prst="rect">
            <a:avLst/>
          </a:prstGeom>
          <a:solidFill>
            <a:schemeClr val="accent2">
              <a:lumMod val="20000"/>
              <a:lumOff val="80000"/>
            </a:schemeClr>
          </a:solidFill>
          <a:ln w="38100">
            <a:solidFill>
              <a:schemeClr val="tx1"/>
            </a:solidFill>
          </a:ln>
        </p:spPr>
        <p:txBody>
          <a:bodyPr wrap="square" rtlCol="0">
            <a:spAutoFit/>
          </a:bodyPr>
          <a:lstStyle/>
          <a:p>
            <a:r>
              <a:rPr lang="de-DE" b="1" dirty="0"/>
              <a:t>Aufschlüsselung in den Kompetenzerwartungen in</a:t>
            </a:r>
          </a:p>
          <a:p>
            <a:pPr marL="285750" indent="-285750">
              <a:buFont typeface="Arial" panose="020B0604020202020204" pitchFamily="34" charset="0"/>
              <a:buChar char="•"/>
            </a:pPr>
            <a:r>
              <a:rPr lang="de-DE" i="1" dirty="0"/>
              <a:t>Wortschatz</a:t>
            </a:r>
          </a:p>
          <a:p>
            <a:pPr marL="285750" indent="-285750">
              <a:buFont typeface="Arial" panose="020B0604020202020204" pitchFamily="34" charset="0"/>
              <a:buChar char="•"/>
            </a:pPr>
            <a:r>
              <a:rPr lang="de-DE" i="1" dirty="0"/>
              <a:t>Grammatik</a:t>
            </a:r>
          </a:p>
          <a:p>
            <a:pPr marL="285750" indent="-285750">
              <a:buFont typeface="Arial" panose="020B0604020202020204" pitchFamily="34" charset="0"/>
              <a:buChar char="•"/>
            </a:pPr>
            <a:r>
              <a:rPr lang="de-DE" i="1" dirty="0"/>
              <a:t>Aussprache und Intonation</a:t>
            </a:r>
          </a:p>
          <a:p>
            <a:pPr marL="285750" indent="-285750">
              <a:buFont typeface="Arial" panose="020B0604020202020204" pitchFamily="34" charset="0"/>
              <a:buChar char="•"/>
            </a:pPr>
            <a:r>
              <a:rPr lang="de-DE" i="1" dirty="0"/>
              <a:t>Orthografie</a:t>
            </a:r>
          </a:p>
        </p:txBody>
      </p:sp>
      <p:sp>
        <p:nvSpPr>
          <p:cNvPr id="13"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14"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4099526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Weiterentwicklung des Kompetenzmodells</a:t>
            </a:r>
            <a:endParaRPr lang="de-DE" sz="2800" dirty="0">
              <a:solidFill>
                <a:srgbClr val="FF0000"/>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t>25</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25</a:t>
            </a:fld>
            <a:endParaRPr lang="de-DE">
              <a:solidFill>
                <a:srgbClr val="8C8C8C"/>
              </a:solidFill>
            </a:endParaRPr>
          </a:p>
        </p:txBody>
      </p:sp>
      <p:pic>
        <p:nvPicPr>
          <p:cNvPr id="10" name="Picture 2"/>
          <p:cNvPicPr>
            <a:picLocks noChangeAspect="1"/>
            <a:extLst>
              <a:ext uri="smNativeData">
                <pr:smNativeData xmlns="" xmlns:pr="smNativeData" val="SMDATA_14_TiFzX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DwsAAM0HAABdCwAA1AUAAAAAAABkAAAAZAAAAAAAAAAjAAAABAAAAGQAAAAXAAAAFAAAAAAAAAAAAAAA/38AAP9/AAAAAAAACQAAAAQAAAD6////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0gEAAF0HAADmGgAAJCYAABAAAAA="/>
              </a:ext>
            </a:extLst>
          </p:cNvPicPr>
          <p:nvPr/>
        </p:nvPicPr>
        <p:blipFill rotWithShape="1">
          <a:blip r:embed="rId3"/>
          <a:srcRect l="40862" t="65299" r="42470" b="14920"/>
          <a:stretch/>
        </p:blipFill>
        <p:spPr>
          <a:xfrm>
            <a:off x="714175" y="2276872"/>
            <a:ext cx="2993729" cy="3377540"/>
          </a:xfrm>
          <a:prstGeom prst="rect">
            <a:avLst/>
          </a:prstGeom>
          <a:noFill/>
          <a:ln w="12700" cap="flat" cmpd="sng" algn="ctr">
            <a:noFill/>
            <a:prstDash val="solid"/>
            <a:headEnd type="none" w="med" len="med"/>
            <a:tailEnd type="none" w="med" len="med"/>
          </a:ln>
          <a:effectLst/>
        </p:spPr>
      </p:pic>
      <p:graphicFrame>
        <p:nvGraphicFramePr>
          <p:cNvPr id="11" name="Tabelle 10"/>
          <p:cNvGraphicFramePr>
            <a:graphicFrameLocks noGrp="1"/>
          </p:cNvGraphicFramePr>
          <p:nvPr/>
        </p:nvGraphicFramePr>
        <p:xfrm>
          <a:off x="4609399" y="1677757"/>
          <a:ext cx="3779025" cy="4175760"/>
        </p:xfrm>
        <a:graphic>
          <a:graphicData uri="http://schemas.openxmlformats.org/drawingml/2006/table">
            <a:tbl>
              <a:tblPr/>
              <a:tblGrid>
                <a:gridCol w="682723">
                  <a:extLst>
                    <a:ext uri="{9D8B030D-6E8A-4147-A177-3AD203B41FA5}">
                      <a16:colId xmlns:a16="http://schemas.microsoft.com/office/drawing/2014/main" val="20000"/>
                    </a:ext>
                  </a:extLst>
                </a:gridCol>
                <a:gridCol w="2445089">
                  <a:extLst>
                    <a:ext uri="{9D8B030D-6E8A-4147-A177-3AD203B41FA5}">
                      <a16:colId xmlns:a16="http://schemas.microsoft.com/office/drawing/2014/main" val="20001"/>
                    </a:ext>
                  </a:extLst>
                </a:gridCol>
                <a:gridCol w="651213">
                  <a:extLst>
                    <a:ext uri="{9D8B030D-6E8A-4147-A177-3AD203B41FA5}">
                      <a16:colId xmlns:a16="http://schemas.microsoft.com/office/drawing/2014/main" val="20002"/>
                    </a:ext>
                  </a:extLst>
                </a:gridCol>
              </a:tblGrid>
              <a:tr h="1087731">
                <a:tc rowSpan="3">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8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Sprachlernkompetenz</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Interkulturelle kommunikative Kompetenz</a:t>
                      </a: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14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200" b="0" dirty="0">
                          <a:solidFill>
                            <a:schemeClr val="tx1"/>
                          </a:solidFill>
                        </a:rPr>
                        <a:t>Verstehen	Handeln</a:t>
                      </a: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200" b="0" dirty="0">
                          <a:solidFill>
                            <a:schemeClr val="tx1"/>
                          </a:solidFill>
                        </a:rPr>
                        <a:t>Wissen	Einstellungen    Bewusstheit</a:t>
                      </a:r>
                      <a:endParaRPr lang="de-DE"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rowSpan="3">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8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Sprachbewusstheit</a:t>
                      </a:r>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extLst>
                  <a:ext uri="{0D108BD9-81ED-4DB2-BD59-A6C34878D82A}">
                    <a16:rowId xmlns:a16="http://schemas.microsoft.com/office/drawing/2014/main" val="10000"/>
                  </a:ext>
                </a:extLst>
              </a:tr>
              <a:tr h="1864681">
                <a:tc vMerge="1">
                  <a:txBody>
                    <a:bodyPr/>
                    <a:lstStyle/>
                    <a:p>
                      <a:endParaRPr/>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400" b="1" dirty="0">
                          <a:solidFill>
                            <a:schemeClr val="tx1"/>
                          </a:solidFill>
                        </a:rPr>
                        <a:t>Funktionale kommunikative Kompetenz</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400" b="1"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Hör-/Hörsehverstehen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Leseverstehen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Schreiben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Sprechen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Sprachmittlung</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200"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b="1" i="1" dirty="0">
                          <a:solidFill>
                            <a:schemeClr val="tx1"/>
                          </a:solidFill>
                        </a:rPr>
                        <a:t>Verfügen über sprachliche Mittel </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und kommunikative Strategien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vMerge="1">
                  <a:txBody>
                    <a:bodyPr/>
                    <a:lstStyle/>
                    <a:p>
                      <a:endParaRPr/>
                    </a:p>
                  </a:txBody>
                  <a:tcPr/>
                </a:tc>
                <a:extLst>
                  <a:ext uri="{0D108BD9-81ED-4DB2-BD59-A6C34878D82A}">
                    <a16:rowId xmlns:a16="http://schemas.microsoft.com/office/drawing/2014/main" val="10001"/>
                  </a:ext>
                </a:extLst>
              </a:tr>
              <a:tr h="671039">
                <a:tc vMerge="1">
                  <a:txBody>
                    <a:bodyPr/>
                    <a:lstStyle/>
                    <a:p>
                      <a:endParaRPr/>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400" b="1" dirty="0">
                          <a:solidFill>
                            <a:schemeClr val="tx1"/>
                          </a:solidFill>
                        </a:rPr>
                        <a:t>Text- und Medienkompetenz</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400" b="1"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mündlich	schriftlich	medial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vMerge="1">
                  <a:txBody>
                    <a:bodyPr/>
                    <a:lstStyle/>
                    <a:p>
                      <a:endParaRPr/>
                    </a:p>
                  </a:txBody>
                  <a:tcPr/>
                </a:tc>
                <a:extLst>
                  <a:ext uri="{0D108BD9-81ED-4DB2-BD59-A6C34878D82A}">
                    <a16:rowId xmlns:a16="http://schemas.microsoft.com/office/drawing/2014/main" val="10002"/>
                  </a:ext>
                </a:extLst>
              </a:tr>
            </a:tbl>
          </a:graphicData>
        </a:graphic>
      </p:graphicFrame>
      <p:sp>
        <p:nvSpPr>
          <p:cNvPr id="48" name="Ellipse 47"/>
          <p:cNvSpPr/>
          <p:nvPr/>
        </p:nvSpPr>
        <p:spPr>
          <a:xfrm>
            <a:off x="5041991" y="5040754"/>
            <a:ext cx="2914385" cy="9306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Ellipse 54"/>
          <p:cNvSpPr/>
          <p:nvPr/>
        </p:nvSpPr>
        <p:spPr>
          <a:xfrm rot="5400000">
            <a:off x="4058759" y="3403575"/>
            <a:ext cx="1800203" cy="69892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rechts 16"/>
          <p:cNvSpPr/>
          <p:nvPr/>
        </p:nvSpPr>
        <p:spPr>
          <a:xfrm rot="20309667">
            <a:off x="3513964" y="3518289"/>
            <a:ext cx="97462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Pfeil nach rechts 17"/>
          <p:cNvSpPr/>
          <p:nvPr/>
        </p:nvSpPr>
        <p:spPr>
          <a:xfrm rot="1893523">
            <a:off x="3445762" y="4457039"/>
            <a:ext cx="163642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13"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617833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Weiterentwicklung des Kompetenzmodells</a:t>
            </a:r>
            <a:endParaRPr lang="de-DE" sz="2800" dirty="0">
              <a:solidFill>
                <a:srgbClr val="FF0000"/>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t>26</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26</a:t>
            </a:fld>
            <a:endParaRPr lang="de-DE">
              <a:solidFill>
                <a:srgbClr val="8C8C8C"/>
              </a:solidFill>
            </a:endParaRPr>
          </a:p>
        </p:txBody>
      </p:sp>
      <p:pic>
        <p:nvPicPr>
          <p:cNvPr id="10" name="Picture 2"/>
          <p:cNvPicPr>
            <a:picLocks noChangeAspect="1"/>
            <a:extLst>
              <a:ext uri="smNativeData">
                <pr:smNativeData xmlns="" xmlns:pr="smNativeData" val="SMDATA_14_TiFzX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DwsAAM0HAABdCwAA1AUAAAAAAABkAAAAZAAAAAAAAAAjAAAABAAAAGQAAAAXAAAAFAAAAAAAAAAAAAAA/38AAP9/AAAAAAAACQAAAAQAAAD6////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0gEAAF0HAADmGgAAJCYAABAAAAA="/>
              </a:ext>
            </a:extLst>
          </p:cNvPicPr>
          <p:nvPr/>
        </p:nvPicPr>
        <p:blipFill>
          <a:blip r:embed="rId3"/>
          <a:srcRect l="28310" t="19970" r="29090" b="14920"/>
          <a:stretch>
            <a:fillRect/>
          </a:stretch>
        </p:blipFill>
        <p:spPr>
          <a:xfrm>
            <a:off x="457200" y="1597409"/>
            <a:ext cx="3610744" cy="4431317"/>
          </a:xfrm>
          <a:prstGeom prst="rect">
            <a:avLst/>
          </a:prstGeom>
          <a:noFill/>
          <a:ln w="12700" cap="flat" cmpd="sng" algn="ctr">
            <a:noFill/>
            <a:prstDash val="solid"/>
            <a:headEnd type="none" w="med" len="med"/>
            <a:tailEnd type="none" w="med" len="med"/>
          </a:ln>
          <a:effectLst/>
        </p:spPr>
      </p:pic>
      <p:graphicFrame>
        <p:nvGraphicFramePr>
          <p:cNvPr id="11" name="Tabelle 10"/>
          <p:cNvGraphicFramePr>
            <a:graphicFrameLocks noGrp="1"/>
          </p:cNvGraphicFramePr>
          <p:nvPr>
            <p:extLst>
              <p:ext uri="{D42A27DB-BD31-4B8C-83A1-F6EECF244321}">
                <p14:modId xmlns:p14="http://schemas.microsoft.com/office/powerpoint/2010/main" val="951045612"/>
              </p:ext>
            </p:extLst>
          </p:nvPr>
        </p:nvGraphicFramePr>
        <p:xfrm>
          <a:off x="4609399" y="1677757"/>
          <a:ext cx="3779025" cy="4175760"/>
        </p:xfrm>
        <a:graphic>
          <a:graphicData uri="http://schemas.openxmlformats.org/drawingml/2006/table">
            <a:tbl>
              <a:tblPr/>
              <a:tblGrid>
                <a:gridCol w="682723">
                  <a:extLst>
                    <a:ext uri="{9D8B030D-6E8A-4147-A177-3AD203B41FA5}">
                      <a16:colId xmlns:a16="http://schemas.microsoft.com/office/drawing/2014/main" val="20000"/>
                    </a:ext>
                  </a:extLst>
                </a:gridCol>
                <a:gridCol w="2445089">
                  <a:extLst>
                    <a:ext uri="{9D8B030D-6E8A-4147-A177-3AD203B41FA5}">
                      <a16:colId xmlns:a16="http://schemas.microsoft.com/office/drawing/2014/main" val="20001"/>
                    </a:ext>
                  </a:extLst>
                </a:gridCol>
                <a:gridCol w="651213">
                  <a:extLst>
                    <a:ext uri="{9D8B030D-6E8A-4147-A177-3AD203B41FA5}">
                      <a16:colId xmlns:a16="http://schemas.microsoft.com/office/drawing/2014/main" val="20002"/>
                    </a:ext>
                  </a:extLst>
                </a:gridCol>
              </a:tblGrid>
              <a:tr h="1087731">
                <a:tc rowSpan="3">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8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Sprachlernkompetenz</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Interkulturelle kommunikative Kompetenz</a:t>
                      </a: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14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200" b="0" dirty="0">
                          <a:solidFill>
                            <a:schemeClr val="tx1"/>
                          </a:solidFill>
                        </a:rPr>
                        <a:t>Verstehen	Handeln</a:t>
                      </a: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200" b="0" dirty="0">
                          <a:solidFill>
                            <a:schemeClr val="tx1"/>
                          </a:solidFill>
                        </a:rPr>
                        <a:t>Wissen	Einstellungen    Bewusstheit</a:t>
                      </a:r>
                      <a:endParaRPr lang="de-DE"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rowSpan="3">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8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Sprachbewusstheit</a:t>
                      </a:r>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extLst>
                  <a:ext uri="{0D108BD9-81ED-4DB2-BD59-A6C34878D82A}">
                    <a16:rowId xmlns:a16="http://schemas.microsoft.com/office/drawing/2014/main" val="10000"/>
                  </a:ext>
                </a:extLst>
              </a:tr>
              <a:tr h="1864681">
                <a:tc vMerge="1">
                  <a:txBody>
                    <a:bodyPr/>
                    <a:lstStyle/>
                    <a:p>
                      <a:endParaRPr/>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400" b="1" dirty="0">
                          <a:solidFill>
                            <a:schemeClr val="tx1"/>
                          </a:solidFill>
                        </a:rPr>
                        <a:t>Funktionale kommunikative Kompetenz</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400" b="1"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Hör-/Hörsehverstehen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Leseverstehen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Schreiben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Sprechen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Sprachmittlung</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200"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b="1" i="1" dirty="0">
                          <a:solidFill>
                            <a:schemeClr val="tx1"/>
                          </a:solidFill>
                        </a:rPr>
                        <a:t>Verfügen über sprachliche Mittel </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und kommunikative Strategien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vMerge="1">
                  <a:txBody>
                    <a:bodyPr/>
                    <a:lstStyle/>
                    <a:p>
                      <a:endParaRPr/>
                    </a:p>
                  </a:txBody>
                  <a:tcPr/>
                </a:tc>
                <a:extLst>
                  <a:ext uri="{0D108BD9-81ED-4DB2-BD59-A6C34878D82A}">
                    <a16:rowId xmlns:a16="http://schemas.microsoft.com/office/drawing/2014/main" val="10001"/>
                  </a:ext>
                </a:extLst>
              </a:tr>
              <a:tr h="671039">
                <a:tc vMerge="1">
                  <a:txBody>
                    <a:bodyPr/>
                    <a:lstStyle/>
                    <a:p>
                      <a:endParaRPr/>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400" b="1" dirty="0">
                          <a:solidFill>
                            <a:schemeClr val="tx1"/>
                          </a:solidFill>
                        </a:rPr>
                        <a:t>Text- und Medienkompetenz</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400" b="1"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mündlich	schriftlich	medial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vMerge="1">
                  <a:txBody>
                    <a:bodyPr/>
                    <a:lstStyle/>
                    <a:p>
                      <a:endParaRPr/>
                    </a:p>
                  </a:txBody>
                  <a:tcPr/>
                </a:tc>
                <a:extLst>
                  <a:ext uri="{0D108BD9-81ED-4DB2-BD59-A6C34878D82A}">
                    <a16:rowId xmlns:a16="http://schemas.microsoft.com/office/drawing/2014/main" val="10002"/>
                  </a:ext>
                </a:extLst>
              </a:tr>
            </a:tbl>
          </a:graphicData>
        </a:graphic>
      </p:graphicFrame>
      <p:sp>
        <p:nvSpPr>
          <p:cNvPr id="12" name="Ellipse 11"/>
          <p:cNvSpPr/>
          <p:nvPr/>
        </p:nvSpPr>
        <p:spPr>
          <a:xfrm rot="5400000">
            <a:off x="7241936" y="3507969"/>
            <a:ext cx="1656185" cy="51533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Pfeil nach links und rechts 4"/>
          <p:cNvSpPr/>
          <p:nvPr/>
        </p:nvSpPr>
        <p:spPr>
          <a:xfrm>
            <a:off x="5148064" y="2276872"/>
            <a:ext cx="288032"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links und rechts 12"/>
          <p:cNvSpPr/>
          <p:nvPr/>
        </p:nvSpPr>
        <p:spPr>
          <a:xfrm>
            <a:off x="5145886" y="3943771"/>
            <a:ext cx="288032"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feil nach links und rechts 13"/>
          <p:cNvSpPr/>
          <p:nvPr/>
        </p:nvSpPr>
        <p:spPr>
          <a:xfrm>
            <a:off x="5145886" y="5461355"/>
            <a:ext cx="288032"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Pfeil nach links und rechts 14"/>
          <p:cNvSpPr/>
          <p:nvPr/>
        </p:nvSpPr>
        <p:spPr>
          <a:xfrm>
            <a:off x="7596336" y="2290696"/>
            <a:ext cx="288032"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Pfeil nach links und rechts 15"/>
          <p:cNvSpPr/>
          <p:nvPr/>
        </p:nvSpPr>
        <p:spPr>
          <a:xfrm>
            <a:off x="7596336" y="5461355"/>
            <a:ext cx="288032"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links und rechts 16"/>
          <p:cNvSpPr/>
          <p:nvPr/>
        </p:nvSpPr>
        <p:spPr>
          <a:xfrm>
            <a:off x="7596336" y="4581128"/>
            <a:ext cx="288032"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Legende mit Linie 1 3"/>
          <p:cNvSpPr/>
          <p:nvPr/>
        </p:nvSpPr>
        <p:spPr>
          <a:xfrm rot="594576">
            <a:off x="7899239" y="2562389"/>
            <a:ext cx="1183200" cy="275400"/>
          </a:xfrm>
          <a:prstGeom prst="borderCallout1">
            <a:avLst>
              <a:gd name="adj1" fmla="val 113841"/>
              <a:gd name="adj2" fmla="val 26735"/>
              <a:gd name="adj3" fmla="val 140199"/>
              <a:gd name="adj4" fmla="val 16455"/>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oAutofit/>
          </a:bodyPr>
          <a:lstStyle/>
          <a:p>
            <a:pPr algn="ctr"/>
            <a:r>
              <a:rPr lang="de-DE" sz="1400" dirty="0">
                <a:solidFill>
                  <a:schemeClr val="tx1"/>
                </a:solidFill>
              </a:rPr>
              <a:t>Ausschärfung</a:t>
            </a:r>
          </a:p>
        </p:txBody>
      </p:sp>
      <p:sp>
        <p:nvSpPr>
          <p:cNvPr id="18"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1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2956400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wichtigsten Neuerungen (2)</a:t>
            </a:r>
          </a:p>
        </p:txBody>
      </p:sp>
      <p:sp>
        <p:nvSpPr>
          <p:cNvPr id="6" name="Foliennummernplatzhalter 5"/>
          <p:cNvSpPr>
            <a:spLocks noGrp="1"/>
          </p:cNvSpPr>
          <p:nvPr>
            <p:ph type="sldNum" sz="quarter" idx="12"/>
          </p:nvPr>
        </p:nvSpPr>
        <p:spPr/>
        <p:txBody>
          <a:bodyPr/>
          <a:lstStyle/>
          <a:p>
            <a:fld id="{512A4277-7E7A-4AAF-BFC7-47646BF5CD0C}" type="slidenum">
              <a:rPr lang="de-DE" smtClean="0"/>
              <a:t>27</a:t>
            </a:fld>
            <a:endParaRPr lang="de-DE"/>
          </a:p>
        </p:txBody>
      </p:sp>
      <p:sp>
        <p:nvSpPr>
          <p:cNvPr id="3" name="Inhaltsplatzhalter 2"/>
          <p:cNvSpPr>
            <a:spLocks noGrp="1"/>
          </p:cNvSpPr>
          <p:nvPr>
            <p:ph idx="1"/>
          </p:nvPr>
        </p:nvSpPr>
        <p:spPr/>
        <p:txBody>
          <a:bodyPr>
            <a:normAutofit/>
          </a:bodyPr>
          <a:lstStyle/>
          <a:p>
            <a:pPr marL="0" indent="0">
              <a:spcBef>
                <a:spcPts val="0"/>
              </a:spcBef>
              <a:buNone/>
              <a:defRPr lang="de-DE" sz="2800" b="0" i="0" u="none" strike="noStrike" kern="1" spc="0" baseline="0">
                <a:solidFill>
                  <a:schemeClr val="tx1"/>
                </a:solidFill>
                <a:latin typeface="Calibri" pitchFamily="2" charset="0"/>
                <a:ea typeface="Calibri" pitchFamily="2" charset="0"/>
                <a:cs typeface="Calibri" pitchFamily="2" charset="0"/>
              </a:defRPr>
            </a:pPr>
            <a:r>
              <a:rPr lang="de-DE" dirty="0"/>
              <a:t>neues Strukturelement „Fachliche Konkretisierungen“ zu den Kompetenzerwartungen:</a:t>
            </a:r>
          </a:p>
          <a:p>
            <a:pPr marL="0" indent="0">
              <a:spcBef>
                <a:spcPts val="0"/>
              </a:spcBef>
              <a:buNone/>
              <a:defRPr lang="de-DE" sz="2800" b="0" i="0" u="none" strike="noStrike" kern="1" spc="0" baseline="0">
                <a:solidFill>
                  <a:schemeClr val="tx1"/>
                </a:solidFill>
                <a:latin typeface="Calibri" pitchFamily="2" charset="0"/>
                <a:ea typeface="Calibri" pitchFamily="2" charset="0"/>
                <a:cs typeface="Calibri" pitchFamily="2" charset="0"/>
              </a:defRPr>
            </a:pPr>
            <a:endParaRPr lang="de-DE" sz="1000" dirty="0"/>
          </a:p>
          <a:p>
            <a:pPr lvl="1">
              <a:lnSpc>
                <a:spcPct val="90000"/>
              </a:lnSpc>
              <a:spcBef>
                <a:spcPts val="600"/>
              </a:spcBef>
              <a:buFont typeface="Symbol" panose="05050102010706020507" pitchFamily="18" charset="2"/>
              <a:buChar char="-"/>
              <a:defRPr lang="de-DE" sz="2800" b="0" i="0" u="none" strike="noStrike" kern="1" spc="0" baseline="0">
                <a:solidFill>
                  <a:schemeClr val="tx1"/>
                </a:solidFill>
                <a:latin typeface="Calibri" pitchFamily="2" charset="0"/>
                <a:ea typeface="Calibri" pitchFamily="2" charset="0"/>
                <a:cs typeface="Calibri" pitchFamily="2" charset="0"/>
              </a:defRPr>
            </a:pPr>
            <a:r>
              <a:rPr lang="de-DE" sz="2400" kern="1" dirty="0">
                <a:latin typeface="Calibri" pitchFamily="2" charset="0"/>
                <a:ea typeface="Calibri" pitchFamily="2" charset="0"/>
                <a:cs typeface="Calibri" pitchFamily="2" charset="0"/>
              </a:rPr>
              <a:t>gegenständliche Ausschärfungen </a:t>
            </a:r>
          </a:p>
          <a:p>
            <a:pPr lvl="1">
              <a:lnSpc>
                <a:spcPct val="90000"/>
              </a:lnSpc>
              <a:spcBef>
                <a:spcPts val="600"/>
              </a:spcBef>
              <a:buFont typeface="Symbol" panose="05050102010706020507" pitchFamily="18" charset="2"/>
              <a:buChar char="-"/>
              <a:defRPr lang="de-DE" sz="2800" b="0" i="0" u="none" strike="noStrike" kern="1" spc="0" baseline="0">
                <a:solidFill>
                  <a:schemeClr val="tx1"/>
                </a:solidFill>
                <a:latin typeface="Calibri" pitchFamily="2" charset="0"/>
                <a:ea typeface="Calibri" pitchFamily="2" charset="0"/>
                <a:cs typeface="Calibri" pitchFamily="2" charset="0"/>
              </a:defRPr>
            </a:pPr>
            <a:r>
              <a:rPr lang="de-DE" sz="2400" kern="1" dirty="0">
                <a:latin typeface="Calibri" pitchFamily="2" charset="0"/>
                <a:ea typeface="Calibri" pitchFamily="2" charset="0"/>
                <a:cs typeface="Calibri" pitchFamily="2" charset="0"/>
              </a:rPr>
              <a:t>repräsentative inhaltliche Bezüge </a:t>
            </a:r>
          </a:p>
          <a:p>
            <a:pPr lvl="1">
              <a:lnSpc>
                <a:spcPct val="90000"/>
              </a:lnSpc>
              <a:spcBef>
                <a:spcPts val="600"/>
              </a:spcBef>
              <a:buFont typeface="Symbol" panose="05050102010706020507" pitchFamily="18" charset="2"/>
              <a:buChar char="-"/>
              <a:defRPr lang="de-DE" sz="2800" b="0" i="0" u="none" strike="noStrike" kern="1" spc="0" baseline="0">
                <a:solidFill>
                  <a:schemeClr val="tx1"/>
                </a:solidFill>
                <a:latin typeface="Calibri" pitchFamily="2" charset="0"/>
                <a:ea typeface="Calibri" pitchFamily="2" charset="0"/>
                <a:cs typeface="Calibri" pitchFamily="2" charset="0"/>
              </a:defRPr>
            </a:pPr>
            <a:r>
              <a:rPr lang="de-DE" sz="2400" kern="1" dirty="0">
                <a:latin typeface="Calibri" pitchFamily="2" charset="0"/>
                <a:ea typeface="Calibri" pitchFamily="2" charset="0"/>
                <a:cs typeface="Calibri" pitchFamily="2" charset="0"/>
              </a:rPr>
              <a:t>Teil der </a:t>
            </a:r>
            <a:r>
              <a:rPr lang="de-DE" sz="2400" kern="1" dirty="0" err="1">
                <a:latin typeface="Calibri" pitchFamily="2" charset="0"/>
                <a:ea typeface="Calibri" pitchFamily="2" charset="0"/>
                <a:cs typeface="Calibri" pitchFamily="2" charset="0"/>
              </a:rPr>
              <a:t>Gesamtobligatorik</a:t>
            </a:r>
            <a:r>
              <a:rPr lang="de-DE" sz="2400" kern="1" dirty="0">
                <a:latin typeface="Calibri" pitchFamily="2" charset="0"/>
                <a:ea typeface="Calibri" pitchFamily="2" charset="0"/>
                <a:cs typeface="Calibri" pitchFamily="2" charset="0"/>
              </a:rPr>
              <a:t> des KLP</a:t>
            </a:r>
          </a:p>
          <a:p>
            <a:pPr lvl="1">
              <a:lnSpc>
                <a:spcPct val="90000"/>
              </a:lnSpc>
              <a:spcBef>
                <a:spcPts val="600"/>
              </a:spcBef>
              <a:buFont typeface="Symbol" panose="05050102010706020507" pitchFamily="18" charset="2"/>
              <a:buChar char="-"/>
              <a:defRPr lang="de-DE" sz="2800" b="0" i="0" u="none" strike="noStrike" kern="1" spc="0" baseline="0">
                <a:solidFill>
                  <a:schemeClr val="tx1"/>
                </a:solidFill>
                <a:latin typeface="Calibri" pitchFamily="2" charset="0"/>
                <a:ea typeface="Calibri" pitchFamily="2" charset="0"/>
                <a:cs typeface="Calibri" pitchFamily="2" charset="0"/>
              </a:defRPr>
            </a:pPr>
            <a:r>
              <a:rPr lang="de-DE" sz="2400" kern="1" dirty="0">
                <a:latin typeface="Calibri" pitchFamily="2" charset="0"/>
                <a:ea typeface="Calibri" pitchFamily="2" charset="0"/>
                <a:cs typeface="Calibri" pitchFamily="2" charset="0"/>
              </a:rPr>
              <a:t>fachliche Konkretisierungen =  Mindestanforderungen</a:t>
            </a:r>
          </a:p>
          <a:p>
            <a:pPr lvl="1">
              <a:lnSpc>
                <a:spcPct val="90000"/>
              </a:lnSpc>
              <a:spcBef>
                <a:spcPts val="600"/>
              </a:spcBef>
              <a:buFont typeface="Symbol" panose="05050102010706020507" pitchFamily="18" charset="2"/>
              <a:buChar char="-"/>
              <a:defRPr lang="de-DE" sz="2800" b="0" i="0" u="none" strike="noStrike" kern="1" spc="0" baseline="0">
                <a:solidFill>
                  <a:schemeClr val="tx1"/>
                </a:solidFill>
                <a:latin typeface="Calibri" pitchFamily="2" charset="0"/>
                <a:ea typeface="Calibri" pitchFamily="2" charset="0"/>
                <a:cs typeface="Calibri" pitchFamily="2" charset="0"/>
              </a:defRPr>
            </a:pPr>
            <a:r>
              <a:rPr lang="de-DE" sz="2400" kern="1" dirty="0">
                <a:latin typeface="Calibri" pitchFamily="2" charset="0"/>
                <a:ea typeface="Calibri" pitchFamily="2" charset="0"/>
                <a:cs typeface="Calibri" pitchFamily="2" charset="0"/>
              </a:rPr>
              <a:t>deshalb: Verzicht auf Klammerzusätze, „u.a.“ oder „z.B.“ </a:t>
            </a:r>
          </a:p>
          <a:p>
            <a:pPr marL="716280">
              <a:spcBef>
                <a:spcPts val="0"/>
              </a:spcBef>
              <a:buFontTx/>
              <a:buChar char="-"/>
              <a:defRPr lang="de-DE" sz="2800" b="0" i="0" u="none" strike="noStrike" kern="1" spc="0" baseline="0">
                <a:solidFill>
                  <a:schemeClr val="tx1"/>
                </a:solidFill>
                <a:latin typeface="Calibri" pitchFamily="2" charset="0"/>
                <a:ea typeface="Calibri" pitchFamily="2" charset="0"/>
                <a:cs typeface="Calibri" pitchFamily="2" charset="0"/>
              </a:defRPr>
            </a:pPr>
            <a:endParaRPr lang="de-DE" dirty="0"/>
          </a:p>
        </p:txBody>
      </p:sp>
      <p:sp>
        <p:nvSpPr>
          <p:cNvPr id="8"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56655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Darstellung der Kompetenzerwartungen</a:t>
            </a:r>
          </a:p>
        </p:txBody>
      </p:sp>
      <p:sp>
        <p:nvSpPr>
          <p:cNvPr id="6" name="Foliennummernplatzhalter 5"/>
          <p:cNvSpPr>
            <a:spLocks noGrp="1"/>
          </p:cNvSpPr>
          <p:nvPr>
            <p:ph type="sldNum" sz="quarter" idx="12"/>
          </p:nvPr>
        </p:nvSpPr>
        <p:spPr/>
        <p:txBody>
          <a:bodyPr/>
          <a:lstStyle/>
          <a:p>
            <a:fld id="{512A4277-7E7A-4AAF-BFC7-47646BF5CD0C}" type="slidenum">
              <a:rPr lang="de-DE" smtClean="0"/>
              <a:t>28</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28</a:t>
            </a:fld>
            <a:endParaRPr lang="de-DE">
              <a:solidFill>
                <a:srgbClr val="8C8C8C"/>
              </a:solidFill>
            </a:endParaRPr>
          </a:p>
        </p:txBody>
      </p:sp>
      <p:graphicFrame>
        <p:nvGraphicFramePr>
          <p:cNvPr id="9" name="Tabelle 8"/>
          <p:cNvGraphicFramePr>
            <a:graphicFrameLocks noGrp="1"/>
          </p:cNvGraphicFramePr>
          <p:nvPr/>
        </p:nvGraphicFramePr>
        <p:xfrm>
          <a:off x="467360" y="2095500"/>
          <a:ext cx="8065135" cy="4103116"/>
        </p:xfrm>
        <a:graphic>
          <a:graphicData uri="http://schemas.openxmlformats.org/drawingml/2006/table">
            <a:tbl>
              <a:tblPr/>
              <a:tblGrid>
                <a:gridCol w="4111625">
                  <a:extLst>
                    <a:ext uri="{9D8B030D-6E8A-4147-A177-3AD203B41FA5}">
                      <a16:colId xmlns:a16="http://schemas.microsoft.com/office/drawing/2014/main" val="20000"/>
                    </a:ext>
                  </a:extLst>
                </a:gridCol>
                <a:gridCol w="3953510">
                  <a:extLst>
                    <a:ext uri="{9D8B030D-6E8A-4147-A177-3AD203B41FA5}">
                      <a16:colId xmlns:a16="http://schemas.microsoft.com/office/drawing/2014/main" val="20001"/>
                    </a:ext>
                  </a:extLst>
                </a:gridCol>
              </a:tblGrid>
              <a:tr h="499745">
                <a:tc gridSpan="2">
                  <a:txBody>
                    <a:bodyPr/>
                    <a:lstStyle/>
                    <a:p>
                      <a:pPr marL="88900" marR="0" indent="0" algn="l" defTabSz="914400">
                        <a:lnSpc>
                          <a:spcPct val="115000"/>
                        </a:lnSpc>
                        <a:spcBef>
                          <a:spcPts val="5"/>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dirty="0">
                          <a:solidFill>
                            <a:srgbClr val="7F7F7F"/>
                          </a:solidFill>
                          <a:latin typeface="Arial" pitchFamily="2" charset="0"/>
                          <a:ea typeface="Calibri" pitchFamily="2" charset="0"/>
                          <a:cs typeface="Arial" pitchFamily="2" charset="0"/>
                        </a:rPr>
                        <a:t>Deskriptor: </a:t>
                      </a:r>
                    </a:p>
                    <a:p>
                      <a:pPr marL="88900" marR="0" indent="0" algn="l" defTabSz="914400">
                        <a:lnSpc>
                          <a:spcPct val="115000"/>
                        </a:lnSpc>
                        <a:spcBef>
                          <a:spcPts val="5"/>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dirty="0">
                          <a:latin typeface="Arial" pitchFamily="2" charset="0"/>
                          <a:ea typeface="Calibri" pitchFamily="2" charset="0"/>
                          <a:cs typeface="Arial" pitchFamily="2" charset="0"/>
                        </a:rPr>
                        <a:t>Die Schülerinnen und Schüler können …</a:t>
                      </a:r>
                    </a:p>
                  </a:txBody>
                  <a:tcPr>
                    <a:lnL w="0" cap="flat" cmpd="sng" algn="ctr">
                      <a:noFill/>
                      <a:prstDash val="solid"/>
                      <a:headEnd type="none" w="med" len="med"/>
                      <a:tailEnd type="none" w="med" len="med"/>
                    </a:lnL>
                    <a:lnR w="0" cap="flat" cmpd="sng" algn="ctr">
                      <a:noFill/>
                      <a:prstDash val="solid"/>
                      <a:headEnd type="none" w="med" len="med"/>
                      <a:tailEnd type="none" w="med" len="med"/>
                    </a:lnR>
                    <a:lnT w="0" cap="flat" cmpd="sng" algn="ctr">
                      <a:noFill/>
                      <a:prstDash val="solid"/>
                      <a:headEnd type="none" w="med" len="med"/>
                      <a:tailEnd type="none" w="med" len="med"/>
                    </a:lnT>
                    <a:lnB w="0" cap="flat" cmpd="sng" algn="ctr">
                      <a:noFill/>
                      <a:prstDash val="soli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D9D9D9"/>
                    </a:solidFill>
                  </a:tcPr>
                </a:tc>
                <a:tc hMerge="1">
                  <a:txBody>
                    <a:bodyPr/>
                    <a:lstStyle/>
                    <a:p>
                      <a:endParaRPr/>
                    </a:p>
                  </a:txBody>
                  <a:tcPr/>
                </a:tc>
                <a:extLst>
                  <a:ext uri="{0D108BD9-81ED-4DB2-BD59-A6C34878D82A}">
                    <a16:rowId xmlns:a16="http://schemas.microsoft.com/office/drawing/2014/main" val="10000"/>
                  </a:ext>
                </a:extLst>
              </a:tr>
              <a:tr h="260985">
                <a:tc gridSpan="2">
                  <a:txBody>
                    <a:bodyPr/>
                    <a:lstStyle/>
                    <a:p>
                      <a:pPr marL="113030" marR="0" indent="0" algn="l" defTabSz="914400">
                        <a:lnSpc>
                          <a:spcPct val="115000"/>
                        </a:lnSpc>
                        <a:spcBef>
                          <a:spcPts val="5"/>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b="1">
                          <a:latin typeface="Arial" pitchFamily="2" charset="0"/>
                          <a:ea typeface="Calibri" pitchFamily="2" charset="0"/>
                          <a:cs typeface="Arial" pitchFamily="2" charset="0"/>
                        </a:rPr>
                        <a:t> </a:t>
                      </a:r>
                      <a:endParaRPr lang="de-DE" sz="1600">
                        <a:latin typeface="Arial" pitchFamily="2" charset="0"/>
                        <a:ea typeface="Calibri" pitchFamily="2" charset="0"/>
                        <a:cs typeface="Arial" pitchFamily="2" charset="0"/>
                      </a:endParaRPr>
                    </a:p>
                  </a:txBody>
                  <a:tcPr>
                    <a:lnL w="0" cap="flat" cmpd="sng" algn="ctr">
                      <a:noFill/>
                      <a:prstDash val="solid"/>
                      <a:headEnd type="none" w="med" len="med"/>
                      <a:tailEnd type="none" w="med" len="med"/>
                    </a:lnL>
                    <a:lnR w="0" cap="flat" cmpd="sng" algn="ctr">
                      <a:noFill/>
                      <a:prstDash val="solid"/>
                      <a:headEnd type="none" w="med" len="med"/>
                      <a:tailEnd type="none" w="med" len="med"/>
                    </a:lnR>
                    <a:lnT w="0" cap="flat" cmpd="sng" algn="ctr">
                      <a:noFill/>
                      <a:prstDash val="solid"/>
                      <a:headEnd type="none" w="med" len="med"/>
                      <a:tailEnd type="none" w="med" len="med"/>
                    </a:lnT>
                    <a:lnB w="0" cap="flat" cmpd="sng" algn="ctr">
                      <a:noFill/>
                      <a:prstDash val="soli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hMerge="1">
                  <a:txBody>
                    <a:bodyPr/>
                    <a:lstStyle/>
                    <a:p>
                      <a:endParaRPr/>
                    </a:p>
                  </a:txBody>
                  <a:tcPr/>
                </a:tc>
                <a:extLst>
                  <a:ext uri="{0D108BD9-81ED-4DB2-BD59-A6C34878D82A}">
                    <a16:rowId xmlns:a16="http://schemas.microsoft.com/office/drawing/2014/main" val="10001"/>
                  </a:ext>
                </a:extLst>
              </a:tr>
              <a:tr h="3126740">
                <a:tc>
                  <a:txBody>
                    <a:bodyPr/>
                    <a:lstStyle/>
                    <a:p>
                      <a:pPr marL="88900" marR="0" indent="0" algn="l" defTabSz="914400">
                        <a:lnSpc>
                          <a:spcPct val="115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dirty="0">
                          <a:solidFill>
                            <a:srgbClr val="7F7F7F"/>
                          </a:solidFill>
                          <a:latin typeface="Arial" pitchFamily="2" charset="0"/>
                          <a:ea typeface="Calibri" pitchFamily="2" charset="0"/>
                          <a:cs typeface="Arial" pitchFamily="2" charset="0"/>
                        </a:rPr>
                        <a:t>Indikatoren:</a:t>
                      </a:r>
                    </a:p>
                    <a:p>
                      <a:pPr marL="88900" marR="0" indent="0" algn="l" defTabSz="914400">
                        <a:lnSpc>
                          <a:spcPct val="115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endParaRPr lang="de-DE" sz="400" dirty="0">
                        <a:solidFill>
                          <a:srgbClr val="7F7F7F"/>
                        </a:solidFill>
                        <a:latin typeface="Arial" pitchFamily="2" charset="0"/>
                        <a:ea typeface="Calibri" pitchFamily="2" charset="0"/>
                        <a:cs typeface="Arial" pitchFamily="2" charset="0"/>
                      </a:endParaRPr>
                    </a:p>
                    <a:p>
                      <a:pPr marL="88900" marR="0" indent="0" algn="l" defTabSz="914400">
                        <a:lnSpc>
                          <a:spcPct val="115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dirty="0">
                          <a:latin typeface="Arial" pitchFamily="2" charset="0"/>
                          <a:ea typeface="Calibri" pitchFamily="2" charset="0"/>
                          <a:cs typeface="Arial" pitchFamily="2" charset="0"/>
                        </a:rPr>
                        <a:t>Sie können </a:t>
                      </a:r>
                    </a:p>
                    <a:p>
                      <a:pPr marL="88900" marR="0" indent="0" algn="l" defTabSz="914400">
                        <a:lnSpc>
                          <a:spcPct val="115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endParaRPr lang="de-DE" sz="300" dirty="0">
                        <a:latin typeface="Arial" pitchFamily="2" charset="0"/>
                        <a:ea typeface="Calibri" pitchFamily="2" charset="0"/>
                        <a:cs typeface="Arial" pitchFamily="2" charset="0"/>
                      </a:endParaRPr>
                    </a:p>
                    <a:p>
                      <a:pPr marL="88900" marR="0" indent="268605" algn="l" defTabSz="914400">
                        <a:lnSpc>
                          <a:spcPct val="115000"/>
                        </a:lnSpc>
                        <a:spcBef>
                          <a:spcPts val="0"/>
                        </a:spcBef>
                        <a:spcAft>
                          <a:spcPts val="0"/>
                        </a:spcAft>
                        <a:buClrTx/>
                        <a:buSzTx/>
                        <a:buFont typeface="Arial" pitchFamily="2" charset="0"/>
                        <a:buChar char="•"/>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dirty="0">
                          <a:latin typeface="Arial" pitchFamily="2" charset="0"/>
                          <a:ea typeface="Calibri" pitchFamily="2" charset="0"/>
                          <a:cs typeface="Arial" pitchFamily="2" charset="0"/>
                        </a:rPr>
                        <a:t>…</a:t>
                      </a:r>
                    </a:p>
                    <a:p>
                      <a:pPr marL="88900" marR="0" indent="268605" algn="l" defTabSz="914400">
                        <a:lnSpc>
                          <a:spcPct val="115000"/>
                        </a:lnSpc>
                        <a:spcBef>
                          <a:spcPts val="0"/>
                        </a:spcBef>
                        <a:spcAft>
                          <a:spcPts val="0"/>
                        </a:spcAft>
                        <a:buClrTx/>
                        <a:buSzTx/>
                        <a:buFont typeface="Arial" pitchFamily="2" charset="0"/>
                        <a:buChar char="•"/>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dirty="0">
                          <a:latin typeface="Arial" pitchFamily="2" charset="0"/>
                          <a:ea typeface="Calibri" pitchFamily="2" charset="0"/>
                          <a:cs typeface="Arial" pitchFamily="2" charset="0"/>
                        </a:rPr>
                        <a:t>…</a:t>
                      </a:r>
                    </a:p>
                  </a:txBody>
                  <a:tcPr>
                    <a:lnL w="0" cap="flat" cmpd="sng" algn="ctr">
                      <a:noFill/>
                      <a:prstDash val="solid"/>
                      <a:headEnd type="none" w="med" len="med"/>
                      <a:tailEnd type="none" w="med" len="med"/>
                    </a:lnL>
                    <a:lnR w="0" cap="flat" cmpd="sng" algn="ctr">
                      <a:noFill/>
                      <a:prstDash val="solid"/>
                      <a:headEnd type="none" w="med" len="med"/>
                      <a:tailEnd type="none" w="med" len="med"/>
                    </a:lnR>
                    <a:lnT w="0" cap="flat" cmpd="sng" algn="ctr">
                      <a:noFill/>
                      <a:prstDash val="solid"/>
                      <a:headEnd type="none" w="med" len="med"/>
                      <a:tailEnd type="none" w="med" len="med"/>
                    </a:lnT>
                    <a:lnB w="0" cap="flat" cmpd="sng" algn="ctr">
                      <a:noFill/>
                      <a:prstDash val="soli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noFill/>
                  </a:tcPr>
                </a:tc>
                <a:tc>
                  <a:txBody>
                    <a:bodyPr/>
                    <a:lstStyle/>
                    <a:p>
                      <a:pPr marL="228600" marR="0" indent="0" algn="l" defTabSz="914400">
                        <a:lnSpc>
                          <a:spcPct val="115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dirty="0">
                          <a:latin typeface="Arial" pitchFamily="2" charset="0"/>
                          <a:ea typeface="Calibri" pitchFamily="2" charset="0"/>
                          <a:cs typeface="Arial" pitchFamily="2" charset="0"/>
                        </a:rPr>
                        <a:t> </a:t>
                      </a:r>
                    </a:p>
                    <a:p>
                      <a:pPr marL="0" marR="0" indent="0" algn="ctr" defTabSz="914400">
                        <a:lnSpc>
                          <a:spcPct val="115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b="1" dirty="0">
                          <a:latin typeface="Arial" pitchFamily="2" charset="0"/>
                          <a:ea typeface="Calibri" pitchFamily="2" charset="0"/>
                          <a:cs typeface="Arial" pitchFamily="2" charset="0"/>
                        </a:rPr>
                        <a:t>Fachliche Konkretisierungen</a:t>
                      </a:r>
                      <a:endParaRPr lang="de-DE" sz="1600" dirty="0">
                        <a:latin typeface="Arial" pitchFamily="2" charset="0"/>
                        <a:ea typeface="Calibri" pitchFamily="2" charset="0"/>
                        <a:cs typeface="Arial" pitchFamily="2" charset="0"/>
                      </a:endParaRPr>
                    </a:p>
                    <a:p>
                      <a:pPr marL="0" marR="0" indent="0" algn="l" defTabSz="914400">
                        <a:lnSpc>
                          <a:spcPct val="115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b="1" dirty="0">
                          <a:latin typeface="Arial" pitchFamily="2" charset="0"/>
                          <a:ea typeface="Calibri" pitchFamily="2" charset="0"/>
                          <a:cs typeface="Arial" pitchFamily="2" charset="0"/>
                        </a:rPr>
                        <a:t> </a:t>
                      </a:r>
                      <a:endParaRPr lang="de-DE" sz="1600" dirty="0">
                        <a:latin typeface="Arial" pitchFamily="2" charset="0"/>
                        <a:ea typeface="Calibri" pitchFamily="2" charset="0"/>
                        <a:cs typeface="Arial" pitchFamily="2" charset="0"/>
                      </a:endParaRPr>
                    </a:p>
                    <a:p>
                      <a:pPr marL="342900" marR="0" indent="-254000" algn="l" defTabSz="914400">
                        <a:lnSpc>
                          <a:spcPct val="115000"/>
                        </a:lnSpc>
                        <a:spcBef>
                          <a:spcPts val="0"/>
                        </a:spcBef>
                        <a:spcAft>
                          <a:spcPts val="0"/>
                        </a:spcAft>
                        <a:buClrTx/>
                        <a:buSzTx/>
                        <a:buFont typeface="Arial" pitchFamily="2" charset="0"/>
                        <a:buChar char="-"/>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dirty="0">
                          <a:latin typeface="Arial" pitchFamily="2" charset="0"/>
                          <a:ea typeface="Calibri" pitchFamily="2" charset="0"/>
                          <a:cs typeface="Arial" pitchFamily="2" charset="0"/>
                        </a:rPr>
                        <a:t>…</a:t>
                      </a:r>
                    </a:p>
                    <a:p>
                      <a:pPr marL="342900" marR="0" indent="-254000" algn="l" defTabSz="914400">
                        <a:lnSpc>
                          <a:spcPct val="115000"/>
                        </a:lnSpc>
                        <a:spcBef>
                          <a:spcPts val="0"/>
                        </a:spcBef>
                        <a:spcAft>
                          <a:spcPts val="0"/>
                        </a:spcAft>
                        <a:buClrTx/>
                        <a:buSzTx/>
                        <a:buFont typeface="Arial" pitchFamily="2" charset="0"/>
                        <a:buChar char="-"/>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dirty="0">
                          <a:latin typeface="Arial" pitchFamily="2" charset="0"/>
                          <a:ea typeface="Calibri" pitchFamily="2" charset="0"/>
                          <a:cs typeface="Arial" pitchFamily="2" charset="0"/>
                        </a:rPr>
                        <a:t>…</a:t>
                      </a:r>
                    </a:p>
                    <a:p>
                      <a:pPr marL="342900" marR="0" indent="-254000" algn="l" defTabSz="914400">
                        <a:lnSpc>
                          <a:spcPct val="115000"/>
                        </a:lnSpc>
                        <a:spcBef>
                          <a:spcPts val="0"/>
                        </a:spcBef>
                        <a:spcAft>
                          <a:spcPts val="0"/>
                        </a:spcAft>
                        <a:buClrTx/>
                        <a:buSzTx/>
                        <a:buFont typeface="Arial" pitchFamily="2" charset="0"/>
                        <a:buChar char="-"/>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dirty="0">
                          <a:latin typeface="Arial" pitchFamily="2" charset="0"/>
                          <a:ea typeface="Calibri" pitchFamily="2" charset="0"/>
                          <a:cs typeface="Arial" pitchFamily="2" charset="0"/>
                        </a:rPr>
                        <a:t>…</a:t>
                      </a:r>
                    </a:p>
                  </a:txBody>
                  <a:tcPr>
                    <a:lnL w="0" cap="flat" cmpd="sng" algn="ctr">
                      <a:noFill/>
                      <a:prstDash val="solid"/>
                      <a:headEnd type="none" w="med" len="med"/>
                      <a:tailEnd type="none" w="med" len="med"/>
                    </a:lnL>
                    <a:lnR w="0" cap="flat" cmpd="sng" algn="ctr">
                      <a:noFill/>
                      <a:prstDash val="solid"/>
                      <a:headEnd type="none" w="med" len="med"/>
                      <a:tailEnd type="none" w="med" len="med"/>
                    </a:lnR>
                    <a:lnT w="0" cap="flat" cmpd="sng" algn="ctr">
                      <a:noFill/>
                      <a:prstDash val="solid"/>
                      <a:headEnd type="none" w="med" len="med"/>
                      <a:tailEnd type="none" w="med" len="med"/>
                    </a:lnT>
                    <a:lnB w="0" cap="flat" cmpd="sng" algn="ctr">
                      <a:noFill/>
                      <a:prstDash val="soli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noFill/>
                  </a:tcPr>
                </a:tc>
                <a:extLst>
                  <a:ext uri="{0D108BD9-81ED-4DB2-BD59-A6C34878D82A}">
                    <a16:rowId xmlns:a16="http://schemas.microsoft.com/office/drawing/2014/main" val="10002"/>
                  </a:ext>
                </a:extLst>
              </a:tr>
            </a:tbl>
          </a:graphicData>
        </a:graphic>
      </p:graphicFrame>
      <p:sp>
        <p:nvSpPr>
          <p:cNvPr id="10" name="Textfeld 6"/>
          <p:cNvSpPr>
            <a:extLst>
              <a:ext uri="smNativeData">
                <pr:smNativeData xmlns:pr="smNativeData" xmlns="" val="SMDATA_12_TiFzXh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xsaXAMAAAAEAAAAAAAAAAAAAAAAAAAAAAAAAAeAAAAaAAAAAAAAAAAAAAAAAAAAAAAAAAAAAAAECcAABAnAAAAAAAAAAAAAAAAAAAAAAAAAAAAAAAAAAAAAAAAAAAAABQAAAAAAAAAwMD/AAAAAABkAAAAMgAAAAAAAABkAAAAAAAAAH9/fwAKAAAAHwAAAFQAAABPgb0F////AQAAAAAAAAAAAAAAAAAAAAAAAAAAAAAAAAAAAAAAAAAAAAAAAH9/fwDu7OEDzMzMAMDA/wB/f38AAAAAAAAAAAAAAAAAAAAAAAAAAAAhAAAAGAAAABQAAADgAgAAdgoAALIXAAC8DAAAECAAAA=="/>
              </a:ext>
            </a:extLst>
          </p:cNvSpPr>
          <p:nvPr/>
        </p:nvSpPr>
        <p:spPr>
          <a:xfrm>
            <a:off x="467360" y="1700530"/>
            <a:ext cx="3384550" cy="369570"/>
          </a:xfrm>
          <a:prstGeom prst="rect">
            <a:avLst/>
          </a:prstGeom>
          <a:noFill/>
          <a:ln w="9525" cap="flat" cmpd="sng" algn="ctr">
            <a:noFill/>
            <a:prstDash val="solid"/>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dirty="0"/>
              <a:t>Kompetenzbereich</a:t>
            </a:r>
          </a:p>
        </p:txBody>
      </p:sp>
      <p:sp>
        <p:nvSpPr>
          <p:cNvPr id="11" name="Textfeld 2"/>
          <p:cNvSpPr>
            <a:extLst>
              <a:ext uri="smNativeData">
                <pr:smNativeData xmlns:pr="smNativeData" xmlns="" val="SMDATA_12_TiFzXh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wvYTo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CvGwAA4RIAAH00AAB/IQAAECAAAA=="/>
              </a:ext>
            </a:extLst>
          </p:cNvSpPr>
          <p:nvPr/>
        </p:nvSpPr>
        <p:spPr>
          <a:xfrm>
            <a:off x="4500245" y="3068955"/>
            <a:ext cx="4032250" cy="2376170"/>
          </a:xfrm>
          <a:prstGeom prst="rect">
            <a:avLst/>
          </a:prstGeom>
          <a:noFill/>
          <a:ln w="12700" cap="flat" cmpd="sng" algn="ctr">
            <a:solidFill>
              <a:schemeClr val="tx1"/>
            </a:solidFill>
            <a:prstDash val="solid"/>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endParaRPr/>
          </a:p>
        </p:txBody>
      </p:sp>
      <p:sp>
        <p:nvSpPr>
          <p:cNvPr id="12"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13"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3902232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Darstellung der Kompetenzerwartungen – Beispiel: Grammatik</a:t>
            </a:r>
          </a:p>
        </p:txBody>
      </p:sp>
      <p:sp>
        <p:nvSpPr>
          <p:cNvPr id="6" name="Foliennummernplatzhalter 5"/>
          <p:cNvSpPr>
            <a:spLocks noGrp="1"/>
          </p:cNvSpPr>
          <p:nvPr>
            <p:ph type="sldNum" sz="quarter" idx="12"/>
          </p:nvPr>
        </p:nvSpPr>
        <p:spPr/>
        <p:txBody>
          <a:bodyPr/>
          <a:lstStyle/>
          <a:p>
            <a:fld id="{512A4277-7E7A-4AAF-BFC7-47646BF5CD0C}" type="slidenum">
              <a:rPr lang="de-DE" smtClean="0"/>
              <a:t>29</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29</a:t>
            </a:fld>
            <a:endParaRPr lang="de-DE">
              <a:solidFill>
                <a:srgbClr val="8C8C8C"/>
              </a:solidFill>
            </a:endParaRPr>
          </a:p>
        </p:txBody>
      </p:sp>
      <p:graphicFrame>
        <p:nvGraphicFramePr>
          <p:cNvPr id="12" name="Tabelle 11"/>
          <p:cNvGraphicFramePr>
            <a:graphicFrameLocks noGrp="1"/>
          </p:cNvGraphicFramePr>
          <p:nvPr>
            <p:extLst>
              <p:ext uri="{D42A27DB-BD31-4B8C-83A1-F6EECF244321}">
                <p14:modId xmlns:p14="http://schemas.microsoft.com/office/powerpoint/2010/main" val="417602347"/>
              </p:ext>
            </p:extLst>
          </p:nvPr>
        </p:nvGraphicFramePr>
        <p:xfrm>
          <a:off x="467360" y="1844675"/>
          <a:ext cx="8065135" cy="4772660"/>
        </p:xfrm>
        <a:graphic>
          <a:graphicData uri="http://schemas.openxmlformats.org/drawingml/2006/table">
            <a:tbl>
              <a:tblPr/>
              <a:tblGrid>
                <a:gridCol w="4111625">
                  <a:extLst>
                    <a:ext uri="{9D8B030D-6E8A-4147-A177-3AD203B41FA5}">
                      <a16:colId xmlns:a16="http://schemas.microsoft.com/office/drawing/2014/main" val="20000"/>
                    </a:ext>
                  </a:extLst>
                </a:gridCol>
                <a:gridCol w="3953510">
                  <a:extLst>
                    <a:ext uri="{9D8B030D-6E8A-4147-A177-3AD203B41FA5}">
                      <a16:colId xmlns:a16="http://schemas.microsoft.com/office/drawing/2014/main" val="20001"/>
                    </a:ext>
                  </a:extLst>
                </a:gridCol>
              </a:tblGrid>
              <a:tr h="373380">
                <a:tc gridSpan="2">
                  <a:txBody>
                    <a:bodyPr/>
                    <a:lstStyle/>
                    <a:p>
                      <a:pPr marL="113030" marR="0" indent="0" algn="just" defTabSz="914400">
                        <a:lnSpc>
                          <a:spcPct val="100000"/>
                        </a:lnSpc>
                        <a:spcBef>
                          <a:spcPts val="600"/>
                        </a:spcBef>
                        <a:spcAft>
                          <a:spcPts val="0"/>
                        </a:spcAft>
                        <a:buNone/>
                        <a:tabLst/>
                        <a:defRPr lang="de-DE" sz="1600" b="0" i="0" u="none" strike="noStrike" kern="1" spc="0" baseline="0">
                          <a:solidFill>
                            <a:srgbClr val="FF0000"/>
                          </a:solidFill>
                          <a:effectLst/>
                          <a:latin typeface="Times New Roman Baltic" pitchFamily="1" charset="-70"/>
                          <a:ea typeface="Times New Roman Baltic" pitchFamily="1" charset="-70"/>
                          <a:cs typeface="Times New Roman Baltic" pitchFamily="1" charset="-70"/>
                        </a:defRPr>
                      </a:pPr>
                      <a:r>
                        <a:rPr lang="de-DE" sz="1600" b="0" i="0" u="none" strike="noStrike" kern="1200" baseline="0" dirty="0">
                          <a:solidFill>
                            <a:schemeClr val="tx1"/>
                          </a:solidFill>
                          <a:effectLst/>
                          <a:latin typeface="Arial" panose="020B0604020202020204" pitchFamily="34" charset="0"/>
                          <a:ea typeface="+mn-ea"/>
                          <a:cs typeface="Arial" panose="020B0604020202020204" pitchFamily="34" charset="0"/>
                        </a:rPr>
                        <a:t>Die Schülerinnen und Schüler können in vertrauten Alltagssituationen ein einfaches grammatisches Grundinventar für die Textrezeption und die Realisierung von einfachen und gelenkten Sprech- und Schreibabsichten nutzen, wobei elementare Fehler vorkommen können.</a:t>
                      </a:r>
                      <a:endParaRPr dirty="0">
                        <a:solidFill>
                          <a:schemeClr val="tx1"/>
                        </a:solidFill>
                        <a:latin typeface="Arial" panose="020B0604020202020204" pitchFamily="34" charset="0"/>
                        <a:cs typeface="Arial" panose="020B0604020202020204" pitchFamily="34" charset="0"/>
                      </a:endParaRPr>
                    </a:p>
                  </a:txBody>
                  <a:tcPr>
                    <a:lnL w="0" cap="flat" cmpd="sng" algn="ctr">
                      <a:noFill/>
                      <a:prstDash val="solid"/>
                      <a:headEnd type="none" w="med" len="med"/>
                      <a:tailEnd type="none" w="med" len="med"/>
                    </a:lnL>
                    <a:lnR w="0" cap="flat" cmpd="sng" algn="ctr">
                      <a:noFill/>
                      <a:prstDash val="solid"/>
                      <a:headEnd type="none" w="med" len="med"/>
                      <a:tailEnd type="none" w="med" len="med"/>
                    </a:lnR>
                    <a:lnT w="0" cap="flat" cmpd="sng" algn="ctr">
                      <a:noFill/>
                      <a:prstDash val="solid"/>
                      <a:headEnd type="none" w="med" len="med"/>
                      <a:tailEnd type="none" w="med" len="med"/>
                    </a:lnT>
                    <a:lnB w="0" cap="flat" cmpd="sng" algn="ctr">
                      <a:noFill/>
                      <a:prstDash val="soli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D9D9D9"/>
                    </a:solidFill>
                  </a:tcPr>
                </a:tc>
                <a:tc hMerge="1">
                  <a:txBody>
                    <a:bodyPr/>
                    <a:lstStyle/>
                    <a:p>
                      <a:endParaRPr/>
                    </a:p>
                  </a:txBody>
                  <a:tcPr/>
                </a:tc>
                <a:extLst>
                  <a:ext uri="{0D108BD9-81ED-4DB2-BD59-A6C34878D82A}">
                    <a16:rowId xmlns:a16="http://schemas.microsoft.com/office/drawing/2014/main" val="10000"/>
                  </a:ext>
                </a:extLst>
              </a:tr>
              <a:tr h="203200">
                <a:tc gridSpan="2">
                  <a:txBody>
                    <a:bodyPr/>
                    <a:lstStyle/>
                    <a:p>
                      <a:pPr marL="113030" marR="0" indent="0" algn="l" defTabSz="914400">
                        <a:lnSpc>
                          <a:spcPct val="115000"/>
                        </a:lnSpc>
                        <a:spcBef>
                          <a:spcPts val="5"/>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b="1" dirty="0">
                          <a:latin typeface="Arial" pitchFamily="2" charset="0"/>
                          <a:ea typeface="Calibri" pitchFamily="2" charset="0"/>
                          <a:cs typeface="Arial" pitchFamily="2" charset="0"/>
                        </a:rPr>
                        <a:t> </a:t>
                      </a:r>
                      <a:endParaRPr lang="de-DE" sz="1600" dirty="0">
                        <a:latin typeface="Arial" pitchFamily="2" charset="0"/>
                        <a:ea typeface="Calibri" pitchFamily="2" charset="0"/>
                        <a:cs typeface="Arial" pitchFamily="2" charset="0"/>
                      </a:endParaRPr>
                    </a:p>
                  </a:txBody>
                  <a:tcPr>
                    <a:lnL w="0" cap="flat" cmpd="sng" algn="ctr">
                      <a:noFill/>
                      <a:prstDash val="solid"/>
                      <a:headEnd type="none" w="med" len="med"/>
                      <a:tailEnd type="none" w="med" len="med"/>
                    </a:lnL>
                    <a:lnR w="0" cap="flat" cmpd="sng" algn="ctr">
                      <a:noFill/>
                      <a:prstDash val="solid"/>
                      <a:headEnd type="none" w="med" len="med"/>
                      <a:tailEnd type="none" w="med" len="med"/>
                    </a:lnR>
                    <a:lnT w="0" cap="flat" cmpd="sng" algn="ctr">
                      <a:noFill/>
                      <a:prstDash val="solid"/>
                      <a:headEnd type="none" w="med" len="med"/>
                      <a:tailEnd type="none" w="med" len="med"/>
                    </a:lnT>
                    <a:lnB w="0" cap="flat" cmpd="sng" algn="ctr">
                      <a:noFill/>
                      <a:prstDash val="soli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hMerge="1">
                  <a:txBody>
                    <a:bodyPr/>
                    <a:lstStyle/>
                    <a:p>
                      <a:endParaRPr/>
                    </a:p>
                  </a:txBody>
                  <a:tcPr/>
                </a:tc>
                <a:extLst>
                  <a:ext uri="{0D108BD9-81ED-4DB2-BD59-A6C34878D82A}">
                    <a16:rowId xmlns:a16="http://schemas.microsoft.com/office/drawing/2014/main" val="10001"/>
                  </a:ext>
                </a:extLst>
              </a:tr>
              <a:tr h="3357880">
                <a:tc>
                  <a:txBody>
                    <a:bodyPr/>
                    <a:lstStyle/>
                    <a:p>
                      <a:pPr marL="0" marR="0" indent="0" algn="l" defTabSz="914400">
                        <a:lnSpc>
                          <a:spcPct val="115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dirty="0">
                          <a:latin typeface="Arial" pitchFamily="2" charset="0"/>
                          <a:ea typeface="Calibri" pitchFamily="2" charset="0"/>
                          <a:cs typeface="Arial" pitchFamily="2" charset="0"/>
                        </a:rPr>
                        <a:t>Sie können </a:t>
                      </a:r>
                      <a:r>
                        <a:rPr lang="de-DE" sz="1400" dirty="0">
                          <a:latin typeface="Arial" pitchFamily="2" charset="0"/>
                          <a:ea typeface="Calibri" pitchFamily="2" charset="0"/>
                          <a:cs typeface="Arial" pitchFamily="2" charset="0"/>
                        </a:rPr>
                        <a:t>(Auswahl)</a:t>
                      </a:r>
                    </a:p>
                    <a:p>
                      <a:pPr marL="342900" marR="0" lvl="0" indent="-342900" algn="l" defTabSz="914400" rtl="0" eaLnBrk="1" fontAlgn="auto" latinLnBrk="0" hangingPunct="1">
                        <a:lnSpc>
                          <a:spcPct val="100000"/>
                        </a:lnSpc>
                        <a:spcBef>
                          <a:spcPts val="0"/>
                        </a:spcBef>
                        <a:spcAft>
                          <a:spcPts val="0"/>
                        </a:spcAft>
                        <a:buClrTx/>
                        <a:buSzTx/>
                        <a:buFont typeface="Symbol" pitchFamily="1" charset="2"/>
                        <a:buChar char=""/>
                        <a:tabLst/>
                        <a:defRPr lang="de-DE" sz="1600" b="0" i="0" u="none" strike="noStrike" kern="1" spc="0" baseline="0">
                          <a:solidFill>
                            <a:srgbClr val="FF0000"/>
                          </a:solidFill>
                          <a:effectLst/>
                          <a:latin typeface="Times New Roman Baltic" pitchFamily="1" charset="-70"/>
                          <a:ea typeface="Times New Roman Baltic" pitchFamily="1" charset="-70"/>
                          <a:cs typeface="Times New Roman Baltic" pitchFamily="1" charset="-70"/>
                        </a:defRPr>
                      </a:pPr>
                      <a:r>
                        <a:rPr lang="de-DE" sz="1600" b="0" i="0" u="none" strike="noStrike" kern="1200" baseline="0" dirty="0">
                          <a:solidFill>
                            <a:schemeClr val="tx1"/>
                          </a:solidFill>
                          <a:effectLst/>
                          <a:latin typeface="Arial" panose="020B0604020202020204" pitchFamily="34" charset="0"/>
                          <a:ea typeface="+mn-ea"/>
                          <a:cs typeface="Arial" panose="020B0604020202020204" pitchFamily="34" charset="0"/>
                        </a:rPr>
                        <a:t>in einfacher und angeleiteter Form Erlaubnis, Bitten und Verpflichtungen ausdrücken,</a:t>
                      </a:r>
                    </a:p>
                    <a:p>
                      <a:pPr marL="342900" marR="0" lvl="0" indent="-342900" algn="l" defTabSz="914400" rtl="0" eaLnBrk="1" fontAlgn="auto" latinLnBrk="0" hangingPunct="1">
                        <a:lnSpc>
                          <a:spcPct val="100000"/>
                        </a:lnSpc>
                        <a:spcBef>
                          <a:spcPts val="0"/>
                        </a:spcBef>
                        <a:spcAft>
                          <a:spcPts val="0"/>
                        </a:spcAft>
                        <a:buClrTx/>
                        <a:buSzTx/>
                        <a:buFont typeface="Symbol" pitchFamily="1" charset="2"/>
                        <a:buChar char=""/>
                        <a:tabLst/>
                        <a:defRPr lang="de-DE" sz="1600" b="0" i="0" u="none" strike="noStrike" kern="1" spc="0" baseline="0">
                          <a:solidFill>
                            <a:srgbClr val="FF0000"/>
                          </a:solidFill>
                          <a:effectLst/>
                          <a:latin typeface="Times New Roman Baltic" pitchFamily="1" charset="-70"/>
                          <a:ea typeface="Times New Roman Baltic" pitchFamily="1" charset="-70"/>
                          <a:cs typeface="Times New Roman Baltic" pitchFamily="1" charset="-70"/>
                        </a:defRPr>
                      </a:pPr>
                      <a:r>
                        <a:rPr lang="de-DE" sz="1600" b="0" i="0" u="none" strike="noStrike" kern="1200" baseline="0" dirty="0">
                          <a:solidFill>
                            <a:schemeClr val="tx1"/>
                          </a:solidFill>
                          <a:effectLst/>
                          <a:latin typeface="Arial" panose="020B0604020202020204" pitchFamily="34" charset="0"/>
                          <a:ea typeface="+mn-ea"/>
                          <a:cs typeface="Arial" panose="020B0604020202020204" pitchFamily="34" charset="0"/>
                        </a:rPr>
                        <a:t>in einfacher Form und angeleiteter über gegenwärtige, vergangene und zukünftige Ereignisse aus dem eigenen Erfahrungsbereich berichten,</a:t>
                      </a:r>
                    </a:p>
                    <a:p>
                      <a:pPr marL="342900" marR="0" indent="-342900" algn="l" defTabSz="914400">
                        <a:lnSpc>
                          <a:spcPct val="100000"/>
                        </a:lnSpc>
                        <a:spcBef>
                          <a:spcPts val="0"/>
                        </a:spcBef>
                        <a:spcAft>
                          <a:spcPts val="0"/>
                        </a:spcAft>
                        <a:buClrTx/>
                        <a:buSzTx/>
                        <a:buFont typeface="Symbol" pitchFamily="1" charset="2"/>
                        <a:buChar char=""/>
                        <a:tabLst/>
                        <a:defRPr lang="de-DE" sz="1600" b="0" i="0" u="none" strike="noStrike" kern="1" spc="0" baseline="0">
                          <a:solidFill>
                            <a:srgbClr val="FF0000"/>
                          </a:solidFill>
                          <a:effectLst/>
                          <a:latin typeface="Times New Roman Baltic" pitchFamily="1" charset="-70"/>
                          <a:ea typeface="Times New Roman Baltic" pitchFamily="1" charset="-70"/>
                          <a:cs typeface="Times New Roman Baltic" pitchFamily="1" charset="-70"/>
                        </a:defRPr>
                      </a:pPr>
                      <a:r>
                        <a:rPr lang="en-US" dirty="0">
                          <a:solidFill>
                            <a:schemeClr val="tx1"/>
                          </a:solidFill>
                          <a:latin typeface="Arial" panose="020B0604020202020204" pitchFamily="34" charset="0"/>
                          <a:cs typeface="Arial" panose="020B0604020202020204" pitchFamily="34" charset="0"/>
                        </a:rPr>
                        <a:t>[…]</a:t>
                      </a:r>
                      <a:endParaRPr dirty="0">
                        <a:solidFill>
                          <a:schemeClr val="tx1"/>
                        </a:solidFill>
                        <a:latin typeface="Arial" panose="020B0604020202020204" pitchFamily="34" charset="0"/>
                        <a:cs typeface="Arial" panose="020B0604020202020204" pitchFamily="34" charset="0"/>
                      </a:endParaRPr>
                    </a:p>
                  </a:txBody>
                  <a:tcPr>
                    <a:lnL w="0" cap="flat" cmpd="sng" algn="ctr">
                      <a:noFill/>
                      <a:prstDash val="solid"/>
                      <a:headEnd type="none" w="med" len="med"/>
                      <a:tailEnd type="none" w="med" len="med"/>
                    </a:lnL>
                    <a:lnR w="0" cap="flat" cmpd="sng" algn="ctr">
                      <a:noFill/>
                      <a:prstDash val="solid"/>
                      <a:headEnd type="none" w="med" len="med"/>
                      <a:tailEnd type="none" w="med" len="med"/>
                    </a:lnR>
                    <a:lnT w="0" cap="flat" cmpd="sng" algn="ctr">
                      <a:noFill/>
                      <a:prstDash val="solid"/>
                      <a:headEnd type="none" w="med" len="med"/>
                      <a:tailEnd type="none" w="med" len="med"/>
                    </a:lnT>
                    <a:lnB w="0" cap="flat" cmpd="sng" algn="ctr">
                      <a:noFill/>
                      <a:prstDash val="soli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noFill/>
                  </a:tcPr>
                </a:tc>
                <a:tc>
                  <a:txBody>
                    <a:bodyPr/>
                    <a:lstStyle/>
                    <a:p>
                      <a:pPr marL="0" marR="0" indent="0" algn="ctr" defTabSz="914400">
                        <a:lnSpc>
                          <a:spcPct val="115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b="1" dirty="0">
                          <a:latin typeface="Arial" pitchFamily="2" charset="0"/>
                          <a:ea typeface="Calibri" pitchFamily="2" charset="0"/>
                          <a:cs typeface="Arial" pitchFamily="2" charset="0"/>
                        </a:rPr>
                        <a:t>Fachliche Konkretisierungen</a:t>
                      </a:r>
                      <a:r>
                        <a:rPr lang="de-DE" sz="1600" dirty="0">
                          <a:solidFill>
                            <a:schemeClr val="tx1"/>
                          </a:solidFill>
                          <a:latin typeface="Arial" pitchFamily="2" charset="0"/>
                          <a:ea typeface="Calibri" pitchFamily="2" charset="0"/>
                          <a:cs typeface="Arial" pitchFamily="2" charset="0"/>
                        </a:rPr>
                        <a:t> </a:t>
                      </a:r>
                      <a:r>
                        <a:rPr lang="de-DE" sz="1400" dirty="0">
                          <a:solidFill>
                            <a:schemeClr val="tx1"/>
                          </a:solidFill>
                          <a:latin typeface="Arial" pitchFamily="2" charset="0"/>
                          <a:ea typeface="Calibri" pitchFamily="2" charset="0"/>
                          <a:cs typeface="Arial" pitchFamily="2" charset="0"/>
                        </a:rPr>
                        <a:t>(Auswahl)</a:t>
                      </a:r>
                    </a:p>
                    <a:p>
                      <a:pPr marL="342900" marR="0" lvl="0" indent="-254000" algn="l" defTabSz="914400" rtl="0" eaLnBrk="1" fontAlgn="auto" latinLnBrk="0" hangingPunct="1">
                        <a:lnSpc>
                          <a:spcPct val="100000"/>
                        </a:lnSpc>
                        <a:spcBef>
                          <a:spcPts val="0"/>
                        </a:spcBef>
                        <a:spcAft>
                          <a:spcPts val="0"/>
                        </a:spcAft>
                        <a:buClrTx/>
                        <a:buSzTx/>
                        <a:buFont typeface="Arial" pitchFamily="2" charset="0"/>
                        <a:buChar char="-"/>
                        <a:tabLst/>
                        <a:defRPr lang="de-DE" sz="1600" b="0" i="0" u="none" strike="noStrike" kern="1" spc="0" baseline="0">
                          <a:solidFill>
                            <a:srgbClr val="FF0000"/>
                          </a:solidFill>
                          <a:effectLst/>
                          <a:latin typeface="Times New Roman Baltic" pitchFamily="1" charset="-70"/>
                          <a:ea typeface="Times New Roman Baltic" pitchFamily="1" charset="-70"/>
                          <a:cs typeface="Times New Roman Baltic" pitchFamily="1" charset="-70"/>
                        </a:defRPr>
                      </a:pPr>
                      <a:r>
                        <a:rPr lang="en-GB" sz="1600" b="0" i="1" u="none" strike="noStrike" kern="1200" baseline="0" dirty="0">
                          <a:solidFill>
                            <a:schemeClr val="tx1"/>
                          </a:solidFill>
                          <a:effectLst/>
                          <a:latin typeface="Arial" panose="020B0604020202020204" pitchFamily="34" charset="0"/>
                          <a:ea typeface="+mn-ea"/>
                          <a:cs typeface="Arial" panose="020B0604020202020204" pitchFamily="34" charset="0"/>
                        </a:rPr>
                        <a:t>modal auxiliaries: can/cannot, must</a:t>
                      </a:r>
                      <a:endParaRPr lang="de-DE" sz="1600" b="0" i="0" u="none" strike="noStrike" kern="1200" baseline="0" dirty="0">
                        <a:solidFill>
                          <a:schemeClr val="tx1"/>
                        </a:solidFill>
                        <a:effectLst/>
                        <a:latin typeface="Arial" panose="020B0604020202020204" pitchFamily="34" charset="0"/>
                        <a:ea typeface="+mn-ea"/>
                        <a:cs typeface="Arial" panose="020B0604020202020204" pitchFamily="34" charset="0"/>
                      </a:endParaRPr>
                    </a:p>
                    <a:p>
                      <a:pPr marL="342900" marR="0" lvl="0" indent="-254000" algn="l" defTabSz="914400" rtl="0" eaLnBrk="1" fontAlgn="auto" latinLnBrk="0" hangingPunct="1">
                        <a:lnSpc>
                          <a:spcPct val="100000"/>
                        </a:lnSpc>
                        <a:spcBef>
                          <a:spcPts val="0"/>
                        </a:spcBef>
                        <a:spcAft>
                          <a:spcPts val="0"/>
                        </a:spcAft>
                        <a:buClrTx/>
                        <a:buSzTx/>
                        <a:buFont typeface="Arial" pitchFamily="2" charset="0"/>
                        <a:buChar char="-"/>
                        <a:tabLst/>
                        <a:defRPr lang="de-DE" sz="1600" b="0" i="0" u="none" strike="noStrike" kern="1" spc="0" baseline="0">
                          <a:solidFill>
                            <a:srgbClr val="FF0000"/>
                          </a:solidFill>
                          <a:effectLst/>
                          <a:latin typeface="Times New Roman Baltic" pitchFamily="1" charset="-70"/>
                          <a:ea typeface="Times New Roman Baltic" pitchFamily="1" charset="-70"/>
                          <a:cs typeface="Times New Roman Baltic" pitchFamily="1" charset="-70"/>
                        </a:defRPr>
                      </a:pPr>
                      <a:r>
                        <a:rPr lang="en-GB" sz="1600" b="0" i="1" u="none" strike="noStrike" kern="1200" baseline="0" dirty="0">
                          <a:solidFill>
                            <a:schemeClr val="tx1"/>
                          </a:solidFill>
                          <a:effectLst/>
                          <a:latin typeface="Arial" panose="020B0604020202020204" pitchFamily="34" charset="0"/>
                          <a:ea typeface="+mn-ea"/>
                          <a:cs typeface="Arial" panose="020B0604020202020204" pitchFamily="34" charset="0"/>
                        </a:rPr>
                        <a:t>simple present, present progressive, simple past, will-future</a:t>
                      </a:r>
                      <a:endParaRPr lang="de-DE" sz="1600" b="0" i="0" u="none" strike="noStrike" kern="1200" baseline="0" dirty="0">
                        <a:solidFill>
                          <a:schemeClr val="tx1"/>
                        </a:solidFill>
                        <a:effectLst/>
                        <a:latin typeface="Arial" panose="020B0604020202020204" pitchFamily="34" charset="0"/>
                        <a:ea typeface="+mn-ea"/>
                        <a:cs typeface="Arial" panose="020B0604020202020204" pitchFamily="34" charset="0"/>
                      </a:endParaRPr>
                    </a:p>
                    <a:p>
                      <a:pPr marL="342900" marR="0" indent="-254000" algn="l" defTabSz="914400">
                        <a:lnSpc>
                          <a:spcPct val="100000"/>
                        </a:lnSpc>
                        <a:spcBef>
                          <a:spcPts val="0"/>
                        </a:spcBef>
                        <a:spcAft>
                          <a:spcPts val="0"/>
                        </a:spcAft>
                        <a:buClrTx/>
                        <a:buSzTx/>
                        <a:buFont typeface="Arial" pitchFamily="2" charset="0"/>
                        <a:buChar char="-"/>
                        <a:tabLst/>
                        <a:defRPr lang="de-DE" sz="1600" b="0" i="0" u="none" strike="noStrike" kern="1" spc="0" baseline="0">
                          <a:solidFill>
                            <a:srgbClr val="FF0000"/>
                          </a:solidFill>
                          <a:effectLst/>
                          <a:latin typeface="Times New Roman Baltic" pitchFamily="1" charset="-70"/>
                          <a:ea typeface="Times New Roman Baltic" pitchFamily="1" charset="-70"/>
                          <a:cs typeface="Times New Roman Baltic" pitchFamily="1" charset="-70"/>
                        </a:defRPr>
                      </a:pPr>
                      <a:r>
                        <a:rPr sz="1400" dirty="0">
                          <a:solidFill>
                            <a:schemeClr val="tx1"/>
                          </a:solidFill>
                          <a:latin typeface="Arial" panose="020B0604020202020204" pitchFamily="34" charset="0"/>
                          <a:cs typeface="Arial" panose="020B0604020202020204" pitchFamily="34" charset="0"/>
                        </a:rPr>
                        <a:t>[...]</a:t>
                      </a:r>
                    </a:p>
                  </a:txBody>
                  <a:tcPr>
                    <a:lnL w="0" cap="flat" cmpd="sng" algn="ctr">
                      <a:noFill/>
                      <a:prstDash val="solid"/>
                      <a:headEnd type="none" w="med" len="med"/>
                      <a:tailEnd type="none" w="med" len="med"/>
                    </a:lnL>
                    <a:lnR w="0" cap="flat" cmpd="sng" algn="ctr">
                      <a:noFill/>
                      <a:prstDash val="solid"/>
                      <a:headEnd type="none" w="med" len="med"/>
                      <a:tailEnd type="none" w="med" len="med"/>
                    </a:lnR>
                    <a:lnT w="0" cap="flat" cmpd="sng" algn="ctr">
                      <a:noFill/>
                      <a:prstDash val="solid"/>
                      <a:headEnd type="none" w="med" len="med"/>
                      <a:tailEnd type="none" w="med" len="med"/>
                    </a:lnT>
                    <a:lnB w="0" cap="flat" cmpd="sng" algn="ctr">
                      <a:noFill/>
                      <a:prstDash val="soli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noFill/>
                  </a:tcPr>
                </a:tc>
                <a:extLst>
                  <a:ext uri="{0D108BD9-81ED-4DB2-BD59-A6C34878D82A}">
                    <a16:rowId xmlns:a16="http://schemas.microsoft.com/office/drawing/2014/main" val="10002"/>
                  </a:ext>
                </a:extLst>
              </a:tr>
            </a:tbl>
          </a:graphicData>
        </a:graphic>
      </p:graphicFrame>
      <p:sp>
        <p:nvSpPr>
          <p:cNvPr id="13" name="Textfeld 7"/>
          <p:cNvSpPr>
            <a:extLst>
              <a:ext uri="smNativeData">
                <pr:smNativeData xmlns:pr="smNativeData" xmlns="" val="SMDATA_12_TiFzX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lkeD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AgHAAAcBIAAH00AAAUJQAAEAAAAA=="/>
              </a:ext>
            </a:extLst>
          </p:cNvSpPr>
          <p:nvPr/>
        </p:nvSpPr>
        <p:spPr>
          <a:xfrm>
            <a:off x="4572000" y="2997200"/>
            <a:ext cx="3960495" cy="3030220"/>
          </a:xfrm>
          <a:prstGeom prst="rect">
            <a:avLst/>
          </a:prstGeom>
          <a:noFill/>
          <a:ln w="12700" cap="flat" cmpd="sng" algn="ctr">
            <a:solidFill>
              <a:schemeClr val="tx1"/>
            </a:solidFill>
            <a:prstDash val="solid"/>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endParaRPr/>
          </a:p>
        </p:txBody>
      </p:sp>
      <p:sp>
        <p:nvSpPr>
          <p:cNvPr id="10"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11"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1933709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Gliederung</a:t>
            </a:r>
          </a:p>
        </p:txBody>
      </p:sp>
      <p:sp>
        <p:nvSpPr>
          <p:cNvPr id="3" name="Inhaltsplatzhalter 2"/>
          <p:cNvSpPr>
            <a:spLocks noGrp="1"/>
          </p:cNvSpPr>
          <p:nvPr>
            <p:ph idx="1"/>
          </p:nvPr>
        </p:nvSpPr>
        <p:spPr>
          <a:xfrm>
            <a:off x="457200" y="1700808"/>
            <a:ext cx="8229600" cy="4205064"/>
          </a:xfrm>
        </p:spPr>
        <p:txBody>
          <a:bodyPr/>
          <a:lstStyle/>
          <a:p>
            <a:pPr marL="514350" indent="-514350">
              <a:buFont typeface="+mj-lt"/>
              <a:buAutoNum type="arabicPeriod"/>
            </a:pPr>
            <a:r>
              <a:rPr lang="de-DE" dirty="0"/>
              <a:t>Merkmale der neuen Kernlehrpläne</a:t>
            </a:r>
          </a:p>
          <a:p>
            <a:pPr marL="514350" indent="-514350">
              <a:buFont typeface="+mj-lt"/>
              <a:buAutoNum type="arabicPeriod"/>
            </a:pPr>
            <a:r>
              <a:rPr lang="de-DE" dirty="0">
                <a:solidFill>
                  <a:schemeClr val="bg1">
                    <a:lumMod val="75000"/>
                  </a:schemeClr>
                </a:solidFill>
              </a:rPr>
              <a:t>Übergreifende Aufgaben und Ziele</a:t>
            </a:r>
          </a:p>
          <a:p>
            <a:pPr marL="514350" indent="-514350">
              <a:buFont typeface="+mj-lt"/>
              <a:buAutoNum type="arabicPeriod"/>
            </a:pPr>
            <a:r>
              <a:rPr lang="de-DE" dirty="0">
                <a:solidFill>
                  <a:schemeClr val="bg1">
                    <a:lumMod val="75000"/>
                  </a:schemeClr>
                </a:solidFill>
              </a:rPr>
              <a:t>Der Kernlehrplan Englisch im Detail</a:t>
            </a:r>
          </a:p>
          <a:p>
            <a:pPr marL="514350" indent="-514350">
              <a:buFont typeface="+mj-lt"/>
              <a:buAutoNum type="arabicPeriod"/>
            </a:pPr>
            <a:r>
              <a:rPr lang="de-DE" dirty="0">
                <a:solidFill>
                  <a:schemeClr val="bg1">
                    <a:lumMod val="75000"/>
                  </a:schemeClr>
                </a:solidFill>
              </a:rPr>
              <a:t>Schulinterne Lehrpläne</a:t>
            </a:r>
          </a:p>
          <a:p>
            <a:pPr marL="514350" indent="-514350">
              <a:buFont typeface="+mj-lt"/>
              <a:buAutoNum type="arabicPeriod"/>
            </a:pPr>
            <a:r>
              <a:rPr lang="de-DE" dirty="0">
                <a:solidFill>
                  <a:schemeClr val="bg1">
                    <a:lumMod val="75000"/>
                  </a:schemeClr>
                </a:solidFill>
              </a:rPr>
              <a:t>Fachliche Unterstützungsmaterialien</a:t>
            </a:r>
          </a:p>
          <a:p>
            <a:pPr marL="0" indent="0">
              <a:buNone/>
            </a:pP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a:t>
            </a:fld>
            <a:endParaRPr lang="de-DE"/>
          </a:p>
        </p:txBody>
      </p:sp>
    </p:spTree>
    <p:extLst>
      <p:ext uri="{BB962C8B-B14F-4D97-AF65-F5344CB8AC3E}">
        <p14:creationId xmlns:p14="http://schemas.microsoft.com/office/powerpoint/2010/main" val="206915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Teilweise: Verzicht auf fachliche Konkretisierungen</a:t>
            </a:r>
            <a:endParaRPr lang="de-DE" sz="2800" dirty="0">
              <a:solidFill>
                <a:srgbClr val="FF0000"/>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t>30</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30</a:t>
            </a:fld>
            <a:endParaRPr lang="de-DE">
              <a:solidFill>
                <a:srgbClr val="8C8C8C"/>
              </a:solidFill>
            </a:endParaRPr>
          </a:p>
        </p:txBody>
      </p:sp>
      <p:sp>
        <p:nvSpPr>
          <p:cNvPr id="9" name="Inhaltsplatzhalter 2"/>
          <p:cNvSpPr>
            <a:spLocks noGrp="1"/>
          </p:cNvSpPr>
          <p:nvPr>
            <p:ph idx="1"/>
          </p:nvPr>
        </p:nvSpPr>
        <p:spPr>
          <a:xfrm>
            <a:off x="457200" y="1700808"/>
            <a:ext cx="8229600" cy="4205064"/>
          </a:xfrm>
        </p:spPr>
        <p:txBody>
          <a:bodyPr>
            <a:normAutofit/>
          </a:bodyPr>
          <a:lstStyle/>
          <a:p>
            <a:pPr marL="0" lvl="0" indent="0">
              <a:spcBef>
                <a:spcPts val="0"/>
              </a:spcBef>
              <a:buNone/>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2400" kern="1" dirty="0">
                <a:solidFill>
                  <a:srgbClr val="000000"/>
                </a:solidFill>
                <a:latin typeface="Calibri" pitchFamily="2" charset="0"/>
                <a:cs typeface="Calibri" pitchFamily="2" charset="0"/>
              </a:rPr>
              <a:t>Verzicht auf fachliche Konkretisierungen für die Teilbereiche</a:t>
            </a:r>
          </a:p>
          <a:p>
            <a:pPr marL="0" lvl="0" indent="0">
              <a:spcBef>
                <a:spcPts val="0"/>
              </a:spcBef>
              <a:buNone/>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2400" kern="1" dirty="0">
              <a:solidFill>
                <a:srgbClr val="000000"/>
              </a:solidFill>
              <a:latin typeface="Calibri" pitchFamily="2" charset="0"/>
              <a:cs typeface="Calibri" pitchFamily="2" charset="0"/>
            </a:endParaRPr>
          </a:p>
          <a:p>
            <a:pPr lvl="1" indent="-342900">
              <a:spcBef>
                <a:spcPts val="0"/>
              </a:spcBef>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2400" i="1" kern="1" dirty="0">
                <a:solidFill>
                  <a:srgbClr val="000000"/>
                </a:solidFill>
                <a:latin typeface="Calibri" pitchFamily="2" charset="0"/>
                <a:cs typeface="Calibri" pitchFamily="2" charset="0"/>
              </a:rPr>
              <a:t>funktionale kommunikative Kompetenz </a:t>
            </a:r>
          </a:p>
          <a:p>
            <a:pPr lvl="1" indent="-342900">
              <a:spcBef>
                <a:spcPts val="0"/>
              </a:spcBef>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2400" i="1" kern="1" dirty="0">
                <a:solidFill>
                  <a:srgbClr val="000000"/>
                </a:solidFill>
                <a:latin typeface="Calibri" pitchFamily="2" charset="0"/>
                <a:cs typeface="Calibri" pitchFamily="2" charset="0"/>
              </a:rPr>
              <a:t>Wortschatz </a:t>
            </a:r>
          </a:p>
          <a:p>
            <a:pPr lvl="1" indent="-342900">
              <a:spcBef>
                <a:spcPts val="0"/>
              </a:spcBef>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2400" i="1" kern="1" dirty="0">
                <a:solidFill>
                  <a:srgbClr val="000000"/>
                </a:solidFill>
                <a:latin typeface="Calibri" pitchFamily="2" charset="0"/>
                <a:cs typeface="Calibri" pitchFamily="2" charset="0"/>
              </a:rPr>
              <a:t>Sprachbewusstheit</a:t>
            </a:r>
          </a:p>
          <a:p>
            <a:pPr lvl="0">
              <a:lnSpc>
                <a:spcPct val="150000"/>
              </a:lnSpc>
              <a:spcBef>
                <a:spcPts val="0"/>
              </a:spcBef>
              <a:buFont typeface="Wingdings" charset="2"/>
              <a:buChar char="Ø"/>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2400" kern="1" dirty="0">
              <a:solidFill>
                <a:srgbClr val="000000"/>
              </a:solidFill>
              <a:latin typeface="Calibri" pitchFamily="2" charset="0"/>
              <a:cs typeface="Calibri" pitchFamily="2" charset="0"/>
            </a:endParaRPr>
          </a:p>
          <a:p>
            <a:pPr lvl="0">
              <a:spcBef>
                <a:spcPts val="0"/>
              </a:spcBef>
              <a:buFont typeface="Wingdings" charset="2"/>
              <a:buChar char="Ø"/>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2400" kern="1" dirty="0">
                <a:solidFill>
                  <a:srgbClr val="000000"/>
                </a:solidFill>
                <a:latin typeface="Calibri" pitchFamily="2" charset="0"/>
                <a:cs typeface="Calibri" pitchFamily="2" charset="0"/>
              </a:rPr>
              <a:t>Vermeiden von Überlappungen/Redundanzen</a:t>
            </a:r>
          </a:p>
          <a:p>
            <a:pPr lvl="0">
              <a:lnSpc>
                <a:spcPct val="150000"/>
              </a:lnSpc>
              <a:spcBef>
                <a:spcPts val="0"/>
              </a:spcBef>
              <a:buFont typeface="Wingdings" charset="2"/>
              <a:buChar char="Ø"/>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2400" kern="1" dirty="0">
                <a:solidFill>
                  <a:srgbClr val="000000"/>
                </a:solidFill>
                <a:latin typeface="Calibri" pitchFamily="2" charset="0"/>
                <a:cs typeface="Calibri" pitchFamily="2" charset="0"/>
              </a:rPr>
              <a:t>Vermeiden von Überfrachtungen</a:t>
            </a:r>
          </a:p>
        </p:txBody>
      </p:sp>
      <p:sp>
        <p:nvSpPr>
          <p:cNvPr id="10"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11"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3241503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512A4277-7E7A-4AAF-BFC7-47646BF5CD0C}" type="slidenum">
              <a:rPr lang="de-DE" smtClean="0"/>
              <a:t>31</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31</a:t>
            </a:fld>
            <a:endParaRPr lang="de-DE">
              <a:solidFill>
                <a:srgbClr val="8C8C8C"/>
              </a:solidFill>
            </a:endParaRPr>
          </a:p>
        </p:txBody>
      </p:sp>
      <p:sp>
        <p:nvSpPr>
          <p:cNvPr id="9" name="Inhaltsplatzhalter 2"/>
          <p:cNvSpPr>
            <a:spLocks noGrp="1"/>
          </p:cNvSpPr>
          <p:nvPr>
            <p:ph idx="1"/>
          </p:nvPr>
        </p:nvSpPr>
        <p:spPr>
          <a:xfrm>
            <a:off x="539552" y="1628800"/>
            <a:ext cx="8229600" cy="4205064"/>
          </a:xfrm>
        </p:spPr>
        <p:txBody>
          <a:bodyPr anchor="ctr">
            <a:normAutofit/>
          </a:bodyPr>
          <a:lstStyle/>
          <a:p>
            <a:pPr marL="0" lvl="0" indent="0" algn="ctr">
              <a:spcBef>
                <a:spcPts val="0"/>
              </a:spcBef>
              <a:buNone/>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4400" b="1" kern="1" dirty="0">
                <a:solidFill>
                  <a:srgbClr val="000000"/>
                </a:solidFill>
                <a:latin typeface="Calibri" pitchFamily="2" charset="0"/>
                <a:cs typeface="Calibri" pitchFamily="2" charset="0"/>
              </a:rPr>
              <a:t>KOMPETENZBEREICHE</a:t>
            </a:r>
          </a:p>
        </p:txBody>
      </p:sp>
    </p:spTree>
    <p:extLst>
      <p:ext uri="{BB962C8B-B14F-4D97-AF65-F5344CB8AC3E}">
        <p14:creationId xmlns:p14="http://schemas.microsoft.com/office/powerpoint/2010/main" val="294031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Kompetenzbereiche (1)</a:t>
            </a:r>
            <a:endParaRPr lang="de-DE" sz="2800" dirty="0">
              <a:solidFill>
                <a:srgbClr val="FF0000"/>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t>32</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32</a:t>
            </a:fld>
            <a:endParaRPr lang="de-DE">
              <a:solidFill>
                <a:srgbClr val="8C8C8C"/>
              </a:solidFill>
            </a:endParaRPr>
          </a:p>
        </p:txBody>
      </p:sp>
      <p:pic>
        <p:nvPicPr>
          <p:cNvPr id="4" name="Grafik 3"/>
          <p:cNvPicPr>
            <a:picLocks noChangeAspect="1"/>
          </p:cNvPicPr>
          <p:nvPr/>
        </p:nvPicPr>
        <p:blipFill>
          <a:blip r:embed="rId3"/>
          <a:stretch>
            <a:fillRect/>
          </a:stretch>
        </p:blipFill>
        <p:spPr>
          <a:xfrm>
            <a:off x="179512" y="1340768"/>
            <a:ext cx="8772904" cy="4248472"/>
          </a:xfrm>
          <a:prstGeom prst="rect">
            <a:avLst/>
          </a:prstGeom>
        </p:spPr>
      </p:pic>
      <p:grpSp>
        <p:nvGrpSpPr>
          <p:cNvPr id="10" name="Gruppieren 6"/>
          <p:cNvGrpSpPr>
            <a:extLst>
              <a:ext uri="smNativeData">
                <pr:smNativeData xmlns="" xmlns:pr="smNativeData" val="SMDATA_6_TiFzXhMAAAAlAAAAAQAAAA8BAAAAkAAAAEgAAACQAAAASAAAAAAAAAAAAAAAAAAAABcAAAAUAAAAAAAAAAAAAAD/fwAA/38AAAAAAAAJAAAABAAAAN3///8MAAAAEAAAAAAAAAAAAAAAAAAAAAAAAAAfAAAAVAAAAAAAAAAAAAAAAAAAAAAAAAAAAAAAAAAAAAAAAAAAAAAAAAAAAAAAAAAAAAAAAAAAAAAAAAAAAAAAAAAAAAAAAAAAAAAAAAAAAAAAAAAAAAAAAAAAACEAAAAYAAAAFAAAAPIOAACaIQAAIykAAN4jAAAQAAAA"/>
              </a:ext>
            </a:extLst>
          </p:cNvGrpSpPr>
          <p:nvPr/>
        </p:nvGrpSpPr>
        <p:grpSpPr>
          <a:xfrm>
            <a:off x="2429510" y="5462270"/>
            <a:ext cx="4257675" cy="368300"/>
            <a:chOff x="2429510" y="5462270"/>
            <a:chExt cx="4257675" cy="368300"/>
          </a:xfrm>
        </p:grpSpPr>
        <p:sp>
          <p:nvSpPr>
            <p:cNvPr id="11" name="Abgerundetes Rechteck 7"/>
            <p:cNvSpPr>
              <a:extLst>
                <a:ext uri="smNativeData">
                  <pr:smNativeData xmlns="" xmlns:pr="smNativeData" val="SMDATA_12_TiFzXhMAAAAlAAAAZQAAAA0AAAAAkAAAAEgAAACQAAAASAAAAAAAAAAAAAAAAAAAAAEAAABQAAAAmpmZmZmZyT8AAAAAAAAAAAAAAAAAAOA/AAAAAAAA4D8AAAAAAADgPwAAAAAAAOA/AAAAAAAA4D8AAAAAAADgPwAAAAAAAOA/AAAAAAAA4D8CAAAAjAAAAAEAAAAAAAAA////AP///wgAAAAAAAAAAAAAAAAAAAAAAAAAAAAAAAAAAAAAZAAAAAEAAABAAAAAAAAAAAAAAAAAAAAAAAAAAAAAAAAAAAAAAAAAAAAAAAAAAAAAAAAAAAAAAAAAAAAAAAAAAAAAAAAAAAAAAAAAAAAAAAAAAAAAAAAAAAAAAAAAAAAAFAAAADwAAAABAAAAAAAAAEl9vAAPAAAAAQAAABQAAAAUAAAAFAAAAAEAAAAAAAAAZAAAAGQAAAAAAAAAZAAAAGQAAAAVAAAAYAAAAAEAAAAAAAAAAAAAABQAAAD4+P//2PX//wEAAABdNwAAAAAAAAAAAAABAAAAAAAAAAEAAABkAAAAegAAABQAAAC9HgAAAAAAACYAAAAAAAAAQ+H//wAAAAAmAAAAZAAAABYAAABMAAAAAQAAAAAAAAACAAAAAAAAAAEAAAAAAAAJQQAAAAAAAAAkAAAAZAAAAGQAAAAAAAAAzMzMAAAAAABQAAAAUAAAAGQAAABkAAAAAAAAABcAAAAUAAAAAAAAAAAAAAD/fwAA/38AAAAAAAAJAAAABAAAAHmx5JYMAAAAEAAAAAAAAAAAAAAAAAAAAAAAAAAeAAAAaAAAAAAAAAAAAAAAAAAAAAAAAAAAAAAAECcAABAnAAAAAAAAAAAAAAAAAAAAAAAAAAAAAAAAAAAAAAAAAAAAAD8AAAAAAAAAwMD/AAAAAABkAAAAMgAAAAAAAABkAAAAAAAAAH9/fwAKAAAAHwAAAFQAAAD///8A////AQAAAAAAAAAAAAAAAAAAAAAAAAAAAAAAAAAAAAAAAAAASX28AAAAAAAAAAACzMzMAMDA/wB/f38AAAAAAAAAAAAAAAAAAAAAAAAAAAAhAAAAGAAAABQAAADyDgAAmiEAACMpAADeIwAAAAAAAA=="/>
                </a:ext>
              </a:extLst>
            </p:cNvSpPr>
            <p:nvPr/>
          </p:nvSpPr>
          <p:spPr>
            <a:xfrm>
              <a:off x="2429510" y="5462270"/>
              <a:ext cx="4257675" cy="368300"/>
            </a:xfrm>
            <a:prstGeom prst="roundRect">
              <a:avLst>
                <a:gd name="adj" fmla="val 10000"/>
              </a:avLst>
            </a:prstGeom>
            <a:solidFill>
              <a:srgbClr val="FFFFFF"/>
            </a:solidFill>
            <a:ln w="9525" cap="flat" cmpd="sng" algn="ctr">
              <a:solidFill>
                <a:srgbClr val="497DBC"/>
              </a:solidFill>
              <a:prstDash val="solid"/>
              <a:headEnd type="none" w="med" len="med"/>
              <a:tailEnd type="none" w="med" len="med"/>
            </a:ln>
            <a:effectLst>
              <a:outerShdw blurRad="40005" dist="22860" dir="5400000" algn="tr">
                <a:srgbClr val="000000">
                  <a:alpha val="35000"/>
                </a:srgbClr>
              </a:outerShdw>
            </a:effectLst>
            <a:scene3d>
              <a:camera prst="legacyPerspectiveFront">
                <a:rot lat="1080000" lon="1560000" rev="0"/>
              </a:camera>
              <a:lightRig rig="legacyFlat3" dir="b"/>
            </a:scene3d>
            <a:sp3d extrusionH="12700" prstMaterial="legacyPlastic"/>
          </p:spPr>
        </p:sp>
        <p:sp>
          <p:nvSpPr>
            <p:cNvPr id="12" name="Abgerundetes Rechteck 4"/>
            <p:cNvSpPr>
              <a:extLst>
                <a:ext uri="smNativeData">
                  <pr:smNativeData xmlns="" xmlns:pr="smNativeData" val="SMDATA_12_TiFzXhMAAAAlAAAAZAAAAA0AAAAAWgAAAFoAAABaAAAAWg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EAAAAAAAAAAAAAAAAAAAD4+P//2PX//wEAAABdNwAAAAAAAAAAAAABAAAAAAAAAAEAAABkAAAAAAAAABQAAAC9HgAAAAAAACYAAAAAAAAAQ+H//wAAAAAmAAAAZAAAABYAAABMAAAAAAAAAAAAAAAEAAAAAAAAAAEAAADu7OEKAAAAACgAAAAoAAAAZAAAAGQAAAAAAAAAzMzMAAAAAABQAAAAUAAAAGQAAABkAAAAAAAAABcAAAAUAAAAAAAAAAAAAAD/fwAA/38AAAAAAAAJAAAABAAAACaxwD4MAAAAEAAAAAAAAAAAAAAAAAAAAAAAAAAeAAAAaAAAAAAAAAAAAAAAAAAAAAAAAAAAAAAAECcAABAnAAAAAAAAAAAAAAAAAAAAAAAAAAAAAAAAAAAAAAAAAAAAABQAAAAAAAAAwMD/AAAAAABkAAAAMgAAAAAAAABkAAAAAAAAAH9/fwAKAAAAHwAAAFQAAAD///8A////AQAAAAAAAAAAAAAAAAAAAAAAAAAAAAAAAAAAAAAAAAAAAAAAAAAAAADu7OEDzMzMAMDA/wB/f38AAAAAAAAAAAAAAAAAAAAAAAAAAAAhAAAAGAAAABQAAABvDwAAqyEAAKYoAADNIwAAAAAAAA=="/>
                </a:ext>
              </a:extLst>
            </p:cNvSpPr>
            <p:nvPr/>
          </p:nvSpPr>
          <p:spPr>
            <a:xfrm>
              <a:off x="2508885" y="5473065"/>
              <a:ext cx="4098925" cy="346710"/>
            </a:xfrm>
            <a:prstGeom prst="rect">
              <a:avLst/>
            </a:prstGeom>
            <a:noFill/>
            <a:ln w="9525" cap="flat" cmpd="sng" algn="ctr">
              <a:noFill/>
              <a:prstDash val="solid"/>
              <a:headEnd type="none" w="med" len="med"/>
              <a:tailEnd type="none" w="med" len="med"/>
            </a:ln>
            <a:effectLst/>
            <a:scene3d>
              <a:camera prst="legacyPerspectiveFront">
                <a:rot lat="1080000" lon="1560000" rev="0"/>
              </a:camera>
              <a:lightRig rig="legacyFlat3" dir="b"/>
            </a:scene3d>
            <a:sp3d prstMaterial="legacyMatte"/>
          </p:spPr>
          <p:txBody>
            <a:bodyPr vert="horz" wrap="square" lIns="57150" tIns="57150" rIns="57150" bIns="57150" numCol="1" anchor="ctr"/>
            <a:lstStyle/>
            <a:p>
              <a:pPr marL="0" marR="0" lvl="0" indent="0" algn="ctr" defTabSz="666750" eaLnBrk="1" fontAlgn="auto" latinLnBrk="0" hangingPunct="1">
                <a:lnSpc>
                  <a:spcPct val="90000"/>
                </a:lnSpc>
                <a:spcBef>
                  <a:spcPts val="0"/>
                </a:spcBef>
                <a:spcAft>
                  <a:spcPts val="755"/>
                </a:spcAft>
                <a:buClrTx/>
                <a:buSzTx/>
                <a:buFontTx/>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kumimoji="0" lang="de-DE" sz="1800" b="1" i="1" u="none" strike="noStrike" kern="1" cap="none" spc="0" normalizeH="0" baseline="0" noProof="0" dirty="0">
                  <a:ln>
                    <a:noFill/>
                  </a:ln>
                  <a:solidFill>
                    <a:srgbClr val="000000"/>
                  </a:solidFill>
                  <a:effectLst/>
                  <a:uLnTx/>
                  <a:uFillTx/>
                  <a:latin typeface="Corbel" pitchFamily="2" charset="0"/>
                  <a:ea typeface="Calibri" pitchFamily="2" charset="0"/>
                  <a:cs typeface="Calibri" pitchFamily="2" charset="0"/>
                </a:rPr>
                <a:t>Verfügen über sprachliche Mittel</a:t>
              </a:r>
            </a:p>
          </p:txBody>
        </p:sp>
      </p:grpSp>
      <p:sp>
        <p:nvSpPr>
          <p:cNvPr id="13"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14"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2570330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Kompetenzbereiche (2)</a:t>
            </a:r>
            <a:endParaRPr lang="de-DE" sz="2800" dirty="0">
              <a:solidFill>
                <a:srgbClr val="FF0000"/>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t>33</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33</a:t>
            </a:fld>
            <a:endParaRPr lang="de-DE">
              <a:solidFill>
                <a:srgbClr val="8C8C8C"/>
              </a:solidFill>
            </a:endParaRPr>
          </a:p>
        </p:txBody>
      </p:sp>
      <p:graphicFrame>
        <p:nvGraphicFramePr>
          <p:cNvPr id="13" name="Diagramm 1"/>
          <p:cNvGraphicFramePr/>
          <p:nvPr>
            <p:extLst>
              <p:ext uri="{D42A27DB-BD31-4B8C-83A1-F6EECF244321}">
                <p14:modId xmlns:p14="http://schemas.microsoft.com/office/powerpoint/2010/main" val="926812867"/>
              </p:ext>
            </p:extLst>
          </p:nvPr>
        </p:nvGraphicFramePr>
        <p:xfrm>
          <a:off x="205740" y="1844824"/>
          <a:ext cx="8665845" cy="3240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Inhaltsplatzhalter 7"/>
          <p:cNvSpPr txBox="1">
            <a:spLocks noChangeArrowheads="1"/>
            <a:extLst>
              <a:ext uri="smNativeData">
                <pr:smNativeData xmlns="" xmlns:pr="smNativeData" val="SMDATA_12_TiFzXhMAAAAlAAAAZAAAAA0AAAAAkAAAAEgAAACQAAAASAAAAAAAAAAAAAAAAAAAAAEAAABQAAAAAAAAAAAA4D8AAAAAAADgPwAAAAAAAOA/AAAAAAAA4D8AAAAAAADgPwAAAAAAAOA/AAAAAAAA4D8AAAAAAADgPwAAAAAAAOA/AAAAAAAA4D8CAAAAjAAAAAEAAAAAAAAA7+DI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v4MgA////AQAAAAAAAAAAAAAAAAAAAAAAAAAAAAAAAAAAAAAAAAAAAAAAAn9/fwDu7OEDzMzMAMDA/wB/f38AAAAAAAAAAAAAAAAAAAAAAAAAAAAhAAAAGAAAABQAAACMAQAAuh8AANE1AAA3JQAAEAAAAA=="/>
              </a:ext>
            </a:extLst>
          </p:cNvSpPr>
          <p:nvPr/>
        </p:nvSpPr>
        <p:spPr>
          <a:xfrm>
            <a:off x="251460" y="5085184"/>
            <a:ext cx="8496935" cy="892175"/>
          </a:xfrm>
          <a:prstGeom prst="rect">
            <a:avLst/>
          </a:prstGeom>
          <a:solidFill>
            <a:srgbClr val="EFE0C8"/>
          </a:solidFill>
          <a:ln w="12700" cap="flat" cmpd="sng" algn="ctr">
            <a:noFill/>
            <a:prstDash val="solid"/>
            <a:headEnd type="none" w="med" len="med"/>
            <a:tailEnd type="none" w="med" len="med"/>
          </a:ln>
          <a:effectLst/>
        </p:spPr>
        <p:txBody>
          <a:bodyPr vert="horz" wrap="square" lIns="91440" tIns="45720" rIns="91440" bIns="45720" numCol="1" rtlCol="0" anchor="t">
            <a:prstTxWarp prst="textNoShape">
              <a:avLst/>
            </a:prstTxWarp>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80000"/>
              </a:lnSpc>
              <a:spcBef>
                <a:spcPts val="0"/>
              </a:spcBef>
              <a:buFont typeface="Arial" panose="020B0604020202020204" pitchFamily="34" charset="0"/>
              <a:buNone/>
              <a:defRPr lang="de-DE" sz="1960" b="0" i="0" u="none" strike="noStrike" kern="1" spc="0" baseline="0">
                <a:solidFill>
                  <a:schemeClr val="tx1"/>
                </a:solidFill>
                <a:latin typeface="Calibri" pitchFamily="2" charset="0"/>
                <a:ea typeface="Calibri" pitchFamily="2" charset="0"/>
                <a:cs typeface="Calibri" pitchFamily="2" charset="0"/>
              </a:defRPr>
            </a:pPr>
            <a:r>
              <a:rPr lang="de-DE" sz="1960" kern="1" dirty="0">
                <a:latin typeface="Calibri" pitchFamily="2" charset="0"/>
                <a:ea typeface="Calibri" pitchFamily="2" charset="0"/>
                <a:cs typeface="Calibri" pitchFamily="2" charset="0"/>
              </a:rPr>
              <a:t>besonderer Fokus Spracherwerbsphase </a:t>
            </a:r>
            <a:br>
              <a:rPr lang="de-DE" sz="1960" kern="1" dirty="0">
                <a:latin typeface="Calibri" pitchFamily="2" charset="0"/>
                <a:ea typeface="Calibri" pitchFamily="2" charset="0"/>
                <a:cs typeface="Calibri" pitchFamily="2" charset="0"/>
              </a:rPr>
            </a:br>
            <a:r>
              <a:rPr lang="de-DE" sz="1960" kern="1" dirty="0">
                <a:latin typeface="Calibri" pitchFamily="2" charset="0"/>
                <a:ea typeface="Calibri" pitchFamily="2" charset="0"/>
                <a:cs typeface="Calibri" pitchFamily="2" charset="0"/>
              </a:rPr>
              <a:t>→ allgemeiner Deskriptor + spezifische Deskriptoren  </a:t>
            </a:r>
          </a:p>
          <a:p>
            <a:pPr marL="0" indent="0" algn="ctr">
              <a:lnSpc>
                <a:spcPct val="80000"/>
              </a:lnSpc>
              <a:spcBef>
                <a:spcPts val="0"/>
              </a:spcBef>
              <a:buFont typeface="Arial" panose="020B0604020202020204" pitchFamily="34" charset="0"/>
              <a:buNone/>
              <a:defRPr lang="de-DE" sz="1960" b="0" i="0" u="none" strike="noStrike" kern="1" spc="0" baseline="0">
                <a:solidFill>
                  <a:schemeClr val="tx1"/>
                </a:solidFill>
                <a:latin typeface="Calibri" pitchFamily="2" charset="0"/>
                <a:ea typeface="Calibri" pitchFamily="2" charset="0"/>
                <a:cs typeface="Calibri" pitchFamily="2" charset="0"/>
              </a:defRPr>
            </a:pPr>
            <a:r>
              <a:rPr lang="de-DE" sz="1960" kern="1" dirty="0">
                <a:latin typeface="Calibri" pitchFamily="2" charset="0"/>
                <a:ea typeface="Calibri" pitchFamily="2" charset="0"/>
                <a:cs typeface="Calibri" pitchFamily="2" charset="0"/>
              </a:rPr>
              <a:t>→ andere Reihenfolge als bislang im KLP Sek</a:t>
            </a:r>
            <a:r>
              <a:rPr lang="de-DE" sz="1960" kern="1" dirty="0">
                <a:solidFill>
                  <a:srgbClr val="FF0000"/>
                </a:solidFill>
                <a:latin typeface="Calibri" pitchFamily="2" charset="0"/>
                <a:ea typeface="Calibri" pitchFamily="2" charset="0"/>
                <a:cs typeface="Calibri" pitchFamily="2" charset="0"/>
              </a:rPr>
              <a:t> </a:t>
            </a:r>
            <a:r>
              <a:rPr lang="de-DE" sz="1960" kern="1" dirty="0">
                <a:latin typeface="Calibri" pitchFamily="2" charset="0"/>
                <a:ea typeface="Calibri" pitchFamily="2" charset="0"/>
                <a:cs typeface="Calibri" pitchFamily="2" charset="0"/>
              </a:rPr>
              <a:t>I</a:t>
            </a:r>
          </a:p>
        </p:txBody>
      </p:sp>
      <p:sp>
        <p:nvSpPr>
          <p:cNvPr id="9"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10"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334923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4"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Kompetenzbereiche (3)</a:t>
            </a:r>
            <a:endParaRPr lang="de-DE" sz="2800" dirty="0">
              <a:solidFill>
                <a:srgbClr val="FF0000"/>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t>34</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34</a:t>
            </a:fld>
            <a:endParaRPr lang="de-DE">
              <a:solidFill>
                <a:srgbClr val="8C8C8C"/>
              </a:solidFill>
            </a:endParaRPr>
          </a:p>
        </p:txBody>
      </p:sp>
      <p:graphicFrame>
        <p:nvGraphicFramePr>
          <p:cNvPr id="9" name="Inhaltsplatzhalter 4"/>
          <p:cNvGraphicFramePr>
            <a:graphicFrameLocks/>
          </p:cNvGraphicFramePr>
          <p:nvPr/>
        </p:nvGraphicFramePr>
        <p:xfrm>
          <a:off x="539750" y="1567180"/>
          <a:ext cx="8064500" cy="4166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11"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1524357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Kompetenzbereiche (4)</a:t>
            </a:r>
            <a:endParaRPr lang="de-DE" sz="2800" dirty="0">
              <a:solidFill>
                <a:srgbClr val="FF0000"/>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t>35</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35</a:t>
            </a:fld>
            <a:endParaRPr lang="de-DE">
              <a:solidFill>
                <a:srgbClr val="8C8C8C"/>
              </a:solidFill>
            </a:endParaRPr>
          </a:p>
        </p:txBody>
      </p:sp>
      <p:graphicFrame>
        <p:nvGraphicFramePr>
          <p:cNvPr id="11" name="Inhaltsplatzhalter 4"/>
          <p:cNvGraphicFramePr>
            <a:graphicFrameLocks/>
          </p:cNvGraphicFramePr>
          <p:nvPr/>
        </p:nvGraphicFramePr>
        <p:xfrm>
          <a:off x="539750" y="1917065"/>
          <a:ext cx="5039995" cy="235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feld 2"/>
          <p:cNvSpPr>
            <a:extLst>
              <a:ext uri="smNativeData">
                <pr:smNativeData xmlns="" xmlns:pr="smNativeData" val="SMDATA_12_TiFzXh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H9/fwDu7OEDzMzMAMDA/wB/f38AAAAAAAAAAAAAAAAAAAAAAAAAAAAhAAAAGAAAABQAAAA2IwAA6AoAAHA1AAAQHAAAACAAAA=="/>
              </a:ext>
            </a:extLst>
          </p:cNvSpPr>
          <p:nvPr/>
        </p:nvSpPr>
        <p:spPr>
          <a:xfrm>
            <a:off x="5723890" y="1703641"/>
            <a:ext cx="2962910" cy="4239260"/>
          </a:xfrm>
          <a:prstGeom prst="rect">
            <a:avLst/>
          </a:prstGeom>
          <a:noFill/>
          <a:ln w="9525" cap="flat" cmpd="sng" algn="ctr">
            <a:noFill/>
            <a:prstDash val="solid"/>
            <a:headEnd type="none" w="med" len="med"/>
            <a:tailEnd type="none" w="med" len="med"/>
          </a:ln>
          <a:effectLst/>
        </p:spPr>
        <p:txBody>
          <a:bodyPr vert="horz" wrap="square" lIns="91440" tIns="45720" rIns="91440" bIns="45720" numCol="1" anchor="t"/>
          <a:lstStyle/>
          <a:p>
            <a:pPr marL="0" marR="0" indent="0"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b="1" dirty="0">
                <a:latin typeface="Arial" panose="020B0604020202020204" pitchFamily="34" charset="0"/>
                <a:cs typeface="Arial" panose="020B0604020202020204" pitchFamily="34" charset="0"/>
              </a:rPr>
              <a:t>Fachliche Konkretisierung</a:t>
            </a:r>
          </a:p>
          <a:p>
            <a:pPr>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dirty="0" err="1">
                <a:latin typeface="Arial" panose="020B0604020202020204" pitchFamily="34" charset="0"/>
                <a:cs typeface="Arial" panose="020B0604020202020204" pitchFamily="34" charset="0"/>
              </a:rPr>
              <a:t>didaktisierte</a:t>
            </a:r>
            <a:r>
              <a:rPr lang="de-DE" sz="1600" dirty="0">
                <a:latin typeface="Arial" panose="020B0604020202020204" pitchFamily="34" charset="0"/>
                <a:cs typeface="Arial" panose="020B0604020202020204" pitchFamily="34" charset="0"/>
              </a:rPr>
              <a:t> und kurze, klar strukturierte authentische Texte, Lesetexte, Hör-/Hörsehtexte, mehrfach kodierte Texte</a:t>
            </a:r>
          </a:p>
          <a:p>
            <a: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endParaRPr lang="de-DE" b="1" dirty="0">
              <a:latin typeface="Arial" panose="020B0604020202020204" pitchFamily="34" charset="0"/>
              <a:cs typeface="Arial" panose="020B0604020202020204" pitchFamily="34" charset="0"/>
            </a:endParaRPr>
          </a:p>
          <a:p>
            <a: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b="1" dirty="0">
                <a:latin typeface="Arial" panose="020B0604020202020204" pitchFamily="34" charset="0"/>
                <a:cs typeface="Arial" panose="020B0604020202020204" pitchFamily="34" charset="0"/>
              </a:rPr>
              <a:t>Ausgangstexte:</a:t>
            </a:r>
            <a:r>
              <a:rPr lang="de-DE" sz="1600" dirty="0">
                <a:latin typeface="Arial" panose="020B0604020202020204" pitchFamily="34" charset="0"/>
                <a:cs typeface="Arial" panose="020B0604020202020204" pitchFamily="34" charset="0"/>
              </a:rPr>
              <a:t>   </a:t>
            </a:r>
          </a:p>
          <a:p>
            <a:pPr>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dirty="0">
                <a:latin typeface="Arial" panose="020B0604020202020204" pitchFamily="34" charset="0"/>
                <a:cs typeface="Arial" panose="020B0604020202020204" pitchFamily="34" charset="0"/>
              </a:rPr>
              <a:t>informierende und erklärende Texte; Alltagsgespräche, Sprachnachrichten; Briefe, E-Mails, Postkarten […]</a:t>
            </a:r>
          </a:p>
          <a:p>
            <a: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b="1" dirty="0">
                <a:latin typeface="Arial" panose="020B0604020202020204" pitchFamily="34" charset="0"/>
                <a:cs typeface="Arial" panose="020B0604020202020204" pitchFamily="34" charset="0"/>
              </a:rPr>
              <a:t>Zieltexte:</a:t>
            </a:r>
          </a:p>
          <a:p>
            <a:pPr>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dirty="0">
                <a:latin typeface="Arial" panose="020B0604020202020204" pitchFamily="34" charset="0"/>
                <a:cs typeface="Arial" panose="020B0604020202020204" pitchFamily="34" charset="0"/>
              </a:rPr>
              <a:t>Alltagsgespräche, Beschreibungen, Briefe, E-Mails</a:t>
            </a:r>
            <a:r>
              <a:rPr lang="de-DE" sz="1600">
                <a:latin typeface="Arial" panose="020B0604020202020204" pitchFamily="34" charset="0"/>
                <a:cs typeface="Arial" panose="020B0604020202020204" pitchFamily="34" charset="0"/>
              </a:rPr>
              <a:t>, Postkarten [...]</a:t>
            </a:r>
            <a:endParaRPr lang="de-DE" sz="1600" b="1" dirty="0">
              <a:latin typeface="Arial" panose="020B0604020202020204" pitchFamily="34" charset="0"/>
              <a:cs typeface="Arial" panose="020B0604020202020204" pitchFamily="34" charset="0"/>
            </a:endParaRPr>
          </a:p>
        </p:txBody>
      </p:sp>
      <p:sp>
        <p:nvSpPr>
          <p:cNvPr id="9"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10"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120093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dvAuto="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Kompetenzbereiche (5) laterale Kompetenzen</a:t>
            </a:r>
            <a:endParaRPr lang="de-DE" sz="2800" dirty="0">
              <a:solidFill>
                <a:srgbClr val="FF0000"/>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t>36</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36</a:t>
            </a:fld>
            <a:endParaRPr lang="de-DE">
              <a:solidFill>
                <a:srgbClr val="8C8C8C"/>
              </a:solidFill>
            </a:endParaRPr>
          </a:p>
        </p:txBody>
      </p:sp>
      <p:graphicFrame>
        <p:nvGraphicFramePr>
          <p:cNvPr id="9" name="Inhaltsplatzhalter 4"/>
          <p:cNvGraphicFramePr>
            <a:graphicFrameLocks/>
          </p:cNvGraphicFramePr>
          <p:nvPr>
            <p:extLst>
              <p:ext uri="{D42A27DB-BD31-4B8C-83A1-F6EECF244321}">
                <p14:modId xmlns:p14="http://schemas.microsoft.com/office/powerpoint/2010/main" val="677999706"/>
              </p:ext>
            </p:extLst>
          </p:nvPr>
        </p:nvGraphicFramePr>
        <p:xfrm>
          <a:off x="827584" y="1628800"/>
          <a:ext cx="8064500" cy="3569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hteck 2"/>
          <p:cNvSpPr>
            <a:extLst>
              <a:ext uri="smNativeData">
                <pr:smNativeData xmlns="" xmlns:pr="smNativeData" val="SMDATA_12_TiFzXhMAAAAlAAAAZAAAAE0AAAAAkAAAAEgAAACQAAAASAAAAAAAAAAAAAAAAAAAAAEAAABQAAAAAAAAAAAA4D8AAAAAAADgPwAAAAAAAOA/AAAAAAAA4D8AAAAAAADgPwAAAAAAAOA/AAAAAAAA4D8AAAAAAADgPwAAAAAAAOA/AAAAAAAA4D8CAAAAjAAAAAEAAAAAAAAA7+DI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0iOTUMAAAAEAAAAAAAAAAAAAAAAAAAAAAAAAAeAAAAaAAAAAAAAAAAAAAAAAAAAAAAAAAAAAAAECcAABAnAAAAAAAAAAAAAAAAAAAAAAAAAAAAAAAAAAAAAAAAAAAAABQAAAAAAAAAwMD/AAAAAABkAAAAMgAAAAAAAABkAAAAAAAAAH9/fwAKAAAAHwAAAFQAAADv4MgA////AQAAAAAAAAAAAAAAAAAAAAAAAAAAAAAAAAAAAAAAAAAAAAAAAH9/fwDu7OEDzMzMAMDA/wB/f38AAAAAAAAAAAAAAAAAAAAAAAAAAAAhAAAAGAAAABQAAABSAwAAjB8AAOkZAACGIwAAECAAAA=="/>
              </a:ext>
            </a:extLst>
          </p:cNvSpPr>
          <p:nvPr/>
        </p:nvSpPr>
        <p:spPr>
          <a:xfrm>
            <a:off x="539750" y="5085184"/>
            <a:ext cx="3672205" cy="648072"/>
          </a:xfrm>
          <a:prstGeom prst="rect">
            <a:avLst/>
          </a:prstGeom>
          <a:solidFill>
            <a:srgbClr val="EFE0C8"/>
          </a:solidFill>
          <a:ln w="9525" cap="flat" cmpd="sng" algn="ctr">
            <a:noFill/>
            <a:prstDash val="solid"/>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dirty="0"/>
              <a:t>Verortung von Strategien in den fachlichen Konkretisierungen</a:t>
            </a:r>
          </a:p>
        </p:txBody>
      </p:sp>
      <p:sp>
        <p:nvSpPr>
          <p:cNvPr id="11"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12"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1438670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512A4277-7E7A-4AAF-BFC7-47646BF5CD0C}" type="slidenum">
              <a:rPr lang="de-DE" smtClean="0"/>
              <a:t>37</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37</a:t>
            </a:fld>
            <a:endParaRPr lang="de-DE">
              <a:solidFill>
                <a:srgbClr val="8C8C8C"/>
              </a:solidFill>
            </a:endParaRPr>
          </a:p>
        </p:txBody>
      </p:sp>
      <p:sp>
        <p:nvSpPr>
          <p:cNvPr id="9" name="Inhaltsplatzhalter 2"/>
          <p:cNvSpPr>
            <a:spLocks noGrp="1"/>
          </p:cNvSpPr>
          <p:nvPr>
            <p:ph idx="1"/>
          </p:nvPr>
        </p:nvSpPr>
        <p:spPr>
          <a:xfrm>
            <a:off x="539552" y="1628800"/>
            <a:ext cx="8229600" cy="4205064"/>
          </a:xfrm>
        </p:spPr>
        <p:txBody>
          <a:bodyPr anchor="ctr">
            <a:normAutofit/>
          </a:bodyPr>
          <a:lstStyle/>
          <a:p>
            <a:pPr marL="0" lvl="0" indent="0" algn="ctr">
              <a:spcBef>
                <a:spcPts val="0"/>
              </a:spcBef>
              <a:buNone/>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4400" b="1" kern="1" dirty="0">
                <a:solidFill>
                  <a:srgbClr val="000000"/>
                </a:solidFill>
                <a:latin typeface="Calibri" pitchFamily="2" charset="0"/>
                <a:cs typeface="Calibri" pitchFamily="2" charset="0"/>
              </a:rPr>
              <a:t>LERNERFOLGSÜBERPRÜFUNG UND LEISTUNGSBEWERTUNG</a:t>
            </a:r>
          </a:p>
        </p:txBody>
      </p:sp>
    </p:spTree>
    <p:extLst>
      <p:ext uri="{BB962C8B-B14F-4D97-AF65-F5344CB8AC3E}">
        <p14:creationId xmlns:p14="http://schemas.microsoft.com/office/powerpoint/2010/main" val="1824478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Lernerfolgsüberprüfung und Leistungsmessung (1)</a:t>
            </a:r>
            <a:endParaRPr lang="de-DE" sz="2800" dirty="0">
              <a:solidFill>
                <a:srgbClr val="FF0000"/>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t>38</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38</a:t>
            </a:fld>
            <a:endParaRPr lang="de-DE">
              <a:solidFill>
                <a:srgbClr val="8C8C8C"/>
              </a:solidFill>
            </a:endParaRPr>
          </a:p>
        </p:txBody>
      </p:sp>
      <p:sp>
        <p:nvSpPr>
          <p:cNvPr id="11" name="Inhaltsplatzhalter 2"/>
          <p:cNvSpPr>
            <a:spLocks noGrp="1"/>
          </p:cNvSpPr>
          <p:nvPr>
            <p:ph idx="1"/>
          </p:nvPr>
        </p:nvSpPr>
        <p:spPr>
          <a:xfrm>
            <a:off x="467544" y="1772816"/>
            <a:ext cx="8229600" cy="3672408"/>
          </a:xfrm>
        </p:spPr>
        <p:txBody>
          <a:bodyPr anchor="t">
            <a:normAutofit/>
          </a:bodyPr>
          <a:lstStyle/>
          <a:p>
            <a:pPr marL="0" lvl="0" indent="0">
              <a:lnSpc>
                <a:spcPct val="80000"/>
              </a:lnSpc>
              <a:spcBef>
                <a:spcPts val="0"/>
              </a:spcBef>
              <a:buNone/>
              <a:defRPr lang="de-DE" sz="2155" b="0" i="0" u="none" strike="noStrike" kern="1" spc="0" baseline="0">
                <a:solidFill>
                  <a:srgbClr val="000000"/>
                </a:solidFill>
                <a:latin typeface="Calibri" pitchFamily="2" charset="0"/>
                <a:ea typeface="Calibri" pitchFamily="2" charset="0"/>
                <a:cs typeface="Calibri" pitchFamily="2" charset="0"/>
              </a:defRPr>
            </a:pPr>
            <a:r>
              <a:rPr lang="de-DE" sz="2155" b="1" kern="1" dirty="0">
                <a:solidFill>
                  <a:srgbClr val="000000"/>
                </a:solidFill>
                <a:latin typeface="Calibri" pitchFamily="2" charset="0"/>
                <a:cs typeface="Calibri" pitchFamily="2" charset="0"/>
              </a:rPr>
              <a:t>Beurteilungsbereich „Schriftliche Arbeiten“: </a:t>
            </a:r>
          </a:p>
          <a:p>
            <a:pPr marL="0" lvl="0" indent="0">
              <a:lnSpc>
                <a:spcPct val="80000"/>
              </a:lnSpc>
              <a:spcBef>
                <a:spcPts val="0"/>
              </a:spcBef>
              <a:buNone/>
              <a:defRPr lang="de-DE" sz="2155" b="0" i="0" u="none" strike="noStrike" kern="1" spc="0" baseline="0">
                <a:solidFill>
                  <a:srgbClr val="000000"/>
                </a:solidFill>
                <a:latin typeface="Calibri" pitchFamily="2" charset="0"/>
                <a:ea typeface="Calibri" pitchFamily="2" charset="0"/>
                <a:cs typeface="Calibri" pitchFamily="2" charset="0"/>
              </a:defRPr>
            </a:pPr>
            <a:r>
              <a:rPr lang="de-DE" sz="2155" b="1" kern="1" dirty="0">
                <a:solidFill>
                  <a:srgbClr val="000000"/>
                </a:solidFill>
                <a:latin typeface="Calibri" pitchFamily="2" charset="0"/>
                <a:cs typeface="Calibri" pitchFamily="2" charset="0"/>
              </a:rPr>
              <a:t>Klassenarbeiten</a:t>
            </a:r>
            <a:endParaRPr lang="de-DE" sz="2155" b="1" strike="sngStrike" kern="1" dirty="0">
              <a:solidFill>
                <a:srgbClr val="000000"/>
              </a:solidFill>
              <a:latin typeface="Calibri" pitchFamily="2" charset="0"/>
              <a:cs typeface="Calibri" pitchFamily="2" charset="0"/>
            </a:endParaRPr>
          </a:p>
          <a:p>
            <a:pPr marL="0" lvl="0" indent="0">
              <a:lnSpc>
                <a:spcPct val="80000"/>
              </a:lnSpc>
              <a:spcBef>
                <a:spcPts val="0"/>
              </a:spcBef>
              <a:buNone/>
              <a:defRPr lang="de-DE" sz="2155" b="0" i="0" u="none" strike="noStrike" kern="1" spc="0" baseline="0">
                <a:solidFill>
                  <a:srgbClr val="000000"/>
                </a:solidFill>
                <a:latin typeface="Calibri" pitchFamily="2" charset="0"/>
                <a:ea typeface="Calibri" pitchFamily="2" charset="0"/>
                <a:cs typeface="Calibri" pitchFamily="2" charset="0"/>
              </a:defRPr>
            </a:pPr>
            <a:endParaRPr lang="de-DE" sz="2155" b="1" kern="1" dirty="0">
              <a:solidFill>
                <a:srgbClr val="000000"/>
              </a:solidFill>
              <a:latin typeface="Calibri" pitchFamily="2" charset="0"/>
              <a:cs typeface="Calibri" pitchFamily="2" charset="0"/>
            </a:endParaRPr>
          </a:p>
          <a:p>
            <a:pPr>
              <a:lnSpc>
                <a:spcPct val="80000"/>
              </a:lnSpc>
              <a:spcBef>
                <a:spcPts val="0"/>
              </a:spcBef>
              <a:spcAft>
                <a:spcPts val="1200"/>
              </a:spcAft>
              <a:buFont typeface="Arial" pitchFamily="2" charset="0"/>
              <a:buChar char="•"/>
              <a:defRPr lang="de-DE" sz="2155" b="0" i="0" u="none" strike="noStrike" kern="1" spc="0" baseline="0">
                <a:solidFill>
                  <a:srgbClr val="000000"/>
                </a:solidFill>
                <a:latin typeface="Calibri" pitchFamily="2" charset="0"/>
                <a:ea typeface="Calibri" pitchFamily="2" charset="0"/>
                <a:cs typeface="Calibri" pitchFamily="2" charset="0"/>
              </a:defRPr>
            </a:pPr>
            <a:r>
              <a:rPr lang="de-DE" sz="2155" kern="1" dirty="0">
                <a:solidFill>
                  <a:srgbClr val="000000"/>
                </a:solidFill>
                <a:latin typeface="Calibri" pitchFamily="2" charset="0"/>
                <a:ea typeface="Calibri" pitchFamily="2" charset="0"/>
                <a:cs typeface="Calibri" pitchFamily="2" charset="0"/>
              </a:rPr>
              <a:t>Bestandteile jeder Klassenarbeit sind mindestens zwei funktionale kommunikative Teilkompetenzen (Hör-/Hörsehverstehen, Leseverstehen, Sprechen, Schreiben, Sprachmittlung, Verfügen über sprachliche Mittel) </a:t>
            </a:r>
          </a:p>
          <a:p>
            <a:pPr lvl="0">
              <a:lnSpc>
                <a:spcPct val="80000"/>
              </a:lnSpc>
              <a:spcBef>
                <a:spcPts val="0"/>
              </a:spcBef>
              <a:spcAft>
                <a:spcPts val="1200"/>
              </a:spcAft>
              <a:buFont typeface="Arial" pitchFamily="2" charset="0"/>
              <a:buChar char="•"/>
              <a:defRPr lang="de-DE" sz="2155" b="0" i="0" u="none" strike="noStrike" kern="1" spc="0" baseline="0">
                <a:solidFill>
                  <a:srgbClr val="000000"/>
                </a:solidFill>
                <a:latin typeface="Calibri" pitchFamily="2" charset="0"/>
                <a:ea typeface="Calibri" pitchFamily="2" charset="0"/>
                <a:cs typeface="Calibri" pitchFamily="2" charset="0"/>
              </a:defRPr>
            </a:pPr>
            <a:r>
              <a:rPr lang="de-DE" sz="2155" kern="1" dirty="0">
                <a:solidFill>
                  <a:srgbClr val="000000"/>
                </a:solidFill>
                <a:latin typeface="Calibri" pitchFamily="2" charset="0"/>
                <a:cs typeface="Calibri" pitchFamily="2" charset="0"/>
              </a:rPr>
              <a:t>In der Regel ist </a:t>
            </a:r>
            <a:r>
              <a:rPr lang="de-DE" sz="2155" b="1" kern="1" dirty="0">
                <a:solidFill>
                  <a:srgbClr val="000000"/>
                </a:solidFill>
                <a:latin typeface="Calibri" pitchFamily="2" charset="0"/>
                <a:cs typeface="Calibri" pitchFamily="2" charset="0"/>
              </a:rPr>
              <a:t>Schreiben</a:t>
            </a:r>
            <a:r>
              <a:rPr lang="de-DE" sz="2155" kern="1" dirty="0">
                <a:solidFill>
                  <a:srgbClr val="000000"/>
                </a:solidFill>
                <a:latin typeface="Calibri" pitchFamily="2" charset="0"/>
                <a:cs typeface="Calibri" pitchFamily="2" charset="0"/>
              </a:rPr>
              <a:t> Bestandteil jeder Klassenarbeit.</a:t>
            </a:r>
          </a:p>
          <a:p>
            <a:pPr lvl="0">
              <a:lnSpc>
                <a:spcPct val="80000"/>
              </a:lnSpc>
              <a:spcBef>
                <a:spcPts val="0"/>
              </a:spcBef>
              <a:spcAft>
                <a:spcPts val="1200"/>
              </a:spcAft>
              <a:buFont typeface="Arial" pitchFamily="2" charset="0"/>
              <a:buChar char="•"/>
              <a:defRPr lang="de-DE" sz="2155" b="0" i="0" u="none" strike="noStrike" kern="1" spc="0" baseline="0">
                <a:solidFill>
                  <a:srgbClr val="000000"/>
                </a:solidFill>
                <a:latin typeface="Calibri" pitchFamily="2" charset="0"/>
                <a:ea typeface="Calibri" pitchFamily="2" charset="0"/>
                <a:cs typeface="Calibri" pitchFamily="2" charset="0"/>
              </a:defRPr>
            </a:pPr>
            <a:r>
              <a:rPr lang="de-DE" sz="2155" kern="1" dirty="0">
                <a:solidFill>
                  <a:srgbClr val="000000"/>
                </a:solidFill>
                <a:latin typeface="Calibri" pitchFamily="2" charset="0"/>
                <a:cs typeface="Calibri" pitchFamily="2" charset="0"/>
              </a:rPr>
              <a:t>Die Teilkompetenzen </a:t>
            </a:r>
            <a:r>
              <a:rPr lang="de-DE" sz="2155" b="1" kern="1" dirty="0">
                <a:solidFill>
                  <a:srgbClr val="000000"/>
                </a:solidFill>
                <a:latin typeface="Calibri" pitchFamily="2" charset="0"/>
                <a:cs typeface="Calibri" pitchFamily="2" charset="0"/>
              </a:rPr>
              <a:t>Sprachmittlung</a:t>
            </a:r>
            <a:r>
              <a:rPr lang="de-DE" sz="2155" kern="1" dirty="0">
                <a:solidFill>
                  <a:srgbClr val="000000"/>
                </a:solidFill>
                <a:latin typeface="Calibri" pitchFamily="2" charset="0"/>
                <a:cs typeface="Calibri" pitchFamily="2" charset="0"/>
              </a:rPr>
              <a:t>, </a:t>
            </a:r>
            <a:r>
              <a:rPr lang="de-DE" sz="2155" b="1" kern="1" dirty="0">
                <a:solidFill>
                  <a:srgbClr val="000000"/>
                </a:solidFill>
                <a:latin typeface="Calibri" pitchFamily="2" charset="0"/>
                <a:cs typeface="Calibri" pitchFamily="2" charset="0"/>
              </a:rPr>
              <a:t>Hör-/Hörsehverstehen </a:t>
            </a:r>
            <a:r>
              <a:rPr lang="de-DE" sz="2155" kern="1" dirty="0">
                <a:solidFill>
                  <a:srgbClr val="000000"/>
                </a:solidFill>
                <a:latin typeface="Calibri" pitchFamily="2" charset="0"/>
                <a:cs typeface="Calibri" pitchFamily="2" charset="0"/>
              </a:rPr>
              <a:t>und </a:t>
            </a:r>
            <a:r>
              <a:rPr lang="de-DE" sz="2155" b="1" kern="1" dirty="0">
                <a:solidFill>
                  <a:srgbClr val="000000"/>
                </a:solidFill>
                <a:latin typeface="Calibri" pitchFamily="2" charset="0"/>
                <a:cs typeface="Calibri" pitchFamily="2" charset="0"/>
              </a:rPr>
              <a:t>Leseverstehen</a:t>
            </a:r>
            <a:r>
              <a:rPr lang="de-DE" sz="2155" kern="1" dirty="0">
                <a:solidFill>
                  <a:srgbClr val="000000"/>
                </a:solidFill>
                <a:latin typeface="Calibri" pitchFamily="2" charset="0"/>
                <a:cs typeface="Calibri" pitchFamily="2" charset="0"/>
              </a:rPr>
              <a:t> sind jeweils mindestens einmal pro Schuljahr im Rahmen einer Klassenarbeit obligatorisch zu überprüfen</a:t>
            </a:r>
          </a:p>
        </p:txBody>
      </p:sp>
      <p:sp>
        <p:nvSpPr>
          <p:cNvPr id="9"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10"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2445480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Lernerfolgsüberprüfung und Leistungsmessung (2)</a:t>
            </a:r>
            <a:endParaRPr lang="de-DE" sz="2800" dirty="0">
              <a:solidFill>
                <a:srgbClr val="FF0000"/>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t>39</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39</a:t>
            </a:fld>
            <a:endParaRPr lang="de-DE">
              <a:solidFill>
                <a:srgbClr val="8C8C8C"/>
              </a:solidFill>
            </a:endParaRPr>
          </a:p>
        </p:txBody>
      </p:sp>
      <p:sp>
        <p:nvSpPr>
          <p:cNvPr id="9" name="Inhaltsplatzhalter 2"/>
          <p:cNvSpPr txBox="1">
            <a:spLocks noChangeArrowheads="1"/>
            <a:extLst>
              <a:ext uri="smNativeData">
                <pr:smNativeData xmlns="" xmlns:pr="smNativeData" val="SMDATA_12_TiFzXhMAAAAlAAAAZAAAAA0AAAAAkAAAAEgAAACQAAAASAAAAAAAAAAAAAAAAAAAAAEAAABQAAAAAAAAAAAA4D8AAAAAAADgPwAAAAAAAOA/AAAAAAAA4D8AAAAAAADgPwAAAAAAAOA/AAAAAAAA4D8AAAAAAADgPwAAAAAAAOA/AAAAAAAA4D8CAAAAjAAAAAEAAAAAAAAA////C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B////AQAAAAAAAAAAAAAAAAAAAAAAAAAAAAAAAAAAAAAAAAAAAAAAAn9/fwDu7OEDzMzMAMDA/wB/f38AAAAAAAAAAAAAAAAAAAAAAAAAAAAhAAAAGAAAABQAAADQAgAAcwoAAHA1AAAiDQAAEAAAAA=="/>
              </a:ext>
            </a:extLst>
          </p:cNvSpPr>
          <p:nvPr/>
        </p:nvSpPr>
        <p:spPr>
          <a:xfrm>
            <a:off x="467544" y="1772816"/>
            <a:ext cx="8229600" cy="3028533"/>
          </a:xfrm>
          <a:prstGeom prst="rect">
            <a:avLst/>
          </a:prstGeom>
          <a:solidFill>
            <a:schemeClr val="bg1"/>
          </a:solidFill>
          <a:ln w="12700" cap="flat" cmpd="sng" algn="ctr">
            <a:noFill/>
            <a:prstDash val="solid"/>
            <a:headEnd type="none" w="med" len="med"/>
            <a:tailEnd type="none" w="med" len="med"/>
          </a:ln>
          <a:effectLst/>
        </p:spPr>
        <p:txBody>
          <a:bodyPr vert="horz" wrap="square" lIns="91440" tIns="45720" rIns="91440" bIns="45720" numCol="1" rtlCol="0" anchor="t">
            <a:prstTxWarp prst="textNoShape">
              <a:avLst/>
            </a:prstTxWarp>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lang="de-DE" sz="2800" b="0" i="0" u="none" strike="noStrike" kern="1" spc="0" baseline="0">
                <a:solidFill>
                  <a:schemeClr val="tx1"/>
                </a:solidFill>
                <a:latin typeface="Calibri" pitchFamily="2" charset="0"/>
                <a:ea typeface="Calibri" pitchFamily="2" charset="0"/>
                <a:cs typeface="Calibri" pitchFamily="2" charset="0"/>
              </a:defRPr>
            </a:pPr>
            <a:r>
              <a:rPr lang="de-DE" sz="2600" b="1" kern="1" dirty="0">
                <a:latin typeface="Calibri" pitchFamily="2" charset="0"/>
                <a:ea typeface="Calibri" pitchFamily="2" charset="0"/>
                <a:cs typeface="Calibri" pitchFamily="2" charset="0"/>
              </a:rPr>
              <a:t>Hinweis zu mündlichen Kommunikationsprüfungen</a:t>
            </a:r>
          </a:p>
          <a:p>
            <a:pPr marL="0" indent="0">
              <a:spcBef>
                <a:spcPts val="0"/>
              </a:spcBef>
              <a:buNone/>
              <a:defRPr lang="de-DE" sz="2800" b="0" i="0" u="none" strike="noStrike" kern="1" spc="0" baseline="0">
                <a:solidFill>
                  <a:schemeClr val="tx1"/>
                </a:solidFill>
                <a:latin typeface="Calibri" pitchFamily="2" charset="0"/>
                <a:ea typeface="Calibri" pitchFamily="2" charset="0"/>
                <a:cs typeface="Calibri" pitchFamily="2" charset="0"/>
              </a:defRPr>
            </a:pPr>
            <a:endParaRPr lang="de-DE" sz="2400" dirty="0"/>
          </a:p>
          <a:p>
            <a:pPr marL="0" indent="0">
              <a:spcBef>
                <a:spcPts val="0"/>
              </a:spcBef>
              <a:buNone/>
              <a:defRPr lang="de-DE" sz="2800" b="0" i="0" u="none" strike="noStrike" kern="1" spc="0" baseline="0">
                <a:solidFill>
                  <a:schemeClr val="tx1"/>
                </a:solidFill>
                <a:latin typeface="Calibri" pitchFamily="2" charset="0"/>
                <a:ea typeface="Calibri" pitchFamily="2" charset="0"/>
                <a:cs typeface="Calibri" pitchFamily="2" charset="0"/>
              </a:defRPr>
            </a:pPr>
            <a:r>
              <a:rPr lang="de-DE" dirty="0"/>
              <a:t>Einmal im Schuljahr kann gem. § 6 Abs. 8 APO SI eine schriftliche Klassenarbeit durch eine gleichwertige Form der schriftlichen oder mündlichen Leistungsüberprüfung ersetzt werden. Dies kann auch in Form einer mündlichen Kommunikationsprüfung erfolgen. Im letzten Schuljahr wird eine schriftliche Klassenarbeit durch eine gleichwertige Form der mündlichen Leistungsüberprüfung ersetzt.</a:t>
            </a:r>
          </a:p>
          <a:p>
            <a:pPr marL="0" indent="0">
              <a:spcBef>
                <a:spcPts val="0"/>
              </a:spcBef>
              <a:buNone/>
              <a:defRPr lang="de-DE" sz="2800" b="0" i="0" u="none" strike="noStrike" kern="1" spc="0" baseline="0">
                <a:solidFill>
                  <a:schemeClr val="tx1"/>
                </a:solidFill>
                <a:latin typeface="Calibri" pitchFamily="2" charset="0"/>
                <a:ea typeface="Calibri" pitchFamily="2" charset="0"/>
                <a:cs typeface="Calibri" pitchFamily="2" charset="0"/>
              </a:defRPr>
            </a:pPr>
            <a:r>
              <a:rPr lang="de-DE" sz="2400" dirty="0"/>
              <a:t> </a:t>
            </a:r>
          </a:p>
          <a:p>
            <a:pPr marL="0" indent="0">
              <a:spcBef>
                <a:spcPts val="0"/>
              </a:spcBef>
              <a:buNone/>
              <a:defRPr lang="de-DE" sz="2800" b="0" i="0" u="none" strike="noStrike" kern="1" spc="0" baseline="0">
                <a:solidFill>
                  <a:schemeClr val="tx1"/>
                </a:solidFill>
                <a:latin typeface="Calibri" pitchFamily="2" charset="0"/>
                <a:ea typeface="Calibri" pitchFamily="2" charset="0"/>
                <a:cs typeface="Calibri" pitchFamily="2" charset="0"/>
              </a:defRPr>
            </a:pPr>
            <a:endParaRPr lang="de-DE" sz="2400" dirty="0"/>
          </a:p>
          <a:p>
            <a:pPr marL="0" indent="0">
              <a:spcBef>
                <a:spcPts val="0"/>
              </a:spcBef>
              <a:buNone/>
              <a:defRPr lang="de-DE" sz="2800" b="0" i="0" u="none" strike="noStrike" kern="1" spc="0" baseline="0">
                <a:solidFill>
                  <a:schemeClr val="tx1"/>
                </a:solidFill>
                <a:latin typeface="Calibri" pitchFamily="2" charset="0"/>
                <a:ea typeface="Calibri" pitchFamily="2" charset="0"/>
                <a:cs typeface="Calibri" pitchFamily="2" charset="0"/>
              </a:defRPr>
            </a:pPr>
            <a:r>
              <a:rPr lang="de-DE" sz="2400" dirty="0"/>
              <a:t>Vereinbarung in der Fachkonferenz nach Rücksprache mit der Schulleitung</a:t>
            </a:r>
          </a:p>
          <a:p>
            <a:pPr marL="0" indent="0">
              <a:spcBef>
                <a:spcPts val="0"/>
              </a:spcBef>
              <a:buNone/>
              <a:defRPr lang="de-DE" sz="2800" b="0" i="0" u="none" strike="noStrike" kern="1" spc="0" baseline="0">
                <a:solidFill>
                  <a:schemeClr val="tx1"/>
                </a:solidFill>
                <a:latin typeface="Calibri" pitchFamily="2" charset="0"/>
                <a:ea typeface="Calibri" pitchFamily="2" charset="0"/>
                <a:cs typeface="Calibri" pitchFamily="2" charset="0"/>
              </a:defRPr>
            </a:pPr>
            <a:endParaRPr lang="de-DE" sz="2400" dirty="0"/>
          </a:p>
        </p:txBody>
      </p:sp>
      <p:sp>
        <p:nvSpPr>
          <p:cNvPr id="10"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11"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1469787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Bewährte Merkmale</a:t>
            </a:r>
          </a:p>
        </p:txBody>
      </p:sp>
      <p:sp>
        <p:nvSpPr>
          <p:cNvPr id="3" name="Inhaltsplatzhalter 2"/>
          <p:cNvSpPr>
            <a:spLocks noGrp="1"/>
          </p:cNvSpPr>
          <p:nvPr>
            <p:ph idx="1"/>
          </p:nvPr>
        </p:nvSpPr>
        <p:spPr>
          <a:xfrm>
            <a:off x="457200" y="1700808"/>
            <a:ext cx="8229600" cy="4205064"/>
          </a:xfrm>
        </p:spPr>
        <p:txBody>
          <a:bodyPr>
            <a:normAutofit/>
          </a:bodyPr>
          <a:lstStyle/>
          <a:p>
            <a:pPr marL="0" indent="0">
              <a:buNone/>
            </a:pPr>
            <a:r>
              <a:rPr lang="de-DE" dirty="0"/>
              <a:t>Kernlehrpläne in NRW formulieren</a:t>
            </a:r>
          </a:p>
          <a:p>
            <a:r>
              <a:rPr lang="de-DE" dirty="0"/>
              <a:t>schulformbezogene landesweit verbindliche Standards</a:t>
            </a:r>
          </a:p>
          <a:p>
            <a:r>
              <a:rPr lang="de-DE" dirty="0"/>
              <a:t>den fachlichen Kern der dafür erforderlichen Kompetenzen einschließlich zugrunde liegender Wissensbestände,</a:t>
            </a:r>
          </a:p>
          <a:p>
            <a:r>
              <a:rPr lang="de-DE" i="1" dirty="0"/>
              <a:t>keine</a:t>
            </a:r>
            <a:r>
              <a:rPr lang="de-DE" dirty="0"/>
              <a:t> Aussagen zur konkreten Gestaltung und Durchführung des Unterrichts.</a:t>
            </a:r>
            <a:br>
              <a:rPr lang="de-DE" dirty="0"/>
            </a:br>
            <a:r>
              <a:rPr lang="de-DE" dirty="0"/>
              <a:t>(Dies ist Aufgabe der schulinternen Lehrpläne.)</a:t>
            </a:r>
          </a:p>
        </p:txBody>
      </p:sp>
      <p:sp>
        <p:nvSpPr>
          <p:cNvPr id="6" name="Foliennummernplatzhalter 5"/>
          <p:cNvSpPr>
            <a:spLocks noGrp="1"/>
          </p:cNvSpPr>
          <p:nvPr>
            <p:ph type="sldNum" sz="quarter" idx="12"/>
          </p:nvPr>
        </p:nvSpPr>
        <p:spPr/>
        <p:txBody>
          <a:bodyPr/>
          <a:lstStyle/>
          <a:p>
            <a:fld id="{512A4277-7E7A-4AAF-BFC7-47646BF5CD0C}" type="slidenum">
              <a:rPr lang="de-DE" smtClean="0"/>
              <a:t>4</a:t>
            </a:fld>
            <a:endParaRPr lang="de-DE"/>
          </a:p>
        </p:txBody>
      </p:sp>
      <p:sp>
        <p:nvSpPr>
          <p:cNvPr id="8"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35147265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Lernerfolgsüberprüfung und Leistungsmessung (3)</a:t>
            </a:r>
            <a:endParaRPr lang="de-DE" sz="2800" dirty="0">
              <a:solidFill>
                <a:srgbClr val="FF0000"/>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t>40</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40</a:t>
            </a:fld>
            <a:endParaRPr lang="de-DE">
              <a:solidFill>
                <a:srgbClr val="8C8C8C"/>
              </a:solidFill>
            </a:endParaRPr>
          </a:p>
        </p:txBody>
      </p:sp>
      <p:sp>
        <p:nvSpPr>
          <p:cNvPr id="9" name="Inhaltsplatzhalter 2"/>
          <p:cNvSpPr txBox="1">
            <a:spLocks noChangeArrowheads="1"/>
            <a:extLst>
              <a:ext uri="smNativeData">
                <pr:smNativeData xmlns="" xmlns:pr="smNativeData" val="SMDATA_12_TiFzXhMAAAAlAAAAZAAAAA0AAAAAkAAAAEgAAACQAAAASAAAAAAAAAAAAAAAAAAAAAEAAABQAAAAAAAAAAAA4D8AAAAAAADgPwAAAAAAAOA/AAAAAAAA4D8AAAAAAADgPwAAAAAAAOA/AAAAAAAA4D8AAAAAAADgPwAAAAAAAOA/AAAAAAAA4D8CAAAAjAAAAAEAAAAAAAAA////C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B////AQAAAAAAAAAAAAAAAAAAAAAAAAAAAAAAAAAAAAAAAAAAAAAAAn9/fwDu7OEDzMzMAMDA/wB/f38AAAAAAAAAAAAAAAAAAAAAAAAAAAAhAAAAGAAAABQAAADQAgAAcwoAAHA1AAAiDQAAEAAAAA=="/>
              </a:ext>
            </a:extLst>
          </p:cNvSpPr>
          <p:nvPr/>
        </p:nvSpPr>
        <p:spPr>
          <a:xfrm>
            <a:off x="467544" y="1772816"/>
            <a:ext cx="8229600" cy="4248472"/>
          </a:xfrm>
          <a:prstGeom prst="rect">
            <a:avLst/>
          </a:prstGeom>
          <a:solidFill>
            <a:schemeClr val="bg1"/>
          </a:solidFill>
          <a:ln w="12700" cap="flat" cmpd="sng" algn="ctr">
            <a:noFill/>
            <a:prstDash val="solid"/>
            <a:headEnd type="none" w="med" len="med"/>
            <a:tailEnd type="none" w="med" len="med"/>
          </a:ln>
          <a:effectLst/>
        </p:spPr>
        <p:txBody>
          <a:bodyPr vert="horz" wrap="square" lIns="91440" tIns="45720" rIns="91440" bIns="45720" numCol="1" rtlCol="0" anchor="t">
            <a:prstTxWarp prst="textNoShape">
              <a:avLst/>
            </a:prstTxWarp>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None/>
              <a:defRPr lang="de-DE" sz="2800" b="0" i="0" u="none" strike="noStrike" kern="1" spc="0" baseline="0">
                <a:solidFill>
                  <a:schemeClr val="tx1"/>
                </a:solidFill>
                <a:latin typeface="Calibri" pitchFamily="2" charset="0"/>
                <a:ea typeface="Calibri" pitchFamily="2" charset="0"/>
                <a:cs typeface="Calibri" pitchFamily="2" charset="0"/>
              </a:defRPr>
            </a:pPr>
            <a:r>
              <a:rPr lang="de-DE" sz="3400" b="1" kern="1" dirty="0">
                <a:latin typeface="Calibri" pitchFamily="2" charset="0"/>
                <a:ea typeface="Calibri" pitchFamily="2" charset="0"/>
                <a:cs typeface="Calibri" pitchFamily="2" charset="0"/>
              </a:rPr>
              <a:t>Hinweise zur Bewertung von Klassenarbeiten (Auswahl)</a:t>
            </a:r>
          </a:p>
          <a:p>
            <a:pPr>
              <a:spcBef>
                <a:spcPts val="0"/>
              </a:spcBef>
              <a:spcAft>
                <a:spcPts val="600"/>
              </a:spcAft>
              <a:defRPr lang="de-DE" sz="2800" b="0" i="0" u="none" strike="noStrike" kern="1" spc="0" baseline="0">
                <a:solidFill>
                  <a:schemeClr val="tx1"/>
                </a:solidFill>
                <a:latin typeface="Calibri" pitchFamily="2" charset="0"/>
                <a:ea typeface="Calibri" pitchFamily="2" charset="0"/>
                <a:cs typeface="Calibri" pitchFamily="2" charset="0"/>
              </a:defRPr>
            </a:pPr>
            <a:r>
              <a:rPr lang="de-DE" dirty="0"/>
              <a:t>grundsätzlich höhere Gewichtung der sprachlichen Leistung/Darstellungsleistung gegenüber der inhaltlichen Leistung (zum Ende der Sek I ansteigende Gewichtung des Inhalts)</a:t>
            </a:r>
          </a:p>
          <a:p>
            <a:pPr>
              <a:spcBef>
                <a:spcPts val="0"/>
              </a:spcBef>
              <a:spcAft>
                <a:spcPts val="600"/>
              </a:spcAft>
              <a:defRPr lang="de-DE" sz="2800" b="0" i="0" u="none" strike="noStrike" kern="1" spc="0" baseline="0">
                <a:solidFill>
                  <a:schemeClr val="tx1"/>
                </a:solidFill>
                <a:latin typeface="Calibri" pitchFamily="2" charset="0"/>
                <a:ea typeface="Calibri" pitchFamily="2" charset="0"/>
                <a:cs typeface="Calibri" pitchFamily="2" charset="0"/>
              </a:defRPr>
            </a:pPr>
            <a:r>
              <a:rPr lang="de-DE" dirty="0"/>
              <a:t>Sprechen: Berücksichtigung insbesondere des Gelingens der Kommunikation</a:t>
            </a:r>
          </a:p>
          <a:p>
            <a:pPr>
              <a:spcBef>
                <a:spcPts val="0"/>
              </a:spcBef>
              <a:spcAft>
                <a:spcPts val="600"/>
              </a:spcAft>
              <a:defRPr lang="de-DE" sz="2800" b="0" i="0" u="none" strike="noStrike" kern="1" spc="0" baseline="0">
                <a:solidFill>
                  <a:schemeClr val="tx1"/>
                </a:solidFill>
                <a:latin typeface="Calibri" pitchFamily="2" charset="0"/>
                <a:ea typeface="Calibri" pitchFamily="2" charset="0"/>
                <a:cs typeface="Calibri" pitchFamily="2" charset="0"/>
              </a:defRPr>
            </a:pPr>
            <a:r>
              <a:rPr lang="de-DE" dirty="0"/>
              <a:t>Hör-/Hörsehverstehen, Leseverstehen (isoliert): sprachliche Verstöße werden nicht gewertet</a:t>
            </a:r>
          </a:p>
          <a:p>
            <a:pPr>
              <a:spcBef>
                <a:spcPts val="0"/>
              </a:spcBef>
              <a:spcAft>
                <a:spcPts val="600"/>
              </a:spcAft>
              <a:defRPr lang="de-DE" sz="2800" b="0" i="0" u="none" strike="noStrike" kern="1" spc="0" baseline="0">
                <a:solidFill>
                  <a:schemeClr val="tx1"/>
                </a:solidFill>
                <a:latin typeface="Calibri" pitchFamily="2" charset="0"/>
                <a:ea typeface="Calibri" pitchFamily="2" charset="0"/>
                <a:cs typeface="Calibri" pitchFamily="2" charset="0"/>
              </a:defRPr>
            </a:pPr>
            <a:r>
              <a:rPr lang="de-DE" dirty="0"/>
              <a:t>im Verlauf der Sek I frühzeitiges Einüben von Aufgabenformaten, die im Rahmen der zentralen Prüfungen von Bedeutung sind </a:t>
            </a:r>
            <a:endParaRPr lang="de-DE" sz="2400" dirty="0"/>
          </a:p>
        </p:txBody>
      </p:sp>
      <p:sp>
        <p:nvSpPr>
          <p:cNvPr id="10"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11"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3426976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Gliederung</a:t>
            </a:r>
          </a:p>
        </p:txBody>
      </p:sp>
      <p:sp>
        <p:nvSpPr>
          <p:cNvPr id="3" name="Inhaltsplatzhalter 2"/>
          <p:cNvSpPr>
            <a:spLocks noGrp="1"/>
          </p:cNvSpPr>
          <p:nvPr>
            <p:ph idx="1"/>
          </p:nvPr>
        </p:nvSpPr>
        <p:spPr>
          <a:xfrm>
            <a:off x="457200" y="1700808"/>
            <a:ext cx="8229600" cy="4205064"/>
          </a:xfrm>
        </p:spPr>
        <p:txBody>
          <a:bodyPr/>
          <a:lstStyle/>
          <a:p>
            <a:pPr marL="514350" indent="-514350">
              <a:buFont typeface="+mj-lt"/>
              <a:buAutoNum type="arabicPeriod"/>
            </a:pPr>
            <a:r>
              <a:rPr lang="de-DE" dirty="0">
                <a:solidFill>
                  <a:schemeClr val="bg1">
                    <a:lumMod val="75000"/>
                  </a:schemeClr>
                </a:solidFill>
              </a:rPr>
              <a:t>Merkmale der neuen Kernlehrpläne</a:t>
            </a:r>
          </a:p>
          <a:p>
            <a:pPr marL="514350" indent="-514350">
              <a:buFont typeface="+mj-lt"/>
              <a:buAutoNum type="arabicPeriod"/>
            </a:pPr>
            <a:r>
              <a:rPr lang="de-DE" dirty="0">
                <a:solidFill>
                  <a:schemeClr val="bg1">
                    <a:lumMod val="75000"/>
                  </a:schemeClr>
                </a:solidFill>
              </a:rPr>
              <a:t>Übergreifende Aufgaben und Ziele</a:t>
            </a:r>
          </a:p>
          <a:p>
            <a:pPr marL="514350" indent="-514350">
              <a:buFont typeface="+mj-lt"/>
              <a:buAutoNum type="arabicPeriod"/>
            </a:pPr>
            <a:r>
              <a:rPr lang="de-DE" dirty="0">
                <a:solidFill>
                  <a:schemeClr val="bg1">
                    <a:lumMod val="75000"/>
                  </a:schemeClr>
                </a:solidFill>
              </a:rPr>
              <a:t>Der Kernlehrplan Englisch</a:t>
            </a:r>
            <a:r>
              <a:rPr lang="de-DE" dirty="0"/>
              <a:t> </a:t>
            </a:r>
            <a:r>
              <a:rPr lang="de-DE" dirty="0">
                <a:solidFill>
                  <a:schemeClr val="bg1">
                    <a:lumMod val="75000"/>
                  </a:schemeClr>
                </a:solidFill>
              </a:rPr>
              <a:t>im Detail</a:t>
            </a:r>
          </a:p>
          <a:p>
            <a:pPr marL="514350" indent="-514350">
              <a:buFont typeface="+mj-lt"/>
              <a:buAutoNum type="arabicPeriod"/>
            </a:pPr>
            <a:r>
              <a:rPr lang="de-DE" dirty="0"/>
              <a:t>Schulinterne Lehrpläne</a:t>
            </a:r>
          </a:p>
          <a:p>
            <a:pPr marL="514350" indent="-514350">
              <a:buFont typeface="+mj-lt"/>
              <a:buAutoNum type="arabicPeriod"/>
            </a:pPr>
            <a:r>
              <a:rPr lang="de-DE" dirty="0">
                <a:solidFill>
                  <a:schemeClr val="bg1">
                    <a:lumMod val="75000"/>
                  </a:schemeClr>
                </a:solidFill>
              </a:rPr>
              <a:t>Fachliche Unterstützungsmaterialien</a:t>
            </a:r>
          </a:p>
          <a:p>
            <a:pPr marL="0" indent="0">
              <a:buNone/>
            </a:pP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41</a:t>
            </a:fld>
            <a:endParaRPr lang="de-DE"/>
          </a:p>
        </p:txBody>
      </p:sp>
    </p:spTree>
    <p:extLst>
      <p:ext uri="{BB962C8B-B14F-4D97-AF65-F5344CB8AC3E}">
        <p14:creationId xmlns:p14="http://schemas.microsoft.com/office/powerpoint/2010/main" val="7065659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512A4277-7E7A-4AAF-BFC7-47646BF5CD0C}" type="slidenum">
              <a:rPr lang="de-DE" smtClean="0"/>
              <a:t>42</a:t>
            </a:fld>
            <a:endParaRPr lang="de-DE"/>
          </a:p>
        </p:txBody>
      </p:sp>
      <p:sp>
        <p:nvSpPr>
          <p:cNvPr id="4" name="Titel 3"/>
          <p:cNvSpPr>
            <a:spLocks noGrp="1"/>
          </p:cNvSpPr>
          <p:nvPr>
            <p:ph type="title"/>
          </p:nvPr>
        </p:nvSpPr>
        <p:spPr/>
        <p:txBody>
          <a:bodyPr/>
          <a:lstStyle/>
          <a:p>
            <a:r>
              <a:rPr lang="de-DE" sz="3200" dirty="0"/>
              <a:t>Schulinterne Lehrpläne – rechtlicher Rahmen (1)</a:t>
            </a:r>
          </a:p>
        </p:txBody>
      </p:sp>
      <p:sp>
        <p:nvSpPr>
          <p:cNvPr id="2" name="Inhaltsplatzhalter 1"/>
          <p:cNvSpPr>
            <a:spLocks noGrp="1"/>
          </p:cNvSpPr>
          <p:nvPr>
            <p:ph idx="1"/>
          </p:nvPr>
        </p:nvSpPr>
        <p:spPr/>
        <p:txBody>
          <a:bodyPr>
            <a:normAutofit fontScale="70000" lnSpcReduction="20000"/>
          </a:bodyPr>
          <a:lstStyle/>
          <a:p>
            <a:pPr marL="0" indent="0" algn="ctr">
              <a:spcBef>
                <a:spcPct val="50000"/>
              </a:spcBef>
              <a:buNone/>
            </a:pPr>
            <a:r>
              <a:rPr lang="de-DE" altLang="de-DE" b="1" dirty="0"/>
              <a:t>§ 29 </a:t>
            </a:r>
            <a:r>
              <a:rPr lang="de-DE" altLang="de-DE" b="1" dirty="0" err="1"/>
              <a:t>SchulG</a:t>
            </a:r>
            <a:r>
              <a:rPr lang="de-DE" altLang="de-DE" b="1" dirty="0"/>
              <a:t> </a:t>
            </a:r>
          </a:p>
          <a:p>
            <a:pPr marL="0" indent="0" algn="ctr">
              <a:spcBef>
                <a:spcPct val="50000"/>
              </a:spcBef>
              <a:buNone/>
            </a:pPr>
            <a:r>
              <a:rPr lang="de-DE" altLang="de-DE" b="1" dirty="0"/>
              <a:t>Unterrichtsvorgaben</a:t>
            </a:r>
          </a:p>
          <a:p>
            <a:pPr marL="542925" indent="-542925">
              <a:spcBef>
                <a:spcPct val="50000"/>
              </a:spcBef>
              <a:buFontTx/>
              <a:buAutoNum type="arabicParenBoth"/>
            </a:pPr>
            <a:r>
              <a:rPr lang="de-DE" altLang="de-DE" dirty="0"/>
              <a:t>Das </a:t>
            </a:r>
            <a:r>
              <a:rPr lang="de-DE" altLang="de-DE" b="1" dirty="0"/>
              <a:t>Ministerium</a:t>
            </a:r>
            <a:r>
              <a:rPr lang="de-DE" altLang="de-DE" dirty="0"/>
              <a:t> erlässt in der Regel </a:t>
            </a:r>
            <a:r>
              <a:rPr lang="de-DE" altLang="de-DE" b="1" dirty="0"/>
              <a:t>schulformspezifische Vorgaben </a:t>
            </a:r>
            <a:r>
              <a:rPr lang="de-DE" altLang="de-DE" dirty="0"/>
              <a:t>für den Unterricht (Richtlinien, Rahmenvorgaben, </a:t>
            </a:r>
            <a:r>
              <a:rPr lang="de-DE" altLang="de-DE" b="1" dirty="0"/>
              <a:t>Lehrpläne</a:t>
            </a:r>
            <a:r>
              <a:rPr lang="de-DE" altLang="de-DE" dirty="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dirty="0"/>
              <a:t>Die </a:t>
            </a:r>
            <a:r>
              <a:rPr lang="de-DE" altLang="de-DE" b="1" dirty="0"/>
              <a:t>Schulen</a:t>
            </a:r>
            <a:r>
              <a:rPr lang="de-DE" altLang="de-DE" dirty="0"/>
              <a:t> bestimmen auf der Grundlage der Unterrichtsvorgaben nach Absatz 1 in Verbindung mit ihrem Schulprogramm </a:t>
            </a:r>
            <a:r>
              <a:rPr lang="de-DE" altLang="de-DE" b="1" dirty="0"/>
              <a:t>schuleigene Unterrichtsvorgaben</a:t>
            </a:r>
            <a:r>
              <a:rPr lang="de-DE" altLang="de-DE" dirty="0"/>
              <a:t>.</a:t>
            </a:r>
          </a:p>
          <a:p>
            <a:pPr marL="542925" indent="-542925">
              <a:spcBef>
                <a:spcPct val="50000"/>
              </a:spcBef>
              <a:buFontTx/>
              <a:buAutoNum type="arabicParenBoth"/>
            </a:pPr>
            <a:r>
              <a:rPr lang="de-DE" altLang="de-DE" dirty="0"/>
              <a:t>Unterrichtsvorgaben nach den Absätzen 1 und 2 sind so zu fassen, dass für die Lehrerinnen und Lehrer ein </a:t>
            </a:r>
            <a:r>
              <a:rPr lang="de-DE" altLang="de-DE" b="1" dirty="0"/>
              <a:t>pädagogischer Gestaltungsspielraum </a:t>
            </a:r>
            <a:r>
              <a:rPr lang="de-DE" altLang="de-DE" dirty="0"/>
              <a:t>bleibt.</a:t>
            </a:r>
          </a:p>
          <a:p>
            <a:pPr marL="542925"/>
            <a:endParaRPr lang="de-DE" dirty="0"/>
          </a:p>
          <a:p>
            <a:endParaRPr lang="de-DE" dirty="0"/>
          </a:p>
        </p:txBody>
      </p:sp>
      <p:pic>
        <p:nvPicPr>
          <p:cNvPr id="11" name="Picture 50" descr="paragraph_2">
            <a:extLst>
              <a:ext uri="{FF2B5EF4-FFF2-40B4-BE49-F238E27FC236}">
                <a16:creationId xmlns:a16="http://schemas.microsoft.com/office/drawing/2014/main" id="{85CD0BEE-55BF-0E44-98E6-E99F3FCD4A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 y="1691680"/>
            <a:ext cx="802432" cy="82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1995308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512A4277-7E7A-4AAF-BFC7-47646BF5CD0C}" type="slidenum">
              <a:rPr lang="de-DE" smtClean="0"/>
              <a:t>43</a:t>
            </a:fld>
            <a:endParaRPr lang="de-DE"/>
          </a:p>
        </p:txBody>
      </p:sp>
      <p:sp>
        <p:nvSpPr>
          <p:cNvPr id="4" name="Titel 3"/>
          <p:cNvSpPr>
            <a:spLocks noGrp="1"/>
          </p:cNvSpPr>
          <p:nvPr>
            <p:ph type="title"/>
          </p:nvPr>
        </p:nvSpPr>
        <p:spPr/>
        <p:txBody>
          <a:bodyPr/>
          <a:lstStyle/>
          <a:p>
            <a:r>
              <a:rPr lang="de-DE" sz="3200" dirty="0"/>
              <a:t>Schulinterne Lehrpläne – rechtlicher Rahmen (2)</a:t>
            </a:r>
          </a:p>
        </p:txBody>
      </p:sp>
      <p:pic>
        <p:nvPicPr>
          <p:cNvPr id="11" name="Picture 50" descr="paragraph_2">
            <a:extLst>
              <a:ext uri="{FF2B5EF4-FFF2-40B4-BE49-F238E27FC236}">
                <a16:creationId xmlns:a16="http://schemas.microsoft.com/office/drawing/2014/main" id="{85CD0BEE-55BF-0E44-98E6-E99F3FCD4A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 y="1691680"/>
            <a:ext cx="802432" cy="82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nhaltsplatzhalter 2"/>
          <p:cNvSpPr>
            <a:spLocks noGrp="1"/>
          </p:cNvSpPr>
          <p:nvPr>
            <p:ph idx="1"/>
          </p:nvPr>
        </p:nvSpPr>
        <p:spPr/>
        <p:txBody>
          <a:bodyPr/>
          <a:lstStyle/>
          <a:p>
            <a:pPr marL="0" indent="0" algn="ctr">
              <a:lnSpc>
                <a:spcPct val="80000"/>
              </a:lnSpc>
              <a:spcBef>
                <a:spcPct val="50000"/>
              </a:spcBef>
              <a:buNone/>
            </a:pPr>
            <a:r>
              <a:rPr lang="de-DE" altLang="de-DE" sz="2000" b="1" dirty="0"/>
              <a:t>§ 70 </a:t>
            </a:r>
            <a:r>
              <a:rPr lang="de-DE" altLang="de-DE" sz="2000" b="1" dirty="0" err="1"/>
              <a:t>SchulG</a:t>
            </a:r>
            <a:r>
              <a:rPr lang="de-DE" altLang="de-DE" sz="2000" b="1" dirty="0"/>
              <a:t> </a:t>
            </a:r>
          </a:p>
          <a:p>
            <a:pPr marL="0" indent="0" algn="ctr">
              <a:lnSpc>
                <a:spcPct val="80000"/>
              </a:lnSpc>
              <a:spcBef>
                <a:spcPct val="50000"/>
              </a:spcBef>
              <a:buNone/>
            </a:pPr>
            <a:r>
              <a:rPr lang="de-DE" altLang="de-DE" sz="2000" b="1" dirty="0"/>
              <a:t>Fachkonferenz, Bildungsgangkonferenz</a:t>
            </a:r>
          </a:p>
          <a:p>
            <a:pPr marL="542925" indent="-542925">
              <a:lnSpc>
                <a:spcPct val="80000"/>
              </a:lnSpc>
              <a:spcBef>
                <a:spcPct val="50000"/>
              </a:spcBef>
              <a:buFont typeface="+mj-lt"/>
              <a:buAutoNum type="arabicParenBoth" startAt="3"/>
            </a:pPr>
            <a:r>
              <a:rPr lang="de-DE" altLang="de-DE" sz="2000" dirty="0"/>
              <a:t>Die Fachkonferenz berät über alle das Fach oder die Fachrichtung betreffenden Angelegenheiten einschließlich der Zusammenarbeit mit anderen Fächern. Sie trägt Verantwortung für die schulinterne Qualitätssicherung und -entwicklung der fachlichen Arbeit und berät über Ziele, Arbeitspläne, Evaluationsmaßnahmen und -ergebnisse und Rechenschaftslegung.</a:t>
            </a:r>
          </a:p>
          <a:p>
            <a:pPr marL="542925" indent="-542925">
              <a:lnSpc>
                <a:spcPct val="80000"/>
              </a:lnSpc>
              <a:spcBef>
                <a:spcPct val="50000"/>
              </a:spcBef>
              <a:buFontTx/>
              <a:buAutoNum type="arabicParenBoth" startAt="3"/>
            </a:pPr>
            <a:r>
              <a:rPr lang="de-DE" altLang="de-DE" sz="2000" dirty="0"/>
              <a:t>Die Fachkonferenz entscheidet in ihrem Fach insbesondere über</a:t>
            </a:r>
          </a:p>
          <a:p>
            <a:pPr marL="1400175" lvl="3" indent="-542925">
              <a:lnSpc>
                <a:spcPct val="80000"/>
              </a:lnSpc>
              <a:spcBef>
                <a:spcPct val="50000"/>
              </a:spcBef>
              <a:buFont typeface="Wingdings" panose="05000000000000000000" pitchFamily="2" charset="2"/>
              <a:buChar char="Ø"/>
            </a:pPr>
            <a:r>
              <a:rPr lang="de-DE" altLang="de-DE" sz="1800" dirty="0"/>
              <a:t>Grundsätze zur fachdidaktischen und fachmethodischen Arbeit,</a:t>
            </a:r>
          </a:p>
          <a:p>
            <a:pPr marL="1400175" lvl="3" indent="-542925">
              <a:lnSpc>
                <a:spcPct val="80000"/>
              </a:lnSpc>
              <a:spcBef>
                <a:spcPct val="50000"/>
              </a:spcBef>
              <a:buFont typeface="Wingdings" panose="05000000000000000000" pitchFamily="2" charset="2"/>
              <a:buChar char="Ø"/>
            </a:pPr>
            <a:r>
              <a:rPr lang="de-DE" altLang="de-DE" sz="1800" dirty="0"/>
              <a:t>Grundsätze zur Leistungsbewertung,</a:t>
            </a:r>
          </a:p>
          <a:p>
            <a:pPr marL="1400175" lvl="3" indent="-542925">
              <a:lnSpc>
                <a:spcPct val="80000"/>
              </a:lnSpc>
              <a:spcBef>
                <a:spcPct val="50000"/>
              </a:spcBef>
              <a:buFont typeface="Wingdings" panose="05000000000000000000" pitchFamily="2" charset="2"/>
              <a:buChar char="Ø"/>
            </a:pPr>
            <a:r>
              <a:rPr lang="de-DE" altLang="de-DE" sz="1800" dirty="0"/>
              <a:t>Vorschläge an die Lehrerkonferenz zur Einführung von Lernmitteln.</a:t>
            </a:r>
          </a:p>
          <a:p>
            <a:endParaRPr lang="de-DE" dirty="0"/>
          </a:p>
        </p:txBody>
      </p:sp>
      <p:pic>
        <p:nvPicPr>
          <p:cNvPr id="8" name="Picture 50" descr="paragraph_2">
            <a:extLst>
              <a:ext uri="{FF2B5EF4-FFF2-40B4-BE49-F238E27FC236}">
                <a16:creationId xmlns:a16="http://schemas.microsoft.com/office/drawing/2014/main" id="{7448CAB6-CF26-2140-A437-3E8C5E4534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1700809"/>
            <a:ext cx="760289" cy="77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10"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1785908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Curriculumentwicklung</a:t>
            </a:r>
            <a:endParaRPr lang="de-DE" dirty="0"/>
          </a:p>
        </p:txBody>
      </p:sp>
      <p:sp>
        <p:nvSpPr>
          <p:cNvPr id="5" name="Foliennummernplatzhalter 4"/>
          <p:cNvSpPr>
            <a:spLocks noGrp="1"/>
          </p:cNvSpPr>
          <p:nvPr>
            <p:ph type="sldNum" sz="quarter" idx="12"/>
          </p:nvPr>
        </p:nvSpPr>
        <p:spPr/>
        <p:txBody>
          <a:bodyPr/>
          <a:lstStyle/>
          <a:p>
            <a:fld id="{512A4277-7E7A-4AAF-BFC7-47646BF5CD0C}" type="slidenum">
              <a:rPr lang="de-DE" smtClean="0"/>
              <a:t>44</a:t>
            </a:fld>
            <a:endParaRPr lang="de-DE"/>
          </a:p>
        </p:txBody>
      </p:sp>
      <p:grpSp>
        <p:nvGrpSpPr>
          <p:cNvPr id="7" name="Gruppieren 6"/>
          <p:cNvGrpSpPr/>
          <p:nvPr/>
        </p:nvGrpSpPr>
        <p:grpSpPr>
          <a:xfrm>
            <a:off x="1259632" y="3429000"/>
            <a:ext cx="2160000" cy="2340000"/>
            <a:chOff x="361453" y="3978650"/>
            <a:chExt cx="2160000" cy="2340000"/>
          </a:xfrm>
        </p:grpSpPr>
        <p:sp>
          <p:nvSpPr>
            <p:cNvPr id="8"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dirty="0"/>
            </a:p>
          </p:txBody>
        </p:sp>
        <p:sp>
          <p:nvSpPr>
            <p:cNvPr id="9" name="Text Box 10"/>
            <p:cNvSpPr txBox="1">
              <a:spLocks noChangeArrowheads="1"/>
            </p:cNvSpPr>
            <p:nvPr/>
          </p:nvSpPr>
          <p:spPr bwMode="auto">
            <a:xfrm>
              <a:off x="880542" y="5519701"/>
              <a:ext cx="1203187" cy="646331"/>
            </a:xfrm>
            <a:prstGeom prst="rect">
              <a:avLst/>
            </a:prstGeom>
            <a:noFill/>
            <a:ln>
              <a:noFill/>
            </a:ln>
            <a:effec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a:t>Kern-lehrpläne</a:t>
              </a:r>
            </a:p>
          </p:txBody>
        </p:sp>
        <p:pic>
          <p:nvPicPr>
            <p:cNvPr id="10" name="Picture 14" descr="NRW_MSW_RGB"/>
            <p:cNvPicPr>
              <a:picLocks noChangeAspect="1" noChangeArrowheads="1"/>
            </p:cNvPicPr>
            <p:nvPr/>
          </p:nvPicPr>
          <p:blipFill>
            <a:blip r:embed="rId2"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1" name="Gruppieren 10"/>
          <p:cNvGrpSpPr/>
          <p:nvPr/>
        </p:nvGrpSpPr>
        <p:grpSpPr>
          <a:xfrm>
            <a:off x="5364088" y="3429000"/>
            <a:ext cx="2160000" cy="2340000"/>
            <a:chOff x="3281362" y="2192338"/>
            <a:chExt cx="2160000" cy="2340000"/>
          </a:xfrm>
        </p:grpSpPr>
        <p:sp>
          <p:nvSpPr>
            <p:cNvPr id="12"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dirty="0"/>
            </a:p>
          </p:txBody>
        </p:sp>
        <p:sp>
          <p:nvSpPr>
            <p:cNvPr id="13" name="Text Box 11"/>
            <p:cNvSpPr txBox="1">
              <a:spLocks noChangeArrowheads="1"/>
            </p:cNvSpPr>
            <p:nvPr/>
          </p:nvSpPr>
          <p:spPr bwMode="auto">
            <a:xfrm>
              <a:off x="3550435" y="3744352"/>
              <a:ext cx="158248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dirty="0"/>
                <a:t>Schulinterne</a:t>
              </a:r>
            </a:p>
            <a:p>
              <a:pPr algn="ctr"/>
              <a:r>
                <a:rPr lang="de-DE" altLang="de-DE" dirty="0"/>
                <a:t>Lehrpläne</a:t>
              </a:r>
            </a:p>
          </p:txBody>
        </p:sp>
        <p:pic>
          <p:nvPicPr>
            <p:cNvPr id="14"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2994" y="2362597"/>
              <a:ext cx="1741461" cy="1337594"/>
            </a:xfrm>
            <a:prstGeom prst="rect">
              <a:avLst/>
            </a:prstGeom>
            <a:solidFill>
              <a:schemeClr val="bg1">
                <a:lumMod val="85000"/>
              </a:schemeClr>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feld 14"/>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a:t>Welches Niveau?</a:t>
            </a:r>
          </a:p>
          <a:p>
            <a:pPr algn="ctr"/>
            <a:r>
              <a:rPr lang="de-DE" b="1" dirty="0"/>
              <a:t>Wofür?</a:t>
            </a:r>
          </a:p>
        </p:txBody>
      </p:sp>
      <p:sp>
        <p:nvSpPr>
          <p:cNvPr id="16" name="Textfeld 15"/>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17" name="Pfeil nach rechts 16"/>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Pfeil nach rechts 17"/>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20"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3153600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Funktionen schulinterner Lehrpläne</a:t>
            </a:r>
          </a:p>
        </p:txBody>
      </p:sp>
      <p:sp>
        <p:nvSpPr>
          <p:cNvPr id="3" name="Inhaltsplatzhalter 2"/>
          <p:cNvSpPr>
            <a:spLocks noGrp="1"/>
          </p:cNvSpPr>
          <p:nvPr>
            <p:ph idx="1"/>
          </p:nvPr>
        </p:nvSpPr>
        <p:spPr>
          <a:xfrm>
            <a:off x="457200" y="1700808"/>
            <a:ext cx="8229600" cy="4205064"/>
          </a:xfrm>
        </p:spPr>
        <p:txBody>
          <a:bodyPr>
            <a:normAutofit lnSpcReduction="10000"/>
          </a:bodyPr>
          <a:lstStyle/>
          <a:p>
            <a:pPr>
              <a:spcBef>
                <a:spcPts val="1200"/>
              </a:spcBef>
            </a:pPr>
            <a:r>
              <a:rPr lang="de-DE" dirty="0"/>
              <a:t>schulbezogene Konkretisierung der Kernlehrpläne</a:t>
            </a:r>
          </a:p>
          <a:p>
            <a:pPr>
              <a:spcBef>
                <a:spcPts val="1200"/>
              </a:spcBef>
            </a:pPr>
            <a:r>
              <a:rPr lang="de-DE" dirty="0"/>
              <a:t>Instrument zur Unterrichtsentwicklung und Unterrichtsvorbereitung</a:t>
            </a:r>
          </a:p>
          <a:p>
            <a:pPr>
              <a:spcBef>
                <a:spcPts val="1200"/>
              </a:spcBef>
            </a:pPr>
            <a:r>
              <a:rPr lang="de-DE" dirty="0"/>
              <a:t>abgestimmte Konzepte zur Leistungsbewertung</a:t>
            </a:r>
          </a:p>
          <a:p>
            <a:pPr>
              <a:spcBef>
                <a:spcPts val="1200"/>
              </a:spcBef>
            </a:pPr>
            <a:r>
              <a:rPr lang="de-DE" dirty="0"/>
              <a:t>Ausgestaltung von Freiräumen </a:t>
            </a:r>
          </a:p>
          <a:p>
            <a:pPr>
              <a:spcBef>
                <a:spcPts val="1200"/>
              </a:spcBef>
            </a:pPr>
            <a:r>
              <a:rPr lang="de-DE" dirty="0"/>
              <a:t>Grundlage der fachlichen Arbeit im Team</a:t>
            </a:r>
          </a:p>
          <a:p>
            <a:pPr>
              <a:spcBef>
                <a:spcPts val="1200"/>
              </a:spcBef>
            </a:pPr>
            <a:r>
              <a:rPr lang="de-DE" dirty="0"/>
              <a:t>Transparenz für alle am Bildungsprozess Beteiligten</a:t>
            </a:r>
          </a:p>
          <a:p>
            <a:pPr>
              <a:spcBef>
                <a:spcPts val="1200"/>
              </a:spcBef>
            </a:pPr>
            <a:r>
              <a:rPr lang="de-DE" dirty="0"/>
              <a:t>Maßstab für Evaluation und Rechenschaftslegung</a:t>
            </a:r>
          </a:p>
        </p:txBody>
      </p:sp>
      <p:sp>
        <p:nvSpPr>
          <p:cNvPr id="6" name="Foliennummernplatzhalter 5"/>
          <p:cNvSpPr>
            <a:spLocks noGrp="1"/>
          </p:cNvSpPr>
          <p:nvPr>
            <p:ph type="sldNum" sz="quarter" idx="12"/>
          </p:nvPr>
        </p:nvSpPr>
        <p:spPr/>
        <p:txBody>
          <a:bodyPr/>
          <a:lstStyle/>
          <a:p>
            <a:fld id="{512A4277-7E7A-4AAF-BFC7-47646BF5CD0C}" type="slidenum">
              <a:rPr lang="de-DE" smtClean="0"/>
              <a:t>45</a:t>
            </a:fld>
            <a:endParaRPr lang="de-DE"/>
          </a:p>
        </p:txBody>
      </p:sp>
      <p:sp>
        <p:nvSpPr>
          <p:cNvPr id="8"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34616554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Gliederungsbeispiel eines schulinternen Lehrplans</a:t>
            </a:r>
            <a:endParaRPr lang="de-DE" sz="2800" dirty="0">
              <a:solidFill>
                <a:srgbClr val="FF0000"/>
              </a:solidFill>
            </a:endParaRPr>
          </a:p>
        </p:txBody>
      </p:sp>
      <p:sp>
        <p:nvSpPr>
          <p:cNvPr id="3" name="Inhaltsplatzhalter 2"/>
          <p:cNvSpPr>
            <a:spLocks noGrp="1"/>
          </p:cNvSpPr>
          <p:nvPr>
            <p:ph idx="1"/>
          </p:nvPr>
        </p:nvSpPr>
        <p:spPr>
          <a:xfrm>
            <a:off x="457200" y="1700808"/>
            <a:ext cx="8229600" cy="4205064"/>
          </a:xfrm>
        </p:spPr>
        <p:txBody>
          <a:bodyPr>
            <a:normAutofit fontScale="77500" lnSpcReduction="20000"/>
          </a:bodyPr>
          <a:lstStyle/>
          <a:p>
            <a:pPr marL="0" indent="0" defTabSz="536575">
              <a:buNone/>
            </a:pPr>
            <a:r>
              <a:rPr lang="de-DE" sz="2600" dirty="0"/>
              <a:t>Inhalt</a:t>
            </a:r>
          </a:p>
          <a:p>
            <a:pPr marL="0" indent="0" defTabSz="536575">
              <a:buNone/>
            </a:pPr>
            <a:r>
              <a:rPr lang="de-DE" sz="2600" dirty="0"/>
              <a:t>1	Rahmenbedingungen der fachlichen Arbeit</a:t>
            </a:r>
          </a:p>
          <a:p>
            <a:pPr marL="0" indent="0" defTabSz="536575">
              <a:buNone/>
            </a:pPr>
            <a:r>
              <a:rPr lang="de-DE" sz="2600" dirty="0"/>
              <a:t>2	Entscheidungen zum Unterricht</a:t>
            </a:r>
          </a:p>
          <a:p>
            <a:pPr marL="400050" lvl="1" indent="0" defTabSz="536575">
              <a:buNone/>
            </a:pPr>
            <a:r>
              <a:rPr lang="de-DE" sz="2600" dirty="0"/>
              <a:t>2.1 	Unterrichtsvorhaben [tabellarische Übersicht]	</a:t>
            </a:r>
          </a:p>
          <a:p>
            <a:pPr marL="400050" lvl="1" indent="0" defTabSz="536575">
              <a:buNone/>
            </a:pPr>
            <a:r>
              <a:rPr lang="de-DE" sz="2600" dirty="0"/>
              <a:t>2.2	Grundsätze </a:t>
            </a:r>
            <a:r>
              <a:rPr lang="de-DE" sz="2600"/>
              <a:t>der fachdidaktischen und fachmethodischen Arbeit</a:t>
            </a:r>
          </a:p>
          <a:p>
            <a:pPr marL="400050" lvl="1" indent="0" defTabSz="536575">
              <a:buNone/>
            </a:pPr>
            <a:r>
              <a:rPr lang="de-DE" sz="2600"/>
              <a:t>2.3</a:t>
            </a:r>
            <a:r>
              <a:rPr lang="de-DE" sz="2600" dirty="0"/>
              <a:t>	Grundsätze der Leistungsbewertung und Leistungsrückmeldung</a:t>
            </a:r>
          </a:p>
          <a:p>
            <a:pPr marL="400050" lvl="1" indent="0" defTabSz="536575">
              <a:buNone/>
            </a:pPr>
            <a:r>
              <a:rPr lang="de-DE" sz="2600" dirty="0"/>
              <a:t>2.4	Lehr- und Lernmittel</a:t>
            </a:r>
          </a:p>
          <a:p>
            <a:pPr marL="0" indent="0" defTabSz="536575">
              <a:buNone/>
            </a:pPr>
            <a:r>
              <a:rPr lang="de-DE" sz="2600" dirty="0"/>
              <a:t>3	Entscheidungen zu fach- und unterrichtsübergreifenden Fragen</a:t>
            </a:r>
          </a:p>
          <a:p>
            <a:pPr marL="0" indent="0" defTabSz="536575">
              <a:buNone/>
            </a:pPr>
            <a:r>
              <a:rPr lang="de-DE" sz="2600" dirty="0"/>
              <a:t>4	Qualitätssicherung und Evaluation</a:t>
            </a:r>
          </a:p>
          <a:p>
            <a:pPr marL="0" indent="0" defTabSz="536575">
              <a:lnSpc>
                <a:spcPct val="170000"/>
              </a:lnSpc>
              <a:buNone/>
            </a:pPr>
            <a:r>
              <a:rPr lang="de-DE" sz="2600" b="1" dirty="0"/>
              <a:t>Unterstützungsmaterial im Lehrplannavigator: </a:t>
            </a:r>
            <a:r>
              <a:rPr lang="de-DE" sz="2600" dirty="0">
                <a:hlinkClick r:id="rId3"/>
              </a:rPr>
              <a:t>https://www.schulentwicklung.nrw.de/lehrplaene/lehrplannavigator-s-i/</a:t>
            </a:r>
            <a:endParaRPr lang="de-DE" sz="2600" dirty="0"/>
          </a:p>
        </p:txBody>
      </p:sp>
      <p:sp>
        <p:nvSpPr>
          <p:cNvPr id="6" name="Foliennummernplatzhalter 5"/>
          <p:cNvSpPr>
            <a:spLocks noGrp="1"/>
          </p:cNvSpPr>
          <p:nvPr>
            <p:ph type="sldNum" sz="quarter" idx="12"/>
          </p:nvPr>
        </p:nvSpPr>
        <p:spPr/>
        <p:txBody>
          <a:bodyPr/>
          <a:lstStyle/>
          <a:p>
            <a:fld id="{512A4277-7E7A-4AAF-BFC7-47646BF5CD0C}" type="slidenum">
              <a:rPr lang="de-DE" smtClean="0"/>
              <a:t>46</a:t>
            </a:fld>
            <a:endParaRPr lang="de-DE"/>
          </a:p>
        </p:txBody>
      </p:sp>
      <p:sp>
        <p:nvSpPr>
          <p:cNvPr id="8"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7315459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Gliederung</a:t>
            </a:r>
          </a:p>
        </p:txBody>
      </p:sp>
      <p:sp>
        <p:nvSpPr>
          <p:cNvPr id="3" name="Inhaltsplatzhalter 2"/>
          <p:cNvSpPr>
            <a:spLocks noGrp="1"/>
          </p:cNvSpPr>
          <p:nvPr>
            <p:ph idx="1"/>
          </p:nvPr>
        </p:nvSpPr>
        <p:spPr>
          <a:xfrm>
            <a:off x="457200" y="1700808"/>
            <a:ext cx="8229600" cy="4205064"/>
          </a:xfrm>
        </p:spPr>
        <p:txBody>
          <a:bodyPr/>
          <a:lstStyle/>
          <a:p>
            <a:pPr marL="514350" indent="-514350">
              <a:buFont typeface="+mj-lt"/>
              <a:buAutoNum type="arabicPeriod"/>
            </a:pPr>
            <a:r>
              <a:rPr lang="de-DE" dirty="0">
                <a:solidFill>
                  <a:schemeClr val="bg1">
                    <a:lumMod val="75000"/>
                  </a:schemeClr>
                </a:solidFill>
              </a:rPr>
              <a:t>Merkmale der neuen Kernlehrpläne</a:t>
            </a:r>
          </a:p>
          <a:p>
            <a:pPr marL="514350" indent="-514350">
              <a:buFont typeface="+mj-lt"/>
              <a:buAutoNum type="arabicPeriod"/>
            </a:pPr>
            <a:r>
              <a:rPr lang="de-DE" dirty="0">
                <a:solidFill>
                  <a:schemeClr val="bg1">
                    <a:lumMod val="75000"/>
                  </a:schemeClr>
                </a:solidFill>
              </a:rPr>
              <a:t>Übergreifende Aufgaben und Ziele</a:t>
            </a:r>
          </a:p>
          <a:p>
            <a:pPr marL="514350" indent="-514350">
              <a:buFont typeface="+mj-lt"/>
              <a:buAutoNum type="arabicPeriod"/>
            </a:pPr>
            <a:r>
              <a:rPr lang="de-DE" dirty="0">
                <a:solidFill>
                  <a:schemeClr val="bg1">
                    <a:lumMod val="75000"/>
                  </a:schemeClr>
                </a:solidFill>
              </a:rPr>
              <a:t>Der Kernlehrplan Englisch im Detail</a:t>
            </a:r>
          </a:p>
          <a:p>
            <a:pPr marL="514350" indent="-514350">
              <a:buFont typeface="+mj-lt"/>
              <a:buAutoNum type="arabicPeriod"/>
            </a:pPr>
            <a:r>
              <a:rPr lang="de-DE" dirty="0">
                <a:solidFill>
                  <a:schemeClr val="bg1">
                    <a:lumMod val="75000"/>
                  </a:schemeClr>
                </a:solidFill>
              </a:rPr>
              <a:t>Schulinterne Lehrpläne</a:t>
            </a:r>
          </a:p>
          <a:p>
            <a:pPr marL="514350" indent="-514350">
              <a:buFont typeface="+mj-lt"/>
              <a:buAutoNum type="arabicPeriod"/>
            </a:pPr>
            <a:r>
              <a:rPr lang="de-DE" dirty="0"/>
              <a:t>Fachliche Unterstützungsmaterialien</a:t>
            </a:r>
          </a:p>
          <a:p>
            <a:pPr marL="0" indent="0">
              <a:buNone/>
            </a:pP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47</a:t>
            </a:fld>
            <a:endParaRPr lang="de-DE"/>
          </a:p>
        </p:txBody>
      </p:sp>
    </p:spTree>
    <p:extLst>
      <p:ext uri="{BB962C8B-B14F-4D97-AF65-F5344CB8AC3E}">
        <p14:creationId xmlns:p14="http://schemas.microsoft.com/office/powerpoint/2010/main" val="10540245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Unterstützungsmaterial im Lehrplannavigator</a:t>
            </a:r>
          </a:p>
        </p:txBody>
      </p:sp>
      <p:sp>
        <p:nvSpPr>
          <p:cNvPr id="3" name="Inhaltsplatzhalter 2"/>
          <p:cNvSpPr>
            <a:spLocks noGrp="1"/>
          </p:cNvSpPr>
          <p:nvPr>
            <p:ph idx="1"/>
          </p:nvPr>
        </p:nvSpPr>
        <p:spPr>
          <a:xfrm>
            <a:off x="457200" y="1700808"/>
            <a:ext cx="8229600" cy="4205064"/>
          </a:xfrm>
        </p:spPr>
        <p:txBody>
          <a:bodyPr/>
          <a:lstStyle/>
          <a:p>
            <a:r>
              <a:rPr lang="de-DE" sz="2400" dirty="0"/>
              <a:t>Kernlehrplan</a:t>
            </a:r>
          </a:p>
          <a:p>
            <a:r>
              <a:rPr lang="de-DE" sz="2400" dirty="0"/>
              <a:t>Beispiel für einen schulinternen Lehrplan</a:t>
            </a:r>
          </a:p>
          <a:p>
            <a:r>
              <a:rPr lang="de-DE" sz="2400" dirty="0"/>
              <a:t>Konkretisierte Unterrichtsvorhaben zum schulinternen Lehrplan</a:t>
            </a:r>
          </a:p>
          <a:p>
            <a:r>
              <a:rPr lang="de-DE" sz="2400" dirty="0"/>
              <a:t>Diese Präsentation</a:t>
            </a:r>
          </a:p>
          <a:p>
            <a:pPr marL="0" indent="0" algn="ctr">
              <a:lnSpc>
                <a:spcPct val="150000"/>
              </a:lnSpc>
              <a:buNone/>
            </a:pPr>
            <a:r>
              <a:rPr lang="de-DE" sz="2000" dirty="0">
                <a:hlinkClick r:id="rId3"/>
              </a:rPr>
              <a:t>https://www.schulentwicklung.nrw.de/lehrplaene/lehrplannavigator-s-i/</a:t>
            </a:r>
            <a:endParaRPr lang="de-DE" sz="2000" dirty="0"/>
          </a:p>
          <a:p>
            <a:pPr marL="0" indent="0">
              <a:buNone/>
            </a:pP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48</a:t>
            </a:fld>
            <a:endParaRPr lang="de-DE"/>
          </a:p>
        </p:txBody>
      </p:sp>
      <p:sp>
        <p:nvSpPr>
          <p:cNvPr id="8"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42221987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2488067417"/>
              </p:ext>
            </p:extLst>
          </p:nvPr>
        </p:nvGraphicFramePr>
        <p:xfrm>
          <a:off x="457200" y="1750155"/>
          <a:ext cx="8229600" cy="4199126"/>
        </p:xfrm>
        <a:graphic>
          <a:graphicData uri="http://schemas.openxmlformats.org/drawingml/2006/table">
            <a:tbl>
              <a:tblPr firstRow="1" firstCol="1" bandRow="1" bandCol="1"/>
              <a:tblGrid>
                <a:gridCol w="8229600">
                  <a:extLst>
                    <a:ext uri="{9D8B030D-6E8A-4147-A177-3AD203B41FA5}">
                      <a16:colId xmlns:a16="http://schemas.microsoft.com/office/drawing/2014/main" val="1040356843"/>
                    </a:ext>
                  </a:extLst>
                </a:gridCol>
              </a:tblGrid>
              <a:tr h="407034">
                <a:tc>
                  <a:txBody>
                    <a:bodyPr/>
                    <a:lstStyle/>
                    <a:p>
                      <a:pPr algn="ctr">
                        <a:lnSpc>
                          <a:spcPct val="115000"/>
                        </a:lnSpc>
                        <a:spcAft>
                          <a:spcPts val="0"/>
                        </a:spcAft>
                      </a:pPr>
                      <a:r>
                        <a:rPr lang="en-US" sz="1200" b="1" dirty="0">
                          <a:effectLst/>
                          <a:latin typeface="+mn-lt"/>
                          <a:ea typeface="Calibri" panose="020F0502020204030204" pitchFamily="34" charset="0"/>
                          <a:cs typeface="Times New Roman" panose="02020603050405020304" pitchFamily="18" charset="0"/>
                        </a:rPr>
                        <a:t>UV 5.1-1 </a:t>
                      </a:r>
                      <a:r>
                        <a:rPr lang="en-US" sz="1200" b="1" i="1" dirty="0">
                          <a:effectLst/>
                          <a:latin typeface="+mn-lt"/>
                          <a:ea typeface="Calibri" panose="020F0502020204030204" pitchFamily="34" charset="0"/>
                          <a:cs typeface="Times New Roman" panose="02020603050405020304" pitchFamily="18" charset="0"/>
                        </a:rPr>
                        <a:t>Hello – Meeting my new classmates </a:t>
                      </a:r>
                      <a:r>
                        <a:rPr lang="en-US" sz="1000" dirty="0">
                          <a:effectLst/>
                          <a:latin typeface="+mn-lt"/>
                          <a:ea typeface="Calibri" panose="020F0502020204030204" pitchFamily="34" charset="0"/>
                          <a:cs typeface="Times New Roman" panose="02020603050405020304" pitchFamily="18" charset="0"/>
                        </a:rPr>
                        <a:t>(ca. 20 U-Std.)</a:t>
                      </a:r>
                      <a:endParaRPr lang="de-DE" sz="1100" dirty="0">
                        <a:effectLst/>
                        <a:latin typeface="+mn-lt"/>
                        <a:ea typeface="Calibri" panose="020F0502020204030204" pitchFamily="34" charset="0"/>
                        <a:cs typeface="Times New Roman" panose="02020603050405020304" pitchFamily="18" charset="0"/>
                      </a:endParaRPr>
                    </a:p>
                  </a:txBody>
                  <a:tcPr marL="68580" marR="68580" marT="68580" marB="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80308562"/>
                  </a:ext>
                </a:extLst>
              </a:tr>
              <a:tr h="321343">
                <a:tc>
                  <a:txBody>
                    <a:bodyPr/>
                    <a:lstStyle/>
                    <a:p>
                      <a:pPr algn="ctr">
                        <a:lnSpc>
                          <a:spcPct val="115000"/>
                        </a:lnSpc>
                        <a:spcAft>
                          <a:spcPts val="0"/>
                        </a:spcAft>
                      </a:pPr>
                      <a:r>
                        <a:rPr lang="de-DE" sz="1000" b="1" dirty="0">
                          <a:effectLst/>
                          <a:latin typeface="+mn-lt"/>
                          <a:ea typeface="Calibri" panose="020F0502020204030204" pitchFamily="34" charset="0"/>
                          <a:cs typeface="Arial" panose="020B0604020202020204" pitchFamily="34" charset="0"/>
                        </a:rPr>
                        <a:t>Schwerpunkte der Kompetenzentwicklung</a:t>
                      </a:r>
                      <a:endParaRPr lang="de-DE" sz="1100" dirty="0">
                        <a:effectLst/>
                        <a:latin typeface="+mn-lt"/>
                        <a:ea typeface="Calibri" panose="020F0502020204030204" pitchFamily="34" charset="0"/>
                        <a:cs typeface="Times New Roman" panose="02020603050405020304" pitchFamily="18" charset="0"/>
                      </a:endParaRPr>
                    </a:p>
                  </a:txBody>
                  <a:tcPr marL="68580" marR="68580" marT="68580" marB="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8984512"/>
                  </a:ext>
                </a:extLst>
              </a:tr>
              <a:tr h="694150">
                <a:tc>
                  <a:txBody>
                    <a:bodyPr/>
                    <a:lstStyle/>
                    <a:p>
                      <a:pPr marL="180340" indent="-180340" algn="l">
                        <a:lnSpc>
                          <a:spcPct val="115000"/>
                        </a:lnSpc>
                        <a:spcAft>
                          <a:spcPts val="0"/>
                        </a:spcAft>
                      </a:pPr>
                      <a:r>
                        <a:rPr lang="de-DE" sz="1000" b="1" i="1">
                          <a:effectLst/>
                          <a:latin typeface="+mn-lt"/>
                          <a:ea typeface="Calibri" panose="020F0502020204030204" pitchFamily="34" charset="0"/>
                          <a:cs typeface="Times New Roman" panose="02020603050405020304" pitchFamily="18" charset="0"/>
                        </a:rPr>
                        <a:t>Hör-/Hörsehverstehen: </a:t>
                      </a:r>
                      <a:r>
                        <a:rPr lang="de-DE" sz="1000">
                          <a:effectLst/>
                          <a:latin typeface="+mn-lt"/>
                          <a:ea typeface="Calibri" panose="020F0502020204030204" pitchFamily="34" charset="0"/>
                          <a:cs typeface="Times New Roman" panose="02020603050405020304" pitchFamily="18" charset="0"/>
                        </a:rPr>
                        <a:t>einfachen Gesprächen in vertrauten Situationen des Alltags wesentliche Informationen entnehmen</a:t>
                      </a:r>
                      <a:endParaRPr lang="de-DE" sz="1100">
                        <a:effectLst/>
                        <a:latin typeface="+mn-lt"/>
                        <a:ea typeface="Calibri" panose="020F0502020204030204" pitchFamily="34" charset="0"/>
                        <a:cs typeface="Times New Roman" panose="02020603050405020304" pitchFamily="18" charset="0"/>
                      </a:endParaRPr>
                    </a:p>
                    <a:p>
                      <a:pPr marL="180340" indent="-180340" algn="l">
                        <a:lnSpc>
                          <a:spcPct val="115000"/>
                        </a:lnSpc>
                        <a:spcAft>
                          <a:spcPts val="0"/>
                        </a:spcAft>
                      </a:pPr>
                      <a:r>
                        <a:rPr lang="de-DE" sz="1000" b="1" i="1">
                          <a:effectLst/>
                          <a:latin typeface="+mn-lt"/>
                          <a:ea typeface="Calibri" panose="020F0502020204030204" pitchFamily="34" charset="0"/>
                          <a:cs typeface="Times New Roman" panose="02020603050405020304" pitchFamily="18" charset="0"/>
                        </a:rPr>
                        <a:t>Sprechen – an Gesprächen teilnehmen:</a:t>
                      </a:r>
                      <a:r>
                        <a:rPr lang="de-DE" sz="1000">
                          <a:effectLst/>
                          <a:latin typeface="+mn-lt"/>
                          <a:ea typeface="Calibri" panose="020F0502020204030204" pitchFamily="34" charset="0"/>
                          <a:cs typeface="Times New Roman" panose="02020603050405020304" pitchFamily="18" charset="0"/>
                        </a:rPr>
                        <a:t> an einfachen Gesprächen in vertrauten Situationen des Alltags aktiv teilnehmen; Gespräche beginnen und beenden </a:t>
                      </a:r>
                      <a:endParaRPr lang="de-DE" sz="1100">
                        <a:effectLst/>
                        <a:latin typeface="+mn-lt"/>
                        <a:ea typeface="Calibri" panose="020F0502020204030204" pitchFamily="34" charset="0"/>
                        <a:cs typeface="Times New Roman" panose="02020603050405020304" pitchFamily="18" charset="0"/>
                      </a:endParaRPr>
                    </a:p>
                    <a:p>
                      <a:pPr marL="180340" indent="-180340" algn="l">
                        <a:lnSpc>
                          <a:spcPct val="115000"/>
                        </a:lnSpc>
                        <a:spcAft>
                          <a:spcPts val="0"/>
                        </a:spcAft>
                      </a:pPr>
                      <a:r>
                        <a:rPr lang="de-DE" sz="1000" b="1" i="1">
                          <a:effectLst/>
                          <a:latin typeface="+mn-lt"/>
                          <a:ea typeface="Calibri" panose="020F0502020204030204" pitchFamily="34" charset="0"/>
                          <a:cs typeface="Times New Roman" panose="02020603050405020304" pitchFamily="18" charset="0"/>
                        </a:rPr>
                        <a:t>Sprechen – zusammenhängendes Sprechen:</a:t>
                      </a:r>
                      <a:r>
                        <a:rPr lang="de-DE" sz="1000">
                          <a:effectLst/>
                          <a:latin typeface="+mn-lt"/>
                          <a:ea typeface="Calibri" panose="020F0502020204030204" pitchFamily="34" charset="0"/>
                          <a:cs typeface="Times New Roman" panose="02020603050405020304" pitchFamily="18" charset="0"/>
                        </a:rPr>
                        <a:t> notizengestützt eine einfache Präsentation strukturiert vortragen</a:t>
                      </a:r>
                      <a:endParaRPr lang="de-DE" sz="1100">
                        <a:effectLst/>
                        <a:latin typeface="+mn-lt"/>
                        <a:ea typeface="Calibri" panose="020F0502020204030204" pitchFamily="34" charset="0"/>
                        <a:cs typeface="Times New Roman" panose="02020603050405020304" pitchFamily="18" charset="0"/>
                      </a:endParaRPr>
                    </a:p>
                  </a:txBody>
                  <a:tcPr marL="68580" marR="68580" marT="68580" marB="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7561430"/>
                  </a:ext>
                </a:extLst>
              </a:tr>
              <a:tr h="321343">
                <a:tc>
                  <a:txBody>
                    <a:bodyPr/>
                    <a:lstStyle/>
                    <a:p>
                      <a:pPr algn="ctr">
                        <a:lnSpc>
                          <a:spcPct val="115000"/>
                        </a:lnSpc>
                        <a:spcAft>
                          <a:spcPts val="0"/>
                        </a:spcAft>
                      </a:pPr>
                      <a:r>
                        <a:rPr lang="de-DE" sz="1000" b="1">
                          <a:effectLst/>
                          <a:latin typeface="+mn-lt"/>
                          <a:ea typeface="Calibri" panose="020F0502020204030204" pitchFamily="34" charset="0"/>
                          <a:cs typeface="Arial" panose="020B0604020202020204" pitchFamily="34" charset="0"/>
                        </a:rPr>
                        <a:t>fachliche Konkretisierungen im Schwerpunkt</a:t>
                      </a:r>
                      <a:endParaRPr lang="de-DE" sz="1100">
                        <a:effectLst/>
                        <a:latin typeface="+mn-lt"/>
                        <a:ea typeface="Calibri" panose="020F0502020204030204" pitchFamily="34" charset="0"/>
                        <a:cs typeface="Times New Roman" panose="02020603050405020304" pitchFamily="18" charset="0"/>
                      </a:endParaRPr>
                    </a:p>
                  </a:txBody>
                  <a:tcPr marL="68580" marR="68580" marT="68580" marB="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9806828"/>
                  </a:ext>
                </a:extLst>
              </a:tr>
              <a:tr h="880553">
                <a:tc>
                  <a:txBody>
                    <a:bodyPr/>
                    <a:lstStyle/>
                    <a:p>
                      <a:pPr marL="180340" indent="-180340" algn="l">
                        <a:lnSpc>
                          <a:spcPct val="115000"/>
                        </a:lnSpc>
                        <a:spcAft>
                          <a:spcPts val="0"/>
                        </a:spcAft>
                      </a:pPr>
                      <a:r>
                        <a:rPr lang="de-DE" sz="1000" b="1">
                          <a:effectLst/>
                          <a:latin typeface="+mn-lt"/>
                          <a:ea typeface="Calibri" panose="020F0502020204030204" pitchFamily="34" charset="0"/>
                          <a:cs typeface="Times New Roman" panose="02020603050405020304" pitchFamily="18" charset="0"/>
                        </a:rPr>
                        <a:t>IKK:</a:t>
                      </a:r>
                      <a:r>
                        <a:rPr lang="de-DE" sz="1000">
                          <a:effectLst/>
                          <a:latin typeface="+mn-lt"/>
                          <a:ea typeface="Calibri" panose="020F0502020204030204" pitchFamily="34" charset="0"/>
                          <a:cs typeface="Times New Roman" panose="02020603050405020304" pitchFamily="18" charset="0"/>
                        </a:rPr>
                        <a:t> persönliche Lebensgestaltung: Alltag und Freizeitgestaltung von Kindern: Hobbys, Sport</a:t>
                      </a:r>
                      <a:endParaRPr lang="de-DE" sz="1100">
                        <a:effectLst/>
                        <a:latin typeface="+mn-lt"/>
                        <a:ea typeface="Calibri" panose="020F0502020204030204" pitchFamily="34" charset="0"/>
                        <a:cs typeface="Times New Roman" panose="02020603050405020304" pitchFamily="18" charset="0"/>
                      </a:endParaRPr>
                    </a:p>
                    <a:p>
                      <a:pPr marL="180340" indent="-180340" algn="l">
                        <a:lnSpc>
                          <a:spcPct val="115000"/>
                        </a:lnSpc>
                        <a:spcAft>
                          <a:spcPts val="0"/>
                        </a:spcAft>
                      </a:pPr>
                      <a:r>
                        <a:rPr lang="en-GB" sz="1000" b="1" i="1">
                          <a:effectLst/>
                          <a:latin typeface="+mn-lt"/>
                          <a:ea typeface="Calibri" panose="020F0502020204030204" pitchFamily="34" charset="0"/>
                          <a:cs typeface="Times New Roman" panose="02020603050405020304" pitchFamily="18" charset="0"/>
                        </a:rPr>
                        <a:t>Grammatik:</a:t>
                      </a:r>
                      <a:r>
                        <a:rPr lang="en-GB" sz="1000" i="1">
                          <a:effectLst/>
                          <a:latin typeface="+mn-lt"/>
                          <a:ea typeface="Calibri" panose="020F0502020204030204" pitchFamily="34" charset="0"/>
                          <a:cs typeface="Times New Roman" panose="02020603050405020304" pitchFamily="18" charset="0"/>
                        </a:rPr>
                        <a:t> articles, nouns: singular vs. plural; chunks:</a:t>
                      </a:r>
                      <a:r>
                        <a:rPr lang="en-GB" sz="1000">
                          <a:effectLst/>
                          <a:latin typeface="+mn-lt"/>
                          <a:ea typeface="Calibri" panose="020F0502020204030204" pitchFamily="34" charset="0"/>
                          <a:cs typeface="Times New Roman" panose="02020603050405020304" pitchFamily="18" charset="0"/>
                        </a:rPr>
                        <a:t> </a:t>
                      </a:r>
                      <a:r>
                        <a:rPr lang="en-GB" sz="1000" i="1">
                          <a:effectLst/>
                          <a:latin typeface="+mn-lt"/>
                          <a:ea typeface="Calibri" panose="020F0502020204030204" pitchFamily="34" charset="0"/>
                          <a:cs typeface="Times New Roman" panose="02020603050405020304" pitchFamily="18" charset="0"/>
                        </a:rPr>
                        <a:t>statements, questions (to be)</a:t>
                      </a:r>
                      <a:endParaRPr lang="de-DE" sz="1100">
                        <a:effectLst/>
                        <a:latin typeface="+mn-lt"/>
                        <a:ea typeface="Calibri" panose="020F0502020204030204" pitchFamily="34" charset="0"/>
                        <a:cs typeface="Times New Roman" panose="02020603050405020304" pitchFamily="18" charset="0"/>
                      </a:endParaRPr>
                    </a:p>
                    <a:p>
                      <a:pPr marL="180340" indent="-180340" algn="l">
                        <a:lnSpc>
                          <a:spcPct val="115000"/>
                        </a:lnSpc>
                        <a:spcAft>
                          <a:spcPts val="0"/>
                        </a:spcAft>
                      </a:pPr>
                      <a:r>
                        <a:rPr lang="de-DE" sz="1000" b="1" i="1">
                          <a:effectLst/>
                          <a:latin typeface="+mn-lt"/>
                          <a:ea typeface="Calibri" panose="020F0502020204030204" pitchFamily="34" charset="0"/>
                          <a:cs typeface="Times New Roman" panose="02020603050405020304" pitchFamily="18" charset="0"/>
                        </a:rPr>
                        <a:t>Aussprache und Intonation:</a:t>
                      </a:r>
                      <a:r>
                        <a:rPr lang="de-DE" sz="1000">
                          <a:effectLst/>
                          <a:latin typeface="+mn-lt"/>
                          <a:ea typeface="Calibri" panose="020F0502020204030204" pitchFamily="34" charset="0"/>
                          <a:cs typeface="Times New Roman" panose="02020603050405020304" pitchFamily="18" charset="0"/>
                        </a:rPr>
                        <a:t> grundlegende Besonderheiten des Vokalismus und Konsonantismus </a:t>
                      </a:r>
                      <a:endParaRPr lang="de-DE" sz="1100">
                        <a:effectLst/>
                        <a:latin typeface="+mn-lt"/>
                        <a:ea typeface="Calibri" panose="020F0502020204030204" pitchFamily="34" charset="0"/>
                        <a:cs typeface="Times New Roman" panose="02020603050405020304" pitchFamily="18" charset="0"/>
                      </a:endParaRPr>
                    </a:p>
                    <a:p>
                      <a:pPr marL="180340" indent="-180340" algn="l">
                        <a:lnSpc>
                          <a:spcPct val="115000"/>
                        </a:lnSpc>
                        <a:spcAft>
                          <a:spcPts val="0"/>
                        </a:spcAft>
                      </a:pPr>
                      <a:r>
                        <a:rPr lang="de-DE" sz="1000" b="1">
                          <a:effectLst/>
                          <a:latin typeface="+mn-lt"/>
                          <a:ea typeface="Calibri" panose="020F0502020204030204" pitchFamily="34" charset="0"/>
                          <a:cs typeface="Times New Roman" panose="02020603050405020304" pitchFamily="18" charset="0"/>
                        </a:rPr>
                        <a:t>TMK: </a:t>
                      </a:r>
                      <a:r>
                        <a:rPr lang="de-DE" sz="1000" u="sng">
                          <a:effectLst/>
                          <a:latin typeface="+mn-lt"/>
                          <a:ea typeface="Calibri" panose="020F0502020204030204" pitchFamily="34" charset="0"/>
                          <a:cs typeface="Times New Roman" panose="02020603050405020304" pitchFamily="18" charset="0"/>
                        </a:rPr>
                        <a:t>Ausgangstexte:</a:t>
                      </a:r>
                      <a:r>
                        <a:rPr lang="de-DE" sz="1000">
                          <a:effectLst/>
                          <a:latin typeface="+mn-lt"/>
                          <a:ea typeface="Calibri" panose="020F0502020204030204" pitchFamily="34" charset="0"/>
                          <a:cs typeface="Times New Roman" panose="02020603050405020304" pitchFamily="18" charset="0"/>
                        </a:rPr>
                        <a:t> Alltagsgespräche, informierende Texte, Bilder, Bildergeschichten </a:t>
                      </a:r>
                      <a:r>
                        <a:rPr lang="de-DE" sz="1000" u="sng">
                          <a:effectLst/>
                          <a:latin typeface="+mn-lt"/>
                          <a:ea typeface="Calibri" panose="020F0502020204030204" pitchFamily="34" charset="0"/>
                          <a:cs typeface="Times New Roman" panose="02020603050405020304" pitchFamily="18" charset="0"/>
                        </a:rPr>
                        <a:t>Zieltexte:</a:t>
                      </a:r>
                      <a:r>
                        <a:rPr lang="de-DE" sz="1000">
                          <a:effectLst/>
                          <a:latin typeface="+mn-lt"/>
                          <a:ea typeface="Calibri" panose="020F0502020204030204" pitchFamily="34" charset="0"/>
                          <a:cs typeface="Times New Roman" panose="02020603050405020304" pitchFamily="18" charset="0"/>
                        </a:rPr>
                        <a:t> Alltagsgespräche, Plakate</a:t>
                      </a:r>
                      <a:endParaRPr lang="de-DE" sz="1100">
                        <a:effectLst/>
                        <a:latin typeface="+mn-lt"/>
                        <a:ea typeface="Calibri" panose="020F0502020204030204" pitchFamily="34" charset="0"/>
                        <a:cs typeface="Times New Roman" panose="02020603050405020304" pitchFamily="18" charset="0"/>
                      </a:endParaRPr>
                    </a:p>
                  </a:txBody>
                  <a:tcPr marL="68580" marR="68580" marT="68580" marB="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5339358"/>
                  </a:ext>
                </a:extLst>
              </a:tr>
              <a:tr h="321343">
                <a:tc>
                  <a:txBody>
                    <a:bodyPr/>
                    <a:lstStyle/>
                    <a:p>
                      <a:pPr algn="ctr">
                        <a:lnSpc>
                          <a:spcPct val="115000"/>
                        </a:lnSpc>
                        <a:spcAft>
                          <a:spcPts val="0"/>
                        </a:spcAft>
                        <a:tabLst>
                          <a:tab pos="228600" algn="l"/>
                        </a:tabLst>
                      </a:pPr>
                      <a:r>
                        <a:rPr lang="de-DE" sz="1000" b="1">
                          <a:effectLst/>
                          <a:latin typeface="+mn-lt"/>
                          <a:ea typeface="Calibri" panose="020F0502020204030204" pitchFamily="34" charset="0"/>
                          <a:cs typeface="Arial" panose="020B0604020202020204" pitchFamily="34" charset="0"/>
                        </a:rPr>
                        <a:t>Hinweise, Vereinbarungen und Absprachen</a:t>
                      </a:r>
                      <a:endParaRPr lang="de-DE" sz="1100">
                        <a:effectLst/>
                        <a:latin typeface="+mn-lt"/>
                        <a:ea typeface="Calibri" panose="020F0502020204030204" pitchFamily="34" charset="0"/>
                        <a:cs typeface="Times New Roman" panose="02020603050405020304" pitchFamily="18" charset="0"/>
                      </a:endParaRPr>
                    </a:p>
                  </a:txBody>
                  <a:tcPr marL="68580" marR="68580" marT="68580" marB="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4470114"/>
                  </a:ext>
                </a:extLst>
              </a:tr>
              <a:tr h="1253360">
                <a:tc>
                  <a:txBody>
                    <a:bodyPr/>
                    <a:lstStyle/>
                    <a:p>
                      <a:pPr marL="180340" indent="-180340" algn="l">
                        <a:lnSpc>
                          <a:spcPct val="115000"/>
                        </a:lnSpc>
                        <a:spcAft>
                          <a:spcPts val="0"/>
                        </a:spcAft>
                      </a:pPr>
                      <a:r>
                        <a:rPr lang="en-GB" sz="1000" b="1" dirty="0" err="1">
                          <a:effectLst/>
                          <a:latin typeface="+mn-lt"/>
                          <a:ea typeface="Calibri" panose="020F0502020204030204" pitchFamily="34" charset="0"/>
                          <a:cs typeface="Times New Roman" panose="02020603050405020304" pitchFamily="18" charset="0"/>
                        </a:rPr>
                        <a:t>Wortschatz</a:t>
                      </a:r>
                      <a:r>
                        <a:rPr lang="en-GB" sz="1000" b="1" dirty="0">
                          <a:effectLst/>
                          <a:latin typeface="+mn-lt"/>
                          <a:ea typeface="Calibri" panose="020F0502020204030204" pitchFamily="34" charset="0"/>
                          <a:cs typeface="Times New Roman" panose="02020603050405020304" pitchFamily="18" charset="0"/>
                        </a:rPr>
                        <a:t>:</a:t>
                      </a:r>
                      <a:r>
                        <a:rPr lang="en-GB" sz="1000" dirty="0">
                          <a:effectLst/>
                          <a:latin typeface="+mn-lt"/>
                          <a:ea typeface="Calibri" panose="020F0502020204030204" pitchFamily="34" charset="0"/>
                          <a:cs typeface="Times New Roman" panose="02020603050405020304" pitchFamily="18" charset="0"/>
                        </a:rPr>
                        <a:t> </a:t>
                      </a:r>
                      <a:r>
                        <a:rPr lang="en-GB" sz="1000" i="1" dirty="0">
                          <a:effectLst/>
                          <a:latin typeface="+mn-lt"/>
                          <a:ea typeface="Calibri" panose="020F0502020204030204" pitchFamily="34" charset="0"/>
                          <a:cs typeface="Times New Roman" panose="02020603050405020304" pitchFamily="18" charset="0"/>
                        </a:rPr>
                        <a:t>colours, animals, pets, sports, hobbies, things in the house, school things, adjectives</a:t>
                      </a:r>
                      <a:endParaRPr lang="de-DE" sz="1100" dirty="0">
                        <a:effectLst/>
                        <a:latin typeface="+mn-lt"/>
                        <a:ea typeface="Calibri" panose="020F0502020204030204" pitchFamily="34" charset="0"/>
                        <a:cs typeface="Times New Roman" panose="02020603050405020304" pitchFamily="18" charset="0"/>
                      </a:endParaRPr>
                    </a:p>
                    <a:p>
                      <a:pPr marL="180340" indent="-180340" algn="l">
                        <a:lnSpc>
                          <a:spcPct val="115000"/>
                        </a:lnSpc>
                        <a:spcAft>
                          <a:spcPts val="0"/>
                        </a:spcAft>
                      </a:pPr>
                      <a:r>
                        <a:rPr lang="de-DE" sz="1000" b="1" dirty="0">
                          <a:effectLst/>
                          <a:latin typeface="+mn-lt"/>
                          <a:ea typeface="Calibri" panose="020F0502020204030204" pitchFamily="34" charset="0"/>
                          <a:cs typeface="Times New Roman" panose="02020603050405020304" pitchFamily="18" charset="0"/>
                        </a:rPr>
                        <a:t>Anknüpfen an bereits erworbene Kompetenzen:</a:t>
                      </a:r>
                      <a:endParaRPr lang="de-DE" sz="1100" dirty="0">
                        <a:effectLst/>
                        <a:latin typeface="+mn-lt"/>
                        <a:ea typeface="Calibri" panose="020F0502020204030204" pitchFamily="34" charset="0"/>
                        <a:cs typeface="Times New Roman" panose="02020603050405020304" pitchFamily="18" charset="0"/>
                      </a:endParaRPr>
                    </a:p>
                    <a:p>
                      <a:pPr marL="180340" indent="-180340" algn="l">
                        <a:lnSpc>
                          <a:spcPct val="115000"/>
                        </a:lnSpc>
                        <a:spcAft>
                          <a:spcPts val="0"/>
                        </a:spcAft>
                      </a:pPr>
                      <a:r>
                        <a:rPr lang="de-DE" sz="1000" dirty="0">
                          <a:effectLst/>
                          <a:latin typeface="+mn-lt"/>
                          <a:ea typeface="Calibri" panose="020F0502020204030204" pitchFamily="34" charset="0"/>
                          <a:cs typeface="Times New Roman" panose="02020603050405020304" pitchFamily="18" charset="0"/>
                        </a:rPr>
                        <a:t>Grußformeln nutzen, sich vorstellen und dem Gesprächspartner Fragen zu seiner Person stellen  </a:t>
                      </a:r>
                      <a:endParaRPr lang="de-DE" sz="1100" dirty="0">
                        <a:effectLst/>
                        <a:latin typeface="+mn-lt"/>
                        <a:ea typeface="Calibri" panose="020F0502020204030204" pitchFamily="34" charset="0"/>
                        <a:cs typeface="Times New Roman" panose="02020603050405020304" pitchFamily="18" charset="0"/>
                      </a:endParaRPr>
                    </a:p>
                    <a:p>
                      <a:pPr marL="180340" indent="-180340" algn="l">
                        <a:lnSpc>
                          <a:spcPct val="115000"/>
                        </a:lnSpc>
                        <a:spcAft>
                          <a:spcPts val="0"/>
                        </a:spcAft>
                      </a:pPr>
                      <a:r>
                        <a:rPr lang="de-DE" sz="1000" b="1" dirty="0">
                          <a:effectLst/>
                          <a:latin typeface="+mn-lt"/>
                          <a:ea typeface="Calibri" panose="020F0502020204030204" pitchFamily="34" charset="0"/>
                          <a:cs typeface="Times New Roman" panose="02020603050405020304" pitchFamily="18" charset="0"/>
                        </a:rPr>
                        <a:t>Mögliche Umsetzung:</a:t>
                      </a:r>
                      <a:r>
                        <a:rPr lang="de-DE" sz="1000" dirty="0">
                          <a:effectLst/>
                          <a:latin typeface="+mn-lt"/>
                          <a:ea typeface="Calibri" panose="020F0502020204030204" pitchFamily="34" charset="0"/>
                          <a:cs typeface="Times New Roman" panose="02020603050405020304" pitchFamily="18" charset="0"/>
                        </a:rPr>
                        <a:t> Rollenspiel: erstes </a:t>
                      </a:r>
                      <a:r>
                        <a:rPr lang="de-DE" sz="1000" dirty="0" err="1">
                          <a:effectLst/>
                          <a:latin typeface="+mn-lt"/>
                          <a:ea typeface="Calibri" panose="020F0502020204030204" pitchFamily="34" charset="0"/>
                          <a:cs typeface="Times New Roman" panose="02020603050405020304" pitchFamily="18" charset="0"/>
                        </a:rPr>
                        <a:t>Kennenlerngespräch</a:t>
                      </a:r>
                      <a:r>
                        <a:rPr lang="de-DE" sz="1000" dirty="0">
                          <a:effectLst/>
                          <a:latin typeface="+mn-lt"/>
                          <a:ea typeface="Calibri" panose="020F0502020204030204" pitchFamily="34" charset="0"/>
                          <a:cs typeface="Times New Roman" panose="02020603050405020304" pitchFamily="18" charset="0"/>
                        </a:rPr>
                        <a:t>; Erstellen eines Kurzvortrages und eines Posters über sein Haus- oder Lieblingstier, seinen Lieblingsgegenstand oder sich selbst</a:t>
                      </a:r>
                      <a:endParaRPr lang="de-DE" sz="1100" dirty="0">
                        <a:effectLst/>
                        <a:latin typeface="+mn-lt"/>
                        <a:ea typeface="Calibri" panose="020F0502020204030204" pitchFamily="34" charset="0"/>
                        <a:cs typeface="Times New Roman" panose="02020603050405020304" pitchFamily="18" charset="0"/>
                      </a:endParaRPr>
                    </a:p>
                    <a:p>
                      <a:pPr marL="180340" indent="-180340" algn="l">
                        <a:lnSpc>
                          <a:spcPct val="115000"/>
                        </a:lnSpc>
                        <a:spcAft>
                          <a:spcPts val="0"/>
                        </a:spcAft>
                      </a:pPr>
                      <a:r>
                        <a:rPr lang="de-DE" sz="1000" b="1" dirty="0">
                          <a:effectLst/>
                          <a:latin typeface="+mn-lt"/>
                          <a:ea typeface="Calibri" panose="020F0502020204030204" pitchFamily="34" charset="0"/>
                          <a:cs typeface="Times New Roman" panose="02020603050405020304" pitchFamily="18" charset="0"/>
                        </a:rPr>
                        <a:t>Leistungsüberprüfung: </a:t>
                      </a:r>
                      <a:r>
                        <a:rPr lang="de-DE" sz="1000" dirty="0">
                          <a:effectLst/>
                          <a:latin typeface="+mn-lt"/>
                          <a:ea typeface="Calibri" panose="020F0502020204030204" pitchFamily="34" charset="0"/>
                          <a:cs typeface="Times New Roman" panose="02020603050405020304" pitchFamily="18" charset="0"/>
                        </a:rPr>
                        <a:t>mündliche Kommunikationsprüfung</a:t>
                      </a:r>
                      <a:endParaRPr lang="de-DE" sz="1100" dirty="0">
                        <a:effectLst/>
                        <a:latin typeface="+mn-lt"/>
                        <a:ea typeface="Calibri" panose="020F0502020204030204" pitchFamily="34" charset="0"/>
                        <a:cs typeface="Times New Roman" panose="02020603050405020304" pitchFamily="18" charset="0"/>
                      </a:endParaRPr>
                    </a:p>
                  </a:txBody>
                  <a:tcPr marL="68580" marR="68580" marT="68580" marB="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061576"/>
                  </a:ext>
                </a:extLst>
              </a:tr>
            </a:tbl>
          </a:graphicData>
        </a:graphic>
      </p:graphicFrame>
      <p:sp>
        <p:nvSpPr>
          <p:cNvPr id="2" name="Titel 1"/>
          <p:cNvSpPr>
            <a:spLocks noGrp="1"/>
          </p:cNvSpPr>
          <p:nvPr>
            <p:ph type="title"/>
          </p:nvPr>
        </p:nvSpPr>
        <p:spPr/>
        <p:txBody>
          <a:bodyPr/>
          <a:lstStyle/>
          <a:p>
            <a:r>
              <a:rPr lang="de-DE" dirty="0"/>
              <a:t>Beispiel für ein Unterrichtsvorhaben (1)</a:t>
            </a:r>
          </a:p>
        </p:txBody>
      </p:sp>
      <p:sp>
        <p:nvSpPr>
          <p:cNvPr id="5" name="Foliennummernplatzhalter 4"/>
          <p:cNvSpPr>
            <a:spLocks noGrp="1"/>
          </p:cNvSpPr>
          <p:nvPr>
            <p:ph type="sldNum" sz="quarter" idx="12"/>
          </p:nvPr>
        </p:nvSpPr>
        <p:spPr/>
        <p:txBody>
          <a:bodyPr/>
          <a:lstStyle/>
          <a:p>
            <a:fld id="{512A4277-7E7A-4AAF-BFC7-47646BF5CD0C}" type="slidenum">
              <a:rPr lang="de-DE" smtClean="0"/>
              <a:t>49</a:t>
            </a:fld>
            <a:endParaRPr lang="de-DE"/>
          </a:p>
        </p:txBody>
      </p:sp>
      <p:sp>
        <p:nvSpPr>
          <p:cNvPr id="9" name="Textfeld 8"/>
          <p:cNvSpPr txBox="1"/>
          <p:nvPr/>
        </p:nvSpPr>
        <p:spPr>
          <a:xfrm>
            <a:off x="4499991" y="3709328"/>
            <a:ext cx="4333783" cy="707886"/>
          </a:xfrm>
          <a:prstGeom prst="rect">
            <a:avLst/>
          </a:prstGeom>
          <a:solidFill>
            <a:schemeClr val="accent6">
              <a:lumMod val="40000"/>
              <a:lumOff val="60000"/>
            </a:schemeClr>
          </a:solidFill>
          <a:ln>
            <a:solidFill>
              <a:schemeClr val="tx1"/>
            </a:solidFill>
          </a:ln>
        </p:spPr>
        <p:txBody>
          <a:bodyPr wrap="square" rtlCol="0">
            <a:spAutoFit/>
          </a:bodyPr>
          <a:lstStyle/>
          <a:p>
            <a:pPr algn="ctr"/>
            <a:r>
              <a:rPr lang="de-DE" sz="2000" b="1" dirty="0"/>
              <a:t>fachliche Konkretisierungen des KLP (zitiert)</a:t>
            </a:r>
          </a:p>
        </p:txBody>
      </p:sp>
      <p:sp>
        <p:nvSpPr>
          <p:cNvPr id="10" name="Textfeld 9"/>
          <p:cNvSpPr txBox="1"/>
          <p:nvPr/>
        </p:nvSpPr>
        <p:spPr>
          <a:xfrm>
            <a:off x="4678978" y="5549170"/>
            <a:ext cx="4141494" cy="400110"/>
          </a:xfrm>
          <a:prstGeom prst="rect">
            <a:avLst/>
          </a:prstGeom>
          <a:solidFill>
            <a:schemeClr val="accent6">
              <a:lumMod val="40000"/>
              <a:lumOff val="60000"/>
            </a:schemeClr>
          </a:solidFill>
          <a:ln>
            <a:solidFill>
              <a:schemeClr val="tx1"/>
            </a:solidFill>
          </a:ln>
        </p:spPr>
        <p:txBody>
          <a:bodyPr wrap="square" rtlCol="0">
            <a:spAutoFit/>
          </a:bodyPr>
          <a:lstStyle/>
          <a:p>
            <a:r>
              <a:rPr lang="de-DE" sz="2000" b="1" dirty="0"/>
              <a:t>weitere Absprachen der FK zum UV</a:t>
            </a:r>
          </a:p>
        </p:txBody>
      </p:sp>
      <p:sp>
        <p:nvSpPr>
          <p:cNvPr id="8" name="Textfeld 7"/>
          <p:cNvSpPr txBox="1"/>
          <p:nvPr/>
        </p:nvSpPr>
        <p:spPr>
          <a:xfrm>
            <a:off x="4936045" y="2733131"/>
            <a:ext cx="3897729" cy="400110"/>
          </a:xfrm>
          <a:prstGeom prst="rect">
            <a:avLst/>
          </a:prstGeom>
          <a:solidFill>
            <a:schemeClr val="accent6">
              <a:lumMod val="40000"/>
              <a:lumOff val="60000"/>
            </a:schemeClr>
          </a:solidFill>
          <a:ln>
            <a:solidFill>
              <a:schemeClr val="tx1"/>
            </a:solidFill>
          </a:ln>
        </p:spPr>
        <p:txBody>
          <a:bodyPr vert="horz" wrap="square" rtlCol="0" anchor="ctr" anchorCtr="1">
            <a:spAutoFit/>
          </a:bodyPr>
          <a:lstStyle/>
          <a:p>
            <a:r>
              <a:rPr lang="de-DE" sz="2000" b="1" dirty="0"/>
              <a:t>Indikatoren des KLP (zitiert)</a:t>
            </a:r>
          </a:p>
        </p:txBody>
      </p:sp>
      <p:sp>
        <p:nvSpPr>
          <p:cNvPr id="12"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13"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3868439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Grundsätze</a:t>
            </a:r>
          </a:p>
        </p:txBody>
      </p:sp>
      <p:sp>
        <p:nvSpPr>
          <p:cNvPr id="3" name="Inhaltsplatzhalter 2"/>
          <p:cNvSpPr>
            <a:spLocks noGrp="1"/>
          </p:cNvSpPr>
          <p:nvPr>
            <p:ph idx="1"/>
          </p:nvPr>
        </p:nvSpPr>
        <p:spPr>
          <a:xfrm>
            <a:off x="457200" y="1700808"/>
            <a:ext cx="8229600" cy="4205064"/>
          </a:xfrm>
        </p:spPr>
        <p:txBody>
          <a:bodyPr>
            <a:normAutofit lnSpcReduction="10000"/>
          </a:bodyPr>
          <a:lstStyle/>
          <a:p>
            <a:r>
              <a:rPr lang="de-DE" dirty="0"/>
              <a:t>Anpassung an die Wiedereinführung des neunjährigen Bildungsgangs im Gymnasium</a:t>
            </a:r>
          </a:p>
          <a:p>
            <a:pPr lvl="1"/>
            <a:r>
              <a:rPr lang="de-DE" dirty="0"/>
              <a:t>Beginn einer zweiten Fremdsprache ab Jahrgang 7</a:t>
            </a:r>
          </a:p>
          <a:p>
            <a:r>
              <a:rPr lang="de-DE" dirty="0"/>
              <a:t>Weiterentwicklung der bisherigen Kernlehrpläne</a:t>
            </a:r>
          </a:p>
          <a:p>
            <a:pPr lvl="1"/>
            <a:r>
              <a:rPr lang="de-DE" dirty="0"/>
              <a:t>Gewährleistung der Durchlässigkeit zwischen den Schulformen</a:t>
            </a:r>
          </a:p>
          <a:p>
            <a:pPr lvl="1"/>
            <a:r>
              <a:rPr lang="de-DE" dirty="0"/>
              <a:t>Anschlussfähigkeit an die KLP der gymnasialen Oberstufe</a:t>
            </a:r>
          </a:p>
          <a:p>
            <a:pPr lvl="1"/>
            <a:r>
              <a:rPr lang="de-DE" dirty="0"/>
              <a:t>inhaltliche und strukturelle Anpassung an zeitgemäße Ansprüche (fachliche und didaktische Entwicklung)</a:t>
            </a:r>
          </a:p>
          <a:p>
            <a:r>
              <a:rPr lang="de-DE" dirty="0"/>
              <a:t>Erweiterung des Fächerangebotes</a:t>
            </a:r>
          </a:p>
          <a:p>
            <a:pPr lvl="1"/>
            <a:r>
              <a:rPr lang="de-DE" dirty="0"/>
              <a:t>weitgehende Angleichung der curricular abgebildeten Fächervielfalt in Real- und Gesamt-/Sekundarschulen (z.B. Chinesisch in der Realschule)</a:t>
            </a:r>
          </a:p>
        </p:txBody>
      </p:sp>
      <p:sp>
        <p:nvSpPr>
          <p:cNvPr id="6" name="Foliennummernplatzhalter 5"/>
          <p:cNvSpPr>
            <a:spLocks noGrp="1"/>
          </p:cNvSpPr>
          <p:nvPr>
            <p:ph type="sldNum" sz="quarter" idx="12"/>
          </p:nvPr>
        </p:nvSpPr>
        <p:spPr/>
        <p:txBody>
          <a:bodyPr/>
          <a:lstStyle/>
          <a:p>
            <a:fld id="{512A4277-7E7A-4AAF-BFC7-47646BF5CD0C}" type="slidenum">
              <a:rPr lang="de-DE" smtClean="0"/>
              <a:t>5</a:t>
            </a:fld>
            <a:endParaRPr lang="de-DE"/>
          </a:p>
        </p:txBody>
      </p:sp>
      <p:sp>
        <p:nvSpPr>
          <p:cNvPr id="8"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18167392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Beispiel für ein Unterrichtsvorhaben (2)</a:t>
            </a:r>
          </a:p>
        </p:txBody>
      </p:sp>
      <p:sp>
        <p:nvSpPr>
          <p:cNvPr id="6" name="Foliennummernplatzhalter 5"/>
          <p:cNvSpPr>
            <a:spLocks noGrp="1"/>
          </p:cNvSpPr>
          <p:nvPr>
            <p:ph type="sldNum" sz="quarter" idx="12"/>
          </p:nvPr>
        </p:nvSpPr>
        <p:spPr/>
        <p:txBody>
          <a:bodyPr/>
          <a:lstStyle/>
          <a:p>
            <a:fld id="{512A4277-7E7A-4AAF-BFC7-47646BF5CD0C}" type="slidenum">
              <a:rPr lang="de-DE" smtClean="0"/>
              <a:t>50</a:t>
            </a:fld>
            <a:endParaRPr lang="de-DE"/>
          </a:p>
        </p:txBody>
      </p:sp>
      <p:graphicFrame>
        <p:nvGraphicFramePr>
          <p:cNvPr id="5" name="Tabelle 4"/>
          <p:cNvGraphicFramePr>
            <a:graphicFrameLocks noGrp="1"/>
          </p:cNvGraphicFramePr>
          <p:nvPr>
            <p:extLst>
              <p:ext uri="{D42A27DB-BD31-4B8C-83A1-F6EECF244321}">
                <p14:modId xmlns:p14="http://schemas.microsoft.com/office/powerpoint/2010/main" val="3428144477"/>
              </p:ext>
            </p:extLst>
          </p:nvPr>
        </p:nvGraphicFramePr>
        <p:xfrm>
          <a:off x="827584" y="1916831"/>
          <a:ext cx="7488832" cy="3937192"/>
        </p:xfrm>
        <a:graphic>
          <a:graphicData uri="http://schemas.openxmlformats.org/drawingml/2006/table">
            <a:tbl>
              <a:tblPr firstRow="1" bandRow="1">
                <a:tableStyleId>{5940675A-B579-460E-94D1-54222C63F5DA}</a:tableStyleId>
              </a:tblPr>
              <a:tblGrid>
                <a:gridCol w="7488832">
                  <a:extLst>
                    <a:ext uri="{9D8B030D-6E8A-4147-A177-3AD203B41FA5}">
                      <a16:colId xmlns:a16="http://schemas.microsoft.com/office/drawing/2014/main" val="4285418035"/>
                    </a:ext>
                  </a:extLst>
                </a:gridCol>
              </a:tblGrid>
              <a:tr h="528077">
                <a:tc>
                  <a:txBody>
                    <a:bodyPr/>
                    <a:lstStyle/>
                    <a:p>
                      <a:pPr algn="ctr"/>
                      <a:r>
                        <a:rPr lang="en-US" sz="1800" b="1" dirty="0">
                          <a:effectLst/>
                          <a:latin typeface="Arial" panose="020B0604020202020204" pitchFamily="34" charset="0"/>
                          <a:ea typeface="Calibri" panose="020F0502020204030204" pitchFamily="34" charset="0"/>
                          <a:cs typeface="Times New Roman" panose="02020603050405020304" pitchFamily="18" charset="0"/>
                        </a:rPr>
                        <a:t>UV 5.1-1 </a:t>
                      </a:r>
                      <a:r>
                        <a:rPr lang="en-US" sz="1800" b="1" i="1" dirty="0">
                          <a:effectLst/>
                          <a:latin typeface="Arial" panose="020B0604020202020204" pitchFamily="34" charset="0"/>
                          <a:ea typeface="Calibri" panose="020F0502020204030204" pitchFamily="34" charset="0"/>
                          <a:cs typeface="Times New Roman" panose="02020603050405020304" pitchFamily="18" charset="0"/>
                        </a:rPr>
                        <a:t>Hello – Meeting my new classmates </a:t>
                      </a:r>
                      <a:r>
                        <a:rPr lang="en-US" sz="1200" dirty="0">
                          <a:effectLst/>
                          <a:latin typeface="Arial" panose="020B0604020202020204" pitchFamily="34" charset="0"/>
                          <a:ea typeface="Calibri" panose="020F0502020204030204" pitchFamily="34" charset="0"/>
                          <a:cs typeface="Calibri" panose="020F0502020204030204" pitchFamily="34" charset="0"/>
                        </a:rPr>
                        <a:t>(ca. 20 U-Std.)</a:t>
                      </a:r>
                      <a:endParaRPr lang="de-DE" dirty="0"/>
                    </a:p>
                  </a:txBody>
                  <a:tcPr>
                    <a:solidFill>
                      <a:schemeClr val="bg1">
                        <a:lumMod val="85000"/>
                      </a:schemeClr>
                    </a:solidFill>
                  </a:tcPr>
                </a:tc>
                <a:extLst>
                  <a:ext uri="{0D108BD9-81ED-4DB2-BD59-A6C34878D82A}">
                    <a16:rowId xmlns:a16="http://schemas.microsoft.com/office/drawing/2014/main" val="3522629492"/>
                  </a:ext>
                </a:extLst>
              </a:tr>
              <a:tr h="469401">
                <a:tc>
                  <a:txBody>
                    <a:bodyPr/>
                    <a:lstStyle/>
                    <a:p>
                      <a:pPr algn="ctr"/>
                      <a:r>
                        <a:rPr lang="de-DE" sz="2800" b="1" kern="1200" dirty="0">
                          <a:solidFill>
                            <a:schemeClr val="tx1"/>
                          </a:solidFill>
                          <a:effectLst/>
                          <a:latin typeface="+mn-lt"/>
                          <a:ea typeface="+mn-ea"/>
                          <a:cs typeface="+mn-cs"/>
                        </a:rPr>
                        <a:t>Schwerpunkte der Kompetenzentwicklung</a:t>
                      </a:r>
                      <a:endParaRPr lang="de-DE" sz="2800" dirty="0"/>
                    </a:p>
                  </a:txBody>
                  <a:tcPr/>
                </a:tc>
                <a:extLst>
                  <a:ext uri="{0D108BD9-81ED-4DB2-BD59-A6C34878D82A}">
                    <a16:rowId xmlns:a16="http://schemas.microsoft.com/office/drawing/2014/main" val="1967859906"/>
                  </a:ext>
                </a:extLst>
              </a:tr>
              <a:tr h="2890955">
                <a:tc>
                  <a:txBody>
                    <a:bodyPr/>
                    <a:lstStyle/>
                    <a:p>
                      <a:pPr indent="-180000"/>
                      <a:r>
                        <a:rPr lang="de-DE" sz="2000" b="1" i="1" kern="1200" dirty="0">
                          <a:solidFill>
                            <a:schemeClr val="tx1"/>
                          </a:solidFill>
                          <a:effectLst/>
                          <a:latin typeface="+mn-lt"/>
                          <a:ea typeface="+mn-ea"/>
                          <a:cs typeface="+mn-cs"/>
                        </a:rPr>
                        <a:t>Hör-/Hörsehverstehen: </a:t>
                      </a:r>
                      <a:r>
                        <a:rPr lang="de-DE" sz="2000" kern="1200" dirty="0">
                          <a:solidFill>
                            <a:schemeClr val="tx1"/>
                          </a:solidFill>
                          <a:effectLst/>
                          <a:latin typeface="+mn-lt"/>
                          <a:ea typeface="+mn-ea"/>
                          <a:cs typeface="+mn-cs"/>
                        </a:rPr>
                        <a:t>einfachen Gesprächen in vertrauten Situationen des Alltags wesentliche Informationen entnehmen</a:t>
                      </a:r>
                    </a:p>
                    <a:p>
                      <a:r>
                        <a:rPr lang="de-DE" sz="2000" b="1" i="1" kern="1200" dirty="0">
                          <a:solidFill>
                            <a:schemeClr val="tx1"/>
                          </a:solidFill>
                          <a:effectLst/>
                          <a:latin typeface="+mn-lt"/>
                          <a:ea typeface="+mn-ea"/>
                          <a:cs typeface="+mn-cs"/>
                        </a:rPr>
                        <a:t>Sprechen – an Gesprächen teilnehmen:</a:t>
                      </a:r>
                      <a:r>
                        <a:rPr lang="de-DE" sz="2000" kern="1200" dirty="0">
                          <a:solidFill>
                            <a:schemeClr val="tx1"/>
                          </a:solidFill>
                          <a:effectLst/>
                          <a:latin typeface="+mn-lt"/>
                          <a:ea typeface="+mn-ea"/>
                          <a:cs typeface="+mn-cs"/>
                        </a:rPr>
                        <a:t> an einfachen Gesprächen in vertrauten Situationen des Alltags aktiv teilnehmen; Gespräche beginnen und beenden </a:t>
                      </a:r>
                    </a:p>
                    <a:p>
                      <a:r>
                        <a:rPr lang="de-DE" sz="2000" b="1" i="1" kern="1200" dirty="0">
                          <a:solidFill>
                            <a:schemeClr val="tx1"/>
                          </a:solidFill>
                          <a:effectLst/>
                          <a:latin typeface="+mn-lt"/>
                          <a:ea typeface="+mn-ea"/>
                          <a:cs typeface="+mn-cs"/>
                        </a:rPr>
                        <a:t>Sprechen – zusammenhängendes Sprechen:</a:t>
                      </a:r>
                      <a:r>
                        <a:rPr lang="de-DE" sz="2000" kern="1200" dirty="0">
                          <a:solidFill>
                            <a:schemeClr val="tx1"/>
                          </a:solidFill>
                          <a:effectLst/>
                          <a:latin typeface="+mn-lt"/>
                          <a:ea typeface="+mn-ea"/>
                          <a:cs typeface="+mn-cs"/>
                        </a:rPr>
                        <a:t> notizengestützt eine einfache Präsentation strukturiert vortragen</a:t>
                      </a:r>
                      <a:endParaRPr lang="de-DE" sz="2800" dirty="0"/>
                    </a:p>
                  </a:txBody>
                  <a:tcPr/>
                </a:tc>
                <a:extLst>
                  <a:ext uri="{0D108BD9-81ED-4DB2-BD59-A6C34878D82A}">
                    <a16:rowId xmlns:a16="http://schemas.microsoft.com/office/drawing/2014/main" val="1189340944"/>
                  </a:ext>
                </a:extLst>
              </a:tr>
            </a:tbl>
          </a:graphicData>
        </a:graphic>
      </p:graphicFrame>
      <p:sp>
        <p:nvSpPr>
          <p:cNvPr id="9"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10"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42572759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Beispiel für ein Unterrichtsvorhaben (3)</a:t>
            </a:r>
          </a:p>
        </p:txBody>
      </p:sp>
      <p:sp>
        <p:nvSpPr>
          <p:cNvPr id="6" name="Foliennummernplatzhalter 5"/>
          <p:cNvSpPr>
            <a:spLocks noGrp="1"/>
          </p:cNvSpPr>
          <p:nvPr>
            <p:ph type="sldNum" sz="quarter" idx="12"/>
          </p:nvPr>
        </p:nvSpPr>
        <p:spPr/>
        <p:txBody>
          <a:bodyPr/>
          <a:lstStyle/>
          <a:p>
            <a:fld id="{512A4277-7E7A-4AAF-BFC7-47646BF5CD0C}" type="slidenum">
              <a:rPr lang="de-DE" smtClean="0"/>
              <a:t>51</a:t>
            </a:fld>
            <a:endParaRPr lang="de-DE"/>
          </a:p>
        </p:txBody>
      </p:sp>
      <p:graphicFrame>
        <p:nvGraphicFramePr>
          <p:cNvPr id="4" name="Tabelle 3"/>
          <p:cNvGraphicFramePr>
            <a:graphicFrameLocks noGrp="1"/>
          </p:cNvGraphicFramePr>
          <p:nvPr>
            <p:extLst>
              <p:ext uri="{D42A27DB-BD31-4B8C-83A1-F6EECF244321}">
                <p14:modId xmlns:p14="http://schemas.microsoft.com/office/powerpoint/2010/main" val="825718501"/>
              </p:ext>
            </p:extLst>
          </p:nvPr>
        </p:nvGraphicFramePr>
        <p:xfrm>
          <a:off x="457200" y="1700808"/>
          <a:ext cx="8229600" cy="4386072"/>
        </p:xfrm>
        <a:graphic>
          <a:graphicData uri="http://schemas.openxmlformats.org/drawingml/2006/table">
            <a:tbl>
              <a:tblPr firstRow="1" firstCol="1" bandRow="1" bandCol="1">
                <a:tableStyleId>{5C22544A-7EE6-4342-B048-85BDC9FD1C3A}</a:tableStyleId>
              </a:tblPr>
              <a:tblGrid>
                <a:gridCol w="8229600">
                  <a:extLst>
                    <a:ext uri="{9D8B030D-6E8A-4147-A177-3AD203B41FA5}">
                      <a16:colId xmlns:a16="http://schemas.microsoft.com/office/drawing/2014/main" val="2174834488"/>
                    </a:ext>
                  </a:extLst>
                </a:gridCol>
              </a:tblGrid>
              <a:tr h="0">
                <a:tc>
                  <a:txBody>
                    <a:bodyPr/>
                    <a:lstStyle/>
                    <a:p>
                      <a:pPr marL="0" algn="ctr" defTabSz="914400" rtl="0" eaLnBrk="1" latinLnBrk="0" hangingPunct="1">
                        <a:lnSpc>
                          <a:spcPct val="115000"/>
                        </a:lnSpc>
                        <a:spcAft>
                          <a:spcPts val="0"/>
                        </a:spcAft>
                      </a:pPr>
                      <a:r>
                        <a:rPr lang="de-DE" sz="2800" b="1" kern="1200" dirty="0">
                          <a:solidFill>
                            <a:schemeClr val="tx1"/>
                          </a:solidFill>
                          <a:effectLst/>
                          <a:latin typeface="+mn-lt"/>
                          <a:ea typeface="+mn-ea"/>
                          <a:cs typeface="+mn-cs"/>
                        </a:rPr>
                        <a:t>fachliche Konkretisierungen im Schwerpunkt</a:t>
                      </a: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6289200"/>
                  </a:ext>
                </a:extLst>
              </a:tr>
              <a:tr h="0">
                <a:tc>
                  <a:txBody>
                    <a:bodyPr/>
                    <a:lstStyle/>
                    <a:p>
                      <a:pPr marL="180340" indent="-180340" algn="l">
                        <a:lnSpc>
                          <a:spcPct val="115000"/>
                        </a:lnSpc>
                        <a:spcAft>
                          <a:spcPts val="0"/>
                        </a:spcAft>
                      </a:pPr>
                      <a:r>
                        <a:rPr lang="de-DE" sz="24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IKK:</a:t>
                      </a:r>
                      <a:r>
                        <a:rPr lang="de-DE"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de-DE" sz="2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persönliche Lebensgestaltung: Alltag und Freizeitgestaltung von Kindern: Hobbys, Sport</a:t>
                      </a:r>
                      <a:endParaRPr lang="de-DE" sz="3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180340" indent="-180340" algn="l">
                        <a:lnSpc>
                          <a:spcPct val="115000"/>
                        </a:lnSpc>
                        <a:spcAft>
                          <a:spcPts val="0"/>
                        </a:spcAft>
                      </a:pPr>
                      <a:r>
                        <a:rPr lang="en-GB" sz="2400" b="1"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Grammatik: </a:t>
                      </a:r>
                      <a:r>
                        <a:rPr lang="en-GB" sz="2400" b="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articles, nouns: singular vs. plural; chunks:</a:t>
                      </a:r>
                      <a:r>
                        <a:rPr lang="en-GB" sz="2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GB" sz="2400" b="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statements, questions (to be)</a:t>
                      </a:r>
                      <a:endParaRPr lang="de-DE" sz="3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180340" indent="-180340" algn="l">
                        <a:lnSpc>
                          <a:spcPct val="115000"/>
                        </a:lnSpc>
                        <a:spcAft>
                          <a:spcPts val="0"/>
                        </a:spcAft>
                      </a:pPr>
                      <a:r>
                        <a:rPr lang="de-DE" sz="2400" b="1"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Aussprache und Intonation:</a:t>
                      </a:r>
                      <a:r>
                        <a:rPr lang="de-DE"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de-DE" sz="2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grundlegende Besonderheiten des Vokalismus und Konsonantismus </a:t>
                      </a:r>
                      <a:endParaRPr lang="de-DE" sz="3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r>
                        <a:rPr lang="de-DE" sz="24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TMK: </a:t>
                      </a:r>
                      <a:r>
                        <a:rPr lang="de-DE" sz="2400" b="0" u="sng"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Ausgangstexte:</a:t>
                      </a:r>
                      <a:r>
                        <a:rPr lang="de-DE" sz="2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Alltagsgespräche, informierende Texte, Bilder, Bildergeschichten </a:t>
                      </a:r>
                      <a:r>
                        <a:rPr lang="de-DE" sz="2400" b="0" u="sng"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Zieltexte:</a:t>
                      </a:r>
                      <a:r>
                        <a:rPr lang="de-DE" sz="2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Alltagsgespräche, Plakate</a:t>
                      </a:r>
                      <a:endParaRPr lang="de-DE" sz="2400" b="0" i="0" u="sng" kern="1200" dirty="0">
                        <a:solidFill>
                          <a:schemeClr val="tx1"/>
                        </a:solidFill>
                        <a:effectLst/>
                        <a:latin typeface="+mn-lt"/>
                        <a:ea typeface="+mn-ea"/>
                        <a:cs typeface="+mn-cs"/>
                      </a:endParaRP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6489586"/>
                  </a:ext>
                </a:extLst>
              </a:tr>
            </a:tbl>
          </a:graphicData>
        </a:graphic>
      </p:graphicFrame>
      <p:sp>
        <p:nvSpPr>
          <p:cNvPr id="9"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10"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3634270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Beispiel für ein Unterrichtsvorhaben (4)</a:t>
            </a:r>
          </a:p>
        </p:txBody>
      </p:sp>
      <p:sp>
        <p:nvSpPr>
          <p:cNvPr id="6" name="Foliennummernplatzhalter 5"/>
          <p:cNvSpPr>
            <a:spLocks noGrp="1"/>
          </p:cNvSpPr>
          <p:nvPr>
            <p:ph type="sldNum" sz="quarter" idx="12"/>
          </p:nvPr>
        </p:nvSpPr>
        <p:spPr/>
        <p:txBody>
          <a:bodyPr/>
          <a:lstStyle/>
          <a:p>
            <a:fld id="{512A4277-7E7A-4AAF-BFC7-47646BF5CD0C}" type="slidenum">
              <a:rPr lang="de-DE" smtClean="0"/>
              <a:t>52</a:t>
            </a:fld>
            <a:endParaRPr lang="de-DE"/>
          </a:p>
        </p:txBody>
      </p:sp>
      <p:graphicFrame>
        <p:nvGraphicFramePr>
          <p:cNvPr id="4" name="Tabelle 3"/>
          <p:cNvGraphicFramePr>
            <a:graphicFrameLocks noGrp="1"/>
          </p:cNvGraphicFramePr>
          <p:nvPr>
            <p:extLst>
              <p:ext uri="{D42A27DB-BD31-4B8C-83A1-F6EECF244321}">
                <p14:modId xmlns:p14="http://schemas.microsoft.com/office/powerpoint/2010/main" val="3806062455"/>
              </p:ext>
            </p:extLst>
          </p:nvPr>
        </p:nvGraphicFramePr>
        <p:xfrm>
          <a:off x="457200" y="1925415"/>
          <a:ext cx="8229600" cy="3803904"/>
        </p:xfrm>
        <a:graphic>
          <a:graphicData uri="http://schemas.openxmlformats.org/drawingml/2006/table">
            <a:tbl>
              <a:tblPr firstRow="1" firstCol="1" bandRow="1" bandCol="1">
                <a:tableStyleId>{5C22544A-7EE6-4342-B048-85BDC9FD1C3A}</a:tableStyleId>
              </a:tblPr>
              <a:tblGrid>
                <a:gridCol w="8229600">
                  <a:extLst>
                    <a:ext uri="{9D8B030D-6E8A-4147-A177-3AD203B41FA5}">
                      <a16:colId xmlns:a16="http://schemas.microsoft.com/office/drawing/2014/main" val="2174834488"/>
                    </a:ext>
                  </a:extLst>
                </a:gridCol>
              </a:tblGrid>
              <a:tr h="0">
                <a:tc>
                  <a:txBody>
                    <a:bodyPr/>
                    <a:lstStyle/>
                    <a:p>
                      <a:pPr marL="0" algn="ctr" defTabSz="914400" rtl="0" eaLnBrk="1" latinLnBrk="0" hangingPunct="1">
                        <a:lnSpc>
                          <a:spcPct val="115000"/>
                        </a:lnSpc>
                        <a:spcAft>
                          <a:spcPts val="0"/>
                        </a:spcAft>
                        <a:tabLst>
                          <a:tab pos="228600" algn="l"/>
                        </a:tabLst>
                      </a:pPr>
                      <a:r>
                        <a:rPr lang="de-DE" sz="2400" b="1" kern="1200" dirty="0">
                          <a:solidFill>
                            <a:schemeClr val="tx1"/>
                          </a:solidFill>
                          <a:effectLst/>
                          <a:latin typeface="+mn-lt"/>
                          <a:ea typeface="+mn-ea"/>
                          <a:cs typeface="+mn-cs"/>
                        </a:rPr>
                        <a:t>Hinweise, Vereinbarungen und Absprachen</a:t>
                      </a: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865210"/>
                  </a:ext>
                </a:extLst>
              </a:tr>
              <a:tr h="0">
                <a:tc>
                  <a:txBody>
                    <a:bodyPr/>
                    <a:lstStyle/>
                    <a:p>
                      <a:pPr marL="180340" indent="-180340" algn="l">
                        <a:lnSpc>
                          <a:spcPct val="115000"/>
                        </a:lnSpc>
                        <a:spcAft>
                          <a:spcPts val="0"/>
                        </a:spcAft>
                      </a:pPr>
                      <a:r>
                        <a:rPr lang="en-GB" sz="2000" b="1"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Wortschatz</a:t>
                      </a:r>
                      <a:r>
                        <a:rPr lang="en-GB" sz="2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lang="en-GB"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GB" sz="2000" b="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colours, animals, pets, sports, hobbies, things in the house, school things, adjectives</a:t>
                      </a:r>
                      <a:endParaRPr lang="de-DE" sz="28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180340" indent="-180340" algn="l">
                        <a:lnSpc>
                          <a:spcPct val="115000"/>
                        </a:lnSpc>
                        <a:spcAft>
                          <a:spcPts val="0"/>
                        </a:spcAft>
                      </a:pPr>
                      <a:r>
                        <a:rPr lang="de-DE" sz="2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Anknüpfen an bereits erworbene Kompetenzen:</a:t>
                      </a:r>
                      <a:endParaRPr lang="de-DE" sz="2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180340" indent="-180340" algn="l">
                        <a:lnSpc>
                          <a:spcPct val="115000"/>
                        </a:lnSpc>
                        <a:spcAft>
                          <a:spcPts val="0"/>
                        </a:spcAft>
                      </a:pPr>
                      <a:r>
                        <a:rPr lang="de-DE"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Grußformeln nutzen, sich vorstellen und der</a:t>
                      </a:r>
                      <a:r>
                        <a:rPr lang="de-DE" sz="2000" b="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Gesprächspartnerin/dem</a:t>
                      </a:r>
                      <a:r>
                        <a:rPr lang="de-DE"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Gesprächspartner Fragen zu ihrer/seiner Person stellen  </a:t>
                      </a:r>
                      <a:endParaRPr lang="de-DE" sz="28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180340" indent="-180340" algn="l">
                        <a:lnSpc>
                          <a:spcPct val="115000"/>
                        </a:lnSpc>
                        <a:spcAft>
                          <a:spcPts val="0"/>
                        </a:spcAft>
                      </a:pPr>
                      <a:r>
                        <a:rPr lang="de-DE" sz="2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Mögliche Umsetzung:</a:t>
                      </a:r>
                      <a:r>
                        <a:rPr lang="de-DE"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de-DE"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Rollenspiel: erstes </a:t>
                      </a:r>
                      <a:r>
                        <a:rPr lang="de-DE" sz="2000" b="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Kennenlerngespräch</a:t>
                      </a:r>
                      <a:r>
                        <a:rPr lang="de-DE"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Erstellen eines Kurzvortrages und eines Posters über das Haus- oder Lieblingstier, den Lieblingsgegenstand oder sich selbst</a:t>
                      </a:r>
                      <a:endParaRPr lang="de-DE" sz="28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r>
                        <a:rPr lang="de-DE" sz="2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Leistungsüberprüfung: </a:t>
                      </a:r>
                      <a:r>
                        <a:rPr lang="de-DE"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mündliche Kommunikationsprüfung</a:t>
                      </a:r>
                      <a:endParaRPr lang="de-DE" sz="2000" b="0" kern="1200" dirty="0">
                        <a:solidFill>
                          <a:schemeClr val="tx1"/>
                        </a:solidFill>
                        <a:effectLst/>
                        <a:latin typeface="+mn-lt"/>
                        <a:ea typeface="+mn-ea"/>
                        <a:cs typeface="+mn-cs"/>
                      </a:endParaRP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3139398"/>
                  </a:ext>
                </a:extLst>
              </a:tr>
            </a:tbl>
          </a:graphicData>
        </a:graphic>
      </p:graphicFrame>
      <p:sp>
        <p:nvSpPr>
          <p:cNvPr id="9"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10"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9593485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Konkretisierungen von Unterrichtsvorhaben</a:t>
            </a:r>
          </a:p>
        </p:txBody>
      </p:sp>
      <p:sp>
        <p:nvSpPr>
          <p:cNvPr id="3" name="Inhaltsplatzhalter 2"/>
          <p:cNvSpPr>
            <a:spLocks noGrp="1"/>
          </p:cNvSpPr>
          <p:nvPr>
            <p:ph idx="1"/>
          </p:nvPr>
        </p:nvSpPr>
        <p:spPr>
          <a:xfrm>
            <a:off x="457200" y="1700808"/>
            <a:ext cx="8229600" cy="4205064"/>
          </a:xfrm>
        </p:spPr>
        <p:txBody>
          <a:bodyPr/>
          <a:lstStyle/>
          <a:p>
            <a:r>
              <a:rPr lang="de-DE" sz="2400" dirty="0"/>
              <a:t>Hier fehlt noch ein Beispiel mit dem neuen Template und entsprechender </a:t>
            </a:r>
            <a:r>
              <a:rPr lang="de-DE" sz="2400" dirty="0" err="1"/>
              <a:t>erläuterung</a:t>
            </a:r>
            <a:r>
              <a:rPr lang="de-DE" sz="2400" dirty="0"/>
              <a:t>.</a:t>
            </a:r>
            <a:endParaRPr lang="de-DE" sz="2000" dirty="0"/>
          </a:p>
          <a:p>
            <a:pPr marL="0" indent="0">
              <a:buNone/>
            </a:pP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53</a:t>
            </a:fld>
            <a:endParaRPr lang="de-DE"/>
          </a:p>
        </p:txBody>
      </p:sp>
      <p:sp>
        <p:nvSpPr>
          <p:cNvPr id="8" name="Inhaltsplatzhalter 2"/>
          <p:cNvSpPr txBox="1">
            <a:spLocks noChangeArrowheads="1"/>
            <a:extLst>
              <a:ext uri="smNativeData">
                <pr:smNativeData xmlns="" xmlns:pr="smNativeData" val="SMDATA_12_TiFzXhMAAAAlAAAAZAAAAA0AAAAAkAAAAEgAAACQAAAASAAAAAAAAAAAAAAAAAAAAAEAAABQAAAAAAAAAAAA4D8AAAAAAADgPwAAAAAAAOA/AAAAAAAA4D8AAAAAAADgPwAAAAAAAOA/AAAAAAAA4D8AAAAAAADgPwAAAAAAAOA/AAAAAAAA4D8CAAAAjAAAAAEAAAAAAAAA////C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B////AQAAAAAAAAAAAAAAAAAAAAAAAAAAAAAAAAAAAAAAAAAAAAAAAn9/fwDu7OEDzMzMAMDA/wB/f38AAAAAAAAAAAAAAAAAAAAAAAAAAAAhAAAAGAAAABQAAADQAgAAdgoAAHA1AABVJAAAEAAAAA=="/>
              </a:ext>
            </a:extLst>
          </p:cNvSpPr>
          <p:nvPr/>
        </p:nvSpPr>
        <p:spPr>
          <a:xfrm>
            <a:off x="457200" y="1700530"/>
            <a:ext cx="8229600" cy="4205605"/>
          </a:xfrm>
          <a:prstGeom prst="rect">
            <a:avLst/>
          </a:prstGeom>
          <a:solidFill>
            <a:schemeClr val="bg1"/>
          </a:solidFill>
          <a:ln w="12700" cap="flat" cmpd="sng" algn="ctr">
            <a:noFill/>
            <a:prstDash val="solid"/>
            <a:headEnd type="none" w="med" len="med"/>
            <a:tailEnd type="none" w="med" len="med"/>
          </a:ln>
          <a:effectLst/>
        </p:spPr>
        <p:txBody>
          <a:bodyPr vert="horz" wrap="square" lIns="91440" tIns="45720" rIns="91440" bIns="45720" numCol="1" rtlCol="0" anchor="t">
            <a:prstTxWarp prst="textNoShape">
              <a:avLst/>
            </a:prstTxWarp>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 typeface="Arial" pitchFamily="2" charset="0"/>
              <a:buChar char="•"/>
              <a:defRPr lang="de-DE" sz="2800" b="0" i="0" u="none" strike="noStrike" kern="1" spc="0" baseline="0">
                <a:solidFill>
                  <a:schemeClr val="tx1"/>
                </a:solidFill>
                <a:latin typeface="Calibri" pitchFamily="2" charset="0"/>
                <a:ea typeface="Calibri" pitchFamily="2" charset="0"/>
                <a:cs typeface="Calibri" pitchFamily="2" charset="0"/>
              </a:defRPr>
            </a:pPr>
            <a:r>
              <a:rPr lang="de-DE" kern="1" dirty="0">
                <a:latin typeface="Calibri" pitchFamily="2" charset="0"/>
                <a:ea typeface="Calibri" pitchFamily="2" charset="0"/>
                <a:cs typeface="Calibri" pitchFamily="2" charset="0"/>
              </a:rPr>
              <a:t>nicht Teil des schulinternen Lehrplans</a:t>
            </a:r>
          </a:p>
          <a:p>
            <a:pPr>
              <a:spcBef>
                <a:spcPts val="0"/>
              </a:spcBef>
              <a:buFont typeface="Arial" pitchFamily="2" charset="0"/>
              <a:buChar char="•"/>
              <a:defRPr lang="de-DE" sz="2800" b="0" i="0" u="none" strike="noStrike" kern="1" spc="0" baseline="0">
                <a:solidFill>
                  <a:schemeClr val="tx1"/>
                </a:solidFill>
                <a:latin typeface="Calibri" pitchFamily="2" charset="0"/>
                <a:ea typeface="Calibri" pitchFamily="2" charset="0"/>
                <a:cs typeface="Calibri" pitchFamily="2" charset="0"/>
              </a:defRPr>
            </a:pPr>
            <a:r>
              <a:rPr lang="de-DE" kern="1" dirty="0">
                <a:latin typeface="Calibri" pitchFamily="2" charset="0"/>
                <a:ea typeface="Calibri" pitchFamily="2" charset="0"/>
                <a:cs typeface="Calibri" pitchFamily="2" charset="0"/>
              </a:rPr>
              <a:t>optionale aber empfohlene Erstellung zur effektiven </a:t>
            </a:r>
            <a:r>
              <a:rPr lang="de-DE" kern="1" dirty="0" err="1">
                <a:latin typeface="Calibri" pitchFamily="2" charset="0"/>
                <a:ea typeface="Calibri" pitchFamily="2" charset="0"/>
                <a:cs typeface="Calibri" pitchFamily="2" charset="0"/>
              </a:rPr>
              <a:t>Fachschaftsarbeit</a:t>
            </a:r>
            <a:endParaRPr lang="de-DE" strike="sngStrike" kern="1" dirty="0">
              <a:latin typeface="Calibri" pitchFamily="2" charset="0"/>
              <a:ea typeface="Calibri" pitchFamily="2" charset="0"/>
              <a:cs typeface="Calibri" pitchFamily="2" charset="0"/>
            </a:endParaRPr>
          </a:p>
          <a:p>
            <a:pPr>
              <a:spcBef>
                <a:spcPts val="0"/>
              </a:spcBef>
              <a:buFont typeface="Arial" pitchFamily="2" charset="0"/>
              <a:buChar char="•"/>
              <a:defRPr lang="de-DE" sz="2800" b="0" i="0" u="none" strike="noStrike" kern="1" spc="0" baseline="0">
                <a:solidFill>
                  <a:schemeClr val="tx1"/>
                </a:solidFill>
                <a:latin typeface="Calibri" pitchFamily="2" charset="0"/>
                <a:ea typeface="Calibri" pitchFamily="2" charset="0"/>
                <a:cs typeface="Calibri" pitchFamily="2" charset="0"/>
              </a:defRPr>
            </a:pPr>
            <a:r>
              <a:rPr lang="de-DE" kern="1" dirty="0">
                <a:latin typeface="Calibri" pitchFamily="2" charset="0"/>
                <a:ea typeface="Calibri" pitchFamily="2" charset="0"/>
                <a:cs typeface="Calibri" pitchFamily="2" charset="0"/>
              </a:rPr>
              <a:t>Beispiele im Lehrplannavigator als Anregung (Unterstützungsmaterial)</a:t>
            </a:r>
          </a:p>
        </p:txBody>
      </p:sp>
      <p:sp>
        <p:nvSpPr>
          <p:cNvPr id="9"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10"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24698883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endParaRPr lang="de-DE" sz="3200" dirty="0"/>
          </a:p>
          <a:p>
            <a:endParaRPr lang="de-DE" sz="3200" dirty="0"/>
          </a:p>
          <a:p>
            <a:endParaRPr lang="de-DE" sz="3200" dirty="0"/>
          </a:p>
          <a:p>
            <a:pPr marL="0" indent="0" algn="ctr">
              <a:buNone/>
            </a:pPr>
            <a:r>
              <a:rPr lang="de-DE" sz="3200" dirty="0"/>
              <a:t> </a:t>
            </a:r>
            <a:r>
              <a:rPr lang="de-DE" sz="3600" dirty="0"/>
              <a:t>Herzlichen Dank für Ihre Aufmerksamkeit!</a:t>
            </a:r>
          </a:p>
        </p:txBody>
      </p:sp>
      <p:sp>
        <p:nvSpPr>
          <p:cNvPr id="5" name="Foliennummernplatzhalter 4"/>
          <p:cNvSpPr>
            <a:spLocks noGrp="1"/>
          </p:cNvSpPr>
          <p:nvPr>
            <p:ph type="sldNum" sz="quarter" idx="12"/>
          </p:nvPr>
        </p:nvSpPr>
        <p:spPr/>
        <p:txBody>
          <a:bodyPr/>
          <a:lstStyle/>
          <a:p>
            <a:fld id="{512A4277-7E7A-4AAF-BFC7-47646BF5CD0C}" type="slidenum">
              <a:rPr lang="de-DE" smtClean="0"/>
              <a:t>54</a:t>
            </a:fld>
            <a:endParaRPr lang="de-DE"/>
          </a:p>
        </p:txBody>
      </p:sp>
    </p:spTree>
    <p:extLst>
      <p:ext uri="{BB962C8B-B14F-4D97-AF65-F5344CB8AC3E}">
        <p14:creationId xmlns:p14="http://schemas.microsoft.com/office/powerpoint/2010/main" val="342635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Akzentsetzungen der neuen Kernlehrpläne</a:t>
            </a:r>
          </a:p>
        </p:txBody>
      </p:sp>
      <p:sp>
        <p:nvSpPr>
          <p:cNvPr id="3" name="Inhaltsplatzhalter 2"/>
          <p:cNvSpPr>
            <a:spLocks noGrp="1"/>
          </p:cNvSpPr>
          <p:nvPr>
            <p:ph idx="1"/>
          </p:nvPr>
        </p:nvSpPr>
        <p:spPr>
          <a:xfrm>
            <a:off x="457200" y="1700808"/>
            <a:ext cx="8229600" cy="4205064"/>
          </a:xfrm>
        </p:spPr>
        <p:txBody>
          <a:bodyPr>
            <a:normAutofit/>
          </a:bodyPr>
          <a:lstStyle/>
          <a:p>
            <a:r>
              <a:rPr lang="de-DE" dirty="0"/>
              <a:t>Ausschärfung der Fachlichkeit</a:t>
            </a:r>
          </a:p>
          <a:p>
            <a:pPr lvl="1"/>
            <a:r>
              <a:rPr lang="de-DE" dirty="0"/>
              <a:t>Präzisere Festlegung fachlicher </a:t>
            </a:r>
            <a:r>
              <a:rPr lang="de-DE" dirty="0" err="1"/>
              <a:t>Obligatorik</a:t>
            </a:r>
            <a:endParaRPr lang="de-DE" dirty="0"/>
          </a:p>
          <a:p>
            <a:r>
              <a:rPr lang="de-DE"/>
              <a:t>Bezug </a:t>
            </a:r>
            <a:r>
              <a:rPr lang="de-DE" dirty="0"/>
              <a:t>auf fachübergreifende Zielsetzungen</a:t>
            </a:r>
          </a:p>
          <a:p>
            <a:pPr lvl="1"/>
            <a:r>
              <a:rPr lang="de-DE" dirty="0"/>
              <a:t>Bildung in der digitalen Welt und Medienbildung</a:t>
            </a:r>
          </a:p>
          <a:p>
            <a:pPr lvl="1"/>
            <a:r>
              <a:rPr lang="de-DE" dirty="0"/>
              <a:t>Verbraucherbildung</a:t>
            </a:r>
          </a:p>
          <a:p>
            <a:pPr lvl="1"/>
            <a:r>
              <a:rPr lang="de-DE" dirty="0"/>
              <a:t>Berufsorientierung</a:t>
            </a:r>
          </a:p>
        </p:txBody>
      </p:sp>
      <p:sp>
        <p:nvSpPr>
          <p:cNvPr id="6" name="Foliennummernplatzhalter 5"/>
          <p:cNvSpPr>
            <a:spLocks noGrp="1"/>
          </p:cNvSpPr>
          <p:nvPr>
            <p:ph type="sldNum" sz="quarter" idx="12"/>
          </p:nvPr>
        </p:nvSpPr>
        <p:spPr/>
        <p:txBody>
          <a:bodyPr/>
          <a:lstStyle/>
          <a:p>
            <a:fld id="{512A4277-7E7A-4AAF-BFC7-47646BF5CD0C}" type="slidenum">
              <a:rPr lang="de-DE" smtClean="0"/>
              <a:t>6</a:t>
            </a:fld>
            <a:endParaRPr lang="de-DE"/>
          </a:p>
        </p:txBody>
      </p:sp>
      <p:sp>
        <p:nvSpPr>
          <p:cNvPr id="8"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332829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Gliederung</a:t>
            </a:r>
          </a:p>
        </p:txBody>
      </p:sp>
      <p:sp>
        <p:nvSpPr>
          <p:cNvPr id="3" name="Inhaltsplatzhalter 2"/>
          <p:cNvSpPr>
            <a:spLocks noGrp="1"/>
          </p:cNvSpPr>
          <p:nvPr>
            <p:ph idx="1"/>
          </p:nvPr>
        </p:nvSpPr>
        <p:spPr>
          <a:xfrm>
            <a:off x="457200" y="1700808"/>
            <a:ext cx="8229600" cy="4205064"/>
          </a:xfrm>
        </p:spPr>
        <p:txBody>
          <a:bodyPr/>
          <a:lstStyle/>
          <a:p>
            <a:pPr marL="514350" indent="-514350">
              <a:buFont typeface="+mj-lt"/>
              <a:buAutoNum type="arabicPeriod"/>
            </a:pPr>
            <a:r>
              <a:rPr lang="de-DE" dirty="0">
                <a:solidFill>
                  <a:schemeClr val="bg1">
                    <a:lumMod val="75000"/>
                  </a:schemeClr>
                </a:solidFill>
              </a:rPr>
              <a:t>Merkmale der neuen Kernlehrpläne</a:t>
            </a:r>
          </a:p>
          <a:p>
            <a:pPr marL="514350" indent="-514350">
              <a:buFont typeface="+mj-lt"/>
              <a:buAutoNum type="arabicPeriod"/>
            </a:pPr>
            <a:r>
              <a:rPr lang="de-DE" dirty="0"/>
              <a:t>Übergreifende Aufgaben und Ziele</a:t>
            </a:r>
          </a:p>
          <a:p>
            <a:pPr marL="514350" indent="-514350">
              <a:buFont typeface="+mj-lt"/>
              <a:buAutoNum type="arabicPeriod"/>
            </a:pPr>
            <a:r>
              <a:rPr lang="de-DE" dirty="0">
                <a:solidFill>
                  <a:schemeClr val="bg1">
                    <a:lumMod val="75000"/>
                  </a:schemeClr>
                </a:solidFill>
              </a:rPr>
              <a:t>Der Kernlehrplan Englisch im Detail</a:t>
            </a:r>
          </a:p>
          <a:p>
            <a:pPr marL="514350" indent="-514350">
              <a:buFont typeface="+mj-lt"/>
              <a:buAutoNum type="arabicPeriod"/>
            </a:pPr>
            <a:r>
              <a:rPr lang="de-DE" dirty="0">
                <a:solidFill>
                  <a:schemeClr val="bg1">
                    <a:lumMod val="75000"/>
                  </a:schemeClr>
                </a:solidFill>
              </a:rPr>
              <a:t>Schulinterne Lehrpläne</a:t>
            </a:r>
          </a:p>
          <a:p>
            <a:pPr marL="514350" indent="-514350">
              <a:buFont typeface="+mj-lt"/>
              <a:buAutoNum type="arabicPeriod"/>
            </a:pPr>
            <a:r>
              <a:rPr lang="de-DE" dirty="0">
                <a:solidFill>
                  <a:schemeClr val="bg1">
                    <a:lumMod val="75000"/>
                  </a:schemeClr>
                </a:solidFill>
              </a:rPr>
              <a:t>Fachliche Unterstützungsmaterialien</a:t>
            </a:r>
          </a:p>
          <a:p>
            <a:pPr marL="0" indent="0">
              <a:buNone/>
            </a:pP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7</a:t>
            </a:fld>
            <a:endParaRPr lang="de-DE"/>
          </a:p>
        </p:txBody>
      </p:sp>
    </p:spTree>
    <p:extLst>
      <p:ext uri="{BB962C8B-B14F-4D97-AF65-F5344CB8AC3E}">
        <p14:creationId xmlns:p14="http://schemas.microsoft.com/office/powerpoint/2010/main" val="2964466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Fokussierte Querschnittsaufgaben </a:t>
            </a:r>
          </a:p>
        </p:txBody>
      </p:sp>
      <p:sp>
        <p:nvSpPr>
          <p:cNvPr id="3" name="Inhaltsplatzhalter 2"/>
          <p:cNvSpPr>
            <a:spLocks noGrp="1"/>
          </p:cNvSpPr>
          <p:nvPr>
            <p:ph idx="1"/>
          </p:nvPr>
        </p:nvSpPr>
        <p:spPr>
          <a:xfrm>
            <a:off x="457200" y="1700808"/>
            <a:ext cx="8229600" cy="4205064"/>
          </a:xfrm>
        </p:spPr>
        <p:txBody>
          <a:bodyPr>
            <a:normAutofit fontScale="92500"/>
          </a:bodyPr>
          <a:lstStyle/>
          <a:p>
            <a:pPr>
              <a:spcBef>
                <a:spcPts val="1200"/>
              </a:spcBef>
            </a:pPr>
            <a:r>
              <a:rPr lang="de-DE" dirty="0"/>
              <a:t>Bildung in der digitalen Welt</a:t>
            </a:r>
          </a:p>
          <a:p>
            <a:pPr>
              <a:spcBef>
                <a:spcPts val="1200"/>
              </a:spcBef>
            </a:pPr>
            <a:r>
              <a:rPr lang="de-DE" dirty="0"/>
              <a:t>Verbraucherbildung </a:t>
            </a:r>
          </a:p>
          <a:p>
            <a:pPr>
              <a:spcBef>
                <a:spcPts val="1200"/>
              </a:spcBef>
            </a:pPr>
            <a:r>
              <a:rPr lang="de-DE" dirty="0"/>
              <a:t>Berufliche Orientierung </a:t>
            </a:r>
            <a:br>
              <a:rPr lang="de-DE" dirty="0"/>
            </a:br>
            <a:endParaRPr lang="de-DE" dirty="0"/>
          </a:p>
          <a:p>
            <a:pPr marL="0" indent="0">
              <a:buNone/>
            </a:pPr>
            <a:r>
              <a:rPr lang="de-DE" b="1" dirty="0"/>
              <a:t>Einbindung in die Kernlehrpläne</a:t>
            </a:r>
          </a:p>
          <a:p>
            <a:pPr>
              <a:spcBef>
                <a:spcPts val="1200"/>
              </a:spcBef>
            </a:pPr>
            <a:r>
              <a:rPr lang="de-DE" dirty="0"/>
              <a:t>Fachspezifische Anbindung und Konkretisierung</a:t>
            </a:r>
          </a:p>
          <a:p>
            <a:pPr>
              <a:spcBef>
                <a:spcPts val="1200"/>
              </a:spcBef>
            </a:pPr>
            <a:r>
              <a:rPr lang="de-DE" dirty="0"/>
              <a:t>Erreichen der Vorgaben arbeitsteilig im Zusammenspiel aller Fächer und im Verlauf des gesamten Bildungsgangs </a:t>
            </a:r>
          </a:p>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8</a:t>
            </a:fld>
            <a:endParaRPr lang="de-DE"/>
          </a:p>
        </p:txBody>
      </p:sp>
      <p:sp>
        <p:nvSpPr>
          <p:cNvPr id="8"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3400500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Medienkompetenzrahmen NRW</a:t>
            </a:r>
            <a:endParaRPr lang="de-DE" sz="1800" dirty="0"/>
          </a:p>
        </p:txBody>
      </p:sp>
      <p:pic>
        <p:nvPicPr>
          <p:cNvPr id="4" name="Inhaltsplatzhalter 3"/>
          <p:cNvPicPr>
            <a:picLocks noGrp="1" noChangeAspect="1"/>
          </p:cNvPicPr>
          <p:nvPr>
            <p:ph idx="1"/>
          </p:nvPr>
        </p:nvPicPr>
        <p:blipFill>
          <a:blip r:embed="rId3"/>
          <a:stretch>
            <a:fillRect/>
          </a:stretch>
        </p:blipFill>
        <p:spPr>
          <a:xfrm>
            <a:off x="426298" y="1711142"/>
            <a:ext cx="5411083" cy="4205287"/>
          </a:xfrm>
          <a:prstGeom prst="rect">
            <a:avLst/>
          </a:prstGeom>
        </p:spPr>
      </p:pic>
      <p:sp>
        <p:nvSpPr>
          <p:cNvPr id="6" name="Foliennummernplatzhalter 5"/>
          <p:cNvSpPr>
            <a:spLocks noGrp="1"/>
          </p:cNvSpPr>
          <p:nvPr>
            <p:ph type="sldNum" sz="quarter" idx="12"/>
          </p:nvPr>
        </p:nvSpPr>
        <p:spPr/>
        <p:txBody>
          <a:bodyPr/>
          <a:lstStyle/>
          <a:p>
            <a:fld id="{512A4277-7E7A-4AAF-BFC7-47646BF5CD0C}" type="slidenum">
              <a:rPr lang="de-DE" smtClean="0"/>
              <a:t>9</a:t>
            </a:fld>
            <a:endParaRPr lang="de-DE"/>
          </a:p>
        </p:txBody>
      </p:sp>
      <p:sp>
        <p:nvSpPr>
          <p:cNvPr id="23" name="Textfeld 22"/>
          <p:cNvSpPr txBox="1"/>
          <p:nvPr/>
        </p:nvSpPr>
        <p:spPr>
          <a:xfrm>
            <a:off x="6228184" y="2106545"/>
            <a:ext cx="1917961" cy="646331"/>
          </a:xfrm>
          <a:prstGeom prst="rect">
            <a:avLst/>
          </a:prstGeom>
          <a:noFill/>
        </p:spPr>
        <p:txBody>
          <a:bodyPr wrap="none" rtlCol="0">
            <a:spAutoFit/>
          </a:bodyPr>
          <a:lstStyle/>
          <a:p>
            <a:r>
              <a:rPr lang="de-DE" dirty="0"/>
              <a:t>Gebrauch digitaler</a:t>
            </a:r>
          </a:p>
          <a:p>
            <a:r>
              <a:rPr lang="de-DE" dirty="0"/>
              <a:t>Basiswerkzeuge</a:t>
            </a:r>
          </a:p>
        </p:txBody>
      </p:sp>
      <p:sp>
        <p:nvSpPr>
          <p:cNvPr id="24" name="Textfeld 23"/>
          <p:cNvSpPr txBox="1"/>
          <p:nvPr/>
        </p:nvSpPr>
        <p:spPr>
          <a:xfrm>
            <a:off x="6228184" y="4438853"/>
            <a:ext cx="1973041" cy="646331"/>
          </a:xfrm>
          <a:prstGeom prst="rect">
            <a:avLst/>
          </a:prstGeom>
          <a:noFill/>
        </p:spPr>
        <p:txBody>
          <a:bodyPr wrap="none" rtlCol="0">
            <a:spAutoFit/>
          </a:bodyPr>
          <a:lstStyle/>
          <a:p>
            <a:r>
              <a:rPr lang="de-DE" dirty="0"/>
              <a:t>Thematisierung in</a:t>
            </a:r>
          </a:p>
          <a:p>
            <a:r>
              <a:rPr lang="de-DE" dirty="0"/>
              <a:t>fachlichen Inhalten</a:t>
            </a:r>
          </a:p>
        </p:txBody>
      </p:sp>
      <p:sp>
        <p:nvSpPr>
          <p:cNvPr id="25" name="Textfeld 24"/>
          <p:cNvSpPr txBox="1"/>
          <p:nvPr/>
        </p:nvSpPr>
        <p:spPr>
          <a:xfrm>
            <a:off x="6228184" y="3104018"/>
            <a:ext cx="2289216" cy="923330"/>
          </a:xfrm>
          <a:prstGeom prst="rect">
            <a:avLst/>
          </a:prstGeom>
          <a:noFill/>
        </p:spPr>
        <p:txBody>
          <a:bodyPr wrap="none" rtlCol="0">
            <a:spAutoFit/>
          </a:bodyPr>
          <a:lstStyle/>
          <a:p>
            <a:r>
              <a:rPr lang="de-DE" dirty="0"/>
              <a:t>Entwicklung fachlicher</a:t>
            </a:r>
          </a:p>
          <a:p>
            <a:r>
              <a:rPr lang="de-DE" dirty="0"/>
              <a:t>Kompetenzen mithilfe</a:t>
            </a:r>
          </a:p>
          <a:p>
            <a:r>
              <a:rPr lang="de-DE" dirty="0"/>
              <a:t>digitaler Medien</a:t>
            </a:r>
          </a:p>
        </p:txBody>
      </p:sp>
      <p:grpSp>
        <p:nvGrpSpPr>
          <p:cNvPr id="26" name="Gruppieren 25">
            <a:extLst>
              <a:ext uri="{FF2B5EF4-FFF2-40B4-BE49-F238E27FC236}">
                <a16:creationId xmlns:a16="http://schemas.microsoft.com/office/drawing/2014/main" id="{1E4900B7-0389-2142-A503-C7E94BF0E330}"/>
              </a:ext>
            </a:extLst>
          </p:cNvPr>
          <p:cNvGrpSpPr/>
          <p:nvPr/>
        </p:nvGrpSpPr>
        <p:grpSpPr>
          <a:xfrm>
            <a:off x="6228184" y="2780928"/>
            <a:ext cx="360040" cy="369332"/>
            <a:chOff x="719572" y="3501878"/>
            <a:chExt cx="360040" cy="369332"/>
          </a:xfrm>
        </p:grpSpPr>
        <p:sp>
          <p:nvSpPr>
            <p:cNvPr id="27" name="Oval 20">
              <a:extLst>
                <a:ext uri="{FF2B5EF4-FFF2-40B4-BE49-F238E27FC236}">
                  <a16:creationId xmlns:a16="http://schemas.microsoft.com/office/drawing/2014/main" id="{2F9A1A72-34E5-E34B-B367-20BDFA369576}"/>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3A62F9D1-6043-0346-831A-84387D34B9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grpSp>
        <p:nvGrpSpPr>
          <p:cNvPr id="29" name="Gruppieren 28">
            <a:extLst>
              <a:ext uri="{FF2B5EF4-FFF2-40B4-BE49-F238E27FC236}">
                <a16:creationId xmlns:a16="http://schemas.microsoft.com/office/drawing/2014/main" id="{F002D604-5919-CB44-9E40-4E6144FBAAFB}"/>
              </a:ext>
            </a:extLst>
          </p:cNvPr>
          <p:cNvGrpSpPr/>
          <p:nvPr/>
        </p:nvGrpSpPr>
        <p:grpSpPr>
          <a:xfrm>
            <a:off x="6228184" y="4050652"/>
            <a:ext cx="360040" cy="369332"/>
            <a:chOff x="719572" y="3501878"/>
            <a:chExt cx="360040" cy="369332"/>
          </a:xfrm>
        </p:grpSpPr>
        <p:sp>
          <p:nvSpPr>
            <p:cNvPr id="30"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32" name="Gruppieren 31">
            <a:extLst>
              <a:ext uri="{FF2B5EF4-FFF2-40B4-BE49-F238E27FC236}">
                <a16:creationId xmlns:a16="http://schemas.microsoft.com/office/drawing/2014/main" id="{B8BFBAE7-DB75-DE4B-A11A-271D67C34016}"/>
              </a:ext>
            </a:extLst>
          </p:cNvPr>
          <p:cNvGrpSpPr/>
          <p:nvPr/>
        </p:nvGrpSpPr>
        <p:grpSpPr>
          <a:xfrm>
            <a:off x="6228184" y="1700808"/>
            <a:ext cx="360040" cy="369332"/>
            <a:chOff x="719572" y="3501878"/>
            <a:chExt cx="360040" cy="369332"/>
          </a:xfrm>
        </p:grpSpPr>
        <p:sp>
          <p:nvSpPr>
            <p:cNvPr id="33" name="Oval 26">
              <a:extLst>
                <a:ext uri="{FF2B5EF4-FFF2-40B4-BE49-F238E27FC236}">
                  <a16:creationId xmlns:a16="http://schemas.microsoft.com/office/drawing/2014/main" id="{21A52B08-CCAB-F647-AFF2-D68378C0118A}"/>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1ED25FB5-EAF7-5444-9742-C5EA10C3C6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sp>
        <p:nvSpPr>
          <p:cNvPr id="35" name="Textfeld 34"/>
          <p:cNvSpPr txBox="1"/>
          <p:nvPr/>
        </p:nvSpPr>
        <p:spPr>
          <a:xfrm>
            <a:off x="6228184" y="5445224"/>
            <a:ext cx="1531188" cy="646331"/>
          </a:xfrm>
          <a:prstGeom prst="rect">
            <a:avLst/>
          </a:prstGeom>
          <a:noFill/>
        </p:spPr>
        <p:txBody>
          <a:bodyPr wrap="none" rtlCol="0">
            <a:spAutoFit/>
          </a:bodyPr>
          <a:lstStyle/>
          <a:p>
            <a:r>
              <a:rPr lang="de-DE" dirty="0"/>
              <a:t>Informatische</a:t>
            </a:r>
          </a:p>
          <a:p>
            <a:r>
              <a:rPr lang="de-DE" dirty="0"/>
              <a:t>Grundbildung </a:t>
            </a:r>
          </a:p>
        </p:txBody>
      </p:sp>
      <p:grpSp>
        <p:nvGrpSpPr>
          <p:cNvPr id="36" name="Gruppieren 35">
            <a:extLst>
              <a:ext uri="{FF2B5EF4-FFF2-40B4-BE49-F238E27FC236}">
                <a16:creationId xmlns:a16="http://schemas.microsoft.com/office/drawing/2014/main" id="{F002D604-5919-CB44-9E40-4E6144FBAAFB}"/>
              </a:ext>
            </a:extLst>
          </p:cNvPr>
          <p:cNvGrpSpPr/>
          <p:nvPr/>
        </p:nvGrpSpPr>
        <p:grpSpPr>
          <a:xfrm>
            <a:off x="6228184" y="5085184"/>
            <a:ext cx="360040" cy="369332"/>
            <a:chOff x="719572" y="3501878"/>
            <a:chExt cx="360040" cy="369332"/>
          </a:xfrm>
        </p:grpSpPr>
        <p:sp>
          <p:nvSpPr>
            <p:cNvPr id="37"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
        <p:nvSpPr>
          <p:cNvPr id="39" name="Rechteck 38"/>
          <p:cNvSpPr/>
          <p:nvPr/>
        </p:nvSpPr>
        <p:spPr>
          <a:xfrm>
            <a:off x="467544" y="4725144"/>
            <a:ext cx="5328592" cy="8640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39"/>
          <p:cNvSpPr/>
          <p:nvPr/>
        </p:nvSpPr>
        <p:spPr>
          <a:xfrm>
            <a:off x="467544" y="2593479"/>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p:cNvSpPr/>
          <p:nvPr/>
        </p:nvSpPr>
        <p:spPr>
          <a:xfrm>
            <a:off x="1403648" y="2593479"/>
            <a:ext cx="3456384"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2" name="Gruppieren 41">
            <a:extLst>
              <a:ext uri="{FF2B5EF4-FFF2-40B4-BE49-F238E27FC236}">
                <a16:creationId xmlns:a16="http://schemas.microsoft.com/office/drawing/2014/main" id="{53BE227B-2982-E848-9B0D-5F249B84F54C}"/>
              </a:ext>
            </a:extLst>
          </p:cNvPr>
          <p:cNvGrpSpPr/>
          <p:nvPr/>
        </p:nvGrpSpPr>
        <p:grpSpPr>
          <a:xfrm>
            <a:off x="719572" y="3501878"/>
            <a:ext cx="360040" cy="369332"/>
            <a:chOff x="719572" y="3501878"/>
            <a:chExt cx="360040" cy="369332"/>
          </a:xfrm>
        </p:grpSpPr>
        <p:sp>
          <p:nvSpPr>
            <p:cNvPr id="43"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Textfeld 43">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45" name="Gruppieren 44">
            <a:extLst>
              <a:ext uri="{FF2B5EF4-FFF2-40B4-BE49-F238E27FC236}">
                <a16:creationId xmlns:a16="http://schemas.microsoft.com/office/drawing/2014/main" id="{4C2DABBD-0F48-9243-B2CB-41F2B25A463F}"/>
              </a:ext>
            </a:extLst>
          </p:cNvPr>
          <p:cNvGrpSpPr/>
          <p:nvPr/>
        </p:nvGrpSpPr>
        <p:grpSpPr>
          <a:xfrm>
            <a:off x="2987824" y="5007659"/>
            <a:ext cx="360040" cy="369332"/>
            <a:chOff x="719572" y="3501878"/>
            <a:chExt cx="360040" cy="369332"/>
          </a:xfrm>
        </p:grpSpPr>
        <p:sp>
          <p:nvSpPr>
            <p:cNvPr id="46" name="Oval 29">
              <a:extLst>
                <a:ext uri="{FF2B5EF4-FFF2-40B4-BE49-F238E27FC236}">
                  <a16:creationId xmlns:a16="http://schemas.microsoft.com/office/drawing/2014/main" id="{1038C4E1-09A6-A74C-BF7A-59BEDFDCF5C4}"/>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feld 46">
              <a:extLst>
                <a:ext uri="{FF2B5EF4-FFF2-40B4-BE49-F238E27FC236}">
                  <a16:creationId xmlns:a16="http://schemas.microsoft.com/office/drawing/2014/main" id="{A55B6619-9A41-4545-BA0F-37EDA0368B0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48" name="Gruppieren 47">
            <a:extLst>
              <a:ext uri="{FF2B5EF4-FFF2-40B4-BE49-F238E27FC236}">
                <a16:creationId xmlns:a16="http://schemas.microsoft.com/office/drawing/2014/main" id="{E27A8DA5-546F-254D-908C-13FD88A687E2}"/>
              </a:ext>
            </a:extLst>
          </p:cNvPr>
          <p:cNvGrpSpPr/>
          <p:nvPr/>
        </p:nvGrpSpPr>
        <p:grpSpPr>
          <a:xfrm>
            <a:off x="2987824" y="3492586"/>
            <a:ext cx="360040" cy="369332"/>
            <a:chOff x="719572" y="3501878"/>
            <a:chExt cx="360040" cy="369332"/>
          </a:xfrm>
        </p:grpSpPr>
        <p:sp>
          <p:nvSpPr>
            <p:cNvPr id="49" name="Oval 32">
              <a:extLst>
                <a:ext uri="{FF2B5EF4-FFF2-40B4-BE49-F238E27FC236}">
                  <a16:creationId xmlns:a16="http://schemas.microsoft.com/office/drawing/2014/main" id="{F587E511-5D56-0C42-8AB2-0FBB75ADE2B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extfeld 49">
              <a:extLst>
                <a:ext uri="{FF2B5EF4-FFF2-40B4-BE49-F238E27FC236}">
                  <a16:creationId xmlns:a16="http://schemas.microsoft.com/office/drawing/2014/main" id="{A7DEE4C2-3855-C449-9906-CE830B89C656}"/>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sp>
        <p:nvSpPr>
          <p:cNvPr id="51" name="Rechteck 50"/>
          <p:cNvSpPr/>
          <p:nvPr/>
        </p:nvSpPr>
        <p:spPr>
          <a:xfrm>
            <a:off x="4932040" y="2590304"/>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2" name="Gruppieren 51">
            <a:extLst>
              <a:ext uri="{FF2B5EF4-FFF2-40B4-BE49-F238E27FC236}">
                <a16:creationId xmlns:a16="http://schemas.microsoft.com/office/drawing/2014/main" id="{53BE227B-2982-E848-9B0D-5F249B84F54C}"/>
              </a:ext>
            </a:extLst>
          </p:cNvPr>
          <p:cNvGrpSpPr/>
          <p:nvPr/>
        </p:nvGrpSpPr>
        <p:grpSpPr>
          <a:xfrm>
            <a:off x="5184068" y="3498703"/>
            <a:ext cx="360040" cy="369332"/>
            <a:chOff x="719572" y="3501878"/>
            <a:chExt cx="360040" cy="369332"/>
          </a:xfrm>
        </p:grpSpPr>
        <p:sp>
          <p:nvSpPr>
            <p:cNvPr id="53"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Textfeld 53">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
        <p:nvSpPr>
          <p:cNvPr id="55" name="Fußzeilenplatzhalter 6"/>
          <p:cNvSpPr>
            <a:spLocks noGrp="1"/>
          </p:cNvSpPr>
          <p:nvPr>
            <p:ph type="ftr" sz="quarter" idx="11"/>
          </p:nvPr>
        </p:nvSpPr>
        <p:spPr>
          <a:xfrm>
            <a:off x="539552" y="6228568"/>
            <a:ext cx="2880320" cy="620688"/>
          </a:xfrm>
        </p:spPr>
        <p:txBody>
          <a:bodyPr vert="horz" lIns="91440" tIns="45720" rIns="91440" bIns="45720" rtlCol="0" anchor="ctr"/>
          <a:lstStyle/>
          <a:p>
            <a:pPr algn="l"/>
            <a:r>
              <a:rPr lang="de-DE" dirty="0"/>
              <a:t>Implementation der Kernlehrpläne für Fremdsprachen an Haupt-, Real-, Gesamt- und Sekundarschulen </a:t>
            </a:r>
          </a:p>
        </p:txBody>
      </p:sp>
      <p:sp>
        <p:nvSpPr>
          <p:cNvPr id="56"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3900231838"/>
      </p:ext>
    </p:extLst>
  </p:cSld>
  <p:clrMapOvr>
    <a:masterClrMapping/>
  </p:clrMapOvr>
</p:sld>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3479</Words>
  <PresentationFormat>Bildschirmpräsentation (4:3)</PresentationFormat>
  <Paragraphs>701</Paragraphs>
  <Slides>54</Slides>
  <Notes>52</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54</vt:i4>
      </vt:variant>
    </vt:vector>
  </HeadingPairs>
  <TitlesOfParts>
    <vt:vector size="63" baseType="lpstr">
      <vt:lpstr>Arial</vt:lpstr>
      <vt:lpstr>Calibri</vt:lpstr>
      <vt:lpstr>Corbel</vt:lpstr>
      <vt:lpstr>Symbol</vt:lpstr>
      <vt:lpstr>Times New Roman</vt:lpstr>
      <vt:lpstr>Times New Roman Baltic</vt:lpstr>
      <vt:lpstr>Wingdings</vt:lpstr>
      <vt:lpstr>ヒラギノ角ゴ Pro W3</vt:lpstr>
      <vt:lpstr>QUA-LiS_Vorlage_weiss</vt:lpstr>
      <vt:lpstr>Neue Kernlehrpläne  für die Sekundarstufe I der Gesamtschule/Sekundarschule</vt:lpstr>
      <vt:lpstr>Gliederung</vt:lpstr>
      <vt:lpstr>Gliederung</vt:lpstr>
      <vt:lpstr>Bewährte Merkmale</vt:lpstr>
      <vt:lpstr>Grundsätze</vt:lpstr>
      <vt:lpstr>Akzentsetzungen der neuen Kernlehrpläne</vt:lpstr>
      <vt:lpstr>Gliederung</vt:lpstr>
      <vt:lpstr>Fokussierte Querschnittsaufgaben </vt:lpstr>
      <vt:lpstr>Medienkompetenzrahmen NRW</vt:lpstr>
      <vt:lpstr>Fachliche Einbindung des Medienkompetenzrahmens </vt:lpstr>
      <vt:lpstr>Rahmenvorgabe Verbraucherbildung</vt:lpstr>
      <vt:lpstr>Fachliche Einbindung der RV Verbraucherbildung </vt:lpstr>
      <vt:lpstr>Einbindung Berufliche Orientierung</vt:lpstr>
      <vt:lpstr>Gliederung</vt:lpstr>
      <vt:lpstr>Gliederung des Kernlehrplans</vt:lpstr>
      <vt:lpstr>Die wichtigsten Kontinuitäten</vt:lpstr>
      <vt:lpstr>Die wichtigsten Neuerungen (1)</vt:lpstr>
      <vt:lpstr>Im Fokus: neue Kompetenzbereiche </vt:lpstr>
      <vt:lpstr>Im Fokus: neue Kompetenzbereiche </vt:lpstr>
      <vt:lpstr>Im Fokus: neue Kompetenzbereiche </vt:lpstr>
      <vt:lpstr>Weiterentwicklung des Kompetenzmodells</vt:lpstr>
      <vt:lpstr>Weiterentwicklung des Kompetenzmodells</vt:lpstr>
      <vt:lpstr>Weiterentwicklung des Kompetenzmodells</vt:lpstr>
      <vt:lpstr>Weiterentwicklung des Kompetenzmodells</vt:lpstr>
      <vt:lpstr>Weiterentwicklung des Kompetenzmodells</vt:lpstr>
      <vt:lpstr>Weiterentwicklung des Kompetenzmodells</vt:lpstr>
      <vt:lpstr>Die wichtigsten Neuerungen (2)</vt:lpstr>
      <vt:lpstr>Darstellung der Kompetenzerwartungen</vt:lpstr>
      <vt:lpstr>Darstellung der Kompetenzerwartungen – Beispiel: Grammatik</vt:lpstr>
      <vt:lpstr>Teilweise: Verzicht auf fachliche Konkretisierungen</vt:lpstr>
      <vt:lpstr>PowerPoint-Präsentation</vt:lpstr>
      <vt:lpstr>Kompetenzbereiche (1)</vt:lpstr>
      <vt:lpstr>Kompetenzbereiche (2)</vt:lpstr>
      <vt:lpstr>Kompetenzbereiche (3)</vt:lpstr>
      <vt:lpstr>Kompetenzbereiche (4)</vt:lpstr>
      <vt:lpstr>Kompetenzbereiche (5) laterale Kompetenzen</vt:lpstr>
      <vt:lpstr>PowerPoint-Präsentation</vt:lpstr>
      <vt:lpstr>Lernerfolgsüberprüfung und Leistungsmessung (1)</vt:lpstr>
      <vt:lpstr>Lernerfolgsüberprüfung und Leistungsmessung (2)</vt:lpstr>
      <vt:lpstr>Lernerfolgsüberprüfung und Leistungsmessung (3)</vt:lpstr>
      <vt:lpstr>Gliederung</vt:lpstr>
      <vt:lpstr>Schulinterne Lehrpläne – rechtlicher Rahmen (1)</vt:lpstr>
      <vt:lpstr>Schulinterne Lehrpläne – rechtlicher Rahmen (2)</vt:lpstr>
      <vt:lpstr>Curriculumentwicklung</vt:lpstr>
      <vt:lpstr>Funktionen schulinterner Lehrpläne</vt:lpstr>
      <vt:lpstr>Gliederungsbeispiel eines schulinternen Lehrplans</vt:lpstr>
      <vt:lpstr>Gliederung</vt:lpstr>
      <vt:lpstr>Unterstützungsmaterial im Lehrplannavigator</vt:lpstr>
      <vt:lpstr>Beispiel für ein Unterrichtsvorhaben (1)</vt:lpstr>
      <vt:lpstr>Beispiel für ein Unterrichtsvorhaben (2)</vt:lpstr>
      <vt:lpstr>Beispiel für ein Unterrichtsvorhaben (3)</vt:lpstr>
      <vt:lpstr>Beispiel für ein Unterrichtsvorhaben (4)</vt:lpstr>
      <vt:lpstr>Konkretisierungen von Unterrichtsvorhaben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2019-01-16T09:01:21Z</cp:lastPrinted>
  <dcterms:created xsi:type="dcterms:W3CDTF">2018-01-17T08:49:04Z</dcterms:created>
  <dcterms:modified xsi:type="dcterms:W3CDTF">2022-06-13T06:54:25Z</dcterms:modified>
</cp:coreProperties>
</file>