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11" r:id="rId3"/>
    <p:sldId id="410" r:id="rId4"/>
    <p:sldId id="413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34" r:id="rId13"/>
    <p:sldId id="422" r:id="rId14"/>
    <p:sldId id="421" r:id="rId15"/>
    <p:sldId id="435" r:id="rId16"/>
    <p:sldId id="436" r:id="rId17"/>
    <p:sldId id="437" r:id="rId18"/>
    <p:sldId id="466" r:id="rId19"/>
    <p:sldId id="467" r:id="rId20"/>
    <p:sldId id="468" r:id="rId21"/>
    <p:sldId id="442" r:id="rId22"/>
    <p:sldId id="443" r:id="rId23"/>
    <p:sldId id="444" r:id="rId24"/>
    <p:sldId id="445" r:id="rId25"/>
    <p:sldId id="446" r:id="rId26"/>
    <p:sldId id="447" r:id="rId27"/>
    <p:sldId id="438" r:id="rId28"/>
    <p:sldId id="439" r:id="rId29"/>
    <p:sldId id="440" r:id="rId30"/>
    <p:sldId id="441" r:id="rId31"/>
    <p:sldId id="448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9" r:id="rId40"/>
    <p:sldId id="458" r:id="rId41"/>
    <p:sldId id="427" r:id="rId42"/>
    <p:sldId id="429" r:id="rId43"/>
    <p:sldId id="430" r:id="rId44"/>
    <p:sldId id="431" r:id="rId45"/>
    <p:sldId id="432" r:id="rId46"/>
    <p:sldId id="433" r:id="rId47"/>
    <p:sldId id="428" r:id="rId48"/>
    <p:sldId id="460" r:id="rId49"/>
    <p:sldId id="470" r:id="rId50"/>
    <p:sldId id="462" r:id="rId51"/>
    <p:sldId id="463" r:id="rId52"/>
    <p:sldId id="465" r:id="rId53"/>
    <p:sldId id="464" r:id="rId54"/>
    <p:sldId id="469" r:id="rId5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92" clrIdx="0">
    <p:extLst>
      <p:ext uri="{19B8F6BF-5375-455C-9EA6-DF929625EA0E}">
        <p15:presenceInfo xmlns:p15="http://schemas.microsoft.com/office/powerpoint/2012/main" userId="Roters, Bianca" providerId="None"/>
      </p:ext>
    </p:extLst>
  </p:cmAuthor>
  <p:cmAuthor id="2" name="Peters, Thorsten" initials="PT" lastIdx="58" clrIdx="1">
    <p:extLst>
      <p:ext uri="{19B8F6BF-5375-455C-9EA6-DF929625EA0E}">
        <p15:presenceInfo xmlns:p15="http://schemas.microsoft.com/office/powerpoint/2012/main" userId="Peters, Thorsten" providerId="None"/>
      </p:ext>
    </p:extLst>
  </p:cmAuthor>
  <p:cmAuthor id="3" name="medion pc" initials="mp" lastIdx="14" clrIdx="2">
    <p:extLst>
      <p:ext uri="{19B8F6BF-5375-455C-9EA6-DF929625EA0E}">
        <p15:presenceInfo xmlns:p15="http://schemas.microsoft.com/office/powerpoint/2012/main" userId="14db768dd54bed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EDF4"/>
    <a:srgbClr val="D0D8E8"/>
    <a:srgbClr val="3399FF"/>
    <a:srgbClr val="DB820B"/>
    <a:srgbClr val="DA8F0B"/>
    <a:srgbClr val="FF9900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8"/>
    <p:restoredTop sz="69257" autoAdjust="0"/>
  </p:normalViewPr>
  <p:slideViewPr>
    <p:cSldViewPr showGuides="1">
      <p:cViewPr varScale="1">
        <p:scale>
          <a:sx n="78" d="100"/>
          <a:sy n="78" d="100"/>
        </p:scale>
        <p:origin x="182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</a:t>
          </a:r>
          <a:r>
            <a:rPr lang="de-DE" sz="2400" b="1" dirty="0" smtClean="0">
              <a:latin typeface="Corbel" pitchFamily="34" charset="0"/>
            </a:rPr>
            <a:t>sprachliche </a:t>
          </a:r>
          <a:r>
            <a:rPr lang="de-DE" sz="2400" b="1" dirty="0">
              <a:latin typeface="Corbel" pitchFamily="34" charset="0"/>
            </a:rPr>
            <a:t>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/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404329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ScaleY="77973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ScaleY="77973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ScaleY="77973" custLinFactNeighborX="-6883" custLinFactNeighborY="40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ScaleY="76452" custLinFactNeighborX="-6767" custLinFactNeighborY="25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 lIns="90000"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  <dgm:t>
        <a:bodyPr/>
        <a:lstStyle/>
        <a:p>
          <a:endParaRPr lang="de-DE"/>
        </a:p>
      </dgm:t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32290" cy="98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4"/>
              </a:lnTo>
              <a:lnTo>
                <a:pt x="3332290" y="816554"/>
              </a:lnTo>
              <a:lnTo>
                <a:pt x="3332290" y="984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14642" cy="100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27"/>
              </a:lnTo>
              <a:lnTo>
                <a:pt x="1114642" y="834327"/>
              </a:lnTo>
              <a:lnTo>
                <a:pt x="1114642" y="100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971142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03213"/>
              </a:lnTo>
              <a:lnTo>
                <a:pt x="0" y="803213"/>
              </a:lnTo>
              <a:lnTo>
                <a:pt x="0" y="971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955096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787167"/>
              </a:lnTo>
              <a:lnTo>
                <a:pt x="0" y="787167"/>
              </a:lnTo>
              <a:lnTo>
                <a:pt x="0" y="95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435902" y="-191342"/>
          <a:ext cx="7329347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637315" y="0"/>
          <a:ext cx="7329347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</a:t>
          </a:r>
          <a:r>
            <a:rPr lang="de-DE" sz="2400" b="1" kern="1200" dirty="0" smtClean="0">
              <a:latin typeface="Corbel" pitchFamily="34" charset="0"/>
            </a:rPr>
            <a:t>sprachliche </a:t>
          </a:r>
          <a:r>
            <a:rPr lang="de-DE" sz="2400" b="1" kern="1200" dirty="0">
              <a:latin typeface="Corbel" pitchFamily="34" charset="0"/>
            </a:rPr>
            <a:t>Mittel</a:t>
          </a:r>
        </a:p>
      </dsp:txBody>
      <dsp:txXfrm>
        <a:off x="671029" y="33714"/>
        <a:ext cx="7261919" cy="1083648"/>
      </dsp:txXfrm>
    </dsp:sp>
    <dsp:sp modelId="{302205C5-1DB9-4F17-BB79-CB69C00717DB}">
      <dsp:nvSpPr>
        <dsp:cNvPr id="0" name=""/>
        <dsp:cNvSpPr/>
      </dsp:nvSpPr>
      <dsp:spPr>
        <a:xfrm>
          <a:off x="-66018" y="1914830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0617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1682" y="2132460"/>
        <a:ext cx="1760142" cy="844952"/>
      </dsp:txXfrm>
    </dsp:sp>
    <dsp:sp modelId="{BC207129-F29A-4197-87E4-5FC994AC82EB}">
      <dsp:nvSpPr>
        <dsp:cNvPr id="0" name=""/>
        <dsp:cNvSpPr/>
      </dsp:nvSpPr>
      <dsp:spPr>
        <a:xfrm>
          <a:off x="2132378" y="1930876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122218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0079" y="2148506"/>
        <a:ext cx="1760142" cy="844952"/>
      </dsp:txXfrm>
    </dsp:sp>
    <dsp:sp modelId="{33E9ED5B-13FF-4C8F-B5E0-786285FC0A65}">
      <dsp:nvSpPr>
        <dsp:cNvPr id="0" name=""/>
        <dsp:cNvSpPr/>
      </dsp:nvSpPr>
      <dsp:spPr>
        <a:xfrm>
          <a:off x="4308859" y="1961989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10272" y="215333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536560" y="2179620"/>
        <a:ext cx="1760142" cy="844952"/>
      </dsp:txXfrm>
    </dsp:sp>
    <dsp:sp modelId="{FB2E9A0B-72ED-45D6-93C5-0CCFB1EBB3A4}">
      <dsp:nvSpPr>
        <dsp:cNvPr id="0" name=""/>
        <dsp:cNvSpPr/>
      </dsp:nvSpPr>
      <dsp:spPr>
        <a:xfrm>
          <a:off x="6526507" y="1944217"/>
          <a:ext cx="1812718" cy="88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27920" y="2135559"/>
          <a:ext cx="1812718" cy="8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Orthografie</a:t>
          </a:r>
        </a:p>
      </dsp:txBody>
      <dsp:txXfrm>
        <a:off x="6753695" y="2161334"/>
        <a:ext cx="1761168" cy="82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49993" y="1389551"/>
        <a:ext cx="1503381" cy="93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00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545-B4D0-45B2-A57F-39B81FF05C25}" type="datetimeFigureOut">
              <a:rPr lang="de-DE" smtClean="0"/>
              <a:t>01.07.2021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01.07.2021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746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32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35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52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31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13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75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907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74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126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89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558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90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86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43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40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3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71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22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91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7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71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32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03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63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775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564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6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301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16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35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031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38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23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74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842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82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6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447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0505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01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8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405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795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0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74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5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2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Neue Kernlehrpläne </a:t>
            </a:r>
            <a:br>
              <a:rPr lang="de-DE" sz="3600" dirty="0"/>
            </a:br>
            <a:r>
              <a:rPr lang="de-DE" sz="3600" dirty="0"/>
              <a:t>für die Sekundarstufe I der </a:t>
            </a:r>
            <a:r>
              <a:rPr lang="de-DE" sz="3600" dirty="0" smtClean="0"/>
              <a:t>Gesamtschule/Sekundarschule</a:t>
            </a:r>
            <a:br>
              <a:rPr lang="de-DE" sz="3600" dirty="0" smtClean="0"/>
            </a:br>
            <a:r>
              <a:rPr lang="de-DE" sz="2400" dirty="0" smtClean="0"/>
              <a:t>Inkraftsetzung: 01.08.2021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1007604" y="429309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Kernlehrplan</a:t>
            </a:r>
            <a:r>
              <a:rPr lang="de-DE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Englisch</a:t>
            </a:r>
            <a:endParaRPr lang="de-DE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des Medienkompetenzrahmens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Beispiel: Medienkompetenzrahmen 2.1:</a:t>
            </a:r>
          </a:p>
          <a:p>
            <a:pPr marL="400050" lvl="1" indent="0">
              <a:buNone/>
            </a:pPr>
            <a:r>
              <a:rPr lang="de-DE" b="1" dirty="0" smtClean="0"/>
              <a:t>Text- und Medienkompetenz</a:t>
            </a:r>
            <a:br>
              <a:rPr lang="de-DE" b="1" dirty="0" smtClean="0"/>
            </a:br>
            <a:r>
              <a:rPr lang="de-DE" dirty="0" smtClean="0"/>
              <a:t>Die Schülerinnen und Schüler können </a:t>
            </a:r>
            <a:r>
              <a:rPr lang="de-DE" dirty="0"/>
              <a:t>einfache Informationsrecherchen zu einem Thema </a:t>
            </a:r>
            <a:r>
              <a:rPr lang="de-DE" dirty="0" smtClean="0"/>
              <a:t>mit Unterstützung von Strukturierungshilfen </a:t>
            </a:r>
            <a:r>
              <a:rPr lang="de-DE" dirty="0"/>
              <a:t>durchführen und die themenrelevanten Informationen </a:t>
            </a:r>
            <a:r>
              <a:rPr lang="de-DE" dirty="0" smtClean="0"/>
              <a:t>finden. [aus KLP Englisch </a:t>
            </a:r>
            <a:r>
              <a:rPr lang="de-DE" dirty="0" err="1" smtClean="0"/>
              <a:t>GeS</a:t>
            </a:r>
            <a:r>
              <a:rPr lang="de-DE" dirty="0" smtClean="0"/>
              <a:t>, S.19]</a:t>
            </a:r>
          </a:p>
          <a:p>
            <a:r>
              <a:rPr lang="de-DE" dirty="0" smtClean="0"/>
              <a:t>Der </a:t>
            </a:r>
            <a:r>
              <a:rPr lang="de-DE" dirty="0"/>
              <a:t>MKR </a:t>
            </a:r>
            <a:r>
              <a:rPr lang="de-DE" dirty="0" smtClean="0"/>
              <a:t>bleibt </a:t>
            </a:r>
            <a:r>
              <a:rPr lang="de-DE" dirty="0"/>
              <a:t>verbindlicher </a:t>
            </a:r>
            <a:r>
              <a:rPr lang="de-DE" dirty="0" smtClean="0"/>
              <a:t>Orientierungsrahmen </a:t>
            </a:r>
            <a:r>
              <a:rPr lang="de-DE" dirty="0"/>
              <a:t>für die Weiterentwicklung des schulischen Medienkonzepts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43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Rahmenvorgabe Verbraucherbildung</a:t>
            </a:r>
            <a:endParaRPr lang="de-DE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700213"/>
            <a:ext cx="8056196" cy="4205287"/>
          </a:xfrm>
          <a:prstGeom prst="rect">
            <a:avLst/>
          </a:prstGeom>
        </p:spPr>
      </p:pic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24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der RV Verbraucherbildung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Beispiel Rahmenvorgabe </a:t>
            </a:r>
            <a:r>
              <a:rPr lang="de-DE" sz="2400" dirty="0"/>
              <a:t>Verbraucherbildung D Z1, Z2:</a:t>
            </a:r>
          </a:p>
          <a:p>
            <a:pPr marL="57150" indent="0">
              <a:buNone/>
            </a:pPr>
            <a:r>
              <a:rPr lang="de-DE" sz="2000" b="1" dirty="0"/>
              <a:t>Interkulturelle kommunikative Kompetenz – fachliche Konkretisierung </a:t>
            </a:r>
            <a:endParaRPr lang="de-DE" sz="2000" b="1" dirty="0" smtClean="0"/>
          </a:p>
          <a:p>
            <a:pPr marL="57150" indent="0">
              <a:buNone/>
            </a:pPr>
            <a:r>
              <a:rPr lang="de-DE" sz="2400" dirty="0"/>
              <a:t>persönliche Lebensgestaltung: Alltag und Freizeitgestaltung von Kindern: Familie, Freunde, Hobbys, Schule, Sport, Reisen, Ernährung, Mediennutzung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000" dirty="0" smtClean="0"/>
              <a:t>[KLP Englisch </a:t>
            </a:r>
            <a:r>
              <a:rPr lang="de-DE" sz="2000" dirty="0" err="1" smtClean="0"/>
              <a:t>GeS</a:t>
            </a:r>
            <a:r>
              <a:rPr lang="de-DE" sz="2000" dirty="0" smtClean="0"/>
              <a:t>, S. 18]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5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Einbindung Berufliche Orientierung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Bewerbungssituation in einer Fremdsprache</a:t>
            </a:r>
            <a:br>
              <a:rPr lang="de-DE" dirty="0" smtClean="0"/>
            </a:br>
            <a:r>
              <a:rPr lang="de-DE" dirty="0" smtClean="0"/>
              <a:t>(Lebenslauf, Bewerbungsgespräch)</a:t>
            </a:r>
          </a:p>
          <a:p>
            <a:r>
              <a:rPr lang="de-DE" dirty="0"/>
              <a:t>i</a:t>
            </a:r>
            <a:r>
              <a:rPr lang="de-DE" dirty="0" smtClean="0"/>
              <a:t>nterkulturelle kommunikative Kompetenzen als berufliches Qualifizierungsmerkmal </a:t>
            </a:r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7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Englisch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18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des Kernlehrplans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308363"/>
              </p:ext>
            </p:extLst>
          </p:nvPr>
        </p:nvGraphicFramePr>
        <p:xfrm>
          <a:off x="457200" y="1700215"/>
          <a:ext cx="8229600" cy="3132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3685688866"/>
                    </a:ext>
                  </a:extLst>
                </a:gridCol>
                <a:gridCol w="7283152">
                  <a:extLst>
                    <a:ext uri="{9D8B030D-6E8A-4147-A177-3AD203B41FA5}">
                      <a16:colId xmlns:a16="http://schemas.microsoft.com/office/drawing/2014/main" val="1399626370"/>
                    </a:ext>
                  </a:extLst>
                </a:gridCol>
              </a:tblGrid>
              <a:tr h="522132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663"/>
                  </a:ext>
                </a:extLst>
              </a:tr>
              <a:tr h="522132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 dirty="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02036"/>
                  </a:ext>
                </a:extLst>
              </a:tr>
              <a:tr h="522132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017580"/>
                  </a:ext>
                </a:extLst>
              </a:tr>
              <a:tr h="522132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5480"/>
                  </a:ext>
                </a:extLst>
              </a:tr>
              <a:tr h="522132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2443"/>
                  </a:ext>
                </a:extLst>
              </a:tr>
              <a:tr h="522132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i="0" u="none" strike="noStrike" kern="1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</a:t>
                      </a:r>
                      <a:endParaRPr lang="de-DE" sz="1400" b="1" i="0" u="none" strike="noStrike" kern="1" spc="0" baseline="0" dirty="0">
                        <a:solidFill>
                          <a:srgbClr val="000000"/>
                        </a:solidFill>
                        <a:effectLst/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75878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6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Kontinuitäten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interkulturelle </a:t>
            </a:r>
            <a:r>
              <a:rPr lang="de-DE" dirty="0"/>
              <a:t>Handlungsfähigkeit als übergreifendes Ziel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Fokus auf Spracherwerbsphase</a:t>
            </a:r>
            <a:endParaRPr lang="de-DE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von Deskriptoren und Indikatoren zur </a:t>
            </a:r>
            <a:r>
              <a:rPr lang="de-DE" dirty="0" smtClean="0"/>
              <a:t>Kompetenzbeschreibung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Beibehalten der „Doppeljahrgangsstufen</a:t>
            </a:r>
            <a:r>
              <a:rPr lang="de-DE"/>
              <a:t>“ </a:t>
            </a:r>
            <a:r>
              <a:rPr lang="de-DE" smtClean="0"/>
              <a:t>(für </a:t>
            </a:r>
            <a:r>
              <a:rPr lang="de-DE" dirty="0"/>
              <a:t>Klasse 8 wird diese Stufe </a:t>
            </a:r>
            <a:r>
              <a:rPr lang="de-DE"/>
              <a:t>noch </a:t>
            </a:r>
            <a:r>
              <a:rPr lang="de-DE" smtClean="0"/>
              <a:t>ergänzt)</a:t>
            </a:r>
            <a:endParaRPr lang="de-DE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Ausweis </a:t>
            </a:r>
            <a:r>
              <a:rPr lang="de-DE" dirty="0"/>
              <a:t>der </a:t>
            </a:r>
            <a:r>
              <a:rPr lang="de-DE" dirty="0" err="1" smtClean="0"/>
              <a:t>GeR</a:t>
            </a:r>
            <a:r>
              <a:rPr lang="de-DE" dirty="0" smtClean="0"/>
              <a:t>-Niveaus: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    - Englisch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am Ende der Jg.10: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 </a:t>
            </a:r>
            <a:r>
              <a:rPr lang="de-DE" dirty="0" smtClean="0"/>
              <a:t>     im E-Kurs: B1;  im G-Kurs: A2 mit Anteilen von B1                                                                	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    </a:t>
            </a:r>
            <a:br>
              <a:rPr lang="de-DE" dirty="0" smtClean="0"/>
            </a:br>
            <a:endParaRPr lang="de-DE" strike="sngStrike" dirty="0"/>
          </a:p>
          <a:p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(1)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Übernahme des Kompetenzmodells aus </a:t>
            </a:r>
            <a:r>
              <a:rPr lang="de-DE" dirty="0" smtClean="0"/>
              <a:t>dem Kernlehrplan Sek I für das Gymnasium (2019)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Kompetenzmodell ist Grundlage der (Kern-)</a:t>
            </a:r>
            <a:br>
              <a:rPr lang="de-DE" sz="2400" dirty="0" smtClean="0"/>
            </a:br>
            <a:r>
              <a:rPr lang="de-DE" sz="2400" dirty="0" smtClean="0"/>
              <a:t>Lehrpläne aller modernen Fremdsprachen in allen allgemeinbildenden Schulformen </a:t>
            </a:r>
            <a:r>
              <a:rPr lang="de-DE" sz="2400" strike="sngStrike" dirty="0" smtClean="0"/>
              <a:t> </a:t>
            </a:r>
            <a:endParaRPr lang="de-DE" sz="2400" strike="sngStrike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damit: Anpassung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der Anordnung der Kompetenzbereiche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Einführung/Aufwertung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von Text- und Medienkompetenz, Sprachlernkompetenz und </a:t>
            </a: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Sprachbewusstheit</a:t>
            </a:r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1. Text- und Medienkompetenz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umfasst </a:t>
            </a:r>
            <a:r>
              <a:rPr lang="de-DE" sz="2400" dirty="0"/>
              <a:t>die Fähigkeit, Texte selbstständig, zielbezogen sowie in ihren historischen, sozialen und kulturellen Dimensionen in den jeweiligen medialen Darstellungsformen zu verstehen </a:t>
            </a:r>
            <a:r>
              <a:rPr lang="de-DE" sz="2400" dirty="0" smtClean="0"/>
              <a:t>und zu deuten […]. </a:t>
            </a:r>
            <a:r>
              <a:rPr lang="de-DE" sz="2400" dirty="0"/>
              <a:t>Dies schließt auch die Fähigkeit ein, die gewonnenen Erkenntnisse im Hinblick auf Textgestaltung, Textsortenmerkmale und Techniken der Texterstellung für die </a:t>
            </a:r>
            <a:r>
              <a:rPr lang="de-DE" sz="2400" dirty="0" smtClean="0"/>
              <a:t>eigene </a:t>
            </a:r>
            <a:r>
              <a:rPr lang="de-DE" sz="2400" dirty="0"/>
              <a:t>Produktion von Texten zu nutzen. </a:t>
            </a:r>
            <a:r>
              <a:rPr lang="de-DE" sz="2400" dirty="0" smtClean="0"/>
              <a:t>(vgl. KLP Kap. 2.1)</a:t>
            </a:r>
            <a:endParaRPr lang="de-DE" sz="2400" strike="sngStrik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8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2. Sprachlernkompetenz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umfasst die Fähigkeiten,</a:t>
            </a:r>
            <a:endParaRPr lang="de-DE" altLang="de-DE" sz="2000" dirty="0"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das eigene </a:t>
            </a:r>
            <a:r>
              <a:rPr lang="de-DE" altLang="de-DE" sz="1900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Sprachenlernen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selbstständig </a:t>
            </a:r>
            <a:r>
              <a:rPr lang="de-DE" altLang="de-DE" sz="19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 </a:t>
            </a:r>
            <a:r>
              <a:rPr lang="de-DE" altLang="de-DE" sz="1900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evaluieren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 bewusst </a:t>
            </a:r>
            <a:r>
              <a:rPr lang="de-DE" altLang="de-DE" sz="19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 </a:t>
            </a:r>
            <a:r>
              <a:rPr lang="de-DE" altLang="de-DE" sz="1900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gestalten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dabei auf vorhandene </a:t>
            </a:r>
            <a:r>
              <a:rPr lang="de-DE" altLang="de-DE" sz="1900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Mehrsprachigkeit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 </a:t>
            </a:r>
            <a:r>
              <a:rPr lang="de-DE" altLang="de-DE" sz="1900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individuelle Sprachlernerfahrungen </a:t>
            </a:r>
            <a:r>
              <a:rPr lang="de-DE" altLang="de-DE" sz="1900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zurückzugreifen</a:t>
            </a:r>
            <a:r>
              <a:rPr lang="de-DE" altLang="de-DE" sz="19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ein Repertoire von </a:t>
            </a:r>
            <a:r>
              <a:rPr lang="de-DE" altLang="de-DE" sz="1900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Strategien und Techniken des selbstständigen und kooperativen Sprachenlernens </a:t>
            </a:r>
            <a:r>
              <a:rPr lang="de-DE" altLang="de-DE" sz="1900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 nutzen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z.B. Strategien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Wort- und Texterschließung, 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Nutzung digitaler Medien zum Sprachenlernen</a:t>
            </a:r>
            <a:r>
              <a:rPr lang="de-DE" altLang="de-DE" sz="19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.</a:t>
            </a:r>
            <a:endParaRPr lang="de-DE" altLang="de-DE" sz="1900" dirty="0">
              <a:solidFill>
                <a:srgbClr val="000000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2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Englisch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03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3. Sprachbewusstheit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dirty="0" smtClean="0"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dirty="0"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rgbClr val="000000"/>
                </a:solidFill>
              </a:rPr>
              <a:t>Sensibilität</a:t>
            </a:r>
            <a:r>
              <a:rPr lang="de-DE" sz="2400" dirty="0">
                <a:solidFill>
                  <a:srgbClr val="000000"/>
                </a:solidFill>
              </a:rPr>
              <a:t> für die Struktur und den Gebrauch von Sprache und sprachlich vermittelter Kommunikation, 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0000"/>
                </a:solidFill>
              </a:rPr>
              <a:t>variabler und bewusster </a:t>
            </a:r>
            <a:r>
              <a:rPr lang="de-DE" sz="2400" b="1" dirty="0">
                <a:solidFill>
                  <a:srgbClr val="000000"/>
                </a:solidFill>
              </a:rPr>
              <a:t>Gebrauch</a:t>
            </a:r>
            <a:r>
              <a:rPr lang="de-DE" sz="2400" dirty="0">
                <a:solidFill>
                  <a:srgbClr val="000000"/>
                </a:solidFill>
              </a:rPr>
              <a:t> der Ausdrucksmittel einer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rgbClr val="000000"/>
                </a:solidFill>
              </a:rPr>
              <a:t>Reflexion</a:t>
            </a:r>
            <a:r>
              <a:rPr lang="de-DE" sz="2400" dirty="0">
                <a:solidFill>
                  <a:srgbClr val="000000"/>
                </a:solidFill>
              </a:rPr>
              <a:t> über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0000"/>
                </a:solidFill>
              </a:rPr>
              <a:t>die sprachlich </a:t>
            </a:r>
            <a:r>
              <a:rPr lang="de-DE" sz="2400" b="1" dirty="0">
                <a:solidFill>
                  <a:srgbClr val="000000"/>
                </a:solidFill>
              </a:rPr>
              <a:t>sensible Gestaltung</a:t>
            </a:r>
            <a:r>
              <a:rPr lang="de-DE" sz="2400" dirty="0">
                <a:solidFill>
                  <a:srgbClr val="000000"/>
                </a:solidFill>
              </a:rPr>
              <a:t> von Kommunikationssituationen</a:t>
            </a:r>
            <a:endParaRPr lang="de-DE" sz="4000" dirty="0">
              <a:solidFill>
                <a:prstClr val="black"/>
              </a:solidFill>
            </a:endParaRPr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4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21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4067944" y="364502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2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12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31" t="19373" r="42602" b="55544"/>
          <a:stretch/>
        </p:blipFill>
        <p:spPr>
          <a:xfrm>
            <a:off x="639563" y="1772816"/>
            <a:ext cx="2636293" cy="36502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496499">
            <a:off x="3194323" y="3157792"/>
            <a:ext cx="1640799" cy="648072"/>
          </a:xfrm>
          <a:prstGeom prst="rightArrow">
            <a:avLst>
              <a:gd name="adj1" fmla="val 432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50739" y="2765234"/>
            <a:ext cx="3096344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3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93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28310" t="41813" r="56853" b="32181"/>
          <a:stretch/>
        </p:blipFill>
        <p:spPr>
          <a:xfrm>
            <a:off x="755575" y="1783484"/>
            <a:ext cx="2601763" cy="36617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20538134">
            <a:off x="3466967" y="2271817"/>
            <a:ext cx="13746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950739" y="1484784"/>
            <a:ext cx="309634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4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4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24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54477" t="41380" r="29090" b="31958"/>
          <a:stretch/>
        </p:blipFill>
        <p:spPr>
          <a:xfrm>
            <a:off x="755576" y="1844824"/>
            <a:ext cx="2880320" cy="345638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1659277">
            <a:off x="3545693" y="3987562"/>
            <a:ext cx="1690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20072" y="4509120"/>
            <a:ext cx="25922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012160" y="2325395"/>
            <a:ext cx="302037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Aufschlüsselung in den Kompetenzerwartungen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Wortschatz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Grammatik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Aussprache und Intonation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Orthografie</a:t>
            </a:r>
            <a:endParaRPr lang="de-DE" i="1" dirty="0"/>
          </a:p>
        </p:txBody>
      </p:sp>
      <p:sp>
        <p:nvSpPr>
          <p:cNvPr id="13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4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95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25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62" t="65299" r="42470" b="14920"/>
          <a:stretch/>
        </p:blipFill>
        <p:spPr>
          <a:xfrm>
            <a:off x="714175" y="2276872"/>
            <a:ext cx="2993729" cy="33775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Ellipse 47"/>
          <p:cNvSpPr/>
          <p:nvPr/>
        </p:nvSpPr>
        <p:spPr>
          <a:xfrm>
            <a:off x="5041991" y="5040754"/>
            <a:ext cx="2914385" cy="93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 rot="5400000">
            <a:off x="4058759" y="3403575"/>
            <a:ext cx="1800203" cy="69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0309667">
            <a:off x="3513964" y="3518289"/>
            <a:ext cx="974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893523">
            <a:off x="3445762" y="4457039"/>
            <a:ext cx="16364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3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8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26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5612"/>
              </p:ext>
            </p:extLst>
          </p:nvPr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 rot="5400000">
            <a:off x="7241936" y="3507969"/>
            <a:ext cx="1656185" cy="515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>
            <a:off x="5148064" y="2276872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5145886" y="3943771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514588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7596336" y="229069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rechts 15"/>
          <p:cNvSpPr/>
          <p:nvPr/>
        </p:nvSpPr>
        <p:spPr>
          <a:xfrm>
            <a:off x="759633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7596336" y="458112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gende mit Linie 1 3"/>
          <p:cNvSpPr/>
          <p:nvPr/>
        </p:nvSpPr>
        <p:spPr>
          <a:xfrm rot="594576">
            <a:off x="7899239" y="2562389"/>
            <a:ext cx="1183200" cy="275400"/>
          </a:xfrm>
          <a:prstGeom prst="borderCallout1">
            <a:avLst>
              <a:gd name="adj1" fmla="val 113841"/>
              <a:gd name="adj2" fmla="val 26735"/>
              <a:gd name="adj3" fmla="val 140199"/>
              <a:gd name="adj4" fmla="val 16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Ausschärfung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64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(2)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neues </a:t>
            </a:r>
            <a:r>
              <a:rPr lang="de-DE" dirty="0" smtClean="0"/>
              <a:t>Strukturelement </a:t>
            </a:r>
            <a:r>
              <a:rPr lang="de-DE" dirty="0"/>
              <a:t>„Fachliche Konkretisierungen“ zu den Kompetenzerwartungen</a:t>
            </a:r>
            <a:r>
              <a:rPr lang="de-DE" dirty="0" smtClean="0"/>
              <a:t>: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gegenständliche Ausschärfungen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repräsentative inhaltliche Bezüge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Teil der </a:t>
            </a:r>
            <a:r>
              <a:rPr lang="de-DE" sz="2400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Gesamtobligatorik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 des KLP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fachliche Konkretisierungen =  Mindestanforderungen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deshalb: Verzicht auf Klammerzusätze, „u.a.“ oder „z.B.“ </a:t>
            </a:r>
          </a:p>
          <a:p>
            <a:pPr marL="716280">
              <a:spcBef>
                <a:spcPts val="0"/>
              </a:spcBef>
              <a:buFontTx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der Kompetenzerwartungen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28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67360" y="2095500"/>
          <a:ext cx="8065135" cy="4150868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 gridSpan="2"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Deskriptor: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Die Schülerinnen und Schüler können 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740">
                <a:tc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Indikatoren: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400" dirty="0">
                        <a:solidFill>
                          <a:srgbClr val="7F7F7F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3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</a:p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feld 6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saX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gAgAAdgoAALIXAAC8DAAAECAAAA=="/>
              </a:ext>
            </a:extLst>
          </p:cNvSpPr>
          <p:nvPr/>
        </p:nvSpPr>
        <p:spPr>
          <a:xfrm>
            <a:off x="467360" y="1700530"/>
            <a:ext cx="3384550" cy="369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Kompetenzbereich</a:t>
            </a:r>
          </a:p>
        </p:txBody>
      </p:sp>
      <p:sp>
        <p:nvSpPr>
          <p:cNvPr id="11" name="Textfeld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vGwAA4RIAAH00AAB/IQAAECAAAA=="/>
              </a:ext>
            </a:extLst>
          </p:cNvSpPr>
          <p:nvPr/>
        </p:nvSpPr>
        <p:spPr>
          <a:xfrm>
            <a:off x="4500245" y="3068955"/>
            <a:ext cx="4032250" cy="237617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12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3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22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Darstellung der Kompetenzerwartungen – Beispiel: Grammatik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29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571638"/>
              </p:ext>
            </p:extLst>
          </p:nvPr>
        </p:nvGraphicFramePr>
        <p:xfrm>
          <a:off x="467360" y="1844675"/>
          <a:ext cx="8065135" cy="4552696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 Schülerinnen und Schüler können in vertrauten Alltagssituationen ein einfaches grammatisches Grundinventar für die Textrezeption und die Realisierung von Sprech- und Schreibabsichten nutzen, wobei elementare Fehler vorkommen können.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einfacher Form Erlaubnis, Bitten und Verpflichtungen ausdrücken,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einfacher Form über gegenwärtige, vergangene und zukünftige Ereignisse aus dem eigenen Erfahrungsbereich berichten und erzählen,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 smtClean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</a:t>
                      </a: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Konkretisierungen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(Auswahl)</a:t>
                      </a:r>
                    </a:p>
                    <a:p>
                      <a:pPr marL="342900" marR="0" lvl="0" indent="-25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modal auxiliaries: can/cannot, must</a:t>
                      </a:r>
                      <a:endParaRPr lang="de-DE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25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simple present, present progressive, simple past, will-future</a:t>
                      </a:r>
                      <a:endParaRPr lang="de-DE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  <a:endParaRPr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feld 7"/>
          <p:cNvSpPr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keD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BIAAH00AAAUJQAAEAAAAA=="/>
              </a:ext>
            </a:extLst>
          </p:cNvSpPr>
          <p:nvPr/>
        </p:nvSpPr>
        <p:spPr>
          <a:xfrm>
            <a:off x="4572000" y="2997200"/>
            <a:ext cx="3960495" cy="30302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37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Englisch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Teilweise: Verzicht </a:t>
            </a:r>
            <a:r>
              <a:rPr lang="de-DE" sz="2800" dirty="0"/>
              <a:t>auf fachliche Konkretisierungen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Verzicht auf fachliche Konkretisierungen für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Teilbereiche</a:t>
            </a:r>
          </a:p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funktionale </a:t>
            </a: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kommunikative </a:t>
            </a: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Wortschatz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Sprachbewusstheit</a:t>
            </a:r>
            <a:endParaRPr lang="de-DE" sz="2400" i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Überlappungen/Redundanzen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Überfrachtungen</a:t>
            </a: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KOMPETENZBEREICHE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72904" cy="4248472"/>
          </a:xfrm>
          <a:prstGeom prst="rect">
            <a:avLst/>
          </a:prstGeom>
        </p:spPr>
      </p:pic>
      <p:grpSp>
        <p:nvGrpSpPr>
          <p:cNvPr id="10" name="Gruppieren 6"/>
          <p:cNvGrpSpPr>
            <a:extLst>
              <a:ext uri="smNativeData">
                <pr:smNativeData xmlns:pr="smNativeData" xmlns="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11" name="Abgerundetes Rechteck 7"/>
            <p:cNvSpPr>
              <a:extLst>
                <a:ext uri="smNativeData">
                  <pr:smNativeData xmlns:pr="smNativeData" xmlns="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rgbClr val="000000">
                  <a:alpha val="35000"/>
                </a:srgb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12" name="Abgerundetes Rechteck 4"/>
            <p:cNvSpPr>
              <a:extLst>
                <a:ext uri="smNativeData">
                  <pr:smNativeData xmlns:pr="smNativeData" xmlns="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ClrTx/>
                <a:buSzTx/>
                <a:buFontTx/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kumimoji="0" lang="de-DE" sz="1800" b="1" i="1" u="none" strike="noStrike" kern="1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  <p:sp>
        <p:nvSpPr>
          <p:cNvPr id="13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4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03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33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926812867"/>
              </p:ext>
            </p:extLst>
          </p:nvPr>
        </p:nvGraphicFramePr>
        <p:xfrm>
          <a:off x="205740" y="1844824"/>
          <a:ext cx="8665845" cy="3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nhaltsplatzhalter 7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/>
        </p:nvSpPr>
        <p:spPr>
          <a:xfrm>
            <a:off x="251460" y="5085184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besonderer Fokus Spracherwerbsphase </a:t>
            </a:r>
            <a:b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</a:b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allgemeiner Deskriptor + spezifische Deskriptoren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andere Reihenfolge als bislang im KLP Sek</a:t>
            </a:r>
            <a:r>
              <a:rPr lang="de-DE" sz="1960" kern="1" dirty="0" smtClean="0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  <a:endParaRPr lang="de-DE" sz="1960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/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(4)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35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/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36717" y="1850390"/>
            <a:ext cx="2962910" cy="42392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Fachliche </a:t>
            </a:r>
            <a:r>
              <a:rPr lang="de-DE" b="1" dirty="0"/>
              <a:t>Konkretisierung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didaktisierte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und kurze, klar strukturierte authentische Texte, Lesetexte, Hör-/Hörsehtexte, mehrfach kodierte Texte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b="1" dirty="0" smtClean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Ausgangstexte:</a:t>
            </a:r>
            <a:r>
              <a:rPr lang="de-DE" dirty="0" smtClean="0"/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Alltagsgespräche, Sprachnachrichten; Briefe, E-Mails, Postkarten,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Zieltexte: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Alltagsgespräche, Briefe, E-Mails, Postkarten, </a:t>
            </a:r>
            <a:r>
              <a:rPr lang="de-DE" dirty="0" smtClean="0"/>
              <a:t>…</a:t>
            </a:r>
            <a:endParaRPr lang="de-DE" b="1" dirty="0"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09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(5) laterale Kompetenzen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36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99706"/>
              </p:ext>
            </p:extLst>
          </p:nvPr>
        </p:nvGraphicFramePr>
        <p:xfrm>
          <a:off x="827584" y="1628800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085184"/>
            <a:ext cx="3672205" cy="648072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Verortung </a:t>
            </a:r>
            <a:r>
              <a:rPr dirty="0"/>
              <a:t>von </a:t>
            </a:r>
            <a:r>
              <a:rPr dirty="0" smtClean="0"/>
              <a:t>Strategien in den fachlichen Konkretisierungen</a:t>
            </a:r>
            <a:endParaRPr dirty="0"/>
          </a:p>
        </p:txBody>
      </p:sp>
      <p:sp>
        <p:nvSpPr>
          <p:cNvPr id="11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2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6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37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LERNERFOLGSÜBERPRÜFUNG UND LEISTUNGSBEWERTUNG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38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Beurteilungsbereich „Schriftliche Arbeiten“: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Klassenarbeiten</a:t>
            </a:r>
            <a:endParaRPr lang="de-DE" sz="2155" b="1" strike="sngStrike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155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Bestandteile jeder Klassenarbeit sind mindestens zwei funktionale kommunikative Teilkompetenzen (Hör-/Hörsehverstehen, Leseverstehen, Sprechen, Schreiben, Sprachmittlung, Verfügen über sprachliche Mittel)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In der Regel ist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Schreiben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Bestandteil jeder Klassenarbeit.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Teilkompetenzen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Sprachmittlung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,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Hör-/Hörsehverstehen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und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Leseverstehen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sind jeweils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mindestens einmal pro Schuljahr im Rahmen einer Klassenarbeit obligatorisch zu 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überprüfen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54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6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 zu mündlichen Kommunikationsprüfungen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erfolgen. </a:t>
            </a:r>
            <a:r>
              <a:rPr lang="de-DE" dirty="0"/>
              <a:t>Im letzten Schuljahr wird eine schriftliche Klassenarbeit durch eine gleichwertige Form der mündlichen Leistungsüberprüfung ersetzt.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Vereinbarung in der Fachkonferenz nach Rücksprache mit der Schulleitung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7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 smtClean="0"/>
              <a:t>keine</a:t>
            </a:r>
            <a:r>
              <a:rPr lang="de-DE" dirty="0" smtClean="0"/>
              <a:t> </a:t>
            </a:r>
            <a:r>
              <a:rPr lang="de-DE" dirty="0"/>
              <a:t>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47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424847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4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Hinweise zur Bewertung von Klassenarbeiten (Auswahl)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grundsätzlich höhere Gewichtung der sprachlichen Leistung/Darstellungsleistung gegenüber der inhaltlichen Leistung (zum Ende der Sek I ansteigende Gewichtung des Inhalts)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Sprechen: Berücksichtigung insbesondere des Gelingens der Kommunikation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Hör-/Hörsehverstehen, Leseverstehen (isoliert): sprachliche Verstöße werden nicht gewertet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im Verlauf der Sek I frühzeitiges Einüben von Aufgabenformaten, die im Rahmen der zentralen Prüfungen von Bedeutung sind </a:t>
            </a:r>
            <a:endParaRPr lang="de-DE" sz="2400" dirty="0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6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Englisch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5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Schulinterne Lehrpläne – rechtlicher Rahmen (1)</a:t>
            </a:r>
            <a:endParaRPr lang="de-DE" sz="32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§ 29 </a:t>
            </a:r>
            <a:r>
              <a:rPr lang="de-DE" altLang="de-DE" b="1" dirty="0" err="1"/>
              <a:t>SchulG</a:t>
            </a:r>
            <a:r>
              <a:rPr lang="de-DE" altLang="de-DE" b="1" dirty="0"/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Das </a:t>
            </a:r>
            <a:r>
              <a:rPr lang="de-DE" altLang="de-DE" b="1" dirty="0"/>
              <a:t>Ministerium</a:t>
            </a:r>
            <a:r>
              <a:rPr lang="de-DE" altLang="de-DE" dirty="0"/>
              <a:t> erlässt in der Regel </a:t>
            </a:r>
            <a:r>
              <a:rPr lang="de-DE" altLang="de-DE" b="1" dirty="0"/>
              <a:t>schulformspezifische Vorgaben </a:t>
            </a:r>
            <a:r>
              <a:rPr lang="de-DE" altLang="de-DE" dirty="0"/>
              <a:t>für den Unterricht (Richtlinien, Rahmenvorgaben, </a:t>
            </a:r>
            <a:r>
              <a:rPr lang="de-DE" altLang="de-DE" b="1" dirty="0"/>
              <a:t>Lehrpläne</a:t>
            </a:r>
            <a:r>
              <a:rPr lang="de-DE" altLang="de-DE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Die </a:t>
            </a:r>
            <a:r>
              <a:rPr lang="de-DE" altLang="de-DE" b="1" dirty="0"/>
              <a:t>Schulen</a:t>
            </a:r>
            <a:r>
              <a:rPr lang="de-DE" altLang="de-DE" dirty="0"/>
              <a:t> bestimmen auf der Grundlage der Unterrichtsvorgaben nach Absatz 1 in Verbindung mit ihrem Schulprogramm </a:t>
            </a:r>
            <a:r>
              <a:rPr lang="de-DE" altLang="de-DE" b="1" dirty="0"/>
              <a:t>schuleigene Unterrichtsvorgaben</a:t>
            </a:r>
            <a:r>
              <a:rPr lang="de-DE" altLang="de-DE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Unterrichtsvorgaben nach den Absätzen 1 und 2 sind so zu fassen, dass für die Lehrerinnen und Lehrer ein </a:t>
            </a:r>
            <a:r>
              <a:rPr lang="de-DE" altLang="de-DE" b="1" dirty="0"/>
              <a:t>pädagogischer Gestaltungsspielraum </a:t>
            </a:r>
            <a:r>
              <a:rPr lang="de-DE" altLang="de-DE" dirty="0"/>
              <a:t>bleibt.</a:t>
            </a:r>
          </a:p>
          <a:p>
            <a:pPr marL="542925"/>
            <a:endParaRPr lang="de-DE" dirty="0"/>
          </a:p>
          <a:p>
            <a:endParaRPr lang="de-DE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53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</a:t>
            </a:r>
            <a:r>
              <a:rPr lang="de-DE" sz="3200" dirty="0" smtClean="0"/>
              <a:t>Rahmen (2)</a:t>
            </a:r>
            <a:endParaRPr lang="de-DE" sz="3200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§ 70 </a:t>
            </a:r>
            <a:r>
              <a:rPr lang="de-DE" altLang="de-DE" sz="2000" b="1" dirty="0" err="1"/>
              <a:t>SchulG</a:t>
            </a:r>
            <a:r>
              <a:rPr lang="de-DE" altLang="de-DE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Fachkonferenz, Bildungsgangkonferenz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 typeface="+mj-lt"/>
              <a:buAutoNum type="arabicParenBoth" startAt="3"/>
            </a:pPr>
            <a:r>
              <a:rPr lang="de-DE" altLang="de-DE" sz="20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Tx/>
              <a:buAutoNum type="arabicParenBoth" startAt="3"/>
            </a:pPr>
            <a:r>
              <a:rPr lang="de-DE" altLang="de-DE" sz="2000" dirty="0"/>
              <a:t>Die Fachkonferenz entscheidet in ihrem Fach insbesondere über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fachdidaktischen und fachmethodischen Arbeit,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Leistungsbewertung,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Vorschläge an die Lehrerkonferenz zur Einführung von Lernmitteln.</a:t>
            </a:r>
          </a:p>
          <a:p>
            <a:endParaRPr lang="de-DE" dirty="0"/>
          </a:p>
        </p:txBody>
      </p:sp>
      <p:pic>
        <p:nvPicPr>
          <p:cNvPr id="8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60289" cy="7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5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Curriculumentwicklung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0" name="Picture 14" descr="NRW_MSW_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feil nach rechts 17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2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schulinterner 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</a:t>
            </a:r>
            <a:r>
              <a:rPr lang="de-DE" dirty="0" smtClean="0"/>
              <a:t>chulbezogene </a:t>
            </a:r>
            <a:r>
              <a:rPr lang="de-DE" dirty="0"/>
              <a:t>Konkretisierung </a:t>
            </a:r>
            <a:r>
              <a:rPr lang="de-DE" dirty="0" smtClean="0"/>
              <a:t>der </a:t>
            </a:r>
            <a:r>
              <a:rPr lang="de-DE" dirty="0"/>
              <a:t>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abgestimmte Konzepte </a:t>
            </a:r>
            <a:r>
              <a:rPr lang="de-DE" dirty="0"/>
              <a:t>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1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Gliederungsbeispiel eines schulinternen Lehrplans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marL="0" indent="0" defTabSz="536575"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600" dirty="0"/>
              <a:t>2.1 	Unterrichtsvorhaben [tabellarische Übersicht]	</a:t>
            </a:r>
          </a:p>
          <a:p>
            <a:pPr marL="400050" lvl="1" indent="0" defTabSz="536575">
              <a:buNone/>
            </a:pPr>
            <a:r>
              <a:rPr lang="de-DE" sz="2600" dirty="0"/>
              <a:t>2.2	Grundsätze </a:t>
            </a:r>
            <a:r>
              <a:rPr lang="de-DE" sz="2600"/>
              <a:t>der fachdidaktischen und fachmethodischen Arbeit</a:t>
            </a:r>
          </a:p>
          <a:p>
            <a:pPr marL="400050" lvl="1" indent="0" defTabSz="536575">
              <a:buNone/>
            </a:pPr>
            <a:r>
              <a:rPr lang="de-DE" sz="2600" smtClean="0"/>
              <a:t>2.3</a:t>
            </a:r>
            <a:r>
              <a:rPr lang="de-DE" sz="2600" dirty="0"/>
              <a:t>	Grundsätze der Leistungsbewertung und Leistungsrückmeldung</a:t>
            </a:r>
          </a:p>
          <a:p>
            <a:pPr marL="400050" lvl="1" indent="0" defTabSz="536575"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lnSpc>
                <a:spcPct val="170000"/>
              </a:lnSpc>
              <a:buNone/>
            </a:pPr>
            <a:r>
              <a:rPr lang="de-DE" sz="2600" b="1" dirty="0" smtClean="0"/>
              <a:t>Unterstützungsmaterial </a:t>
            </a:r>
            <a:r>
              <a:rPr lang="de-DE" sz="2600" b="1" dirty="0"/>
              <a:t>im Lehrplannavigator: </a:t>
            </a:r>
            <a:r>
              <a:rPr lang="de-DE" sz="2600" dirty="0" smtClean="0">
                <a:hlinkClick r:id="rId3"/>
              </a:rPr>
              <a:t>https</a:t>
            </a:r>
            <a:r>
              <a:rPr lang="de-DE" sz="2600" dirty="0">
                <a:hlinkClick r:id="rId3"/>
              </a:rPr>
              <a:t>://www.schulentwicklung.nrw.de/lehrplaene/lehrplannavigator-s-i</a:t>
            </a:r>
            <a:r>
              <a:rPr lang="de-DE" sz="2600" dirty="0" smtClean="0">
                <a:hlinkClick r:id="rId3"/>
              </a:rPr>
              <a:t>/</a:t>
            </a:r>
            <a:endParaRPr lang="de-DE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5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Englisch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0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Unterstützungsmaterial im Lehrplannavigator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Kernlehrplan</a:t>
            </a:r>
          </a:p>
          <a:p>
            <a:r>
              <a:rPr lang="de-DE" sz="2400" dirty="0" smtClean="0"/>
              <a:t>Beispiel für einen schulinternen Lehrplan (vervollständigt bis Februar 2022)</a:t>
            </a:r>
          </a:p>
          <a:p>
            <a:r>
              <a:rPr lang="de-DE" sz="2400" dirty="0" smtClean="0"/>
              <a:t>Konkretisierte Unterrichtsvorhaben zum schulinternen Lehrplan</a:t>
            </a:r>
          </a:p>
          <a:p>
            <a:r>
              <a:rPr lang="de-DE" sz="2400" dirty="0" smtClean="0"/>
              <a:t>Diese Präsentation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 smtClean="0">
                <a:hlinkClick r:id="rId3"/>
              </a:rPr>
              <a:t>https</a:t>
            </a:r>
            <a:r>
              <a:rPr lang="de-DE" sz="2000" dirty="0">
                <a:hlinkClick r:id="rId3"/>
              </a:rPr>
              <a:t>://www.schulentwicklung.nrw.de/lehrplaene/lehrplannavigator-s-i/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21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067417"/>
              </p:ext>
            </p:extLst>
          </p:nvPr>
        </p:nvGraphicFramePr>
        <p:xfrm>
          <a:off x="457200" y="1750155"/>
          <a:ext cx="8229600" cy="419912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29600">
                  <a:extLst>
                    <a:ext uri="{9D8B030D-6E8A-4147-A177-3AD203B41FA5}">
                      <a16:colId xmlns:a16="http://schemas.microsoft.com/office/drawing/2014/main" val="1040356843"/>
                    </a:ext>
                  </a:extLst>
                </a:gridCol>
              </a:tblGrid>
              <a:tr h="407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 5.1-1 </a:t>
                      </a:r>
                      <a:r>
                        <a:rPr lang="en-US" sz="12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Hello – Meeting my new classmates </a:t>
                      </a: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(ca. 20 U-Std.)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308562"/>
                  </a:ext>
                </a:extLst>
              </a:tr>
              <a:tr h="321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Schwerpunkte der Kompetenzentwicklung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984512"/>
                  </a:ext>
                </a:extLst>
              </a:tr>
              <a:tr h="69415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Hör-/Hörsehverstehen: </a:t>
                      </a:r>
                      <a:r>
                        <a:rPr lang="de-DE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einfachen Gesprächen in vertrauten Situationen des Alltags wesentliche Informationen entnehmen</a:t>
                      </a:r>
                      <a:endParaRPr lang="de-DE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Sprechen – an Gesprächen teilnehmen:</a:t>
                      </a:r>
                      <a:r>
                        <a:rPr lang="de-DE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 einfachen Gesprächen in vertrauten Situationen des Alltags aktiv teilnehmen; Gespräche beginnen und beenden </a:t>
                      </a:r>
                      <a:endParaRPr lang="de-DE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Sprechen – zusammenhängendes Sprechen:</a:t>
                      </a:r>
                      <a:r>
                        <a:rPr lang="de-DE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notizengestützt eine einfache Präsentation strukturiert vortragen</a:t>
                      </a:r>
                      <a:endParaRPr lang="de-DE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561430"/>
                  </a:ext>
                </a:extLst>
              </a:tr>
              <a:tr h="321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fachliche Konkretisierungen im Schwerpunkt</a:t>
                      </a:r>
                      <a:endParaRPr lang="de-DE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806828"/>
                  </a:ext>
                </a:extLst>
              </a:tr>
              <a:tr h="880553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IKK:</a:t>
                      </a:r>
                      <a:r>
                        <a:rPr lang="de-DE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persönliche Lebensgestaltung: Alltag und Freizeitgestaltung von Kindern: Hobbys, Sport</a:t>
                      </a:r>
                      <a:endParaRPr lang="de-DE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Grammatik:</a:t>
                      </a:r>
                      <a:r>
                        <a:rPr lang="en-GB" sz="10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articles, nouns: singular vs. plural; chunks:</a:t>
                      </a:r>
                      <a:r>
                        <a:rPr lang="en-GB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statements, questions (to be)</a:t>
                      </a:r>
                      <a:endParaRPr lang="de-DE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Aussprache und Intonation:</a:t>
                      </a:r>
                      <a:r>
                        <a:rPr lang="de-DE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grundlegende Besonderheiten des Vokalismus und Konsonantismus </a:t>
                      </a:r>
                      <a:endParaRPr lang="de-DE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TMK: </a:t>
                      </a:r>
                      <a:r>
                        <a:rPr lang="de-DE" sz="1000" u="sng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Ausgangstexte:</a:t>
                      </a:r>
                      <a:r>
                        <a:rPr lang="de-DE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Alltagsgespräche, informierende Texte, Bilder, Bildergeschichten </a:t>
                      </a:r>
                      <a:r>
                        <a:rPr lang="de-DE" sz="1000" u="sng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Zieltexte:</a:t>
                      </a:r>
                      <a:r>
                        <a:rPr lang="de-DE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Alltagsgespräche, Plakate</a:t>
                      </a:r>
                      <a:endParaRPr lang="de-DE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339358"/>
                  </a:ext>
                </a:extLst>
              </a:tr>
              <a:tr h="321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10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470114"/>
                  </a:ext>
                </a:extLst>
              </a:tr>
              <a:tr h="125336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Wortschatz</a:t>
                      </a:r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colours, animals, pets, sports, hobbies, </a:t>
                      </a:r>
                      <a:r>
                        <a:rPr lang="en-GB" sz="10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things in the house, school things, </a:t>
                      </a:r>
                      <a:r>
                        <a:rPr lang="en-GB" sz="10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adjectives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Anknüpfen an bereits erworbene Kompetenzen: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Grußformeln nutzen, sich vorstellen und dem Gesprächspartner Fragen zu seiner Person stellen  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Mögliche Umsetzung:</a:t>
                      </a:r>
                      <a:r>
                        <a:rPr lang="de-DE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Rollenspiel: erstes </a:t>
                      </a:r>
                      <a:r>
                        <a:rPr lang="de-DE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Kennenlerngespräch</a:t>
                      </a:r>
                      <a:r>
                        <a:rPr lang="de-DE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Erstellen eines Kurzvortrages und eines Posters über sein Haus- oder Lieblingstier, seinen Lieblingsgegenstand oder sich selbst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Leistungsüberprüfung: </a:t>
                      </a:r>
                      <a:r>
                        <a:rPr lang="de-DE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mündliche Kommunikationsprüfung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061576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für ein Unterrichtsvorhaben (1)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499991" y="3645024"/>
            <a:ext cx="433378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fachliche Konkretisierungen des KLP (zitiert)</a:t>
            </a:r>
            <a:endParaRPr lang="de-DE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678978" y="5549170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weitere Absprachen der FK zum UV</a:t>
            </a:r>
            <a:endParaRPr lang="de-DE" sz="20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936045" y="2780928"/>
            <a:ext cx="389772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wrap="square" rtlCol="0" anchor="ctr" anchorCtr="1">
            <a:spAutoFit/>
          </a:bodyPr>
          <a:lstStyle/>
          <a:p>
            <a:r>
              <a:rPr lang="de-DE" sz="2000" b="1" dirty="0" smtClean="0"/>
              <a:t>Indikatoren </a:t>
            </a:r>
            <a:r>
              <a:rPr lang="de-DE" sz="2000" b="1" dirty="0"/>
              <a:t>des KLP (zitiert)</a:t>
            </a:r>
          </a:p>
        </p:txBody>
      </p:sp>
      <p:sp>
        <p:nvSpPr>
          <p:cNvPr id="12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3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843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Anpassung an die Wiedereinführung des neunjährigen Bildungsgangs im Gymnasium</a:t>
            </a:r>
          </a:p>
          <a:p>
            <a:pPr lvl="1"/>
            <a:r>
              <a:rPr lang="de-DE" dirty="0" smtClean="0"/>
              <a:t>Beginn einer zweiten Fremdsprache ab Jahrgang 7</a:t>
            </a:r>
          </a:p>
          <a:p>
            <a:r>
              <a:rPr lang="de-DE" dirty="0" smtClean="0"/>
              <a:t>Weiterentwicklung der bisherigen Kernlehrpläne</a:t>
            </a:r>
          </a:p>
          <a:p>
            <a:pPr lvl="1"/>
            <a:r>
              <a:rPr lang="de-DE" dirty="0" smtClean="0"/>
              <a:t>Gewährleistung der Durchlässigkeit zwischen den Schulformen</a:t>
            </a:r>
          </a:p>
          <a:p>
            <a:pPr lvl="1"/>
            <a:r>
              <a:rPr lang="de-DE" dirty="0" smtClean="0"/>
              <a:t>Anschlussfähigkeit an die KLP der gymnasialen Oberstufe</a:t>
            </a:r>
          </a:p>
          <a:p>
            <a:pPr lvl="1"/>
            <a:r>
              <a:rPr lang="de-DE" dirty="0"/>
              <a:t>i</a:t>
            </a:r>
            <a:r>
              <a:rPr lang="de-DE" dirty="0" smtClean="0"/>
              <a:t>nhaltliche und strukturelle Anpassung an zeitgemäße Ansprüche (fachliche und didaktische Entwicklung)</a:t>
            </a:r>
          </a:p>
          <a:p>
            <a:r>
              <a:rPr lang="de-DE" dirty="0" smtClean="0"/>
              <a:t>Erweiterung des Fächerangebotes</a:t>
            </a:r>
          </a:p>
          <a:p>
            <a:pPr lvl="1"/>
            <a:r>
              <a:rPr lang="de-DE" dirty="0" smtClean="0"/>
              <a:t>weitgehende Angleichung der curricular abgebildeten Fächervielfalt in Real- und Gesamt-/Sekundarschulen (z.B. Chinesisch in der Realschule)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7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(2)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437055"/>
              </p:ext>
            </p:extLst>
          </p:nvPr>
        </p:nvGraphicFramePr>
        <p:xfrm>
          <a:off x="827584" y="1916831"/>
          <a:ext cx="7488832" cy="3937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4285418035"/>
                    </a:ext>
                  </a:extLst>
                </a:gridCol>
              </a:tblGrid>
              <a:tr h="5280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 5.1-1 </a:t>
                      </a:r>
                      <a:r>
                        <a:rPr lang="en-US" sz="1800" b="1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Hello – Meeting my new classmates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(ca. 20 U-Std.)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629492"/>
                  </a:ext>
                </a:extLst>
              </a:tr>
              <a:tr h="469401">
                <a:tc>
                  <a:txBody>
                    <a:bodyPr/>
                    <a:lstStyle/>
                    <a:p>
                      <a:pPr algn="ctr"/>
                      <a:r>
                        <a:rPr lang="de-DE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Schwerpunkte der Kompetenzentwicklung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859906"/>
                  </a:ext>
                </a:extLst>
              </a:tr>
              <a:tr h="2890955">
                <a:tc>
                  <a:txBody>
                    <a:bodyPr/>
                    <a:lstStyle/>
                    <a:p>
                      <a:r>
                        <a:rPr lang="de-DE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Hör-/Hörsehverstehen: </a:t>
                      </a: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einfachen Gesprächen in vertrauten Situationen des Alltags wesentliche Informationen entnehmen</a:t>
                      </a:r>
                    </a:p>
                    <a:p>
                      <a:r>
                        <a:rPr lang="de-DE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Sprechen – an Gesprächen teilnehmen:</a:t>
                      </a: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 einfachen Gesprächen in vertrauten Situationen des Alltags aktiv teilnehmen; Gespräche beginnen und beenden </a:t>
                      </a:r>
                    </a:p>
                    <a:p>
                      <a:r>
                        <a:rPr lang="de-DE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Sprechen – zusammenhängendes Sprechen:</a:t>
                      </a:r>
                      <a:r>
                        <a:rPr lang="de-DE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notizengestützt eine einfache Präsentation strukturiert vortragen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40944"/>
                  </a:ext>
                </a:extLst>
              </a:tr>
            </a:tbl>
          </a:graphicData>
        </a:graphic>
      </p:graphicFrame>
      <p:sp>
        <p:nvSpPr>
          <p:cNvPr id="9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2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(3)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599547"/>
              </p:ext>
            </p:extLst>
          </p:nvPr>
        </p:nvGraphicFramePr>
        <p:xfrm>
          <a:off x="457200" y="1700808"/>
          <a:ext cx="8229600" cy="438607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fachliche Konkretisierungen im Schwerpunkt</a:t>
                      </a:r>
                      <a:endParaRPr lang="de-DE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IKK:</a:t>
                      </a:r>
                      <a:r>
                        <a:rPr lang="de-DE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persönliche Lebensgestaltung: Alltag und Freizeitgestaltung von Kindern: Hobbys, Sport</a:t>
                      </a:r>
                      <a:endParaRPr lang="de-DE" sz="3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Grammatik: articles, nouns: singular vs. plural; chunks: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statements, questions (to be)</a:t>
                      </a:r>
                      <a:endParaRPr lang="de-DE" sz="3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b="1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Aussprache und Intonation:</a:t>
                      </a:r>
                      <a:r>
                        <a:rPr lang="de-DE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grundlegende Besonderheiten des Vokalismus und Konsonantismus </a:t>
                      </a:r>
                      <a:endParaRPr lang="de-DE" sz="3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TMK: </a:t>
                      </a:r>
                      <a:r>
                        <a:rPr lang="de-DE" sz="2400" b="0" u="sng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Ausgangstexte:</a:t>
                      </a:r>
                      <a:r>
                        <a:rPr lang="de-DE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Alltagsgespräche, informierende Texte, Bilder, Bildergeschichten </a:t>
                      </a:r>
                      <a:r>
                        <a:rPr lang="de-DE" sz="2400" b="0" u="sng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Zieltexte:</a:t>
                      </a:r>
                      <a:r>
                        <a:rPr lang="de-DE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Alltagsgespräche, Plakate</a:t>
                      </a:r>
                      <a:endParaRPr lang="de-DE" sz="2400" b="0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</a:tbl>
          </a:graphicData>
        </a:graphic>
      </p:graphicFrame>
      <p:sp>
        <p:nvSpPr>
          <p:cNvPr id="9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42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(4)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062455"/>
              </p:ext>
            </p:extLst>
          </p:nvPr>
        </p:nvGraphicFramePr>
        <p:xfrm>
          <a:off x="457200" y="1925415"/>
          <a:ext cx="8229600" cy="380390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Hinweise, Vereinbarungen und Absprachen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Wortschatz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colours, animals, pets, sports, hobbies, things in the house, school things, adjectives</a:t>
                      </a:r>
                      <a:endParaRPr lang="de-DE" sz="2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Anknüpfen an bereits erworbene Kompetenzen:</a:t>
                      </a:r>
                      <a:endParaRPr lang="de-DE" sz="2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Grußformeln nutzen, sich vorstellen und der</a:t>
                      </a:r>
                      <a:r>
                        <a:rPr lang="de-DE" sz="2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Gesprächspartnerin/dem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Gesprächspartner Fragen zu ihrer/seiner Person stellen  </a:t>
                      </a:r>
                      <a:endParaRPr lang="de-DE" sz="2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Mögliche Umsetzung:</a:t>
                      </a:r>
                      <a:r>
                        <a:rPr lang="de-DE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Rollenspiel: erstes </a:t>
                      </a:r>
                      <a:r>
                        <a:rPr lang="de-DE" sz="20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Kennenlerngespräch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Erstellen eines Kurzvortrages und eines Posters über das Haus- oder Lieblingstier, den Lieblingsgegenstand oder sich selbst</a:t>
                      </a:r>
                      <a:endParaRPr lang="de-DE" sz="2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Leistungsüberprüfung: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mündliche Kommunikationsprüfung</a:t>
                      </a: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  <p:sp>
        <p:nvSpPr>
          <p:cNvPr id="9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3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Konkretisierungen von Unterrichtsvorhaben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Hier fehlt noch ein Beispiel mit dem neuen Template und entsprechender </a:t>
            </a:r>
            <a:r>
              <a:rPr lang="de-DE" sz="2400" dirty="0" err="1" smtClean="0"/>
              <a:t>erläuterung</a:t>
            </a:r>
            <a:r>
              <a:rPr lang="de-DE" sz="2400" dirty="0" smtClean="0"/>
              <a:t>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53</a:t>
            </a:fld>
            <a:endParaRPr lang="de-DE"/>
          </a:p>
        </p:txBody>
      </p:sp>
      <p:sp>
        <p:nvSpPr>
          <p:cNvPr id="8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/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nicht Teil des schulinternen Lehrplans</a:t>
            </a: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optionale aber empfohlene Erstellung zur effektiven </a:t>
            </a:r>
            <a:r>
              <a:rPr lang="de-DE" kern="1" dirty="0" err="1" smtClean="0">
                <a:latin typeface="Calibri" pitchFamily="2" charset="0"/>
                <a:ea typeface="Calibri" pitchFamily="2" charset="0"/>
                <a:cs typeface="Calibri" pitchFamily="2" charset="0"/>
              </a:rPr>
              <a:t>Fachschaftsarbeit</a:t>
            </a:r>
            <a:endParaRPr lang="de-DE" strike="sngStrike" kern="1" dirty="0" smtClean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Beispiele im Lehrplannavigator als Anregung (Unterstützungsmaterial)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98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3200" dirty="0" smtClean="0"/>
          </a:p>
          <a:p>
            <a:endParaRPr lang="de-DE" sz="3200" dirty="0"/>
          </a:p>
          <a:p>
            <a:endParaRPr lang="de-DE" sz="3200" dirty="0" smtClean="0"/>
          </a:p>
          <a:p>
            <a:pPr marL="0" indent="0" algn="ctr">
              <a:buNone/>
            </a:pPr>
            <a:r>
              <a:rPr lang="de-DE" sz="3200" dirty="0" smtClean="0"/>
              <a:t> </a:t>
            </a:r>
            <a:r>
              <a:rPr lang="de-DE" sz="3600" dirty="0" smtClean="0"/>
              <a:t>Herzlichen Dank für Ihre Aufmerksamkeit!</a:t>
            </a:r>
            <a:endParaRPr lang="de-DE" sz="3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Akzentsetzungen der neuen Kernlehrpläne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Ausschärfung der Fachlichkeit</a:t>
            </a:r>
          </a:p>
          <a:p>
            <a:pPr lvl="1"/>
            <a:r>
              <a:rPr lang="de-DE" dirty="0" smtClean="0"/>
              <a:t>Präzisere Festlegung fachlicher </a:t>
            </a:r>
            <a:r>
              <a:rPr lang="de-DE" dirty="0" err="1" smtClean="0"/>
              <a:t>Obligatorik</a:t>
            </a:r>
            <a:endParaRPr lang="de-DE" dirty="0"/>
          </a:p>
          <a:p>
            <a:r>
              <a:rPr lang="de-DE" smtClean="0"/>
              <a:t>Bezug </a:t>
            </a:r>
            <a:r>
              <a:rPr lang="de-DE" dirty="0"/>
              <a:t>auf fachübergreifende </a:t>
            </a:r>
            <a:r>
              <a:rPr lang="de-DE" dirty="0" smtClean="0"/>
              <a:t>Zielsetzungen</a:t>
            </a:r>
          </a:p>
          <a:p>
            <a:pPr lvl="1"/>
            <a:r>
              <a:rPr lang="de-DE" dirty="0" smtClean="0"/>
              <a:t>Bildung in der digitalen Welt und Medienbildung</a:t>
            </a:r>
          </a:p>
          <a:p>
            <a:pPr lvl="1"/>
            <a:r>
              <a:rPr lang="de-DE" dirty="0" smtClean="0"/>
              <a:t>Verbraucherbildung</a:t>
            </a:r>
          </a:p>
          <a:p>
            <a:pPr lvl="1"/>
            <a:r>
              <a:rPr lang="de-DE" dirty="0" smtClean="0"/>
              <a:t>Berufsorientierung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8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Englisch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4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Fokussierte Querschnittsaufgaben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 </a:t>
            </a:r>
          </a:p>
          <a:p>
            <a:pPr>
              <a:spcBef>
                <a:spcPts val="1200"/>
              </a:spcBef>
            </a:pPr>
            <a:r>
              <a:rPr lang="de-DE" dirty="0"/>
              <a:t>Berufliche Orientierung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 smtClean="0"/>
              <a:t>Einbindung </a:t>
            </a:r>
            <a:r>
              <a:rPr lang="de-DE" b="1" dirty="0"/>
              <a:t>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05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Medienkompetenzrahmen NRW</a:t>
            </a:r>
            <a:endParaRPr lang="de-DE" sz="1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8" y="1711142"/>
            <a:ext cx="5411083" cy="420528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1" name="Rechteck 50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55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56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02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3431</Words>
  <PresentationFormat>Bildschirmpräsentation (4:3)</PresentationFormat>
  <Paragraphs>692</Paragraphs>
  <Slides>54</Slides>
  <Notes>52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3" baseType="lpstr">
      <vt:lpstr>Arial</vt:lpstr>
      <vt:lpstr>Calibri</vt:lpstr>
      <vt:lpstr>Corbel</vt:lpstr>
      <vt:lpstr>Symbol</vt:lpstr>
      <vt:lpstr>Times New Roman</vt:lpstr>
      <vt:lpstr>Times New Roman Baltic</vt:lpstr>
      <vt:lpstr>Wingdings</vt:lpstr>
      <vt:lpstr>ヒラギノ角ゴ Pro W3</vt:lpstr>
      <vt:lpstr>QUA-LiS_Vorlage_weiss</vt:lpstr>
      <vt:lpstr>Neue Kernlehrpläne  für die Sekundarstufe I der Gesamtschule/Sekundarschule Inkraftsetzung: 01.08.2021</vt:lpstr>
      <vt:lpstr>Gliederung</vt:lpstr>
      <vt:lpstr>Gliederung</vt:lpstr>
      <vt:lpstr>Bewährte Merkmale</vt:lpstr>
      <vt:lpstr>Grundsätze</vt:lpstr>
      <vt:lpstr>Akzentsetzungen der neuen Kernlehrpläne</vt:lpstr>
      <vt:lpstr>Gliederung</vt:lpstr>
      <vt:lpstr>Fokussierte Querschnittsaufgaben </vt:lpstr>
      <vt:lpstr>Medienkompetenzrahmen NRW</vt:lpstr>
      <vt:lpstr>Fachliche Einbindung des Medienkompetenzrahmens </vt:lpstr>
      <vt:lpstr>Rahmenvorgabe Verbraucherbildung</vt:lpstr>
      <vt:lpstr>Fachliche Einbindung der RV Verbraucherbildung </vt:lpstr>
      <vt:lpstr>Einbindung Berufliche Orientierung</vt:lpstr>
      <vt:lpstr>Gliederung</vt:lpstr>
      <vt:lpstr>Gliederung des Kernlehrplans</vt:lpstr>
      <vt:lpstr>Die wichtigsten Kontinuitäten</vt:lpstr>
      <vt:lpstr>Die wichtigsten Neuerungen (1)</vt:lpstr>
      <vt:lpstr>Im Fokus: neue Kompetenzbereiche </vt:lpstr>
      <vt:lpstr>Im Fokus: neue Kompetenzbereiche </vt:lpstr>
      <vt:lpstr>Im Fokus: neue Kompetenzbereiche 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Die wichtigsten Neuerungen (2)</vt:lpstr>
      <vt:lpstr>Darstellung der Kompetenzerwartungen</vt:lpstr>
      <vt:lpstr>Darstellung der Kompetenzerwartungen – Beispiel: Grammatik</vt:lpstr>
      <vt:lpstr>Teilweise: Verzicht auf fachliche Konkretisierungen</vt:lpstr>
      <vt:lpstr>PowerPoint-Präsentation</vt:lpstr>
      <vt:lpstr>Kompetenzbereiche (1)</vt:lpstr>
      <vt:lpstr>Kompetenzbereiche (2)</vt:lpstr>
      <vt:lpstr>Kompetenzbereiche (3)</vt:lpstr>
      <vt:lpstr>Kompetenzbereiche (4)</vt:lpstr>
      <vt:lpstr>Kompetenzbereiche (5) laterale Kompetenzen</vt:lpstr>
      <vt:lpstr>PowerPoint-Präsentation</vt:lpstr>
      <vt:lpstr>Lernerfolgsüberprüfung und Leistungsmessung (1)</vt:lpstr>
      <vt:lpstr>Lernerfolgsüberprüfung und Leistungsmessung (2)</vt:lpstr>
      <vt:lpstr>Lernerfolgsüberprüfung und Leistungsmessung (3)</vt:lpstr>
      <vt:lpstr>Gliederung</vt:lpstr>
      <vt:lpstr>Schulinterne Lehrpläne – rechtlicher Rahmen (1)</vt:lpstr>
      <vt:lpstr>Schulinterne Lehrpläne – rechtlicher Rahmen (2)</vt:lpstr>
      <vt:lpstr>Curriculumentwicklung</vt:lpstr>
      <vt:lpstr>Funktionen schulinterner Lehrpläne</vt:lpstr>
      <vt:lpstr>Gliederungsbeispiel eines schulinternen Lehrplans</vt:lpstr>
      <vt:lpstr>Gliederung</vt:lpstr>
      <vt:lpstr>Unterstützungsmaterial im Lehrplannavigator</vt:lpstr>
      <vt:lpstr>Beispiel für ein Unterrichtsvorhaben (1)</vt:lpstr>
      <vt:lpstr>Beispiel für ein Unterrichtsvorhaben (2)</vt:lpstr>
      <vt:lpstr>Beispiel für ein Unterrichtsvorhaben (3)</vt:lpstr>
      <vt:lpstr>Beispiel für ein Unterrichtsvorhaben (4)</vt:lpstr>
      <vt:lpstr>Konkretisierungen von Unterrichtsvorhaben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2019-01-16T09:01:21Z</cp:lastPrinted>
  <dcterms:created xsi:type="dcterms:W3CDTF">2018-01-17T08:49:04Z</dcterms:created>
  <dcterms:modified xsi:type="dcterms:W3CDTF">2021-07-01T07:16:13Z</dcterms:modified>
</cp:coreProperties>
</file>