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411" r:id="rId3"/>
    <p:sldId id="410" r:id="rId4"/>
    <p:sldId id="413" r:id="rId5"/>
    <p:sldId id="412" r:id="rId6"/>
    <p:sldId id="414" r:id="rId7"/>
    <p:sldId id="415" r:id="rId8"/>
    <p:sldId id="416" r:id="rId9"/>
    <p:sldId id="417" r:id="rId10"/>
    <p:sldId id="419" r:id="rId11"/>
    <p:sldId id="420" r:id="rId12"/>
    <p:sldId id="434" r:id="rId13"/>
    <p:sldId id="422" r:id="rId14"/>
    <p:sldId id="421" r:id="rId15"/>
    <p:sldId id="435" r:id="rId16"/>
    <p:sldId id="436" r:id="rId17"/>
    <p:sldId id="437" r:id="rId18"/>
    <p:sldId id="466" r:id="rId19"/>
    <p:sldId id="467" r:id="rId20"/>
    <p:sldId id="468" r:id="rId21"/>
    <p:sldId id="442" r:id="rId22"/>
    <p:sldId id="443" r:id="rId23"/>
    <p:sldId id="444" r:id="rId24"/>
    <p:sldId id="445" r:id="rId25"/>
    <p:sldId id="446" r:id="rId26"/>
    <p:sldId id="447" r:id="rId27"/>
    <p:sldId id="438" r:id="rId28"/>
    <p:sldId id="439" r:id="rId29"/>
    <p:sldId id="440" r:id="rId30"/>
    <p:sldId id="441" r:id="rId31"/>
    <p:sldId id="448" r:id="rId32"/>
    <p:sldId id="450" r:id="rId33"/>
    <p:sldId id="451" r:id="rId34"/>
    <p:sldId id="452" r:id="rId35"/>
    <p:sldId id="453" r:id="rId36"/>
    <p:sldId id="454" r:id="rId37"/>
    <p:sldId id="455" r:id="rId38"/>
    <p:sldId id="456" r:id="rId39"/>
    <p:sldId id="459" r:id="rId40"/>
    <p:sldId id="458" r:id="rId41"/>
    <p:sldId id="427" r:id="rId42"/>
    <p:sldId id="429" r:id="rId43"/>
    <p:sldId id="430" r:id="rId44"/>
    <p:sldId id="431" r:id="rId45"/>
    <p:sldId id="432" r:id="rId46"/>
    <p:sldId id="433" r:id="rId47"/>
    <p:sldId id="428" r:id="rId48"/>
    <p:sldId id="460" r:id="rId49"/>
    <p:sldId id="461" r:id="rId50"/>
    <p:sldId id="462" r:id="rId51"/>
    <p:sldId id="463" r:id="rId52"/>
    <p:sldId id="465" r:id="rId53"/>
    <p:sldId id="464" r:id="rId54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ters, Bianca" initials="BR" lastIdx="76" clrIdx="0">
    <p:extLst>
      <p:ext uri="{19B8F6BF-5375-455C-9EA6-DF929625EA0E}">
        <p15:presenceInfo xmlns:p15="http://schemas.microsoft.com/office/powerpoint/2012/main" userId="Roters, Bianca" providerId="None"/>
      </p:ext>
    </p:extLst>
  </p:cmAuthor>
  <p:cmAuthor id="2" name="Peters, Thorsten" initials="PT" lastIdx="58" clrIdx="1">
    <p:extLst>
      <p:ext uri="{19B8F6BF-5375-455C-9EA6-DF929625EA0E}">
        <p15:presenceInfo xmlns:p15="http://schemas.microsoft.com/office/powerpoint/2012/main" userId="Peters, Thorsten" providerId="None"/>
      </p:ext>
    </p:extLst>
  </p:cmAuthor>
  <p:cmAuthor id="3" name="christina neder" initials="cn" lastIdx="2" clrIdx="2">
    <p:extLst>
      <p:ext uri="{19B8F6BF-5375-455C-9EA6-DF929625EA0E}">
        <p15:presenceInfo xmlns:p15="http://schemas.microsoft.com/office/powerpoint/2012/main" userId="af4276fe55f1963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E9EDF4"/>
    <a:srgbClr val="D0D8E8"/>
    <a:srgbClr val="3399FF"/>
    <a:srgbClr val="DB820B"/>
    <a:srgbClr val="DA8F0B"/>
    <a:srgbClr val="FF9900"/>
    <a:srgbClr val="CC3300"/>
    <a:srgbClr val="D6E9D8"/>
    <a:srgbClr val="EFE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08"/>
    <p:restoredTop sz="93979" autoAdjust="0"/>
  </p:normalViewPr>
  <p:slideViewPr>
    <p:cSldViewPr showGuides="1">
      <p:cViewPr>
        <p:scale>
          <a:sx n="73" d="100"/>
          <a:sy n="73" d="100"/>
        </p:scale>
        <p:origin x="90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Verfügen über </a:t>
          </a:r>
          <a:r>
            <a:rPr lang="de-DE" sz="2400" b="1" dirty="0" smtClean="0">
              <a:latin typeface="Corbel" pitchFamily="34" charset="0"/>
            </a:rPr>
            <a:t>sprachliche </a:t>
          </a:r>
          <a:r>
            <a:rPr lang="de-DE" sz="2400" b="1" dirty="0">
              <a:latin typeface="Corbel" pitchFamily="34" charset="0"/>
            </a:rPr>
            <a:t>Mittel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1800" dirty="0" smtClean="0"/>
            <a:t>Wort- und Zeichenschatz</a:t>
          </a:r>
          <a:endParaRPr lang="de-DE" sz="1800" dirty="0">
            <a:latin typeface="Corbel" panose="020B0503020204020204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 custT="1"/>
      <dgm:spPr/>
      <dgm:t>
        <a:bodyPr/>
        <a:lstStyle/>
        <a:p>
          <a:r>
            <a:rPr lang="de-DE" sz="1800" dirty="0"/>
            <a:t>Grammatik</a:t>
          </a:r>
          <a:endParaRPr lang="de-DE" sz="1800" dirty="0">
            <a:latin typeface="Corbel" panose="020B0503020204020204" pitchFamily="34" charset="0"/>
          </a:endParaRPr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48C1EC3F-3B2B-4CA9-B5B9-951FD31B6E2E}">
      <dgm:prSet phldrT="[Text]" custT="1"/>
      <dgm:spPr/>
      <dgm:t>
        <a:bodyPr/>
        <a:lstStyle/>
        <a:p>
          <a:r>
            <a:rPr lang="de-DE" sz="1800" dirty="0"/>
            <a:t>Aussprache/ Intonation</a:t>
          </a:r>
          <a:endParaRPr lang="de-DE" sz="1000" dirty="0">
            <a:latin typeface="Corbel" panose="020B0503020204020204" pitchFamily="34" charset="0"/>
          </a:endParaRPr>
        </a:p>
      </dgm:t>
    </dgm:pt>
    <dgm:pt modelId="{523FE323-34A7-4AEC-A16E-210E32EB3057}" type="sibTrans" cxnId="{545818C2-DA96-442B-BDD8-0FB017C42328}">
      <dgm:prSet/>
      <dgm:spPr/>
      <dgm:t>
        <a:bodyPr/>
        <a:lstStyle/>
        <a:p>
          <a:endParaRPr lang="de-DE"/>
        </a:p>
      </dgm:t>
    </dgm:pt>
    <dgm:pt modelId="{0790775F-7644-417E-9D34-890C2F016C8E}" type="parTrans" cxnId="{545818C2-DA96-442B-BDD8-0FB017C42328}">
      <dgm:prSet/>
      <dgm:spPr/>
      <dgm:t>
        <a:bodyPr/>
        <a:lstStyle/>
        <a:p>
          <a:endParaRPr lang="de-DE"/>
        </a:p>
      </dgm:t>
    </dgm:pt>
    <dgm:pt modelId="{D04A544F-C382-4CC4-9311-6BED434DAA89}">
      <dgm:prSet phldrT="[Text]" custT="1"/>
      <dgm:spPr/>
      <dgm:t>
        <a:bodyPr/>
        <a:lstStyle/>
        <a:p>
          <a:r>
            <a:rPr lang="de-DE" sz="1800" dirty="0"/>
            <a:t>Orthografie</a:t>
          </a:r>
        </a:p>
      </dgm:t>
    </dgm:pt>
    <dgm:pt modelId="{75158E2D-F8EE-4EF7-885A-C97BA31EEF26}" type="sibTrans" cxnId="{7C8D3987-7BCC-4228-A102-A9DC7691CA41}">
      <dgm:prSet/>
      <dgm:spPr/>
      <dgm:t>
        <a:bodyPr/>
        <a:lstStyle/>
        <a:p>
          <a:endParaRPr lang="de-DE"/>
        </a:p>
      </dgm:t>
    </dgm:pt>
    <dgm:pt modelId="{A194AF08-34A5-46BB-8583-DA63A3AB32F7}" type="parTrans" cxnId="{7C8D3987-7BCC-4228-A102-A9DC7691CA41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404329" custLinFactNeighborX="-7262" custLinFactNeighborY="-519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4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4"/>
      <dgm:spPr/>
    </dgm:pt>
    <dgm:pt modelId="{D98014FB-5AD2-4140-936A-78EC40FFC506}" type="pres">
      <dgm:prSet presAssocID="{E79A7351-6F8D-411B-B256-594151D3D73A}" presName="text2" presStyleLbl="fgAcc2" presStyleIdx="0" presStyleCnt="4" custScaleY="77973" custLinFactNeighborX="-3782" custLinFactNeighborY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4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4"/>
      <dgm:spPr/>
    </dgm:pt>
    <dgm:pt modelId="{ABDC5CF3-135C-4596-AFC6-FCB7DFBB4AF7}" type="pres">
      <dgm:prSet presAssocID="{C995A749-5CA4-4828-AF08-B3566D65EA03}" presName="text2" presStyleLbl="fgAcc2" presStyleIdx="1" presStyleCnt="4" custScaleY="77973" custLinFactNeighborX="-4728" custLinFactNeighborY="139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81C9A66E-8D04-4D82-A6F5-54968AACADDA}" type="pres">
      <dgm:prSet presAssocID="{0790775F-7644-417E-9D34-890C2F016C8E}" presName="Name10" presStyleLbl="parChTrans1D2" presStyleIdx="2" presStyleCnt="4"/>
      <dgm:spPr/>
      <dgm:t>
        <a:bodyPr/>
        <a:lstStyle/>
        <a:p>
          <a:endParaRPr lang="de-DE"/>
        </a:p>
      </dgm:t>
    </dgm:pt>
    <dgm:pt modelId="{6AB9E6B4-3537-46E6-992D-7F5BF51F15B2}" type="pres">
      <dgm:prSet presAssocID="{48C1EC3F-3B2B-4CA9-B5B9-951FD31B6E2E}" presName="hierRoot2" presStyleCnt="0"/>
      <dgm:spPr/>
    </dgm:pt>
    <dgm:pt modelId="{20C4D0CA-427D-4386-90C2-1CF9AF296451}" type="pres">
      <dgm:prSet presAssocID="{48C1EC3F-3B2B-4CA9-B5B9-951FD31B6E2E}" presName="composite2" presStyleCnt="0"/>
      <dgm:spPr/>
    </dgm:pt>
    <dgm:pt modelId="{33E9ED5B-13FF-4C8F-B5E0-786285FC0A65}" type="pres">
      <dgm:prSet presAssocID="{48C1EC3F-3B2B-4CA9-B5B9-951FD31B6E2E}" presName="background2" presStyleLbl="node2" presStyleIdx="2" presStyleCnt="4"/>
      <dgm:spPr/>
    </dgm:pt>
    <dgm:pt modelId="{73492A0B-9BC1-4D6C-99B1-795B5039C3D9}" type="pres">
      <dgm:prSet presAssocID="{48C1EC3F-3B2B-4CA9-B5B9-951FD31B6E2E}" presName="text2" presStyleLbl="fgAcc2" presStyleIdx="2" presStyleCnt="4" custScaleY="77973" custLinFactNeighborX="-6883" custLinFactNeighborY="40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E1E03FC-4FC9-43B4-9DFE-230372FBC34A}" type="pres">
      <dgm:prSet presAssocID="{48C1EC3F-3B2B-4CA9-B5B9-951FD31B6E2E}" presName="hierChild3" presStyleCnt="0"/>
      <dgm:spPr/>
    </dgm:pt>
    <dgm:pt modelId="{C01D86A0-E307-44C7-9904-0226ED701451}" type="pres">
      <dgm:prSet presAssocID="{A194AF08-34A5-46BB-8583-DA63A3AB32F7}" presName="Name10" presStyleLbl="parChTrans1D2" presStyleIdx="3" presStyleCnt="4"/>
      <dgm:spPr/>
      <dgm:t>
        <a:bodyPr/>
        <a:lstStyle/>
        <a:p>
          <a:endParaRPr lang="de-DE"/>
        </a:p>
      </dgm:t>
    </dgm:pt>
    <dgm:pt modelId="{57C00D23-DFF8-49EE-8A92-EE11348D9EF3}" type="pres">
      <dgm:prSet presAssocID="{D04A544F-C382-4CC4-9311-6BED434DAA89}" presName="hierRoot2" presStyleCnt="0"/>
      <dgm:spPr/>
    </dgm:pt>
    <dgm:pt modelId="{86BB7CF9-F243-4BB2-823C-0837FD288ABA}" type="pres">
      <dgm:prSet presAssocID="{D04A544F-C382-4CC4-9311-6BED434DAA89}" presName="composite2" presStyleCnt="0"/>
      <dgm:spPr/>
    </dgm:pt>
    <dgm:pt modelId="{FB2E9A0B-72ED-45D6-93C5-0CCFB1EBB3A4}" type="pres">
      <dgm:prSet presAssocID="{D04A544F-C382-4CC4-9311-6BED434DAA89}" presName="background2" presStyleLbl="node2" presStyleIdx="3" presStyleCnt="4"/>
      <dgm:spPr/>
    </dgm:pt>
    <dgm:pt modelId="{1CF0F8EF-7381-4805-962C-7F928D9AE6D3}" type="pres">
      <dgm:prSet presAssocID="{D04A544F-C382-4CC4-9311-6BED434DAA89}" presName="text2" presStyleLbl="fgAcc2" presStyleIdx="3" presStyleCnt="4" custScaleY="76452" custLinFactNeighborX="-6767" custLinFactNeighborY="255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8DEFC-8990-4A23-9F1A-A1B759D93576}" type="pres">
      <dgm:prSet presAssocID="{D04A544F-C382-4CC4-9311-6BED434DAA89}" presName="hierChild3" presStyleCnt="0"/>
      <dgm:spPr/>
    </dgm:pt>
  </dgm:ptLst>
  <dgm:cxnLst>
    <dgm:cxn modelId="{59F8E12E-F346-4F11-9930-F08C01B5AAA4}" type="presOf" srcId="{A194AF08-34A5-46BB-8583-DA63A3AB32F7}" destId="{C01D86A0-E307-44C7-9904-0226ED701451}" srcOrd="0" destOrd="0" presId="urn:microsoft.com/office/officeart/2005/8/layout/hierarchy1"/>
    <dgm:cxn modelId="{98936FD6-A3A3-4675-A191-1E9F0C1086BF}" type="presOf" srcId="{A396239A-3EAD-48F4-B411-866004A875CC}" destId="{246925CD-2038-4152-8472-657D0D00AE6A}" srcOrd="0" destOrd="0" presId="urn:microsoft.com/office/officeart/2005/8/layout/hierarchy1"/>
    <dgm:cxn modelId="{736F953A-04D6-4E13-B975-CFB7940E58F0}" type="presOf" srcId="{48C1EC3F-3B2B-4CA9-B5B9-951FD31B6E2E}" destId="{73492A0B-9BC1-4D6C-99B1-795B5039C3D9}" srcOrd="0" destOrd="0" presId="urn:microsoft.com/office/officeart/2005/8/layout/hierarchy1"/>
    <dgm:cxn modelId="{0E432E55-2E46-4F9F-A110-26ED0C7DA847}" type="presOf" srcId="{557CC1DA-EC78-45F6-B36E-E1B343339D54}" destId="{D5120F4A-120F-4286-BA5E-FA66162E0A9A}" srcOrd="0" destOrd="0" presId="urn:microsoft.com/office/officeart/2005/8/layout/hierarchy1"/>
    <dgm:cxn modelId="{7C8D3987-7BCC-4228-A102-A9DC7691CA41}" srcId="{F6CA8DEE-61B9-45D1-B8C3-088AA6565705}" destId="{D04A544F-C382-4CC4-9311-6BED434DAA89}" srcOrd="3" destOrd="0" parTransId="{A194AF08-34A5-46BB-8583-DA63A3AB32F7}" sibTransId="{75158E2D-F8EE-4EF7-885A-C97BA31EEF26}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D074A635-BE8A-4B96-8086-AA884617D680}" type="presOf" srcId="{0790775F-7644-417E-9D34-890C2F016C8E}" destId="{81C9A66E-8D04-4D82-A6F5-54968AACADDA}" srcOrd="0" destOrd="0" presId="urn:microsoft.com/office/officeart/2005/8/layout/hierarchy1"/>
    <dgm:cxn modelId="{99F723CE-766E-425C-8DE6-16D3C7CDF595}" type="presOf" srcId="{F6CA8DEE-61B9-45D1-B8C3-088AA6565705}" destId="{10BE8D56-C801-4A36-8F8D-B96AC0D4E5BF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D21846CE-D2A2-4FD4-9C39-4A15536B9857}" type="presOf" srcId="{D04A544F-C382-4CC4-9311-6BED434DAA89}" destId="{1CF0F8EF-7381-4805-962C-7F928D9AE6D3}" srcOrd="0" destOrd="0" presId="urn:microsoft.com/office/officeart/2005/8/layout/hierarchy1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4DDF7E2-2DD8-4CD3-8FC3-54906E6DDFBB}" type="presOf" srcId="{E79A7351-6F8D-411B-B256-594151D3D73A}" destId="{D98014FB-5AD2-4140-936A-78EC40FFC506}" srcOrd="0" destOrd="0" presId="urn:microsoft.com/office/officeart/2005/8/layout/hierarchy1"/>
    <dgm:cxn modelId="{73C66192-C8C4-4C45-B31B-84D70A4D8E7A}" type="presOf" srcId="{C995A749-5CA4-4828-AF08-B3566D65EA03}" destId="{ABDC5CF3-135C-4596-AFC6-FCB7DFBB4AF7}" srcOrd="0" destOrd="0" presId="urn:microsoft.com/office/officeart/2005/8/layout/hierarchy1"/>
    <dgm:cxn modelId="{545818C2-DA96-442B-BDD8-0FB017C42328}" srcId="{F6CA8DEE-61B9-45D1-B8C3-088AA6565705}" destId="{48C1EC3F-3B2B-4CA9-B5B9-951FD31B6E2E}" srcOrd="2" destOrd="0" parTransId="{0790775F-7644-417E-9D34-890C2F016C8E}" sibTransId="{523FE323-34A7-4AEC-A16E-210E32EB3057}"/>
    <dgm:cxn modelId="{7C91C371-CEA8-434B-800C-C8D875037873}" type="presOf" srcId="{E643E2F1-7722-4C04-B29F-F21668822C8F}" destId="{A25AF425-2137-4223-B65E-6E866954E5F3}" srcOrd="0" destOrd="0" presId="urn:microsoft.com/office/officeart/2005/8/layout/hierarchy1"/>
    <dgm:cxn modelId="{CA72C999-AEB6-4A97-9216-248C5DF30B8B}" type="presParOf" srcId="{A25AF425-2137-4223-B65E-6E866954E5F3}" destId="{F7BB9AA7-F451-4500-8BC7-B076C00E7602}" srcOrd="0" destOrd="0" presId="urn:microsoft.com/office/officeart/2005/8/layout/hierarchy1"/>
    <dgm:cxn modelId="{4E341AAA-7412-4081-8886-98699742BD91}" type="presParOf" srcId="{F7BB9AA7-F451-4500-8BC7-B076C00E7602}" destId="{2851D116-F700-4958-A6D0-1A77277DD65B}" srcOrd="0" destOrd="0" presId="urn:microsoft.com/office/officeart/2005/8/layout/hierarchy1"/>
    <dgm:cxn modelId="{C70A39E3-5C43-417F-979F-B8081AED8D19}" type="presParOf" srcId="{2851D116-F700-4958-A6D0-1A77277DD65B}" destId="{D7CA9518-2DF5-4BD3-8A2B-544F6AD8725D}" srcOrd="0" destOrd="0" presId="urn:microsoft.com/office/officeart/2005/8/layout/hierarchy1"/>
    <dgm:cxn modelId="{F1AA629D-9745-4409-918B-15BCCD104338}" type="presParOf" srcId="{2851D116-F700-4958-A6D0-1A77277DD65B}" destId="{10BE8D56-C801-4A36-8F8D-B96AC0D4E5BF}" srcOrd="1" destOrd="0" presId="urn:microsoft.com/office/officeart/2005/8/layout/hierarchy1"/>
    <dgm:cxn modelId="{47E8A7B9-B8FA-41AD-8047-77206BBAF312}" type="presParOf" srcId="{F7BB9AA7-F451-4500-8BC7-B076C00E7602}" destId="{E13E0E85-814C-4897-9F63-E4CD58A4960D}" srcOrd="1" destOrd="0" presId="urn:microsoft.com/office/officeart/2005/8/layout/hierarchy1"/>
    <dgm:cxn modelId="{361BDC14-BFE3-4552-8441-02AAC04058D8}" type="presParOf" srcId="{E13E0E85-814C-4897-9F63-E4CD58A4960D}" destId="{D5120F4A-120F-4286-BA5E-FA66162E0A9A}" srcOrd="0" destOrd="0" presId="urn:microsoft.com/office/officeart/2005/8/layout/hierarchy1"/>
    <dgm:cxn modelId="{81EC7E5B-7FF7-4B63-9582-5B552F656080}" type="presParOf" srcId="{E13E0E85-814C-4897-9F63-E4CD58A4960D}" destId="{1EEA6858-3F14-406B-8B3C-514EF3BDE07F}" srcOrd="1" destOrd="0" presId="urn:microsoft.com/office/officeart/2005/8/layout/hierarchy1"/>
    <dgm:cxn modelId="{D101DD0A-7549-410A-B5F4-89FBBB865504}" type="presParOf" srcId="{1EEA6858-3F14-406B-8B3C-514EF3BDE07F}" destId="{FACC6A0F-003E-4F37-BF32-8A1240DAD32D}" srcOrd="0" destOrd="0" presId="urn:microsoft.com/office/officeart/2005/8/layout/hierarchy1"/>
    <dgm:cxn modelId="{FD962DBE-E329-462C-9407-07E5C2639406}" type="presParOf" srcId="{FACC6A0F-003E-4F37-BF32-8A1240DAD32D}" destId="{302205C5-1DB9-4F17-BB79-CB69C00717DB}" srcOrd="0" destOrd="0" presId="urn:microsoft.com/office/officeart/2005/8/layout/hierarchy1"/>
    <dgm:cxn modelId="{8C6E21B3-DF8B-4B1B-800D-64D96DAE46DF}" type="presParOf" srcId="{FACC6A0F-003E-4F37-BF32-8A1240DAD32D}" destId="{D98014FB-5AD2-4140-936A-78EC40FFC506}" srcOrd="1" destOrd="0" presId="urn:microsoft.com/office/officeart/2005/8/layout/hierarchy1"/>
    <dgm:cxn modelId="{93284983-7696-4693-83CA-63BBC7AA8DB2}" type="presParOf" srcId="{1EEA6858-3F14-406B-8B3C-514EF3BDE07F}" destId="{7F6E4AA3-3629-47C2-962F-11CE7CF8156D}" srcOrd="1" destOrd="0" presId="urn:microsoft.com/office/officeart/2005/8/layout/hierarchy1"/>
    <dgm:cxn modelId="{37726901-C67E-41C7-962A-409BD321A89C}" type="presParOf" srcId="{E13E0E85-814C-4897-9F63-E4CD58A4960D}" destId="{246925CD-2038-4152-8472-657D0D00AE6A}" srcOrd="2" destOrd="0" presId="urn:microsoft.com/office/officeart/2005/8/layout/hierarchy1"/>
    <dgm:cxn modelId="{3D5F0E22-1C16-438B-95A7-0B0BA6FE72E9}" type="presParOf" srcId="{E13E0E85-814C-4897-9F63-E4CD58A4960D}" destId="{67C6BD58-5386-4FCA-9711-EAB731C67CC4}" srcOrd="3" destOrd="0" presId="urn:microsoft.com/office/officeart/2005/8/layout/hierarchy1"/>
    <dgm:cxn modelId="{A9B08B3B-FBA3-40FF-AE85-E9A1D79E82D4}" type="presParOf" srcId="{67C6BD58-5386-4FCA-9711-EAB731C67CC4}" destId="{D6F28866-8DB0-4A48-9190-EF149D8BDB30}" srcOrd="0" destOrd="0" presId="urn:microsoft.com/office/officeart/2005/8/layout/hierarchy1"/>
    <dgm:cxn modelId="{2F19641A-413C-4384-8B1F-138E266EFA70}" type="presParOf" srcId="{D6F28866-8DB0-4A48-9190-EF149D8BDB30}" destId="{BC207129-F29A-4197-87E4-5FC994AC82EB}" srcOrd="0" destOrd="0" presId="urn:microsoft.com/office/officeart/2005/8/layout/hierarchy1"/>
    <dgm:cxn modelId="{7132667C-2EF4-4189-94C3-7AF21919200E}" type="presParOf" srcId="{D6F28866-8DB0-4A48-9190-EF149D8BDB30}" destId="{ABDC5CF3-135C-4596-AFC6-FCB7DFBB4AF7}" srcOrd="1" destOrd="0" presId="urn:microsoft.com/office/officeart/2005/8/layout/hierarchy1"/>
    <dgm:cxn modelId="{55D95F46-0DBD-4477-BF45-1C6416B23FE3}" type="presParOf" srcId="{67C6BD58-5386-4FCA-9711-EAB731C67CC4}" destId="{4C31B51A-60EA-4E9F-B2E9-F5E89FD2F1E7}" srcOrd="1" destOrd="0" presId="urn:microsoft.com/office/officeart/2005/8/layout/hierarchy1"/>
    <dgm:cxn modelId="{9D83FA39-C6E1-4BA2-BC44-C79748091F0D}" type="presParOf" srcId="{E13E0E85-814C-4897-9F63-E4CD58A4960D}" destId="{81C9A66E-8D04-4D82-A6F5-54968AACADDA}" srcOrd="4" destOrd="0" presId="urn:microsoft.com/office/officeart/2005/8/layout/hierarchy1"/>
    <dgm:cxn modelId="{93CAC791-B083-4A28-BFC1-F9AB72A63D30}" type="presParOf" srcId="{E13E0E85-814C-4897-9F63-E4CD58A4960D}" destId="{6AB9E6B4-3537-46E6-992D-7F5BF51F15B2}" srcOrd="5" destOrd="0" presId="urn:microsoft.com/office/officeart/2005/8/layout/hierarchy1"/>
    <dgm:cxn modelId="{AAC5265C-5BCA-4FD9-A201-428053DACFCC}" type="presParOf" srcId="{6AB9E6B4-3537-46E6-992D-7F5BF51F15B2}" destId="{20C4D0CA-427D-4386-90C2-1CF9AF296451}" srcOrd="0" destOrd="0" presId="urn:microsoft.com/office/officeart/2005/8/layout/hierarchy1"/>
    <dgm:cxn modelId="{8B20EE7C-B7BA-40CA-9810-FEE55D9C2C56}" type="presParOf" srcId="{20C4D0CA-427D-4386-90C2-1CF9AF296451}" destId="{33E9ED5B-13FF-4C8F-B5E0-786285FC0A65}" srcOrd="0" destOrd="0" presId="urn:microsoft.com/office/officeart/2005/8/layout/hierarchy1"/>
    <dgm:cxn modelId="{3C7686F2-455B-48E5-8FA3-16C921AB4015}" type="presParOf" srcId="{20C4D0CA-427D-4386-90C2-1CF9AF296451}" destId="{73492A0B-9BC1-4D6C-99B1-795B5039C3D9}" srcOrd="1" destOrd="0" presId="urn:microsoft.com/office/officeart/2005/8/layout/hierarchy1"/>
    <dgm:cxn modelId="{0363C7F9-993A-4515-ACA8-FBFDE174006D}" type="presParOf" srcId="{6AB9E6B4-3537-46E6-992D-7F5BF51F15B2}" destId="{BE1E03FC-4FC9-43B4-9DFE-230372FBC34A}" srcOrd="1" destOrd="0" presId="urn:microsoft.com/office/officeart/2005/8/layout/hierarchy1"/>
    <dgm:cxn modelId="{AA77A06D-F084-44D6-AB85-35113677AA0B}" type="presParOf" srcId="{E13E0E85-814C-4897-9F63-E4CD58A4960D}" destId="{C01D86A0-E307-44C7-9904-0226ED701451}" srcOrd="6" destOrd="0" presId="urn:microsoft.com/office/officeart/2005/8/layout/hierarchy1"/>
    <dgm:cxn modelId="{D9638DD6-0789-420C-95E0-B6FB1A699570}" type="presParOf" srcId="{E13E0E85-814C-4897-9F63-E4CD58A4960D}" destId="{57C00D23-DFF8-49EE-8A92-EE11348D9EF3}" srcOrd="7" destOrd="0" presId="urn:microsoft.com/office/officeart/2005/8/layout/hierarchy1"/>
    <dgm:cxn modelId="{E75AFB07-3264-4CFA-BF58-3DCEBA4144F3}" type="presParOf" srcId="{57C00D23-DFF8-49EE-8A92-EE11348D9EF3}" destId="{86BB7CF9-F243-4BB2-823C-0837FD288ABA}" srcOrd="0" destOrd="0" presId="urn:microsoft.com/office/officeart/2005/8/layout/hierarchy1"/>
    <dgm:cxn modelId="{A2183617-8C87-4648-A7E3-80EEC80492E0}" type="presParOf" srcId="{86BB7CF9-F243-4BB2-823C-0837FD288ABA}" destId="{FB2E9A0B-72ED-45D6-93C5-0CCFB1EBB3A4}" srcOrd="0" destOrd="0" presId="urn:microsoft.com/office/officeart/2005/8/layout/hierarchy1"/>
    <dgm:cxn modelId="{AF0CF426-6973-4576-A712-6E1E16EE1B18}" type="presParOf" srcId="{86BB7CF9-F243-4BB2-823C-0837FD288ABA}" destId="{1CF0F8EF-7381-4805-962C-7F928D9AE6D3}" srcOrd="1" destOrd="0" presId="urn:microsoft.com/office/officeart/2005/8/layout/hierarchy1"/>
    <dgm:cxn modelId="{FC1304FD-05EF-44A0-B77F-AEDB0D946027}" type="presParOf" srcId="{57C00D23-DFF8-49EE-8A92-EE11348D9EF3}" destId="{4418DEFC-8990-4A23-9F1A-A1B759D935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Interkulturelle kommunikative Kompetenz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Soziokulturelles Orientierungswissen</a:t>
          </a:r>
          <a:endParaRPr lang="de-DE" dirty="0">
            <a:latin typeface="Corbel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 Einstellungen und Bewusstheit</a:t>
          </a:r>
          <a:endParaRPr lang="de-DE" dirty="0">
            <a:latin typeface="Corbel" pitchFamily="34" charset="0"/>
          </a:endParaRPr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95B55B4F-E071-4372-AB22-084AB44CC6BB}">
      <dgm:prSet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Interkulturelles Verstehen und Handeln</a:t>
          </a:r>
          <a:endParaRPr lang="de-DE" dirty="0">
            <a:latin typeface="Corbel" pitchFamily="34" charset="0"/>
          </a:endParaRPr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202513" custScaleY="545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3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3"/>
      <dgm:spPr/>
    </dgm:pt>
    <dgm:pt modelId="{D98014FB-5AD2-4140-936A-78EC40FFC506}" type="pres">
      <dgm:prSet presAssocID="{E79A7351-6F8D-411B-B256-594151D3D73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3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3"/>
      <dgm:spPr/>
    </dgm:pt>
    <dgm:pt modelId="{ABDC5CF3-135C-4596-AFC6-FCB7DFBB4AF7}" type="pres">
      <dgm:prSet presAssocID="{C995A749-5CA4-4828-AF08-B3566D65EA0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BCF00DFC-7CB5-4F15-8995-FD9218588B6A}" type="pres">
      <dgm:prSet presAssocID="{BAB27F2E-587A-4E53-9C3D-74959B1A930A}" presName="Name10" presStyleLbl="parChTrans1D2" presStyleIdx="2" presStyleCnt="3"/>
      <dgm:spPr/>
      <dgm:t>
        <a:bodyPr/>
        <a:lstStyle/>
        <a:p>
          <a:endParaRPr lang="de-DE"/>
        </a:p>
      </dgm:t>
    </dgm:pt>
    <dgm:pt modelId="{5F591A2C-447A-42D0-9998-FF0CE733F10D}" type="pres">
      <dgm:prSet presAssocID="{95B55B4F-E071-4372-AB22-084AB44CC6BB}" presName="hierRoot2" presStyleCnt="0"/>
      <dgm:spPr/>
    </dgm:pt>
    <dgm:pt modelId="{EAAD22DB-4FD3-4718-9EF1-E1F648451709}" type="pres">
      <dgm:prSet presAssocID="{95B55B4F-E071-4372-AB22-084AB44CC6BB}" presName="composite2" presStyleCnt="0"/>
      <dgm:spPr/>
    </dgm:pt>
    <dgm:pt modelId="{D3F7BB4C-BBEA-4B61-9BC0-CDCD6E831A06}" type="pres">
      <dgm:prSet presAssocID="{95B55B4F-E071-4372-AB22-084AB44CC6BB}" presName="background2" presStyleLbl="node2" presStyleIdx="2" presStyleCnt="3"/>
      <dgm:spPr/>
    </dgm:pt>
    <dgm:pt modelId="{F9AA7CE4-0DF9-47F6-9287-1BE57670CE3D}" type="pres">
      <dgm:prSet presAssocID="{95B55B4F-E071-4372-AB22-084AB44CC6B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040F865-EF66-4647-9D17-EA64D8149EAA}" type="pres">
      <dgm:prSet presAssocID="{95B55B4F-E071-4372-AB22-084AB44CC6BB}" presName="hierChild3" presStyleCnt="0"/>
      <dgm:spPr/>
    </dgm:pt>
  </dgm:ptLst>
  <dgm:cxnLst>
    <dgm:cxn modelId="{267624C7-8720-4701-AA2D-3890F4668597}" type="presOf" srcId="{E643E2F1-7722-4C04-B29F-F21668822C8F}" destId="{A25AF425-2137-4223-B65E-6E866954E5F3}" srcOrd="0" destOrd="0" presId="urn:microsoft.com/office/officeart/2005/8/layout/hierarchy1"/>
    <dgm:cxn modelId="{704452CB-524D-48B2-83FA-F12B70F184EC}" type="presOf" srcId="{BAB27F2E-587A-4E53-9C3D-74959B1A930A}" destId="{BCF00DFC-7CB5-4F15-8995-FD9218588B6A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20E6875-4FE8-4280-B875-8EABF6FA631E}" type="presOf" srcId="{F6CA8DEE-61B9-45D1-B8C3-088AA6565705}" destId="{10BE8D56-C801-4A36-8F8D-B96AC0D4E5BF}" srcOrd="0" destOrd="0" presId="urn:microsoft.com/office/officeart/2005/8/layout/hierarchy1"/>
    <dgm:cxn modelId="{901180D9-10FA-473C-B1A4-89ECF75EDBAD}" type="presOf" srcId="{557CC1DA-EC78-45F6-B36E-E1B343339D54}" destId="{D5120F4A-120F-4286-BA5E-FA66162E0A9A}" srcOrd="0" destOrd="0" presId="urn:microsoft.com/office/officeart/2005/8/layout/hierarchy1"/>
    <dgm:cxn modelId="{62A651C5-863C-44E1-BD0C-17342603C886}" type="presOf" srcId="{95B55B4F-E071-4372-AB22-084AB44CC6BB}" destId="{F9AA7CE4-0DF9-47F6-9287-1BE57670CE3D}" srcOrd="0" destOrd="0" presId="urn:microsoft.com/office/officeart/2005/8/layout/hierarchy1"/>
    <dgm:cxn modelId="{4DFDB9F3-5BFC-472B-8CA1-D9D94F9F7F19}" type="presOf" srcId="{A396239A-3EAD-48F4-B411-866004A875CC}" destId="{246925CD-2038-4152-8472-657D0D00AE6A}" srcOrd="0" destOrd="0" presId="urn:microsoft.com/office/officeart/2005/8/layout/hierarchy1"/>
    <dgm:cxn modelId="{49B4F157-DDCE-4726-8A2A-CCA49D1D4375}" type="presOf" srcId="{C995A749-5CA4-4828-AF08-B3566D65EA03}" destId="{ABDC5CF3-135C-4596-AFC6-FCB7DFBB4AF7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93819FF3-017C-4399-879E-BEF3FF81291E}" type="presOf" srcId="{E79A7351-6F8D-411B-B256-594151D3D73A}" destId="{D98014FB-5AD2-4140-936A-78EC40FFC506}" srcOrd="0" destOrd="0" presId="urn:microsoft.com/office/officeart/2005/8/layout/hierarchy1"/>
    <dgm:cxn modelId="{99D65B5F-CFB5-4864-A79D-ADDB132605D6}" srcId="{F6CA8DEE-61B9-45D1-B8C3-088AA6565705}" destId="{95B55B4F-E071-4372-AB22-084AB44CC6BB}" srcOrd="2" destOrd="0" parTransId="{BAB27F2E-587A-4E53-9C3D-74959B1A930A}" sibTransId="{FE191DB0-E017-4DFD-AE79-1D740831C589}"/>
    <dgm:cxn modelId="{8F43F8E0-EF61-4F19-8265-264E0CF4DA86}" type="presParOf" srcId="{A25AF425-2137-4223-B65E-6E866954E5F3}" destId="{F7BB9AA7-F451-4500-8BC7-B076C00E7602}" srcOrd="0" destOrd="0" presId="urn:microsoft.com/office/officeart/2005/8/layout/hierarchy1"/>
    <dgm:cxn modelId="{63E34098-1FA1-4206-9B70-D70F3C2B3A0D}" type="presParOf" srcId="{F7BB9AA7-F451-4500-8BC7-B076C00E7602}" destId="{2851D116-F700-4958-A6D0-1A77277DD65B}" srcOrd="0" destOrd="0" presId="urn:microsoft.com/office/officeart/2005/8/layout/hierarchy1"/>
    <dgm:cxn modelId="{FE0E35DF-B095-4982-9A0B-8FF20E909554}" type="presParOf" srcId="{2851D116-F700-4958-A6D0-1A77277DD65B}" destId="{D7CA9518-2DF5-4BD3-8A2B-544F6AD8725D}" srcOrd="0" destOrd="0" presId="urn:microsoft.com/office/officeart/2005/8/layout/hierarchy1"/>
    <dgm:cxn modelId="{90A26E68-DD72-4D67-A326-9643A5E30945}" type="presParOf" srcId="{2851D116-F700-4958-A6D0-1A77277DD65B}" destId="{10BE8D56-C801-4A36-8F8D-B96AC0D4E5BF}" srcOrd="1" destOrd="0" presId="urn:microsoft.com/office/officeart/2005/8/layout/hierarchy1"/>
    <dgm:cxn modelId="{CBB45D4F-FCB1-44FA-9433-4E25D868D138}" type="presParOf" srcId="{F7BB9AA7-F451-4500-8BC7-B076C00E7602}" destId="{E13E0E85-814C-4897-9F63-E4CD58A4960D}" srcOrd="1" destOrd="0" presId="urn:microsoft.com/office/officeart/2005/8/layout/hierarchy1"/>
    <dgm:cxn modelId="{3E2A340B-CF21-4FD2-B2AF-84E00A9E8F39}" type="presParOf" srcId="{E13E0E85-814C-4897-9F63-E4CD58A4960D}" destId="{D5120F4A-120F-4286-BA5E-FA66162E0A9A}" srcOrd="0" destOrd="0" presId="urn:microsoft.com/office/officeart/2005/8/layout/hierarchy1"/>
    <dgm:cxn modelId="{D8E46A65-0C96-4597-B414-918E5C05EA32}" type="presParOf" srcId="{E13E0E85-814C-4897-9F63-E4CD58A4960D}" destId="{1EEA6858-3F14-406B-8B3C-514EF3BDE07F}" srcOrd="1" destOrd="0" presId="urn:microsoft.com/office/officeart/2005/8/layout/hierarchy1"/>
    <dgm:cxn modelId="{B19B56A7-0FFA-4F5A-A468-251F7B4E2113}" type="presParOf" srcId="{1EEA6858-3F14-406B-8B3C-514EF3BDE07F}" destId="{FACC6A0F-003E-4F37-BF32-8A1240DAD32D}" srcOrd="0" destOrd="0" presId="urn:microsoft.com/office/officeart/2005/8/layout/hierarchy1"/>
    <dgm:cxn modelId="{7F69DBC5-F9E9-408C-A22D-D42B24847B5B}" type="presParOf" srcId="{FACC6A0F-003E-4F37-BF32-8A1240DAD32D}" destId="{302205C5-1DB9-4F17-BB79-CB69C00717DB}" srcOrd="0" destOrd="0" presId="urn:microsoft.com/office/officeart/2005/8/layout/hierarchy1"/>
    <dgm:cxn modelId="{131D9EFA-E60A-4575-9F9B-91B28A61889F}" type="presParOf" srcId="{FACC6A0F-003E-4F37-BF32-8A1240DAD32D}" destId="{D98014FB-5AD2-4140-936A-78EC40FFC506}" srcOrd="1" destOrd="0" presId="urn:microsoft.com/office/officeart/2005/8/layout/hierarchy1"/>
    <dgm:cxn modelId="{9F245630-0FA7-4E10-B0C9-F801809A5B4E}" type="presParOf" srcId="{1EEA6858-3F14-406B-8B3C-514EF3BDE07F}" destId="{7F6E4AA3-3629-47C2-962F-11CE7CF8156D}" srcOrd="1" destOrd="0" presId="urn:microsoft.com/office/officeart/2005/8/layout/hierarchy1"/>
    <dgm:cxn modelId="{ACE6A36B-526D-40FB-B833-25FE8AAFD746}" type="presParOf" srcId="{E13E0E85-814C-4897-9F63-E4CD58A4960D}" destId="{246925CD-2038-4152-8472-657D0D00AE6A}" srcOrd="2" destOrd="0" presId="urn:microsoft.com/office/officeart/2005/8/layout/hierarchy1"/>
    <dgm:cxn modelId="{05921F81-5212-44C0-AEE7-1DF2BDDAF3E0}" type="presParOf" srcId="{E13E0E85-814C-4897-9F63-E4CD58A4960D}" destId="{67C6BD58-5386-4FCA-9711-EAB731C67CC4}" srcOrd="3" destOrd="0" presId="urn:microsoft.com/office/officeart/2005/8/layout/hierarchy1"/>
    <dgm:cxn modelId="{A0C90465-4052-4F28-86C5-CF58E369DB0E}" type="presParOf" srcId="{67C6BD58-5386-4FCA-9711-EAB731C67CC4}" destId="{D6F28866-8DB0-4A48-9190-EF149D8BDB30}" srcOrd="0" destOrd="0" presId="urn:microsoft.com/office/officeart/2005/8/layout/hierarchy1"/>
    <dgm:cxn modelId="{B601AD0C-5F8C-4B59-BFDE-CC4463EEFC60}" type="presParOf" srcId="{D6F28866-8DB0-4A48-9190-EF149D8BDB30}" destId="{BC207129-F29A-4197-87E4-5FC994AC82EB}" srcOrd="0" destOrd="0" presId="urn:microsoft.com/office/officeart/2005/8/layout/hierarchy1"/>
    <dgm:cxn modelId="{44B878F9-31CD-4A89-910E-2F84C739FACF}" type="presParOf" srcId="{D6F28866-8DB0-4A48-9190-EF149D8BDB30}" destId="{ABDC5CF3-135C-4596-AFC6-FCB7DFBB4AF7}" srcOrd="1" destOrd="0" presId="urn:microsoft.com/office/officeart/2005/8/layout/hierarchy1"/>
    <dgm:cxn modelId="{0CA90576-A67D-4A0E-8A38-3F72C3135F37}" type="presParOf" srcId="{67C6BD58-5386-4FCA-9711-EAB731C67CC4}" destId="{4C31B51A-60EA-4E9F-B2E9-F5E89FD2F1E7}" srcOrd="1" destOrd="0" presId="urn:microsoft.com/office/officeart/2005/8/layout/hierarchy1"/>
    <dgm:cxn modelId="{4682691C-8A51-4E3C-A972-4B69EC530715}" type="presParOf" srcId="{E13E0E85-814C-4897-9F63-E4CD58A4960D}" destId="{BCF00DFC-7CB5-4F15-8995-FD9218588B6A}" srcOrd="4" destOrd="0" presId="urn:microsoft.com/office/officeart/2005/8/layout/hierarchy1"/>
    <dgm:cxn modelId="{C5401B5B-7D56-404D-BAF1-8D16DBBE4C87}" type="presParOf" srcId="{E13E0E85-814C-4897-9F63-E4CD58A4960D}" destId="{5F591A2C-447A-42D0-9998-FF0CE733F10D}" srcOrd="5" destOrd="0" presId="urn:microsoft.com/office/officeart/2005/8/layout/hierarchy1"/>
    <dgm:cxn modelId="{6992F5A9-7FDE-4E2C-8649-27E97D99B3C0}" type="presParOf" srcId="{5F591A2C-447A-42D0-9998-FF0CE733F10D}" destId="{EAAD22DB-4FD3-4718-9EF1-E1F648451709}" srcOrd="0" destOrd="0" presId="urn:microsoft.com/office/officeart/2005/8/layout/hierarchy1"/>
    <dgm:cxn modelId="{1DEAB2B4-6A06-40BB-B92B-C852E51D4A70}" type="presParOf" srcId="{EAAD22DB-4FD3-4718-9EF1-E1F648451709}" destId="{D3F7BB4C-BBEA-4B61-9BC0-CDCD6E831A06}" srcOrd="0" destOrd="0" presId="urn:microsoft.com/office/officeart/2005/8/layout/hierarchy1"/>
    <dgm:cxn modelId="{D2AFEB71-2533-4D2E-8F5C-99AF414324A3}" type="presParOf" srcId="{EAAD22DB-4FD3-4718-9EF1-E1F648451709}" destId="{F9AA7CE4-0DF9-47F6-9287-1BE57670CE3D}" srcOrd="1" destOrd="0" presId="urn:microsoft.com/office/officeart/2005/8/layout/hierarchy1"/>
    <dgm:cxn modelId="{82C43996-772C-4B3C-A6AA-173A30B90DBC}" type="presParOf" srcId="{5F591A2C-447A-42D0-9998-FF0CE733F10D}" destId="{8040F865-EF66-4647-9D17-EA64D8149E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Text- und Medienkompetenz</a:t>
          </a: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E32AE1A1-D72E-43F7-9C93-20360D66567B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Sach- und Gebrauchstexte</a:t>
          </a:r>
        </a:p>
      </dgm:t>
    </dgm:pt>
    <dgm:pt modelId="{C735D214-5DE4-4F6D-893C-422A69052AB1}" type="parTrans" cxnId="{5F0C2F39-D1C5-45A6-9E3E-1D6641C5E7E2}">
      <dgm:prSet/>
      <dgm:spPr/>
      <dgm:t>
        <a:bodyPr/>
        <a:lstStyle/>
        <a:p>
          <a:endParaRPr lang="de-DE"/>
        </a:p>
      </dgm:t>
    </dgm:pt>
    <dgm:pt modelId="{2E90FD4B-4C2D-48D9-A80F-7F76B4183AD8}" type="sibTrans" cxnId="{5F0C2F39-D1C5-45A6-9E3E-1D6641C5E7E2}">
      <dgm:prSet/>
      <dgm:spPr/>
      <dgm:t>
        <a:bodyPr/>
        <a:lstStyle/>
        <a:p>
          <a:endParaRPr lang="de-DE"/>
        </a:p>
      </dgm:t>
    </dgm:pt>
    <dgm:pt modelId="{1F6A9D09-EB7F-4379-9A84-B0D3E4A56C8E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literarische Texte</a:t>
          </a:r>
        </a:p>
      </dgm:t>
    </dgm:pt>
    <dgm:pt modelId="{A24A962B-91B2-434B-9E38-3D345ED44CF9}" type="parTrans" cxnId="{1487BD90-F53B-4BA9-9303-7D72746259FD}">
      <dgm:prSet/>
      <dgm:spPr/>
      <dgm:t>
        <a:bodyPr/>
        <a:lstStyle/>
        <a:p>
          <a:endParaRPr lang="de-DE"/>
        </a:p>
      </dgm:t>
    </dgm:pt>
    <dgm:pt modelId="{7ED7EBD0-98CD-465B-B540-7C80068A8A8B}" type="sibTrans" cxnId="{1487BD90-F53B-4BA9-9303-7D72746259FD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D65D700-2846-49EF-986E-C9D2495402E8}" type="pres">
      <dgm:prSet presAssocID="{E79A7351-6F8D-411B-B256-594151D3D73A}" presName="hierRoot1" presStyleCnt="0"/>
      <dgm:spPr/>
    </dgm:pt>
    <dgm:pt modelId="{72A3256A-1CD1-4105-983A-6B5FCFD1F7DD}" type="pres">
      <dgm:prSet presAssocID="{E79A7351-6F8D-411B-B256-594151D3D73A}" presName="composite" presStyleCnt="0"/>
      <dgm:spPr/>
    </dgm:pt>
    <dgm:pt modelId="{55464F97-41ED-4BC2-ACDC-7E9099D86BB6}" type="pres">
      <dgm:prSet presAssocID="{E79A7351-6F8D-411B-B256-594151D3D73A}" presName="background" presStyleLbl="node0" presStyleIdx="0" presStyleCnt="1"/>
      <dgm:spPr/>
    </dgm:pt>
    <dgm:pt modelId="{CC2BD0CC-F6FE-4D0B-ADB0-2708385E6996}" type="pres">
      <dgm:prSet presAssocID="{E79A7351-6F8D-411B-B256-594151D3D73A}" presName="text" presStyleLbl="fgAcc0" presStyleIdx="0" presStyleCnt="1" custScaleX="284011" custScaleY="74488" custLinFactNeighborX="6745" custLinFactNeighborY="-360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2F924-03FA-4D32-8D61-912A0A5B0F76}" type="pres">
      <dgm:prSet presAssocID="{E79A7351-6F8D-411B-B256-594151D3D73A}" presName="hierChild2" presStyleCnt="0"/>
      <dgm:spPr/>
    </dgm:pt>
    <dgm:pt modelId="{E3B8993E-8BA4-4601-AC2F-23E513989A47}" type="pres">
      <dgm:prSet presAssocID="{C735D214-5DE4-4F6D-893C-422A69052AB1}" presName="Name10" presStyleLbl="parChTrans1D2" presStyleIdx="0" presStyleCnt="2"/>
      <dgm:spPr/>
      <dgm:t>
        <a:bodyPr/>
        <a:lstStyle/>
        <a:p>
          <a:endParaRPr lang="de-DE"/>
        </a:p>
      </dgm:t>
    </dgm:pt>
    <dgm:pt modelId="{EE2D0F2D-35C6-4622-977E-9BC1933A5C9C}" type="pres">
      <dgm:prSet presAssocID="{E32AE1A1-D72E-43F7-9C93-20360D66567B}" presName="hierRoot2" presStyleCnt="0"/>
      <dgm:spPr/>
    </dgm:pt>
    <dgm:pt modelId="{D2ACA165-0B4B-48AA-8171-6235758D3C29}" type="pres">
      <dgm:prSet presAssocID="{E32AE1A1-D72E-43F7-9C93-20360D66567B}" presName="composite2" presStyleCnt="0"/>
      <dgm:spPr/>
    </dgm:pt>
    <dgm:pt modelId="{805228EA-3B5A-4E60-B731-DCBE422B30E7}" type="pres">
      <dgm:prSet presAssocID="{E32AE1A1-D72E-43F7-9C93-20360D66567B}" presName="background2" presStyleLbl="node2" presStyleIdx="0" presStyleCnt="2"/>
      <dgm:spPr/>
    </dgm:pt>
    <dgm:pt modelId="{6E8D16A9-F030-4677-AEE1-84A6174DF065}" type="pres">
      <dgm:prSet presAssocID="{E32AE1A1-D72E-43F7-9C93-20360D66567B}" presName="text2" presStyleLbl="fgAcc2" presStyleIdx="0" presStyleCnt="2" custScaleX="113217" custLinFactNeighborX="2904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B76BFBD-17D5-4C95-B9E7-0F7600084F0B}" type="pres">
      <dgm:prSet presAssocID="{E32AE1A1-D72E-43F7-9C93-20360D66567B}" presName="hierChild3" presStyleCnt="0"/>
      <dgm:spPr/>
    </dgm:pt>
    <dgm:pt modelId="{793172E3-9B26-4B4A-ACBB-70B6420185E2}" type="pres">
      <dgm:prSet presAssocID="{A24A962B-91B2-434B-9E38-3D345ED44CF9}" presName="Name10" presStyleLbl="parChTrans1D2" presStyleIdx="1" presStyleCnt="2"/>
      <dgm:spPr/>
      <dgm:t>
        <a:bodyPr/>
        <a:lstStyle/>
        <a:p>
          <a:endParaRPr lang="de-DE"/>
        </a:p>
      </dgm:t>
    </dgm:pt>
    <dgm:pt modelId="{725A3E8D-729D-4520-8455-A1E60C369496}" type="pres">
      <dgm:prSet presAssocID="{1F6A9D09-EB7F-4379-9A84-B0D3E4A56C8E}" presName="hierRoot2" presStyleCnt="0"/>
      <dgm:spPr/>
    </dgm:pt>
    <dgm:pt modelId="{724C46B8-DF61-4E56-ABF8-E688F57C9FF1}" type="pres">
      <dgm:prSet presAssocID="{1F6A9D09-EB7F-4379-9A84-B0D3E4A56C8E}" presName="composite2" presStyleCnt="0"/>
      <dgm:spPr/>
    </dgm:pt>
    <dgm:pt modelId="{645730A2-86B4-46A0-B6C5-6DEECB972C38}" type="pres">
      <dgm:prSet presAssocID="{1F6A9D09-EB7F-4379-9A84-B0D3E4A56C8E}" presName="background2" presStyleLbl="node2" presStyleIdx="1" presStyleCnt="2"/>
      <dgm:spPr/>
    </dgm:pt>
    <dgm:pt modelId="{D4BA6DE2-755C-4370-8411-59D0D229DD1A}" type="pres">
      <dgm:prSet presAssocID="{1F6A9D09-EB7F-4379-9A84-B0D3E4A56C8E}" presName="text2" presStyleLbl="fgAcc2" presStyleIdx="1" presStyleCnt="2" custLinFactNeighborX="2403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3BE3728-C333-4769-934B-BFC6F8FCDB56}" type="pres">
      <dgm:prSet presAssocID="{1F6A9D09-EB7F-4379-9A84-B0D3E4A56C8E}" presName="hierChild3" presStyleCnt="0"/>
      <dgm:spPr/>
    </dgm:pt>
  </dgm:ptLst>
  <dgm:cxnLst>
    <dgm:cxn modelId="{AEBCE542-71A0-4515-BE38-4652D2F76606}" type="presOf" srcId="{E79A7351-6F8D-411B-B256-594151D3D73A}" destId="{CC2BD0CC-F6FE-4D0B-ADB0-2708385E6996}" srcOrd="0" destOrd="0" presId="urn:microsoft.com/office/officeart/2005/8/layout/hierarchy1"/>
    <dgm:cxn modelId="{0918E944-A9BA-40F6-98ED-7E00A2768182}" type="presOf" srcId="{E643E2F1-7722-4C04-B29F-F21668822C8F}" destId="{A25AF425-2137-4223-B65E-6E866954E5F3}" srcOrd="0" destOrd="0" presId="urn:microsoft.com/office/officeart/2005/8/layout/hierarchy1"/>
    <dgm:cxn modelId="{1487BD90-F53B-4BA9-9303-7D72746259FD}" srcId="{E79A7351-6F8D-411B-B256-594151D3D73A}" destId="{1F6A9D09-EB7F-4379-9A84-B0D3E4A56C8E}" srcOrd="1" destOrd="0" parTransId="{A24A962B-91B2-434B-9E38-3D345ED44CF9}" sibTransId="{7ED7EBD0-98CD-465B-B540-7C80068A8A8B}"/>
    <dgm:cxn modelId="{642F3C44-00AE-4D41-9BCF-2A956BAB3C4F}" type="presOf" srcId="{A24A962B-91B2-434B-9E38-3D345ED44CF9}" destId="{793172E3-9B26-4B4A-ACBB-70B6420185E2}" srcOrd="0" destOrd="0" presId="urn:microsoft.com/office/officeart/2005/8/layout/hierarchy1"/>
    <dgm:cxn modelId="{5F0C2F39-D1C5-45A6-9E3E-1D6641C5E7E2}" srcId="{E79A7351-6F8D-411B-B256-594151D3D73A}" destId="{E32AE1A1-D72E-43F7-9C93-20360D66567B}" srcOrd="0" destOrd="0" parTransId="{C735D214-5DE4-4F6D-893C-422A69052AB1}" sibTransId="{2E90FD4B-4C2D-48D9-A80F-7F76B4183AD8}"/>
    <dgm:cxn modelId="{62E94AC6-EBE6-4ABD-9205-85923A1D0BD5}" type="presOf" srcId="{1F6A9D09-EB7F-4379-9A84-B0D3E4A56C8E}" destId="{D4BA6DE2-755C-4370-8411-59D0D229DD1A}" srcOrd="0" destOrd="0" presId="urn:microsoft.com/office/officeart/2005/8/layout/hierarchy1"/>
    <dgm:cxn modelId="{5E2224C6-9C76-4C5F-B88C-12B6EDD7EAFD}" type="presOf" srcId="{E32AE1A1-D72E-43F7-9C93-20360D66567B}" destId="{6E8D16A9-F030-4677-AEE1-84A6174DF065}" srcOrd="0" destOrd="0" presId="urn:microsoft.com/office/officeart/2005/8/layout/hierarchy1"/>
    <dgm:cxn modelId="{06F6BBC9-4981-4AE2-A466-531F91CA8A28}" srcId="{E643E2F1-7722-4C04-B29F-F21668822C8F}" destId="{E79A7351-6F8D-411B-B256-594151D3D73A}" srcOrd="0" destOrd="0" parTransId="{557CC1DA-EC78-45F6-B36E-E1B343339D54}" sibTransId="{E692BD86-3AF0-47B0-BD89-18A84DFBC81C}"/>
    <dgm:cxn modelId="{0F3D9EBF-44DD-49F3-8761-39297E799329}" type="presOf" srcId="{C735D214-5DE4-4F6D-893C-422A69052AB1}" destId="{E3B8993E-8BA4-4601-AC2F-23E513989A47}" srcOrd="0" destOrd="0" presId="urn:microsoft.com/office/officeart/2005/8/layout/hierarchy1"/>
    <dgm:cxn modelId="{1F0C8B52-420B-4D0A-A299-C2A11049C304}" type="presParOf" srcId="{A25AF425-2137-4223-B65E-6E866954E5F3}" destId="{6D65D700-2846-49EF-986E-C9D2495402E8}" srcOrd="0" destOrd="0" presId="urn:microsoft.com/office/officeart/2005/8/layout/hierarchy1"/>
    <dgm:cxn modelId="{76347BFD-BE8B-4B0A-BFFE-0B794D46E4A2}" type="presParOf" srcId="{6D65D700-2846-49EF-986E-C9D2495402E8}" destId="{72A3256A-1CD1-4105-983A-6B5FCFD1F7DD}" srcOrd="0" destOrd="0" presId="urn:microsoft.com/office/officeart/2005/8/layout/hierarchy1"/>
    <dgm:cxn modelId="{BD976A37-408E-44C1-8D31-AD76E68E1FB8}" type="presParOf" srcId="{72A3256A-1CD1-4105-983A-6B5FCFD1F7DD}" destId="{55464F97-41ED-4BC2-ACDC-7E9099D86BB6}" srcOrd="0" destOrd="0" presId="urn:microsoft.com/office/officeart/2005/8/layout/hierarchy1"/>
    <dgm:cxn modelId="{25D23FC3-22A4-4635-B224-CB30CAB83C4B}" type="presParOf" srcId="{72A3256A-1CD1-4105-983A-6B5FCFD1F7DD}" destId="{CC2BD0CC-F6FE-4D0B-ADB0-2708385E6996}" srcOrd="1" destOrd="0" presId="urn:microsoft.com/office/officeart/2005/8/layout/hierarchy1"/>
    <dgm:cxn modelId="{ABE29B33-A74D-425A-961B-D31CFD8D7C9E}" type="presParOf" srcId="{6D65D700-2846-49EF-986E-C9D2495402E8}" destId="{4412F924-03FA-4D32-8D61-912A0A5B0F76}" srcOrd="1" destOrd="0" presId="urn:microsoft.com/office/officeart/2005/8/layout/hierarchy1"/>
    <dgm:cxn modelId="{256F2556-71D4-483D-ABD4-E932362B5FFB}" type="presParOf" srcId="{4412F924-03FA-4D32-8D61-912A0A5B0F76}" destId="{E3B8993E-8BA4-4601-AC2F-23E513989A47}" srcOrd="0" destOrd="0" presId="urn:microsoft.com/office/officeart/2005/8/layout/hierarchy1"/>
    <dgm:cxn modelId="{99B4A6B4-DE05-4F1F-AE1E-45579CE2DA69}" type="presParOf" srcId="{4412F924-03FA-4D32-8D61-912A0A5B0F76}" destId="{EE2D0F2D-35C6-4622-977E-9BC1933A5C9C}" srcOrd="1" destOrd="0" presId="urn:microsoft.com/office/officeart/2005/8/layout/hierarchy1"/>
    <dgm:cxn modelId="{E91171EB-5F4C-4CD7-8332-8D8C47D31A7F}" type="presParOf" srcId="{EE2D0F2D-35C6-4622-977E-9BC1933A5C9C}" destId="{D2ACA165-0B4B-48AA-8171-6235758D3C29}" srcOrd="0" destOrd="0" presId="urn:microsoft.com/office/officeart/2005/8/layout/hierarchy1"/>
    <dgm:cxn modelId="{04474CC9-968A-428D-AD88-D4699016A432}" type="presParOf" srcId="{D2ACA165-0B4B-48AA-8171-6235758D3C29}" destId="{805228EA-3B5A-4E60-B731-DCBE422B30E7}" srcOrd="0" destOrd="0" presId="urn:microsoft.com/office/officeart/2005/8/layout/hierarchy1"/>
    <dgm:cxn modelId="{12C4F256-F821-4583-A2AF-786E39EADFD7}" type="presParOf" srcId="{D2ACA165-0B4B-48AA-8171-6235758D3C29}" destId="{6E8D16A9-F030-4677-AEE1-84A6174DF065}" srcOrd="1" destOrd="0" presId="urn:microsoft.com/office/officeart/2005/8/layout/hierarchy1"/>
    <dgm:cxn modelId="{0269479D-5F3A-4EFE-8D56-BCA6ABBB38F8}" type="presParOf" srcId="{EE2D0F2D-35C6-4622-977E-9BC1933A5C9C}" destId="{6B76BFBD-17D5-4C95-B9E7-0F7600084F0B}" srcOrd="1" destOrd="0" presId="urn:microsoft.com/office/officeart/2005/8/layout/hierarchy1"/>
    <dgm:cxn modelId="{CDB49E9C-21FA-410F-B5F6-205B290CA12D}" type="presParOf" srcId="{4412F924-03FA-4D32-8D61-912A0A5B0F76}" destId="{793172E3-9B26-4B4A-ACBB-70B6420185E2}" srcOrd="2" destOrd="0" presId="urn:microsoft.com/office/officeart/2005/8/layout/hierarchy1"/>
    <dgm:cxn modelId="{B4ED1E50-AB0D-4EED-96E7-384EF7867092}" type="presParOf" srcId="{4412F924-03FA-4D32-8D61-912A0A5B0F76}" destId="{725A3E8D-729D-4520-8455-A1E60C369496}" srcOrd="3" destOrd="0" presId="urn:microsoft.com/office/officeart/2005/8/layout/hierarchy1"/>
    <dgm:cxn modelId="{9676385C-4193-4695-A244-B66E06B3A3AA}" type="presParOf" srcId="{725A3E8D-729D-4520-8455-A1E60C369496}" destId="{724C46B8-DF61-4E56-ABF8-E688F57C9FF1}" srcOrd="0" destOrd="0" presId="urn:microsoft.com/office/officeart/2005/8/layout/hierarchy1"/>
    <dgm:cxn modelId="{2FAEFFA6-1B2A-4F02-B222-F221BEBBE3E2}" type="presParOf" srcId="{724C46B8-DF61-4E56-ABF8-E688F57C9FF1}" destId="{645730A2-86B4-46A0-B6C5-6DEECB972C38}" srcOrd="0" destOrd="0" presId="urn:microsoft.com/office/officeart/2005/8/layout/hierarchy1"/>
    <dgm:cxn modelId="{1A1AF328-6E19-4BA1-A3B4-25DAFAC299C2}" type="presParOf" srcId="{724C46B8-DF61-4E56-ABF8-E688F57C9FF1}" destId="{D4BA6DE2-755C-4370-8411-59D0D229DD1A}" srcOrd="1" destOrd="0" presId="urn:microsoft.com/office/officeart/2005/8/layout/hierarchy1"/>
    <dgm:cxn modelId="{F7CE9055-35E9-4CAE-A0C7-9DE069A2C342}" type="presParOf" srcId="{725A3E8D-729D-4520-8455-A1E60C369496}" destId="{E3BE3728-C333-4769-934B-BFC6F8FCDB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67710A6-286B-4D48-96F0-9747943F219F}">
      <dgm:prSet phldrT="[Text]" custT="1"/>
      <dgm:spPr/>
      <dgm:t>
        <a:bodyPr lIns="90000"/>
        <a:lstStyle/>
        <a:p>
          <a:r>
            <a:rPr lang="de-DE" sz="2400" b="1" dirty="0">
              <a:latin typeface="Corbel" pitchFamily="34" charset="0"/>
            </a:rPr>
            <a:t>Sprachlernkompetenz</a:t>
          </a:r>
        </a:p>
      </dgm:t>
    </dgm:pt>
    <dgm:pt modelId="{8E0FB990-097C-4206-AA15-E3354A6A4696}" type="parTrans" cxnId="{CC434136-AB41-4413-BC43-6E2480FDEBB2}">
      <dgm:prSet/>
      <dgm:spPr/>
      <dgm:t>
        <a:bodyPr/>
        <a:lstStyle/>
        <a:p>
          <a:endParaRPr lang="de-DE"/>
        </a:p>
      </dgm:t>
    </dgm:pt>
    <dgm:pt modelId="{01D78181-64BB-49AA-AA73-8900A3ABCB1F}" type="sibTrans" cxnId="{CC434136-AB41-4413-BC43-6E2480FDEBB2}">
      <dgm:prSet/>
      <dgm:spPr/>
      <dgm:t>
        <a:bodyPr/>
        <a:lstStyle/>
        <a:p>
          <a:endParaRPr lang="de-DE"/>
        </a:p>
      </dgm:t>
    </dgm:pt>
    <dgm:pt modelId="{75E9E191-9585-4465-AC78-318B486F5628}">
      <dgm:prSet phldrT="[Text]"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Konsolidierung und Weiterentwicklung von Strategien des selbstständigen und kooperativen Sprachenlernens</a:t>
          </a:r>
        </a:p>
      </dgm:t>
    </dgm:pt>
    <dgm:pt modelId="{DC78ADC9-BDE6-462D-A833-97BDC947F3B4}" type="parTrans" cxnId="{B24981C3-E1B1-4944-ACEC-F7E207E37032}">
      <dgm:prSet/>
      <dgm:spPr/>
      <dgm:t>
        <a:bodyPr/>
        <a:lstStyle/>
        <a:p>
          <a:endParaRPr lang="de-DE"/>
        </a:p>
      </dgm:t>
    </dgm:pt>
    <dgm:pt modelId="{8370D481-F02B-401E-9AF6-7238792FB4D9}" type="sibTrans" cxnId="{B24981C3-E1B1-4944-ACEC-F7E207E37032}">
      <dgm:prSet/>
      <dgm:spPr/>
      <dgm:t>
        <a:bodyPr/>
        <a:lstStyle/>
        <a:p>
          <a:endParaRPr lang="de-DE"/>
        </a:p>
      </dgm:t>
    </dgm:pt>
    <dgm:pt modelId="{1532C5CE-936F-474E-B201-25A8A8A3E414}">
      <dgm:prSet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Einsichten in Struktur und Gebrauch von Sprache</a:t>
          </a:r>
        </a:p>
        <a:p>
          <a:r>
            <a:rPr lang="de-DE" sz="1400" b="0" dirty="0">
              <a:latin typeface="Corbel" pitchFamily="34" charset="0"/>
            </a:rPr>
            <a:t>Ziel: sprachlich sensible Bewältigung von Kommunikationssituationen</a:t>
          </a:r>
        </a:p>
      </dgm:t>
    </dgm:pt>
    <dgm:pt modelId="{DF925EF2-E19F-42C3-8539-58B4D1778DF3}" type="parTrans" cxnId="{59F6BA49-A558-4A28-ABE7-C778B29CFA43}">
      <dgm:prSet/>
      <dgm:spPr/>
      <dgm:t>
        <a:bodyPr/>
        <a:lstStyle/>
        <a:p>
          <a:endParaRPr lang="de-DE"/>
        </a:p>
      </dgm:t>
    </dgm:pt>
    <dgm:pt modelId="{4B23B00A-4688-4715-A8A6-4BED575BC272}" type="sibTrans" cxnId="{59F6BA49-A558-4A28-ABE7-C778B29CFA43}">
      <dgm:prSet/>
      <dgm:spPr/>
      <dgm:t>
        <a:bodyPr/>
        <a:lstStyle/>
        <a:p>
          <a:endParaRPr lang="de-DE"/>
        </a:p>
      </dgm:t>
    </dgm:pt>
    <dgm:pt modelId="{95B55B4F-E071-4372-AB22-084AB44CC6BB}">
      <dgm:prSet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Sprachbewusstheit</a:t>
          </a:r>
          <a:endParaRPr lang="de-DE" sz="2000" b="1" dirty="0">
            <a:latin typeface="Corbel" pitchFamily="34" charset="0"/>
          </a:endParaRPr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390ADCF4-3B3E-4354-BBF0-E475043D23E1}" type="pres">
      <dgm:prSet presAssocID="{567710A6-286B-4D48-96F0-9747943F219F}" presName="hierRoot1" presStyleCnt="0"/>
      <dgm:spPr/>
    </dgm:pt>
    <dgm:pt modelId="{34DD842C-2726-4836-AB94-33CA799F6487}" type="pres">
      <dgm:prSet presAssocID="{567710A6-286B-4D48-96F0-9747943F219F}" presName="composite" presStyleCnt="0"/>
      <dgm:spPr/>
    </dgm:pt>
    <dgm:pt modelId="{B5E541F0-E62F-4F60-AC44-AFDFADF4162D}" type="pres">
      <dgm:prSet presAssocID="{567710A6-286B-4D48-96F0-9747943F219F}" presName="background" presStyleLbl="node0" presStyleIdx="0" presStyleCnt="2"/>
      <dgm:spPr/>
    </dgm:pt>
    <dgm:pt modelId="{058437EA-7860-4C44-86F4-700ABF6AF78C}" type="pres">
      <dgm:prSet presAssocID="{567710A6-286B-4D48-96F0-9747943F219F}" presName="text" presStyleLbl="fgAcc0" presStyleIdx="0" presStyleCnt="2" custScaleX="115065" custScaleY="20727" custLinFactNeighborX="-8021" custLinFactNeighborY="-505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D756F8E-D4C6-44DB-B6CD-CD2C825A29F4}" type="pres">
      <dgm:prSet presAssocID="{567710A6-286B-4D48-96F0-9747943F219F}" presName="hierChild2" presStyleCnt="0"/>
      <dgm:spPr/>
    </dgm:pt>
    <dgm:pt modelId="{05B6058A-892D-4406-A31B-F97A0C6212FB}" type="pres">
      <dgm:prSet presAssocID="{DC78ADC9-BDE6-462D-A833-97BDC947F3B4}" presName="Name10" presStyleLbl="parChTrans1D2" presStyleIdx="0" presStyleCnt="2"/>
      <dgm:spPr/>
      <dgm:t>
        <a:bodyPr/>
        <a:lstStyle/>
        <a:p>
          <a:endParaRPr lang="de-DE"/>
        </a:p>
      </dgm:t>
    </dgm:pt>
    <dgm:pt modelId="{7106D76A-A46E-462C-8BD0-235CAC5DF00D}" type="pres">
      <dgm:prSet presAssocID="{75E9E191-9585-4465-AC78-318B486F5628}" presName="hierRoot2" presStyleCnt="0"/>
      <dgm:spPr/>
    </dgm:pt>
    <dgm:pt modelId="{174FDF21-BDF5-45DD-A860-ED3D127CDB7B}" type="pres">
      <dgm:prSet presAssocID="{75E9E191-9585-4465-AC78-318B486F5628}" presName="composite2" presStyleCnt="0"/>
      <dgm:spPr/>
    </dgm:pt>
    <dgm:pt modelId="{C161490D-1980-4553-9E30-D49D99020997}" type="pres">
      <dgm:prSet presAssocID="{75E9E191-9585-4465-AC78-318B486F5628}" presName="background2" presStyleLbl="node2" presStyleIdx="0" presStyleCnt="2"/>
      <dgm:spPr/>
    </dgm:pt>
    <dgm:pt modelId="{ADEFB563-8214-4D0F-9BA4-B6F1826D717A}" type="pres">
      <dgm:prSet presAssocID="{75E9E191-9585-4465-AC78-318B486F5628}" presName="text2" presStyleLbl="fgAcc2" presStyleIdx="0" presStyleCnt="2" custScaleX="89884" custScaleY="77296" custLinFactNeighborX="-8021" custLinFactNeighborY="-1377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03F44D2-74C1-474F-8BB7-470664FD5DE1}" type="pres">
      <dgm:prSet presAssocID="{75E9E191-9585-4465-AC78-318B486F5628}" presName="hierChild3" presStyleCnt="0"/>
      <dgm:spPr/>
    </dgm:pt>
    <dgm:pt modelId="{B13575AB-E1B8-464C-9D0F-F4E22E5D11C1}" type="pres">
      <dgm:prSet presAssocID="{95B55B4F-E071-4372-AB22-084AB44CC6BB}" presName="hierRoot1" presStyleCnt="0"/>
      <dgm:spPr/>
    </dgm:pt>
    <dgm:pt modelId="{35F51A1C-F6C0-41A9-9601-80F8247B0AA4}" type="pres">
      <dgm:prSet presAssocID="{95B55B4F-E071-4372-AB22-084AB44CC6BB}" presName="composite" presStyleCnt="0"/>
      <dgm:spPr/>
    </dgm:pt>
    <dgm:pt modelId="{051AAAF2-77E1-4E6A-868D-7A43C55BAA7C}" type="pres">
      <dgm:prSet presAssocID="{95B55B4F-E071-4372-AB22-084AB44CC6BB}" presName="background" presStyleLbl="node0" presStyleIdx="1" presStyleCnt="2"/>
      <dgm:spPr/>
    </dgm:pt>
    <dgm:pt modelId="{BABB71C2-9374-4596-A470-F195E0CC295C}" type="pres">
      <dgm:prSet presAssocID="{95B55B4F-E071-4372-AB22-084AB44CC6BB}" presName="text" presStyleLbl="fgAcc0" presStyleIdx="1" presStyleCnt="2" custScaleX="115790" custScaleY="22305" custLinFactNeighborX="-2285" custLinFactNeighborY="-488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AEE58FB-BFCF-4543-9100-4E911DEEDEF8}" type="pres">
      <dgm:prSet presAssocID="{95B55B4F-E071-4372-AB22-084AB44CC6BB}" presName="hierChild2" presStyleCnt="0"/>
      <dgm:spPr/>
    </dgm:pt>
    <dgm:pt modelId="{CB6879A8-2047-4F6B-8EFC-AF36360A8673}" type="pres">
      <dgm:prSet presAssocID="{DF925EF2-E19F-42C3-8539-58B4D1778DF3}" presName="Name10" presStyleLbl="parChTrans1D2" presStyleIdx="1" presStyleCnt="2"/>
      <dgm:spPr/>
      <dgm:t>
        <a:bodyPr/>
        <a:lstStyle/>
        <a:p>
          <a:endParaRPr lang="de-DE"/>
        </a:p>
      </dgm:t>
    </dgm:pt>
    <dgm:pt modelId="{3D2388EE-883C-45EB-B2B4-595758C823E5}" type="pres">
      <dgm:prSet presAssocID="{1532C5CE-936F-474E-B201-25A8A8A3E414}" presName="hierRoot2" presStyleCnt="0"/>
      <dgm:spPr/>
    </dgm:pt>
    <dgm:pt modelId="{DE736FC2-D057-4FC2-9161-A939BB421C1D}" type="pres">
      <dgm:prSet presAssocID="{1532C5CE-936F-474E-B201-25A8A8A3E414}" presName="composite2" presStyleCnt="0"/>
      <dgm:spPr/>
    </dgm:pt>
    <dgm:pt modelId="{41555477-A2A5-4B3E-93F6-D84632B18753}" type="pres">
      <dgm:prSet presAssocID="{1532C5CE-936F-474E-B201-25A8A8A3E414}" presName="background2" presStyleLbl="node2" presStyleIdx="1" presStyleCnt="2"/>
      <dgm:spPr/>
      <dgm:t>
        <a:bodyPr/>
        <a:lstStyle/>
        <a:p>
          <a:endParaRPr lang="de-DE"/>
        </a:p>
      </dgm:t>
    </dgm:pt>
    <dgm:pt modelId="{1405736C-7D95-434A-8717-62A91FA33CCE}" type="pres">
      <dgm:prSet presAssocID="{1532C5CE-936F-474E-B201-25A8A8A3E414}" presName="text2" presStyleLbl="fgAcc2" presStyleIdx="1" presStyleCnt="2" custScaleX="87234" custScaleY="75810" custLinFactNeighborX="-2305" custLinFactNeighborY="-145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D784F66-F4E8-419A-974A-0A48079458C9}" type="pres">
      <dgm:prSet presAssocID="{1532C5CE-936F-474E-B201-25A8A8A3E414}" presName="hierChild3" presStyleCnt="0"/>
      <dgm:spPr/>
    </dgm:pt>
  </dgm:ptLst>
  <dgm:cxnLst>
    <dgm:cxn modelId="{B24981C3-E1B1-4944-ACEC-F7E207E37032}" srcId="{567710A6-286B-4D48-96F0-9747943F219F}" destId="{75E9E191-9585-4465-AC78-318B486F5628}" srcOrd="0" destOrd="0" parTransId="{DC78ADC9-BDE6-462D-A833-97BDC947F3B4}" sibTransId="{8370D481-F02B-401E-9AF6-7238792FB4D9}"/>
    <dgm:cxn modelId="{E263AF0E-A847-4DCB-BF75-36C93966A66E}" type="presOf" srcId="{75E9E191-9585-4465-AC78-318B486F5628}" destId="{ADEFB563-8214-4D0F-9BA4-B6F1826D717A}" srcOrd="0" destOrd="0" presId="urn:microsoft.com/office/officeart/2005/8/layout/hierarchy1"/>
    <dgm:cxn modelId="{D8D7F2FA-C802-4E88-A6C6-4DB6B9B99A06}" type="presOf" srcId="{E643E2F1-7722-4C04-B29F-F21668822C8F}" destId="{A25AF425-2137-4223-B65E-6E866954E5F3}" srcOrd="0" destOrd="0" presId="urn:microsoft.com/office/officeart/2005/8/layout/hierarchy1"/>
    <dgm:cxn modelId="{59F6BA49-A558-4A28-ABE7-C778B29CFA43}" srcId="{95B55B4F-E071-4372-AB22-084AB44CC6BB}" destId="{1532C5CE-936F-474E-B201-25A8A8A3E414}" srcOrd="0" destOrd="0" parTransId="{DF925EF2-E19F-42C3-8539-58B4D1778DF3}" sibTransId="{4B23B00A-4688-4715-A8A6-4BED575BC272}"/>
    <dgm:cxn modelId="{5DF6D7FA-EC67-487E-9C30-7A2783568DD2}" type="presOf" srcId="{1532C5CE-936F-474E-B201-25A8A8A3E414}" destId="{1405736C-7D95-434A-8717-62A91FA33CCE}" srcOrd="0" destOrd="0" presId="urn:microsoft.com/office/officeart/2005/8/layout/hierarchy1"/>
    <dgm:cxn modelId="{99D65B5F-CFB5-4864-A79D-ADDB132605D6}" srcId="{E643E2F1-7722-4C04-B29F-F21668822C8F}" destId="{95B55B4F-E071-4372-AB22-084AB44CC6BB}" srcOrd="1" destOrd="0" parTransId="{BAB27F2E-587A-4E53-9C3D-74959B1A930A}" sibTransId="{FE191DB0-E017-4DFD-AE79-1D740831C589}"/>
    <dgm:cxn modelId="{CC434136-AB41-4413-BC43-6E2480FDEBB2}" srcId="{E643E2F1-7722-4C04-B29F-F21668822C8F}" destId="{567710A6-286B-4D48-96F0-9747943F219F}" srcOrd="0" destOrd="0" parTransId="{8E0FB990-097C-4206-AA15-E3354A6A4696}" sibTransId="{01D78181-64BB-49AA-AA73-8900A3ABCB1F}"/>
    <dgm:cxn modelId="{C3C6B19E-34C6-43E3-8F94-7F28150BBFEA}" type="presOf" srcId="{DC78ADC9-BDE6-462D-A833-97BDC947F3B4}" destId="{05B6058A-892D-4406-A31B-F97A0C6212FB}" srcOrd="0" destOrd="0" presId="urn:microsoft.com/office/officeart/2005/8/layout/hierarchy1"/>
    <dgm:cxn modelId="{C45FB36F-62E2-4A1B-B9F1-6EB8BFF69730}" type="presOf" srcId="{95B55B4F-E071-4372-AB22-084AB44CC6BB}" destId="{BABB71C2-9374-4596-A470-F195E0CC295C}" srcOrd="0" destOrd="0" presId="urn:microsoft.com/office/officeart/2005/8/layout/hierarchy1"/>
    <dgm:cxn modelId="{0BA7112B-37CA-4430-896B-F89C995F84DB}" type="presOf" srcId="{567710A6-286B-4D48-96F0-9747943F219F}" destId="{058437EA-7860-4C44-86F4-700ABF6AF78C}" srcOrd="0" destOrd="0" presId="urn:microsoft.com/office/officeart/2005/8/layout/hierarchy1"/>
    <dgm:cxn modelId="{8BDCF4C2-6DAB-404A-8BE2-84C83867860D}" type="presOf" srcId="{DF925EF2-E19F-42C3-8539-58B4D1778DF3}" destId="{CB6879A8-2047-4F6B-8EFC-AF36360A8673}" srcOrd="0" destOrd="0" presId="urn:microsoft.com/office/officeart/2005/8/layout/hierarchy1"/>
    <dgm:cxn modelId="{C5A0D0E5-1DCD-4DA5-9CBF-37C373413953}" type="presParOf" srcId="{A25AF425-2137-4223-B65E-6E866954E5F3}" destId="{390ADCF4-3B3E-4354-BBF0-E475043D23E1}" srcOrd="0" destOrd="0" presId="urn:microsoft.com/office/officeart/2005/8/layout/hierarchy1"/>
    <dgm:cxn modelId="{9F59D793-B1B3-4DC0-A2F9-1B06665B1B2D}" type="presParOf" srcId="{390ADCF4-3B3E-4354-BBF0-E475043D23E1}" destId="{34DD842C-2726-4836-AB94-33CA799F6487}" srcOrd="0" destOrd="0" presId="urn:microsoft.com/office/officeart/2005/8/layout/hierarchy1"/>
    <dgm:cxn modelId="{931936B4-8FCB-4AAC-A2FD-137FA89A49F1}" type="presParOf" srcId="{34DD842C-2726-4836-AB94-33CA799F6487}" destId="{B5E541F0-E62F-4F60-AC44-AFDFADF4162D}" srcOrd="0" destOrd="0" presId="urn:microsoft.com/office/officeart/2005/8/layout/hierarchy1"/>
    <dgm:cxn modelId="{4E5BA1DB-6090-4CD5-A1BE-B40E62F28A4B}" type="presParOf" srcId="{34DD842C-2726-4836-AB94-33CA799F6487}" destId="{058437EA-7860-4C44-86F4-700ABF6AF78C}" srcOrd="1" destOrd="0" presId="urn:microsoft.com/office/officeart/2005/8/layout/hierarchy1"/>
    <dgm:cxn modelId="{1A15E3FE-7140-4B7C-9F44-2D7F234764D4}" type="presParOf" srcId="{390ADCF4-3B3E-4354-BBF0-E475043D23E1}" destId="{6D756F8E-D4C6-44DB-B6CD-CD2C825A29F4}" srcOrd="1" destOrd="0" presId="urn:microsoft.com/office/officeart/2005/8/layout/hierarchy1"/>
    <dgm:cxn modelId="{AD23F486-CCF1-42A4-81DB-D1940D6F74E0}" type="presParOf" srcId="{6D756F8E-D4C6-44DB-B6CD-CD2C825A29F4}" destId="{05B6058A-892D-4406-A31B-F97A0C6212FB}" srcOrd="0" destOrd="0" presId="urn:microsoft.com/office/officeart/2005/8/layout/hierarchy1"/>
    <dgm:cxn modelId="{53BCF49F-EC0A-4948-A15E-B44A52EFEC3D}" type="presParOf" srcId="{6D756F8E-D4C6-44DB-B6CD-CD2C825A29F4}" destId="{7106D76A-A46E-462C-8BD0-235CAC5DF00D}" srcOrd="1" destOrd="0" presId="urn:microsoft.com/office/officeart/2005/8/layout/hierarchy1"/>
    <dgm:cxn modelId="{D275123B-602B-468E-AF13-ECA2B54DB049}" type="presParOf" srcId="{7106D76A-A46E-462C-8BD0-235CAC5DF00D}" destId="{174FDF21-BDF5-45DD-A860-ED3D127CDB7B}" srcOrd="0" destOrd="0" presId="urn:microsoft.com/office/officeart/2005/8/layout/hierarchy1"/>
    <dgm:cxn modelId="{7B49F118-8D67-450C-A095-C873C2BDC3F4}" type="presParOf" srcId="{174FDF21-BDF5-45DD-A860-ED3D127CDB7B}" destId="{C161490D-1980-4553-9E30-D49D99020997}" srcOrd="0" destOrd="0" presId="urn:microsoft.com/office/officeart/2005/8/layout/hierarchy1"/>
    <dgm:cxn modelId="{0E90DC4F-2D32-44E2-94FC-BCC0C4CAB526}" type="presParOf" srcId="{174FDF21-BDF5-45DD-A860-ED3D127CDB7B}" destId="{ADEFB563-8214-4D0F-9BA4-B6F1826D717A}" srcOrd="1" destOrd="0" presId="urn:microsoft.com/office/officeart/2005/8/layout/hierarchy1"/>
    <dgm:cxn modelId="{10D9A75D-A1D2-4FC3-BBCC-F6BB436CB38B}" type="presParOf" srcId="{7106D76A-A46E-462C-8BD0-235CAC5DF00D}" destId="{503F44D2-74C1-474F-8BB7-470664FD5DE1}" srcOrd="1" destOrd="0" presId="urn:microsoft.com/office/officeart/2005/8/layout/hierarchy1"/>
    <dgm:cxn modelId="{FCDD534A-1843-4227-B040-2D7C3F67D654}" type="presParOf" srcId="{A25AF425-2137-4223-B65E-6E866954E5F3}" destId="{B13575AB-E1B8-464C-9D0F-F4E22E5D11C1}" srcOrd="1" destOrd="0" presId="urn:microsoft.com/office/officeart/2005/8/layout/hierarchy1"/>
    <dgm:cxn modelId="{F94B1B53-7082-4D24-9AC2-E5E6D4A0FD15}" type="presParOf" srcId="{B13575AB-E1B8-464C-9D0F-F4E22E5D11C1}" destId="{35F51A1C-F6C0-41A9-9601-80F8247B0AA4}" srcOrd="0" destOrd="0" presId="urn:microsoft.com/office/officeart/2005/8/layout/hierarchy1"/>
    <dgm:cxn modelId="{D5F4E8DD-3970-4595-9570-F07371A99AF4}" type="presParOf" srcId="{35F51A1C-F6C0-41A9-9601-80F8247B0AA4}" destId="{051AAAF2-77E1-4E6A-868D-7A43C55BAA7C}" srcOrd="0" destOrd="0" presId="urn:microsoft.com/office/officeart/2005/8/layout/hierarchy1"/>
    <dgm:cxn modelId="{C0653870-24D7-4C66-AF82-1F5DD5A45547}" type="presParOf" srcId="{35F51A1C-F6C0-41A9-9601-80F8247B0AA4}" destId="{BABB71C2-9374-4596-A470-F195E0CC295C}" srcOrd="1" destOrd="0" presId="urn:microsoft.com/office/officeart/2005/8/layout/hierarchy1"/>
    <dgm:cxn modelId="{1FC6BD2C-721A-4AB0-8AB7-A89F880EDADD}" type="presParOf" srcId="{B13575AB-E1B8-464C-9D0F-F4E22E5D11C1}" destId="{6AEE58FB-BFCF-4543-9100-4E911DEEDEF8}" srcOrd="1" destOrd="0" presId="urn:microsoft.com/office/officeart/2005/8/layout/hierarchy1"/>
    <dgm:cxn modelId="{AED78ADD-6854-4B8D-B7C5-31F899EFE6F8}" type="presParOf" srcId="{6AEE58FB-BFCF-4543-9100-4E911DEEDEF8}" destId="{CB6879A8-2047-4F6B-8EFC-AF36360A8673}" srcOrd="0" destOrd="0" presId="urn:microsoft.com/office/officeart/2005/8/layout/hierarchy1"/>
    <dgm:cxn modelId="{377EB8C8-7936-42D3-98ED-7E95BA591983}" type="presParOf" srcId="{6AEE58FB-BFCF-4543-9100-4E911DEEDEF8}" destId="{3D2388EE-883C-45EB-B2B4-595758C823E5}" srcOrd="1" destOrd="0" presId="urn:microsoft.com/office/officeart/2005/8/layout/hierarchy1"/>
    <dgm:cxn modelId="{93B5ADA4-3B73-4DCD-ACD2-B2B23A4485FB}" type="presParOf" srcId="{3D2388EE-883C-45EB-B2B4-595758C823E5}" destId="{DE736FC2-D057-4FC2-9161-A939BB421C1D}" srcOrd="0" destOrd="0" presId="urn:microsoft.com/office/officeart/2005/8/layout/hierarchy1"/>
    <dgm:cxn modelId="{F873CAFA-5D82-4FD0-8402-83495303C39F}" type="presParOf" srcId="{DE736FC2-D057-4FC2-9161-A939BB421C1D}" destId="{41555477-A2A5-4B3E-93F6-D84632B18753}" srcOrd="0" destOrd="0" presId="urn:microsoft.com/office/officeart/2005/8/layout/hierarchy1"/>
    <dgm:cxn modelId="{1255F52E-ABE3-4CFC-B4FB-A1F7BC2DCFDC}" type="presParOf" srcId="{DE736FC2-D057-4FC2-9161-A939BB421C1D}" destId="{1405736C-7D95-434A-8717-62A91FA33CCE}" srcOrd="1" destOrd="0" presId="urn:microsoft.com/office/officeart/2005/8/layout/hierarchy1"/>
    <dgm:cxn modelId="{BE3C0B22-2A99-49B3-9F02-EFBD87E2F398}" type="presParOf" srcId="{3D2388EE-883C-45EB-B2B4-595758C823E5}" destId="{1D784F66-F4E8-419A-974A-0A48079458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D86A0-E307-44C7-9904-0226ED701451}">
      <dsp:nvSpPr>
        <dsp:cNvPr id="0" name=""/>
        <dsp:cNvSpPr/>
      </dsp:nvSpPr>
      <dsp:spPr>
        <a:xfrm>
          <a:off x="4100576" y="959733"/>
          <a:ext cx="3332290" cy="984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554"/>
              </a:lnTo>
              <a:lnTo>
                <a:pt x="3332290" y="816554"/>
              </a:lnTo>
              <a:lnTo>
                <a:pt x="3332290" y="9844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9A66E-8D04-4D82-A6F5-54968AACADDA}">
      <dsp:nvSpPr>
        <dsp:cNvPr id="0" name=""/>
        <dsp:cNvSpPr/>
      </dsp:nvSpPr>
      <dsp:spPr>
        <a:xfrm>
          <a:off x="4100576" y="959733"/>
          <a:ext cx="1114642" cy="1002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327"/>
              </a:lnTo>
              <a:lnTo>
                <a:pt x="1114642" y="834327"/>
              </a:lnTo>
              <a:lnTo>
                <a:pt x="1114642" y="1002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038737" y="959733"/>
          <a:ext cx="1061838" cy="971142"/>
        </a:xfrm>
        <a:custGeom>
          <a:avLst/>
          <a:gdLst/>
          <a:ahLst/>
          <a:cxnLst/>
          <a:rect l="0" t="0" r="0" b="0"/>
          <a:pathLst>
            <a:path>
              <a:moveTo>
                <a:pt x="1061838" y="0"/>
              </a:moveTo>
              <a:lnTo>
                <a:pt x="1061838" y="803213"/>
              </a:lnTo>
              <a:lnTo>
                <a:pt x="0" y="803213"/>
              </a:lnTo>
              <a:lnTo>
                <a:pt x="0" y="9711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840341" y="959733"/>
          <a:ext cx="3260235" cy="955096"/>
        </a:xfrm>
        <a:custGeom>
          <a:avLst/>
          <a:gdLst/>
          <a:ahLst/>
          <a:cxnLst/>
          <a:rect l="0" t="0" r="0" b="0"/>
          <a:pathLst>
            <a:path>
              <a:moveTo>
                <a:pt x="3260235" y="0"/>
              </a:moveTo>
              <a:lnTo>
                <a:pt x="3260235" y="787167"/>
              </a:lnTo>
              <a:lnTo>
                <a:pt x="0" y="787167"/>
              </a:lnTo>
              <a:lnTo>
                <a:pt x="0" y="955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435902" y="-191342"/>
          <a:ext cx="7329347" cy="11510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637315" y="0"/>
          <a:ext cx="7329347" cy="1151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Verfügen über </a:t>
          </a:r>
          <a:r>
            <a:rPr lang="de-DE" sz="2400" b="1" kern="1200" dirty="0" smtClean="0">
              <a:latin typeface="Corbel" pitchFamily="34" charset="0"/>
            </a:rPr>
            <a:t>sprachliche </a:t>
          </a:r>
          <a:r>
            <a:rPr lang="de-DE" sz="2400" b="1" kern="1200" dirty="0">
              <a:latin typeface="Corbel" pitchFamily="34" charset="0"/>
            </a:rPr>
            <a:t>Mittel</a:t>
          </a:r>
        </a:p>
      </dsp:txBody>
      <dsp:txXfrm>
        <a:off x="671029" y="33714"/>
        <a:ext cx="7261919" cy="1083648"/>
      </dsp:txXfrm>
    </dsp:sp>
    <dsp:sp modelId="{302205C5-1DB9-4F17-BB79-CB69C00717DB}">
      <dsp:nvSpPr>
        <dsp:cNvPr id="0" name=""/>
        <dsp:cNvSpPr/>
      </dsp:nvSpPr>
      <dsp:spPr>
        <a:xfrm>
          <a:off x="-66018" y="1914830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135394" y="210617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Wort- und Zeichenschatz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61682" y="2132460"/>
        <a:ext cx="1760142" cy="844952"/>
      </dsp:txXfrm>
    </dsp:sp>
    <dsp:sp modelId="{BC207129-F29A-4197-87E4-5FC994AC82EB}">
      <dsp:nvSpPr>
        <dsp:cNvPr id="0" name=""/>
        <dsp:cNvSpPr/>
      </dsp:nvSpPr>
      <dsp:spPr>
        <a:xfrm>
          <a:off x="2132378" y="1930876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2333791" y="2122218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Grammatik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2360079" y="2148506"/>
        <a:ext cx="1760142" cy="844952"/>
      </dsp:txXfrm>
    </dsp:sp>
    <dsp:sp modelId="{33E9ED5B-13FF-4C8F-B5E0-786285FC0A65}">
      <dsp:nvSpPr>
        <dsp:cNvPr id="0" name=""/>
        <dsp:cNvSpPr/>
      </dsp:nvSpPr>
      <dsp:spPr>
        <a:xfrm>
          <a:off x="4308859" y="1961989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492A0B-9BC1-4D6C-99B1-795B5039C3D9}">
      <dsp:nvSpPr>
        <dsp:cNvPr id="0" name=""/>
        <dsp:cNvSpPr/>
      </dsp:nvSpPr>
      <dsp:spPr>
        <a:xfrm>
          <a:off x="4510272" y="215333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Aussprache/ Intonation</a:t>
          </a:r>
          <a:endParaRPr lang="de-DE" sz="1000" kern="1200" dirty="0">
            <a:latin typeface="Corbel" panose="020B0503020204020204" pitchFamily="34" charset="0"/>
          </a:endParaRPr>
        </a:p>
      </dsp:txBody>
      <dsp:txXfrm>
        <a:off x="4536560" y="2179620"/>
        <a:ext cx="1760142" cy="844952"/>
      </dsp:txXfrm>
    </dsp:sp>
    <dsp:sp modelId="{FB2E9A0B-72ED-45D6-93C5-0CCFB1EBB3A4}">
      <dsp:nvSpPr>
        <dsp:cNvPr id="0" name=""/>
        <dsp:cNvSpPr/>
      </dsp:nvSpPr>
      <dsp:spPr>
        <a:xfrm>
          <a:off x="6526507" y="1944217"/>
          <a:ext cx="1812718" cy="880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F0F8EF-7381-4805-962C-7F928D9AE6D3}">
      <dsp:nvSpPr>
        <dsp:cNvPr id="0" name=""/>
        <dsp:cNvSpPr/>
      </dsp:nvSpPr>
      <dsp:spPr>
        <a:xfrm>
          <a:off x="6727920" y="2135559"/>
          <a:ext cx="1812718" cy="880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Orthografie</a:t>
          </a:r>
        </a:p>
      </dsp:txBody>
      <dsp:txXfrm>
        <a:off x="6753695" y="2161334"/>
        <a:ext cx="1761168" cy="828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0DFC-7CB5-4F15-8995-FD9218588B6A}">
      <dsp:nvSpPr>
        <dsp:cNvPr id="0" name=""/>
        <dsp:cNvSpPr/>
      </dsp:nvSpPr>
      <dsp:spPr>
        <a:xfrm>
          <a:off x="3906242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532"/>
              </a:lnTo>
              <a:lnTo>
                <a:pt x="2772171" y="449532"/>
              </a:lnTo>
              <a:lnTo>
                <a:pt x="2772171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860522" y="1306881"/>
          <a:ext cx="91440" cy="659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1134070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2772171" y="0"/>
              </a:moveTo>
              <a:lnTo>
                <a:pt x="2772171" y="449532"/>
              </a:lnTo>
              <a:lnTo>
                <a:pt x="0" y="449532"/>
              </a:lnTo>
              <a:lnTo>
                <a:pt x="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609602" y="520653"/>
          <a:ext cx="4593279" cy="78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1861618" y="760068"/>
          <a:ext cx="4593279" cy="78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Interkulturelle kommunikative Kompetenz</a:t>
          </a:r>
        </a:p>
      </dsp:txBody>
      <dsp:txXfrm>
        <a:off x="1884646" y="783096"/>
        <a:ext cx="4547223" cy="740172"/>
      </dsp:txXfrm>
    </dsp:sp>
    <dsp:sp modelId="{302205C5-1DB9-4F17-BB79-CB69C00717DB}">
      <dsp:nvSpPr>
        <dsp:cNvPr id="0" name=""/>
        <dsp:cNvSpPr/>
      </dsp:nvSpPr>
      <dsp:spPr>
        <a:xfrm>
          <a:off x="0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252015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Soziokulturelles Orientierungswissen</a:t>
          </a:r>
          <a:endParaRPr lang="de-DE" sz="1800" kern="1200" dirty="0">
            <a:latin typeface="Corbel" pitchFamily="34" charset="0"/>
          </a:endParaRPr>
        </a:p>
      </dsp:txBody>
      <dsp:txXfrm>
        <a:off x="294199" y="2248131"/>
        <a:ext cx="2183772" cy="1355901"/>
      </dsp:txXfrm>
    </dsp:sp>
    <dsp:sp modelId="{BC207129-F29A-4197-87E4-5FC994AC82EB}">
      <dsp:nvSpPr>
        <dsp:cNvPr id="0" name=""/>
        <dsp:cNvSpPr/>
      </dsp:nvSpPr>
      <dsp:spPr>
        <a:xfrm>
          <a:off x="2772171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3024187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 Einstellungen und Bewusstheit</a:t>
          </a:r>
          <a:endParaRPr lang="de-DE" sz="1800" kern="1200" dirty="0">
            <a:latin typeface="Corbel" pitchFamily="34" charset="0"/>
          </a:endParaRPr>
        </a:p>
      </dsp:txBody>
      <dsp:txXfrm>
        <a:off x="3066371" y="2248131"/>
        <a:ext cx="2183772" cy="1355901"/>
      </dsp:txXfrm>
    </dsp:sp>
    <dsp:sp modelId="{D3F7BB4C-BBEA-4B61-9BC0-CDCD6E831A06}">
      <dsp:nvSpPr>
        <dsp:cNvPr id="0" name=""/>
        <dsp:cNvSpPr/>
      </dsp:nvSpPr>
      <dsp:spPr>
        <a:xfrm>
          <a:off x="5544343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AA7CE4-0DF9-47F6-9287-1BE57670CE3D}">
      <dsp:nvSpPr>
        <dsp:cNvPr id="0" name=""/>
        <dsp:cNvSpPr/>
      </dsp:nvSpPr>
      <dsp:spPr>
        <a:xfrm>
          <a:off x="5796359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Interkulturelles Verstehen und Handeln</a:t>
          </a:r>
          <a:endParaRPr lang="de-DE" sz="1800" kern="1200" dirty="0">
            <a:latin typeface="Corbel" pitchFamily="34" charset="0"/>
          </a:endParaRPr>
        </a:p>
      </dsp:txBody>
      <dsp:txXfrm>
        <a:off x="5838543" y="2248131"/>
        <a:ext cx="2183772" cy="1355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172E3-9B26-4B4A-ACBB-70B6420185E2}">
      <dsp:nvSpPr>
        <dsp:cNvPr id="0" name=""/>
        <dsp:cNvSpPr/>
      </dsp:nvSpPr>
      <dsp:spPr>
        <a:xfrm>
          <a:off x="2538570" y="573749"/>
          <a:ext cx="989618" cy="621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288"/>
              </a:lnTo>
              <a:lnTo>
                <a:pt x="989618" y="477288"/>
              </a:lnTo>
              <a:lnTo>
                <a:pt x="989618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8993E-8BA4-4601-AC2F-23E513989A47}">
      <dsp:nvSpPr>
        <dsp:cNvPr id="0" name=""/>
        <dsp:cNvSpPr/>
      </dsp:nvSpPr>
      <dsp:spPr>
        <a:xfrm>
          <a:off x="1524366" y="573749"/>
          <a:ext cx="1014203" cy="621940"/>
        </a:xfrm>
        <a:custGeom>
          <a:avLst/>
          <a:gdLst/>
          <a:ahLst/>
          <a:cxnLst/>
          <a:rect l="0" t="0" r="0" b="0"/>
          <a:pathLst>
            <a:path>
              <a:moveTo>
                <a:pt x="1014203" y="0"/>
              </a:moveTo>
              <a:lnTo>
                <a:pt x="1014203" y="477288"/>
              </a:lnTo>
              <a:lnTo>
                <a:pt x="0" y="477288"/>
              </a:lnTo>
              <a:lnTo>
                <a:pt x="0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64F97-41ED-4BC2-ACDC-7E9099D86BB6}">
      <dsp:nvSpPr>
        <dsp:cNvPr id="0" name=""/>
        <dsp:cNvSpPr/>
      </dsp:nvSpPr>
      <dsp:spPr>
        <a:xfrm>
          <a:off x="321206" y="-164821"/>
          <a:ext cx="4434727" cy="738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2BD0CC-F6FE-4D0B-ADB0-2708385E6996}">
      <dsp:nvSpPr>
        <dsp:cNvPr id="0" name=""/>
        <dsp:cNvSpPr/>
      </dsp:nvSpPr>
      <dsp:spPr>
        <a:xfrm>
          <a:off x="494702" y="0"/>
          <a:ext cx="4434727" cy="738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Text- und Medienkompetenz</a:t>
          </a:r>
        </a:p>
      </dsp:txBody>
      <dsp:txXfrm>
        <a:off x="516334" y="21632"/>
        <a:ext cx="4391463" cy="695306"/>
      </dsp:txXfrm>
    </dsp:sp>
    <dsp:sp modelId="{805228EA-3B5A-4E60-B731-DCBE422B30E7}">
      <dsp:nvSpPr>
        <dsp:cNvPr id="0" name=""/>
        <dsp:cNvSpPr/>
      </dsp:nvSpPr>
      <dsp:spPr>
        <a:xfrm>
          <a:off x="640445" y="1195689"/>
          <a:ext cx="1767841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8D16A9-F030-4677-AEE1-84A6174DF065}">
      <dsp:nvSpPr>
        <dsp:cNvPr id="0" name=""/>
        <dsp:cNvSpPr/>
      </dsp:nvSpPr>
      <dsp:spPr>
        <a:xfrm>
          <a:off x="813941" y="1360510"/>
          <a:ext cx="1767841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Sach- und Gebrauchstexte</a:t>
          </a:r>
        </a:p>
      </dsp:txBody>
      <dsp:txXfrm>
        <a:off x="842982" y="1389551"/>
        <a:ext cx="1709759" cy="933447"/>
      </dsp:txXfrm>
    </dsp:sp>
    <dsp:sp modelId="{645730A2-86B4-46A0-B6C5-6DEECB972C38}">
      <dsp:nvSpPr>
        <dsp:cNvPr id="0" name=""/>
        <dsp:cNvSpPr/>
      </dsp:nvSpPr>
      <dsp:spPr>
        <a:xfrm>
          <a:off x="2747456" y="1195689"/>
          <a:ext cx="1561463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BA6DE2-755C-4370-8411-59D0D229DD1A}">
      <dsp:nvSpPr>
        <dsp:cNvPr id="0" name=""/>
        <dsp:cNvSpPr/>
      </dsp:nvSpPr>
      <dsp:spPr>
        <a:xfrm>
          <a:off x="2920952" y="1360510"/>
          <a:ext cx="1561463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literarische Texte</a:t>
          </a:r>
        </a:p>
      </dsp:txBody>
      <dsp:txXfrm>
        <a:off x="2949993" y="1389551"/>
        <a:ext cx="1503381" cy="9334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879A8-2047-4F6B-8EFC-AF36360A8673}">
      <dsp:nvSpPr>
        <dsp:cNvPr id="0" name=""/>
        <dsp:cNvSpPr/>
      </dsp:nvSpPr>
      <dsp:spPr>
        <a:xfrm>
          <a:off x="5841238" y="566970"/>
          <a:ext cx="91440" cy="699178"/>
        </a:xfrm>
        <a:custGeom>
          <a:avLst/>
          <a:gdLst/>
          <a:ahLst/>
          <a:cxnLst/>
          <a:rect l="0" t="0" r="0" b="0"/>
          <a:pathLst>
            <a:path>
              <a:moveTo>
                <a:pt x="46330" y="0"/>
              </a:moveTo>
              <a:lnTo>
                <a:pt x="46330" y="416503"/>
              </a:lnTo>
              <a:lnTo>
                <a:pt x="45720" y="416503"/>
              </a:lnTo>
              <a:lnTo>
                <a:pt x="45720" y="699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6058A-892D-4406-A31B-F97A0C6212FB}">
      <dsp:nvSpPr>
        <dsp:cNvPr id="0" name=""/>
        <dsp:cNvSpPr/>
      </dsp:nvSpPr>
      <dsp:spPr>
        <a:xfrm>
          <a:off x="1466637" y="533101"/>
          <a:ext cx="91440" cy="718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8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541F0-E62F-4F60-AC44-AFDFADF4162D}">
      <dsp:nvSpPr>
        <dsp:cNvPr id="0" name=""/>
        <dsp:cNvSpPr/>
      </dsp:nvSpPr>
      <dsp:spPr>
        <a:xfrm>
          <a:off x="-243165" y="131492"/>
          <a:ext cx="3511045" cy="401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8437EA-7860-4C44-86F4-700ABF6AF78C}">
      <dsp:nvSpPr>
        <dsp:cNvPr id="0" name=""/>
        <dsp:cNvSpPr/>
      </dsp:nvSpPr>
      <dsp:spPr>
        <a:xfrm>
          <a:off x="95874" y="453580"/>
          <a:ext cx="3511045" cy="40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00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Sprachlernkompetenz</a:t>
          </a:r>
        </a:p>
      </dsp:txBody>
      <dsp:txXfrm>
        <a:off x="107637" y="465343"/>
        <a:ext cx="3487519" cy="378082"/>
      </dsp:txXfrm>
    </dsp:sp>
    <dsp:sp modelId="{C161490D-1980-4553-9E30-D49D99020997}">
      <dsp:nvSpPr>
        <dsp:cNvPr id="0" name=""/>
        <dsp:cNvSpPr/>
      </dsp:nvSpPr>
      <dsp:spPr>
        <a:xfrm>
          <a:off x="141015" y="1251597"/>
          <a:ext cx="2742682" cy="1497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EFB563-8214-4D0F-9BA4-B6F1826D717A}">
      <dsp:nvSpPr>
        <dsp:cNvPr id="0" name=""/>
        <dsp:cNvSpPr/>
      </dsp:nvSpPr>
      <dsp:spPr>
        <a:xfrm>
          <a:off x="480055" y="1573685"/>
          <a:ext cx="2742682" cy="1497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Konsolidierung und Weiterentwicklung von Strategien des selbstständigen und kooperativen Sprachenlernens</a:t>
          </a:r>
        </a:p>
      </dsp:txBody>
      <dsp:txXfrm>
        <a:off x="523921" y="1617551"/>
        <a:ext cx="2654950" cy="1409964"/>
      </dsp:txXfrm>
    </dsp:sp>
    <dsp:sp modelId="{051AAAF2-77E1-4E6A-868D-7A43C55BAA7C}">
      <dsp:nvSpPr>
        <dsp:cNvPr id="0" name=""/>
        <dsp:cNvSpPr/>
      </dsp:nvSpPr>
      <dsp:spPr>
        <a:xfrm>
          <a:off x="4120985" y="134786"/>
          <a:ext cx="3533167" cy="432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B71C2-9374-4596-A470-F195E0CC295C}">
      <dsp:nvSpPr>
        <dsp:cNvPr id="0" name=""/>
        <dsp:cNvSpPr/>
      </dsp:nvSpPr>
      <dsp:spPr>
        <a:xfrm>
          <a:off x="4460024" y="456874"/>
          <a:ext cx="3533167" cy="432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Sprachbewusstheit</a:t>
          </a:r>
          <a:endParaRPr lang="de-DE" sz="2000" b="1" kern="1200" dirty="0">
            <a:latin typeface="Corbel" pitchFamily="34" charset="0"/>
          </a:endParaRPr>
        </a:p>
      </dsp:txBody>
      <dsp:txXfrm>
        <a:off x="4472682" y="469532"/>
        <a:ext cx="3507851" cy="406868"/>
      </dsp:txXfrm>
    </dsp:sp>
    <dsp:sp modelId="{41555477-A2A5-4B3E-93F6-D84632B18753}">
      <dsp:nvSpPr>
        <dsp:cNvPr id="0" name=""/>
        <dsp:cNvSpPr/>
      </dsp:nvSpPr>
      <dsp:spPr>
        <a:xfrm>
          <a:off x="4556047" y="1266148"/>
          <a:ext cx="2661821" cy="1468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05736C-7D95-434A-8717-62A91FA33CCE}">
      <dsp:nvSpPr>
        <dsp:cNvPr id="0" name=""/>
        <dsp:cNvSpPr/>
      </dsp:nvSpPr>
      <dsp:spPr>
        <a:xfrm>
          <a:off x="4895087" y="1588236"/>
          <a:ext cx="2661821" cy="1468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Einsichten in Struktur und Gebrauch von Sprache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>
              <a:latin typeface="Corbel" pitchFamily="34" charset="0"/>
            </a:rPr>
            <a:t>Ziel: sprachlich sensible Bewältigung von Kommunikationssituationen</a:t>
          </a:r>
        </a:p>
      </dsp:txBody>
      <dsp:txXfrm>
        <a:off x="4938110" y="1631259"/>
        <a:ext cx="2575775" cy="1382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A3545-B4D0-45B2-A57F-39B81FF05C25}" type="datetimeFigureOut">
              <a:rPr lang="de-DE" smtClean="0"/>
              <a:t>27.01.2022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F0845-ADD4-441F-843F-A4032AB89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525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27.01.2022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389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635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952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131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713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675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907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174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126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297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558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971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890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6860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443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340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3832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6716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2223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491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3746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20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703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9328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9032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4632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0775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1564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5326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9301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3168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2353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21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401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0038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923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1174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3842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25282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5446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4447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9567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9906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140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8017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8795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313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974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452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429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13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818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356350"/>
            <a:ext cx="29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57200" y="1700809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4132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407495"/>
            <a:ext cx="3024336" cy="6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1989" y="2130425"/>
            <a:ext cx="7772400" cy="2162671"/>
          </a:xfrm>
        </p:spPr>
        <p:txBody>
          <a:bodyPr/>
          <a:lstStyle/>
          <a:p>
            <a:pPr algn="ctr"/>
            <a:r>
              <a:rPr lang="de-DE" sz="3600" dirty="0"/>
              <a:t>Neue Kernlehrpläne </a:t>
            </a:r>
            <a:br>
              <a:rPr lang="de-DE" sz="3600" dirty="0"/>
            </a:br>
            <a:r>
              <a:rPr lang="de-DE" sz="3600" dirty="0"/>
              <a:t>für die </a:t>
            </a:r>
            <a:r>
              <a:rPr lang="de-DE" sz="3600"/>
              <a:t>Sekundarstufe </a:t>
            </a:r>
            <a:r>
              <a:rPr lang="de-DE" sz="3600" smtClean="0"/>
              <a:t>I der </a:t>
            </a:r>
            <a:br>
              <a:rPr lang="de-DE" sz="3600" smtClean="0"/>
            </a:br>
            <a:r>
              <a:rPr lang="de-DE" sz="3600" smtClean="0"/>
              <a:t>Gesamt-  </a:t>
            </a:r>
            <a:r>
              <a:rPr lang="de-DE" sz="3600" dirty="0" smtClean="0"/>
              <a:t>und Sekundarschule</a:t>
            </a:r>
            <a:br>
              <a:rPr lang="de-DE" sz="3600" dirty="0" smtClean="0"/>
            </a:br>
            <a:r>
              <a:rPr lang="de-DE" sz="2400" dirty="0" smtClean="0"/>
              <a:t>Inkraftsetzung: 01.08.2021</a:t>
            </a:r>
            <a:endParaRPr lang="de-DE" sz="3600" dirty="0"/>
          </a:p>
        </p:txBody>
      </p:sp>
      <p:sp>
        <p:nvSpPr>
          <p:cNvPr id="3" name="Rechteck 2"/>
          <p:cNvSpPr/>
          <p:nvPr/>
        </p:nvSpPr>
        <p:spPr>
          <a:xfrm>
            <a:off x="1007604" y="4293096"/>
            <a:ext cx="712879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Kernlehrplan</a:t>
            </a:r>
            <a:r>
              <a:rPr lang="de-DE" sz="3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Chinesisch</a:t>
            </a:r>
            <a:endParaRPr lang="de-DE" sz="3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Fachliche Einbindung des Medienkompetenzrahmens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 smtClean="0"/>
              <a:t>Beispiel: Medienkompetenzrahmen 2.1:</a:t>
            </a:r>
          </a:p>
          <a:p>
            <a:pPr marL="400050" lvl="1" indent="0">
              <a:buNone/>
            </a:pPr>
            <a:r>
              <a:rPr lang="de-DE" b="1" dirty="0" smtClean="0"/>
              <a:t>Text- und Medienkompetenz</a:t>
            </a:r>
            <a:br>
              <a:rPr lang="de-DE" b="1" dirty="0" smtClean="0"/>
            </a:br>
            <a:r>
              <a:rPr lang="de-DE" dirty="0" smtClean="0"/>
              <a:t>Die Schülerinnen und Schüler können unterschiedliche </a:t>
            </a:r>
            <a:r>
              <a:rPr lang="de-DE" dirty="0"/>
              <a:t>mediale Quellen für eigene Informationsrecherchen nutzen, sowie gewonnene Informationen und Daten kritisch und zielentsprechend </a:t>
            </a:r>
            <a:r>
              <a:rPr lang="de-DE" dirty="0" smtClean="0"/>
              <a:t>auswerten. </a:t>
            </a:r>
          </a:p>
          <a:p>
            <a:r>
              <a:rPr lang="de-DE" dirty="0" smtClean="0"/>
              <a:t>Der MKR bleibt verbindlicher Orientierungsrahmen für die Weiterentwicklung des schulischen Medienkonzepts.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33433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Rahmenvorgabe Verbraucherbildung</a:t>
            </a:r>
            <a:endParaRPr lang="de-DE" dirty="0"/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902" y="1700213"/>
            <a:ext cx="8056196" cy="420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Fachliche Einbindung der RV Verbraucherbildung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Beispiel Rahmenvorgabe </a:t>
            </a:r>
            <a:r>
              <a:rPr lang="de-DE" sz="2400" dirty="0"/>
              <a:t>Verbraucherbildung D Z1, Z2:</a:t>
            </a:r>
          </a:p>
          <a:p>
            <a:r>
              <a:rPr lang="de-DE" sz="2000" b="1" dirty="0"/>
              <a:t>Interkulturelle kommunikative Kompetenz – fachliche Konkretisierung </a:t>
            </a:r>
            <a:r>
              <a:rPr lang="de-DE" sz="1900" dirty="0" smtClean="0"/>
              <a:t>Einblicke </a:t>
            </a:r>
            <a:r>
              <a:rPr lang="de-DE" sz="1900" dirty="0"/>
              <a:t>in die Lebenswirklichkeit von Kindern und Jugendlichen in </a:t>
            </a:r>
            <a:r>
              <a:rPr lang="de-DE" sz="1900" dirty="0" err="1"/>
              <a:t>chinesischsprachigen</a:t>
            </a:r>
            <a:r>
              <a:rPr lang="de-DE" sz="1900" dirty="0"/>
              <a:t> Regionen im Vergleich zur eigenen </a:t>
            </a:r>
            <a:r>
              <a:rPr lang="de-DE" sz="1900" dirty="0" smtClean="0"/>
              <a:t>Lebenswelt: Alltagsleben, Familie, Freundschaft/Partnerschaft, Tagesabläufe, Freizeitgestaltung und Konsumverhalten auch unter Berücksichtigung des Umweltschutzes </a:t>
            </a:r>
            <a:endParaRPr lang="de-DE" sz="1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45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Einbindung Berufliche Orientierung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Bewerbungssituation in einer Fremdsprache</a:t>
            </a:r>
            <a:br>
              <a:rPr lang="de-DE" dirty="0" smtClean="0"/>
            </a:br>
            <a:r>
              <a:rPr lang="de-DE" dirty="0" smtClean="0"/>
              <a:t>(Lebenslauf, Bewerbungsgespräch)</a:t>
            </a:r>
          </a:p>
          <a:p>
            <a:r>
              <a:rPr lang="de-DE" dirty="0"/>
              <a:t>i</a:t>
            </a:r>
            <a:r>
              <a:rPr lang="de-DE" dirty="0" smtClean="0"/>
              <a:t>nterkulturelle kommunikative Kompetenzen als berufliches Qualifizierungsmerkmal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47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Kernlehrplan Chinesisch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5518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 des Kernlehrplans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474654"/>
              </p:ext>
            </p:extLst>
          </p:nvPr>
        </p:nvGraphicFramePr>
        <p:xfrm>
          <a:off x="457200" y="1700213"/>
          <a:ext cx="82296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3685688866"/>
                    </a:ext>
                  </a:extLst>
                </a:gridCol>
                <a:gridCol w="7283152">
                  <a:extLst>
                    <a:ext uri="{9D8B030D-6E8A-4147-A177-3AD203B41FA5}">
                      <a16:colId xmlns:a16="http://schemas.microsoft.com/office/drawing/2014/main" val="1399626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Kapitel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Gliederungspunkt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28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endParaRPr lang="de-DE" sz="1600" dirty="0"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Vorbemerkungen: Kernlehrpläne als kompetenzorientierte Unterrichtsvorgaben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502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Aufgaben und Ziele des Faches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017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Kompetenzbereiche, Kompetenzerwartungen und fachliche Konkretisierungen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35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 des Faches </a:t>
                      </a: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Chinesisch</a:t>
                      </a:r>
                      <a:endParaRPr lang="de-DE" sz="1400" dirty="0">
                        <a:solidFill>
                          <a:srgbClr val="000000"/>
                        </a:solidFill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672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Chinesisch ab Jahrgangsstufe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7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:  </a:t>
                      </a:r>
                      <a:b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</a:b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Kompetenzerwartungen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bis zum Ende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der Sekundarstufe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43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0" i="0" u="none" strike="noStrike" kern="1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2" charset="0"/>
                          <a:cs typeface="Arial" pitchFamily="2" charset="0"/>
                        </a:rPr>
                        <a:t>2.3</a:t>
                      </a:r>
                      <a:endParaRPr lang="de-DE" sz="16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Chinesisch ab Jahrgangsstufe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9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:  </a:t>
                      </a:r>
                      <a:b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</a:b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Kompetenzerwartungen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bis zum Ende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der Sekundarstufe I</a:t>
                      </a:r>
                      <a:endParaRPr lang="de-DE" sz="1400" dirty="0">
                        <a:solidFill>
                          <a:schemeClr val="tx1"/>
                        </a:solidFill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733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0" i="0" u="none" strike="noStrike" kern="1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2" charset="0"/>
                          <a:cs typeface="Arial" pitchFamily="2" charset="0"/>
                        </a:rPr>
                        <a:t>3</a:t>
                      </a:r>
                      <a:endParaRPr lang="de-DE" sz="16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i="0" u="none" strike="noStrike" kern="1" spc="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Lernerfolgsüberprüfung und Leistungsbewertung</a:t>
                      </a:r>
                      <a:endParaRPr lang="de-DE" sz="1400" b="1" i="0" u="none" strike="noStrike" kern="1" spc="0" baseline="0" dirty="0">
                        <a:solidFill>
                          <a:srgbClr val="000000"/>
                        </a:solidFill>
                        <a:effectLst/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758784"/>
                  </a:ext>
                </a:extLst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40806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Kontinuitäten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579296" cy="42050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interkulturelle </a:t>
            </a:r>
            <a:r>
              <a:rPr lang="de-DE" dirty="0"/>
              <a:t>Handlungsfähigkeit als übergreifendes Ziel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Fokus auf Spracherwerbsphase</a:t>
            </a:r>
            <a:endParaRPr lang="de-DE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Ausweis von Deskriptoren und Indikatoren zur Kompetenzbeschreibung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Ausweis der </a:t>
            </a:r>
            <a:r>
              <a:rPr lang="de-DE" dirty="0" err="1" smtClean="0"/>
              <a:t>GeR</a:t>
            </a:r>
            <a:r>
              <a:rPr lang="de-DE" dirty="0" smtClean="0"/>
              <a:t>-Niveaus am Ende der Sek I: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    Chinesisch ab Jahrgangsstufe 7: A2</a:t>
            </a:r>
            <a:br>
              <a:rPr lang="de-DE" dirty="0" smtClean="0"/>
            </a:br>
            <a:r>
              <a:rPr lang="de-DE" dirty="0"/>
              <a:t> </a:t>
            </a:r>
            <a:r>
              <a:rPr lang="de-DE" dirty="0" smtClean="0"/>
              <a:t>   Chinesisch ab </a:t>
            </a:r>
            <a:r>
              <a:rPr lang="de-DE" dirty="0"/>
              <a:t>Jahrgangsstufe </a:t>
            </a:r>
            <a:r>
              <a:rPr lang="de-DE" dirty="0" smtClean="0"/>
              <a:t>9: A1 </a:t>
            </a:r>
            <a:r>
              <a:rPr lang="de-DE" dirty="0"/>
              <a:t>mit Anteilen von </a:t>
            </a:r>
            <a:r>
              <a:rPr lang="de-DE" dirty="0" smtClean="0"/>
              <a:t>A2</a:t>
            </a:r>
            <a:endParaRPr lang="de-DE" strike="sngStrik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53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Neuerungen (1)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Übernahme des Kompetenzmodells aus </a:t>
            </a:r>
            <a:r>
              <a:rPr lang="de-DE" dirty="0" smtClean="0"/>
              <a:t>dem Kernlehrplan Sek I für das Gymnasium (2019)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 smtClean="0"/>
              <a:t>Kompetenzmodell ist Grundlage der (Kern-)</a:t>
            </a:r>
            <a:br>
              <a:rPr lang="de-DE" sz="2400" dirty="0" smtClean="0"/>
            </a:br>
            <a:r>
              <a:rPr lang="de-DE" sz="2400" dirty="0" smtClean="0"/>
              <a:t>Lehrpläne aller modernen Fremdsprachen in allen allgemeinbildenden Schulformen </a:t>
            </a:r>
            <a:r>
              <a:rPr lang="de-DE" sz="2400" strike="sngStrike" dirty="0" smtClean="0"/>
              <a:t> </a:t>
            </a:r>
            <a:endParaRPr lang="de-DE" sz="2400" strike="sngStrike" dirty="0"/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damit: Anpassung 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der Anordnung der Kompetenzbereiche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Einführung/Aufwertung 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von Text- und Medienkompetenz, Sprachlernkompetenz und </a:t>
            </a: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Sprachbewusstheit</a:t>
            </a:r>
          </a:p>
        </p:txBody>
      </p:sp>
    </p:spTree>
    <p:extLst>
      <p:ext uri="{BB962C8B-B14F-4D97-AF65-F5344CB8AC3E}">
        <p14:creationId xmlns:p14="http://schemas.microsoft.com/office/powerpoint/2010/main" val="13317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1. Text- und Medienkompetenz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 smtClean="0"/>
              <a:t>umfasst </a:t>
            </a:r>
            <a:r>
              <a:rPr lang="de-DE" sz="2400" dirty="0"/>
              <a:t>die Fähigkeit, Texte selbstständig, zielbezogen sowie in ihren historischen, sozialen und kulturellen Dimensionen in den jeweiligen medialen Darstellungsformen zu verstehen </a:t>
            </a:r>
            <a:r>
              <a:rPr lang="de-DE" sz="2400" dirty="0" smtClean="0"/>
              <a:t>und zu deuten […]. </a:t>
            </a:r>
            <a:r>
              <a:rPr lang="de-DE" sz="2400" dirty="0"/>
              <a:t>Dies schließt auch die Fähigkeit ein, die gewonnenen Erkenntnisse im Hinblick auf Textgestaltung, Textsortenmerkmale und Techniken der Texterstellung für die </a:t>
            </a:r>
            <a:r>
              <a:rPr lang="de-DE" sz="2400" dirty="0" smtClean="0"/>
              <a:t>eigene </a:t>
            </a:r>
            <a:r>
              <a:rPr lang="de-DE" sz="2400" dirty="0"/>
              <a:t>Produktion von Texten zu nutzen. </a:t>
            </a:r>
            <a:r>
              <a:rPr lang="de-DE" sz="2400" dirty="0" smtClean="0"/>
              <a:t>(vgl. KLP Kap. 2.1)</a:t>
            </a:r>
            <a:endParaRPr lang="de-DE" sz="2400" strike="sngStrike" dirty="0"/>
          </a:p>
        </p:txBody>
      </p:sp>
    </p:spTree>
    <p:extLst>
      <p:ext uri="{BB962C8B-B14F-4D97-AF65-F5344CB8AC3E}">
        <p14:creationId xmlns:p14="http://schemas.microsoft.com/office/powerpoint/2010/main" val="37838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2. Sprachlernkompetenz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0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umfasst </a:t>
            </a:r>
            <a:r>
              <a:rPr lang="de-DE" altLang="de-DE" sz="20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folgende Fähigkeiten: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das eigene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Sprachenlernen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selbstständig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evaluieren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es bewusst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gestalten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dabei auf vorhandene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Mehrsprachigkeit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und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individuelle Sprachlernerfahrungen zurückgreifen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und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ein Repertoire von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Strategien und Techniken des selbstständigen und kooperativen Sprachenlernens nutzen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 z.B. Strategien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Wort- und Texterschließung, 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Nutzung digitaler Medien zum Sprachenlernen</a:t>
            </a:r>
            <a:r>
              <a:rPr lang="de-DE" altLang="de-DE" sz="19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.</a:t>
            </a:r>
            <a:endParaRPr lang="de-DE" altLang="de-DE" sz="1900" dirty="0">
              <a:solidFill>
                <a:srgbClr val="000000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2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Kernlehrplan Chinesisch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9903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3. Sprachbewusstheit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000" dirty="0" smtClean="0">
                <a:ea typeface="Times New Roman" pitchFamily="18" charset="0"/>
                <a:cs typeface="Calibri" panose="020F0502020204030204" pitchFamily="34" charset="0"/>
              </a:rPr>
              <a:t>umfasst </a:t>
            </a:r>
            <a:r>
              <a:rPr lang="de-DE" altLang="de-DE" sz="2000" dirty="0">
                <a:ea typeface="Times New Roman" pitchFamily="18" charset="0"/>
                <a:cs typeface="Calibri" panose="020F0502020204030204" pitchFamily="34" charset="0"/>
              </a:rPr>
              <a:t>folgende Fähigkeiten: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b="1" dirty="0">
                <a:solidFill>
                  <a:srgbClr val="000000"/>
                </a:solidFill>
              </a:rPr>
              <a:t>Sensibilität</a:t>
            </a:r>
            <a:r>
              <a:rPr lang="de-DE" sz="1900" dirty="0">
                <a:solidFill>
                  <a:srgbClr val="000000"/>
                </a:solidFill>
              </a:rPr>
              <a:t> für die Struktur und den Gebrauch von Sprache und sprachlich vermittelter Kommunikation, 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dirty="0">
                <a:solidFill>
                  <a:srgbClr val="000000"/>
                </a:solidFill>
              </a:rPr>
              <a:t>variabler und bewusster </a:t>
            </a:r>
            <a:r>
              <a:rPr lang="de-DE" sz="1900" b="1" dirty="0">
                <a:solidFill>
                  <a:srgbClr val="000000"/>
                </a:solidFill>
              </a:rPr>
              <a:t>Gebrauch</a:t>
            </a:r>
            <a:r>
              <a:rPr lang="de-DE" sz="1900" dirty="0">
                <a:solidFill>
                  <a:srgbClr val="000000"/>
                </a:solidFill>
              </a:rPr>
              <a:t> der Ausdrucksmittel einer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b="1" dirty="0">
                <a:solidFill>
                  <a:srgbClr val="000000"/>
                </a:solidFill>
              </a:rPr>
              <a:t>Reflexion</a:t>
            </a:r>
            <a:r>
              <a:rPr lang="de-DE" sz="1900" dirty="0">
                <a:solidFill>
                  <a:srgbClr val="000000"/>
                </a:solidFill>
              </a:rPr>
              <a:t> über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dirty="0">
                <a:solidFill>
                  <a:srgbClr val="000000"/>
                </a:solidFill>
              </a:rPr>
              <a:t>die sprachlich </a:t>
            </a:r>
            <a:r>
              <a:rPr lang="de-DE" sz="1900" b="1" dirty="0">
                <a:solidFill>
                  <a:srgbClr val="000000"/>
                </a:solidFill>
              </a:rPr>
              <a:t>sensible Gestaltung</a:t>
            </a:r>
            <a:r>
              <a:rPr lang="de-DE" sz="1900" dirty="0">
                <a:solidFill>
                  <a:srgbClr val="000000"/>
                </a:solidFill>
              </a:rPr>
              <a:t> von Kommunikationssituationen</a:t>
            </a:r>
            <a:endParaRPr lang="de-DE" sz="3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21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>
            <a:off x="4067944" y="3645024"/>
            <a:ext cx="432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" r="5015"/>
          <a:stretch/>
        </p:blipFill>
        <p:spPr>
          <a:xfrm>
            <a:off x="566254" y="1562562"/>
            <a:ext cx="3446563" cy="429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22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31" t="19373" r="42602" b="55544"/>
          <a:stretch/>
        </p:blipFill>
        <p:spPr>
          <a:xfrm>
            <a:off x="639563" y="1772816"/>
            <a:ext cx="2636293" cy="3650252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496499">
            <a:off x="3194323" y="3157792"/>
            <a:ext cx="1640799" cy="648072"/>
          </a:xfrm>
          <a:prstGeom prst="rightArrow">
            <a:avLst>
              <a:gd name="adj1" fmla="val 432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950739" y="2765234"/>
            <a:ext cx="3096344" cy="19442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3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23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28310" t="41813" r="56853" b="32181"/>
          <a:stretch/>
        </p:blipFill>
        <p:spPr>
          <a:xfrm>
            <a:off x="755575" y="1783484"/>
            <a:ext cx="2601763" cy="36617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20538134">
            <a:off x="3466967" y="2271817"/>
            <a:ext cx="137465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4950739" y="1484784"/>
            <a:ext cx="3096344" cy="15121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24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24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1659277">
            <a:off x="3545693" y="3987562"/>
            <a:ext cx="16909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220072" y="4509120"/>
            <a:ext cx="2592288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6012160" y="2325395"/>
            <a:ext cx="3020377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Aufschlüsselung in den Kompetenzerwartungen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Wort- und Zeichenschatz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Grammatik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Aussprache und Intonation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Orthografie</a:t>
            </a:r>
            <a:endParaRPr lang="de-DE" i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0"/>
          <a:stretch/>
        </p:blipFill>
        <p:spPr>
          <a:xfrm>
            <a:off x="827584" y="1975249"/>
            <a:ext cx="2499174" cy="331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25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62" t="65299" r="42470" b="14920"/>
          <a:stretch/>
        </p:blipFill>
        <p:spPr>
          <a:xfrm>
            <a:off x="714175" y="2276872"/>
            <a:ext cx="2993729" cy="33775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" name="Ellipse 47"/>
          <p:cNvSpPr/>
          <p:nvPr/>
        </p:nvSpPr>
        <p:spPr>
          <a:xfrm>
            <a:off x="5041991" y="5040754"/>
            <a:ext cx="2914385" cy="9306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 rot="5400000">
            <a:off x="4058759" y="3403575"/>
            <a:ext cx="1800203" cy="6989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 rot="20309667">
            <a:off x="3513964" y="3518289"/>
            <a:ext cx="97462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 rot="1893523">
            <a:off x="3445762" y="4457039"/>
            <a:ext cx="16364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8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26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045612"/>
              </p:ext>
            </p:extLst>
          </p:nvPr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Ellipse 11"/>
          <p:cNvSpPr/>
          <p:nvPr/>
        </p:nvSpPr>
        <p:spPr>
          <a:xfrm rot="5400000">
            <a:off x="7241936" y="3507969"/>
            <a:ext cx="1656185" cy="5153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links und rechts 4"/>
          <p:cNvSpPr/>
          <p:nvPr/>
        </p:nvSpPr>
        <p:spPr>
          <a:xfrm>
            <a:off x="5148064" y="2276872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links und rechts 12"/>
          <p:cNvSpPr/>
          <p:nvPr/>
        </p:nvSpPr>
        <p:spPr>
          <a:xfrm>
            <a:off x="5145886" y="3943771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links und rechts 13"/>
          <p:cNvSpPr/>
          <p:nvPr/>
        </p:nvSpPr>
        <p:spPr>
          <a:xfrm>
            <a:off x="514588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links und rechts 14"/>
          <p:cNvSpPr/>
          <p:nvPr/>
        </p:nvSpPr>
        <p:spPr>
          <a:xfrm>
            <a:off x="7596336" y="2290696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links und rechts 15"/>
          <p:cNvSpPr/>
          <p:nvPr/>
        </p:nvSpPr>
        <p:spPr>
          <a:xfrm>
            <a:off x="759633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links und rechts 16"/>
          <p:cNvSpPr/>
          <p:nvPr/>
        </p:nvSpPr>
        <p:spPr>
          <a:xfrm>
            <a:off x="7596336" y="4581128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Legende mit Linie 1 3"/>
          <p:cNvSpPr/>
          <p:nvPr/>
        </p:nvSpPr>
        <p:spPr>
          <a:xfrm rot="594576">
            <a:off x="7899239" y="2562389"/>
            <a:ext cx="1183200" cy="275400"/>
          </a:xfrm>
          <a:prstGeom prst="borderCallout1">
            <a:avLst>
              <a:gd name="adj1" fmla="val 113841"/>
              <a:gd name="adj2" fmla="val 26735"/>
              <a:gd name="adj3" fmla="val 140199"/>
              <a:gd name="adj4" fmla="val 164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>
            <a:noAutofit/>
          </a:bodyPr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Ausschärfung</a:t>
            </a: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" r="5015"/>
          <a:stretch/>
        </p:blipFill>
        <p:spPr>
          <a:xfrm>
            <a:off x="566254" y="1562562"/>
            <a:ext cx="3539089" cy="440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Neuerungen (2)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neues </a:t>
            </a:r>
            <a:r>
              <a:rPr lang="de-DE" dirty="0" smtClean="0"/>
              <a:t>Strukturelement </a:t>
            </a:r>
            <a:r>
              <a:rPr lang="de-DE" dirty="0"/>
              <a:t>„Fachliche Konkretisierungen“ zu den Kompetenzerwartungen</a:t>
            </a:r>
            <a:r>
              <a:rPr lang="de-DE" dirty="0" smtClean="0"/>
              <a:t>: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1000" dirty="0"/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gegenständliche Ausschärfungen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repräsentative inhaltliche Bezüge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Teil der </a:t>
            </a:r>
            <a:r>
              <a:rPr lang="de-DE" sz="2400" kern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Gesamtobligatorik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 des KLP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fachliche Konkretisierungen =  Mindestanforderungen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deshalb: Verzicht auf Klammerzusätze, „u.a.“ oder „z.B.“ </a:t>
            </a:r>
          </a:p>
          <a:p>
            <a:pPr marL="716280">
              <a:spcBef>
                <a:spcPts val="0"/>
              </a:spcBef>
              <a:buFontTx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Darstellung der Kompetenzerwartungen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28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467360" y="2095500"/>
          <a:ext cx="8065135" cy="4150868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745">
                <a:tc gridSpan="2">
                  <a:txBody>
                    <a:bodyPr/>
                    <a:lstStyle/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solidFill>
                            <a:srgbClr val="7F7F7F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Deskriptor: 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Die Schülerinnen und Schüler können 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85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6740">
                <a:tc>
                  <a:txBody>
                    <a:bodyPr/>
                    <a:lstStyle/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solidFill>
                            <a:srgbClr val="7F7F7F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Indikatoren: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400" dirty="0">
                        <a:solidFill>
                          <a:srgbClr val="7F7F7F"/>
                        </a:solidFill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können 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3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88900" marR="0" indent="26860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•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88900" marR="0" indent="26860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•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</a:p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Fachliche Konkretisierungen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feld 6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xsaX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DgAgAAdgoAALIXAAC8DAAAECAAAA=="/>
              </a:ext>
            </a:extLst>
          </p:cNvSpPr>
          <p:nvPr/>
        </p:nvSpPr>
        <p:spPr>
          <a:xfrm>
            <a:off x="467360" y="1700530"/>
            <a:ext cx="3384550" cy="36957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Kompetenzbereich</a:t>
            </a:r>
          </a:p>
        </p:txBody>
      </p:sp>
      <p:sp>
        <p:nvSpPr>
          <p:cNvPr id="11" name="Textfeld 2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wvYTo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vGwAA4RIAAH00AAB/IQAAECAAAA=="/>
              </a:ext>
            </a:extLst>
          </p:cNvSpPr>
          <p:nvPr/>
        </p:nvSpPr>
        <p:spPr>
          <a:xfrm>
            <a:off x="4500245" y="3068955"/>
            <a:ext cx="4032250" cy="237617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2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Darstellung der Kompetenzerwartungen – Beispiel: Grammatik</a:t>
            </a:r>
            <a:endParaRPr lang="de-DE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29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031209"/>
              </p:ext>
            </p:extLst>
          </p:nvPr>
        </p:nvGraphicFramePr>
        <p:xfrm>
          <a:off x="539432" y="1820027"/>
          <a:ext cx="8065135" cy="4552696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380">
                <a:tc gridSpan="2">
                  <a:txBody>
                    <a:bodyPr/>
                    <a:lstStyle/>
                    <a:p>
                      <a:pPr marL="113030" marR="0" indent="0" algn="just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Schülerinnen und Schüler </a:t>
                      </a:r>
                      <a:r>
                        <a:rPr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können </a:t>
                      </a:r>
                      <a:r>
                        <a:rPr lang="de-DE" sz="1600" b="0" i="0" u="none" strike="noStrike" kern="1" spc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ein begrenztes Inventar </a:t>
                      </a:r>
                      <a:r>
                        <a:rPr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häufig </a:t>
                      </a:r>
                      <a:r>
                        <a:rPr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verwendeter grammatischer Formen und Strukturen für die Textrezeption und die Realisierung ihrer Sprech- und Schreibabsichten nutzen.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788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können </a:t>
                      </a:r>
                    </a:p>
                    <a:p>
                      <a:pPr marL="285750" lvl="0" indent="-285750">
                        <a:lnSpc>
                          <a:spcPct val="114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Aussagen und Fragen sowie Vergleiche formulieren,</a:t>
                      </a:r>
                    </a:p>
                    <a:p>
                      <a:pPr marL="285750" lvl="0" indent="-285750">
                        <a:lnSpc>
                          <a:spcPct val="114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Sachverhalte und Erlebnisse schildern,</a:t>
                      </a:r>
                    </a:p>
                    <a:p>
                      <a:pPr marL="285750" lvl="0" indent="-285750">
                        <a:lnSpc>
                          <a:spcPct val="114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Gefühle, Meinungen, Bitten, Wünsche, Aufforderungen und Verbote sowie Vermutungen, Vorschläge und Erwartungen äußern,</a:t>
                      </a:r>
                    </a:p>
                    <a:p>
                      <a:pPr marL="285750" marR="0" indent="-285750" algn="l" defTabSz="91440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 smtClean="0">
                          <a:latin typeface="Arial" panose="020B0604020202020204" pitchFamily="34" charset="0"/>
                          <a:ea typeface="Calibri" pitchFamily="2" charset="0"/>
                          <a:cs typeface="Arial" panose="020B0604020202020204" pitchFamily="34" charset="0"/>
                        </a:rPr>
                        <a:t>Fachliche </a:t>
                      </a:r>
                      <a:r>
                        <a:rPr lang="de-DE" sz="1600" b="1" dirty="0">
                          <a:latin typeface="Arial" panose="020B0604020202020204" pitchFamily="34" charset="0"/>
                          <a:ea typeface="Calibri" pitchFamily="2" charset="0"/>
                          <a:cs typeface="Arial" panose="020B0604020202020204" pitchFamily="34" charset="0"/>
                        </a:rPr>
                        <a:t>Konkretisierungen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itchFamily="2" charset="0"/>
                          <a:cs typeface="Arial" panose="020B0604020202020204" pitchFamily="34" charset="0"/>
                        </a:rPr>
                        <a:t> (Auswahl)</a:t>
                      </a:r>
                    </a:p>
                    <a:p>
                      <a:pPr marL="285750" lvl="0" indent="-285750">
                        <a:lnSpc>
                          <a:spcPct val="114000"/>
                        </a:lnSpc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bejahte und verneinte Aussage-, Frage- und Aufforderungssätze</a:t>
                      </a:r>
                    </a:p>
                    <a:p>
                      <a:pPr marL="285750" lvl="0" indent="-285750">
                        <a:lnSpc>
                          <a:spcPct val="114000"/>
                        </a:lnSpc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Zeit- und Ortsadverbien</a:t>
                      </a:r>
                    </a:p>
                    <a:p>
                      <a:pPr marL="285750" lvl="0" indent="-285750">
                        <a:lnSpc>
                          <a:spcPct val="114000"/>
                        </a:lnSpc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Zähleinheitswörter</a:t>
                      </a:r>
                    </a:p>
                    <a:p>
                      <a:pPr marL="285750" lvl="0" indent="-285750">
                        <a:lnSpc>
                          <a:spcPct val="114000"/>
                        </a:lnSpc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einfache Attribute mit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的</a:t>
                      </a: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</a:t>
                      </a:r>
                    </a:p>
                    <a:p>
                      <a:pPr marL="285750" lvl="0" indent="-285750">
                        <a:lnSpc>
                          <a:spcPct val="114000"/>
                        </a:lnSpc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einfache Konnektoren</a:t>
                      </a:r>
                    </a:p>
                    <a:p>
                      <a:pPr marL="285750" lvl="0" indent="-285750">
                        <a:lnSpc>
                          <a:spcPct val="114000"/>
                        </a:lnSpc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Modalverben</a:t>
                      </a:r>
                    </a:p>
                    <a:p>
                      <a:pPr marL="342900" marR="0" indent="-254000" algn="l" defTabSz="91440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[...]</a:t>
                      </a:r>
                      <a:endParaRPr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feld 7"/>
          <p:cNvSpPr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lkeD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gHAAAcBIAAH00AAAUJQAAEAAAAA=="/>
              </a:ext>
            </a:extLst>
          </p:cNvSpPr>
          <p:nvPr/>
        </p:nvSpPr>
        <p:spPr>
          <a:xfrm>
            <a:off x="4572000" y="2997200"/>
            <a:ext cx="3960495" cy="303022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7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Chinesisch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20691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Teilweise: Verzicht </a:t>
            </a:r>
            <a:r>
              <a:rPr lang="de-DE" sz="2800" dirty="0"/>
              <a:t>auf fachliche Konkretisierungen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30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Verzicht auf fachliche Konkretisierungen für </a:t>
            </a: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die Teilbereiche</a:t>
            </a:r>
          </a:p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 smtClean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funktionale </a:t>
            </a:r>
            <a:r>
              <a:rPr lang="de-DE" sz="2400" i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kommunikative </a:t>
            </a: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Kompetenz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Wort- und Zeichenschatz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Sprachbewusstheit</a:t>
            </a:r>
            <a:endParaRPr lang="de-DE" sz="2400" i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 smtClean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</a:t>
            </a: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von Überlappungen/Redundanzen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</a:t>
            </a: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von </a:t>
            </a: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Überfrachtungen</a:t>
            </a:r>
            <a:endParaRPr lang="de-DE" sz="2400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0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31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KOMPETENZBEREICHE</a:t>
            </a:r>
            <a:endParaRPr lang="de-DE" sz="4400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32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40768"/>
            <a:ext cx="8772904" cy="4248472"/>
          </a:xfrm>
          <a:prstGeom prst="rect">
            <a:avLst/>
          </a:prstGeom>
        </p:spPr>
      </p:pic>
      <p:grpSp>
        <p:nvGrpSpPr>
          <p:cNvPr id="10" name="Gruppieren 6"/>
          <p:cNvGrpSpPr>
            <a:extLst>
              <a:ext uri="smNativeData">
                <pr:smNativeData xmlns:pr="smNativeData" xmlns="" val="SMDATA_6_TiFzXhMAAAAlAAAAAQAAAA8BAAAAkAAAAEgAAACQAAAASAAAAAAAAAAAAAAAAAAAABcAAAAUAAAAAAAAAAAAAAD/fwAA/38AAAAAAAAJAAAABAAAAN3///8MAAAAEAAAAAAAAAAAAAAAAAAAAAAAAAAfAAAAVAAAAAAAAAAAAAAAAAAAAAAAAAAAAAAAAAAAAAAAAAAAAAAAAAAAAAAAAAAAAAAAAAAAAAAAAAAAAAAAAAAAAAAAAAAAAAAAAAAAAAAAAAAAAAAAAAAAACEAAAAYAAAAFAAAAPIOAACaIQAAIykAAN4jAAAQAAAA"/>
              </a:ext>
            </a:extLst>
          </p:cNvGrpSpPr>
          <p:nvPr/>
        </p:nvGrpSpPr>
        <p:grpSpPr>
          <a:xfrm>
            <a:off x="2429510" y="5462270"/>
            <a:ext cx="4257675" cy="368300"/>
            <a:chOff x="2429510" y="5462270"/>
            <a:chExt cx="4257675" cy="368300"/>
          </a:xfrm>
        </p:grpSpPr>
        <p:sp>
          <p:nvSpPr>
            <p:cNvPr id="11" name="Abgerundetes Rechteck 7"/>
            <p:cNvSpPr>
              <a:extLst>
                <a:ext uri="smNativeData">
                  <pr:smNativeData xmlns:pr="smNativeData" xmlns="" val="SMDATA_12_TiFzXhMAAAAlAAAAZQAAAA0AAAAAkAAAAEgAAACQAAAASAAAAAAAAAAAAAAAAAAAAAEAAABQAAAAmpmZmZmZyT8AAAAAAAAAAA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El9vAAPAAAAAQAAABQAAAAUAAAAFAAAAAEAAAAAAAAAZAAAAGQAAAAAAAAAZAAAAGQAAAAVAAAAYAAAAAEAAAAAAAAAAAAAABQAAAD4+P//2PX//wEAAABdNwAAAAAAAAAAAAABAAAAAAAAAAEAAABkAAAAegAAABQAAAC9HgAAAAAAACYAAAAAAAAAQ+H//wAAAAAmAAAAZAAAABYAAABMAAAAAQAAAAAAAAACAAAAAAAAAAEAAAAAAAAJQQAAAAAAAAAkAAAAZAAAAGQAAAAAAAAAzMzMAAAAAABQAAAAUAAAAGQAAABkAAAAAAAAABcAAAAUAAAAAAAAAAAAAAD/fwAA/38AAAAAAAAJAAAABAAAAHmx5JYMAAAAEAAAAAAAAAAAAAAAAAAAAAAAAAAeAAAAaAAAAAAAAAAAAAAAAAAAAAAAAAAAAAAAECcAABAnAAAAAAAAAAAAAAAAAAAAAAAAAAAAAAAAAAAAAAAAAAAAAD8AAAAAAAAAwMD/AAAAAABkAAAAMgAAAAAAAABkAAAAAAAAAH9/fwAKAAAAHwAAAFQAAAD///8A////AQAAAAAAAAAAAAAAAAAAAAAAAAAAAAAAAAAAAAAAAAAASX28AAAAAAAAAAACzMzMAMDA/wB/f38AAAAAAAAAAAAAAAAAAAAAAAAAAAAhAAAAGAAAABQAAADyDgAAmiEAACMpAADeIwAAAAAAAA=="/>
                </a:ext>
              </a:extLst>
            </p:cNvSpPr>
            <p:nvPr/>
          </p:nvSpPr>
          <p:spPr>
            <a:xfrm>
              <a:off x="2429510" y="5462270"/>
              <a:ext cx="4257675" cy="36830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9525" cap="flat" cmpd="sng" algn="ctr">
              <a:solidFill>
                <a:srgbClr val="497DBC"/>
              </a:solidFill>
              <a:prstDash val="solid"/>
              <a:headEnd type="none" w="med" len="med"/>
              <a:tailEnd type="none" w="med" len="med"/>
            </a:ln>
            <a:effectLst>
              <a:outerShdw blurRad="40005" dist="22860" dir="5400000" algn="tr">
                <a:srgbClr val="000000">
                  <a:alpha val="35000"/>
                </a:srgbClr>
              </a:outerShdw>
            </a:effectLst>
            <a:scene3d>
              <a:camera prst="legacyPerspectiveFront">
                <a:rot lat="1080000" lon="1560000" rev="0"/>
              </a:camera>
              <a:lightRig rig="legacyFlat3" dir="b"/>
            </a:scene3d>
            <a:sp3d extrusionH="12700" prstMaterial="legacyPlastic"/>
          </p:spPr>
        </p:sp>
        <p:sp>
          <p:nvSpPr>
            <p:cNvPr id="12" name="Abgerundetes Rechteck 4"/>
            <p:cNvSpPr>
              <a:extLst>
                <a:ext uri="smNativeData">
                  <pr:smNativeData xmlns:pr="smNativeData" xmlns="" val="SMDATA_12_TiFzXhMAAAAlAAAAZAAAAA0AAAAAWgAAAFoAAABaAAAAWg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EAAAAAAAAAAAAAAAAAAAD4+P//2PX//wEAAABdNwAAAAAAAAAAAAABAAAAAAAAAAEAAABkAAAAAAAAABQAAAC9HgAAAAAAACYAAAAAAAAAQ+H//wAAAAAmAAAAZAAAABYAAABMAAAAAAAAAAAAAAAEAAAAAAAAAAEAAADu7OEKAAAAACgAAAAoAAAAZAAAAGQAAAAAAAAAzMzMAAAAAABQAAAAUAAAAGQAAABkAAAAAAAAABcAAAAUAAAAAAAAAAAAAAD/fwAA/38AAAAAAAAJAAAABAAAACaxwD4MAAAAEAAAAAAAAAAAAAAAAAAAAAAAAAAeAAAAaAAAAAAAAAAAAAAAAAAAAAAAAAAAAAAAECcAABAnAAAAAAAAAAAAAAAAAAAAAAAAAAAAAAAAAAAAAAAAAAAAABQAAAAAAAAAwMD/AAAAAABkAAAAMgAAAAAAAABkAAAAAAAAAH9/fwAKAAAAHwAAAFQAAAD///8A////AQAAAAAAAAAAAAAAAAAAAAAAAAAAAAAAAAAAAAAAAAAAAAAAAAAAAADu7OEDzMzMAMDA/wB/f38AAAAAAAAAAAAAAAAAAAAAAAAAAAAhAAAAGAAAABQAAABvDwAAqyEAAKYoAADNIwAAAAAAAA=="/>
                </a:ext>
              </a:extLst>
            </p:cNvSpPr>
            <p:nvPr/>
          </p:nvSpPr>
          <p:spPr>
            <a:xfrm>
              <a:off x="2508885" y="5473065"/>
              <a:ext cx="4098925" cy="34671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  <a:scene3d>
              <a:camera prst="legacyPerspectiveFront">
                <a:rot lat="1080000" lon="1560000" rev="0"/>
              </a:camera>
              <a:lightRig rig="legacyFlat3" dir="b"/>
            </a:scene3d>
            <a:sp3d prstMaterial="legacyMatte"/>
          </p:spPr>
          <p:txBody>
            <a:bodyPr vert="horz" wrap="square" lIns="57150" tIns="57150" rIns="57150" bIns="57150" numCol="1" anchor="ctr"/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755"/>
                </a:spcAft>
                <a:buClrTx/>
                <a:buSzTx/>
                <a:buFontTx/>
                <a:buNone/>
                <a:tabLst/>
                <a:defRPr lang="de-DE" sz="1800" b="0" i="0" u="none" strike="noStrike" kern="1" spc="0" baseline="0">
                  <a:solidFill>
                    <a:srgbClr val="000000"/>
                  </a:solidFill>
                  <a:effectLst/>
                  <a:latin typeface="Calibri" pitchFamily="2" charset="0"/>
                  <a:ea typeface="Calibri" pitchFamily="2" charset="0"/>
                  <a:cs typeface="Calibri" pitchFamily="2" charset="0"/>
                </a:defRPr>
              </a:pPr>
              <a:r>
                <a:rPr kumimoji="0" lang="de-DE" sz="1800" b="1" i="1" u="none" strike="noStrike" kern="1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itchFamily="2" charset="0"/>
                  <a:ea typeface="Calibri" pitchFamily="2" charset="0"/>
                  <a:cs typeface="Calibri" pitchFamily="2" charset="0"/>
                </a:rPr>
                <a:t>Verfügen über sprachliche Mittel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3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33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3" name="Diagramm 1"/>
          <p:cNvGraphicFramePr/>
          <p:nvPr>
            <p:extLst>
              <p:ext uri="{D42A27DB-BD31-4B8C-83A1-F6EECF244321}">
                <p14:modId xmlns:p14="http://schemas.microsoft.com/office/powerpoint/2010/main" val="514032217"/>
              </p:ext>
            </p:extLst>
          </p:nvPr>
        </p:nvGraphicFramePr>
        <p:xfrm>
          <a:off x="205740" y="1844824"/>
          <a:ext cx="8665845" cy="324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Inhaltsplatzhalter 7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4MgA////AQAAAAAAAAAAAAAAAAAAAAAAAAAAAAAAAAAAAAAAAAAAAAAAAn9/fwDu7OEDzMzMAMDA/wB/f38AAAAAAAAAAAAAAAAAAAAAAAAAAAAhAAAAGAAAABQAAACMAQAAuh8AANE1AAA3JQAAEAAAAA=="/>
              </a:ext>
            </a:extLst>
          </p:cNvSpPr>
          <p:nvPr/>
        </p:nvSpPr>
        <p:spPr>
          <a:xfrm>
            <a:off x="251460" y="5085184"/>
            <a:ext cx="8496935" cy="892175"/>
          </a:xfrm>
          <a:prstGeom prst="rect">
            <a:avLst/>
          </a:prstGeom>
          <a:solidFill>
            <a:srgbClr val="EFE0C8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besonderer Fokus Spracherwerbsphase </a:t>
            </a:r>
            <a:b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</a:b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→ allgemeiner Deskriptor + spezifische Deskriptoren 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→ andere Reihenfolge als bislang im KLP Sek</a:t>
            </a:r>
            <a:r>
              <a:rPr lang="de-DE" sz="1960" kern="1" dirty="0" smtClean="0">
                <a:solidFill>
                  <a:srgbClr val="FF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I</a:t>
            </a:r>
            <a:endParaRPr lang="de-DE" sz="1960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23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  <p:bldP spid="14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34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/>
        </p:nvGraphicFramePr>
        <p:xfrm>
          <a:off x="539750" y="1567180"/>
          <a:ext cx="8064500" cy="4166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43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(4)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35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1" name="Inhaltsplatzhalter 4"/>
          <p:cNvGraphicFramePr>
            <a:graphicFrameLocks/>
          </p:cNvGraphicFramePr>
          <p:nvPr/>
        </p:nvGraphicFramePr>
        <p:xfrm>
          <a:off x="539750" y="1917065"/>
          <a:ext cx="5039995" cy="235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feld 2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A2IwAA6AoAAHA1AAAQHAAAACAAAA=="/>
              </a:ext>
            </a:extLst>
          </p:cNvSpPr>
          <p:nvPr/>
        </p:nvSpPr>
        <p:spPr>
          <a:xfrm>
            <a:off x="5736716" y="1850390"/>
            <a:ext cx="3299779" cy="3954874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Fachliche Konkretisierung</a:t>
            </a:r>
          </a:p>
          <a:p>
            <a:pPr marL="0" marR="0" indent="0" algn="l" defTabSz="9144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Ausgangstexte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4000"/>
              </a:lnSpc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didaktisierte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adaptierte und kurze authentische Texte</a:t>
            </a:r>
          </a:p>
          <a:p>
            <a:pPr>
              <a:lnSpc>
                <a:spcPct val="114000"/>
              </a:lnSpc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4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Sach- und Gebrauchstexte</a:t>
            </a:r>
          </a:p>
          <a:p>
            <a:pPr marL="285750" lvl="0" indent="-28575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informelle und formalisierte Gespräche</a:t>
            </a:r>
          </a:p>
          <a:p>
            <a:pPr marL="285750" lvl="0" indent="-28575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(persönliche) Nachrichten und Berichte</a:t>
            </a:r>
          </a:p>
          <a:p>
            <a:pPr marL="285750" indent="-285750">
              <a:lnSpc>
                <a:spcPct val="114000"/>
              </a:lnSpc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sz="14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 </a:t>
            </a:r>
            <a:r>
              <a:rPr sz="14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[…]</a:t>
            </a:r>
          </a:p>
          <a:p>
            <a:pPr marL="0" marR="0" indent="0" algn="l" defTabSz="9144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Zieltexte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lvl="0" indent="-28575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informelle und formalisierte Gespräche</a:t>
            </a:r>
          </a:p>
          <a:p>
            <a:pPr marL="285750" lvl="0" indent="-28575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Bild- und Personenbeschreibungen</a:t>
            </a:r>
          </a:p>
          <a:p>
            <a:pPr marL="285750" lvl="0" indent="-28575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Glückwunschkalligraphien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 algn="l" defTabSz="9144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 […]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93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(5) laterale Kompetenzen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36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999706"/>
              </p:ext>
            </p:extLst>
          </p:nvPr>
        </p:nvGraphicFramePr>
        <p:xfrm>
          <a:off x="827584" y="1628800"/>
          <a:ext cx="8064500" cy="3569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hteck 2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0iOTUMAAAAEAAAAAAAAAAAAAAAAAAAAAAAAAAeAAAAaAAAAAAAAAAAAAAAAAAAAAAAAAAAAAAAECcAABAnAAAAAAAAAAAAAAAAAAAAAAAAAAAAAAAAAAAAAAAAAAAAABQAAAAAAAAAwMD/AAAAAABkAAAAMgAAAAAAAABkAAAAAAAAAH9/fwAKAAAAHwAAAFQAAADv4MgA////AQAAAAAAAAAAAAAAAAAAAAAAAAAAAAAAAAAAAAAAAAAAAAAAAH9/fwDu7OEDzMzMAMDA/wB/f38AAAAAAAAAAAAAAAAAAAAAAAAAAAAhAAAAGAAAABQAAABSAwAAjB8AAOkZAACGIwAAECAAAA=="/>
              </a:ext>
            </a:extLst>
          </p:cNvSpPr>
          <p:nvPr/>
        </p:nvSpPr>
        <p:spPr>
          <a:xfrm>
            <a:off x="539750" y="5085184"/>
            <a:ext cx="3672205" cy="648072"/>
          </a:xfrm>
          <a:prstGeom prst="rect">
            <a:avLst/>
          </a:prstGeom>
          <a:solidFill>
            <a:srgbClr val="EFE0C8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 smtClean="0"/>
              <a:t>Verortung </a:t>
            </a:r>
            <a:r>
              <a:rPr dirty="0"/>
              <a:t>von </a:t>
            </a:r>
            <a:r>
              <a:rPr dirty="0" smtClean="0"/>
              <a:t>Strategien in den fachlichen Konkretisierungen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86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37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LERNERFOLGSÜBERPRÜFUNG UND LEISTUNGSBEWERTUNG</a:t>
            </a:r>
            <a:endParaRPr lang="de-DE" sz="4400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38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672408"/>
          </a:xfrm>
        </p:spPr>
        <p:txBody>
          <a:bodyPr anchor="t">
            <a:norm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Beurteilungsbereich „Schriftliche Arbeiten“: 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Klassenarbeiten</a:t>
            </a:r>
            <a:endParaRPr lang="de-DE" sz="2155" b="1" strike="sngStrike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155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Bestandteile jeder Klassenarbeit sind mindestens zwei funktionale kommunikative Teilkompetenzen (Hör-/Hörsehverstehen, Leseverstehen, Sprechen, Schreiben, Sprachmittlung, Verfügen über sprachliche Mittel) 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In der Regel ist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Schreiben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Bestandteil jeder Klassenarbeit.</a:t>
            </a:r>
            <a:endParaRPr lang="de-DE" sz="2155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Die Teilkompetenzen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Sprachmittlung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,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Hör-/Hörsehverstehen 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und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Leseverstehen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sind jeweils 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mindestens einmal pro Schuljahr im Rahmen einer Klassenarbeit obligatorisch zu 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überprüfen</a:t>
            </a:r>
            <a:endParaRPr lang="de-DE" sz="2155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39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302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6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 zu mündlichen Kommunikationsprüfungen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Einmal im Schuljahr kann gem. § 6 Abs. 8 APO SI eine schriftliche Klassenarbeit durch eine gleichwertige Form der schriftlichen oder mündlichen Leistungsüberprüfung ersetzt werden. Dies kann auch in Form einer mündlichen Kommunikationsprüfung erfolgen</a:t>
            </a:r>
            <a:r>
              <a:rPr lang="de-DE" sz="2400" dirty="0" smtClean="0"/>
              <a:t>. </a:t>
            </a: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Vereinbarung in der Fachkonferenz nach Rücksprache mit der Schulleitung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6978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Bewährte Merkmale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Kernlehrpläne in NRW formulieren</a:t>
            </a:r>
          </a:p>
          <a:p>
            <a:r>
              <a:rPr lang="de-DE" dirty="0"/>
              <a:t>schulformbezogene landesweit verbindliche Standards,</a:t>
            </a:r>
          </a:p>
          <a:p>
            <a:r>
              <a:rPr lang="de-DE" dirty="0"/>
              <a:t>den fachlichen Kern der dafür erforderlichen Kompetenzen einschließlich zugrunde liegender Wissensbestände,</a:t>
            </a:r>
          </a:p>
          <a:p>
            <a:r>
              <a:rPr lang="de-DE" i="1" dirty="0" smtClean="0"/>
              <a:t>keine</a:t>
            </a:r>
            <a:r>
              <a:rPr lang="de-DE" dirty="0" smtClean="0"/>
              <a:t> </a:t>
            </a:r>
            <a:r>
              <a:rPr lang="de-DE" dirty="0"/>
              <a:t>Aussagen zur konkreten Gestaltung und Durchführung des Unterrichts.</a:t>
            </a:r>
            <a:br>
              <a:rPr lang="de-DE" dirty="0"/>
            </a:br>
            <a:r>
              <a:rPr lang="de-DE" dirty="0"/>
              <a:t>(Dies ist Aufgabe der schulinternen Lehrpläne</a:t>
            </a:r>
            <a:r>
              <a:rPr lang="de-DE" dirty="0" smtClean="0"/>
              <a:t>.)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51472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40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302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34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Hinweise zur Bewertung von Klassenarbeiten (Auswahl)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grundsätzlich höhere Gewichtung der sprachlichen Leistung/Darstellungsleistung gegenüber der inhaltlichen Leistung (zum Ende der Sek I ansteigende Gewichtung des Inhalts)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Sprechen: Berücksichtigung insbesondere des Gelingens der Kommunikation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Hör-/Hörsehverstehen, Leseverstehen (isoliert): sprachliche Verstöße werden nicht gewertet</a:t>
            </a:r>
          </a:p>
        </p:txBody>
      </p:sp>
    </p:spTree>
    <p:extLst>
      <p:ext uri="{BB962C8B-B14F-4D97-AF65-F5344CB8AC3E}">
        <p14:creationId xmlns:p14="http://schemas.microsoft.com/office/powerpoint/2010/main" val="34269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Chinesisch i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065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Schulinterne Lehrpläne – rechtlicher Rahmen (1)</a:t>
            </a:r>
            <a:endParaRPr lang="de-DE" sz="32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§ 29 </a:t>
            </a:r>
            <a:r>
              <a:rPr lang="de-DE" altLang="de-DE" b="1" dirty="0" err="1"/>
              <a:t>SchulG</a:t>
            </a:r>
            <a:r>
              <a:rPr lang="de-DE" altLang="de-DE" b="1" dirty="0"/>
              <a:t> 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Unterrichtsvorgaben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Das </a:t>
            </a:r>
            <a:r>
              <a:rPr lang="de-DE" altLang="de-DE" b="1" dirty="0"/>
              <a:t>Ministerium</a:t>
            </a:r>
            <a:r>
              <a:rPr lang="de-DE" altLang="de-DE" dirty="0"/>
              <a:t> erlässt in der Regel </a:t>
            </a:r>
            <a:r>
              <a:rPr lang="de-DE" altLang="de-DE" b="1" dirty="0"/>
              <a:t>schulformspezifische Vorgaben </a:t>
            </a:r>
            <a:r>
              <a:rPr lang="de-DE" altLang="de-DE" dirty="0"/>
              <a:t>für den Unterricht (Richtlinien, Rahmenvorgaben, </a:t>
            </a:r>
            <a:r>
              <a:rPr lang="de-DE" altLang="de-DE" b="1" dirty="0"/>
              <a:t>Lehrpläne</a:t>
            </a:r>
            <a:r>
              <a:rPr lang="de-DE" altLang="de-DE" dirty="0"/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Die </a:t>
            </a:r>
            <a:r>
              <a:rPr lang="de-DE" altLang="de-DE" b="1" dirty="0"/>
              <a:t>Schulen</a:t>
            </a:r>
            <a:r>
              <a:rPr lang="de-DE" altLang="de-DE" dirty="0"/>
              <a:t> bestimmen auf der Grundlage der Unterrichtsvorgaben nach Absatz 1 in Verbindung mit ihrem Schulprogramm </a:t>
            </a:r>
            <a:r>
              <a:rPr lang="de-DE" altLang="de-DE" b="1" dirty="0"/>
              <a:t>schuleigene Unterrichtsvorgaben</a:t>
            </a:r>
            <a:r>
              <a:rPr lang="de-DE" altLang="de-DE" dirty="0"/>
              <a:t>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Unterrichtsvorgaben nach den Absätzen 1 und 2 sind so zu fassen, dass für die Lehrerinnen und Lehrer ein </a:t>
            </a:r>
            <a:r>
              <a:rPr lang="de-DE" altLang="de-DE" b="1" dirty="0"/>
              <a:t>pädagogischer Gestaltungsspielraum </a:t>
            </a:r>
            <a:r>
              <a:rPr lang="de-DE" altLang="de-DE" dirty="0"/>
              <a:t>bleibt.</a:t>
            </a:r>
          </a:p>
          <a:p>
            <a:pPr marL="542925"/>
            <a:endParaRPr lang="de-DE" dirty="0"/>
          </a:p>
          <a:p>
            <a:endParaRPr lang="de-DE" dirty="0"/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3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Schulinterne Lehrpläne – rechtlicher </a:t>
            </a:r>
            <a:r>
              <a:rPr lang="de-DE" sz="3200" dirty="0" smtClean="0"/>
              <a:t>Rahmen (2)</a:t>
            </a:r>
            <a:endParaRPr lang="de-DE" sz="3200" dirty="0"/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§ 70 </a:t>
            </a:r>
            <a:r>
              <a:rPr lang="de-DE" altLang="de-DE" sz="2000" b="1" dirty="0" err="1"/>
              <a:t>SchulG</a:t>
            </a:r>
            <a:r>
              <a:rPr lang="de-DE" altLang="de-DE" sz="2000" b="1" dirty="0"/>
              <a:t> </a:t>
            </a:r>
          </a:p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Fachkonferenz, Bildungsgangkonferenz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 typeface="+mj-lt"/>
              <a:buAutoNum type="arabicParenBoth" startAt="3"/>
            </a:pPr>
            <a:r>
              <a:rPr lang="de-DE" altLang="de-DE" sz="2000" dirty="0"/>
              <a:t>Die Fachkonferenz berät über alle das Fach oder die Fachrichtung betreffenden Angelegenheiten einschließlich der Zusammenarbeit mit anderen Fächern. Sie trägt Verantwortung für die schulinterne Qualitätssicherung und -entwicklung der fachlichen Arbeit und berät über Ziele, Arbeitspläne, Evaluationsmaßnahmen und -ergebnisse und Rechenschaftslegung.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Tx/>
              <a:buAutoNum type="arabicParenBoth" startAt="3"/>
            </a:pPr>
            <a:r>
              <a:rPr lang="de-DE" altLang="de-DE" sz="2000" dirty="0"/>
              <a:t>Die Fachkonferenz entscheidet in ihrem Fach insbesondere über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fachdidaktischen und fachmethodischen Arbeit,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Leistungsbewertung,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Vorschläge an die Lehrerkonferenz zur Einführung von Lernmitteln.</a:t>
            </a:r>
          </a:p>
          <a:p>
            <a:endParaRPr lang="de-DE" dirty="0"/>
          </a:p>
        </p:txBody>
      </p:sp>
      <p:pic>
        <p:nvPicPr>
          <p:cNvPr id="8" name="Picture 50" descr="paragraph_2">
            <a:extLst>
              <a:ext uri="{FF2B5EF4-FFF2-40B4-BE49-F238E27FC236}">
                <a16:creationId xmlns:a16="http://schemas.microsoft.com/office/drawing/2014/main" id="{7448CAB6-CF26-2140-A437-3E8C5E45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9"/>
            <a:ext cx="760289" cy="77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Curriculumentwicklung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44</a:t>
            </a:fld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1259632" y="3429000"/>
            <a:ext cx="2160000" cy="2340000"/>
            <a:chOff x="361453" y="3978650"/>
            <a:chExt cx="2160000" cy="234000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61453" y="3978650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880542" y="5519701"/>
              <a:ext cx="1203187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pPr algn="ctr"/>
              <a:r>
                <a:rPr lang="de-DE" altLang="de-DE" dirty="0"/>
                <a:t>Kern-lehrpläne</a:t>
              </a:r>
            </a:p>
          </p:txBody>
        </p:sp>
        <p:pic>
          <p:nvPicPr>
            <p:cNvPr id="10" name="Picture 14" descr="NRW_MSW_RG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73"/>
            <a:stretch>
              <a:fillRect/>
            </a:stretch>
          </p:blipFill>
          <p:spPr bwMode="auto">
            <a:xfrm>
              <a:off x="880542" y="4184239"/>
              <a:ext cx="1203187" cy="1296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uppieren 10"/>
          <p:cNvGrpSpPr/>
          <p:nvPr/>
        </p:nvGrpSpPr>
        <p:grpSpPr>
          <a:xfrm>
            <a:off x="5364088" y="3429000"/>
            <a:ext cx="2160000" cy="2340000"/>
            <a:chOff x="3281362" y="2192338"/>
            <a:chExt cx="2160000" cy="2340000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3281362" y="2192338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550435" y="3744352"/>
              <a:ext cx="158248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r>
                <a:rPr lang="de-DE" altLang="de-DE" dirty="0"/>
                <a:t>Schulinterne</a:t>
              </a:r>
            </a:p>
            <a:p>
              <a:pPr algn="ctr"/>
              <a:r>
                <a:rPr lang="de-DE" altLang="de-DE" dirty="0"/>
                <a:t>Lehrpläne</a:t>
              </a:r>
            </a:p>
          </p:txBody>
        </p:sp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994" y="2362597"/>
              <a:ext cx="1741461" cy="1337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feld 14"/>
          <p:cNvSpPr txBox="1"/>
          <p:nvPr/>
        </p:nvSpPr>
        <p:spPr>
          <a:xfrm>
            <a:off x="1403648" y="1700808"/>
            <a:ext cx="2015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Kompetenz-erwartungen</a:t>
            </a:r>
            <a:endParaRPr lang="de-DE" b="1" dirty="0"/>
          </a:p>
          <a:p>
            <a:pPr algn="ctr"/>
            <a:r>
              <a:rPr lang="de-DE" b="1" dirty="0"/>
              <a:t>Was?</a:t>
            </a:r>
          </a:p>
          <a:p>
            <a:pPr algn="ctr"/>
            <a:r>
              <a:rPr lang="de-DE" b="1" dirty="0"/>
              <a:t>Welches Niveau?</a:t>
            </a:r>
          </a:p>
          <a:p>
            <a:pPr algn="ctr"/>
            <a:r>
              <a:rPr lang="de-DE" b="1" dirty="0"/>
              <a:t>Wofür?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563264" y="1700808"/>
            <a:ext cx="1960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Kompetenz-entwicklung</a:t>
            </a:r>
          </a:p>
          <a:p>
            <a:pPr algn="ctr"/>
            <a:r>
              <a:rPr lang="de-DE" b="1" dirty="0"/>
              <a:t>Wie?</a:t>
            </a:r>
          </a:p>
          <a:p>
            <a:pPr algn="ctr"/>
            <a:r>
              <a:rPr lang="de-DE" b="1" dirty="0"/>
              <a:t>Wann?</a:t>
            </a:r>
          </a:p>
          <a:p>
            <a:pPr algn="ctr"/>
            <a:r>
              <a:rPr lang="de-DE" b="1" dirty="0"/>
              <a:t>Womit?</a:t>
            </a:r>
          </a:p>
        </p:txBody>
      </p:sp>
      <p:sp>
        <p:nvSpPr>
          <p:cNvPr id="17" name="Pfeil nach rechts 16"/>
          <p:cNvSpPr/>
          <p:nvPr/>
        </p:nvSpPr>
        <p:spPr>
          <a:xfrm>
            <a:off x="3990603" y="270892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Pfeil nach rechts 17"/>
          <p:cNvSpPr/>
          <p:nvPr/>
        </p:nvSpPr>
        <p:spPr>
          <a:xfrm>
            <a:off x="3995936" y="443711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36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Funktionen schulinterner Lehrpläne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s</a:t>
            </a:r>
            <a:r>
              <a:rPr lang="de-DE" dirty="0" smtClean="0"/>
              <a:t>chulbezogene </a:t>
            </a:r>
            <a:r>
              <a:rPr lang="de-DE" dirty="0"/>
              <a:t>Konkretisierung </a:t>
            </a:r>
            <a:r>
              <a:rPr lang="de-DE" dirty="0" smtClean="0"/>
              <a:t>der </a:t>
            </a:r>
            <a:r>
              <a:rPr lang="de-DE" dirty="0"/>
              <a:t>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Instrument zur Unterrichtsentwicklung und Unterrichtsvorbereitung</a:t>
            </a:r>
          </a:p>
          <a:p>
            <a:pPr>
              <a:spcBef>
                <a:spcPts val="1200"/>
              </a:spcBef>
            </a:pPr>
            <a:r>
              <a:rPr lang="de-DE" dirty="0" smtClean="0"/>
              <a:t>abgestimmte Konzepte </a:t>
            </a:r>
            <a:r>
              <a:rPr lang="de-DE" dirty="0"/>
              <a:t>zur Leistungsbewertung</a:t>
            </a:r>
          </a:p>
          <a:p>
            <a:pPr>
              <a:spcBef>
                <a:spcPts val="1200"/>
              </a:spcBef>
            </a:pPr>
            <a:r>
              <a:rPr lang="de-DE" dirty="0"/>
              <a:t>Ausgestaltung von Freiräumen </a:t>
            </a:r>
          </a:p>
          <a:p>
            <a:pPr>
              <a:spcBef>
                <a:spcPts val="1200"/>
              </a:spcBef>
            </a:pPr>
            <a:r>
              <a:rPr lang="de-DE" dirty="0"/>
              <a:t>Grundlage der fachlichen Arbeit im Team</a:t>
            </a:r>
          </a:p>
          <a:p>
            <a:pPr>
              <a:spcBef>
                <a:spcPts val="1200"/>
              </a:spcBef>
            </a:pPr>
            <a:r>
              <a:rPr lang="de-DE" dirty="0"/>
              <a:t>Transparenz für alle am Bildungsprozess Beteiligten</a:t>
            </a:r>
          </a:p>
          <a:p>
            <a:pPr>
              <a:spcBef>
                <a:spcPts val="1200"/>
              </a:spcBef>
            </a:pPr>
            <a:r>
              <a:rPr lang="de-DE" dirty="0"/>
              <a:t>Maßstab für Evaluation und Rechenschaftslegung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4616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Gliederungsbeispiel eines schulinternen Lehrplans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3816424"/>
          </a:xfrm>
        </p:spPr>
        <p:txBody>
          <a:bodyPr>
            <a:normAutofit/>
          </a:bodyPr>
          <a:lstStyle/>
          <a:p>
            <a:pPr marL="0" indent="0" defTabSz="536575">
              <a:buNone/>
            </a:pPr>
            <a:r>
              <a:rPr lang="de-DE" sz="2200" dirty="0"/>
              <a:t>Inhalt</a:t>
            </a:r>
          </a:p>
          <a:p>
            <a:pPr marL="0" indent="0" defTabSz="536575">
              <a:buNone/>
            </a:pPr>
            <a:r>
              <a:rPr lang="de-DE" sz="2200" dirty="0"/>
              <a:t>1	Rahmenbedingungen der fachlichen Arbeit</a:t>
            </a:r>
          </a:p>
          <a:p>
            <a:pPr marL="0" indent="0" defTabSz="536575">
              <a:buNone/>
            </a:pPr>
            <a:r>
              <a:rPr lang="de-DE" sz="2200" dirty="0"/>
              <a:t>2	Entscheidungen zum Unterricht</a:t>
            </a:r>
          </a:p>
          <a:p>
            <a:pPr marL="400050" lvl="1" indent="0" defTabSz="536575">
              <a:buNone/>
            </a:pPr>
            <a:r>
              <a:rPr lang="de-DE" sz="2200" dirty="0"/>
              <a:t>2.1 	Unterrichtsvorhaben [tabellarische Übersicht]	</a:t>
            </a:r>
          </a:p>
          <a:p>
            <a:pPr marL="400050" lvl="1" indent="0" defTabSz="536575">
              <a:buNone/>
            </a:pPr>
            <a:r>
              <a:rPr lang="de-DE" sz="2200" dirty="0"/>
              <a:t>2.2	Grundsätze der </a:t>
            </a:r>
            <a:r>
              <a:rPr lang="de-DE" sz="2200" dirty="0" smtClean="0"/>
              <a:t>fachdidaktischen </a:t>
            </a:r>
            <a:r>
              <a:rPr lang="de-DE" sz="2200"/>
              <a:t>und </a:t>
            </a:r>
            <a:r>
              <a:rPr lang="de-DE" sz="2200" smtClean="0"/>
              <a:t>fachmethodischen </a:t>
            </a:r>
            <a:r>
              <a:rPr lang="de-DE" sz="2200" dirty="0"/>
              <a:t>Arbeit</a:t>
            </a:r>
          </a:p>
          <a:p>
            <a:pPr marL="400050" lvl="1" indent="0" defTabSz="536575">
              <a:buNone/>
            </a:pPr>
            <a:r>
              <a:rPr lang="de-DE" sz="2200" dirty="0"/>
              <a:t>2.3	Grundsätze der Leistungsbewertung und </a:t>
            </a:r>
            <a:r>
              <a:rPr lang="de-DE" sz="2200" dirty="0" smtClean="0"/>
              <a:t>Leistungsrückmeldung</a:t>
            </a:r>
            <a:endParaRPr lang="de-DE" sz="2200" dirty="0"/>
          </a:p>
          <a:p>
            <a:pPr marL="400050" lvl="1" indent="0" defTabSz="536575">
              <a:buNone/>
            </a:pPr>
            <a:r>
              <a:rPr lang="de-DE" sz="2200" dirty="0"/>
              <a:t>2.4	Lehr- und Lernmittel</a:t>
            </a:r>
          </a:p>
          <a:p>
            <a:pPr marL="0" indent="0" defTabSz="536575">
              <a:buNone/>
            </a:pPr>
            <a:r>
              <a:rPr lang="de-DE" sz="2200" dirty="0"/>
              <a:t>3	Entscheidungen zu fach- und unterrichtsübergreifenden Fragen</a:t>
            </a:r>
          </a:p>
          <a:p>
            <a:pPr marL="0" indent="0" defTabSz="536575">
              <a:buNone/>
            </a:pPr>
            <a:r>
              <a:rPr lang="de-DE" sz="2200" dirty="0"/>
              <a:t>4	Qualitätssicherung und </a:t>
            </a:r>
            <a:r>
              <a:rPr lang="de-DE" sz="2200" dirty="0" smtClean="0"/>
              <a:t>Evaluation</a:t>
            </a:r>
          </a:p>
          <a:p>
            <a:pPr marL="0" indent="0" defTabSz="536575">
              <a:lnSpc>
                <a:spcPct val="170000"/>
              </a:lnSpc>
              <a:buNone/>
            </a:pPr>
            <a:endParaRPr lang="de-DE" sz="26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3154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XXX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0540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Unterstützungsmaterial im Lehrplannavigator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 smtClean="0"/>
              <a:t>Kernlehrplan</a:t>
            </a:r>
          </a:p>
          <a:p>
            <a:r>
              <a:rPr lang="de-DE" sz="2400" dirty="0" smtClean="0"/>
              <a:t>Beispiel für einen schulinternen </a:t>
            </a:r>
            <a:r>
              <a:rPr lang="de-DE" sz="2400" dirty="0" smtClean="0"/>
              <a:t>Lehrplan</a:t>
            </a:r>
            <a:endParaRPr lang="de-DE" sz="2400" dirty="0" smtClean="0"/>
          </a:p>
          <a:p>
            <a:r>
              <a:rPr lang="de-DE" sz="2400" dirty="0" smtClean="0"/>
              <a:t>Konkretisierte Unterrichtsvorhaben zum schulinternen Lehrplan</a:t>
            </a:r>
          </a:p>
          <a:p>
            <a:r>
              <a:rPr lang="de-DE" sz="2400" dirty="0" smtClean="0"/>
              <a:t>Diese Präsentation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2000" dirty="0" smtClean="0">
                <a:hlinkClick r:id="rId3"/>
              </a:rPr>
              <a:t>https</a:t>
            </a:r>
            <a:r>
              <a:rPr lang="de-DE" sz="2000" dirty="0">
                <a:hlinkClick r:id="rId3"/>
              </a:rPr>
              <a:t>://www.schulentwicklung.nrw.de/lehrplaene/lehrplannavigator-s-i/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422219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(1)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909073"/>
              </p:ext>
            </p:extLst>
          </p:nvPr>
        </p:nvGraphicFramePr>
        <p:xfrm>
          <a:off x="318356" y="1691714"/>
          <a:ext cx="8502116" cy="512451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502116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362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UV 7.2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这是我家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Zhè</a:t>
                      </a:r>
                      <a:r>
                        <a:rPr lang="de-DE" sz="1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shì</a:t>
                      </a:r>
                      <a:r>
                        <a:rPr lang="de-DE" sz="1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wǒ</a:t>
                      </a:r>
                      <a:r>
                        <a:rPr lang="de-DE" sz="1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jiā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这是我朋友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zhè</a:t>
                      </a:r>
                      <a:r>
                        <a:rPr lang="de-DE" sz="1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shì</a:t>
                      </a:r>
                      <a:r>
                        <a:rPr lang="de-DE" sz="1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wǒ</a:t>
                      </a:r>
                      <a:r>
                        <a:rPr lang="de-DE" sz="1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péngyǒu</a:t>
                      </a:r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Sich und seine Familie vorstellen</a:t>
                      </a:r>
                      <a:r>
                        <a:rPr lang="de-DE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(ca. 20 U-Std.)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20700"/>
                  </a:ext>
                </a:extLst>
              </a:tr>
              <a:tr h="329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effectLst/>
                        </a:rPr>
                        <a:t>Schwerpunkte der Kompetenzentwicklung</a:t>
                      </a:r>
                      <a:endParaRPr lang="de-DE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747594"/>
                  </a:ext>
                </a:extLst>
              </a:tr>
              <a:tr h="1030494">
                <a:tc>
                  <a:txBody>
                    <a:bodyPr/>
                    <a:lstStyle/>
                    <a:p>
                      <a:pPr marL="180000" indent="-180000"/>
                      <a:r>
                        <a:rPr lang="de-DE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Sprechen – zusammenhängendes Sprechen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sich und ihre Lebenswelt beschreiben, Auskünfte über sich und andere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geben;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sich zu Inhalten von im Unterricht behandelten Texten und Themen in einfacher Form äußern</a:t>
                      </a:r>
                    </a:p>
                    <a:p>
                      <a:pPr marL="180000" indent="-180000"/>
                      <a:r>
                        <a:rPr lang="de-DE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Grammatik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Mengen [und Häufigkeiten] angeben</a:t>
                      </a:r>
                    </a:p>
                    <a:p>
                      <a:pPr marL="180000" indent="-180000"/>
                      <a:r>
                        <a:rPr lang="de-DE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Aussprache und Intonation</a:t>
                      </a: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kurze, einfache Texte sinngestaltend und adressatenbezogen vortragen</a:t>
                      </a:r>
                    </a:p>
                    <a:p>
                      <a:pPr marL="180000" indent="-180000"/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IKK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…</a:t>
                      </a:r>
                      <a:endParaRPr lang="de-DE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54917"/>
                  </a:ext>
                </a:extLst>
              </a:tr>
              <a:tr h="329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fachliche Konkretisierungen im Schwerpunkt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89200"/>
                  </a:ext>
                </a:extLst>
              </a:tr>
              <a:tr h="851278">
                <a:tc>
                  <a:txBody>
                    <a:bodyPr/>
                    <a:lstStyle/>
                    <a:p>
                      <a:pPr marL="180000" indent="-180000"/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IKK: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Familie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Freundschaft/Partnerschaft</a:t>
                      </a:r>
                    </a:p>
                    <a:p>
                      <a:pPr marL="180000" indent="-180000"/>
                      <a:r>
                        <a:rPr lang="de-DE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Grammatik</a:t>
                      </a: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Zähleinheitswörter </a:t>
                      </a:r>
                    </a:p>
                    <a:p>
                      <a:pPr marL="180000" indent="-180000"/>
                      <a:r>
                        <a:rPr lang="de-DE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Orthografie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grundlegende Laut-Buchstaben-Verbindungen mit Tonzeichen in der Lautumschrift</a:t>
                      </a:r>
                    </a:p>
                    <a:p>
                      <a:pPr marL="180000" indent="-180000"/>
                      <a:r>
                        <a:rPr lang="de-DE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TMK</a:t>
                      </a:r>
                      <a:r>
                        <a:rPr lang="de-DE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Ausgangstexte: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Sach- und Gebrauchstexte …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89586"/>
                  </a:ext>
                </a:extLst>
              </a:tr>
              <a:tr h="329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Hinweise, Vereinbarungen und Absprachen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5210"/>
                  </a:ext>
                </a:extLst>
              </a:tr>
              <a:tr h="1743689">
                <a:tc>
                  <a:txBody>
                    <a:bodyPr/>
                    <a:lstStyle/>
                    <a:p>
                      <a:pPr marL="180000" indent="-180000">
                        <a:lnSpc>
                          <a:spcPct val="114000"/>
                        </a:lnSpc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Anknüpfen an bereits erworbene Kompetenzen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Wort- und Zeichenschatz: Strategien der Wortschatzarbeit; Soziokulturelles Orientierungswissen: Kenntnisse über Ein-/Zwei-Kind-Politik in China einbringen</a:t>
                      </a:r>
                    </a:p>
                    <a:p>
                      <a:pPr marL="180000" indent="-180000">
                        <a:lnSpc>
                          <a:spcPct val="114000"/>
                        </a:lnSpc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Wort- und Zeichenschatz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Familienmitglieder, Demonstrativpronomen, Zähleinheitswort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个 </a:t>
                      </a:r>
                      <a:endParaRPr lang="de-DE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000" indent="-180000">
                        <a:lnSpc>
                          <a:spcPct val="114000"/>
                        </a:lnSpc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Grammatik: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Familienmitglieder bezeichnen, Entscheidungsfragen mit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吗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stellen</a:t>
                      </a:r>
                    </a:p>
                    <a:p>
                      <a:pPr marL="180000" indent="-180000">
                        <a:lnSpc>
                          <a:spcPct val="114000"/>
                        </a:lnSpc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Mögliche Umsetzung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Vorstellen der eigenen Familie und anderer Familien; Erstellen eines Familienstammbaums und ggfs. eines bildgestützten Videos „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这是我家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…“, Vergleich der Familienbezeichnungen im Deutschland und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China</a:t>
                      </a:r>
                      <a:endParaRPr lang="de-DE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000" indent="-180000">
                        <a:lnSpc>
                          <a:spcPct val="114000"/>
                        </a:lnSpc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Hinweise zur Klassenarbeit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mündliche Kommunikationsprüfung (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介绍你、你家和你朋友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de-DE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39398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5814973" y="2648306"/>
            <a:ext cx="316835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Indikatoren des KLP (zitiert)</a:t>
            </a:r>
            <a:endParaRPr lang="de-DE" sz="20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4176990" y="4053916"/>
            <a:ext cx="482453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fachliche Konkretisierungen des KLP (zitiert)</a:t>
            </a:r>
            <a:endParaRPr lang="de-DE" sz="20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4860032" y="5817603"/>
            <a:ext cx="414149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weitere Absprachen der FK zum UV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5013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Grundsätze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Anpassung an die Wiedereinführung des neunjährigen Bildungsgangs im Gymnasium</a:t>
            </a:r>
          </a:p>
          <a:p>
            <a:pPr lvl="1"/>
            <a:r>
              <a:rPr lang="de-DE" dirty="0" smtClean="0"/>
              <a:t>Beginn einer zweiten Fremdsprache ab Jahrgang 7</a:t>
            </a:r>
          </a:p>
          <a:p>
            <a:r>
              <a:rPr lang="de-DE" dirty="0" smtClean="0"/>
              <a:t>Weiterentwicklung der bisherigen Kernlehrpläne</a:t>
            </a:r>
          </a:p>
          <a:p>
            <a:pPr lvl="1"/>
            <a:r>
              <a:rPr lang="de-DE" dirty="0" smtClean="0"/>
              <a:t>Gewährleistung der Durchlässigkeit zwischen den Schulformen</a:t>
            </a:r>
          </a:p>
          <a:p>
            <a:pPr lvl="1"/>
            <a:r>
              <a:rPr lang="de-DE" dirty="0" smtClean="0"/>
              <a:t>Anschlussfähigkeit an die KLP der gymnasialen Oberstufe</a:t>
            </a:r>
          </a:p>
          <a:p>
            <a:pPr lvl="1"/>
            <a:r>
              <a:rPr lang="de-DE" dirty="0"/>
              <a:t>i</a:t>
            </a:r>
            <a:r>
              <a:rPr lang="de-DE" dirty="0" smtClean="0"/>
              <a:t>nhaltliche und strukturelle Anpassung an zeitgemäße Ansprüche (fachliche und didaktische Entwicklung)</a:t>
            </a:r>
          </a:p>
          <a:p>
            <a:r>
              <a:rPr lang="de-DE" dirty="0" smtClean="0"/>
              <a:t>Erweiterung des Fächerangebotes</a:t>
            </a:r>
          </a:p>
          <a:p>
            <a:pPr lvl="1"/>
            <a:r>
              <a:rPr lang="de-DE" dirty="0" smtClean="0"/>
              <a:t>weitgehende Angleichung der curricular abgebildeten Fächervielfalt in Real- und Gesamt- bzw. Sekundarschulen (z.B. Chinesisch in der Realschule)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8167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(2)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038144"/>
              </p:ext>
            </p:extLst>
          </p:nvPr>
        </p:nvGraphicFramePr>
        <p:xfrm>
          <a:off x="457200" y="1696576"/>
          <a:ext cx="8229600" cy="455066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711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UV 7.2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这是我家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Zhè</a:t>
                      </a:r>
                      <a:r>
                        <a:rPr lang="de-DE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shì</a:t>
                      </a:r>
                      <a:r>
                        <a:rPr lang="de-DE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wǒ</a:t>
                      </a:r>
                      <a:r>
                        <a:rPr lang="de-DE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jiā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这是我朋友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zhè</a:t>
                      </a:r>
                      <a:r>
                        <a:rPr lang="de-DE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shì</a:t>
                      </a:r>
                      <a:r>
                        <a:rPr lang="de-DE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wǒ</a:t>
                      </a:r>
                      <a:r>
                        <a:rPr lang="de-DE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péngyǒu</a:t>
                      </a:r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Sich und seine Familie vorstellen</a:t>
                      </a:r>
                      <a:r>
                        <a:rPr lang="de-DE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(ca. 20 U-Std.)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20700"/>
                  </a:ext>
                </a:extLst>
              </a:tr>
              <a:tr h="480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</a:rPr>
                        <a:t>Schwerpunkte der Kompetenzentwicklung</a:t>
                      </a:r>
                      <a:endParaRPr lang="de-DE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747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/>
                      <a:r>
                        <a:rPr lang="de-DE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Sprechen – zusammenhängendes Sprechen</a:t>
                      </a:r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sich und ihre Lebenswelt beschreiben, Auskünfte über sich und andere </a:t>
                      </a: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geben; </a:t>
                      </a: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sich zu Inhalten von im Unterricht behandelten Texten und Themen in einfacher Form äußern</a:t>
                      </a:r>
                    </a:p>
                    <a:p>
                      <a:pPr marL="180000" indent="-180000"/>
                      <a:r>
                        <a:rPr lang="de-DE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Grammatik</a:t>
                      </a:r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Mengen [und Häufigkeiten] angeben</a:t>
                      </a:r>
                    </a:p>
                    <a:p>
                      <a:pPr marL="180000" indent="-180000"/>
                      <a:r>
                        <a:rPr lang="de-DE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Aussprache und Intonation</a:t>
                      </a:r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kurze, einfache Texte sinngestaltend und adressatenbezogen vortragen</a:t>
                      </a:r>
                    </a:p>
                    <a:p>
                      <a:pPr marL="180000" indent="-180000"/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IKK: </a:t>
                      </a: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repräsentative Verhaltensweisen und Konventionen anderer Kulturen in Ansätzen mit eigenen Anschauungen vergleichen und dabei Toleranz entwickeln, sofern Grundprinzipien friedlichen und respektvollen Zusammenlebens nicht verletzt werden</a:t>
                      </a:r>
                    </a:p>
                    <a:p>
                      <a:pPr marL="180000" indent="-180000"/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Sprachbewusstheit: </a:t>
                      </a: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Sprachphänomene und sprachliche Entwicklungen vergleichen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54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2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(3)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942204"/>
              </p:ext>
            </p:extLst>
          </p:nvPr>
        </p:nvGraphicFramePr>
        <p:xfrm>
          <a:off x="457200" y="1772816"/>
          <a:ext cx="8229600" cy="350824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fachliche Konkretisierungen im Schwerpunkt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89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/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IKK: 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Familie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Freundschaft/Partnerschaft</a:t>
                      </a:r>
                    </a:p>
                    <a:p>
                      <a:pPr marL="180000" indent="-180000"/>
                      <a:r>
                        <a:rPr lang="de-DE" sz="20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Grammatik</a:t>
                      </a:r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Zähleinheitswörter </a:t>
                      </a:r>
                    </a:p>
                    <a:p>
                      <a:pPr marL="180000" indent="-180000"/>
                      <a:r>
                        <a:rPr lang="de-DE" sz="20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Orthografie</a:t>
                      </a:r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grundlegende Laut-Buchstaben-Verbindungen mit Tonzeichen in der Lautumschrift</a:t>
                      </a:r>
                    </a:p>
                    <a:p>
                      <a:pPr marL="180000" indent="-180000"/>
                      <a:r>
                        <a:rPr lang="de-DE" sz="20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TMK:</a:t>
                      </a:r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Ausgangstexte: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Sach- und Gebrauchstexte (informelle Gespräche, Informationstexte, Audioclips); </a:t>
                      </a:r>
                      <a:r>
                        <a:rPr lang="de-DE" sz="20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Zieltexte: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informelle Gespräche, Personenbeschreibungen, kurze Vorträge</a:t>
                      </a:r>
                    </a:p>
                    <a:p>
                      <a:pPr marL="180000" indent="-180000"/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SLK: 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Strategien zur Unterstützung des monologischen und dialogischen Sprechens</a:t>
                      </a:r>
                      <a:endParaRPr lang="de-DE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89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2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(4)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819510"/>
              </p:ext>
            </p:extLst>
          </p:nvPr>
        </p:nvGraphicFramePr>
        <p:xfrm>
          <a:off x="457200" y="1690081"/>
          <a:ext cx="8229600" cy="433120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Hinweise, Vereinbarungen und Absprachen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5210"/>
                  </a:ext>
                </a:extLst>
              </a:tr>
              <a:tr h="3467985">
                <a:tc>
                  <a:txBody>
                    <a:bodyPr/>
                    <a:lstStyle/>
                    <a:p>
                      <a:pPr marL="180000" indent="-180000"/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Anknüpfen an bereits erworbene Kompetenzen: </a:t>
                      </a: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Wort- und Zeichenschatz: Strategien der Wortschatzarbeit; Soziokulturelles Orientierungswissen: Kenntnisse über Ein-/Zwei-Kind-Politik in China</a:t>
                      </a:r>
                    </a:p>
                    <a:p>
                      <a:pPr marL="180000" indent="-180000"/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Wort- und Zeichenschatz:</a:t>
                      </a: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Familienmitglieder, Demonstrativpronomen, Zähleinheitswort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个 </a:t>
                      </a:r>
                      <a:endParaRPr lang="de-DE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000" indent="-180000"/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Grammatik: </a:t>
                      </a: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Familienmitglieder bezeichnen, Entscheidungsfragen mit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吗 </a:t>
                      </a: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stellen</a:t>
                      </a:r>
                    </a:p>
                    <a:p>
                      <a:pPr marL="180000" indent="-180000"/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Mögliche Umsetzung: </a:t>
                      </a: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Vorstellen der eigenen Familie und anderer Familien; Erstellen eines Familienstammbaums und ggfs. eines bildgestützten Videos „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这是我家</a:t>
                      </a: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…“, Vergleich der Familienbezeichnungen im Deutschland und </a:t>
                      </a: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China</a:t>
                      </a:r>
                      <a:endParaRPr lang="de-DE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000" indent="-180000"/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Hinweise zur Klassenarbeit: </a:t>
                      </a: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mündliche Kommunikationsprüfung (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介绍你、你家和你朋友</a:t>
                      </a: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80000" indent="-180000"/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Medienbildung: </a:t>
                      </a: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sozial verantwortungsvoll mit eigenen und fremden, auch digital erstellten, Produkten umgehen (MKR 1.4)</a:t>
                      </a:r>
                      <a:endParaRPr lang="de-DE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39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3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Konkretisierungen von Unterrichtsvorhaben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 smtClean="0"/>
              <a:t>Hier fehlt noch ein Beispiel mit dem neuen Template und entsprechender </a:t>
            </a:r>
            <a:r>
              <a:rPr lang="de-DE" sz="2400" dirty="0" err="1" smtClean="0"/>
              <a:t>erläuterung</a:t>
            </a:r>
            <a:r>
              <a:rPr lang="de-DE" sz="2400" dirty="0" smtClean="0"/>
              <a:t>.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Inhaltsplatzhalter 2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HA1AABVJAAAEAAAAA=="/>
              </a:ext>
            </a:extLst>
          </p:cNvSpPr>
          <p:nvPr/>
        </p:nvSpPr>
        <p:spPr>
          <a:xfrm>
            <a:off x="457200" y="1700530"/>
            <a:ext cx="8229600" cy="42056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nicht Teil des schulinternen Lehrplans</a:t>
            </a: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optionale aber empfohlene Erstellung zur effektiven </a:t>
            </a:r>
            <a:r>
              <a:rPr lang="de-DE" kern="1" dirty="0" err="1" smtClean="0">
                <a:latin typeface="Calibri" pitchFamily="2" charset="0"/>
                <a:ea typeface="Calibri" pitchFamily="2" charset="0"/>
                <a:cs typeface="Calibri" pitchFamily="2" charset="0"/>
              </a:rPr>
              <a:t>Fachschaftsarbeit</a:t>
            </a:r>
            <a:endParaRPr lang="de-DE" strike="sngStrike" kern="1" dirty="0" smtClean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Beispiele im Lehrplannavigator als Anregung (Unterstützungsmaterial)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8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Akzentsetzungen der neuen Kernlehrpläne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 smtClean="0"/>
              <a:t>Ausschärfung der Fachlichkeit</a:t>
            </a:r>
          </a:p>
          <a:p>
            <a:pPr lvl="1"/>
            <a:r>
              <a:rPr lang="de-DE" dirty="0" smtClean="0"/>
              <a:t>Präzisere Festlegung fachlicher </a:t>
            </a:r>
            <a:r>
              <a:rPr lang="de-DE" dirty="0" err="1" smtClean="0"/>
              <a:t>Obligatorik</a:t>
            </a:r>
            <a:endParaRPr lang="de-DE" dirty="0"/>
          </a:p>
          <a:p>
            <a:r>
              <a:rPr lang="de-DE" dirty="0" smtClean="0"/>
              <a:t>Gestaltungsspielräume</a:t>
            </a:r>
          </a:p>
          <a:p>
            <a:pPr lvl="1"/>
            <a:r>
              <a:rPr lang="de-DE" dirty="0" smtClean="0"/>
              <a:t>Festlegung der Kompetenzerwartungen nur für Ende Sek I</a:t>
            </a:r>
          </a:p>
          <a:p>
            <a:r>
              <a:rPr lang="de-DE" dirty="0" smtClean="0"/>
              <a:t>Bezug </a:t>
            </a:r>
            <a:r>
              <a:rPr lang="de-DE" dirty="0"/>
              <a:t>auf fachübergreifende </a:t>
            </a:r>
            <a:r>
              <a:rPr lang="de-DE" dirty="0" smtClean="0"/>
              <a:t>Zielsetzungen</a:t>
            </a:r>
          </a:p>
          <a:p>
            <a:pPr lvl="1"/>
            <a:r>
              <a:rPr lang="de-DE" dirty="0" smtClean="0"/>
              <a:t>Bildung in der digitalen Welt und Medienbildung</a:t>
            </a:r>
          </a:p>
          <a:p>
            <a:pPr lvl="1"/>
            <a:r>
              <a:rPr lang="de-DE" dirty="0" smtClean="0"/>
              <a:t>Verbraucherbildung</a:t>
            </a:r>
          </a:p>
          <a:p>
            <a:pPr lvl="1"/>
            <a:r>
              <a:rPr lang="de-DE" dirty="0" smtClean="0"/>
              <a:t>Berufsorientierung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328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Chinesisch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29644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Fokussierte Querschnittsaufgaben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Bildung in der digitalen Welt</a:t>
            </a:r>
          </a:p>
          <a:p>
            <a:pPr>
              <a:spcBef>
                <a:spcPts val="1200"/>
              </a:spcBef>
            </a:pPr>
            <a:r>
              <a:rPr lang="de-DE" dirty="0"/>
              <a:t>Verbraucherbildung </a:t>
            </a:r>
          </a:p>
          <a:p>
            <a:pPr>
              <a:spcBef>
                <a:spcPts val="1200"/>
              </a:spcBef>
            </a:pPr>
            <a:r>
              <a:rPr lang="de-DE" dirty="0"/>
              <a:t>Berufliche Orientierung 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b="1" dirty="0" smtClean="0"/>
              <a:t>Einbindung </a:t>
            </a:r>
            <a:r>
              <a:rPr lang="de-DE" b="1" dirty="0"/>
              <a:t>in die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Fachspezifische Anbindung und Konkretisierung</a:t>
            </a:r>
          </a:p>
          <a:p>
            <a:pPr>
              <a:spcBef>
                <a:spcPts val="1200"/>
              </a:spcBef>
            </a:pPr>
            <a:r>
              <a:rPr lang="de-DE" dirty="0"/>
              <a:t>Erreichen der Vorgaben arbeitsteilig im Zusammenspiel aller Fächer und im Verlauf des gesamten Bildungsgangs </a:t>
            </a:r>
          </a:p>
          <a:p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4005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Medienkompetenzrahmen NRW</a:t>
            </a:r>
            <a:endParaRPr lang="de-DE" sz="18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298" y="1711142"/>
            <a:ext cx="5411083" cy="4205287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228184" y="2106545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Gebrauch digitaler</a:t>
            </a:r>
          </a:p>
          <a:p>
            <a:r>
              <a:rPr lang="de-DE" dirty="0"/>
              <a:t>Basiswerkzeuge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228184" y="4438853"/>
            <a:ext cx="19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Thematisierung in</a:t>
            </a:r>
          </a:p>
          <a:p>
            <a:r>
              <a:rPr lang="de-DE" dirty="0"/>
              <a:t>fachlichen Inhalten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228184" y="3104018"/>
            <a:ext cx="228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Entwicklung fachlicher</a:t>
            </a:r>
          </a:p>
          <a:p>
            <a:r>
              <a:rPr lang="de-DE" dirty="0"/>
              <a:t>Kompetenzen mithilfe</a:t>
            </a:r>
          </a:p>
          <a:p>
            <a:r>
              <a:rPr lang="de-DE" dirty="0"/>
              <a:t>digitaler Medien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1E4900B7-0389-2142-A503-C7E94BF0E330}"/>
              </a:ext>
            </a:extLst>
          </p:cNvPr>
          <p:cNvGrpSpPr/>
          <p:nvPr/>
        </p:nvGrpSpPr>
        <p:grpSpPr>
          <a:xfrm>
            <a:off x="6228184" y="2780928"/>
            <a:ext cx="360040" cy="369332"/>
            <a:chOff x="719572" y="3501878"/>
            <a:chExt cx="360040" cy="369332"/>
          </a:xfrm>
        </p:grpSpPr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2F9A1A72-34E5-E34B-B367-20BDFA369576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A62F9D1-6043-0346-831A-84387D34B9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4050652"/>
            <a:ext cx="360040" cy="369332"/>
            <a:chOff x="719572" y="3501878"/>
            <a:chExt cx="360040" cy="369332"/>
          </a:xfrm>
        </p:grpSpPr>
        <p:sp>
          <p:nvSpPr>
            <p:cNvPr id="30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B8BFBAE7-DB75-DE4B-A11A-271D67C34016}"/>
              </a:ext>
            </a:extLst>
          </p:cNvPr>
          <p:cNvGrpSpPr/>
          <p:nvPr/>
        </p:nvGrpSpPr>
        <p:grpSpPr>
          <a:xfrm>
            <a:off x="6228184" y="1700808"/>
            <a:ext cx="360040" cy="369332"/>
            <a:chOff x="719572" y="3501878"/>
            <a:chExt cx="360040" cy="369332"/>
          </a:xfrm>
        </p:grpSpPr>
        <p:sp>
          <p:nvSpPr>
            <p:cNvPr id="33" name="Oval 26">
              <a:extLst>
                <a:ext uri="{FF2B5EF4-FFF2-40B4-BE49-F238E27FC236}">
                  <a16:creationId xmlns:a16="http://schemas.microsoft.com/office/drawing/2014/main" id="{21A52B08-CCAB-F647-AFF2-D68378C0118A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1ED25FB5-EAF7-5444-9742-C5EA10C3C6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228184" y="54452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Informatische</a:t>
            </a:r>
          </a:p>
          <a:p>
            <a:r>
              <a:rPr lang="de-DE" dirty="0"/>
              <a:t>Grundbildung 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5085184"/>
            <a:ext cx="360040" cy="369332"/>
            <a:chOff x="719572" y="3501878"/>
            <a:chExt cx="360040" cy="369332"/>
          </a:xfrm>
        </p:grpSpPr>
        <p:sp>
          <p:nvSpPr>
            <p:cNvPr id="37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39" name="Rechteck 38"/>
          <p:cNvSpPr/>
          <p:nvPr/>
        </p:nvSpPr>
        <p:spPr>
          <a:xfrm>
            <a:off x="467544" y="4725144"/>
            <a:ext cx="5328592" cy="8640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467544" y="2593479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1403648" y="2593479"/>
            <a:ext cx="3456384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719572" y="3501878"/>
            <a:ext cx="360040" cy="369332"/>
            <a:chOff x="719572" y="3501878"/>
            <a:chExt cx="360040" cy="369332"/>
          </a:xfrm>
        </p:grpSpPr>
        <p:sp>
          <p:nvSpPr>
            <p:cNvPr id="4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4C2DABBD-0F48-9243-B2CB-41F2B25A463F}"/>
              </a:ext>
            </a:extLst>
          </p:cNvPr>
          <p:cNvGrpSpPr/>
          <p:nvPr/>
        </p:nvGrpSpPr>
        <p:grpSpPr>
          <a:xfrm>
            <a:off x="2987824" y="5007659"/>
            <a:ext cx="360040" cy="369332"/>
            <a:chOff x="719572" y="3501878"/>
            <a:chExt cx="360040" cy="369332"/>
          </a:xfrm>
        </p:grpSpPr>
        <p:sp>
          <p:nvSpPr>
            <p:cNvPr id="46" name="Oval 29">
              <a:extLst>
                <a:ext uri="{FF2B5EF4-FFF2-40B4-BE49-F238E27FC236}">
                  <a16:creationId xmlns:a16="http://schemas.microsoft.com/office/drawing/2014/main" id="{1038C4E1-09A6-A74C-BF7A-59BEDFDCF5C4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A55B6619-9A41-4545-BA0F-37EDA0368B0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E27A8DA5-546F-254D-908C-13FD88A687E2}"/>
              </a:ext>
            </a:extLst>
          </p:cNvPr>
          <p:cNvGrpSpPr/>
          <p:nvPr/>
        </p:nvGrpSpPr>
        <p:grpSpPr>
          <a:xfrm>
            <a:off x="2987824" y="3492586"/>
            <a:ext cx="360040" cy="369332"/>
            <a:chOff x="719572" y="3501878"/>
            <a:chExt cx="360040" cy="369332"/>
          </a:xfrm>
        </p:grpSpPr>
        <p:sp>
          <p:nvSpPr>
            <p:cNvPr id="49" name="Oval 32">
              <a:extLst>
                <a:ext uri="{FF2B5EF4-FFF2-40B4-BE49-F238E27FC236}">
                  <a16:creationId xmlns:a16="http://schemas.microsoft.com/office/drawing/2014/main" id="{F587E511-5D56-0C42-8AB2-0FBB75ADE2B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A7DEE4C2-3855-C449-9906-CE830B89C656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51" name="Rechteck 50"/>
          <p:cNvSpPr/>
          <p:nvPr/>
        </p:nvSpPr>
        <p:spPr>
          <a:xfrm>
            <a:off x="4932040" y="2590304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5184068" y="3498703"/>
            <a:ext cx="360040" cy="369332"/>
            <a:chOff x="719572" y="3501878"/>
            <a:chExt cx="360040" cy="369332"/>
          </a:xfrm>
        </p:grpSpPr>
        <p:sp>
          <p:nvSpPr>
            <p:cNvPr id="5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02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3241</Words>
  <PresentationFormat>Bildschirmpräsentation (4:3)</PresentationFormat>
  <Paragraphs>663</Paragraphs>
  <Slides>53</Slides>
  <Notes>51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53</vt:i4>
      </vt:variant>
    </vt:vector>
  </HeadingPairs>
  <TitlesOfParts>
    <vt:vector size="62" baseType="lpstr">
      <vt:lpstr>Arial</vt:lpstr>
      <vt:lpstr>Calibri</vt:lpstr>
      <vt:lpstr>Corbel</vt:lpstr>
      <vt:lpstr>Symbol</vt:lpstr>
      <vt:lpstr>Times New Roman</vt:lpstr>
      <vt:lpstr>Times New Roman Baltic</vt:lpstr>
      <vt:lpstr>Wingdings</vt:lpstr>
      <vt:lpstr>ヒラギノ角ゴ Pro W3</vt:lpstr>
      <vt:lpstr>QUA-LiS_Vorlage_weiss</vt:lpstr>
      <vt:lpstr>Neue Kernlehrpläne  für die Sekundarstufe I der  Gesamt-  und Sekundarschule Inkraftsetzung: 01.08.2021</vt:lpstr>
      <vt:lpstr>Gliederung</vt:lpstr>
      <vt:lpstr>Gliederung</vt:lpstr>
      <vt:lpstr>Bewährte Merkmale</vt:lpstr>
      <vt:lpstr>Grundsätze</vt:lpstr>
      <vt:lpstr>Akzentsetzungen der neuen Kernlehrpläne</vt:lpstr>
      <vt:lpstr>Gliederung</vt:lpstr>
      <vt:lpstr>Fokussierte Querschnittsaufgaben </vt:lpstr>
      <vt:lpstr>Medienkompetenzrahmen NRW</vt:lpstr>
      <vt:lpstr>Fachliche Einbindung des Medienkompetenzrahmens </vt:lpstr>
      <vt:lpstr>Rahmenvorgabe Verbraucherbildung</vt:lpstr>
      <vt:lpstr>Fachliche Einbindung der RV Verbraucherbildung </vt:lpstr>
      <vt:lpstr>Einbindung Berufliche Orientierung</vt:lpstr>
      <vt:lpstr>Gliederung</vt:lpstr>
      <vt:lpstr>Gliederung des Kernlehrplans</vt:lpstr>
      <vt:lpstr>Die wichtigsten Kontinuitäten</vt:lpstr>
      <vt:lpstr>Die wichtigsten Neuerungen (1)</vt:lpstr>
      <vt:lpstr>Im Fokus: neue Kompetenzbereiche </vt:lpstr>
      <vt:lpstr>Im Fokus: neue Kompetenzbereiche </vt:lpstr>
      <vt:lpstr>Im Fokus: neue Kompetenzbereiche 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Die wichtigsten Neuerungen (2)</vt:lpstr>
      <vt:lpstr>Darstellung der Kompetenzerwartungen</vt:lpstr>
      <vt:lpstr>Darstellung der Kompetenzerwartungen – Beispiel: Grammatik</vt:lpstr>
      <vt:lpstr>Teilweise: Verzicht auf fachliche Konkretisierungen</vt:lpstr>
      <vt:lpstr>PowerPoint-Präsentation</vt:lpstr>
      <vt:lpstr>Kompetenzbereiche (1)</vt:lpstr>
      <vt:lpstr>Kompetenzbereiche (2)</vt:lpstr>
      <vt:lpstr>Kompetenzbereiche (3)</vt:lpstr>
      <vt:lpstr>Kompetenzbereiche (4)</vt:lpstr>
      <vt:lpstr>Kompetenzbereiche (5) laterale Kompetenzen</vt:lpstr>
      <vt:lpstr>PowerPoint-Präsentation</vt:lpstr>
      <vt:lpstr>Lernerfolgsüberprüfung und Leistungsmessung (1)</vt:lpstr>
      <vt:lpstr>Lernerfolgsüberprüfung und Leistungsmessung (2)</vt:lpstr>
      <vt:lpstr>Lernerfolgsüberprüfung und Leistungsmessung (3)</vt:lpstr>
      <vt:lpstr>Gliederung</vt:lpstr>
      <vt:lpstr>Schulinterne Lehrpläne – rechtlicher Rahmen (1)</vt:lpstr>
      <vt:lpstr>Schulinterne Lehrpläne – rechtlicher Rahmen (2)</vt:lpstr>
      <vt:lpstr>Curriculumentwicklung</vt:lpstr>
      <vt:lpstr>Funktionen schulinterner Lehrpläne</vt:lpstr>
      <vt:lpstr>Gliederungsbeispiel eines schulinternen Lehrplans</vt:lpstr>
      <vt:lpstr>Gliederung</vt:lpstr>
      <vt:lpstr>Unterstützungsmaterial im Lehrplannavigator</vt:lpstr>
      <vt:lpstr>Beispiel für ein Unterrichtsvorhaben (1)</vt:lpstr>
      <vt:lpstr>Beispiel für ein Unterrichtsvorhaben (2)</vt:lpstr>
      <vt:lpstr>Beispiel für ein Unterrichtsvorhaben (3)</vt:lpstr>
      <vt:lpstr>Beispiel für ein Unterrichtsvorhaben (4)</vt:lpstr>
      <vt:lpstr>Konkretisierungen von Unterrichtsvorhaben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2019-01-16T09:01:21Z</cp:lastPrinted>
  <dcterms:created xsi:type="dcterms:W3CDTF">2018-01-17T08:49:04Z</dcterms:created>
  <dcterms:modified xsi:type="dcterms:W3CDTF">2022-01-27T23:01:54Z</dcterms:modified>
</cp:coreProperties>
</file>