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62" r:id="rId2"/>
  </p:sldMasterIdLst>
  <p:notesMasterIdLst>
    <p:notesMasterId r:id="rId46"/>
  </p:notesMasterIdLst>
  <p:handoutMasterIdLst>
    <p:handoutMasterId r:id="rId47"/>
  </p:handoutMasterIdLst>
  <p:sldIdLst>
    <p:sldId id="256" r:id="rId3"/>
    <p:sldId id="392" r:id="rId4"/>
    <p:sldId id="403" r:id="rId5"/>
    <p:sldId id="366" r:id="rId6"/>
    <p:sldId id="340" r:id="rId7"/>
    <p:sldId id="267" r:id="rId8"/>
    <p:sldId id="462" r:id="rId9"/>
    <p:sldId id="401" r:id="rId10"/>
    <p:sldId id="404" r:id="rId11"/>
    <p:sldId id="303" r:id="rId12"/>
    <p:sldId id="325" r:id="rId13"/>
    <p:sldId id="408" r:id="rId14"/>
    <p:sldId id="371" r:id="rId15"/>
    <p:sldId id="405" r:id="rId16"/>
    <p:sldId id="388" r:id="rId17"/>
    <p:sldId id="389" r:id="rId18"/>
    <p:sldId id="386" r:id="rId19"/>
    <p:sldId id="387" r:id="rId20"/>
    <p:sldId id="390" r:id="rId21"/>
    <p:sldId id="391" r:id="rId22"/>
    <p:sldId id="406" r:id="rId23"/>
    <p:sldId id="412" r:id="rId24"/>
    <p:sldId id="464" r:id="rId25"/>
    <p:sldId id="411" r:id="rId26"/>
    <p:sldId id="467" r:id="rId27"/>
    <p:sldId id="450" r:id="rId28"/>
    <p:sldId id="466" r:id="rId29"/>
    <p:sldId id="443" r:id="rId30"/>
    <p:sldId id="463" r:id="rId31"/>
    <p:sldId id="424" r:id="rId32"/>
    <p:sldId id="449" r:id="rId33"/>
    <p:sldId id="468" r:id="rId34"/>
    <p:sldId id="414" r:id="rId35"/>
    <p:sldId id="451" r:id="rId36"/>
    <p:sldId id="455" r:id="rId37"/>
    <p:sldId id="428" r:id="rId38"/>
    <p:sldId id="452" r:id="rId39"/>
    <p:sldId id="453" r:id="rId40"/>
    <p:sldId id="438" r:id="rId41"/>
    <p:sldId id="460" r:id="rId42"/>
    <p:sldId id="475" r:id="rId43"/>
    <p:sldId id="430" r:id="rId44"/>
    <p:sldId id="321" r:id="rId4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7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99FF"/>
    <a:srgbClr val="E9EDF4"/>
    <a:srgbClr val="D0D8E8"/>
    <a:srgbClr val="DB820B"/>
    <a:srgbClr val="DA8F0B"/>
    <a:srgbClr val="CC3300"/>
    <a:srgbClr val="D6E9D8"/>
    <a:srgbClr val="EFE0C8"/>
    <a:srgbClr val="EFE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2381" autoAdjust="0"/>
  </p:normalViewPr>
  <p:slideViewPr>
    <p:cSldViewPr showGuides="1">
      <p:cViewPr varScale="1">
        <p:scale>
          <a:sx n="59" d="100"/>
          <a:sy n="59" d="100"/>
        </p:scale>
        <p:origin x="72" y="4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0FFBEA-A2C0-40B2-981A-40B6EF9D1A81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32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790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45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307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915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body"/>
          </p:nvPr>
        </p:nvSpPr>
        <p:spPr>
          <a:xfrm>
            <a:off x="666598" y="4715113"/>
            <a:ext cx="5332778" cy="4464513"/>
          </a:xfr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15" name="CustomShape 2"/>
          <p:cNvSpPr/>
          <p:nvPr/>
        </p:nvSpPr>
        <p:spPr>
          <a:xfrm>
            <a:off x="3778423" y="9428631"/>
            <a:ext cx="2885993" cy="4932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75557C-3B82-437A-8D63-10DAFCCC2C02}" type="slidenum">
              <a:rPr lang="de-DE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745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body"/>
          </p:nvPr>
        </p:nvSpPr>
        <p:spPr>
          <a:xfrm>
            <a:off x="666598" y="4715113"/>
            <a:ext cx="5332778" cy="4464513"/>
          </a:xfr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15" name="CustomShape 2"/>
          <p:cNvSpPr/>
          <p:nvPr/>
        </p:nvSpPr>
        <p:spPr>
          <a:xfrm>
            <a:off x="3778423" y="9428631"/>
            <a:ext cx="2885993" cy="4932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75557C-3B82-437A-8D63-10DAFCCC2C02}" type="slidenum">
              <a:rPr lang="de-DE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745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body"/>
          </p:nvPr>
        </p:nvSpPr>
        <p:spPr>
          <a:xfrm>
            <a:off x="666598" y="4715113"/>
            <a:ext cx="5332778" cy="4464513"/>
          </a:xfr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13" name="CustomShape 2"/>
          <p:cNvSpPr/>
          <p:nvPr/>
        </p:nvSpPr>
        <p:spPr>
          <a:xfrm>
            <a:off x="3778423" y="9428631"/>
            <a:ext cx="2885993" cy="4932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D4F0037-A4D6-446A-88C4-A2420C638276}" type="slidenum">
              <a:rPr lang="de-DE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4578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3EDC85-F48A-4E2A-89FD-91826E46AB55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37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body"/>
          </p:nvPr>
        </p:nvSpPr>
        <p:spPr>
          <a:xfrm>
            <a:off x="666598" y="4715113"/>
            <a:ext cx="5332778" cy="4464513"/>
          </a:xfr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15" name="CustomShape 2"/>
          <p:cNvSpPr/>
          <p:nvPr/>
        </p:nvSpPr>
        <p:spPr>
          <a:xfrm>
            <a:off x="3778423" y="9428631"/>
            <a:ext cx="2885993" cy="4932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75557C-3B82-437A-8D63-10DAFCCC2C02}" type="slidenum">
              <a:rPr lang="de-DE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789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body"/>
          </p:nvPr>
        </p:nvSpPr>
        <p:spPr>
          <a:xfrm>
            <a:off x="666598" y="4715113"/>
            <a:ext cx="5332778" cy="4464513"/>
          </a:xfr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15" name="CustomShape 2"/>
          <p:cNvSpPr/>
          <p:nvPr/>
        </p:nvSpPr>
        <p:spPr>
          <a:xfrm>
            <a:off x="3778423" y="9428631"/>
            <a:ext cx="2885993" cy="4932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75557C-3B82-437A-8D63-10DAFCCC2C02}" type="slidenum">
              <a:rPr lang="de-DE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891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367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499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body"/>
          </p:nvPr>
        </p:nvSpPr>
        <p:spPr>
          <a:xfrm>
            <a:off x="666598" y="4715113"/>
            <a:ext cx="5332778" cy="4464513"/>
          </a:xfrm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317" name="CustomShape 2"/>
          <p:cNvSpPr/>
          <p:nvPr/>
        </p:nvSpPr>
        <p:spPr>
          <a:xfrm>
            <a:off x="3778423" y="9428631"/>
            <a:ext cx="2885993" cy="4932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9B7260D-EE6B-43CD-A97D-DC29A77BD021}" type="slidenum">
              <a:rPr lang="de-DE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068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3EDC85-F48A-4E2A-89FD-91826E46AB55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698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body"/>
          </p:nvPr>
        </p:nvSpPr>
        <p:spPr>
          <a:xfrm>
            <a:off x="666598" y="4715113"/>
            <a:ext cx="5332778" cy="4464513"/>
          </a:xfr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3778423" y="9428631"/>
            <a:ext cx="2885993" cy="4932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25BBFA9-355D-415F-945C-4B400AE05258}" type="slidenum">
              <a:rPr lang="de-DE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7559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body"/>
          </p:nvPr>
        </p:nvSpPr>
        <p:spPr>
          <a:xfrm>
            <a:off x="741356" y="5079042"/>
            <a:ext cx="5933962" cy="4810884"/>
          </a:xfr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31" name="TextShape 2"/>
          <p:cNvSpPr txBox="1"/>
          <p:nvPr/>
        </p:nvSpPr>
        <p:spPr>
          <a:xfrm>
            <a:off x="4197383" y="10158084"/>
            <a:ext cx="3219291" cy="5331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C59371-1723-4CBD-ADA4-9727294C5C3F}" type="slidenum">
              <a:rPr lang="de-DE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de-DE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5001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body"/>
          </p:nvPr>
        </p:nvSpPr>
        <p:spPr>
          <a:xfrm>
            <a:off x="741356" y="5079042"/>
            <a:ext cx="5933962" cy="4810884"/>
          </a:xfr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31" name="TextShape 2"/>
          <p:cNvSpPr txBox="1"/>
          <p:nvPr/>
        </p:nvSpPr>
        <p:spPr>
          <a:xfrm>
            <a:off x="4197383" y="10158084"/>
            <a:ext cx="3219291" cy="5331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C59371-1723-4CBD-ADA4-9727294C5C3F}" type="slidenum">
              <a:rPr lang="de-DE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de-DE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226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body"/>
          </p:nvPr>
        </p:nvSpPr>
        <p:spPr>
          <a:xfrm>
            <a:off x="741356" y="5079042"/>
            <a:ext cx="5933962" cy="4810884"/>
          </a:xfr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31" name="TextShape 2"/>
          <p:cNvSpPr txBox="1"/>
          <p:nvPr/>
        </p:nvSpPr>
        <p:spPr>
          <a:xfrm>
            <a:off x="4197383" y="10158084"/>
            <a:ext cx="3219291" cy="5331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C59371-1723-4CBD-ADA4-9727294C5C3F}" type="slidenum">
              <a:rPr lang="de-DE"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de-DE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498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body"/>
          </p:nvPr>
        </p:nvSpPr>
        <p:spPr>
          <a:xfrm>
            <a:off x="666598" y="4715113"/>
            <a:ext cx="5332778" cy="4464513"/>
          </a:xfr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33" name="CustomShape 2"/>
          <p:cNvSpPr/>
          <p:nvPr/>
        </p:nvSpPr>
        <p:spPr>
          <a:xfrm>
            <a:off x="3778423" y="9428631"/>
            <a:ext cx="2885993" cy="4932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39B7163-16BC-4025-B786-606FB04920AE}" type="slidenum">
              <a:rPr lang="de-DE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42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84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41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62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/>
          </a:p>
        </p:txBody>
      </p:sp>
      <p:sp>
        <p:nvSpPr>
          <p:cNvPr id="5427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FA1C9E-B45C-4B48-B559-A0FEF26A2ED4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906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65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881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2D30-DCE0-412F-B444-9A7813002DED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9407-BEF0-49FF-934D-F76A312077D5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38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2D30-DCE0-412F-B444-9A7813002DED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9407-BEF0-49FF-934D-F76A312077D5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0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2D30-DCE0-412F-B444-9A7813002DED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9407-BEF0-49FF-934D-F76A312077D5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970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2D30-DCE0-412F-B444-9A7813002DED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9407-BEF0-49FF-934D-F76A312077D5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12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2D30-DCE0-412F-B444-9A7813002DED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9407-BEF0-49FF-934D-F76A312077D5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44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2D30-DCE0-412F-B444-9A7813002DED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9407-BEF0-49FF-934D-F76A312077D5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25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2D30-DCE0-412F-B444-9A7813002DED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9407-BEF0-49FF-934D-F76A312077D5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0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2D30-DCE0-412F-B444-9A7813002DED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9407-BEF0-49FF-934D-F76A312077D5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5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2D30-DCE0-412F-B444-9A7813002DED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9407-BEF0-49FF-934D-F76A312077D5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39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2D30-DCE0-412F-B444-9A7813002DED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9407-BEF0-49FF-934D-F76A312077D5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92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2D30-DCE0-412F-B444-9A7813002DED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9407-BEF0-49FF-934D-F76A312077D5}" type="slidenum">
              <a:rPr lang="de-DE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9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Q:\Projekte\KLP-Entwicklung Gymnasium SI\Organisation\Formulare und Logos\klp_logo-farbe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481"/>
            <a:ext cx="2471588" cy="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1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2D30-DCE0-412F-B444-9A7813002DE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04.03.2020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C9407-BEF0-49FF-934D-F76A312077D5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0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2736304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Neue Kernlehrpläne für die </a:t>
            </a:r>
          </a:p>
          <a:p>
            <a:r>
              <a:rPr lang="de-DE" sz="3600" dirty="0">
                <a:solidFill>
                  <a:srgbClr val="002060"/>
                </a:solidFill>
              </a:rPr>
              <a:t>Sekundarstufe I des Gymnasiums</a:t>
            </a:r>
          </a:p>
          <a:p>
            <a:endParaRPr lang="de-DE" sz="3600" dirty="0">
              <a:solidFill>
                <a:srgbClr val="002060"/>
              </a:solidFill>
            </a:endParaRPr>
          </a:p>
          <a:p>
            <a:r>
              <a:rPr lang="de-DE" sz="3200" dirty="0">
                <a:solidFill>
                  <a:srgbClr val="002060"/>
                </a:solidFill>
              </a:rPr>
              <a:t>Kernlehrplan Wahlpflichtfach Technik</a:t>
            </a: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Aufträge für alle Fächer insbesondere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  <a:br>
              <a:rPr lang="de-DE" dirty="0"/>
            </a:br>
            <a:r>
              <a:rPr lang="de-DE" dirty="0"/>
              <a:t>Grundlage: Medienkompetenzrahmen NRW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</a:t>
            </a:r>
            <a:br>
              <a:rPr lang="de-DE" dirty="0"/>
            </a:br>
            <a:r>
              <a:rPr lang="de-DE" dirty="0"/>
              <a:t>Grundlage: Rahmenvorgabe Verbraucherbildung in Schule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Ziele der Vorgaben arbeitsteilig im Zusammenspiel aller Fächer und im Verlauf des gesamten Bildungsgangs</a:t>
            </a:r>
          </a:p>
          <a:p>
            <a:pPr>
              <a:spcBef>
                <a:spcPts val="1200"/>
              </a:spcBef>
            </a:pPr>
            <a:r>
              <a:rPr lang="de-DE" dirty="0"/>
              <a:t>Synopsen dazu werden den Schulen über den Lehrplannavigator zur Verfügung gestellt.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0AEBBC-D1E7-344B-878A-9C4767E7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203866-80FD-2A40-A83A-AFCDEC56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16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des MKR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80880" y="6356351"/>
            <a:ext cx="3682752" cy="360040"/>
          </a:xfrm>
        </p:spPr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472608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540098-C677-E645-9563-14F4E9F7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1676" y="6346302"/>
            <a:ext cx="2952328" cy="365125"/>
          </a:xfrm>
        </p:spPr>
        <p:txBody>
          <a:bodyPr/>
          <a:lstStyle/>
          <a:p>
            <a:r>
              <a:rPr lang="de-DE"/>
              <a:t>((Bitte BR spezifische Kontaktinformationen  einfügen!))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9A05ED-B2EF-7849-8B3F-CEEC04BF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Informatische</a:t>
            </a:r>
          </a:p>
          <a:p>
            <a:r>
              <a:rPr lang="de-DE" dirty="0"/>
              <a:t>Grundbildung 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sp>
        <p:nvSpPr>
          <p:cNvPr id="39" name="Rechteck 38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398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des Medienkompetenzrahmens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Kernlehrpläne leisten einen wichtigen Beitrag, die </a:t>
            </a:r>
            <a:r>
              <a:rPr lang="de-DE" dirty="0" smtClean="0"/>
              <a:t>Ziele </a:t>
            </a:r>
            <a:r>
              <a:rPr lang="de-DE" dirty="0"/>
              <a:t>des MKR fachlich zu konkretisieren.</a:t>
            </a:r>
          </a:p>
          <a:p>
            <a:r>
              <a:rPr lang="de-DE" dirty="0"/>
              <a:t>Bezüge zur Informatik werden fachangemessen </a:t>
            </a:r>
            <a:r>
              <a:rPr lang="de-DE" dirty="0" smtClean="0"/>
              <a:t>aufgezeigt.</a:t>
            </a:r>
            <a:endParaRPr lang="de-DE" dirty="0"/>
          </a:p>
          <a:p>
            <a:r>
              <a:rPr lang="de-DE" dirty="0"/>
              <a:t>Der MKR ist und </a:t>
            </a:r>
            <a:r>
              <a:rPr lang="de-DE"/>
              <a:t>bleibt </a:t>
            </a:r>
            <a:r>
              <a:rPr lang="de-DE" smtClean="0"/>
              <a:t>verbindlich </a:t>
            </a:r>
            <a:r>
              <a:rPr lang="de-DE" dirty="0"/>
              <a:t>für </a:t>
            </a:r>
            <a:r>
              <a:rPr lang="de-DE"/>
              <a:t>die </a:t>
            </a:r>
            <a:r>
              <a:rPr lang="de-DE" smtClean="0"/>
              <a:t>Weiter-entwicklung </a:t>
            </a:r>
            <a:r>
              <a:rPr lang="de-DE" dirty="0"/>
              <a:t>des schulischen Medienkonzepts.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752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0AACC-DB7C-CB49-A3A5-7DEFCD9E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RV Verbraucherbildung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4F4ADD-174B-B64E-A227-DBE92DE3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00" y="3671612"/>
            <a:ext cx="8229600" cy="2349676"/>
          </a:xfrm>
        </p:spPr>
        <p:txBody>
          <a:bodyPr>
            <a:normAutofit fontScale="85000" lnSpcReduction="10000"/>
          </a:bodyPr>
          <a:lstStyle/>
          <a:p>
            <a:pPr marL="57150" indent="0">
              <a:buNone/>
            </a:pPr>
            <a:r>
              <a:rPr lang="de-DE" dirty="0"/>
              <a:t>Zieldimensionen (Z): Auseinandersetzung mit</a:t>
            </a:r>
          </a:p>
          <a:p>
            <a:pPr lvl="1"/>
            <a:r>
              <a:rPr lang="de-DE" dirty="0"/>
              <a:t>individuellen Bedürfnissen und Bedarfen (Z1)</a:t>
            </a:r>
          </a:p>
          <a:p>
            <a:pPr lvl="1"/>
            <a:r>
              <a:rPr lang="de-DE" dirty="0"/>
              <a:t>gesellschaftlichen Einflüssen auf Konsumentscheidungen (Z2)</a:t>
            </a:r>
          </a:p>
          <a:p>
            <a:pPr lvl="1"/>
            <a:r>
              <a:rPr lang="de-DE" dirty="0"/>
              <a:t>individuellen und gesellschaftlichen Folgen des Konsums (Z3)</a:t>
            </a:r>
          </a:p>
          <a:p>
            <a:pPr lvl="1"/>
            <a:r>
              <a:rPr lang="de-DE" dirty="0"/>
              <a:t>politisch-rechtlichen und sozioökonomischen Rahmenbedingungen (Z4)</a:t>
            </a:r>
          </a:p>
          <a:p>
            <a:pPr lvl="1"/>
            <a:r>
              <a:rPr lang="de-DE" dirty="0"/>
              <a:t>Kriterien für Konsumentscheidungen (Z5)</a:t>
            </a:r>
          </a:p>
          <a:p>
            <a:pPr lvl="1"/>
            <a:r>
              <a:rPr lang="de-DE" dirty="0"/>
              <a:t>individuellen, kollektiven und politischen Gestaltungsoptionen des Konsums (Z6)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54464C-DBE5-D140-8C4F-AED53898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4157C2-4A5D-DA48-9F2F-2AC67F0E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F699CD-062A-4040-8174-44277F1A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F0ACA08-3046-BF4C-B006-0238D1FF3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836348"/>
              </p:ext>
            </p:extLst>
          </p:nvPr>
        </p:nvGraphicFramePr>
        <p:xfrm>
          <a:off x="435660" y="1715212"/>
          <a:ext cx="8251140" cy="1692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785">
                  <a:extLst>
                    <a:ext uri="{9D8B030D-6E8A-4147-A177-3AD203B41FA5}">
                      <a16:colId xmlns:a16="http://schemas.microsoft.com/office/drawing/2014/main" val="673817853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val="3077496260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val="2782819226"/>
                    </a:ext>
                  </a:extLst>
                </a:gridCol>
                <a:gridCol w="2062785">
                  <a:extLst>
                    <a:ext uri="{9D8B030D-6E8A-4147-A177-3AD203B41FA5}">
                      <a16:colId xmlns:a16="http://schemas.microsoft.com/office/drawing/2014/main" val="2199123639"/>
                    </a:ext>
                  </a:extLst>
                </a:gridCol>
              </a:tblGrid>
              <a:tr h="777684">
                <a:tc gridSpan="4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Übergreifender Bereich:</a:t>
                      </a:r>
                    </a:p>
                    <a:p>
                      <a:pPr algn="ct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Allgemeiner Konsum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416092"/>
                  </a:ext>
                </a:extLst>
              </a:tr>
              <a:tr h="820890">
                <a:tc>
                  <a:txBody>
                    <a:bodyPr/>
                    <a:lstStyle/>
                    <a:p>
                      <a:r>
                        <a:rPr lang="de-DE" dirty="0"/>
                        <a:t>Bereich A: Finanzen Marktgeschehen, Verbraucherrecht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B: Ernährung und Gesundheit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C: Medien und Information in der digitalen Welt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D: Leben, Wohnen Mobilität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19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193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Wahlpflichtfach Technik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686581-C1AF-2449-9E46-D67F0A0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544C1F-E84B-4145-862D-B06B2D00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B853F5F-5949-794C-9799-C2F6F6D2C13D}"/>
              </a:ext>
            </a:extLst>
          </p:cNvPr>
          <p:cNvSpPr txBox="1">
            <a:spLocks/>
          </p:cNvSpPr>
          <p:nvPr/>
        </p:nvSpPr>
        <p:spPr>
          <a:xfrm>
            <a:off x="467544" y="1988840"/>
            <a:ext cx="8229600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/>
              <a:t>SchulG §29</a:t>
            </a:r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/>
              <a:t>Das </a:t>
            </a:r>
            <a:r>
              <a:rPr lang="de-DE" altLang="de-DE" sz="1800" b="1"/>
              <a:t>Ministerium</a:t>
            </a:r>
            <a:r>
              <a:rPr lang="de-DE" altLang="de-DE" sz="1800"/>
              <a:t> erlässt in der Regel </a:t>
            </a:r>
            <a:r>
              <a:rPr lang="de-DE" altLang="de-DE" sz="1800" b="1"/>
              <a:t>schulformspezifische Vorgaben </a:t>
            </a:r>
            <a:r>
              <a:rPr lang="de-DE" altLang="de-DE" sz="1800"/>
              <a:t>für den Unterricht (Richtlinien, Rahmenvorgaben, </a:t>
            </a:r>
            <a:r>
              <a:rPr lang="de-DE" altLang="de-DE" sz="1800" b="1"/>
              <a:t>Lehrpläne</a:t>
            </a:r>
            <a:r>
              <a:rPr lang="de-DE" altLang="de-DE" sz="180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/>
              <a:t>Die </a:t>
            </a:r>
            <a:r>
              <a:rPr lang="de-DE" altLang="de-DE" sz="1800" b="1"/>
              <a:t>Schulen</a:t>
            </a:r>
            <a:r>
              <a:rPr lang="de-DE" altLang="de-DE" sz="1800"/>
              <a:t> bestimmen auf der Grundlage der Unterrichtsvorgaben nach Absatz 1 in Verbindung mit ihrem Schulprogramm </a:t>
            </a:r>
            <a:r>
              <a:rPr lang="de-DE" altLang="de-DE" sz="1800" b="1"/>
              <a:t>schuleigene Unterrichtsvorgaben</a:t>
            </a:r>
            <a:r>
              <a:rPr lang="de-DE" altLang="de-DE" sz="180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/>
              <a:t>Unterrichtsvorgaben nach den Absätzen 1 und 2 sind so zu fassen, dass für die Lehrerinnen und Lehrer ein </a:t>
            </a:r>
            <a:r>
              <a:rPr lang="de-DE" altLang="de-DE" sz="1800" b="1"/>
              <a:t>pädagogischer Gestaltungsspielraum </a:t>
            </a:r>
            <a:r>
              <a:rPr lang="de-DE" altLang="de-DE" sz="1800"/>
              <a:t>bleibt.</a:t>
            </a:r>
          </a:p>
          <a:p>
            <a:pPr marL="542925"/>
            <a:endParaRPr lang="de-DE" dirty="0"/>
          </a:p>
        </p:txBody>
      </p:sp>
      <p:pic>
        <p:nvPicPr>
          <p:cNvPr id="7" name="Picture 50" descr="paragraph_2">
            <a:extLst>
              <a:ext uri="{FF2B5EF4-FFF2-40B4-BE49-F238E27FC236}">
                <a16:creationId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4" y="17728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921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544C1F-E84B-4145-862D-B06B2D00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6F28B1B-32C5-6648-AE4A-7B465D11DF2C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 err="1"/>
              <a:t>SchulG</a:t>
            </a:r>
            <a:r>
              <a:rPr lang="de-DE" altLang="de-DE" sz="1600" b="1" dirty="0"/>
              <a:t> §70</a:t>
            </a:r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Fachkonferenz, </a:t>
            </a:r>
            <a:r>
              <a:rPr lang="de-DE" altLang="de-DE" sz="1600" b="1" dirty="0" err="1"/>
              <a:t>Bildungsgangskonferenz</a:t>
            </a:r>
            <a:endParaRPr lang="de-DE" altLang="de-DE" sz="1600" b="1" dirty="0"/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dirty="0"/>
              <a:t>…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berät über alle das Fach oder die Fachrichtung betreffenden Angelegenheiten einschließlich der Zusammenarbeit mit anderen Fächern. Sie trägt Verantwortung für die schulinterne Qualitätssicherung und –</a:t>
            </a:r>
            <a:r>
              <a:rPr lang="de-DE" altLang="de-DE" sz="1600" dirty="0" err="1"/>
              <a:t>entwicklung</a:t>
            </a:r>
            <a:r>
              <a:rPr lang="de-DE" altLang="de-DE" sz="1600" dirty="0"/>
              <a:t> der fachlichen Arbeit und berät über Ziele, Arbeitspläne, Evaluationsmaßnahmen und –</a:t>
            </a:r>
            <a:r>
              <a:rPr lang="de-DE" altLang="de-DE" sz="1600" dirty="0" err="1"/>
              <a:t>ergebnisse</a:t>
            </a:r>
            <a:r>
              <a:rPr lang="de-DE" altLang="de-DE" sz="1600" dirty="0"/>
              <a:t> und Rechenschaftslegung.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entscheidet in ihrem Fach insbesondere über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fachdidaktischen und fachmethodischen Arbeit,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Leistungsbewertung,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Vorschläge an die Lehrerkonferenz zur Einführung von Lernmitteln.</a:t>
            </a:r>
          </a:p>
        </p:txBody>
      </p:sp>
      <p:pic>
        <p:nvPicPr>
          <p:cNvPr id="9" name="Picture 50" descr="paragraph_2">
            <a:extLst>
              <a:ext uri="{FF2B5EF4-FFF2-40B4-BE49-F238E27FC236}">
                <a16:creationId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4" y="19252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616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6897"/>
            <a:ext cx="8158606" cy="504403"/>
          </a:xfrm>
        </p:spPr>
        <p:txBody>
          <a:bodyPr/>
          <a:lstStyle/>
          <a:p>
            <a:r>
              <a:rPr lang="de-DE" sz="3200" dirty="0" err="1"/>
              <a:t>Curriculumentwicklung</a:t>
            </a:r>
            <a:endParaRPr lang="de-DE" sz="16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3" name="Picture 14" descr="NRW_MSW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/>
              <a:t>Welches Niveau?</a:t>
            </a:r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5" name="Pfeil nach rechts 4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rechts 21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B77BCA-0C6D-5942-A636-BEE0EBD33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9512D46-B2AC-704D-9BB4-B5ADDEADAE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12" y="3598863"/>
            <a:ext cx="1741487" cy="116599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9100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330E7-2FED-9240-B43B-791B2DA8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Funktionen von 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220460-9AF9-EB40-9934-3D9213581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9248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schulbezogene Konkretisierung der Kernlehrpläne in passenden Unterrichtsvorhaben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Leistungsbewertung</a:t>
            </a:r>
          </a:p>
          <a:p>
            <a:pPr>
              <a:spcBef>
                <a:spcPts val="1200"/>
              </a:spcBef>
            </a:pPr>
            <a:r>
              <a:rPr lang="de-DE" dirty="0"/>
              <a:t>Ausgestaltung von Freiräumen</a:t>
            </a:r>
          </a:p>
          <a:p>
            <a:pPr>
              <a:spcBef>
                <a:spcPts val="1200"/>
              </a:spcBef>
            </a:pP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C05C93-8322-9C46-A48D-7D1EEE31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D2DF8F-D06A-3246-817B-261BE2D08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F23F56-EDA9-9146-A5C0-F96A1B00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438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Gliederung </a:t>
            </a:r>
            <a:r>
              <a:rPr lang="de-DE" dirty="0"/>
              <a:t>für einen schulinternen Lehrplan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08F627-E150-FB48-9732-9A8780D5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2	Entscheidungen zum Unterricht</a:t>
            </a:r>
          </a:p>
          <a:p>
            <a:pPr marL="541338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2.1 	Unterrichtsvorhaben	</a:t>
            </a:r>
          </a:p>
          <a:p>
            <a:pPr marL="541338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2.2	Grundsätze der fachdidaktischen und fachmethodischen Arbeit</a:t>
            </a:r>
          </a:p>
          <a:p>
            <a:pPr marL="541338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2.3	Grundsätze der Leistungsbewertung und Leistungsrückmeldung</a:t>
            </a:r>
          </a:p>
          <a:p>
            <a:pPr marL="541338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4	Qualitätssicherung und Evaluation</a:t>
            </a:r>
          </a:p>
          <a:p>
            <a:pPr defTabSz="53657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33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Der Kernlehrplan Wahlpflichtfach Technik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686581-C1AF-2449-9E46-D67F0A0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957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850" y="1065022"/>
            <a:ext cx="8158606" cy="504403"/>
          </a:xfrm>
        </p:spPr>
        <p:txBody>
          <a:bodyPr/>
          <a:lstStyle/>
          <a:p>
            <a:r>
              <a:rPr lang="de-DE" dirty="0"/>
              <a:t>Materialien im Lehrplannavigator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B77BCA-0C6D-5942-A636-BEE0EBD33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b="9797"/>
          <a:stretch/>
        </p:blipFill>
        <p:spPr>
          <a:xfrm>
            <a:off x="1450378" y="1615194"/>
            <a:ext cx="629355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44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Der Kernlehrplan Wahlpflichtfach Technik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686581-C1AF-2449-9E46-D67F0A0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57200" y="1123950"/>
            <a:ext cx="8226425" cy="357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Aufgaben und Ziele des Faches Technik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179388" y="6356350"/>
            <a:ext cx="30210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Implementationsveranstaltung zur Einführung der Kernlehrpläne Gymnasium SI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3419475" y="6203950"/>
            <a:ext cx="2662238" cy="650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((Bitte BR spezifische Kontaktinformationen  einfügen!))</a:t>
            </a:r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7" name="CustomShape 4"/>
          <p:cNvSpPr/>
          <p:nvPr/>
        </p:nvSpPr>
        <p:spPr>
          <a:xfrm>
            <a:off x="8101013" y="6356350"/>
            <a:ext cx="5826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7CF16A-D730-4185-BEF8-433DB5DC7543}" type="slidenum"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9121A9E-8F33-0248-9CAE-DA581150E824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628800"/>
            <a:ext cx="8064500" cy="4392488"/>
          </a:xfrm>
          <a:prstGeom prst="rect">
            <a:avLst/>
          </a:prstGeom>
        </p:spPr>
        <p:txBody>
          <a:bodyPr tIns="144000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9pPr>
          </a:lstStyle>
          <a:p>
            <a:pPr marL="285750" indent="-285750">
              <a:lnSpc>
                <a:spcPts val="336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2800" dirty="0"/>
              <a:t>Technik zielt auf die Gestaltung der Lebensbedingungen des Menschen.</a:t>
            </a:r>
          </a:p>
          <a:p>
            <a:pPr marL="285750" indent="-285750">
              <a:lnSpc>
                <a:spcPts val="336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2800" dirty="0"/>
              <a:t>Technik steht in Wechselwirkung mit natürlichen, gesellschaftlichen und  wirtschaftlichen Gegebenheiten.</a:t>
            </a:r>
          </a:p>
          <a:p>
            <a:pPr marL="285750" indent="-285750">
              <a:lnSpc>
                <a:spcPts val="336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2800" dirty="0"/>
              <a:t>Technik wird in Form von technischen Produkten und Verfahren realisiert. </a:t>
            </a:r>
          </a:p>
        </p:txBody>
      </p:sp>
    </p:spTree>
    <p:extLst>
      <p:ext uri="{BB962C8B-B14F-4D97-AF65-F5344CB8AC3E}">
        <p14:creationId xmlns:p14="http://schemas.microsoft.com/office/powerpoint/2010/main" val="32388002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57200" y="1123950"/>
            <a:ext cx="8226425" cy="357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Aufgaben und Ziele des Faches Technik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179388" y="6356350"/>
            <a:ext cx="30210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Implementationsveranstaltung zur Einführung der Kernlehrpläne Gymnasium SI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3419475" y="6203950"/>
            <a:ext cx="2662238" cy="650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((Bitte BR spezifische Kontaktinformationen  einfügen!))</a:t>
            </a:r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7" name="CustomShape 4"/>
          <p:cNvSpPr/>
          <p:nvPr/>
        </p:nvSpPr>
        <p:spPr>
          <a:xfrm>
            <a:off x="8101013" y="6356350"/>
            <a:ext cx="5826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7CF16A-D730-4185-BEF8-433DB5DC7543}" type="slidenum"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9121A9E-8F33-0248-9CAE-DA581150E824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628800"/>
            <a:ext cx="8064500" cy="4392488"/>
          </a:xfrm>
          <a:prstGeom prst="rect">
            <a:avLst/>
          </a:prstGeom>
        </p:spPr>
        <p:txBody>
          <a:bodyPr tIns="144000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DejaVu Sans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2800" dirty="0"/>
              <a:t>Technik macht Stoffe, Energien und Informationen durch Wandlung, Transport und Speicherung nutzbar.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2800" dirty="0"/>
              <a:t>Technik nutzt Methoden der Ingenieur-, der Natur- und der Gesellschaftswissenschaften.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2800" dirty="0"/>
              <a:t>Technik befindet sich in einem ständigen Prozess der Innovation.</a:t>
            </a:r>
          </a:p>
        </p:txBody>
      </p:sp>
    </p:spTree>
    <p:extLst>
      <p:ext uri="{BB962C8B-B14F-4D97-AF65-F5344CB8AC3E}">
        <p14:creationId xmlns:p14="http://schemas.microsoft.com/office/powerpoint/2010/main" val="469912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57200" y="1123950"/>
            <a:ext cx="8226425" cy="357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Aufgaben und Ziele des Faches Technik</a:t>
            </a:r>
            <a:endParaRPr lang="de-DE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79388" y="6356350"/>
            <a:ext cx="30210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Implementationsveranstaltung zur Einführung der Kernlehrpläne Gymnasium SI 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3419475" y="6203950"/>
            <a:ext cx="2662238" cy="650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((Bitte BR spezifische Kontaktinformationen  einfügen!))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6" name="Picture 2" descr="E:\NRW - Lehrplankomission\20191112 - Sitzung Bochum\Ergebnisse\2019_11_12_Grafik_Technik_nur_Lebenslauf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1932" y="1605777"/>
            <a:ext cx="3980049" cy="441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CustomShape 4"/>
          <p:cNvSpPr/>
          <p:nvPr/>
        </p:nvSpPr>
        <p:spPr>
          <a:xfrm>
            <a:off x="8101013" y="6356350"/>
            <a:ext cx="5826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EA7449-67E9-4A25-B0A7-B3007307970D}" type="slidenum"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0" name="CustomShape 5"/>
          <p:cNvSpPr/>
          <p:nvPr/>
        </p:nvSpPr>
        <p:spPr>
          <a:xfrm>
            <a:off x="457200" y="1700213"/>
            <a:ext cx="8226425" cy="4202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679A161-B957-D54E-BD5D-8E56942086C6}"/>
              </a:ext>
            </a:extLst>
          </p:cNvPr>
          <p:cNvSpPr/>
          <p:nvPr/>
        </p:nvSpPr>
        <p:spPr>
          <a:xfrm>
            <a:off x="487564" y="1843073"/>
            <a:ext cx="4228451" cy="3454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Gestaltung des Technikunterrichts im Wahlpflichtfach orientiert sich am </a:t>
            </a:r>
            <a:r>
              <a:rPr lang="de-DE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Lebenslauf eines technischen Produkts</a:t>
            </a:r>
            <a:r>
              <a:rPr lang="de-DE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welcher sämtliche technische Methoden und Verfahren strukturiert verknüpft.</a:t>
            </a:r>
            <a:endParaRPr lang="de-DE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20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E:\NRW - Lehrplankomission\20191112 - Sitzung Bochum\Ergebnisse\2019_11_12_Grafik_Technik_nur_Lebenslauf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5657" y="0"/>
            <a:ext cx="6185330" cy="685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03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6ABAB50-8875-A04B-9F27-49C46C2D2369}"/>
              </a:ext>
            </a:extLst>
          </p:cNvPr>
          <p:cNvSpPr/>
          <p:nvPr/>
        </p:nvSpPr>
        <p:spPr>
          <a:xfrm>
            <a:off x="476582" y="2545316"/>
            <a:ext cx="4104580" cy="217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Digitalisierung, Automatisierung und</a:t>
            </a:r>
            <a:br>
              <a:rPr lang="de-DE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Vernetzung</a:t>
            </a:r>
            <a:br>
              <a:rPr lang="de-DE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gewinnen</a:t>
            </a:r>
            <a:br>
              <a:rPr lang="de-DE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erhebliche Bedeutung </a:t>
            </a:r>
            <a:endParaRPr lang="de-DE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7351E567-DB16-5741-BE3F-B72C3DA54F99}"/>
              </a:ext>
            </a:extLst>
          </p:cNvPr>
          <p:cNvSpPr/>
          <p:nvPr/>
        </p:nvSpPr>
        <p:spPr>
          <a:xfrm>
            <a:off x="457200" y="1123950"/>
            <a:ext cx="8226425" cy="357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Ganzheitliche Betrachtung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4D5C51E1-FD4C-FE43-B82B-5411DD937924}"/>
              </a:ext>
            </a:extLst>
          </p:cNvPr>
          <p:cNvSpPr/>
          <p:nvPr/>
        </p:nvSpPr>
        <p:spPr>
          <a:xfrm>
            <a:off x="179388" y="6356350"/>
            <a:ext cx="30210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Implementationsveranstaltung zur Einführung der Kernlehrpläne Gymnasium SI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31114A2E-995C-584F-B16C-0C5CDB6C97E9}"/>
              </a:ext>
            </a:extLst>
          </p:cNvPr>
          <p:cNvSpPr/>
          <p:nvPr/>
        </p:nvSpPr>
        <p:spPr>
          <a:xfrm>
            <a:off x="3419475" y="6203950"/>
            <a:ext cx="2662238" cy="650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((Bitte BR spezifische Kontaktinformationen  einfügen!))</a:t>
            </a:r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5">
            <a:extLst>
              <a:ext uri="{FF2B5EF4-FFF2-40B4-BE49-F238E27FC236}">
                <a16:creationId xmlns:a16="http://schemas.microsoft.com/office/drawing/2014/main" id="{DACE67C2-2904-3A49-8F84-1F7BAA329EA8}"/>
              </a:ext>
            </a:extLst>
          </p:cNvPr>
          <p:cNvSpPr/>
          <p:nvPr/>
        </p:nvSpPr>
        <p:spPr>
          <a:xfrm>
            <a:off x="8101013" y="6356350"/>
            <a:ext cx="5826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08690DB-125B-4B4D-BE72-7DC7E5D9B55A}" type="slidenum"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C7CB445-7A09-CF41-B29C-D88A24D1B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83" y="1589641"/>
            <a:ext cx="443711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51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2679C49-B462-464B-8B5A-B333E5E39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-171400"/>
            <a:ext cx="7200800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15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57200" y="1123950"/>
            <a:ext cx="8538919" cy="357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Inhaltsfelder und inhaltliche Schwerpunkte – </a:t>
            </a:r>
            <a:r>
              <a:rPr lang="de-DE" sz="2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selbstständiges Fach</a:t>
            </a:r>
            <a:endParaRPr lang="de-DE" sz="12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179388" y="6356350"/>
            <a:ext cx="30210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Implementationsveranstaltung zur Einführung der Kernlehrpläne Gymnasium SI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3419475" y="6203950"/>
            <a:ext cx="2662238" cy="650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((Bitte BR spezifische Kontaktinformationen  einfügen!))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7" name="CustomShape 4"/>
          <p:cNvSpPr/>
          <p:nvPr/>
        </p:nvSpPr>
        <p:spPr>
          <a:xfrm>
            <a:off x="8101013" y="6356350"/>
            <a:ext cx="5826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7CF16A-D730-4185-BEF8-433DB5DC7543}" type="slidenum"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E76F643-4AE9-144A-9D9A-CC34481B9D4B}"/>
              </a:ext>
            </a:extLst>
          </p:cNvPr>
          <p:cNvGrpSpPr/>
          <p:nvPr/>
        </p:nvGrpSpPr>
        <p:grpSpPr>
          <a:xfrm>
            <a:off x="410048" y="1674525"/>
            <a:ext cx="2761951" cy="4303960"/>
            <a:chOff x="410048" y="1610841"/>
            <a:chExt cx="2761951" cy="4303960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9254D854-BEE7-D349-8037-E66EEBEAEB9F}"/>
                </a:ext>
              </a:extLst>
            </p:cNvPr>
            <p:cNvSpPr txBox="1"/>
            <p:nvPr/>
          </p:nvSpPr>
          <p:spPr>
            <a:xfrm>
              <a:off x="438622" y="1916832"/>
              <a:ext cx="2733377" cy="646331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>
                  <a:solidFill>
                    <a:schemeClr val="lt1"/>
                  </a:solidFill>
                  <a:latin typeface="+mn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de-DE" dirty="0"/>
                <a:t>Planung und Entwicklung</a:t>
              </a: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90EED459-545F-A64C-B301-39E2B476E06D}"/>
                </a:ext>
              </a:extLst>
            </p:cNvPr>
            <p:cNvSpPr/>
            <p:nvPr/>
          </p:nvSpPr>
          <p:spPr>
            <a:xfrm>
              <a:off x="410048" y="2682225"/>
              <a:ext cx="2733377" cy="1570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de-DE" i="1" u="sng" dirty="0">
                  <a:latin typeface="Arial" panose="020B0604020202020204" pitchFamily="34" charset="0"/>
                  <a:cs typeface="Times New Roman" panose="02020603050405020304" pitchFamily="18" charset="0"/>
                </a:rPr>
                <a:t>Inhaltliche</a:t>
              </a:r>
              <a:r>
                <a:rPr lang="de-DE" sz="1600" i="1" u="sng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i="1" u="sng" dirty="0">
                  <a:latin typeface="Arial" panose="020B0604020202020204" pitchFamily="34" charset="0"/>
                  <a:cs typeface="Times New Roman" panose="02020603050405020304" pitchFamily="18" charset="0"/>
                </a:rPr>
                <a:t>Schwerpunkte</a:t>
              </a:r>
            </a:p>
            <a:p>
              <a:pPr marL="228600" indent="-228600" algn="just">
                <a:lnSpc>
                  <a:spcPct val="115000"/>
                </a:lnSpc>
                <a:spcAft>
                  <a:spcPts val="600"/>
                </a:spcAft>
              </a:pPr>
              <a:r>
                <a:rPr lang="de-DE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Bedarfsanalyse </a:t>
              </a:r>
            </a:p>
            <a:p>
              <a:pPr marL="228600" indent="-228600" algn="just">
                <a:lnSpc>
                  <a:spcPct val="115000"/>
                </a:lnSpc>
                <a:spcAft>
                  <a:spcPts val="600"/>
                </a:spcAft>
              </a:pPr>
              <a:r>
                <a:rPr lang="de-DE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Lösungskonzept </a:t>
              </a:r>
            </a:p>
            <a:p>
              <a:pPr marL="228600" indent="-228600" algn="just">
                <a:lnSpc>
                  <a:spcPct val="115000"/>
                </a:lnSpc>
                <a:spcAft>
                  <a:spcPts val="600"/>
                </a:spcAft>
              </a:pPr>
              <a:r>
                <a:rPr lang="de-DE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Dokumentation </a:t>
              </a:r>
              <a:endPara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0F844476-04A3-984C-9890-D4FA64D06D2D}"/>
                </a:ext>
              </a:extLst>
            </p:cNvPr>
            <p:cNvSpPr txBox="1"/>
            <p:nvPr/>
          </p:nvSpPr>
          <p:spPr>
            <a:xfrm>
              <a:off x="438621" y="1610841"/>
              <a:ext cx="668610" cy="369332"/>
            </a:xfrm>
            <a:prstGeom prst="rect">
              <a:avLst/>
            </a:prstGeom>
            <a:solidFill>
              <a:srgbClr val="3399FF"/>
            </a:solidFill>
            <a:ln w="19050">
              <a:solidFill>
                <a:srgbClr val="3399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IF 1</a:t>
              </a: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78A52AED-8D86-CD43-A869-1FA52A2FE2AC}"/>
                </a:ext>
              </a:extLst>
            </p:cNvPr>
            <p:cNvSpPr/>
            <p:nvPr/>
          </p:nvSpPr>
          <p:spPr>
            <a:xfrm>
              <a:off x="438622" y="2563163"/>
              <a:ext cx="2733377" cy="3351638"/>
            </a:xfrm>
            <a:prstGeom prst="rect">
              <a:avLst/>
            </a:prstGeom>
            <a:noFill/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F292070-6CDD-D944-BA39-B1CC35084DDE}"/>
              </a:ext>
            </a:extLst>
          </p:cNvPr>
          <p:cNvGrpSpPr/>
          <p:nvPr/>
        </p:nvGrpSpPr>
        <p:grpSpPr>
          <a:xfrm>
            <a:off x="3322217" y="1674525"/>
            <a:ext cx="2761951" cy="4706803"/>
            <a:chOff x="410048" y="1610841"/>
            <a:chExt cx="2761951" cy="4706803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19D45CA1-6F48-CD42-83A8-BD44F45A7400}"/>
                </a:ext>
              </a:extLst>
            </p:cNvPr>
            <p:cNvSpPr txBox="1"/>
            <p:nvPr/>
          </p:nvSpPr>
          <p:spPr>
            <a:xfrm>
              <a:off x="438622" y="1916832"/>
              <a:ext cx="2733377" cy="646331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>
                  <a:solidFill>
                    <a:schemeClr val="lt1"/>
                  </a:solidFill>
                  <a:latin typeface="+mn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de-DE" dirty="0">
                  <a:solidFill>
                    <a:schemeClr val="bg1"/>
                  </a:solidFill>
                </a:rPr>
                <a:t>Konstruktion und Fertigung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5102CCE6-2692-1A40-B0A8-7A2F2B24EFC6}"/>
                </a:ext>
              </a:extLst>
            </p:cNvPr>
            <p:cNvSpPr/>
            <p:nvPr/>
          </p:nvSpPr>
          <p:spPr>
            <a:xfrm>
              <a:off x="410048" y="2682225"/>
              <a:ext cx="2733377" cy="3635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de-DE" i="1" u="sng" dirty="0">
                  <a:latin typeface="Arial" panose="020B0604020202020204" pitchFamily="34" charset="0"/>
                  <a:cs typeface="Times New Roman" panose="02020603050405020304" pitchFamily="18" charset="0"/>
                </a:rPr>
                <a:t>Inhaltliche</a:t>
              </a:r>
              <a:r>
                <a:rPr lang="de-DE" sz="1600" i="1" u="sng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i="1" u="sng" dirty="0">
                  <a:latin typeface="Arial" panose="020B0604020202020204" pitchFamily="34" charset="0"/>
                  <a:cs typeface="Times New Roman" panose="02020603050405020304" pitchFamily="18" charset="0"/>
                </a:rPr>
                <a:t>Schwerpunkte</a:t>
              </a:r>
            </a:p>
            <a:p>
              <a:pPr indent="-228600">
                <a:lnSpc>
                  <a:spcPct val="115000"/>
                </a:lnSpc>
                <a:spcAft>
                  <a:spcPts val="600"/>
                </a:spcAft>
              </a:pPr>
              <a:r>
                <a:rPr lang="de-DE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Werkstoffe, Werkzeuge und Fertigungsverfahren</a:t>
              </a:r>
            </a:p>
            <a:p>
              <a:pPr indent="-228600">
                <a:lnSpc>
                  <a:spcPct val="115000"/>
                </a:lnSpc>
                <a:spcAft>
                  <a:spcPts val="600"/>
                </a:spcAft>
              </a:pPr>
              <a:r>
                <a:rPr lang="de-DE" dirty="0">
                  <a:latin typeface="Arial" panose="020B0604020202020204" pitchFamily="34" charset="0"/>
                  <a:cs typeface="Times New Roman" panose="02020603050405020304" pitchFamily="18" charset="0"/>
                </a:rPr>
                <a:t>Technische Kommunikationsmittel</a:t>
              </a:r>
            </a:p>
            <a:p>
              <a:pPr indent="-228600">
                <a:lnSpc>
                  <a:spcPct val="115000"/>
                </a:lnSpc>
                <a:spcAft>
                  <a:spcPts val="600"/>
                </a:spcAft>
              </a:pPr>
              <a:r>
                <a:rPr lang="de-DE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Arbeitsplanung und -organisation</a:t>
              </a:r>
            </a:p>
            <a:p>
              <a:pPr indent="-228600">
                <a:lnSpc>
                  <a:spcPct val="115000"/>
                </a:lnSpc>
                <a:spcAft>
                  <a:spcPts val="600"/>
                </a:spcAft>
              </a:pPr>
              <a:r>
                <a:rPr lang="de-DE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Arbeitssicherheit und Gesundheitsschutz</a:t>
              </a:r>
            </a:p>
            <a:p>
              <a:pPr marL="228600" indent="-228600" algn="just">
                <a:lnSpc>
                  <a:spcPct val="115000"/>
                </a:lnSpc>
                <a:spcAft>
                  <a:spcPts val="600"/>
                </a:spcAft>
              </a:pPr>
              <a:endPara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525EBDF-DAE4-EE4C-9B8A-02E72F96686C}"/>
                </a:ext>
              </a:extLst>
            </p:cNvPr>
            <p:cNvSpPr txBox="1"/>
            <p:nvPr/>
          </p:nvSpPr>
          <p:spPr>
            <a:xfrm>
              <a:off x="438621" y="1610841"/>
              <a:ext cx="668610" cy="369332"/>
            </a:xfrm>
            <a:prstGeom prst="rect">
              <a:avLst/>
            </a:prstGeom>
            <a:solidFill>
              <a:srgbClr val="3399FF"/>
            </a:solidFill>
            <a:ln w="19050">
              <a:solidFill>
                <a:srgbClr val="3399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IF 2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2F6280D6-A222-024D-9863-BF8DB34F6DD8}"/>
                </a:ext>
              </a:extLst>
            </p:cNvPr>
            <p:cNvSpPr/>
            <p:nvPr/>
          </p:nvSpPr>
          <p:spPr>
            <a:xfrm>
              <a:off x="438622" y="2563163"/>
              <a:ext cx="2733377" cy="3351638"/>
            </a:xfrm>
            <a:prstGeom prst="rect">
              <a:avLst/>
            </a:prstGeom>
            <a:noFill/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73D2F72-07FB-3146-96B0-6EB5277B7910}"/>
              </a:ext>
            </a:extLst>
          </p:cNvPr>
          <p:cNvGrpSpPr/>
          <p:nvPr/>
        </p:nvGrpSpPr>
        <p:grpSpPr>
          <a:xfrm>
            <a:off x="6198672" y="1674525"/>
            <a:ext cx="2909832" cy="4303960"/>
            <a:chOff x="374552" y="1610841"/>
            <a:chExt cx="2909832" cy="4303960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538DA0ED-EB22-9B41-804D-68796167887B}"/>
                </a:ext>
              </a:extLst>
            </p:cNvPr>
            <p:cNvSpPr txBox="1"/>
            <p:nvPr/>
          </p:nvSpPr>
          <p:spPr>
            <a:xfrm>
              <a:off x="438622" y="1916832"/>
              <a:ext cx="2733377" cy="646331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>
                  <a:solidFill>
                    <a:schemeClr val="lt1"/>
                  </a:solidFill>
                  <a:latin typeface="+mn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de-DE" dirty="0">
                  <a:solidFill>
                    <a:schemeClr val="bg1"/>
                  </a:solidFill>
                </a:rPr>
                <a:t>Distribution, Betrieb und Entsorgung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132DA119-965E-8444-92F2-A4935C7BF763}"/>
                </a:ext>
              </a:extLst>
            </p:cNvPr>
            <p:cNvSpPr/>
            <p:nvPr/>
          </p:nvSpPr>
          <p:spPr>
            <a:xfrm>
              <a:off x="374552" y="2682225"/>
              <a:ext cx="2909832" cy="1965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de-DE" i="1" u="sng" dirty="0">
                  <a:latin typeface="Arial" panose="020B0604020202020204" pitchFamily="34" charset="0"/>
                  <a:cs typeface="Times New Roman" panose="02020603050405020304" pitchFamily="18" charset="0"/>
                </a:rPr>
                <a:t>Inhaltliche</a:t>
              </a:r>
              <a:r>
                <a:rPr lang="de-DE" sz="1600" i="1" u="sng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i="1" u="sng" dirty="0">
                  <a:latin typeface="Arial" panose="020B0604020202020204" pitchFamily="34" charset="0"/>
                  <a:cs typeface="Times New Roman" panose="02020603050405020304" pitchFamily="18" charset="0"/>
                </a:rPr>
                <a:t>Schwerpunkte</a:t>
              </a:r>
            </a:p>
            <a:p>
              <a:pPr marL="228600" indent="-228600">
                <a:lnSpc>
                  <a:spcPct val="115000"/>
                </a:lnSpc>
                <a:spcAft>
                  <a:spcPts val="600"/>
                </a:spcAft>
              </a:pPr>
              <a:r>
                <a:rPr lang="de-DE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Vertrieb und Beschaffung</a:t>
              </a:r>
            </a:p>
            <a:p>
              <a:pPr marL="228600" indent="-228600">
                <a:lnSpc>
                  <a:spcPct val="115000"/>
                </a:lnSpc>
                <a:spcAft>
                  <a:spcPts val="600"/>
                </a:spcAft>
              </a:pPr>
              <a:r>
                <a:rPr lang="de-DE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Einsatz und Betrieb </a:t>
              </a:r>
            </a:p>
            <a:p>
              <a:pPr marL="228600" indent="-228600">
                <a:lnSpc>
                  <a:spcPct val="115000"/>
                </a:lnSpc>
                <a:spcAft>
                  <a:spcPts val="600"/>
                </a:spcAft>
              </a:pPr>
              <a:r>
                <a:rPr lang="de-DE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Optimierung</a:t>
              </a:r>
            </a:p>
            <a:p>
              <a:pPr marL="228600" indent="-228600">
                <a:lnSpc>
                  <a:spcPct val="115000"/>
                </a:lnSpc>
                <a:spcAft>
                  <a:spcPts val="600"/>
                </a:spcAft>
              </a:pPr>
              <a:r>
                <a:rPr lang="de-DE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Recycling und Entsorgung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711F0486-24BB-2D44-8CAD-8E50847D91C6}"/>
                </a:ext>
              </a:extLst>
            </p:cNvPr>
            <p:cNvSpPr txBox="1"/>
            <p:nvPr/>
          </p:nvSpPr>
          <p:spPr>
            <a:xfrm>
              <a:off x="438621" y="1610841"/>
              <a:ext cx="668610" cy="369332"/>
            </a:xfrm>
            <a:prstGeom prst="rect">
              <a:avLst/>
            </a:prstGeom>
            <a:solidFill>
              <a:srgbClr val="3399FF"/>
            </a:solidFill>
            <a:ln w="19050">
              <a:solidFill>
                <a:srgbClr val="3399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IF 3</a:t>
              </a: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9EA6CF01-3844-5040-A565-0A49A3F4C7E5}"/>
                </a:ext>
              </a:extLst>
            </p:cNvPr>
            <p:cNvSpPr/>
            <p:nvPr/>
          </p:nvSpPr>
          <p:spPr>
            <a:xfrm>
              <a:off x="438622" y="2563163"/>
              <a:ext cx="2733377" cy="3351638"/>
            </a:xfrm>
            <a:prstGeom prst="rect">
              <a:avLst/>
            </a:prstGeom>
            <a:noFill/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176103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2"/>
          <p:cNvSpPr/>
          <p:nvPr/>
        </p:nvSpPr>
        <p:spPr>
          <a:xfrm>
            <a:off x="179388" y="6356350"/>
            <a:ext cx="30210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Implementationsveranstaltung zur Einführung der Kernlehrpläne Gymnasium SI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3419475" y="6203950"/>
            <a:ext cx="2662238" cy="650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((Bitte BR spezifische Kontaktinformationen  einfügen!))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67" name="CustomShape 4"/>
          <p:cNvSpPr/>
          <p:nvPr/>
        </p:nvSpPr>
        <p:spPr>
          <a:xfrm>
            <a:off x="8101013" y="6356350"/>
            <a:ext cx="5826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7CF16A-D730-4185-BEF8-433DB5DC7543}" type="slidenum"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E76F643-4AE9-144A-9D9A-CC34481B9D4B}"/>
              </a:ext>
            </a:extLst>
          </p:cNvPr>
          <p:cNvGrpSpPr/>
          <p:nvPr/>
        </p:nvGrpSpPr>
        <p:grpSpPr>
          <a:xfrm>
            <a:off x="410048" y="1674525"/>
            <a:ext cx="2761951" cy="4303960"/>
            <a:chOff x="410048" y="1610841"/>
            <a:chExt cx="2761951" cy="4303960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9254D854-BEE7-D349-8037-E66EEBEAEB9F}"/>
                </a:ext>
              </a:extLst>
            </p:cNvPr>
            <p:cNvSpPr txBox="1"/>
            <p:nvPr/>
          </p:nvSpPr>
          <p:spPr>
            <a:xfrm>
              <a:off x="438622" y="1916832"/>
              <a:ext cx="2733377" cy="646331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>
                  <a:solidFill>
                    <a:schemeClr val="lt1"/>
                  </a:solidFill>
                  <a:latin typeface="+mn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de-DE" dirty="0"/>
                <a:t>Planung und Entwicklung</a:t>
              </a: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90EED459-545F-A64C-B301-39E2B476E06D}"/>
                </a:ext>
              </a:extLst>
            </p:cNvPr>
            <p:cNvSpPr/>
            <p:nvPr/>
          </p:nvSpPr>
          <p:spPr>
            <a:xfrm>
              <a:off x="410048" y="2682225"/>
              <a:ext cx="2733377" cy="1570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de-DE" i="1" u="sng" dirty="0">
                  <a:latin typeface="Arial" panose="020B0604020202020204" pitchFamily="34" charset="0"/>
                  <a:cs typeface="Times New Roman" panose="02020603050405020304" pitchFamily="18" charset="0"/>
                </a:rPr>
                <a:t>Inhaltliche</a:t>
              </a:r>
              <a:r>
                <a:rPr lang="de-DE" sz="1600" i="1" u="sng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i="1" u="sng" dirty="0">
                  <a:latin typeface="Arial" panose="020B0604020202020204" pitchFamily="34" charset="0"/>
                  <a:cs typeface="Times New Roman" panose="02020603050405020304" pitchFamily="18" charset="0"/>
                </a:rPr>
                <a:t>Schwerpunkte</a:t>
              </a:r>
            </a:p>
            <a:p>
              <a:pPr marL="228600" indent="-228600" algn="just">
                <a:lnSpc>
                  <a:spcPct val="115000"/>
                </a:lnSpc>
                <a:spcAft>
                  <a:spcPts val="600"/>
                </a:spcAft>
              </a:pPr>
              <a:r>
                <a:rPr lang="de-DE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Bedarfsanalyse </a:t>
              </a:r>
            </a:p>
            <a:p>
              <a:pPr marL="228600" indent="-228600" algn="just">
                <a:lnSpc>
                  <a:spcPct val="115000"/>
                </a:lnSpc>
                <a:spcAft>
                  <a:spcPts val="600"/>
                </a:spcAft>
              </a:pPr>
              <a:r>
                <a:rPr lang="de-DE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Lösungskonzept </a:t>
              </a:r>
            </a:p>
            <a:p>
              <a:pPr marL="228600" indent="-228600" algn="just">
                <a:lnSpc>
                  <a:spcPct val="115000"/>
                </a:lnSpc>
                <a:spcAft>
                  <a:spcPts val="600"/>
                </a:spcAft>
              </a:pPr>
              <a:r>
                <a:rPr lang="de-DE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Dokumentation </a:t>
              </a:r>
              <a:endPara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0F844476-04A3-984C-9890-D4FA64D06D2D}"/>
                </a:ext>
              </a:extLst>
            </p:cNvPr>
            <p:cNvSpPr txBox="1"/>
            <p:nvPr/>
          </p:nvSpPr>
          <p:spPr>
            <a:xfrm>
              <a:off x="438621" y="1610841"/>
              <a:ext cx="668610" cy="369332"/>
            </a:xfrm>
            <a:prstGeom prst="rect">
              <a:avLst/>
            </a:prstGeom>
            <a:solidFill>
              <a:srgbClr val="3399FF"/>
            </a:solidFill>
            <a:ln w="19050">
              <a:solidFill>
                <a:srgbClr val="3399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IF 1</a:t>
              </a: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78A52AED-8D86-CD43-A869-1FA52A2FE2AC}"/>
                </a:ext>
              </a:extLst>
            </p:cNvPr>
            <p:cNvSpPr/>
            <p:nvPr/>
          </p:nvSpPr>
          <p:spPr>
            <a:xfrm>
              <a:off x="438622" y="2563163"/>
              <a:ext cx="2733377" cy="3351638"/>
            </a:xfrm>
            <a:prstGeom prst="rect">
              <a:avLst/>
            </a:prstGeom>
            <a:noFill/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F292070-6CDD-D944-BA39-B1CC35084DDE}"/>
              </a:ext>
            </a:extLst>
          </p:cNvPr>
          <p:cNvGrpSpPr/>
          <p:nvPr/>
        </p:nvGrpSpPr>
        <p:grpSpPr>
          <a:xfrm>
            <a:off x="3322217" y="1674525"/>
            <a:ext cx="2761951" cy="4706803"/>
            <a:chOff x="410048" y="1610841"/>
            <a:chExt cx="2761951" cy="4706803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5102CCE6-2692-1A40-B0A8-7A2F2B24EFC6}"/>
                </a:ext>
              </a:extLst>
            </p:cNvPr>
            <p:cNvSpPr/>
            <p:nvPr/>
          </p:nvSpPr>
          <p:spPr>
            <a:xfrm>
              <a:off x="410048" y="2682225"/>
              <a:ext cx="2733377" cy="3635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de-DE" i="1" u="sng" dirty="0">
                  <a:latin typeface="Arial" panose="020B0604020202020204" pitchFamily="34" charset="0"/>
                  <a:cs typeface="Times New Roman" panose="02020603050405020304" pitchFamily="18" charset="0"/>
                </a:rPr>
                <a:t>Inhaltliche</a:t>
              </a:r>
              <a:r>
                <a:rPr lang="de-DE" sz="1600" i="1" u="sng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i="1" u="sng" dirty="0">
                  <a:latin typeface="Arial" panose="020B0604020202020204" pitchFamily="34" charset="0"/>
                  <a:cs typeface="Times New Roman" panose="02020603050405020304" pitchFamily="18" charset="0"/>
                </a:rPr>
                <a:t>Schwerpunkte</a:t>
              </a:r>
            </a:p>
            <a:p>
              <a:pPr indent="-228600">
                <a:lnSpc>
                  <a:spcPct val="115000"/>
                </a:lnSpc>
                <a:spcAft>
                  <a:spcPts val="600"/>
                </a:spcAft>
              </a:pPr>
              <a:r>
                <a:rPr lang="de-DE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Werkstoffe, Werkzeuge und Fertigungsverfahren</a:t>
              </a:r>
            </a:p>
            <a:p>
              <a:pPr indent="-228600">
                <a:lnSpc>
                  <a:spcPct val="115000"/>
                </a:lnSpc>
                <a:spcAft>
                  <a:spcPts val="600"/>
                </a:spcAft>
              </a:pPr>
              <a:r>
                <a:rPr lang="de-DE" dirty="0">
                  <a:latin typeface="Arial" panose="020B0604020202020204" pitchFamily="34" charset="0"/>
                  <a:cs typeface="Times New Roman" panose="02020603050405020304" pitchFamily="18" charset="0"/>
                </a:rPr>
                <a:t>Technische Kommunikationsmittel</a:t>
              </a:r>
            </a:p>
            <a:p>
              <a:pPr indent="-228600">
                <a:lnSpc>
                  <a:spcPct val="115000"/>
                </a:lnSpc>
                <a:spcAft>
                  <a:spcPts val="600"/>
                </a:spcAft>
              </a:pPr>
              <a:r>
                <a:rPr lang="de-DE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Arbeitsplanung und -organisation</a:t>
              </a:r>
            </a:p>
            <a:p>
              <a:pPr indent="-228600">
                <a:lnSpc>
                  <a:spcPct val="115000"/>
                </a:lnSpc>
                <a:spcAft>
                  <a:spcPts val="600"/>
                </a:spcAft>
              </a:pPr>
              <a:r>
                <a:rPr lang="de-DE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Arbeitssicherheit und Gesundheitsschutz</a:t>
              </a:r>
            </a:p>
            <a:p>
              <a:pPr marL="228600" indent="-228600" algn="just">
                <a:lnSpc>
                  <a:spcPct val="115000"/>
                </a:lnSpc>
                <a:spcAft>
                  <a:spcPts val="600"/>
                </a:spcAft>
              </a:pPr>
              <a:endPara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525EBDF-DAE4-EE4C-9B8A-02E72F96686C}"/>
                </a:ext>
              </a:extLst>
            </p:cNvPr>
            <p:cNvSpPr txBox="1"/>
            <p:nvPr/>
          </p:nvSpPr>
          <p:spPr>
            <a:xfrm>
              <a:off x="438621" y="1610841"/>
              <a:ext cx="668610" cy="369332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IF 2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2F6280D6-A222-024D-9863-BF8DB34F6DD8}"/>
                </a:ext>
              </a:extLst>
            </p:cNvPr>
            <p:cNvSpPr/>
            <p:nvPr/>
          </p:nvSpPr>
          <p:spPr>
            <a:xfrm>
              <a:off x="438622" y="2563163"/>
              <a:ext cx="2733377" cy="3351638"/>
            </a:xfrm>
            <a:prstGeom prst="rect">
              <a:avLst/>
            </a:prstGeom>
            <a:noFill/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19D45CA1-6F48-CD42-83A8-BD44F45A7400}"/>
                </a:ext>
              </a:extLst>
            </p:cNvPr>
            <p:cNvSpPr txBox="1"/>
            <p:nvPr/>
          </p:nvSpPr>
          <p:spPr>
            <a:xfrm>
              <a:off x="438622" y="1916832"/>
              <a:ext cx="2733377" cy="646331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>
                  <a:solidFill>
                    <a:schemeClr val="lt1"/>
                  </a:solidFill>
                  <a:latin typeface="+mn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de-DE" dirty="0">
                  <a:solidFill>
                    <a:schemeClr val="bg1"/>
                  </a:solidFill>
                </a:rPr>
                <a:t>Konstruktion und Fertigung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73D2F72-07FB-3146-96B0-6EB5277B7910}"/>
              </a:ext>
            </a:extLst>
          </p:cNvPr>
          <p:cNvGrpSpPr/>
          <p:nvPr/>
        </p:nvGrpSpPr>
        <p:grpSpPr>
          <a:xfrm>
            <a:off x="6198672" y="1674525"/>
            <a:ext cx="2909832" cy="4303960"/>
            <a:chOff x="374552" y="1610841"/>
            <a:chExt cx="2909832" cy="4303960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538DA0ED-EB22-9B41-804D-68796167887B}"/>
                </a:ext>
              </a:extLst>
            </p:cNvPr>
            <p:cNvSpPr txBox="1"/>
            <p:nvPr/>
          </p:nvSpPr>
          <p:spPr>
            <a:xfrm>
              <a:off x="438622" y="1916832"/>
              <a:ext cx="2733377" cy="646331"/>
            </a:xfrm>
            <a:prstGeom prst="rect">
              <a:avLst/>
            </a:prstGeom>
            <a:solidFill>
              <a:srgbClr val="3399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ctr">
                <a:defRPr>
                  <a:solidFill>
                    <a:schemeClr val="lt1"/>
                  </a:solidFill>
                  <a:latin typeface="+mn-lt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cs typeface="+mn-cs"/>
                </a:defRPr>
              </a:lvl9pPr>
            </a:lstStyle>
            <a:p>
              <a:r>
                <a:rPr lang="de-DE" dirty="0">
                  <a:solidFill>
                    <a:schemeClr val="bg1"/>
                  </a:solidFill>
                </a:rPr>
                <a:t>Distribution, Betrieb und Entsorgung</a:t>
              </a:r>
              <a:r>
                <a:rPr lang="de-DE" sz="16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132DA119-965E-8444-92F2-A4935C7BF763}"/>
                </a:ext>
              </a:extLst>
            </p:cNvPr>
            <p:cNvSpPr/>
            <p:nvPr/>
          </p:nvSpPr>
          <p:spPr>
            <a:xfrm>
              <a:off x="374552" y="2682225"/>
              <a:ext cx="2909832" cy="1965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600"/>
                </a:spcAft>
              </a:pPr>
              <a:r>
                <a:rPr lang="de-DE" i="1" u="sng" dirty="0">
                  <a:latin typeface="Arial" panose="020B0604020202020204" pitchFamily="34" charset="0"/>
                  <a:cs typeface="Times New Roman" panose="02020603050405020304" pitchFamily="18" charset="0"/>
                </a:rPr>
                <a:t>Inhaltliche</a:t>
              </a:r>
              <a:r>
                <a:rPr lang="de-DE" sz="1600" i="1" u="sng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de-DE" i="1" u="sng" dirty="0">
                  <a:latin typeface="Arial" panose="020B0604020202020204" pitchFamily="34" charset="0"/>
                  <a:cs typeface="Times New Roman" panose="02020603050405020304" pitchFamily="18" charset="0"/>
                </a:rPr>
                <a:t>Schwerpunkte</a:t>
              </a:r>
            </a:p>
            <a:p>
              <a:pPr marL="228600" indent="-228600">
                <a:lnSpc>
                  <a:spcPct val="115000"/>
                </a:lnSpc>
                <a:spcAft>
                  <a:spcPts val="600"/>
                </a:spcAft>
              </a:pPr>
              <a:r>
                <a:rPr lang="de-DE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Vertrieb und Beschaffung</a:t>
              </a:r>
            </a:p>
            <a:p>
              <a:pPr marL="228600" indent="-228600">
                <a:lnSpc>
                  <a:spcPct val="115000"/>
                </a:lnSpc>
                <a:spcAft>
                  <a:spcPts val="600"/>
                </a:spcAft>
              </a:pPr>
              <a:r>
                <a:rPr lang="de-DE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Einsatz und Betrieb </a:t>
              </a:r>
            </a:p>
            <a:p>
              <a:pPr marL="228600" indent="-228600">
                <a:lnSpc>
                  <a:spcPct val="115000"/>
                </a:lnSpc>
                <a:spcAft>
                  <a:spcPts val="600"/>
                </a:spcAft>
              </a:pPr>
              <a:r>
                <a:rPr lang="de-DE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Optimierung</a:t>
              </a:r>
            </a:p>
            <a:p>
              <a:pPr marL="228600" indent="-228600">
                <a:lnSpc>
                  <a:spcPct val="115000"/>
                </a:lnSpc>
                <a:spcAft>
                  <a:spcPts val="600"/>
                </a:spcAft>
              </a:pPr>
              <a:r>
                <a:rPr lang="de-DE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Recycling und Entsorgung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711F0486-24BB-2D44-8CAD-8E50847D91C6}"/>
                </a:ext>
              </a:extLst>
            </p:cNvPr>
            <p:cNvSpPr txBox="1"/>
            <p:nvPr/>
          </p:nvSpPr>
          <p:spPr>
            <a:xfrm>
              <a:off x="438621" y="1610841"/>
              <a:ext cx="668610" cy="369332"/>
            </a:xfrm>
            <a:prstGeom prst="rect">
              <a:avLst/>
            </a:prstGeom>
            <a:solidFill>
              <a:srgbClr val="3399FF"/>
            </a:solidFill>
            <a:ln w="19050">
              <a:solidFill>
                <a:srgbClr val="3399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</a:rPr>
                <a:t>IF 3</a:t>
              </a: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9EA6CF01-3844-5040-A565-0A49A3F4C7E5}"/>
                </a:ext>
              </a:extLst>
            </p:cNvPr>
            <p:cNvSpPr/>
            <p:nvPr/>
          </p:nvSpPr>
          <p:spPr>
            <a:xfrm>
              <a:off x="438622" y="2563163"/>
              <a:ext cx="2733377" cy="3351638"/>
            </a:xfrm>
            <a:prstGeom prst="rect">
              <a:avLst/>
            </a:prstGeom>
            <a:noFill/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318CC385-173A-B84F-82FF-131F3DD11259}"/>
              </a:ext>
            </a:extLst>
          </p:cNvPr>
          <p:cNvSpPr txBox="1"/>
          <p:nvPr/>
        </p:nvSpPr>
        <p:spPr>
          <a:xfrm>
            <a:off x="4750594" y="1625130"/>
            <a:ext cx="141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obligatorisch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E78DFC4-4BA4-4C44-B2BD-A2077AF48BA6}"/>
              </a:ext>
            </a:extLst>
          </p:cNvPr>
          <p:cNvSpPr txBox="1"/>
          <p:nvPr/>
        </p:nvSpPr>
        <p:spPr>
          <a:xfrm>
            <a:off x="7982458" y="1625130"/>
            <a:ext cx="109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3399FF"/>
                </a:solidFill>
              </a:rPr>
              <a:t>fakultativ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4FBB587-05B0-3142-9D08-CAE98E949621}"/>
              </a:ext>
            </a:extLst>
          </p:cNvPr>
          <p:cNvSpPr txBox="1"/>
          <p:nvPr/>
        </p:nvSpPr>
        <p:spPr>
          <a:xfrm>
            <a:off x="2101488" y="1625130"/>
            <a:ext cx="109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3399FF"/>
                </a:solidFill>
              </a:rPr>
              <a:t>fakultativ</a:t>
            </a:r>
          </a:p>
        </p:txBody>
      </p:sp>
      <p:sp>
        <p:nvSpPr>
          <p:cNvPr id="29" name="CustomShape 1">
            <a:extLst>
              <a:ext uri="{FF2B5EF4-FFF2-40B4-BE49-F238E27FC236}">
                <a16:creationId xmlns:a16="http://schemas.microsoft.com/office/drawing/2014/main" id="{536F47FE-86BC-B348-B279-90E28FE242F4}"/>
              </a:ext>
            </a:extLst>
          </p:cNvPr>
          <p:cNvSpPr/>
          <p:nvPr/>
        </p:nvSpPr>
        <p:spPr>
          <a:xfrm>
            <a:off x="457200" y="1123950"/>
            <a:ext cx="8538919" cy="357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Inhaltsfelder und inhaltliche Schwerpunkte – </a:t>
            </a:r>
            <a:r>
              <a:rPr lang="de-DE" sz="24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kombiniertes Fach</a:t>
            </a:r>
            <a:endParaRPr lang="de-DE" sz="1200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2FCCCDC-CFBD-3C4F-8F72-D0477258B449}"/>
              </a:ext>
            </a:extLst>
          </p:cNvPr>
          <p:cNvSpPr txBox="1"/>
          <p:nvPr/>
        </p:nvSpPr>
        <p:spPr>
          <a:xfrm>
            <a:off x="1107231" y="4336940"/>
            <a:ext cx="6875227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</a:rPr>
              <a:t>Verringerung der konkretisierten Sach- und Urteilskompetenzen </a:t>
            </a:r>
          </a:p>
        </p:txBody>
      </p:sp>
    </p:spTree>
    <p:extLst>
      <p:ext uri="{BB962C8B-B14F-4D97-AF65-F5344CB8AC3E}">
        <p14:creationId xmlns:p14="http://schemas.microsoft.com/office/powerpoint/2010/main" val="6102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Wahlpflichtfach Technik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686581-C1AF-2449-9E46-D67F0A0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457200" y="1123950"/>
            <a:ext cx="8226425" cy="357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Fachliche Umsetzung des Medienkompetenzrahmens</a:t>
            </a:r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457200" y="3068960"/>
            <a:ext cx="8074025" cy="34563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620" indent="-342900" fontAlgn="auto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  <a:defRPr/>
            </a:pPr>
            <a:r>
              <a:rPr lang="de-D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Aspekte des Medienkompetenzrahmens werden fachlich </a:t>
            </a:r>
            <a:r>
              <a:rPr lang="de-D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angemessen und lernförderlich integriert.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620" indent="-34290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  <a:defRPr/>
            </a:pPr>
            <a:r>
              <a:rPr lang="de-D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Entwicklung fachlicher Kompetenzen wird durch digitale Medien unterstützt.</a:t>
            </a:r>
          </a:p>
          <a:p>
            <a:pPr marL="343620" indent="-34290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  <a:defRPr/>
            </a:pPr>
            <a:r>
              <a:rPr lang="de-DE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Kompetenzbereich 6 „Problemlösen und Modellieren“ wird besonders abgedeckt.</a:t>
            </a:r>
          </a:p>
          <a:p>
            <a:pPr marL="343620" indent="-34290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179388" y="6356350"/>
            <a:ext cx="30210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Implementationsveranstaltung zur Einführung der Kernlehrpläne Gymnasium SI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46" name="CustomShape 4"/>
          <p:cNvSpPr/>
          <p:nvPr/>
        </p:nvSpPr>
        <p:spPr>
          <a:xfrm>
            <a:off x="3419475" y="6203950"/>
            <a:ext cx="2662238" cy="650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((Bitte BR spezifische Kontaktinformationen  einfügen!))</a:t>
            </a:r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47" name="CustomShape 5"/>
          <p:cNvSpPr/>
          <p:nvPr/>
        </p:nvSpPr>
        <p:spPr>
          <a:xfrm>
            <a:off x="8101013" y="6356350"/>
            <a:ext cx="5826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08690DB-125B-4B4D-BE72-7DC7E5D9B55A}" type="slidenum"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6870EAD-DAB9-6441-B5D2-88E57F033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0877"/>
            <a:ext cx="3454249" cy="13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061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Fachliche Umsetzung der RV Verbraucherbildung</a:t>
            </a:r>
            <a:r>
              <a:rPr lang="de-DE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de-DE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FE170-67B0-4E9B-BD48-24A8C8D0863F}" type="slidenum">
              <a:rPr lang="de-DE"/>
              <a:pPr>
                <a:defRPr/>
              </a:pPr>
              <a:t>31</a:t>
            </a:fld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860E298-9FC1-004C-990B-C19F8202E2FF}"/>
              </a:ext>
            </a:extLst>
          </p:cNvPr>
          <p:cNvSpPr/>
          <p:nvPr/>
        </p:nvSpPr>
        <p:spPr>
          <a:xfrm>
            <a:off x="440160" y="1844824"/>
            <a:ext cx="8208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" fontAlgn="auto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de-DE" sz="2000" spc="-1" dirty="0">
                <a:uFill>
                  <a:solidFill>
                    <a:srgbClr val="FFFFFF"/>
                  </a:solidFill>
                </a:uFill>
                <a:latin typeface="Calibri"/>
              </a:rPr>
              <a:t>Bereiche und Ziele der Verbraucherbildung werden in konkretisierten Kompetenzerwartungen </a:t>
            </a:r>
            <a:r>
              <a:rPr lang="de-DE" sz="2000" spc="-1" dirty="0">
                <a:uFill>
                  <a:solidFill>
                    <a:srgbClr val="FFFFFF"/>
                  </a:solidFill>
                </a:uFill>
              </a:rPr>
              <a:t>fachlich sinnvoll integriert.</a:t>
            </a:r>
            <a:endParaRPr lang="de-DE" sz="2000" spc="-1" dirty="0"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C9EAEC1-A32F-3740-8B81-AB58C109E15E}"/>
              </a:ext>
            </a:extLst>
          </p:cNvPr>
          <p:cNvSpPr/>
          <p:nvPr/>
        </p:nvSpPr>
        <p:spPr>
          <a:xfrm>
            <a:off x="467544" y="2787668"/>
            <a:ext cx="8341295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Beispiele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Inhaltsfeld 1 – konkretisierte UK</a:t>
            </a:r>
          </a:p>
          <a:p>
            <a:pPr lvl="1" algn="just">
              <a:lnSpc>
                <a:spcPct val="115000"/>
              </a:lnSpc>
              <a:spcAft>
                <a:spcPts val="600"/>
              </a:spcAft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bewerten Lösungskonzepte hinsichtlich der Wechselwirkungen zwischen Konsum, Produktion, technologischer und ökologischer Entwicklungen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Inhaltsfeld 3 – konkretisierte UK</a:t>
            </a:r>
          </a:p>
          <a:p>
            <a:pPr lvl="1" algn="just">
              <a:lnSpc>
                <a:spcPct val="115000"/>
              </a:lnSpc>
              <a:spcAft>
                <a:spcPts val="600"/>
              </a:spcAft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erörtern die Möglichkeiten einer Produktbewertung durch den Endverbraucher</a:t>
            </a:r>
            <a:b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bzw. Anwender</a:t>
            </a:r>
          </a:p>
          <a:p>
            <a:pPr lvl="1" algn="just">
              <a:lnSpc>
                <a:spcPct val="115000"/>
              </a:lnSpc>
              <a:spcAft>
                <a:spcPts val="600"/>
              </a:spcAft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beurteilen die Auswirkungen geplanter Obsoleszenz</a:t>
            </a:r>
          </a:p>
        </p:txBody>
      </p:sp>
    </p:spTree>
    <p:extLst>
      <p:ext uri="{BB962C8B-B14F-4D97-AF65-F5344CB8AC3E}">
        <p14:creationId xmlns:p14="http://schemas.microsoft.com/office/powerpoint/2010/main" val="3261563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F8568-E528-394E-A952-0D5963C38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 für nachhaltige Entwicklung - BNE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AEE1D4-EA28-DC4C-A7CD-28A4B3BAC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9095A5-ED3C-1B4F-A9A9-9B7408A1A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159DAB-85BB-954C-9FB5-57FC58F5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55E70-A998-4FE9-B7C3-413CA390204C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618050E-48A2-3B46-9334-73A2138AC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772816"/>
            <a:ext cx="2627784" cy="72118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77950D4-B20E-E447-A87A-A7810C51D81E}"/>
              </a:ext>
            </a:extLst>
          </p:cNvPr>
          <p:cNvSpPr txBox="1"/>
          <p:nvPr/>
        </p:nvSpPr>
        <p:spPr>
          <a:xfrm>
            <a:off x="472623" y="4380780"/>
            <a:ext cx="840085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übergeordnete Kompetenzerwartung:</a:t>
            </a:r>
          </a:p>
          <a:p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…erörtern Möglichkeiten, Grenzen und Folgen technischen Handelns (UK 3).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konkretisierte Urteilskompetenz:</a:t>
            </a:r>
          </a:p>
          <a:p>
            <a:r>
              <a:rPr lang="de-DE" dirty="0"/>
              <a:t>…erörtern verschiedene Möglichkeiten des Betriebs und der Beschaffung technischer Produkte unter dem Aspekt der Nachhaltigkeit.</a:t>
            </a:r>
          </a:p>
          <a:p>
            <a:endParaRPr lang="de-DE" sz="1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AA52B92-EE34-B844-9A50-1D315BDFABD3}"/>
              </a:ext>
            </a:extLst>
          </p:cNvPr>
          <p:cNvSpPr txBox="1"/>
          <p:nvPr/>
        </p:nvSpPr>
        <p:spPr>
          <a:xfrm>
            <a:off x="472623" y="2952993"/>
            <a:ext cx="828092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de-DE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Beschreibung des Inhaltsfeldes 3:</a:t>
            </a:r>
          </a:p>
          <a:p>
            <a:pPr>
              <a:lnSpc>
                <a:spcPct val="115000"/>
              </a:lnSpc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(Es) … werden grundsätzliche Einflussfaktoren technischer Entwicklungen auf Natur und Umwelt betrachtet und die Notwendigkeit zur nachhaltigen Entwicklung technischer Systeme erörtert.</a:t>
            </a:r>
            <a:endParaRPr lang="de-DE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AA52B92-EE34-B844-9A50-1D315BDFABD3}"/>
              </a:ext>
            </a:extLst>
          </p:cNvPr>
          <p:cNvSpPr txBox="1"/>
          <p:nvPr/>
        </p:nvSpPr>
        <p:spPr>
          <a:xfrm>
            <a:off x="495276" y="1682286"/>
            <a:ext cx="5588891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Nachhaltigkeitsaspekte entsprechend der Leitlinie BNE sind sowohl in den Beschreibungen der Inhaltsfelder als auch in den Kompetenzerwartungen verankert:</a:t>
            </a:r>
          </a:p>
        </p:txBody>
      </p:sp>
    </p:spTree>
    <p:extLst>
      <p:ext uri="{BB962C8B-B14F-4D97-AF65-F5344CB8AC3E}">
        <p14:creationId xmlns:p14="http://schemas.microsoft.com/office/powerpoint/2010/main" val="1545930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457200" y="1123950"/>
            <a:ext cx="8226425" cy="4302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Kompetenzerwartungen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179388" y="6356350"/>
            <a:ext cx="30210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Implementationsveranstaltung zur Einführung der Kernlehrpläne Gymnasium SI 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3419475" y="6203950"/>
            <a:ext cx="2662238" cy="650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((Bitte BR spezifische Kontaktinformationen  einfügen!))</a:t>
            </a:r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7" name="CustomShape 4"/>
          <p:cNvSpPr/>
          <p:nvPr/>
        </p:nvSpPr>
        <p:spPr>
          <a:xfrm>
            <a:off x="8101013" y="6356350"/>
            <a:ext cx="5826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F60958-450A-4556-94B6-2EDBD418F480}" type="slidenum"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457200" y="1700213"/>
            <a:ext cx="8226425" cy="4202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47675"/>
            <a:endParaRPr lang="de-DE" dirty="0">
              <a:solidFill>
                <a:srgbClr val="000000"/>
              </a:solidFill>
            </a:endParaRPr>
          </a:p>
          <a:p>
            <a:pPr marL="447675"/>
            <a:endParaRPr lang="de-DE" dirty="0">
              <a:solidFill>
                <a:srgbClr val="000000"/>
              </a:solidFill>
            </a:endParaRPr>
          </a:p>
          <a:p>
            <a:pPr marL="447675">
              <a:buClr>
                <a:srgbClr val="000000"/>
              </a:buClr>
            </a:pPr>
            <a:endParaRPr lang="de-DE" sz="2400" dirty="0">
              <a:solidFill>
                <a:srgbClr val="000000"/>
              </a:solidFill>
              <a:latin typeface="Calibri" pitchFamily="34" charset="0"/>
            </a:endParaRPr>
          </a:p>
          <a:p>
            <a:pPr marL="352425" indent="-352425"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2000" spc="-1" dirty="0">
                <a:ea typeface="DejaVu Sans"/>
              </a:rPr>
              <a:t>Orientierung an der Struktur des Kernlehrplans der gymnasialen Oberstufe</a:t>
            </a:r>
            <a:endParaRPr lang="de-DE" sz="2000" dirty="0">
              <a:solidFill>
                <a:srgbClr val="000000"/>
              </a:solidFill>
              <a:latin typeface="Calibri" pitchFamily="34" charset="0"/>
            </a:endParaRPr>
          </a:p>
          <a:p>
            <a:pPr marL="352425" indent="-352425"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0000"/>
                </a:solidFill>
                <a:latin typeface="Calibri" pitchFamily="34" charset="0"/>
              </a:rPr>
              <a:t>Es sind für alle Kompetenzbereiche übergeordnete Kompetenzerwartungen formuliert.</a:t>
            </a:r>
          </a:p>
          <a:p>
            <a:pPr marL="447675"/>
            <a:r>
              <a:rPr lang="de-DE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graphicFrame>
        <p:nvGraphicFramePr>
          <p:cNvPr id="179" name="Table 6"/>
          <p:cNvGraphicFramePr/>
          <p:nvPr/>
        </p:nvGraphicFramePr>
        <p:xfrm>
          <a:off x="552450" y="1855788"/>
          <a:ext cx="8131624" cy="822960"/>
        </p:xfrm>
        <a:graphic>
          <a:graphicData uri="http://schemas.openxmlformats.org/drawingml/2006/table">
            <a:tbl>
              <a:tblPr/>
              <a:tblGrid>
                <a:gridCol w="2032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0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400" b="1" strike="noStrike" spc="-1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Sach-kompetenz</a:t>
                      </a:r>
                      <a:endParaRPr lang="de-DE" sz="1800" b="0" strike="noStrike" spc="-1" dirty="0">
                        <a:solidFill>
                          <a:schemeClr val="bg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2400" b="1" strike="noStrike" kern="1200" spc="-1" dirty="0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Methoden-kompetenz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2400" b="1" strike="noStrike" kern="1200" spc="-1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+mn-ea"/>
                          <a:cs typeface="+mn-cs"/>
                        </a:rPr>
                        <a:t>Urteils-kompetenz</a:t>
                      </a: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24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Handlungs-kompetenz</a:t>
                      </a:r>
                      <a:endParaRPr lang="de-DE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09B56CAA-FE2B-F742-A0B2-EB8D5BC01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8024184"/>
              </p:ext>
            </p:extLst>
          </p:nvPr>
        </p:nvGraphicFramePr>
        <p:xfrm>
          <a:off x="506725" y="4169702"/>
          <a:ext cx="8131624" cy="822960"/>
        </p:xfrm>
        <a:graphic>
          <a:graphicData uri="http://schemas.openxmlformats.org/drawingml/2006/table">
            <a:tbl>
              <a:tblPr/>
              <a:tblGrid>
                <a:gridCol w="8131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3094">
                <a:tc>
                  <a:txBody>
                    <a:bodyPr/>
                    <a:lstStyle/>
                    <a:p>
                      <a:pPr marL="0" indent="0">
                        <a:spcBef>
                          <a:spcPts val="1200"/>
                        </a:spcBef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de-DE" sz="24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Die Sach- und die Urteilskompetenzen werden in den Inhaltsfeldern konkretisiert.</a:t>
                      </a:r>
                      <a:endParaRPr lang="de-DE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980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457200" y="1123950"/>
            <a:ext cx="8226425" cy="4302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Beispiele für konkretisierte Kompetenzen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179388" y="6356350"/>
            <a:ext cx="30210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Implementationsveranstaltung zur Einführung der Kernlehrpläne Gymnasium SI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3419475" y="6203950"/>
            <a:ext cx="2662238" cy="650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((Bitte BR spezifische Kontaktinformationen  einfügen!))</a:t>
            </a:r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8101013" y="6356350"/>
            <a:ext cx="5826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A8D7581-32F5-4F2F-A056-F2F1D9377472}" type="slidenum"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6BFDF38-332A-9240-BC30-BCAF3B7ADF55}"/>
              </a:ext>
            </a:extLst>
          </p:cNvPr>
          <p:cNvSpPr/>
          <p:nvPr/>
        </p:nvSpPr>
        <p:spPr>
          <a:xfrm>
            <a:off x="468000" y="1772816"/>
            <a:ext cx="8568496" cy="421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de-DE" sz="2000" b="1" i="1" dirty="0"/>
              <a:t>übergeordnete Sachkompetenz: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dirty="0"/>
              <a:t>… analysieren technische Prozesse und Strukturen, auch mittels digitaler Werkzeuge (SK 3).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2000" b="1" i="1" dirty="0"/>
              <a:t>konkretisierte Sachkompetenz in Inhaltsfeld 1:</a:t>
            </a: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de-DE" sz="2000" dirty="0"/>
              <a:t>… ordnen erforderliche Arbeitsschritte in einem Projektablaufplan.</a:t>
            </a:r>
          </a:p>
          <a:p>
            <a:pPr>
              <a:lnSpc>
                <a:spcPct val="115000"/>
              </a:lnSpc>
            </a:pPr>
            <a:r>
              <a:rPr lang="de-DE" sz="2000" b="1" i="1" dirty="0"/>
              <a:t>übergeordnete Urteilskompetenz: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de-DE" sz="2000" dirty="0"/>
              <a:t>… begründen einen eigenen Standpunkt unter Berücksichtigung </a:t>
            </a:r>
            <a:br>
              <a:rPr lang="de-DE" sz="2000" dirty="0"/>
            </a:br>
            <a:r>
              <a:rPr lang="de-DE" sz="2000" dirty="0"/>
              <a:t>    soziotechnischer Aspekte (UK 3).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000" b="1" i="1" dirty="0"/>
              <a:t>konkretisierte Urteilskompetenz in Inhaltsfeld 1:</a:t>
            </a:r>
            <a:br>
              <a:rPr lang="de-DE" sz="2000" b="1" i="1" dirty="0"/>
            </a:br>
            <a:r>
              <a:rPr lang="de-DE" sz="2000" i="1" dirty="0"/>
              <a:t>… </a:t>
            </a:r>
            <a:r>
              <a:rPr lang="de-DE" sz="2000" dirty="0"/>
              <a:t>bewerten Optimierungsmöglichkeiten im Hinblick auf Ergonomie,</a:t>
            </a:r>
            <a:br>
              <a:rPr lang="de-DE" sz="2000" dirty="0"/>
            </a:br>
            <a:r>
              <a:rPr lang="de-DE" sz="2000" dirty="0"/>
              <a:t>    Ökologie und Ökonomie.</a:t>
            </a:r>
          </a:p>
        </p:txBody>
      </p:sp>
    </p:spTree>
    <p:extLst>
      <p:ext uri="{BB962C8B-B14F-4D97-AF65-F5344CB8AC3E}">
        <p14:creationId xmlns:p14="http://schemas.microsoft.com/office/powerpoint/2010/main" val="3550546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>
            <a:extLst>
              <a:ext uri="{FF2B5EF4-FFF2-40B4-BE49-F238E27FC236}">
                <a16:creationId xmlns:a16="http://schemas.microsoft.com/office/drawing/2014/main" id="{0B8F2143-B4C6-1C43-AE1C-9372BBB49BC4}"/>
              </a:ext>
            </a:extLst>
          </p:cNvPr>
          <p:cNvSpPr/>
          <p:nvPr/>
        </p:nvSpPr>
        <p:spPr>
          <a:xfrm>
            <a:off x="457200" y="1123950"/>
            <a:ext cx="8226425" cy="4302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Übersicht Zuordnung übergeordnet/konkret 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7C59C735-E947-774F-AAE7-937E82FE9B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72816"/>
            <a:ext cx="5017199" cy="407184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A0EF7DD-A320-6A41-AC6A-D6BEFD394358}"/>
              </a:ext>
            </a:extLst>
          </p:cNvPr>
          <p:cNvSpPr txBox="1"/>
          <p:nvPr/>
        </p:nvSpPr>
        <p:spPr>
          <a:xfrm>
            <a:off x="257183" y="2223686"/>
            <a:ext cx="36827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/>
              <a:t>Download-</a:t>
            </a:r>
            <a:br>
              <a:rPr lang="de-DE" sz="4000" dirty="0"/>
            </a:br>
            <a:r>
              <a:rPr lang="de-DE" sz="4000" dirty="0" err="1"/>
              <a:t>möglichkeit</a:t>
            </a:r>
            <a:endParaRPr lang="de-DE" sz="4000" dirty="0"/>
          </a:p>
          <a:p>
            <a:pPr algn="ctr"/>
            <a:r>
              <a:rPr lang="de-DE" sz="4000" dirty="0"/>
              <a:t>im</a:t>
            </a:r>
          </a:p>
          <a:p>
            <a:pPr algn="ctr"/>
            <a:r>
              <a:rPr lang="de-DE" sz="4000" dirty="0"/>
              <a:t>Lehrplan-</a:t>
            </a:r>
          </a:p>
          <a:p>
            <a:pPr algn="ctr"/>
            <a:r>
              <a:rPr lang="de-DE" sz="4000" dirty="0" err="1"/>
              <a:t>navigator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991491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1123950"/>
            <a:ext cx="8566150" cy="357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Gliederung</a:t>
            </a:r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179388" y="6356350"/>
            <a:ext cx="30210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Implementationsveranstaltung zur Einführung der Kernlehrpläne Gymnasium SI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74" name="CustomShape 3"/>
          <p:cNvSpPr/>
          <p:nvPr/>
        </p:nvSpPr>
        <p:spPr>
          <a:xfrm>
            <a:off x="457200" y="1700213"/>
            <a:ext cx="8216900" cy="4202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440" indent="-511560" fontAlgn="auto">
              <a:spcBef>
                <a:spcPts val="1200"/>
              </a:spcBef>
              <a:spcAft>
                <a:spcPts val="0"/>
              </a:spcAft>
              <a:buClr>
                <a:srgbClr val="A6A6A6"/>
              </a:buClr>
              <a:buFont typeface="StarSymbol"/>
              <a:buAutoNum type="arabicPeriod"/>
              <a:defRPr/>
            </a:pPr>
            <a:r>
              <a:rPr lang="de-DE" sz="2800" spc="-1" dirty="0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Merkmale der neuen Kernlehrpläne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514440" indent="-511560" fontAlgn="auto">
              <a:spcBef>
                <a:spcPts val="1200"/>
              </a:spcBef>
              <a:spcAft>
                <a:spcPts val="0"/>
              </a:spcAft>
              <a:buClr>
                <a:srgbClr val="A6A6A6"/>
              </a:buClr>
              <a:buFont typeface="StarSymbol"/>
              <a:buAutoNum type="arabicPeriod"/>
              <a:defRPr/>
            </a:pPr>
            <a:r>
              <a:rPr lang="de-DE" sz="2800" spc="-1" dirty="0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Übergreifende Aufgaben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514440" indent="-511560" fontAlgn="auto">
              <a:spcBef>
                <a:spcPts val="1200"/>
              </a:spcBef>
              <a:spcAft>
                <a:spcPts val="0"/>
              </a:spcAft>
              <a:buClr>
                <a:srgbClr val="A6A6A6"/>
              </a:buClr>
              <a:buFont typeface="StarSymbol"/>
              <a:buAutoNum type="arabicPeriod"/>
              <a:defRPr/>
            </a:pPr>
            <a:r>
              <a:rPr lang="de-DE" sz="2800" spc="-1" dirty="0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Schulinterne Lehrpläne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514440" indent="-511560" fontAlgn="auto">
              <a:spcBef>
                <a:spcPts val="1200"/>
              </a:spcBef>
              <a:spcAft>
                <a:spcPts val="0"/>
              </a:spcAft>
              <a:buClr>
                <a:srgbClr val="A6A6A6"/>
              </a:buClr>
              <a:buFont typeface="StarSymbol"/>
              <a:buAutoNum type="arabicPeriod"/>
              <a:defRPr/>
            </a:pPr>
            <a:r>
              <a:rPr lang="de-DE" sz="2800" spc="-1" dirty="0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Der Kernlehrplan Wahlpflichtfach Technik im Detail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514440" indent="-511560" fontAlgn="auto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StarSymbol"/>
              <a:buAutoNum type="arabicPeriod"/>
              <a:defRPr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Fachliche Unterstützungsmaterialien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75" name="CustomShape 4"/>
          <p:cNvSpPr/>
          <p:nvPr/>
        </p:nvSpPr>
        <p:spPr>
          <a:xfrm>
            <a:off x="3419475" y="6203950"/>
            <a:ext cx="2662238" cy="650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((Bitte BR spezifische Kontaktinformationen  einfügen!))</a:t>
            </a:r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76" name="CustomShape 5"/>
          <p:cNvSpPr/>
          <p:nvPr/>
        </p:nvSpPr>
        <p:spPr>
          <a:xfrm>
            <a:off x="8101013" y="6356350"/>
            <a:ext cx="5826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B7C93F-1A31-494B-B493-927C40287C99}" type="slidenum"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667322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457200" y="1123950"/>
            <a:ext cx="8226425" cy="357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Der schulinterne Lehrplan (</a:t>
            </a:r>
            <a:r>
              <a:rPr lang="de-DE" sz="3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SiLP</a:t>
            </a:r>
            <a:r>
              <a:rPr lang="de-DE" sz="3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457200" y="1700213"/>
            <a:ext cx="8226425" cy="4202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3"/>
          <p:cNvSpPr/>
          <p:nvPr/>
        </p:nvSpPr>
        <p:spPr>
          <a:xfrm>
            <a:off x="179388" y="6356350"/>
            <a:ext cx="30210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Implementationsveranstaltung zur Einführung der Kernlehrpläne Gymnasium SI 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3419475" y="6203950"/>
            <a:ext cx="2662238" cy="650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((Bitte BR spezifische Kontaktinformationen  einfügen!))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8101013" y="6356350"/>
            <a:ext cx="5826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50B908C-21AF-442B-81B4-BBB7CA0FAC47}" type="slidenum"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457200" y="1700213"/>
            <a:ext cx="8216900" cy="4202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457200" y="1628801"/>
            <a:ext cx="8074025" cy="4392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457200" y="1725613"/>
            <a:ext cx="8226425" cy="4202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620" indent="-34290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  <a:defRPr/>
            </a:pPr>
            <a:r>
              <a:rPr lang="de-DE" sz="2200" dirty="0"/>
              <a:t>Herstellen von Bezügen zu schulischen Rahmenbedingungen, zum Schulprogramm und zu außerschulischen Partnern</a:t>
            </a:r>
          </a:p>
          <a:p>
            <a:pPr marL="343620" indent="-34290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  <a:defRPr/>
            </a:pPr>
            <a:r>
              <a:rPr lang="de-DE" sz="2200" dirty="0"/>
              <a:t>Zuordnung von inhaltlichen Schwerpunkten und Unterrichts-vorhaben zu den Jahrgangsstufen</a:t>
            </a:r>
          </a:p>
          <a:p>
            <a:pPr marL="343620" indent="-34290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  <a:defRPr/>
            </a:pPr>
            <a:r>
              <a:rPr lang="de-DE" sz="2200" dirty="0"/>
              <a:t>grundlegende Vereinbarungen zur didaktisch-methodischen Arbeit</a:t>
            </a:r>
          </a:p>
          <a:p>
            <a:pPr marL="343620" indent="-34290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  <a:defRPr/>
            </a:pPr>
            <a:r>
              <a:rPr lang="de-DE" sz="2200" dirty="0"/>
              <a:t>Herstellen von Verbindungen zwischen den schulinternen Lehrplänen der einzelnen Fächer</a:t>
            </a:r>
          </a:p>
          <a:p>
            <a:pPr marL="343620" indent="-34290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l"/>
              <a:defRPr/>
            </a:pPr>
            <a:r>
              <a:rPr lang="de-DE" sz="2200" spc="-1" dirty="0">
                <a:uFill>
                  <a:solidFill>
                    <a:srgbClr val="FFFFFF"/>
                  </a:solidFill>
                </a:uFill>
              </a:rPr>
              <a:t>Konkretisierte Unterrichtsvorhaben sind </a:t>
            </a:r>
            <a:r>
              <a:rPr lang="de-DE" sz="2200" i="1" spc="-1" dirty="0">
                <a:uFill>
                  <a:solidFill>
                    <a:srgbClr val="FFFFFF"/>
                  </a:solidFill>
                </a:uFill>
              </a:rPr>
              <a:t>keine</a:t>
            </a:r>
            <a:r>
              <a:rPr lang="de-DE" sz="2200" spc="-1" dirty="0">
                <a:uFill>
                  <a:solidFill>
                    <a:srgbClr val="FFFFFF"/>
                  </a:solidFill>
                </a:uFill>
              </a:rPr>
              <a:t> Bestandteile des schulinternen Lehrplans.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601399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ECF648C-58C5-0E44-BFB5-B42C6A78C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19218"/>
              </p:ext>
            </p:extLst>
          </p:nvPr>
        </p:nvGraphicFramePr>
        <p:xfrm>
          <a:off x="539551" y="1844824"/>
          <a:ext cx="8144073" cy="3974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>
                  <a:extLst>
                    <a:ext uri="{9D8B030D-6E8A-4147-A177-3AD203B41FA5}">
                      <a16:colId xmlns:a16="http://schemas.microsoft.com/office/drawing/2014/main" val="2016446023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887813021"/>
                    </a:ext>
                  </a:extLst>
                </a:gridCol>
                <a:gridCol w="1159296">
                  <a:extLst>
                    <a:ext uri="{9D8B030D-6E8A-4147-A177-3AD203B41FA5}">
                      <a16:colId xmlns:a16="http://schemas.microsoft.com/office/drawing/2014/main" val="3744975655"/>
                    </a:ext>
                  </a:extLst>
                </a:gridCol>
              </a:tblGrid>
              <a:tr h="662474">
                <a:tc>
                  <a:txBody>
                    <a:bodyPr/>
                    <a:lstStyle/>
                    <a:p>
                      <a:r>
                        <a:rPr lang="de-DE" dirty="0"/>
                        <a:t>JG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Thema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U.-Std.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823353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r>
                        <a:rPr lang="de-DE" dirty="0"/>
                        <a:t>9 –UV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Draußen kalt und drinnen warm - das Niedrigenergiehaus</a:t>
                      </a:r>
                      <a:r>
                        <a:rPr lang="de-DE" i="0" dirty="0">
                          <a:effectLst/>
                        </a:rPr>
                        <a:t> </a:t>
                      </a:r>
                      <a:endParaRPr lang="de-DE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3366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r>
                        <a:rPr lang="de-DE" dirty="0"/>
                        <a:t>9 – UV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Zauberlampe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 mehr - Grundlagen der Elektronik</a:t>
                      </a:r>
                      <a:r>
                        <a:rPr lang="de-DE" dirty="0">
                          <a:effectLst/>
                        </a:rPr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28404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r>
                        <a:rPr lang="de-DE" dirty="0"/>
                        <a:t>9 – UV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Kurzes Leben – lange Folgen: Was mit unserem Elektroschrott passiert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965352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r>
                        <a:rPr lang="de-DE" dirty="0"/>
                        <a:t>10 – UV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Spezialisten am Werk – Robotik im Alltag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938201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r>
                        <a:rPr lang="de-DE" dirty="0"/>
                        <a:t>10 – UV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Mobilität von morgen – Untersuchen, entwerfen &amp; konstruieren</a:t>
                      </a:r>
                      <a:r>
                        <a:rPr lang="de-DE" i="0" dirty="0">
                          <a:effectLst/>
                        </a:rPr>
                        <a:t> </a:t>
                      </a:r>
                      <a:endParaRPr lang="de-DE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869034"/>
                  </a:ext>
                </a:extLst>
              </a:tr>
            </a:tbl>
          </a:graphicData>
        </a:graphic>
      </p:graphicFrame>
      <p:sp>
        <p:nvSpPr>
          <p:cNvPr id="6" name="CustomShape 1">
            <a:extLst>
              <a:ext uri="{FF2B5EF4-FFF2-40B4-BE49-F238E27FC236}">
                <a16:creationId xmlns:a16="http://schemas.microsoft.com/office/drawing/2014/main" id="{F1903B73-BD01-064B-96C2-ACBEA94BC7DC}"/>
              </a:ext>
            </a:extLst>
          </p:cNvPr>
          <p:cNvSpPr/>
          <p:nvPr/>
        </p:nvSpPr>
        <p:spPr>
          <a:xfrm>
            <a:off x="457200" y="1123950"/>
            <a:ext cx="8226425" cy="357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Der schulinterne Lehrplan (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SiLP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– selbstständiges Fach</a:t>
            </a:r>
            <a:endParaRPr lang="de-DE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792632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457200" y="1700213"/>
            <a:ext cx="8226425" cy="4202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5"/>
          <p:cNvSpPr/>
          <p:nvPr/>
        </p:nvSpPr>
        <p:spPr>
          <a:xfrm>
            <a:off x="8101013" y="6356350"/>
            <a:ext cx="5826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50B908C-21AF-442B-81B4-BBB7CA0FAC47}" type="slidenum"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457200" y="1700213"/>
            <a:ext cx="8216900" cy="4202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457200" y="1628801"/>
            <a:ext cx="8074025" cy="4392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457200" y="1556792"/>
            <a:ext cx="8226425" cy="4202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de-DE" sz="1600" dirty="0"/>
              <a:t>Inhaltsfelder und inhaltliche Schwerpunkte sollen im Sinne ganzheitlicher Betrachtung in geeigneter Form integrativ in die Gestaltung von </a:t>
            </a:r>
            <a:r>
              <a:rPr lang="de-DE" sz="1600"/>
              <a:t>Unterrichtsvorhaben </a:t>
            </a:r>
            <a:r>
              <a:rPr lang="de-DE" sz="1600" smtClean="0"/>
              <a:t>einfließen.</a:t>
            </a:r>
            <a:endParaRPr lang="de-DE" sz="1600" dirty="0"/>
          </a:p>
          <a:p>
            <a:pPr marL="72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de-DE" sz="2200" dirty="0"/>
              <a:t>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6FC7F7F-88CD-7646-80DE-EE2D1FD41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027194"/>
              </p:ext>
            </p:extLst>
          </p:nvPr>
        </p:nvGraphicFramePr>
        <p:xfrm>
          <a:off x="469900" y="2081100"/>
          <a:ext cx="8213726" cy="399948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106863">
                  <a:extLst>
                    <a:ext uri="{9D8B030D-6E8A-4147-A177-3AD203B41FA5}">
                      <a16:colId xmlns:a16="http://schemas.microsoft.com/office/drawing/2014/main" val="2567921842"/>
                    </a:ext>
                  </a:extLst>
                </a:gridCol>
                <a:gridCol w="4106863">
                  <a:extLst>
                    <a:ext uri="{9D8B030D-6E8A-4147-A177-3AD203B41FA5}">
                      <a16:colId xmlns:a16="http://schemas.microsoft.com/office/drawing/2014/main" val="219957893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sng" dirty="0">
                          <a:solidFill>
                            <a:schemeClr val="bg1"/>
                          </a:solidFill>
                          <a:effectLst/>
                        </a:rPr>
                        <a:t>JG 10 Unterrichtsvorhaben 1: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  <a:effectLst/>
                        </a:rPr>
                        <a:t> Spezialisten am Werk – Robotik im Alltag – 45 Std.</a:t>
                      </a:r>
                      <a:endParaRPr lang="de-DE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437483"/>
                  </a:ext>
                </a:extLst>
              </a:tr>
              <a:tr h="1201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de-DE" sz="1100" u="sng" dirty="0">
                          <a:solidFill>
                            <a:schemeClr val="tx1"/>
                          </a:solidFill>
                          <a:effectLst/>
                        </a:rPr>
                        <a:t>Sachkompetenz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1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beschreiben Elemente und Funktionen technischer Systeme (SK 2),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1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analysieren technische Prozesse und Strukturen, auch mittels digitaler Werkzeuge (SK 3),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de-DE" sz="1100" u="sng" dirty="0">
                          <a:solidFill>
                            <a:schemeClr val="tx1"/>
                          </a:solidFill>
                          <a:effectLst/>
                        </a:rPr>
                        <a:t>Methodenkompetenz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erheben Daten durch Beobachtung, Erkundung und den Einsatz vorgegebener Messverfahren (MK 3),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identifizieren ausgewählte Eigenschaften von Materialien und technischen Systemen u.a. mittels digitaler Messtechnik (MK 4),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überprüfen Fragestellungen oder Hypothesen qualitativ und quantitativ durch Experimente, Erkundungen und technische Analysen (MK 6),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de-DE" sz="1100" u="sng" dirty="0">
                          <a:solidFill>
                            <a:schemeClr val="tx1"/>
                          </a:solidFill>
                          <a:effectLst/>
                        </a:rPr>
                        <a:t>Urteilskompetenz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1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erörtern Möglichkeiten, Grenzen und Folgen technischen Handelns (UK 3),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1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entscheiden eigenständig in technischen Handlungssituationen und begründen sachlich ihre Position (UK 4),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1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analysieren Berufsfelder vor dem Hintergrund gesellschaftlicher und technischer Entwicklungen, u.a. im Hinblick auf die Digitalisierung (UK 5),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de-DE" sz="1100" u="sng" dirty="0">
                          <a:solidFill>
                            <a:schemeClr val="tx1"/>
                          </a:solidFill>
                          <a:effectLst/>
                        </a:rPr>
                        <a:t>Handlungskompetenz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1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entwickeln Lösungen und Lösungswege (u.a. algorithmische Sequenzen) technischer Probleme (HK 3),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1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bedienen und konfigurieren Hard- und Software (HK 5),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1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simulieren Arbeitsabläufe technischer Berufe (HK 6).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718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Inhaltliche Schwerpunkte</a:t>
                      </a: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0"/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Lösungskonzept - Dokumentation - Einsatz und Betrieb - </a:t>
                      </a:r>
                    </a:p>
                    <a:p>
                      <a:pPr lvl="0"/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Optimierung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weitere Vereinbarungen: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Verwendung der schuleigenen Robotermodelle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Durchführung eines Wettbewerbs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Portfolio zu Chancen und Risiken künstlicher Intelligenz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513145"/>
                  </a:ext>
                </a:extLst>
              </a:tr>
            </a:tbl>
          </a:graphicData>
        </a:graphic>
      </p:graphicFrame>
      <p:sp>
        <p:nvSpPr>
          <p:cNvPr id="12" name="CustomShape 3">
            <a:extLst>
              <a:ext uri="{FF2B5EF4-FFF2-40B4-BE49-F238E27FC236}">
                <a16:creationId xmlns:a16="http://schemas.microsoft.com/office/drawing/2014/main" id="{6AF1F816-F8C8-6344-A9D8-6AC1DECEF0AA}"/>
              </a:ext>
            </a:extLst>
          </p:cNvPr>
          <p:cNvSpPr/>
          <p:nvPr/>
        </p:nvSpPr>
        <p:spPr>
          <a:xfrm>
            <a:off x="179388" y="6356350"/>
            <a:ext cx="30210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Implementationsveranstaltung zur Einführung der Kernlehrpläne Gymnasium SI 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CustomShape 4">
            <a:extLst>
              <a:ext uri="{FF2B5EF4-FFF2-40B4-BE49-F238E27FC236}">
                <a16:creationId xmlns:a16="http://schemas.microsoft.com/office/drawing/2014/main" id="{936B0125-C1E2-E048-8ED1-04FC0F57B95B}"/>
              </a:ext>
            </a:extLst>
          </p:cNvPr>
          <p:cNvSpPr/>
          <p:nvPr/>
        </p:nvSpPr>
        <p:spPr>
          <a:xfrm>
            <a:off x="3419475" y="6203950"/>
            <a:ext cx="2662238" cy="650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((Bitte BR spezifische Kontaktinformationen  einfügen!))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" name="CustomShape 1">
            <a:extLst>
              <a:ext uri="{FF2B5EF4-FFF2-40B4-BE49-F238E27FC236}">
                <a16:creationId xmlns:a16="http://schemas.microsoft.com/office/drawing/2014/main" id="{CCAA8CE5-DA7C-A44E-91A8-6FF48CC92AB9}"/>
              </a:ext>
            </a:extLst>
          </p:cNvPr>
          <p:cNvSpPr/>
          <p:nvPr/>
        </p:nvSpPr>
        <p:spPr>
          <a:xfrm>
            <a:off x="457200" y="1123950"/>
            <a:ext cx="8226425" cy="357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Der schulinterne Lehrplan (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SiLP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 – selbstständiges Fach</a:t>
            </a:r>
            <a:endParaRPr lang="de-DE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16963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02086-DCB9-1F4A-8168-743B2088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Grundsätze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4DCEA9-4E23-6245-9FC0-C82C26F1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Wiedereinführung von G9 ab Schuljahr 2019/2020</a:t>
            </a:r>
          </a:p>
          <a:p>
            <a:pPr lvl="1"/>
            <a:r>
              <a:rPr lang="de-DE" sz="2400" dirty="0"/>
              <a:t>aufsteigend, beginnend mit den Jahrgangsstufen 5 und 6</a:t>
            </a:r>
          </a:p>
          <a:p>
            <a:r>
              <a:rPr lang="de-DE" smtClean="0"/>
              <a:t>neuer </a:t>
            </a:r>
            <a:r>
              <a:rPr lang="de-DE" dirty="0" smtClean="0"/>
              <a:t>Kernlehrplan für das Wahlpflichtfach Technik</a:t>
            </a:r>
            <a:endParaRPr lang="de-DE" dirty="0"/>
          </a:p>
          <a:p>
            <a:pPr lvl="1"/>
            <a:r>
              <a:rPr lang="de-DE" sz="2400" dirty="0"/>
              <a:t>Orientierung an der Struktur des KLP GOSt</a:t>
            </a:r>
          </a:p>
          <a:p>
            <a:pPr lvl="1"/>
            <a:r>
              <a:rPr lang="de-DE" sz="2400" dirty="0"/>
              <a:t>Gültigkeit für die Sek I des Gymnasiums, d.h. G9 und G8</a:t>
            </a:r>
          </a:p>
          <a:p>
            <a:pPr lvl="1"/>
            <a:r>
              <a:rPr lang="de-DE" sz="2400" dirty="0" smtClean="0"/>
              <a:t>Berücksichtigung aktueller Ansprüche </a:t>
            </a:r>
            <a:r>
              <a:rPr lang="de-DE" sz="2400" dirty="0"/>
              <a:t>(fachliche und didaktische Entwicklung</a:t>
            </a:r>
            <a:r>
              <a:rPr lang="de-DE" sz="2400" dirty="0" smtClean="0"/>
              <a:t>)</a:t>
            </a:r>
          </a:p>
          <a:p>
            <a:pPr marL="743040" lvl="1" indent="-284760"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400" spc="-1" dirty="0">
                <a:solidFill>
                  <a:srgbClr val="000000"/>
                </a:solidFill>
              </a:rPr>
              <a:t>verbindlich für alle Schülerinnen und Schüler, die zum Schuljahr 2022/23 in den Wahlpflichtbereich eintreten</a:t>
            </a:r>
          </a:p>
          <a:p>
            <a:pPr marL="743040" lvl="1" indent="-284760"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de-DE" sz="2400" spc="-1" dirty="0">
                <a:solidFill>
                  <a:srgbClr val="000000"/>
                </a:solidFill>
              </a:rPr>
              <a:t>Fachkonferenz entscheidet, ob der Wahlpflichtunterricht schon vorher auf neuem Kernlehrplan </a:t>
            </a:r>
            <a:r>
              <a:rPr lang="de-DE" sz="2400" spc="-1" dirty="0" smtClean="0">
                <a:solidFill>
                  <a:srgbClr val="000000"/>
                </a:solidFill>
              </a:rPr>
              <a:t>basiert</a:t>
            </a:r>
            <a:endParaRPr lang="de-DE" sz="2400" spc="-1" dirty="0">
              <a:solidFill>
                <a:srgbClr val="00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9A11C5-B2B9-FA43-85CB-77CCE60E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3E6EDB-8E83-0C4C-B808-18FE1365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22C3A6-6CAE-C648-8C01-D32D14E8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196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ECF648C-58C5-0E44-BFB5-B42C6A78C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9114"/>
              </p:ext>
            </p:extLst>
          </p:nvPr>
        </p:nvGraphicFramePr>
        <p:xfrm>
          <a:off x="539551" y="1772816"/>
          <a:ext cx="8144074" cy="4182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7">
                  <a:extLst>
                    <a:ext uri="{9D8B030D-6E8A-4147-A177-3AD203B41FA5}">
                      <a16:colId xmlns:a16="http://schemas.microsoft.com/office/drawing/2014/main" val="201644602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308872244"/>
                    </a:ext>
                  </a:extLst>
                </a:gridCol>
                <a:gridCol w="4824537">
                  <a:extLst>
                    <a:ext uri="{9D8B030D-6E8A-4147-A177-3AD203B41FA5}">
                      <a16:colId xmlns:a16="http://schemas.microsoft.com/office/drawing/2014/main" val="2887813021"/>
                    </a:ext>
                  </a:extLst>
                </a:gridCol>
                <a:gridCol w="1159296">
                  <a:extLst>
                    <a:ext uri="{9D8B030D-6E8A-4147-A177-3AD203B41FA5}">
                      <a16:colId xmlns:a16="http://schemas.microsoft.com/office/drawing/2014/main" val="3744975655"/>
                    </a:ext>
                  </a:extLst>
                </a:gridCol>
              </a:tblGrid>
              <a:tr h="662474">
                <a:tc>
                  <a:txBody>
                    <a:bodyPr/>
                    <a:lstStyle/>
                    <a:p>
                      <a:r>
                        <a:rPr lang="de-DE" dirty="0"/>
                        <a:t>JG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Thema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U.-Std.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823353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r>
                        <a:rPr lang="de-DE" dirty="0"/>
                        <a:t>9 –UV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0" dirty="0"/>
                        <a:t>Wie funktioniert unser Schulnetzwerk?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326768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r>
                        <a:rPr lang="de-DE" dirty="0"/>
                        <a:t>9 – UV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Mein digitaler Fußabdruck – wo hinterlasse ich Daten und was kann daraus geschlossen werden?</a:t>
                      </a:r>
                      <a:r>
                        <a:rPr lang="de-DE" dirty="0">
                          <a:effectLst/>
                        </a:rPr>
                        <a:t> </a:t>
                      </a:r>
                      <a:endParaRPr lang="de-DE" sz="18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3366"/>
                  </a:ext>
                </a:extLst>
              </a:tr>
              <a:tr h="748882">
                <a:tc>
                  <a:txBody>
                    <a:bodyPr/>
                    <a:lstStyle/>
                    <a:p>
                      <a:r>
                        <a:rPr lang="de-DE" dirty="0"/>
                        <a:t>9 – UV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Computerprogramme mit System entwickeln – Einstieg in die textorientierte</a:t>
                      </a:r>
                      <a:r>
                        <a:rPr lang="de-DE" baseline="0" dirty="0"/>
                        <a:t> Programmierung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628404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r>
                        <a:rPr lang="de-DE" dirty="0"/>
                        <a:t>9 – UV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Innenansichten</a:t>
                      </a:r>
                      <a:r>
                        <a:rPr lang="de-DE" baseline="0" dirty="0"/>
                        <a:t> des Computers – von der Software zur Hardware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646861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r>
                        <a:rPr lang="de-DE" dirty="0"/>
                        <a:t>9- UV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Draußen kalt und drinnen warm - das Niedrigenergiehaus</a:t>
                      </a:r>
                      <a:r>
                        <a:rPr lang="de-DE" i="0" dirty="0">
                          <a:effectLst/>
                        </a:rPr>
                        <a:t> </a:t>
                      </a:r>
                      <a:endParaRPr lang="de-DE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08356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/>
                        <a:t>10 – UV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IF/TC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Sonnenfolger</a:t>
                      </a:r>
                      <a:endParaRPr lang="de-DE" sz="18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938201"/>
                  </a:ext>
                </a:extLst>
              </a:tr>
            </a:tbl>
          </a:graphicData>
        </a:graphic>
      </p:graphicFrame>
      <p:sp>
        <p:nvSpPr>
          <p:cNvPr id="6" name="CustomShape 1">
            <a:extLst>
              <a:ext uri="{FF2B5EF4-FFF2-40B4-BE49-F238E27FC236}">
                <a16:creationId xmlns:a16="http://schemas.microsoft.com/office/drawing/2014/main" id="{69EFF531-31AF-4F4C-991B-AB95D8CD2202}"/>
              </a:ext>
            </a:extLst>
          </p:cNvPr>
          <p:cNvSpPr/>
          <p:nvPr/>
        </p:nvSpPr>
        <p:spPr>
          <a:xfrm>
            <a:off x="457200" y="1123950"/>
            <a:ext cx="8226425" cy="357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Der schulinterne Lehrplan (SiLP) – Kombikurs 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</a:t>
            </a: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</a:t>
            </a:r>
            <a:r>
              <a:rPr lang="de-DE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Tc</a:t>
            </a:r>
            <a:endParaRPr lang="de-DE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942454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2"/>
          <p:cNvSpPr/>
          <p:nvPr/>
        </p:nvSpPr>
        <p:spPr>
          <a:xfrm>
            <a:off x="457200" y="1700213"/>
            <a:ext cx="8226425" cy="4202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5"/>
          <p:cNvSpPr/>
          <p:nvPr/>
        </p:nvSpPr>
        <p:spPr>
          <a:xfrm>
            <a:off x="8101013" y="6356350"/>
            <a:ext cx="5826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50B908C-21AF-442B-81B4-BBB7CA0FAC47}" type="slidenum"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457200" y="1700213"/>
            <a:ext cx="8216900" cy="4202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CustomShape 2"/>
          <p:cNvSpPr/>
          <p:nvPr/>
        </p:nvSpPr>
        <p:spPr>
          <a:xfrm>
            <a:off x="457200" y="1628801"/>
            <a:ext cx="8074025" cy="4392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" name="CustomShape 2"/>
          <p:cNvSpPr/>
          <p:nvPr/>
        </p:nvSpPr>
        <p:spPr>
          <a:xfrm>
            <a:off x="457200" y="1556792"/>
            <a:ext cx="8226425" cy="4202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2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de-DE" sz="1600" dirty="0"/>
              <a:t>Inhaltsfelder und inhaltliche Schwerpunkte sollen im Sinne ganzheitlicher Betrachtung in geeigneter Form integrativ in die Gestaltung von Unterrichtsvorhaben einfließen</a:t>
            </a:r>
          </a:p>
          <a:p>
            <a:pPr marL="720" fontAlgn="auto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de-DE" sz="2200" dirty="0"/>
              <a:t> 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6FC7F7F-88CD-7646-80DE-EE2D1FD41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60417"/>
              </p:ext>
            </p:extLst>
          </p:nvPr>
        </p:nvGraphicFramePr>
        <p:xfrm>
          <a:off x="469900" y="2081100"/>
          <a:ext cx="8213726" cy="399948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106863">
                  <a:extLst>
                    <a:ext uri="{9D8B030D-6E8A-4147-A177-3AD203B41FA5}">
                      <a16:colId xmlns:a16="http://schemas.microsoft.com/office/drawing/2014/main" val="2567921842"/>
                    </a:ext>
                  </a:extLst>
                </a:gridCol>
                <a:gridCol w="4106863">
                  <a:extLst>
                    <a:ext uri="{9D8B030D-6E8A-4147-A177-3AD203B41FA5}">
                      <a16:colId xmlns:a16="http://schemas.microsoft.com/office/drawing/2014/main" val="219957893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sng" dirty="0">
                          <a:solidFill>
                            <a:schemeClr val="bg1"/>
                          </a:solidFill>
                          <a:effectLst/>
                        </a:rPr>
                        <a:t>JG 10 Unterrichtsvorhaben I:</a:t>
                      </a:r>
                      <a:r>
                        <a:rPr lang="de-DE" sz="1600" dirty="0">
                          <a:solidFill>
                            <a:schemeClr val="bg1"/>
                          </a:solidFill>
                          <a:effectLst/>
                        </a:rPr>
                        <a:t> Spezialisten am Werk – Robotik im Alltag – 45 Std.</a:t>
                      </a:r>
                      <a:endParaRPr lang="de-DE" sz="18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437483"/>
                  </a:ext>
                </a:extLst>
              </a:tr>
              <a:tr h="1201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de-DE" sz="1100" u="sng" dirty="0">
                          <a:solidFill>
                            <a:schemeClr val="tx1"/>
                          </a:solidFill>
                          <a:effectLst/>
                        </a:rPr>
                        <a:t>Sachkompetenz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1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beschreiben Elemente und Funktionen technischer Systeme (SK 2),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1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analysieren technische Prozesse und Strukturen, auch mittels digitaler Werkzeuge (SK 3),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de-DE" sz="1100" u="sng" dirty="0">
                          <a:solidFill>
                            <a:schemeClr val="tx1"/>
                          </a:solidFill>
                          <a:effectLst/>
                        </a:rPr>
                        <a:t>Methodenkompetenz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erheben Daten durch Beobachtung, Erkundung und den Einsatz vorgegebener Messverfahren (MK 3),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identifizieren ausgewählte Eigenschaften von Materialien und technischen Systemen u.a. mittels digitaler Messtechnik (MK 4),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überprüfen Fragestellungen oder Hypothesen qualitativ und quantitativ durch Experimente, Erkundungen und technische Analysen (MK 6),</a:t>
                      </a:r>
                      <a:endParaRPr lang="de-DE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de-DE" sz="1100" u="sng" dirty="0">
                          <a:solidFill>
                            <a:schemeClr val="tx1"/>
                          </a:solidFill>
                          <a:effectLst/>
                        </a:rPr>
                        <a:t>Urteilskompetenz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1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erörtern Möglichkeiten, Grenzen und Folgen technischen Handelns (UK 3),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1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entscheiden eigenständig in technischen Handlungssituationen und begründen sachlich ihre Position (UK 4),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1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analysieren Berufsfelder vor dem Hintergrund gesellschaftlicher und technischer Entwicklungen, u.a. im Hinblick auf die Digitalisierung (UK 5),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de-DE" sz="1100" u="sng" dirty="0">
                          <a:solidFill>
                            <a:schemeClr val="tx1"/>
                          </a:solidFill>
                          <a:effectLst/>
                        </a:rPr>
                        <a:t>Handlungskompetenz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1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entwickeln Lösungen und Lösungswege (u.a. algorithmische Sequenzen) technischer Probleme (HK 3),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1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bedienen und konfigurieren Hard- und Software (HK 5),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10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</a:rPr>
                        <a:t>simulieren Arbeitsabläufe technischer Berufe (HK 6).</a:t>
                      </a:r>
                      <a:endParaRPr lang="de-DE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718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Inhaltliche Schwerpunkte</a:t>
                      </a: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0"/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Lösungskonzept - Dokumentation - Einsatz und Betrieb - </a:t>
                      </a:r>
                    </a:p>
                    <a:p>
                      <a:pPr lvl="0"/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Optimierung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weitere Vereinbarungen: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Verwendung der schuleigenen Robotermodelle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Durchführung eines Wettbewerbs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Portfolio zu Chancen und Risiken künstlicher Intelligenz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513145"/>
                  </a:ext>
                </a:extLst>
              </a:tr>
            </a:tbl>
          </a:graphicData>
        </a:graphic>
      </p:graphicFrame>
      <p:sp>
        <p:nvSpPr>
          <p:cNvPr id="12" name="CustomShape 3">
            <a:extLst>
              <a:ext uri="{FF2B5EF4-FFF2-40B4-BE49-F238E27FC236}">
                <a16:creationId xmlns:a16="http://schemas.microsoft.com/office/drawing/2014/main" id="{6AF1F816-F8C8-6344-A9D8-6AC1DECEF0AA}"/>
              </a:ext>
            </a:extLst>
          </p:cNvPr>
          <p:cNvSpPr/>
          <p:nvPr/>
        </p:nvSpPr>
        <p:spPr>
          <a:xfrm>
            <a:off x="179388" y="6356350"/>
            <a:ext cx="30210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Implementationsveranstaltung zur Einführung der Kernlehrpläne Gymnasium SI 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CustomShape 4">
            <a:extLst>
              <a:ext uri="{FF2B5EF4-FFF2-40B4-BE49-F238E27FC236}">
                <a16:creationId xmlns:a16="http://schemas.microsoft.com/office/drawing/2014/main" id="{936B0125-C1E2-E048-8ED1-04FC0F57B95B}"/>
              </a:ext>
            </a:extLst>
          </p:cNvPr>
          <p:cNvSpPr/>
          <p:nvPr/>
        </p:nvSpPr>
        <p:spPr>
          <a:xfrm>
            <a:off x="3419475" y="6203950"/>
            <a:ext cx="2662238" cy="650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((Bitte BR spezifische Kontaktinformationen  einfügen!))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5" name="CustomShape 1">
            <a:extLst>
              <a:ext uri="{FF2B5EF4-FFF2-40B4-BE49-F238E27FC236}">
                <a16:creationId xmlns:a16="http://schemas.microsoft.com/office/drawing/2014/main" id="{CCAA8CE5-DA7C-A44E-91A8-6FF48CC92AB9}"/>
              </a:ext>
            </a:extLst>
          </p:cNvPr>
          <p:cNvSpPr/>
          <p:nvPr/>
        </p:nvSpPr>
        <p:spPr>
          <a:xfrm>
            <a:off x="457200" y="1123950"/>
            <a:ext cx="8226425" cy="357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Der schulinterne Lehrplan (SiLP)</a:t>
            </a:r>
            <a:endParaRPr lang="de-DE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2800DF3-3790-7348-8AA7-00CEC524A2E2}"/>
              </a:ext>
            </a:extLst>
          </p:cNvPr>
          <p:cNvSpPr txBox="1"/>
          <p:nvPr/>
        </p:nvSpPr>
        <p:spPr>
          <a:xfrm>
            <a:off x="1128036" y="3794789"/>
            <a:ext cx="6875227" cy="175432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</a:rPr>
              <a:t>verbindliche Festlegungen </a:t>
            </a:r>
          </a:p>
          <a:p>
            <a:pPr algn="ctr"/>
            <a:r>
              <a:rPr lang="de-DE" sz="3600" dirty="0">
                <a:solidFill>
                  <a:schemeClr val="bg1"/>
                </a:solidFill>
              </a:rPr>
              <a:t>der</a:t>
            </a:r>
          </a:p>
          <a:p>
            <a:pPr algn="ctr"/>
            <a:r>
              <a:rPr lang="de-DE" sz="3600" dirty="0">
                <a:solidFill>
                  <a:schemeClr val="bg1"/>
                </a:solidFill>
              </a:rPr>
              <a:t>Fachkonferenzen</a:t>
            </a:r>
          </a:p>
        </p:txBody>
      </p:sp>
    </p:spTree>
    <p:extLst>
      <p:ext uri="{BB962C8B-B14F-4D97-AF65-F5344CB8AC3E}">
        <p14:creationId xmlns:p14="http://schemas.microsoft.com/office/powerpoint/2010/main" val="350699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457200" y="1123950"/>
            <a:ext cx="8226425" cy="357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Konkretisierungen von Unterrichtsvorhaben</a:t>
            </a:r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457200" y="1700213"/>
            <a:ext cx="8226425" cy="4202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3"/>
          <p:cNvSpPr/>
          <p:nvPr/>
        </p:nvSpPr>
        <p:spPr>
          <a:xfrm>
            <a:off x="179388" y="6356350"/>
            <a:ext cx="30210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Implementationsveranstaltung zur Einführung der Kernlehrpläne Gymnasium SI</a:t>
            </a: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6" name="CustomShape 4"/>
          <p:cNvSpPr/>
          <p:nvPr/>
        </p:nvSpPr>
        <p:spPr>
          <a:xfrm>
            <a:off x="3419475" y="6203950"/>
            <a:ext cx="2662238" cy="650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((Bitte BR spezifische Kontaktinformationen  einfügen!))</a:t>
            </a:r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7" name="CustomShape 5"/>
          <p:cNvSpPr/>
          <p:nvPr/>
        </p:nvSpPr>
        <p:spPr>
          <a:xfrm>
            <a:off x="8101013" y="6356350"/>
            <a:ext cx="582612" cy="361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92633F-4C66-432C-A946-C251408C4297}" type="slidenum">
              <a:rPr lang="de-D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de-DE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8" name="CustomShape 6"/>
          <p:cNvSpPr/>
          <p:nvPr/>
        </p:nvSpPr>
        <p:spPr>
          <a:xfrm>
            <a:off x="457200" y="1795463"/>
            <a:ext cx="8228013" cy="8414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0084705-CA01-9A4A-95E3-FE92BA7B0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9" y="1766476"/>
            <a:ext cx="8228014" cy="421046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F2D4EDB-44AC-F641-8580-63DE47D5FF71}"/>
              </a:ext>
            </a:extLst>
          </p:cNvPr>
          <p:cNvSpPr txBox="1"/>
          <p:nvPr/>
        </p:nvSpPr>
        <p:spPr>
          <a:xfrm>
            <a:off x="1106456" y="3429000"/>
            <a:ext cx="6875227" cy="23083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</a:rPr>
              <a:t>- kein Bestandteil des </a:t>
            </a:r>
            <a:r>
              <a:rPr lang="de-DE" sz="3600" b="1" dirty="0" err="1">
                <a:solidFill>
                  <a:schemeClr val="bg1"/>
                </a:solidFill>
              </a:rPr>
              <a:t>SiLP</a:t>
            </a:r>
            <a:r>
              <a:rPr lang="de-DE" sz="3600" b="1" dirty="0">
                <a:solidFill>
                  <a:schemeClr val="bg1"/>
                </a:solidFill>
              </a:rPr>
              <a:t> -</a:t>
            </a:r>
          </a:p>
          <a:p>
            <a:pPr algn="ctr"/>
            <a:r>
              <a:rPr lang="de-DE" sz="3600" dirty="0">
                <a:solidFill>
                  <a:schemeClr val="bg1"/>
                </a:solidFill>
              </a:rPr>
              <a:t>freie Gestaltung</a:t>
            </a:r>
            <a:br>
              <a:rPr lang="de-DE" sz="3600" dirty="0">
                <a:solidFill>
                  <a:schemeClr val="bg1"/>
                </a:solidFill>
              </a:rPr>
            </a:br>
            <a:r>
              <a:rPr lang="de-DE" sz="3600" dirty="0">
                <a:solidFill>
                  <a:schemeClr val="bg1"/>
                </a:solidFill>
              </a:rPr>
              <a:t>zur konkreten Umsetzung durch Lehrkräfte</a:t>
            </a:r>
          </a:p>
        </p:txBody>
      </p:sp>
    </p:spTree>
    <p:extLst>
      <p:ext uri="{BB962C8B-B14F-4D97-AF65-F5344CB8AC3E}">
        <p14:creationId xmlns:p14="http://schemas.microsoft.com/office/powerpoint/2010/main" val="198301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4725144"/>
            <a:ext cx="8507412" cy="5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Times" pitchFamily="18" charset="0"/>
              <a:buNone/>
            </a:pPr>
            <a:r>
              <a:rPr lang="de-DE" altLang="de-DE" sz="3200" kern="0" dirty="0">
                <a:solidFill>
                  <a:srgbClr val="0070C0"/>
                </a:solidFill>
              </a:rPr>
              <a:t>Herzlichen Dank für Ihre Aufmerksamkeit!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30EC2B6-0F12-0C42-BAB6-4F411493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B39564D-959C-054D-9479-CBD0C843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43</a:t>
            </a:fld>
            <a:endParaRPr lang="de-DE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39DA864-E839-7B4D-BA5F-74A4D1B70B3B}"/>
              </a:ext>
            </a:extLst>
          </p:cNvPr>
          <p:cNvGrpSpPr/>
          <p:nvPr/>
        </p:nvGrpSpPr>
        <p:grpSpPr>
          <a:xfrm>
            <a:off x="539552" y="2479316"/>
            <a:ext cx="8090503" cy="1412507"/>
            <a:chOff x="596298" y="2479317"/>
            <a:chExt cx="7279414" cy="1270900"/>
          </a:xfrm>
        </p:grpSpPr>
        <p:pic>
          <p:nvPicPr>
            <p:cNvPr id="6" name="Grafik 5" descr="Ein Bild, das Person, drinnen, Mann, orange enthält.&#10;&#10;Automatisch generierte Beschreibung">
              <a:extLst>
                <a:ext uri="{FF2B5EF4-FFF2-40B4-BE49-F238E27FC236}">
                  <a16:creationId xmlns:a16="http://schemas.microsoft.com/office/drawing/2014/main" id="{FB0AB2D9-9078-6A49-A37F-6DC22F0D5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298" y="2479490"/>
              <a:ext cx="1897918" cy="1270727"/>
            </a:xfrm>
            <a:prstGeom prst="rect">
              <a:avLst/>
            </a:prstGeom>
          </p:spPr>
        </p:pic>
        <p:pic>
          <p:nvPicPr>
            <p:cNvPr id="10" name="Grafik 9" descr="Ein Bild, das Laptop, Computer, Person, drinnen enthält.&#10;&#10;Automatisch generierte Beschreibung">
              <a:extLst>
                <a:ext uri="{FF2B5EF4-FFF2-40B4-BE49-F238E27FC236}">
                  <a16:creationId xmlns:a16="http://schemas.microsoft.com/office/drawing/2014/main" id="{95D55529-3F96-B947-8CC2-CC14B1A7C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913" y="2479317"/>
              <a:ext cx="1897918" cy="1270867"/>
            </a:xfrm>
            <a:prstGeom prst="rect">
              <a:avLst/>
            </a:prstGeom>
          </p:spPr>
        </p:pic>
        <p:pic>
          <p:nvPicPr>
            <p:cNvPr id="12" name="Grafik 11" descr="Ein Bild, das Person, Laptop, drinnen, Computer enthält.&#10;&#10;Automatisch generierte Beschreibung">
              <a:extLst>
                <a:ext uri="{FF2B5EF4-FFF2-40B4-BE49-F238E27FC236}">
                  <a16:creationId xmlns:a16="http://schemas.microsoft.com/office/drawing/2014/main" id="{05827856-8033-D147-A36F-C7ED85CB8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8831" y="2479317"/>
              <a:ext cx="1891118" cy="1265955"/>
            </a:xfrm>
            <a:prstGeom prst="rect">
              <a:avLst/>
            </a:prstGeom>
          </p:spPr>
        </p:pic>
        <p:pic>
          <p:nvPicPr>
            <p:cNvPr id="14" name="Grafik 13" descr="Ein Bild, das Person, Laptop, drinnen, Computer enthält.&#10;&#10;Automatisch generierte Beschreibung">
              <a:extLst>
                <a:ext uri="{FF2B5EF4-FFF2-40B4-BE49-F238E27FC236}">
                  <a16:creationId xmlns:a16="http://schemas.microsoft.com/office/drawing/2014/main" id="{99183A9A-3862-9348-B3B3-100A74596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749" y="2479317"/>
              <a:ext cx="1608963" cy="1265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567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Bewährte Merkmale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6131024" cy="42050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Standards,</a:t>
            </a:r>
          </a:p>
          <a:p>
            <a:r>
              <a:rPr lang="de-DE" dirty="0"/>
              <a:t>den fachlichen Kern der dafür erforderlichen Kompetenzen einschließlich zugrunde liegender Wissensbestände,</a:t>
            </a:r>
          </a:p>
          <a:p>
            <a:r>
              <a:rPr lang="de-DE" i="1" dirty="0"/>
              <a:t>keine</a:t>
            </a:r>
            <a:r>
              <a:rPr lang="de-DE" dirty="0"/>
              <a:t> Aussagen zur konkreten Gestaltung und Durchführung des </a:t>
            </a:r>
            <a:r>
              <a:rPr lang="de-DE" dirty="0" smtClean="0"/>
              <a:t>Unterrichts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(Dies ist Aufgabe der schulinternen Lehrpläne.)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pic>
        <p:nvPicPr>
          <p:cNvPr id="7" name="Picture 2" descr="Deutsch Kernlehrplan verkürzter Bildungsgang Gym. Sek. I">
            <a:extLst>
              <a:ext uri="{FF2B5EF4-FFF2-40B4-BE49-F238E27FC236}">
                <a16:creationId xmlns:a16="http://schemas.microsoft.com/office/drawing/2014/main" id="{7AA56A9A-E725-BA4D-BB07-9E827347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69">
            <a:off x="6621889" y="2252300"/>
            <a:ext cx="2016224" cy="2853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B8AEC2-76C3-FF4C-A788-31A73D7A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56F1D5-BDAB-5145-911E-0290F49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38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Grundkonstrukt und zentrale Begriffe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4DDD69-D404-5643-A445-B25ABA26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/>
          </a:p>
        </p:txBody>
      </p:sp>
      <p:grpSp>
        <p:nvGrpSpPr>
          <p:cNvPr id="20" name="Gruppieren 19"/>
          <p:cNvGrpSpPr/>
          <p:nvPr/>
        </p:nvGrpSpPr>
        <p:grpSpPr>
          <a:xfrm>
            <a:off x="1835696" y="2019588"/>
            <a:ext cx="5605280" cy="3635606"/>
            <a:chOff x="2051720" y="2019588"/>
            <a:chExt cx="5605280" cy="3635606"/>
          </a:xfrm>
        </p:grpSpPr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2960646" y="2019588"/>
              <a:ext cx="3818624" cy="7764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Ziele des Faches/</a:t>
              </a:r>
            </a:p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Übergreifende fachliche Kompetenz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2051720" y="3375751"/>
              <a:ext cx="2297130" cy="80143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Kompetenzbereiche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(Prozesse)</a:t>
              </a: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5359161" y="3375751"/>
              <a:ext cx="2297839" cy="78705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Inhaltsfelder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(Gegenstände)</a:t>
              </a: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2699792" y="4837864"/>
              <a:ext cx="4320480" cy="817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Kompetenzerwartungen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(Verknüpfung von Prozessen und Gegenständen)</a:t>
              </a:r>
            </a:p>
          </p:txBody>
        </p:sp>
        <p:cxnSp>
          <p:nvCxnSpPr>
            <p:cNvPr id="25" name="Line 8"/>
            <p:cNvCxnSpPr>
              <a:cxnSpLocks noChangeShapeType="1"/>
            </p:cNvCxnSpPr>
            <p:nvPr/>
          </p:nvCxnSpPr>
          <p:spPr bwMode="auto">
            <a:xfrm>
              <a:off x="4863577" y="2796809"/>
              <a:ext cx="709" cy="2724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9"/>
            <p:cNvCxnSpPr>
              <a:cxnSpLocks noChangeShapeType="1"/>
            </p:cNvCxnSpPr>
            <p:nvPr/>
          </p:nvCxnSpPr>
          <p:spPr bwMode="auto">
            <a:xfrm flipH="1">
              <a:off x="3200285" y="3069252"/>
              <a:ext cx="1659038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10"/>
            <p:cNvCxnSpPr>
              <a:cxnSpLocks noChangeShapeType="1"/>
            </p:cNvCxnSpPr>
            <p:nvPr/>
          </p:nvCxnSpPr>
          <p:spPr bwMode="auto">
            <a:xfrm flipH="1">
              <a:off x="4852942" y="3069252"/>
              <a:ext cx="1659747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1"/>
            <p:cNvCxnSpPr>
              <a:cxnSpLocks noChangeShapeType="1"/>
            </p:cNvCxnSpPr>
            <p:nvPr/>
          </p:nvCxnSpPr>
          <p:spPr bwMode="auto">
            <a:xfrm>
              <a:off x="3199576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2"/>
            <p:cNvCxnSpPr>
              <a:cxnSpLocks noChangeShapeType="1"/>
            </p:cNvCxnSpPr>
            <p:nvPr/>
          </p:nvCxnSpPr>
          <p:spPr bwMode="auto">
            <a:xfrm>
              <a:off x="6518361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3"/>
            <p:cNvCxnSpPr>
              <a:cxnSpLocks noChangeShapeType="1"/>
            </p:cNvCxnSpPr>
            <p:nvPr/>
          </p:nvCxnSpPr>
          <p:spPr bwMode="auto">
            <a:xfrm>
              <a:off x="4852942" y="4498823"/>
              <a:ext cx="709" cy="3390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4"/>
            <p:cNvCxnSpPr>
              <a:cxnSpLocks noChangeShapeType="1"/>
            </p:cNvCxnSpPr>
            <p:nvPr/>
          </p:nvCxnSpPr>
          <p:spPr bwMode="auto">
            <a:xfrm flipH="1">
              <a:off x="3191777" y="4498066"/>
              <a:ext cx="1657620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5"/>
            <p:cNvCxnSpPr>
              <a:cxnSpLocks noChangeShapeType="1"/>
            </p:cNvCxnSpPr>
            <p:nvPr/>
          </p:nvCxnSpPr>
          <p:spPr bwMode="auto">
            <a:xfrm flipH="1">
              <a:off x="4864995" y="4509192"/>
              <a:ext cx="1657620" cy="15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16"/>
            <p:cNvCxnSpPr>
              <a:cxnSpLocks noChangeShapeType="1"/>
            </p:cNvCxnSpPr>
            <p:nvPr/>
          </p:nvCxnSpPr>
          <p:spPr bwMode="auto">
            <a:xfrm flipH="1">
              <a:off x="3191068" y="4177188"/>
              <a:ext cx="2127" cy="3186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17"/>
            <p:cNvCxnSpPr>
              <a:cxnSpLocks noChangeShapeType="1"/>
            </p:cNvCxnSpPr>
            <p:nvPr/>
          </p:nvCxnSpPr>
          <p:spPr bwMode="auto">
            <a:xfrm>
              <a:off x="6513398" y="4177188"/>
              <a:ext cx="5672" cy="3193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9422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/>
              <a:t>Gliederung des Kernlehrplans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((Bitte BR spezifische Kontaktinformationen  einfügen!))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C5D22-6378-407D-9457-96778D3F37A0}" type="slidenum">
              <a:rPr lang="de-DE"/>
              <a:pPr>
                <a:defRPr/>
              </a:pPr>
              <a:t>7</a:t>
            </a:fld>
            <a:endParaRPr lang="de-DE"/>
          </a:p>
        </p:txBody>
      </p:sp>
      <p:graphicFrame>
        <p:nvGraphicFramePr>
          <p:cNvPr id="8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310636"/>
              </p:ext>
            </p:extLst>
          </p:nvPr>
        </p:nvGraphicFramePr>
        <p:xfrm>
          <a:off x="520700" y="1781175"/>
          <a:ext cx="8166100" cy="3880073"/>
        </p:xfrm>
        <a:graphic>
          <a:graphicData uri="http://schemas.openxmlformats.org/drawingml/2006/table">
            <a:tbl>
              <a:tblPr/>
              <a:tblGrid>
                <a:gridCol w="87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Vorbemerkungen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Wahlpflichtfaches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Kompetenzbereiche, Inhaltsfelder und Kompetenzerwartungen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lvl="0"/>
                      <a:r>
                        <a:rPr kumimoji="0" 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+mn-cs"/>
                        </a:rPr>
                        <a:t>Kompetenzbereiche, Inhaltsfelder und übergeordnete Kompetenzerwartungen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4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17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Das Wahlpflichtfach als selbstständiges und als kombiniertes Fach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Inhaltliche Schwerpunkte und konkretisierte Kompetenzerwartungen im selbstständigen Fach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Inhaltliche Schwerpunkte und konkretisierte Kompetenzerwartungen im kombinierten Fach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1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77AE8-29DB-4A4A-9A4D-43F01DEA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Neue Akzentsetzungen der Kernlehrpläne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5B63A6-BED9-F040-ADCC-469543B1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Beschreibung fachlicher Inhalte</a:t>
            </a:r>
          </a:p>
          <a:p>
            <a:pPr lvl="1"/>
            <a:r>
              <a:rPr lang="de-DE" dirty="0"/>
              <a:t>präzisere Beschreibung fachlicher Prozesse</a:t>
            </a:r>
          </a:p>
          <a:p>
            <a:r>
              <a:rPr lang="de-DE" dirty="0"/>
              <a:t>Gestaltungsspielräume</a:t>
            </a:r>
          </a:p>
          <a:p>
            <a:pPr lvl="1"/>
            <a:r>
              <a:rPr lang="de-DE" dirty="0"/>
              <a:t>Zeit zum Üben, Wiederholen, Vertiefen</a:t>
            </a:r>
          </a:p>
          <a:p>
            <a:pPr lvl="1"/>
            <a:r>
              <a:rPr lang="de-DE" dirty="0"/>
              <a:t>Möglichkeiten zur Auseinandersetzung mit eigenen Fragestellungen</a:t>
            </a:r>
          </a:p>
          <a:p>
            <a:r>
              <a:rPr lang="de-DE" dirty="0"/>
              <a:t>Bezug auf fachübergreifende Zielsetzungen</a:t>
            </a:r>
          </a:p>
          <a:p>
            <a:pPr lvl="1"/>
            <a:r>
              <a:rPr lang="de-DE" dirty="0"/>
              <a:t>Bildung in der digitalen Welt und Medienbildung (Medienkompetenzrahmen NRW)</a:t>
            </a:r>
          </a:p>
          <a:p>
            <a:pPr lvl="1"/>
            <a:r>
              <a:rPr lang="de-DE" dirty="0"/>
              <a:t>Rahmenvorgabe Verbraucherbildung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12B5B7-DA19-2447-8E42-E26750AC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6160F9-ABFF-6348-A579-E0AF5CB6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0AAA70-ACB1-794B-B837-571540A6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65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Gymnasium SI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Übergreifende Aufgaben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Wahlpflichtfach Technik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686581-C1AF-2449-9E46-D67F0A09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((Bitte BR spezifische Kontaktinformationen  einfügen!))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2750</Words>
  <PresentationFormat>Bildschirmpräsentation (4:3)</PresentationFormat>
  <Paragraphs>562</Paragraphs>
  <Slides>43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43</vt:i4>
      </vt:variant>
    </vt:vector>
  </HeadingPairs>
  <TitlesOfParts>
    <vt:vector size="53" baseType="lpstr">
      <vt:lpstr>Arial</vt:lpstr>
      <vt:lpstr>Calibri</vt:lpstr>
      <vt:lpstr>DejaVu Sans</vt:lpstr>
      <vt:lpstr>StarSymbol</vt:lpstr>
      <vt:lpstr>Times</vt:lpstr>
      <vt:lpstr>Times New Roman</vt:lpstr>
      <vt:lpstr>Wingdings</vt:lpstr>
      <vt:lpstr>ヒラギノ角ゴ Pro W3</vt:lpstr>
      <vt:lpstr>QUA-LiS_Vorlage_weiss</vt:lpstr>
      <vt:lpstr>Larissa</vt:lpstr>
      <vt:lpstr>Herzlich willkommen</vt:lpstr>
      <vt:lpstr>Gliederung</vt:lpstr>
      <vt:lpstr>Gliederung</vt:lpstr>
      <vt:lpstr>Grundsätze</vt:lpstr>
      <vt:lpstr>Bewährte Merkmale</vt:lpstr>
      <vt:lpstr>Grundkonstrukt und zentrale Begriffe</vt:lpstr>
      <vt:lpstr>Gliederung des Kernlehrplans</vt:lpstr>
      <vt:lpstr>Neue Akzentsetzungen der Kernlehrpläne</vt:lpstr>
      <vt:lpstr>Gliederung</vt:lpstr>
      <vt:lpstr>Aufträge für alle Fächer insbesondere</vt:lpstr>
      <vt:lpstr>Fachliche Einbindung des MKR</vt:lpstr>
      <vt:lpstr>Einbindung des Medienkompetenzrahmens</vt:lpstr>
      <vt:lpstr>Fachliche Einbindung RV Verbraucherbildung</vt:lpstr>
      <vt:lpstr>Gliederung</vt:lpstr>
      <vt:lpstr>Schulinterne Lehrpläne - rechtlicher Rahmen</vt:lpstr>
      <vt:lpstr>Schulinterne Lehrpläne - rechtlicher Rahmen</vt:lpstr>
      <vt:lpstr>Curriculumentwicklung</vt:lpstr>
      <vt:lpstr>Funktionen von schulinternen Lehrplänen</vt:lpstr>
      <vt:lpstr>Gliederung für einen schulinternen Lehrplan</vt:lpstr>
      <vt:lpstr>Materialien im Lehrplannavigator</vt:lpstr>
      <vt:lpstr>Gliederung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Fachliche Umsetzung der RV Verbraucherbildung </vt:lpstr>
      <vt:lpstr>Bildung für nachhaltige Entwicklung - BNE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2018-11-19T14:12:53Z</dcterms:created>
  <dcterms:modified xsi:type="dcterms:W3CDTF">2020-03-04T11:55:57Z</dcterms:modified>
</cp:coreProperties>
</file>