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79"/>
  </p:notesMasterIdLst>
  <p:handoutMasterIdLst>
    <p:handoutMasterId r:id="rId80"/>
  </p:handoutMasterIdLst>
  <p:sldIdLst>
    <p:sldId id="464" r:id="rId2"/>
    <p:sldId id="465" r:id="rId3"/>
    <p:sldId id="466"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07" r:id="rId25"/>
    <p:sldId id="409" r:id="rId26"/>
    <p:sldId id="410" r:id="rId27"/>
    <p:sldId id="412" r:id="rId28"/>
    <p:sldId id="413" r:id="rId29"/>
    <p:sldId id="414" r:id="rId30"/>
    <p:sldId id="415" r:id="rId31"/>
    <p:sldId id="417" r:id="rId32"/>
    <p:sldId id="418" r:id="rId33"/>
    <p:sldId id="419" r:id="rId34"/>
    <p:sldId id="420" r:id="rId35"/>
    <p:sldId id="421" r:id="rId36"/>
    <p:sldId id="422" r:id="rId37"/>
    <p:sldId id="423" r:id="rId38"/>
    <p:sldId id="424" r:id="rId39"/>
    <p:sldId id="425" r:id="rId40"/>
    <p:sldId id="487"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0" r:id="rId55"/>
    <p:sldId id="441" r:id="rId56"/>
    <p:sldId id="442" r:id="rId57"/>
    <p:sldId id="443" r:id="rId58"/>
    <p:sldId id="444" r:id="rId59"/>
    <p:sldId id="445" r:id="rId60"/>
    <p:sldId id="446" r:id="rId61"/>
    <p:sldId id="447" r:id="rId62"/>
    <p:sldId id="448" r:id="rId63"/>
    <p:sldId id="449" r:id="rId64"/>
    <p:sldId id="450" r:id="rId65"/>
    <p:sldId id="451" r:id="rId66"/>
    <p:sldId id="452" r:id="rId67"/>
    <p:sldId id="453" r:id="rId68"/>
    <p:sldId id="454" r:id="rId69"/>
    <p:sldId id="455" r:id="rId70"/>
    <p:sldId id="456" r:id="rId71"/>
    <p:sldId id="457" r:id="rId72"/>
    <p:sldId id="458" r:id="rId73"/>
    <p:sldId id="459" r:id="rId74"/>
    <p:sldId id="460" r:id="rId75"/>
    <p:sldId id="461" r:id="rId76"/>
    <p:sldId id="462" r:id="rId77"/>
    <p:sldId id="463" r:id="rId7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9" autoAdjust="0"/>
    <p:restoredTop sz="94604"/>
  </p:normalViewPr>
  <p:slideViewPr>
    <p:cSldViewPr showGuides="1">
      <p:cViewPr>
        <p:scale>
          <a:sx n="75" d="100"/>
          <a:sy n="75" d="100"/>
        </p:scale>
        <p:origin x="-2664"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A70FFBEA-A2C0-40B2-981A-40B6EF9D1A81}" type="datetimeFigureOut">
              <a:rPr lang="de-DE" smtClean="0"/>
              <a:t>05.08.2019</a:t>
            </a:fld>
            <a:endParaRPr lang="de-DE"/>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27EA4A06-14A4-470D-AC98-D77B8E735667}" type="slidenum">
              <a:rPr lang="de-DE" smtClean="0"/>
              <a:t>‹Nr.›</a:t>
            </a:fld>
            <a:endParaRPr lang="de-DE"/>
          </a:p>
        </p:txBody>
      </p:sp>
    </p:spTree>
    <p:extLst>
      <p:ext uri="{BB962C8B-B14F-4D97-AF65-F5344CB8AC3E}">
        <p14:creationId xmlns:p14="http://schemas.microsoft.com/office/powerpoint/2010/main" val="9533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432" tIns="45716" rIns="91432" bIns="45716" rtlCol="0"/>
          <a:lstStyle>
            <a:lvl1pPr algn="r">
              <a:defRPr sz="1200"/>
            </a:lvl1pPr>
          </a:lstStyle>
          <a:p>
            <a:fld id="{985472B4-A8F5-4AAC-8AF9-E73AECEF49A5}" type="datetimeFigureOut">
              <a:rPr lang="de-DE" smtClean="0"/>
              <a:t>05.08.2019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82732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36565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65479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197121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13244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61130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197121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82591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23</a:t>
            </a:fld>
            <a:endParaRPr lang="de-DE">
              <a:solidFill>
                <a:prstClr val="black"/>
              </a:solidFill>
            </a:endParaRPr>
          </a:p>
        </p:txBody>
      </p:sp>
    </p:spTree>
    <p:extLst>
      <p:ext uri="{BB962C8B-B14F-4D97-AF65-F5344CB8AC3E}">
        <p14:creationId xmlns:p14="http://schemas.microsoft.com/office/powerpoint/2010/main" val="382732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28</a:t>
            </a:fld>
            <a:endParaRPr lang="de-DE"/>
          </a:p>
        </p:txBody>
      </p:sp>
    </p:spTree>
    <p:extLst>
      <p:ext uri="{BB962C8B-B14F-4D97-AF65-F5344CB8AC3E}">
        <p14:creationId xmlns:p14="http://schemas.microsoft.com/office/powerpoint/2010/main" val="229635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335942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3827329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1365652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54</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55</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56</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57</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58</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59</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1971217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60</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61</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63</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64</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65</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66</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67</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68</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69</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70</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1971217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71</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72</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73</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74</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75</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76</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77</a:t>
            </a:fld>
            <a:endParaRPr lang="de-DE"/>
          </a:p>
        </p:txBody>
      </p:sp>
    </p:spTree>
    <p:extLst>
      <p:ext uri="{BB962C8B-B14F-4D97-AF65-F5344CB8AC3E}">
        <p14:creationId xmlns:p14="http://schemas.microsoft.com/office/powerpoint/2010/main" val="276581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392641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131866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197121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391490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5" name="Fußzeilenplatzhalter 4"/>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5" name="Fußzeilenplatzhalter 4"/>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5" name="Fußzeilenplatzhalter 4"/>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5" name="Fußzeilenplatzhalter 4"/>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79512" y="6356350"/>
            <a:ext cx="3024336" cy="365125"/>
          </a:xfrm>
        </p:spPr>
        <p:txBody>
          <a:bodyPr/>
          <a:lstStyle/>
          <a:p>
            <a:r>
              <a:rPr lang="de-DE" smtClean="0"/>
              <a:t>Implementationsveranstaltung zur Einführung der Kernlehrpläne Gymnasium SI I</a:t>
            </a:r>
            <a:endParaRPr lang="de-DE"/>
          </a:p>
        </p:txBody>
      </p:sp>
      <p:sp>
        <p:nvSpPr>
          <p:cNvPr id="5" name="Fußzeilenplatzhalter 4"/>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5" name="Fußzeilenplatzhalter 4"/>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6" name="Fußzeilenplatzhalter 5"/>
          <p:cNvSpPr>
            <a:spLocks noGrp="1"/>
          </p:cNvSpPr>
          <p:nvPr>
            <p:ph type="ftr" sz="quarter" idx="11"/>
          </p:nvPr>
        </p:nvSpPr>
        <p:spPr/>
        <p:txBody>
          <a:bodyPr/>
          <a:lstStyle/>
          <a:p>
            <a:r>
              <a:rPr lang="de-DE" smtClean="0"/>
              <a:t>((Bitte BR spezifische Kontaktinformationen  einfügen!))</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8" name="Fußzeilenplatzhalter 7"/>
          <p:cNvSpPr>
            <a:spLocks noGrp="1"/>
          </p:cNvSpPr>
          <p:nvPr>
            <p:ph type="ftr" sz="quarter" idx="11"/>
          </p:nvPr>
        </p:nvSpPr>
        <p:spPr/>
        <p:txBody>
          <a:bodyPr/>
          <a:lstStyle/>
          <a:p>
            <a:r>
              <a:rPr lang="de-DE" smtClean="0"/>
              <a:t>((Bitte BR spezifische Kontaktinformationen  einfügen!))</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p:spPr>
        <p:txBody>
          <a:bodyPr/>
          <a:lstStyle/>
          <a:p>
            <a:r>
              <a:rPr lang="de-DE" smtClean="0"/>
              <a:t>Implementationsveranstaltung zur Einführung der Kernlehrpläne Gymnasium SI I</a:t>
            </a:r>
            <a:endParaRPr lang="de-DE" dirty="0"/>
          </a:p>
        </p:txBody>
      </p:sp>
      <p:sp>
        <p:nvSpPr>
          <p:cNvPr id="4" name="Fußzeilenplatzhalter 3"/>
          <p:cNvSpPr>
            <a:spLocks noGrp="1"/>
          </p:cNvSpPr>
          <p:nvPr>
            <p:ph type="ftr" sz="quarter" idx="11"/>
          </p:nvPr>
        </p:nvSpPr>
        <p:spPr>
          <a:xfrm>
            <a:off x="4427984" y="6356350"/>
            <a:ext cx="2952328" cy="365125"/>
          </a:xfrm>
        </p:spPr>
        <p:txBody>
          <a:bodyPr/>
          <a:lstStyle/>
          <a:p>
            <a:r>
              <a:rPr lang="de-DE" smtClean="0"/>
              <a:t>((Bitte BR spezifische Kontaktinformationen  einfügen!))</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3" name="Fußzeilenplatzhalter 2"/>
          <p:cNvSpPr>
            <a:spLocks noGrp="1"/>
          </p:cNvSpPr>
          <p:nvPr>
            <p:ph type="ftr" sz="quarter" idx="11"/>
          </p:nvPr>
        </p:nvSpPr>
        <p:spPr/>
        <p:txBody>
          <a:bodyPr/>
          <a:lstStyle/>
          <a:p>
            <a:r>
              <a:rPr lang="de-DE" smtClean="0"/>
              <a:t>((Bitte BR spezifische Kontaktinformationen  einfügen!))</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smtClean="0"/>
              <a:t>Implementationsveranstaltung zur Einführung der Kernlehrpläne Gymnasium SI I</a:t>
            </a:r>
            <a:endParaRPr lang="de-DE"/>
          </a:p>
        </p:txBody>
      </p:sp>
      <p:sp>
        <p:nvSpPr>
          <p:cNvPr id="6" name="Fußzeilenplatzhalter 5"/>
          <p:cNvSpPr>
            <a:spLocks noGrp="1"/>
          </p:cNvSpPr>
          <p:nvPr>
            <p:ph type="ftr" sz="quarter" idx="11"/>
          </p:nvPr>
        </p:nvSpPr>
        <p:spPr/>
        <p:txBody>
          <a:bodyPr/>
          <a:lstStyle/>
          <a:p>
            <a:r>
              <a:rPr lang="de-DE" smtClean="0"/>
              <a:t>((Bitte BR spezifische Kontaktinformationen  einfügen!))</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179512" y="6356350"/>
            <a:ext cx="296267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Implementationsveranstaltung zur Einführung der Kernlehrpläne Gymnasium SI I</a:t>
            </a:r>
            <a:endParaRPr lang="de-DE" dirty="0"/>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((Bitte BR spezifische Kontaktinformationen  einfügen!))</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1757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Q:\Projekte\KLP-Entwicklung Gymnasium SI\Organisation\Formulare und Logos\klp_logo-farb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59832" y="175481"/>
            <a:ext cx="2471588" cy="9366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QUA-LIS\Formulare und Muster\AbsenderKennungMSB neu-farbi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1588" y="332728"/>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9"/>
            <a:ext cx="7772400" cy="792087"/>
          </a:xfrm>
        </p:spPr>
        <p:txBody>
          <a:bodyPr/>
          <a:lstStyle/>
          <a:p>
            <a:pPr algn="ctr"/>
            <a:r>
              <a:rPr lang="de-DE" sz="4000" b="1" cap="small" dirty="0">
                <a:solidFill>
                  <a:srgbClr val="002060"/>
                </a:solidFill>
              </a:rPr>
              <a:t>Herzlich willkommen</a:t>
            </a:r>
          </a:p>
        </p:txBody>
      </p:sp>
      <p:sp>
        <p:nvSpPr>
          <p:cNvPr id="3" name="Untertitel 2"/>
          <p:cNvSpPr>
            <a:spLocks noGrp="1"/>
          </p:cNvSpPr>
          <p:nvPr>
            <p:ph type="subTitle" idx="1"/>
          </p:nvPr>
        </p:nvSpPr>
        <p:spPr>
          <a:xfrm>
            <a:off x="1187624" y="2636912"/>
            <a:ext cx="6400800" cy="2880320"/>
          </a:xfrm>
        </p:spPr>
        <p:txBody>
          <a:bodyPr>
            <a:noAutofit/>
          </a:bodyPr>
          <a:lstStyle/>
          <a:p>
            <a:endParaRPr lang="de-DE" sz="3600" dirty="0" smtClean="0">
              <a:solidFill>
                <a:srgbClr val="002060"/>
              </a:solidFill>
            </a:endParaRPr>
          </a:p>
          <a:p>
            <a:r>
              <a:rPr lang="de-DE" sz="3600" dirty="0" smtClean="0">
                <a:solidFill>
                  <a:srgbClr val="002060"/>
                </a:solidFill>
              </a:rPr>
              <a:t>Neue </a:t>
            </a:r>
            <a:r>
              <a:rPr lang="de-DE" sz="3600" dirty="0">
                <a:solidFill>
                  <a:srgbClr val="002060"/>
                </a:solidFill>
              </a:rPr>
              <a:t>Kernlehrpläne für die </a:t>
            </a:r>
          </a:p>
          <a:p>
            <a:r>
              <a:rPr lang="de-DE" sz="3600" dirty="0">
                <a:solidFill>
                  <a:srgbClr val="002060"/>
                </a:solidFill>
              </a:rPr>
              <a:t>Sekundarstufe I des </a:t>
            </a:r>
            <a:r>
              <a:rPr lang="de-DE" sz="3600" dirty="0" smtClean="0">
                <a:solidFill>
                  <a:srgbClr val="002060"/>
                </a:solidFill>
              </a:rPr>
              <a:t>Gymnasiums</a:t>
            </a:r>
          </a:p>
          <a:p>
            <a:endParaRPr lang="de-DE" sz="3200" dirty="0">
              <a:solidFill>
                <a:srgbClr val="002060"/>
              </a:solidFill>
            </a:endParaRPr>
          </a:p>
        </p:txBody>
      </p:sp>
    </p:spTree>
    <p:extLst>
      <p:ext uri="{BB962C8B-B14F-4D97-AF65-F5344CB8AC3E}">
        <p14:creationId xmlns:p14="http://schemas.microsoft.com/office/powerpoint/2010/main" val="1838038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S I</a:t>
            </a:r>
            <a:endParaRPr lang="de-DE" dirty="0">
              <a:solidFill>
                <a:prstClr val="black">
                  <a:lumMod val="50000"/>
                  <a:lumOff val="50000"/>
                </a:prstClr>
              </a:solidFill>
            </a:endParaRP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smtClean="0">
                <a:solidFill>
                  <a:schemeClr val="bg1">
                    <a:lumMod val="65000"/>
                  </a:schemeClr>
                </a:solidFill>
              </a:rPr>
              <a:t>Merkmale der neuen Kernlehrpläne</a:t>
            </a:r>
          </a:p>
          <a:p>
            <a:pPr marL="514350" indent="-514350">
              <a:spcBef>
                <a:spcPts val="1200"/>
              </a:spcBef>
              <a:buFont typeface="+mj-lt"/>
              <a:buAutoNum type="arabicPeriod"/>
            </a:pPr>
            <a:r>
              <a:rPr lang="de-DE" dirty="0" smtClean="0"/>
              <a:t>Übergreifende Aufgaben</a:t>
            </a:r>
            <a:endParaRPr lang="de-DE" dirty="0"/>
          </a:p>
          <a:p>
            <a:pPr marL="514350" indent="-514350">
              <a:spcBef>
                <a:spcPts val="1200"/>
              </a:spcBef>
              <a:buFont typeface="+mj-lt"/>
              <a:buAutoNum type="arabicPeriod"/>
            </a:pPr>
            <a:r>
              <a:rPr lang="de-DE" dirty="0">
                <a:solidFill>
                  <a:schemeClr val="bg1">
                    <a:lumMod val="65000"/>
                  </a:schemeClr>
                </a:solidFill>
              </a:rPr>
              <a:t>Schulinterne </a:t>
            </a:r>
            <a:r>
              <a:rPr lang="de-DE" dirty="0" smtClean="0">
                <a:solidFill>
                  <a:schemeClr val="bg1">
                    <a:lumMod val="65000"/>
                  </a:schemeClr>
                </a:solidFill>
              </a:rPr>
              <a:t>Lehrpläne</a:t>
            </a:r>
          </a:p>
          <a:p>
            <a:pPr marL="514350" indent="-514350">
              <a:spcBef>
                <a:spcPts val="1200"/>
              </a:spcBef>
              <a:buFont typeface="+mj-lt"/>
              <a:buAutoNum type="arabicPeriod"/>
            </a:pPr>
            <a:r>
              <a:rPr lang="de-DE" dirty="0" smtClean="0">
                <a:solidFill>
                  <a:schemeClr val="bg1">
                    <a:lumMod val="65000"/>
                  </a:schemeClr>
                </a:solidFill>
              </a:rPr>
              <a:t>Fachliche Unterstützungsmaterialien</a:t>
            </a:r>
          </a:p>
          <a:p>
            <a:pPr marL="0" indent="0">
              <a:buNone/>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a16="http://schemas.microsoft.com/office/drawing/2014/main" xmlns="" id="{7D686581-C1AF-2449-9E46-D67F0A0921D1}"/>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xmlns="" id="{AB873F37-CF66-B744-AE61-6B57860066DE}"/>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10</a:t>
            </a:fld>
            <a:endParaRPr lang="de-DE">
              <a:solidFill>
                <a:prstClr val="black">
                  <a:tint val="75000"/>
                </a:prstClr>
              </a:solidFill>
            </a:endParaRPr>
          </a:p>
        </p:txBody>
      </p:sp>
    </p:spTree>
    <p:extLst>
      <p:ext uri="{BB962C8B-B14F-4D97-AF65-F5344CB8AC3E}">
        <p14:creationId xmlns:p14="http://schemas.microsoft.com/office/powerpoint/2010/main" val="4067274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Aufträge für alle </a:t>
            </a:r>
            <a:r>
              <a:rPr lang="de-DE" dirty="0" smtClean="0"/>
              <a:t>Fächer insbesondere</a:t>
            </a:r>
            <a:endParaRPr lang="de-DE" dirty="0"/>
          </a:p>
        </p:txBody>
      </p:sp>
      <p:sp>
        <p:nvSpPr>
          <p:cNvPr id="3" name="Inhaltsplatzhalter 2"/>
          <p:cNvSpPr>
            <a:spLocks noGrp="1"/>
          </p:cNvSpPr>
          <p:nvPr>
            <p:ph idx="1"/>
          </p:nvPr>
        </p:nvSpPr>
        <p:spPr>
          <a:xfrm>
            <a:off x="457200" y="1700808"/>
            <a:ext cx="8229600" cy="4320480"/>
          </a:xfrm>
        </p:spPr>
        <p:txBody>
          <a:bodyPr>
            <a:normAutofit fontScale="77500" lnSpcReduction="20000"/>
          </a:bodyPr>
          <a:lstStyle/>
          <a:p>
            <a:pPr>
              <a:spcBef>
                <a:spcPts val="1200"/>
              </a:spcBef>
            </a:pPr>
            <a:r>
              <a:rPr lang="de-DE" dirty="0"/>
              <a:t>Bildung in der digitalen Welt</a:t>
            </a:r>
            <a:br>
              <a:rPr lang="de-DE" dirty="0"/>
            </a:br>
            <a:r>
              <a:rPr lang="de-DE" dirty="0"/>
              <a:t>Grundlage: Medienkompetenzrahmen NRW</a:t>
            </a:r>
          </a:p>
          <a:p>
            <a:pPr>
              <a:spcBef>
                <a:spcPts val="1200"/>
              </a:spcBef>
            </a:pPr>
            <a:r>
              <a:rPr lang="de-DE" dirty="0"/>
              <a:t>Verbraucherbildung</a:t>
            </a:r>
            <a:br>
              <a:rPr lang="de-DE" dirty="0"/>
            </a:br>
            <a:r>
              <a:rPr lang="de-DE" dirty="0"/>
              <a:t>Grundlage: Rahmenvorgabe Verbraucherbildung in Schule</a:t>
            </a:r>
          </a:p>
          <a:p>
            <a:pPr marL="0" indent="0">
              <a:buNone/>
            </a:pPr>
            <a:endParaRPr lang="de-DE" dirty="0"/>
          </a:p>
          <a:p>
            <a:pPr marL="0" indent="0">
              <a:buNone/>
            </a:pPr>
            <a:r>
              <a:rPr lang="de-DE" dirty="0"/>
              <a:t>Einbindung in die Kernlehrpläne</a:t>
            </a:r>
          </a:p>
          <a:p>
            <a:pPr>
              <a:spcBef>
                <a:spcPts val="1200"/>
              </a:spcBef>
            </a:pPr>
            <a:r>
              <a:rPr lang="de-DE" dirty="0"/>
              <a:t>Fachspezifische Anbindung und Konkretisierung</a:t>
            </a:r>
          </a:p>
          <a:p>
            <a:pPr>
              <a:spcBef>
                <a:spcPts val="1200"/>
              </a:spcBef>
            </a:pPr>
            <a:r>
              <a:rPr lang="de-DE" dirty="0"/>
              <a:t>Erreichen der Ziele der Vorgaben arbeitsteilig im Zusammenspiel aller Fächer und im Verlauf des gesamten </a:t>
            </a:r>
            <a:r>
              <a:rPr lang="de-DE" dirty="0" smtClean="0"/>
              <a:t>Bildungsgangs</a:t>
            </a:r>
          </a:p>
          <a:p>
            <a:pPr>
              <a:spcBef>
                <a:spcPts val="1200"/>
              </a:spcBef>
            </a:pPr>
            <a:r>
              <a:rPr lang="de-DE" dirty="0"/>
              <a:t>Synopsen dazu werden den Schulen über den Lehrplannavigator zur Verfügung gestellt</a:t>
            </a:r>
            <a:r>
              <a:rPr lang="de-DE" dirty="0" smtClean="0"/>
              <a:t>.</a:t>
            </a:r>
            <a:endParaRPr lang="de-DE" dirty="0"/>
          </a:p>
          <a:p>
            <a:endParaRPr lang="de-DE" dirty="0"/>
          </a:p>
          <a:p>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xmlns="" id="{CB0AEBBC-D1E7-344B-878A-9C4767E727BC}"/>
              </a:ext>
            </a:extLst>
          </p:cNvPr>
          <p:cNvSpPr>
            <a:spLocks noGrp="1"/>
          </p:cNvSpPr>
          <p:nvPr>
            <p:ph type="ftr" sz="quarter" idx="11"/>
          </p:nvPr>
        </p:nvSpPr>
        <p:spPr/>
        <p:txBody>
          <a:bodyPr/>
          <a:lstStyle/>
          <a:p>
            <a:r>
              <a:rPr lang="de-DE" smtClean="0"/>
              <a:t>((Bitte BR spezifische Kontaktinformationen  einfügen!))</a:t>
            </a:r>
            <a:endParaRPr lang="de-DE" dirty="0"/>
          </a:p>
        </p:txBody>
      </p:sp>
      <p:sp>
        <p:nvSpPr>
          <p:cNvPr id="6" name="Foliennummernplatzhalter 5">
            <a:extLst>
              <a:ext uri="{FF2B5EF4-FFF2-40B4-BE49-F238E27FC236}">
                <a16:creationId xmlns:a16="http://schemas.microsoft.com/office/drawing/2014/main" xmlns="" id="{3C203866-80FD-2A40-A83A-AFCDEC564489}"/>
              </a:ext>
            </a:extLst>
          </p:cNvPr>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12096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smtClean="0"/>
              <a:t>Implementationsveranstaltung zur Einführung der Kernlehrpläne Gymnasium SI</a:t>
            </a:r>
            <a:endParaRPr lang="de-DE"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xmlns="" id="{1B540098-C677-E645-9563-14F4E9F7D017}"/>
              </a:ext>
            </a:extLst>
          </p:cNvPr>
          <p:cNvSpPr>
            <a:spLocks noGrp="1"/>
          </p:cNvSpPr>
          <p:nvPr>
            <p:ph type="ftr" sz="quarter" idx="11"/>
          </p:nvPr>
        </p:nvSpPr>
        <p:spPr>
          <a:xfrm>
            <a:off x="3271676" y="6346302"/>
            <a:ext cx="2952328" cy="365125"/>
          </a:xfrm>
        </p:spPr>
        <p:txBody>
          <a:bodyPr/>
          <a:lstStyle/>
          <a:p>
            <a:r>
              <a:rPr lang="de-DE" smtClean="0"/>
              <a:t>((Bitte BR spezifische Kontaktinformationen  einfügen!))</a:t>
            </a:r>
            <a:endParaRPr lang="de-DE" dirty="0"/>
          </a:p>
        </p:txBody>
      </p:sp>
      <p:sp>
        <p:nvSpPr>
          <p:cNvPr id="5" name="Foliennummernplatzhalter 4">
            <a:extLst>
              <a:ext uri="{FF2B5EF4-FFF2-40B4-BE49-F238E27FC236}">
                <a16:creationId xmlns:a16="http://schemas.microsoft.com/office/drawing/2014/main" xmlns="" id="{709A05ED-B2EF-7849-8B3F-CEEC04BF3084}"/>
              </a:ext>
            </a:extLst>
          </p:cNvPr>
          <p:cNvSpPr>
            <a:spLocks noGrp="1"/>
          </p:cNvSpPr>
          <p:nvPr>
            <p:ph type="sldNum" sz="quarter" idx="12"/>
          </p:nvPr>
        </p:nvSpPr>
        <p:spPr/>
        <p:txBody>
          <a:bodyPr/>
          <a:lstStyle/>
          <a:p>
            <a:fld id="{512A4277-7E7A-4AAF-BFC7-47646BF5CD0C}" type="slidenum">
              <a:rPr lang="de-DE" smtClean="0"/>
              <a:t>12</a:t>
            </a:fld>
            <a:endParaRPr lang="de-DE"/>
          </a:p>
        </p:txBody>
      </p:sp>
      <p:grpSp>
        <p:nvGrpSpPr>
          <p:cNvPr id="18" name="Gruppieren 17">
            <a:extLst>
              <a:ext uri="{FF2B5EF4-FFF2-40B4-BE49-F238E27FC236}">
                <a16:creationId xmlns:a16="http://schemas.microsoft.com/office/drawing/2014/main" xmlns=""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xmlns=""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xmlns=""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xmlns=""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xmlns=""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xmlns=""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xmlns=""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xmlns=""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xmlns=""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xmlns=""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xmlns=""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xmlns=""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xmlns=""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xmlns=""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xmlns=""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xmlns=""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xmlns=""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xmlns=""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dirty="0" smtClean="0"/>
              <a:t>Informatische</a:t>
            </a:r>
          </a:p>
          <a:p>
            <a:r>
              <a:rPr lang="de-DE" dirty="0" smtClean="0"/>
              <a:t>Grundbildung </a:t>
            </a:r>
            <a:endParaRPr lang="de-DE" dirty="0"/>
          </a:p>
        </p:txBody>
      </p:sp>
      <p:grpSp>
        <p:nvGrpSpPr>
          <p:cNvPr id="36" name="Gruppieren 35">
            <a:extLst>
              <a:ext uri="{FF2B5EF4-FFF2-40B4-BE49-F238E27FC236}">
                <a16:creationId xmlns:a16="http://schemas.microsoft.com/office/drawing/2014/main" xmlns=""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xmlns=""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xmlns=""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xmlns=""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xmlns=""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xmlns=""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388403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des Medienkompetenzrahmens</a:t>
            </a:r>
          </a:p>
        </p:txBody>
      </p:sp>
      <p:sp>
        <p:nvSpPr>
          <p:cNvPr id="3" name="Inhaltsplatzhalter 2"/>
          <p:cNvSpPr>
            <a:spLocks noGrp="1"/>
          </p:cNvSpPr>
          <p:nvPr>
            <p:ph idx="1"/>
          </p:nvPr>
        </p:nvSpPr>
        <p:spPr/>
        <p:txBody>
          <a:bodyPr>
            <a:normAutofit fontScale="92500" lnSpcReduction="20000"/>
          </a:bodyPr>
          <a:lstStyle/>
          <a:p>
            <a:r>
              <a:rPr lang="de-DE" dirty="0" smtClean="0"/>
              <a:t>Kernlehrpläne leisten einen wichtigen Beitrag, die Kompetenzanforderungen des MKR fachlich zu konkretisieren.</a:t>
            </a:r>
          </a:p>
          <a:p>
            <a:r>
              <a:rPr lang="de-DE" dirty="0" smtClean="0"/>
              <a:t>Bezüge zur Informatik werden fachangemessen aufgezeigt (z.B. in Mathematik: Algorithmen erkennen).</a:t>
            </a:r>
          </a:p>
          <a:p>
            <a:r>
              <a:rPr lang="de-DE" dirty="0" smtClean="0"/>
              <a:t>Weitergehende Unterstützungsmaterialien zur Stärkung der informatischen Bildung werden zur Verfügung gestellt.</a:t>
            </a:r>
          </a:p>
          <a:p>
            <a:r>
              <a:rPr lang="de-DE" dirty="0" smtClean="0"/>
              <a:t>Der MKR ist und bleibt verbindlicher Orientierungs-rahmen für die Weiterentwicklung des schulischen Medienkonzepts.</a:t>
            </a:r>
          </a:p>
          <a:p>
            <a:endParaRPr lang="de-DE" dirty="0" smtClean="0"/>
          </a:p>
          <a:p>
            <a:endParaRPr lang="de-DE" dirty="0" smtClean="0"/>
          </a:p>
          <a:p>
            <a:endParaRPr lang="de-DE" dirty="0" smtClean="0"/>
          </a:p>
          <a:p>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5" name="Fußzeilenplatzhalter 4"/>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dirty="0"/>
          </a:p>
        </p:txBody>
      </p:sp>
    </p:spTree>
    <p:extLst>
      <p:ext uri="{BB962C8B-B14F-4D97-AF65-F5344CB8AC3E}">
        <p14:creationId xmlns:p14="http://schemas.microsoft.com/office/powerpoint/2010/main" val="70568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xmlns=""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a:t>
            </a:r>
            <a:r>
              <a:rPr lang="de-DE"/>
              <a:t>und </a:t>
            </a:r>
            <a:r>
              <a:rPr lang="de-DE" smtClean="0"/>
              <a:t>Bedarfen (Z1)</a:t>
            </a:r>
            <a:endParaRPr lang="de-DE" dirty="0"/>
          </a:p>
          <a:p>
            <a:pPr lvl="1"/>
            <a:r>
              <a:rPr lang="de-DE" dirty="0"/>
              <a:t>Gesellschaftlichen Einflüssen </a:t>
            </a:r>
            <a:r>
              <a:rPr lang="de-DE"/>
              <a:t>auf </a:t>
            </a:r>
            <a:r>
              <a:rPr lang="de-DE" smtClean="0"/>
              <a:t>Konsumentscheidungen (Z2)</a:t>
            </a:r>
            <a:endParaRPr lang="de-DE" dirty="0"/>
          </a:p>
          <a:p>
            <a:pPr lvl="1"/>
            <a:r>
              <a:rPr lang="de-DE" dirty="0"/>
              <a:t>Individuellen und gesellschaftlichen Folgen </a:t>
            </a:r>
            <a:r>
              <a:rPr lang="de-DE"/>
              <a:t>des </a:t>
            </a:r>
            <a:r>
              <a:rPr lang="de-DE" smtClean="0"/>
              <a:t>Konsums (Z3)</a:t>
            </a:r>
            <a:endParaRPr lang="de-DE" dirty="0"/>
          </a:p>
          <a:p>
            <a:pPr lvl="1"/>
            <a:r>
              <a:rPr lang="de-DE" dirty="0"/>
              <a:t>Politisch-rechtlichen und </a:t>
            </a:r>
            <a:r>
              <a:rPr lang="de-DE"/>
              <a:t>sozioökonomischen </a:t>
            </a:r>
            <a:r>
              <a:rPr lang="de-DE" smtClean="0"/>
              <a:t>Rahmenbedingungen (Z4)</a:t>
            </a:r>
            <a:endParaRPr lang="de-DE" dirty="0"/>
          </a:p>
          <a:p>
            <a:pPr lvl="1"/>
            <a:r>
              <a:rPr lang="de-DE" dirty="0"/>
              <a:t>Kriterien </a:t>
            </a:r>
            <a:r>
              <a:rPr lang="de-DE"/>
              <a:t>für </a:t>
            </a:r>
            <a:r>
              <a:rPr lang="de-DE" smtClean="0"/>
              <a:t>Konsumentscheidungen (Z5)</a:t>
            </a:r>
            <a:endParaRPr lang="de-DE" dirty="0"/>
          </a:p>
          <a:p>
            <a:pPr lvl="1"/>
            <a:r>
              <a:rPr lang="de-DE" dirty="0"/>
              <a:t>Individuellen, kollektiven und politischen Gestaltungsoptionen </a:t>
            </a:r>
            <a:r>
              <a:rPr lang="de-DE"/>
              <a:t>des </a:t>
            </a:r>
            <a:r>
              <a:rPr lang="de-DE" smtClean="0"/>
              <a:t>Konsums (Z6)</a:t>
            </a:r>
            <a:endParaRPr lang="de-DE" dirty="0"/>
          </a:p>
        </p:txBody>
      </p:sp>
      <p:sp>
        <p:nvSpPr>
          <p:cNvPr id="4" name="Datumsplatzhalter 3">
            <a:extLst>
              <a:ext uri="{FF2B5EF4-FFF2-40B4-BE49-F238E27FC236}">
                <a16:creationId xmlns:a16="http://schemas.microsoft.com/office/drawing/2014/main" xmlns="" id="{9254464C-DBE5-D140-8C4F-AED538988B5D}"/>
              </a:ext>
            </a:extLst>
          </p:cNvPr>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S I</a:t>
            </a:r>
            <a:endParaRPr lang="de-DE" dirty="0">
              <a:solidFill>
                <a:prstClr val="black">
                  <a:lumMod val="50000"/>
                  <a:lumOff val="50000"/>
                </a:prstClr>
              </a:solidFill>
            </a:endParaRPr>
          </a:p>
        </p:txBody>
      </p:sp>
      <p:sp>
        <p:nvSpPr>
          <p:cNvPr id="5" name="Fußzeilenplatzhalter 4">
            <a:extLst>
              <a:ext uri="{FF2B5EF4-FFF2-40B4-BE49-F238E27FC236}">
                <a16:creationId xmlns:a16="http://schemas.microsoft.com/office/drawing/2014/main" xmlns="" id="{844157C2-4A5D-DA48-9F2F-2AC67F0E5D6C}"/>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xmlns="" id="{C8F699CD-062A-4040-8174-44277F1AE004}"/>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14</a:t>
            </a:fld>
            <a:endParaRPr lang="de-DE">
              <a:solidFill>
                <a:prstClr val="black">
                  <a:tint val="75000"/>
                </a:prstClr>
              </a:solidFill>
            </a:endParaRPr>
          </a:p>
        </p:txBody>
      </p:sp>
      <p:graphicFrame>
        <p:nvGraphicFramePr>
          <p:cNvPr id="7" name="Tabelle 6">
            <a:extLst>
              <a:ext uri="{FF2B5EF4-FFF2-40B4-BE49-F238E27FC236}">
                <a16:creationId xmlns:a16="http://schemas.microsoft.com/office/drawing/2014/main" xmlns="" id="{7F0ACA08-3046-BF4C-B006-0238D1FF3629}"/>
              </a:ext>
            </a:extLst>
          </p:cNvPr>
          <p:cNvGraphicFramePr>
            <a:graphicFrameLocks noGrp="1"/>
          </p:cNvGraphicFramePr>
          <p:nvPr>
            <p:extLst>
              <p:ext uri="{D42A27DB-BD31-4B8C-83A1-F6EECF244321}">
                <p14:modId xmlns:p14="http://schemas.microsoft.com/office/powerpoint/2010/main" val="2466683883"/>
              </p:ext>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xmlns="" val="673817853"/>
                    </a:ext>
                  </a:extLst>
                </a:gridCol>
                <a:gridCol w="2062785">
                  <a:extLst>
                    <a:ext uri="{9D8B030D-6E8A-4147-A177-3AD203B41FA5}">
                      <a16:colId xmlns:a16="http://schemas.microsoft.com/office/drawing/2014/main" xmlns="" val="3077496260"/>
                    </a:ext>
                  </a:extLst>
                </a:gridCol>
                <a:gridCol w="2062785">
                  <a:extLst>
                    <a:ext uri="{9D8B030D-6E8A-4147-A177-3AD203B41FA5}">
                      <a16:colId xmlns:a16="http://schemas.microsoft.com/office/drawing/2014/main" xmlns="" val="2782819226"/>
                    </a:ext>
                  </a:extLst>
                </a:gridCol>
                <a:gridCol w="2062785">
                  <a:extLst>
                    <a:ext uri="{9D8B030D-6E8A-4147-A177-3AD203B41FA5}">
                      <a16:colId xmlns:a16="http://schemas.microsoft.com/office/drawing/2014/main" xmlns=""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xmlns=""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xmlns="" val="3275194687"/>
                  </a:ext>
                </a:extLst>
              </a:tr>
            </a:tbl>
          </a:graphicData>
        </a:graphic>
      </p:graphicFrame>
    </p:spTree>
    <p:extLst>
      <p:ext uri="{BB962C8B-B14F-4D97-AF65-F5344CB8AC3E}">
        <p14:creationId xmlns:p14="http://schemas.microsoft.com/office/powerpoint/2010/main" val="1996007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S I</a:t>
            </a:r>
            <a:endParaRPr lang="de-DE" dirty="0">
              <a:solidFill>
                <a:prstClr val="black">
                  <a:lumMod val="50000"/>
                  <a:lumOff val="50000"/>
                </a:prstClr>
              </a:solidFill>
            </a:endParaRP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smtClean="0">
                <a:solidFill>
                  <a:schemeClr val="bg1">
                    <a:lumMod val="65000"/>
                  </a:schemeClr>
                </a:solidFill>
              </a:rPr>
              <a:t>Merkmale der neuen Kernlehrpläne</a:t>
            </a:r>
          </a:p>
          <a:p>
            <a:pPr marL="514350" indent="-514350">
              <a:spcBef>
                <a:spcPts val="1200"/>
              </a:spcBef>
              <a:buFont typeface="+mj-lt"/>
              <a:buAutoNum type="arabicPeriod"/>
            </a:pPr>
            <a:r>
              <a:rPr lang="de-DE" dirty="0" smtClean="0">
                <a:solidFill>
                  <a:schemeClr val="bg1">
                    <a:lumMod val="65000"/>
                  </a:schemeClr>
                </a:solidFill>
              </a:rPr>
              <a:t>Übergreifende Aufgaben</a:t>
            </a:r>
            <a:endParaRPr lang="de-DE" dirty="0">
              <a:solidFill>
                <a:schemeClr val="bg1">
                  <a:lumMod val="65000"/>
                </a:schemeClr>
              </a:solidFill>
            </a:endParaRPr>
          </a:p>
          <a:p>
            <a:pPr marL="514350" indent="-514350">
              <a:spcBef>
                <a:spcPts val="1200"/>
              </a:spcBef>
              <a:buFont typeface="+mj-lt"/>
              <a:buAutoNum type="arabicPeriod"/>
            </a:pPr>
            <a:r>
              <a:rPr lang="de-DE" dirty="0"/>
              <a:t>Schulinterne </a:t>
            </a:r>
            <a:r>
              <a:rPr lang="de-DE" dirty="0" smtClean="0"/>
              <a:t>Lehrpläne</a:t>
            </a:r>
            <a:endParaRPr lang="de-DE" dirty="0" smtClean="0">
              <a:solidFill>
                <a:schemeClr val="bg1">
                  <a:lumMod val="65000"/>
                </a:schemeClr>
              </a:solidFill>
            </a:endParaRPr>
          </a:p>
          <a:p>
            <a:pPr marL="514350" indent="-514350">
              <a:spcBef>
                <a:spcPts val="1200"/>
              </a:spcBef>
              <a:buFont typeface="+mj-lt"/>
              <a:buAutoNum type="arabicPeriod"/>
            </a:pPr>
            <a:r>
              <a:rPr lang="de-DE" dirty="0" smtClean="0">
                <a:solidFill>
                  <a:schemeClr val="bg1">
                    <a:lumMod val="65000"/>
                  </a:schemeClr>
                </a:solidFill>
              </a:rPr>
              <a:t>Fachliche Unterstützungsmaterialien</a:t>
            </a:r>
          </a:p>
          <a:p>
            <a:pPr marL="0" indent="0">
              <a:spcBef>
                <a:spcPts val="1200"/>
              </a:spcBef>
              <a:buNone/>
            </a:pPr>
            <a:endParaRPr lang="de-DE" dirty="0">
              <a:solidFill>
                <a:schemeClr val="bg1">
                  <a:lumMod val="65000"/>
                </a:schemeClr>
              </a:solidFill>
            </a:endParaRP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a16="http://schemas.microsoft.com/office/drawing/2014/main" xmlns="" id="{7D686581-C1AF-2449-9E46-D67F0A0921D1}"/>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xmlns="" id="{AB873F37-CF66-B744-AE61-6B57860066DE}"/>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15</a:t>
            </a:fld>
            <a:endParaRPr lang="de-DE">
              <a:solidFill>
                <a:prstClr val="black">
                  <a:tint val="75000"/>
                </a:prstClr>
              </a:solidFill>
            </a:endParaRPr>
          </a:p>
        </p:txBody>
      </p:sp>
    </p:spTree>
    <p:extLst>
      <p:ext uri="{BB962C8B-B14F-4D97-AF65-F5344CB8AC3E}">
        <p14:creationId xmlns:p14="http://schemas.microsoft.com/office/powerpoint/2010/main" val="284468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BDFD080-5DB2-3C4C-A53C-84E13122630A}"/>
              </a:ext>
            </a:extLst>
          </p:cNvPr>
          <p:cNvSpPr>
            <a:spLocks noGrp="1"/>
          </p:cNvSpPr>
          <p:nvPr>
            <p:ph type="title"/>
          </p:nvPr>
        </p:nvSpPr>
        <p:spPr/>
        <p:txBody>
          <a:bodyPr/>
          <a:lstStyle/>
          <a:p>
            <a:r>
              <a:rPr lang="de-DE" dirty="0"/>
              <a:t>Schulinterne Lehrpläne - rechtlicher Rahmen</a:t>
            </a:r>
          </a:p>
        </p:txBody>
      </p:sp>
      <p:sp>
        <p:nvSpPr>
          <p:cNvPr id="3" name="Datumsplatzhalter 2">
            <a:extLst>
              <a:ext uri="{FF2B5EF4-FFF2-40B4-BE49-F238E27FC236}">
                <a16:creationId xmlns:a16="http://schemas.microsoft.com/office/drawing/2014/main" xmlns="" id="{C6FAD3CF-0A8C-F548-86F8-EDFD249B15D8}"/>
              </a:ext>
            </a:extLst>
          </p:cNvPr>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a:t>
            </a:r>
          </a:p>
          <a:p>
            <a:r>
              <a:rPr lang="de-DE" dirty="0" smtClean="0">
                <a:solidFill>
                  <a:prstClr val="black">
                    <a:lumMod val="50000"/>
                    <a:lumOff val="50000"/>
                  </a:prstClr>
                </a:solidFill>
              </a:rPr>
              <a:t>der Kernlehrpläne Gymnasium S I </a:t>
            </a:r>
            <a:endParaRPr lang="de-DE" dirty="0">
              <a:solidFill>
                <a:prstClr val="black">
                  <a:lumMod val="50000"/>
                  <a:lumOff val="50000"/>
                </a:prstClr>
              </a:solidFill>
            </a:endParaRPr>
          </a:p>
        </p:txBody>
      </p:sp>
      <p:sp>
        <p:nvSpPr>
          <p:cNvPr id="4" name="Fußzeilenplatzhalter 3">
            <a:extLst>
              <a:ext uri="{FF2B5EF4-FFF2-40B4-BE49-F238E27FC236}">
                <a16:creationId xmlns:a16="http://schemas.microsoft.com/office/drawing/2014/main" xmlns="" id="{B5544C1F-E84B-4145-862D-B06B2D00AB49}"/>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xmlns="" id="{3D00005F-551B-DC43-9AE4-EE6CA5CE2A08}"/>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16</a:t>
            </a:fld>
            <a:endParaRPr lang="de-DE">
              <a:solidFill>
                <a:prstClr val="black">
                  <a:tint val="75000"/>
                </a:prstClr>
              </a:solidFill>
            </a:endParaRPr>
          </a:p>
        </p:txBody>
      </p:sp>
      <p:sp>
        <p:nvSpPr>
          <p:cNvPr id="6" name="Inhaltsplatzhalter 2">
            <a:extLst>
              <a:ext uri="{FF2B5EF4-FFF2-40B4-BE49-F238E27FC236}">
                <a16:creationId xmlns:a16="http://schemas.microsoft.com/office/drawing/2014/main" xmlns=""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solidFill>
                  <a:prstClr val="black"/>
                </a:solidFill>
              </a:rPr>
              <a:t>SchulG §29</a:t>
            </a:r>
          </a:p>
          <a:p>
            <a:pPr marL="0" indent="0" algn="ctr">
              <a:spcBef>
                <a:spcPct val="50000"/>
              </a:spcBef>
              <a:buFont typeface="Arial" panose="020B0604020202020204" pitchFamily="34" charset="0"/>
              <a:buNone/>
            </a:pPr>
            <a:r>
              <a:rPr lang="de-DE" altLang="de-DE" sz="1800" b="1">
                <a:solidFill>
                  <a:prstClr val="black"/>
                </a:solidFill>
              </a:rPr>
              <a:t>Unterrichtsvorgaben</a:t>
            </a:r>
          </a:p>
          <a:p>
            <a:pPr marL="542925" indent="-542925">
              <a:spcBef>
                <a:spcPct val="50000"/>
              </a:spcBef>
              <a:buFontTx/>
              <a:buAutoNum type="arabicParenBoth"/>
            </a:pPr>
            <a:r>
              <a:rPr lang="de-DE" altLang="de-DE" sz="1800">
                <a:solidFill>
                  <a:prstClr val="black"/>
                </a:solidFill>
              </a:rPr>
              <a:t>Das </a:t>
            </a:r>
            <a:r>
              <a:rPr lang="de-DE" altLang="de-DE" sz="1800" b="1">
                <a:solidFill>
                  <a:prstClr val="black"/>
                </a:solidFill>
              </a:rPr>
              <a:t>Ministerium</a:t>
            </a:r>
            <a:r>
              <a:rPr lang="de-DE" altLang="de-DE" sz="1800">
                <a:solidFill>
                  <a:prstClr val="black"/>
                </a:solidFill>
              </a:rPr>
              <a:t> erlässt in der Regel </a:t>
            </a:r>
            <a:r>
              <a:rPr lang="de-DE" altLang="de-DE" sz="1800" b="1">
                <a:solidFill>
                  <a:prstClr val="black"/>
                </a:solidFill>
              </a:rPr>
              <a:t>schulformspezifische Vorgaben </a:t>
            </a:r>
            <a:r>
              <a:rPr lang="de-DE" altLang="de-DE" sz="1800">
                <a:solidFill>
                  <a:prstClr val="black"/>
                </a:solidFill>
              </a:rPr>
              <a:t>für den Unterricht (Richtlinien, Rahmenvorgaben, </a:t>
            </a:r>
            <a:r>
              <a:rPr lang="de-DE" altLang="de-DE" sz="1800" b="1">
                <a:solidFill>
                  <a:prstClr val="black"/>
                </a:solidFill>
              </a:rPr>
              <a:t>Lehrpläne</a:t>
            </a:r>
            <a:r>
              <a:rPr lang="de-DE" altLang="de-DE" sz="1800">
                <a:solidFill>
                  <a:prstClr val="black"/>
                </a:solidFill>
              </a:rPr>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solidFill>
                  <a:prstClr val="black"/>
                </a:solidFill>
              </a:rPr>
              <a:t>Die </a:t>
            </a:r>
            <a:r>
              <a:rPr lang="de-DE" altLang="de-DE" sz="1800" b="1">
                <a:solidFill>
                  <a:prstClr val="black"/>
                </a:solidFill>
              </a:rPr>
              <a:t>Schulen</a:t>
            </a:r>
            <a:r>
              <a:rPr lang="de-DE" altLang="de-DE" sz="1800">
                <a:solidFill>
                  <a:prstClr val="black"/>
                </a:solidFill>
              </a:rPr>
              <a:t> bestimmen auf der Grundlage der Unterrichtsvorgaben nach Absatz 1 in Verbindung mit ihrem Schulprogramm </a:t>
            </a:r>
            <a:r>
              <a:rPr lang="de-DE" altLang="de-DE" sz="1800" b="1">
                <a:solidFill>
                  <a:prstClr val="black"/>
                </a:solidFill>
              </a:rPr>
              <a:t>schuleigene Unterrichtsvorgaben</a:t>
            </a:r>
            <a:r>
              <a:rPr lang="de-DE" altLang="de-DE" sz="1800">
                <a:solidFill>
                  <a:prstClr val="black"/>
                </a:solidFill>
              </a:rPr>
              <a:t>.</a:t>
            </a:r>
          </a:p>
          <a:p>
            <a:pPr marL="542925" indent="-542925">
              <a:spcBef>
                <a:spcPct val="50000"/>
              </a:spcBef>
              <a:buFontTx/>
              <a:buAutoNum type="arabicParenBoth"/>
            </a:pPr>
            <a:r>
              <a:rPr lang="de-DE" altLang="de-DE" sz="1800">
                <a:solidFill>
                  <a:prstClr val="black"/>
                </a:solidFill>
              </a:rPr>
              <a:t>Unterrichtsvorgaben nach den Absätzen 1 und 2 sind so zu fassen, dass für die Lehrerinnen und Lehrer ein </a:t>
            </a:r>
            <a:r>
              <a:rPr lang="de-DE" altLang="de-DE" sz="1800" b="1">
                <a:solidFill>
                  <a:prstClr val="black"/>
                </a:solidFill>
              </a:rPr>
              <a:t>pädagogischer Gestaltungsspielraum </a:t>
            </a:r>
            <a:r>
              <a:rPr lang="de-DE" altLang="de-DE" sz="1800">
                <a:solidFill>
                  <a:prstClr val="black"/>
                </a:solidFill>
              </a:rPr>
              <a:t>bleibt.</a:t>
            </a:r>
          </a:p>
          <a:p>
            <a:pPr marL="542925"/>
            <a:endParaRPr lang="de-DE" dirty="0">
              <a:solidFill>
                <a:prstClr val="black"/>
              </a:solidFill>
            </a:endParaRPr>
          </a:p>
        </p:txBody>
      </p:sp>
      <p:pic>
        <p:nvPicPr>
          <p:cNvPr id="7" name="Picture 50" descr="paragraph_2">
            <a:extLst>
              <a:ext uri="{FF2B5EF4-FFF2-40B4-BE49-F238E27FC236}">
                <a16:creationId xmlns:a16="http://schemas.microsoft.com/office/drawing/2014/main" xmlns="" id="{85CD0BEE-55BF-0E44-98E6-E99F3FCD4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16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BDFD080-5DB2-3C4C-A53C-84E13122630A}"/>
              </a:ext>
            </a:extLst>
          </p:cNvPr>
          <p:cNvSpPr>
            <a:spLocks noGrp="1"/>
          </p:cNvSpPr>
          <p:nvPr>
            <p:ph type="title"/>
          </p:nvPr>
        </p:nvSpPr>
        <p:spPr/>
        <p:txBody>
          <a:bodyPr/>
          <a:lstStyle/>
          <a:p>
            <a:r>
              <a:rPr lang="de-DE" dirty="0"/>
              <a:t>Schulinterne Lehrpläne - rechtlicher Rahmen</a:t>
            </a:r>
          </a:p>
        </p:txBody>
      </p:sp>
      <p:sp>
        <p:nvSpPr>
          <p:cNvPr id="3" name="Datumsplatzhalter 2">
            <a:extLst>
              <a:ext uri="{FF2B5EF4-FFF2-40B4-BE49-F238E27FC236}">
                <a16:creationId xmlns:a16="http://schemas.microsoft.com/office/drawing/2014/main" xmlns="" id="{C6FAD3CF-0A8C-F548-86F8-EDFD249B15D8}"/>
              </a:ext>
            </a:extLst>
          </p:cNvPr>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a:t>
            </a:r>
          </a:p>
          <a:p>
            <a:r>
              <a:rPr lang="de-DE" dirty="0" smtClean="0">
                <a:solidFill>
                  <a:prstClr val="black">
                    <a:lumMod val="50000"/>
                    <a:lumOff val="50000"/>
                  </a:prstClr>
                </a:solidFill>
              </a:rPr>
              <a:t>der Kernlehrpläne Gymnasium S I</a:t>
            </a:r>
            <a:endParaRPr lang="de-DE" dirty="0">
              <a:solidFill>
                <a:prstClr val="black">
                  <a:lumMod val="50000"/>
                  <a:lumOff val="50000"/>
                </a:prstClr>
              </a:solidFill>
            </a:endParaRPr>
          </a:p>
        </p:txBody>
      </p:sp>
      <p:sp>
        <p:nvSpPr>
          <p:cNvPr id="4" name="Fußzeilenplatzhalter 3">
            <a:extLst>
              <a:ext uri="{FF2B5EF4-FFF2-40B4-BE49-F238E27FC236}">
                <a16:creationId xmlns:a16="http://schemas.microsoft.com/office/drawing/2014/main" xmlns="" id="{B5544C1F-E84B-4145-862D-B06B2D00AB49}"/>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xmlns="" id="{3D00005F-551B-DC43-9AE4-EE6CA5CE2A08}"/>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17</a:t>
            </a:fld>
            <a:endParaRPr lang="de-DE">
              <a:solidFill>
                <a:prstClr val="black">
                  <a:tint val="75000"/>
                </a:prstClr>
              </a:solidFill>
            </a:endParaRPr>
          </a:p>
        </p:txBody>
      </p:sp>
      <p:sp>
        <p:nvSpPr>
          <p:cNvPr id="8" name="Inhaltsplatzhalter 2">
            <a:extLst>
              <a:ext uri="{FF2B5EF4-FFF2-40B4-BE49-F238E27FC236}">
                <a16:creationId xmlns:a16="http://schemas.microsoft.com/office/drawing/2014/main" xmlns=""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a:solidFill>
                  <a:prstClr val="black"/>
                </a:solidFill>
              </a:rPr>
              <a:t>SchulG §70</a:t>
            </a:r>
          </a:p>
          <a:p>
            <a:pPr marL="0" indent="0" algn="ctr">
              <a:spcBef>
                <a:spcPct val="50000"/>
              </a:spcBef>
              <a:buFont typeface="Arial" panose="020B0604020202020204" pitchFamily="34" charset="0"/>
              <a:buNone/>
            </a:pPr>
            <a:r>
              <a:rPr lang="de-DE" altLang="de-DE" sz="1600" b="1">
                <a:solidFill>
                  <a:prstClr val="black"/>
                </a:solidFill>
              </a:rPr>
              <a:t>Fachkonferenz, Bildungsgangskonferenz</a:t>
            </a:r>
          </a:p>
          <a:p>
            <a:pPr marL="0" indent="0">
              <a:spcBef>
                <a:spcPct val="50000"/>
              </a:spcBef>
              <a:buFont typeface="Arial" panose="020B0604020202020204" pitchFamily="34" charset="0"/>
              <a:buNone/>
            </a:pPr>
            <a:r>
              <a:rPr lang="de-DE" altLang="de-DE" sz="1600">
                <a:solidFill>
                  <a:prstClr val="black"/>
                </a:solidFill>
              </a:rPr>
              <a:t>…</a:t>
            </a:r>
          </a:p>
          <a:p>
            <a:pPr>
              <a:spcBef>
                <a:spcPct val="50000"/>
              </a:spcBef>
              <a:buFontTx/>
              <a:buAutoNum type="arabicParenBoth" startAt="3"/>
            </a:pPr>
            <a:r>
              <a:rPr lang="de-DE" altLang="de-DE" sz="1600">
                <a:solidFill>
                  <a:prstClr val="black"/>
                </a:solidFill>
              </a:rPr>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a:solidFill>
                  <a:prstClr val="black"/>
                </a:solidFill>
              </a:rPr>
              <a:t>Die Fachkonferenz entscheidet in ihrem Fach insbesondere über</a:t>
            </a:r>
          </a:p>
          <a:p>
            <a:pPr lvl="1">
              <a:spcBef>
                <a:spcPct val="50000"/>
              </a:spcBef>
              <a:buFontTx/>
              <a:buAutoNum type="arabicPeriod"/>
            </a:pPr>
            <a:r>
              <a:rPr lang="de-DE" altLang="de-DE" sz="1600">
                <a:solidFill>
                  <a:prstClr val="black"/>
                </a:solidFill>
              </a:rPr>
              <a:t>Grundsätze zur fachdidaktischen und fachmethodischen Arbeit.</a:t>
            </a:r>
          </a:p>
          <a:p>
            <a:pPr lvl="1">
              <a:spcBef>
                <a:spcPct val="50000"/>
              </a:spcBef>
              <a:buFontTx/>
              <a:buAutoNum type="arabicPeriod"/>
            </a:pPr>
            <a:r>
              <a:rPr lang="de-DE" altLang="de-DE" sz="1600">
                <a:solidFill>
                  <a:prstClr val="black"/>
                </a:solidFill>
              </a:rPr>
              <a:t>Grundsätze zur Leistungsbewertung,</a:t>
            </a:r>
          </a:p>
          <a:p>
            <a:pPr lvl="1">
              <a:spcBef>
                <a:spcPct val="50000"/>
              </a:spcBef>
              <a:buFontTx/>
              <a:buAutoNum type="arabicPeriod"/>
            </a:pPr>
            <a:r>
              <a:rPr lang="de-DE" altLang="de-DE" sz="1600">
                <a:solidFill>
                  <a:prstClr val="black"/>
                </a:solidFill>
              </a:rPr>
              <a:t>Vorschläge an die Lehrerkonferenz zur Einführung von Lernmitteln</a:t>
            </a:r>
            <a:endParaRPr lang="de-DE" altLang="de-DE" sz="1600" dirty="0">
              <a:solidFill>
                <a:prstClr val="black"/>
              </a:solidFill>
            </a:endParaRPr>
          </a:p>
        </p:txBody>
      </p:sp>
      <p:pic>
        <p:nvPicPr>
          <p:cNvPr id="9" name="Picture 50" descr="paragraph_2">
            <a:extLst>
              <a:ext uri="{FF2B5EF4-FFF2-40B4-BE49-F238E27FC236}">
                <a16:creationId xmlns:a16="http://schemas.microsoft.com/office/drawing/2014/main" xmlns="" id="{7448CAB6-CF26-2140-A437-3E8C5E45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27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dirty="0" err="1" smtClean="0"/>
              <a:t>Curriculumentwicklung</a:t>
            </a:r>
            <a:endParaRPr lang="de-DE" sz="1600"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a:solidFill>
                  <a:prstClr val="black"/>
                </a:solidFill>
              </a:endParaRPr>
            </a:p>
          </p:txBody>
        </p:sp>
        <p:sp>
          <p:nvSpPr>
            <p:cNvPr id="12" name="Text Box 10"/>
            <p:cNvSpPr txBox="1">
              <a:spLocks noChangeArrowheads="1"/>
            </p:cNvSpPr>
            <p:nvPr/>
          </p:nvSpPr>
          <p:spPr bwMode="auto">
            <a:xfrm>
              <a:off x="880542" y="5519701"/>
              <a:ext cx="1203187" cy="646331"/>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solidFill>
                    <a:prstClr val="black"/>
                  </a:solidFill>
                </a:rPr>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a:solidFill>
                  <a:prstClr val="black"/>
                </a:solidFill>
              </a:endParaRPr>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solidFill>
                    <a:prstClr val="black"/>
                  </a:solidFill>
                </a:rPr>
                <a:t>Schulinterne</a:t>
              </a:r>
            </a:p>
            <a:p>
              <a:pPr algn="ctr"/>
              <a:r>
                <a:rPr lang="de-DE" altLang="de-DE" dirty="0">
                  <a:solidFill>
                    <a:prstClr val="black"/>
                  </a:solidFill>
                </a:rPr>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solidFill>
                <a:prstClr val="black"/>
              </a:solidFill>
            </a:endParaRPr>
          </a:p>
          <a:p>
            <a:pPr algn="ctr"/>
            <a:r>
              <a:rPr lang="de-DE" b="1" dirty="0">
                <a:solidFill>
                  <a:prstClr val="black"/>
                </a:solidFill>
              </a:rPr>
              <a:t>Was?</a:t>
            </a:r>
          </a:p>
          <a:p>
            <a:pPr algn="ctr"/>
            <a:r>
              <a:rPr lang="de-DE" b="1" smtClean="0">
                <a:solidFill>
                  <a:prstClr val="black"/>
                </a:solidFill>
              </a:rPr>
              <a:t>Welches Niveau?</a:t>
            </a:r>
            <a:endParaRPr lang="de-DE" b="1" dirty="0">
              <a:solidFill>
                <a:prstClr val="black"/>
              </a:solidFill>
            </a:endParaRPr>
          </a:p>
          <a:p>
            <a:pPr algn="ctr"/>
            <a:r>
              <a:rPr lang="de-DE" b="1" dirty="0">
                <a:solidFill>
                  <a:prstClr val="black"/>
                </a:solidFill>
              </a:rPr>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solidFill>
                  <a:prstClr val="black"/>
                </a:solidFill>
              </a:rPr>
              <a:t>Wie?</a:t>
            </a:r>
          </a:p>
          <a:p>
            <a:pPr algn="ctr"/>
            <a:r>
              <a:rPr lang="de-DE" b="1" dirty="0">
                <a:solidFill>
                  <a:prstClr val="black"/>
                </a:solidFill>
              </a:rPr>
              <a:t>Wann?</a:t>
            </a:r>
          </a:p>
          <a:p>
            <a:pPr algn="ctr"/>
            <a:r>
              <a:rPr lang="de-DE" b="1" dirty="0">
                <a:solidFill>
                  <a:prstClr val="black"/>
                </a:solidFill>
              </a:rPr>
              <a:t>Womit?</a:t>
            </a:r>
          </a:p>
        </p:txBody>
      </p:sp>
      <p:sp>
        <p:nvSpPr>
          <p:cNvPr id="7" name="Datumsplatzhalter 6"/>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S I</a:t>
            </a:r>
            <a:endParaRPr lang="de-DE" dirty="0">
              <a:solidFill>
                <a:prstClr val="black">
                  <a:lumMod val="50000"/>
                  <a:lumOff val="50000"/>
                </a:prstClr>
              </a:solidFill>
            </a:endParaRP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Fußzeilenplatzhalter 3">
            <a:extLst>
              <a:ext uri="{FF2B5EF4-FFF2-40B4-BE49-F238E27FC236}">
                <a16:creationId xmlns:a16="http://schemas.microsoft.com/office/drawing/2014/main" xmlns="" id="{25B77BCA-0C6D-5942-A636-BEE0EBD33889}"/>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xmlns="" id="{D5E0577A-C720-B14C-A0A1-E61A0041436F}"/>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18</a:t>
            </a:fld>
            <a:endParaRPr lang="de-DE">
              <a:solidFill>
                <a:prstClr val="black">
                  <a:tint val="75000"/>
                </a:prstClr>
              </a:solidFill>
            </a:endParaRPr>
          </a:p>
        </p:txBody>
      </p:sp>
    </p:spTree>
    <p:extLst>
      <p:ext uri="{BB962C8B-B14F-4D97-AF65-F5344CB8AC3E}">
        <p14:creationId xmlns:p14="http://schemas.microsoft.com/office/powerpoint/2010/main" val="257820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8330E7-2FED-9240-B43B-791B2DA812C7}"/>
              </a:ext>
            </a:extLst>
          </p:cNvPr>
          <p:cNvSpPr>
            <a:spLocks noGrp="1"/>
          </p:cNvSpPr>
          <p:nvPr>
            <p:ph type="title"/>
          </p:nvPr>
        </p:nvSpPr>
        <p:spPr/>
        <p:txBody>
          <a:bodyPr/>
          <a:lstStyle/>
          <a:p>
            <a:r>
              <a:rPr lang="de-DE" dirty="0" smtClean="0"/>
              <a:t>Funktionen </a:t>
            </a:r>
            <a:r>
              <a:rPr lang="de-DE" dirty="0"/>
              <a:t>von schulinternen Lehrplänen</a:t>
            </a:r>
          </a:p>
        </p:txBody>
      </p:sp>
      <p:sp>
        <p:nvSpPr>
          <p:cNvPr id="3" name="Inhaltsplatzhalter 2">
            <a:extLst>
              <a:ext uri="{FF2B5EF4-FFF2-40B4-BE49-F238E27FC236}">
                <a16:creationId xmlns:a16="http://schemas.microsoft.com/office/drawing/2014/main" xmlns="" id="{C5220460-9AF9-EB40-9934-3D9213581DA9}"/>
              </a:ext>
            </a:extLst>
          </p:cNvPr>
          <p:cNvSpPr>
            <a:spLocks noGrp="1"/>
          </p:cNvSpPr>
          <p:nvPr>
            <p:ph idx="1"/>
          </p:nvPr>
        </p:nvSpPr>
        <p:spPr>
          <a:xfrm>
            <a:off x="457200" y="1700808"/>
            <a:ext cx="8229600" cy="4392488"/>
          </a:xfrm>
        </p:spPr>
        <p:txBody>
          <a:bodyPr>
            <a:normAutofit fontScale="85000" lnSpcReduction="20000"/>
          </a:bodyPr>
          <a:lstStyle/>
          <a:p>
            <a:pPr>
              <a:spcBef>
                <a:spcPts val="1200"/>
              </a:spcBef>
            </a:pPr>
            <a:r>
              <a:rPr lang="de-DE" dirty="0"/>
              <a:t>Schulbezogene Konkretisierung der </a:t>
            </a:r>
            <a:r>
              <a:rPr lang="de-DE" dirty="0" smtClean="0"/>
              <a:t>Kernlehrpläne in passenden Unterrichtsvorhaben</a:t>
            </a:r>
            <a:endParaRPr lang="de-DE" dirty="0"/>
          </a:p>
          <a:p>
            <a:pPr>
              <a:spcBef>
                <a:spcPts val="1200"/>
              </a:spcBef>
            </a:pPr>
            <a:r>
              <a:rPr lang="de-DE" dirty="0"/>
              <a:t>Instrument zur Unterrichtsentwicklung und </a:t>
            </a:r>
            <a:r>
              <a:rPr lang="de-DE" dirty="0" smtClean="0"/>
              <a:t>Unterrichtsvorbereitung</a:t>
            </a:r>
          </a:p>
          <a:p>
            <a:pPr>
              <a:spcBef>
                <a:spcPts val="1200"/>
              </a:spcBef>
            </a:pPr>
            <a:r>
              <a:rPr lang="de-DE" dirty="0" smtClean="0"/>
              <a:t>Abgestimmte Konzepte zur Leistungsbewertung</a:t>
            </a:r>
            <a:endParaRPr lang="de-DE" dirty="0"/>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xmlns="" id="{5AC05C93-8322-9C46-A48D-7D1EEE312164}"/>
              </a:ext>
            </a:extLst>
          </p:cNvPr>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5" name="Fußzeilenplatzhalter 4">
            <a:extLst>
              <a:ext uri="{FF2B5EF4-FFF2-40B4-BE49-F238E27FC236}">
                <a16:creationId xmlns:a16="http://schemas.microsoft.com/office/drawing/2014/main" xmlns="" id="{08D2DF8F-D06A-3246-817B-261BE2D08FB8}"/>
              </a:ext>
            </a:extLst>
          </p:cNvPr>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a:extLst>
              <a:ext uri="{FF2B5EF4-FFF2-40B4-BE49-F238E27FC236}">
                <a16:creationId xmlns:a16="http://schemas.microsoft.com/office/drawing/2014/main" xmlns="" id="{E9F23F56-EDA9-9146-A5C0-F96A1B006EE4}"/>
              </a:ext>
            </a:extLst>
          </p:cNvPr>
          <p:cNvSpPr>
            <a:spLocks noGrp="1"/>
          </p:cNvSpPr>
          <p:nvPr>
            <p:ph type="sldNum" sz="quarter" idx="12"/>
          </p:nvPr>
        </p:nvSpPr>
        <p:spPr/>
        <p:txBody>
          <a:bodyPr/>
          <a:lstStyle/>
          <a:p>
            <a:fld id="{512A4277-7E7A-4AAF-BFC7-47646BF5CD0C}" type="slidenum">
              <a:rPr lang="de-DE" smtClean="0"/>
              <a:t>19</a:t>
            </a:fld>
            <a:endParaRPr lang="de-DE"/>
          </a:p>
        </p:txBody>
      </p:sp>
    </p:spTree>
    <p:extLst>
      <p:ext uri="{BB962C8B-B14F-4D97-AF65-F5344CB8AC3E}">
        <p14:creationId xmlns:p14="http://schemas.microsoft.com/office/powerpoint/2010/main" val="379935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9"/>
            <a:ext cx="7772400" cy="792087"/>
          </a:xfrm>
        </p:spPr>
        <p:txBody>
          <a:bodyPr/>
          <a:lstStyle/>
          <a:p>
            <a:pPr algn="ctr"/>
            <a:endParaRPr lang="de-DE" sz="4000" b="1" cap="small" dirty="0">
              <a:solidFill>
                <a:srgbClr val="002060"/>
              </a:solidFill>
            </a:endParaRPr>
          </a:p>
        </p:txBody>
      </p:sp>
      <p:sp>
        <p:nvSpPr>
          <p:cNvPr id="3" name="Untertitel 2"/>
          <p:cNvSpPr>
            <a:spLocks noGrp="1"/>
          </p:cNvSpPr>
          <p:nvPr>
            <p:ph type="subTitle" idx="1"/>
          </p:nvPr>
        </p:nvSpPr>
        <p:spPr>
          <a:xfrm>
            <a:off x="1187624" y="2636912"/>
            <a:ext cx="6400800" cy="2880320"/>
          </a:xfrm>
        </p:spPr>
        <p:txBody>
          <a:bodyPr>
            <a:noAutofit/>
          </a:bodyPr>
          <a:lstStyle/>
          <a:p>
            <a:endParaRPr lang="de-DE" sz="3600" dirty="0" smtClean="0">
              <a:solidFill>
                <a:srgbClr val="002060"/>
              </a:solidFill>
            </a:endParaRPr>
          </a:p>
          <a:p>
            <a:r>
              <a:rPr lang="de-DE" sz="4400" dirty="0" smtClean="0">
                <a:solidFill>
                  <a:srgbClr val="002060"/>
                </a:solidFill>
              </a:rPr>
              <a:t>Fachübergreifender Teil</a:t>
            </a:r>
          </a:p>
          <a:p>
            <a:endParaRPr lang="de-DE" sz="3200" dirty="0">
              <a:solidFill>
                <a:srgbClr val="002060"/>
              </a:solidFill>
            </a:endParaRPr>
          </a:p>
        </p:txBody>
      </p:sp>
    </p:spTree>
    <p:extLst>
      <p:ext uri="{BB962C8B-B14F-4D97-AF65-F5344CB8AC3E}">
        <p14:creationId xmlns:p14="http://schemas.microsoft.com/office/powerpoint/2010/main" val="3154771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9EF9747-424B-1D47-8C18-363169B25A6A}"/>
              </a:ext>
            </a:extLst>
          </p:cNvPr>
          <p:cNvSpPr>
            <a:spLocks noGrp="1"/>
          </p:cNvSpPr>
          <p:nvPr>
            <p:ph type="title"/>
          </p:nvPr>
        </p:nvSpPr>
        <p:spPr/>
        <p:txBody>
          <a:bodyPr/>
          <a:lstStyle/>
          <a:p>
            <a:r>
              <a:rPr lang="de-DE" smtClean="0"/>
              <a:t>Gliederung </a:t>
            </a:r>
            <a:r>
              <a:rPr lang="de-DE" dirty="0"/>
              <a:t>für einen schulinternen Lehrplan</a:t>
            </a:r>
          </a:p>
        </p:txBody>
      </p:sp>
      <p:sp>
        <p:nvSpPr>
          <p:cNvPr id="4" name="Datumsplatzhalter 3">
            <a:extLst>
              <a:ext uri="{FF2B5EF4-FFF2-40B4-BE49-F238E27FC236}">
                <a16:creationId xmlns:a16="http://schemas.microsoft.com/office/drawing/2014/main" xmlns="" id="{81EB754F-C3B3-5E42-9D82-92B4E5F528A3}"/>
              </a:ext>
            </a:extLst>
          </p:cNvPr>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S I</a:t>
            </a:r>
            <a:endParaRPr lang="de-DE" dirty="0">
              <a:solidFill>
                <a:prstClr val="black">
                  <a:lumMod val="50000"/>
                  <a:lumOff val="50000"/>
                </a:prstClr>
              </a:solidFill>
            </a:endParaRPr>
          </a:p>
        </p:txBody>
      </p:sp>
      <p:sp>
        <p:nvSpPr>
          <p:cNvPr id="5" name="Fußzeilenplatzhalter 4">
            <a:extLst>
              <a:ext uri="{FF2B5EF4-FFF2-40B4-BE49-F238E27FC236}">
                <a16:creationId xmlns:a16="http://schemas.microsoft.com/office/drawing/2014/main" xmlns="" id="{4C08F627-E150-FB48-9732-9A8780D5C764}"/>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xmlns="" id="{6CB1C89B-3483-3440-9BA5-66034336F351}"/>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20</a:t>
            </a:fld>
            <a:endParaRPr lang="de-DE">
              <a:solidFill>
                <a:prstClr val="black">
                  <a:tint val="75000"/>
                </a:prstClr>
              </a:solidFill>
            </a:endParaRPr>
          </a:p>
        </p:txBody>
      </p:sp>
      <p:sp>
        <p:nvSpPr>
          <p:cNvPr id="9" name="Inhaltsplatzhalter 2">
            <a:extLst>
              <a:ext uri="{FF2B5EF4-FFF2-40B4-BE49-F238E27FC236}">
                <a16:creationId xmlns:a16="http://schemas.microsoft.com/office/drawing/2014/main" xmlns=""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400">
                <a:solidFill>
                  <a:prstClr val="black"/>
                </a:solidFill>
              </a:rPr>
              <a:t>Inhalt</a:t>
            </a:r>
          </a:p>
          <a:p>
            <a:pPr marL="0" indent="0" defTabSz="536575">
              <a:buFont typeface="Arial" panose="020B0604020202020204" pitchFamily="34" charset="0"/>
              <a:buNone/>
            </a:pPr>
            <a:r>
              <a:rPr lang="de-DE" sz="2400">
                <a:solidFill>
                  <a:prstClr val="black"/>
                </a:solidFill>
              </a:rPr>
              <a:t>1	Rahmenbedingungen der fachlichen Arbeit</a:t>
            </a:r>
          </a:p>
          <a:p>
            <a:pPr marL="0" indent="0" defTabSz="536575">
              <a:buFont typeface="Arial" panose="020B0604020202020204" pitchFamily="34" charset="0"/>
              <a:buNone/>
            </a:pPr>
            <a:r>
              <a:rPr lang="de-DE" sz="2400">
                <a:solidFill>
                  <a:prstClr val="black"/>
                </a:solidFill>
              </a:rPr>
              <a:t>2	Entscheidungen zum Unterricht</a:t>
            </a:r>
          </a:p>
          <a:p>
            <a:pPr marL="400050" lvl="1" indent="0" defTabSz="536575">
              <a:buFont typeface="Arial" panose="020B0604020202020204" pitchFamily="34" charset="0"/>
              <a:buNone/>
            </a:pPr>
            <a:r>
              <a:rPr lang="de-DE" sz="2200">
                <a:solidFill>
                  <a:prstClr val="black"/>
                </a:solidFill>
              </a:rPr>
              <a:t>2.1 	Unterrichtsvorhaben	</a:t>
            </a:r>
          </a:p>
          <a:p>
            <a:pPr marL="400050" lvl="1" indent="0" defTabSz="536575">
              <a:buFont typeface="Arial" panose="020B0604020202020204" pitchFamily="34" charset="0"/>
              <a:buNone/>
            </a:pPr>
            <a:r>
              <a:rPr lang="de-DE" sz="2200">
                <a:solidFill>
                  <a:prstClr val="black"/>
                </a:solidFill>
              </a:rPr>
              <a:t>2.2	Grundsätze der fachmethodischen und fachdidaktischen Arbeit</a:t>
            </a:r>
          </a:p>
          <a:p>
            <a:pPr marL="400050" lvl="1" indent="0" defTabSz="536575">
              <a:buFont typeface="Arial" panose="020B0604020202020204" pitchFamily="34" charset="0"/>
              <a:buNone/>
            </a:pPr>
            <a:r>
              <a:rPr lang="de-DE" sz="2200">
                <a:solidFill>
                  <a:prstClr val="black"/>
                </a:solidFill>
              </a:rPr>
              <a:t>2.3	Grundsätze der Leistungsbewertung und Leistungsrückmeldung</a:t>
            </a:r>
          </a:p>
          <a:p>
            <a:pPr marL="400050" lvl="1" indent="0" defTabSz="536575">
              <a:buFont typeface="Arial" panose="020B0604020202020204" pitchFamily="34" charset="0"/>
              <a:buNone/>
            </a:pPr>
            <a:r>
              <a:rPr lang="de-DE" sz="2200">
                <a:solidFill>
                  <a:prstClr val="black"/>
                </a:solidFill>
              </a:rPr>
              <a:t>2.4	Lehr- und Lernmittel</a:t>
            </a:r>
          </a:p>
          <a:p>
            <a:pPr marL="0" indent="0" defTabSz="536575">
              <a:buFont typeface="Arial" panose="020B0604020202020204" pitchFamily="34" charset="0"/>
              <a:buNone/>
            </a:pPr>
            <a:r>
              <a:rPr lang="de-DE" sz="2400">
                <a:solidFill>
                  <a:prstClr val="black"/>
                </a:solidFill>
              </a:rPr>
              <a:t>3	Entscheidungen zu fach- und unterrichtsübergreifenden Fragen</a:t>
            </a:r>
          </a:p>
          <a:p>
            <a:pPr marL="0" indent="0" defTabSz="536575">
              <a:buFont typeface="Arial" panose="020B0604020202020204" pitchFamily="34" charset="0"/>
              <a:buNone/>
            </a:pPr>
            <a:r>
              <a:rPr lang="de-DE" sz="2400">
                <a:solidFill>
                  <a:prstClr val="black"/>
                </a:solidFill>
              </a:rPr>
              <a:t>4	Qualitätssicherung und Evaluation</a:t>
            </a:r>
          </a:p>
          <a:p>
            <a:pPr defTabSz="536575"/>
            <a:endParaRPr lang="de-DE" dirty="0">
              <a:solidFill>
                <a:prstClr val="black"/>
              </a:solidFill>
            </a:endParaRPr>
          </a:p>
        </p:txBody>
      </p:sp>
    </p:spTree>
    <p:extLst>
      <p:ext uri="{BB962C8B-B14F-4D97-AF65-F5344CB8AC3E}">
        <p14:creationId xmlns:p14="http://schemas.microsoft.com/office/powerpoint/2010/main" val="2543507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S I</a:t>
            </a:r>
            <a:endParaRPr lang="de-DE" dirty="0">
              <a:solidFill>
                <a:prstClr val="black">
                  <a:lumMod val="50000"/>
                  <a:lumOff val="50000"/>
                </a:prstClr>
              </a:solidFill>
            </a:endParaRP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smtClean="0">
                <a:solidFill>
                  <a:schemeClr val="bg1">
                    <a:lumMod val="65000"/>
                  </a:schemeClr>
                </a:solidFill>
              </a:rPr>
              <a:t>Merkmale der neuen Kernlehrpläne</a:t>
            </a:r>
          </a:p>
          <a:p>
            <a:pPr marL="514350" indent="-514350">
              <a:spcBef>
                <a:spcPts val="1200"/>
              </a:spcBef>
              <a:buFont typeface="+mj-lt"/>
              <a:buAutoNum type="arabicPeriod"/>
            </a:pPr>
            <a:r>
              <a:rPr lang="de-DE" dirty="0" smtClean="0">
                <a:solidFill>
                  <a:schemeClr val="bg1">
                    <a:lumMod val="65000"/>
                  </a:schemeClr>
                </a:solidFill>
              </a:rPr>
              <a:t>Übergreifende Aufgaben</a:t>
            </a:r>
            <a:endParaRPr lang="de-DE" dirty="0">
              <a:solidFill>
                <a:schemeClr val="bg1">
                  <a:lumMod val="65000"/>
                </a:schemeClr>
              </a:solidFill>
            </a:endParaRPr>
          </a:p>
          <a:p>
            <a:pPr marL="514350" indent="-514350">
              <a:spcBef>
                <a:spcPts val="1200"/>
              </a:spcBef>
              <a:buFont typeface="+mj-lt"/>
              <a:buAutoNum type="arabicPeriod"/>
            </a:pPr>
            <a:r>
              <a:rPr lang="de-DE" dirty="0">
                <a:solidFill>
                  <a:schemeClr val="bg1">
                    <a:lumMod val="65000"/>
                  </a:schemeClr>
                </a:solidFill>
              </a:rPr>
              <a:t>Schulinterne </a:t>
            </a:r>
            <a:r>
              <a:rPr lang="de-DE" dirty="0" smtClean="0">
                <a:solidFill>
                  <a:schemeClr val="bg1">
                    <a:lumMod val="65000"/>
                  </a:schemeClr>
                </a:solidFill>
              </a:rPr>
              <a:t>Lehrpläne</a:t>
            </a:r>
            <a:endParaRPr lang="de-DE" dirty="0" smtClean="0"/>
          </a:p>
          <a:p>
            <a:pPr marL="514350" indent="-514350">
              <a:spcBef>
                <a:spcPts val="1200"/>
              </a:spcBef>
              <a:buFont typeface="+mj-lt"/>
              <a:buAutoNum type="arabicPeriod"/>
            </a:pPr>
            <a:r>
              <a:rPr lang="de-DE" dirty="0" smtClean="0"/>
              <a:t>Fachliche Unterstützungsmaterialien</a:t>
            </a:r>
          </a:p>
          <a:p>
            <a:pPr marL="0" indent="0">
              <a:spcBef>
                <a:spcPts val="1200"/>
              </a:spcBef>
              <a:buNone/>
            </a:pPr>
            <a:r>
              <a:rPr lang="de-DE" dirty="0" smtClean="0">
                <a:solidFill>
                  <a:schemeClr val="bg1">
                    <a:lumMod val="65000"/>
                  </a:schemeClr>
                </a:solidFill>
              </a:rPr>
              <a:t> </a:t>
            </a:r>
            <a:endParaRPr lang="de-DE" dirty="0">
              <a:solidFill>
                <a:schemeClr val="bg1">
                  <a:lumMod val="65000"/>
                </a:schemeClr>
              </a:solidFill>
            </a:endParaRP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a16="http://schemas.microsoft.com/office/drawing/2014/main" xmlns="" id="{7D686581-C1AF-2449-9E46-D67F0A0921D1}"/>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xmlns="" id="{AB873F37-CF66-B744-AE61-6B57860066DE}"/>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21</a:t>
            </a:fld>
            <a:endParaRPr lang="de-DE">
              <a:solidFill>
                <a:prstClr val="black">
                  <a:tint val="75000"/>
                </a:prstClr>
              </a:solidFill>
            </a:endParaRPr>
          </a:p>
        </p:txBody>
      </p:sp>
    </p:spTree>
    <p:extLst>
      <p:ext uri="{BB962C8B-B14F-4D97-AF65-F5344CB8AC3E}">
        <p14:creationId xmlns:p14="http://schemas.microsoft.com/office/powerpoint/2010/main" val="1130734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4" name="Fußzeilenplatzhalter 3">
            <a:extLst>
              <a:ext uri="{FF2B5EF4-FFF2-40B4-BE49-F238E27FC236}">
                <a16:creationId xmlns:a16="http://schemas.microsoft.com/office/drawing/2014/main" xmlns="" id="{25B77BCA-0C6D-5942-A636-BEE0EBD33889}"/>
              </a:ext>
            </a:extLst>
          </p:cNvPr>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a:extLst>
              <a:ext uri="{FF2B5EF4-FFF2-40B4-BE49-F238E27FC236}">
                <a16:creationId xmlns:a16="http://schemas.microsoft.com/office/drawing/2014/main" xmlns="" id="{D5E0577A-C720-B14C-A0A1-E61A0041436F}"/>
              </a:ext>
            </a:extLst>
          </p:cNvPr>
          <p:cNvSpPr>
            <a:spLocks noGrp="1"/>
          </p:cNvSpPr>
          <p:nvPr>
            <p:ph type="sldNum" sz="quarter" idx="12"/>
          </p:nvPr>
        </p:nvSpPr>
        <p:spPr/>
        <p:txBody>
          <a:bodyPr/>
          <a:lstStyle/>
          <a:p>
            <a:fld id="{512A4277-7E7A-4AAF-BFC7-47646BF5CD0C}" type="slidenum">
              <a:rPr lang="de-DE" smtClean="0"/>
              <a:t>22</a:t>
            </a:fld>
            <a:endParaRPr lang="de-DE"/>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79711" y="1628800"/>
            <a:ext cx="5369305"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1647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9"/>
            <a:ext cx="7772400" cy="792087"/>
          </a:xfrm>
        </p:spPr>
        <p:txBody>
          <a:bodyPr/>
          <a:lstStyle/>
          <a:p>
            <a:pPr algn="ctr"/>
            <a:endParaRPr lang="de-DE" sz="4000" b="1" cap="small" dirty="0">
              <a:solidFill>
                <a:srgbClr val="002060"/>
              </a:solidFill>
            </a:endParaRPr>
          </a:p>
        </p:txBody>
      </p:sp>
      <p:sp>
        <p:nvSpPr>
          <p:cNvPr id="3" name="Untertitel 2"/>
          <p:cNvSpPr>
            <a:spLocks noGrp="1"/>
          </p:cNvSpPr>
          <p:nvPr>
            <p:ph type="subTitle" idx="1"/>
          </p:nvPr>
        </p:nvSpPr>
        <p:spPr>
          <a:xfrm>
            <a:off x="1187624" y="2636912"/>
            <a:ext cx="6400800" cy="2880320"/>
          </a:xfrm>
        </p:spPr>
        <p:txBody>
          <a:bodyPr>
            <a:noAutofit/>
          </a:bodyPr>
          <a:lstStyle/>
          <a:p>
            <a:endParaRPr lang="de-DE" sz="3600" dirty="0" smtClean="0">
              <a:solidFill>
                <a:srgbClr val="002060"/>
              </a:solidFill>
            </a:endParaRPr>
          </a:p>
          <a:p>
            <a:r>
              <a:rPr lang="de-DE" sz="4400" dirty="0" smtClean="0">
                <a:solidFill>
                  <a:srgbClr val="002060"/>
                </a:solidFill>
              </a:rPr>
              <a:t>Fachlicher Teil</a:t>
            </a:r>
          </a:p>
          <a:p>
            <a:endParaRPr lang="de-DE" sz="3200" dirty="0">
              <a:solidFill>
                <a:srgbClr val="002060"/>
              </a:solidFill>
            </a:endParaRPr>
          </a:p>
        </p:txBody>
      </p:sp>
    </p:spTree>
    <p:extLst>
      <p:ext uri="{BB962C8B-B14F-4D97-AF65-F5344CB8AC3E}">
        <p14:creationId xmlns:p14="http://schemas.microsoft.com/office/powerpoint/2010/main" val="4219071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219256" cy="850106"/>
          </a:xfrm>
        </p:spPr>
        <p:txBody>
          <a:bodyPr>
            <a:normAutofit/>
          </a:bodyPr>
          <a:lstStyle/>
          <a:p>
            <a:pPr algn="l"/>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solidFill>
            <a:schemeClr val="bg1"/>
          </a:solidFill>
        </p:spPr>
        <p:txBody>
          <a:bodyPr/>
          <a:lstStyle/>
          <a:p>
            <a:endParaRPr lang="de-DE" sz="2800" dirty="0" smtClean="0">
              <a:latin typeface="Helvetica" pitchFamily="34" charset="0"/>
              <a:cs typeface="Arial" panose="020B0604020202020204" pitchFamily="34" charset="0"/>
            </a:endParaRPr>
          </a:p>
          <a:p>
            <a:endParaRPr lang="de-DE" sz="2800" dirty="0">
              <a:latin typeface="Helvetica" pitchFamily="34" charset="0"/>
              <a:cs typeface="Arial" panose="020B0604020202020204" pitchFamily="34" charset="0"/>
            </a:endParaRPr>
          </a:p>
          <a:p>
            <a:pPr marL="0" indent="0">
              <a:buNone/>
            </a:pPr>
            <a:r>
              <a:rPr lang="de-DE" sz="2800" dirty="0" smtClean="0">
                <a:latin typeface="Helvetica" pitchFamily="34" charset="0"/>
                <a:cs typeface="Arial" panose="020B0604020202020204" pitchFamily="34" charset="0"/>
              </a:rPr>
              <a:t>  </a:t>
            </a:r>
            <a:endParaRPr lang="de-DE" sz="2800" dirty="0">
              <a:latin typeface="Helvetica" pitchFamily="34" charset="0"/>
              <a:cs typeface="Arial" panose="020B0604020202020204" pitchFamily="34" charset="0"/>
            </a:endParaRPr>
          </a:p>
          <a:p>
            <a:endParaRPr lang="de-DE" dirty="0">
              <a:latin typeface="Helvetica" pitchFamily="34" charset="0"/>
              <a:cs typeface="Arial" panose="020B0604020202020204" pitchFamily="34" charset="0"/>
            </a:endParaRPr>
          </a:p>
        </p:txBody>
      </p:sp>
      <p:sp>
        <p:nvSpPr>
          <p:cNvPr id="8" name="Textfeld 7"/>
          <p:cNvSpPr txBox="1"/>
          <p:nvPr/>
        </p:nvSpPr>
        <p:spPr>
          <a:xfrm>
            <a:off x="467543" y="1301479"/>
            <a:ext cx="4385247" cy="4431983"/>
          </a:xfrm>
          <a:prstGeom prst="rect">
            <a:avLst/>
          </a:prstGeom>
          <a:noFill/>
        </p:spPr>
        <p:txBody>
          <a:bodyPr wrap="square" rtlCol="0">
            <a:spAutoFit/>
          </a:bodyPr>
          <a:lstStyle/>
          <a:p>
            <a:r>
              <a:rPr lang="de-DE" dirty="0" smtClean="0">
                <a:solidFill>
                  <a:prstClr val="white"/>
                </a:solidFill>
              </a:rPr>
              <a:t> </a:t>
            </a:r>
          </a:p>
          <a:p>
            <a:endParaRPr lang="de-DE" sz="2400" dirty="0">
              <a:solidFill>
                <a:srgbClr val="595959">
                  <a:lumMod val="40000"/>
                  <a:lumOff val="60000"/>
                </a:srgbClr>
              </a:solidFill>
            </a:endParaRPr>
          </a:p>
          <a:p>
            <a:endParaRPr lang="de-DE" sz="2400" dirty="0" smtClean="0">
              <a:solidFill>
                <a:srgbClr val="595959">
                  <a:lumMod val="40000"/>
                  <a:lumOff val="60000"/>
                </a:srgbClr>
              </a:solidFill>
            </a:endParaRPr>
          </a:p>
          <a:p>
            <a:endParaRPr lang="de-DE" sz="3200" dirty="0" smtClean="0">
              <a:solidFill>
                <a:schemeClr val="bg1">
                  <a:lumMod val="20000"/>
                  <a:lumOff val="80000"/>
                </a:schemeClr>
              </a:solidFill>
            </a:endParaRPr>
          </a:p>
          <a:p>
            <a:r>
              <a:rPr lang="de-DE" sz="3200" dirty="0" smtClean="0"/>
              <a:t>Kernlehrpläne Musik</a:t>
            </a:r>
          </a:p>
          <a:p>
            <a:r>
              <a:rPr lang="de-DE" sz="3200" dirty="0" smtClean="0"/>
              <a:t>für das Gymnasium </a:t>
            </a:r>
          </a:p>
          <a:p>
            <a:endParaRPr lang="de-DE" sz="3200" dirty="0"/>
          </a:p>
          <a:p>
            <a:r>
              <a:rPr lang="de-DE" sz="3200" dirty="0" smtClean="0"/>
              <a:t>Sekundarstufe I</a:t>
            </a:r>
          </a:p>
          <a:p>
            <a:r>
              <a:rPr lang="de-DE" sz="3200" dirty="0" smtClean="0"/>
              <a:t>Wahlpflichtbereich</a:t>
            </a:r>
          </a:p>
          <a:p>
            <a:endParaRPr lang="de-DE" sz="2400" dirty="0">
              <a:solidFill>
                <a:srgbClr val="595959">
                  <a:lumMod val="40000"/>
                  <a:lumOff val="60000"/>
                </a:srgbClr>
              </a:solidFill>
            </a:endParaRPr>
          </a:p>
        </p:txBody>
      </p:sp>
    </p:spTree>
    <p:extLst>
      <p:ext uri="{BB962C8B-B14F-4D97-AF65-F5344CB8AC3E}">
        <p14:creationId xmlns:p14="http://schemas.microsoft.com/office/powerpoint/2010/main" val="4006603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67544" y="1124744"/>
            <a:ext cx="8208912" cy="4968552"/>
          </a:xfrm>
          <a:solidFill>
            <a:schemeClr val="bg1"/>
          </a:solidFill>
        </p:spPr>
        <p:txBody>
          <a:bodyPr>
            <a:norm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Gliederung</a:t>
            </a:r>
          </a:p>
          <a:p>
            <a:pPr marL="0" indent="0">
              <a:buNone/>
            </a:pPr>
            <a:endParaRPr lang="de-DE" sz="2400" dirty="0" smtClean="0">
              <a:solidFill>
                <a:schemeClr val="bg1">
                  <a:lumMod val="20000"/>
                  <a:lumOff val="80000"/>
                </a:schemeClr>
              </a:solidFill>
              <a:cs typeface="Arial" panose="020B0604020202020204" pitchFamily="34" charset="0"/>
            </a:endParaRPr>
          </a:p>
          <a:p>
            <a:pPr marL="0" indent="0">
              <a:buNone/>
            </a:pPr>
            <a:r>
              <a:rPr lang="de-DE" sz="2400" dirty="0" smtClean="0">
                <a:solidFill>
                  <a:srgbClr val="FF0000"/>
                </a:solidFill>
                <a:cs typeface="Arial" panose="020B0604020202020204" pitchFamily="34" charset="0"/>
              </a:rPr>
              <a:t>Kernlehrplan Musik für die Sekundarstufe I</a:t>
            </a:r>
          </a:p>
          <a:p>
            <a:pPr marL="0" indent="0">
              <a:buNone/>
            </a:pPr>
            <a:r>
              <a:rPr lang="de-DE" sz="2400" dirty="0" smtClean="0">
                <a:cs typeface="Arial" panose="020B0604020202020204" pitchFamily="34" charset="0"/>
              </a:rPr>
              <a:t>Die wichtigsten Kontinuitäten</a:t>
            </a:r>
          </a:p>
          <a:p>
            <a:pPr marL="0" indent="0">
              <a:buNone/>
            </a:pPr>
            <a:r>
              <a:rPr lang="de-DE" sz="2400" dirty="0" smtClean="0">
                <a:cs typeface="Arial" panose="020B0604020202020204" pitchFamily="34" charset="0"/>
              </a:rPr>
              <a:t>Die wichtigsten Neuerungen</a:t>
            </a:r>
          </a:p>
          <a:p>
            <a:pPr marL="0" indent="0">
              <a:buNone/>
            </a:pPr>
            <a:r>
              <a:rPr lang="de-DE" sz="2400" dirty="0" smtClean="0">
                <a:cs typeface="Arial" panose="020B0604020202020204" pitchFamily="34" charset="0"/>
              </a:rPr>
              <a:t>Der Kernlehrplan im Detail</a:t>
            </a:r>
            <a:endParaRPr lang="de-DE" sz="2400" dirty="0">
              <a:cs typeface="Arial" panose="020B0604020202020204" pitchFamily="34" charset="0"/>
            </a:endParaRPr>
          </a:p>
          <a:p>
            <a:pPr marL="0" indent="0">
              <a:spcBef>
                <a:spcPts val="2400"/>
              </a:spcBef>
              <a:buNone/>
            </a:pPr>
            <a:endParaRPr lang="de-DE" sz="2400" dirty="0" smtClean="0">
              <a:solidFill>
                <a:srgbClr val="FFC000"/>
              </a:solidFill>
              <a:cs typeface="Arial" panose="020B0604020202020204" pitchFamily="34" charset="0"/>
            </a:endParaRPr>
          </a:p>
          <a:p>
            <a:pPr marL="0" indent="0">
              <a:spcBef>
                <a:spcPts val="2400"/>
              </a:spcBef>
              <a:buNone/>
            </a:pPr>
            <a:r>
              <a:rPr lang="de-DE" sz="2400" dirty="0" smtClean="0">
                <a:solidFill>
                  <a:srgbClr val="FF0000"/>
                </a:solidFill>
                <a:cs typeface="Arial" panose="020B0604020202020204" pitchFamily="34" charset="0"/>
              </a:rPr>
              <a:t>Kernlehrplan Musik für den Wahlpflichtbereich</a:t>
            </a:r>
            <a:endParaRPr lang="de-DE" sz="2400" dirty="0">
              <a:solidFill>
                <a:srgbClr val="FF0000"/>
              </a:solidFill>
              <a:cs typeface="Arial" panose="020B0604020202020204" pitchFamily="34" charset="0"/>
            </a:endParaRPr>
          </a:p>
          <a:p>
            <a:pPr marL="0" indent="0">
              <a:spcBef>
                <a:spcPts val="576"/>
              </a:spcBef>
              <a:buNone/>
            </a:pPr>
            <a:r>
              <a:rPr lang="de-DE" sz="2400" dirty="0" smtClean="0">
                <a:cs typeface="Arial" panose="020B0604020202020204" pitchFamily="34" charset="0"/>
              </a:rPr>
              <a:t>Konzeption</a:t>
            </a:r>
          </a:p>
          <a:p>
            <a:pPr marL="0" indent="0">
              <a:spcBef>
                <a:spcPts val="576"/>
              </a:spcBef>
              <a:buNone/>
            </a:pPr>
            <a:r>
              <a:rPr lang="de-DE" sz="2400" dirty="0" smtClean="0">
                <a:cs typeface="Arial" panose="020B0604020202020204" pitchFamily="34" charset="0"/>
              </a:rPr>
              <a:t>Der Kernlehrplan im Detail</a:t>
            </a:r>
          </a:p>
          <a:p>
            <a:pPr marL="0" indent="0">
              <a:buNone/>
            </a:pPr>
            <a:endParaRPr lang="de-DE" sz="2400" dirty="0" smtClean="0">
              <a:solidFill>
                <a:schemeClr val="bg1">
                  <a:lumMod val="20000"/>
                  <a:lumOff val="80000"/>
                </a:schemeClr>
              </a:solidFill>
              <a:cs typeface="Arial" panose="020B0604020202020204" pitchFamily="34" charset="0"/>
            </a:endParaRPr>
          </a:p>
        </p:txBody>
      </p:sp>
    </p:spTree>
    <p:extLst>
      <p:ext uri="{BB962C8B-B14F-4D97-AF65-F5344CB8AC3E}">
        <p14:creationId xmlns:p14="http://schemas.microsoft.com/office/powerpoint/2010/main" val="3591645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219256" cy="850106"/>
          </a:xfrm>
        </p:spPr>
        <p:txBody>
          <a:bodyPr>
            <a:normAutofit/>
          </a:bodyPr>
          <a:lstStyle/>
          <a:p>
            <a:pPr algn="l"/>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solidFill>
            <a:schemeClr val="bg1"/>
          </a:solidFill>
        </p:spPr>
        <p:txBody>
          <a:bodyPr/>
          <a:lstStyle/>
          <a:p>
            <a:endParaRPr lang="de-DE" sz="2800" dirty="0" smtClean="0">
              <a:latin typeface="Helvetica" pitchFamily="34" charset="0"/>
              <a:cs typeface="Arial" panose="020B0604020202020204" pitchFamily="34" charset="0"/>
            </a:endParaRPr>
          </a:p>
          <a:p>
            <a:endParaRPr lang="de-DE" sz="2800" dirty="0">
              <a:latin typeface="Helvetica" pitchFamily="34" charset="0"/>
              <a:cs typeface="Arial" panose="020B0604020202020204" pitchFamily="34" charset="0"/>
            </a:endParaRPr>
          </a:p>
          <a:p>
            <a:pPr marL="0" indent="0">
              <a:buNone/>
            </a:pPr>
            <a:r>
              <a:rPr lang="de-DE" sz="2800" dirty="0" smtClean="0">
                <a:latin typeface="Helvetica" pitchFamily="34" charset="0"/>
                <a:cs typeface="Arial" panose="020B0604020202020204" pitchFamily="34" charset="0"/>
              </a:rPr>
              <a:t>  </a:t>
            </a:r>
            <a:endParaRPr lang="de-DE" sz="2800" dirty="0">
              <a:latin typeface="Helvetica" pitchFamily="34" charset="0"/>
              <a:cs typeface="Arial" panose="020B0604020202020204" pitchFamily="34" charset="0"/>
            </a:endParaRPr>
          </a:p>
          <a:p>
            <a:endParaRPr lang="de-DE" dirty="0">
              <a:latin typeface="Helvetica" pitchFamily="34" charset="0"/>
              <a:cs typeface="Arial" panose="020B0604020202020204" pitchFamily="34" charset="0"/>
            </a:endParaRPr>
          </a:p>
        </p:txBody>
      </p:sp>
      <p:sp>
        <p:nvSpPr>
          <p:cNvPr id="8" name="Textfeld 7"/>
          <p:cNvSpPr txBox="1"/>
          <p:nvPr/>
        </p:nvSpPr>
        <p:spPr>
          <a:xfrm>
            <a:off x="467543" y="1301479"/>
            <a:ext cx="4385247" cy="3939540"/>
          </a:xfrm>
          <a:prstGeom prst="rect">
            <a:avLst/>
          </a:prstGeom>
          <a:noFill/>
        </p:spPr>
        <p:txBody>
          <a:bodyPr wrap="square" rtlCol="0">
            <a:spAutoFit/>
          </a:bodyPr>
          <a:lstStyle/>
          <a:p>
            <a:r>
              <a:rPr lang="de-DE" dirty="0" smtClean="0">
                <a:solidFill>
                  <a:prstClr val="white"/>
                </a:solidFill>
              </a:rPr>
              <a:t> </a:t>
            </a:r>
          </a:p>
          <a:p>
            <a:endParaRPr lang="de-DE" sz="2400" dirty="0">
              <a:solidFill>
                <a:srgbClr val="595959">
                  <a:lumMod val="40000"/>
                  <a:lumOff val="60000"/>
                </a:srgbClr>
              </a:solidFill>
            </a:endParaRPr>
          </a:p>
          <a:p>
            <a:endParaRPr lang="de-DE" sz="2400" dirty="0" smtClean="0">
              <a:solidFill>
                <a:srgbClr val="595959">
                  <a:lumMod val="40000"/>
                  <a:lumOff val="60000"/>
                </a:srgbClr>
              </a:solidFill>
            </a:endParaRPr>
          </a:p>
          <a:p>
            <a:endParaRPr lang="de-DE" sz="3200" dirty="0" smtClean="0">
              <a:solidFill>
                <a:schemeClr val="bg1">
                  <a:lumMod val="20000"/>
                  <a:lumOff val="80000"/>
                </a:schemeClr>
              </a:solidFill>
            </a:endParaRPr>
          </a:p>
          <a:p>
            <a:r>
              <a:rPr lang="de-DE" sz="3200" dirty="0" smtClean="0"/>
              <a:t>Kernlehrplan Musik</a:t>
            </a:r>
          </a:p>
          <a:p>
            <a:r>
              <a:rPr lang="de-DE" sz="3200" dirty="0" smtClean="0"/>
              <a:t>für das Gymnasium </a:t>
            </a:r>
          </a:p>
          <a:p>
            <a:r>
              <a:rPr lang="de-DE" sz="3200" dirty="0" smtClean="0"/>
              <a:t>Sekundarstufe I</a:t>
            </a:r>
          </a:p>
          <a:p>
            <a:endParaRPr lang="de-DE" sz="3200" dirty="0" smtClean="0">
              <a:solidFill>
                <a:schemeClr val="bg1">
                  <a:lumMod val="20000"/>
                  <a:lumOff val="80000"/>
                </a:schemeClr>
              </a:solidFill>
            </a:endParaRPr>
          </a:p>
          <a:p>
            <a:endParaRPr lang="de-DE" sz="2400" dirty="0">
              <a:solidFill>
                <a:srgbClr val="595959">
                  <a:lumMod val="40000"/>
                  <a:lumOff val="60000"/>
                </a:srgbClr>
              </a:solidFill>
            </a:endParaRPr>
          </a:p>
        </p:txBody>
      </p:sp>
    </p:spTree>
    <p:extLst>
      <p:ext uri="{BB962C8B-B14F-4D97-AF65-F5344CB8AC3E}">
        <p14:creationId xmlns:p14="http://schemas.microsoft.com/office/powerpoint/2010/main" val="3468041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67544" y="1124744"/>
            <a:ext cx="8208912" cy="4896544"/>
          </a:xfrm>
          <a:solidFill>
            <a:schemeClr val="bg1"/>
          </a:solidFill>
        </p:spPr>
        <p:txBody>
          <a:bodyPr>
            <a:norm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Die wichtigsten Kontinuitäten	  </a:t>
            </a:r>
            <a:r>
              <a:rPr lang="de-DE" sz="2400" dirty="0" smtClean="0">
                <a:solidFill>
                  <a:srgbClr val="FFC000"/>
                </a:solidFill>
                <a:latin typeface="Calibri" panose="020F0502020204030204" pitchFamily="34" charset="0"/>
                <a:cs typeface="Arial" panose="020B0604020202020204" pitchFamily="34" charset="0"/>
              </a:rPr>
              <a:t>				</a:t>
            </a:r>
          </a:p>
          <a:p>
            <a:pPr marL="0" indent="0">
              <a:buNone/>
            </a:pPr>
            <a:endParaRPr lang="de-DE" sz="2400" dirty="0" smtClean="0">
              <a:solidFill>
                <a:schemeClr val="bg1">
                  <a:lumMod val="20000"/>
                  <a:lumOff val="80000"/>
                </a:schemeClr>
              </a:solidFill>
              <a:cs typeface="Arial" panose="020B0604020202020204" pitchFamily="34" charset="0"/>
            </a:endParaRPr>
          </a:p>
          <a:p>
            <a:pPr marL="342900" indent="-342900">
              <a:buFont typeface="Arial" panose="020B0604020202020204" pitchFamily="34" charset="0"/>
              <a:buChar char="•"/>
            </a:pPr>
            <a:r>
              <a:rPr lang="de-DE" sz="2400" dirty="0" smtClean="0">
                <a:cs typeface="Arial" panose="020B0604020202020204" pitchFamily="34" charset="0"/>
              </a:rPr>
              <a:t>Weiterentwicklung des Kernlehrplans G8 </a:t>
            </a:r>
          </a:p>
          <a:p>
            <a:pPr marL="0" indent="0">
              <a:buNone/>
            </a:pPr>
            <a:endParaRPr lang="de-DE" sz="2400" dirty="0" smtClean="0">
              <a:cs typeface="Arial" panose="020B0604020202020204" pitchFamily="34" charset="0"/>
            </a:endParaRPr>
          </a:p>
          <a:p>
            <a:pPr marL="342900" indent="-342900">
              <a:buFont typeface="Arial" panose="020B0604020202020204" pitchFamily="34" charset="0"/>
              <a:buChar char="•"/>
            </a:pPr>
            <a:r>
              <a:rPr lang="de-DE" sz="2400" dirty="0" smtClean="0">
                <a:cs typeface="Arial" panose="020B0604020202020204" pitchFamily="34" charset="0"/>
              </a:rPr>
              <a:t>Aufbau und Grundkonzeption bleiben  unverändert:</a:t>
            </a:r>
            <a:endParaRPr lang="de-DE" sz="2400" dirty="0">
              <a:cs typeface="Arial" panose="020B0604020202020204" pitchFamily="34" charset="0"/>
            </a:endParaRPr>
          </a:p>
          <a:p>
            <a:pPr marL="400050" lvl="1" indent="0">
              <a:spcBef>
                <a:spcPts val="1200"/>
              </a:spcBef>
              <a:buNone/>
            </a:pPr>
            <a:r>
              <a:rPr lang="de-DE" sz="2400" dirty="0" smtClean="0">
                <a:cs typeface="Arial" panose="020B0604020202020204" pitchFamily="34" charset="0"/>
              </a:rPr>
              <a:t>Kompetenzerwartungen am Ende der Erprobungsstufe</a:t>
            </a:r>
          </a:p>
          <a:p>
            <a:pPr marL="400050" lvl="1" indent="0">
              <a:spcBef>
                <a:spcPts val="0"/>
              </a:spcBef>
              <a:buNone/>
            </a:pPr>
            <a:r>
              <a:rPr lang="de-DE" sz="2400" dirty="0" smtClean="0">
                <a:cs typeface="Arial" panose="020B0604020202020204" pitchFamily="34" charset="0"/>
              </a:rPr>
              <a:t>und am Ende der Sekundarstufe I</a:t>
            </a:r>
          </a:p>
          <a:p>
            <a:pPr marL="400050" lvl="1" indent="0">
              <a:spcBef>
                <a:spcPts val="1200"/>
              </a:spcBef>
              <a:buNone/>
            </a:pPr>
            <a:r>
              <a:rPr lang="de-DE" sz="2400" dirty="0" smtClean="0">
                <a:cs typeface="Arial" panose="020B0604020202020204" pitchFamily="34" charset="0"/>
              </a:rPr>
              <a:t>Kumulative Kompetenzentwicklung </a:t>
            </a:r>
          </a:p>
          <a:p>
            <a:pPr marL="400050" lvl="1" indent="0">
              <a:spcBef>
                <a:spcPts val="0"/>
              </a:spcBef>
              <a:buNone/>
            </a:pPr>
            <a:r>
              <a:rPr lang="de-DE" sz="2400" dirty="0" smtClean="0">
                <a:cs typeface="Arial" panose="020B0604020202020204" pitchFamily="34" charset="0"/>
              </a:rPr>
              <a:t>von Klasse 5 bis zum Ende der </a:t>
            </a:r>
            <a:r>
              <a:rPr lang="de-DE" sz="2400" dirty="0">
                <a:cs typeface="Arial" panose="020B0604020202020204" pitchFamily="34" charset="0"/>
              </a:rPr>
              <a:t>S</a:t>
            </a:r>
            <a:r>
              <a:rPr lang="de-DE" sz="2400" dirty="0" smtClean="0">
                <a:cs typeface="Arial" panose="020B0604020202020204" pitchFamily="34" charset="0"/>
              </a:rPr>
              <a:t>ekundarstufe I</a:t>
            </a:r>
          </a:p>
          <a:p>
            <a:pPr marL="342900" indent="-342900">
              <a:spcBef>
                <a:spcPts val="3000"/>
              </a:spcBef>
              <a:buFont typeface="Arial" panose="020B0604020202020204" pitchFamily="34" charset="0"/>
              <a:buChar char="•"/>
            </a:pPr>
            <a:r>
              <a:rPr lang="de-DE" sz="2400" dirty="0" smtClean="0">
                <a:cs typeface="Arial" panose="020B0604020202020204" pitchFamily="34" charset="0"/>
              </a:rPr>
              <a:t>Orientierung am </a:t>
            </a:r>
            <a:r>
              <a:rPr lang="de-DE" sz="2400" smtClean="0">
                <a:cs typeface="Arial" panose="020B0604020202020204" pitchFamily="34" charset="0"/>
              </a:rPr>
              <a:t>Kernlehrplan </a:t>
            </a:r>
            <a:r>
              <a:rPr lang="de-DE" sz="2400" smtClean="0">
                <a:cs typeface="Arial" panose="020B0604020202020204" pitchFamily="34" charset="0"/>
              </a:rPr>
              <a:t>für die Sekundarstufe II</a:t>
            </a:r>
            <a:endParaRPr lang="de-DE" sz="2400" dirty="0" smtClean="0">
              <a:cs typeface="Arial" panose="020B0604020202020204" pitchFamily="34" charset="0"/>
            </a:endParaRPr>
          </a:p>
          <a:p>
            <a:pPr marL="0" indent="0">
              <a:buNone/>
            </a:pPr>
            <a:endParaRPr lang="de-DE" sz="2400" dirty="0" smtClean="0">
              <a:solidFill>
                <a:schemeClr val="bg1">
                  <a:lumMod val="20000"/>
                  <a:lumOff val="80000"/>
                </a:schemeClr>
              </a:solidFill>
              <a:cs typeface="Arial" panose="020B0604020202020204" pitchFamily="34" charset="0"/>
            </a:endParaRPr>
          </a:p>
        </p:txBody>
      </p:sp>
    </p:spTree>
    <p:extLst>
      <p:ext uri="{BB962C8B-B14F-4D97-AF65-F5344CB8AC3E}">
        <p14:creationId xmlns:p14="http://schemas.microsoft.com/office/powerpoint/2010/main" val="2920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67544" y="1124744"/>
            <a:ext cx="8424936" cy="5328592"/>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Die wichtigsten Kontinuitäten  </a:t>
            </a:r>
          </a:p>
          <a:p>
            <a:pPr marL="0" indent="0">
              <a:buNone/>
            </a:pPr>
            <a:endParaRPr lang="de-DE" sz="2400" dirty="0" smtClean="0">
              <a:latin typeface="Helvetica" pitchFamily="34" charset="0"/>
              <a:cs typeface="Arial" panose="020B0604020202020204" pitchFamily="34" charset="0"/>
            </a:endParaRPr>
          </a:p>
          <a:p>
            <a:pPr marL="342900" indent="-342900">
              <a:buFont typeface="Arial" panose="020B0604020202020204" pitchFamily="34" charset="0"/>
              <a:buChar char="•"/>
            </a:pPr>
            <a:r>
              <a:rPr lang="de-DE" sz="2400" b="1" dirty="0" smtClean="0">
                <a:cs typeface="Arial" panose="020B0604020202020204" pitchFamily="34" charset="0"/>
              </a:rPr>
              <a:t>Drei Kompetenzbereiche</a:t>
            </a:r>
          </a:p>
          <a:p>
            <a:pPr marL="400050" lvl="1" indent="0">
              <a:buNone/>
            </a:pPr>
            <a:r>
              <a:rPr lang="de-DE" sz="2400" dirty="0" smtClean="0">
                <a:cs typeface="Arial" panose="020B0604020202020204" pitchFamily="34" charset="0"/>
              </a:rPr>
              <a:t>Rezeption</a:t>
            </a:r>
          </a:p>
          <a:p>
            <a:pPr marL="400050" lvl="1" indent="0">
              <a:spcBef>
                <a:spcPts val="0"/>
              </a:spcBef>
              <a:buNone/>
            </a:pPr>
            <a:r>
              <a:rPr lang="de-DE" sz="2400" dirty="0" smtClean="0">
                <a:cs typeface="Arial" panose="020B0604020202020204" pitchFamily="34" charset="0"/>
              </a:rPr>
              <a:t>Produktion</a:t>
            </a:r>
          </a:p>
          <a:p>
            <a:pPr marL="400050" lvl="1" indent="0">
              <a:spcBef>
                <a:spcPts val="0"/>
              </a:spcBef>
              <a:buNone/>
            </a:pPr>
            <a:r>
              <a:rPr lang="de-DE" sz="2400" dirty="0" smtClean="0">
                <a:cs typeface="Arial" panose="020B0604020202020204" pitchFamily="34" charset="0"/>
              </a:rPr>
              <a:t>Reflexion</a:t>
            </a:r>
          </a:p>
          <a:p>
            <a:pPr marL="0" indent="0">
              <a:buNone/>
            </a:pPr>
            <a:endParaRPr lang="de-DE" sz="2400" dirty="0" smtClean="0">
              <a:cs typeface="Arial" panose="020B0604020202020204" pitchFamily="34" charset="0"/>
            </a:endParaRPr>
          </a:p>
          <a:p>
            <a:pPr marL="342900" indent="-342900">
              <a:buFont typeface="Arial" panose="020B0604020202020204" pitchFamily="34" charset="0"/>
              <a:buChar char="•"/>
            </a:pPr>
            <a:r>
              <a:rPr lang="de-DE" sz="2400" b="1" dirty="0" smtClean="0">
                <a:cs typeface="Arial" panose="020B0604020202020204" pitchFamily="34" charset="0"/>
              </a:rPr>
              <a:t>Drei Inhaltsfelder</a:t>
            </a:r>
          </a:p>
          <a:p>
            <a:pPr marL="400050" lvl="1" indent="0">
              <a:buNone/>
            </a:pPr>
            <a:r>
              <a:rPr lang="de-DE" sz="2400" dirty="0" smtClean="0">
                <a:cs typeface="Arial" panose="020B0604020202020204" pitchFamily="34" charset="0"/>
              </a:rPr>
              <a:t>Bedeutungen</a:t>
            </a:r>
          </a:p>
          <a:p>
            <a:pPr marL="400050" lvl="1" indent="0">
              <a:spcBef>
                <a:spcPts val="0"/>
              </a:spcBef>
              <a:buNone/>
            </a:pPr>
            <a:r>
              <a:rPr lang="de-DE" sz="2400" dirty="0" smtClean="0">
                <a:cs typeface="Arial" panose="020B0604020202020204" pitchFamily="34" charset="0"/>
              </a:rPr>
              <a:t>Entwicklungen</a:t>
            </a:r>
          </a:p>
          <a:p>
            <a:pPr marL="400050" lvl="1" indent="0">
              <a:spcBef>
                <a:spcPts val="0"/>
              </a:spcBef>
              <a:buNone/>
            </a:pPr>
            <a:r>
              <a:rPr lang="de-DE" sz="2400" dirty="0" smtClean="0">
                <a:cs typeface="Arial" panose="020B0604020202020204" pitchFamily="34" charset="0"/>
              </a:rPr>
              <a:t>Verwendungen</a:t>
            </a:r>
          </a:p>
          <a:p>
            <a:pPr>
              <a:spcBef>
                <a:spcPts val="3600"/>
              </a:spcBef>
            </a:pPr>
            <a:r>
              <a:rPr lang="de-DE" sz="2400" dirty="0" smtClean="0">
                <a:cs typeface="Arial" panose="020B0604020202020204" pitchFamily="34" charset="0"/>
              </a:rPr>
              <a:t>Musikalische </a:t>
            </a:r>
            <a:r>
              <a:rPr lang="de-DE" sz="2400" dirty="0">
                <a:cs typeface="Arial" panose="020B0604020202020204" pitchFamily="34" charset="0"/>
              </a:rPr>
              <a:t>Strukturen sind </a:t>
            </a:r>
            <a:r>
              <a:rPr lang="de-DE" sz="2400" dirty="0" smtClean="0">
                <a:cs typeface="Arial" panose="020B0604020202020204" pitchFamily="34" charset="0"/>
              </a:rPr>
              <a:t>integraler Bestandteil.  </a:t>
            </a:r>
            <a:endParaRPr lang="de-DE" sz="2400" dirty="0">
              <a:cs typeface="Arial" panose="020B0604020202020204" pitchFamily="34" charset="0"/>
            </a:endParaRPr>
          </a:p>
        </p:txBody>
      </p:sp>
      <p:sp>
        <p:nvSpPr>
          <p:cNvPr id="5" name="Rechteck 4"/>
          <p:cNvSpPr/>
          <p:nvPr/>
        </p:nvSpPr>
        <p:spPr>
          <a:xfrm>
            <a:off x="4716016" y="5738812"/>
            <a:ext cx="1944216" cy="400110"/>
          </a:xfrm>
          <a:prstGeom prst="rect">
            <a:avLst/>
          </a:prstGeom>
          <a:solidFill>
            <a:schemeClr val="bg1">
              <a:lumMod val="85000"/>
            </a:schemeClr>
          </a:solidFill>
        </p:spPr>
        <p:txBody>
          <a:bodyPr wrap="square">
            <a:spAutoFit/>
          </a:bodyPr>
          <a:lstStyle/>
          <a:p>
            <a:r>
              <a:rPr lang="de-DE" sz="2000" i="1" dirty="0" smtClean="0">
                <a:solidFill>
                  <a:srgbClr val="0D0D0D"/>
                </a:solidFill>
              </a:rPr>
              <a:t>Gestaltete Musik</a:t>
            </a:r>
            <a:endParaRPr lang="de-DE" sz="2000" i="1" dirty="0">
              <a:solidFill>
                <a:srgbClr val="0D0D0D"/>
              </a:solidFill>
            </a:endParaRPr>
          </a:p>
        </p:txBody>
      </p:sp>
    </p:spTree>
    <p:extLst>
      <p:ext uri="{BB962C8B-B14F-4D97-AF65-F5344CB8AC3E}">
        <p14:creationId xmlns:p14="http://schemas.microsoft.com/office/powerpoint/2010/main" val="12751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67544" y="1124744"/>
            <a:ext cx="8290048" cy="4752529"/>
          </a:xfrm>
          <a:solidFill>
            <a:schemeClr val="bg1"/>
          </a:solidFill>
        </p:spPr>
        <p:txBody>
          <a:bodyPr>
            <a:norm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Die wichtigsten Kontinuitäten  </a:t>
            </a:r>
          </a:p>
          <a:p>
            <a:pPr marL="0" indent="0">
              <a:spcBef>
                <a:spcPts val="0"/>
              </a:spcBef>
              <a:buNone/>
            </a:pPr>
            <a:endParaRPr lang="de-DE" sz="2400" dirty="0" smtClean="0">
              <a:solidFill>
                <a:schemeClr val="bg1">
                  <a:lumMod val="20000"/>
                  <a:lumOff val="80000"/>
                </a:schemeClr>
              </a:solidFill>
              <a:cs typeface="Arial" panose="020B0604020202020204" pitchFamily="34" charset="0"/>
            </a:endParaRPr>
          </a:p>
          <a:p>
            <a:pPr marL="0" indent="0">
              <a:spcBef>
                <a:spcPts val="0"/>
              </a:spcBef>
              <a:buNone/>
            </a:pPr>
            <a:endParaRPr lang="de-DE" sz="2400" b="1" dirty="0" smtClean="0">
              <a:solidFill>
                <a:schemeClr val="bg1">
                  <a:lumMod val="20000"/>
                  <a:lumOff val="80000"/>
                </a:schemeClr>
              </a:solidFill>
              <a:cs typeface="Arial" panose="020B0604020202020204" pitchFamily="34" charset="0"/>
            </a:endParaRPr>
          </a:p>
          <a:p>
            <a:pPr marL="342900" indent="-342900">
              <a:spcBef>
                <a:spcPts val="0"/>
              </a:spcBef>
              <a:buFont typeface="Arial" panose="020B0604020202020204" pitchFamily="34" charset="0"/>
              <a:buChar char="•"/>
            </a:pPr>
            <a:r>
              <a:rPr lang="de-DE" sz="2400" b="1" dirty="0">
                <a:cs typeface="Arial" panose="020B0604020202020204" pitchFamily="34" charset="0"/>
              </a:rPr>
              <a:t> </a:t>
            </a:r>
            <a:r>
              <a:rPr lang="de-DE" sz="2400" b="1" dirty="0" smtClean="0">
                <a:cs typeface="Arial" panose="020B0604020202020204" pitchFamily="34" charset="0"/>
              </a:rPr>
              <a:t>Musikalisch-ästhetische Kompetenzen</a:t>
            </a:r>
          </a:p>
          <a:p>
            <a:pPr marL="400050" lvl="1" indent="0">
              <a:spcBef>
                <a:spcPts val="0"/>
              </a:spcBef>
              <a:buNone/>
            </a:pPr>
            <a:r>
              <a:rPr lang="de-DE" sz="2400" dirty="0">
                <a:cs typeface="Arial" panose="020B0604020202020204" pitchFamily="34" charset="0"/>
              </a:rPr>
              <a:t>sind in besonderem Maße individuell geprägt und entziehen sich weitgehend einer standardisierten Überprüfung</a:t>
            </a:r>
            <a:r>
              <a:rPr lang="de-DE" sz="2400" dirty="0" smtClean="0">
                <a:cs typeface="Arial" panose="020B0604020202020204" pitchFamily="34" charset="0"/>
              </a:rPr>
              <a:t>.</a:t>
            </a:r>
          </a:p>
          <a:p>
            <a:pPr marL="0" indent="0">
              <a:spcBef>
                <a:spcPts val="0"/>
              </a:spcBef>
              <a:buNone/>
            </a:pPr>
            <a:endParaRPr lang="de-DE" sz="2400" dirty="0">
              <a:cs typeface="Arial" panose="020B0604020202020204" pitchFamily="34" charset="0"/>
            </a:endParaRPr>
          </a:p>
          <a:p>
            <a:pPr marL="342900" indent="-342900">
              <a:spcBef>
                <a:spcPts val="0"/>
              </a:spcBef>
              <a:buFont typeface="Arial" panose="020B0604020202020204" pitchFamily="34" charset="0"/>
              <a:buChar char="•"/>
            </a:pPr>
            <a:r>
              <a:rPr lang="de-DE" sz="2400" b="1" dirty="0" smtClean="0">
                <a:cs typeface="Arial" panose="020B0604020202020204" pitchFamily="34" charset="0"/>
              </a:rPr>
              <a:t> Handlungsbezogene Kompetenzen</a:t>
            </a:r>
          </a:p>
          <a:p>
            <a:pPr marL="400050" lvl="1" indent="0">
              <a:spcBef>
                <a:spcPts val="0"/>
              </a:spcBef>
              <a:buNone/>
            </a:pPr>
            <a:r>
              <a:rPr lang="de-DE" sz="2400" dirty="0">
                <a:cs typeface="Arial" panose="020B0604020202020204" pitchFamily="34" charset="0"/>
              </a:rPr>
              <a:t>sind musikbezogene Fähigkeiten und Fertigkeiten, die sich auf alle Wissens-, Erfahrungs- und Handlungsfelder im Umgang mit der Vielgestaltigkeit der Musik beziehen. </a:t>
            </a:r>
          </a:p>
          <a:p>
            <a:pPr marL="400050" lvl="1" indent="0">
              <a:buNone/>
            </a:pPr>
            <a:endParaRPr lang="de-DE" sz="2400" dirty="0" smtClean="0">
              <a:solidFill>
                <a:schemeClr val="bg1">
                  <a:lumMod val="20000"/>
                  <a:lumOff val="80000"/>
                </a:schemeClr>
              </a:solidFill>
              <a:cs typeface="Arial" panose="020B0604020202020204" pitchFamily="34" charset="0"/>
            </a:endParaRPr>
          </a:p>
        </p:txBody>
      </p:sp>
    </p:spTree>
    <p:extLst>
      <p:ext uri="{BB962C8B-B14F-4D97-AF65-F5344CB8AC3E}">
        <p14:creationId xmlns:p14="http://schemas.microsoft.com/office/powerpoint/2010/main" val="185333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a:t>
            </a:r>
            <a:r>
              <a:rPr lang="de-DE" dirty="0">
                <a:solidFill>
                  <a:prstClr val="black">
                    <a:lumMod val="50000"/>
                    <a:lumOff val="50000"/>
                  </a:prstClr>
                </a:solidFill>
              </a:rPr>
              <a:t> </a:t>
            </a:r>
            <a:r>
              <a:rPr lang="de-DE" dirty="0" smtClean="0">
                <a:solidFill>
                  <a:prstClr val="black">
                    <a:lumMod val="50000"/>
                    <a:lumOff val="50000"/>
                  </a:prstClr>
                </a:solidFill>
              </a:rPr>
              <a:t>S I</a:t>
            </a:r>
            <a:endParaRPr lang="de-DE" dirty="0">
              <a:solidFill>
                <a:prstClr val="black">
                  <a:lumMod val="50000"/>
                  <a:lumOff val="50000"/>
                </a:prstClr>
              </a:solidFill>
            </a:endParaRP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endParaRPr lang="de-DE" dirty="0" smtClean="0"/>
          </a:p>
          <a:p>
            <a:pPr marL="514350" indent="-514350">
              <a:spcBef>
                <a:spcPts val="1200"/>
              </a:spcBef>
              <a:buFont typeface="+mj-lt"/>
              <a:buAutoNum type="arabicPeriod"/>
            </a:pPr>
            <a:r>
              <a:rPr lang="de-DE" dirty="0" smtClean="0"/>
              <a:t>Merkmale der neuen Kernlehrpläne</a:t>
            </a:r>
          </a:p>
          <a:p>
            <a:pPr marL="514350" indent="-514350">
              <a:spcBef>
                <a:spcPts val="1200"/>
              </a:spcBef>
              <a:buFont typeface="+mj-lt"/>
              <a:buAutoNum type="arabicPeriod"/>
            </a:pPr>
            <a:r>
              <a:rPr lang="de-DE" dirty="0" smtClean="0"/>
              <a:t>Übergreifende Aufgaben</a:t>
            </a:r>
            <a:endParaRPr lang="de-DE" dirty="0"/>
          </a:p>
          <a:p>
            <a:pPr marL="514350" indent="-514350">
              <a:spcBef>
                <a:spcPts val="1200"/>
              </a:spcBef>
              <a:buFont typeface="+mj-lt"/>
              <a:buAutoNum type="arabicPeriod"/>
            </a:pPr>
            <a:r>
              <a:rPr lang="de-DE" dirty="0"/>
              <a:t>Schulinterne </a:t>
            </a:r>
            <a:r>
              <a:rPr lang="de-DE" dirty="0" smtClean="0"/>
              <a:t>Lehrpläne</a:t>
            </a:r>
          </a:p>
          <a:p>
            <a:pPr marL="514350" indent="-514350">
              <a:spcBef>
                <a:spcPts val="1200"/>
              </a:spcBef>
              <a:buFont typeface="+mj-lt"/>
              <a:buAutoNum type="arabicPeriod"/>
            </a:pPr>
            <a:r>
              <a:rPr lang="de-DE" dirty="0" smtClean="0"/>
              <a:t>Fachliche Unterstützungsmaterialien</a:t>
            </a:r>
          </a:p>
          <a:p>
            <a:pPr marL="0" indent="0">
              <a:buNone/>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a16="http://schemas.microsoft.com/office/drawing/2014/main" xmlns="" id="{7D686581-C1AF-2449-9E46-D67F0A0921D1}"/>
              </a:ext>
            </a:extLst>
          </p:cNvPr>
          <p:cNvSpPr>
            <a:spLocks noGrp="1"/>
          </p:cNvSpPr>
          <p:nvPr>
            <p:ph type="ftr" sz="quarter" idx="11"/>
          </p:nvPr>
        </p:nvSpPr>
        <p:spPr/>
        <p:txBody>
          <a:bodyPr/>
          <a:lstStyle/>
          <a:p>
            <a:r>
              <a:rPr lang="de-DE" dirty="0" smtClean="0">
                <a:solidFill>
                  <a:prstClr val="black">
                    <a:tint val="75000"/>
                  </a:prstClr>
                </a:solidFill>
              </a:rPr>
              <a:t>((Bitte BR spezifische Kontaktinformationen  einfügen!))</a:t>
            </a:r>
            <a:endParaRPr lang="de-DE" dirty="0">
              <a:solidFill>
                <a:prstClr val="black">
                  <a:tint val="75000"/>
                </a:prstClr>
              </a:solidFill>
            </a:endParaRPr>
          </a:p>
        </p:txBody>
      </p:sp>
      <p:sp>
        <p:nvSpPr>
          <p:cNvPr id="5" name="Foliennummernplatzhalter 4">
            <a:extLst>
              <a:ext uri="{FF2B5EF4-FFF2-40B4-BE49-F238E27FC236}">
                <a16:creationId xmlns:a16="http://schemas.microsoft.com/office/drawing/2014/main" xmlns="" id="{AB873F37-CF66-B744-AE61-6B57860066DE}"/>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3</a:t>
            </a:fld>
            <a:endParaRPr lang="de-DE">
              <a:solidFill>
                <a:prstClr val="black">
                  <a:tint val="75000"/>
                </a:prstClr>
              </a:solidFill>
            </a:endParaRPr>
          </a:p>
        </p:txBody>
      </p:sp>
    </p:spTree>
    <p:extLst>
      <p:ext uri="{BB962C8B-B14F-4D97-AF65-F5344CB8AC3E}">
        <p14:creationId xmlns:p14="http://schemas.microsoft.com/office/powerpoint/2010/main" val="2711783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67544" y="1124744"/>
            <a:ext cx="8290048" cy="4896545"/>
          </a:xfrm>
          <a:solidFill>
            <a:schemeClr val="bg1"/>
          </a:solidFill>
        </p:spPr>
        <p:txBody>
          <a:bodyPr>
            <a:norm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Die wichtigsten Kontinuitäten  </a:t>
            </a:r>
          </a:p>
          <a:p>
            <a:pPr marL="0" indent="0">
              <a:spcBef>
                <a:spcPts val="0"/>
              </a:spcBef>
              <a:buNone/>
            </a:pPr>
            <a:endParaRPr lang="de-DE" sz="2400" dirty="0" smtClean="0">
              <a:cs typeface="Arial" panose="020B0604020202020204" pitchFamily="34" charset="0"/>
            </a:endParaRPr>
          </a:p>
          <a:p>
            <a:pPr marL="0" indent="0">
              <a:spcBef>
                <a:spcPts val="0"/>
              </a:spcBef>
              <a:buNone/>
            </a:pPr>
            <a:r>
              <a:rPr lang="de-DE" sz="2400" b="1" dirty="0" smtClean="0">
                <a:cs typeface="Arial" panose="020B0604020202020204" pitchFamily="34" charset="0"/>
              </a:rPr>
              <a:t>Musikalisch-ästhetische Kompetenzen</a:t>
            </a:r>
          </a:p>
          <a:p>
            <a:pPr marL="0" indent="0">
              <a:spcBef>
                <a:spcPts val="0"/>
              </a:spcBef>
              <a:buNone/>
            </a:pPr>
            <a:r>
              <a:rPr lang="de-DE" sz="2400" dirty="0">
                <a:cs typeface="Arial" panose="020B0604020202020204" pitchFamily="34" charset="0"/>
              </a:rPr>
              <a:t>Wahrnehmung, Empathie, </a:t>
            </a:r>
            <a:r>
              <a:rPr lang="de-DE" sz="2400" dirty="0" smtClean="0">
                <a:cs typeface="Arial" panose="020B0604020202020204" pitchFamily="34" charset="0"/>
              </a:rPr>
              <a:t>Intuition, Körpersensibilität</a:t>
            </a:r>
          </a:p>
          <a:p>
            <a:pPr marL="0" indent="0">
              <a:spcBef>
                <a:spcPts val="0"/>
              </a:spcBef>
              <a:buNone/>
            </a:pPr>
            <a:endParaRPr lang="de-DE" sz="2400" dirty="0">
              <a:cs typeface="Arial" panose="020B0604020202020204" pitchFamily="34" charset="0"/>
            </a:endParaRPr>
          </a:p>
          <a:p>
            <a:pPr marL="0" indent="0">
              <a:spcBef>
                <a:spcPts val="0"/>
              </a:spcBef>
              <a:buNone/>
            </a:pPr>
            <a:endParaRPr lang="de-DE" sz="2400" dirty="0" smtClean="0">
              <a:cs typeface="Arial" panose="020B0604020202020204" pitchFamily="34" charset="0"/>
            </a:endParaRPr>
          </a:p>
          <a:p>
            <a:pPr marL="0" indent="0">
              <a:spcBef>
                <a:spcPts val="0"/>
              </a:spcBef>
              <a:buNone/>
            </a:pPr>
            <a:r>
              <a:rPr lang="de-DE" sz="2400" b="1" dirty="0" smtClean="0">
                <a:cs typeface="Arial" panose="020B0604020202020204" pitchFamily="34" charset="0"/>
              </a:rPr>
              <a:t>Handlungsbezogene Kompetenzen</a:t>
            </a:r>
          </a:p>
          <a:p>
            <a:pPr marL="0" indent="0">
              <a:spcBef>
                <a:spcPts val="1200"/>
              </a:spcBef>
              <a:buNone/>
            </a:pPr>
            <a:r>
              <a:rPr lang="de-DE" sz="2400" dirty="0" smtClean="0">
                <a:cs typeface="Arial" panose="020B0604020202020204" pitchFamily="34" charset="0"/>
              </a:rPr>
              <a:t>Rezeption		Produktion		Reflexion	</a:t>
            </a:r>
          </a:p>
          <a:p>
            <a:pPr marL="0" indent="0">
              <a:spcBef>
                <a:spcPts val="1800"/>
              </a:spcBef>
              <a:buNone/>
            </a:pPr>
            <a:r>
              <a:rPr lang="de-DE" sz="2200" dirty="0">
                <a:cs typeface="Arial" panose="020B0604020202020204" pitchFamily="34" charset="0"/>
              </a:rPr>
              <a:t>b</a:t>
            </a:r>
            <a:r>
              <a:rPr lang="de-DE" sz="2200" dirty="0" smtClean="0">
                <a:cs typeface="Arial" panose="020B0604020202020204" pitchFamily="34" charset="0"/>
              </a:rPr>
              <a:t>eschreiben		entwerfen		erläutern </a:t>
            </a:r>
          </a:p>
          <a:p>
            <a:pPr marL="0" indent="0">
              <a:spcBef>
                <a:spcPts val="0"/>
              </a:spcBef>
              <a:buNone/>
            </a:pPr>
            <a:r>
              <a:rPr lang="de-DE" sz="2200" dirty="0" smtClean="0">
                <a:cs typeface="Arial" panose="020B0604020202020204" pitchFamily="34" charset="0"/>
              </a:rPr>
              <a:t>benennen       	 	realisieren		strukturieren</a:t>
            </a:r>
          </a:p>
          <a:p>
            <a:pPr marL="0" indent="0">
              <a:spcBef>
                <a:spcPts val="0"/>
              </a:spcBef>
              <a:buNone/>
            </a:pPr>
            <a:r>
              <a:rPr lang="de-DE" sz="2200" dirty="0">
                <a:cs typeface="Arial" panose="020B0604020202020204" pitchFamily="34" charset="0"/>
              </a:rPr>
              <a:t>a</a:t>
            </a:r>
            <a:r>
              <a:rPr lang="de-DE" sz="2200" dirty="0" smtClean="0">
                <a:cs typeface="Arial" panose="020B0604020202020204" pitchFamily="34" charset="0"/>
              </a:rPr>
              <a:t>nalysieren		produzieren		einordnen</a:t>
            </a:r>
            <a:endParaRPr lang="de-DE" sz="2200" dirty="0">
              <a:cs typeface="Arial" panose="020B0604020202020204" pitchFamily="34" charset="0"/>
            </a:endParaRPr>
          </a:p>
          <a:p>
            <a:pPr marL="0" indent="0">
              <a:spcBef>
                <a:spcPts val="0"/>
              </a:spcBef>
              <a:buNone/>
            </a:pPr>
            <a:r>
              <a:rPr lang="de-DE" sz="2200" dirty="0" smtClean="0">
                <a:cs typeface="Arial" panose="020B0604020202020204" pitchFamily="34" charset="0"/>
              </a:rPr>
              <a:t>interpretieren		präsentieren		beurteilen</a:t>
            </a:r>
          </a:p>
        </p:txBody>
      </p:sp>
      <p:sp>
        <p:nvSpPr>
          <p:cNvPr id="5" name="Rechteck 4"/>
          <p:cNvSpPr/>
          <p:nvPr/>
        </p:nvSpPr>
        <p:spPr>
          <a:xfrm>
            <a:off x="6372200" y="1844824"/>
            <a:ext cx="1800200" cy="400110"/>
          </a:xfrm>
          <a:prstGeom prst="rect">
            <a:avLst/>
          </a:prstGeom>
          <a:solidFill>
            <a:schemeClr val="bg1">
              <a:lumMod val="85000"/>
            </a:schemeClr>
          </a:solidFill>
        </p:spPr>
        <p:txBody>
          <a:bodyPr wrap="square">
            <a:spAutoFit/>
          </a:bodyPr>
          <a:lstStyle/>
          <a:p>
            <a:r>
              <a:rPr lang="de-DE" sz="2000" i="1" dirty="0" smtClean="0">
                <a:solidFill>
                  <a:srgbClr val="0D0D0D"/>
                </a:solidFill>
              </a:rPr>
              <a:t>Aspekte, u.a.:</a:t>
            </a:r>
            <a:endParaRPr lang="de-DE" sz="2000" i="1" dirty="0">
              <a:solidFill>
                <a:srgbClr val="0D0D0D"/>
              </a:solidFill>
            </a:endParaRPr>
          </a:p>
        </p:txBody>
      </p:sp>
    </p:spTree>
    <p:extLst>
      <p:ext uri="{BB962C8B-B14F-4D97-AF65-F5344CB8AC3E}">
        <p14:creationId xmlns:p14="http://schemas.microsoft.com/office/powerpoint/2010/main" val="8258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66237"/>
            <a:ext cx="8686800" cy="5387099"/>
          </a:xfrm>
          <a:solidFill>
            <a:schemeClr val="bg1"/>
          </a:solidFill>
        </p:spPr>
        <p:txBody>
          <a:bodyPr>
            <a:normAutofit fontScale="92500" lnSpcReduction="10000"/>
          </a:bodyPr>
          <a:lstStyle/>
          <a:p>
            <a:pPr marL="0" indent="0">
              <a:buNone/>
            </a:pPr>
            <a:r>
              <a:rPr lang="de-DE" sz="2600" dirty="0" smtClean="0">
                <a:solidFill>
                  <a:srgbClr val="FF0000"/>
                </a:solidFill>
                <a:latin typeface="Calibri" panose="020F0502020204030204" pitchFamily="34" charset="0"/>
                <a:cs typeface="Arial" panose="020B0604020202020204" pitchFamily="34" charset="0"/>
              </a:rPr>
              <a:t>Die wichtigsten Neuerungen</a:t>
            </a:r>
          </a:p>
          <a:p>
            <a:pPr marL="0" indent="0">
              <a:buNone/>
            </a:pPr>
            <a:endParaRPr lang="de-DE" sz="2600" dirty="0" smtClean="0">
              <a:solidFill>
                <a:schemeClr val="bg1">
                  <a:lumMod val="40000"/>
                  <a:lumOff val="60000"/>
                </a:schemeClr>
              </a:solidFill>
              <a:cs typeface="Arial" panose="020B0604020202020204" pitchFamily="34" charset="0"/>
            </a:endParaRPr>
          </a:p>
          <a:p>
            <a:pPr marL="0" indent="0">
              <a:buNone/>
            </a:pPr>
            <a:r>
              <a:rPr lang="de-DE" sz="2600" dirty="0" smtClean="0">
                <a:cs typeface="Arial" panose="020B0604020202020204" pitchFamily="34" charset="0"/>
              </a:rPr>
              <a:t>1. Differenzierung der Aufgaben und Ziele</a:t>
            </a:r>
          </a:p>
          <a:p>
            <a:pPr marL="0" indent="0">
              <a:buNone/>
            </a:pPr>
            <a:endParaRPr lang="de-DE" sz="2600" dirty="0">
              <a:cs typeface="Arial" panose="020B0604020202020204" pitchFamily="34" charset="0"/>
            </a:endParaRPr>
          </a:p>
          <a:p>
            <a:pPr marL="0" indent="0">
              <a:buNone/>
            </a:pPr>
            <a:r>
              <a:rPr lang="de-DE" sz="2600" dirty="0" smtClean="0">
                <a:cs typeface="Arial" panose="020B0604020202020204" pitchFamily="34" charset="0"/>
              </a:rPr>
              <a:t>2. Ausschärfung der Fachlichkeit</a:t>
            </a:r>
          </a:p>
          <a:p>
            <a:pPr marL="0" indent="0">
              <a:buNone/>
            </a:pPr>
            <a:endParaRPr lang="de-DE" sz="2600" dirty="0">
              <a:cs typeface="Arial" panose="020B0604020202020204" pitchFamily="34" charset="0"/>
            </a:endParaRPr>
          </a:p>
          <a:p>
            <a:pPr marL="0" indent="0">
              <a:buNone/>
            </a:pPr>
            <a:r>
              <a:rPr lang="de-DE" sz="2600" dirty="0" smtClean="0">
                <a:cs typeface="Arial" panose="020B0604020202020204" pitchFamily="34" charset="0"/>
              </a:rPr>
              <a:t>3. Aufwertung der übergeordneten Kompetenzerwartungen</a:t>
            </a:r>
          </a:p>
          <a:p>
            <a:pPr marL="0" indent="0">
              <a:buNone/>
            </a:pPr>
            <a:endParaRPr lang="de-DE" sz="2600" dirty="0" smtClean="0">
              <a:cs typeface="Arial" panose="020B0604020202020204" pitchFamily="34" charset="0"/>
            </a:endParaRPr>
          </a:p>
          <a:p>
            <a:pPr marL="0" indent="0">
              <a:buNone/>
            </a:pPr>
            <a:r>
              <a:rPr lang="de-DE" sz="2600" dirty="0" smtClean="0">
                <a:cs typeface="Arial" panose="020B0604020202020204" pitchFamily="34" charset="0"/>
              </a:rPr>
              <a:t>4. Übersicht der Ordnungssysteme musikalischer Strukturen</a:t>
            </a:r>
          </a:p>
          <a:p>
            <a:pPr marL="0" indent="0">
              <a:buNone/>
            </a:pPr>
            <a:endParaRPr lang="de-DE" sz="2600" dirty="0" smtClean="0">
              <a:cs typeface="Arial" panose="020B0604020202020204" pitchFamily="34" charset="0"/>
            </a:endParaRPr>
          </a:p>
          <a:p>
            <a:pPr marL="0" indent="0">
              <a:buNone/>
            </a:pPr>
            <a:r>
              <a:rPr lang="de-DE" sz="2600" dirty="0" smtClean="0">
                <a:cs typeface="Arial" panose="020B0604020202020204" pitchFamily="34" charset="0"/>
              </a:rPr>
              <a:t>5. Berücksichtigung des Medienkompetenzrahmens NRW</a:t>
            </a:r>
          </a:p>
          <a:p>
            <a:pPr marL="0" indent="0">
              <a:buNone/>
            </a:pPr>
            <a:endParaRPr lang="de-DE" sz="2600" dirty="0" smtClean="0">
              <a:cs typeface="Arial" panose="020B0604020202020204" pitchFamily="34" charset="0"/>
            </a:endParaRPr>
          </a:p>
          <a:p>
            <a:pPr marL="0" indent="0">
              <a:buNone/>
            </a:pPr>
            <a:r>
              <a:rPr lang="de-DE" sz="2600" dirty="0" smtClean="0">
                <a:cs typeface="Arial" panose="020B0604020202020204" pitchFamily="34" charset="0"/>
              </a:rPr>
              <a:t>6. Berücksichtigung der Rahmenvorgabe für Verbraucherbildung</a:t>
            </a:r>
            <a:endParaRPr lang="de-DE" sz="2600" dirty="0">
              <a:cs typeface="Arial" panose="020B0604020202020204" pitchFamily="34" charset="0"/>
            </a:endParaRPr>
          </a:p>
          <a:p>
            <a:pPr marL="0" indent="0">
              <a:buNone/>
            </a:pPr>
            <a:endParaRPr lang="de-DE" sz="2800" dirty="0">
              <a:solidFill>
                <a:schemeClr val="bg1">
                  <a:lumMod val="20000"/>
                  <a:lumOff val="80000"/>
                </a:schemeClr>
              </a:solidFill>
              <a:cs typeface="Arial" panose="020B0604020202020204" pitchFamily="34" charset="0"/>
            </a:endParaRPr>
          </a:p>
          <a:p>
            <a:pPr marL="0" indent="0">
              <a:buNone/>
            </a:pPr>
            <a:endParaRPr lang="de-DE" sz="2800" dirty="0" smtClean="0">
              <a:solidFill>
                <a:schemeClr val="bg1">
                  <a:lumMod val="20000"/>
                  <a:lumOff val="80000"/>
                </a:schemeClr>
              </a:solidFill>
              <a:cs typeface="Arial" panose="020B0604020202020204" pitchFamily="34" charset="0"/>
            </a:endParaRPr>
          </a:p>
        </p:txBody>
      </p:sp>
    </p:spTree>
    <p:extLst>
      <p:ext uri="{BB962C8B-B14F-4D97-AF65-F5344CB8AC3E}">
        <p14:creationId xmlns:p14="http://schemas.microsoft.com/office/powerpoint/2010/main" val="238151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992718"/>
            <a:ext cx="8300392" cy="4884554"/>
          </a:xfrm>
          <a:solidFill>
            <a:schemeClr val="bg1"/>
          </a:solidFill>
        </p:spPr>
        <p:txBody>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1. Differenzierung der Aufgaben und Ziele</a:t>
            </a:r>
          </a:p>
          <a:p>
            <a:endParaRPr lang="de-DE" sz="2800" dirty="0">
              <a:latin typeface="Helvetica" pitchFamily="34" charset="0"/>
              <a:cs typeface="Arial" panose="020B0604020202020204" pitchFamily="34" charset="0"/>
            </a:endParaRPr>
          </a:p>
          <a:p>
            <a:pPr marL="0" indent="0">
              <a:buNone/>
            </a:pPr>
            <a:endParaRPr lang="de-DE" sz="2800" dirty="0" smtClean="0">
              <a:cs typeface="Arial" panose="020B0604020202020204" pitchFamily="34" charset="0"/>
            </a:endParaRPr>
          </a:p>
          <a:p>
            <a:pPr marL="0" indent="0">
              <a:buNone/>
            </a:pPr>
            <a:r>
              <a:rPr lang="de-DE" sz="2400" dirty="0" smtClean="0">
                <a:cs typeface="Arial" panose="020B0604020202020204" pitchFamily="34" charset="0"/>
              </a:rPr>
              <a:t>Übergreifende </a:t>
            </a:r>
            <a:r>
              <a:rPr lang="de-DE" sz="2400" dirty="0">
                <a:cs typeface="Arial" panose="020B0604020202020204" pitchFamily="34" charset="0"/>
              </a:rPr>
              <a:t>f</a:t>
            </a:r>
            <a:r>
              <a:rPr lang="de-DE" sz="2400" dirty="0" smtClean="0">
                <a:cs typeface="Arial" panose="020B0604020202020204" pitchFamily="34" charset="0"/>
              </a:rPr>
              <a:t>achliche Kompetenz:</a:t>
            </a:r>
            <a:endParaRPr lang="de-DE" sz="2400" dirty="0">
              <a:cs typeface="Arial" panose="020B0604020202020204" pitchFamily="34" charset="0"/>
            </a:endParaRPr>
          </a:p>
          <a:p>
            <a:pPr marL="0" indent="0">
              <a:buNone/>
            </a:pPr>
            <a:endParaRPr lang="de-DE" sz="2400" dirty="0" smtClean="0">
              <a:cs typeface="Arial" panose="020B0604020202020204" pitchFamily="34" charset="0"/>
            </a:endParaRPr>
          </a:p>
          <a:p>
            <a:pPr marL="0" indent="0">
              <a:buNone/>
            </a:pPr>
            <a:r>
              <a:rPr lang="de-DE" sz="2400" dirty="0" smtClean="0">
                <a:cs typeface="Arial" panose="020B0604020202020204" pitchFamily="34" charset="0"/>
              </a:rPr>
              <a:t>Musikbezogene </a:t>
            </a:r>
            <a:r>
              <a:rPr lang="de-DE" sz="2400" dirty="0">
                <a:cs typeface="Arial" panose="020B0604020202020204" pitchFamily="34" charset="0"/>
              </a:rPr>
              <a:t>Handlungs- und </a:t>
            </a:r>
            <a:r>
              <a:rPr lang="de-DE" sz="2400" dirty="0" smtClean="0">
                <a:cs typeface="Arial" panose="020B0604020202020204" pitchFamily="34" charset="0"/>
              </a:rPr>
              <a:t>Urteilskompetenz  </a:t>
            </a:r>
            <a:endParaRPr lang="de-DE" sz="2400" dirty="0">
              <a:cs typeface="Arial" panose="020B0604020202020204" pitchFamily="34" charset="0"/>
            </a:endParaRPr>
          </a:p>
          <a:p>
            <a:endParaRPr lang="de-DE" dirty="0">
              <a:latin typeface="Helvetica" pitchFamily="34" charset="0"/>
              <a:cs typeface="Arial" panose="020B0604020202020204" pitchFamily="34" charset="0"/>
            </a:endParaRPr>
          </a:p>
        </p:txBody>
      </p:sp>
    </p:spTree>
    <p:extLst>
      <p:ext uri="{BB962C8B-B14F-4D97-AF65-F5344CB8AC3E}">
        <p14:creationId xmlns:p14="http://schemas.microsoft.com/office/powerpoint/2010/main" val="1219011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981042"/>
            <a:ext cx="8291264" cy="5760326"/>
          </a:xfrm>
          <a:solidFill>
            <a:schemeClr val="bg1"/>
          </a:solidFill>
        </p:spPr>
        <p:txBody>
          <a:bodyPr>
            <a:normAutofit lnSpcReduction="10000"/>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1. Differenzierung der Aufgaben und Ziele</a:t>
            </a:r>
          </a:p>
          <a:p>
            <a:pPr marL="0" indent="0">
              <a:buNone/>
            </a:pPr>
            <a:endParaRPr lang="de-DE" sz="2400" dirty="0" smtClean="0">
              <a:solidFill>
                <a:schemeClr val="bg1">
                  <a:lumMod val="40000"/>
                  <a:lumOff val="60000"/>
                </a:schemeClr>
              </a:solidFill>
              <a:latin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de-DE" sz="2400" dirty="0" smtClean="0"/>
              <a:t>kulturelle </a:t>
            </a:r>
            <a:r>
              <a:rPr lang="de-DE" sz="2400" dirty="0"/>
              <a:t>Orientierung </a:t>
            </a:r>
            <a:r>
              <a:rPr lang="de-DE" sz="2400" dirty="0" smtClean="0"/>
              <a:t>erlangen</a:t>
            </a:r>
          </a:p>
          <a:p>
            <a:pPr marL="342900" indent="-342900">
              <a:spcBef>
                <a:spcPts val="1200"/>
              </a:spcBef>
              <a:buFont typeface="Arial" panose="020B0604020202020204" pitchFamily="34" charset="0"/>
              <a:buChar char="•"/>
            </a:pPr>
            <a:r>
              <a:rPr lang="de-DE" sz="2400" dirty="0" smtClean="0"/>
              <a:t>sich musikkulturelle </a:t>
            </a:r>
            <a:r>
              <a:rPr lang="de-DE" sz="2400" dirty="0"/>
              <a:t>Ressourcen </a:t>
            </a:r>
            <a:r>
              <a:rPr lang="de-DE" sz="2400" dirty="0" smtClean="0"/>
              <a:t>aneignen</a:t>
            </a:r>
          </a:p>
          <a:p>
            <a:pPr marL="342900" indent="-342900">
              <a:spcBef>
                <a:spcPts val="1200"/>
              </a:spcBef>
              <a:buFont typeface="Arial" panose="020B0604020202020204" pitchFamily="34" charset="0"/>
              <a:buChar char="•"/>
            </a:pPr>
            <a:r>
              <a:rPr lang="de-DE" sz="2400" dirty="0" smtClean="0"/>
              <a:t>musikalisch-ästhetische </a:t>
            </a:r>
            <a:r>
              <a:rPr lang="de-DE" sz="2400" dirty="0"/>
              <a:t>Identität </a:t>
            </a:r>
            <a:r>
              <a:rPr lang="de-DE" sz="2400" dirty="0" smtClean="0"/>
              <a:t>finden </a:t>
            </a:r>
          </a:p>
          <a:p>
            <a:pPr marL="342900" indent="-342900">
              <a:spcBef>
                <a:spcPts val="1200"/>
              </a:spcBef>
              <a:buFont typeface="Arial" panose="020B0604020202020204" pitchFamily="34" charset="0"/>
              <a:buChar char="•"/>
            </a:pPr>
            <a:r>
              <a:rPr lang="de-DE" sz="2400" dirty="0"/>
              <a:t>kreatives und musikalisches Gestaltungspotential  </a:t>
            </a:r>
            <a:r>
              <a:rPr lang="de-DE" sz="2400" dirty="0" smtClean="0"/>
              <a:t>entfalten</a:t>
            </a:r>
          </a:p>
          <a:p>
            <a:pPr marL="342900" indent="-342900">
              <a:spcBef>
                <a:spcPts val="1200"/>
              </a:spcBef>
              <a:buFont typeface="Arial" panose="020B0604020202020204" pitchFamily="34" charset="0"/>
              <a:buChar char="•"/>
            </a:pPr>
            <a:r>
              <a:rPr lang="de-DE" sz="2400" dirty="0"/>
              <a:t>sich bewusst auf Musik einlassen und sich mit ihr </a:t>
            </a:r>
            <a:r>
              <a:rPr lang="de-DE" sz="2400" dirty="0" smtClean="0"/>
              <a:t>auseinandersetzen</a:t>
            </a:r>
            <a:endParaRPr lang="de-DE" sz="2400" dirty="0"/>
          </a:p>
          <a:p>
            <a:pPr marL="342900" indent="-342900">
              <a:spcBef>
                <a:spcPts val="1200"/>
              </a:spcBef>
              <a:buFont typeface="Arial" panose="020B0604020202020204" pitchFamily="34" charset="0"/>
              <a:buChar char="•"/>
            </a:pPr>
            <a:r>
              <a:rPr lang="de-DE" sz="2400" dirty="0"/>
              <a:t>ästhetisches Urteilsvermögen vertiefen </a:t>
            </a:r>
            <a:endParaRPr lang="de-DE" sz="2400" dirty="0" smtClean="0"/>
          </a:p>
          <a:p>
            <a:pPr marL="342900" lvl="0" indent="-342900">
              <a:spcBef>
                <a:spcPts val="1200"/>
              </a:spcBef>
              <a:buFont typeface="Arial" panose="020B0604020202020204" pitchFamily="34" charset="0"/>
              <a:buChar char="•"/>
            </a:pPr>
            <a:r>
              <a:rPr lang="de-DE" sz="2400" dirty="0"/>
              <a:t>Musik als sozial verbindendes Element </a:t>
            </a:r>
            <a:r>
              <a:rPr lang="de-DE" sz="2400" dirty="0" smtClean="0"/>
              <a:t>wahrnehmen</a:t>
            </a:r>
          </a:p>
          <a:p>
            <a:pPr marL="342900" indent="-342900">
              <a:spcBef>
                <a:spcPts val="1200"/>
              </a:spcBef>
              <a:buFont typeface="Arial" panose="020B0604020202020204" pitchFamily="34" charset="0"/>
              <a:buChar char="•"/>
            </a:pPr>
            <a:r>
              <a:rPr lang="de-DE" sz="2400" dirty="0" smtClean="0"/>
              <a:t>Musik </a:t>
            </a:r>
            <a:r>
              <a:rPr lang="de-DE" sz="2400" dirty="0"/>
              <a:t>in der digitalisierten Lebenswelt hinsichtlich ihrer Möglichkeiten und Grenzen sowie ihrer wirtschaftlichen Implikationen reflektieren </a:t>
            </a:r>
          </a:p>
          <a:p>
            <a:endParaRPr lang="de-DE" dirty="0">
              <a:latin typeface="Helvetica" pitchFamily="34" charset="0"/>
              <a:cs typeface="Arial" panose="020B0604020202020204" pitchFamily="34" charset="0"/>
            </a:endParaRPr>
          </a:p>
        </p:txBody>
      </p:sp>
      <p:pic>
        <p:nvPicPr>
          <p:cNvPr id="4" name="Picture 2" descr="Q:\Projekte\KLP-Entwicklung Gymnasium SI\Organisation\Formulare und Logos\klp_logo-farb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86232"/>
            <a:ext cx="2097360" cy="79481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7092280" y="1029677"/>
            <a:ext cx="1800200" cy="1015663"/>
          </a:xfrm>
          <a:prstGeom prst="rect">
            <a:avLst/>
          </a:prstGeom>
          <a:solidFill>
            <a:schemeClr val="bg1">
              <a:lumMod val="85000"/>
            </a:schemeClr>
          </a:solidFill>
        </p:spPr>
        <p:txBody>
          <a:bodyPr wrap="square">
            <a:spAutoFit/>
          </a:bodyPr>
          <a:lstStyle/>
          <a:p>
            <a:r>
              <a:rPr lang="de-DE" sz="2000" i="1" dirty="0" smtClean="0">
                <a:solidFill>
                  <a:srgbClr val="0D0D0D"/>
                </a:solidFill>
              </a:rPr>
              <a:t>Perspektive der Schülerinnen und </a:t>
            </a:r>
            <a:r>
              <a:rPr lang="de-DE" sz="2000" i="1" dirty="0">
                <a:solidFill>
                  <a:srgbClr val="0D0D0D"/>
                </a:solidFill>
              </a:rPr>
              <a:t>S</a:t>
            </a:r>
            <a:r>
              <a:rPr lang="de-DE" sz="2000" i="1" dirty="0" smtClean="0">
                <a:solidFill>
                  <a:srgbClr val="0D0D0D"/>
                </a:solidFill>
              </a:rPr>
              <a:t>chüler</a:t>
            </a:r>
            <a:endParaRPr lang="de-DE" sz="2000" i="1" dirty="0">
              <a:solidFill>
                <a:srgbClr val="0D0D0D"/>
              </a:solidFill>
            </a:endParaRPr>
          </a:p>
        </p:txBody>
      </p:sp>
    </p:spTree>
    <p:extLst>
      <p:ext uri="{BB962C8B-B14F-4D97-AF65-F5344CB8AC3E}">
        <p14:creationId xmlns:p14="http://schemas.microsoft.com/office/powerpoint/2010/main" val="6194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66238"/>
            <a:ext cx="8147248" cy="5387098"/>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2. Ausschärfung der Fachlichkeit</a:t>
            </a:r>
          </a:p>
          <a:p>
            <a:pPr marL="0" indent="0">
              <a:buNone/>
            </a:pPr>
            <a:endParaRPr lang="de-DE" sz="2400" dirty="0" smtClean="0">
              <a:solidFill>
                <a:schemeClr val="bg1">
                  <a:lumMod val="40000"/>
                  <a:lumOff val="60000"/>
                </a:schemeClr>
              </a:solidFill>
              <a:cs typeface="Arial" panose="020B0604020202020204" pitchFamily="34" charset="0"/>
            </a:endParaRPr>
          </a:p>
          <a:p>
            <a:pPr marL="0" indent="0">
              <a:buNone/>
            </a:pPr>
            <a:r>
              <a:rPr lang="de-DE" sz="2400" dirty="0" smtClean="0">
                <a:cs typeface="Arial" panose="020B0604020202020204" pitchFamily="34" charset="0"/>
              </a:rPr>
              <a:t>Beispiel: Übergeordnete Kompetenzerwartungen</a:t>
            </a:r>
          </a:p>
          <a:p>
            <a:pPr marL="0" indent="0">
              <a:buNone/>
            </a:pPr>
            <a:endParaRPr lang="de-DE" sz="2400" dirty="0">
              <a:cs typeface="Arial" panose="020B0604020202020204" pitchFamily="34" charset="0"/>
            </a:endParaRPr>
          </a:p>
          <a:p>
            <a:pPr marL="0" indent="0">
              <a:buNone/>
            </a:pPr>
            <a:r>
              <a:rPr lang="de-DE" sz="2400" dirty="0" smtClean="0">
                <a:cs typeface="Arial" panose="020B0604020202020204" pitchFamily="34" charset="0"/>
              </a:rPr>
              <a:t>Die Schülerinnen und Schüler</a:t>
            </a:r>
          </a:p>
          <a:p>
            <a:pPr marL="342900" indent="-342900">
              <a:spcBef>
                <a:spcPts val="576"/>
              </a:spcBef>
              <a:buFont typeface="Arial" panose="020B0604020202020204" pitchFamily="34" charset="0"/>
              <a:buChar char="•"/>
            </a:pPr>
            <a:r>
              <a:rPr lang="de-DE" sz="2400" dirty="0" smtClean="0">
                <a:cs typeface="Arial" panose="020B0604020202020204" pitchFamily="34" charset="0"/>
              </a:rPr>
              <a:t>analysieren </a:t>
            </a:r>
            <a:r>
              <a:rPr lang="de-DE" sz="2400" dirty="0">
                <a:cs typeface="Arial" panose="020B0604020202020204" pitchFamily="34" charset="0"/>
              </a:rPr>
              <a:t>unter Verwendung grundlegender Fachmethoden (Parameteranalyse, einfache Formanalyse) einfache musikalische Strukturen bezogen auf eine leitende Fragestellung,</a:t>
            </a:r>
          </a:p>
          <a:p>
            <a:endParaRPr lang="de-DE" sz="2400" dirty="0" smtClean="0">
              <a:cs typeface="Arial" panose="020B0604020202020204" pitchFamily="34" charset="0"/>
            </a:endParaRPr>
          </a:p>
          <a:p>
            <a:pPr marL="342900" indent="-342900">
              <a:spcBef>
                <a:spcPts val="0"/>
              </a:spcBef>
              <a:buFont typeface="Arial" panose="020B0604020202020204" pitchFamily="34" charset="0"/>
              <a:buChar char="•"/>
            </a:pPr>
            <a:r>
              <a:rPr lang="de-DE" sz="2400" dirty="0" smtClean="0">
                <a:cs typeface="Arial" panose="020B0604020202020204" pitchFamily="34" charset="0"/>
              </a:rPr>
              <a:t>analysieren unter Verwendung geeigneter Fachmethoden (motivisch-thematische </a:t>
            </a:r>
            <a:r>
              <a:rPr lang="de-DE" sz="2400" dirty="0">
                <a:cs typeface="Arial" panose="020B0604020202020204" pitchFamily="34" charset="0"/>
              </a:rPr>
              <a:t>A</a:t>
            </a:r>
            <a:r>
              <a:rPr lang="de-DE" sz="2400" dirty="0" smtClean="0">
                <a:cs typeface="Arial" panose="020B0604020202020204" pitchFamily="34" charset="0"/>
              </a:rPr>
              <a:t>nalyse, detaillierte Formanalyse) musikalische Strukturen bezogen auf eine leitende </a:t>
            </a:r>
            <a:r>
              <a:rPr lang="de-DE" sz="2400" dirty="0" smtClean="0">
                <a:solidFill>
                  <a:schemeClr val="bg1">
                    <a:lumMod val="20000"/>
                    <a:lumOff val="80000"/>
                  </a:schemeClr>
                </a:solidFill>
                <a:cs typeface="Arial" panose="020B0604020202020204" pitchFamily="34" charset="0"/>
              </a:rPr>
              <a:t>Fragestellung.</a:t>
            </a:r>
          </a:p>
        </p:txBody>
      </p:sp>
      <p:sp>
        <p:nvSpPr>
          <p:cNvPr id="5" name="Rechteck 4"/>
          <p:cNvSpPr/>
          <p:nvPr/>
        </p:nvSpPr>
        <p:spPr>
          <a:xfrm>
            <a:off x="6588224" y="4509120"/>
            <a:ext cx="1800200" cy="707886"/>
          </a:xfrm>
          <a:prstGeom prst="rect">
            <a:avLst/>
          </a:prstGeom>
          <a:solidFill>
            <a:schemeClr val="bg1">
              <a:lumMod val="85000"/>
            </a:schemeClr>
          </a:solidFill>
        </p:spPr>
        <p:txBody>
          <a:bodyPr wrap="square">
            <a:spAutoFit/>
          </a:bodyPr>
          <a:lstStyle/>
          <a:p>
            <a:r>
              <a:rPr lang="de-DE" sz="2000" i="1" dirty="0" smtClean="0">
                <a:solidFill>
                  <a:srgbClr val="0D0D0D"/>
                </a:solidFill>
              </a:rPr>
              <a:t>Ende der </a:t>
            </a:r>
            <a:r>
              <a:rPr lang="de-DE" sz="2000" i="1" dirty="0">
                <a:solidFill>
                  <a:srgbClr val="0D0D0D"/>
                </a:solidFill>
              </a:rPr>
              <a:t>S</a:t>
            </a:r>
            <a:r>
              <a:rPr lang="de-DE" sz="2000" i="1" dirty="0" smtClean="0">
                <a:solidFill>
                  <a:srgbClr val="0D0D0D"/>
                </a:solidFill>
              </a:rPr>
              <a:t>ekundarstufe </a:t>
            </a:r>
            <a:r>
              <a:rPr lang="de-DE" sz="2000" i="1" dirty="0">
                <a:solidFill>
                  <a:srgbClr val="0D0D0D"/>
                </a:solidFill>
              </a:rPr>
              <a:t>I</a:t>
            </a:r>
            <a:endParaRPr lang="de-DE" sz="2000" i="1" dirty="0" smtClean="0">
              <a:solidFill>
                <a:srgbClr val="0D0D0D"/>
              </a:solidFill>
            </a:endParaRPr>
          </a:p>
        </p:txBody>
      </p:sp>
      <p:sp>
        <p:nvSpPr>
          <p:cNvPr id="6" name="Rechteck 5"/>
          <p:cNvSpPr/>
          <p:nvPr/>
        </p:nvSpPr>
        <p:spPr>
          <a:xfrm>
            <a:off x="6530268" y="2564904"/>
            <a:ext cx="1916112" cy="707886"/>
          </a:xfrm>
          <a:prstGeom prst="rect">
            <a:avLst/>
          </a:prstGeom>
          <a:solidFill>
            <a:schemeClr val="bg1">
              <a:lumMod val="85000"/>
            </a:schemeClr>
          </a:solidFill>
        </p:spPr>
        <p:txBody>
          <a:bodyPr wrap="square">
            <a:spAutoFit/>
          </a:bodyPr>
          <a:lstStyle/>
          <a:p>
            <a:r>
              <a:rPr lang="de-DE" sz="2000" i="1" dirty="0" smtClean="0">
                <a:solidFill>
                  <a:srgbClr val="0D0D0D"/>
                </a:solidFill>
              </a:rPr>
              <a:t>Ende der Erprobungsstufe</a:t>
            </a:r>
            <a:endParaRPr lang="de-DE" sz="2000" i="1" dirty="0">
              <a:solidFill>
                <a:srgbClr val="0D0D0D"/>
              </a:solidFill>
            </a:endParaRPr>
          </a:p>
        </p:txBody>
      </p:sp>
    </p:spTree>
    <p:extLst>
      <p:ext uri="{BB962C8B-B14F-4D97-AF65-F5344CB8AC3E}">
        <p14:creationId xmlns:p14="http://schemas.microsoft.com/office/powerpoint/2010/main" val="11198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66238"/>
            <a:ext cx="8147248" cy="5459106"/>
          </a:xfrm>
          <a:solidFill>
            <a:schemeClr val="bg1"/>
          </a:solidFill>
        </p:spPr>
        <p:txBody>
          <a:bodyPr>
            <a:normAutofit lnSpcReduction="10000"/>
          </a:bodyPr>
          <a:lstStyle/>
          <a:p>
            <a:pPr marL="0" indent="0">
              <a:buNone/>
            </a:pPr>
            <a:r>
              <a:rPr lang="de-DE" sz="2600" dirty="0" smtClean="0">
                <a:solidFill>
                  <a:srgbClr val="FF0000"/>
                </a:solidFill>
                <a:latin typeface="Calibri" panose="020F0502020204030204" pitchFamily="34" charset="0"/>
                <a:cs typeface="Arial" panose="020B0604020202020204" pitchFamily="34" charset="0"/>
              </a:rPr>
              <a:t>2. Ausschärfung der Fachlichkeit</a:t>
            </a:r>
          </a:p>
          <a:p>
            <a:pPr marL="0" indent="0">
              <a:buNone/>
            </a:pPr>
            <a:endParaRPr lang="de-DE" sz="2800" dirty="0" smtClean="0">
              <a:solidFill>
                <a:schemeClr val="bg1">
                  <a:lumMod val="40000"/>
                  <a:lumOff val="60000"/>
                </a:schemeClr>
              </a:solidFill>
              <a:cs typeface="Arial" panose="020B0604020202020204" pitchFamily="34" charset="0"/>
            </a:endParaRPr>
          </a:p>
          <a:p>
            <a:pPr marL="0" indent="0">
              <a:buNone/>
            </a:pPr>
            <a:r>
              <a:rPr lang="de-DE" sz="2400" dirty="0" smtClean="0">
                <a:cs typeface="Arial" panose="020B0604020202020204" pitchFamily="34" charset="0"/>
              </a:rPr>
              <a:t>Beispiel: Inhaltliche Schwerpunkte und konkretisierte Kompetenzerwartungen - Entwicklungen</a:t>
            </a:r>
          </a:p>
          <a:p>
            <a:pPr marL="0" indent="0">
              <a:buNone/>
            </a:pPr>
            <a:endParaRPr lang="de-DE" sz="2800" dirty="0" smtClean="0">
              <a:cs typeface="Arial" panose="020B0604020202020204" pitchFamily="34" charset="0"/>
            </a:endParaRPr>
          </a:p>
          <a:p>
            <a:pPr marL="0" indent="0">
              <a:buNone/>
            </a:pPr>
            <a:endParaRPr lang="de-DE" sz="2800" dirty="0">
              <a:cs typeface="Arial" panose="020B0604020202020204" pitchFamily="34" charset="0"/>
            </a:endParaRPr>
          </a:p>
          <a:p>
            <a:pPr marL="0" indent="0">
              <a:buNone/>
            </a:pPr>
            <a:endParaRPr lang="de-DE" sz="2800" dirty="0" smtClean="0">
              <a:cs typeface="Arial" panose="020B0604020202020204" pitchFamily="34" charset="0"/>
            </a:endParaRPr>
          </a:p>
          <a:p>
            <a:pPr marL="0" indent="0">
              <a:buNone/>
            </a:pPr>
            <a:r>
              <a:rPr lang="de-DE" sz="2400" dirty="0"/>
              <a:t>Die Schülerinnen und Schüler</a:t>
            </a:r>
          </a:p>
          <a:p>
            <a:pPr marL="342900" lvl="0" indent="-342900">
              <a:buFont typeface="Arial" panose="020B0604020202020204" pitchFamily="34" charset="0"/>
              <a:buChar char="•"/>
            </a:pPr>
            <a:r>
              <a:rPr lang="de-DE" sz="2400" dirty="0"/>
              <a:t>beschreiben Gestaltungsmerkmale von weltlicher Musik des </a:t>
            </a:r>
            <a:r>
              <a:rPr lang="de-DE" sz="2400" dirty="0" smtClean="0"/>
              <a:t>Mittelalters,</a:t>
            </a:r>
          </a:p>
          <a:p>
            <a:pPr marL="342900" lvl="0" indent="-342900">
              <a:buFont typeface="Arial" panose="020B0604020202020204" pitchFamily="34" charset="0"/>
              <a:buChar char="•"/>
            </a:pPr>
            <a:r>
              <a:rPr lang="de-DE" sz="2400" dirty="0" smtClean="0"/>
              <a:t>realisieren </a:t>
            </a:r>
            <a:r>
              <a:rPr lang="de-DE" sz="2400" dirty="0"/>
              <a:t>einfache mittelalterliche Lieder</a:t>
            </a:r>
            <a:r>
              <a:rPr lang="de-DE" sz="2400" dirty="0" smtClean="0"/>
              <a:t>,</a:t>
            </a:r>
          </a:p>
          <a:p>
            <a:pPr marL="342900" lvl="0" indent="-342900">
              <a:buFont typeface="Arial" panose="020B0604020202020204" pitchFamily="34" charset="0"/>
              <a:buChar char="•"/>
            </a:pPr>
            <a:r>
              <a:rPr lang="de-DE" sz="2400" dirty="0" smtClean="0"/>
              <a:t>ordnen </a:t>
            </a:r>
            <a:r>
              <a:rPr lang="de-DE" sz="2400" dirty="0"/>
              <a:t>weltliche Musik des Mittelalters in den historischen </a:t>
            </a:r>
            <a:r>
              <a:rPr lang="de-DE" sz="2400" dirty="0" smtClean="0"/>
              <a:t>Zusammenhang ein.</a:t>
            </a:r>
            <a:endParaRPr lang="de-DE" sz="2400" dirty="0"/>
          </a:p>
          <a:p>
            <a:pPr marL="0" indent="0">
              <a:buNone/>
            </a:pPr>
            <a:endParaRPr lang="de-DE" sz="2800" dirty="0">
              <a:solidFill>
                <a:schemeClr val="bg1">
                  <a:lumMod val="20000"/>
                  <a:lumOff val="80000"/>
                </a:schemeClr>
              </a:solidFill>
              <a:cs typeface="Arial" panose="020B0604020202020204" pitchFamily="34" charset="0"/>
            </a:endParaRPr>
          </a:p>
        </p:txBody>
      </p:sp>
      <p:pic>
        <p:nvPicPr>
          <p:cNvPr id="6" name="Grafik 5"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2881236"/>
            <a:ext cx="5616623" cy="1165905"/>
          </a:xfrm>
          <a:prstGeom prst="rect">
            <a:avLst/>
          </a:prstGeom>
        </p:spPr>
      </p:pic>
      <p:sp>
        <p:nvSpPr>
          <p:cNvPr id="9" name="Rechteck 8"/>
          <p:cNvSpPr/>
          <p:nvPr/>
        </p:nvSpPr>
        <p:spPr>
          <a:xfrm>
            <a:off x="6704136" y="2918847"/>
            <a:ext cx="1916112" cy="707886"/>
          </a:xfrm>
          <a:prstGeom prst="rect">
            <a:avLst/>
          </a:prstGeom>
          <a:solidFill>
            <a:schemeClr val="bg1">
              <a:lumMod val="85000"/>
            </a:schemeClr>
          </a:solidFill>
        </p:spPr>
        <p:txBody>
          <a:bodyPr wrap="square">
            <a:spAutoFit/>
          </a:bodyPr>
          <a:lstStyle/>
          <a:p>
            <a:r>
              <a:rPr lang="de-DE" sz="2000" i="1" dirty="0" smtClean="0">
                <a:solidFill>
                  <a:srgbClr val="0D0D0D"/>
                </a:solidFill>
              </a:rPr>
              <a:t>Ende der Erprobungsstufe</a:t>
            </a:r>
            <a:endParaRPr lang="de-DE" sz="2000" i="1" dirty="0">
              <a:solidFill>
                <a:srgbClr val="0D0D0D"/>
              </a:solidFill>
            </a:endParaRPr>
          </a:p>
        </p:txBody>
      </p:sp>
    </p:spTree>
    <p:extLst>
      <p:ext uri="{BB962C8B-B14F-4D97-AF65-F5344CB8AC3E}">
        <p14:creationId xmlns:p14="http://schemas.microsoft.com/office/powerpoint/2010/main" val="16040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66238"/>
            <a:ext cx="8344296" cy="5603122"/>
          </a:xfrm>
          <a:solidFill>
            <a:schemeClr val="bg1"/>
          </a:solidFill>
        </p:spPr>
        <p:txBody>
          <a:bodyPr>
            <a:normAutofit fontScale="92500" lnSpcReduction="10000"/>
          </a:bodyPr>
          <a:lstStyle/>
          <a:p>
            <a:pPr marL="0" indent="0">
              <a:buNone/>
            </a:pPr>
            <a:r>
              <a:rPr lang="de-DE" sz="2600" dirty="0" smtClean="0">
                <a:solidFill>
                  <a:srgbClr val="FF0000"/>
                </a:solidFill>
                <a:latin typeface="Calibri" panose="020F0502020204030204" pitchFamily="34" charset="0"/>
                <a:cs typeface="Arial" panose="020B0604020202020204" pitchFamily="34" charset="0"/>
              </a:rPr>
              <a:t>2. Ausschärfung der Fachlichkeit</a:t>
            </a:r>
          </a:p>
          <a:p>
            <a:pPr marL="0" indent="0">
              <a:buNone/>
            </a:pPr>
            <a:endParaRPr lang="de-DE" sz="2800" dirty="0" smtClean="0">
              <a:solidFill>
                <a:schemeClr val="bg1">
                  <a:lumMod val="40000"/>
                  <a:lumOff val="60000"/>
                </a:schemeClr>
              </a:solidFill>
              <a:cs typeface="Arial" panose="020B0604020202020204" pitchFamily="34" charset="0"/>
            </a:endParaRPr>
          </a:p>
          <a:p>
            <a:pPr marL="0" indent="0">
              <a:buNone/>
            </a:pPr>
            <a:r>
              <a:rPr lang="de-DE" sz="2600" dirty="0" smtClean="0">
                <a:cs typeface="Arial" panose="020B0604020202020204" pitchFamily="34" charset="0"/>
              </a:rPr>
              <a:t>Beispiel: Inhaltliche Schwerpunkte und konkretisierte Kompetenzerwartungen - Bedeutungen</a:t>
            </a:r>
          </a:p>
          <a:p>
            <a:pPr marL="0" indent="0">
              <a:buNone/>
            </a:pPr>
            <a:endParaRPr lang="de-DE" sz="2800" dirty="0" smtClean="0">
              <a:cs typeface="Arial" panose="020B0604020202020204" pitchFamily="34" charset="0"/>
            </a:endParaRPr>
          </a:p>
          <a:p>
            <a:pPr marL="0" indent="0">
              <a:buNone/>
            </a:pPr>
            <a:endParaRPr lang="de-DE" sz="2800" dirty="0">
              <a:cs typeface="Arial" panose="020B0604020202020204" pitchFamily="34" charset="0"/>
            </a:endParaRPr>
          </a:p>
          <a:p>
            <a:pPr marL="0" indent="0">
              <a:buNone/>
            </a:pPr>
            <a:endParaRPr lang="de-DE" sz="2600" dirty="0" smtClean="0">
              <a:cs typeface="Arial" panose="020B0604020202020204" pitchFamily="34" charset="0"/>
            </a:endParaRPr>
          </a:p>
          <a:p>
            <a:pPr marL="0" indent="0">
              <a:buNone/>
            </a:pPr>
            <a:r>
              <a:rPr lang="de-DE" sz="2600" dirty="0"/>
              <a:t>Die Schülerinnen und Schüler</a:t>
            </a:r>
          </a:p>
          <a:p>
            <a:pPr marL="457200" lvl="0" indent="-457200">
              <a:buFont typeface="Arial" panose="020B0604020202020204" pitchFamily="34" charset="0"/>
              <a:buChar char="•"/>
            </a:pPr>
            <a:r>
              <a:rPr lang="de-DE" sz="2600" dirty="0" smtClean="0"/>
              <a:t>analysieren </a:t>
            </a:r>
            <a:r>
              <a:rPr lang="de-DE" sz="2600" dirty="0"/>
              <a:t>und interpretieren Kunstlieder im Hinblick auf Textausdeutungen</a:t>
            </a:r>
            <a:r>
              <a:rPr lang="de-DE" sz="2600" dirty="0" smtClean="0"/>
              <a:t>,</a:t>
            </a:r>
          </a:p>
          <a:p>
            <a:pPr marL="457200" lvl="0" indent="-457200">
              <a:buFont typeface="Arial" panose="020B0604020202020204" pitchFamily="34" charset="0"/>
              <a:buChar char="•"/>
            </a:pPr>
            <a:r>
              <a:rPr lang="de-DE" sz="2600" dirty="0" smtClean="0"/>
              <a:t>entwerfen </a:t>
            </a:r>
            <a:r>
              <a:rPr lang="de-DE" sz="2600" dirty="0"/>
              <a:t>und realisieren musikalische Gestaltungen zu Textvorlagen</a:t>
            </a:r>
            <a:r>
              <a:rPr lang="de-DE" sz="2600" dirty="0" smtClean="0"/>
              <a:t>,</a:t>
            </a:r>
          </a:p>
          <a:p>
            <a:pPr marL="457200" lvl="0" indent="-457200">
              <a:buFont typeface="Arial" panose="020B0604020202020204" pitchFamily="34" charset="0"/>
              <a:buChar char="•"/>
            </a:pPr>
            <a:r>
              <a:rPr lang="de-DE" sz="2600" dirty="0" smtClean="0"/>
              <a:t>erläutern </a:t>
            </a:r>
            <a:r>
              <a:rPr lang="de-DE" sz="2600" dirty="0"/>
              <a:t>und beurteilen wesentliche Gestaltungselemente von Kunstliedern im Hinblick auf </a:t>
            </a:r>
            <a:r>
              <a:rPr lang="de-DE" sz="2600" dirty="0" smtClean="0"/>
              <a:t>Textausdeutungen.</a:t>
            </a:r>
            <a:endParaRPr lang="de-DE" sz="2600" dirty="0">
              <a:cs typeface="Arial" panose="020B0604020202020204" pitchFamily="34" charset="0"/>
            </a:endParaRPr>
          </a:p>
        </p:txBody>
      </p:sp>
      <p:pic>
        <p:nvPicPr>
          <p:cNvPr id="8" name="Grafik 7"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49" y="2721373"/>
            <a:ext cx="2808312" cy="1055473"/>
          </a:xfrm>
          <a:prstGeom prst="rect">
            <a:avLst/>
          </a:prstGeom>
        </p:spPr>
      </p:pic>
      <p:sp>
        <p:nvSpPr>
          <p:cNvPr id="7" name="Rechteck 6"/>
          <p:cNvSpPr/>
          <p:nvPr/>
        </p:nvSpPr>
        <p:spPr>
          <a:xfrm>
            <a:off x="6684912" y="2712246"/>
            <a:ext cx="1800200" cy="707886"/>
          </a:xfrm>
          <a:prstGeom prst="rect">
            <a:avLst/>
          </a:prstGeom>
          <a:solidFill>
            <a:schemeClr val="bg1">
              <a:lumMod val="85000"/>
            </a:schemeClr>
          </a:solidFill>
        </p:spPr>
        <p:txBody>
          <a:bodyPr wrap="square">
            <a:spAutoFit/>
          </a:bodyPr>
          <a:lstStyle/>
          <a:p>
            <a:r>
              <a:rPr lang="de-DE" sz="2000" i="1" dirty="0" smtClean="0">
                <a:solidFill>
                  <a:srgbClr val="0D0D0D"/>
                </a:solidFill>
              </a:rPr>
              <a:t>Ende der </a:t>
            </a:r>
            <a:r>
              <a:rPr lang="de-DE" sz="2000" i="1" dirty="0">
                <a:solidFill>
                  <a:srgbClr val="0D0D0D"/>
                </a:solidFill>
              </a:rPr>
              <a:t>S</a:t>
            </a:r>
            <a:r>
              <a:rPr lang="de-DE" sz="2000" i="1" dirty="0" smtClean="0">
                <a:solidFill>
                  <a:srgbClr val="0D0D0D"/>
                </a:solidFill>
              </a:rPr>
              <a:t>ekundarstufe </a:t>
            </a:r>
            <a:r>
              <a:rPr lang="de-DE" sz="2000" i="1" dirty="0">
                <a:solidFill>
                  <a:srgbClr val="0D0D0D"/>
                </a:solidFill>
              </a:rPr>
              <a:t>I</a:t>
            </a:r>
            <a:endParaRPr lang="de-DE" sz="2000" i="1" dirty="0" smtClean="0">
              <a:solidFill>
                <a:srgbClr val="0D0D0D"/>
              </a:solidFill>
            </a:endParaRPr>
          </a:p>
        </p:txBody>
      </p:sp>
    </p:spTree>
    <p:extLst>
      <p:ext uri="{BB962C8B-B14F-4D97-AF65-F5344CB8AC3E}">
        <p14:creationId xmlns:p14="http://schemas.microsoft.com/office/powerpoint/2010/main" val="108036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66237"/>
            <a:ext cx="8686800" cy="4955051"/>
          </a:xfrm>
          <a:solidFill>
            <a:schemeClr val="bg1"/>
          </a:solidFill>
        </p:spPr>
        <p:txBody>
          <a:bodyPr>
            <a:norm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3. Aufwertung der übergeordneten Kompetenzerwartungen</a:t>
            </a:r>
          </a:p>
          <a:p>
            <a:pPr marL="0" indent="0">
              <a:buNone/>
            </a:pPr>
            <a:endParaRPr lang="de-DE" sz="2400" dirty="0" smtClean="0">
              <a:solidFill>
                <a:schemeClr val="bg1">
                  <a:lumMod val="40000"/>
                  <a:lumOff val="60000"/>
                </a:schemeClr>
              </a:solidFill>
              <a:cs typeface="Arial" panose="020B0604020202020204" pitchFamily="34" charset="0"/>
            </a:endParaRPr>
          </a:p>
          <a:p>
            <a:pPr marL="342900" indent="-342900">
              <a:buFont typeface="Arial" panose="020B0604020202020204" pitchFamily="34" charset="0"/>
              <a:buChar char="•"/>
            </a:pPr>
            <a:r>
              <a:rPr lang="de-DE" sz="2400" dirty="0" smtClean="0">
                <a:cs typeface="Arial" panose="020B0604020202020204" pitchFamily="34" charset="0"/>
              </a:rPr>
              <a:t>Für alle Kompetenzbereiche werden mehr übergeordnete Kompetenzerwartungen ausgewiesen, die zugleich fachlich  weiter konkretisiert sind. </a:t>
            </a:r>
          </a:p>
          <a:p>
            <a:pPr marL="0" indent="0">
              <a:buNone/>
            </a:pPr>
            <a:endParaRPr lang="de-DE" sz="2400" dirty="0">
              <a:cs typeface="Arial" panose="020B0604020202020204" pitchFamily="34" charset="0"/>
            </a:endParaRPr>
          </a:p>
          <a:p>
            <a:pPr marL="342900" indent="-342900">
              <a:buFont typeface="Arial" panose="020B0604020202020204" pitchFamily="34" charset="0"/>
              <a:buChar char="•"/>
            </a:pPr>
            <a:r>
              <a:rPr lang="de-DE" sz="2400" dirty="0" smtClean="0">
                <a:cs typeface="Arial" panose="020B0604020202020204" pitchFamily="34" charset="0"/>
              </a:rPr>
              <a:t>Dadurch werden die Basiskompetenzen gestärkt.</a:t>
            </a:r>
          </a:p>
          <a:p>
            <a:pPr marL="0" indent="0">
              <a:buNone/>
            </a:pPr>
            <a:endParaRPr lang="de-DE" sz="2400" dirty="0" smtClean="0">
              <a:cs typeface="Arial" panose="020B0604020202020204" pitchFamily="34" charset="0"/>
            </a:endParaRPr>
          </a:p>
          <a:p>
            <a:pPr marL="342900" indent="-342900">
              <a:buFont typeface="Arial" panose="020B0604020202020204" pitchFamily="34" charset="0"/>
              <a:buChar char="•"/>
            </a:pPr>
            <a:r>
              <a:rPr lang="de-DE" sz="2400" dirty="0" smtClean="0">
                <a:cs typeface="Arial" panose="020B0604020202020204" pitchFamily="34" charset="0"/>
              </a:rPr>
              <a:t>Die übergeordneten Kompetenzerwartungen bilden zusammen mit den ihnen beigeordneten Ordnungssystemen musikalischer </a:t>
            </a:r>
            <a:r>
              <a:rPr lang="de-DE" sz="2400" dirty="0">
                <a:cs typeface="Arial" panose="020B0604020202020204" pitchFamily="34" charset="0"/>
              </a:rPr>
              <a:t>S</a:t>
            </a:r>
            <a:r>
              <a:rPr lang="de-DE" sz="2400" dirty="0" smtClean="0">
                <a:cs typeface="Arial" panose="020B0604020202020204" pitchFamily="34" charset="0"/>
              </a:rPr>
              <a:t>trukturen das fachliche </a:t>
            </a:r>
            <a:r>
              <a:rPr lang="de-DE" sz="2400" dirty="0" err="1" smtClean="0">
                <a:cs typeface="Arial" panose="020B0604020202020204" pitchFamily="34" charset="0"/>
              </a:rPr>
              <a:t>Fundamentum</a:t>
            </a:r>
            <a:r>
              <a:rPr lang="de-DE" sz="2400" dirty="0" smtClean="0">
                <a:cs typeface="Arial" panose="020B0604020202020204" pitchFamily="34" charset="0"/>
              </a:rPr>
              <a:t>.</a:t>
            </a:r>
          </a:p>
          <a:p>
            <a:pPr marL="0" indent="0">
              <a:buNone/>
            </a:pPr>
            <a:endParaRPr lang="de-DE" sz="2800" dirty="0">
              <a:solidFill>
                <a:schemeClr val="bg1">
                  <a:lumMod val="20000"/>
                  <a:lumOff val="80000"/>
                </a:schemeClr>
              </a:solidFill>
              <a:cs typeface="Arial" panose="020B0604020202020204" pitchFamily="34" charset="0"/>
            </a:endParaRPr>
          </a:p>
        </p:txBody>
      </p:sp>
    </p:spTree>
    <p:extLst>
      <p:ext uri="{BB962C8B-B14F-4D97-AF65-F5344CB8AC3E}">
        <p14:creationId xmlns:p14="http://schemas.microsoft.com/office/powerpoint/2010/main" val="293639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66237"/>
            <a:ext cx="8686800" cy="5459107"/>
          </a:xfrm>
          <a:solidFill>
            <a:schemeClr val="bg1"/>
          </a:solidFill>
        </p:spPr>
        <p:txBody>
          <a:bodyPr>
            <a:norm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4. Übersicht der Ordnungssysteme musikalischer Strukturen</a:t>
            </a:r>
          </a:p>
          <a:p>
            <a:pPr marL="0" indent="0">
              <a:buNone/>
            </a:pPr>
            <a:endParaRPr lang="de-DE" sz="2800" dirty="0">
              <a:solidFill>
                <a:schemeClr val="bg1">
                  <a:lumMod val="40000"/>
                  <a:lumOff val="60000"/>
                </a:schemeClr>
              </a:solidFill>
              <a:cs typeface="Arial" panose="020B0604020202020204" pitchFamily="34" charset="0"/>
            </a:endParaRPr>
          </a:p>
          <a:p>
            <a:pPr marL="0" indent="0">
              <a:buNone/>
            </a:pPr>
            <a:r>
              <a:rPr lang="de-DE" sz="2400" dirty="0" smtClean="0">
                <a:cs typeface="Arial" panose="020B0604020202020204" pitchFamily="34" charset="0"/>
              </a:rPr>
              <a:t>Beispiel: Ende der Erprobungsstufe </a:t>
            </a:r>
            <a:endParaRPr lang="de-DE" sz="2400" dirty="0">
              <a:cs typeface="Arial" panose="020B0604020202020204" pitchFamily="34" charset="0"/>
            </a:endParaRPr>
          </a:p>
        </p:txBody>
      </p:sp>
      <p:pic>
        <p:nvPicPr>
          <p:cNvPr id="6" name="Grafik 5"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72" y="2780928"/>
            <a:ext cx="8811855" cy="3781953"/>
          </a:xfrm>
          <a:prstGeom prst="rect">
            <a:avLst/>
          </a:prstGeom>
        </p:spPr>
      </p:pic>
      <p:pic>
        <p:nvPicPr>
          <p:cNvPr id="7" name="Picture 2" descr="C:\Users\BentgensW\Desktop\magnifier_icon-icons_com_482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19028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39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66237"/>
            <a:ext cx="8686800" cy="5791763"/>
          </a:xfrm>
          <a:solidFill>
            <a:schemeClr val="bg1"/>
          </a:solidFill>
        </p:spPr>
        <p:txBody>
          <a:bodyPr>
            <a:norm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5. Berücksichtigung des Medienkompetenzrahmens NRW</a:t>
            </a:r>
          </a:p>
          <a:p>
            <a:pPr marL="0" indent="0">
              <a:buNone/>
            </a:pPr>
            <a:endParaRPr lang="de-DE" sz="2800" dirty="0" smtClean="0">
              <a:solidFill>
                <a:schemeClr val="bg1">
                  <a:lumMod val="40000"/>
                  <a:lumOff val="60000"/>
                </a:schemeClr>
              </a:solidFill>
              <a:cs typeface="Arial" panose="020B0604020202020204" pitchFamily="34" charset="0"/>
            </a:endParaRPr>
          </a:p>
          <a:p>
            <a:pPr marL="0" indent="0">
              <a:buNone/>
            </a:pPr>
            <a:r>
              <a:rPr lang="de-DE" sz="2400" dirty="0" smtClean="0">
                <a:cs typeface="Arial" panose="020B0604020202020204" pitchFamily="34" charset="0"/>
              </a:rPr>
              <a:t>Beispiel: Übergeordnete Kompetenzerwartungen</a:t>
            </a:r>
          </a:p>
          <a:p>
            <a:pPr marL="0" indent="0">
              <a:buNone/>
            </a:pPr>
            <a:endParaRPr lang="de-DE" sz="2400" dirty="0" smtClean="0">
              <a:cs typeface="Arial" panose="020B0604020202020204" pitchFamily="34" charset="0"/>
            </a:endParaRPr>
          </a:p>
          <a:p>
            <a:pPr marL="0" indent="0">
              <a:buNone/>
            </a:pPr>
            <a:r>
              <a:rPr lang="de-DE" sz="2400" dirty="0" smtClean="0">
                <a:cs typeface="Arial" panose="020B0604020202020204" pitchFamily="34" charset="0"/>
              </a:rPr>
              <a:t>Die </a:t>
            </a:r>
            <a:r>
              <a:rPr lang="de-DE" sz="2400" dirty="0">
                <a:cs typeface="Arial" panose="020B0604020202020204" pitchFamily="34" charset="0"/>
              </a:rPr>
              <a:t>Schülerinnen und Schüler</a:t>
            </a:r>
          </a:p>
          <a:p>
            <a:pPr marL="342900" indent="-342900">
              <a:buFont typeface="Arial" panose="020B0604020202020204" pitchFamily="34" charset="0"/>
              <a:buChar char="•"/>
            </a:pPr>
            <a:r>
              <a:rPr lang="de-DE" sz="2400" dirty="0">
                <a:cs typeface="Arial" panose="020B0604020202020204" pitchFamily="34" charset="0"/>
              </a:rPr>
              <a:t>entwerfen und realisieren adressatengerecht musikbezogene Medienprodukte,</a:t>
            </a:r>
          </a:p>
          <a:p>
            <a:pPr marL="342900" indent="-342900">
              <a:buFont typeface="Arial" panose="020B0604020202020204" pitchFamily="34" charset="0"/>
              <a:buChar char="•"/>
            </a:pPr>
            <a:r>
              <a:rPr lang="de-DE" sz="2400" dirty="0" smtClean="0">
                <a:cs typeface="Arial" panose="020B0604020202020204" pitchFamily="34" charset="0"/>
              </a:rPr>
              <a:t>produzieren </a:t>
            </a:r>
            <a:r>
              <a:rPr lang="de-DE" sz="2400" dirty="0">
                <a:cs typeface="Arial" panose="020B0604020202020204" pitchFamily="34" charset="0"/>
              </a:rPr>
              <a:t>und bearbeiten Musik mit digitalen Werkzeugen</a:t>
            </a:r>
            <a:r>
              <a:rPr lang="de-DE" sz="2400" dirty="0" smtClean="0">
                <a:cs typeface="Arial" panose="020B0604020202020204" pitchFamily="34" charset="0"/>
              </a:rPr>
              <a:t>,</a:t>
            </a:r>
          </a:p>
          <a:p>
            <a:pPr marL="342900" indent="-342900">
              <a:buFont typeface="Arial" panose="020B0604020202020204" pitchFamily="34" charset="0"/>
              <a:buChar char="•"/>
            </a:pPr>
            <a:r>
              <a:rPr lang="de-DE" sz="2400" dirty="0" smtClean="0">
                <a:cs typeface="Arial" panose="020B0604020202020204" pitchFamily="34" charset="0"/>
              </a:rPr>
              <a:t>notieren musikalische und musikbezogene Gestaltungen auch  mit digitalen Werkzeugen, </a:t>
            </a:r>
          </a:p>
          <a:p>
            <a:pPr marL="342900" indent="-342900">
              <a:buFont typeface="Arial" panose="020B0604020202020204" pitchFamily="34" charset="0"/>
              <a:buChar char="•"/>
            </a:pPr>
            <a:r>
              <a:rPr lang="de-DE" sz="2400" dirty="0" smtClean="0">
                <a:cs typeface="Arial" panose="020B0604020202020204" pitchFamily="34" charset="0"/>
              </a:rPr>
              <a:t>strukturieren </a:t>
            </a:r>
            <a:r>
              <a:rPr lang="de-DE" sz="2400" dirty="0">
                <a:cs typeface="Arial" panose="020B0604020202020204" pitchFamily="34" charset="0"/>
              </a:rPr>
              <a:t>themenrelevante </a:t>
            </a:r>
            <a:r>
              <a:rPr lang="de-DE" sz="2400" dirty="0" smtClean="0">
                <a:cs typeface="Arial" panose="020B0604020202020204" pitchFamily="34" charset="0"/>
              </a:rPr>
              <a:t>Informationen </a:t>
            </a:r>
            <a:r>
              <a:rPr lang="de-DE" sz="2400" dirty="0">
                <a:cs typeface="Arial" panose="020B0604020202020204" pitchFamily="34" charset="0"/>
              </a:rPr>
              <a:t>und Daten aus </a:t>
            </a:r>
            <a:r>
              <a:rPr lang="de-DE" sz="2400" dirty="0" smtClean="0">
                <a:cs typeface="Arial" panose="020B0604020202020204" pitchFamily="34" charset="0"/>
              </a:rPr>
              <a:t>Medienangeboten in einem thematischen Kontext.</a:t>
            </a:r>
            <a:endParaRPr lang="de-DE" sz="2800" dirty="0">
              <a:cs typeface="Arial" panose="020B0604020202020204" pitchFamily="34" charset="0"/>
            </a:endParaRPr>
          </a:p>
        </p:txBody>
      </p:sp>
      <p:sp>
        <p:nvSpPr>
          <p:cNvPr id="5" name="Rechteck 4"/>
          <p:cNvSpPr/>
          <p:nvPr/>
        </p:nvSpPr>
        <p:spPr>
          <a:xfrm>
            <a:off x="6684912" y="2564904"/>
            <a:ext cx="1800200" cy="707886"/>
          </a:xfrm>
          <a:prstGeom prst="rect">
            <a:avLst/>
          </a:prstGeom>
          <a:solidFill>
            <a:schemeClr val="bg1">
              <a:lumMod val="85000"/>
            </a:schemeClr>
          </a:solidFill>
        </p:spPr>
        <p:txBody>
          <a:bodyPr wrap="square">
            <a:spAutoFit/>
          </a:bodyPr>
          <a:lstStyle/>
          <a:p>
            <a:r>
              <a:rPr lang="de-DE" sz="2000" i="1" dirty="0" smtClean="0">
                <a:solidFill>
                  <a:srgbClr val="0D0D0D"/>
                </a:solidFill>
              </a:rPr>
              <a:t>Ende der  </a:t>
            </a:r>
            <a:r>
              <a:rPr lang="de-DE" sz="2000" i="1" dirty="0">
                <a:solidFill>
                  <a:srgbClr val="0D0D0D"/>
                </a:solidFill>
              </a:rPr>
              <a:t>S</a:t>
            </a:r>
            <a:r>
              <a:rPr lang="de-DE" sz="2000" i="1" dirty="0" smtClean="0">
                <a:solidFill>
                  <a:srgbClr val="0D0D0D"/>
                </a:solidFill>
              </a:rPr>
              <a:t>ekundarstufe </a:t>
            </a:r>
            <a:r>
              <a:rPr lang="de-DE" sz="2000" i="1" dirty="0">
                <a:solidFill>
                  <a:srgbClr val="0D0D0D"/>
                </a:solidFill>
              </a:rPr>
              <a:t>I</a:t>
            </a:r>
            <a:endParaRPr lang="de-DE" sz="2000" i="1" dirty="0" smtClean="0">
              <a:solidFill>
                <a:srgbClr val="0D0D0D"/>
              </a:solidFill>
            </a:endParaRPr>
          </a:p>
        </p:txBody>
      </p:sp>
    </p:spTree>
    <p:extLst>
      <p:ext uri="{BB962C8B-B14F-4D97-AF65-F5344CB8AC3E}">
        <p14:creationId xmlns:p14="http://schemas.microsoft.com/office/powerpoint/2010/main" val="32518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S I </a:t>
            </a:r>
            <a:endParaRPr lang="de-DE" dirty="0">
              <a:solidFill>
                <a:prstClr val="black">
                  <a:lumMod val="50000"/>
                  <a:lumOff val="50000"/>
                </a:prstClr>
              </a:solidFill>
            </a:endParaRP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smtClean="0"/>
              <a:t>Merkmale der neuen Kernlehrpläne</a:t>
            </a:r>
          </a:p>
          <a:p>
            <a:pPr marL="514350" indent="-514350">
              <a:spcBef>
                <a:spcPts val="1200"/>
              </a:spcBef>
              <a:buFont typeface="+mj-lt"/>
              <a:buAutoNum type="arabicPeriod"/>
            </a:pPr>
            <a:r>
              <a:rPr lang="de-DE" dirty="0" smtClean="0">
                <a:solidFill>
                  <a:schemeClr val="bg1">
                    <a:lumMod val="65000"/>
                  </a:schemeClr>
                </a:solidFill>
              </a:rPr>
              <a:t>Übergreifende Aufgaben</a:t>
            </a:r>
            <a:endParaRPr lang="de-DE" dirty="0">
              <a:solidFill>
                <a:schemeClr val="bg1">
                  <a:lumMod val="65000"/>
                </a:schemeClr>
              </a:solidFill>
            </a:endParaRPr>
          </a:p>
          <a:p>
            <a:pPr marL="514350" indent="-514350">
              <a:spcBef>
                <a:spcPts val="1200"/>
              </a:spcBef>
              <a:buFont typeface="+mj-lt"/>
              <a:buAutoNum type="arabicPeriod"/>
            </a:pPr>
            <a:r>
              <a:rPr lang="de-DE" dirty="0">
                <a:solidFill>
                  <a:schemeClr val="bg1">
                    <a:lumMod val="65000"/>
                  </a:schemeClr>
                </a:solidFill>
              </a:rPr>
              <a:t>Schulinterne </a:t>
            </a:r>
            <a:r>
              <a:rPr lang="de-DE" dirty="0" smtClean="0">
                <a:solidFill>
                  <a:schemeClr val="bg1">
                    <a:lumMod val="65000"/>
                  </a:schemeClr>
                </a:solidFill>
              </a:rPr>
              <a:t>Lehrpläne</a:t>
            </a:r>
          </a:p>
          <a:p>
            <a:pPr marL="514350" indent="-514350">
              <a:spcBef>
                <a:spcPts val="1200"/>
              </a:spcBef>
              <a:buFont typeface="+mj-lt"/>
              <a:buAutoNum type="arabicPeriod"/>
            </a:pPr>
            <a:r>
              <a:rPr lang="de-DE" dirty="0" smtClean="0">
                <a:solidFill>
                  <a:schemeClr val="bg1">
                    <a:lumMod val="65000"/>
                  </a:schemeClr>
                </a:solidFill>
              </a:rPr>
              <a:t>Fachliche Unterstützungsmaterialien</a:t>
            </a:r>
          </a:p>
          <a:p>
            <a:pPr marL="0" indent="0">
              <a:buNone/>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a16="http://schemas.microsoft.com/office/drawing/2014/main" xmlns="" id="{7D686581-C1AF-2449-9E46-D67F0A0921D1}"/>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xmlns="" id="{AB873F37-CF66-B744-AE61-6B57860066DE}"/>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4</a:t>
            </a:fld>
            <a:endParaRPr lang="de-DE">
              <a:solidFill>
                <a:prstClr val="black">
                  <a:tint val="75000"/>
                </a:prstClr>
              </a:solidFill>
            </a:endParaRPr>
          </a:p>
        </p:txBody>
      </p:sp>
    </p:spTree>
    <p:extLst>
      <p:ext uri="{BB962C8B-B14F-4D97-AF65-F5344CB8AC3E}">
        <p14:creationId xmlns:p14="http://schemas.microsoft.com/office/powerpoint/2010/main" val="2341769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a:solidFill>
                  <a:srgbClr val="FFC000"/>
                </a:solidFill>
                <a:latin typeface="Calibri" panose="020F0502020204030204" pitchFamily="34" charset="0"/>
                <a:cs typeface="Arial" panose="020B0604020202020204" pitchFamily="34" charset="0"/>
              </a:rPr>
              <a:t> </a:t>
            </a:r>
            <a:r>
              <a:rPr lang="de-DE" sz="2400">
                <a:solidFill>
                  <a:srgbClr val="FF0000"/>
                </a:solidFill>
                <a:latin typeface="Calibri" panose="020F0502020204030204" pitchFamily="34" charset="0"/>
                <a:cs typeface="Arial" panose="020B0604020202020204" pitchFamily="34" charset="0"/>
              </a:rPr>
              <a:t>5. Berücksichtigung des Medienkompetenzrahmens NRW</a:t>
            </a:r>
            <a:endParaRPr lang="de-DE" sz="2400" dirty="0"/>
          </a:p>
        </p:txBody>
      </p:sp>
      <p:sp>
        <p:nvSpPr>
          <p:cNvPr id="3" name="Datumsplatzhalter 2"/>
          <p:cNvSpPr>
            <a:spLocks noGrp="1"/>
          </p:cNvSpPr>
          <p:nvPr>
            <p:ph type="dt" sz="half" idx="10"/>
          </p:nvPr>
        </p:nvSpPr>
        <p:spPr>
          <a:xfrm>
            <a:off x="180880" y="6356351"/>
            <a:ext cx="3682752" cy="360040"/>
          </a:xfrm>
        </p:spPr>
        <p:txBody>
          <a:bodyPr/>
          <a:lstStyle/>
          <a:p>
            <a:r>
              <a:rPr lang="de-DE" smtClean="0"/>
              <a:t>Implementationsveranstaltung zur Einführung der Kernlehrpläne Gymnasium SI</a:t>
            </a:r>
            <a:endParaRPr lang="de-DE"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xmlns="" id="{1B540098-C677-E645-9563-14F4E9F7D017}"/>
              </a:ext>
            </a:extLst>
          </p:cNvPr>
          <p:cNvSpPr>
            <a:spLocks noGrp="1"/>
          </p:cNvSpPr>
          <p:nvPr>
            <p:ph type="ftr" sz="quarter" idx="11"/>
          </p:nvPr>
        </p:nvSpPr>
        <p:spPr>
          <a:xfrm>
            <a:off x="3271676" y="6346302"/>
            <a:ext cx="2952328" cy="365125"/>
          </a:xfrm>
        </p:spPr>
        <p:txBody>
          <a:bodyPr/>
          <a:lstStyle/>
          <a:p>
            <a:r>
              <a:rPr lang="de-DE" smtClean="0"/>
              <a:t>((Bitte BR spezifische Kontaktinformationen  einfügen!))</a:t>
            </a:r>
            <a:endParaRPr lang="de-DE" dirty="0"/>
          </a:p>
        </p:txBody>
      </p:sp>
      <p:sp>
        <p:nvSpPr>
          <p:cNvPr id="5" name="Foliennummernplatzhalter 4">
            <a:extLst>
              <a:ext uri="{FF2B5EF4-FFF2-40B4-BE49-F238E27FC236}">
                <a16:creationId xmlns:a16="http://schemas.microsoft.com/office/drawing/2014/main" xmlns="" id="{709A05ED-B2EF-7849-8B3F-CEEC04BF3084}"/>
              </a:ext>
            </a:extLst>
          </p:cNvPr>
          <p:cNvSpPr>
            <a:spLocks noGrp="1"/>
          </p:cNvSpPr>
          <p:nvPr>
            <p:ph type="sldNum" sz="quarter" idx="12"/>
          </p:nvPr>
        </p:nvSpPr>
        <p:spPr/>
        <p:txBody>
          <a:bodyPr/>
          <a:lstStyle/>
          <a:p>
            <a:fld id="{512A4277-7E7A-4AAF-BFC7-47646BF5CD0C}" type="slidenum">
              <a:rPr lang="de-DE" smtClean="0"/>
              <a:t>40</a:t>
            </a:fld>
            <a:endParaRPr lang="de-DE"/>
          </a:p>
        </p:txBody>
      </p:sp>
      <p:grpSp>
        <p:nvGrpSpPr>
          <p:cNvPr id="18" name="Gruppieren 17">
            <a:extLst>
              <a:ext uri="{FF2B5EF4-FFF2-40B4-BE49-F238E27FC236}">
                <a16:creationId xmlns:a16="http://schemas.microsoft.com/office/drawing/2014/main" xmlns=""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xmlns=""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xmlns=""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xmlns=""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xmlns=""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xmlns=""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xmlns=""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xmlns=""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xmlns=""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xmlns=""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xmlns=""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xmlns=""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xmlns=""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xmlns=""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xmlns=""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xmlns=""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xmlns=""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xmlns=""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dirty="0" smtClean="0"/>
              <a:t>Informatische</a:t>
            </a:r>
          </a:p>
          <a:p>
            <a:r>
              <a:rPr lang="de-DE" dirty="0" smtClean="0"/>
              <a:t>Grundbildung </a:t>
            </a:r>
            <a:endParaRPr lang="de-DE" dirty="0"/>
          </a:p>
        </p:txBody>
      </p:sp>
      <p:grpSp>
        <p:nvGrpSpPr>
          <p:cNvPr id="36" name="Gruppieren 35">
            <a:extLst>
              <a:ext uri="{FF2B5EF4-FFF2-40B4-BE49-F238E27FC236}">
                <a16:creationId xmlns:a16="http://schemas.microsoft.com/office/drawing/2014/main" xmlns=""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xmlns=""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xmlns=""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xmlns=""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xmlns=""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xmlns=""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423396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66237"/>
            <a:ext cx="8686800" cy="4883043"/>
          </a:xfrm>
          <a:solidFill>
            <a:schemeClr val="bg1"/>
          </a:solidFill>
        </p:spPr>
        <p:txBody>
          <a:bodyPr>
            <a:norm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6. Berücksichtigung der Verbraucherbildung</a:t>
            </a:r>
          </a:p>
          <a:p>
            <a:pPr marL="0" indent="0">
              <a:buNone/>
            </a:pPr>
            <a:endParaRPr lang="de-DE" sz="2800" dirty="0" smtClean="0">
              <a:solidFill>
                <a:schemeClr val="bg1">
                  <a:lumMod val="40000"/>
                  <a:lumOff val="60000"/>
                </a:schemeClr>
              </a:solidFill>
              <a:cs typeface="Arial" panose="020B0604020202020204" pitchFamily="34" charset="0"/>
            </a:endParaRPr>
          </a:p>
          <a:p>
            <a:pPr marL="0" indent="0">
              <a:buNone/>
            </a:pPr>
            <a:r>
              <a:rPr lang="de-DE" sz="2400" dirty="0" smtClean="0">
                <a:cs typeface="Arial" panose="020B0604020202020204" pitchFamily="34" charset="0"/>
              </a:rPr>
              <a:t>Beispiel: Übergeordnete Kompetenzerwartungen</a:t>
            </a:r>
          </a:p>
          <a:p>
            <a:pPr marL="0" indent="0">
              <a:buNone/>
            </a:pPr>
            <a:endParaRPr lang="de-DE" sz="2400" dirty="0" smtClean="0">
              <a:cs typeface="Arial" panose="020B0604020202020204" pitchFamily="34" charset="0"/>
            </a:endParaRPr>
          </a:p>
          <a:p>
            <a:pPr marL="0" indent="0">
              <a:buNone/>
            </a:pPr>
            <a:r>
              <a:rPr lang="de-DE" sz="2400" dirty="0" smtClean="0">
                <a:cs typeface="Arial" panose="020B0604020202020204" pitchFamily="34" charset="0"/>
              </a:rPr>
              <a:t>Die </a:t>
            </a:r>
            <a:r>
              <a:rPr lang="de-DE" sz="2400" dirty="0">
                <a:cs typeface="Arial" panose="020B0604020202020204" pitchFamily="34" charset="0"/>
              </a:rPr>
              <a:t>Schülerinnen und Schüler</a:t>
            </a:r>
          </a:p>
          <a:p>
            <a:pPr marL="342900" indent="-342900">
              <a:buFont typeface="Arial" panose="020B0604020202020204" pitchFamily="34" charset="0"/>
              <a:buChar char="•"/>
            </a:pPr>
            <a:r>
              <a:rPr lang="de-DE" sz="2400" dirty="0" smtClean="0">
                <a:cs typeface="Arial" panose="020B0604020202020204" pitchFamily="34" charset="0"/>
              </a:rPr>
              <a:t>beurteilen </a:t>
            </a:r>
            <a:r>
              <a:rPr lang="de-DE" sz="2400" dirty="0">
                <a:cs typeface="Arial" panose="020B0604020202020204" pitchFamily="34" charset="0"/>
              </a:rPr>
              <a:t>begründet Auswirkungen digitaler Musikrezeption, Musikdistribution und </a:t>
            </a:r>
            <a:r>
              <a:rPr lang="de-DE" sz="2400">
                <a:cs typeface="Arial" panose="020B0604020202020204" pitchFamily="34" charset="0"/>
              </a:rPr>
              <a:t>Musikproduktion </a:t>
            </a:r>
            <a:r>
              <a:rPr lang="de-DE" sz="2400">
                <a:cs typeface="Arial" panose="020B0604020202020204" pitchFamily="34" charset="0"/>
              </a:rPr>
              <a:t>sowie Fragestellungen des Urheber- </a:t>
            </a:r>
            <a:r>
              <a:rPr lang="de-DE" sz="2400">
                <a:cs typeface="Arial" panose="020B0604020202020204" pitchFamily="34" charset="0"/>
              </a:rPr>
              <a:t>und </a:t>
            </a:r>
            <a:r>
              <a:rPr lang="de-DE" sz="2400" smtClean="0">
                <a:cs typeface="Arial" panose="020B0604020202020204" pitchFamily="34" charset="0"/>
              </a:rPr>
              <a:t>Nutzungsrechts</a:t>
            </a:r>
            <a:r>
              <a:rPr lang="de-DE" sz="2400" smtClean="0">
                <a:cs typeface="Arial" panose="020B0604020202020204" pitchFamily="34" charset="0"/>
              </a:rPr>
              <a:t>,</a:t>
            </a:r>
            <a:endParaRPr lang="de-DE" sz="2400" dirty="0">
              <a:cs typeface="Arial" panose="020B0604020202020204" pitchFamily="34" charset="0"/>
            </a:endParaRPr>
          </a:p>
          <a:p>
            <a:pPr marL="342900" indent="-342900">
              <a:buFont typeface="Arial" panose="020B0604020202020204" pitchFamily="34" charset="0"/>
              <a:buChar char="•"/>
            </a:pPr>
            <a:r>
              <a:rPr lang="de-DE" sz="2400" dirty="0" smtClean="0">
                <a:cs typeface="Arial" panose="020B0604020202020204" pitchFamily="34" charset="0"/>
              </a:rPr>
              <a:t>beurteilen </a:t>
            </a:r>
            <a:r>
              <a:rPr lang="de-DE" sz="2400" dirty="0">
                <a:cs typeface="Arial" panose="020B0604020202020204" pitchFamily="34" charset="0"/>
              </a:rPr>
              <a:t>begründet Auswirkungen </a:t>
            </a:r>
            <a:r>
              <a:rPr lang="de-DE" sz="2400" dirty="0" smtClean="0">
                <a:cs typeface="Arial" panose="020B0604020202020204" pitchFamily="34" charset="0"/>
              </a:rPr>
              <a:t>ökonomischer </a:t>
            </a:r>
            <a:r>
              <a:rPr lang="de-DE" sz="2400" dirty="0">
                <a:cs typeface="Arial" panose="020B0604020202020204" pitchFamily="34" charset="0"/>
              </a:rPr>
              <a:t>Zusammenhänge auf Musik. </a:t>
            </a:r>
          </a:p>
          <a:p>
            <a:pPr marL="0" indent="0">
              <a:buNone/>
            </a:pPr>
            <a:endParaRPr lang="de-DE" sz="2800" dirty="0">
              <a:solidFill>
                <a:schemeClr val="bg1">
                  <a:lumMod val="40000"/>
                  <a:lumOff val="60000"/>
                </a:schemeClr>
              </a:solidFill>
              <a:cs typeface="Arial" panose="020B0604020202020204" pitchFamily="34" charset="0"/>
            </a:endParaRPr>
          </a:p>
        </p:txBody>
      </p:sp>
      <p:sp>
        <p:nvSpPr>
          <p:cNvPr id="5" name="Rechteck 4"/>
          <p:cNvSpPr/>
          <p:nvPr/>
        </p:nvSpPr>
        <p:spPr>
          <a:xfrm>
            <a:off x="6684912" y="2564904"/>
            <a:ext cx="1800200" cy="707886"/>
          </a:xfrm>
          <a:prstGeom prst="rect">
            <a:avLst/>
          </a:prstGeom>
          <a:solidFill>
            <a:schemeClr val="bg1">
              <a:lumMod val="85000"/>
            </a:schemeClr>
          </a:solidFill>
        </p:spPr>
        <p:txBody>
          <a:bodyPr wrap="square">
            <a:spAutoFit/>
          </a:bodyPr>
          <a:lstStyle/>
          <a:p>
            <a:r>
              <a:rPr lang="de-DE" sz="2000" i="1" dirty="0" smtClean="0">
                <a:solidFill>
                  <a:srgbClr val="0D0D0D"/>
                </a:solidFill>
              </a:rPr>
              <a:t>Ende der  </a:t>
            </a:r>
            <a:r>
              <a:rPr lang="de-DE" sz="2000" i="1" dirty="0">
                <a:solidFill>
                  <a:srgbClr val="0D0D0D"/>
                </a:solidFill>
              </a:rPr>
              <a:t>S</a:t>
            </a:r>
            <a:r>
              <a:rPr lang="de-DE" sz="2000" i="1" dirty="0" smtClean="0">
                <a:solidFill>
                  <a:srgbClr val="0D0D0D"/>
                </a:solidFill>
              </a:rPr>
              <a:t>ekundarstufe </a:t>
            </a:r>
            <a:r>
              <a:rPr lang="de-DE" sz="2000" i="1" dirty="0">
                <a:solidFill>
                  <a:srgbClr val="0D0D0D"/>
                </a:solidFill>
              </a:rPr>
              <a:t>I</a:t>
            </a:r>
            <a:endParaRPr lang="de-DE" sz="2000" i="1" dirty="0" smtClean="0">
              <a:solidFill>
                <a:srgbClr val="0D0D0D"/>
              </a:solidFill>
            </a:endParaRPr>
          </a:p>
        </p:txBody>
      </p:sp>
    </p:spTree>
    <p:extLst>
      <p:ext uri="{BB962C8B-B14F-4D97-AF65-F5344CB8AC3E}">
        <p14:creationId xmlns:p14="http://schemas.microsoft.com/office/powerpoint/2010/main" val="351489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219256" cy="850106"/>
          </a:xfrm>
        </p:spPr>
        <p:txBody>
          <a:bodyPr>
            <a:normAutofit/>
          </a:bodyPr>
          <a:lstStyle/>
          <a:p>
            <a:pPr algn="l"/>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solidFill>
            <a:schemeClr val="bg1"/>
          </a:solidFill>
        </p:spPr>
        <p:txBody>
          <a:bodyPr/>
          <a:lstStyle/>
          <a:p>
            <a:endParaRPr lang="de-DE" sz="2800" dirty="0" smtClean="0">
              <a:latin typeface="Helvetica" pitchFamily="34" charset="0"/>
              <a:cs typeface="Arial" panose="020B0604020202020204" pitchFamily="34" charset="0"/>
            </a:endParaRPr>
          </a:p>
          <a:p>
            <a:endParaRPr lang="de-DE" sz="2800" dirty="0">
              <a:latin typeface="Helvetica" pitchFamily="34" charset="0"/>
              <a:cs typeface="Arial" panose="020B0604020202020204" pitchFamily="34" charset="0"/>
            </a:endParaRPr>
          </a:p>
          <a:p>
            <a:pPr marL="0" indent="0">
              <a:buNone/>
            </a:pPr>
            <a:r>
              <a:rPr lang="de-DE" sz="2800" dirty="0" smtClean="0">
                <a:latin typeface="Helvetica" pitchFamily="34" charset="0"/>
                <a:cs typeface="Arial" panose="020B0604020202020204" pitchFamily="34" charset="0"/>
              </a:rPr>
              <a:t>  </a:t>
            </a:r>
            <a:endParaRPr lang="de-DE" sz="2800" dirty="0">
              <a:latin typeface="Helvetica" pitchFamily="34" charset="0"/>
              <a:cs typeface="Arial" panose="020B0604020202020204" pitchFamily="34" charset="0"/>
            </a:endParaRPr>
          </a:p>
          <a:p>
            <a:endParaRPr lang="de-DE" dirty="0">
              <a:latin typeface="Helvetica" pitchFamily="34" charset="0"/>
              <a:cs typeface="Arial" panose="020B0604020202020204" pitchFamily="34" charset="0"/>
            </a:endParaRPr>
          </a:p>
        </p:txBody>
      </p:sp>
      <p:sp>
        <p:nvSpPr>
          <p:cNvPr id="8" name="Textfeld 7"/>
          <p:cNvSpPr txBox="1"/>
          <p:nvPr/>
        </p:nvSpPr>
        <p:spPr>
          <a:xfrm>
            <a:off x="467543" y="1301479"/>
            <a:ext cx="4385247" cy="2831544"/>
          </a:xfrm>
          <a:prstGeom prst="rect">
            <a:avLst/>
          </a:prstGeom>
          <a:noFill/>
        </p:spPr>
        <p:txBody>
          <a:bodyPr wrap="square" rtlCol="0">
            <a:spAutoFit/>
          </a:bodyPr>
          <a:lstStyle/>
          <a:p>
            <a:r>
              <a:rPr lang="de-DE" dirty="0" smtClean="0">
                <a:solidFill>
                  <a:prstClr val="white"/>
                </a:solidFill>
              </a:rPr>
              <a:t> </a:t>
            </a:r>
          </a:p>
          <a:p>
            <a:endParaRPr lang="de-DE" sz="2400" dirty="0">
              <a:solidFill>
                <a:srgbClr val="595959">
                  <a:lumMod val="40000"/>
                  <a:lumOff val="60000"/>
                </a:srgbClr>
              </a:solidFill>
            </a:endParaRPr>
          </a:p>
          <a:p>
            <a:endParaRPr lang="de-DE" sz="2400" dirty="0" smtClean="0">
              <a:solidFill>
                <a:srgbClr val="595959">
                  <a:lumMod val="40000"/>
                  <a:lumOff val="60000"/>
                </a:srgbClr>
              </a:solidFill>
            </a:endParaRPr>
          </a:p>
          <a:p>
            <a:endParaRPr lang="de-DE" sz="3200" dirty="0" smtClean="0">
              <a:solidFill>
                <a:schemeClr val="bg1">
                  <a:lumMod val="20000"/>
                  <a:lumOff val="80000"/>
                </a:schemeClr>
              </a:solidFill>
            </a:endParaRPr>
          </a:p>
          <a:p>
            <a:r>
              <a:rPr lang="de-DE" sz="2400" dirty="0" smtClean="0"/>
              <a:t>Der Kernlehrplan im Detail</a:t>
            </a:r>
          </a:p>
          <a:p>
            <a:endParaRPr lang="de-DE" sz="3200" dirty="0" smtClean="0">
              <a:solidFill>
                <a:schemeClr val="bg1">
                  <a:lumMod val="20000"/>
                  <a:lumOff val="80000"/>
                </a:schemeClr>
              </a:solidFill>
            </a:endParaRPr>
          </a:p>
          <a:p>
            <a:endParaRPr lang="de-DE" sz="2400" dirty="0">
              <a:solidFill>
                <a:srgbClr val="595959">
                  <a:lumMod val="40000"/>
                  <a:lumOff val="60000"/>
                </a:srgbClr>
              </a:solidFill>
            </a:endParaRPr>
          </a:p>
        </p:txBody>
      </p:sp>
    </p:spTree>
    <p:extLst>
      <p:ext uri="{BB962C8B-B14F-4D97-AF65-F5344CB8AC3E}">
        <p14:creationId xmlns:p14="http://schemas.microsoft.com/office/powerpoint/2010/main" val="139702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74638"/>
            <a:ext cx="8147248" cy="850106"/>
          </a:xfrm>
        </p:spPr>
        <p:txBody>
          <a:bodyPr>
            <a:normAutofit/>
          </a:bodyPr>
          <a:lstStyle/>
          <a:p>
            <a:pPr algn="l"/>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solidFill>
            <a:schemeClr val="bg1"/>
          </a:solidFill>
        </p:spPr>
        <p:txBody>
          <a:bodyPr/>
          <a:lstStyle/>
          <a:p>
            <a:endParaRPr lang="de-DE" sz="2800" dirty="0" smtClean="0">
              <a:latin typeface="Helvetica" pitchFamily="34" charset="0"/>
              <a:cs typeface="Arial" panose="020B0604020202020204" pitchFamily="34" charset="0"/>
            </a:endParaRPr>
          </a:p>
          <a:p>
            <a:endParaRPr lang="de-DE" sz="2800" dirty="0">
              <a:latin typeface="Helvetica" pitchFamily="34" charset="0"/>
              <a:cs typeface="Arial" panose="020B0604020202020204" pitchFamily="34" charset="0"/>
            </a:endParaRPr>
          </a:p>
          <a:p>
            <a:pPr marL="0" indent="0">
              <a:buNone/>
            </a:pPr>
            <a:r>
              <a:rPr lang="de-DE" sz="2800" dirty="0" smtClean="0">
                <a:latin typeface="Helvetica" pitchFamily="34" charset="0"/>
                <a:cs typeface="Arial" panose="020B0604020202020204" pitchFamily="34" charset="0"/>
              </a:rPr>
              <a:t>  </a:t>
            </a:r>
            <a:endParaRPr lang="de-DE" sz="2800" dirty="0">
              <a:latin typeface="Helvetica" pitchFamily="34" charset="0"/>
              <a:cs typeface="Arial" panose="020B0604020202020204" pitchFamily="34" charset="0"/>
            </a:endParaRPr>
          </a:p>
          <a:p>
            <a:endParaRPr lang="de-DE" dirty="0">
              <a:latin typeface="Helvetica" pitchFamily="34" charset="0"/>
              <a:cs typeface="Arial" panose="020B0604020202020204" pitchFamily="34" charset="0"/>
            </a:endParaRPr>
          </a:p>
        </p:txBody>
      </p:sp>
      <p:graphicFrame>
        <p:nvGraphicFramePr>
          <p:cNvPr id="7" name="Group 50"/>
          <p:cNvGraphicFramePr>
            <a:graphicFrameLocks/>
          </p:cNvGraphicFramePr>
          <p:nvPr>
            <p:extLst>
              <p:ext uri="{D42A27DB-BD31-4B8C-83A1-F6EECF244321}">
                <p14:modId xmlns:p14="http://schemas.microsoft.com/office/powerpoint/2010/main" val="1272115353"/>
              </p:ext>
            </p:extLst>
          </p:nvPr>
        </p:nvGraphicFramePr>
        <p:xfrm>
          <a:off x="539552" y="2276872"/>
          <a:ext cx="8064500" cy="3750736"/>
        </p:xfrm>
        <a:graphic>
          <a:graphicData uri="http://schemas.openxmlformats.org/drawingml/2006/table">
            <a:tbl>
              <a:tblPr/>
              <a:tblGrid>
                <a:gridCol w="863600">
                  <a:extLst>
                    <a:ext uri="{9D8B030D-6E8A-4147-A177-3AD203B41FA5}">
                      <a16:colId xmlns:a16="http://schemas.microsoft.com/office/drawing/2014/main" xmlns="" val="20000"/>
                    </a:ext>
                  </a:extLst>
                </a:gridCol>
                <a:gridCol w="7200900">
                  <a:extLst>
                    <a:ext uri="{9D8B030D-6E8A-4147-A177-3AD203B41FA5}">
                      <a16:colId xmlns:a16="http://schemas.microsoft.com/office/drawing/2014/main" xmlns="" val="20001"/>
                    </a:ext>
                  </a:extLst>
                </a:gridCol>
              </a:tblGrid>
              <a:tr h="119256">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chemeClr val="tx1"/>
                          </a:solidFill>
                          <a:effectLst/>
                          <a:latin typeface="Calibri" panose="020F0502020204030204" pitchFamily="34"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a:ln>
                            <a:noFill/>
                          </a:ln>
                          <a:solidFill>
                            <a:schemeClr val="tx1"/>
                          </a:solidFill>
                          <a:effectLst/>
                          <a:latin typeface="Calibri" panose="020F0502020204030204" pitchFamily="34"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alibri" panose="020F0502020204030204" pitchFamily="34"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a:ln>
                            <a:noFill/>
                          </a:ln>
                          <a:solidFill>
                            <a:schemeClr val="tx1"/>
                          </a:solidFill>
                          <a:effectLst/>
                          <a:latin typeface="Calibri" panose="020F0502020204030204" pitchFamily="34" charset="0"/>
                          <a:ea typeface="ヒラギノ角ゴ Pro W3" charset="-128"/>
                        </a:rPr>
                        <a:t>Aufgaben und Ziele des Faches</a:t>
                      </a:r>
                      <a:r>
                        <a:rPr kumimoji="0" lang="de-DE" altLang="de-DE" sz="1800" b="1" i="0" u="none" strike="noStrike" cap="none" normalizeH="0" baseline="0" dirty="0">
                          <a:ln>
                            <a:noFill/>
                          </a:ln>
                          <a:solidFill>
                            <a:schemeClr val="tx1"/>
                          </a:solidFill>
                          <a:effectLst/>
                          <a:latin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a:ln>
                            <a:noFill/>
                          </a:ln>
                          <a:solidFill>
                            <a:schemeClr val="tx1"/>
                          </a:solidFill>
                          <a:effectLst/>
                          <a:latin typeface="Calibri" panose="020F0502020204030204" pitchFamily="34" charset="0"/>
                          <a:ea typeface="ヒラギノ角ゴ Pro W3" charset="-128"/>
                        </a:rPr>
                        <a:t>Kompetenzbereiche, Inhaltsfelder und Kompetenzerwartungen</a:t>
                      </a:r>
                      <a:r>
                        <a:rPr kumimoji="0" lang="de-DE" altLang="de-DE" sz="1800" b="1" i="0" u="none" strike="noStrike" cap="none" normalizeH="0" baseline="0" dirty="0">
                          <a:ln>
                            <a:noFill/>
                          </a:ln>
                          <a:solidFill>
                            <a:schemeClr val="tx1"/>
                          </a:solidFill>
                          <a:effectLst/>
                          <a:latin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4113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alibri" panose="020F0502020204030204" pitchFamily="34" charset="0"/>
                          <a:ea typeface="ヒラギノ角ゴ Pro W3" charset="-128"/>
                        </a:rPr>
                        <a:t>Kompetenzbereiche und Inhaltsfelder des Faches</a:t>
                      </a:r>
                      <a:r>
                        <a:rPr kumimoji="0" lang="de-DE" altLang="de-DE" sz="1800" b="0" i="0" u="none" strike="noStrike" cap="none" normalizeH="0" baseline="0" dirty="0">
                          <a:ln>
                            <a:noFill/>
                          </a:ln>
                          <a:solidFill>
                            <a:schemeClr val="tx1"/>
                          </a:solidFill>
                          <a:effectLst/>
                          <a:latin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043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alibri" panose="020F0502020204030204"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alibri" panose="020F0502020204030204" pitchFamily="34" charset="0"/>
                          <a:ea typeface="ヒラギノ角ゴ Pro W3" charset="-128"/>
                        </a:rPr>
                        <a:t>Kompetenzerwartungen und inhaltliche Schwerpunkte bis zum Ende der Erprobungsstufe</a:t>
                      </a:r>
                      <a:endParaRPr kumimoji="0" lang="de-DE" altLang="de-DE" sz="1800" b="0" i="0" u="none" strike="noStrike" cap="none" normalizeH="0" baseline="0" dirty="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4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alibri" panose="020F0502020204030204" pitchFamily="34"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cap="none" normalizeH="0" baseline="0" dirty="0">
                          <a:ln>
                            <a:noFill/>
                          </a:ln>
                          <a:solidFill>
                            <a:schemeClr val="tx1"/>
                          </a:solidFill>
                          <a:effectLst/>
                          <a:latin typeface="Calibri" panose="020F0502020204030204" pitchFamily="34" charset="0"/>
                          <a:ea typeface="ヒラギノ角ゴ Pro W3" charset="-128"/>
                        </a:rPr>
                        <a:t>Kompetenzerwartungen und inhaltliche Schwerpunkte bis zum Ende der Sekundarstufe I</a:t>
                      </a:r>
                      <a:endParaRPr kumimoji="0" lang="de-DE" altLang="de-DE" sz="1800" b="0" i="0" u="none" strike="noStrike" cap="none" normalizeH="0" baseline="0" dirty="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Calibri" panose="020F050202020403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a:ln>
                            <a:noFill/>
                          </a:ln>
                          <a:solidFill>
                            <a:schemeClr val="tx1"/>
                          </a:solidFill>
                          <a:effectLst/>
                          <a:latin typeface="Calibri" panose="020F0502020204030204" pitchFamily="34" charset="0"/>
                          <a:ea typeface="ヒラギノ角ゴ Pro W3" charset="-128"/>
                        </a:rPr>
                        <a:t>Lernerfolgsüberprüfung und Leistungsbewertung</a:t>
                      </a:r>
                      <a:r>
                        <a:rPr kumimoji="0" lang="de-DE" altLang="de-DE" sz="1800" b="1" i="0" u="none" strike="noStrike" cap="none" normalizeH="0" baseline="0" dirty="0">
                          <a:ln>
                            <a:noFill/>
                          </a:ln>
                          <a:solidFill>
                            <a:schemeClr val="tx1"/>
                          </a:solidFill>
                          <a:effectLst/>
                          <a:latin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8" name="Textfeld 7"/>
          <p:cNvSpPr txBox="1"/>
          <p:nvPr/>
        </p:nvSpPr>
        <p:spPr>
          <a:xfrm>
            <a:off x="395536" y="1718716"/>
            <a:ext cx="5400600" cy="461665"/>
          </a:xfrm>
          <a:prstGeom prst="rect">
            <a:avLst/>
          </a:prstGeom>
          <a:noFill/>
        </p:spPr>
        <p:txBody>
          <a:bodyPr wrap="square" rtlCol="0">
            <a:spAutoFit/>
          </a:bodyPr>
          <a:lstStyle/>
          <a:p>
            <a:r>
              <a:rPr lang="de-DE" sz="2400" dirty="0" smtClean="0">
                <a:solidFill>
                  <a:srgbClr val="FF0000"/>
                </a:solidFill>
              </a:rPr>
              <a:t> Gliederung</a:t>
            </a:r>
            <a:r>
              <a:rPr lang="de-DE" sz="2400" dirty="0" smtClean="0">
                <a:solidFill>
                  <a:srgbClr val="FFC000"/>
                </a:solidFill>
              </a:rPr>
              <a:t> </a:t>
            </a:r>
            <a:endParaRPr lang="de-DE" sz="2400" dirty="0">
              <a:solidFill>
                <a:srgbClr val="FFC000"/>
              </a:solidFill>
            </a:endParaRPr>
          </a:p>
        </p:txBody>
      </p:sp>
    </p:spTree>
    <p:extLst>
      <p:ext uri="{BB962C8B-B14F-4D97-AF65-F5344CB8AC3E}">
        <p14:creationId xmlns:p14="http://schemas.microsoft.com/office/powerpoint/2010/main" val="1151053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484784"/>
            <a:ext cx="8349922" cy="4425356"/>
          </a:xfrm>
          <a:solidFill>
            <a:schemeClr val="bg1"/>
          </a:solidFill>
        </p:spPr>
        <p:txBody>
          <a:bodyPr/>
          <a:lstStyle/>
          <a:p>
            <a:pPr marL="0" indent="0">
              <a:buNone/>
            </a:pPr>
            <a:r>
              <a:rPr lang="de-DE" sz="2400" dirty="0" smtClean="0">
                <a:latin typeface="Calibri" panose="020F0502020204030204" pitchFamily="34" charset="0"/>
                <a:cs typeface="Arial" panose="020B0604020202020204" pitchFamily="34" charset="0"/>
              </a:rPr>
              <a:t>   </a:t>
            </a:r>
            <a:r>
              <a:rPr lang="de-DE" sz="2400" dirty="0" smtClean="0">
                <a:solidFill>
                  <a:srgbClr val="FF0000"/>
                </a:solidFill>
                <a:latin typeface="Calibri" panose="020F0502020204030204" pitchFamily="34" charset="0"/>
                <a:cs typeface="Arial" panose="020B0604020202020204" pitchFamily="34" charset="0"/>
              </a:rPr>
              <a:t>Grundkonstrukt</a:t>
            </a:r>
          </a:p>
          <a:p>
            <a:pPr marL="0" indent="0">
              <a:buNone/>
            </a:pPr>
            <a:endParaRPr lang="de-DE" sz="2800" dirty="0" smtClean="0"/>
          </a:p>
          <a:p>
            <a:pPr marL="0" indent="0">
              <a:buNone/>
            </a:pPr>
            <a:endParaRPr lang="de-DE" dirty="0">
              <a:latin typeface="Helvetica" pitchFamily="34" charset="0"/>
              <a:cs typeface="Arial" panose="020B0604020202020204" pitchFamily="34" charset="0"/>
            </a:endParaRPr>
          </a:p>
        </p:txBody>
      </p:sp>
      <p:pic>
        <p:nvPicPr>
          <p:cNvPr id="9" name="Grafik 8"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958434"/>
            <a:ext cx="7635122" cy="4732787"/>
          </a:xfrm>
          <a:prstGeom prst="rect">
            <a:avLst/>
          </a:prstGeom>
        </p:spPr>
      </p:pic>
    </p:spTree>
    <p:extLst>
      <p:ext uri="{BB962C8B-B14F-4D97-AF65-F5344CB8AC3E}">
        <p14:creationId xmlns:p14="http://schemas.microsoft.com/office/powerpoint/2010/main" val="2782917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457200" y="1011221"/>
            <a:ext cx="8165504" cy="5010067"/>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Begriffe in Kompetenzerwartungen</a:t>
            </a:r>
          </a:p>
          <a:p>
            <a:pPr marL="0" indent="0">
              <a:buNone/>
            </a:pPr>
            <a:endParaRPr lang="de-DE" sz="2400" dirty="0" smtClean="0">
              <a:solidFill>
                <a:schemeClr val="bg1">
                  <a:lumMod val="20000"/>
                  <a:lumOff val="80000"/>
                </a:schemeClr>
              </a:solidFill>
              <a:cs typeface="Arial" panose="020B0604020202020204" pitchFamily="34" charset="0"/>
            </a:endParaRPr>
          </a:p>
          <a:p>
            <a:pPr marL="0" indent="0">
              <a:buNone/>
            </a:pPr>
            <a:r>
              <a:rPr lang="de-DE" sz="2400" dirty="0" smtClean="0">
                <a:cs typeface="Arial" panose="020B0604020202020204" pitchFamily="34" charset="0"/>
              </a:rPr>
              <a:t>Gestaltungsmerkmale </a:t>
            </a:r>
            <a:r>
              <a:rPr lang="de-DE" sz="2400" dirty="0">
                <a:cs typeface="Arial" panose="020B0604020202020204" pitchFamily="34" charset="0"/>
              </a:rPr>
              <a:t> </a:t>
            </a:r>
            <a:endParaRPr lang="de-DE" sz="2400" dirty="0" smtClean="0">
              <a:cs typeface="Arial" panose="020B0604020202020204" pitchFamily="34" charset="0"/>
            </a:endParaRPr>
          </a:p>
          <a:p>
            <a:pPr marL="0" indent="0">
              <a:buNone/>
            </a:pPr>
            <a:r>
              <a:rPr lang="de-DE" sz="2400" dirty="0" smtClean="0">
                <a:cs typeface="Arial" panose="020B0604020202020204" pitchFamily="34" charset="0"/>
              </a:rPr>
              <a:t>Gestaltungselemente  </a:t>
            </a:r>
          </a:p>
          <a:p>
            <a:pPr marL="0" indent="0">
              <a:buNone/>
            </a:pPr>
            <a:endParaRPr lang="de-DE" sz="2400" dirty="0">
              <a:cs typeface="Arial" panose="020B0604020202020204" pitchFamily="34" charset="0"/>
            </a:endParaRPr>
          </a:p>
          <a:p>
            <a:pPr marL="0" indent="0">
              <a:buNone/>
            </a:pPr>
            <a:r>
              <a:rPr lang="de-DE" sz="2400" dirty="0">
                <a:cs typeface="Arial" panose="020B0604020202020204" pitchFamily="34" charset="0"/>
              </a:rPr>
              <a:t>m</a:t>
            </a:r>
            <a:r>
              <a:rPr lang="de-DE" sz="2400" dirty="0" smtClean="0">
                <a:cs typeface="Arial" panose="020B0604020202020204" pitchFamily="34" charset="0"/>
              </a:rPr>
              <a:t>usikalische Gestaltungen</a:t>
            </a:r>
          </a:p>
          <a:p>
            <a:pPr marL="0" indent="0">
              <a:buNone/>
            </a:pPr>
            <a:r>
              <a:rPr lang="de-DE" sz="2400" dirty="0">
                <a:cs typeface="Arial" panose="020B0604020202020204" pitchFamily="34" charset="0"/>
              </a:rPr>
              <a:t>m</a:t>
            </a:r>
            <a:r>
              <a:rPr lang="de-DE" sz="2400" dirty="0" smtClean="0">
                <a:cs typeface="Arial" panose="020B0604020202020204" pitchFamily="34" charset="0"/>
              </a:rPr>
              <a:t>usikbezogene Gestaltungen</a:t>
            </a:r>
          </a:p>
          <a:p>
            <a:pPr marL="0" indent="0">
              <a:buNone/>
            </a:pPr>
            <a:endParaRPr lang="de-DE" sz="2400" dirty="0">
              <a:cs typeface="Arial" panose="020B0604020202020204" pitchFamily="34" charset="0"/>
            </a:endParaRPr>
          </a:p>
          <a:p>
            <a:pPr marL="0" indent="0">
              <a:buNone/>
            </a:pPr>
            <a:r>
              <a:rPr lang="de-DE" sz="2400" dirty="0" smtClean="0">
                <a:cs typeface="Arial" panose="020B0604020202020204" pitchFamily="34" charset="0"/>
              </a:rPr>
              <a:t>Medienprodukte</a:t>
            </a:r>
          </a:p>
          <a:p>
            <a:pPr marL="0" indent="0">
              <a:buNone/>
            </a:pPr>
            <a:r>
              <a:rPr lang="de-DE" sz="2400" dirty="0" smtClean="0">
                <a:cs typeface="Arial" panose="020B0604020202020204" pitchFamily="34" charset="0"/>
              </a:rPr>
              <a:t>Medienangebote</a:t>
            </a:r>
          </a:p>
          <a:p>
            <a:pPr marL="0" indent="0">
              <a:buNone/>
            </a:pPr>
            <a:r>
              <a:rPr lang="de-DE" sz="2400" dirty="0">
                <a:cs typeface="Arial" panose="020B0604020202020204" pitchFamily="34" charset="0"/>
              </a:rPr>
              <a:t>d</a:t>
            </a:r>
            <a:r>
              <a:rPr lang="de-DE" sz="2400" dirty="0" smtClean="0">
                <a:cs typeface="Arial" panose="020B0604020202020204" pitchFamily="34" charset="0"/>
              </a:rPr>
              <a:t>igitale Werkzeuge</a:t>
            </a:r>
          </a:p>
          <a:p>
            <a:pPr marL="0" indent="0">
              <a:buNone/>
            </a:pPr>
            <a:endParaRPr lang="de-DE" sz="2800" dirty="0">
              <a:solidFill>
                <a:schemeClr val="bg1">
                  <a:lumMod val="40000"/>
                  <a:lumOff val="60000"/>
                </a:schemeClr>
              </a:solidFill>
              <a:cs typeface="Arial" panose="020B0604020202020204" pitchFamily="34" charset="0"/>
            </a:endParaRPr>
          </a:p>
          <a:p>
            <a:pPr marL="0" indent="0">
              <a:buNone/>
            </a:pPr>
            <a:r>
              <a:rPr lang="de-DE" sz="2800" dirty="0" smtClean="0">
                <a:solidFill>
                  <a:schemeClr val="bg1">
                    <a:lumMod val="40000"/>
                    <a:lumOff val="60000"/>
                  </a:schemeClr>
                </a:solidFill>
                <a:cs typeface="Arial" panose="020B0604020202020204" pitchFamily="34" charset="0"/>
              </a:rPr>
              <a:t> </a:t>
            </a:r>
          </a:p>
          <a:p>
            <a:pPr marL="0" indent="0">
              <a:buNone/>
            </a:pPr>
            <a:endParaRPr lang="de-DE" sz="2800" dirty="0">
              <a:solidFill>
                <a:schemeClr val="bg1">
                  <a:lumMod val="40000"/>
                  <a:lumOff val="60000"/>
                </a:schemeClr>
              </a:solidFill>
              <a:cs typeface="Arial" panose="020B0604020202020204" pitchFamily="34" charset="0"/>
            </a:endParaRPr>
          </a:p>
          <a:p>
            <a:pPr marL="0" indent="0">
              <a:buNone/>
            </a:pPr>
            <a:endParaRPr lang="de-DE" sz="2800" dirty="0" smtClean="0">
              <a:solidFill>
                <a:schemeClr val="bg1">
                  <a:lumMod val="40000"/>
                  <a:lumOff val="60000"/>
                </a:schemeClr>
              </a:solidFill>
              <a:cs typeface="Arial" panose="020B0604020202020204" pitchFamily="34" charset="0"/>
            </a:endParaRPr>
          </a:p>
        </p:txBody>
      </p:sp>
      <p:sp>
        <p:nvSpPr>
          <p:cNvPr id="7" name="Rechteck 6"/>
          <p:cNvSpPr/>
          <p:nvPr/>
        </p:nvSpPr>
        <p:spPr>
          <a:xfrm>
            <a:off x="4119736" y="1700808"/>
            <a:ext cx="4752528" cy="1323439"/>
          </a:xfrm>
          <a:prstGeom prst="rect">
            <a:avLst/>
          </a:prstGeom>
          <a:solidFill>
            <a:schemeClr val="bg1">
              <a:lumMod val="85000"/>
            </a:schemeClr>
          </a:solidFill>
        </p:spPr>
        <p:txBody>
          <a:bodyPr wrap="square">
            <a:spAutoFit/>
          </a:bodyPr>
          <a:lstStyle/>
          <a:p>
            <a:r>
              <a:rPr lang="de-DE" sz="2000" i="1" dirty="0" smtClean="0">
                <a:solidFill>
                  <a:srgbClr val="0D0D0D"/>
                </a:solidFill>
              </a:rPr>
              <a:t>Gestaltungsmerkmale:</a:t>
            </a:r>
          </a:p>
          <a:p>
            <a:r>
              <a:rPr lang="de-DE" sz="2000" i="1" dirty="0">
                <a:solidFill>
                  <a:srgbClr val="0D0D0D"/>
                </a:solidFill>
              </a:rPr>
              <a:t>c</a:t>
            </a:r>
            <a:r>
              <a:rPr lang="de-DE" sz="2000" i="1" dirty="0" smtClean="0">
                <a:solidFill>
                  <a:srgbClr val="0D0D0D"/>
                </a:solidFill>
              </a:rPr>
              <a:t>harakteristische Eigenschaften einer Musik </a:t>
            </a:r>
          </a:p>
          <a:p>
            <a:r>
              <a:rPr lang="de-DE" sz="2000" i="1" dirty="0" smtClean="0">
                <a:solidFill>
                  <a:srgbClr val="0D0D0D"/>
                </a:solidFill>
              </a:rPr>
              <a:t>Gestaltungselemente:</a:t>
            </a:r>
          </a:p>
          <a:p>
            <a:r>
              <a:rPr lang="de-DE" sz="2000" i="1" dirty="0">
                <a:solidFill>
                  <a:srgbClr val="0D0D0D"/>
                </a:solidFill>
              </a:rPr>
              <a:t>k</a:t>
            </a:r>
            <a:r>
              <a:rPr lang="de-DE" sz="2000" i="1" dirty="0" smtClean="0">
                <a:solidFill>
                  <a:srgbClr val="0D0D0D"/>
                </a:solidFill>
              </a:rPr>
              <a:t>onkrete musikalische </a:t>
            </a:r>
            <a:r>
              <a:rPr lang="de-DE" sz="2000" i="1" dirty="0">
                <a:solidFill>
                  <a:srgbClr val="0D0D0D"/>
                </a:solidFill>
              </a:rPr>
              <a:t>S</a:t>
            </a:r>
            <a:r>
              <a:rPr lang="de-DE" sz="2000" i="1" dirty="0" smtClean="0">
                <a:solidFill>
                  <a:srgbClr val="0D0D0D"/>
                </a:solidFill>
              </a:rPr>
              <a:t>trukturen</a:t>
            </a:r>
            <a:endParaRPr lang="de-DE" sz="2000" i="1" dirty="0">
              <a:solidFill>
                <a:srgbClr val="0D0D0D"/>
              </a:solidFill>
            </a:endParaRPr>
          </a:p>
        </p:txBody>
      </p:sp>
      <p:sp>
        <p:nvSpPr>
          <p:cNvPr id="8" name="Rechteck 7"/>
          <p:cNvSpPr/>
          <p:nvPr/>
        </p:nvSpPr>
        <p:spPr>
          <a:xfrm>
            <a:off x="4350060" y="3348484"/>
            <a:ext cx="4350568" cy="707886"/>
          </a:xfrm>
          <a:prstGeom prst="rect">
            <a:avLst/>
          </a:prstGeom>
          <a:solidFill>
            <a:schemeClr val="bg1">
              <a:lumMod val="85000"/>
            </a:schemeClr>
          </a:solidFill>
        </p:spPr>
        <p:txBody>
          <a:bodyPr wrap="square">
            <a:spAutoFit/>
          </a:bodyPr>
          <a:lstStyle/>
          <a:p>
            <a:r>
              <a:rPr lang="de-DE" sz="2000" i="1" dirty="0">
                <a:solidFill>
                  <a:srgbClr val="0D0D0D"/>
                </a:solidFill>
              </a:rPr>
              <a:t>m</a:t>
            </a:r>
            <a:r>
              <a:rPr lang="de-DE" sz="2000" i="1" dirty="0" smtClean="0">
                <a:solidFill>
                  <a:srgbClr val="0D0D0D"/>
                </a:solidFill>
              </a:rPr>
              <a:t>usikalisch: musikimmanent</a:t>
            </a:r>
          </a:p>
          <a:p>
            <a:r>
              <a:rPr lang="de-DE" sz="2000" i="1" dirty="0">
                <a:solidFill>
                  <a:srgbClr val="0D0D0D"/>
                </a:solidFill>
              </a:rPr>
              <a:t>m</a:t>
            </a:r>
            <a:r>
              <a:rPr lang="de-DE" sz="2000" i="1" dirty="0" smtClean="0">
                <a:solidFill>
                  <a:srgbClr val="0D0D0D"/>
                </a:solidFill>
              </a:rPr>
              <a:t>usikbezogen: z.B. Theater, Tanz, Film</a:t>
            </a:r>
          </a:p>
        </p:txBody>
      </p:sp>
      <p:sp>
        <p:nvSpPr>
          <p:cNvPr id="9" name="Rechteck 8"/>
          <p:cNvSpPr/>
          <p:nvPr/>
        </p:nvSpPr>
        <p:spPr>
          <a:xfrm>
            <a:off x="4149080" y="4797152"/>
            <a:ext cx="4752528" cy="1015663"/>
          </a:xfrm>
          <a:prstGeom prst="rect">
            <a:avLst/>
          </a:prstGeom>
          <a:solidFill>
            <a:schemeClr val="bg1">
              <a:lumMod val="85000"/>
            </a:schemeClr>
          </a:solidFill>
        </p:spPr>
        <p:txBody>
          <a:bodyPr wrap="square">
            <a:spAutoFit/>
          </a:bodyPr>
          <a:lstStyle/>
          <a:p>
            <a:r>
              <a:rPr lang="de-DE" sz="2000" i="1" dirty="0" smtClean="0">
                <a:solidFill>
                  <a:srgbClr val="0D0D0D"/>
                </a:solidFill>
              </a:rPr>
              <a:t>Medienprodukte: z.B. Video, Podcast, Blog</a:t>
            </a:r>
          </a:p>
          <a:p>
            <a:r>
              <a:rPr lang="de-DE" sz="2000" i="1" dirty="0" smtClean="0">
                <a:solidFill>
                  <a:srgbClr val="0D0D0D"/>
                </a:solidFill>
              </a:rPr>
              <a:t>Medienangebote: z.B. Internet, Zeitschrift</a:t>
            </a:r>
          </a:p>
          <a:p>
            <a:r>
              <a:rPr lang="de-DE" sz="2000" i="1" dirty="0" smtClean="0">
                <a:solidFill>
                  <a:srgbClr val="0D0D0D"/>
                </a:solidFill>
              </a:rPr>
              <a:t>Digitale Werkzeuge: Tablet, Notebook, Apps</a:t>
            </a:r>
          </a:p>
        </p:txBody>
      </p:sp>
    </p:spTree>
    <p:extLst>
      <p:ext uri="{BB962C8B-B14F-4D97-AF65-F5344CB8AC3E}">
        <p14:creationId xmlns:p14="http://schemas.microsoft.com/office/powerpoint/2010/main" val="34553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124744"/>
            <a:ext cx="8493938" cy="4896544"/>
          </a:xfrm>
          <a:solidFill>
            <a:schemeClr val="bg1"/>
          </a:solidFill>
        </p:spPr>
        <p:txBody>
          <a:bodyPr>
            <a:normAutofit fontScale="85000" lnSpcReduction="20000"/>
          </a:bodyPr>
          <a:lstStyle/>
          <a:p>
            <a:pPr marL="0" indent="0">
              <a:buNone/>
            </a:pPr>
            <a:r>
              <a:rPr lang="de-DE" sz="2800" dirty="0" smtClean="0">
                <a:solidFill>
                  <a:srgbClr val="FF0000"/>
                </a:solidFill>
                <a:latin typeface="Calibri" panose="020F0502020204030204" pitchFamily="34" charset="0"/>
                <a:cs typeface="Arial" panose="020B0604020202020204" pitchFamily="34" charset="0"/>
              </a:rPr>
              <a:t>Kompetenzbereiche </a:t>
            </a:r>
          </a:p>
          <a:p>
            <a:pPr marL="0" indent="0">
              <a:buNone/>
            </a:pPr>
            <a:endParaRPr lang="de-DE" sz="2800" dirty="0" smtClean="0"/>
          </a:p>
          <a:p>
            <a:pPr marL="400050" lvl="1" indent="0">
              <a:buNone/>
            </a:pPr>
            <a:endParaRPr lang="de-DE" sz="2800" dirty="0"/>
          </a:p>
          <a:p>
            <a:pPr marL="457200" indent="-457200">
              <a:buFont typeface="Arial" panose="020B0604020202020204" pitchFamily="34" charset="0"/>
              <a:buChar char="•"/>
            </a:pPr>
            <a:r>
              <a:rPr lang="de-DE" b="1" dirty="0" smtClean="0"/>
              <a:t>Rezeption</a:t>
            </a:r>
            <a:r>
              <a:rPr lang="de-DE" dirty="0" smtClean="0"/>
              <a:t> </a:t>
            </a:r>
            <a:endParaRPr lang="de-DE" dirty="0"/>
          </a:p>
          <a:p>
            <a:pPr marL="0" indent="0">
              <a:buNone/>
            </a:pPr>
            <a:r>
              <a:rPr lang="de-DE" dirty="0"/>
              <a:t> </a:t>
            </a:r>
            <a:r>
              <a:rPr lang="de-DE" dirty="0" smtClean="0"/>
              <a:t>     Rezeptionskompetenz </a:t>
            </a:r>
            <a:r>
              <a:rPr lang="de-DE" dirty="0"/>
              <a:t>bezieht sich vor allem </a:t>
            </a:r>
            <a:r>
              <a:rPr lang="de-DE" dirty="0" smtClean="0"/>
              <a:t>auf das   </a:t>
            </a:r>
          </a:p>
          <a:p>
            <a:pPr marL="0" indent="0">
              <a:spcBef>
                <a:spcPts val="0"/>
              </a:spcBef>
              <a:buNone/>
            </a:pPr>
            <a:r>
              <a:rPr lang="de-DE" i="1" dirty="0"/>
              <a:t> </a:t>
            </a:r>
            <a:r>
              <a:rPr lang="de-DE" i="1" dirty="0" smtClean="0"/>
              <a:t>     Analysieren </a:t>
            </a:r>
            <a:r>
              <a:rPr lang="de-DE" dirty="0"/>
              <a:t>und</a:t>
            </a:r>
            <a:r>
              <a:rPr lang="de-DE" i="1" dirty="0"/>
              <a:t>  Interpretieren</a:t>
            </a:r>
            <a:r>
              <a:rPr lang="de-DE" dirty="0"/>
              <a:t> von Musik</a:t>
            </a:r>
            <a:r>
              <a:rPr lang="de-DE" dirty="0" smtClean="0"/>
              <a:t>.</a:t>
            </a:r>
          </a:p>
          <a:p>
            <a:pPr marL="0" indent="0">
              <a:spcBef>
                <a:spcPts val="0"/>
              </a:spcBef>
              <a:buNone/>
            </a:pPr>
            <a:endParaRPr lang="de-DE" dirty="0"/>
          </a:p>
          <a:p>
            <a:pPr marL="457200" indent="-457200">
              <a:buFont typeface="Arial" panose="020B0604020202020204" pitchFamily="34" charset="0"/>
              <a:buChar char="•"/>
            </a:pPr>
            <a:r>
              <a:rPr lang="de-DE" b="1" dirty="0" smtClean="0"/>
              <a:t>Produktion</a:t>
            </a:r>
          </a:p>
          <a:p>
            <a:pPr marL="400050" lvl="1" indent="0">
              <a:buNone/>
            </a:pPr>
            <a:r>
              <a:rPr lang="de-DE" sz="2800" dirty="0" smtClean="0"/>
              <a:t>Produktionskompetenz bezieht sich vor allem auf das </a:t>
            </a:r>
            <a:r>
              <a:rPr lang="de-DE" sz="2800" i="1" dirty="0" smtClean="0"/>
              <a:t>Musizieren</a:t>
            </a:r>
            <a:r>
              <a:rPr lang="de-DE" sz="2800" b="1" i="1" dirty="0" smtClean="0"/>
              <a:t> </a:t>
            </a:r>
            <a:r>
              <a:rPr lang="de-DE" sz="2800" dirty="0" smtClean="0"/>
              <a:t>und</a:t>
            </a:r>
            <a:r>
              <a:rPr lang="de-DE" sz="2800" b="1" i="1" dirty="0" smtClean="0"/>
              <a:t>  </a:t>
            </a:r>
            <a:r>
              <a:rPr lang="de-DE" sz="2800" i="1" dirty="0" smtClean="0"/>
              <a:t>Gestalten </a:t>
            </a:r>
            <a:r>
              <a:rPr lang="de-DE" sz="2800" dirty="0" smtClean="0"/>
              <a:t>von Musik.</a:t>
            </a:r>
          </a:p>
          <a:p>
            <a:pPr marL="400050" lvl="1" indent="0">
              <a:buNone/>
            </a:pPr>
            <a:endParaRPr lang="de-DE" sz="2800" dirty="0" smtClean="0"/>
          </a:p>
          <a:p>
            <a:pPr marL="457200" indent="-457200">
              <a:buFont typeface="Arial" panose="020B0604020202020204" pitchFamily="34" charset="0"/>
              <a:buChar char="•"/>
            </a:pPr>
            <a:r>
              <a:rPr lang="de-DE" b="1" dirty="0" smtClean="0"/>
              <a:t>Reflexion</a:t>
            </a:r>
          </a:p>
          <a:p>
            <a:pPr marL="400050" lvl="1" indent="0">
              <a:buNone/>
            </a:pPr>
            <a:r>
              <a:rPr lang="de-DE" sz="2800" dirty="0" smtClean="0"/>
              <a:t>Reflexionskompetenz </a:t>
            </a:r>
            <a:r>
              <a:rPr lang="de-DE" sz="2800" dirty="0"/>
              <a:t>bezieht sich vor allem auf </a:t>
            </a:r>
            <a:r>
              <a:rPr lang="de-DE" sz="2800" dirty="0" smtClean="0"/>
              <a:t>das       </a:t>
            </a:r>
            <a:r>
              <a:rPr lang="de-DE" sz="2800" i="1" dirty="0" smtClean="0"/>
              <a:t>Erläutern </a:t>
            </a:r>
            <a:r>
              <a:rPr lang="de-DE" sz="2800" dirty="0" smtClean="0"/>
              <a:t>und </a:t>
            </a:r>
            <a:r>
              <a:rPr lang="de-DE" sz="2800" i="1" dirty="0"/>
              <a:t>Beurteilen </a:t>
            </a:r>
            <a:r>
              <a:rPr lang="de-DE" sz="2800" dirty="0"/>
              <a:t>von </a:t>
            </a:r>
            <a:r>
              <a:rPr lang="de-DE" sz="2800" dirty="0" smtClean="0"/>
              <a:t>Musik.</a:t>
            </a:r>
            <a:endParaRPr lang="de-DE" sz="2800" dirty="0"/>
          </a:p>
          <a:p>
            <a:pPr marL="0" indent="0">
              <a:buNone/>
            </a:pPr>
            <a:endParaRPr lang="de-DE" dirty="0">
              <a:latin typeface="Helvetica" pitchFamily="34" charset="0"/>
              <a:cs typeface="Arial" panose="020B0604020202020204" pitchFamily="34" charset="0"/>
            </a:endParaRPr>
          </a:p>
        </p:txBody>
      </p:sp>
    </p:spTree>
    <p:extLst>
      <p:ext uri="{BB962C8B-B14F-4D97-AF65-F5344CB8AC3E}">
        <p14:creationId xmlns:p14="http://schemas.microsoft.com/office/powerpoint/2010/main" val="3638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964637"/>
            <a:ext cx="8493938" cy="5056651"/>
          </a:xfrm>
          <a:solidFill>
            <a:schemeClr val="bg1"/>
          </a:solidFill>
        </p:spPr>
        <p:txBody>
          <a:bodyPr>
            <a:normAutofit fontScale="77500" lnSpcReduction="20000"/>
          </a:bodyPr>
          <a:lstStyle/>
          <a:p>
            <a:pPr marL="0" indent="0">
              <a:buNone/>
            </a:pPr>
            <a:r>
              <a:rPr lang="de-DE" sz="3100" dirty="0" smtClean="0">
                <a:solidFill>
                  <a:srgbClr val="FF0000"/>
                </a:solidFill>
                <a:latin typeface="Calibri" panose="020F0502020204030204" pitchFamily="34" charset="0"/>
                <a:cs typeface="Arial" panose="020B0604020202020204" pitchFamily="34" charset="0"/>
              </a:rPr>
              <a:t>Inhaltsfelder </a:t>
            </a:r>
          </a:p>
          <a:p>
            <a:pPr marL="0" indent="0">
              <a:buNone/>
            </a:pPr>
            <a:endParaRPr lang="de-DE" sz="2800" dirty="0" smtClean="0"/>
          </a:p>
          <a:p>
            <a:pPr marL="400050" lvl="1" indent="0">
              <a:buNone/>
            </a:pPr>
            <a:endParaRPr lang="de-DE" sz="3100" dirty="0"/>
          </a:p>
          <a:p>
            <a:pPr marL="457200" indent="-457200">
              <a:buFont typeface="Arial" panose="020B0604020202020204" pitchFamily="34" charset="0"/>
              <a:buChar char="•"/>
            </a:pPr>
            <a:r>
              <a:rPr lang="de-DE" sz="3100" b="1" dirty="0" smtClean="0"/>
              <a:t>Bedeutungen </a:t>
            </a:r>
            <a:endParaRPr lang="de-DE" sz="3100" b="1" dirty="0"/>
          </a:p>
          <a:p>
            <a:pPr marL="0" indent="0">
              <a:buNone/>
            </a:pPr>
            <a:r>
              <a:rPr lang="de-DE" sz="3100" dirty="0" smtClean="0"/>
              <a:t>      </a:t>
            </a:r>
            <a:r>
              <a:rPr lang="de-DE" sz="3100" dirty="0"/>
              <a:t>Grundlegend für dieses Inhaltsfeld ist die </a:t>
            </a:r>
            <a:r>
              <a:rPr lang="de-DE" sz="3100" dirty="0" smtClean="0"/>
              <a:t>Ausdrucksgestaltung</a:t>
            </a:r>
          </a:p>
          <a:p>
            <a:pPr marL="0" indent="0">
              <a:spcBef>
                <a:spcPts val="0"/>
              </a:spcBef>
              <a:buNone/>
            </a:pPr>
            <a:r>
              <a:rPr lang="de-DE" sz="3100" dirty="0"/>
              <a:t> </a:t>
            </a:r>
            <a:r>
              <a:rPr lang="de-DE" sz="3100" dirty="0" smtClean="0"/>
              <a:t>     in </a:t>
            </a:r>
            <a:r>
              <a:rPr lang="de-DE" sz="3100" dirty="0"/>
              <a:t>der Musik. </a:t>
            </a:r>
            <a:endParaRPr lang="de-DE" sz="3100" dirty="0" smtClean="0"/>
          </a:p>
          <a:p>
            <a:pPr marL="0" indent="0">
              <a:spcBef>
                <a:spcPts val="0"/>
              </a:spcBef>
              <a:buNone/>
            </a:pPr>
            <a:endParaRPr lang="de-DE" sz="2800" dirty="0" smtClean="0"/>
          </a:p>
          <a:p>
            <a:pPr marL="457200" indent="-457200">
              <a:buFont typeface="Arial" panose="020B0604020202020204" pitchFamily="34" charset="0"/>
              <a:buChar char="•"/>
            </a:pPr>
            <a:r>
              <a:rPr lang="de-DE" sz="3100" b="1" dirty="0" smtClean="0"/>
              <a:t>Entwicklungen</a:t>
            </a:r>
          </a:p>
          <a:p>
            <a:pPr marL="400050" lvl="1" indent="0">
              <a:buNone/>
            </a:pPr>
            <a:r>
              <a:rPr lang="de-DE" sz="3100" dirty="0"/>
              <a:t>Dieses Inhaltsfeld stellt Musik in ihren geschichtlichen, kulturellen und inter- bzw. transkulturellen Kontext. </a:t>
            </a:r>
            <a:endParaRPr lang="de-DE" sz="3100" dirty="0" smtClean="0"/>
          </a:p>
          <a:p>
            <a:pPr marL="400050" lvl="1" indent="0">
              <a:buNone/>
            </a:pPr>
            <a:endParaRPr lang="de-DE" b="1" dirty="0" smtClean="0"/>
          </a:p>
          <a:p>
            <a:pPr marL="457200" indent="-457200">
              <a:buFont typeface="Arial" panose="020B0604020202020204" pitchFamily="34" charset="0"/>
              <a:buChar char="•"/>
            </a:pPr>
            <a:r>
              <a:rPr lang="de-DE" sz="3100" b="1" dirty="0" smtClean="0"/>
              <a:t>Verwendungen</a:t>
            </a:r>
          </a:p>
          <a:p>
            <a:pPr marL="400050" lvl="1" indent="0">
              <a:buNone/>
            </a:pPr>
            <a:r>
              <a:rPr lang="de-DE" sz="3100" dirty="0"/>
              <a:t>Dieses Inhaltsfeld umfasst die Funktionen, die Musik haben kann, wenn sie absichtsvoll eingesetzt wird, um bestimmte Wirkungen zu erzeugen. </a:t>
            </a:r>
            <a:endParaRPr lang="de-DE" dirty="0">
              <a:latin typeface="Helvetica" pitchFamily="34" charset="0"/>
              <a:cs typeface="Arial" panose="020B0604020202020204" pitchFamily="34" charset="0"/>
            </a:endParaRPr>
          </a:p>
        </p:txBody>
      </p:sp>
    </p:spTree>
    <p:extLst>
      <p:ext uri="{BB962C8B-B14F-4D97-AF65-F5344CB8AC3E}">
        <p14:creationId xmlns:p14="http://schemas.microsoft.com/office/powerpoint/2010/main" val="355362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127466"/>
            <a:ext cx="8745458" cy="4749806"/>
          </a:xfrm>
          <a:solidFill>
            <a:schemeClr val="bg1"/>
          </a:solidFill>
        </p:spPr>
        <p:txBody>
          <a:bodyPr>
            <a:noAutofit/>
          </a:bodyPr>
          <a:lstStyle/>
          <a:p>
            <a:pPr marL="0" indent="0">
              <a:buNone/>
            </a:pPr>
            <a:r>
              <a:rPr lang="de-DE" sz="2400" dirty="0" smtClean="0">
                <a:solidFill>
                  <a:srgbClr val="FF0000"/>
                </a:solidFill>
              </a:rPr>
              <a:t>Übergeordnete Kompetenzerwartungen     </a:t>
            </a:r>
          </a:p>
          <a:p>
            <a:pPr marL="0" indent="0">
              <a:buNone/>
            </a:pPr>
            <a:endParaRPr lang="de-DE" sz="2400" b="1" dirty="0" smtClean="0">
              <a:solidFill>
                <a:schemeClr val="bg1">
                  <a:lumMod val="20000"/>
                  <a:lumOff val="80000"/>
                </a:schemeClr>
              </a:solidFill>
            </a:endParaRPr>
          </a:p>
          <a:p>
            <a:pPr marL="0" indent="0">
              <a:buNone/>
            </a:pPr>
            <a:r>
              <a:rPr lang="de-DE" sz="2400" b="1" dirty="0" smtClean="0"/>
              <a:t>Beispiel: Rezeption </a:t>
            </a:r>
          </a:p>
          <a:p>
            <a:pPr marL="0" indent="0">
              <a:buNone/>
            </a:pPr>
            <a:endParaRPr lang="de-DE" sz="2400" dirty="0" smtClean="0"/>
          </a:p>
          <a:p>
            <a:pPr marL="0" indent="0">
              <a:buNone/>
            </a:pPr>
            <a:r>
              <a:rPr lang="de-DE" sz="2400" dirty="0" smtClean="0"/>
              <a:t>Die </a:t>
            </a:r>
            <a:r>
              <a:rPr lang="de-DE" sz="2400" dirty="0"/>
              <a:t>Schülerinnen und </a:t>
            </a:r>
            <a:r>
              <a:rPr lang="de-DE" sz="2400" dirty="0" smtClean="0"/>
              <a:t>Schüler</a:t>
            </a:r>
            <a:endParaRPr lang="de-DE" sz="2400" dirty="0"/>
          </a:p>
          <a:p>
            <a:pPr marL="342900" lvl="0" indent="-342900">
              <a:buFont typeface="Arial" panose="020B0604020202020204" pitchFamily="34" charset="0"/>
              <a:buChar char="•"/>
            </a:pPr>
            <a:r>
              <a:rPr lang="de-DE" sz="2400" dirty="0" smtClean="0"/>
              <a:t>benennen </a:t>
            </a:r>
            <a:r>
              <a:rPr lang="de-DE" sz="2400" dirty="0"/>
              <a:t>musikalische Strukturen auf der Grundlage einfacher Notationen</a:t>
            </a:r>
            <a:r>
              <a:rPr lang="de-DE" sz="2400" dirty="0" smtClean="0"/>
              <a:t>,</a:t>
            </a:r>
          </a:p>
          <a:p>
            <a:pPr marL="0" lvl="0" indent="0">
              <a:buNone/>
            </a:pPr>
            <a:endParaRPr lang="de-DE" sz="2400" dirty="0" smtClean="0"/>
          </a:p>
          <a:p>
            <a:pPr marL="0" lvl="0" indent="0">
              <a:buNone/>
            </a:pPr>
            <a:endParaRPr lang="de-DE" sz="2400" dirty="0"/>
          </a:p>
          <a:p>
            <a:pPr marL="342900" lvl="0" indent="-342900">
              <a:buFont typeface="Arial" panose="020B0604020202020204" pitchFamily="34" charset="0"/>
              <a:buChar char="•"/>
            </a:pPr>
            <a:r>
              <a:rPr lang="de-DE" sz="2400" dirty="0" smtClean="0"/>
              <a:t>benennen </a:t>
            </a:r>
            <a:r>
              <a:rPr lang="de-DE" sz="2400" dirty="0"/>
              <a:t>auf der Grundlage von </a:t>
            </a:r>
            <a:r>
              <a:rPr lang="de-DE" sz="2400" dirty="0" smtClean="0"/>
              <a:t>traditionellen </a:t>
            </a:r>
            <a:r>
              <a:rPr lang="de-DE" sz="2400" dirty="0"/>
              <a:t>und grafischen Notationen differenziert musikalische </a:t>
            </a:r>
            <a:r>
              <a:rPr lang="de-DE" sz="2400" dirty="0" smtClean="0"/>
              <a:t>Strukturen,</a:t>
            </a:r>
            <a:endParaRPr lang="de-DE"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993" y="2516378"/>
            <a:ext cx="1921099" cy="803616"/>
          </a:xfrm>
          <a:prstGeom prst="rect">
            <a:avLst/>
          </a:prstGeom>
          <a:solidFill>
            <a:schemeClr val="bg1">
              <a:lumMod val="75000"/>
            </a:schemeClr>
          </a:solidFill>
          <a:ln>
            <a:noFill/>
          </a:ln>
          <a:effectLst/>
          <a:extLst/>
        </p:spPr>
      </p:pic>
      <p:sp>
        <p:nvSpPr>
          <p:cNvPr id="6" name="Rechteck 5"/>
          <p:cNvSpPr/>
          <p:nvPr/>
        </p:nvSpPr>
        <p:spPr>
          <a:xfrm>
            <a:off x="6673924" y="4221088"/>
            <a:ext cx="1858516" cy="707886"/>
          </a:xfrm>
          <a:prstGeom prst="rect">
            <a:avLst/>
          </a:prstGeom>
          <a:solidFill>
            <a:schemeClr val="bg1">
              <a:lumMod val="75000"/>
            </a:schemeClr>
          </a:solidFill>
        </p:spPr>
        <p:txBody>
          <a:bodyPr wrap="square">
            <a:spAutoFit/>
          </a:bodyPr>
          <a:lstStyle/>
          <a:p>
            <a:r>
              <a:rPr lang="de-DE" sz="2000" i="1" dirty="0" smtClean="0">
                <a:solidFill>
                  <a:srgbClr val="0D0D0D"/>
                </a:solidFill>
              </a:rPr>
              <a:t>Ende der  </a:t>
            </a:r>
            <a:r>
              <a:rPr lang="de-DE" sz="2000" i="1" dirty="0">
                <a:solidFill>
                  <a:srgbClr val="0D0D0D"/>
                </a:solidFill>
              </a:rPr>
              <a:t>S</a:t>
            </a:r>
            <a:r>
              <a:rPr lang="de-DE" sz="2000" i="1" dirty="0" smtClean="0">
                <a:solidFill>
                  <a:srgbClr val="0D0D0D"/>
                </a:solidFill>
              </a:rPr>
              <a:t>ekundarstufe </a:t>
            </a:r>
            <a:r>
              <a:rPr lang="de-DE" sz="2000" i="1" dirty="0">
                <a:solidFill>
                  <a:srgbClr val="0D0D0D"/>
                </a:solidFill>
              </a:rPr>
              <a:t>I</a:t>
            </a:r>
            <a:endParaRPr lang="de-DE" sz="2000" i="1" dirty="0" smtClean="0">
              <a:solidFill>
                <a:srgbClr val="0D0D0D"/>
              </a:solidFill>
            </a:endParaRPr>
          </a:p>
        </p:txBody>
      </p:sp>
    </p:spTree>
    <p:extLst>
      <p:ext uri="{BB962C8B-B14F-4D97-AF65-F5344CB8AC3E}">
        <p14:creationId xmlns:p14="http://schemas.microsoft.com/office/powerpoint/2010/main" val="418948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127466"/>
            <a:ext cx="8745458" cy="4821814"/>
          </a:xfrm>
          <a:solidFill>
            <a:schemeClr val="bg1"/>
          </a:solidFill>
        </p:spPr>
        <p:txBody>
          <a:bodyPr>
            <a:noAutofit/>
          </a:bodyPr>
          <a:lstStyle/>
          <a:p>
            <a:pPr marL="0" indent="0">
              <a:buNone/>
            </a:pPr>
            <a:r>
              <a:rPr lang="de-DE" sz="2400" dirty="0" smtClean="0">
                <a:solidFill>
                  <a:srgbClr val="FF0000"/>
                </a:solidFill>
              </a:rPr>
              <a:t>Übergeordnete Kompetenzerwartungen     </a:t>
            </a:r>
          </a:p>
          <a:p>
            <a:pPr marL="0" indent="0">
              <a:buNone/>
            </a:pPr>
            <a:endParaRPr lang="de-DE" sz="2400" b="1" dirty="0" smtClean="0"/>
          </a:p>
          <a:p>
            <a:pPr marL="0" indent="0">
              <a:buNone/>
            </a:pPr>
            <a:r>
              <a:rPr lang="de-DE" sz="2400" b="1" dirty="0" smtClean="0"/>
              <a:t>Beispiel: Produktion </a:t>
            </a:r>
          </a:p>
          <a:p>
            <a:pPr marL="0" indent="0">
              <a:buNone/>
            </a:pPr>
            <a:endParaRPr lang="de-DE" sz="2400" dirty="0" smtClean="0"/>
          </a:p>
          <a:p>
            <a:pPr marL="0" indent="0">
              <a:buNone/>
            </a:pPr>
            <a:r>
              <a:rPr lang="de-DE" sz="2400" dirty="0" smtClean="0"/>
              <a:t>Die </a:t>
            </a:r>
            <a:r>
              <a:rPr lang="de-DE" sz="2400" dirty="0"/>
              <a:t>Schülerinnen und </a:t>
            </a:r>
            <a:r>
              <a:rPr lang="de-DE" sz="2400" dirty="0" smtClean="0"/>
              <a:t>Schüler</a:t>
            </a:r>
            <a:endParaRPr lang="de-DE" sz="2400" dirty="0"/>
          </a:p>
          <a:p>
            <a:pPr marL="342900" lvl="0" indent="-342900">
              <a:buFont typeface="Arial" panose="020B0604020202020204" pitchFamily="34" charset="0"/>
              <a:buChar char="•"/>
            </a:pPr>
            <a:r>
              <a:rPr lang="de-DE" sz="2400" dirty="0" smtClean="0"/>
              <a:t>entwerfen </a:t>
            </a:r>
            <a:r>
              <a:rPr lang="de-DE" sz="2400" dirty="0"/>
              <a:t>und realisieren einfache musikalische Gestaltungen unter Verwendung elementarer musikalischer Strukturen, </a:t>
            </a:r>
            <a:endParaRPr lang="de-DE" sz="2400" dirty="0" smtClean="0"/>
          </a:p>
          <a:p>
            <a:pPr marL="0" lvl="0" indent="0">
              <a:buNone/>
            </a:pPr>
            <a:endParaRPr lang="de-DE" sz="2400" dirty="0"/>
          </a:p>
          <a:p>
            <a:pPr lvl="0"/>
            <a:endParaRPr lang="de-DE" sz="2400" dirty="0" smtClean="0"/>
          </a:p>
          <a:p>
            <a:pPr marL="342900" lvl="0" indent="-342900">
              <a:buFont typeface="Arial" panose="020B0604020202020204" pitchFamily="34" charset="0"/>
              <a:buChar char="•"/>
            </a:pPr>
            <a:r>
              <a:rPr lang="de-DE" sz="2400" dirty="0" smtClean="0"/>
              <a:t>entwerfen </a:t>
            </a:r>
            <a:r>
              <a:rPr lang="de-DE" sz="2400" dirty="0"/>
              <a:t>und realisieren musikalische Gestaltungen unter Verwendung musikalischer Strukturen,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993" y="2516378"/>
            <a:ext cx="1921099" cy="80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6673924" y="4221088"/>
            <a:ext cx="1858516" cy="707886"/>
          </a:xfrm>
          <a:prstGeom prst="rect">
            <a:avLst/>
          </a:prstGeom>
          <a:solidFill>
            <a:schemeClr val="bg1">
              <a:lumMod val="75000"/>
            </a:schemeClr>
          </a:solidFill>
        </p:spPr>
        <p:txBody>
          <a:bodyPr wrap="square">
            <a:spAutoFit/>
          </a:bodyPr>
          <a:lstStyle/>
          <a:p>
            <a:r>
              <a:rPr lang="de-DE" sz="2000" i="1" dirty="0" smtClean="0">
                <a:solidFill>
                  <a:srgbClr val="0D0D0D"/>
                </a:solidFill>
              </a:rPr>
              <a:t>Ende der  </a:t>
            </a:r>
            <a:r>
              <a:rPr lang="de-DE" sz="2000" i="1" dirty="0">
                <a:solidFill>
                  <a:srgbClr val="0D0D0D"/>
                </a:solidFill>
              </a:rPr>
              <a:t>S</a:t>
            </a:r>
            <a:r>
              <a:rPr lang="de-DE" sz="2000" i="1" dirty="0" smtClean="0">
                <a:solidFill>
                  <a:srgbClr val="0D0D0D"/>
                </a:solidFill>
              </a:rPr>
              <a:t>ekundarstufe </a:t>
            </a:r>
            <a:r>
              <a:rPr lang="de-DE" sz="2000" i="1" dirty="0">
                <a:solidFill>
                  <a:srgbClr val="0D0D0D"/>
                </a:solidFill>
              </a:rPr>
              <a:t>I</a:t>
            </a:r>
            <a:endParaRPr lang="de-DE" sz="2000" i="1" dirty="0" smtClean="0">
              <a:solidFill>
                <a:srgbClr val="0D0D0D"/>
              </a:solidFill>
            </a:endParaRPr>
          </a:p>
        </p:txBody>
      </p:sp>
    </p:spTree>
    <p:extLst>
      <p:ext uri="{BB962C8B-B14F-4D97-AF65-F5344CB8AC3E}">
        <p14:creationId xmlns:p14="http://schemas.microsoft.com/office/powerpoint/2010/main" val="42777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0902086-DCB9-1F4A-8168-743B2088E29E}"/>
              </a:ext>
            </a:extLst>
          </p:cNvPr>
          <p:cNvSpPr>
            <a:spLocks noGrp="1"/>
          </p:cNvSpPr>
          <p:nvPr>
            <p:ph type="title"/>
          </p:nvPr>
        </p:nvSpPr>
        <p:spPr/>
        <p:txBody>
          <a:bodyPr/>
          <a:lstStyle/>
          <a:p>
            <a:r>
              <a:rPr lang="de-DE" dirty="0" smtClean="0"/>
              <a:t>Grundsätze</a:t>
            </a:r>
            <a:endParaRPr lang="de-DE" dirty="0"/>
          </a:p>
        </p:txBody>
      </p:sp>
      <p:sp>
        <p:nvSpPr>
          <p:cNvPr id="3" name="Inhaltsplatzhalter 2">
            <a:extLst>
              <a:ext uri="{FF2B5EF4-FFF2-40B4-BE49-F238E27FC236}">
                <a16:creationId xmlns:a16="http://schemas.microsoft.com/office/drawing/2014/main" xmlns="" id="{B84DCEA9-4E23-6245-9FC0-C82C26F1C466}"/>
              </a:ext>
            </a:extLst>
          </p:cNvPr>
          <p:cNvSpPr>
            <a:spLocks noGrp="1"/>
          </p:cNvSpPr>
          <p:nvPr>
            <p:ph idx="1"/>
          </p:nvPr>
        </p:nvSpPr>
        <p:spPr/>
        <p:txBody>
          <a:bodyPr>
            <a:normAutofit/>
          </a:bodyPr>
          <a:lstStyle/>
          <a:p>
            <a:r>
              <a:rPr lang="de-DE" dirty="0" smtClean="0"/>
              <a:t>Wiedereinführung von G9 ab Schuljahr 2019/2020</a:t>
            </a:r>
          </a:p>
          <a:p>
            <a:pPr lvl="1"/>
            <a:r>
              <a:rPr lang="de-DE" sz="2400" dirty="0" smtClean="0"/>
              <a:t>aufsteigend, beginnend mit den Jahrgangsstufen 5 und 6</a:t>
            </a:r>
          </a:p>
          <a:p>
            <a:r>
              <a:rPr lang="de-DE" dirty="0" smtClean="0"/>
              <a:t>Weiterentwicklung des bisherigen Kernlehrplans</a:t>
            </a:r>
          </a:p>
          <a:p>
            <a:pPr lvl="1"/>
            <a:r>
              <a:rPr lang="de-DE" sz="2400" dirty="0" smtClean="0"/>
              <a:t>Orientierung an der Struktur des KLP GOSt</a:t>
            </a:r>
          </a:p>
          <a:p>
            <a:pPr lvl="1"/>
            <a:r>
              <a:rPr lang="de-DE" sz="2400" dirty="0" smtClean="0"/>
              <a:t>Gültigkeit für die Sek I des Gymnasiums, d.h. G9 und G8</a:t>
            </a:r>
            <a:endParaRPr lang="de-DE" sz="2400" dirty="0"/>
          </a:p>
          <a:p>
            <a:pPr lvl="1"/>
            <a:r>
              <a:rPr lang="de-DE" sz="2400" dirty="0"/>
              <a:t>Anpassung an </a:t>
            </a:r>
            <a:r>
              <a:rPr lang="de-DE" sz="2400" dirty="0" smtClean="0"/>
              <a:t>zeitgemäße Ansprüche (fachliche </a:t>
            </a:r>
            <a:r>
              <a:rPr lang="de-DE" sz="2400" dirty="0"/>
              <a:t>und didaktische </a:t>
            </a:r>
            <a:r>
              <a:rPr lang="de-DE" sz="2400" dirty="0" smtClean="0"/>
              <a:t>Entwicklung)</a:t>
            </a:r>
            <a:endParaRPr lang="de-DE" sz="2400" dirty="0"/>
          </a:p>
        </p:txBody>
      </p:sp>
      <p:sp>
        <p:nvSpPr>
          <p:cNvPr id="4" name="Datumsplatzhalter 3">
            <a:extLst>
              <a:ext uri="{FF2B5EF4-FFF2-40B4-BE49-F238E27FC236}">
                <a16:creationId xmlns:a16="http://schemas.microsoft.com/office/drawing/2014/main" xmlns="" id="{C19A11C5-B2B9-FA43-85CB-77CCE60EB24E}"/>
              </a:ext>
            </a:extLst>
          </p:cNvPr>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5" name="Fußzeilenplatzhalter 4">
            <a:extLst>
              <a:ext uri="{FF2B5EF4-FFF2-40B4-BE49-F238E27FC236}">
                <a16:creationId xmlns:a16="http://schemas.microsoft.com/office/drawing/2014/main" xmlns="" id="{6B3E6EDB-8E83-0C4C-B808-18FE136520FB}"/>
              </a:ext>
            </a:extLst>
          </p:cNvPr>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a:extLst>
              <a:ext uri="{FF2B5EF4-FFF2-40B4-BE49-F238E27FC236}">
                <a16:creationId xmlns:a16="http://schemas.microsoft.com/office/drawing/2014/main" xmlns="" id="{2F22C3A6-6CAE-C648-8C01-D32D14E8F061}"/>
              </a:ext>
            </a:extLst>
          </p:cNvPr>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1920696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127466"/>
            <a:ext cx="8745458" cy="4893822"/>
          </a:xfrm>
          <a:solidFill>
            <a:schemeClr val="bg1"/>
          </a:solidFill>
        </p:spPr>
        <p:txBody>
          <a:bodyPr>
            <a:noAutofit/>
          </a:bodyPr>
          <a:lstStyle/>
          <a:p>
            <a:pPr marL="0" indent="0">
              <a:buNone/>
            </a:pPr>
            <a:r>
              <a:rPr lang="de-DE" sz="2400" dirty="0" smtClean="0">
                <a:solidFill>
                  <a:srgbClr val="FF0000"/>
                </a:solidFill>
              </a:rPr>
              <a:t>Übergeordnete Kompetenzerwartungen     </a:t>
            </a:r>
          </a:p>
          <a:p>
            <a:pPr marL="0" indent="0">
              <a:buNone/>
            </a:pPr>
            <a:endParaRPr lang="de-DE" sz="2400" b="1" dirty="0" smtClean="0"/>
          </a:p>
          <a:p>
            <a:pPr marL="0" indent="0">
              <a:buNone/>
            </a:pPr>
            <a:r>
              <a:rPr lang="de-DE" sz="2400" b="1" dirty="0" smtClean="0"/>
              <a:t>Beispiel: Reflexion </a:t>
            </a:r>
          </a:p>
          <a:p>
            <a:pPr marL="0" indent="0">
              <a:buNone/>
            </a:pPr>
            <a:endParaRPr lang="de-DE" sz="2400" dirty="0" smtClean="0"/>
          </a:p>
          <a:p>
            <a:pPr marL="0" indent="0">
              <a:buNone/>
            </a:pPr>
            <a:r>
              <a:rPr lang="de-DE" sz="2400" dirty="0" smtClean="0"/>
              <a:t>Die </a:t>
            </a:r>
            <a:r>
              <a:rPr lang="de-DE" sz="2400" dirty="0"/>
              <a:t>Schülerinnen und </a:t>
            </a:r>
            <a:r>
              <a:rPr lang="de-DE" sz="2400" dirty="0" smtClean="0"/>
              <a:t>Schüler</a:t>
            </a:r>
            <a:endParaRPr lang="de-DE" sz="2400" dirty="0"/>
          </a:p>
          <a:p>
            <a:pPr marL="342900" lvl="0" indent="-342900">
              <a:buFont typeface="Arial" panose="020B0604020202020204" pitchFamily="34" charset="0"/>
              <a:buChar char="•"/>
            </a:pPr>
            <a:r>
              <a:rPr lang="de-DE" sz="2400" dirty="0" smtClean="0"/>
              <a:t>erläutern </a:t>
            </a:r>
            <a:r>
              <a:rPr lang="de-DE" sz="2400" dirty="0"/>
              <a:t>zentrale Aussagen in einfachen musikbezogenen Texten, </a:t>
            </a:r>
            <a:endParaRPr lang="de-DE" sz="2400" dirty="0" smtClean="0"/>
          </a:p>
          <a:p>
            <a:pPr marL="0" lvl="0" indent="0">
              <a:buNone/>
            </a:pPr>
            <a:endParaRPr lang="de-DE" sz="2400" dirty="0" smtClean="0"/>
          </a:p>
          <a:p>
            <a:pPr marL="0" lvl="0" indent="0">
              <a:buNone/>
            </a:pPr>
            <a:endParaRPr lang="de-DE" sz="2400" dirty="0"/>
          </a:p>
          <a:p>
            <a:pPr marL="0" lvl="0" indent="0">
              <a:buNone/>
            </a:pPr>
            <a:endParaRPr lang="de-DE" sz="2400" dirty="0"/>
          </a:p>
          <a:p>
            <a:pPr marL="342900" lvl="0" indent="-342900">
              <a:buFont typeface="Arial" panose="020B0604020202020204" pitchFamily="34" charset="0"/>
              <a:buChar char="•"/>
            </a:pPr>
            <a:r>
              <a:rPr lang="de-DE" sz="2400" dirty="0" smtClean="0"/>
              <a:t>erläutern </a:t>
            </a:r>
            <a:r>
              <a:rPr lang="de-DE" sz="2400" dirty="0"/>
              <a:t>und diskutieren zentrale </a:t>
            </a:r>
            <a:r>
              <a:rPr lang="de-DE" sz="2400" dirty="0" smtClean="0"/>
              <a:t>Aussagen </a:t>
            </a:r>
            <a:r>
              <a:rPr lang="de-DE" sz="2400" dirty="0"/>
              <a:t>in musikbezogenen Texten im </a:t>
            </a:r>
            <a:r>
              <a:rPr lang="de-DE" sz="2400" dirty="0" smtClean="0"/>
              <a:t>Hinblick </a:t>
            </a:r>
            <a:r>
              <a:rPr lang="de-DE" sz="2400" dirty="0"/>
              <a:t>auf eine übergeordnete Problemstellung,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993" y="2516378"/>
            <a:ext cx="1921099" cy="80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6673924" y="4221088"/>
            <a:ext cx="1858516" cy="707886"/>
          </a:xfrm>
          <a:prstGeom prst="rect">
            <a:avLst/>
          </a:prstGeom>
          <a:solidFill>
            <a:schemeClr val="bg1">
              <a:lumMod val="75000"/>
            </a:schemeClr>
          </a:solidFill>
        </p:spPr>
        <p:txBody>
          <a:bodyPr wrap="square">
            <a:spAutoFit/>
          </a:bodyPr>
          <a:lstStyle/>
          <a:p>
            <a:r>
              <a:rPr lang="de-DE" sz="2000" i="1" dirty="0" smtClean="0">
                <a:solidFill>
                  <a:srgbClr val="0D0D0D"/>
                </a:solidFill>
              </a:rPr>
              <a:t>Ende der  </a:t>
            </a:r>
            <a:r>
              <a:rPr lang="de-DE" sz="2000" i="1" dirty="0">
                <a:solidFill>
                  <a:srgbClr val="0D0D0D"/>
                </a:solidFill>
              </a:rPr>
              <a:t>S</a:t>
            </a:r>
            <a:r>
              <a:rPr lang="de-DE" sz="2000" i="1" dirty="0" smtClean="0">
                <a:solidFill>
                  <a:srgbClr val="0D0D0D"/>
                </a:solidFill>
              </a:rPr>
              <a:t>ekundarstufe </a:t>
            </a:r>
            <a:r>
              <a:rPr lang="de-DE" sz="2000" i="1" dirty="0">
                <a:solidFill>
                  <a:srgbClr val="0D0D0D"/>
                </a:solidFill>
              </a:rPr>
              <a:t>I</a:t>
            </a:r>
            <a:endParaRPr lang="de-DE" sz="2000" i="1" dirty="0" smtClean="0">
              <a:solidFill>
                <a:srgbClr val="0D0D0D"/>
              </a:solidFill>
            </a:endParaRPr>
          </a:p>
        </p:txBody>
      </p:sp>
    </p:spTree>
    <p:extLst>
      <p:ext uri="{BB962C8B-B14F-4D97-AF65-F5344CB8AC3E}">
        <p14:creationId xmlns:p14="http://schemas.microsoft.com/office/powerpoint/2010/main" val="560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745458" cy="5586131"/>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Ordnungssysteme musikalischer Strukturen</a:t>
            </a:r>
          </a:p>
          <a:p>
            <a:pPr marL="0" indent="0">
              <a:spcBef>
                <a:spcPts val="0"/>
              </a:spcBef>
              <a:buNone/>
            </a:pPr>
            <a:r>
              <a:rPr lang="de-DE" sz="2400" dirty="0">
                <a:solidFill>
                  <a:schemeClr val="bg1">
                    <a:lumMod val="40000"/>
                    <a:lumOff val="60000"/>
                  </a:schemeClr>
                </a:solidFill>
                <a:latin typeface="Calibri" panose="020F0502020204030204" pitchFamily="34" charset="0"/>
                <a:cs typeface="Arial" panose="020B0604020202020204" pitchFamily="34" charset="0"/>
              </a:rPr>
              <a:t> </a:t>
            </a:r>
            <a:r>
              <a:rPr lang="de-DE" sz="2400" dirty="0" smtClean="0">
                <a:solidFill>
                  <a:schemeClr val="bg1">
                    <a:lumMod val="40000"/>
                    <a:lumOff val="60000"/>
                  </a:schemeClr>
                </a:solidFill>
                <a:latin typeface="Calibri" panose="020F0502020204030204" pitchFamily="34" charset="0"/>
                <a:cs typeface="Arial" panose="020B0604020202020204" pitchFamily="34" charset="0"/>
              </a:rPr>
              <a:t>      </a:t>
            </a:r>
            <a:endParaRPr lang="de-DE" sz="2400" dirty="0" smtClean="0"/>
          </a:p>
        </p:txBody>
      </p:sp>
      <p:graphicFrame>
        <p:nvGraphicFramePr>
          <p:cNvPr id="7" name="Tabelle 6"/>
          <p:cNvGraphicFramePr>
            <a:graphicFrameLocks noGrp="1"/>
          </p:cNvGraphicFramePr>
          <p:nvPr>
            <p:extLst>
              <p:ext uri="{D42A27DB-BD31-4B8C-83A1-F6EECF244321}">
                <p14:modId xmlns:p14="http://schemas.microsoft.com/office/powerpoint/2010/main" val="2827729769"/>
              </p:ext>
            </p:extLst>
          </p:nvPr>
        </p:nvGraphicFramePr>
        <p:xfrm>
          <a:off x="179512" y="2562177"/>
          <a:ext cx="8784976" cy="3672408"/>
        </p:xfrm>
        <a:graphic>
          <a:graphicData uri="http://schemas.openxmlformats.org/drawingml/2006/table">
            <a:tbl>
              <a:tblPr firstRow="1" bandRow="1">
                <a:tableStyleId>{5C22544A-7EE6-4342-B048-85BDC9FD1C3A}</a:tableStyleId>
              </a:tblPr>
              <a:tblGrid>
                <a:gridCol w="4438301"/>
                <a:gridCol w="4346675"/>
              </a:tblGrid>
              <a:tr h="3672408">
                <a:tc>
                  <a:txBody>
                    <a:bodyPr/>
                    <a:lstStyle/>
                    <a:p>
                      <a:r>
                        <a:rPr lang="de-DE" sz="2000" dirty="0" smtClean="0">
                          <a:solidFill>
                            <a:schemeClr val="tx1"/>
                          </a:solidFill>
                        </a:rPr>
                        <a:t>Bisher:</a:t>
                      </a:r>
                    </a:p>
                    <a:p>
                      <a:endParaRPr lang="de-DE" sz="2000" dirty="0" smtClean="0">
                        <a:solidFill>
                          <a:schemeClr val="tx1"/>
                        </a:solidFill>
                      </a:endParaRPr>
                    </a:p>
                    <a:p>
                      <a:r>
                        <a:rPr lang="de-DE" sz="2400" b="0" dirty="0" smtClean="0">
                          <a:solidFill>
                            <a:schemeClr val="tx1"/>
                          </a:solidFill>
                        </a:rPr>
                        <a:t>Ordnungssysteme der musikalischen Parameter Rhythmik, Melodik, Harmonik, Dynamik und Klangfarbe sowie</a:t>
                      </a:r>
                      <a:r>
                        <a:rPr lang="de-DE" sz="2400" b="0" baseline="0" dirty="0" smtClean="0">
                          <a:solidFill>
                            <a:schemeClr val="tx1"/>
                          </a:solidFill>
                        </a:rPr>
                        <a:t> </a:t>
                      </a:r>
                      <a:r>
                        <a:rPr lang="de-DE" sz="2400" b="0" dirty="0" smtClean="0">
                          <a:solidFill>
                            <a:schemeClr val="tx1"/>
                          </a:solidFill>
                        </a:rPr>
                        <a:t>Formprinzipien und Notationsweisen </a:t>
                      </a:r>
                      <a:endParaRPr lang="de-DE" sz="2400" dirty="0">
                        <a:solidFill>
                          <a:schemeClr val="tx1"/>
                        </a:solidFill>
                      </a:endParaRPr>
                    </a:p>
                  </a:txBody>
                  <a:tcPr>
                    <a:solidFill>
                      <a:schemeClr val="bg1">
                        <a:lumMod val="75000"/>
                      </a:schemeClr>
                    </a:solidFill>
                  </a:tcPr>
                </a:tc>
                <a:tc>
                  <a:txBody>
                    <a:bodyPr/>
                    <a:lstStyle/>
                    <a:p>
                      <a:pPr lvl="0"/>
                      <a:r>
                        <a:rPr lang="de-DE" sz="2000" b="1" kern="1200" dirty="0" smtClean="0">
                          <a:solidFill>
                            <a:schemeClr val="tx1"/>
                          </a:solidFill>
                          <a:effectLst/>
                          <a:latin typeface="+mn-lt"/>
                          <a:ea typeface="+mn-ea"/>
                          <a:cs typeface="+mn-cs"/>
                        </a:rPr>
                        <a:t>Neu:</a:t>
                      </a:r>
                    </a:p>
                    <a:p>
                      <a:pPr lvl="0"/>
                      <a:endParaRPr lang="de-DE" sz="2000" b="1" kern="1200" dirty="0" smtClean="0">
                        <a:solidFill>
                          <a:schemeClr val="lt1"/>
                        </a:solidFill>
                        <a:effectLst/>
                        <a:latin typeface="+mn-lt"/>
                        <a:ea typeface="+mn-ea"/>
                        <a:cs typeface="+mn-cs"/>
                      </a:endParaRPr>
                    </a:p>
                  </a:txBody>
                  <a:tcPr>
                    <a:solidFill>
                      <a:schemeClr val="bg1">
                        <a:lumMod val="75000"/>
                      </a:schemeClr>
                    </a:solidFill>
                  </a:tcPr>
                </a:tc>
              </a:tr>
            </a:tbl>
          </a:graphicData>
        </a:graphic>
      </p:graphicFrame>
      <p:pic>
        <p:nvPicPr>
          <p:cNvPr id="8" name="Grafik 7"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212976"/>
            <a:ext cx="3168352" cy="2690915"/>
          </a:xfrm>
          <a:prstGeom prst="rect">
            <a:avLst/>
          </a:prstGeom>
        </p:spPr>
      </p:pic>
      <p:sp>
        <p:nvSpPr>
          <p:cNvPr id="9" name="Rechteck 8"/>
          <p:cNvSpPr/>
          <p:nvPr/>
        </p:nvSpPr>
        <p:spPr>
          <a:xfrm>
            <a:off x="611560" y="1988840"/>
            <a:ext cx="3168352" cy="400110"/>
          </a:xfrm>
          <a:prstGeom prst="rect">
            <a:avLst/>
          </a:prstGeom>
          <a:solidFill>
            <a:schemeClr val="bg1">
              <a:lumMod val="85000"/>
            </a:schemeClr>
          </a:solidFill>
        </p:spPr>
        <p:txBody>
          <a:bodyPr wrap="square">
            <a:spAutoFit/>
          </a:bodyPr>
          <a:lstStyle/>
          <a:p>
            <a:r>
              <a:rPr lang="de-DE" sz="2000" i="1" dirty="0" smtClean="0">
                <a:solidFill>
                  <a:srgbClr val="0D0D0D"/>
                </a:solidFill>
              </a:rPr>
              <a:t>  Keine konkrete Benennung</a:t>
            </a:r>
          </a:p>
        </p:txBody>
      </p:sp>
    </p:spTree>
    <p:extLst>
      <p:ext uri="{BB962C8B-B14F-4D97-AF65-F5344CB8AC3E}">
        <p14:creationId xmlns:p14="http://schemas.microsoft.com/office/powerpoint/2010/main" val="3525146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745458" cy="5586131"/>
          </a:xfrm>
          <a:solidFill>
            <a:schemeClr val="bg1"/>
          </a:solidFill>
        </p:spPr>
        <p:txBody>
          <a:bodyPr>
            <a:noAutofit/>
          </a:bodyPr>
          <a:lstStyle/>
          <a:p>
            <a:pPr marL="0" indent="0">
              <a:buNone/>
            </a:pPr>
            <a:r>
              <a:rPr lang="de-DE" sz="2400" dirty="0" smtClean="0">
                <a:solidFill>
                  <a:srgbClr val="FF0000"/>
                </a:solidFill>
              </a:rPr>
              <a:t>Ordnungssysteme musikalischer Strukturen</a:t>
            </a:r>
          </a:p>
          <a:p>
            <a:pPr marL="0" indent="0">
              <a:buNone/>
            </a:pPr>
            <a:endParaRPr lang="de-DE" sz="2400" dirty="0" smtClean="0"/>
          </a:p>
          <a:p>
            <a:pPr marL="0" indent="0">
              <a:buNone/>
            </a:pPr>
            <a:endParaRPr lang="de-DE" sz="2400" dirty="0" smtClean="0"/>
          </a:p>
          <a:p>
            <a:pPr marL="0" indent="0">
              <a:buNone/>
            </a:pPr>
            <a:endParaRPr lang="de-DE" sz="2400" dirty="0" smtClean="0">
              <a:solidFill>
                <a:schemeClr val="bg1">
                  <a:lumMod val="20000"/>
                  <a:lumOff val="80000"/>
                </a:schemeClr>
              </a:solidFill>
            </a:endParaRPr>
          </a:p>
          <a:p>
            <a:pPr marL="0" indent="0">
              <a:buNone/>
            </a:pPr>
            <a:r>
              <a:rPr lang="de-DE" sz="2400" b="1" dirty="0" smtClean="0"/>
              <a:t>Ende Erprobungsstufe</a:t>
            </a:r>
            <a:r>
              <a:rPr lang="de-DE" sz="2400" b="1" dirty="0" smtClean="0">
                <a:solidFill>
                  <a:schemeClr val="bg1">
                    <a:lumMod val="40000"/>
                    <a:lumOff val="60000"/>
                  </a:schemeClr>
                </a:solidFill>
              </a:rPr>
              <a:t>	</a:t>
            </a:r>
            <a:r>
              <a:rPr lang="de-DE" sz="2400" dirty="0" smtClean="0">
                <a:solidFill>
                  <a:schemeClr val="bg1">
                    <a:lumMod val="20000"/>
                    <a:lumOff val="80000"/>
                  </a:schemeClr>
                </a:solidFill>
              </a:rPr>
              <a:t>	</a:t>
            </a:r>
            <a:r>
              <a:rPr lang="de-DE" sz="2400" b="1" dirty="0" smtClean="0"/>
              <a:t>Ende Sekundarstufe I</a:t>
            </a:r>
          </a:p>
        </p:txBody>
      </p:sp>
      <p:pic>
        <p:nvPicPr>
          <p:cNvPr id="7" name="Grafik 6"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32" y="3501009"/>
            <a:ext cx="3168352" cy="2520280"/>
          </a:xfrm>
          <a:prstGeom prst="rect">
            <a:avLst/>
          </a:prstGeom>
        </p:spPr>
      </p:pic>
      <p:sp>
        <p:nvSpPr>
          <p:cNvPr id="9" name="Rechteck 8"/>
          <p:cNvSpPr/>
          <p:nvPr/>
        </p:nvSpPr>
        <p:spPr>
          <a:xfrm>
            <a:off x="5070844" y="1556792"/>
            <a:ext cx="3168352" cy="1015663"/>
          </a:xfrm>
          <a:prstGeom prst="rect">
            <a:avLst/>
          </a:prstGeom>
          <a:solidFill>
            <a:schemeClr val="bg1">
              <a:lumMod val="85000"/>
            </a:schemeClr>
          </a:solidFill>
        </p:spPr>
        <p:txBody>
          <a:bodyPr wrap="square">
            <a:spAutoFit/>
          </a:bodyPr>
          <a:lstStyle/>
          <a:p>
            <a:r>
              <a:rPr lang="de-DE" sz="2000" i="1" dirty="0">
                <a:solidFill>
                  <a:srgbClr val="0D0D0D"/>
                </a:solidFill>
              </a:rPr>
              <a:t>D</a:t>
            </a:r>
            <a:r>
              <a:rPr lang="de-DE" sz="2000" i="1" dirty="0" smtClean="0">
                <a:solidFill>
                  <a:srgbClr val="0D0D0D"/>
                </a:solidFill>
              </a:rPr>
              <a:t>ie Grundlagen am Ende der Erprobungsstufe werden vorausgesetzt.</a:t>
            </a:r>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240" y="3501008"/>
            <a:ext cx="3391956" cy="2520280"/>
          </a:xfrm>
          <a:prstGeom prst="rect">
            <a:avLst/>
          </a:prstGeom>
        </p:spPr>
      </p:pic>
    </p:spTree>
    <p:extLst>
      <p:ext uri="{BB962C8B-B14F-4D97-AF65-F5344CB8AC3E}">
        <p14:creationId xmlns:p14="http://schemas.microsoft.com/office/powerpoint/2010/main" val="2219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745458" cy="5586131"/>
          </a:xfrm>
          <a:solidFill>
            <a:schemeClr val="bg1"/>
          </a:solidFill>
        </p:spPr>
        <p:txBody>
          <a:bodyPr>
            <a:noAutofit/>
          </a:bodyPr>
          <a:lstStyle/>
          <a:p>
            <a:pPr marL="0" indent="0">
              <a:buNone/>
            </a:pPr>
            <a:r>
              <a:rPr lang="de-DE" sz="2400" dirty="0" smtClean="0">
                <a:solidFill>
                  <a:srgbClr val="FF0000"/>
                </a:solidFill>
              </a:rPr>
              <a:t>Inhaltliche Schwerpunkte bis zum Ende der Erprobungsstufe</a:t>
            </a:r>
          </a:p>
          <a:p>
            <a:pPr marL="0" indent="0">
              <a:buNone/>
            </a:pPr>
            <a:endParaRPr lang="de-DE" sz="2400" dirty="0" smtClean="0">
              <a:solidFill>
                <a:schemeClr val="bg1">
                  <a:lumMod val="40000"/>
                  <a:lumOff val="60000"/>
                </a:schemeClr>
              </a:solidFill>
            </a:endParaRPr>
          </a:p>
          <a:p>
            <a:pPr marL="0" indent="0">
              <a:buNone/>
            </a:pPr>
            <a:r>
              <a:rPr lang="de-DE" sz="2400" b="1" dirty="0" smtClean="0"/>
              <a:t>Bedeutungen </a:t>
            </a:r>
          </a:p>
        </p:txBody>
      </p:sp>
      <p:graphicFrame>
        <p:nvGraphicFramePr>
          <p:cNvPr id="7" name="Tabelle 6"/>
          <p:cNvGraphicFramePr>
            <a:graphicFrameLocks noGrp="1"/>
          </p:cNvGraphicFramePr>
          <p:nvPr>
            <p:extLst>
              <p:ext uri="{D42A27DB-BD31-4B8C-83A1-F6EECF244321}">
                <p14:modId xmlns:p14="http://schemas.microsoft.com/office/powerpoint/2010/main" val="4134096837"/>
              </p:ext>
            </p:extLst>
          </p:nvPr>
        </p:nvGraphicFramePr>
        <p:xfrm>
          <a:off x="179512" y="2780928"/>
          <a:ext cx="8784976" cy="3749040"/>
        </p:xfrm>
        <a:graphic>
          <a:graphicData uri="http://schemas.openxmlformats.org/drawingml/2006/table">
            <a:tbl>
              <a:tblPr firstRow="1" bandRow="1">
                <a:tableStyleId>{5C22544A-7EE6-4342-B048-85BDC9FD1C3A}</a:tableStyleId>
              </a:tblPr>
              <a:tblGrid>
                <a:gridCol w="4438301"/>
                <a:gridCol w="4346675"/>
              </a:tblGrid>
              <a:tr h="3672408">
                <a:tc>
                  <a:txBody>
                    <a:bodyPr/>
                    <a:lstStyle/>
                    <a:p>
                      <a:r>
                        <a:rPr lang="de-DE" sz="2000" dirty="0" smtClean="0">
                          <a:solidFill>
                            <a:schemeClr val="tx1"/>
                          </a:solidFill>
                        </a:rPr>
                        <a:t>Bisher:</a:t>
                      </a:r>
                    </a:p>
                    <a:p>
                      <a:endParaRPr lang="de-DE" sz="2000" dirty="0" smtClean="0">
                        <a:solidFill>
                          <a:schemeClr val="tx1"/>
                        </a:solidFill>
                      </a:endParaRPr>
                    </a:p>
                    <a:p>
                      <a:r>
                        <a:rPr lang="de-DE" sz="2000" b="0" dirty="0" smtClean="0">
                          <a:solidFill>
                            <a:schemeClr val="tx1"/>
                          </a:solidFill>
                        </a:rPr>
                        <a:t>Ausdruck von Musik vor dem Hintergrund musikalischer </a:t>
                      </a:r>
                    </a:p>
                    <a:p>
                      <a:r>
                        <a:rPr lang="de-DE" sz="2000" b="0" dirty="0" smtClean="0">
                          <a:solidFill>
                            <a:schemeClr val="tx1"/>
                          </a:solidFill>
                        </a:rPr>
                        <a:t>Konventionen: </a:t>
                      </a:r>
                    </a:p>
                    <a:p>
                      <a:pPr marL="0" indent="0">
                        <a:buFont typeface="Arial" panose="020B0604020202020204" pitchFamily="34" charset="0"/>
                        <a:buNone/>
                      </a:pPr>
                      <a:r>
                        <a:rPr lang="de-DE" sz="2000" b="0" i="0" dirty="0" smtClean="0">
                          <a:solidFill>
                            <a:schemeClr val="tx1"/>
                          </a:solidFill>
                        </a:rPr>
                        <a:t>- Musik in Verbindung mit Sprache </a:t>
                      </a:r>
                    </a:p>
                    <a:p>
                      <a:r>
                        <a:rPr lang="de-DE" sz="2000" b="0" i="0" dirty="0" smtClean="0">
                          <a:solidFill>
                            <a:schemeClr val="tx1"/>
                          </a:solidFill>
                        </a:rPr>
                        <a:t>-</a:t>
                      </a:r>
                      <a:r>
                        <a:rPr lang="de-DE" sz="2000" b="0" i="0" baseline="0" dirty="0" smtClean="0">
                          <a:solidFill>
                            <a:schemeClr val="tx1"/>
                          </a:solidFill>
                        </a:rPr>
                        <a:t> </a:t>
                      </a:r>
                      <a:r>
                        <a:rPr lang="de-DE" sz="2000" b="0" i="0" dirty="0" smtClean="0">
                          <a:solidFill>
                            <a:schemeClr val="tx1"/>
                          </a:solidFill>
                        </a:rPr>
                        <a:t>Musik in Verbindung mit Bildern </a:t>
                      </a:r>
                    </a:p>
                    <a:p>
                      <a:r>
                        <a:rPr lang="de-DE" sz="2000" b="0" i="0" dirty="0" smtClean="0">
                          <a:solidFill>
                            <a:schemeClr val="tx1"/>
                          </a:solidFill>
                        </a:rPr>
                        <a:t>-</a:t>
                      </a:r>
                      <a:r>
                        <a:rPr lang="de-DE" sz="2000" b="0" i="0" baseline="0" dirty="0" smtClean="0">
                          <a:solidFill>
                            <a:schemeClr val="tx1"/>
                          </a:solidFill>
                        </a:rPr>
                        <a:t> </a:t>
                      </a:r>
                      <a:r>
                        <a:rPr lang="de-DE" sz="2000" b="0" i="0" dirty="0" smtClean="0">
                          <a:solidFill>
                            <a:schemeClr val="tx1"/>
                          </a:solidFill>
                        </a:rPr>
                        <a:t>Musik in Verbindung mit</a:t>
                      </a:r>
                      <a:r>
                        <a:rPr lang="de-DE" sz="2000" b="0" i="0" baseline="0" dirty="0" smtClean="0">
                          <a:solidFill>
                            <a:schemeClr val="tx1"/>
                          </a:solidFill>
                        </a:rPr>
                        <a:t> </a:t>
                      </a:r>
                      <a:r>
                        <a:rPr lang="de-DE" sz="2000" b="0" i="0" dirty="0" smtClean="0">
                          <a:solidFill>
                            <a:schemeClr val="tx1"/>
                          </a:solidFill>
                        </a:rPr>
                        <a:t>Bewegung </a:t>
                      </a:r>
                    </a:p>
                    <a:p>
                      <a:endParaRPr lang="de-DE" sz="2000" dirty="0">
                        <a:solidFill>
                          <a:schemeClr val="tx1"/>
                        </a:solidFill>
                      </a:endParaRPr>
                    </a:p>
                  </a:txBody>
                  <a:tcPr>
                    <a:solidFill>
                      <a:schemeClr val="bg1">
                        <a:lumMod val="75000"/>
                      </a:schemeClr>
                    </a:solidFill>
                  </a:tcPr>
                </a:tc>
                <a:tc>
                  <a:txBody>
                    <a:bodyPr/>
                    <a:lstStyle/>
                    <a:p>
                      <a:pPr lvl="0"/>
                      <a:r>
                        <a:rPr lang="de-DE" sz="2000" b="1" kern="1200" dirty="0" smtClean="0">
                          <a:solidFill>
                            <a:schemeClr val="tx1"/>
                          </a:solidFill>
                          <a:effectLst/>
                          <a:latin typeface="+mn-lt"/>
                          <a:ea typeface="+mn-ea"/>
                          <a:cs typeface="+mn-cs"/>
                        </a:rPr>
                        <a:t>Neu:</a:t>
                      </a:r>
                    </a:p>
                    <a:p>
                      <a:pPr lvl="0"/>
                      <a:endParaRPr lang="de-DE" sz="2000" b="1"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und Sprache:</a:t>
                      </a:r>
                      <a:endParaRPr lang="de-DE" sz="2000" b="0" dirty="0" smtClean="0">
                        <a:solidFill>
                          <a:schemeClr val="tx1"/>
                        </a:solidFill>
                        <a:effectLst/>
                      </a:endParaRPr>
                    </a:p>
                    <a:p>
                      <a:pPr marL="0" indent="0">
                        <a:buFontTx/>
                        <a:buNone/>
                      </a:pPr>
                      <a:r>
                        <a:rPr lang="de-DE" sz="2000" b="0" kern="1200" dirty="0" smtClean="0">
                          <a:solidFill>
                            <a:schemeClr val="tx1"/>
                          </a:solidFill>
                          <a:effectLst/>
                          <a:latin typeface="+mn-lt"/>
                          <a:ea typeface="+mn-ea"/>
                          <a:cs typeface="+mn-cs"/>
                        </a:rPr>
                        <a:t>- Lieder</a:t>
                      </a:r>
                      <a:r>
                        <a:rPr lang="de-DE" sz="2000" b="0" kern="1200" baseline="0" dirty="0" smtClean="0">
                          <a:solidFill>
                            <a:schemeClr val="tx1"/>
                          </a:solidFill>
                          <a:effectLst/>
                          <a:latin typeface="+mn-lt"/>
                          <a:ea typeface="+mn-ea"/>
                          <a:cs typeface="+mn-cs"/>
                        </a:rPr>
                        <a:t> und </a:t>
                      </a:r>
                      <a:r>
                        <a:rPr lang="de-DE" sz="2000" b="0" kern="1200" dirty="0" smtClean="0">
                          <a:solidFill>
                            <a:schemeClr val="tx1"/>
                          </a:solidFill>
                          <a:effectLst/>
                          <a:latin typeface="+mn-lt"/>
                          <a:ea typeface="+mn-ea"/>
                          <a:cs typeface="+mn-cs"/>
                        </a:rPr>
                        <a:t>Songs unterschiedlicher </a:t>
                      </a:r>
                    </a:p>
                    <a:p>
                      <a:pPr marL="0" indent="0">
                        <a:buFontTx/>
                        <a:buNone/>
                      </a:pPr>
                      <a:r>
                        <a:rPr lang="de-DE" sz="2000" b="0" kern="1200" dirty="0" smtClean="0">
                          <a:solidFill>
                            <a:schemeClr val="tx1"/>
                          </a:solidFill>
                          <a:effectLst/>
                          <a:latin typeface="+mn-lt"/>
                          <a:ea typeface="+mn-ea"/>
                          <a:cs typeface="+mn-cs"/>
                        </a:rPr>
                        <a:t>  Stile</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und Kulturen</a:t>
                      </a:r>
                    </a:p>
                    <a:p>
                      <a:pPr marL="342900" lvl="0" indent="-342900">
                        <a:buFont typeface="Arial" panose="020B0604020202020204" pitchFamily="34" charset="0"/>
                        <a:buChar char="•"/>
                      </a:pPr>
                      <a:endParaRPr lang="de-DE" sz="2000" b="0"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und außermusikalische Inhalte:</a:t>
                      </a:r>
                      <a:endParaRPr lang="de-DE" sz="2000" b="0" dirty="0" smtClean="0">
                        <a:solidFill>
                          <a:schemeClr val="tx1"/>
                        </a:solidFill>
                        <a:effectLst/>
                      </a:endParaRPr>
                    </a:p>
                    <a:p>
                      <a:pPr marL="0" indent="0">
                        <a:buFont typeface="Arial" panose="020B0604020202020204" pitchFamily="34" charset="0"/>
                        <a:buNone/>
                      </a:pPr>
                      <a:r>
                        <a:rPr lang="de-DE" sz="2000" b="0" kern="1200" dirty="0" smtClean="0">
                          <a:solidFill>
                            <a:schemeClr val="tx1"/>
                          </a:solidFill>
                          <a:effectLst/>
                          <a:latin typeface="+mn-lt"/>
                          <a:ea typeface="+mn-ea"/>
                          <a:cs typeface="+mn-cs"/>
                        </a:rPr>
                        <a:t>- Programmmusik</a:t>
                      </a:r>
                    </a:p>
                    <a:p>
                      <a:r>
                        <a:rPr lang="de-DE" sz="2000" b="0" kern="1200" dirty="0" smtClean="0">
                          <a:solidFill>
                            <a:schemeClr val="tx1"/>
                          </a:solidFill>
                          <a:effectLst/>
                          <a:latin typeface="+mn-lt"/>
                          <a:ea typeface="+mn-ea"/>
                          <a:cs typeface="+mn-cs"/>
                        </a:rPr>
                        <a:t>- </a:t>
                      </a:r>
                      <a:r>
                        <a:rPr lang="de-DE" sz="2000" b="0" kern="1200" dirty="0" err="1" smtClean="0">
                          <a:solidFill>
                            <a:schemeClr val="tx1"/>
                          </a:solidFill>
                          <a:effectLst/>
                          <a:latin typeface="+mn-lt"/>
                          <a:ea typeface="+mn-ea"/>
                          <a:cs typeface="+mn-cs"/>
                        </a:rPr>
                        <a:t>Verklanglichung</a:t>
                      </a:r>
                      <a:r>
                        <a:rPr lang="de-DE" sz="2000" b="0" kern="1200" dirty="0" smtClean="0">
                          <a:solidFill>
                            <a:schemeClr val="tx1"/>
                          </a:solidFill>
                          <a:effectLst/>
                          <a:latin typeface="+mn-lt"/>
                          <a:ea typeface="+mn-ea"/>
                          <a:cs typeface="+mn-cs"/>
                        </a:rPr>
                        <a:t> von Bildern</a:t>
                      </a:r>
                    </a:p>
                    <a:p>
                      <a:pPr lvl="0"/>
                      <a:endParaRPr lang="de-DE" sz="2000" b="0" kern="1200" dirty="0" smtClean="0">
                        <a:solidFill>
                          <a:schemeClr val="tx1"/>
                        </a:solidFill>
                        <a:effectLst/>
                        <a:latin typeface="+mn-lt"/>
                        <a:ea typeface="+mn-ea"/>
                        <a:cs typeface="+mn-cs"/>
                      </a:endParaRPr>
                    </a:p>
                    <a:p>
                      <a:pPr lvl="0"/>
                      <a:r>
                        <a:rPr lang="de-DE" sz="2000" b="0" kern="1200" dirty="0" smtClean="0">
                          <a:solidFill>
                            <a:schemeClr val="tx1"/>
                          </a:solidFill>
                          <a:effectLst/>
                          <a:latin typeface="+mn-lt"/>
                          <a:ea typeface="+mn-ea"/>
                          <a:cs typeface="+mn-cs"/>
                        </a:rPr>
                        <a:t>Musik und Bewegung:</a:t>
                      </a:r>
                      <a:endParaRPr lang="de-DE" sz="2000" b="0" dirty="0" smtClean="0">
                        <a:solidFill>
                          <a:schemeClr val="tx1"/>
                        </a:solidFill>
                        <a:effectLst/>
                      </a:endParaRPr>
                    </a:p>
                    <a:p>
                      <a:r>
                        <a:rPr lang="de-DE" sz="2000" b="0" kern="1200" dirty="0" smtClean="0">
                          <a:solidFill>
                            <a:schemeClr val="tx1"/>
                          </a:solidFill>
                          <a:effectLst/>
                          <a:latin typeface="+mn-lt"/>
                          <a:ea typeface="+mn-ea"/>
                          <a:cs typeface="+mn-cs"/>
                        </a:rPr>
                        <a:t>- Choreografie, Tänze</a:t>
                      </a:r>
                      <a:endParaRPr lang="de-DE" sz="2000" b="0" dirty="0">
                        <a:solidFill>
                          <a:schemeClr val="tx1"/>
                        </a:solidFill>
                      </a:endParaRPr>
                    </a:p>
                  </a:txBody>
                  <a:tcPr>
                    <a:solidFill>
                      <a:schemeClr val="bg1">
                        <a:lumMod val="75000"/>
                      </a:schemeClr>
                    </a:solidFill>
                  </a:tcPr>
                </a:tc>
              </a:tr>
            </a:tbl>
          </a:graphicData>
        </a:graphic>
      </p:graphicFrame>
      <p:sp>
        <p:nvSpPr>
          <p:cNvPr id="6" name="Rechteck 5"/>
          <p:cNvSpPr/>
          <p:nvPr/>
        </p:nvSpPr>
        <p:spPr>
          <a:xfrm>
            <a:off x="5292080" y="2138026"/>
            <a:ext cx="1872208" cy="400110"/>
          </a:xfrm>
          <a:prstGeom prst="rect">
            <a:avLst/>
          </a:prstGeom>
          <a:solidFill>
            <a:schemeClr val="bg1">
              <a:lumMod val="85000"/>
            </a:schemeClr>
          </a:solidFill>
        </p:spPr>
        <p:txBody>
          <a:bodyPr wrap="square">
            <a:spAutoFit/>
          </a:bodyPr>
          <a:lstStyle/>
          <a:p>
            <a:r>
              <a:rPr lang="de-DE" sz="2000" i="1" dirty="0" smtClean="0">
                <a:solidFill>
                  <a:srgbClr val="0D0D0D"/>
                </a:solidFill>
              </a:rPr>
              <a:t>  Konkreter</a:t>
            </a:r>
          </a:p>
        </p:txBody>
      </p:sp>
    </p:spTree>
    <p:extLst>
      <p:ext uri="{BB962C8B-B14F-4D97-AF65-F5344CB8AC3E}">
        <p14:creationId xmlns:p14="http://schemas.microsoft.com/office/powerpoint/2010/main" val="957817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745458" cy="5256584"/>
          </a:xfrm>
          <a:solidFill>
            <a:schemeClr val="bg1"/>
          </a:solidFill>
        </p:spPr>
        <p:txBody>
          <a:bodyPr>
            <a:noAutofit/>
          </a:bodyPr>
          <a:lstStyle/>
          <a:p>
            <a:pPr marL="0" indent="0">
              <a:buNone/>
            </a:pPr>
            <a:r>
              <a:rPr lang="de-DE" sz="2400" dirty="0">
                <a:solidFill>
                  <a:srgbClr val="FF0000"/>
                </a:solidFill>
                <a:latin typeface="Calibri" panose="020F0502020204030204" pitchFamily="34" charset="0"/>
                <a:cs typeface="Arial" panose="020B0604020202020204" pitchFamily="34" charset="0"/>
              </a:rPr>
              <a:t>I</a:t>
            </a:r>
            <a:r>
              <a:rPr lang="de-DE" sz="2400" dirty="0" smtClean="0">
                <a:solidFill>
                  <a:srgbClr val="FF0000"/>
                </a:solidFill>
                <a:latin typeface="Calibri" panose="020F0502020204030204" pitchFamily="34" charset="0"/>
                <a:cs typeface="Arial" panose="020B0604020202020204" pitchFamily="34" charset="0"/>
              </a:rPr>
              <a:t>nhaltliche Schwerpunkte bis zum Ende der Erprobungsstufe</a:t>
            </a:r>
            <a:endParaRPr lang="de-DE" sz="2400" dirty="0">
              <a:solidFill>
                <a:srgbClr val="FF0000"/>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a:p>
            <a:pPr marL="0" indent="0">
              <a:spcBef>
                <a:spcPts val="0"/>
              </a:spcBef>
              <a:buNone/>
            </a:pPr>
            <a:r>
              <a:rPr lang="de-DE" sz="2400" b="1" dirty="0" smtClean="0"/>
              <a:t>Entwicklungen</a:t>
            </a:r>
          </a:p>
        </p:txBody>
      </p:sp>
      <p:graphicFrame>
        <p:nvGraphicFramePr>
          <p:cNvPr id="7" name="Tabelle 6"/>
          <p:cNvGraphicFramePr>
            <a:graphicFrameLocks noGrp="1"/>
          </p:cNvGraphicFramePr>
          <p:nvPr>
            <p:extLst>
              <p:ext uri="{D42A27DB-BD31-4B8C-83A1-F6EECF244321}">
                <p14:modId xmlns:p14="http://schemas.microsoft.com/office/powerpoint/2010/main" val="1727699327"/>
              </p:ext>
            </p:extLst>
          </p:nvPr>
        </p:nvGraphicFramePr>
        <p:xfrm>
          <a:off x="179512" y="2852936"/>
          <a:ext cx="8784976" cy="3528392"/>
        </p:xfrm>
        <a:graphic>
          <a:graphicData uri="http://schemas.openxmlformats.org/drawingml/2006/table">
            <a:tbl>
              <a:tblPr firstRow="1" bandRow="1">
                <a:tableStyleId>{5C22544A-7EE6-4342-B048-85BDC9FD1C3A}</a:tableStyleId>
              </a:tblPr>
              <a:tblGrid>
                <a:gridCol w="4438301"/>
                <a:gridCol w="4346675"/>
              </a:tblGrid>
              <a:tr h="3528392">
                <a:tc>
                  <a:txBody>
                    <a:bodyPr/>
                    <a:lstStyle/>
                    <a:p>
                      <a:r>
                        <a:rPr lang="de-DE" sz="2000" dirty="0" smtClean="0">
                          <a:solidFill>
                            <a:schemeClr val="tx1"/>
                          </a:solidFill>
                        </a:rPr>
                        <a:t>Bisher:</a:t>
                      </a:r>
                    </a:p>
                    <a:p>
                      <a:endParaRPr lang="de-DE" sz="2000" dirty="0" smtClean="0">
                        <a:solidFill>
                          <a:schemeClr val="tx1"/>
                        </a:solidFill>
                      </a:endParaRPr>
                    </a:p>
                    <a:p>
                      <a:r>
                        <a:rPr lang="de-DE" sz="2000" b="0" dirty="0" smtClean="0">
                          <a:solidFill>
                            <a:schemeClr val="tx1"/>
                          </a:solidFill>
                        </a:rPr>
                        <a:t>Musik im historischen Kontext:</a:t>
                      </a:r>
                    </a:p>
                    <a:p>
                      <a:r>
                        <a:rPr lang="de-DE" sz="2000" b="0" dirty="0" smtClean="0">
                          <a:solidFill>
                            <a:schemeClr val="tx1"/>
                          </a:solidFill>
                        </a:rPr>
                        <a:t>-</a:t>
                      </a:r>
                      <a:r>
                        <a:rPr lang="de-DE" sz="2000" b="0" baseline="0" dirty="0" smtClean="0">
                          <a:solidFill>
                            <a:schemeClr val="tx1"/>
                          </a:solidFill>
                        </a:rPr>
                        <a:t> </a:t>
                      </a:r>
                      <a:r>
                        <a:rPr lang="de-DE" sz="2000" b="0" dirty="0" smtClean="0">
                          <a:solidFill>
                            <a:schemeClr val="tx1"/>
                          </a:solidFill>
                        </a:rPr>
                        <a:t>Stilmerkmale</a:t>
                      </a:r>
                    </a:p>
                    <a:p>
                      <a:r>
                        <a:rPr lang="de-DE" sz="2000" b="0" smtClean="0">
                          <a:solidFill>
                            <a:schemeClr val="tx1"/>
                          </a:solidFill>
                        </a:rPr>
                        <a:t>-</a:t>
                      </a:r>
                      <a:r>
                        <a:rPr lang="de-DE" sz="2000" b="0" baseline="0" smtClean="0">
                          <a:solidFill>
                            <a:schemeClr val="tx1"/>
                          </a:solidFill>
                        </a:rPr>
                        <a:t> </a:t>
                      </a:r>
                      <a:r>
                        <a:rPr lang="de-DE" sz="2000" b="0" baseline="0" dirty="0" smtClean="0">
                          <a:solidFill>
                            <a:schemeClr val="tx1"/>
                          </a:solidFill>
                        </a:rPr>
                        <a:t>B</a:t>
                      </a:r>
                      <a:r>
                        <a:rPr lang="de-DE" sz="2000" b="0" smtClean="0">
                          <a:solidFill>
                            <a:schemeClr val="tx1"/>
                          </a:solidFill>
                        </a:rPr>
                        <a:t>iographische </a:t>
                      </a:r>
                      <a:r>
                        <a:rPr lang="de-DE" sz="2000" b="0" dirty="0" smtClean="0">
                          <a:solidFill>
                            <a:schemeClr val="tx1"/>
                          </a:solidFill>
                        </a:rPr>
                        <a:t>Prägungen </a:t>
                      </a:r>
                    </a:p>
                    <a:p>
                      <a:endParaRPr lang="de-DE" sz="2000" dirty="0">
                        <a:solidFill>
                          <a:schemeClr val="tx1"/>
                        </a:solidFill>
                      </a:endParaRPr>
                    </a:p>
                  </a:txBody>
                  <a:tcPr>
                    <a:solidFill>
                      <a:schemeClr val="bg1">
                        <a:lumMod val="75000"/>
                      </a:schemeClr>
                    </a:solidFill>
                  </a:tcPr>
                </a:tc>
                <a:tc>
                  <a:txBody>
                    <a:bodyPr/>
                    <a:lstStyle/>
                    <a:p>
                      <a:pPr lvl="0"/>
                      <a:r>
                        <a:rPr lang="de-DE" sz="2000" b="1" kern="1200" dirty="0" smtClean="0">
                          <a:solidFill>
                            <a:schemeClr val="tx1"/>
                          </a:solidFill>
                          <a:effectLst/>
                          <a:latin typeface="+mn-lt"/>
                          <a:ea typeface="+mn-ea"/>
                          <a:cs typeface="+mn-cs"/>
                        </a:rPr>
                        <a:t>Neu:</a:t>
                      </a:r>
                    </a:p>
                    <a:p>
                      <a:pPr lvl="0"/>
                      <a:endParaRPr lang="de-DE" sz="2000" b="1"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und historisch-kulturelle</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Einflüsse:</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Weltliche Musik im Mittelalter</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Höfische Musik im Barock</a:t>
                      </a:r>
                    </a:p>
                    <a:p>
                      <a:pPr marL="0" lvl="0" indent="0">
                        <a:buFont typeface="Arial" panose="020B0604020202020204" pitchFamily="34" charset="0"/>
                        <a:buNone/>
                      </a:pPr>
                      <a:endParaRPr lang="de-DE" sz="2000" b="0"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und biografische Einflüsse </a:t>
                      </a:r>
                    </a:p>
                  </a:txBody>
                  <a:tcPr>
                    <a:solidFill>
                      <a:schemeClr val="bg1">
                        <a:lumMod val="75000"/>
                      </a:schemeClr>
                    </a:solidFill>
                  </a:tcPr>
                </a:tc>
              </a:tr>
            </a:tbl>
          </a:graphicData>
        </a:graphic>
      </p:graphicFrame>
    </p:spTree>
    <p:extLst>
      <p:ext uri="{BB962C8B-B14F-4D97-AF65-F5344CB8AC3E}">
        <p14:creationId xmlns:p14="http://schemas.microsoft.com/office/powerpoint/2010/main" val="414215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745458" cy="5586131"/>
          </a:xfrm>
          <a:solidFill>
            <a:schemeClr val="bg1"/>
          </a:solidFill>
        </p:spPr>
        <p:txBody>
          <a:bodyPr>
            <a:noAutofit/>
          </a:bodyPr>
          <a:lstStyle/>
          <a:p>
            <a:pPr marL="0" indent="0">
              <a:buNone/>
            </a:pPr>
            <a:r>
              <a:rPr lang="de-DE" sz="2400" dirty="0">
                <a:solidFill>
                  <a:srgbClr val="FF0000"/>
                </a:solidFill>
                <a:latin typeface="Calibri" panose="020F0502020204030204" pitchFamily="34" charset="0"/>
                <a:cs typeface="Arial" panose="020B0604020202020204" pitchFamily="34" charset="0"/>
              </a:rPr>
              <a:t>I</a:t>
            </a:r>
            <a:r>
              <a:rPr lang="de-DE" sz="2400" dirty="0" smtClean="0">
                <a:solidFill>
                  <a:srgbClr val="FF0000"/>
                </a:solidFill>
                <a:latin typeface="Calibri" panose="020F0502020204030204" pitchFamily="34" charset="0"/>
                <a:cs typeface="Arial" panose="020B0604020202020204" pitchFamily="34" charset="0"/>
              </a:rPr>
              <a:t>nhaltliche Schwerpunkte bis zum Ende der Erprobungsstufe</a:t>
            </a:r>
            <a:endParaRPr lang="de-DE" sz="2400" dirty="0">
              <a:solidFill>
                <a:srgbClr val="FF0000"/>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rgbClr val="FF0000"/>
                </a:solidFill>
              </a:rPr>
              <a:t>  </a:t>
            </a:r>
          </a:p>
          <a:p>
            <a:pPr marL="0" indent="0">
              <a:spcBef>
                <a:spcPts val="0"/>
              </a:spcBef>
              <a:buNone/>
            </a:pPr>
            <a:r>
              <a:rPr lang="de-DE" sz="2400" b="1" dirty="0" smtClean="0"/>
              <a:t>Verwendungen</a:t>
            </a:r>
          </a:p>
        </p:txBody>
      </p:sp>
      <p:graphicFrame>
        <p:nvGraphicFramePr>
          <p:cNvPr id="7" name="Tabelle 6"/>
          <p:cNvGraphicFramePr>
            <a:graphicFrameLocks noGrp="1"/>
          </p:cNvGraphicFramePr>
          <p:nvPr>
            <p:extLst>
              <p:ext uri="{D42A27DB-BD31-4B8C-83A1-F6EECF244321}">
                <p14:modId xmlns:p14="http://schemas.microsoft.com/office/powerpoint/2010/main" val="1433294905"/>
              </p:ext>
            </p:extLst>
          </p:nvPr>
        </p:nvGraphicFramePr>
        <p:xfrm>
          <a:off x="251520" y="2852936"/>
          <a:ext cx="8784976" cy="3528392"/>
        </p:xfrm>
        <a:graphic>
          <a:graphicData uri="http://schemas.openxmlformats.org/drawingml/2006/table">
            <a:tbl>
              <a:tblPr firstRow="1" bandRow="1">
                <a:tableStyleId>{5C22544A-7EE6-4342-B048-85BDC9FD1C3A}</a:tableStyleId>
              </a:tblPr>
              <a:tblGrid>
                <a:gridCol w="4438301"/>
                <a:gridCol w="4346675"/>
              </a:tblGrid>
              <a:tr h="3528392">
                <a:tc>
                  <a:txBody>
                    <a:bodyPr/>
                    <a:lstStyle/>
                    <a:p>
                      <a:r>
                        <a:rPr lang="de-DE" sz="2000" dirty="0" smtClean="0">
                          <a:solidFill>
                            <a:schemeClr val="tx1"/>
                          </a:solidFill>
                        </a:rPr>
                        <a:t>Bisher:</a:t>
                      </a:r>
                    </a:p>
                    <a:p>
                      <a:endParaRPr lang="de-DE" sz="2000" dirty="0" smtClean="0">
                        <a:solidFill>
                          <a:schemeClr val="tx1"/>
                        </a:solidFill>
                      </a:endParaRPr>
                    </a:p>
                    <a:p>
                      <a:r>
                        <a:rPr lang="de-DE" sz="2000" b="0" dirty="0" smtClean="0">
                          <a:solidFill>
                            <a:schemeClr val="tx1"/>
                          </a:solidFill>
                        </a:rPr>
                        <a:t>Funktionen von Musik:</a:t>
                      </a:r>
                    </a:p>
                    <a:p>
                      <a:r>
                        <a:rPr lang="de-DE" sz="2000" b="0" smtClean="0">
                          <a:solidFill>
                            <a:schemeClr val="tx1"/>
                          </a:solidFill>
                        </a:rPr>
                        <a:t>-</a:t>
                      </a:r>
                      <a:r>
                        <a:rPr lang="de-DE" sz="2000" b="0" baseline="0" smtClean="0">
                          <a:solidFill>
                            <a:schemeClr val="tx1"/>
                          </a:solidFill>
                        </a:rPr>
                        <a:t> </a:t>
                      </a:r>
                      <a:r>
                        <a:rPr lang="de-DE" sz="2000" b="0" baseline="0" dirty="0" smtClean="0">
                          <a:solidFill>
                            <a:schemeClr val="tx1"/>
                          </a:solidFill>
                        </a:rPr>
                        <a:t>P</a:t>
                      </a:r>
                      <a:r>
                        <a:rPr lang="de-DE" sz="2000" b="0" smtClean="0">
                          <a:solidFill>
                            <a:schemeClr val="tx1"/>
                          </a:solidFill>
                        </a:rPr>
                        <a:t>rivater </a:t>
                      </a:r>
                      <a:r>
                        <a:rPr lang="de-DE" sz="2000" b="0" dirty="0" smtClean="0">
                          <a:solidFill>
                            <a:schemeClr val="tx1"/>
                          </a:solidFill>
                        </a:rPr>
                        <a:t>und öffentlicher Gebrauch</a:t>
                      </a:r>
                    </a:p>
                    <a:p>
                      <a:r>
                        <a:rPr lang="de-DE" sz="2000" b="0" dirty="0" smtClean="0">
                          <a:solidFill>
                            <a:schemeClr val="tx1"/>
                          </a:solidFill>
                        </a:rPr>
                        <a:t>-</a:t>
                      </a:r>
                      <a:r>
                        <a:rPr lang="de-DE" sz="2000" b="0" baseline="0" dirty="0" smtClean="0">
                          <a:solidFill>
                            <a:schemeClr val="tx1"/>
                          </a:solidFill>
                        </a:rPr>
                        <a:t> </a:t>
                      </a:r>
                      <a:r>
                        <a:rPr lang="de-DE" sz="2000" b="0" dirty="0" smtClean="0">
                          <a:solidFill>
                            <a:schemeClr val="tx1"/>
                          </a:solidFill>
                        </a:rPr>
                        <a:t>Musik und Bühne</a:t>
                      </a:r>
                    </a:p>
                    <a:p>
                      <a:endParaRPr lang="de-DE" sz="2000" dirty="0">
                        <a:solidFill>
                          <a:schemeClr val="tx1"/>
                        </a:solidFill>
                      </a:endParaRPr>
                    </a:p>
                  </a:txBody>
                  <a:tcPr>
                    <a:solidFill>
                      <a:schemeClr val="bg1">
                        <a:lumMod val="75000"/>
                      </a:schemeClr>
                    </a:solidFill>
                  </a:tcPr>
                </a:tc>
                <a:tc>
                  <a:txBody>
                    <a:bodyPr/>
                    <a:lstStyle/>
                    <a:p>
                      <a:pPr lvl="0"/>
                      <a:r>
                        <a:rPr lang="de-DE" sz="2000" b="1" kern="1200" dirty="0" smtClean="0">
                          <a:solidFill>
                            <a:schemeClr val="tx1"/>
                          </a:solidFill>
                          <a:effectLst/>
                          <a:latin typeface="+mn-lt"/>
                          <a:ea typeface="+mn-ea"/>
                          <a:cs typeface="+mn-cs"/>
                        </a:rPr>
                        <a:t>Neu:</a:t>
                      </a:r>
                    </a:p>
                    <a:p>
                      <a:pPr lvl="0"/>
                      <a:endParaRPr lang="de-DE" sz="2000" b="1"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im funktionalen Kontext:</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Musik in privater Nutzung</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Musik im öffentlichen Raum</a:t>
                      </a:r>
                    </a:p>
                    <a:p>
                      <a:pPr marL="0" lvl="0" indent="0">
                        <a:buFont typeface="Arial" panose="020B0604020202020204" pitchFamily="34" charset="0"/>
                        <a:buNone/>
                      </a:pPr>
                      <a:endParaRPr lang="de-DE" sz="2000" b="0"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in Verbindung mit anderen Kunstformen:</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Musiktheater</a:t>
                      </a:r>
                    </a:p>
                  </a:txBody>
                  <a:tcPr>
                    <a:solidFill>
                      <a:schemeClr val="bg1">
                        <a:lumMod val="75000"/>
                      </a:schemeClr>
                    </a:solidFill>
                  </a:tcPr>
                </a:tc>
              </a:tr>
            </a:tbl>
          </a:graphicData>
        </a:graphic>
      </p:graphicFrame>
    </p:spTree>
    <p:extLst>
      <p:ext uri="{BB962C8B-B14F-4D97-AF65-F5344CB8AC3E}">
        <p14:creationId xmlns:p14="http://schemas.microsoft.com/office/powerpoint/2010/main" val="32175666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980389"/>
            <a:ext cx="8745458" cy="5256584"/>
          </a:xfrm>
          <a:solidFill>
            <a:schemeClr val="bg1"/>
          </a:solidFill>
        </p:spPr>
        <p:txBody>
          <a:bodyPr>
            <a:noAutofit/>
          </a:bodyPr>
          <a:lstStyle/>
          <a:p>
            <a:pPr marL="0" indent="0">
              <a:buNone/>
            </a:pPr>
            <a:r>
              <a:rPr lang="de-DE" sz="2400" dirty="0">
                <a:solidFill>
                  <a:srgbClr val="FF0000"/>
                </a:solidFill>
                <a:latin typeface="Calibri" panose="020F0502020204030204" pitchFamily="34" charset="0"/>
                <a:cs typeface="Arial" panose="020B0604020202020204" pitchFamily="34" charset="0"/>
              </a:rPr>
              <a:t>I</a:t>
            </a:r>
            <a:r>
              <a:rPr lang="de-DE" sz="2400" dirty="0" smtClean="0">
                <a:solidFill>
                  <a:srgbClr val="FF0000"/>
                </a:solidFill>
                <a:latin typeface="Calibri" panose="020F0502020204030204" pitchFamily="34" charset="0"/>
                <a:cs typeface="Arial" panose="020B0604020202020204" pitchFamily="34" charset="0"/>
              </a:rPr>
              <a:t>nhaltliche Schwerpunkte bis zum Ende der Sekundarstufe I</a:t>
            </a:r>
            <a:endParaRPr lang="de-DE" sz="2400" dirty="0">
              <a:solidFill>
                <a:srgbClr val="FF0000"/>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a:p>
            <a:pPr marL="0" indent="0">
              <a:spcBef>
                <a:spcPts val="0"/>
              </a:spcBef>
              <a:buNone/>
            </a:pPr>
            <a:r>
              <a:rPr lang="de-DE" sz="2400" b="1" dirty="0" smtClean="0"/>
              <a:t>Bedeutungen</a:t>
            </a:r>
          </a:p>
        </p:txBody>
      </p:sp>
      <p:graphicFrame>
        <p:nvGraphicFramePr>
          <p:cNvPr id="7" name="Tabelle 6"/>
          <p:cNvGraphicFramePr>
            <a:graphicFrameLocks noGrp="1"/>
          </p:cNvGraphicFramePr>
          <p:nvPr>
            <p:extLst>
              <p:ext uri="{D42A27DB-BD31-4B8C-83A1-F6EECF244321}">
                <p14:modId xmlns:p14="http://schemas.microsoft.com/office/powerpoint/2010/main" val="1374207987"/>
              </p:ext>
            </p:extLst>
          </p:nvPr>
        </p:nvGraphicFramePr>
        <p:xfrm>
          <a:off x="179512" y="2564904"/>
          <a:ext cx="8784976" cy="3816424"/>
        </p:xfrm>
        <a:graphic>
          <a:graphicData uri="http://schemas.openxmlformats.org/drawingml/2006/table">
            <a:tbl>
              <a:tblPr firstRow="1" bandRow="1">
                <a:tableStyleId>{5C22544A-7EE6-4342-B048-85BDC9FD1C3A}</a:tableStyleId>
              </a:tblPr>
              <a:tblGrid>
                <a:gridCol w="4438301"/>
                <a:gridCol w="4346675"/>
              </a:tblGrid>
              <a:tr h="3816424">
                <a:tc>
                  <a:txBody>
                    <a:bodyPr/>
                    <a:lstStyle/>
                    <a:p>
                      <a:r>
                        <a:rPr lang="de-DE" sz="2000" dirty="0" smtClean="0">
                          <a:solidFill>
                            <a:schemeClr val="tx1"/>
                          </a:solidFill>
                        </a:rPr>
                        <a:t>Bisher:</a:t>
                      </a:r>
                    </a:p>
                    <a:p>
                      <a:endParaRPr lang="de-DE" sz="2000" dirty="0" smtClean="0">
                        <a:solidFill>
                          <a:schemeClr val="tx1"/>
                        </a:solidFill>
                      </a:endParaRPr>
                    </a:p>
                    <a:p>
                      <a:r>
                        <a:rPr lang="de-DE" sz="2000" b="0" dirty="0" smtClean="0">
                          <a:solidFill>
                            <a:schemeClr val="tx1"/>
                          </a:solidFill>
                        </a:rPr>
                        <a:t>Ausdruckskonventionen von Musik:</a:t>
                      </a:r>
                    </a:p>
                    <a:p>
                      <a:pPr marL="0" indent="0">
                        <a:buFontTx/>
                        <a:buNone/>
                      </a:pPr>
                      <a:r>
                        <a:rPr lang="de-DE" sz="2000" b="0" dirty="0" smtClean="0">
                          <a:solidFill>
                            <a:schemeClr val="tx1"/>
                          </a:solidFill>
                        </a:rPr>
                        <a:t>- Kompositionen der abendländischen </a:t>
                      </a:r>
                    </a:p>
                    <a:p>
                      <a:pPr marL="0" indent="0">
                        <a:buFontTx/>
                        <a:buNone/>
                      </a:pPr>
                      <a:r>
                        <a:rPr lang="de-DE" sz="2000" b="0" baseline="0" dirty="0" smtClean="0">
                          <a:solidFill>
                            <a:schemeClr val="tx1"/>
                          </a:solidFill>
                        </a:rPr>
                        <a:t>   </a:t>
                      </a:r>
                      <a:r>
                        <a:rPr lang="de-DE" sz="2000" b="0" dirty="0" smtClean="0">
                          <a:solidFill>
                            <a:schemeClr val="tx1"/>
                          </a:solidFill>
                        </a:rPr>
                        <a:t>Kunstmusik</a:t>
                      </a:r>
                    </a:p>
                    <a:p>
                      <a:r>
                        <a:rPr lang="de-DE" sz="2000" b="0" dirty="0" smtClean="0">
                          <a:solidFill>
                            <a:schemeClr val="tx1"/>
                          </a:solidFill>
                        </a:rPr>
                        <a:t>-</a:t>
                      </a:r>
                      <a:r>
                        <a:rPr lang="de-DE" sz="2000" b="0" baseline="0" dirty="0" smtClean="0">
                          <a:solidFill>
                            <a:schemeClr val="tx1"/>
                          </a:solidFill>
                        </a:rPr>
                        <a:t> </a:t>
                      </a:r>
                      <a:r>
                        <a:rPr lang="de-DE" sz="2000" b="0" dirty="0" smtClean="0">
                          <a:solidFill>
                            <a:schemeClr val="tx1"/>
                          </a:solidFill>
                        </a:rPr>
                        <a:t>Textgebundene Musik </a:t>
                      </a:r>
                    </a:p>
                    <a:p>
                      <a:endParaRPr lang="de-DE" sz="2000" dirty="0">
                        <a:solidFill>
                          <a:schemeClr val="tx1"/>
                        </a:solidFill>
                      </a:endParaRPr>
                    </a:p>
                  </a:txBody>
                  <a:tcPr>
                    <a:solidFill>
                      <a:schemeClr val="bg1">
                        <a:lumMod val="75000"/>
                      </a:schemeClr>
                    </a:solidFill>
                  </a:tcPr>
                </a:tc>
                <a:tc>
                  <a:txBody>
                    <a:bodyPr/>
                    <a:lstStyle/>
                    <a:p>
                      <a:pPr lvl="0"/>
                      <a:r>
                        <a:rPr lang="de-DE" sz="2000" b="1" kern="1200" dirty="0" smtClean="0">
                          <a:solidFill>
                            <a:schemeClr val="tx1"/>
                          </a:solidFill>
                          <a:effectLst/>
                          <a:latin typeface="+mn-lt"/>
                          <a:ea typeface="+mn-ea"/>
                          <a:cs typeface="+mn-cs"/>
                        </a:rPr>
                        <a:t>Neu:</a:t>
                      </a:r>
                    </a:p>
                    <a:p>
                      <a:pPr lvl="0"/>
                      <a:endParaRPr lang="de-DE" sz="2000" b="1"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und Sprache:</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Kunstlied</a:t>
                      </a:r>
                    </a:p>
                    <a:p>
                      <a:pPr marL="0" lvl="0" indent="0">
                        <a:buFontTx/>
                        <a:buNone/>
                      </a:pPr>
                      <a:r>
                        <a:rPr lang="de-DE" sz="2000" b="0" kern="1200" dirty="0" smtClean="0">
                          <a:solidFill>
                            <a:schemeClr val="tx1"/>
                          </a:solidFill>
                          <a:effectLst/>
                          <a:latin typeface="+mn-lt"/>
                          <a:ea typeface="+mn-ea"/>
                          <a:cs typeface="+mn-cs"/>
                        </a:rPr>
                        <a:t>- Rap</a:t>
                      </a:r>
                    </a:p>
                    <a:p>
                      <a:pPr marL="342900" lvl="0" indent="-342900">
                        <a:buFontTx/>
                        <a:buChar char="-"/>
                      </a:pPr>
                      <a:endParaRPr lang="de-DE" sz="2000" b="0"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Instrumentalmusik:</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Sinfonie</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	</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Original und Bearbeitung:</a:t>
                      </a:r>
                    </a:p>
                    <a:p>
                      <a:pPr marL="0" lvl="0" indent="0">
                        <a:buFontTx/>
                        <a:buNone/>
                      </a:pPr>
                      <a:r>
                        <a:rPr lang="de-DE" sz="2000" b="0" kern="1200" dirty="0" smtClean="0">
                          <a:solidFill>
                            <a:schemeClr val="tx1"/>
                          </a:solidFill>
                          <a:effectLst/>
                          <a:latin typeface="+mn-lt"/>
                          <a:ea typeface="+mn-ea"/>
                          <a:cs typeface="+mn-cs"/>
                        </a:rPr>
                        <a:t>- Coverversion</a:t>
                      </a:r>
                    </a:p>
                  </a:txBody>
                  <a:tcPr>
                    <a:solidFill>
                      <a:schemeClr val="bg1">
                        <a:lumMod val="75000"/>
                      </a:schemeClr>
                    </a:solidFill>
                  </a:tcPr>
                </a:tc>
              </a:tr>
            </a:tbl>
          </a:graphicData>
        </a:graphic>
      </p:graphicFrame>
    </p:spTree>
    <p:extLst>
      <p:ext uri="{BB962C8B-B14F-4D97-AF65-F5344CB8AC3E}">
        <p14:creationId xmlns:p14="http://schemas.microsoft.com/office/powerpoint/2010/main" val="4675435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980389"/>
            <a:ext cx="8745458" cy="5256584"/>
          </a:xfrm>
          <a:solidFill>
            <a:schemeClr val="bg1"/>
          </a:solidFill>
        </p:spPr>
        <p:txBody>
          <a:bodyPr>
            <a:noAutofit/>
          </a:bodyPr>
          <a:lstStyle/>
          <a:p>
            <a:pPr marL="0" indent="0">
              <a:buNone/>
            </a:pPr>
            <a:r>
              <a:rPr lang="de-DE" sz="2400" dirty="0">
                <a:solidFill>
                  <a:srgbClr val="FF0000"/>
                </a:solidFill>
                <a:latin typeface="Calibri" panose="020F0502020204030204" pitchFamily="34" charset="0"/>
                <a:cs typeface="Arial" panose="020B0604020202020204" pitchFamily="34" charset="0"/>
              </a:rPr>
              <a:t>I</a:t>
            </a:r>
            <a:r>
              <a:rPr lang="de-DE" sz="2400" dirty="0" smtClean="0">
                <a:solidFill>
                  <a:srgbClr val="FF0000"/>
                </a:solidFill>
                <a:latin typeface="Calibri" panose="020F0502020204030204" pitchFamily="34" charset="0"/>
                <a:cs typeface="Arial" panose="020B0604020202020204" pitchFamily="34" charset="0"/>
              </a:rPr>
              <a:t>nhaltliche Schwerpunkte bis zum Ende der Sekundarstufe I</a:t>
            </a:r>
            <a:endParaRPr lang="de-DE" sz="2400" dirty="0">
              <a:solidFill>
                <a:srgbClr val="FF0000"/>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rgbClr val="FF0000"/>
                </a:solidFill>
              </a:rPr>
              <a:t>  </a:t>
            </a:r>
          </a:p>
          <a:p>
            <a:pPr marL="0" indent="0">
              <a:spcBef>
                <a:spcPts val="0"/>
              </a:spcBef>
              <a:buNone/>
            </a:pPr>
            <a:r>
              <a:rPr lang="de-DE" sz="2400" b="1" dirty="0" smtClean="0"/>
              <a:t>Entwicklungen</a:t>
            </a:r>
          </a:p>
        </p:txBody>
      </p:sp>
      <p:graphicFrame>
        <p:nvGraphicFramePr>
          <p:cNvPr id="6" name="Tabelle 5"/>
          <p:cNvGraphicFramePr>
            <a:graphicFrameLocks noGrp="1"/>
          </p:cNvGraphicFramePr>
          <p:nvPr>
            <p:extLst>
              <p:ext uri="{D42A27DB-BD31-4B8C-83A1-F6EECF244321}">
                <p14:modId xmlns:p14="http://schemas.microsoft.com/office/powerpoint/2010/main" val="39357399"/>
              </p:ext>
            </p:extLst>
          </p:nvPr>
        </p:nvGraphicFramePr>
        <p:xfrm>
          <a:off x="179512" y="2636912"/>
          <a:ext cx="8703864" cy="3804280"/>
        </p:xfrm>
        <a:graphic>
          <a:graphicData uri="http://schemas.openxmlformats.org/drawingml/2006/table">
            <a:tbl>
              <a:tblPr firstRow="1" bandRow="1">
                <a:tableStyleId>{5C22544A-7EE6-4342-B048-85BDC9FD1C3A}</a:tableStyleId>
              </a:tblPr>
              <a:tblGrid>
                <a:gridCol w="4271569"/>
                <a:gridCol w="4432295"/>
              </a:tblGrid>
              <a:tr h="3804280">
                <a:tc>
                  <a:txBody>
                    <a:bodyPr/>
                    <a:lstStyle/>
                    <a:p>
                      <a:r>
                        <a:rPr lang="de-DE" sz="2000" dirty="0" smtClean="0">
                          <a:solidFill>
                            <a:schemeClr val="tx1"/>
                          </a:solidFill>
                        </a:rPr>
                        <a:t>Bisher:</a:t>
                      </a:r>
                    </a:p>
                    <a:p>
                      <a:endParaRPr lang="de-DE" sz="2000" dirty="0" smtClean="0">
                        <a:solidFill>
                          <a:schemeClr val="tx1"/>
                        </a:solidFill>
                      </a:endParaRPr>
                    </a:p>
                    <a:p>
                      <a:r>
                        <a:rPr lang="de-DE" sz="2000" b="0" dirty="0" smtClean="0">
                          <a:solidFill>
                            <a:schemeClr val="tx1"/>
                          </a:solidFill>
                        </a:rPr>
                        <a:t>Musik im historisch-kulturellen Kontext:</a:t>
                      </a:r>
                    </a:p>
                    <a:p>
                      <a:pPr marL="342900" indent="-342900">
                        <a:buFontTx/>
                        <a:buChar char="-"/>
                      </a:pPr>
                      <a:r>
                        <a:rPr lang="de-DE" sz="2000" b="0" smtClean="0">
                          <a:solidFill>
                            <a:schemeClr val="tx1"/>
                          </a:solidFill>
                        </a:rPr>
                        <a:t>Abendländische Kunstmusik im Übergang vom 18. zum 19. Jahrhundert</a:t>
                      </a:r>
                      <a:endParaRPr lang="de-DE" sz="2000" b="0" baseline="0" smtClean="0">
                        <a:solidFill>
                          <a:schemeClr val="tx1"/>
                        </a:solidFill>
                      </a:endParaRPr>
                    </a:p>
                    <a:p>
                      <a:pPr marL="342900" indent="-342900">
                        <a:buFontTx/>
                        <a:buChar char="-"/>
                      </a:pPr>
                      <a:r>
                        <a:rPr lang="de-DE" sz="2000" b="0" smtClean="0">
                          <a:solidFill>
                            <a:schemeClr val="tx1"/>
                          </a:solidFill>
                        </a:rPr>
                        <a:t>Populäre </a:t>
                      </a:r>
                      <a:r>
                        <a:rPr lang="de-DE" sz="2000" b="0" dirty="0" smtClean="0">
                          <a:solidFill>
                            <a:schemeClr val="tx1"/>
                          </a:solidFill>
                        </a:rPr>
                        <a:t>Musik</a:t>
                      </a:r>
                    </a:p>
                  </a:txBody>
                  <a:tcPr>
                    <a:solidFill>
                      <a:schemeClr val="bg1">
                        <a:lumMod val="75000"/>
                      </a:schemeClr>
                    </a:solidFill>
                  </a:tcPr>
                </a:tc>
                <a:tc>
                  <a:txBody>
                    <a:bodyPr/>
                    <a:lstStyle/>
                    <a:p>
                      <a:pPr lvl="0"/>
                      <a:r>
                        <a:rPr lang="de-DE" sz="2000" b="1" kern="1200" dirty="0" smtClean="0">
                          <a:solidFill>
                            <a:schemeClr val="tx1"/>
                          </a:solidFill>
                          <a:effectLst/>
                          <a:latin typeface="+mn-lt"/>
                          <a:ea typeface="+mn-ea"/>
                          <a:cs typeface="+mn-cs"/>
                        </a:rPr>
                        <a:t>Neu:</a:t>
                      </a:r>
                    </a:p>
                    <a:p>
                      <a:pPr lvl="0"/>
                      <a:endParaRPr lang="de-DE" sz="2000" b="1"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im historisch-kulturellen Kontext:</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Musik der Wiener Klassik</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 Musik um 1900</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 Neue Musik</a:t>
                      </a:r>
                    </a:p>
                    <a:p>
                      <a:pPr marL="0" lvl="0" indent="0">
                        <a:buFontTx/>
                        <a:buNone/>
                      </a:pPr>
                      <a:r>
                        <a:rPr lang="de-DE" sz="2000" b="0" kern="1200" dirty="0" smtClean="0">
                          <a:solidFill>
                            <a:schemeClr val="tx1"/>
                          </a:solidFill>
                          <a:effectLst/>
                          <a:latin typeface="+mn-lt"/>
                          <a:ea typeface="+mn-ea"/>
                          <a:cs typeface="+mn-cs"/>
                        </a:rPr>
                        <a:t>- Blues</a:t>
                      </a:r>
                    </a:p>
                    <a:p>
                      <a:pPr marL="0" lvl="0" indent="0">
                        <a:buFontTx/>
                        <a:buNone/>
                      </a:pPr>
                      <a:r>
                        <a:rPr lang="de-DE" sz="2000" b="0" kern="1200" dirty="0" smtClean="0">
                          <a:solidFill>
                            <a:schemeClr val="tx1"/>
                          </a:solidFill>
                          <a:effectLst/>
                          <a:latin typeface="+mn-lt"/>
                          <a:ea typeface="+mn-ea"/>
                          <a:cs typeface="+mn-cs"/>
                        </a:rPr>
                        <a:t>- Populäre</a:t>
                      </a:r>
                      <a:r>
                        <a:rPr lang="de-DE" sz="2000" b="0" kern="1200" baseline="0" dirty="0" smtClean="0">
                          <a:solidFill>
                            <a:schemeClr val="tx1"/>
                          </a:solidFill>
                          <a:effectLst/>
                          <a:latin typeface="+mn-lt"/>
                          <a:ea typeface="+mn-ea"/>
                          <a:cs typeface="+mn-cs"/>
                        </a:rPr>
                        <a:t> Musik der 1950er und 1960er</a:t>
                      </a:r>
                    </a:p>
                    <a:p>
                      <a:pPr marL="0" lvl="0" indent="0">
                        <a:buFontTx/>
                        <a:buNone/>
                      </a:pPr>
                      <a:r>
                        <a:rPr lang="de-DE" sz="2000" b="0" kern="1200" baseline="0" dirty="0" smtClean="0">
                          <a:solidFill>
                            <a:schemeClr val="tx1"/>
                          </a:solidFill>
                          <a:effectLst/>
                          <a:latin typeface="+mn-lt"/>
                          <a:ea typeface="+mn-ea"/>
                          <a:cs typeface="+mn-cs"/>
                        </a:rPr>
                        <a:t>  Jahre</a:t>
                      </a:r>
                      <a:endParaRPr lang="de-DE" sz="2000" b="0" kern="1200" dirty="0" smtClean="0">
                        <a:solidFill>
                          <a:schemeClr val="tx1"/>
                        </a:solidFill>
                        <a:effectLst/>
                        <a:latin typeface="+mn-lt"/>
                        <a:ea typeface="+mn-ea"/>
                        <a:cs typeface="+mn-cs"/>
                      </a:endParaRPr>
                    </a:p>
                    <a:p>
                      <a:pPr marL="0" lvl="0" indent="0">
                        <a:buFont typeface="Arial" panose="020B0604020202020204" pitchFamily="34" charset="0"/>
                        <a:buNone/>
                      </a:pPr>
                      <a:endParaRPr lang="de-DE" sz="2000" b="0"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im interkulturellen Kontext:</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Jazz, </a:t>
                      </a:r>
                      <a:r>
                        <a:rPr lang="de-DE" sz="2000" b="0" kern="1200" dirty="0" smtClean="0">
                          <a:solidFill>
                            <a:schemeClr val="tx1"/>
                          </a:solidFill>
                          <a:effectLst/>
                          <a:latin typeface="+mn-lt"/>
                          <a:ea typeface="+mn-ea"/>
                          <a:cs typeface="+mn-cs"/>
                        </a:rPr>
                        <a:t>Musik anderer Kulturen</a:t>
                      </a:r>
                    </a:p>
                  </a:txBody>
                  <a:tcPr>
                    <a:solidFill>
                      <a:schemeClr val="bg1">
                        <a:lumMod val="75000"/>
                      </a:schemeClr>
                    </a:solidFill>
                  </a:tcPr>
                </a:tc>
              </a:tr>
            </a:tbl>
          </a:graphicData>
        </a:graphic>
      </p:graphicFrame>
    </p:spTree>
    <p:extLst>
      <p:ext uri="{BB962C8B-B14F-4D97-AF65-F5344CB8AC3E}">
        <p14:creationId xmlns:p14="http://schemas.microsoft.com/office/powerpoint/2010/main" val="611366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980389"/>
            <a:ext cx="8745458" cy="5256584"/>
          </a:xfrm>
          <a:solidFill>
            <a:schemeClr val="bg1"/>
          </a:solidFill>
        </p:spPr>
        <p:txBody>
          <a:bodyPr>
            <a:noAutofit/>
          </a:bodyPr>
          <a:lstStyle/>
          <a:p>
            <a:pPr marL="0" indent="0">
              <a:buNone/>
            </a:pPr>
            <a:r>
              <a:rPr lang="de-DE" sz="2400" dirty="0">
                <a:solidFill>
                  <a:srgbClr val="FF0000"/>
                </a:solidFill>
                <a:latin typeface="Calibri" panose="020F0502020204030204" pitchFamily="34" charset="0"/>
                <a:cs typeface="Arial" panose="020B0604020202020204" pitchFamily="34" charset="0"/>
              </a:rPr>
              <a:t>I</a:t>
            </a:r>
            <a:r>
              <a:rPr lang="de-DE" sz="2400" dirty="0" smtClean="0">
                <a:solidFill>
                  <a:srgbClr val="FF0000"/>
                </a:solidFill>
                <a:latin typeface="Calibri" panose="020F0502020204030204" pitchFamily="34" charset="0"/>
                <a:cs typeface="Arial" panose="020B0604020202020204" pitchFamily="34" charset="0"/>
              </a:rPr>
              <a:t>nhaltliche Schwerpunkte bis zum Ende der Sekundarstufe I</a:t>
            </a:r>
            <a:endParaRPr lang="de-DE" sz="2400" dirty="0">
              <a:solidFill>
                <a:srgbClr val="FF0000"/>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a:p>
            <a:pPr marL="0" indent="0">
              <a:spcBef>
                <a:spcPts val="0"/>
              </a:spcBef>
              <a:buNone/>
            </a:pPr>
            <a:r>
              <a:rPr lang="de-DE" sz="2400" b="1" dirty="0" smtClean="0"/>
              <a:t>Verwendungen</a:t>
            </a:r>
          </a:p>
        </p:txBody>
      </p:sp>
      <p:graphicFrame>
        <p:nvGraphicFramePr>
          <p:cNvPr id="7" name="Tabelle 6"/>
          <p:cNvGraphicFramePr>
            <a:graphicFrameLocks noGrp="1"/>
          </p:cNvGraphicFramePr>
          <p:nvPr>
            <p:extLst>
              <p:ext uri="{D42A27DB-BD31-4B8C-83A1-F6EECF244321}">
                <p14:modId xmlns:p14="http://schemas.microsoft.com/office/powerpoint/2010/main" val="3802061020"/>
              </p:ext>
            </p:extLst>
          </p:nvPr>
        </p:nvGraphicFramePr>
        <p:xfrm>
          <a:off x="179512" y="2780928"/>
          <a:ext cx="8784976" cy="3600400"/>
        </p:xfrm>
        <a:graphic>
          <a:graphicData uri="http://schemas.openxmlformats.org/drawingml/2006/table">
            <a:tbl>
              <a:tblPr firstRow="1" bandRow="1">
                <a:tableStyleId>{5C22544A-7EE6-4342-B048-85BDC9FD1C3A}</a:tableStyleId>
              </a:tblPr>
              <a:tblGrid>
                <a:gridCol w="4438301"/>
                <a:gridCol w="4346675"/>
              </a:tblGrid>
              <a:tr h="3600400">
                <a:tc>
                  <a:txBody>
                    <a:bodyPr/>
                    <a:lstStyle/>
                    <a:p>
                      <a:r>
                        <a:rPr lang="de-DE" sz="2000" dirty="0" smtClean="0">
                          <a:solidFill>
                            <a:schemeClr val="tx1"/>
                          </a:solidFill>
                        </a:rPr>
                        <a:t>Bisher:</a:t>
                      </a:r>
                    </a:p>
                    <a:p>
                      <a:endParaRPr lang="de-DE" sz="2000" dirty="0" smtClean="0">
                        <a:solidFill>
                          <a:schemeClr val="tx1"/>
                        </a:solidFill>
                      </a:endParaRPr>
                    </a:p>
                    <a:p>
                      <a:r>
                        <a:rPr lang="de-DE" sz="2000" b="0" dirty="0" smtClean="0">
                          <a:solidFill>
                            <a:schemeClr val="tx1"/>
                          </a:solidFill>
                        </a:rPr>
                        <a:t>Wirkungen von Musik vor dem Hinter-grund außermusikalisch bestimmter Funktionen:</a:t>
                      </a:r>
                    </a:p>
                    <a:p>
                      <a:r>
                        <a:rPr lang="de-DE" sz="2000" b="0" dirty="0" smtClean="0">
                          <a:solidFill>
                            <a:schemeClr val="tx1"/>
                          </a:solidFill>
                        </a:rPr>
                        <a:t>-</a:t>
                      </a:r>
                      <a:r>
                        <a:rPr lang="de-DE" sz="2000" b="0" baseline="0" dirty="0" smtClean="0">
                          <a:solidFill>
                            <a:schemeClr val="tx1"/>
                          </a:solidFill>
                        </a:rPr>
                        <a:t> </a:t>
                      </a:r>
                      <a:r>
                        <a:rPr lang="de-DE" sz="2000" b="0" dirty="0" smtClean="0">
                          <a:solidFill>
                            <a:schemeClr val="tx1"/>
                          </a:solidFill>
                        </a:rPr>
                        <a:t>Verbindungen mit anderen Künsten </a:t>
                      </a:r>
                    </a:p>
                    <a:p>
                      <a:pPr marL="0" indent="0">
                        <a:buFontTx/>
                        <a:buNone/>
                      </a:pPr>
                      <a:r>
                        <a:rPr lang="de-DE" sz="2000" b="0" smtClean="0">
                          <a:solidFill>
                            <a:schemeClr val="tx1"/>
                          </a:solidFill>
                        </a:rPr>
                        <a:t>- Mediale Zusammenhänge</a:t>
                      </a:r>
                    </a:p>
                    <a:p>
                      <a:pPr marL="0" indent="0">
                        <a:buFontTx/>
                        <a:buNone/>
                      </a:pPr>
                      <a:r>
                        <a:rPr lang="de-DE" sz="2000" b="0" smtClean="0">
                          <a:solidFill>
                            <a:schemeClr val="tx1"/>
                          </a:solidFill>
                        </a:rPr>
                        <a:t>- </a:t>
                      </a:r>
                      <a:r>
                        <a:rPr lang="de-DE" sz="2000" b="0" dirty="0" smtClean="0">
                          <a:solidFill>
                            <a:schemeClr val="tx1"/>
                          </a:solidFill>
                        </a:rPr>
                        <a:t>Formen der Beeinflussung und </a:t>
                      </a:r>
                    </a:p>
                    <a:p>
                      <a:pPr marL="0" indent="0">
                        <a:buFontTx/>
                        <a:buNone/>
                      </a:pPr>
                      <a:r>
                        <a:rPr lang="de-DE" sz="2000" b="0" dirty="0" smtClean="0">
                          <a:solidFill>
                            <a:schemeClr val="tx1"/>
                          </a:solidFill>
                        </a:rPr>
                        <a:t>   Wahrnehmungssteuerung </a:t>
                      </a:r>
                      <a:endParaRPr lang="de-DE" sz="2000" dirty="0">
                        <a:solidFill>
                          <a:schemeClr val="tx1"/>
                        </a:solidFill>
                      </a:endParaRPr>
                    </a:p>
                  </a:txBody>
                  <a:tcPr>
                    <a:solidFill>
                      <a:schemeClr val="bg1">
                        <a:lumMod val="75000"/>
                      </a:schemeClr>
                    </a:solidFill>
                  </a:tcPr>
                </a:tc>
                <a:tc>
                  <a:txBody>
                    <a:bodyPr/>
                    <a:lstStyle/>
                    <a:p>
                      <a:pPr lvl="0"/>
                      <a:r>
                        <a:rPr lang="de-DE" sz="2000" b="1" kern="1200" dirty="0" smtClean="0">
                          <a:solidFill>
                            <a:schemeClr val="tx1"/>
                          </a:solidFill>
                          <a:effectLst/>
                          <a:latin typeface="+mn-lt"/>
                          <a:ea typeface="+mn-ea"/>
                          <a:cs typeface="+mn-cs"/>
                        </a:rPr>
                        <a:t>Neu:</a:t>
                      </a:r>
                    </a:p>
                    <a:p>
                      <a:pPr lvl="0"/>
                      <a:endParaRPr lang="de-DE" sz="2000" b="1" kern="1200" dirty="0" smtClean="0">
                        <a:solidFill>
                          <a:schemeClr val="tx1"/>
                        </a:solidFill>
                        <a:effectLst/>
                        <a:latin typeface="+mn-lt"/>
                        <a:ea typeface="+mn-ea"/>
                        <a:cs typeface="+mn-cs"/>
                      </a:endParaRP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im funktionalen Kontext: </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Musik in der Werbung </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Musik mit politischer Botschaft</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	</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Musik in Verbindung mit anderen Medien:</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Filmmusik</a:t>
                      </a:r>
                    </a:p>
                    <a:p>
                      <a:pPr marL="0" lvl="0" indent="0">
                        <a:buFont typeface="Arial" panose="020B0604020202020204" pitchFamily="34" charset="0"/>
                        <a:buNone/>
                      </a:pPr>
                      <a:r>
                        <a:rPr lang="de-DE" sz="2000" b="0" kern="1200" dirty="0" smtClean="0">
                          <a:solidFill>
                            <a:schemeClr val="tx1"/>
                          </a:solidFill>
                          <a:effectLst/>
                          <a:latin typeface="+mn-lt"/>
                          <a:ea typeface="+mn-ea"/>
                          <a:cs typeface="+mn-cs"/>
                        </a:rPr>
                        <a:t>-</a:t>
                      </a:r>
                      <a:r>
                        <a:rPr lang="de-DE" sz="2000" b="0" kern="1200" baseline="0" dirty="0" smtClean="0">
                          <a:solidFill>
                            <a:schemeClr val="tx1"/>
                          </a:solidFill>
                          <a:effectLst/>
                          <a:latin typeface="+mn-lt"/>
                          <a:ea typeface="+mn-ea"/>
                          <a:cs typeface="+mn-cs"/>
                        </a:rPr>
                        <a:t> </a:t>
                      </a:r>
                      <a:r>
                        <a:rPr lang="de-DE" sz="2000" b="0" kern="1200" dirty="0" smtClean="0">
                          <a:solidFill>
                            <a:schemeClr val="tx1"/>
                          </a:solidFill>
                          <a:effectLst/>
                          <a:latin typeface="+mn-lt"/>
                          <a:ea typeface="+mn-ea"/>
                          <a:cs typeface="+mn-cs"/>
                        </a:rPr>
                        <a:t>Musikvideo</a:t>
                      </a:r>
                    </a:p>
                  </a:txBody>
                  <a:tcPr>
                    <a:solidFill>
                      <a:schemeClr val="bg1">
                        <a:lumMod val="75000"/>
                      </a:schemeClr>
                    </a:solidFill>
                  </a:tcPr>
                </a:tc>
              </a:tr>
            </a:tbl>
          </a:graphicData>
        </a:graphic>
      </p:graphicFrame>
    </p:spTree>
    <p:extLst>
      <p:ext uri="{BB962C8B-B14F-4D97-AF65-F5344CB8AC3E}">
        <p14:creationId xmlns:p14="http://schemas.microsoft.com/office/powerpoint/2010/main" val="28214295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43889"/>
            <a:ext cx="8745458" cy="5256584"/>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Lernerfolgsüberprüfung und Leistungsbewertung</a:t>
            </a:r>
            <a:endParaRPr lang="de-DE" sz="2400" dirty="0">
              <a:solidFill>
                <a:srgbClr val="FF0000"/>
              </a:solidFill>
              <a:latin typeface="Calibri" panose="020F0502020204030204" pitchFamily="34" charset="0"/>
              <a:cs typeface="Arial" panose="020B0604020202020204" pitchFamily="34" charset="0"/>
            </a:endParaRPr>
          </a:p>
          <a:p>
            <a:pPr marL="0" indent="0">
              <a:spcBef>
                <a:spcPts val="0"/>
              </a:spcBef>
              <a:buNone/>
            </a:pPr>
            <a:r>
              <a:rPr lang="de-DE" sz="2400" dirty="0" smtClean="0"/>
              <a:t>  </a:t>
            </a:r>
          </a:p>
          <a:p>
            <a:pPr marL="0" indent="0">
              <a:spcBef>
                <a:spcPts val="0"/>
              </a:spcBef>
              <a:buNone/>
            </a:pPr>
            <a:r>
              <a:rPr lang="de-DE" sz="2400" b="1" dirty="0" smtClean="0"/>
              <a:t>Beurteilungsbereich „Sonstige Leistungen im Unterricht“</a:t>
            </a:r>
          </a:p>
          <a:p>
            <a:pPr marL="0" indent="0">
              <a:spcBef>
                <a:spcPts val="0"/>
              </a:spcBef>
              <a:buNone/>
            </a:pPr>
            <a:endParaRPr lang="de-DE" sz="2400" b="1" dirty="0" smtClean="0"/>
          </a:p>
          <a:p>
            <a:pPr marL="342900" indent="-342900">
              <a:spcBef>
                <a:spcPts val="0"/>
              </a:spcBef>
              <a:buFont typeface="Arial" panose="020B0604020202020204" pitchFamily="34" charset="0"/>
              <a:buChar char="•"/>
            </a:pPr>
            <a:r>
              <a:rPr lang="de-DE" sz="2400" b="1" dirty="0" smtClean="0"/>
              <a:t>mündliche </a:t>
            </a:r>
            <a:r>
              <a:rPr lang="de-DE" sz="2400" b="1" dirty="0"/>
              <a:t>Beiträge </a:t>
            </a:r>
            <a:endParaRPr lang="de-DE" sz="2400" b="1" dirty="0" smtClean="0"/>
          </a:p>
          <a:p>
            <a:pPr marL="0" indent="0">
              <a:spcBef>
                <a:spcPts val="0"/>
              </a:spcBef>
              <a:buNone/>
            </a:pPr>
            <a:r>
              <a:rPr lang="de-DE" sz="2400" dirty="0" smtClean="0"/>
              <a:t>     z.B</a:t>
            </a:r>
            <a:r>
              <a:rPr lang="de-DE" sz="2400" dirty="0"/>
              <a:t>. Präsentation, </a:t>
            </a:r>
            <a:r>
              <a:rPr lang="de-DE" sz="2400" dirty="0" smtClean="0"/>
              <a:t>Unterrichtsgespräch</a:t>
            </a:r>
            <a:r>
              <a:rPr lang="de-DE" sz="2400" dirty="0"/>
              <a:t>, </a:t>
            </a:r>
            <a:r>
              <a:rPr lang="de-DE" sz="2400" dirty="0" smtClean="0"/>
              <a:t>Vortrag</a:t>
            </a:r>
          </a:p>
          <a:p>
            <a:pPr marL="0" indent="0">
              <a:buNone/>
            </a:pPr>
            <a:endParaRPr lang="de-DE" sz="1600" dirty="0" smtClean="0"/>
          </a:p>
          <a:p>
            <a:pPr marL="342900" indent="-342900">
              <a:spcBef>
                <a:spcPts val="0"/>
              </a:spcBef>
              <a:buFont typeface="Arial" panose="020B0604020202020204" pitchFamily="34" charset="0"/>
              <a:buChar char="•"/>
            </a:pPr>
            <a:r>
              <a:rPr lang="de-DE" sz="2400" b="1" dirty="0" smtClean="0"/>
              <a:t>schriftliche Beiträge</a:t>
            </a:r>
          </a:p>
          <a:p>
            <a:pPr marL="0" indent="0">
              <a:spcBef>
                <a:spcPts val="0"/>
              </a:spcBef>
              <a:buNone/>
            </a:pPr>
            <a:r>
              <a:rPr lang="de-DE" sz="2400" dirty="0" smtClean="0"/>
              <a:t>     z.B</a:t>
            </a:r>
            <a:r>
              <a:rPr lang="de-DE" sz="2400" dirty="0"/>
              <a:t>. Ergebnisse von Recherchen, </a:t>
            </a:r>
            <a:r>
              <a:rPr lang="de-DE" sz="2400" dirty="0" smtClean="0"/>
              <a:t>Gestaltungserläuterung</a:t>
            </a:r>
            <a:r>
              <a:rPr lang="de-DE" sz="2400" dirty="0"/>
              <a:t>, </a:t>
            </a:r>
            <a:r>
              <a:rPr lang="de-DE" sz="2400" dirty="0" smtClean="0"/>
              <a:t> </a:t>
            </a:r>
          </a:p>
          <a:p>
            <a:pPr marL="0" indent="0">
              <a:spcBef>
                <a:spcPts val="0"/>
              </a:spcBef>
              <a:buNone/>
            </a:pPr>
            <a:r>
              <a:rPr lang="de-DE" sz="2400" dirty="0"/>
              <a:t> </a:t>
            </a:r>
            <a:r>
              <a:rPr lang="de-DE" sz="2400" dirty="0" smtClean="0"/>
              <a:t>    Handout</a:t>
            </a:r>
            <a:r>
              <a:rPr lang="de-DE" sz="2400" dirty="0"/>
              <a:t>, Hörprotokoll, Materialsammlung, Plakat, Portfolio, </a:t>
            </a:r>
            <a:endParaRPr lang="de-DE" sz="2400" dirty="0" smtClean="0"/>
          </a:p>
          <a:p>
            <a:pPr marL="0" indent="0">
              <a:spcBef>
                <a:spcPts val="0"/>
              </a:spcBef>
              <a:buNone/>
            </a:pPr>
            <a:r>
              <a:rPr lang="de-DE" sz="2400" dirty="0"/>
              <a:t> </a:t>
            </a:r>
            <a:r>
              <a:rPr lang="de-DE" sz="2400" dirty="0" smtClean="0"/>
              <a:t>    Rezension</a:t>
            </a:r>
            <a:r>
              <a:rPr lang="de-DE" sz="2400" dirty="0"/>
              <a:t>, schriftliche </a:t>
            </a:r>
            <a:r>
              <a:rPr lang="de-DE" sz="2400" dirty="0" smtClean="0"/>
              <a:t>Übung</a:t>
            </a:r>
            <a:endParaRPr lang="de-DE" sz="2400" dirty="0"/>
          </a:p>
          <a:p>
            <a:pPr marL="0" indent="0">
              <a:buNone/>
            </a:pPr>
            <a:endParaRPr lang="de-DE" sz="1600" dirty="0"/>
          </a:p>
          <a:p>
            <a:pPr marL="342900" indent="-342900">
              <a:spcBef>
                <a:spcPts val="0"/>
              </a:spcBef>
              <a:buFont typeface="Arial" panose="020B0604020202020204" pitchFamily="34" charset="0"/>
              <a:buChar char="•"/>
            </a:pPr>
            <a:r>
              <a:rPr lang="de-DE" sz="2400" b="1" dirty="0" smtClean="0"/>
              <a:t>praktische </a:t>
            </a:r>
            <a:r>
              <a:rPr lang="de-DE" sz="2400" b="1" dirty="0"/>
              <a:t>Beiträge </a:t>
            </a:r>
            <a:endParaRPr lang="de-DE" sz="2400" b="1" dirty="0" smtClean="0"/>
          </a:p>
          <a:p>
            <a:pPr marL="0" indent="0">
              <a:spcBef>
                <a:spcPts val="0"/>
              </a:spcBef>
              <a:buNone/>
            </a:pPr>
            <a:r>
              <a:rPr lang="de-DE" sz="2400" dirty="0" smtClean="0"/>
              <a:t>     z.B</a:t>
            </a:r>
            <a:r>
              <a:rPr lang="de-DE" sz="2400" dirty="0"/>
              <a:t>. musikalische und musikbezogene Gestaltungen, Musizieren, </a:t>
            </a:r>
            <a:endParaRPr lang="de-DE" sz="2400" dirty="0" smtClean="0"/>
          </a:p>
          <a:p>
            <a:pPr marL="0" indent="0">
              <a:spcBef>
                <a:spcPts val="0"/>
              </a:spcBef>
              <a:buNone/>
            </a:pPr>
            <a:r>
              <a:rPr lang="de-DE" sz="2400" dirty="0"/>
              <a:t> </a:t>
            </a:r>
            <a:r>
              <a:rPr lang="de-DE" sz="2400" dirty="0" smtClean="0"/>
              <a:t>    Präsentationen</a:t>
            </a:r>
            <a:endParaRPr lang="de-DE" sz="2400" dirty="0"/>
          </a:p>
        </p:txBody>
      </p:sp>
    </p:spTree>
    <p:extLst>
      <p:ext uri="{BB962C8B-B14F-4D97-AF65-F5344CB8AC3E}">
        <p14:creationId xmlns:p14="http://schemas.microsoft.com/office/powerpoint/2010/main" val="108537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Bewährte Merkmale</a:t>
            </a:r>
            <a:endParaRPr lang="de-DE" dirty="0"/>
          </a:p>
        </p:txBody>
      </p:sp>
      <p:sp>
        <p:nvSpPr>
          <p:cNvPr id="3" name="Inhaltsplatzhalter 2"/>
          <p:cNvSpPr>
            <a:spLocks noGrp="1"/>
          </p:cNvSpPr>
          <p:nvPr>
            <p:ph idx="1"/>
          </p:nvPr>
        </p:nvSpPr>
        <p:spPr>
          <a:xfrm>
            <a:off x="457200" y="1700808"/>
            <a:ext cx="6131024" cy="4205064"/>
          </a:xfrm>
        </p:spPr>
        <p:txBody>
          <a:bodyPr>
            <a:normAutofit fontScale="85000" lnSpcReduction="20000"/>
          </a:bodyPr>
          <a:lstStyle/>
          <a:p>
            <a:pPr marL="0" indent="0">
              <a:buNone/>
            </a:pPr>
            <a:r>
              <a:rPr lang="de-DE" dirty="0"/>
              <a:t>Kernlehrpläne in NRW formulieren</a:t>
            </a:r>
          </a:p>
          <a:p>
            <a:r>
              <a:rPr lang="de-DE" dirty="0"/>
              <a:t>schulformbezogene landesweit verbindliche </a:t>
            </a:r>
            <a:r>
              <a:rPr lang="de-DE" dirty="0" smtClean="0"/>
              <a:t>Standards,</a:t>
            </a:r>
            <a:endParaRPr lang="de-DE" dirty="0"/>
          </a:p>
          <a:p>
            <a:r>
              <a:rPr lang="de-DE" dirty="0"/>
              <a:t>den fachlichen Kern der dafür erforderlichen Kompetenzen einschließlich zugrunde liegender </a:t>
            </a:r>
            <a:r>
              <a:rPr lang="de-DE" dirty="0" smtClean="0"/>
              <a:t>Wissensbestände,</a:t>
            </a:r>
            <a:endParaRPr lang="de-DE" dirty="0"/>
          </a:p>
          <a:p>
            <a:r>
              <a:rPr lang="de-DE" dirty="0"/>
              <a:t>eine Progression der Kompetenzentwicklung über mindestens zwei Stufen (Ende der Erprobungsstufe, Ende der Sekundarstufe I</a:t>
            </a:r>
            <a:r>
              <a:rPr lang="de-DE" dirty="0" smtClean="0"/>
              <a:t>),</a:t>
            </a:r>
            <a:endParaRPr lang="de-DE" dirty="0"/>
          </a:p>
          <a:p>
            <a:r>
              <a:rPr lang="de-DE" i="1" dirty="0"/>
              <a:t>keine</a:t>
            </a:r>
            <a:r>
              <a:rPr lang="de-DE" dirty="0"/>
              <a:t> Aussagen zur konkreten Gestaltung und Durchführung des Unterrichts </a:t>
            </a:r>
            <a:br>
              <a:rPr lang="de-DE" dirty="0"/>
            </a:br>
            <a:r>
              <a:rPr lang="de-DE" dirty="0"/>
              <a:t>(Dies ist </a:t>
            </a:r>
            <a:r>
              <a:rPr lang="de-DE" dirty="0" smtClean="0"/>
              <a:t>Aufgabe der </a:t>
            </a:r>
            <a:r>
              <a:rPr lang="de-DE" dirty="0"/>
              <a:t>schulinternen Lehrpläne</a:t>
            </a:r>
            <a:r>
              <a:rPr lang="de-DE" dirty="0" smtClean="0"/>
              <a:t>).</a:t>
            </a:r>
            <a:endParaRPr lang="de-DE" dirty="0"/>
          </a:p>
        </p:txBody>
      </p:sp>
      <p:sp>
        <p:nvSpPr>
          <p:cNvPr id="4" name="Datumsplatzhalter 3"/>
          <p:cNvSpPr>
            <a:spLocks noGrp="1"/>
          </p:cNvSpPr>
          <p:nvPr>
            <p:ph type="dt" sz="half" idx="10"/>
          </p:nvPr>
        </p:nvSpPr>
        <p:spPr/>
        <p:txBody>
          <a:bodyPr/>
          <a:lstStyle/>
          <a:p>
            <a:r>
              <a:rPr lang="de-DE" dirty="0" smtClean="0">
                <a:solidFill>
                  <a:prstClr val="black">
                    <a:lumMod val="50000"/>
                    <a:lumOff val="50000"/>
                  </a:prstClr>
                </a:solidFill>
              </a:rPr>
              <a:t>Implementationsveranstaltung zur Einführung der Kernlehrpläne Gymnasium S I</a:t>
            </a:r>
            <a:endParaRPr lang="de-DE" dirty="0">
              <a:solidFill>
                <a:prstClr val="black">
                  <a:lumMod val="50000"/>
                  <a:lumOff val="50000"/>
                </a:prstClr>
              </a:solidFill>
            </a:endParaRPr>
          </a:p>
        </p:txBody>
      </p:sp>
      <p:pic>
        <p:nvPicPr>
          <p:cNvPr id="7" name="Picture 2" descr="Deutsch Kernlehrplan verkürzter Bildungsgang Gym. Sek. I">
            <a:extLst>
              <a:ext uri="{FF2B5EF4-FFF2-40B4-BE49-F238E27FC236}">
                <a16:creationId xmlns:a16="http://schemas.microsoft.com/office/drawing/2014/main" xmlns="" id="{7AA56A9A-E725-BA4D-BB07-9E8273475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0269">
            <a:off x="6621889" y="2252300"/>
            <a:ext cx="2016224" cy="2853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Fußzeilenplatzhalter 4">
            <a:extLst>
              <a:ext uri="{FF2B5EF4-FFF2-40B4-BE49-F238E27FC236}">
                <a16:creationId xmlns:a16="http://schemas.microsoft.com/office/drawing/2014/main" xmlns="" id="{6FB8AEC2-76C3-FF4C-A788-31A73D7AC230}"/>
              </a:ext>
            </a:extLst>
          </p:cNvPr>
          <p:cNvSpPr>
            <a:spLocks noGrp="1"/>
          </p:cNvSpPr>
          <p:nvPr>
            <p:ph type="ftr" sz="quarter" idx="11"/>
          </p:nvPr>
        </p:nvSpPr>
        <p:spPr/>
        <p:txBody>
          <a:bodyPr/>
          <a:lstStyle/>
          <a:p>
            <a:r>
              <a:rPr lang="de-DE" smtClean="0">
                <a:solidFill>
                  <a:prstClr val="black">
                    <a:tint val="75000"/>
                  </a:prstClr>
                </a:solidFill>
              </a:rPr>
              <a:t>((Bitte BR spezifische Kontaktinformationen  einfügen!))</a:t>
            </a:r>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xmlns="" id="{A056F1D5-BDAB-5145-911E-0290F498A992}"/>
              </a:ext>
            </a:extLst>
          </p:cNvPr>
          <p:cNvSpPr>
            <a:spLocks noGrp="1"/>
          </p:cNvSpPr>
          <p:nvPr>
            <p:ph type="sldNum" sz="quarter" idx="12"/>
          </p:nvPr>
        </p:nvSpPr>
        <p:spPr/>
        <p:txBody>
          <a:bodyPr/>
          <a:lstStyle/>
          <a:p>
            <a:fld id="{512A4277-7E7A-4AAF-BFC7-47646BF5CD0C}" type="slidenum">
              <a:rPr lang="de-DE" smtClean="0">
                <a:solidFill>
                  <a:prstClr val="black">
                    <a:tint val="75000"/>
                  </a:prstClr>
                </a:solidFill>
              </a:rPr>
              <a:pPr/>
              <a:t>6</a:t>
            </a:fld>
            <a:endParaRPr lang="de-DE">
              <a:solidFill>
                <a:prstClr val="black">
                  <a:tint val="75000"/>
                </a:prstClr>
              </a:solidFill>
            </a:endParaRPr>
          </a:p>
        </p:txBody>
      </p:sp>
    </p:spTree>
    <p:extLst>
      <p:ext uri="{BB962C8B-B14F-4D97-AF65-F5344CB8AC3E}">
        <p14:creationId xmlns:p14="http://schemas.microsoft.com/office/powerpoint/2010/main" val="5729445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43889"/>
            <a:ext cx="8745458" cy="5256584"/>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Lernerfolgsüberprüfung und Leistungsbewertung</a:t>
            </a:r>
            <a:endParaRPr lang="de-DE" sz="2400" dirty="0">
              <a:solidFill>
                <a:srgbClr val="FF0000"/>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a:p>
            <a:pPr marL="0" indent="0">
              <a:buNone/>
            </a:pPr>
            <a:r>
              <a:rPr lang="de-DE" sz="2400" b="1" dirty="0" smtClean="0">
                <a:solidFill>
                  <a:schemeClr val="bg1">
                    <a:lumMod val="40000"/>
                    <a:lumOff val="60000"/>
                  </a:schemeClr>
                </a:solidFill>
              </a:rPr>
              <a:t>   Überprüfungsformen</a:t>
            </a:r>
          </a:p>
          <a:p>
            <a:pPr marL="0" indent="0">
              <a:buNone/>
            </a:pPr>
            <a:endParaRPr lang="de-DE" sz="2400" b="1" dirty="0">
              <a:solidFill>
                <a:schemeClr val="bg1">
                  <a:lumMod val="40000"/>
                  <a:lumOff val="60000"/>
                </a:schemeClr>
              </a:solidFill>
            </a:endParaRPr>
          </a:p>
          <a:p>
            <a:pPr marL="0" indent="0">
              <a:buNone/>
            </a:pPr>
            <a:r>
              <a:rPr lang="de-DE" sz="2400" dirty="0" smtClean="0">
                <a:solidFill>
                  <a:schemeClr val="bg1">
                    <a:lumMod val="20000"/>
                    <a:lumOff val="80000"/>
                  </a:schemeClr>
                </a:solidFill>
              </a:rPr>
              <a:t>  </a:t>
            </a:r>
            <a:endParaRPr lang="de-DE" sz="2400" dirty="0">
              <a:solidFill>
                <a:schemeClr val="bg1">
                  <a:lumMod val="20000"/>
                  <a:lumOff val="80000"/>
                </a:schemeClr>
              </a:solidFill>
            </a:endParaRPr>
          </a:p>
        </p:txBody>
      </p:sp>
      <p:pic>
        <p:nvPicPr>
          <p:cNvPr id="5" name="Grafik 4"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399184"/>
            <a:ext cx="7670664" cy="4350901"/>
          </a:xfrm>
          <a:prstGeom prst="rect">
            <a:avLst/>
          </a:prstGeom>
        </p:spPr>
      </p:pic>
      <p:pic>
        <p:nvPicPr>
          <p:cNvPr id="6" name="Picture 2" descr="C:\Users\BentgensW\Desktop\magnifier_icon-icons_com_482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344" y="239918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4499992" y="1556793"/>
            <a:ext cx="3926248" cy="707886"/>
          </a:xfrm>
          <a:prstGeom prst="rect">
            <a:avLst/>
          </a:prstGeom>
          <a:solidFill>
            <a:schemeClr val="bg1">
              <a:lumMod val="85000"/>
            </a:schemeClr>
          </a:solidFill>
        </p:spPr>
        <p:txBody>
          <a:bodyPr wrap="square">
            <a:spAutoFit/>
          </a:bodyPr>
          <a:lstStyle/>
          <a:p>
            <a:r>
              <a:rPr lang="de-DE" sz="2000" i="1" dirty="0" smtClean="0">
                <a:solidFill>
                  <a:srgbClr val="0D0D0D"/>
                </a:solidFill>
              </a:rPr>
              <a:t>Analog zu den Überprüfungsformen im Kernlehrplan </a:t>
            </a:r>
            <a:r>
              <a:rPr lang="de-DE" sz="2000" i="1" dirty="0" err="1" smtClean="0">
                <a:solidFill>
                  <a:srgbClr val="0D0D0D"/>
                </a:solidFill>
              </a:rPr>
              <a:t>GOSt</a:t>
            </a:r>
            <a:endParaRPr lang="de-DE" sz="2000" i="1" dirty="0" smtClean="0">
              <a:solidFill>
                <a:srgbClr val="0D0D0D"/>
              </a:solidFill>
            </a:endParaRPr>
          </a:p>
        </p:txBody>
      </p:sp>
    </p:spTree>
    <p:extLst>
      <p:ext uri="{BB962C8B-B14F-4D97-AF65-F5344CB8AC3E}">
        <p14:creationId xmlns:p14="http://schemas.microsoft.com/office/powerpoint/2010/main" val="29200426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340768"/>
            <a:ext cx="8745458" cy="4248472"/>
          </a:xfrm>
          <a:solidFill>
            <a:schemeClr val="bg1"/>
          </a:solidFill>
        </p:spPr>
        <p:txBody>
          <a:bodyPr>
            <a:noAutofit/>
          </a:bodyPr>
          <a:lstStyle/>
          <a:p>
            <a:pPr marL="0" indent="0">
              <a:buNone/>
            </a:pPr>
            <a:endParaRPr lang="de-DE" sz="2400" dirty="0">
              <a:solidFill>
                <a:schemeClr val="bg1">
                  <a:lumMod val="20000"/>
                  <a:lumOff val="80000"/>
                </a:schemeClr>
              </a:solidFill>
            </a:endParaRPr>
          </a:p>
        </p:txBody>
      </p:sp>
    </p:spTree>
    <p:extLst>
      <p:ext uri="{BB962C8B-B14F-4D97-AF65-F5344CB8AC3E}">
        <p14:creationId xmlns:p14="http://schemas.microsoft.com/office/powerpoint/2010/main" val="19445506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219256" cy="850106"/>
          </a:xfrm>
        </p:spPr>
        <p:txBody>
          <a:bodyPr>
            <a:normAutofit/>
          </a:bodyPr>
          <a:lstStyle/>
          <a:p>
            <a:pPr algn="l"/>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solidFill>
            <a:schemeClr val="bg1"/>
          </a:solidFill>
        </p:spPr>
        <p:txBody>
          <a:bodyPr/>
          <a:lstStyle/>
          <a:p>
            <a:endParaRPr lang="de-DE" sz="2800" dirty="0" smtClean="0">
              <a:latin typeface="Helvetica" pitchFamily="34" charset="0"/>
              <a:cs typeface="Arial" panose="020B0604020202020204" pitchFamily="34" charset="0"/>
            </a:endParaRPr>
          </a:p>
          <a:p>
            <a:endParaRPr lang="de-DE" sz="2800" dirty="0">
              <a:latin typeface="Helvetica" pitchFamily="34" charset="0"/>
              <a:cs typeface="Arial" panose="020B0604020202020204" pitchFamily="34" charset="0"/>
            </a:endParaRPr>
          </a:p>
          <a:p>
            <a:pPr marL="0" indent="0">
              <a:buNone/>
            </a:pPr>
            <a:r>
              <a:rPr lang="de-DE" sz="2800" dirty="0" smtClean="0">
                <a:latin typeface="Helvetica" pitchFamily="34" charset="0"/>
                <a:cs typeface="Arial" panose="020B0604020202020204" pitchFamily="34" charset="0"/>
              </a:rPr>
              <a:t>  </a:t>
            </a:r>
            <a:endParaRPr lang="de-DE" sz="2800" dirty="0">
              <a:latin typeface="Helvetica" pitchFamily="34" charset="0"/>
              <a:cs typeface="Arial" panose="020B0604020202020204" pitchFamily="34" charset="0"/>
            </a:endParaRPr>
          </a:p>
          <a:p>
            <a:endParaRPr lang="de-DE" dirty="0">
              <a:latin typeface="Helvetica" pitchFamily="34" charset="0"/>
              <a:cs typeface="Arial" panose="020B0604020202020204" pitchFamily="34" charset="0"/>
            </a:endParaRPr>
          </a:p>
        </p:txBody>
      </p:sp>
      <p:sp>
        <p:nvSpPr>
          <p:cNvPr id="8" name="Textfeld 7"/>
          <p:cNvSpPr txBox="1"/>
          <p:nvPr/>
        </p:nvSpPr>
        <p:spPr>
          <a:xfrm>
            <a:off x="467543" y="1301479"/>
            <a:ext cx="4385247" cy="3939540"/>
          </a:xfrm>
          <a:prstGeom prst="rect">
            <a:avLst/>
          </a:prstGeom>
          <a:noFill/>
        </p:spPr>
        <p:txBody>
          <a:bodyPr wrap="square" rtlCol="0">
            <a:spAutoFit/>
          </a:bodyPr>
          <a:lstStyle/>
          <a:p>
            <a:r>
              <a:rPr lang="de-DE" dirty="0" smtClean="0">
                <a:solidFill>
                  <a:prstClr val="white"/>
                </a:solidFill>
              </a:rPr>
              <a:t> </a:t>
            </a:r>
          </a:p>
          <a:p>
            <a:endParaRPr lang="de-DE" sz="2400" dirty="0">
              <a:solidFill>
                <a:srgbClr val="595959">
                  <a:lumMod val="40000"/>
                  <a:lumOff val="60000"/>
                </a:srgbClr>
              </a:solidFill>
            </a:endParaRPr>
          </a:p>
          <a:p>
            <a:endParaRPr lang="de-DE" sz="2400" dirty="0" smtClean="0">
              <a:solidFill>
                <a:srgbClr val="595959">
                  <a:lumMod val="40000"/>
                  <a:lumOff val="60000"/>
                </a:srgbClr>
              </a:solidFill>
            </a:endParaRPr>
          </a:p>
          <a:p>
            <a:endParaRPr lang="de-DE" sz="3200" dirty="0" smtClean="0">
              <a:solidFill>
                <a:schemeClr val="bg1">
                  <a:lumMod val="20000"/>
                  <a:lumOff val="80000"/>
                </a:schemeClr>
              </a:solidFill>
            </a:endParaRPr>
          </a:p>
          <a:p>
            <a:r>
              <a:rPr lang="de-DE" sz="3200" dirty="0" smtClean="0"/>
              <a:t>Kernlehrplan Musik</a:t>
            </a:r>
          </a:p>
          <a:p>
            <a:r>
              <a:rPr lang="de-DE" sz="3200" dirty="0" smtClean="0"/>
              <a:t>für das Gymnasium </a:t>
            </a:r>
            <a:endParaRPr lang="de-DE" sz="3200" dirty="0"/>
          </a:p>
          <a:p>
            <a:r>
              <a:rPr lang="de-DE" sz="3200" dirty="0" smtClean="0"/>
              <a:t>Wahlpflichtbereich</a:t>
            </a:r>
          </a:p>
          <a:p>
            <a:endParaRPr lang="de-DE" sz="3200" dirty="0" smtClean="0">
              <a:solidFill>
                <a:srgbClr val="595959">
                  <a:lumMod val="40000"/>
                  <a:lumOff val="60000"/>
                </a:srgbClr>
              </a:solidFill>
            </a:endParaRPr>
          </a:p>
          <a:p>
            <a:endParaRPr lang="de-DE" sz="2400" dirty="0">
              <a:solidFill>
                <a:srgbClr val="595959">
                  <a:lumMod val="40000"/>
                  <a:lumOff val="60000"/>
                </a:srgbClr>
              </a:solidFill>
            </a:endParaRPr>
          </a:p>
        </p:txBody>
      </p:sp>
    </p:spTree>
    <p:extLst>
      <p:ext uri="{BB962C8B-B14F-4D97-AF65-F5344CB8AC3E}">
        <p14:creationId xmlns:p14="http://schemas.microsoft.com/office/powerpoint/2010/main" val="14432160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745458" cy="5256584"/>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Konzeption</a:t>
            </a:r>
          </a:p>
          <a:p>
            <a:pPr marL="0" indent="0">
              <a:spcBef>
                <a:spcPts val="2400"/>
              </a:spcBef>
              <a:buNone/>
            </a:pPr>
            <a:r>
              <a:rPr lang="de-DE" sz="2400" b="1" dirty="0" smtClean="0">
                <a:latin typeface="Calibri" panose="020F0502020204030204" pitchFamily="34" charset="0"/>
                <a:cs typeface="Arial" panose="020B0604020202020204" pitchFamily="34" charset="0"/>
              </a:rPr>
              <a:t>Übereinstimmungen mit dem </a:t>
            </a:r>
            <a:r>
              <a:rPr lang="de-DE" sz="2400" b="1" smtClean="0">
                <a:latin typeface="Calibri" panose="020F0502020204030204" pitchFamily="34" charset="0"/>
                <a:cs typeface="Arial" panose="020B0604020202020204" pitchFamily="34" charset="0"/>
              </a:rPr>
              <a:t>Kernlehrplan </a:t>
            </a:r>
            <a:r>
              <a:rPr lang="de-DE" sz="2400" b="1" smtClean="0">
                <a:latin typeface="Calibri" panose="020F0502020204030204" pitchFamily="34" charset="0"/>
                <a:cs typeface="Arial" panose="020B0604020202020204" pitchFamily="34" charset="0"/>
              </a:rPr>
              <a:t>Pflichtfach Musik Sek </a:t>
            </a:r>
            <a:r>
              <a:rPr lang="de-DE" sz="2400" b="1" dirty="0" smtClean="0">
                <a:latin typeface="Calibri" panose="020F0502020204030204" pitchFamily="34" charset="0"/>
                <a:cs typeface="Arial" panose="020B0604020202020204" pitchFamily="34" charset="0"/>
              </a:rPr>
              <a:t>I</a:t>
            </a:r>
          </a:p>
          <a:p>
            <a:pPr marL="342900" indent="-342900">
              <a:spcBef>
                <a:spcPts val="2400"/>
              </a:spcBef>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Aufgaben und Ziele des Faches </a:t>
            </a:r>
          </a:p>
          <a:p>
            <a:pPr marL="0" indent="0">
              <a:buNone/>
            </a:pPr>
            <a:endParaRPr lang="de-DE" sz="2400" dirty="0" smtClean="0">
              <a:latin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Kompetenzbereiche</a:t>
            </a:r>
          </a:p>
          <a:p>
            <a:pPr marL="342900" indent="-342900">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Inhaltsfelder</a:t>
            </a:r>
          </a:p>
          <a:p>
            <a:pPr marL="0" indent="0">
              <a:spcBef>
                <a:spcPts val="0"/>
              </a:spcBef>
              <a:buNone/>
            </a:pPr>
            <a:endParaRPr lang="de-DE" sz="2400" dirty="0" smtClean="0">
              <a:latin typeface="Calibri" panose="020F0502020204030204" pitchFamily="34" charset="0"/>
              <a:cs typeface="Arial" panose="020B0604020202020204" pitchFamily="34" charset="0"/>
            </a:endParaRPr>
          </a:p>
          <a:p>
            <a:pPr marL="342900" indent="-342900">
              <a:spcBef>
                <a:spcPts val="0"/>
              </a:spcBef>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Übergeordnete </a:t>
            </a:r>
            <a:r>
              <a:rPr lang="de-DE" sz="2400" dirty="0">
                <a:latin typeface="Calibri" panose="020F0502020204030204" pitchFamily="34" charset="0"/>
                <a:cs typeface="Arial" panose="020B0604020202020204" pitchFamily="34" charset="0"/>
              </a:rPr>
              <a:t>Kompetenzerwartungen </a:t>
            </a:r>
          </a:p>
          <a:p>
            <a:pPr marL="0" indent="0">
              <a:spcBef>
                <a:spcPts val="0"/>
              </a:spcBef>
              <a:buNone/>
            </a:pPr>
            <a:r>
              <a:rPr lang="de-DE" sz="2400" dirty="0" smtClean="0">
                <a:latin typeface="Calibri" panose="020F0502020204030204" pitchFamily="34" charset="0"/>
                <a:cs typeface="Arial" panose="020B0604020202020204" pitchFamily="34" charset="0"/>
              </a:rPr>
              <a:t>     am Ende der Sekundarstufe I</a:t>
            </a:r>
          </a:p>
          <a:p>
            <a:pPr marL="0" indent="0">
              <a:spcBef>
                <a:spcPts val="0"/>
              </a:spcBef>
              <a:buNone/>
            </a:pPr>
            <a:endParaRPr lang="de-DE" sz="2400" dirty="0">
              <a:latin typeface="Calibri" panose="020F0502020204030204" pitchFamily="34" charset="0"/>
              <a:cs typeface="Arial" panose="020B0604020202020204" pitchFamily="34" charset="0"/>
            </a:endParaRPr>
          </a:p>
          <a:p>
            <a:pPr marL="342900" indent="-342900">
              <a:spcBef>
                <a:spcPts val="0"/>
              </a:spcBef>
              <a:buFont typeface="Arial" panose="020B0604020202020204" pitchFamily="34" charset="0"/>
              <a:buChar char="•"/>
            </a:pPr>
            <a:r>
              <a:rPr lang="de-DE" sz="2400" dirty="0">
                <a:latin typeface="Calibri" panose="020F0502020204030204" pitchFamily="34" charset="0"/>
                <a:cs typeface="Arial" panose="020B0604020202020204" pitchFamily="34" charset="0"/>
              </a:rPr>
              <a:t>Ordnungssysteme musikalischer </a:t>
            </a:r>
            <a:r>
              <a:rPr lang="de-DE" sz="2400" dirty="0" smtClean="0">
                <a:latin typeface="Calibri" panose="020F0502020204030204" pitchFamily="34" charset="0"/>
                <a:cs typeface="Arial" panose="020B0604020202020204" pitchFamily="34" charset="0"/>
              </a:rPr>
              <a:t>Strukturen</a:t>
            </a:r>
          </a:p>
          <a:p>
            <a:pPr marL="0" indent="0">
              <a:spcBef>
                <a:spcPts val="0"/>
              </a:spcBef>
              <a:buNone/>
            </a:pPr>
            <a:r>
              <a:rPr lang="de-DE" sz="2400" dirty="0">
                <a:latin typeface="Calibri" panose="020F0502020204030204" pitchFamily="34" charset="0"/>
                <a:cs typeface="Arial" panose="020B0604020202020204" pitchFamily="34" charset="0"/>
              </a:rPr>
              <a:t> </a:t>
            </a:r>
            <a:r>
              <a:rPr lang="de-DE" sz="2400" dirty="0" smtClean="0">
                <a:latin typeface="Calibri" panose="020F0502020204030204" pitchFamily="34" charset="0"/>
                <a:cs typeface="Arial" panose="020B0604020202020204" pitchFamily="34" charset="0"/>
              </a:rPr>
              <a:t>    am </a:t>
            </a:r>
            <a:r>
              <a:rPr lang="de-DE" sz="2400" dirty="0">
                <a:latin typeface="Calibri" panose="020F0502020204030204" pitchFamily="34" charset="0"/>
                <a:cs typeface="Arial" panose="020B0604020202020204" pitchFamily="34" charset="0"/>
              </a:rPr>
              <a:t>Ende der Sekundarstufe I</a:t>
            </a:r>
          </a:p>
          <a:p>
            <a:pPr marL="0" indent="0">
              <a:spcBef>
                <a:spcPts val="0"/>
              </a:spcBef>
              <a:buNone/>
            </a:pPr>
            <a:endParaRPr lang="de-DE" sz="2800" dirty="0" smtClean="0">
              <a:solidFill>
                <a:schemeClr val="bg1">
                  <a:lumMod val="20000"/>
                  <a:lumOff val="80000"/>
                </a:schemeClr>
              </a:solidFill>
              <a:latin typeface="Calibri" panose="020F0502020204030204" pitchFamily="34" charset="0"/>
              <a:cs typeface="Arial" panose="020B0604020202020204" pitchFamily="34" charset="0"/>
            </a:endParaRPr>
          </a:p>
          <a:p>
            <a:pPr marL="0" indent="0">
              <a:buNone/>
            </a:pPr>
            <a:endParaRPr lang="de-DE" sz="2800" dirty="0">
              <a:solidFill>
                <a:schemeClr val="bg1">
                  <a:lumMod val="40000"/>
                  <a:lumOff val="60000"/>
                </a:schemeClr>
              </a:solidFill>
              <a:latin typeface="Calibri" panose="020F0502020204030204" pitchFamily="34" charset="0"/>
              <a:cs typeface="Arial" panose="020B0604020202020204" pitchFamily="34" charset="0"/>
            </a:endParaRPr>
          </a:p>
          <a:p>
            <a:pPr marL="0" indent="0">
              <a:buNone/>
            </a:pPr>
            <a:endParaRPr lang="de-DE" sz="2800" dirty="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p:txBody>
      </p:sp>
    </p:spTree>
    <p:extLst>
      <p:ext uri="{BB962C8B-B14F-4D97-AF65-F5344CB8AC3E}">
        <p14:creationId xmlns:p14="http://schemas.microsoft.com/office/powerpoint/2010/main" val="16947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637954" cy="4866051"/>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Konzeption</a:t>
            </a:r>
          </a:p>
          <a:p>
            <a:pPr marL="0" indent="0">
              <a:spcBef>
                <a:spcPts val="2400"/>
              </a:spcBef>
              <a:buNone/>
            </a:pPr>
            <a:r>
              <a:rPr lang="de-DE" sz="2400" b="1" dirty="0" smtClean="0">
                <a:latin typeface="Calibri" panose="020F0502020204030204" pitchFamily="34" charset="0"/>
                <a:cs typeface="Arial" panose="020B0604020202020204" pitchFamily="34" charset="0"/>
              </a:rPr>
              <a:t>Besondere Bedingungen des Wahlpflichtbereichs</a:t>
            </a:r>
          </a:p>
          <a:p>
            <a:pPr>
              <a:spcBef>
                <a:spcPts val="2400"/>
              </a:spcBef>
            </a:pPr>
            <a:endParaRPr lang="de-DE" sz="2400" dirty="0" smtClean="0">
              <a:latin typeface="Calibri" panose="020F0502020204030204" pitchFamily="34" charset="0"/>
              <a:cs typeface="Arial" panose="020B0604020202020204" pitchFamily="34" charset="0"/>
            </a:endParaRPr>
          </a:p>
          <a:p>
            <a:pPr marL="342900" indent="-342900">
              <a:spcBef>
                <a:spcPts val="2400"/>
              </a:spcBef>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Freiräume </a:t>
            </a:r>
            <a:r>
              <a:rPr lang="de-DE" sz="2400" dirty="0">
                <a:latin typeface="Calibri" panose="020F0502020204030204" pitchFamily="34" charset="0"/>
                <a:cs typeface="Arial" panose="020B0604020202020204" pitchFamily="34" charset="0"/>
              </a:rPr>
              <a:t>für </a:t>
            </a:r>
            <a:r>
              <a:rPr lang="de-DE" sz="2400" dirty="0" smtClean="0">
                <a:latin typeface="Calibri" panose="020F0502020204030204" pitchFamily="34" charset="0"/>
                <a:cs typeface="Arial" panose="020B0604020202020204" pitchFamily="34" charset="0"/>
              </a:rPr>
              <a:t>schulspezifische Ausgestaltungen,</a:t>
            </a:r>
          </a:p>
          <a:p>
            <a:pPr marL="0" indent="0">
              <a:spcBef>
                <a:spcPts val="0"/>
              </a:spcBef>
              <a:buNone/>
            </a:pPr>
            <a:r>
              <a:rPr lang="de-DE" sz="2400" dirty="0" smtClean="0">
                <a:latin typeface="Calibri" panose="020F0502020204030204" pitchFamily="34" charset="0"/>
                <a:cs typeface="Arial" panose="020B0604020202020204" pitchFamily="34" charset="0"/>
              </a:rPr>
              <a:t>     Projekte </a:t>
            </a:r>
            <a:r>
              <a:rPr lang="de-DE" sz="2400" dirty="0">
                <a:latin typeface="Calibri" panose="020F0502020204030204" pitchFamily="34" charset="0"/>
                <a:cs typeface="Arial" panose="020B0604020202020204" pitchFamily="34" charset="0"/>
              </a:rPr>
              <a:t>und </a:t>
            </a:r>
            <a:r>
              <a:rPr lang="de-DE" sz="2400" dirty="0" smtClean="0">
                <a:latin typeface="Calibri" panose="020F0502020204030204" pitchFamily="34" charset="0"/>
                <a:cs typeface="Arial" panose="020B0604020202020204" pitchFamily="34" charset="0"/>
              </a:rPr>
              <a:t>Kooperationen</a:t>
            </a:r>
          </a:p>
          <a:p>
            <a:pPr marL="0" indent="0">
              <a:spcBef>
                <a:spcPts val="0"/>
              </a:spcBef>
              <a:buNone/>
            </a:pPr>
            <a:endParaRPr lang="de-DE" sz="2400" dirty="0">
              <a:latin typeface="Calibri" panose="020F0502020204030204" pitchFamily="34" charset="0"/>
              <a:cs typeface="Arial" panose="020B0604020202020204" pitchFamily="34" charset="0"/>
            </a:endParaRPr>
          </a:p>
          <a:p>
            <a:pPr marL="342900" indent="-342900">
              <a:spcBef>
                <a:spcPts val="0"/>
              </a:spcBef>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Anschlussfähigkeit für Kombinationsfächer</a:t>
            </a:r>
          </a:p>
          <a:p>
            <a:pPr marL="0" indent="0">
              <a:spcBef>
                <a:spcPts val="0"/>
              </a:spcBef>
              <a:buNone/>
            </a:pPr>
            <a:endParaRPr lang="de-DE" sz="2400" dirty="0">
              <a:latin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Möglichkeiten zur Berufsorientierung</a:t>
            </a:r>
          </a:p>
          <a:p>
            <a:pPr marL="0" indent="0">
              <a:spcBef>
                <a:spcPts val="0"/>
              </a:spcBef>
              <a:buNone/>
            </a:pPr>
            <a:endParaRPr lang="de-DE" sz="2400" dirty="0" smtClean="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endParaRPr lang="de-DE" sz="2800" dirty="0" smtClean="0">
              <a:solidFill>
                <a:schemeClr val="bg1">
                  <a:lumMod val="20000"/>
                  <a:lumOff val="80000"/>
                </a:schemeClr>
              </a:solidFill>
              <a:latin typeface="Calibri" panose="020F0502020204030204" pitchFamily="34" charset="0"/>
              <a:cs typeface="Arial" panose="020B0604020202020204" pitchFamily="34" charset="0"/>
            </a:endParaRPr>
          </a:p>
          <a:p>
            <a:pPr marL="0" indent="0">
              <a:buNone/>
            </a:pPr>
            <a:endParaRPr lang="de-DE" sz="2800" dirty="0">
              <a:solidFill>
                <a:schemeClr val="bg1">
                  <a:lumMod val="40000"/>
                  <a:lumOff val="60000"/>
                </a:schemeClr>
              </a:solidFill>
              <a:latin typeface="Calibri" panose="020F0502020204030204" pitchFamily="34" charset="0"/>
              <a:cs typeface="Arial" panose="020B0604020202020204" pitchFamily="34" charset="0"/>
            </a:endParaRPr>
          </a:p>
          <a:p>
            <a:pPr marL="0" indent="0">
              <a:buNone/>
            </a:pPr>
            <a:endParaRPr lang="de-DE" sz="2800" dirty="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p:txBody>
      </p:sp>
    </p:spTree>
    <p:extLst>
      <p:ext uri="{BB962C8B-B14F-4D97-AF65-F5344CB8AC3E}">
        <p14:creationId xmlns:p14="http://schemas.microsoft.com/office/powerpoint/2010/main" val="139047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745458" cy="4650027"/>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Konzeption</a:t>
            </a:r>
          </a:p>
          <a:p>
            <a:pPr marL="0" indent="0">
              <a:spcBef>
                <a:spcPts val="2400"/>
              </a:spcBef>
              <a:buNone/>
            </a:pPr>
            <a:r>
              <a:rPr lang="de-DE" sz="2400" b="1" dirty="0" smtClean="0">
                <a:latin typeface="Calibri" panose="020F0502020204030204" pitchFamily="34" charset="0"/>
                <a:cs typeface="Arial" panose="020B0604020202020204" pitchFamily="34" charset="0"/>
              </a:rPr>
              <a:t>Musik als selbstständiges Fach</a:t>
            </a:r>
          </a:p>
          <a:p>
            <a:pPr>
              <a:spcBef>
                <a:spcPts val="2400"/>
              </a:spcBef>
            </a:pPr>
            <a:endParaRPr lang="de-DE" sz="2400" dirty="0" smtClean="0">
              <a:latin typeface="Calibri" panose="020F0502020204030204" pitchFamily="34" charset="0"/>
              <a:cs typeface="Arial" panose="020B0604020202020204" pitchFamily="34" charset="0"/>
            </a:endParaRPr>
          </a:p>
          <a:p>
            <a:pPr marL="342900" indent="-342900">
              <a:spcBef>
                <a:spcPts val="2400"/>
              </a:spcBef>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Die </a:t>
            </a:r>
            <a:r>
              <a:rPr lang="de-DE" sz="2400" dirty="0">
                <a:latin typeface="Calibri" panose="020F0502020204030204" pitchFamily="34" charset="0"/>
                <a:cs typeface="Arial" panose="020B0604020202020204" pitchFamily="34" charset="0"/>
              </a:rPr>
              <a:t>Vertiefung und Erweiterung der Kompetenzen des Pflichtfaches </a:t>
            </a:r>
            <a:r>
              <a:rPr lang="de-DE" sz="2400" dirty="0" smtClean="0">
                <a:latin typeface="Calibri" panose="020F0502020204030204" pitchFamily="34" charset="0"/>
                <a:cs typeface="Arial" panose="020B0604020202020204" pitchFamily="34" charset="0"/>
              </a:rPr>
              <a:t>stehen im Vordergrund.</a:t>
            </a:r>
            <a:endParaRPr lang="de-DE" sz="2400" dirty="0">
              <a:latin typeface="Calibri" panose="020F0502020204030204" pitchFamily="34" charset="0"/>
              <a:cs typeface="Arial" panose="020B0604020202020204" pitchFamily="34" charset="0"/>
            </a:endParaRPr>
          </a:p>
          <a:p>
            <a:pPr marL="0" indent="0">
              <a:spcBef>
                <a:spcPts val="0"/>
              </a:spcBef>
              <a:buNone/>
            </a:pPr>
            <a:endParaRPr lang="de-DE" sz="2400" dirty="0" smtClean="0">
              <a:latin typeface="Calibri" panose="020F0502020204030204" pitchFamily="34" charset="0"/>
              <a:cs typeface="Arial" panose="020B0604020202020204" pitchFamily="34" charset="0"/>
            </a:endParaRPr>
          </a:p>
          <a:p>
            <a:pPr marL="342900" indent="-342900">
              <a:spcBef>
                <a:spcPts val="0"/>
              </a:spcBef>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Die Kooperation mit Musikschulen oder anderen außerschulischen Partnern eröffnet zusätzliche Perspektiven. </a:t>
            </a:r>
          </a:p>
          <a:p>
            <a:pPr marL="0" indent="0">
              <a:spcBef>
                <a:spcPts val="0"/>
              </a:spcBef>
              <a:buNone/>
            </a:pPr>
            <a:endParaRPr lang="de-DE" sz="2400" dirty="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endParaRPr lang="de-DE" sz="2400" dirty="0" smtClean="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endParaRPr lang="de-DE" sz="2800" dirty="0" smtClean="0">
              <a:solidFill>
                <a:schemeClr val="bg1">
                  <a:lumMod val="20000"/>
                  <a:lumOff val="80000"/>
                </a:schemeClr>
              </a:solidFill>
              <a:latin typeface="Calibri" panose="020F0502020204030204" pitchFamily="34" charset="0"/>
              <a:cs typeface="Arial" panose="020B0604020202020204" pitchFamily="34" charset="0"/>
            </a:endParaRPr>
          </a:p>
          <a:p>
            <a:pPr marL="0" indent="0">
              <a:buNone/>
            </a:pPr>
            <a:endParaRPr lang="de-DE" sz="2800" dirty="0">
              <a:solidFill>
                <a:schemeClr val="bg1">
                  <a:lumMod val="40000"/>
                  <a:lumOff val="60000"/>
                </a:schemeClr>
              </a:solidFill>
              <a:latin typeface="Calibri" panose="020F0502020204030204" pitchFamily="34" charset="0"/>
              <a:cs typeface="Arial" panose="020B0604020202020204" pitchFamily="34" charset="0"/>
            </a:endParaRPr>
          </a:p>
          <a:p>
            <a:pPr marL="0" indent="0">
              <a:buNone/>
            </a:pPr>
            <a:endParaRPr lang="de-DE" sz="2800" dirty="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p:txBody>
      </p:sp>
    </p:spTree>
    <p:extLst>
      <p:ext uri="{BB962C8B-B14F-4D97-AF65-F5344CB8AC3E}">
        <p14:creationId xmlns:p14="http://schemas.microsoft.com/office/powerpoint/2010/main" val="23690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11221"/>
            <a:ext cx="8745458" cy="5256584"/>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Konzeption</a:t>
            </a:r>
          </a:p>
          <a:p>
            <a:pPr marL="0" indent="0">
              <a:spcBef>
                <a:spcPts val="2400"/>
              </a:spcBef>
              <a:buNone/>
            </a:pPr>
            <a:r>
              <a:rPr lang="de-DE" sz="2400" b="1" dirty="0" smtClean="0">
                <a:latin typeface="Calibri" panose="020F0502020204030204" pitchFamily="34" charset="0"/>
                <a:cs typeface="Arial" panose="020B0604020202020204" pitchFamily="34" charset="0"/>
              </a:rPr>
              <a:t>Musik als kombiniertes Fach</a:t>
            </a:r>
          </a:p>
          <a:p>
            <a:pPr>
              <a:spcBef>
                <a:spcPts val="2400"/>
              </a:spcBef>
            </a:pPr>
            <a:endParaRPr lang="de-DE" sz="2400" dirty="0" smtClean="0">
              <a:latin typeface="Calibri" panose="020F0502020204030204" pitchFamily="34" charset="0"/>
              <a:cs typeface="Arial" panose="020B0604020202020204" pitchFamily="34" charset="0"/>
            </a:endParaRPr>
          </a:p>
          <a:p>
            <a:pPr marL="342900" indent="-342900">
              <a:spcBef>
                <a:spcPts val="2400"/>
              </a:spcBef>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Im </a:t>
            </a:r>
            <a:r>
              <a:rPr lang="de-DE" sz="2400" dirty="0">
                <a:latin typeface="Calibri" panose="020F0502020204030204" pitchFamily="34" charset="0"/>
                <a:cs typeface="Arial" panose="020B0604020202020204" pitchFamily="34" charset="0"/>
              </a:rPr>
              <a:t>kombinierten Fachunterricht werden die Kompetenzen des Pflichtfaches vertieft und auch aus der Perspektive des jeweils anderen Faches erweitert.</a:t>
            </a:r>
            <a:endParaRPr lang="de-DE" sz="2400" dirty="0" smtClean="0">
              <a:latin typeface="Calibri" panose="020F0502020204030204" pitchFamily="34" charset="0"/>
              <a:cs typeface="Arial" panose="020B0604020202020204" pitchFamily="34" charset="0"/>
            </a:endParaRPr>
          </a:p>
          <a:p>
            <a:pPr marL="0" indent="0">
              <a:spcBef>
                <a:spcPts val="0"/>
              </a:spcBef>
              <a:buNone/>
            </a:pPr>
            <a:endParaRPr lang="de-DE" sz="2400" dirty="0">
              <a:latin typeface="Calibri" panose="020F0502020204030204" pitchFamily="34" charset="0"/>
              <a:cs typeface="Arial" panose="020B0604020202020204" pitchFamily="34" charset="0"/>
            </a:endParaRPr>
          </a:p>
          <a:p>
            <a:pPr marL="342900" indent="-342900">
              <a:spcBef>
                <a:spcPts val="0"/>
              </a:spcBef>
              <a:buFont typeface="Arial" panose="020B0604020202020204" pitchFamily="34" charset="0"/>
              <a:buChar char="•"/>
            </a:pPr>
            <a:r>
              <a:rPr lang="de-DE" sz="2400" dirty="0" smtClean="0">
                <a:latin typeface="Calibri" panose="020F0502020204030204" pitchFamily="34" charset="0"/>
                <a:cs typeface="Arial" panose="020B0604020202020204" pitchFamily="34" charset="0"/>
              </a:rPr>
              <a:t>Grundsätzlich kommen alle Fächer der Sekundarstufe I und der gymnasialen Oberstufe  für eine Kombination in </a:t>
            </a:r>
            <a:r>
              <a:rPr lang="de-DE" sz="2400" dirty="0">
                <a:latin typeface="Calibri" panose="020F0502020204030204" pitchFamily="34" charset="0"/>
                <a:cs typeface="Arial" panose="020B0604020202020204" pitchFamily="34" charset="0"/>
              </a:rPr>
              <a:t>B</a:t>
            </a:r>
            <a:r>
              <a:rPr lang="de-DE" sz="2400" dirty="0" smtClean="0">
                <a:latin typeface="Calibri" panose="020F0502020204030204" pitchFamily="34" charset="0"/>
                <a:cs typeface="Arial" panose="020B0604020202020204" pitchFamily="34" charset="0"/>
              </a:rPr>
              <a:t>etracht.</a:t>
            </a:r>
          </a:p>
          <a:p>
            <a:pPr marL="0" indent="0">
              <a:spcBef>
                <a:spcPts val="0"/>
              </a:spcBef>
              <a:buNone/>
            </a:pPr>
            <a:endParaRPr lang="de-DE" sz="2400" dirty="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endParaRPr lang="de-DE" sz="2400" dirty="0" smtClean="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endParaRPr lang="de-DE" sz="2800" dirty="0" smtClean="0">
              <a:solidFill>
                <a:schemeClr val="bg1">
                  <a:lumMod val="20000"/>
                  <a:lumOff val="80000"/>
                </a:schemeClr>
              </a:solidFill>
              <a:latin typeface="Calibri" panose="020F0502020204030204" pitchFamily="34" charset="0"/>
              <a:cs typeface="Arial" panose="020B0604020202020204" pitchFamily="34" charset="0"/>
            </a:endParaRPr>
          </a:p>
          <a:p>
            <a:pPr marL="0" indent="0">
              <a:buNone/>
            </a:pPr>
            <a:endParaRPr lang="de-DE" sz="2800" dirty="0">
              <a:solidFill>
                <a:schemeClr val="bg1">
                  <a:lumMod val="40000"/>
                  <a:lumOff val="60000"/>
                </a:schemeClr>
              </a:solidFill>
              <a:latin typeface="Calibri" panose="020F0502020204030204" pitchFamily="34" charset="0"/>
              <a:cs typeface="Arial" panose="020B0604020202020204" pitchFamily="34" charset="0"/>
            </a:endParaRPr>
          </a:p>
          <a:p>
            <a:pPr marL="0" indent="0">
              <a:buNone/>
            </a:pPr>
            <a:endParaRPr lang="de-DE" sz="2800" dirty="0">
              <a:solidFill>
                <a:schemeClr val="bg1">
                  <a:lumMod val="20000"/>
                  <a:lumOff val="80000"/>
                </a:schemeClr>
              </a:solidFill>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p:txBody>
      </p:sp>
      <p:sp>
        <p:nvSpPr>
          <p:cNvPr id="5" name="Rechteck 4"/>
          <p:cNvSpPr/>
          <p:nvPr/>
        </p:nvSpPr>
        <p:spPr>
          <a:xfrm>
            <a:off x="6660232" y="5517232"/>
            <a:ext cx="1872208" cy="707886"/>
          </a:xfrm>
          <a:prstGeom prst="rect">
            <a:avLst/>
          </a:prstGeom>
          <a:solidFill>
            <a:schemeClr val="bg1">
              <a:lumMod val="85000"/>
            </a:schemeClr>
          </a:solidFill>
        </p:spPr>
        <p:txBody>
          <a:bodyPr wrap="square">
            <a:spAutoFit/>
          </a:bodyPr>
          <a:lstStyle/>
          <a:p>
            <a:r>
              <a:rPr lang="de-DE" sz="2000" i="1" dirty="0" smtClean="0">
                <a:solidFill>
                  <a:srgbClr val="0D0D0D"/>
                </a:solidFill>
              </a:rPr>
              <a:t>Vgl. § 17 Abs. 3</a:t>
            </a:r>
          </a:p>
          <a:p>
            <a:r>
              <a:rPr lang="de-DE" sz="2000" i="1" dirty="0" smtClean="0">
                <a:solidFill>
                  <a:srgbClr val="0D0D0D"/>
                </a:solidFill>
              </a:rPr>
              <a:t>APO- S I 2019</a:t>
            </a:r>
          </a:p>
        </p:txBody>
      </p:sp>
    </p:spTree>
    <p:extLst>
      <p:ext uri="{BB962C8B-B14F-4D97-AF65-F5344CB8AC3E}">
        <p14:creationId xmlns:p14="http://schemas.microsoft.com/office/powerpoint/2010/main" val="368646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028137"/>
            <a:ext cx="8745458" cy="4777127"/>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Konzeption</a:t>
            </a:r>
          </a:p>
          <a:p>
            <a:pPr marL="0" indent="0">
              <a:spcBef>
                <a:spcPts val="1800"/>
              </a:spcBef>
              <a:buNone/>
            </a:pPr>
            <a:r>
              <a:rPr lang="de-DE" sz="2400" b="1" dirty="0" err="1" smtClean="0">
                <a:latin typeface="Calibri" panose="020F0502020204030204" pitchFamily="34" charset="0"/>
                <a:cs typeface="Arial" panose="020B0604020202020204" pitchFamily="34" charset="0"/>
              </a:rPr>
              <a:t>Obligatorik</a:t>
            </a:r>
            <a:endParaRPr lang="de-DE" sz="2400" b="1" dirty="0" smtClean="0">
              <a:latin typeface="Calibri" panose="020F0502020204030204" pitchFamily="34" charset="0"/>
              <a:cs typeface="Arial" panose="020B0604020202020204" pitchFamily="34" charset="0"/>
            </a:endParaRPr>
          </a:p>
          <a:p>
            <a:pPr marL="0" indent="0">
              <a:spcBef>
                <a:spcPts val="0"/>
              </a:spcBef>
              <a:buNone/>
            </a:pPr>
            <a:endParaRPr lang="de-DE" sz="2400" dirty="0" smtClean="0"/>
          </a:p>
          <a:p>
            <a:pPr marL="342900" indent="-342900">
              <a:spcBef>
                <a:spcPts val="0"/>
              </a:spcBef>
              <a:buFont typeface="Arial" panose="020B0604020202020204" pitchFamily="34" charset="0"/>
              <a:buChar char="•"/>
            </a:pPr>
            <a:r>
              <a:rPr lang="de-DE" sz="2400"/>
              <a:t>Die Kompetenzbereiche und die drei Inhaltsfelder sowie die übergeordneten Kompetenzerwartungen mit den ihnen insgesamt beigeordneten Strukturen von Musik </a:t>
            </a:r>
            <a:r>
              <a:rPr lang="de-DE" sz="2400"/>
              <a:t>sind </a:t>
            </a:r>
            <a:r>
              <a:rPr lang="de-DE" sz="2400" smtClean="0"/>
              <a:t>obligatorisch</a:t>
            </a:r>
          </a:p>
          <a:p>
            <a:pPr>
              <a:spcBef>
                <a:spcPts val="0"/>
              </a:spcBef>
            </a:pPr>
            <a:endParaRPr lang="de-DE" sz="2400"/>
          </a:p>
          <a:p>
            <a:pPr marL="342900" indent="-342900">
              <a:spcBef>
                <a:spcPts val="0"/>
              </a:spcBef>
              <a:buFont typeface="Arial" panose="020B0604020202020204" pitchFamily="34" charset="0"/>
              <a:buChar char="•"/>
            </a:pPr>
            <a:r>
              <a:rPr lang="de-DE" sz="2400" smtClean="0"/>
              <a:t>Musik </a:t>
            </a:r>
            <a:r>
              <a:rPr lang="de-DE" sz="2400" dirty="0"/>
              <a:t>als selbstständiges </a:t>
            </a:r>
            <a:r>
              <a:rPr lang="de-DE" sz="2400" dirty="0" smtClean="0"/>
              <a:t>Fach:</a:t>
            </a:r>
            <a:endParaRPr lang="de-DE" sz="2400" dirty="0"/>
          </a:p>
          <a:p>
            <a:pPr marL="0" indent="0">
              <a:spcBef>
                <a:spcPts val="0"/>
              </a:spcBef>
              <a:buNone/>
            </a:pPr>
            <a:r>
              <a:rPr lang="de-DE" sz="2400" dirty="0" smtClean="0"/>
              <a:t>     Mindestens </a:t>
            </a:r>
            <a:r>
              <a:rPr lang="de-DE" sz="2400" dirty="0"/>
              <a:t>zwei inhaltliche Schwerpunkte aus </a:t>
            </a:r>
            <a:r>
              <a:rPr lang="de-DE" sz="2400"/>
              <a:t>jedem </a:t>
            </a:r>
            <a:r>
              <a:rPr lang="de-DE" sz="2400" smtClean="0"/>
              <a:t>Inhaltsfeld</a:t>
            </a:r>
          </a:p>
          <a:p>
            <a:pPr marL="0" indent="0">
              <a:spcBef>
                <a:spcPts val="0"/>
              </a:spcBef>
              <a:buNone/>
            </a:pPr>
            <a:endParaRPr lang="de-DE" sz="2400" dirty="0" smtClean="0"/>
          </a:p>
          <a:p>
            <a:pPr marL="342900" indent="-342900">
              <a:spcBef>
                <a:spcPts val="0"/>
              </a:spcBef>
              <a:buFont typeface="Arial" panose="020B0604020202020204" pitchFamily="34" charset="0"/>
              <a:buChar char="•"/>
            </a:pPr>
            <a:r>
              <a:rPr lang="de-DE" sz="2400" dirty="0" smtClean="0"/>
              <a:t>Musik </a:t>
            </a:r>
            <a:r>
              <a:rPr lang="de-DE" sz="2400" dirty="0"/>
              <a:t>als kombiniertes </a:t>
            </a:r>
            <a:r>
              <a:rPr lang="de-DE" sz="2400" dirty="0" smtClean="0"/>
              <a:t>Fach:</a:t>
            </a:r>
            <a:endParaRPr lang="de-DE" sz="2400" dirty="0"/>
          </a:p>
          <a:p>
            <a:pPr marL="0" indent="0">
              <a:spcBef>
                <a:spcPts val="0"/>
              </a:spcBef>
              <a:buNone/>
            </a:pPr>
            <a:r>
              <a:rPr lang="de-DE" sz="2400" dirty="0" smtClean="0"/>
              <a:t>     Mindestens </a:t>
            </a:r>
            <a:r>
              <a:rPr lang="de-DE" sz="2400" dirty="0"/>
              <a:t>ein inhaltlicher Schwerpunkt aus jedem Inhaltsfeld</a:t>
            </a:r>
          </a:p>
          <a:p>
            <a:pPr marL="0" indent="0">
              <a:spcBef>
                <a:spcPts val="0"/>
              </a:spcBef>
              <a:buNone/>
            </a:pPr>
            <a:endParaRPr lang="de-DE" sz="2400" dirty="0" smtClean="0">
              <a:solidFill>
                <a:schemeClr val="bg1">
                  <a:lumMod val="40000"/>
                  <a:lumOff val="60000"/>
                </a:schemeClr>
              </a:solidFill>
            </a:endParaRPr>
          </a:p>
        </p:txBody>
      </p:sp>
      <p:sp>
        <p:nvSpPr>
          <p:cNvPr id="5" name="Rechteck 4"/>
          <p:cNvSpPr/>
          <p:nvPr/>
        </p:nvSpPr>
        <p:spPr>
          <a:xfrm>
            <a:off x="6300192" y="1588730"/>
            <a:ext cx="2160240" cy="400110"/>
          </a:xfrm>
          <a:prstGeom prst="rect">
            <a:avLst/>
          </a:prstGeom>
          <a:solidFill>
            <a:schemeClr val="bg1">
              <a:lumMod val="85000"/>
            </a:schemeClr>
          </a:solidFill>
        </p:spPr>
        <p:txBody>
          <a:bodyPr wrap="square">
            <a:spAutoFit/>
          </a:bodyPr>
          <a:lstStyle/>
          <a:p>
            <a:r>
              <a:rPr lang="de-DE" sz="2000" i="1" dirty="0" smtClean="0">
                <a:solidFill>
                  <a:srgbClr val="0D0D0D"/>
                </a:solidFill>
              </a:rPr>
              <a:t>In zwei Schuljahren</a:t>
            </a:r>
          </a:p>
        </p:txBody>
      </p:sp>
    </p:spTree>
    <p:extLst>
      <p:ext uri="{BB962C8B-B14F-4D97-AF65-F5344CB8AC3E}">
        <p14:creationId xmlns:p14="http://schemas.microsoft.com/office/powerpoint/2010/main" val="327587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268760"/>
            <a:ext cx="8745458" cy="4536504"/>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Inhaltliche Schwerpunkte</a:t>
            </a:r>
          </a:p>
          <a:p>
            <a:pPr marL="0" indent="0">
              <a:buNone/>
            </a:pPr>
            <a:endParaRPr lang="de-DE" sz="2400" dirty="0" smtClean="0">
              <a:solidFill>
                <a:srgbClr val="FFC000"/>
              </a:solidFill>
              <a:latin typeface="Calibri" panose="020F0502020204030204" pitchFamily="34" charset="0"/>
              <a:cs typeface="Arial" panose="020B0604020202020204" pitchFamily="34" charset="0"/>
            </a:endParaRPr>
          </a:p>
          <a:p>
            <a:pPr marL="0" indent="0">
              <a:buNone/>
            </a:pPr>
            <a:r>
              <a:rPr lang="de-DE" sz="2400" b="1" dirty="0" smtClean="0">
                <a:latin typeface="Calibri" panose="020F0502020204030204" pitchFamily="34" charset="0"/>
                <a:cs typeface="Arial" panose="020B0604020202020204" pitchFamily="34" charset="0"/>
              </a:rPr>
              <a:t>Bedeutungen</a:t>
            </a:r>
          </a:p>
          <a:p>
            <a:pPr marL="0" indent="0">
              <a:buNone/>
            </a:pPr>
            <a:endParaRPr lang="de-DE" sz="2400" dirty="0">
              <a:latin typeface="Calibri" panose="020F0502020204030204" pitchFamily="34" charset="0"/>
              <a:cs typeface="Arial" panose="020B0604020202020204" pitchFamily="34" charset="0"/>
            </a:endParaRPr>
          </a:p>
          <a:p>
            <a:pPr marL="0" indent="0">
              <a:buNone/>
            </a:pPr>
            <a:r>
              <a:rPr lang="de-DE" sz="2400" dirty="0" smtClean="0">
                <a:latin typeface="Calibri" panose="020F0502020204030204" pitchFamily="34" charset="0"/>
                <a:cs typeface="Arial" panose="020B0604020202020204" pitchFamily="34" charset="0"/>
              </a:rPr>
              <a:t>Musik und Autonomie</a:t>
            </a:r>
          </a:p>
          <a:p>
            <a:pPr marL="0" indent="0">
              <a:buNone/>
            </a:pPr>
            <a:r>
              <a:rPr lang="de-DE" sz="2400" dirty="0" smtClean="0">
                <a:latin typeface="Calibri" panose="020F0502020204030204" pitchFamily="34" charset="0"/>
                <a:cs typeface="Arial" panose="020B0604020202020204" pitchFamily="34" charset="0"/>
              </a:rPr>
              <a:t>Musik und Improvisation</a:t>
            </a:r>
          </a:p>
          <a:p>
            <a:pPr marL="0" indent="0">
              <a:buNone/>
            </a:pPr>
            <a:r>
              <a:rPr lang="de-DE" sz="2400" dirty="0" smtClean="0">
                <a:latin typeface="Calibri" panose="020F0502020204030204" pitchFamily="34" charset="0"/>
                <a:cs typeface="Arial" panose="020B0604020202020204" pitchFamily="34" charset="0"/>
              </a:rPr>
              <a:t>Musik und Programm</a:t>
            </a:r>
          </a:p>
          <a:p>
            <a:pPr marL="0" indent="0">
              <a:buNone/>
            </a:pPr>
            <a:r>
              <a:rPr lang="de-DE" sz="2400" dirty="0" smtClean="0">
                <a:latin typeface="Calibri" panose="020F0502020204030204" pitchFamily="34" charset="0"/>
                <a:cs typeface="Arial" panose="020B0604020202020204" pitchFamily="34" charset="0"/>
              </a:rPr>
              <a:t>Musik und Text</a:t>
            </a:r>
          </a:p>
          <a:p>
            <a:pPr marL="0" indent="0">
              <a:buNone/>
            </a:pPr>
            <a:r>
              <a:rPr lang="de-DE" sz="2400" dirty="0" smtClean="0">
                <a:latin typeface="Calibri" panose="020F0502020204030204" pitchFamily="34" charset="0"/>
                <a:cs typeface="Arial" panose="020B0604020202020204" pitchFamily="34" charset="0"/>
              </a:rPr>
              <a:t>Musik und Bearbeitung</a:t>
            </a:r>
            <a:endParaRPr lang="de-DE" sz="2400" dirty="0">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p:txBody>
      </p:sp>
      <p:sp>
        <p:nvSpPr>
          <p:cNvPr id="5" name="Rechteck 4"/>
          <p:cNvSpPr/>
          <p:nvPr/>
        </p:nvSpPr>
        <p:spPr>
          <a:xfrm>
            <a:off x="5548064" y="1412776"/>
            <a:ext cx="1872208" cy="1015663"/>
          </a:xfrm>
          <a:prstGeom prst="rect">
            <a:avLst/>
          </a:prstGeom>
          <a:solidFill>
            <a:schemeClr val="bg1">
              <a:lumMod val="85000"/>
            </a:schemeClr>
          </a:solidFill>
        </p:spPr>
        <p:txBody>
          <a:bodyPr wrap="square">
            <a:spAutoFit/>
          </a:bodyPr>
          <a:lstStyle/>
          <a:p>
            <a:r>
              <a:rPr lang="de-DE" sz="2000" i="1" dirty="0" smtClean="0">
                <a:solidFill>
                  <a:srgbClr val="0D0D0D"/>
                </a:solidFill>
              </a:rPr>
              <a:t>Offener als im Kernlehrplan Sek I</a:t>
            </a:r>
          </a:p>
        </p:txBody>
      </p:sp>
    </p:spTree>
    <p:extLst>
      <p:ext uri="{BB962C8B-B14F-4D97-AF65-F5344CB8AC3E}">
        <p14:creationId xmlns:p14="http://schemas.microsoft.com/office/powerpoint/2010/main" val="22974575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340768"/>
            <a:ext cx="8745458" cy="4464496"/>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Inhaltliche Schwerpunkte</a:t>
            </a:r>
          </a:p>
          <a:p>
            <a:pPr marL="0" indent="0">
              <a:buNone/>
            </a:pPr>
            <a:endParaRPr lang="de-DE" sz="2400" b="1" dirty="0" smtClean="0">
              <a:solidFill>
                <a:srgbClr val="FFC000"/>
              </a:solidFill>
              <a:latin typeface="Calibri" panose="020F0502020204030204" pitchFamily="34" charset="0"/>
              <a:cs typeface="Arial" panose="020B0604020202020204" pitchFamily="34" charset="0"/>
            </a:endParaRPr>
          </a:p>
          <a:p>
            <a:pPr marL="0" indent="0">
              <a:buNone/>
            </a:pPr>
            <a:r>
              <a:rPr lang="de-DE" sz="2400" b="1" dirty="0" smtClean="0">
                <a:latin typeface="Calibri" panose="020F0502020204030204" pitchFamily="34" charset="0"/>
                <a:cs typeface="Arial" panose="020B0604020202020204" pitchFamily="34" charset="0"/>
              </a:rPr>
              <a:t>Entwicklungen</a:t>
            </a:r>
          </a:p>
          <a:p>
            <a:pPr marL="0" indent="0">
              <a:buNone/>
            </a:pPr>
            <a:endParaRPr lang="de-DE" sz="2400" dirty="0">
              <a:latin typeface="Calibri" panose="020F0502020204030204" pitchFamily="34" charset="0"/>
              <a:cs typeface="Arial" panose="020B0604020202020204" pitchFamily="34" charset="0"/>
            </a:endParaRPr>
          </a:p>
          <a:p>
            <a:pPr marL="0" indent="0">
              <a:buNone/>
            </a:pPr>
            <a:r>
              <a:rPr lang="de-DE" sz="2400" dirty="0" smtClean="0">
                <a:latin typeface="Calibri" panose="020F0502020204030204" pitchFamily="34" charset="0"/>
                <a:cs typeface="Arial" panose="020B0604020202020204" pitchFamily="34" charset="0"/>
              </a:rPr>
              <a:t>Musik </a:t>
            </a:r>
            <a:r>
              <a:rPr lang="de-DE" sz="2400" smtClean="0">
                <a:latin typeface="Calibri" panose="020F0502020204030204" pitchFamily="34" charset="0"/>
                <a:cs typeface="Arial" panose="020B0604020202020204" pitchFamily="34" charset="0"/>
              </a:rPr>
              <a:t>und </a:t>
            </a:r>
            <a:r>
              <a:rPr lang="de-DE" sz="2400" smtClean="0">
                <a:latin typeface="Calibri" panose="020F0502020204030204" pitchFamily="34" charset="0"/>
                <a:cs typeface="Arial" panose="020B0604020202020204" pitchFamily="34" charset="0"/>
              </a:rPr>
              <a:t>Zeitraum</a:t>
            </a:r>
            <a:endParaRPr lang="de-DE" sz="2400" dirty="0" smtClean="0">
              <a:latin typeface="Calibri" panose="020F0502020204030204" pitchFamily="34" charset="0"/>
              <a:cs typeface="Arial" panose="020B0604020202020204" pitchFamily="34" charset="0"/>
            </a:endParaRPr>
          </a:p>
          <a:p>
            <a:pPr marL="0" indent="0">
              <a:buNone/>
            </a:pPr>
            <a:r>
              <a:rPr lang="de-DE" sz="2400" dirty="0" smtClean="0">
                <a:latin typeface="Calibri" panose="020F0502020204030204" pitchFamily="34" charset="0"/>
                <a:cs typeface="Arial" panose="020B0604020202020204" pitchFamily="34" charset="0"/>
              </a:rPr>
              <a:t>Musik und Performance</a:t>
            </a:r>
          </a:p>
          <a:p>
            <a:pPr marL="0" indent="0">
              <a:buNone/>
            </a:pPr>
            <a:r>
              <a:rPr lang="de-DE" sz="2400" dirty="0" smtClean="0">
                <a:latin typeface="Calibri" panose="020F0502020204030204" pitchFamily="34" charset="0"/>
                <a:cs typeface="Arial" panose="020B0604020202020204" pitchFamily="34" charset="0"/>
              </a:rPr>
              <a:t>Musik und Transkulturalität</a:t>
            </a:r>
          </a:p>
          <a:p>
            <a:pPr marL="0" indent="0">
              <a:spcBef>
                <a:spcPts val="0"/>
              </a:spcBef>
              <a:buNone/>
            </a:pPr>
            <a:r>
              <a:rPr lang="de-DE" sz="2400" dirty="0" smtClean="0">
                <a:solidFill>
                  <a:schemeClr val="bg1">
                    <a:lumMod val="40000"/>
                    <a:lumOff val="60000"/>
                  </a:schemeClr>
                </a:solidFill>
              </a:rPr>
              <a:t>  </a:t>
            </a:r>
          </a:p>
        </p:txBody>
      </p:sp>
    </p:spTree>
    <p:extLst>
      <p:ext uri="{BB962C8B-B14F-4D97-AF65-F5344CB8AC3E}">
        <p14:creationId xmlns:p14="http://schemas.microsoft.com/office/powerpoint/2010/main" val="323920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Grundkonstrukt und zentrale Begriffe</a:t>
            </a:r>
          </a:p>
        </p:txBody>
      </p:sp>
      <p:sp>
        <p:nvSpPr>
          <p:cNvPr id="3" name="Datumsplatzhalter 2"/>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4" name="Fußzeilenplatzhalter 3">
            <a:extLst>
              <a:ext uri="{FF2B5EF4-FFF2-40B4-BE49-F238E27FC236}">
                <a16:creationId xmlns:a16="http://schemas.microsoft.com/office/drawing/2014/main" xmlns="" id="{704DDD69-D404-5643-A445-B25ABA265835}"/>
              </a:ext>
            </a:extLst>
          </p:cNvPr>
          <p:cNvSpPr>
            <a:spLocks noGrp="1"/>
          </p:cNvSpPr>
          <p:nvPr>
            <p:ph type="ftr" sz="quarter" idx="11"/>
          </p:nvPr>
        </p:nvSpPr>
        <p:spPr/>
        <p:txBody>
          <a:bodyPr/>
          <a:lstStyle/>
          <a:p>
            <a:r>
              <a:rPr lang="de-DE" smtClean="0"/>
              <a:t>((Bitte BR spezifische Kontaktinformationen  einfügen!))</a:t>
            </a:r>
            <a:endParaRPr lang="de-DE"/>
          </a:p>
        </p:txBody>
      </p:sp>
      <p:sp>
        <p:nvSpPr>
          <p:cNvPr id="5" name="Foliennummernplatzhalter 4">
            <a:extLst>
              <a:ext uri="{FF2B5EF4-FFF2-40B4-BE49-F238E27FC236}">
                <a16:creationId xmlns:a16="http://schemas.microsoft.com/office/drawing/2014/main" xmlns="" id="{0FBB1F8D-1C56-E948-A166-0661E1EAA88D}"/>
              </a:ext>
            </a:extLst>
          </p:cNvPr>
          <p:cNvSpPr>
            <a:spLocks noGrp="1"/>
          </p:cNvSpPr>
          <p:nvPr>
            <p:ph type="sldNum" sz="quarter" idx="12"/>
          </p:nvPr>
        </p:nvSpPr>
        <p:spPr/>
        <p:txBody>
          <a:bodyPr/>
          <a:lstStyle/>
          <a:p>
            <a:fld id="{512A4277-7E7A-4AAF-BFC7-47646BF5CD0C}" type="slidenum">
              <a:rPr lang="de-DE" smtClean="0"/>
              <a:t>7</a:t>
            </a:fld>
            <a:endParaRPr lang="de-DE"/>
          </a:p>
        </p:txBody>
      </p:sp>
      <p:grpSp>
        <p:nvGrpSpPr>
          <p:cNvPr id="20" name="Gruppieren 19"/>
          <p:cNvGrpSpPr/>
          <p:nvPr/>
        </p:nvGrpSpPr>
        <p:grpSpPr>
          <a:xfrm>
            <a:off x="1835696" y="2019588"/>
            <a:ext cx="5605280" cy="3635606"/>
            <a:chOff x="2051720" y="2019588"/>
            <a:chExt cx="5605280" cy="3635606"/>
          </a:xfrm>
        </p:grpSpPr>
        <p:sp>
          <p:nvSpPr>
            <p:cNvPr id="21" name="Text Box 4"/>
            <p:cNvSpPr txBox="1">
              <a:spLocks noChangeArrowheads="1"/>
            </p:cNvSpPr>
            <p:nvPr/>
          </p:nvSpPr>
          <p:spPr bwMode="auto">
            <a:xfrm>
              <a:off x="2960646" y="2019588"/>
              <a:ext cx="3818624" cy="77646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Ziele des Faches/</a:t>
              </a:r>
            </a:p>
            <a:p>
              <a:pPr algn="ctr">
                <a:spcAft>
                  <a:spcPts val="0"/>
                </a:spcAft>
              </a:pPr>
              <a:r>
                <a:rPr lang="de-DE" sz="1600" b="1" dirty="0">
                  <a:effectLst/>
                  <a:latin typeface="Arial"/>
                  <a:ea typeface="Calibri"/>
                  <a:cs typeface="Times New Roman"/>
                </a:rPr>
                <a:t>Übergreifende fachliche Kompetenz</a:t>
              </a:r>
            </a:p>
            <a:p>
              <a:pPr algn="ctr">
                <a:spcBef>
                  <a:spcPts val="600"/>
                </a:spcBef>
                <a:spcAft>
                  <a:spcPts val="0"/>
                </a:spcAft>
              </a:pPr>
              <a:r>
                <a:rPr lang="de-DE" sz="1050" dirty="0">
                  <a:effectLst/>
                  <a:latin typeface="Arial"/>
                  <a:ea typeface="Calibri"/>
                  <a:cs typeface="Times New Roman"/>
                </a:rPr>
                <a:t>Kapitel </a:t>
              </a:r>
              <a:r>
                <a:rPr lang="de-DE" sz="1050" dirty="0" smtClean="0">
                  <a:effectLst/>
                  <a:latin typeface="Arial"/>
                  <a:ea typeface="Calibri"/>
                  <a:cs typeface="Times New Roman"/>
                </a:rPr>
                <a:t>1</a:t>
              </a:r>
              <a:endParaRPr lang="de-DE" sz="1050" dirty="0">
                <a:effectLst/>
                <a:latin typeface="Arial"/>
                <a:ea typeface="Calibri"/>
                <a:cs typeface="Times New Roman"/>
              </a:endParaRPr>
            </a:p>
          </p:txBody>
        </p:sp>
        <p:sp>
          <p:nvSpPr>
            <p:cNvPr id="22" name="Text Box 5"/>
            <p:cNvSpPr txBox="1">
              <a:spLocks noChangeArrowheads="1"/>
            </p:cNvSpPr>
            <p:nvPr/>
          </p:nvSpPr>
          <p:spPr bwMode="auto">
            <a:xfrm>
              <a:off x="2051720" y="3375751"/>
              <a:ext cx="2297130" cy="80143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Kompetenzbereiche</a:t>
              </a:r>
            </a:p>
            <a:p>
              <a:pPr algn="ctr">
                <a:spcAft>
                  <a:spcPts val="0"/>
                </a:spcAft>
              </a:pPr>
              <a:r>
                <a:rPr lang="de-DE" sz="1400" dirty="0">
                  <a:effectLst/>
                  <a:latin typeface="Arial"/>
                  <a:ea typeface="Calibri"/>
                  <a:cs typeface="Times New Roman"/>
                </a:rPr>
                <a:t>(Prozesse)</a:t>
              </a:r>
            </a:p>
            <a:p>
              <a:pPr algn="ctr">
                <a:spcBef>
                  <a:spcPts val="600"/>
                </a:spcBef>
                <a:spcAft>
                  <a:spcPts val="0"/>
                </a:spcAft>
              </a:pPr>
              <a:r>
                <a:rPr lang="de-DE" sz="1050" dirty="0">
                  <a:effectLst/>
                  <a:latin typeface="Arial"/>
                  <a:ea typeface="Calibri"/>
                  <a:cs typeface="Times New Roman"/>
                </a:rPr>
                <a:t>Kapitel </a:t>
              </a:r>
              <a:r>
                <a:rPr lang="de-DE" sz="1050" dirty="0" smtClean="0">
                  <a:effectLst/>
                  <a:latin typeface="Arial"/>
                  <a:ea typeface="Calibri"/>
                  <a:cs typeface="Times New Roman"/>
                </a:rPr>
                <a:t>2.1</a:t>
              </a:r>
              <a:endParaRPr lang="de-DE" sz="1050" dirty="0">
                <a:effectLst/>
                <a:latin typeface="Arial"/>
                <a:ea typeface="Calibri"/>
                <a:cs typeface="Times New Roman"/>
              </a:endParaRPr>
            </a:p>
          </p:txBody>
        </p:sp>
        <p:sp>
          <p:nvSpPr>
            <p:cNvPr id="23" name="Text Box 6"/>
            <p:cNvSpPr txBox="1">
              <a:spLocks noChangeArrowheads="1"/>
            </p:cNvSpPr>
            <p:nvPr/>
          </p:nvSpPr>
          <p:spPr bwMode="auto">
            <a:xfrm>
              <a:off x="5359161" y="3375751"/>
              <a:ext cx="2297839" cy="78705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Inhaltsfelder</a:t>
              </a:r>
            </a:p>
            <a:p>
              <a:pPr algn="ctr">
                <a:spcAft>
                  <a:spcPts val="0"/>
                </a:spcAft>
              </a:pPr>
              <a:r>
                <a:rPr lang="de-DE" sz="1400" dirty="0">
                  <a:effectLst/>
                  <a:latin typeface="Arial"/>
                  <a:ea typeface="Calibri"/>
                  <a:cs typeface="Times New Roman"/>
                </a:rPr>
                <a:t>(Gegenstände)</a:t>
              </a:r>
            </a:p>
            <a:p>
              <a:pPr algn="ctr">
                <a:spcBef>
                  <a:spcPts val="600"/>
                </a:spcBef>
                <a:spcAft>
                  <a:spcPts val="0"/>
                </a:spcAft>
              </a:pPr>
              <a:r>
                <a:rPr lang="de-DE" sz="1050" dirty="0">
                  <a:effectLst/>
                  <a:latin typeface="Arial"/>
                  <a:ea typeface="Calibri"/>
                  <a:cs typeface="Times New Roman"/>
                </a:rPr>
                <a:t>Kapitel </a:t>
              </a:r>
              <a:r>
                <a:rPr lang="de-DE" sz="1050" dirty="0" smtClean="0">
                  <a:effectLst/>
                  <a:latin typeface="Arial"/>
                  <a:ea typeface="Calibri"/>
                  <a:cs typeface="Times New Roman"/>
                </a:rPr>
                <a:t>2.1</a:t>
              </a:r>
              <a:endParaRPr lang="de-DE" sz="1050" dirty="0">
                <a:effectLst/>
                <a:latin typeface="Arial"/>
                <a:ea typeface="Calibri"/>
                <a:cs typeface="Times New Roman"/>
              </a:endParaRPr>
            </a:p>
          </p:txBody>
        </p:sp>
        <p:sp>
          <p:nvSpPr>
            <p:cNvPr id="24" name="Text Box 7"/>
            <p:cNvSpPr txBox="1">
              <a:spLocks noChangeArrowheads="1"/>
            </p:cNvSpPr>
            <p:nvPr/>
          </p:nvSpPr>
          <p:spPr bwMode="auto">
            <a:xfrm>
              <a:off x="2699792" y="4837864"/>
              <a:ext cx="4320480" cy="81733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Kompetenzerwartungen</a:t>
              </a:r>
            </a:p>
            <a:p>
              <a:pPr algn="ctr">
                <a:spcAft>
                  <a:spcPts val="0"/>
                </a:spcAft>
              </a:pPr>
              <a:r>
                <a:rPr lang="de-DE" sz="1400" dirty="0">
                  <a:effectLst/>
                  <a:latin typeface="Arial"/>
                  <a:ea typeface="Calibri"/>
                  <a:cs typeface="Times New Roman"/>
                </a:rPr>
                <a:t>(Verknüpfung von Prozessen und Gegenständen)</a:t>
              </a:r>
            </a:p>
            <a:p>
              <a:pPr algn="ctr">
                <a:spcBef>
                  <a:spcPts val="600"/>
                </a:spcBef>
                <a:spcAft>
                  <a:spcPts val="0"/>
                </a:spcAft>
              </a:pPr>
              <a:r>
                <a:rPr lang="de-DE" sz="1050" dirty="0">
                  <a:effectLst/>
                  <a:latin typeface="Arial"/>
                  <a:ea typeface="Calibri"/>
                  <a:cs typeface="Times New Roman"/>
                </a:rPr>
                <a:t>Kapitel 2.2 und </a:t>
              </a:r>
              <a:r>
                <a:rPr lang="de-DE" sz="1050" dirty="0" smtClean="0">
                  <a:effectLst/>
                  <a:latin typeface="Arial"/>
                  <a:ea typeface="Calibri"/>
                  <a:cs typeface="Times New Roman"/>
                </a:rPr>
                <a:t>2.3</a:t>
              </a:r>
              <a:endParaRPr lang="de-DE" sz="1050" dirty="0">
                <a:effectLst/>
                <a:latin typeface="Arial"/>
                <a:ea typeface="Calibri"/>
                <a:cs typeface="Times New Roman"/>
              </a:endParaRPr>
            </a:p>
          </p:txBody>
        </p:sp>
        <p:cxnSp>
          <p:nvCxnSpPr>
            <p:cNvPr id="25" name="Line 8"/>
            <p:cNvCxnSpPr>
              <a:cxnSpLocks noChangeShapeType="1"/>
            </p:cNvCxnSpPr>
            <p:nvPr/>
          </p:nvCxnSpPr>
          <p:spPr bwMode="auto">
            <a:xfrm>
              <a:off x="4863577" y="2796809"/>
              <a:ext cx="709" cy="2724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6" name="Line 9"/>
            <p:cNvCxnSpPr>
              <a:cxnSpLocks noChangeShapeType="1"/>
            </p:cNvCxnSpPr>
            <p:nvPr/>
          </p:nvCxnSpPr>
          <p:spPr bwMode="auto">
            <a:xfrm flipH="1">
              <a:off x="3200285" y="3069252"/>
              <a:ext cx="1659038"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7" name="Line 10"/>
            <p:cNvCxnSpPr>
              <a:cxnSpLocks noChangeShapeType="1"/>
            </p:cNvCxnSpPr>
            <p:nvPr/>
          </p:nvCxnSpPr>
          <p:spPr bwMode="auto">
            <a:xfrm flipH="1">
              <a:off x="4852942" y="3069252"/>
              <a:ext cx="1659747"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8" name="Line 11"/>
            <p:cNvCxnSpPr>
              <a:cxnSpLocks noChangeShapeType="1"/>
            </p:cNvCxnSpPr>
            <p:nvPr/>
          </p:nvCxnSpPr>
          <p:spPr bwMode="auto">
            <a:xfrm>
              <a:off x="3199576"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12"/>
            <p:cNvCxnSpPr>
              <a:cxnSpLocks noChangeShapeType="1"/>
            </p:cNvCxnSpPr>
            <p:nvPr/>
          </p:nvCxnSpPr>
          <p:spPr bwMode="auto">
            <a:xfrm>
              <a:off x="6518361"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Line 13"/>
            <p:cNvCxnSpPr>
              <a:cxnSpLocks noChangeShapeType="1"/>
            </p:cNvCxnSpPr>
            <p:nvPr/>
          </p:nvCxnSpPr>
          <p:spPr bwMode="auto">
            <a:xfrm>
              <a:off x="4852942" y="4498823"/>
              <a:ext cx="709" cy="33904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4"/>
            <p:cNvCxnSpPr>
              <a:cxnSpLocks noChangeShapeType="1"/>
            </p:cNvCxnSpPr>
            <p:nvPr/>
          </p:nvCxnSpPr>
          <p:spPr bwMode="auto">
            <a:xfrm flipH="1">
              <a:off x="3191777" y="4498066"/>
              <a:ext cx="1657620"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2" name="Line 15"/>
            <p:cNvCxnSpPr>
              <a:cxnSpLocks noChangeShapeType="1"/>
            </p:cNvCxnSpPr>
            <p:nvPr/>
          </p:nvCxnSpPr>
          <p:spPr bwMode="auto">
            <a:xfrm flipH="1">
              <a:off x="4864995" y="4509192"/>
              <a:ext cx="1657620" cy="15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Line 16"/>
            <p:cNvCxnSpPr>
              <a:cxnSpLocks noChangeShapeType="1"/>
            </p:cNvCxnSpPr>
            <p:nvPr/>
          </p:nvCxnSpPr>
          <p:spPr bwMode="auto">
            <a:xfrm flipH="1">
              <a:off x="3191068" y="4177188"/>
              <a:ext cx="2127" cy="3186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Line 17"/>
            <p:cNvCxnSpPr>
              <a:cxnSpLocks noChangeShapeType="1"/>
            </p:cNvCxnSpPr>
            <p:nvPr/>
          </p:nvCxnSpPr>
          <p:spPr bwMode="auto">
            <a:xfrm>
              <a:off x="6513398" y="4177188"/>
              <a:ext cx="5672" cy="3193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225253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340768"/>
            <a:ext cx="8745458" cy="4248472"/>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Inhaltliche Schwerpunkte</a:t>
            </a:r>
          </a:p>
          <a:p>
            <a:pPr marL="0" indent="0">
              <a:buNone/>
            </a:pPr>
            <a:endParaRPr lang="de-DE" sz="2400" dirty="0" smtClean="0">
              <a:solidFill>
                <a:srgbClr val="FFC000"/>
              </a:solidFill>
              <a:latin typeface="Calibri" panose="020F0502020204030204" pitchFamily="34" charset="0"/>
              <a:cs typeface="Arial" panose="020B0604020202020204" pitchFamily="34" charset="0"/>
            </a:endParaRPr>
          </a:p>
          <a:p>
            <a:pPr marL="0" indent="0">
              <a:buNone/>
            </a:pPr>
            <a:r>
              <a:rPr lang="de-DE" sz="2400" b="1" dirty="0" smtClean="0">
                <a:latin typeface="Calibri" panose="020F0502020204030204" pitchFamily="34" charset="0"/>
                <a:cs typeface="Arial" panose="020B0604020202020204" pitchFamily="34" charset="0"/>
              </a:rPr>
              <a:t>Verwendungen</a:t>
            </a:r>
          </a:p>
          <a:p>
            <a:pPr marL="0" indent="0">
              <a:buNone/>
            </a:pPr>
            <a:endParaRPr lang="de-DE" sz="2400" dirty="0">
              <a:latin typeface="Calibri" panose="020F0502020204030204" pitchFamily="34" charset="0"/>
              <a:cs typeface="Arial" panose="020B0604020202020204" pitchFamily="34" charset="0"/>
            </a:endParaRPr>
          </a:p>
          <a:p>
            <a:pPr marL="0" indent="0">
              <a:buNone/>
            </a:pPr>
            <a:r>
              <a:rPr lang="de-DE" sz="2400" dirty="0" smtClean="0">
                <a:latin typeface="Calibri" panose="020F0502020204030204" pitchFamily="34" charset="0"/>
                <a:cs typeface="Arial" panose="020B0604020202020204" pitchFamily="34" charset="0"/>
              </a:rPr>
              <a:t>Musik und andere Künste</a:t>
            </a:r>
          </a:p>
          <a:p>
            <a:pPr marL="0" indent="0">
              <a:buNone/>
            </a:pPr>
            <a:r>
              <a:rPr lang="de-DE" sz="2400" dirty="0" smtClean="0">
                <a:latin typeface="Calibri" panose="020F0502020204030204" pitchFamily="34" charset="0"/>
                <a:cs typeface="Arial" panose="020B0604020202020204" pitchFamily="34" charset="0"/>
              </a:rPr>
              <a:t>Musik und öffentlicher Raum</a:t>
            </a:r>
          </a:p>
          <a:p>
            <a:pPr marL="0" indent="0">
              <a:buNone/>
            </a:pPr>
            <a:r>
              <a:rPr lang="de-DE" sz="2400" dirty="0" smtClean="0">
                <a:latin typeface="Calibri" panose="020F0502020204030204" pitchFamily="34" charset="0"/>
                <a:cs typeface="Arial" panose="020B0604020202020204" pitchFamily="34" charset="0"/>
              </a:rPr>
              <a:t>Musik und Politik</a:t>
            </a:r>
          </a:p>
          <a:p>
            <a:pPr marL="0" indent="0">
              <a:buNone/>
            </a:pPr>
            <a:r>
              <a:rPr lang="de-DE" sz="2400" dirty="0" smtClean="0">
                <a:latin typeface="Calibri" panose="020F0502020204030204" pitchFamily="34" charset="0"/>
                <a:cs typeface="Arial" panose="020B0604020202020204" pitchFamily="34" charset="0"/>
              </a:rPr>
              <a:t>Musik und Ritus</a:t>
            </a:r>
          </a:p>
          <a:p>
            <a:pPr marL="0" indent="0">
              <a:buNone/>
            </a:pPr>
            <a:r>
              <a:rPr lang="de-DE" sz="2400" dirty="0" smtClean="0">
                <a:latin typeface="Calibri" panose="020F0502020204030204" pitchFamily="34" charset="0"/>
                <a:cs typeface="Arial" panose="020B0604020202020204" pitchFamily="34" charset="0"/>
              </a:rPr>
              <a:t>Musik und Tanz</a:t>
            </a:r>
            <a:endParaRPr lang="de-DE" sz="2400" dirty="0">
              <a:latin typeface="Calibri" panose="020F0502020204030204" pitchFamily="34" charset="0"/>
              <a:cs typeface="Arial" panose="020B0604020202020204" pitchFamily="34" charset="0"/>
            </a:endParaRPr>
          </a:p>
          <a:p>
            <a:pPr marL="0" indent="0">
              <a:spcBef>
                <a:spcPts val="0"/>
              </a:spcBef>
              <a:buNone/>
            </a:pPr>
            <a:r>
              <a:rPr lang="de-DE" sz="2400" dirty="0" smtClean="0">
                <a:solidFill>
                  <a:schemeClr val="bg1">
                    <a:lumMod val="40000"/>
                    <a:lumOff val="60000"/>
                  </a:schemeClr>
                </a:solidFill>
              </a:rPr>
              <a:t>  </a:t>
            </a:r>
          </a:p>
        </p:txBody>
      </p:sp>
    </p:spTree>
    <p:extLst>
      <p:ext uri="{BB962C8B-B14F-4D97-AF65-F5344CB8AC3E}">
        <p14:creationId xmlns:p14="http://schemas.microsoft.com/office/powerpoint/2010/main" val="22163812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340768"/>
            <a:ext cx="8745458" cy="4176464"/>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Lernerfolgsüberprüfung und Leistungsbewertung</a:t>
            </a:r>
          </a:p>
          <a:p>
            <a:pPr marL="0" indent="0">
              <a:spcBef>
                <a:spcPts val="0"/>
              </a:spcBef>
              <a:buNone/>
            </a:pPr>
            <a:endParaRPr lang="de-DE" sz="2400" b="1" dirty="0">
              <a:solidFill>
                <a:schemeClr val="bg1">
                  <a:lumMod val="40000"/>
                  <a:lumOff val="60000"/>
                </a:schemeClr>
              </a:solidFill>
              <a:latin typeface="Calibri" panose="020F0502020204030204" pitchFamily="34" charset="0"/>
              <a:cs typeface="Arial" panose="020B0604020202020204" pitchFamily="34" charset="0"/>
            </a:endParaRPr>
          </a:p>
          <a:p>
            <a:pPr marL="0" indent="0">
              <a:spcBef>
                <a:spcPts val="0"/>
              </a:spcBef>
              <a:buNone/>
            </a:pPr>
            <a:r>
              <a:rPr lang="de-DE" sz="2400" b="1" dirty="0" smtClean="0"/>
              <a:t>Beurteilungsbereich „Schriftliche Arbeiten“</a:t>
            </a:r>
          </a:p>
          <a:p>
            <a:pPr marL="0" indent="0">
              <a:buNone/>
            </a:pPr>
            <a:r>
              <a:rPr lang="de-DE" sz="2800" b="1" dirty="0"/>
              <a:t> </a:t>
            </a:r>
            <a:endParaRPr lang="de-DE" sz="2800" b="1" dirty="0" smtClean="0"/>
          </a:p>
          <a:p>
            <a:pPr marL="0" indent="0">
              <a:buNone/>
            </a:pPr>
            <a:r>
              <a:rPr lang="de-DE" sz="2400" dirty="0" smtClean="0"/>
              <a:t>Aufgabentypen:</a:t>
            </a:r>
            <a:endParaRPr lang="de-DE" sz="2400" dirty="0"/>
          </a:p>
          <a:p>
            <a:pPr marL="0" lvl="0" indent="0">
              <a:buNone/>
            </a:pPr>
            <a:endParaRPr lang="de-DE" sz="2400" b="1" dirty="0"/>
          </a:p>
          <a:p>
            <a:pPr marL="457200" lvl="0" indent="-457200">
              <a:buFont typeface="+mj-lt"/>
              <a:buAutoNum type="arabicPeriod"/>
            </a:pPr>
            <a:r>
              <a:rPr lang="de-DE" sz="2400" b="1" dirty="0" smtClean="0"/>
              <a:t>Analyse und Interpretation </a:t>
            </a:r>
            <a:endParaRPr lang="de-DE" sz="2400" dirty="0" smtClean="0"/>
          </a:p>
          <a:p>
            <a:pPr marL="400050" lvl="1" indent="0">
              <a:buNone/>
            </a:pPr>
            <a:r>
              <a:rPr lang="de-DE" sz="2400" dirty="0" smtClean="0"/>
              <a:t>Musik wird unter einer leitenden Problemstellung im Rahmen eines bekannten inhaltlichen Kontextes analysiert und gedeutet.</a:t>
            </a:r>
          </a:p>
          <a:p>
            <a:pPr marL="0" indent="0">
              <a:spcBef>
                <a:spcPts val="0"/>
              </a:spcBef>
              <a:buNone/>
            </a:pPr>
            <a:endParaRPr lang="de-DE" sz="2800" dirty="0" smtClean="0">
              <a:solidFill>
                <a:schemeClr val="bg1">
                  <a:lumMod val="20000"/>
                  <a:lumOff val="80000"/>
                </a:schemeClr>
              </a:solidFill>
            </a:endParaRPr>
          </a:p>
          <a:p>
            <a:pPr marL="0" indent="0">
              <a:spcBef>
                <a:spcPts val="0"/>
              </a:spcBef>
              <a:buNone/>
            </a:pPr>
            <a:endParaRPr lang="de-DE" sz="2200" dirty="0" smtClean="0">
              <a:solidFill>
                <a:schemeClr val="bg1">
                  <a:lumMod val="20000"/>
                  <a:lumOff val="80000"/>
                </a:schemeClr>
              </a:solidFill>
            </a:endParaRPr>
          </a:p>
          <a:p>
            <a:pPr marL="0" indent="0">
              <a:spcBef>
                <a:spcPts val="0"/>
              </a:spcBef>
              <a:buNone/>
            </a:pPr>
            <a:endParaRPr lang="de-DE" sz="2200" dirty="0" smtClean="0">
              <a:solidFill>
                <a:schemeClr val="bg1">
                  <a:lumMod val="20000"/>
                  <a:lumOff val="80000"/>
                </a:schemeClr>
              </a:solidFill>
            </a:endParaRPr>
          </a:p>
          <a:p>
            <a:pPr marL="0" indent="0">
              <a:spcBef>
                <a:spcPts val="0"/>
              </a:spcBef>
              <a:buNone/>
            </a:pPr>
            <a:endParaRPr lang="de-DE" sz="2200" dirty="0">
              <a:solidFill>
                <a:schemeClr val="bg1">
                  <a:lumMod val="20000"/>
                  <a:lumOff val="80000"/>
                </a:schemeClr>
              </a:solidFill>
            </a:endParaRPr>
          </a:p>
          <a:p>
            <a:pPr marL="0" indent="0">
              <a:spcBef>
                <a:spcPts val="0"/>
              </a:spcBef>
              <a:buNone/>
            </a:pPr>
            <a:endParaRPr lang="de-DE" sz="2200" dirty="0" smtClean="0">
              <a:solidFill>
                <a:schemeClr val="bg1">
                  <a:lumMod val="20000"/>
                  <a:lumOff val="80000"/>
                </a:schemeClr>
              </a:solidFill>
            </a:endParaRPr>
          </a:p>
          <a:p>
            <a:pPr marL="0" indent="0">
              <a:spcBef>
                <a:spcPts val="0"/>
              </a:spcBef>
              <a:buNone/>
            </a:pPr>
            <a:endParaRPr lang="de-DE" sz="2200" dirty="0">
              <a:solidFill>
                <a:schemeClr val="bg1">
                  <a:lumMod val="20000"/>
                  <a:lumOff val="80000"/>
                </a:schemeClr>
              </a:solidFill>
            </a:endParaRPr>
          </a:p>
        </p:txBody>
      </p:sp>
      <p:pic>
        <p:nvPicPr>
          <p:cNvPr id="4" name="Picture 2" descr="Q:\Projekte\KLP-Entwicklung Gymnasium SI\Organisation\Formulare und Logos\klp_logo-far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20627"/>
            <a:ext cx="2097360" cy="79481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187256" y="2060848"/>
            <a:ext cx="2673424" cy="1015663"/>
          </a:xfrm>
          <a:prstGeom prst="rect">
            <a:avLst/>
          </a:prstGeom>
          <a:solidFill>
            <a:schemeClr val="bg1">
              <a:lumMod val="85000"/>
            </a:schemeClr>
          </a:solidFill>
        </p:spPr>
        <p:txBody>
          <a:bodyPr wrap="square">
            <a:spAutoFit/>
          </a:bodyPr>
          <a:lstStyle/>
          <a:p>
            <a:r>
              <a:rPr lang="de-DE" sz="2000" i="1" dirty="0" smtClean="0">
                <a:solidFill>
                  <a:srgbClr val="0D0D0D"/>
                </a:solidFill>
              </a:rPr>
              <a:t>Im Wahlpflichtbereich werden Klassenarbeiten</a:t>
            </a:r>
          </a:p>
          <a:p>
            <a:r>
              <a:rPr lang="de-DE" sz="2000" i="1" dirty="0">
                <a:solidFill>
                  <a:srgbClr val="0D0D0D"/>
                </a:solidFill>
              </a:rPr>
              <a:t>g</a:t>
            </a:r>
            <a:r>
              <a:rPr lang="de-DE" sz="2000" i="1" dirty="0" smtClean="0">
                <a:solidFill>
                  <a:srgbClr val="0D0D0D"/>
                </a:solidFill>
              </a:rPr>
              <a:t>eschrieben. </a:t>
            </a:r>
          </a:p>
        </p:txBody>
      </p:sp>
      <p:sp>
        <p:nvSpPr>
          <p:cNvPr id="6" name="Rechteck 5"/>
          <p:cNvSpPr/>
          <p:nvPr/>
        </p:nvSpPr>
        <p:spPr>
          <a:xfrm>
            <a:off x="2936528" y="2996952"/>
            <a:ext cx="1872208" cy="707886"/>
          </a:xfrm>
          <a:prstGeom prst="rect">
            <a:avLst/>
          </a:prstGeom>
          <a:solidFill>
            <a:schemeClr val="bg1">
              <a:lumMod val="85000"/>
            </a:schemeClr>
          </a:solidFill>
        </p:spPr>
        <p:txBody>
          <a:bodyPr wrap="square">
            <a:spAutoFit/>
          </a:bodyPr>
          <a:lstStyle/>
          <a:p>
            <a:r>
              <a:rPr lang="de-DE" sz="2000" i="1" dirty="0" smtClean="0">
                <a:solidFill>
                  <a:srgbClr val="0D0D0D"/>
                </a:solidFill>
              </a:rPr>
              <a:t>In Anlehnung an KLP-</a:t>
            </a:r>
            <a:r>
              <a:rPr lang="de-DE" sz="2000" i="1" dirty="0" err="1" smtClean="0">
                <a:solidFill>
                  <a:srgbClr val="0D0D0D"/>
                </a:solidFill>
              </a:rPr>
              <a:t>GOSt</a:t>
            </a:r>
            <a:endParaRPr lang="de-DE" sz="2000" i="1" dirty="0" smtClean="0">
              <a:solidFill>
                <a:srgbClr val="0D0D0D"/>
              </a:solidFill>
            </a:endParaRPr>
          </a:p>
        </p:txBody>
      </p:sp>
    </p:spTree>
    <p:extLst>
      <p:ext uri="{BB962C8B-B14F-4D97-AF65-F5344CB8AC3E}">
        <p14:creationId xmlns:p14="http://schemas.microsoft.com/office/powerpoint/2010/main" val="333836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340768"/>
            <a:ext cx="8745458" cy="5256584"/>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Lernerfolgsüberprüfung und Leistungsbewertung</a:t>
            </a:r>
          </a:p>
          <a:p>
            <a:pPr marL="0" indent="0">
              <a:spcBef>
                <a:spcPts val="0"/>
              </a:spcBef>
              <a:buNone/>
            </a:pPr>
            <a:endParaRPr lang="de-DE" sz="2400" b="1" dirty="0" smtClean="0">
              <a:solidFill>
                <a:schemeClr val="bg1">
                  <a:lumMod val="40000"/>
                  <a:lumOff val="60000"/>
                </a:schemeClr>
              </a:solidFill>
            </a:endParaRPr>
          </a:p>
          <a:p>
            <a:pPr marL="0" indent="0">
              <a:buNone/>
            </a:pPr>
            <a:r>
              <a:rPr lang="de-DE" sz="2400" dirty="0" smtClean="0"/>
              <a:t>Aufgabentypen:</a:t>
            </a:r>
            <a:endParaRPr lang="de-DE" sz="2400" dirty="0"/>
          </a:p>
          <a:p>
            <a:pPr marL="457200" indent="-457200">
              <a:buFont typeface="+mj-lt"/>
              <a:buAutoNum type="arabicPeriod" startAt="2"/>
            </a:pPr>
            <a:r>
              <a:rPr lang="de-DE" sz="2400" b="1" dirty="0" smtClean="0"/>
              <a:t>Erörterung </a:t>
            </a:r>
            <a:r>
              <a:rPr lang="de-DE" sz="2400" b="1" dirty="0"/>
              <a:t>fachspezifischer Aspekte</a:t>
            </a:r>
            <a:r>
              <a:rPr lang="de-DE" sz="2400" dirty="0"/>
              <a:t> </a:t>
            </a:r>
            <a:endParaRPr lang="de-DE" sz="2400" dirty="0" smtClean="0"/>
          </a:p>
          <a:p>
            <a:pPr marL="400050" lvl="1" indent="0">
              <a:buNone/>
            </a:pPr>
            <a:r>
              <a:rPr lang="de-DE" sz="2400" dirty="0" smtClean="0"/>
              <a:t>Fachspezifische </a:t>
            </a:r>
            <a:r>
              <a:rPr lang="de-DE" sz="2400" dirty="0"/>
              <a:t>Aspekte werden ausgehend von einem wissenschaftlichen, literarischen oder journalistischen Text oder einem anderen Medium auf der Grundlage von Musik erörtert.</a:t>
            </a:r>
          </a:p>
          <a:p>
            <a:pPr marL="400050" lvl="1" indent="0">
              <a:buNone/>
            </a:pPr>
            <a:endParaRPr lang="de-DE" sz="2400" dirty="0" smtClean="0"/>
          </a:p>
          <a:p>
            <a:pPr marL="457200" lvl="0" indent="-457200">
              <a:buFont typeface="+mj-lt"/>
              <a:buAutoNum type="arabicPeriod" startAt="3"/>
            </a:pPr>
            <a:r>
              <a:rPr lang="de-DE" sz="2400" b="1" dirty="0" smtClean="0"/>
              <a:t>Musikalische </a:t>
            </a:r>
            <a:r>
              <a:rPr lang="de-DE" sz="2400" b="1" dirty="0"/>
              <a:t>oder musikbezogene Gestaltung</a:t>
            </a:r>
            <a:endParaRPr lang="de-DE" sz="2400" dirty="0"/>
          </a:p>
          <a:p>
            <a:pPr marL="400050" lvl="1" indent="0">
              <a:buNone/>
            </a:pPr>
            <a:r>
              <a:rPr lang="de-DE" sz="2400" dirty="0"/>
              <a:t>In einem inhaltlichen Kontext werden musikalische Strukturen oder eine musikbezogene Gestaltung entworfen und dargestellt. In einer schriftlichen Erläuterung werden die getroffenen Entscheidungen begründet.</a:t>
            </a:r>
          </a:p>
          <a:p>
            <a:pPr marL="0" indent="0">
              <a:spcBef>
                <a:spcPts val="0"/>
              </a:spcBef>
              <a:buNone/>
            </a:pPr>
            <a:endParaRPr lang="de-DE" sz="2800" dirty="0" smtClean="0">
              <a:solidFill>
                <a:schemeClr val="bg1">
                  <a:lumMod val="20000"/>
                  <a:lumOff val="80000"/>
                </a:schemeClr>
              </a:solidFill>
            </a:endParaRPr>
          </a:p>
          <a:p>
            <a:pPr marL="0" indent="0">
              <a:spcBef>
                <a:spcPts val="0"/>
              </a:spcBef>
              <a:buNone/>
            </a:pPr>
            <a:endParaRPr lang="de-DE" sz="2200" dirty="0" smtClean="0">
              <a:solidFill>
                <a:schemeClr val="bg1">
                  <a:lumMod val="20000"/>
                  <a:lumOff val="80000"/>
                </a:schemeClr>
              </a:solidFill>
            </a:endParaRPr>
          </a:p>
          <a:p>
            <a:pPr marL="0" indent="0">
              <a:spcBef>
                <a:spcPts val="0"/>
              </a:spcBef>
              <a:buNone/>
            </a:pPr>
            <a:endParaRPr lang="de-DE" sz="2200" dirty="0" smtClean="0">
              <a:solidFill>
                <a:schemeClr val="bg1">
                  <a:lumMod val="20000"/>
                  <a:lumOff val="80000"/>
                </a:schemeClr>
              </a:solidFill>
            </a:endParaRPr>
          </a:p>
          <a:p>
            <a:pPr marL="0" indent="0">
              <a:spcBef>
                <a:spcPts val="0"/>
              </a:spcBef>
              <a:buNone/>
            </a:pPr>
            <a:endParaRPr lang="de-DE" sz="2200" dirty="0">
              <a:solidFill>
                <a:schemeClr val="bg1">
                  <a:lumMod val="20000"/>
                  <a:lumOff val="80000"/>
                </a:schemeClr>
              </a:solidFill>
            </a:endParaRPr>
          </a:p>
          <a:p>
            <a:pPr marL="0" indent="0">
              <a:spcBef>
                <a:spcPts val="0"/>
              </a:spcBef>
              <a:buNone/>
            </a:pPr>
            <a:endParaRPr lang="de-DE" sz="2200" dirty="0" smtClean="0">
              <a:solidFill>
                <a:schemeClr val="bg1">
                  <a:lumMod val="20000"/>
                  <a:lumOff val="80000"/>
                </a:schemeClr>
              </a:solidFill>
            </a:endParaRPr>
          </a:p>
          <a:p>
            <a:pPr marL="0" indent="0">
              <a:spcBef>
                <a:spcPts val="0"/>
              </a:spcBef>
              <a:buNone/>
            </a:pPr>
            <a:endParaRPr lang="de-DE" sz="2200" dirty="0">
              <a:solidFill>
                <a:schemeClr val="bg1">
                  <a:lumMod val="20000"/>
                  <a:lumOff val="80000"/>
                </a:schemeClr>
              </a:solidFill>
            </a:endParaRPr>
          </a:p>
        </p:txBody>
      </p:sp>
    </p:spTree>
    <p:extLst>
      <p:ext uri="{BB962C8B-B14F-4D97-AF65-F5344CB8AC3E}">
        <p14:creationId xmlns:p14="http://schemas.microsoft.com/office/powerpoint/2010/main" val="36069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1412776"/>
            <a:ext cx="8277914" cy="4248472"/>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Lernerfolgsüberprüfung und Leistungsbewertung</a:t>
            </a:r>
          </a:p>
          <a:p>
            <a:pPr marL="0" indent="0">
              <a:spcBef>
                <a:spcPts val="0"/>
              </a:spcBef>
              <a:buNone/>
            </a:pPr>
            <a:endParaRPr lang="de-DE" sz="2400" b="1" dirty="0" smtClean="0">
              <a:solidFill>
                <a:schemeClr val="bg1">
                  <a:lumMod val="40000"/>
                  <a:lumOff val="60000"/>
                </a:schemeClr>
              </a:solidFill>
              <a:latin typeface="Calibri" panose="020F0502020204030204" pitchFamily="34" charset="0"/>
              <a:cs typeface="Arial" panose="020B0604020202020204" pitchFamily="34" charset="0"/>
            </a:endParaRPr>
          </a:p>
          <a:p>
            <a:pPr marL="0" indent="0">
              <a:spcBef>
                <a:spcPts val="0"/>
              </a:spcBef>
              <a:buNone/>
            </a:pPr>
            <a:endParaRPr lang="de-DE" sz="2400" dirty="0">
              <a:solidFill>
                <a:schemeClr val="bg1">
                  <a:lumMod val="20000"/>
                  <a:lumOff val="80000"/>
                </a:schemeClr>
              </a:solidFill>
            </a:endParaRPr>
          </a:p>
          <a:p>
            <a:pPr marL="0" indent="0">
              <a:spcBef>
                <a:spcPts val="0"/>
              </a:spcBef>
              <a:buNone/>
            </a:pPr>
            <a:endParaRPr lang="de-DE" sz="2400" dirty="0" smtClean="0">
              <a:solidFill>
                <a:schemeClr val="bg1">
                  <a:lumMod val="20000"/>
                  <a:lumOff val="80000"/>
                </a:schemeClr>
              </a:solidFill>
            </a:endParaRPr>
          </a:p>
          <a:p>
            <a:pPr marL="0" indent="0">
              <a:spcBef>
                <a:spcPts val="0"/>
              </a:spcBef>
              <a:buNone/>
            </a:pPr>
            <a:endParaRPr lang="de-DE" sz="2400" dirty="0">
              <a:solidFill>
                <a:schemeClr val="bg1">
                  <a:lumMod val="20000"/>
                  <a:lumOff val="80000"/>
                </a:schemeClr>
              </a:solidFill>
            </a:endParaRPr>
          </a:p>
          <a:p>
            <a:pPr marL="0" indent="0">
              <a:spcBef>
                <a:spcPts val="0"/>
              </a:spcBef>
              <a:buNone/>
            </a:pPr>
            <a:endParaRPr lang="de-DE" sz="2400" dirty="0" smtClean="0">
              <a:solidFill>
                <a:schemeClr val="bg1">
                  <a:lumMod val="20000"/>
                  <a:lumOff val="80000"/>
                </a:schemeClr>
              </a:solidFill>
            </a:endParaRPr>
          </a:p>
          <a:p>
            <a:pPr marL="0" indent="0">
              <a:spcBef>
                <a:spcPts val="0"/>
              </a:spcBef>
              <a:buNone/>
            </a:pPr>
            <a:r>
              <a:rPr lang="de-DE" sz="2400" dirty="0" smtClean="0"/>
              <a:t>Einmal </a:t>
            </a:r>
            <a:r>
              <a:rPr lang="de-DE" sz="2400" dirty="0"/>
              <a:t>im Schuljahr kann gem. APO SI eine schriftliche Arbeit durch eine andere, in der Regel schriftliche, in Ausnahmefällen auch gleichwertige nicht schriftliche Leistungsüberprüfung ersetzt werden.</a:t>
            </a:r>
          </a:p>
          <a:p>
            <a:pPr marL="0" indent="0">
              <a:spcBef>
                <a:spcPts val="0"/>
              </a:spcBef>
              <a:buNone/>
            </a:pPr>
            <a:endParaRPr lang="de-DE" sz="2400" b="1" dirty="0" smtClean="0">
              <a:solidFill>
                <a:schemeClr val="bg1">
                  <a:lumMod val="40000"/>
                  <a:lumOff val="60000"/>
                </a:schemeClr>
              </a:solidFill>
            </a:endParaRPr>
          </a:p>
          <a:p>
            <a:pPr marL="0" indent="0">
              <a:spcBef>
                <a:spcPts val="0"/>
              </a:spcBef>
              <a:buNone/>
            </a:pPr>
            <a:endParaRPr lang="de-DE" sz="2800" dirty="0">
              <a:solidFill>
                <a:schemeClr val="bg1">
                  <a:lumMod val="20000"/>
                  <a:lumOff val="80000"/>
                </a:schemeClr>
              </a:solidFill>
            </a:endParaRPr>
          </a:p>
        </p:txBody>
      </p:sp>
      <p:sp>
        <p:nvSpPr>
          <p:cNvPr id="5" name="Rechteck 4"/>
          <p:cNvSpPr/>
          <p:nvPr/>
        </p:nvSpPr>
        <p:spPr>
          <a:xfrm>
            <a:off x="3059832" y="2204864"/>
            <a:ext cx="5184576" cy="1015663"/>
          </a:xfrm>
          <a:prstGeom prst="rect">
            <a:avLst/>
          </a:prstGeom>
          <a:solidFill>
            <a:schemeClr val="bg1">
              <a:lumMod val="85000"/>
            </a:schemeClr>
          </a:solidFill>
        </p:spPr>
        <p:txBody>
          <a:bodyPr wrap="square">
            <a:spAutoFit/>
          </a:bodyPr>
          <a:lstStyle/>
          <a:p>
            <a:r>
              <a:rPr lang="de-DE" sz="2000" i="1" dirty="0" smtClean="0">
                <a:solidFill>
                  <a:srgbClr val="0D0D0D"/>
                </a:solidFill>
              </a:rPr>
              <a:t>Hier sind sowohl im selbstständigen als  auch im kombinierten Fach Überprüfungsformen aus dem Kompetenzbereich Produktion möglich.</a:t>
            </a:r>
          </a:p>
        </p:txBody>
      </p:sp>
    </p:spTree>
    <p:extLst>
      <p:ext uri="{BB962C8B-B14F-4D97-AF65-F5344CB8AC3E}">
        <p14:creationId xmlns:p14="http://schemas.microsoft.com/office/powerpoint/2010/main" val="198919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2132856"/>
            <a:ext cx="8155160" cy="1969770"/>
          </a:xfrm>
          <a:prstGeom prst="rect">
            <a:avLst/>
          </a:prstGeom>
          <a:noFill/>
        </p:spPr>
        <p:txBody>
          <a:bodyPr wrap="square" rtlCol="0">
            <a:spAutoFit/>
          </a:bodyPr>
          <a:lstStyle/>
          <a:p>
            <a:endParaRPr lang="de-DE" dirty="0" smtClean="0"/>
          </a:p>
          <a:p>
            <a:endParaRPr lang="de-DE" dirty="0"/>
          </a:p>
          <a:p>
            <a:endParaRPr lang="de-DE" dirty="0" smtClean="0"/>
          </a:p>
          <a:p>
            <a:endParaRPr lang="de-DE" dirty="0"/>
          </a:p>
          <a:p>
            <a:endParaRPr lang="de-DE" dirty="0" smtClean="0"/>
          </a:p>
          <a:p>
            <a:r>
              <a:rPr lang="de-DE" sz="3200" dirty="0" smtClean="0"/>
              <a:t>Unterstützungsangebote</a:t>
            </a:r>
            <a:endParaRPr lang="de-DE" sz="3200" dirty="0"/>
          </a:p>
        </p:txBody>
      </p:sp>
    </p:spTree>
    <p:extLst>
      <p:ext uri="{BB962C8B-B14F-4D97-AF65-F5344CB8AC3E}">
        <p14:creationId xmlns:p14="http://schemas.microsoft.com/office/powerpoint/2010/main" val="9630341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9872" y="2276872"/>
            <a:ext cx="1944216" cy="1296144"/>
          </a:xfrm>
        </p:spPr>
        <p:txBody>
          <a:bodyPr>
            <a:normAutofit/>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908720"/>
            <a:ext cx="8349922" cy="5688632"/>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         Neu: Fachportal Musik</a:t>
            </a:r>
          </a:p>
          <a:p>
            <a:pPr marL="0" indent="0">
              <a:spcBef>
                <a:spcPts val="0"/>
              </a:spcBef>
              <a:buNone/>
            </a:pPr>
            <a:endParaRPr lang="de-DE" sz="2400" b="1" dirty="0" smtClean="0">
              <a:solidFill>
                <a:schemeClr val="bg1">
                  <a:lumMod val="40000"/>
                  <a:lumOff val="60000"/>
                </a:schemeClr>
              </a:solidFill>
              <a:latin typeface="Calibri" panose="020F0502020204030204" pitchFamily="34" charset="0"/>
              <a:cs typeface="Arial" panose="020B0604020202020204" pitchFamily="34" charset="0"/>
            </a:endParaRPr>
          </a:p>
          <a:p>
            <a:pPr marL="0" indent="0">
              <a:spcBef>
                <a:spcPts val="0"/>
              </a:spcBef>
              <a:buNone/>
            </a:pPr>
            <a:endParaRPr lang="de-DE" sz="2400" dirty="0">
              <a:solidFill>
                <a:schemeClr val="bg1">
                  <a:lumMod val="20000"/>
                  <a:lumOff val="80000"/>
                </a:schemeClr>
              </a:solidFill>
            </a:endParaRPr>
          </a:p>
          <a:p>
            <a:pPr marL="0" indent="0">
              <a:spcBef>
                <a:spcPts val="0"/>
              </a:spcBef>
              <a:buNone/>
            </a:pPr>
            <a:endParaRPr lang="de-DE" sz="2400" dirty="0" smtClean="0">
              <a:solidFill>
                <a:schemeClr val="bg1">
                  <a:lumMod val="20000"/>
                  <a:lumOff val="80000"/>
                </a:schemeClr>
              </a:solidFill>
            </a:endParaRPr>
          </a:p>
          <a:p>
            <a:pPr marL="0" indent="0">
              <a:spcBef>
                <a:spcPts val="0"/>
              </a:spcBef>
              <a:buNone/>
            </a:pPr>
            <a:endParaRPr lang="de-DE" sz="2400" dirty="0">
              <a:solidFill>
                <a:schemeClr val="bg1">
                  <a:lumMod val="20000"/>
                  <a:lumOff val="80000"/>
                </a:schemeClr>
              </a:solidFill>
            </a:endParaRPr>
          </a:p>
          <a:p>
            <a:pPr marL="0" indent="0">
              <a:spcBef>
                <a:spcPts val="0"/>
              </a:spcBef>
              <a:buNone/>
            </a:pPr>
            <a:endParaRPr lang="de-DE" sz="2400" dirty="0" smtClean="0">
              <a:solidFill>
                <a:schemeClr val="bg1">
                  <a:lumMod val="20000"/>
                  <a:lumOff val="80000"/>
                </a:schemeClr>
              </a:solidFill>
            </a:endParaRPr>
          </a:p>
          <a:p>
            <a:pPr marL="0" indent="0">
              <a:spcBef>
                <a:spcPts val="0"/>
              </a:spcBef>
              <a:buNone/>
            </a:pPr>
            <a:endParaRPr lang="de-DE" sz="2400" b="1" dirty="0" smtClean="0">
              <a:solidFill>
                <a:schemeClr val="bg1">
                  <a:lumMod val="40000"/>
                  <a:lumOff val="60000"/>
                </a:schemeClr>
              </a:solidFill>
            </a:endParaRPr>
          </a:p>
          <a:p>
            <a:pPr marL="0" indent="0">
              <a:spcBef>
                <a:spcPts val="0"/>
              </a:spcBef>
              <a:buNone/>
            </a:pPr>
            <a:endParaRPr lang="de-DE" sz="2800" dirty="0">
              <a:solidFill>
                <a:schemeClr val="bg1">
                  <a:lumMod val="20000"/>
                  <a:lumOff val="80000"/>
                </a:schemeClr>
              </a:solidFill>
            </a:endParaRPr>
          </a:p>
        </p:txBody>
      </p:sp>
      <p:sp>
        <p:nvSpPr>
          <p:cNvPr id="5" name="Rechteck 4"/>
          <p:cNvSpPr/>
          <p:nvPr/>
        </p:nvSpPr>
        <p:spPr>
          <a:xfrm>
            <a:off x="4355976" y="1412776"/>
            <a:ext cx="3672408" cy="400110"/>
          </a:xfrm>
          <a:prstGeom prst="rect">
            <a:avLst/>
          </a:prstGeom>
          <a:solidFill>
            <a:schemeClr val="bg1">
              <a:lumMod val="85000"/>
            </a:schemeClr>
          </a:solidFill>
        </p:spPr>
        <p:txBody>
          <a:bodyPr wrap="square">
            <a:spAutoFit/>
          </a:bodyPr>
          <a:lstStyle/>
          <a:p>
            <a:r>
              <a:rPr lang="de-DE" sz="2000" i="1" dirty="0">
                <a:solidFill>
                  <a:srgbClr val="0D0D0D"/>
                </a:solidFill>
              </a:rPr>
              <a:t>http://</a:t>
            </a:r>
            <a:r>
              <a:rPr lang="de-DE" sz="2000" i="1" dirty="0" smtClean="0">
                <a:solidFill>
                  <a:srgbClr val="0D0D0D"/>
                </a:solidFill>
              </a:rPr>
              <a:t>url.nrw/fachportal_musik</a:t>
            </a:r>
          </a:p>
        </p:txBody>
      </p:sp>
      <p:pic>
        <p:nvPicPr>
          <p:cNvPr id="6" name="Grafik 5"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673" y="1916832"/>
            <a:ext cx="6915711" cy="4752528"/>
          </a:xfrm>
          <a:prstGeom prst="rect">
            <a:avLst/>
          </a:prstGeom>
        </p:spPr>
      </p:pic>
    </p:spTree>
    <p:extLst>
      <p:ext uri="{BB962C8B-B14F-4D97-AF65-F5344CB8AC3E}">
        <p14:creationId xmlns:p14="http://schemas.microsoft.com/office/powerpoint/2010/main" val="118786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9872" y="2276872"/>
            <a:ext cx="1944216" cy="1296144"/>
          </a:xfrm>
        </p:spPr>
        <p:txBody>
          <a:bodyPr>
            <a:normAutofit/>
          </a:bodyPr>
          <a:lstStyle/>
          <a:p>
            <a:pPr algn="l"/>
            <a:r>
              <a:rPr lang="de-DE" sz="2000" dirty="0" smtClean="0">
                <a:solidFill>
                  <a:schemeClr val="bg1">
                    <a:lumMod val="40000"/>
                    <a:lumOff val="60000"/>
                  </a:schemeClr>
                </a:solidFill>
                <a:latin typeface="Helvetica" pitchFamily="34" charset="0"/>
              </a:rPr>
              <a:t/>
            </a:r>
            <a:br>
              <a:rPr lang="de-DE" sz="2000" dirty="0" smtClean="0">
                <a:solidFill>
                  <a:schemeClr val="bg1">
                    <a:lumMod val="40000"/>
                    <a:lumOff val="60000"/>
                  </a:schemeClr>
                </a:solidFill>
                <a:latin typeface="Helvetica" pitchFamily="34" charset="0"/>
              </a:rPr>
            </a:br>
            <a:endParaRPr lang="de-DE" sz="2000" dirty="0">
              <a:solidFill>
                <a:schemeClr val="bg1">
                  <a:lumMod val="40000"/>
                  <a:lumOff val="60000"/>
                </a:schemeClr>
              </a:solidFill>
              <a:latin typeface="Helvetica" pitchFamily="34" charset="0"/>
            </a:endParaRPr>
          </a:p>
        </p:txBody>
      </p:sp>
      <p:sp>
        <p:nvSpPr>
          <p:cNvPr id="3" name="Inhaltsplatzhalter 2"/>
          <p:cNvSpPr>
            <a:spLocks noGrp="1"/>
          </p:cNvSpPr>
          <p:nvPr>
            <p:ph idx="1"/>
          </p:nvPr>
        </p:nvSpPr>
        <p:spPr>
          <a:xfrm>
            <a:off x="398542" y="908720"/>
            <a:ext cx="8349922" cy="5688632"/>
          </a:xfrm>
          <a:solidFill>
            <a:schemeClr val="bg1"/>
          </a:solidFill>
        </p:spPr>
        <p:txBody>
          <a:bodyPr>
            <a:noAutofit/>
          </a:bodyPr>
          <a:lstStyle/>
          <a:p>
            <a:pPr marL="0" indent="0">
              <a:buNone/>
            </a:pPr>
            <a:r>
              <a:rPr lang="de-DE" sz="2400" dirty="0" smtClean="0">
                <a:solidFill>
                  <a:srgbClr val="FF0000"/>
                </a:solidFill>
                <a:latin typeface="Calibri" panose="020F0502020204030204" pitchFamily="34" charset="0"/>
                <a:cs typeface="Arial" panose="020B0604020202020204" pitchFamily="34" charset="0"/>
              </a:rPr>
              <a:t>             Lehrplannavigator</a:t>
            </a:r>
          </a:p>
          <a:p>
            <a:pPr marL="0" indent="0">
              <a:spcBef>
                <a:spcPts val="0"/>
              </a:spcBef>
              <a:buNone/>
            </a:pPr>
            <a:endParaRPr lang="de-DE" sz="2400" b="1" dirty="0" smtClean="0">
              <a:solidFill>
                <a:schemeClr val="bg1">
                  <a:lumMod val="40000"/>
                  <a:lumOff val="60000"/>
                </a:schemeClr>
              </a:solidFill>
              <a:latin typeface="Calibri" panose="020F0502020204030204" pitchFamily="34" charset="0"/>
              <a:cs typeface="Arial" panose="020B0604020202020204" pitchFamily="34" charset="0"/>
            </a:endParaRPr>
          </a:p>
          <a:p>
            <a:pPr marL="0" indent="0">
              <a:spcBef>
                <a:spcPts val="0"/>
              </a:spcBef>
              <a:buNone/>
            </a:pPr>
            <a:endParaRPr lang="de-DE" sz="2400" dirty="0">
              <a:solidFill>
                <a:schemeClr val="bg1">
                  <a:lumMod val="20000"/>
                  <a:lumOff val="80000"/>
                </a:schemeClr>
              </a:solidFill>
            </a:endParaRPr>
          </a:p>
          <a:p>
            <a:pPr marL="0" indent="0">
              <a:spcBef>
                <a:spcPts val="0"/>
              </a:spcBef>
              <a:buNone/>
            </a:pPr>
            <a:endParaRPr lang="de-DE" sz="2400" dirty="0" smtClean="0">
              <a:solidFill>
                <a:schemeClr val="bg1">
                  <a:lumMod val="20000"/>
                  <a:lumOff val="80000"/>
                </a:schemeClr>
              </a:solidFill>
            </a:endParaRPr>
          </a:p>
          <a:p>
            <a:pPr marL="0" indent="0">
              <a:spcBef>
                <a:spcPts val="0"/>
              </a:spcBef>
              <a:buNone/>
            </a:pPr>
            <a:endParaRPr lang="de-DE" sz="2400" dirty="0">
              <a:solidFill>
                <a:schemeClr val="bg1">
                  <a:lumMod val="20000"/>
                  <a:lumOff val="80000"/>
                </a:schemeClr>
              </a:solidFill>
            </a:endParaRPr>
          </a:p>
          <a:p>
            <a:pPr marL="0" indent="0">
              <a:spcBef>
                <a:spcPts val="0"/>
              </a:spcBef>
              <a:buNone/>
            </a:pPr>
            <a:endParaRPr lang="de-DE" sz="2400" dirty="0" smtClean="0">
              <a:solidFill>
                <a:schemeClr val="bg1">
                  <a:lumMod val="20000"/>
                  <a:lumOff val="80000"/>
                </a:schemeClr>
              </a:solidFill>
            </a:endParaRPr>
          </a:p>
          <a:p>
            <a:pPr marL="0" indent="0">
              <a:spcBef>
                <a:spcPts val="0"/>
              </a:spcBef>
              <a:buNone/>
            </a:pPr>
            <a:endParaRPr lang="de-DE" sz="2400" b="1" dirty="0" smtClean="0">
              <a:solidFill>
                <a:schemeClr val="bg1">
                  <a:lumMod val="40000"/>
                  <a:lumOff val="60000"/>
                </a:schemeClr>
              </a:solidFill>
            </a:endParaRPr>
          </a:p>
          <a:p>
            <a:pPr marL="0" indent="0">
              <a:spcBef>
                <a:spcPts val="0"/>
              </a:spcBef>
              <a:buNone/>
            </a:pPr>
            <a:endParaRPr lang="de-DE" sz="2800" dirty="0">
              <a:solidFill>
                <a:schemeClr val="bg1">
                  <a:lumMod val="20000"/>
                  <a:lumOff val="80000"/>
                </a:schemeClr>
              </a:solidFill>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84" y="1687115"/>
            <a:ext cx="6368144" cy="4980726"/>
          </a:xfrm>
          <a:prstGeom prst="rect">
            <a:avLst/>
          </a:prstGeom>
          <a:ln>
            <a:solidFill>
              <a:srgbClr val="002060"/>
            </a:solidFill>
          </a:ln>
        </p:spPr>
      </p:pic>
    </p:spTree>
    <p:extLst>
      <p:ext uri="{BB962C8B-B14F-4D97-AF65-F5344CB8AC3E}">
        <p14:creationId xmlns:p14="http://schemas.microsoft.com/office/powerpoint/2010/main" val="10546548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3356992"/>
            <a:ext cx="7992888" cy="584775"/>
          </a:xfrm>
          <a:prstGeom prst="rect">
            <a:avLst/>
          </a:prstGeom>
          <a:noFill/>
        </p:spPr>
        <p:txBody>
          <a:bodyPr wrap="square" rtlCol="0">
            <a:spAutoFit/>
          </a:bodyPr>
          <a:lstStyle/>
          <a:p>
            <a:pPr algn="ctr"/>
            <a:r>
              <a:rPr lang="de-DE" sz="3200" dirty="0" smtClean="0"/>
              <a:t>Herzlichen Dank für Ihre </a:t>
            </a:r>
            <a:r>
              <a:rPr lang="de-DE" sz="3200" dirty="0"/>
              <a:t>A</a:t>
            </a:r>
            <a:r>
              <a:rPr lang="de-DE" sz="3200" dirty="0" smtClean="0"/>
              <a:t>ufmerksamkeit</a:t>
            </a:r>
            <a:endParaRPr lang="de-DE" sz="3200" dirty="0"/>
          </a:p>
        </p:txBody>
      </p:sp>
    </p:spTree>
    <p:extLst>
      <p:ext uri="{BB962C8B-B14F-4D97-AF65-F5344CB8AC3E}">
        <p14:creationId xmlns:p14="http://schemas.microsoft.com/office/powerpoint/2010/main" val="3197115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Gliederung des Kernlehrplans</a:t>
            </a:r>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p:cNvSpPr>
            <a:spLocks noGrp="1"/>
          </p:cNvSpPr>
          <p:nvPr>
            <p:ph type="ftr" sz="quarter" idx="11"/>
          </p:nvPr>
        </p:nvSpPr>
        <p:spPr/>
        <p:txBody>
          <a:bodyPr/>
          <a:lstStyle/>
          <a:p>
            <a:r>
              <a:rPr lang="de-DE" smtClean="0"/>
              <a:t>((Bitte BR spezifische Kontaktinformationen  einfügen!))</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graphicFrame>
        <p:nvGraphicFramePr>
          <p:cNvPr id="8" name="Group 50"/>
          <p:cNvGraphicFramePr>
            <a:graphicFrameLocks/>
          </p:cNvGraphicFramePr>
          <p:nvPr>
            <p:extLst>
              <p:ext uri="{D42A27DB-BD31-4B8C-83A1-F6EECF244321}">
                <p14:modId xmlns:p14="http://schemas.microsoft.com/office/powerpoint/2010/main" val="3027538760"/>
              </p:ext>
            </p:extLst>
          </p:nvPr>
        </p:nvGraphicFramePr>
        <p:xfrm>
          <a:off x="520700" y="1780854"/>
          <a:ext cx="8064500" cy="3551278"/>
        </p:xfrm>
        <a:graphic>
          <a:graphicData uri="http://schemas.openxmlformats.org/drawingml/2006/table">
            <a:tbl>
              <a:tblPr/>
              <a:tblGrid>
                <a:gridCol w="863600">
                  <a:extLst>
                    <a:ext uri="{9D8B030D-6E8A-4147-A177-3AD203B41FA5}">
                      <a16:colId xmlns:a16="http://schemas.microsoft.com/office/drawing/2014/main" xmlns="" val="20000"/>
                    </a:ext>
                  </a:extLst>
                </a:gridCol>
                <a:gridCol w="7200900">
                  <a:extLst>
                    <a:ext uri="{9D8B030D-6E8A-4147-A177-3AD203B41FA5}">
                      <a16:colId xmlns:a16="http://schemas.microsoft.com/office/drawing/2014/main" xmlns=""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Kompetenzbereiche, Inhaltsfelder und Kompetenzerwartungen</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4113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Kompetenzbereiche und Inhaltsfelder des Faches</a:t>
                      </a:r>
                      <a:r>
                        <a:rPr kumimoji="0" lang="de-DE" altLang="de-DE" sz="14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043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 und inhaltliche Schwerpunkte bis zum Ende der Erprobungsstufe</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004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 und inhaltliche Schwerpunkte bis zum Ende der Sekundarstufe I</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76550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477AE8-29DB-4A4A-9A4D-43F01DEA8C44}"/>
              </a:ext>
            </a:extLst>
          </p:cNvPr>
          <p:cNvSpPr>
            <a:spLocks noGrp="1"/>
          </p:cNvSpPr>
          <p:nvPr>
            <p:ph type="title"/>
          </p:nvPr>
        </p:nvSpPr>
        <p:spPr/>
        <p:txBody>
          <a:bodyPr/>
          <a:lstStyle/>
          <a:p>
            <a:r>
              <a:rPr lang="de-DE" dirty="0" smtClean="0"/>
              <a:t>Neue </a:t>
            </a:r>
            <a:r>
              <a:rPr lang="de-DE" dirty="0"/>
              <a:t>Akzentsetzungen der </a:t>
            </a:r>
            <a:r>
              <a:rPr lang="de-DE" dirty="0" smtClean="0"/>
              <a:t>Kernlehrpläne</a:t>
            </a:r>
            <a:endParaRPr lang="de-DE" dirty="0"/>
          </a:p>
        </p:txBody>
      </p:sp>
      <p:sp>
        <p:nvSpPr>
          <p:cNvPr id="3" name="Inhaltsplatzhalter 2">
            <a:extLst>
              <a:ext uri="{FF2B5EF4-FFF2-40B4-BE49-F238E27FC236}">
                <a16:creationId xmlns:a16="http://schemas.microsoft.com/office/drawing/2014/main" xmlns="" id="{215B63A6-BED9-F040-ADCC-469543B18614}"/>
              </a:ext>
            </a:extLst>
          </p:cNvPr>
          <p:cNvSpPr>
            <a:spLocks noGrp="1"/>
          </p:cNvSpPr>
          <p:nvPr>
            <p:ph idx="1"/>
          </p:nvPr>
        </p:nvSpPr>
        <p:spPr>
          <a:xfrm>
            <a:off x="457200" y="1700808"/>
            <a:ext cx="8229600" cy="4320480"/>
          </a:xfrm>
        </p:spPr>
        <p:txBody>
          <a:bodyPr>
            <a:normAutofit/>
          </a:bodyPr>
          <a:lstStyle/>
          <a:p>
            <a:r>
              <a:rPr lang="de-DE" dirty="0"/>
              <a:t>Ausschärfung der Fachlichkeit</a:t>
            </a:r>
          </a:p>
          <a:p>
            <a:pPr lvl="1"/>
            <a:r>
              <a:rPr lang="de-DE" dirty="0"/>
              <a:t>Präzisere Beschreibung fachlicher Inhalte</a:t>
            </a:r>
          </a:p>
          <a:p>
            <a:pPr lvl="1"/>
            <a:r>
              <a:rPr lang="de-DE" dirty="0"/>
              <a:t>Präzisere Beschreibung fachlicher Prozesse</a:t>
            </a:r>
          </a:p>
          <a:p>
            <a:r>
              <a:rPr lang="de-DE" dirty="0" smtClean="0"/>
              <a:t>Gestaltungsspielräume</a:t>
            </a:r>
            <a:endParaRPr lang="de-DE" dirty="0"/>
          </a:p>
          <a:p>
            <a:pPr lvl="1"/>
            <a:r>
              <a:rPr lang="de-DE" dirty="0"/>
              <a:t>Zeit zum Üben, </a:t>
            </a:r>
            <a:r>
              <a:rPr lang="de-DE" dirty="0" smtClean="0"/>
              <a:t>Wiederholen, </a:t>
            </a:r>
            <a:r>
              <a:rPr lang="de-DE" dirty="0"/>
              <a:t>Vertiefen</a:t>
            </a:r>
          </a:p>
          <a:p>
            <a:pPr lvl="1"/>
            <a:r>
              <a:rPr lang="de-DE" dirty="0"/>
              <a:t>Möglichkeiten zur Auseinandersetzung mit eigenen </a:t>
            </a:r>
            <a:r>
              <a:rPr lang="de-DE" dirty="0" smtClean="0"/>
              <a:t>Fragestellungen</a:t>
            </a:r>
          </a:p>
          <a:p>
            <a:r>
              <a:rPr lang="de-DE" dirty="0" smtClean="0"/>
              <a:t>Bezug auf fachübergreifende Zielsetzungen</a:t>
            </a:r>
          </a:p>
          <a:p>
            <a:pPr lvl="1"/>
            <a:r>
              <a:rPr lang="de-DE" dirty="0" smtClean="0"/>
              <a:t>Bildung in der digitalen </a:t>
            </a:r>
            <a:r>
              <a:rPr lang="de-DE" dirty="0"/>
              <a:t>Welt und Medienbildung (Medienkompetenzrahmen NRW)</a:t>
            </a:r>
            <a:endParaRPr lang="de-DE" dirty="0" smtClean="0"/>
          </a:p>
          <a:p>
            <a:pPr lvl="1"/>
            <a:r>
              <a:rPr lang="de-DE" dirty="0" smtClean="0"/>
              <a:t>Rahmenvorgabe Verbraucherbildung</a:t>
            </a:r>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xmlns="" id="{A712B5B7-DA19-2447-8E42-E26750AC9E44}"/>
              </a:ext>
            </a:extLst>
          </p:cNvPr>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5" name="Fußzeilenplatzhalter 4">
            <a:extLst>
              <a:ext uri="{FF2B5EF4-FFF2-40B4-BE49-F238E27FC236}">
                <a16:creationId xmlns:a16="http://schemas.microsoft.com/office/drawing/2014/main" xmlns="" id="{2D6160F9-ABFF-6348-A579-E0AF5CB63A73}"/>
              </a:ext>
            </a:extLst>
          </p:cNvPr>
          <p:cNvSpPr>
            <a:spLocks noGrp="1"/>
          </p:cNvSpPr>
          <p:nvPr>
            <p:ph type="ftr" sz="quarter" idx="11"/>
          </p:nvPr>
        </p:nvSpPr>
        <p:spPr/>
        <p:txBody>
          <a:bodyPr/>
          <a:lstStyle/>
          <a:p>
            <a:r>
              <a:rPr lang="de-DE" smtClean="0"/>
              <a:t>((Bitte BR spezifische Kontaktinformationen  einfügen!))</a:t>
            </a:r>
            <a:endParaRPr lang="de-DE"/>
          </a:p>
        </p:txBody>
      </p:sp>
      <p:sp>
        <p:nvSpPr>
          <p:cNvPr id="6" name="Foliennummernplatzhalter 5">
            <a:extLst>
              <a:ext uri="{FF2B5EF4-FFF2-40B4-BE49-F238E27FC236}">
                <a16:creationId xmlns:a16="http://schemas.microsoft.com/office/drawing/2014/main" xmlns="" id="{3F0AAA70-ACB1-794B-B837-571540A6DB05}"/>
              </a:ext>
            </a:extLst>
          </p:cNvPr>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266111467"/>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2869</Words>
  <Application>Microsoft Office PowerPoint</Application>
  <PresentationFormat>Bildschirmpräsentation (4:3)</PresentationFormat>
  <Paragraphs>945</Paragraphs>
  <Slides>77</Slides>
  <Notes>46</Notes>
  <HiddenSlides>0</HiddenSlides>
  <MMClips>0</MMClips>
  <ScaleCrop>false</ScaleCrop>
  <HeadingPairs>
    <vt:vector size="4" baseType="variant">
      <vt:variant>
        <vt:lpstr>Design</vt:lpstr>
      </vt:variant>
      <vt:variant>
        <vt:i4>1</vt:i4>
      </vt:variant>
      <vt:variant>
        <vt:lpstr>Folientitel</vt:lpstr>
      </vt:variant>
      <vt:variant>
        <vt:i4>77</vt:i4>
      </vt:variant>
    </vt:vector>
  </HeadingPairs>
  <TitlesOfParts>
    <vt:vector size="78" baseType="lpstr">
      <vt:lpstr>QUA-LiS_Vorlage_weiss</vt:lpstr>
      <vt:lpstr>Herzlich willkommen</vt:lpstr>
      <vt:lpstr>PowerPoint-Präsentation</vt:lpstr>
      <vt:lpstr>Gliederung</vt:lpstr>
      <vt:lpstr>Gliederung</vt:lpstr>
      <vt:lpstr>Grundsätze</vt:lpstr>
      <vt:lpstr>Bewährte Merkmale</vt:lpstr>
      <vt:lpstr>Grundkonstrukt und zentrale Begriffe</vt:lpstr>
      <vt:lpstr>Gliederung des Kernlehrplans</vt:lpstr>
      <vt:lpstr>Neue Akzentsetzungen der Kernlehrpläne</vt:lpstr>
      <vt:lpstr>Gliederung</vt:lpstr>
      <vt:lpstr>Aufträge für alle Fächer insbesondere</vt:lpstr>
      <vt:lpstr>Fachliche Einbindung des MKR</vt:lpstr>
      <vt:lpstr>Einbindung des Medienkompetenzrahmens</vt:lpstr>
      <vt:lpstr>Fachliche Einbindung RV Verbraucherbildung</vt:lpstr>
      <vt:lpstr>Gliederung</vt:lpstr>
      <vt:lpstr>Schulinterne Lehrpläne - rechtlicher Rahmen</vt:lpstr>
      <vt:lpstr>Schulinterne Lehrpläne - rechtlicher Rahmen</vt:lpstr>
      <vt:lpstr>Curriculumentwicklung</vt:lpstr>
      <vt:lpstr>Funktionen von schulinternen Lehrplänen</vt:lpstr>
      <vt:lpstr>Gliederung für einen schulinternen Lehrplan</vt:lpstr>
      <vt:lpstr>Gliederung</vt:lpstr>
      <vt:lpstr>Materialien im Lehrplannavigator</vt:lpstr>
      <vt:lpstr>PowerPoint-Präsentation</vt:lpstr>
      <vt:lpstr>PowerPoint-Präsentation</vt:lpstr>
      <vt:lpstr> </vt:lpstr>
      <vt:lpstr>PowerPoint-Präsentation</vt:lpstr>
      <vt:lpstr> </vt:lpstr>
      <vt:lpstr> </vt:lpstr>
      <vt:lpstr> </vt:lpstr>
      <vt:lpstr> </vt:lpstr>
      <vt:lpstr> </vt:lpstr>
      <vt:lpstr> </vt:lpstr>
      <vt:lpstr> </vt:lpstr>
      <vt:lpstr> </vt:lpstr>
      <vt:lpstr> </vt:lpstr>
      <vt:lpstr> </vt:lpstr>
      <vt:lpstr> </vt:lpstr>
      <vt:lpstr> </vt:lpstr>
      <vt:lpstr> </vt:lpstr>
      <vt:lpstr> 5. Berücksichtigung des Medienkompetenzrahmens NRW</vt:lpstr>
      <vt:lpstr> </vt:lpstr>
      <vt:lpstr>PowerPoint-Präsentation</vt:lpstr>
      <vt:lpstr>PowerPoint-Präsentation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PowerPoint-Präsentation</vt:lpstr>
      <vt:lpstr> </vt:lpstr>
      <vt:lpstr> </vt:lpstr>
      <vt:lpstr> </vt:lpstr>
      <vt:lpstr> </vt:lpstr>
      <vt:lpstr> </vt:lpstr>
      <vt:lpstr> </vt:lpstr>
      <vt:lpstr> </vt:lpstr>
      <vt:lpstr> </vt:lpstr>
      <vt:lpstr> </vt:lpstr>
      <vt:lpstr> </vt:lpstr>
      <vt:lpstr> </vt:lpstr>
      <vt:lpstr>PowerPoint-Präsentation</vt:lpstr>
      <vt:lpstr> </vt:lpstr>
      <vt:lpstr>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2018-11-19T14:12:53Z</dcterms:created>
  <dcterms:modified xsi:type="dcterms:W3CDTF">2019-08-05T11:21:43Z</dcterms:modified>
</cp:coreProperties>
</file>