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29" r:id="rId24"/>
    <p:sldId id="449" r:id="rId25"/>
    <p:sldId id="448" r:id="rId26"/>
    <p:sldId id="453" r:id="rId27"/>
    <p:sldId id="408" r:id="rId28"/>
    <p:sldId id="383" r:id="rId29"/>
    <p:sldId id="423" r:id="rId30"/>
    <p:sldId id="420" r:id="rId31"/>
    <p:sldId id="424" r:id="rId32"/>
    <p:sldId id="417" r:id="rId33"/>
    <p:sldId id="422" r:id="rId34"/>
    <p:sldId id="445" r:id="rId35"/>
    <p:sldId id="433" r:id="rId36"/>
    <p:sldId id="446" r:id="rId37"/>
    <p:sldId id="434" r:id="rId38"/>
    <p:sldId id="462" r:id="rId39"/>
    <p:sldId id="463" r:id="rId40"/>
    <p:sldId id="460" r:id="rId41"/>
    <p:sldId id="407" r:id="rId42"/>
    <p:sldId id="435" r:id="rId43"/>
    <p:sldId id="444" r:id="rId44"/>
    <p:sldId id="442" r:id="rId45"/>
    <p:sldId id="381" r:id="rId46"/>
    <p:sldId id="321" r:id="rId4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D0D8E8"/>
    <a:srgbClr val="E9EDF4"/>
    <a:srgbClr val="EFE0C8"/>
    <a:srgbClr val="EFE0A0"/>
    <a:srgbClr val="3399FF"/>
    <a:srgbClr val="DB820B"/>
    <a:srgbClr val="DA8F0B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20" autoAdjust="0"/>
    <p:restoredTop sz="86689" autoAdjust="0"/>
  </p:normalViewPr>
  <p:slideViewPr>
    <p:cSldViewPr showGuides="1">
      <p:cViewPr varScale="1">
        <p:scale>
          <a:sx n="49" d="100"/>
          <a:sy n="49" d="100"/>
        </p:scale>
        <p:origin x="4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anose="020B0503020204020204" pitchFamily="34" charset="0"/>
            </a:rPr>
            <a:t>Funktionale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Sprach-</a:t>
          </a:r>
          <a:r>
            <a:rPr lang="de-DE" sz="1800" b="0" dirty="0" err="1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Schreiben</a:t>
          </a: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Sprechen</a:t>
          </a:r>
        </a:p>
        <a:p>
          <a:r>
            <a:rPr lang="de-DE" sz="1000" dirty="0">
              <a:latin typeface="Corbel" panose="020B0503020204020204" pitchFamily="34" charset="0"/>
            </a:rPr>
            <a:t>dialogisch/</a:t>
          </a:r>
          <a:br>
            <a:rPr lang="de-DE" sz="1000" dirty="0">
              <a:latin typeface="Corbel" panose="020B0503020204020204" pitchFamily="34" charset="0"/>
            </a:rPr>
          </a:br>
          <a:r>
            <a:rPr lang="de-DE" sz="1000" dirty="0">
              <a:latin typeface="Corbel" panose="020B0503020204020204" pitchFamily="34" charset="0"/>
            </a:rPr>
            <a:t>monologisch</a:t>
          </a: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br>
            <a:rPr lang="de-DE" sz="2400" b="1" dirty="0">
              <a:latin typeface="Corbel" pitchFamily="34" charset="0"/>
            </a:rPr>
          </a:br>
          <a:r>
            <a:rPr lang="de-DE" sz="2400" b="1" dirty="0">
              <a:latin typeface="Corbel" pitchFamily="34" charset="0"/>
            </a:rPr>
            <a:t>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4148155" y="1508950"/>
          <a:ext cx="3496659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3496659" y="762272"/>
              </a:lnTo>
              <a:lnTo>
                <a:pt x="3496659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86A0-E307-44C7-9904-0226ED701451}">
      <dsp:nvSpPr>
        <dsp:cNvPr id="0" name=""/>
        <dsp:cNvSpPr/>
      </dsp:nvSpPr>
      <dsp:spPr>
        <a:xfrm>
          <a:off x="4148155" y="1508950"/>
          <a:ext cx="1759797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1759797" y="762272"/>
              </a:lnTo>
              <a:lnTo>
                <a:pt x="1759797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2435" y="1508950"/>
          <a:ext cx="91440" cy="868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977"/>
              </a:lnTo>
              <a:lnTo>
                <a:pt x="55001" y="734977"/>
              </a:lnTo>
              <a:lnTo>
                <a:pt x="55001" y="868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2420575" y="1508950"/>
          <a:ext cx="1727580" cy="909635"/>
        </a:xfrm>
        <a:custGeom>
          <a:avLst/>
          <a:gdLst/>
          <a:ahLst/>
          <a:cxnLst/>
          <a:rect l="0" t="0" r="0" b="0"/>
          <a:pathLst>
            <a:path>
              <a:moveTo>
                <a:pt x="1727580" y="0"/>
              </a:moveTo>
              <a:lnTo>
                <a:pt x="1727580" y="775920"/>
              </a:lnTo>
              <a:lnTo>
                <a:pt x="0" y="775920"/>
              </a:lnTo>
              <a:lnTo>
                <a:pt x="0" y="909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670073" y="1508950"/>
          <a:ext cx="3478082" cy="895987"/>
        </a:xfrm>
        <a:custGeom>
          <a:avLst/>
          <a:gdLst/>
          <a:ahLst/>
          <a:cxnLst/>
          <a:rect l="0" t="0" r="0" b="0"/>
          <a:pathLst>
            <a:path>
              <a:moveTo>
                <a:pt x="3478082" y="0"/>
              </a:moveTo>
              <a:lnTo>
                <a:pt x="3478082" y="762272"/>
              </a:lnTo>
              <a:lnTo>
                <a:pt x="0" y="762272"/>
              </a:lnTo>
              <a:lnTo>
                <a:pt x="0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920122" y="592390"/>
          <a:ext cx="4456066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2080500" y="744749"/>
          <a:ext cx="4456066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anose="020B0503020204020204" pitchFamily="34" charset="0"/>
            </a:rPr>
            <a:t>Funktionale kommunikative Kompetenz</a:t>
          </a:r>
        </a:p>
      </dsp:txBody>
      <dsp:txXfrm>
        <a:off x="2107345" y="771594"/>
        <a:ext cx="4402376" cy="862869"/>
      </dsp:txXfrm>
    </dsp:sp>
    <dsp:sp modelId="{302205C5-1DB9-4F17-BB79-CB69C00717DB}">
      <dsp:nvSpPr>
        <dsp:cNvPr id="0" name=""/>
        <dsp:cNvSpPr/>
      </dsp:nvSpPr>
      <dsp:spPr>
        <a:xfrm>
          <a:off x="-51627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0875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anose="020B0503020204020204" pitchFamily="34" charset="0"/>
            </a:rPr>
            <a:t>Hör-/Hörseh-verstehen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35595" y="2584142"/>
        <a:ext cx="1389710" cy="862869"/>
      </dsp:txXfrm>
    </dsp:sp>
    <dsp:sp modelId="{BC207129-F29A-4197-87E4-5FC994AC82EB}">
      <dsp:nvSpPr>
        <dsp:cNvPr id="0" name=""/>
        <dsp:cNvSpPr/>
      </dsp:nvSpPr>
      <dsp:spPr>
        <a:xfrm>
          <a:off x="1698874" y="2418585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1859252" y="2570944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anose="020B0503020204020204" pitchFamily="34" charset="0"/>
            </a:rPr>
            <a:t>Lese-verstehen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886097" y="2597789"/>
        <a:ext cx="1389710" cy="862869"/>
      </dsp:txXfrm>
    </dsp:sp>
    <dsp:sp modelId="{33E9ED5B-13FF-4C8F-B5E0-786285FC0A65}">
      <dsp:nvSpPr>
        <dsp:cNvPr id="0" name=""/>
        <dsp:cNvSpPr/>
      </dsp:nvSpPr>
      <dsp:spPr>
        <a:xfrm>
          <a:off x="3435736" y="2377642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3596114" y="2530001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anose="020B0503020204020204" pitchFamily="34" charset="0"/>
            </a:rPr>
            <a:t>Sprechen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>
              <a:latin typeface="Corbel" panose="020B0503020204020204" pitchFamily="34" charset="0"/>
            </a:rPr>
            <a:t>dialogisch/</a:t>
          </a:r>
          <a:br>
            <a:rPr lang="de-DE" sz="1000" kern="1200" dirty="0">
              <a:latin typeface="Corbel" panose="020B0503020204020204" pitchFamily="34" charset="0"/>
            </a:rPr>
          </a:br>
          <a:r>
            <a:rPr lang="de-DE" sz="1000" kern="1200" dirty="0">
              <a:latin typeface="Corbel" panose="020B0503020204020204" pitchFamily="34" charset="0"/>
            </a:rPr>
            <a:t>monologisch</a:t>
          </a:r>
        </a:p>
      </dsp:txBody>
      <dsp:txXfrm>
        <a:off x="3622959" y="2556846"/>
        <a:ext cx="1389710" cy="862869"/>
      </dsp:txXfrm>
    </dsp:sp>
    <dsp:sp modelId="{FB2E9A0B-72ED-45D6-93C5-0CCFB1EBB3A4}">
      <dsp:nvSpPr>
        <dsp:cNvPr id="0" name=""/>
        <dsp:cNvSpPr/>
      </dsp:nvSpPr>
      <dsp:spPr>
        <a:xfrm>
          <a:off x="5186252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534663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anose="020B0503020204020204" pitchFamily="34" charset="0"/>
            </a:rPr>
            <a:t>Schreiben</a:t>
          </a:r>
        </a:p>
      </dsp:txBody>
      <dsp:txXfrm>
        <a:off x="5373475" y="2584142"/>
        <a:ext cx="1389710" cy="862869"/>
      </dsp:txXfrm>
    </dsp:sp>
    <dsp:sp modelId="{D3F7BB4C-BBEA-4B61-9BC0-CDCD6E831A06}">
      <dsp:nvSpPr>
        <dsp:cNvPr id="0" name=""/>
        <dsp:cNvSpPr/>
      </dsp:nvSpPr>
      <dsp:spPr>
        <a:xfrm>
          <a:off x="6923114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7083492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anose="020B0503020204020204" pitchFamily="34" charset="0"/>
            </a:rPr>
            <a:t>Sprach-</a:t>
          </a:r>
          <a:r>
            <a:rPr lang="de-DE" sz="1800" b="0" kern="1200" dirty="0" err="1">
              <a:latin typeface="Corbel" panose="020B0503020204020204" pitchFamily="34" charset="0"/>
            </a:rPr>
            <a:t>mittlung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7110337" y="2584142"/>
        <a:ext cx="1389710" cy="862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805" y="959787"/>
          <a:ext cx="3318028" cy="104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87"/>
              </a:lnTo>
              <a:lnTo>
                <a:pt x="3318028" y="879387"/>
              </a:lnTo>
              <a:lnTo>
                <a:pt x="3318028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805" y="959787"/>
          <a:ext cx="1172098" cy="102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452"/>
              </a:lnTo>
              <a:lnTo>
                <a:pt x="1172098" y="861452"/>
              </a:lnTo>
              <a:lnTo>
                <a:pt x="1172098" y="1029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907" y="959787"/>
          <a:ext cx="1061897" cy="1063372"/>
        </a:xfrm>
        <a:custGeom>
          <a:avLst/>
          <a:gdLst/>
          <a:ahLst/>
          <a:cxnLst/>
          <a:rect l="0" t="0" r="0" b="0"/>
          <a:pathLst>
            <a:path>
              <a:moveTo>
                <a:pt x="1061897" y="0"/>
              </a:moveTo>
              <a:lnTo>
                <a:pt x="1061897" y="895434"/>
              </a:lnTo>
              <a:lnTo>
                <a:pt x="0" y="895434"/>
              </a:lnTo>
              <a:lnTo>
                <a:pt x="0" y="1063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88" y="959787"/>
          <a:ext cx="3260417" cy="1047325"/>
        </a:xfrm>
        <a:custGeom>
          <a:avLst/>
          <a:gdLst/>
          <a:ahLst/>
          <a:cxnLst/>
          <a:rect l="0" t="0" r="0" b="0"/>
          <a:pathLst>
            <a:path>
              <a:moveTo>
                <a:pt x="3260417" y="0"/>
              </a:moveTo>
              <a:lnTo>
                <a:pt x="3260417" y="879387"/>
              </a:lnTo>
              <a:lnTo>
                <a:pt x="0" y="879387"/>
              </a:lnTo>
              <a:lnTo>
                <a:pt x="0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302536" y="-191353"/>
          <a:ext cx="5596537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503960" y="0"/>
          <a:ext cx="5596537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br>
            <a:rPr lang="de-DE" sz="2400" b="1" kern="1200" dirty="0">
              <a:latin typeface="Corbel" pitchFamily="34" charset="0"/>
            </a:rPr>
          </a:br>
          <a:r>
            <a:rPr lang="de-DE" sz="2400" b="1" kern="1200" dirty="0">
              <a:latin typeface="Corbel" pitchFamily="34" charset="0"/>
            </a:rPr>
            <a:t>sprachliche Mittel</a:t>
          </a:r>
        </a:p>
      </dsp:txBody>
      <dsp:txXfrm>
        <a:off x="1537676" y="33716"/>
        <a:ext cx="5529105" cy="1083708"/>
      </dsp:txXfrm>
    </dsp:sp>
    <dsp:sp modelId="{302205C5-1DB9-4F17-BB79-CB69C00717DB}">
      <dsp:nvSpPr>
        <dsp:cNvPr id="0" name=""/>
        <dsp:cNvSpPr/>
      </dsp:nvSpPr>
      <dsp:spPr>
        <a:xfrm>
          <a:off x="-66021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402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9118" y="2232181"/>
        <a:ext cx="1745387" cy="1083708"/>
      </dsp:txXfrm>
    </dsp:sp>
    <dsp:sp modelId="{BC207129-F29A-4197-87E4-5FC994AC82EB}">
      <dsp:nvSpPr>
        <dsp:cNvPr id="0" name=""/>
        <dsp:cNvSpPr/>
      </dsp:nvSpPr>
      <dsp:spPr>
        <a:xfrm>
          <a:off x="2132497" y="2023159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922" y="2214512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7638" y="2248228"/>
        <a:ext cx="1745387" cy="1083708"/>
      </dsp:txXfrm>
    </dsp:sp>
    <dsp:sp modelId="{33E9ED5B-13FF-4C8F-B5E0-786285FC0A65}">
      <dsp:nvSpPr>
        <dsp:cNvPr id="0" name=""/>
        <dsp:cNvSpPr/>
      </dsp:nvSpPr>
      <dsp:spPr>
        <a:xfrm>
          <a:off x="4366494" y="1989177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67918" y="2180531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601634" y="2214247"/>
        <a:ext cx="1745387" cy="1083708"/>
      </dsp:txXfrm>
    </dsp:sp>
    <dsp:sp modelId="{FB2E9A0B-72ED-45D6-93C5-0CCFB1EBB3A4}">
      <dsp:nvSpPr>
        <dsp:cNvPr id="0" name=""/>
        <dsp:cNvSpPr/>
      </dsp:nvSpPr>
      <dsp:spPr>
        <a:xfrm>
          <a:off x="6512423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13848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anose="020B0503020204020204" pitchFamily="34" charset="0"/>
            </a:rPr>
            <a:t>Orthografie</a:t>
          </a:r>
        </a:p>
      </dsp:txBody>
      <dsp:txXfrm>
        <a:off x="6747564" y="2232181"/>
        <a:ext cx="1745387" cy="10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7040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811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226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254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290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290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290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755" y="573790"/>
          <a:ext cx="989690" cy="62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63"/>
              </a:lnTo>
              <a:lnTo>
                <a:pt x="989690" y="477463"/>
              </a:lnTo>
              <a:lnTo>
                <a:pt x="98969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477" y="573790"/>
          <a:ext cx="1014277" cy="622126"/>
        </a:xfrm>
        <a:custGeom>
          <a:avLst/>
          <a:gdLst/>
          <a:ahLst/>
          <a:cxnLst/>
          <a:rect l="0" t="0" r="0" b="0"/>
          <a:pathLst>
            <a:path>
              <a:moveTo>
                <a:pt x="1014277" y="0"/>
              </a:moveTo>
              <a:lnTo>
                <a:pt x="1014277" y="477463"/>
              </a:lnTo>
              <a:lnTo>
                <a:pt x="0" y="477463"/>
              </a:lnTo>
              <a:lnTo>
                <a:pt x="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29" y="-164833"/>
          <a:ext cx="4435050" cy="73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38" y="0"/>
          <a:ext cx="4435050" cy="7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72" y="21634"/>
        <a:ext cx="4391782" cy="695356"/>
      </dsp:txXfrm>
    </dsp:sp>
    <dsp:sp modelId="{805228EA-3B5A-4E60-B731-DCBE422B30E7}">
      <dsp:nvSpPr>
        <dsp:cNvPr id="0" name=""/>
        <dsp:cNvSpPr/>
      </dsp:nvSpPr>
      <dsp:spPr>
        <a:xfrm>
          <a:off x="640492" y="1195917"/>
          <a:ext cx="1767970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4001" y="1360750"/>
          <a:ext cx="1767970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3044" y="1389793"/>
        <a:ext cx="1709884" cy="933515"/>
      </dsp:txXfrm>
    </dsp:sp>
    <dsp:sp modelId="{645730A2-86B4-46A0-B6C5-6DEECB972C38}">
      <dsp:nvSpPr>
        <dsp:cNvPr id="0" name=""/>
        <dsp:cNvSpPr/>
      </dsp:nvSpPr>
      <dsp:spPr>
        <a:xfrm>
          <a:off x="2747656" y="1195917"/>
          <a:ext cx="1561576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1165" y="1360750"/>
          <a:ext cx="1561576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50208" y="1389793"/>
        <a:ext cx="1503490" cy="933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7219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350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741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829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592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846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934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800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5035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7123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781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397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485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508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1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E20197-E507-49CA-8642-35B0AF761937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CC72-10D1-404E-9368-10DBE786CDCC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Portugiesisch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Kernlehrpläne leisten einen wichtigen Beitrag, die Kompetenzanforderungen des MKR fachlich zu konkretisieren.</a:t>
            </a:r>
          </a:p>
          <a:p>
            <a:r>
              <a:rPr lang="de-DE" dirty="0"/>
              <a:t>Bezüge zur Informatik werden fachangemessen aufgezeigt (Beispiel in Mathematik: Algorithmen erkennen).</a:t>
            </a:r>
          </a:p>
          <a:p>
            <a:r>
              <a:rPr lang="de-DE" dirty="0"/>
              <a:t>Weitergehende Unterstützungsmaterialien zur Stärkung der informatischen Bildung werden zur Verfügung gestellt.</a:t>
            </a:r>
          </a:p>
          <a:p>
            <a:r>
              <a:rPr lang="de-DE" dirty="0"/>
              <a:t>Der MKR ist und bleibt verbindlicher Orientierungsrahmen für die Weiterentwicklung 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2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/>
              <a:t>Zieldimensionen (Z): Auseinandersetzung mit</a:t>
            </a:r>
          </a:p>
          <a:p>
            <a:pPr lvl="1"/>
            <a:r>
              <a:rPr lang="de-DE" dirty="0"/>
              <a:t>individuellen Bedürfnissen und Bedarfen (Z1)</a:t>
            </a:r>
          </a:p>
          <a:p>
            <a:pPr lvl="1"/>
            <a:r>
              <a:rPr lang="de-DE" dirty="0"/>
              <a:t>gesellschaftlichen Einflüssen auf Konsumentscheidungen (Z2)</a:t>
            </a:r>
          </a:p>
          <a:p>
            <a:pPr lvl="1"/>
            <a:r>
              <a:rPr lang="de-DE" dirty="0"/>
              <a:t>individuellen und gesellschaftlichen Folgen des Konsums (Z3)</a:t>
            </a:r>
          </a:p>
          <a:p>
            <a:pPr lvl="1"/>
            <a:r>
              <a:rPr lang="de-DE" dirty="0"/>
              <a:t>politisch-rechtlichen und sozioökonomischen Rahmenbedingungen (Z4)</a:t>
            </a:r>
          </a:p>
          <a:p>
            <a:pPr lvl="1"/>
            <a:r>
              <a:rPr lang="de-DE" dirty="0"/>
              <a:t>Kriterien für Konsumentscheidungen (Z5)</a:t>
            </a:r>
          </a:p>
          <a:p>
            <a:pPr lvl="1"/>
            <a:r>
              <a:rPr lang="de-DE" dirty="0"/>
              <a:t>individuellen, kollektiven und politischen Gestaltungsoptionen des Konsums (Z6)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13879"/>
              </p:ext>
            </p:extLst>
          </p:nvPr>
        </p:nvGraphicFramePr>
        <p:xfrm>
          <a:off x="435660" y="1715212"/>
          <a:ext cx="8251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199123639"/>
                    </a:ext>
                  </a:extLst>
                </a:gridCol>
              </a:tblGrid>
              <a:tr h="633668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Finanzen, Marktgeschehen</a:t>
                      </a:r>
                      <a:r>
                        <a:rPr lang="de-DE" baseline="0" dirty="0"/>
                        <a:t> und</a:t>
                      </a:r>
                      <a:r>
                        <a:rPr lang="de-DE" dirty="0"/>
                        <a:t>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Medien und </a:t>
                      </a:r>
                      <a:br>
                        <a:rPr lang="de-DE" dirty="0"/>
                      </a:br>
                      <a:r>
                        <a:rPr lang="de-DE" dirty="0"/>
                        <a:t>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Leben, Wohnen</a:t>
                      </a:r>
                      <a:r>
                        <a:rPr lang="de-DE" baseline="0" dirty="0"/>
                        <a:t> und</a:t>
                      </a:r>
                      <a:r>
                        <a:rPr lang="de-DE" dirty="0"/>
                        <a:t> Mobilität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3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Portugiesisch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3" y="1988840"/>
            <a:ext cx="8304981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§ 29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§ 70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Bildungsgangkonferenz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 in passenden Unterrichtsvorhaben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fachdidaktischen und fachmethodischen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Portugiesisch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Portugiesisch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 </a:t>
            </a:r>
            <a:r>
              <a:rPr lang="de-DE" sz="2000" dirty="0"/>
              <a:t>(Portugiesisch)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357005"/>
              </p:ext>
            </p:extLst>
          </p:nvPr>
        </p:nvGraphicFramePr>
        <p:xfrm>
          <a:off x="539750" y="1628800"/>
          <a:ext cx="8064500" cy="425280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Kompetenzerwartungen 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Portugiesisch als zweite Fremdsprache:  Kompetenzerwartungen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Portugiesisch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ab Jahrgangsstufe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Portugiesisch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als dritte Fremdsprache: Kompetenzerwartungen am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grundlegende Ausrichtung des Faches bleibt unverändert: interkulturelle Handlungsfähigkeit als übergreifendes Ziel</a:t>
            </a:r>
          </a:p>
          <a:p>
            <a:r>
              <a:rPr lang="de-DE" dirty="0" err="1"/>
              <a:t>Portugiesischunterricht</a:t>
            </a:r>
            <a:r>
              <a:rPr lang="de-DE" dirty="0"/>
              <a:t> in Sek. I = Spracherwerbsphase</a:t>
            </a:r>
          </a:p>
          <a:p>
            <a:r>
              <a:rPr lang="de-DE" dirty="0"/>
              <a:t>Ausweis von Deskriptoren und Indikatoren zur Kompetenzbeschreibung</a:t>
            </a:r>
          </a:p>
          <a:p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(Stufe 1: A2; Stufe 2: B1; Portugiesisch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als dritte Fremdsprache: A2 mit Anteilen von B1)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Übernahme des Kompetenzmodells aus dem Kernlehrplan der gymnasialen Oberstufe  </a:t>
            </a:r>
          </a:p>
          <a:p>
            <a:pPr marL="0" indent="0">
              <a:buNone/>
            </a:pPr>
            <a:r>
              <a:rPr lang="de-DE" dirty="0"/>
              <a:t>damit auch: </a:t>
            </a:r>
          </a:p>
          <a:p>
            <a:r>
              <a:rPr lang="de-DE" dirty="0"/>
              <a:t>Übernahme der Anordnung der Kompetenzbereiche aus dem KLP </a:t>
            </a:r>
            <a:r>
              <a:rPr lang="de-DE" dirty="0" err="1"/>
              <a:t>GOSt</a:t>
            </a:r>
            <a:endParaRPr lang="de-DE" dirty="0"/>
          </a:p>
          <a:p>
            <a:r>
              <a:rPr lang="de-DE" dirty="0"/>
              <a:t>Aufwertung von Sprachbewusstheit, Sprachlernkompetenz, Text- und Medienkompetenz</a:t>
            </a:r>
          </a:p>
          <a:p>
            <a:r>
              <a:rPr lang="de-DE" dirty="0"/>
              <a:t>Sek. I-spezifische Anpassung der Kompetenzbereiche aus dem KLP </a:t>
            </a:r>
            <a:r>
              <a:rPr lang="de-DE" dirty="0" err="1"/>
              <a:t>GOSt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neues Strukturmerkmal „Fachliche Konkretisierungen“ zu den Kompetenzerwartungen:</a:t>
            </a:r>
          </a:p>
          <a:p>
            <a:pPr marL="715963">
              <a:buFontTx/>
              <a:buChar char="-"/>
            </a:pPr>
            <a:r>
              <a:rPr lang="de-DE" dirty="0"/>
              <a:t>gegenständliche Ausschärfungen </a:t>
            </a:r>
          </a:p>
          <a:p>
            <a:pPr marL="715963">
              <a:buFontTx/>
              <a:buChar char="-"/>
            </a:pPr>
            <a:r>
              <a:rPr lang="de-DE" dirty="0"/>
              <a:t>repräsentative inhaltliche Bezüge </a:t>
            </a:r>
          </a:p>
          <a:p>
            <a:pPr marL="715963">
              <a:buFontTx/>
              <a:buChar char="-"/>
            </a:pPr>
            <a:r>
              <a:rPr lang="de-DE" dirty="0"/>
              <a:t>Teil der </a:t>
            </a:r>
            <a:r>
              <a:rPr lang="de-DE" dirty="0" err="1"/>
              <a:t>Gesamtobligatorik</a:t>
            </a:r>
            <a:r>
              <a:rPr lang="de-DE" dirty="0"/>
              <a:t> des KLP</a:t>
            </a:r>
          </a:p>
          <a:p>
            <a:pPr marL="715963">
              <a:buFontTx/>
              <a:buChar char="-"/>
            </a:pPr>
            <a:r>
              <a:rPr lang="de-DE" dirty="0"/>
              <a:t>Verzicht auf Klammerzusätze „u.a.“ oder „z.B.“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6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0062"/>
              </p:ext>
            </p:extLst>
          </p:nvPr>
        </p:nvGraphicFramePr>
        <p:xfrm>
          <a:off x="467544" y="2095816"/>
          <a:ext cx="8064896" cy="39677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Kompetenzbereich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1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Beispiel Strukturmerkmal: KLP Portugiesisch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46798"/>
              </p:ext>
            </p:extLst>
          </p:nvPr>
        </p:nvGraphicFramePr>
        <p:xfrm>
          <a:off x="462373" y="1660906"/>
          <a:ext cx="8064896" cy="47670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 grundlegende Regeln der Rechtschreibung und elementare Regeln der Zeichensetzung der portugiesischen Sprache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weitgehend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sicher anwenden.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erste Kenntnisse von grundlegenden grammatischen Strukturen und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Regeln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für die normgerechte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Schreibung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nutzen,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Grundregeln der portugiesischen Zeichensetzung weitgehend korrekt anwenden.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elementare Laut-Schriftzeichen-Entsprechungen und </a:t>
                      </a:r>
                      <a:r>
                        <a:rPr lang="de-DE" sz="160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Schriftzei-chenkombinationen</a:t>
                      </a: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u.a. </a:t>
                      </a:r>
                      <a:r>
                        <a:rPr lang="de-DE" sz="160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Doppelkon</a:t>
                      </a: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-sonanten, lauterhaltende Vokale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phonetisch, syntaktisch und </a:t>
                      </a:r>
                      <a:r>
                        <a:rPr lang="de-DE" sz="160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seman</a:t>
                      </a: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-tisch relevante Sonderzeichen und Interpunktion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Groß- und Kleinschreibung, u.a. Satzanfänge, Namen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Akzentsetzung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endParaRPr lang="de-DE" sz="160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14902" y="2940228"/>
            <a:ext cx="3963027" cy="324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4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Ausnahme: Verzicht auf fachliche Konkretisierungen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78" y="2603776"/>
            <a:ext cx="12546139" cy="9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33847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Verzicht auf fachliche Konkretisierungen für bestimmte Teilbereiche (funktionale kommunikative Kompetenz, Wortschatz, Sprachbewusstheit):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Vermeiden von Überlappungen/Redundanzen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Vermeiden von Überfrachtungen des KLP</a:t>
            </a:r>
          </a:p>
        </p:txBody>
      </p:sp>
    </p:spTree>
    <p:extLst>
      <p:ext uri="{BB962C8B-B14F-4D97-AF65-F5344CB8AC3E}">
        <p14:creationId xmlns:p14="http://schemas.microsoft.com/office/powerpoint/2010/main" val="847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9971" r="29091" b="14921"/>
          <a:stretch/>
        </p:blipFill>
        <p:spPr bwMode="auto">
          <a:xfrm>
            <a:off x="295743" y="1196752"/>
            <a:ext cx="4076671" cy="5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98463"/>
          </a:xfrm>
        </p:spPr>
        <p:txBody>
          <a:bodyPr/>
          <a:lstStyle/>
          <a:p>
            <a:pPr algn="ctr"/>
            <a:r>
              <a:rPr lang="de-DE" altLang="de-DE" sz="2400" dirty="0">
                <a:latin typeface="Corbel" pitchFamily="34" charset="0"/>
              </a:rPr>
              <a:t>Kompetenzbereiche im Vergleich: KLP SI G8 – KLP SI NEU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607113"/>
              </p:ext>
            </p:extLst>
          </p:nvPr>
        </p:nvGraphicFramePr>
        <p:xfrm>
          <a:off x="4435661" y="1414339"/>
          <a:ext cx="4340658" cy="495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Gewinkelte Verbindung 15"/>
          <p:cNvCxnSpPr/>
          <p:nvPr/>
        </p:nvCxnSpPr>
        <p:spPr>
          <a:xfrm>
            <a:off x="2854325" y="1450209"/>
            <a:ext cx="2728443" cy="143653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4119562" y="3293877"/>
            <a:ext cx="1463206" cy="1361160"/>
          </a:xfrm>
          <a:prstGeom prst="bentConnector3">
            <a:avLst>
              <a:gd name="adj1" fmla="val 4414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202113"/>
            <a:ext cx="1933699" cy="16621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flipV="1">
            <a:off x="2854325" y="5156202"/>
            <a:ext cx="2653779" cy="3610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119562" y="3233739"/>
            <a:ext cx="4098926" cy="9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52" y="5678969"/>
            <a:ext cx="2389839" cy="10425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093">
            <a:off x="7285130" y="4647266"/>
            <a:ext cx="1571124" cy="81698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3284984"/>
            <a:ext cx="7772400" cy="1362075"/>
          </a:xfrm>
        </p:spPr>
        <p:txBody>
          <a:bodyPr/>
          <a:lstStyle/>
          <a:p>
            <a:pPr algn="ctr"/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endParaRPr lang="de-DE" altLang="de-DE" sz="1800" b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7539220"/>
              </p:ext>
            </p:extLst>
          </p:nvPr>
        </p:nvGraphicFramePr>
        <p:xfrm>
          <a:off x="205498" y="1406834"/>
          <a:ext cx="8666329" cy="454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6"/>
          <p:cNvGrpSpPr/>
          <p:nvPr/>
        </p:nvGrpSpPr>
        <p:grpSpPr>
          <a:xfrm>
            <a:off x="2429302" y="5461962"/>
            <a:ext cx="4258102" cy="368490"/>
            <a:chOff x="7219966" y="2453604"/>
            <a:chExt cx="1443400" cy="9165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7219966" y="2453604"/>
              <a:ext cx="1443400" cy="916559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7246811" y="2480449"/>
              <a:ext cx="1389710" cy="86286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i="1" dirty="0">
                  <a:latin typeface="Corbel" panose="020B0503020204020204" pitchFamily="34" charset="0"/>
                </a:rPr>
                <a:t>Verfügen über sprachliche Mittel</a:t>
              </a: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Portugiesisch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endParaRPr lang="de-DE" altLang="de-DE" sz="1800" b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30676748"/>
              </p:ext>
            </p:extLst>
          </p:nvPr>
        </p:nvGraphicFramePr>
        <p:xfrm>
          <a:off x="205498" y="1406834"/>
          <a:ext cx="8666329" cy="36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251520" y="5157192"/>
            <a:ext cx="8496944" cy="89269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de-DE" dirty="0"/>
              <a:t>besonderer Fokus Spracherwerbsphase </a:t>
            </a:r>
            <a:br>
              <a:rPr lang="de-DE" dirty="0"/>
            </a:br>
            <a:r>
              <a:rPr lang="de-DE" dirty="0"/>
              <a:t>→ allgemeiner Deskriptor + spezifische Deskriptoren  </a:t>
            </a:r>
          </a:p>
          <a:p>
            <a:pPr marL="0" lvl="0" indent="0" algn="ctr">
              <a:buNone/>
            </a:pPr>
            <a:r>
              <a:rPr lang="de-DE" dirty="0"/>
              <a:t>→ andere Reihenfolge als bislang im KLP Sek I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53359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/>
              <a:t>Unterkategorien wie im KLP </a:t>
            </a:r>
            <a:r>
              <a:rPr lang="de-DE" dirty="0" err="1"/>
              <a:t>GOSt</a:t>
            </a:r>
            <a:r>
              <a:rPr lang="de-DE" dirty="0"/>
              <a:t> 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56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9194"/>
              </p:ext>
            </p:extLst>
          </p:nvPr>
        </p:nvGraphicFramePr>
        <p:xfrm>
          <a:off x="539552" y="1916832"/>
          <a:ext cx="5040362" cy="23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1772816"/>
            <a:ext cx="2962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Fachliche Konkretisierung</a:t>
            </a:r>
          </a:p>
          <a:p>
            <a:r>
              <a:rPr lang="de-DE" sz="1200" dirty="0"/>
              <a:t>adaptierte/</a:t>
            </a:r>
            <a:r>
              <a:rPr lang="de-DE" sz="1200" dirty="0" err="1"/>
              <a:t>didaktisierte</a:t>
            </a:r>
            <a:r>
              <a:rPr lang="de-DE" sz="1200" dirty="0"/>
              <a:t> sowie kurze, klar strukturierte authentische Texte, Lese-texte, Hör- und Hörsehtexte, mehrfach kodierte Texte</a:t>
            </a:r>
            <a:r>
              <a:rPr lang="de-DE" sz="1200" b="1" dirty="0"/>
              <a:t> Ausgangstexte:</a:t>
            </a:r>
            <a:endParaRPr lang="de-DE" sz="1200" dirty="0"/>
          </a:p>
          <a:p>
            <a:r>
              <a:rPr lang="de-DE" sz="1200" dirty="0"/>
              <a:t> (persönliche) Nachrichten und Berichte</a:t>
            </a:r>
          </a:p>
          <a:p>
            <a:r>
              <a:rPr lang="de-DE" sz="1200" dirty="0"/>
              <a:t>Werbe- und Informationstexte, u.a. aus dem öffentlichen Raum</a:t>
            </a:r>
          </a:p>
          <a:p>
            <a:r>
              <a:rPr lang="de-DE" sz="1200" dirty="0"/>
              <a:t>kurze und einfach strukturierte </a:t>
            </a:r>
            <a:r>
              <a:rPr lang="de-DE" sz="1200" dirty="0" err="1"/>
              <a:t>Zei-tungsartikel</a:t>
            </a:r>
            <a:endParaRPr lang="de-DE" sz="1200" dirty="0"/>
          </a:p>
          <a:p>
            <a:r>
              <a:rPr lang="de-DE" sz="1200" dirty="0"/>
              <a:t>literarische Texte:</a:t>
            </a:r>
          </a:p>
          <a:p>
            <a:r>
              <a:rPr lang="de-DE" sz="1200" dirty="0"/>
              <a:t>u.a. Lieder</a:t>
            </a:r>
          </a:p>
          <a:p>
            <a:r>
              <a:rPr lang="de-DE" sz="1200" b="1" dirty="0"/>
              <a:t>Zieltexte:</a:t>
            </a:r>
          </a:p>
          <a:p>
            <a:r>
              <a:rPr lang="de-DE" sz="1200" dirty="0"/>
              <a:t>  Dialoge</a:t>
            </a:r>
          </a:p>
          <a:p>
            <a:r>
              <a:rPr lang="de-DE" sz="1200" dirty="0"/>
              <a:t>(persönliche) Nachrichten</a:t>
            </a:r>
          </a:p>
          <a:p>
            <a:r>
              <a:rPr lang="de-DE" sz="1200" dirty="0"/>
              <a:t>Steckbriefe</a:t>
            </a:r>
          </a:p>
          <a:p>
            <a:r>
              <a:rPr lang="de-DE" sz="1200" dirty="0"/>
              <a:t>Bild- und Personenbeschreibungen</a:t>
            </a:r>
          </a:p>
          <a:p>
            <a:r>
              <a:rPr lang="de-DE" sz="1200" dirty="0"/>
              <a:t>Tagebucheinträge</a:t>
            </a:r>
          </a:p>
          <a:p>
            <a:r>
              <a:rPr lang="de-DE" sz="1200" dirty="0"/>
              <a:t>kurze Textzusammenfassungen</a:t>
            </a:r>
          </a:p>
          <a:p>
            <a:r>
              <a:rPr lang="de-DE" sz="1200" dirty="0"/>
              <a:t>kurze Stellungnahmen</a:t>
            </a:r>
          </a:p>
          <a:p>
            <a:r>
              <a:rPr lang="de-DE" sz="1200" dirty="0"/>
              <a:t>kurze Vorträge, Präsentationen und Berichte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1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84013"/>
              </p:ext>
            </p:extLst>
          </p:nvPr>
        </p:nvGraphicFramePr>
        <p:xfrm>
          <a:off x="531019" y="1633538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Laterale Kompetenzen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128467"/>
            <a:ext cx="3672408" cy="646331"/>
          </a:xfrm>
          <a:prstGeom prst="rect">
            <a:avLst/>
          </a:prstGeom>
          <a:solidFill>
            <a:srgbClr val="EFE0C8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/>
              <a:t>Sprachlernkompetenz: </a:t>
            </a:r>
          </a:p>
          <a:p>
            <a:pPr algn="ctr"/>
            <a:r>
              <a:rPr lang="de-DE" dirty="0"/>
              <a:t>Verortung von Strategien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33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Stufe 1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Schreiben: Bestandteil jeder Klassenarbeit </a:t>
            </a:r>
          </a:p>
          <a:p>
            <a:pPr marL="357188" indent="0">
              <a:buNone/>
            </a:pPr>
            <a:r>
              <a:rPr lang="de-DE" dirty="0"/>
              <a:t>+ mindestens eine weitere funktionale kommunikative Teilkompetenz (Hör-/Hörsehverstehen, Leseverstehen, Sprechen, Sprachmittlung) und/oder isolierte Überprüfung des Verfügens über sprachliche Mittel </a:t>
            </a:r>
          </a:p>
          <a:p>
            <a:pPr marL="0" lvl="0" indent="0">
              <a:buNone/>
            </a:pPr>
            <a:endParaRPr lang="de-DE" dirty="0"/>
          </a:p>
          <a:p>
            <a:r>
              <a:rPr lang="de-DE" dirty="0"/>
              <a:t>Teilkompetenzen Sprachmittlung, Hör-/Hörsehverstehen und Leseverstehen:</a:t>
            </a:r>
            <a:br>
              <a:rPr lang="de-DE" dirty="0"/>
            </a:br>
            <a:r>
              <a:rPr lang="de-DE" dirty="0"/>
              <a:t>jeweils mindestens einmal pro Schuljahr im Rahmen einer Klassenarbeit obligatorisch zu überprüfen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8547"/>
            <a:ext cx="8229600" cy="436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/>
              <a:t>Klassenarbeiten in Stufe 1</a:t>
            </a:r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2372" y="4365104"/>
            <a:ext cx="822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* Teilkompetenzen Hör-/Hörsehverstehen, Leseverstehen und Sprachmittlung: </a:t>
            </a:r>
            <a:r>
              <a:rPr lang="de-DE" sz="2400" b="1" dirty="0"/>
              <a:t>jeweils mindestens</a:t>
            </a:r>
            <a:r>
              <a:rPr lang="de-DE" sz="2400" dirty="0"/>
              <a:t> </a:t>
            </a:r>
            <a:r>
              <a:rPr lang="de-DE" sz="2400" b="1" dirty="0"/>
              <a:t>einmal pro Schuljahr </a:t>
            </a:r>
            <a:r>
              <a:rPr lang="de-DE" sz="2400" dirty="0"/>
              <a:t>im Rahmen einer Klassenarbeit </a:t>
            </a:r>
            <a:r>
              <a:rPr lang="de-DE" sz="2400" b="1" dirty="0"/>
              <a:t>obligatorisch</a:t>
            </a:r>
            <a:r>
              <a:rPr lang="de-DE" sz="2400" dirty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Schreiben</a:t>
            </a:r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724700" y="234380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882346" y="251409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und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835154" y="359234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oder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Stufe 2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Schreiben: Bestandteil jeder Klassenarbeit </a:t>
            </a:r>
          </a:p>
          <a:p>
            <a:pPr marL="357188" indent="0">
              <a:buNone/>
            </a:pPr>
            <a:r>
              <a:rPr lang="de-DE" dirty="0"/>
              <a:t>+ mindestens eine weitere funktionale kommunikative Teilkompetenz (Hör-/Hörsehverstehen, Leseverstehen, Sprechen, Sprachmittlung); zusätzlich möglich: isolierte Überprüfung des Verfügens über sprachliche Mittel </a:t>
            </a:r>
          </a:p>
          <a:p>
            <a:pPr marL="0" lvl="0" indent="0">
              <a:buNone/>
            </a:pPr>
            <a:endParaRPr lang="de-DE" dirty="0"/>
          </a:p>
          <a:p>
            <a:r>
              <a:rPr lang="de-DE" dirty="0"/>
              <a:t>Teilkompetenzen Sprachmittlung, Hör-/Hörsehverstehen und Leseverstehen:</a:t>
            </a:r>
            <a:br>
              <a:rPr lang="de-DE" dirty="0"/>
            </a:br>
            <a:r>
              <a:rPr lang="de-DE" dirty="0"/>
              <a:t>jeweils mindestens einmal innerhalb von Stufe 2 bzw. des Lehrgangs als dritte Fremdsprache im Rahmen einer Klassenarbeit obligatorisch zu überprüfen 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Klassenarbeiten in Stufe 2 </a:t>
            </a:r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* Teilkompetenzen Hör-/Hörsehverstehen, Leseverstehen und Sprachmittlung: </a:t>
            </a:r>
            <a:r>
              <a:rPr lang="de-DE" sz="2000" b="1" dirty="0"/>
              <a:t>jeweils mindestens einmal innerhalb von Stufe 2 </a:t>
            </a:r>
            <a:r>
              <a:rPr lang="de-DE" sz="2000" dirty="0"/>
              <a:t>im Rahmen einer Klassenarbeit </a:t>
            </a:r>
            <a:r>
              <a:rPr lang="de-DE" sz="2000" b="1" dirty="0"/>
              <a:t>obligatorisch</a:t>
            </a:r>
            <a:r>
              <a:rPr lang="de-DE" sz="2000" dirty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Schreiben</a:t>
            </a:r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und</a:t>
            </a: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der dritten Fremdsprache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Schreiben: Bestandteil jeder Klassenarbeit </a:t>
            </a:r>
          </a:p>
          <a:p>
            <a:pPr marL="357188" indent="0">
              <a:buNone/>
            </a:pPr>
            <a:r>
              <a:rPr lang="de-DE" dirty="0"/>
              <a:t>+ mindestens eine weitere funktionale kommunikative Teilkompetenz (Hör-/Hörsehverstehen, Leseverstehen, Sprechen, Sprachmittlung); zusätzlich möglich: isolierte Überprüfung des Verfügens über sprachliche Mittel </a:t>
            </a:r>
          </a:p>
          <a:p>
            <a:pPr marL="0" lvl="0" indent="0">
              <a:buNone/>
            </a:pPr>
            <a:endParaRPr lang="de-DE" dirty="0"/>
          </a:p>
          <a:p>
            <a:r>
              <a:rPr lang="de-DE" dirty="0"/>
              <a:t>Teilkompetenzen Sprachmittlung, Hör-/Hörsehverstehen und Leseverstehen:</a:t>
            </a:r>
            <a:br>
              <a:rPr lang="de-DE" dirty="0"/>
            </a:br>
            <a:r>
              <a:rPr lang="de-DE" dirty="0"/>
              <a:t>jeweils mindestens einmal innerhalb der dritten Fremdsprache im Rahmen einer Klassenarbeit obligatorisch zu überprüfen 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Klassenarbeiten in der dritten Fremdsprache </a:t>
            </a:r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* Teilkompetenzen Hör-/Hörsehverstehen, Leseverstehen und Sprachmittlung: </a:t>
            </a:r>
            <a:r>
              <a:rPr lang="de-DE" sz="2000" b="1" dirty="0"/>
              <a:t>jeweils mindestens einmal innerhalb der dritten Fremdsprache </a:t>
            </a:r>
            <a:r>
              <a:rPr lang="de-DE" sz="2000" dirty="0"/>
              <a:t>im Rahmen einer Klassenarbeit </a:t>
            </a:r>
            <a:r>
              <a:rPr lang="de-DE" sz="2000" b="1" dirty="0"/>
              <a:t>obligatorisch</a:t>
            </a:r>
            <a:r>
              <a:rPr lang="de-DE" sz="2000" dirty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Schreiben</a:t>
            </a:r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und</a:t>
            </a: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/>
              <a:t>Weiterentwicklung des bisherigen Kernlehrplans</a:t>
            </a:r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/>
              <a:t>Anpassung an zeitgemäße Ansprüche (fachliche und didaktische Entwicklung)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97846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Hinweis zu mündlichen Kommunikationsprüfungen</a:t>
            </a:r>
            <a:endParaRPr lang="de-DE" sz="24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Vereinbarung in der Fachkonferenz nach Rücksprache mit der Schulleitung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Portugiesisch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der fachdidaktischen und fachmethodischen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806963"/>
              </p:ext>
            </p:extLst>
          </p:nvPr>
        </p:nvGraphicFramePr>
        <p:xfrm>
          <a:off x="429816" y="1700807"/>
          <a:ext cx="7801546" cy="4510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146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222846">
                <a:tc gridSpan="3"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UV6: A </a:t>
                      </a:r>
                      <a:r>
                        <a:rPr lang="de-DE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minha</a:t>
                      </a:r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festa</a:t>
                      </a:r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de-DE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aniversário</a:t>
                      </a:r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(ca. 15 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Schülerinnen und Schüler können</a:t>
                      </a:r>
                    </a:p>
                    <a:p>
                      <a:r>
                        <a:rPr lang="de-DE" sz="1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auditiv und audiovisuell vermittelten Texten die Gesamtaussage, Hauptaussagen und Einzelinformationen entnehmen.</a:t>
                      </a:r>
                    </a:p>
                    <a:p>
                      <a:r>
                        <a:rPr lang="de-DE" sz="1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und einfach strukturierten Lesetexten Hauptaussagen sowie leicht zugängliche inhaltliche Details und thematische Aspekte entnehmen.</a:t>
                      </a:r>
                    </a:p>
                    <a:p>
                      <a:r>
                        <a:rPr lang="de-DE" sz="1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verschiedene, einfache Formen des produktionsorientierten, kreativen Schreibens realisieren.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Verfügen über sprachliche Mittel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u.a. affirmativer </a:t>
                      </a:r>
                      <a:r>
                        <a:rPr lang="de-DE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imperativo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Verwendung von </a:t>
                      </a:r>
                      <a:r>
                        <a:rPr lang="de-DE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</a:t>
                      </a:r>
                      <a:r>
                        <a:rPr lang="de-DE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modale Hilfsverben, u.a. </a:t>
                      </a:r>
                      <a:r>
                        <a:rPr lang="de-DE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querer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</a:p>
                    <a:p>
                      <a:r>
                        <a:rPr lang="de-DE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Interkulturelle kommunikative Kompetenz: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Soziokulturelles Orientierungswissen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Alltagsleben, Familie, Freundschaften (u.a. Kleidung), Gesellschaftliches Leben: Feste und Traditionen</a:t>
                      </a:r>
                    </a:p>
                    <a:p>
                      <a:r>
                        <a:rPr lang="de-DE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Dialoge, kurze Stellungnahmen, (persönliche) Nachrichten, Bild- und Personenbeschreibungen, kurze Vorträge, Präsentationen und Berichte</a:t>
                      </a:r>
                    </a:p>
                    <a:p>
                      <a:endParaRPr lang="de-DE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Geburtstagsgedicht schreiben</a:t>
                      </a:r>
                      <a:endParaRPr lang="de-DE" sz="1200" dirty="0">
                        <a:effectLst/>
                      </a:endParaRPr>
                    </a:p>
                    <a:p>
                      <a:pPr lvl="0"/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portugiesisches Geburtstagslied singen</a:t>
                      </a:r>
                      <a:endParaRPr lang="de-DE" sz="1200" dirty="0">
                        <a:effectLst/>
                      </a:endParaRPr>
                    </a:p>
                    <a:p>
                      <a:pPr lvl="0"/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Einladung zum Geburtstag gestalten</a:t>
                      </a:r>
                      <a:endParaRPr lang="de-DE" sz="1200" dirty="0">
                        <a:effectLst/>
                      </a:endParaRPr>
                    </a:p>
                    <a:p>
                      <a:pPr lvl="0"/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Klassenarbeit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Schreiben + Leseverstehen + Hör-/ Hörsehverstehen</a:t>
                      </a:r>
                      <a:endParaRPr lang="de-DE" sz="1200" dirty="0">
                        <a:effectLst/>
                      </a:endParaRPr>
                    </a:p>
                    <a:p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932173" y="5279526"/>
            <a:ext cx="1872208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Indikatoren des KLP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53898" y="5283936"/>
            <a:ext cx="183620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fachliche </a:t>
            </a:r>
            <a:r>
              <a:rPr lang="de-DE" sz="1600" b="1" dirty="0" err="1">
                <a:solidFill>
                  <a:schemeClr val="tx1"/>
                </a:solidFill>
              </a:rPr>
              <a:t>Konkreti-sierungen</a:t>
            </a:r>
            <a:r>
              <a:rPr lang="de-DE" sz="1600" b="1" dirty="0">
                <a:solidFill>
                  <a:schemeClr val="tx1"/>
                </a:solidFill>
              </a:rPr>
              <a:t> des KLP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39619" y="5279526"/>
            <a:ext cx="208823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weitere UV-bezogene Absprachen der FK</a:t>
            </a:r>
          </a:p>
        </p:txBody>
      </p:sp>
    </p:spTree>
    <p:extLst>
      <p:ext uri="{BB962C8B-B14F-4D97-AF65-F5344CB8AC3E}">
        <p14:creationId xmlns:p14="http://schemas.microsoft.com/office/powerpoint/2010/main" val="34716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862107"/>
              </p:ext>
            </p:extLst>
          </p:nvPr>
        </p:nvGraphicFramePr>
        <p:xfrm>
          <a:off x="457200" y="1556792"/>
          <a:ext cx="8229600" cy="5049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955776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UV6: A </a:t>
                      </a:r>
                      <a:r>
                        <a:rPr lang="de-DE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minha</a:t>
                      </a:r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festa</a:t>
                      </a:r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de-DE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aniversário</a:t>
                      </a:r>
                      <a:r>
                        <a:rPr lang="de-DE" sz="16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(ca. 15 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Schülerinnen und Schüler können</a:t>
                      </a:r>
                    </a:p>
                    <a:p>
                      <a:r>
                        <a:rPr lang="de-DE" sz="13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auditiv und audiovisuell vermittelten Texten die Gesamtaussage, Hauptaussagen und Einzelinformationen entnehmen.</a:t>
                      </a:r>
                    </a:p>
                    <a:p>
                      <a:r>
                        <a:rPr lang="de-DE" sz="13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und einfach strukturierten Lesetexten Hauptaussagen sowie leicht zugängliche inhaltliche Details und thematische Aspekte entnehmen.</a:t>
                      </a:r>
                    </a:p>
                    <a:p>
                      <a:r>
                        <a:rPr lang="de-DE" sz="13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verschiedene, einfache Formen des produktionsorientierten, kreativen Schreibens realisieren.</a:t>
                      </a:r>
                      <a:r>
                        <a:rPr lang="de-DE" sz="1300" dirty="0">
                          <a:effectLst/>
                        </a:rPr>
                        <a:t> </a:t>
                      </a:r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Verfügen über sprachliche Mittel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u.a. affirmativer </a:t>
                      </a:r>
                      <a:r>
                        <a:rPr lang="de-DE" sz="13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imperativo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Verwendung von </a:t>
                      </a:r>
                      <a:r>
                        <a:rPr lang="de-DE" sz="13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</a:t>
                      </a:r>
                      <a:r>
                        <a:rPr lang="de-DE" sz="13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modale Hilfsverben, u.a. </a:t>
                      </a:r>
                      <a:r>
                        <a:rPr lang="de-DE" sz="13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3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querer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</a:p>
                    <a:p>
                      <a:r>
                        <a:rPr lang="de-DE" sz="1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Interkulturelle kommunikative Kompetenz: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Soziokulturelles Orientierungswissen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Alltagsleben, Familie, Freundschaften (u.a. Kleidung), Gesellschaftliches Leben: Feste und Traditionen</a:t>
                      </a:r>
                    </a:p>
                    <a:p>
                      <a:r>
                        <a:rPr lang="de-DE" sz="1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Dialoge, kurze Stellungnahmen, (persönliche) Nachrichten, Bild- und Personenbeschreibungen, kurze Vorträge, Präsentationen und Berichte</a:t>
                      </a: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Geburtstagsgedicht schreiben</a:t>
                      </a:r>
                      <a:endParaRPr lang="de-DE" sz="1300" dirty="0">
                        <a:effectLst/>
                      </a:endParaRPr>
                    </a:p>
                    <a:p>
                      <a:pPr lvl="0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portugiesisches Geburtstagslied singen</a:t>
                      </a:r>
                      <a:endParaRPr lang="de-DE" sz="1300" dirty="0">
                        <a:effectLst/>
                      </a:endParaRPr>
                    </a:p>
                    <a:p>
                      <a:pPr lvl="0"/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Einladung zum Geburtstag gestalten</a:t>
                      </a:r>
                      <a:endParaRPr lang="de-DE" sz="1300" dirty="0">
                        <a:effectLst/>
                      </a:endParaRPr>
                    </a:p>
                    <a:p>
                      <a:pPr lvl="0"/>
                      <a:r>
                        <a:rPr lang="de-DE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Klassenarbeit</a:t>
                      </a:r>
                      <a:r>
                        <a:rPr lang="de-D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Schreiben + Leseverstehen + Hör-/ Hörsehverstehen</a:t>
                      </a:r>
                      <a:endParaRPr lang="de-DE" sz="1300" dirty="0">
                        <a:effectLst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Konkretisierungen von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nicht Teil des schulinternen Lehrplans</a:t>
            </a:r>
          </a:p>
          <a:p>
            <a:r>
              <a:rPr lang="de-DE" dirty="0"/>
              <a:t>Erstellung optional</a:t>
            </a:r>
          </a:p>
          <a:p>
            <a:r>
              <a:rPr lang="de-DE" dirty="0"/>
              <a:t>Beispiele im Lehrplannavigator (Unterstützungsmaterial)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dirty="0"/>
              <a:t>eine Progression der Kompetenzentwicklung über zwei Stufen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Verbraucherbildung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Portugiesisch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Fächer insbesondere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5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044920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2657</Words>
  <PresentationFormat>Bildschirmpräsentation (4:3)</PresentationFormat>
  <Paragraphs>542</Paragraphs>
  <Slides>46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4" baseType="lpstr">
      <vt:lpstr>Arial</vt:lpstr>
      <vt:lpstr>Calibri</vt:lpstr>
      <vt:lpstr>Corbel</vt:lpstr>
      <vt:lpstr>Symbol</vt:lpstr>
      <vt:lpstr>Times</vt:lpstr>
      <vt:lpstr>Wingdings</vt:lpstr>
      <vt:lpstr>ヒラギノ角ゴ Pro W3</vt:lpstr>
      <vt:lpstr>QUA-LiS_Vorlage_weiss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(Portugiesisch)</vt:lpstr>
      <vt:lpstr>Die wichtigsten Kontinuitäten</vt:lpstr>
      <vt:lpstr>Die wichtigsten Neuerungen (1)</vt:lpstr>
      <vt:lpstr>Die wichtigsten Neuerungen (2)</vt:lpstr>
      <vt:lpstr>Aufbau und neues Strukturmerkmal </vt:lpstr>
      <vt:lpstr>Beispiel Strukturmerkmal: KLP Portugiesisch</vt:lpstr>
      <vt:lpstr>Ausnahme: Verzicht auf fachliche Konkretisierungen</vt:lpstr>
      <vt:lpstr>Kompetenzbereiche im Vergleich: KLP SI G8 – KLP SI NEU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Gliederung</vt:lpstr>
      <vt:lpstr>Gliederung für einen schulinternen Lehrplan</vt:lpstr>
      <vt:lpstr>Beispiele für Unterrichtsvorhaben: Übersicht</vt:lpstr>
      <vt:lpstr>Beispiele für Unterrichtsvorhaben: Übersicht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2020-05-06T12:36:09Z</dcterms:modified>
</cp:coreProperties>
</file>