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92" r:id="rId3"/>
    <p:sldId id="403" r:id="rId4"/>
    <p:sldId id="454" r:id="rId5"/>
    <p:sldId id="340" r:id="rId6"/>
    <p:sldId id="401" r:id="rId7"/>
    <p:sldId id="404" r:id="rId8"/>
    <p:sldId id="455" r:id="rId9"/>
    <p:sldId id="450" r:id="rId10"/>
    <p:sldId id="457" r:id="rId11"/>
    <p:sldId id="451" r:id="rId12"/>
    <p:sldId id="405" r:id="rId13"/>
    <p:sldId id="388" r:id="rId14"/>
    <p:sldId id="389" r:id="rId15"/>
    <p:sldId id="386" r:id="rId16"/>
    <p:sldId id="387" r:id="rId17"/>
    <p:sldId id="390" r:id="rId18"/>
    <p:sldId id="458" r:id="rId19"/>
    <p:sldId id="406" r:id="rId20"/>
    <p:sldId id="427" r:id="rId21"/>
    <p:sldId id="373" r:id="rId22"/>
    <p:sldId id="374" r:id="rId23"/>
    <p:sldId id="429" r:id="rId24"/>
    <p:sldId id="449" r:id="rId25"/>
    <p:sldId id="448" r:id="rId26"/>
    <p:sldId id="453" r:id="rId27"/>
    <p:sldId id="408" r:id="rId28"/>
    <p:sldId id="383" r:id="rId29"/>
    <p:sldId id="423" r:id="rId30"/>
    <p:sldId id="420" r:id="rId31"/>
    <p:sldId id="424" r:id="rId32"/>
    <p:sldId id="417" r:id="rId33"/>
    <p:sldId id="422" r:id="rId34"/>
    <p:sldId id="445" r:id="rId35"/>
    <p:sldId id="433" r:id="rId36"/>
    <p:sldId id="446" r:id="rId37"/>
    <p:sldId id="434" r:id="rId38"/>
    <p:sldId id="462" r:id="rId39"/>
    <p:sldId id="463" r:id="rId40"/>
    <p:sldId id="460" r:id="rId41"/>
    <p:sldId id="407" r:id="rId42"/>
    <p:sldId id="435" r:id="rId43"/>
    <p:sldId id="447" r:id="rId44"/>
    <p:sldId id="444" r:id="rId45"/>
    <p:sldId id="464" r:id="rId46"/>
    <p:sldId id="381" r:id="rId47"/>
    <p:sldId id="321" r:id="rId48"/>
  </p:sldIdLst>
  <p:sldSz cx="9144000" cy="6858000" type="screen4x3"/>
  <p:notesSz cx="6797675" cy="9926638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84603470" val="749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howGuides="1"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howGuides="1">
      <p:cViewPr>
        <p:scale>
          <a:sx n="80" d="100"/>
          <a:sy n="80" d="100"/>
        </p:scale>
        <p:origin x="394" y="-923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anose="020B0503020204020204" pitchFamily="34" charset="0"/>
            </a:rPr>
            <a:t>Funktionale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b="0" dirty="0">
              <a:latin typeface="Corbel" panose="020B0503020204020204" pitchFamily="34" charset="0"/>
            </a:rPr>
            <a:t>Hör-/Hörseh-verstehen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1800" b="0" dirty="0">
              <a:latin typeface="Corbel" panose="020B0503020204020204" pitchFamily="34" charset="0"/>
            </a:rPr>
            <a:t>Sprach-</a:t>
          </a:r>
          <a:r>
            <a:rPr lang="de-DE" sz="1800" b="0" dirty="0" err="1">
              <a:latin typeface="Corbel" panose="020B0503020204020204" pitchFamily="34" charset="0"/>
            </a:rPr>
            <a:t>mittlung</a:t>
          </a:r>
          <a:endParaRPr lang="de-DE" sz="1800" dirty="0">
            <a:latin typeface="Corbel" panose="020B0503020204020204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>
              <a:latin typeface="Corbel" panose="020B0503020204020204" pitchFamily="34" charset="0"/>
            </a:rPr>
            <a:t>Schreiben</a:t>
          </a:r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b="0" dirty="0">
              <a:latin typeface="Corbel" panose="020B0503020204020204" pitchFamily="34" charset="0"/>
            </a:rPr>
            <a:t>Lese-verstehen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>
              <a:latin typeface="Corbel" panose="020B0503020204020204" pitchFamily="34" charset="0"/>
            </a:rPr>
            <a:t>Sprechen</a:t>
          </a:r>
        </a:p>
        <a:p>
          <a:r>
            <a:rPr lang="de-DE" sz="1000" dirty="0">
              <a:latin typeface="Corbel" panose="020B0503020204020204" pitchFamily="34" charset="0"/>
            </a:rPr>
            <a:t>dialogisch/</a:t>
          </a:r>
          <a:br>
            <a:rPr lang="de-DE" sz="1000" dirty="0">
              <a:latin typeface="Corbel" panose="020B0503020204020204" pitchFamily="34" charset="0"/>
            </a:rPr>
          </a:br>
          <a:r>
            <a:rPr lang="de-DE" sz="1000" dirty="0">
              <a:latin typeface="Corbel" panose="020B0503020204020204" pitchFamily="34" charset="0"/>
            </a:rPr>
            <a:t>monologisch</a:t>
          </a: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308720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5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5"/>
      <dgm:spPr/>
    </dgm:pt>
    <dgm:pt modelId="{D98014FB-5AD2-4140-936A-78EC40FFC506}" type="pres">
      <dgm:prSet presAssocID="{E79A7351-6F8D-411B-B256-594151D3D73A}" presName="text2" presStyleLbl="fgAcc2" presStyleIdx="0" presStyleCnt="5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5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5"/>
      <dgm:spPr/>
    </dgm:pt>
    <dgm:pt modelId="{ABDC5CF3-135C-4596-AFC6-FCB7DFBB4AF7}" type="pres">
      <dgm:prSet presAssocID="{C995A749-5CA4-4828-AF08-B3566D65EA03}" presName="text2" presStyleLbl="fgAcc2" presStyleIdx="1" presStyleCnt="5" custLinFactNeighborX="-4728" custLinFactNeighborY="14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5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5"/>
      <dgm:spPr/>
    </dgm:pt>
    <dgm:pt modelId="{73492A0B-9BC1-4D6C-99B1-795B5039C3D9}" type="pres">
      <dgm:prSet presAssocID="{48C1EC3F-3B2B-4CA9-B5B9-951FD31B6E2E}" presName="text2" presStyleLbl="fgAcc2" presStyleIdx="2" presStyleCnt="5" custLinFactNeighborX="-6619" custLinFactNeighborY="-297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5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5"/>
      <dgm:spPr/>
    </dgm:pt>
    <dgm:pt modelId="{1CF0F8EF-7381-4805-962C-7F928D9AE6D3}" type="pres">
      <dgm:prSet presAssocID="{D04A544F-C382-4CC4-9311-6BED434DAA89}" presName="text2" presStyleLbl="fgAcc2" presStyleIdx="3" presStyleCnt="5" custLinFactNeighborX="-756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4" presStyleCnt="5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4" presStyleCnt="5"/>
      <dgm:spPr/>
    </dgm:pt>
    <dgm:pt modelId="{F9AA7CE4-0DF9-47F6-9287-1BE57670CE3D}" type="pres">
      <dgm:prSet presAssocID="{95B55B4F-E071-4372-AB22-084AB44CC6BB}" presName="text2" presStyleLbl="fgAcc2" presStyleIdx="4" presStyleCnt="5" custLinFactNeighborX="-94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E2690B21-42DA-499D-B557-C0E2C64054B1}" type="presOf" srcId="{0790775F-7644-417E-9D34-890C2F016C8E}" destId="{81C9A66E-8D04-4D82-A6F5-54968AACADDA}" srcOrd="0" destOrd="0" presId="urn:microsoft.com/office/officeart/2005/8/layout/hierarchy1"/>
    <dgm:cxn modelId="{C1CEF82D-0348-414B-AE36-3EC9E327DC11}" type="presOf" srcId="{E643E2F1-7722-4C04-B29F-F21668822C8F}" destId="{A25AF425-2137-4223-B65E-6E866954E5F3}" srcOrd="0" destOrd="0" presId="urn:microsoft.com/office/officeart/2005/8/layout/hierarchy1"/>
    <dgm:cxn modelId="{693BD661-8F2F-4A7C-99AD-257BEC1E3B48}" type="presOf" srcId="{F6CA8DEE-61B9-45D1-B8C3-088AA6565705}" destId="{10BE8D56-C801-4A36-8F8D-B96AC0D4E5BF}" srcOrd="0" destOrd="0" presId="urn:microsoft.com/office/officeart/2005/8/layout/hierarchy1"/>
    <dgm:cxn modelId="{05AF7E68-2962-4521-BAD9-14B77BA171C4}" type="presOf" srcId="{C995A749-5CA4-4828-AF08-B3566D65EA03}" destId="{ABDC5CF3-135C-4596-AFC6-FCB7DFBB4AF7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3BEB8B50-8213-413A-9C90-A33C28786C0B}" type="presOf" srcId="{557CC1DA-EC78-45F6-B36E-E1B343339D54}" destId="{D5120F4A-120F-4286-BA5E-FA66162E0A9A}" srcOrd="0" destOrd="0" presId="urn:microsoft.com/office/officeart/2005/8/layout/hierarchy1"/>
    <dgm:cxn modelId="{99D65B5F-CFB5-4864-A79D-ADDB132605D6}" srcId="{F6CA8DEE-61B9-45D1-B8C3-088AA6565705}" destId="{95B55B4F-E071-4372-AB22-084AB44CC6BB}" srcOrd="4" destOrd="0" parTransId="{BAB27F2E-587A-4E53-9C3D-74959B1A930A}" sibTransId="{FE191DB0-E017-4DFD-AE79-1D740831C589}"/>
    <dgm:cxn modelId="{8F45649D-0141-4726-B313-2629E0D8A93B}" type="presOf" srcId="{BAB27F2E-587A-4E53-9C3D-74959B1A930A}" destId="{BCF00DFC-7CB5-4F15-8995-FD9218588B6A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B5D437AF-9554-4426-A347-13FC00F086AB}" type="presOf" srcId="{95B55B4F-E071-4372-AB22-084AB44CC6BB}" destId="{F9AA7CE4-0DF9-47F6-9287-1BE57670CE3D}" srcOrd="0" destOrd="0" presId="urn:microsoft.com/office/officeart/2005/8/layout/hierarchy1"/>
    <dgm:cxn modelId="{1B87E551-5625-401F-AC40-11D482A8EA27}" type="presOf" srcId="{A396239A-3EAD-48F4-B411-866004A875CC}" destId="{246925CD-2038-4152-8472-657D0D00AE6A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D2224D04-07CC-43EF-BFB3-3F6240EFA9BC}" type="presOf" srcId="{A194AF08-34A5-46BB-8583-DA63A3AB32F7}" destId="{C01D86A0-E307-44C7-9904-0226ED701451}" srcOrd="0" destOrd="0" presId="urn:microsoft.com/office/officeart/2005/8/layout/hierarchy1"/>
    <dgm:cxn modelId="{519D44C6-4AFF-4418-8A5A-325B371B5BBE}" type="presOf" srcId="{D04A544F-C382-4CC4-9311-6BED434DAA89}" destId="{1CF0F8EF-7381-4805-962C-7F928D9AE6D3}" srcOrd="0" destOrd="0" presId="urn:microsoft.com/office/officeart/2005/8/layout/hierarchy1"/>
    <dgm:cxn modelId="{18517DDA-0902-49A6-86F5-1257B8A84312}" type="presOf" srcId="{48C1EC3F-3B2B-4CA9-B5B9-951FD31B6E2E}" destId="{73492A0B-9BC1-4D6C-99B1-795B5039C3D9}" srcOrd="0" destOrd="0" presId="urn:microsoft.com/office/officeart/2005/8/layout/hierarchy1"/>
    <dgm:cxn modelId="{3320645F-318C-4DE3-B22B-CD207B182EC5}" type="presOf" srcId="{E79A7351-6F8D-411B-B256-594151D3D73A}" destId="{D98014FB-5AD2-4140-936A-78EC40FFC506}" srcOrd="0" destOrd="0" presId="urn:microsoft.com/office/officeart/2005/8/layout/hierarchy1"/>
    <dgm:cxn modelId="{9D82DA5B-4E52-44FC-A444-792665984FE0}" type="presParOf" srcId="{A25AF425-2137-4223-B65E-6E866954E5F3}" destId="{F7BB9AA7-F451-4500-8BC7-B076C00E7602}" srcOrd="0" destOrd="0" presId="urn:microsoft.com/office/officeart/2005/8/layout/hierarchy1"/>
    <dgm:cxn modelId="{36E1F202-C6B0-473F-990E-D6BD7317FBE5}" type="presParOf" srcId="{F7BB9AA7-F451-4500-8BC7-B076C00E7602}" destId="{2851D116-F700-4958-A6D0-1A77277DD65B}" srcOrd="0" destOrd="0" presId="urn:microsoft.com/office/officeart/2005/8/layout/hierarchy1"/>
    <dgm:cxn modelId="{F27D024B-D4F1-4D25-A053-EFACB2642F3E}" type="presParOf" srcId="{2851D116-F700-4958-A6D0-1A77277DD65B}" destId="{D7CA9518-2DF5-4BD3-8A2B-544F6AD8725D}" srcOrd="0" destOrd="0" presId="urn:microsoft.com/office/officeart/2005/8/layout/hierarchy1"/>
    <dgm:cxn modelId="{41C26631-8693-4379-92F6-23412D4A5AC2}" type="presParOf" srcId="{2851D116-F700-4958-A6D0-1A77277DD65B}" destId="{10BE8D56-C801-4A36-8F8D-B96AC0D4E5BF}" srcOrd="1" destOrd="0" presId="urn:microsoft.com/office/officeart/2005/8/layout/hierarchy1"/>
    <dgm:cxn modelId="{909726C7-1E94-4CC9-B6B0-2133D9B54856}" type="presParOf" srcId="{F7BB9AA7-F451-4500-8BC7-B076C00E7602}" destId="{E13E0E85-814C-4897-9F63-E4CD58A4960D}" srcOrd="1" destOrd="0" presId="urn:microsoft.com/office/officeart/2005/8/layout/hierarchy1"/>
    <dgm:cxn modelId="{FB73DB53-6E5D-4E45-96F4-70D2DCF5BE63}" type="presParOf" srcId="{E13E0E85-814C-4897-9F63-E4CD58A4960D}" destId="{D5120F4A-120F-4286-BA5E-FA66162E0A9A}" srcOrd="0" destOrd="0" presId="urn:microsoft.com/office/officeart/2005/8/layout/hierarchy1"/>
    <dgm:cxn modelId="{1BC92623-D1E7-4669-A42F-0BAA688170ED}" type="presParOf" srcId="{E13E0E85-814C-4897-9F63-E4CD58A4960D}" destId="{1EEA6858-3F14-406B-8B3C-514EF3BDE07F}" srcOrd="1" destOrd="0" presId="urn:microsoft.com/office/officeart/2005/8/layout/hierarchy1"/>
    <dgm:cxn modelId="{F1C21FD8-1273-4E61-9E45-30FA4566FF1E}" type="presParOf" srcId="{1EEA6858-3F14-406B-8B3C-514EF3BDE07F}" destId="{FACC6A0F-003E-4F37-BF32-8A1240DAD32D}" srcOrd="0" destOrd="0" presId="urn:microsoft.com/office/officeart/2005/8/layout/hierarchy1"/>
    <dgm:cxn modelId="{67044439-C306-4787-92EB-90F5352CA875}" type="presParOf" srcId="{FACC6A0F-003E-4F37-BF32-8A1240DAD32D}" destId="{302205C5-1DB9-4F17-BB79-CB69C00717DB}" srcOrd="0" destOrd="0" presId="urn:microsoft.com/office/officeart/2005/8/layout/hierarchy1"/>
    <dgm:cxn modelId="{5236BA99-6B6B-44FE-9BF0-4E28D18C2560}" type="presParOf" srcId="{FACC6A0F-003E-4F37-BF32-8A1240DAD32D}" destId="{D98014FB-5AD2-4140-936A-78EC40FFC506}" srcOrd="1" destOrd="0" presId="urn:microsoft.com/office/officeart/2005/8/layout/hierarchy1"/>
    <dgm:cxn modelId="{1D147661-B04A-4833-8718-AED35A3C9090}" type="presParOf" srcId="{1EEA6858-3F14-406B-8B3C-514EF3BDE07F}" destId="{7F6E4AA3-3629-47C2-962F-11CE7CF8156D}" srcOrd="1" destOrd="0" presId="urn:microsoft.com/office/officeart/2005/8/layout/hierarchy1"/>
    <dgm:cxn modelId="{81A553B9-D6E7-4738-8D36-805BE16E123B}" type="presParOf" srcId="{E13E0E85-814C-4897-9F63-E4CD58A4960D}" destId="{246925CD-2038-4152-8472-657D0D00AE6A}" srcOrd="2" destOrd="0" presId="urn:microsoft.com/office/officeart/2005/8/layout/hierarchy1"/>
    <dgm:cxn modelId="{91EAF344-B836-4CBB-A503-601B0FDE8457}" type="presParOf" srcId="{E13E0E85-814C-4897-9F63-E4CD58A4960D}" destId="{67C6BD58-5386-4FCA-9711-EAB731C67CC4}" srcOrd="3" destOrd="0" presId="urn:microsoft.com/office/officeart/2005/8/layout/hierarchy1"/>
    <dgm:cxn modelId="{1F5F8536-3CED-4B0A-BCB0-AEBDDEED8A47}" type="presParOf" srcId="{67C6BD58-5386-4FCA-9711-EAB731C67CC4}" destId="{D6F28866-8DB0-4A48-9190-EF149D8BDB30}" srcOrd="0" destOrd="0" presId="urn:microsoft.com/office/officeart/2005/8/layout/hierarchy1"/>
    <dgm:cxn modelId="{47DD2D21-FD9C-4DE7-A209-21DE85D2F2CB}" type="presParOf" srcId="{D6F28866-8DB0-4A48-9190-EF149D8BDB30}" destId="{BC207129-F29A-4197-87E4-5FC994AC82EB}" srcOrd="0" destOrd="0" presId="urn:microsoft.com/office/officeart/2005/8/layout/hierarchy1"/>
    <dgm:cxn modelId="{49AE5851-DC4C-4075-832D-329DA5A90309}" type="presParOf" srcId="{D6F28866-8DB0-4A48-9190-EF149D8BDB30}" destId="{ABDC5CF3-135C-4596-AFC6-FCB7DFBB4AF7}" srcOrd="1" destOrd="0" presId="urn:microsoft.com/office/officeart/2005/8/layout/hierarchy1"/>
    <dgm:cxn modelId="{E1360EC5-1A86-4F6C-B188-94348D6D2213}" type="presParOf" srcId="{67C6BD58-5386-4FCA-9711-EAB731C67CC4}" destId="{4C31B51A-60EA-4E9F-B2E9-F5E89FD2F1E7}" srcOrd="1" destOrd="0" presId="urn:microsoft.com/office/officeart/2005/8/layout/hierarchy1"/>
    <dgm:cxn modelId="{0B3FF28E-F6AB-44B5-ADC9-2DD62C9CEEAB}" type="presParOf" srcId="{E13E0E85-814C-4897-9F63-E4CD58A4960D}" destId="{81C9A66E-8D04-4D82-A6F5-54968AACADDA}" srcOrd="4" destOrd="0" presId="urn:microsoft.com/office/officeart/2005/8/layout/hierarchy1"/>
    <dgm:cxn modelId="{AC2E9195-E705-4F55-B4EC-160B1DAAFF2D}" type="presParOf" srcId="{E13E0E85-814C-4897-9F63-E4CD58A4960D}" destId="{6AB9E6B4-3537-46E6-992D-7F5BF51F15B2}" srcOrd="5" destOrd="0" presId="urn:microsoft.com/office/officeart/2005/8/layout/hierarchy1"/>
    <dgm:cxn modelId="{4BDA6C99-CAB0-405E-8F48-4B3119910BE9}" type="presParOf" srcId="{6AB9E6B4-3537-46E6-992D-7F5BF51F15B2}" destId="{20C4D0CA-427D-4386-90C2-1CF9AF296451}" srcOrd="0" destOrd="0" presId="urn:microsoft.com/office/officeart/2005/8/layout/hierarchy1"/>
    <dgm:cxn modelId="{F6F9F2B8-6F61-4F77-8D27-13D0F458DFD4}" type="presParOf" srcId="{20C4D0CA-427D-4386-90C2-1CF9AF296451}" destId="{33E9ED5B-13FF-4C8F-B5E0-786285FC0A65}" srcOrd="0" destOrd="0" presId="urn:microsoft.com/office/officeart/2005/8/layout/hierarchy1"/>
    <dgm:cxn modelId="{E9D887BD-AC1B-4C4E-BE62-F9E5D6E2E1CF}" type="presParOf" srcId="{20C4D0CA-427D-4386-90C2-1CF9AF296451}" destId="{73492A0B-9BC1-4D6C-99B1-795B5039C3D9}" srcOrd="1" destOrd="0" presId="urn:microsoft.com/office/officeart/2005/8/layout/hierarchy1"/>
    <dgm:cxn modelId="{2C1E2C9B-4B00-4E21-8732-4B7AABC0029E}" type="presParOf" srcId="{6AB9E6B4-3537-46E6-992D-7F5BF51F15B2}" destId="{BE1E03FC-4FC9-43B4-9DFE-230372FBC34A}" srcOrd="1" destOrd="0" presId="urn:microsoft.com/office/officeart/2005/8/layout/hierarchy1"/>
    <dgm:cxn modelId="{DFCA4FC2-0C43-4FD0-A6C4-F70300DB4E0E}" type="presParOf" srcId="{E13E0E85-814C-4897-9F63-E4CD58A4960D}" destId="{C01D86A0-E307-44C7-9904-0226ED701451}" srcOrd="6" destOrd="0" presId="urn:microsoft.com/office/officeart/2005/8/layout/hierarchy1"/>
    <dgm:cxn modelId="{E02CA724-A182-4A47-B507-AE1EBF1B3488}" type="presParOf" srcId="{E13E0E85-814C-4897-9F63-E4CD58A4960D}" destId="{57C00D23-DFF8-49EE-8A92-EE11348D9EF3}" srcOrd="7" destOrd="0" presId="urn:microsoft.com/office/officeart/2005/8/layout/hierarchy1"/>
    <dgm:cxn modelId="{03906D04-6047-45C3-A1B8-E214821C03DD}" type="presParOf" srcId="{57C00D23-DFF8-49EE-8A92-EE11348D9EF3}" destId="{86BB7CF9-F243-4BB2-823C-0837FD288ABA}" srcOrd="0" destOrd="0" presId="urn:microsoft.com/office/officeart/2005/8/layout/hierarchy1"/>
    <dgm:cxn modelId="{B269EC1A-8EAF-44D6-9F2B-F4E3E4F825AF}" type="presParOf" srcId="{86BB7CF9-F243-4BB2-823C-0837FD288ABA}" destId="{FB2E9A0B-72ED-45D6-93C5-0CCFB1EBB3A4}" srcOrd="0" destOrd="0" presId="urn:microsoft.com/office/officeart/2005/8/layout/hierarchy1"/>
    <dgm:cxn modelId="{D2E9961B-CC24-4FAA-A516-958B7D71BC79}" type="presParOf" srcId="{86BB7CF9-F243-4BB2-823C-0837FD288ABA}" destId="{1CF0F8EF-7381-4805-962C-7F928D9AE6D3}" srcOrd="1" destOrd="0" presId="urn:microsoft.com/office/officeart/2005/8/layout/hierarchy1"/>
    <dgm:cxn modelId="{AEC5D106-C662-4367-A0CD-2980B46B49C7}" type="presParOf" srcId="{57C00D23-DFF8-49EE-8A92-EE11348D9EF3}" destId="{4418DEFC-8990-4A23-9F1A-A1B759D93576}" srcOrd="1" destOrd="0" presId="urn:microsoft.com/office/officeart/2005/8/layout/hierarchy1"/>
    <dgm:cxn modelId="{8323AF1A-67FA-46D5-805A-7333BE60570D}" type="presParOf" srcId="{E13E0E85-814C-4897-9F63-E4CD58A4960D}" destId="{BCF00DFC-7CB5-4F15-8995-FD9218588B6A}" srcOrd="8" destOrd="0" presId="urn:microsoft.com/office/officeart/2005/8/layout/hierarchy1"/>
    <dgm:cxn modelId="{002E7A09-0347-4134-AAC4-693CB3665DD9}" type="presParOf" srcId="{E13E0E85-814C-4897-9F63-E4CD58A4960D}" destId="{5F591A2C-447A-42D0-9998-FF0CE733F10D}" srcOrd="9" destOrd="0" presId="urn:microsoft.com/office/officeart/2005/8/layout/hierarchy1"/>
    <dgm:cxn modelId="{6EC87D09-5BB0-45C8-A47F-1968639C5024}" type="presParOf" srcId="{5F591A2C-447A-42D0-9998-FF0CE733F10D}" destId="{EAAD22DB-4FD3-4718-9EF1-E1F648451709}" srcOrd="0" destOrd="0" presId="urn:microsoft.com/office/officeart/2005/8/layout/hierarchy1"/>
    <dgm:cxn modelId="{A83D8348-7C79-4295-912C-A42E8FDF7C9D}" type="presParOf" srcId="{EAAD22DB-4FD3-4718-9EF1-E1F648451709}" destId="{D3F7BB4C-BBEA-4B61-9BC0-CDCD6E831A06}" srcOrd="0" destOrd="0" presId="urn:microsoft.com/office/officeart/2005/8/layout/hierarchy1"/>
    <dgm:cxn modelId="{CC90C84A-DA02-4E9C-BA0C-E170A3F1DFCF}" type="presParOf" srcId="{EAAD22DB-4FD3-4718-9EF1-E1F648451709}" destId="{F9AA7CE4-0DF9-47F6-9287-1BE57670CE3D}" srcOrd="1" destOrd="0" presId="urn:microsoft.com/office/officeart/2005/8/layout/hierarchy1"/>
    <dgm:cxn modelId="{8473DAB7-D0DA-45CB-8D4D-501B951895ED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br>
            <a:rPr lang="de-DE" sz="2400" b="1" dirty="0">
              <a:latin typeface="Corbel" pitchFamily="34" charset="0"/>
            </a:rPr>
          </a:br>
          <a:r>
            <a:rPr lang="de-DE" sz="2400" b="1" dirty="0">
              <a:latin typeface="Corbel" pitchFamily="34" charset="0"/>
            </a:rPr>
            <a:t>sprachliche 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>
              <a:latin typeface="Corbel" panose="020B0503020204020204" pitchFamily="34" charset="0"/>
            </a:rPr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308720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LinFactNeighborX="-3717" custLinFactNeighborY="-155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LinFactNeighborX="-756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4147924" y="1509165"/>
          <a:ext cx="3496463" cy="89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229"/>
              </a:lnTo>
              <a:lnTo>
                <a:pt x="3496463" y="762229"/>
              </a:lnTo>
              <a:lnTo>
                <a:pt x="3496463" y="8959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D86A0-E307-44C7-9904-0226ED701451}">
      <dsp:nvSpPr>
        <dsp:cNvPr id="0" name=""/>
        <dsp:cNvSpPr/>
      </dsp:nvSpPr>
      <dsp:spPr>
        <a:xfrm>
          <a:off x="4147924" y="1509165"/>
          <a:ext cx="1759699" cy="89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229"/>
              </a:lnTo>
              <a:lnTo>
                <a:pt x="1759699" y="762229"/>
              </a:lnTo>
              <a:lnTo>
                <a:pt x="1759699" y="8959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2204" y="1509165"/>
          <a:ext cx="91440" cy="868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936"/>
              </a:lnTo>
              <a:lnTo>
                <a:pt x="55000" y="734936"/>
              </a:lnTo>
              <a:lnTo>
                <a:pt x="55000" y="868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2420439" y="1509165"/>
          <a:ext cx="1727484" cy="909584"/>
        </a:xfrm>
        <a:custGeom>
          <a:avLst/>
          <a:gdLst/>
          <a:ahLst/>
          <a:cxnLst/>
          <a:rect l="0" t="0" r="0" b="0"/>
          <a:pathLst>
            <a:path>
              <a:moveTo>
                <a:pt x="1727484" y="0"/>
              </a:moveTo>
              <a:lnTo>
                <a:pt x="1727484" y="775876"/>
              </a:lnTo>
              <a:lnTo>
                <a:pt x="0" y="775876"/>
              </a:lnTo>
              <a:lnTo>
                <a:pt x="0" y="9095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670035" y="1509165"/>
          <a:ext cx="3477888" cy="895937"/>
        </a:xfrm>
        <a:custGeom>
          <a:avLst/>
          <a:gdLst/>
          <a:ahLst/>
          <a:cxnLst/>
          <a:rect l="0" t="0" r="0" b="0"/>
          <a:pathLst>
            <a:path>
              <a:moveTo>
                <a:pt x="3477888" y="0"/>
              </a:moveTo>
              <a:lnTo>
                <a:pt x="3477888" y="762229"/>
              </a:lnTo>
              <a:lnTo>
                <a:pt x="0" y="762229"/>
              </a:lnTo>
              <a:lnTo>
                <a:pt x="0" y="8959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920015" y="592656"/>
          <a:ext cx="4455818" cy="916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2080384" y="745007"/>
          <a:ext cx="4455818" cy="916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anose="020B0503020204020204" pitchFamily="34" charset="0"/>
            </a:rPr>
            <a:t>Funktionale kommunikative Kompetenz</a:t>
          </a:r>
        </a:p>
      </dsp:txBody>
      <dsp:txXfrm>
        <a:off x="2107228" y="771851"/>
        <a:ext cx="4402130" cy="862820"/>
      </dsp:txXfrm>
    </dsp:sp>
    <dsp:sp modelId="{302205C5-1DB9-4F17-BB79-CB69C00717DB}">
      <dsp:nvSpPr>
        <dsp:cNvPr id="0" name=""/>
        <dsp:cNvSpPr/>
      </dsp:nvSpPr>
      <dsp:spPr>
        <a:xfrm>
          <a:off x="-51624" y="2405102"/>
          <a:ext cx="1443320" cy="916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08744" y="2557453"/>
          <a:ext cx="1443320" cy="916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anose="020B0503020204020204" pitchFamily="34" charset="0"/>
            </a:rPr>
            <a:t>Hör-/Hörseh-verstehen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35588" y="2584297"/>
        <a:ext cx="1389632" cy="862820"/>
      </dsp:txXfrm>
    </dsp:sp>
    <dsp:sp modelId="{BC207129-F29A-4197-87E4-5FC994AC82EB}">
      <dsp:nvSpPr>
        <dsp:cNvPr id="0" name=""/>
        <dsp:cNvSpPr/>
      </dsp:nvSpPr>
      <dsp:spPr>
        <a:xfrm>
          <a:off x="1698779" y="2418749"/>
          <a:ext cx="1443320" cy="916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1859148" y="2571099"/>
          <a:ext cx="1443320" cy="916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anose="020B0503020204020204" pitchFamily="34" charset="0"/>
            </a:rPr>
            <a:t>Lese-verstehen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885992" y="2597943"/>
        <a:ext cx="1389632" cy="862820"/>
      </dsp:txXfrm>
    </dsp:sp>
    <dsp:sp modelId="{33E9ED5B-13FF-4C8F-B5E0-786285FC0A65}">
      <dsp:nvSpPr>
        <dsp:cNvPr id="0" name=""/>
        <dsp:cNvSpPr/>
      </dsp:nvSpPr>
      <dsp:spPr>
        <a:xfrm>
          <a:off x="3435544" y="2377808"/>
          <a:ext cx="1443320" cy="916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3595913" y="2530159"/>
          <a:ext cx="1443320" cy="916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anose="020B0503020204020204" pitchFamily="34" charset="0"/>
            </a:rPr>
            <a:t>Sprechen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>
              <a:latin typeface="Corbel" panose="020B0503020204020204" pitchFamily="34" charset="0"/>
            </a:rPr>
            <a:t>dialogisch/</a:t>
          </a:r>
          <a:br>
            <a:rPr lang="de-DE" sz="1000" kern="1200" dirty="0">
              <a:latin typeface="Corbel" panose="020B0503020204020204" pitchFamily="34" charset="0"/>
            </a:rPr>
          </a:br>
          <a:r>
            <a:rPr lang="de-DE" sz="1000" kern="1200" dirty="0">
              <a:latin typeface="Corbel" panose="020B0503020204020204" pitchFamily="34" charset="0"/>
            </a:rPr>
            <a:t>monologisch</a:t>
          </a:r>
        </a:p>
      </dsp:txBody>
      <dsp:txXfrm>
        <a:off x="3622757" y="2557003"/>
        <a:ext cx="1389632" cy="862820"/>
      </dsp:txXfrm>
    </dsp:sp>
    <dsp:sp modelId="{FB2E9A0B-72ED-45D6-93C5-0CCFB1EBB3A4}">
      <dsp:nvSpPr>
        <dsp:cNvPr id="0" name=""/>
        <dsp:cNvSpPr/>
      </dsp:nvSpPr>
      <dsp:spPr>
        <a:xfrm>
          <a:off x="5185963" y="2405102"/>
          <a:ext cx="1443320" cy="916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5346332" y="2557453"/>
          <a:ext cx="1443320" cy="916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anose="020B0503020204020204" pitchFamily="34" charset="0"/>
            </a:rPr>
            <a:t>Schreiben</a:t>
          </a:r>
        </a:p>
      </dsp:txBody>
      <dsp:txXfrm>
        <a:off x="5373176" y="2584297"/>
        <a:ext cx="1389632" cy="862820"/>
      </dsp:txXfrm>
    </dsp:sp>
    <dsp:sp modelId="{D3F7BB4C-BBEA-4B61-9BC0-CDCD6E831A06}">
      <dsp:nvSpPr>
        <dsp:cNvPr id="0" name=""/>
        <dsp:cNvSpPr/>
      </dsp:nvSpPr>
      <dsp:spPr>
        <a:xfrm>
          <a:off x="6922728" y="2405102"/>
          <a:ext cx="1443320" cy="916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7083096" y="2557453"/>
          <a:ext cx="1443320" cy="916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anose="020B0503020204020204" pitchFamily="34" charset="0"/>
            </a:rPr>
            <a:t>Sprach-</a:t>
          </a:r>
          <a:r>
            <a:rPr lang="de-DE" sz="1800" b="0" kern="1200" dirty="0" err="1">
              <a:latin typeface="Corbel" panose="020B0503020204020204" pitchFamily="34" charset="0"/>
            </a:rPr>
            <a:t>mittlung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7109940" y="2584297"/>
        <a:ext cx="1389632" cy="862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17843" cy="1047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543"/>
              </a:lnTo>
              <a:lnTo>
                <a:pt x="3317843" y="879543"/>
              </a:lnTo>
              <a:lnTo>
                <a:pt x="3317843" y="10474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72033" cy="1029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609"/>
              </a:lnTo>
              <a:lnTo>
                <a:pt x="1172033" y="861609"/>
              </a:lnTo>
              <a:lnTo>
                <a:pt x="1172033" y="10295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1063517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95589"/>
              </a:lnTo>
              <a:lnTo>
                <a:pt x="0" y="895589"/>
              </a:lnTo>
              <a:lnTo>
                <a:pt x="0" y="10635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1047471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879543"/>
              </a:lnTo>
              <a:lnTo>
                <a:pt x="0" y="879543"/>
              </a:lnTo>
              <a:lnTo>
                <a:pt x="0" y="10474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302463" y="-191342"/>
          <a:ext cx="5596225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503876" y="0"/>
          <a:ext cx="5596225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br>
            <a:rPr lang="de-DE" sz="2400" b="1" kern="1200" dirty="0">
              <a:latin typeface="Corbel" pitchFamily="34" charset="0"/>
            </a:rPr>
          </a:br>
          <a:r>
            <a:rPr lang="de-DE" sz="2400" b="1" kern="1200" dirty="0">
              <a:latin typeface="Corbel" pitchFamily="34" charset="0"/>
            </a:rPr>
            <a:t>sprachliche Mittel</a:t>
          </a:r>
        </a:p>
      </dsp:txBody>
      <dsp:txXfrm>
        <a:off x="1537590" y="33714"/>
        <a:ext cx="5528797" cy="1083648"/>
      </dsp:txXfrm>
    </dsp:sp>
    <dsp:sp modelId="{302205C5-1DB9-4F17-BB79-CB69C00717DB}">
      <dsp:nvSpPr>
        <dsp:cNvPr id="0" name=""/>
        <dsp:cNvSpPr/>
      </dsp:nvSpPr>
      <dsp:spPr>
        <a:xfrm>
          <a:off x="-66018" y="2007205"/>
          <a:ext cx="1812718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98548"/>
          <a:ext cx="1812718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9108" y="2232262"/>
        <a:ext cx="1745290" cy="1083648"/>
      </dsp:txXfrm>
    </dsp:sp>
    <dsp:sp modelId="{BC207129-F29A-4197-87E4-5FC994AC82EB}">
      <dsp:nvSpPr>
        <dsp:cNvPr id="0" name=""/>
        <dsp:cNvSpPr/>
      </dsp:nvSpPr>
      <dsp:spPr>
        <a:xfrm>
          <a:off x="2132378" y="2023251"/>
          <a:ext cx="1812718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214594"/>
          <a:ext cx="1812718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7505" y="2248308"/>
        <a:ext cx="1745290" cy="1083648"/>
      </dsp:txXfrm>
    </dsp:sp>
    <dsp:sp modelId="{33E9ED5B-13FF-4C8F-B5E0-786285FC0A65}">
      <dsp:nvSpPr>
        <dsp:cNvPr id="0" name=""/>
        <dsp:cNvSpPr/>
      </dsp:nvSpPr>
      <dsp:spPr>
        <a:xfrm>
          <a:off x="4366250" y="1989271"/>
          <a:ext cx="1812718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67663" y="2180614"/>
          <a:ext cx="1812718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601377" y="2214328"/>
        <a:ext cx="1745290" cy="1083648"/>
      </dsp:txXfrm>
    </dsp:sp>
    <dsp:sp modelId="{FB2E9A0B-72ED-45D6-93C5-0CCFB1EBB3A4}">
      <dsp:nvSpPr>
        <dsp:cNvPr id="0" name=""/>
        <dsp:cNvSpPr/>
      </dsp:nvSpPr>
      <dsp:spPr>
        <a:xfrm>
          <a:off x="6512060" y="2007205"/>
          <a:ext cx="1812718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13473" y="2198548"/>
          <a:ext cx="1812718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anose="020B0503020204020204" pitchFamily="34" charset="0"/>
            </a:rPr>
            <a:t>Orthografie</a:t>
          </a:r>
        </a:p>
      </dsp:txBody>
      <dsp:txXfrm>
        <a:off x="6747187" y="2232262"/>
        <a:ext cx="1745290" cy="1083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CASAAAPAwAAEAAAAA=="/>
              </a:ext>
            </a:extLst>
          </p:cNvSpPr>
          <p:nvPr>
            <p:ph type="hdr" sz="quarter"/>
          </p:nvPr>
        </p:nvSpPr>
        <p:spPr>
          <a:xfrm>
            <a:off x="0" y="0"/>
            <a:ext cx="2946400" cy="4972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l">
              <a:defRPr lang="de-DE" sz="1200"/>
            </a:pPr>
            <a:endParaRPr/>
          </a:p>
        </p:txBody>
      </p:sp>
      <p:sp>
        <p:nvSpPr>
          <p:cNvPr id="3" name="Datum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vFwAAAAAAAM8pAAAPAwAAEAAAAA=="/>
              </a:ext>
            </a:extLst>
          </p:cNvSpPr>
          <p:nvPr>
            <p:ph type="dt" sz="quarter" idx="1"/>
          </p:nvPr>
        </p:nvSpPr>
        <p:spPr>
          <a:xfrm>
            <a:off x="3850005" y="0"/>
            <a:ext cx="2946400" cy="4972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de-DE" sz="1200"/>
            </a:pPr>
            <a:fld id="{36A91E95-DBDB-FCE8-9511-2DBD505F6378}" type="datetime1">
              <a:t>03.06.2020</a:t>
            </a:fld>
            <a:endParaRPr/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DoAACASAAAOPQAAEAAAAA=="/>
              </a:ext>
            </a:extLst>
          </p:cNvSpPr>
          <p:nvPr>
            <p:ph type="ftr" sz="quarter" idx="2"/>
          </p:nvPr>
        </p:nvSpPr>
        <p:spPr>
          <a:xfrm>
            <a:off x="0" y="9428480"/>
            <a:ext cx="2946400" cy="496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l">
              <a:defRPr lang="de-DE" sz="1200"/>
            </a:pPr>
            <a:endParaRPr/>
          </a:p>
        </p:txBody>
      </p:sp>
      <p:sp>
        <p:nvSpPr>
          <p:cNvPr id="5" name="Foliennummer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vFwAAADoAAM8pAAAOPQAAEAAAAA=="/>
              </a:ext>
            </a:extLst>
          </p:cNvSpPr>
          <p:nvPr>
            <p:ph type="sldNum" sz="quarter" idx="3"/>
          </p:nvPr>
        </p:nvSpPr>
        <p:spPr>
          <a:xfrm>
            <a:off x="3850005" y="9428480"/>
            <a:ext cx="2946400" cy="496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r">
              <a:defRPr lang="de-DE" sz="1200"/>
            </a:pPr>
            <a:fld id="{36A95CFA-B4DB-FCAA-9511-42FF125F6317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554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B8SAAAOAwAAEAAAAA=="/>
              </a:ext>
            </a:extLst>
          </p:cNvSpPr>
          <p:nvPr>
            <p:ph type="hdr" sz="quarter"/>
          </p:nvPr>
        </p:nvSpPr>
        <p:spPr>
          <a:xfrm>
            <a:off x="0" y="0"/>
            <a:ext cx="2945765" cy="496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l">
              <a:defRPr lang="de-DE" sz="1200"/>
            </a:pPr>
            <a:endParaRPr/>
          </a:p>
        </p:txBody>
      </p:sp>
      <p:sp>
        <p:nvSpPr>
          <p:cNvPr id="3" name="Datum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FwAAAAAAAM8pAAAOAwAAEAAAAA=="/>
              </a:ext>
            </a:extLst>
          </p:cNvSpPr>
          <p:nvPr>
            <p:ph type="dt" idx="1"/>
          </p:nvPr>
        </p:nvSpPr>
        <p:spPr>
          <a:xfrm>
            <a:off x="3850640" y="0"/>
            <a:ext cx="2945765" cy="496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de-DE" sz="1200"/>
            </a:pPr>
            <a:fld id="{36A92638-76DB-FCD0-9511-8085685F63D5}" type="datetime1">
              <a:t>03.06.2020</a:t>
            </a:fld>
            <a:endParaRPr/>
          </a:p>
        </p:txBody>
      </p:sp>
      <p:sp>
        <p:nvSpPr>
          <p:cNvPr id="4" name="Folienbildplatzhalter 3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 idx="2"/>
          </p:nvPr>
        </p:nvSpPr>
        <p:spPr>
          <a:xfrm>
            <a:off x="917575" y="744855"/>
            <a:ext cx="4962525" cy="372237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5" name="Notize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vBAAAAR0AAKMlAAB8OAAAEAAAAA=="/>
              </a:ext>
            </a:extLst>
          </p:cNvSpPr>
          <p:nvPr>
            <p:ph type="body" idx="3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Textmasterformat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6" name="Fußzeile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DoAAB8SAAAOPQAAEAAAAA=="/>
              </a:ext>
            </a:extLst>
          </p:cNvSpPr>
          <p:nvPr>
            <p:ph type="ftr" sz="quarter" idx="4"/>
          </p:nvPr>
        </p:nvSpPr>
        <p:spPr>
          <a:xfrm>
            <a:off x="0" y="9428480"/>
            <a:ext cx="2945765" cy="496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l">
              <a:defRPr lang="de-DE" sz="1200"/>
            </a:pPr>
            <a:endParaRPr/>
          </a:p>
        </p:txBody>
      </p:sp>
      <p:sp>
        <p:nvSpPr>
          <p:cNvPr id="7" name="Foliennummernplatzhalter 6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wFwAAADoAAM8pAAAOPQAAEAAAAA=="/>
              </a:ext>
            </a:extLst>
          </p:cNvSpPr>
          <p:nvPr>
            <p:ph type="sldNum" sz="quarter" idx="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r">
              <a:defRPr lang="de-DE" sz="1200"/>
            </a:pPr>
            <a:fld id="{36A900C5-8BDB-FCF6-9511-7DA34E5F6328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236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4397-D9DB-FCB5-9511-2FE00D5F637A}" type="slidenum"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70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6C4C-02DB-FC9A-9511-F4CF225F63A1}" type="slidenum"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9704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04A5-EBDB-FCF2-9511-1DA74A5F6348}" type="slidenum"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327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0B3C-72DB-FCFD-9511-84A8455F63D1}" type="slidenum"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3419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28BE-F0DB-FCDE-9511-068B665F6353}" type="slidenum"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6099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51F6-B8DB-FCA7-9511-4EF21F5F631B}" type="slidenum"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751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IuMy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2A8D-C3DB-FCDC-9511-3589645F6360}" type="slidenum"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3445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1A86-C8DB-FCEC-9511-3EB9545F636B}" type="slidenum"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6495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8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defTabSz="908050">
              <a:spcBef>
                <a:spcPts val="0"/>
              </a:spcBef>
              <a:tabLst/>
              <a:defRPr lang="de-DE" sz="1200">
                <a:solidFill>
                  <a:srgbClr val="000000"/>
                </a:solidFill>
              </a:defRPr>
            </a:pPr>
            <a:fld id="{36A97573-3DDB-FC83-9511-CBD63B5F639E}" type="slidenum"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624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DAwP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6C6C-22DB-FC9A-9511-D4CF225F6381}" type="slidenum"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646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91dGU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NkPj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6AD2-9CDB-FC9C-9511-6AC9245F633F}" type="slidenum"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1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255E-10DB-FCD3-9511-E6866B5F63B3}" type="slidenum"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146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47F2-BCDB-FCB1-9511-4AE4095F631F}" type="slidenum"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2735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DAwP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5BFE-B0DB-FCAD-9511-46F8155F6313}" type="slidenum"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516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2B03-4DDB-FCDD-9511-BB88655F63EE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2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71D4-9ADB-FC87-9511-6CD23F5F6339}" type="slidenum"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809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4DBA-F4DB-FCBB-9511-02EE035F6357}" type="slidenum"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796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5DF1-BFDB-FCAB-9511-49FE135F631C}" type="slidenum"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20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6680-CEDB-FC90-9511-38C5285F636D}" type="slidenum"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2586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0D31-7FDB-FCFB-9511-89AE435F63DC}" type="slidenum"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8778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ChangeArrowheads="1"/>
            <a:extLst>
              <a:ext uri="smNativeData">
                <pr:smNativeData xmlns:pr="smNativeData" xmlns="" val="SMDATA_12_TiFzXh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lBQAAlQQAACwkAAB7GwAAEAAAAA=="/>
              </a:ext>
            </a:extLst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AAAAR0AAKMlAAB8OAAAEAAA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de-DE"/>
            </a:pPr>
            <a:endParaRPr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wAAADoAAM8pAAAOPQAAEAAAAA=="/>
              </a:ext>
            </a:extLst>
          </p:cNvSpPr>
          <p:nvPr>
            <p:ph type="sldNum" sz="quarter" idx="4294967295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de-DE"/>
            </a:pPr>
            <a:fld id="{36A93400-4EDB-FCC2-9511-B8977A5F63ED}" type="slidenum"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122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Folienuntertitel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8AoAA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6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6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VMQAAGicAAHA1AABZKQAAEAAAAA=="/>
              </a:ext>
            </a:extLst>
          </p:cNvSpPr>
          <p:nvPr>
            <p:ph type="sldNum" sz="quarter" idx="14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6A96659-17DB-FC90-9511-E1C5285F63B4}" type="slidenum">
              <a:t>‹Nr.›</a:t>
            </a:fld>
            <a:endParaRPr/>
          </a:p>
        </p:txBody>
      </p:sp>
      <p:sp>
        <p:nvSpPr>
          <p:cNvPr id="5" name="Fußzeile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KFQAAKyYAAG0lAAAwKgAAEAAAAA=="/>
              </a:ext>
            </a:extLst>
          </p:cNvSpPr>
          <p:nvPr>
            <p:ph type="ftr" sz="quarter" idx="13"/>
          </p:nvPr>
        </p:nvSpPr>
        <p:spPr>
          <a:xfrm>
            <a:off x="3420110" y="6204585"/>
            <a:ext cx="2663825" cy="6534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6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bAQAAGicAAFQTAABZKQAAEAAAAA=="/>
              </a:ext>
            </a:extLst>
          </p:cNvSpPr>
          <p:nvPr>
            <p:ph type="dt" sz="half" idx="12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7F7F7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Implementationsveranstaltung zur Einführung der Kernlehrpläne Gymnasium SI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el und zwei Spalten, linke Spalt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r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7///8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LAwAAdgoAAHwbAACoFgAAEAAAAA=="/>
              </a:ext>
            </a:extLst>
          </p:cNvSpPr>
          <p:nvPr>
            <p:ph sz="quarter" idx="1"/>
          </p:nvPr>
        </p:nvSpPr>
        <p:spPr>
          <a:xfrm>
            <a:off x="494665" y="1700530"/>
            <a:ext cx="3973195" cy="19824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P///8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LAwAAZhgAAHwbAACZJAAAEAAAAA=="/>
              </a:ext>
            </a:extLst>
          </p:cNvSpPr>
          <p:nvPr>
            <p:ph sz="quarter" idx="2"/>
          </p:nvPr>
        </p:nvSpPr>
        <p:spPr>
          <a:xfrm>
            <a:off x="494665" y="3966210"/>
            <a:ext cx="3973195" cy="19831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z///8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6HQAAdgoAAKs1AACZJAAAEAAAAA=="/>
              </a:ext>
            </a:extLst>
          </p:cNvSpPr>
          <p:nvPr>
            <p:ph sz="half" idx="3"/>
          </p:nvPr>
        </p:nvSpPr>
        <p:spPr>
          <a:xfrm>
            <a:off x="4751070" y="1700530"/>
            <a:ext cx="3973195" cy="42487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L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VMQAAGicAAHA1AABZKQAAEAAAAA=="/>
              </a:ext>
            </a:extLst>
          </p:cNvSpPr>
          <p:nvPr>
            <p:ph type="sldNum" sz="quarter" idx="14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6A9036F-21DB-FCF5-9511-D7A04D5F6382}" type="slidenum">
              <a:t>‹Nr.›</a:t>
            </a:fld>
            <a:endParaRPr/>
          </a:p>
        </p:txBody>
      </p:sp>
      <p:sp>
        <p:nvSpPr>
          <p:cNvPr id="7" name="Fußzeile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KFQAAKyYAAG0lAAAwKgAAEAAAAA=="/>
              </a:ext>
            </a:extLst>
          </p:cNvSpPr>
          <p:nvPr>
            <p:ph type="ftr" sz="quarter" idx="13"/>
          </p:nvPr>
        </p:nvSpPr>
        <p:spPr>
          <a:xfrm>
            <a:off x="3420110" y="6204585"/>
            <a:ext cx="2663825" cy="6534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8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7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bAQAAGicAAFQTAABZKQAAEAAAAA=="/>
              </a:ext>
            </a:extLst>
          </p:cNvSpPr>
          <p:nvPr>
            <p:ph type="dt" sz="half" idx="12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7F7F7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Implementationsveranstaltung zur Einführung der Kernlehrpläne Gymnasium SI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und zwei Zeilen, untere Zeil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LAwAAdgoAAKs1AACoFgAAEAAAAA=="/>
              </a:ext>
            </a:extLst>
          </p:cNvSpPr>
          <p:nvPr>
            <p:ph sz="half" idx="1"/>
          </p:nvPr>
        </p:nvSpPr>
        <p:spPr>
          <a:xfrm>
            <a:off x="494665" y="1700530"/>
            <a:ext cx="8229600" cy="19824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LAwAAZhgAAHwbAACZJAAAEAAAAA=="/>
              </a:ext>
            </a:extLst>
          </p:cNvSpPr>
          <p:nvPr>
            <p:ph sz="quarter" idx="2"/>
          </p:nvPr>
        </p:nvSpPr>
        <p:spPr>
          <a:xfrm>
            <a:off x="494665" y="3966210"/>
            <a:ext cx="3973195" cy="19831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AAAAA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6HQAAZhgAAKs1AACZJAAAEAAAAA=="/>
              </a:ext>
            </a:extLst>
          </p:cNvSpPr>
          <p:nvPr>
            <p:ph sz="quarter" idx="3"/>
          </p:nvPr>
        </p:nvSpPr>
        <p:spPr>
          <a:xfrm>
            <a:off x="4751070" y="3966210"/>
            <a:ext cx="3973195" cy="19831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VMQAAGicAAHA1AABZKQAAEAAAAA=="/>
              </a:ext>
            </a:extLst>
          </p:cNvSpPr>
          <p:nvPr>
            <p:ph type="sldNum" sz="quarter" idx="14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6A92044-0ADB-FCD6-9511-FC836E5F63A9}" type="slidenum">
              <a:t>‹Nr.›</a:t>
            </a:fld>
            <a:endParaRPr/>
          </a:p>
        </p:txBody>
      </p:sp>
      <p:sp>
        <p:nvSpPr>
          <p:cNvPr id="7" name="Fußzeile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3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KFQAAKyYAAG0lAAAwKgAAEAAAAA=="/>
              </a:ext>
            </a:extLst>
          </p:cNvSpPr>
          <p:nvPr>
            <p:ph type="ftr" sz="quarter" idx="13"/>
          </p:nvPr>
        </p:nvSpPr>
        <p:spPr>
          <a:xfrm>
            <a:off x="3420110" y="6204585"/>
            <a:ext cx="2663825" cy="6534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8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f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bAQAAGicAAFQTAABZKQAAEAAAAA=="/>
              </a:ext>
            </a:extLst>
          </p:cNvSpPr>
          <p:nvPr>
            <p:ph type="dt" sz="half" idx="12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7F7F7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Implementationsveranstaltung zur Einführung der Kernlehrpläne Gymnasium SI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 und zwei Zeilen, obere Zeil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///8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LAwAAdgoAAHwbAACoFgAAEAAAAA=="/>
              </a:ext>
            </a:extLst>
          </p:cNvSpPr>
          <p:nvPr>
            <p:ph sz="quarter" idx="1"/>
          </p:nvPr>
        </p:nvSpPr>
        <p:spPr>
          <a:xfrm>
            <a:off x="494665" y="1700530"/>
            <a:ext cx="3973195" cy="19824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T///8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6HQAAdgoAAKs1AACoFgAAEAAAAA=="/>
              </a:ext>
            </a:extLst>
          </p:cNvSpPr>
          <p:nvPr>
            <p:ph sz="quarter" idx="2"/>
          </p:nvPr>
        </p:nvSpPr>
        <p:spPr>
          <a:xfrm>
            <a:off x="4751070" y="1700530"/>
            <a:ext cx="3973195" cy="19824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H///8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LAwAAZhgAAKs1AACZJAAAEAAAAA=="/>
              </a:ext>
            </a:extLst>
          </p:cNvSpPr>
          <p:nvPr>
            <p:ph sz="half" idx="3"/>
          </p:nvPr>
        </p:nvSpPr>
        <p:spPr>
          <a:xfrm>
            <a:off x="494665" y="3966210"/>
            <a:ext cx="8229600" cy="19831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VMQAAGicAAHA1AABZKQAAEAAAAA=="/>
              </a:ext>
            </a:extLst>
          </p:cNvSpPr>
          <p:nvPr>
            <p:ph type="sldNum" sz="quarter" idx="14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6A96F82-CCDB-FC99-9511-3ACC215F636F}" type="slidenum">
              <a:t>‹Nr.›</a:t>
            </a:fld>
            <a:endParaRPr/>
          </a:p>
        </p:txBody>
      </p:sp>
      <p:sp>
        <p:nvSpPr>
          <p:cNvPr id="7" name="Fußzeile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H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KFQAAKyYAAG0lAAAwKgAAEAAAAA=="/>
              </a:ext>
            </a:extLst>
          </p:cNvSpPr>
          <p:nvPr>
            <p:ph type="ftr" sz="quarter" idx="13"/>
          </p:nvPr>
        </p:nvSpPr>
        <p:spPr>
          <a:xfrm>
            <a:off x="3420110" y="6204585"/>
            <a:ext cx="2663825" cy="6534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8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bAQAAGicAAFQTAABZKQAAEAAAAA=="/>
              </a:ext>
            </a:extLst>
          </p:cNvSpPr>
          <p:nvPr>
            <p:ph type="dt" sz="half" idx="12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7F7F7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Implementationsveranstaltung zur Einführung der Kernlehrpläne Gymnasium SI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LAwAAdgoAAKs1AACZJAAAEAAAAA=="/>
              </a:ext>
            </a:extLst>
          </p:cNvSpPr>
          <p:nvPr>
            <p:ph idx="1"/>
          </p:nvPr>
        </p:nvSpPr>
        <p:spPr>
          <a:xfrm>
            <a:off x="494665" y="1700530"/>
            <a:ext cx="8229600" cy="42487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VMQAAGicAAHA1AABZKQAAEAAAAA=="/>
              </a:ext>
            </a:extLst>
          </p:cNvSpPr>
          <p:nvPr>
            <p:ph type="sldNum" sz="quarter" idx="14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6A95B78-36DB-FCAD-9511-C0F8155F6395}" type="slidenum">
              <a:t>‹Nr.›</a:t>
            </a:fld>
            <a:endParaRPr/>
          </a:p>
        </p:txBody>
      </p:sp>
      <p:sp>
        <p:nvSpPr>
          <p:cNvPr id="5" name="Fußzeile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8Ao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KFQAAKyYAAG0lAAAwKgAAEAAAAA=="/>
              </a:ext>
            </a:extLst>
          </p:cNvSpPr>
          <p:nvPr>
            <p:ph type="ftr" sz="quarter" idx="13"/>
          </p:nvPr>
        </p:nvSpPr>
        <p:spPr>
          <a:xfrm>
            <a:off x="3420110" y="6204585"/>
            <a:ext cx="2663825" cy="6534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6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bAQAAGicAAFQTAABZKQAAEAAAAA=="/>
              </a:ext>
            </a:extLst>
          </p:cNvSpPr>
          <p:nvPr>
            <p:ph type="dt" sz="half" idx="12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7F7F7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Implementationsveranstaltung zur Einführung der Kernlehrpläne Gymnasium SI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LAwAAdgoAAHwbAACZJAAAEAAAAA=="/>
              </a:ext>
            </a:extLst>
          </p:cNvSpPr>
          <p:nvPr>
            <p:ph sz="half" idx="1"/>
          </p:nvPr>
        </p:nvSpPr>
        <p:spPr>
          <a:xfrm>
            <a:off x="494665" y="1700530"/>
            <a:ext cx="3973195" cy="42487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6HQAAdgoAAKs1AACZJAAAEAAAAA=="/>
              </a:ext>
            </a:extLst>
          </p:cNvSpPr>
          <p:nvPr>
            <p:ph sz="half" idx="2"/>
          </p:nvPr>
        </p:nvSpPr>
        <p:spPr>
          <a:xfrm>
            <a:off x="4751070" y="1700530"/>
            <a:ext cx="3973195" cy="42487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VMQAAGicAAHA1AABZKQAAEAAAAA=="/>
              </a:ext>
            </a:extLst>
          </p:cNvSpPr>
          <p:nvPr>
            <p:ph type="sldNum" sz="quarter" idx="14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6A922F8-B6DB-FCD4-9511-40816C5F6315}" type="slidenum">
              <a:t>‹Nr.›</a:t>
            </a:fld>
            <a:endParaRPr/>
          </a:p>
        </p:txBody>
      </p:sp>
      <p:sp>
        <p:nvSpPr>
          <p:cNvPr id="6" name="Fußzeile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KFQAAKyYAAG0lAAAwKgAAEAAAAA=="/>
              </a:ext>
            </a:extLst>
          </p:cNvSpPr>
          <p:nvPr>
            <p:ph type="ftr" sz="quarter" idx="13"/>
          </p:nvPr>
        </p:nvSpPr>
        <p:spPr>
          <a:xfrm>
            <a:off x="3420110" y="6204585"/>
            <a:ext cx="2663825" cy="6534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7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M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bAQAAGicAAFQTAABZKQAAEAAAAA=="/>
              </a:ext>
            </a:extLst>
          </p:cNvSpPr>
          <p:nvPr>
            <p:ph type="dt" sz="half" idx="12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7F7F7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Implementationsveranstaltung zur Einführung der Kernlehrpläne Gymnasium SI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UB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VMQAAGicAAHA1AABZKQAAEAAAAA=="/>
              </a:ext>
            </a:extLst>
          </p:cNvSpPr>
          <p:nvPr>
            <p:ph type="sldNum" sz="quarter" idx="14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6A92885-CBDB-FCDE-9511-3D8B665F6368}" type="slidenum">
              <a:t>‹Nr.›</a:t>
            </a:fld>
            <a:endParaRPr/>
          </a:p>
        </p:txBody>
      </p:sp>
      <p:sp>
        <p:nvSpPr>
          <p:cNvPr id="4" name="Fußzeile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8AY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KFQAAKyYAAG0lAAAwKgAAEAAAAA=="/>
              </a:ext>
            </a:extLst>
          </p:cNvSpPr>
          <p:nvPr>
            <p:ph type="ftr" sz="quarter" idx="13"/>
          </p:nvPr>
        </p:nvSpPr>
        <p:spPr>
          <a:xfrm>
            <a:off x="3420110" y="6204585"/>
            <a:ext cx="2663825" cy="6534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5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bAQAAGicAAFQTAABZKQAAEAAAAA=="/>
              </a:ext>
            </a:extLst>
          </p:cNvSpPr>
          <p:nvPr>
            <p:ph type="dt" sz="half" idx="12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7F7F7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Implementationsveranstaltung zur Einführung der Kernlehrpläne Gymnasium SI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AC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VMQAAGicAAHA1AABZKQAAEAAAAA=="/>
              </a:ext>
            </a:extLst>
          </p:cNvSpPr>
          <p:nvPr>
            <p:ph type="sldNum" sz="quarter" idx="14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6A945AA-E4DB-FCB3-9511-12E60B5F6347}" type="slidenum">
              <a:t>‹Nr.›</a:t>
            </a:fld>
            <a:endParaRPr/>
          </a:p>
        </p:txBody>
      </p:sp>
      <p:sp>
        <p:nvSpPr>
          <p:cNvPr id="3" name="Fußzeile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KFQAAKyYAAG0lAAAwKgAAEAAAAA=="/>
              </a:ext>
            </a:extLst>
          </p:cNvSpPr>
          <p:nvPr>
            <p:ph type="ftr" sz="quarter" idx="13"/>
          </p:nvPr>
        </p:nvSpPr>
        <p:spPr>
          <a:xfrm>
            <a:off x="3420110" y="6204585"/>
            <a:ext cx="2663825" cy="6534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bAQAAGicAAFQTAABZKQAAEAAAAA=="/>
              </a:ext>
            </a:extLst>
          </p:cNvSpPr>
          <p:nvPr>
            <p:ph type="dt" sz="half" idx="12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7F7F7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Implementationsveranstaltung zur Einführung der Kernlehrpläne Gymnasium SI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kt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DQAgAA6wYAAKs1AACZJAAAEAAAAA=="/>
              </a:ext>
            </a:extLst>
          </p:cNvSpPr>
          <p:nvPr>
            <p:ph/>
          </p:nvPr>
        </p:nvSpPr>
        <p:spPr>
          <a:xfrm>
            <a:off x="457200" y="1124585"/>
            <a:ext cx="8267065" cy="48247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8AY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VMQAAGicAAHA1AABZKQAAEAAAAA=="/>
              </a:ext>
            </a:extLst>
          </p:cNvSpPr>
          <p:nvPr>
            <p:ph type="sldNum" sz="quarter" idx="14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6A90449-07DB-FCF2-9511-F1A74A5F63A4}" type="slidenum">
              <a:t>‹Nr.›</a:t>
            </a:fld>
            <a:endParaRPr/>
          </a:p>
        </p:txBody>
      </p:sp>
      <p:sp>
        <p:nvSpPr>
          <p:cNvPr id="4" name="Fußzeile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8AY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KFQAAKyYAAG0lAAAwKgAAEAAAAA=="/>
              </a:ext>
            </a:extLst>
          </p:cNvSpPr>
          <p:nvPr>
            <p:ph type="ftr" sz="quarter" idx="13"/>
          </p:nvPr>
        </p:nvSpPr>
        <p:spPr>
          <a:xfrm>
            <a:off x="3420110" y="6204585"/>
            <a:ext cx="2663825" cy="6534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5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bAQAAGicAAFQTAABZKQAAEAAAAA=="/>
              </a:ext>
            </a:extLst>
          </p:cNvSpPr>
          <p:nvPr>
            <p:ph type="dt" sz="half" idx="12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7F7F7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Implementationsveranstaltung zur Einführung der Kernlehrpläne Gymnasium SI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zwei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zQvwY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kAAAA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LAwAAdgoAAKs1AACoFgAAEAAAAA=="/>
              </a:ext>
            </a:extLst>
          </p:cNvSpPr>
          <p:nvPr>
            <p:ph sz="half" idx="1"/>
          </p:nvPr>
        </p:nvSpPr>
        <p:spPr>
          <a:xfrm>
            <a:off x="494665" y="1700530"/>
            <a:ext cx="8229600" cy="19824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LAwAAZhgAAKs1AACZJAAAEAAAAA=="/>
              </a:ext>
            </a:extLst>
          </p:cNvSpPr>
          <p:nvPr>
            <p:ph sz="half" idx="2"/>
          </p:nvPr>
        </p:nvSpPr>
        <p:spPr>
          <a:xfrm>
            <a:off x="494665" y="3966210"/>
            <a:ext cx="8229600" cy="19831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k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VMQAAGicAAHA1AABZKQAAEAAAAA=="/>
              </a:ext>
            </a:extLst>
          </p:cNvSpPr>
          <p:nvPr>
            <p:ph type="sldNum" sz="quarter" idx="14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6A9265C-12DB-FCD0-9511-E485685F63B1}" type="slidenum">
              <a:t>‹Nr.›</a:t>
            </a:fld>
            <a:endParaRPr/>
          </a:p>
        </p:txBody>
      </p:sp>
      <p:sp>
        <p:nvSpPr>
          <p:cNvPr id="6" name="Fußzeile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B3AG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KFQAAKyYAAG0lAAAwKgAAEAAAAA=="/>
              </a:ext>
            </a:extLst>
          </p:cNvSpPr>
          <p:nvPr>
            <p:ph type="ftr" sz="quarter" idx="13"/>
          </p:nvPr>
        </p:nvSpPr>
        <p:spPr>
          <a:xfrm>
            <a:off x="3420110" y="6204585"/>
            <a:ext cx="2663825" cy="6534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7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EATw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bAQAAGicAAFQTAABZKQAAEAAAAA=="/>
              </a:ext>
            </a:extLst>
          </p:cNvSpPr>
          <p:nvPr>
            <p:ph type="dt" sz="half" idx="12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7F7F7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Implementationsveranstaltung zur Einführung der Kernlehrpläne Gymnasium SI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YAMw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L///8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LAwAAdgoAAHwbAACoFgAAEAAAAA=="/>
              </a:ext>
            </a:extLst>
          </p:cNvSpPr>
          <p:nvPr>
            <p:ph sz="quarter" idx="1"/>
          </p:nvPr>
        </p:nvSpPr>
        <p:spPr>
          <a:xfrm>
            <a:off x="494665" y="1700530"/>
            <a:ext cx="3973195" cy="19824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kt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6HQAAdgoAAKs1AACoFgAAEAAAAA=="/>
              </a:ext>
            </a:extLst>
          </p:cNvSpPr>
          <p:nvPr>
            <p:ph sz="quarter" idx="2"/>
          </p:nvPr>
        </p:nvSpPr>
        <p:spPr>
          <a:xfrm>
            <a:off x="4751070" y="1700530"/>
            <a:ext cx="3973195" cy="19824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Objekt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H///8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LAwAAZhgAAHwbAACZJAAAEAAAAA=="/>
              </a:ext>
            </a:extLst>
          </p:cNvSpPr>
          <p:nvPr>
            <p:ph sz="quarter" idx="3"/>
          </p:nvPr>
        </p:nvSpPr>
        <p:spPr>
          <a:xfrm>
            <a:off x="494665" y="3966210"/>
            <a:ext cx="3973195" cy="19831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Objekt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j///8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6HQAAZhgAAKs1AACZJAAAEAAAAA=="/>
              </a:ext>
            </a:extLst>
          </p:cNvSpPr>
          <p:nvPr>
            <p:ph sz="quarter" idx="4"/>
          </p:nvPr>
        </p:nvSpPr>
        <p:spPr>
          <a:xfrm>
            <a:off x="4751070" y="3966210"/>
            <a:ext cx="3973195" cy="19831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7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j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VMQAAGicAAHA1AABZKQAAEAAAAA=="/>
              </a:ext>
            </a:extLst>
          </p:cNvSpPr>
          <p:nvPr>
            <p:ph type="sldNum" sz="quarter" idx="14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6A97A65-2BDB-FC8C-9511-DDD9345F6388}" type="slidenum">
              <a:t>‹Nr.›</a:t>
            </a:fld>
            <a:endParaRPr/>
          </a:p>
        </p:txBody>
      </p:sp>
      <p:sp>
        <p:nvSpPr>
          <p:cNvPr id="8" name="Fußzeile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KFQAAKyYAAG0lAAAwKgAAEAAAAA=="/>
              </a:ext>
            </a:extLst>
          </p:cNvSpPr>
          <p:nvPr>
            <p:ph type="ftr" sz="quarter" idx="13"/>
          </p:nvPr>
        </p:nvSpPr>
        <p:spPr>
          <a:xfrm>
            <a:off x="3420110" y="6204585"/>
            <a:ext cx="2663825" cy="6534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9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bAQAAGicAAFQTAABZKQAAEAAAAA=="/>
              </a:ext>
            </a:extLst>
          </p:cNvSpPr>
          <p:nvPr>
            <p:ph type="dt" sz="half" idx="12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7F7F7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Implementationsveranstaltung zur Einführung der Kernlehrpläne Gymnasium SI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 und zwei Spalten, rechte Spalte 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kt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LAwAAdgoAAHwbAACZJAAAEAAAAA=="/>
              </a:ext>
            </a:extLst>
          </p:cNvSpPr>
          <p:nvPr>
            <p:ph sz="half" idx="1"/>
          </p:nvPr>
        </p:nvSpPr>
        <p:spPr>
          <a:xfrm>
            <a:off x="494665" y="1700530"/>
            <a:ext cx="3973195" cy="42487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kt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6HQAAdgoAAKs1AACoFgAAEAAAAA=="/>
              </a:ext>
            </a:extLst>
          </p:cNvSpPr>
          <p:nvPr>
            <p:ph sz="quarter" idx="2"/>
          </p:nvPr>
        </p:nvSpPr>
        <p:spPr>
          <a:xfrm>
            <a:off x="4751070" y="1700530"/>
            <a:ext cx="3973195" cy="19824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Objekt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6HQAAZhgAAKs1AACZJAAAEAAAAA=="/>
              </a:ext>
            </a:extLst>
          </p:cNvSpPr>
          <p:nvPr>
            <p:ph sz="quarter" idx="3"/>
          </p:nvPr>
        </p:nvSpPr>
        <p:spPr>
          <a:xfrm>
            <a:off x="4751070" y="3966210"/>
            <a:ext cx="3973195" cy="19831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r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VMQAAGicAAHA1AABZKQAAEAAAAA=="/>
              </a:ext>
            </a:extLst>
          </p:cNvSpPr>
          <p:nvPr>
            <p:ph type="sldNum" sz="quarter" idx="14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6A96975-3BDB-FC9F-9511-CDCA275F6398}" type="slidenum">
              <a:t>‹Nr.›</a:t>
            </a:fld>
            <a:endParaRPr/>
          </a:p>
        </p:txBody>
      </p:sp>
      <p:sp>
        <p:nvSpPr>
          <p:cNvPr id="7" name="Fußzeile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KFQAAKyYAAG0lAAAwKgAAEAAAAA=="/>
              </a:ext>
            </a:extLst>
          </p:cNvSpPr>
          <p:nvPr>
            <p:ph type="ftr" sz="quarter" idx="13"/>
          </p:nvPr>
        </p:nvSpPr>
        <p:spPr>
          <a:xfrm>
            <a:off x="3420110" y="6204585"/>
            <a:ext cx="2663825" cy="6534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8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bAQAAGicAAFQTAABZKQAAEAAAAA=="/>
              </a:ext>
            </a:extLst>
          </p:cNvSpPr>
          <p:nvPr>
            <p:ph type="dt" sz="half" idx="12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7F7F7F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Implementationsveranstaltung zur Einführung der Kernlehrpläne Gymnasium SI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bAQAAGicAAFQTAABZKQAAEAAAAA=="/>
              </a:ext>
            </a:extLst>
          </p:cNvSpPr>
          <p:nvPr>
            <p:ph type="dt" sz="half" idx="2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7F7F7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4" name="Fußzeile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KFQAAKyYAAG0lAAAwKgAAEAAAAA=="/>
              </a:ext>
            </a:extLst>
          </p:cNvSpPr>
          <p:nvPr>
            <p:ph type="ftr" sz="quarter" idx="3"/>
          </p:nvPr>
        </p:nvSpPr>
        <p:spPr>
          <a:xfrm>
            <a:off x="3420110" y="6204585"/>
            <a:ext cx="2663825" cy="6534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VMQAAGicAAHA1AABZKQAAEAAAAA=="/>
              </a:ext>
            </a:extLst>
          </p:cNvSpPr>
          <p:nvPr>
            <p:ph type="sldNum" sz="quarter" idx="4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36A96DB1-FFDB-FC9B-9511-09CE235F635C}" type="slidenum">
              <a:t>‹Nr.›</a:t>
            </a:fld>
            <a:endParaRPr/>
          </a:p>
        </p:txBody>
      </p:sp>
      <p:sp>
        <p:nvSpPr>
          <p:cNvPr id="6" name="Text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BAAAAAQAAAAAAAAAAAAAAAAAAAAAAAAAAAAAAAAAAAAAAAAAAAAAAAH9/fwAAAAADzMzMAMDA/wB/f38AAAAAAAAAAAAAAAAAAAAAAAAAAAAhAAAAGAAAABQAAAALAwAAdgoAAKs1AACZJAAAEAAAAA=="/>
              </a:ext>
            </a:extLst>
          </p:cNvSpPr>
          <p:nvPr>
            <p:ph type="body" idx="1"/>
          </p:nvPr>
        </p:nvSpPr>
        <p:spPr>
          <a:xfrm>
            <a:off x="494665" y="1700530"/>
            <a:ext cx="8229600" cy="42487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16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de-DE" sz="16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Textmasterformat bearbeiten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Zweite Ebene</a:t>
            </a:r>
          </a:p>
          <a:p>
            <a:pPr marL="1143000" marR="0" lvl="2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Dritte Ebene</a:t>
            </a:r>
          </a:p>
          <a:p>
            <a:pPr marL="1600200" marR="0" lvl="3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16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Vierte Ebene</a:t>
            </a:r>
          </a:p>
          <a:p>
            <a:pPr marL="2057400" marR="0" lvl="4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de-DE" sz="16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Fünfte Ebene</a:t>
            </a:r>
          </a:p>
        </p:txBody>
      </p:sp>
      <p:pic>
        <p:nvPicPr>
          <p:cNvPr id="7" name="Grafik2" descr="Logo QUA-LiS NRW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6wIAAPQBAAAqEAAAwQUAABAAAAA="/>
              </a:ext>
            </a:extLst>
          </p:cNvPicPr>
          <p:nvPr/>
        </p:nvPicPr>
        <p:blipFill>
          <a:blip r:embed="rId14"/>
          <a:stretch>
            <a:fillRect/>
          </a:stretch>
        </p:blipFill>
        <p:spPr>
          <a:xfrm>
            <a:off x="474345" y="317500"/>
            <a:ext cx="2153285" cy="61785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8" name="Gerade Verbindung 12"/>
          <p:cNvSpPr>
            <a:extLst>
              <a:ext uri="smNativeData">
                <pr:smNativeData xmlns:pr="smNativeData" xmlns="" val="SMDATA_12_TiFzX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eWRgAoAAAAAQAAABQAAAAUAAAAFAAAAAEAAAAAAAAAZAAAAGQAAAAAAAAAZAAAAGQAAAAVAAAAYAAAAAAAAAAAAAAAAAAAAAAAAAAAAAAAAAAAAAAAAAAAAAAAAAAAAAAAAAAAAAAAAAAACQAAAAAAAAAAAAAAAAAAAAAAAAAAAAAAAAAAAAAAAAAAAAAAAAAAAAAAAAAAAAAAABYAAABMAAAAAQAAAAAAAAACAAAAAAAAAAEAAAAAAAAJPgAAAAAAAAAfAAAAZAAAAGQAAAAAAAAAAAAAAAAAAAAAAAAAAAAAAAAAAAAAAAAAAAAAABcAAAAUAAAAAAAAAAAAAAD/fwAA/38AAAAAAAAJAAAABAAAAAAAAAAMAAAAEAAAAAAAAAAAAAAAAAAAAAAAAAAeAAAAaAAAAAAAAAAAAAAAAAAAAAAAAAAAAAAAECcAABAnAAAAAAAAAAAAAAAAAAAAAAAAAAAAAAAAAAAAAAAAAAAAAD8AAAAAAAAAwMD/AAAAAABkAAAAMgAAAAAAAABkAAAAAAAAAH9/fwAKAAAAHwAAAFQAAAD///8A////AQAAAAAAAAAAAAAAAAAAAAAAAAAAAAAAAAAAAAAAAAAA95ZGDAAAAAIAAAACAAAAAMDA/wB/f38AAAAAAAAAAAAAAAAAAAAAAAAAAAAhAAAAGAAAABQAAADgAgAAlAkAAGA1AACUCQAAEAAAAA=="/>
              </a:ext>
            </a:extLst>
          </p:cNvSpPr>
          <p:nvPr/>
        </p:nvSpPr>
        <p:spPr>
          <a:xfrm>
            <a:off x="467360" y="1557020"/>
            <a:ext cx="8209280" cy="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</p:sp>
      <p:sp>
        <p:nvSpPr>
          <p:cNvPr id="9" name="CustomShape 6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DAAAAAIAAAP//zAAAAAAAAAAAAAAAAAAAAAAAAAAAAAAAAAAAAAAAeAAAAAEAAABAAAAAZAAAAAAAAABoAQ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gAAA///MAAAAAAAAAAAAAAAAAAAAAAAAAAAAAAAAAAAAAAAAAAAAAAAAAn9/fwDu7OEDzMzMAMDA/wB/f38AAAAAAAAAAAAAAAAAAAAAAAAAAAAhAAAAGAAAABQAAAAAAAAASCUAAGESAAAqJgAAEAAAAA=="/>
              </a:ext>
            </a:extLst>
          </p:cNvSpPr>
          <p:nvPr/>
        </p:nvSpPr>
        <p:spPr>
          <a:xfrm>
            <a:off x="0" y="6060440"/>
            <a:ext cx="2987675" cy="143510"/>
          </a:xfrm>
          <a:prstGeom prst="rect">
            <a:avLst/>
          </a:prstGeom>
          <a:gradFill flip="none" rotWithShape="0">
            <a:gsLst>
              <a:gs pos="0">
                <a:srgbClr val="008000"/>
              </a:gs>
              <a:gs pos="100000">
                <a:srgbClr val="FFFFCC"/>
              </a:gs>
            </a:gsLst>
            <a:lin ang="0" scaled="0"/>
            <a:tileRect/>
          </a:gra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0" name="CustomShape 8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DAAAAgICAAP//zAAAAAAAAAAAAAAAAAAAAAAAAAAAAAAAAAAAAAAAeAAAAAEAAABAAAAAZAAAAAAAAABoAQ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AgIAA///MAAAAAAAAAAAAAAAAAAAAAAAAAAAAAAAAAAAAAAAAAAAAAAAAAn9/fwDu7OEDzMzMAMDA/wB/f38AAAAAAAAAAAAAAAAAAAAAAAAAAAAhAAAAGAAAABQAAAADEwAASCUAAGQlAAAqJgAAEAAAAA=="/>
              </a:ext>
            </a:extLst>
          </p:cNvSpPr>
          <p:nvPr/>
        </p:nvSpPr>
        <p:spPr>
          <a:xfrm>
            <a:off x="3090545" y="6060440"/>
            <a:ext cx="2987675" cy="143510"/>
          </a:xfrm>
          <a:prstGeom prst="rect">
            <a:avLst/>
          </a:prstGeom>
          <a:gradFill flip="none" rotWithShape="0">
            <a:gsLst>
              <a:gs pos="0">
                <a:srgbClr val="808080"/>
              </a:gs>
              <a:gs pos="100000">
                <a:srgbClr val="FFFFCC"/>
              </a:gs>
            </a:gsLst>
            <a:lin ang="0" scaled="0"/>
            <a:tileRect/>
          </a:gra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1" name="Rechteck 15"/>
          <p:cNvSpPr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EAAAADAAAA///MANHDnwAAAAAAAAAAAAAAAAAAAAAAAAAAAAAAAAAAAAAAZAAAAAEAAABAAAAAnP///wAAAAC0AAAAAAAAAAIAAAAAAAAA///MAGQAAAD/AAAAAAAAAAAAAAAAAAAAAAAAAAAAAAAAAAAAAAAAAAAAAAAAAAAAAAAAAAAAAAAAAAAAFAAAADwAAAAA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EAAAAAAAAAAAAAAAAAAAAAAAAAECcAABAnAAAAAAAAAAAAAAAAAAAAAAAAAAAAAAAAAAAAAAAAAAAAABQAAAAAAAAAwMD/AAAAAABkAAAAMgAAAAAAAABkAAAAAAAAAH9/fwAKAAAAHwAAAFQAAAD//8wA0cOfAP//zAD/AAAAAAAAAAAAAAAAAAAAAAAAAAAAAAAAAAAAO2CMAH9/fwDu7OEDzMzMAMDA/wB/f38AAAAAAAAAAAAAAAAAAAAAAAAAAAAhAAAAGAAAABQAAADiJQAASCUAAEM4AAArJgAAEAAAAA=="/>
              </a:ext>
            </a:extLst>
          </p:cNvSpPr>
          <p:nvPr/>
        </p:nvSpPr>
        <p:spPr>
          <a:xfrm>
            <a:off x="6158230" y="6060440"/>
            <a:ext cx="2987675" cy="144145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0"/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pic>
        <p:nvPicPr>
          <p:cNvPr id="12" name="Picture 2" descr="Q:\Projekte\KLP-Entwicklung Gymnasium SI\Organisation\Formulare und Logos\klp_logo-farbe.png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0xIAABQBAAAHIgAA1wYAABAAAAA="/>
              </a:ext>
            </a:extLst>
          </p:cNvPicPr>
          <p:nvPr/>
        </p:nvPicPr>
        <p:blipFill>
          <a:blip r:embed="rId15"/>
          <a:stretch>
            <a:fillRect/>
          </a:stretch>
        </p:blipFill>
        <p:spPr>
          <a:xfrm>
            <a:off x="3060065" y="175260"/>
            <a:ext cx="2471420" cy="9366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13" name="Grafik1" descr="V:\QUA-LIS\Formulare und Muster\AbsenderKennungMSB neu-farbig.jpg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oSMAAAwCAAAyNgAACAYAABAAAAA="/>
              </a:ext>
            </a:extLst>
          </p:cNvPicPr>
          <p:nvPr/>
        </p:nvPicPr>
        <p:blipFill>
          <a:blip r:embed="rId16"/>
          <a:stretch>
            <a:fillRect/>
          </a:stretch>
        </p:blipFill>
        <p:spPr>
          <a:xfrm>
            <a:off x="5791835" y="332740"/>
            <a:ext cx="3018155" cy="6477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3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16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de-DE" sz="16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4BAAAdgoAAAg0AABWDwAAEAAAAA=="/>
              </a:ext>
            </a:extLst>
          </p:cNvSpPr>
          <p:nvPr>
            <p:ph type="ctrTitle"/>
          </p:nvPr>
        </p:nvSpPr>
        <p:spPr>
          <a:xfrm>
            <a:off x="685800" y="1700530"/>
            <a:ext cx="7772400" cy="7924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de-DE"/>
            </a:pPr>
            <a:r>
              <a:rPr lang="de-DE" sz="4000" b="1" cap="small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ABwAAUhMAACAvAAAoJAAAEAAAAA=="/>
              </a:ext>
            </a:extLst>
          </p:cNvSpPr>
          <p:nvPr>
            <p:ph type="subTitle" idx="1"/>
          </p:nvPr>
        </p:nvSpPr>
        <p:spPr>
          <a:xfrm>
            <a:off x="1259840" y="3140710"/>
            <a:ext cx="6400800" cy="27368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6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6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600" dirty="0">
                <a:solidFill>
                  <a:srgbClr val="002060"/>
                </a:solidFill>
              </a:rPr>
              <a:t>Sekundarstufe I des Gymnasiums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3600" dirty="0">
              <a:solidFill>
                <a:srgbClr val="002060"/>
              </a:solidFill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rgbClr val="8C8C8C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200" dirty="0">
                <a:solidFill>
                  <a:srgbClr val="002060"/>
                </a:solidFill>
              </a:rPr>
              <a:t>Kernlehrplan </a:t>
            </a:r>
            <a:r>
              <a:rPr lang="de-DE" sz="3200" dirty="0">
                <a:solidFill>
                  <a:srgbClr val="17375E"/>
                </a:solidFill>
              </a:rPr>
              <a:t>Niederländisch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Einbindung des Medienkompetenzrahmens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Kernlehrpläne leisten einen wichtigen Beitrag, die Kompetenzanforderungen des MKR fachlich zu konkretisieren.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Bezüge zur Informatik werden fachangemessen aufgezeigt (Beispiel in Mathematik: Algorithmen erkennen).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Weitergehende Unterstützungsmaterialien zur Stärkung der informatischen Bildung werden zur Verfügung gestellt.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Der MKR ist und bleibt verbindlicher Orientierungsrahmen für die Weiterentwicklung des schulischen Medienkonzepts.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6BD2-9CDB-FC9D-9511-6AC8255F633F}" type="slidenum"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Fachliche Einbindung RV Verbraucherbildung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C1AgAAlhYAAFU1AAAKJQAAEAAAAA=="/>
              </a:ext>
            </a:extLst>
          </p:cNvSpPr>
          <p:nvPr>
            <p:ph type="body" idx="1"/>
          </p:nvPr>
        </p:nvSpPr>
        <p:spPr>
          <a:xfrm>
            <a:off x="440055" y="3671570"/>
            <a:ext cx="8229600" cy="23495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5715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38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Zieldimensionen (Z): Auseinandersetzung mit</a:t>
            </a:r>
          </a:p>
          <a:p>
            <a:pPr marL="742950" marR="0" lvl="1" indent="-28575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17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individuellen Bedürfnissen und Bedarfen (Z1)</a:t>
            </a:r>
          </a:p>
          <a:p>
            <a:pPr marL="742950" marR="0" lvl="1" indent="-28575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17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gesellschaftlichen Einflüssen auf Konsumentscheidungen (Z2)</a:t>
            </a:r>
          </a:p>
          <a:p>
            <a:pPr marL="742950" marR="0" lvl="1" indent="-28575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17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individuellen und gesellschaftlichen Folgen des Konsums (Z3)</a:t>
            </a:r>
          </a:p>
          <a:p>
            <a:pPr marL="742950" marR="0" lvl="1" indent="-28575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17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politisch-rechtlichen und sozioökonomischen Rahmenbedingungen (Z4)</a:t>
            </a:r>
          </a:p>
          <a:p>
            <a:pPr marL="742950" marR="0" lvl="1" indent="-28575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17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Kriterien für Konsumentscheidungen (Z5)</a:t>
            </a:r>
          </a:p>
          <a:p>
            <a:pPr marL="742950" marR="0" lvl="1" indent="-28575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17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individuellen, kollektiven und politischen Gestaltungsoptionen des Konsums (Z6)</a:t>
            </a:r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35BA-F4DB-FCC3-9511-02967B5F6357}" type="slidenum">
              <a:t>11</a:t>
            </a:fld>
            <a:endParaRPr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435610" y="1715135"/>
          <a:ext cx="8250555" cy="1828800"/>
        </p:xfrm>
        <a:graphic>
          <a:graphicData uri="http://schemas.openxmlformats.org/drawingml/2006/table">
            <a:tbl>
              <a:tblPr/>
              <a:tblGrid>
                <a:gridCol w="2192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3730">
                <a:tc gridSpan="4"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b="0">
                          <a:solidFill>
                            <a:srgbClr val="002060"/>
                          </a:solidFill>
                        </a:rPr>
                        <a:t>Übergreifender Bereich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b="0">
                          <a:solidFill>
                            <a:srgbClr val="002060"/>
                          </a:solidFill>
                        </a:rPr>
                        <a:t>Allgemeiner Konsum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C6DA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05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Bereich A: Finanzen, Marktgeschehen und Verbraucherrecht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C6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Bereich B: Ernährung und Gesundheit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C6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Bereich C: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Medien und </a:t>
                      </a:r>
                      <a:br/>
                      <a:r>
                        <a:t>Information in der digitalen Welt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C6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Bereich D: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t>Leben, Wohnen und Mobilität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C6D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IY3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56869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Gliederung</a:t>
            </a:r>
          </a:p>
        </p:txBody>
      </p:sp>
      <p:sp>
        <p:nvSpPr>
          <p:cNvPr id="3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GA1AABVJA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1944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Merkmale der neuen Kernlehrpläne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Übergreifende Aufgaben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Schulinterne Lehrpläne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Der Kernlehrplan Niederländisch im Detail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Fachliche Unterstützungsmaterialien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rgbClr val="A5A5A5"/>
              </a:solidFill>
            </a:endParaRP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rgbClr val="A5A5A5"/>
              </a:solidFill>
            </a:endParaRP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rgbClr val="A5A5A5"/>
              </a:solidFill>
            </a:endParaRP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rgbClr val="A5A5A5"/>
              </a:solidFill>
            </a:endParaRPr>
          </a:p>
        </p:txBody>
      </p:sp>
      <p:sp>
        <p:nvSpPr>
          <p:cNvPr id="5" name="Foliennummer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724C-02DB-FC84-9511-F4D13C5F63A1}" type="slidenum"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Schulinterne Lehrpläne - rechtlicher Rahmen</a:t>
            </a:r>
          </a:p>
        </p:txBody>
      </p:sp>
      <p:sp>
        <p:nvSpPr>
          <p:cNvPr id="3" name="Datum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GicAAHgZAABRKQAAEAAAAA=="/>
              </a:ext>
            </a:extLst>
          </p:cNvSpPr>
          <p:nvPr>
            <p:ph type="dt" sz="half" idx="4294967295"/>
          </p:nvPr>
        </p:nvSpPr>
        <p:spPr>
          <a:xfrm>
            <a:off x="457200" y="6356350"/>
            <a:ext cx="36830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4" name="Foliennummer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7CB6-F8DB-FC8A-9511-0EDF325F635B}" type="slidenum">
              <a:t>13</a:t>
            </a:fld>
            <a:endParaRPr/>
          </a:p>
        </p:txBody>
      </p:sp>
      <p:sp>
        <p:nvSpPr>
          <p:cNvPr id="5" name="Inhaltsplatzhalter 2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gAgAAPAwAAPc1AAC2IwAAEAAAAA=="/>
              </a:ext>
            </a:extLst>
          </p:cNvSpPr>
          <p:nvPr/>
        </p:nvSpPr>
        <p:spPr>
          <a:xfrm>
            <a:off x="467360" y="1988820"/>
            <a:ext cx="8305165" cy="381635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800" b="1"/>
              <a:t>SchulG § 29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800" b="1"/>
              <a:t>Unterrichtsvorgaben</a:t>
            </a:r>
          </a:p>
          <a:p>
            <a:pPr marL="542925" marR="0" indent="-542925" algn="l" defTabSz="91440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 lang="de-DE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800"/>
              <a:t>Das </a:t>
            </a:r>
            <a:r>
              <a:rPr lang="de-DE" sz="1800" b="1"/>
              <a:t>Ministerium</a:t>
            </a:r>
            <a:r>
              <a:rPr lang="de-DE" sz="1800"/>
              <a:t> erlässt in der Regel </a:t>
            </a:r>
            <a:r>
              <a:rPr lang="de-DE" sz="1800" b="1"/>
              <a:t>schulformspezifische Vorgaben </a:t>
            </a:r>
            <a:r>
              <a:rPr lang="de-DE" sz="1800"/>
              <a:t>für den Unterricht (Richtlinien, Rahmenvorgaben, </a:t>
            </a:r>
            <a:r>
              <a:rPr lang="de-DE" sz="1800" b="1"/>
              <a:t>Lehrpläne</a:t>
            </a:r>
            <a:r>
              <a:rPr lang="de-DE" sz="180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marR="0" indent="-542925" algn="l" defTabSz="91440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 lang="de-DE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800"/>
              <a:t>Die </a:t>
            </a:r>
            <a:r>
              <a:rPr lang="de-DE" sz="1800" b="1"/>
              <a:t>Schulen</a:t>
            </a:r>
            <a:r>
              <a:rPr lang="de-DE" sz="1800"/>
              <a:t> bestimmen auf der Grundlage der Unterrichtsvorgaben nach Absatz 1 in Verbindung mit ihrem Schulprogramm </a:t>
            </a:r>
            <a:r>
              <a:rPr lang="de-DE" sz="1800" b="1"/>
              <a:t>schuleigene Unterrichtsvorgaben</a:t>
            </a:r>
            <a:r>
              <a:rPr lang="de-DE" sz="1800"/>
              <a:t>.</a:t>
            </a:r>
          </a:p>
          <a:p>
            <a:pPr marL="542925" marR="0" indent="-542925" algn="l" defTabSz="91440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 lang="de-DE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800"/>
              <a:t>Unterrichtsvorgaben nach den Absätzen 1 und 2 sind so zu fassen, dass für die Lehrerinnen und Lehrer ein </a:t>
            </a:r>
            <a:r>
              <a:rPr lang="de-DE" sz="1800" b="1"/>
              <a:t>pädagogischer Gestaltungsspielraum </a:t>
            </a:r>
            <a:r>
              <a:rPr lang="de-DE" sz="1800"/>
              <a:t>bleibt.</a:t>
            </a:r>
          </a:p>
          <a:p>
            <a:pPr marL="542925" marR="0" indent="-342900" algn="l" defTabSz="91440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800"/>
          </a:p>
        </p:txBody>
      </p:sp>
      <p:pic>
        <p:nvPicPr>
          <p:cNvPr id="6" name="Picture 50" descr="paragraph_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WAMAAOgKAABaCQAADxE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" y="1772920"/>
            <a:ext cx="976630" cy="1000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Schulinterne Lehrpläne - rechtlicher Rahmen</a:t>
            </a:r>
          </a:p>
        </p:txBody>
      </p:sp>
      <p:sp>
        <p:nvSpPr>
          <p:cNvPr id="3" name="Datum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GicAAHgZAABRKQAAEAAAAA=="/>
              </a:ext>
            </a:extLst>
          </p:cNvSpPr>
          <p:nvPr>
            <p:ph type="dt" sz="half" idx="4294967295"/>
          </p:nvPr>
        </p:nvSpPr>
        <p:spPr>
          <a:xfrm>
            <a:off x="457200" y="6356350"/>
            <a:ext cx="36830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4" name="Foliennummer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5D9A-D4DB-FCAB-9511-22FE135F6377}" type="slidenum">
              <a:t>14</a:t>
            </a:fld>
            <a:endParaRPr/>
          </a:p>
        </p:txBody>
      </p:sp>
      <p:sp>
        <p:nvSpPr>
          <p:cNvPr id="5" name="Inhaltsplatzhalter 2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AAwAAZgsAAGA2AABFJQAAEAAAAA=="/>
              </a:ext>
            </a:extLst>
          </p:cNvSpPr>
          <p:nvPr/>
        </p:nvSpPr>
        <p:spPr>
          <a:xfrm>
            <a:off x="609600" y="1852930"/>
            <a:ext cx="8229600" cy="42056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b="1"/>
              <a:t>SchulG § 70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b="1"/>
              <a:t>Fachkonferenz, Bildungsgangkonferenz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/>
              <a:t>…</a:t>
            </a:r>
          </a:p>
          <a:p>
            <a:pPr marL="342900" marR="0" indent="-342900" algn="l" defTabSz="91440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AutoNum type="arabicParenBoth" startAt="3"/>
              <a:tabLst/>
              <a:defRPr lang="de-DE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342900" marR="0" indent="-342900" algn="l" defTabSz="91440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AutoNum type="arabicParenBoth" startAt="3"/>
              <a:tabLst/>
              <a:defRPr lang="de-DE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/>
              <a:t>Die Fachkonferenz entscheidet in ihrem Fach insbesondere über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/>
              <a:t>Grundsätze zur fachdidaktischen und fachmethodischen Arbeit,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/>
              <a:t>Grundsätze zur Leistungsbewertung,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/>
              <a:t>Vorschläge an die Lehrerkonferenz zur Einführung von Lernmitteln.</a:t>
            </a:r>
          </a:p>
        </p:txBody>
      </p:sp>
      <p:pic>
        <p:nvPicPr>
          <p:cNvPr id="6" name="Picture 50" descr="paragraph_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7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SAQAANgLAABKCgAA/xE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" y="1925320"/>
            <a:ext cx="976630" cy="1000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oAYAAAA1AAC6CQAAEAAAAA=="/>
              </a:ext>
            </a:extLst>
          </p:cNvSpPr>
          <p:nvPr>
            <p:ph type="title"/>
          </p:nvPr>
        </p:nvSpPr>
        <p:spPr>
          <a:xfrm>
            <a:off x="457200" y="1076960"/>
            <a:ext cx="8158480" cy="50419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200"/>
              <a:t>Curriculumentwicklung</a:t>
            </a:r>
            <a:endParaRPr lang="de-DE" sz="1600" b="1"/>
          </a:p>
        </p:txBody>
      </p:sp>
      <p:grpSp>
        <p:nvGrpSpPr>
          <p:cNvPr id="3" name="Gruppieren 2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MAHAAAYFQAACRUAAH0jAAAQAAAA"/>
              </a:ext>
            </a:extLst>
          </p:cNvGrpSpPr>
          <p:nvPr/>
        </p:nvGrpSpPr>
        <p:grpSpPr>
          <a:xfrm>
            <a:off x="1259840" y="3429000"/>
            <a:ext cx="2159635" cy="2339975"/>
            <a:chOff x="1259840" y="3429000"/>
            <a:chExt cx="2159635" cy="2339975"/>
          </a:xfrm>
        </p:grpSpPr>
        <p:sp>
          <p:nvSpPr>
            <p:cNvPr id="6" name="Rectangle 6"/>
            <p:cNvSpPr>
              <a:extLst>
                <a:ext uri="smNativeData">
                  <pr:smNativeData xmlns:pr="smNativeData" xmlns="" val="SMDATA_12_TiFzXhMAAAAlAAAAZAAAAA0AAAAAkAAAAEgAAACQAAAASAAAAAAAAAABAAAAAAAAAAEAAABQAAAAAAAAAAAA4D8AAAAAAADgPwAAAAAAAOA/AAAAAAAA4D8AAAAAAADgPwAAAAAAAOA/AAAAAAAA4D8AAAAAAADgPwAAAAAAAOA/AAAAAAAA4D8CAAAAjAAAAAEAAAAAAAAA2NjYAP///wgAAAAAAAAAAAAAAAAAAAAAAAAAAAAAAAAAAAAAeAAAAAEAAABAAAAAAAAAAAAAAABaAAAAAAAAAAAAAAAAAAAAAAAAAAAAAAAAAAAAAAAAAAAAAAAAAAAAAAAAAAAAAAAAAAAAAAAAAAAAAAAAAAAAAAAAAAAAAAAAAAAAFAAAADwAAAABAAAAAAAAAAAAgAAt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Y2NgA////AQAAAAAAAAAAAAAAAAAAAAAAAAAAAAAAAAAAAAAAAAAAAACAAH9/fwDu7OEDzMzMAMDA/wB/f38AAAAAAAAAAAAAAAAAAAAAAAAAAAAhAAAAGAAAABQAAADABwAAGBUAAAkVAAB9IwAAACAAAA=="/>
                </a:ext>
              </a:extLst>
            </p:cNvSpPr>
            <p:nvPr/>
          </p:nvSpPr>
          <p:spPr>
            <a:xfrm>
              <a:off x="1259840" y="3429000"/>
              <a:ext cx="2159635" cy="2339975"/>
            </a:xfrm>
            <a:prstGeom prst="rect">
              <a:avLst/>
            </a:prstGeom>
            <a:solidFill>
              <a:srgbClr val="D8D8D8"/>
            </a:solidFill>
            <a:ln w="28575" cap="flat" cmpd="sng" algn="ctr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endParaRPr lang="de-DE" sz="2000"/>
            </a:p>
          </p:txBody>
        </p:sp>
        <p:sp>
          <p:nvSpPr>
            <p:cNvPr id="5" name="Text Box 10"/>
            <p:cNvSpPr>
              <a:extLst>
                <a:ext uri="smNativeData">
  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xCgAAkx4AAFgSAACNIgAAACAAAA=="/>
                </a:ext>
              </a:extLst>
            </p:cNvSpPr>
            <p:nvPr/>
          </p:nvSpPr>
          <p:spPr>
            <a:xfrm>
              <a:off x="1778635" y="4970145"/>
              <a:ext cx="1203325" cy="6464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1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r>
                <a:rPr lang="de-DE">
                  <a:latin typeface="Calibri" pitchFamily="2" charset="0"/>
                  <a:ea typeface="Arial" pitchFamily="2" charset="0"/>
                  <a:cs typeface="Arial" pitchFamily="2" charset="0"/>
                </a:rPr>
                <a:t>Kern-lehrpläne</a:t>
              </a:r>
            </a:p>
          </p:txBody>
        </p:sp>
        <p:pic>
          <p:nvPicPr>
            <p:cNvPr id="4" name="Picture 14" descr="NRW_MSW_RGB"/>
            <p:cNvPicPr>
              <a:picLocks noChangeAspect="1"/>
              <a:extLst>
                <a:ext uri="smNativeData">
                  <pr:smNativeData xmlns:pr="smNativeData" xmlns="" val="SMDATA_14_TiFzXhMAAAAlAAAAEQAAAC0AAAAAkAAAAEgAAACQAAAASAAAAAAAAAAAAAAAAAAAAAEAAABQAAAAAAAAAAAA4D8AAAAAAADgPwAAAAAAAOA/AAAAAAAA4D8AAAAAAADgPwAAAAAAAOA/AAAAAAAA4D8AAAAAAADgPwAAAAAAAOA/AAAAAAAA4D8CAAAAjAAAAAEAAAAAAAAA2Nj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eR8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2NjYAP///wEAAAAAAAAAAAAAAAAAAAAAAAAAAAAAAAAAAAAAAAAAAAAAAAJ/f38A7uzhA8zMzADAwP8Af39/AAAAAAAAAAAAAAAAAP///wAAAAAAIQAAABgAAAAUAAAA8QoAAFwWAABYEgAAVh4AAAAAAAA="/>
                </a:ext>
              </a:extLst>
            </p:cNvPicPr>
            <p:nvPr/>
          </p:nvPicPr>
          <p:blipFill>
            <a:blip r:embed="rId3"/>
            <a:srcRect l="80570"/>
            <a:stretch>
              <a:fillRect/>
            </a:stretch>
          </p:blipFill>
          <p:spPr>
            <a:xfrm>
              <a:off x="1778635" y="3634740"/>
              <a:ext cx="1203325" cy="1296670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</p:pic>
      </p:grpSp>
      <p:grpSp>
        <p:nvGrpSpPr>
          <p:cNvPr id="7" name="Gruppieren 17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P8gAAAYFQAASS4AAH0jAAAQAAAA"/>
              </a:ext>
            </a:extLst>
          </p:cNvGrpSpPr>
          <p:nvPr/>
        </p:nvGrpSpPr>
        <p:grpSpPr>
          <a:xfrm>
            <a:off x="5363845" y="3429000"/>
            <a:ext cx="2160270" cy="2339975"/>
            <a:chOff x="5363845" y="3429000"/>
            <a:chExt cx="2160270" cy="2339975"/>
          </a:xfrm>
        </p:grpSpPr>
        <p:sp>
          <p:nvSpPr>
            <p:cNvPr id="10" name="Rectangle 6"/>
            <p:cNvSpPr>
              <a:extLst>
                <a:ext uri="smNativeData">
                  <pr:smNativeData xmlns:pr="smNativeData" xmlns="" val="SMDATA_12_TiFzXhMAAAAlAAAAZAAAAA0AAAAAkAAAAEgAAACQAAAASAAAAAAAAAABAAAAAAAAAAEAAABQAAAAAAAAAAAA4D8AAAAAAADgPwAAAAAAAOA/AAAAAAAA4D8AAAAAAADgPwAAAAAAAOA/AAAAAAAA4D8AAAAAAADgPwAAAAAAAOA/AAAAAAAA4D8CAAAAjAAAAAEAAAAAAAAA2NjYAP///wgAAAAAAAAAAAAAAAAAAAAAAAAAAAAAAAAAAAAAeAAAAAEAAABAAAAAAAAAAAAAAABaAAAAAAAAAAAAAAAAAAAAAAAAAAAAAAAAAAAAAAAAAAAAAAAAAAAAAAAAAAAAAAAAAAAAAAAAAAAAAAAAAAAAAAAAAAAAAAAAAAAAFAAAADwAAAABAAAAAAAAAAAAgAAt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Y2NgA////AQAAAAAAAAAAAAAAAAAAAAAAAAAAAAAAAAAAAAAAAAAAAACAAH9/fwDu7OEDzMzMAMDA/wB/f38AAAAAAAAAAAAAAAAAAAAAAAAAAAAhAAAAGAAAABQAAAD/IAAAGBUAAEkuAAB9IwAAACAAAA=="/>
                </a:ext>
              </a:extLst>
            </p:cNvSpPr>
            <p:nvPr/>
          </p:nvSpPr>
          <p:spPr>
            <a:xfrm>
              <a:off x="5363845" y="3429000"/>
              <a:ext cx="2160270" cy="2339975"/>
            </a:xfrm>
            <a:prstGeom prst="rect">
              <a:avLst/>
            </a:prstGeom>
            <a:solidFill>
              <a:srgbClr val="D8D8D8"/>
            </a:solidFill>
            <a:ln w="28575" cap="flat" cmpd="sng" algn="ctr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endParaRPr lang="de-DE" sz="2000"/>
            </a:p>
          </p:txBody>
        </p:sp>
        <p:sp>
          <p:nvSpPr>
            <p:cNvPr id="9" name="Text Box 11"/>
            <p:cNvSpPr>
              <a:extLst>
                <a:ext uri="smNativeData">
                  <pr:smNativeData xmlns:pr="smNativeData" xmlns="" val="SMDATA_12_TiFzXhMAAAAlAAAAZAAAAE0AAAAAkAAAAEgAAACQAAAASAAAAAAAAAAAAAAAAAAAAAEAAABQAAAAAAAAAAAA4D8AAAAAAADgPwAAAAAAAOA/AAAAAAAA4D8AAAAAAADgPwAAAAAAAOA/AAAAAAAA4D8AAAAAAADgPwAAAAAAAOA/AAAAAAAA4D8CAAAAjAAAAAEAAAAAAAAA2NjY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Y2NgA////AQAAAAAAAAAAAAAAAAAAAAAAAAAAAAAAAAAAAAAAAAAAAAAAAn9/fwDu7OEDzMzMAMDA/wB/f38AAAAAAAAAAAAAAAAAAAAAAAAAAAAhAAAAGAAAABQAAACnIgAApB4AAGMsAACeIgAAACAAAA=="/>
                </a:ext>
              </a:extLst>
            </p:cNvSpPr>
            <p:nvPr/>
          </p:nvSpPr>
          <p:spPr>
            <a:xfrm>
              <a:off x="5633085" y="4980940"/>
              <a:ext cx="1582420" cy="646430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1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r>
                <a:rPr lang="de-DE">
                  <a:latin typeface="Calibri" pitchFamily="2" charset="0"/>
                  <a:ea typeface="Arial" pitchFamily="2" charset="0"/>
                  <a:cs typeface="Arial" pitchFamily="2" charset="0"/>
                </a:rPr>
                <a:t>Schulinterne</a:t>
              </a:r>
            </a:p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1" i="0" u="none" strike="noStrike" kern="1" spc="0" baseline="0">
                  <a:solidFill>
                    <a:schemeClr val="tx1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r>
                <a:rPr lang="de-DE">
                  <a:latin typeface="Calibri" pitchFamily="2" charset="0"/>
                  <a:ea typeface="Arial" pitchFamily="2" charset="0"/>
                  <a:cs typeface="Arial" pitchFamily="2" charset="0"/>
                </a:rPr>
                <a:t>Lehrpläne</a:t>
              </a:r>
            </a:p>
          </p:txBody>
        </p:sp>
        <p:pic>
          <p:nvPicPr>
            <p:cNvPr id="8" name="Picture 15"/>
            <p:cNvPicPr>
              <a:picLocks noChangeAspect="1"/>
              <a:extLst>
                <a:ext uri="smNativeData">
                  <pr:smNativeData xmlns:pr="smNativeData" xmlns="" val="SMDATA_14_TiFzXhMAAAAlAAAAEQAAAC0AAAAAkAAAAEgAAACQAAAASAAAAAAAAAAAAAAAAAAAAAEAAABQAAAAAAAAAAAA4D8AAAAAAADgPwAAAAAAAOA/AAAAAAAA4D8AAAAAAADgPwAAAAAAAOA/AAAAAAAA4D8AAAAAAADgPwAAAAAAAOA/AAAAAAAA4D8CAAAAjAAAAAEAAAAAAAAA2NjYAP///wgAAAAAAAAAAAAAAAAAAAAAAAAAAAAAAAAAAAAAeAAAAAEAAABAAAAAAAAAAAAAAABaAAAAAAAAAAAAAAAAAAAAAAAAAAAAAAAAAAAAAAAAAAAAAAAAAAAAAAAAAAAAAAAAAAAAAAAAAAAAAAAAAAAAAAAAAAAAAAAAAAAAFAAAADwAAAABAAAAAAAAAMBQTQ0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hAGkADAAAABAAAAAAAAAAAAAAAAAAAAAAAAAAHgAAAGgAAAAAAAAAAAAAAAAAAAAAAAAAAAAAABAnAAAQJwAAAAAAAAAAAAAAAAAAAAAAAAAAAAAAAAAAAAAAAAAAAAAUAAAAAAAAAMDA/wAAAAAAZAAAADIAAAAAAAAAZAAAAAAAAAB/f38ACgAAAB8AAABUAAAA2NjYAP///wEAAAAAAAAAAAAAAAAAAAAAAAAAAAAAAAAAAAAAAAAAAMBQTQZ/f38A7uzhA8zMzADAwP8Af39/AAAAAAAAAAAAAAAAAP///wAAAAAAIQAAABgAAAAUAAAAXCIAACQWAAATLQAAXx4AAAAAAAA=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5460" y="3599180"/>
              <a:ext cx="1741805" cy="1337945"/>
            </a:xfrm>
            <a:prstGeom prst="rect">
              <a:avLst/>
            </a:prstGeom>
            <a:solidFill>
              <a:srgbClr val="D8D8D8"/>
            </a:solidFill>
            <a:ln w="9525" cap="flat" cmpd="sng" algn="ctr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  <a:effectLst/>
          </p:spPr>
        </p:pic>
      </p:grpSp>
      <p:sp>
        <p:nvSpPr>
          <p:cNvPr id="11" name="Textfeld 18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iCAAAdgoAAAkVAACwFAAAECAAAA=="/>
              </a:ext>
            </a:extLst>
          </p:cNvSpPr>
          <p:nvPr/>
        </p:nvSpPr>
        <p:spPr>
          <a:xfrm>
            <a:off x="1403350" y="1700530"/>
            <a:ext cx="2016125" cy="16624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b="1">
                <a:solidFill>
                  <a:srgbClr val="003CB4"/>
                </a:solidFill>
              </a:rPr>
              <a:t>Kompetenz-erwartungen</a:t>
            </a:r>
            <a:endParaRPr lang="de-DE" b="1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/>
              <a:t>Was?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/>
              <a:t>Welches Niveau?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/>
              <a:t>Wofür?</a:t>
            </a:r>
          </a:p>
        </p:txBody>
      </p:sp>
      <p:sp>
        <p:nvSpPr>
          <p:cNvPr id="12" name="Textfeld 19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5IgAAdgoAAEkuAACwFAAAECAAAA=="/>
              </a:ext>
            </a:extLst>
          </p:cNvSpPr>
          <p:nvPr/>
        </p:nvSpPr>
        <p:spPr>
          <a:xfrm>
            <a:off x="5563235" y="1700530"/>
            <a:ext cx="1960880" cy="16624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b="1">
                <a:solidFill>
                  <a:srgbClr val="003CB4"/>
                </a:solidFill>
              </a:rPr>
              <a:t>Kompetenz-entwicklung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/>
              <a:t>Wie?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/>
              <a:t>Wann?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/>
              <a:t>Womit?</a:t>
            </a:r>
          </a:p>
        </p:txBody>
      </p:sp>
      <p:sp>
        <p:nvSpPr>
          <p:cNvPr id="13" name="Datumsplatzhalter 6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14" name="Pfeil nach rechts 4"/>
          <p:cNvSpPr>
            <a:extLst>
              <a:ext uri="smNativeData">
                <pr:smNativeData xmlns:pr="smNativeData" xmlns="" val="SMDATA_12_TiFzXhMAAAAlAAAAyAAAAA0AAAAAkAAAAEgAAACQAAAASAAAAAAAAAABAAAAAAAAAAEAAABQAAAAZb6zsP7/6z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rmJsU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CMGAAAqhAAAN0dAAD+EQAAEAAAAA=="/>
              </a:ext>
            </a:extLst>
          </p:cNvSpPr>
          <p:nvPr/>
        </p:nvSpPr>
        <p:spPr>
          <a:xfrm>
            <a:off x="3990340" y="2708910"/>
            <a:ext cx="864235" cy="215900"/>
          </a:xfrm>
          <a:prstGeom prst="rightArrow">
            <a:avLst>
              <a:gd name="adj1" fmla="val 50000"/>
              <a:gd name="adj2" fmla="val 50037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15" name="Pfeil nach rechts 21"/>
          <p:cNvSpPr>
            <a:extLst>
              <a:ext uri="smNativeData">
                <pr:smNativeData xmlns:pr="smNativeData" xmlns="" val="SMDATA_12_TiFzXhMAAAAlAAAAyAAAAA0AAAAAkAAAAEgAAACQAAAASAAAAAAAAAABAAAAAAAAAAEAAABQAAAAZb6zsP7/6z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l85sY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CVGAAATBsAAOYdAACgHAAAEAAAAA=="/>
              </a:ext>
            </a:extLst>
          </p:cNvSpPr>
          <p:nvPr/>
        </p:nvSpPr>
        <p:spPr>
          <a:xfrm>
            <a:off x="3996055" y="4437380"/>
            <a:ext cx="864235" cy="215900"/>
          </a:xfrm>
          <a:prstGeom prst="rightArrow">
            <a:avLst>
              <a:gd name="adj1" fmla="val 50000"/>
              <a:gd name="adj2" fmla="val 50037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16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47AE-E0DB-FCB1-9511-16E4095F6343}" type="slidenum"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Funktionen von schulinternen Lehrplänen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80000"/>
              </a:lnSpc>
              <a:spcBef>
                <a:spcPts val="11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schulbezogene Konkretisierung der Kernlehrpläne in passenden Unterrichtsvorhaben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11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Instrument zur Unterrichtsentwicklung und Unterrichtsvorbereitung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11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Abgestimmte Konzepte zur Leistungsbewertung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11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Ausgestaltung von Freiräumen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11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Grundlage der fachlichen Arbeit im Team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11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Transparenz für alle am Bildungsprozess Beteiligten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110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Maßstab für Evaluation und Rechenschaftslegung</a:t>
            </a:r>
          </a:p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578A-C4DB-FCA1-9511-32F4195F6367}" type="slidenum"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Gliederung für einen schulinternen Lehrplan</a:t>
            </a:r>
          </a:p>
        </p:txBody>
      </p:sp>
      <p:sp>
        <p:nvSpPr>
          <p:cNvPr id="3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4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23CE-80DB-FCD5-9511-76806D5F6323}" type="slidenum">
              <a:t>17</a:t>
            </a:fld>
            <a:endParaRPr/>
          </a:p>
        </p:txBody>
      </p:sp>
      <p:sp>
        <p:nvSpPr>
          <p:cNvPr id="5" name="Inhaltsplatzhalter 2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hxfMMAAAAEAAAAAAAAAAAAAAAAAAAAAAAAAAeAAAAaAAAAAAAAAAAAAAAAAAAAAAAAAAAAAAAECcAABAnAAAAAAAAAAAAAAAAAAAAAAAAAAAAAAAAAAAAAAAAAAAAABQAAAAAAAAAwMD/AAAAAABkAAAAMgAAAAAAAABkAAAAAAAAAH9/fwAKAAAAHwAAAFQAAAD///8B////AQAAAAAAAAAAAAAAAAAAAAAAAAAAAAAAAAAAAAAAAAAAAAAAAH9/fwDu7OEDzMzMAMDA/wB/f38AAAAAAAAAAAAAAAAAAAAAAAAAAAAhAAAAGAAAABQAAADAAwAAZgsAAGA2AABFJQAAEAAAAA=="/>
              </a:ext>
            </a:extLst>
          </p:cNvSpPr>
          <p:nvPr/>
        </p:nvSpPr>
        <p:spPr>
          <a:xfrm>
            <a:off x="609600" y="1852930"/>
            <a:ext cx="8229600" cy="42056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536575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None/>
              <a:tabLst/>
              <a:defRPr lang="de-DE" sz="2575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210"/>
              <a:t>Inhalt</a:t>
            </a:r>
          </a:p>
          <a:p>
            <a:pPr marL="0" marR="0" indent="0" algn="l" defTabSz="536575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None/>
              <a:tabLst/>
              <a:defRPr lang="de-DE" sz="2575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210"/>
              <a:t>1	Rahmenbedingungen der fachlichen Arbeit</a:t>
            </a:r>
          </a:p>
          <a:p>
            <a:pPr marL="0" marR="0" indent="0" algn="l" defTabSz="536575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None/>
              <a:tabLst/>
              <a:defRPr lang="de-DE" sz="2575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210"/>
              <a:t>2	Entscheidungen zum Unterricht</a:t>
            </a:r>
          </a:p>
          <a:p>
            <a:pPr marL="400050" marR="0" lvl="1" indent="0" algn="l" defTabSz="536575">
              <a:lnSpc>
                <a:spcPct val="100000"/>
              </a:lnSpc>
              <a:spcBef>
                <a:spcPts val="485"/>
              </a:spcBef>
              <a:spcAft>
                <a:spcPts val="0"/>
              </a:spcAft>
              <a:buNone/>
              <a:tabLst/>
              <a:defRPr lang="de-DE" sz="184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025"/>
              <a:t>2.1 	Unterrichtsvorhaben	</a:t>
            </a:r>
          </a:p>
          <a:p>
            <a:pPr marL="400050" marR="0" lvl="1" indent="0" algn="l" defTabSz="536575">
              <a:lnSpc>
                <a:spcPct val="100000"/>
              </a:lnSpc>
              <a:spcBef>
                <a:spcPts val="485"/>
              </a:spcBef>
              <a:spcAft>
                <a:spcPts val="0"/>
              </a:spcAft>
              <a:buNone/>
              <a:tabLst/>
              <a:defRPr lang="de-DE" sz="184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025"/>
              <a:t>2.2	Grundsätze der fachdidaktischen und fachmethodischen Arbeit</a:t>
            </a:r>
          </a:p>
          <a:p>
            <a:pPr marL="400050" marR="0" lvl="1" indent="0" algn="l" defTabSz="536575">
              <a:lnSpc>
                <a:spcPct val="100000"/>
              </a:lnSpc>
              <a:spcBef>
                <a:spcPts val="485"/>
              </a:spcBef>
              <a:spcAft>
                <a:spcPts val="0"/>
              </a:spcAft>
              <a:buNone/>
              <a:tabLst/>
              <a:defRPr lang="de-DE" sz="184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025"/>
              <a:t>2.3	Grundsätze der Leistungsbewertung und Leistungsrückmeldung</a:t>
            </a:r>
          </a:p>
          <a:p>
            <a:pPr marL="400050" marR="0" lvl="1" indent="0" algn="l" defTabSz="536575">
              <a:lnSpc>
                <a:spcPct val="100000"/>
              </a:lnSpc>
              <a:spcBef>
                <a:spcPts val="485"/>
              </a:spcBef>
              <a:spcAft>
                <a:spcPts val="0"/>
              </a:spcAft>
              <a:buNone/>
              <a:tabLst/>
              <a:defRPr lang="de-DE" sz="184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025"/>
              <a:t>2.4	Lehr- und Lernmittel</a:t>
            </a:r>
          </a:p>
          <a:p>
            <a:pPr marL="0" marR="0" indent="0" algn="l" defTabSz="536575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None/>
              <a:tabLst/>
              <a:defRPr lang="de-DE" sz="2575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210"/>
              <a:t>3	Entscheidungen zu fach- und unterrichtsübergreifenden Fragen</a:t>
            </a:r>
          </a:p>
          <a:p>
            <a:pPr marL="0" marR="0" indent="0" algn="l" defTabSz="536575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None/>
              <a:tabLst/>
              <a:defRPr lang="de-DE" sz="2575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210"/>
              <a:t>4	Qualitätssicherung und Evaluation</a:t>
            </a:r>
          </a:p>
          <a:p>
            <a:pPr marL="342900" marR="0" indent="-342900" algn="l" defTabSz="536575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21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wAwAAjQYAAGA1AACoCQAAEAAAAA=="/>
              </a:ext>
            </a:extLst>
          </p:cNvSpPr>
          <p:nvPr>
            <p:ph type="title"/>
          </p:nvPr>
        </p:nvSpPr>
        <p:spPr>
          <a:xfrm>
            <a:off x="518160" y="1064895"/>
            <a:ext cx="8158480" cy="5048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Materialien im Lehrplannavigator</a:t>
            </a:r>
          </a:p>
        </p:txBody>
      </p:sp>
      <p:sp>
        <p:nvSpPr>
          <p:cNvPr id="3" name="Datumsplatzhalter 6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4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3B0B-45DB-FCCD-9511-B398755F63E6}" type="slidenum">
              <a:t>18</a:t>
            </a:fld>
            <a:endParaRPr/>
          </a:p>
        </p:txBody>
      </p:sp>
      <p:pic>
        <p:nvPicPr>
          <p:cNvPr id="5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LgwAAAUKAAA1LQAACiUAAB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979930" y="1628775"/>
            <a:ext cx="5368925" cy="439229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uOo6s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IY3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56869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Gliederung</a:t>
            </a:r>
          </a:p>
        </p:txBody>
      </p:sp>
      <p:sp>
        <p:nvSpPr>
          <p:cNvPr id="3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6mjZ4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GA1AABVJA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1944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Merkmale der neuen Kernlehrpläne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Übergreifende Aufgaben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Schulinterne Lehrpläne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Der Kernlehrplan Niederländisch im Detail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Fachliche Unterstützungsmaterialien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rgbClr val="A5A5A5"/>
              </a:solidFill>
            </a:endParaRP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rgbClr val="A5A5A5"/>
              </a:solidFill>
            </a:endParaRP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rgbClr val="A5A5A5"/>
              </a:solidFill>
            </a:endParaRP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rgbClr val="A5A5A5"/>
              </a:solidFill>
            </a:endParaRPr>
          </a:p>
        </p:txBody>
      </p:sp>
      <p:sp>
        <p:nvSpPr>
          <p:cNvPr id="5" name="Foliennummer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0253-1DDB-FCF4-9511-EBA14C5F63BE}" type="slidenum"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IY3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56869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Gliederung</a:t>
            </a:r>
          </a:p>
        </p:txBody>
      </p:sp>
      <p:sp>
        <p:nvSpPr>
          <p:cNvPr id="3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GA1AABVJA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1944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Merkmale der neuen Kernlehrpläne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Übergreifende Aufgaben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Schulinterne Lehrpläne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Der Kernlehrplan Niederländisch im Detail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Fachliche Unterstützungsmaterialien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5" name="Foliennummer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4571-3FDB-FCB3-9511-C9E60B5F639C}" type="slidenum"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200"/>
              <a:t>Gliederung des Kernlehrplans </a:t>
            </a:r>
            <a:r>
              <a:rPr lang="de-DE" sz="2000"/>
              <a:t>(Niederländisch)</a:t>
            </a:r>
            <a:endParaRPr lang="de-DE" sz="3200"/>
          </a:p>
        </p:txBody>
      </p:sp>
      <p:sp>
        <p:nvSpPr>
          <p:cNvPr id="3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+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4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573B-75DB-FCA1-9511-83F4195F63D6}" type="slidenum">
              <a:t>20</a:t>
            </a:fld>
            <a:endParaRPr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80085"/>
              </p:ext>
            </p:extLst>
          </p:nvPr>
        </p:nvGraphicFramePr>
        <p:xfrm>
          <a:off x="539750" y="1628775"/>
          <a:ext cx="8064500" cy="425323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Niederländisch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als zweite Fremdsprache:  Kompetenzerwartungen bis zum 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i="1" dirty="0">
                          <a:latin typeface="+mn-lt"/>
                          <a:ea typeface="Calibri" pitchFamily="2" charset="0"/>
                          <a:cs typeface="Calibri" pitchFamily="2" charset="0"/>
                        </a:rPr>
                        <a:t>2.2.1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i="1" dirty="0">
                          <a:latin typeface="+mn-lt"/>
                          <a:ea typeface="Calibri" pitchFamily="2" charset="0"/>
                          <a:cs typeface="Calibri" pitchFamily="2" charset="0"/>
                        </a:rPr>
                        <a:t>Erste Stufe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i="1">
                          <a:latin typeface="+mn-lt"/>
                          <a:ea typeface="Calibri" pitchFamily="2" charset="0"/>
                          <a:cs typeface="Calibri" pitchFamily="2" charset="0"/>
                        </a:rPr>
                        <a:t>2.2.2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i="1" dirty="0">
                          <a:latin typeface="+mn-lt"/>
                          <a:ea typeface="Calibri" pitchFamily="2" charset="0"/>
                          <a:cs typeface="Calibri" pitchFamily="2" charset="0"/>
                        </a:rPr>
                        <a:t>Zweite Stufe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>
                          <a:latin typeface="+mn-lt"/>
                          <a:ea typeface="Calibri" pitchFamily="2" charset="0"/>
                          <a:cs typeface="Calibri" pitchFamily="2" charset="0"/>
                        </a:rPr>
                        <a:t>2.3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latin typeface="+mn-lt"/>
                          <a:ea typeface="ヒラギノ角ゴ Pro W3" charset="0"/>
                          <a:cs typeface="Calibri" pitchFamily="2" charset="0"/>
                        </a:rPr>
                        <a:t>Niederländisch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+mn-lt"/>
                          <a:ea typeface="ヒラギノ角ゴ Pro W3" charset="0"/>
                          <a:cs typeface="Calibri" pitchFamily="2" charset="0"/>
                        </a:rPr>
                        <a:t>ab Jahrgangsstufe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Calibri" pitchFamily="2" charset="0"/>
                          <a:cs typeface="Calibri" pitchFamily="2" charset="0"/>
                        </a:rPr>
                        <a:t>2.4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latin typeface="+mn-lt"/>
                          <a:ea typeface="ヒラギノ角ゴ Pro W3" charset="0"/>
                          <a:cs typeface="Calibri" pitchFamily="2" charset="0"/>
                        </a:rPr>
                        <a:t>Niederländisch als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+mn-lt"/>
                          <a:ea typeface="ヒラギノ角ゴ Pro W3" charset="0"/>
                          <a:cs typeface="Calibri" pitchFamily="2" charset="0"/>
                        </a:rPr>
                        <a:t>dritte Fremdsprache: Kompetenzerwartungen am 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IiLjI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Die wichtigsten Kontinuitäten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grundlegende Ausrichtung des Faches bleibt unverändert: interkulturelle Handlungsfähigkeit als übergreifendes Ziel</a:t>
            </a:r>
          </a:p>
          <a:p>
            <a:pPr marL="342900" marR="0" indent="-34290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Niederländischunterricht in Sek. I = Spracherwerbsphase</a:t>
            </a:r>
          </a:p>
          <a:p>
            <a:pPr marL="342900" marR="0" indent="-34290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Ausweis von Deskriptoren und Indikatoren zur Kompetenzbeschreibung</a:t>
            </a:r>
          </a:p>
          <a:p>
            <a:pPr marL="342900" marR="0" indent="-34290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Ausweis der GeR-Niveaus (Stufe 1: A2; Stufe 2: B1; Niederländisch</a:t>
            </a:r>
            <a:r>
              <a:rPr lang="de-DE">
                <a:solidFill>
                  <a:srgbClr val="FF0000"/>
                </a:solidFill>
              </a:rPr>
              <a:t> </a:t>
            </a:r>
            <a:r>
              <a:t>als dritte Fremdsprache: A2 mit Anteilen von B1)</a:t>
            </a:r>
          </a:p>
          <a:p>
            <a: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6226-68DB-FC94-9511-9EC12C5F63CB}" type="slidenum"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MzWq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Die wichtigsten Neuerungen (1)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4yIi4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Übernahme des Kompetenzmodells aus dem Kernlehrplan der gymnasialen Oberstufe  </a:t>
            </a:r>
          </a:p>
          <a:p>
            <a: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damit auch: </a:t>
            </a:r>
          </a:p>
          <a:p>
            <a:pPr marL="342900" marR="0" indent="-34290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Übernahme der Anordnung der Kompetenzbereiche aus dem KLP GOSt</a:t>
            </a:r>
          </a:p>
          <a:p>
            <a:pPr marL="342900" marR="0" indent="-34290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Aufwertung von Sprachbewusstheit, Sprachlernkompetenz, Text- und Medienkompetenz</a:t>
            </a:r>
          </a:p>
          <a:p>
            <a:pPr marL="342900" marR="0" indent="-34290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Sek. I-spezifische Anpassung der Kompetenzbereiche aus dem KLP GOSt</a:t>
            </a:r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36CF-81DB-FCC0-9511-7795785F6322}" type="slidenum"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Tx7fQ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Die wichtigsten Neuerungen (2)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A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neues Strukturmerkmal „Fachliche Konkretisierungen“ zu den Kompetenzerwartungen:</a:t>
            </a:r>
          </a:p>
          <a:p>
            <a:pPr marL="71628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gegenständliche Ausschärfungen </a:t>
            </a:r>
          </a:p>
          <a:p>
            <a:pPr marL="71628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repräsentative inhaltliche Bezüge </a:t>
            </a:r>
          </a:p>
          <a:p>
            <a:pPr marL="71628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Teil der </a:t>
            </a:r>
            <a:r>
              <a:rPr dirty="0" err="1"/>
              <a:t>Gesamtobligatorik</a:t>
            </a:r>
            <a:r>
              <a:rPr dirty="0"/>
              <a:t> des KLP</a:t>
            </a:r>
          </a:p>
          <a:p>
            <a:pPr marL="71628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Verzicht auf Klammerzusätze „u.a.“ oder „z.B.“ </a:t>
            </a:r>
            <a:endParaRPr dirty="0" smtClean="0"/>
          </a:p>
          <a:p>
            <a:pPr marL="71628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US" dirty="0" err="1" smtClean="0"/>
              <a:t>Fachliche</a:t>
            </a:r>
            <a:r>
              <a:rPr lang="en-US" dirty="0" smtClean="0"/>
              <a:t> </a:t>
            </a:r>
            <a:r>
              <a:rPr lang="en-US" dirty="0" err="1" smtClean="0"/>
              <a:t>Konkretisierungen</a:t>
            </a:r>
            <a:r>
              <a:rPr lang="en-US" dirty="0" smtClean="0"/>
              <a:t> = </a:t>
            </a:r>
            <a:r>
              <a:rPr lang="en-US" dirty="0" err="1" smtClean="0"/>
              <a:t>Mindestanforderungen</a:t>
            </a:r>
            <a:endParaRPr dirty="0"/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BfjM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6474-3ADB-FC92-9511-CCC72A5F6399}" type="slidenum"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+jqo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Aufbau und neues Strukturmerkmal </a:t>
            </a:r>
          </a:p>
        </p:txBody>
      </p:sp>
      <p:sp>
        <p:nvSpPr>
          <p:cNvPr id="3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t>24</a:t>
            </a:fld>
            <a:endParaRPr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6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gYbu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FQ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7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385127" y="1088136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Beispiel Strukturmerkmal: KLP Niederländisch, </a:t>
            </a:r>
            <a:r>
              <a:rPr lang="de-DE" sz="2400" dirty="0" smtClean="0"/>
              <a:t>Stufe1</a:t>
            </a:r>
            <a:br>
              <a:rPr lang="de-DE" sz="2400" dirty="0" smtClean="0"/>
            </a:br>
            <a:r>
              <a:rPr lang="de-DE" sz="2400" dirty="0" smtClean="0"/>
              <a:t>Verfügen </a:t>
            </a:r>
            <a:r>
              <a:rPr lang="de-DE" sz="2400" dirty="0"/>
              <a:t>über sprachliche Mittel / Grammatik</a:t>
            </a:r>
          </a:p>
        </p:txBody>
      </p:sp>
      <p:sp>
        <p:nvSpPr>
          <p:cNvPr id="3" name="Foliennummern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18A2-ECDB-FCEE-9511-1ABB565F634F}" type="slidenum">
              <a:t>25</a:t>
            </a:fld>
            <a:endParaRPr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98016"/>
              </p:ext>
            </p:extLst>
          </p:nvPr>
        </p:nvGraphicFramePr>
        <p:xfrm>
          <a:off x="467360" y="1844675"/>
          <a:ext cx="8065135" cy="455269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können ein begrenztes Inventar häufig verwendeter grammatischer Formen und Strukturen für die Textrezeption und die Realisierung ihrer Sprech- und Schreibabsichten nutzen.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Personen, Sachverhalte, Tätigkeiten und Ereignissen aus dem eigenen Erfahrungsbereich beschreiben,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und Verbote, Aufforderungen und Bitten, Fragen, Wünsche, Vorschläge, Erwartungen, Vorlieben und Feststellungen in einfacher Form ausdrücken,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einfache Vergleiche 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darstellen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 smtClean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</a:t>
                      </a: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23850" marR="0" indent="-25209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- 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Tempusformen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regelmäßiger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und wichtiger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unregelmäßiger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Voll-, Hilfs-und Modalverben in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Aktivsätzen,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einfache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Passivsätze, Imperativ, [...]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aan</a:t>
                      </a:r>
                      <a:r>
                        <a:rPr lang="de-DE" sz="1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het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infinitief</a:t>
                      </a:r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 Baltic" pitchFamily="1" charset="-70"/>
                        <a:cs typeface="Arial" panose="020B0604020202020204" pitchFamily="34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 u. Pluralformen von Substantiven, </a:t>
                      </a:r>
                      <a:r>
                        <a:rPr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bestimmter 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 </a:t>
                      </a:r>
                      <a:r>
                        <a:rPr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unbestimmter 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Artikel, Deklination/Steigerung von Adjektiven, </a:t>
                      </a:r>
                      <a:r>
                        <a:rPr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grundlegende Verkleinerungsformen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FQ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6" name="Textfeld 7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800"/>
              <a:t>Ausnahme: Verzicht auf fachliche Konkretisierungen</a:t>
            </a:r>
          </a:p>
        </p:txBody>
      </p:sp>
      <p:sp>
        <p:nvSpPr>
          <p:cNvPr id="3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FQ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4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6E61-2FDB-FC98-9511-D9CD205F638C}" type="slidenum">
              <a:t>26</a:t>
            </a:fld>
            <a:endParaRPr/>
          </a:p>
        </p:txBody>
      </p:sp>
      <p:sp>
        <p:nvSpPr>
          <p:cNvPr id="5" name="Rectangle 1"/>
          <p:cNvSpPr>
            <a:extLst>
              <a:ext uri="smNativeData">
                <pr:smNativeData xmlns:pr="smNativeData" xmlns="" val="SMDATA_12_TiFzX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WAAAABBAAAERNAADsFQAAECAAAA=="/>
              </a:ext>
            </a:extLst>
          </p:cNvSpPr>
          <p:nvPr/>
        </p:nvSpPr>
        <p:spPr>
          <a:xfrm>
            <a:off x="13970" y="2603500"/>
            <a:ext cx="12546330" cy="9601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6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JBQAAYw4AALcyAACzHgAAACAAAA=="/>
              </a:ext>
            </a:extLst>
          </p:cNvSpPr>
          <p:nvPr/>
        </p:nvSpPr>
        <p:spPr>
          <a:xfrm>
            <a:off x="899795" y="2338705"/>
            <a:ext cx="7344410" cy="26517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Verzicht auf fachliche Konkretisierungen für bestimmte Teilbereiche (funktionale kommunikative Kompetenz, Wortschatz, Sprachbewusstheit):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Vermeiden von Überlappungen/Redundanzen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Vermeiden von </a:t>
            </a:r>
            <a:r>
              <a:rPr lang="de-DE" sz="2400" dirty="0" smtClean="0"/>
              <a:t>Überfrachtungen</a:t>
            </a:r>
            <a:endParaRPr lang="de-DE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295910" y="1196975"/>
            <a:ext cx="4076700" cy="50031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3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7wIAAHA1AABiBQAAEAAAAA=="/>
              </a:ext>
            </a:extLst>
          </p:cNvSpPr>
          <p:nvPr>
            <p:ph type="title"/>
          </p:nvPr>
        </p:nvSpPr>
        <p:spPr>
          <a:xfrm>
            <a:off x="457200" y="476885"/>
            <a:ext cx="8229600" cy="3981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>
                <a:latin typeface="Corbel" pitchFamily="2" charset="0"/>
                <a:ea typeface="Calibri" pitchFamily="2" charset="0"/>
                <a:cs typeface="Calibri" pitchFamily="2" charset="0"/>
              </a:rPr>
              <a:t>Kompetenzbereiche im Vergleich: KLP SI G8 – KLP SI NEU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435475" y="1414145"/>
          <a:ext cx="4340860" cy="4951095"/>
        </p:xfrm>
        <a:graphic>
          <a:graphicData uri="http://schemas.openxmlformats.org/drawingml/2006/table">
            <a:tbl>
              <a:tblPr/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2680">
                <a:tc rowSpan="3"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1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7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" name="Gewinkelte Verbindung 15"/>
          <p:cNvCxnSpPr>
            <a:extLst>
              <a:ext uri="smNativeData">
                <pr:smNativeData xmlns:pr="smNativeData" xmlns="" val="SMDATA_12_TiFzXhMAAAAlAAAADgAAAA0AAAAAkAAAAEgAAACQAAAASAAAAAAAAAAAAAAAAAAAAAEAAABQAAAAAAAAAAAAAAA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8AAAAo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/wAAAH9/fwDu7OEDzMzMAMDA/wB/f38AAAAAAAAAAAAAAAAAAAAAAAAAAAAhAAAAGAAAABQAAACPEQAA7AgAAFgiAADCEQAAEAAAAA=="/>
              </a:ext>
            </a:extLst>
          </p:cNvCxnSpPr>
          <p:nvPr/>
        </p:nvCxnSpPr>
        <p:spPr>
          <a:xfrm rot="16200000" flipH="1">
            <a:off x="3500120" y="804545"/>
            <a:ext cx="1436370" cy="2728595"/>
          </a:xfrm>
          <a:prstGeom prst="bentConnector3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6" name="Gewinkelte Verbindung 17"/>
          <p:cNvCxnSpPr>
            <a:extLst>
              <a:ext uri="smNativeData">
                <pr:smNativeData xmlns:pr="smNativeData" xmlns="" val="SMDATA_12_TiFzXhMAAAAlAAAADgAAAA0AAAAAkAAAAEgAAACQAAAASAAAAAAAAAAAAAAAAAAAAAEAAABQAAAAAAAAAAAAAAA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8AAAAo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9JfQIMAAAAEAAAAAAAAAAAAAAAAAAAAAAAAAAeAAAAaAAAAAAAAAAAAAAAAAAAAAAAAAAAAAAAECcAABAnAAAAAAAAAAAAAAAAAAAAAAAAAAAAAAAAAAAAAAAAAAAAABQAAAAAAAAAwMD/AAAAAABkAAAAMgAAAAAAAABkAAAAAAAAAH9/fwAKAAAAHwAAAFQAAAD///8A////AQAAAAAAAAAAAAAAAAAAAAAAAAAAAAAAAAAAAAAAAAAA/wAAAH9/fwDu7OEDzMzMAMDA/wB/f38AAAAAAAAAAAAAAAAAAAAAAAAAAAAhAAAAGAAAABQAAABXGQAAQxQAAFgiAACjHAAAEAAAAA=="/>
              </a:ext>
            </a:extLst>
          </p:cNvCxnSpPr>
          <p:nvPr/>
        </p:nvCxnSpPr>
        <p:spPr>
          <a:xfrm rot="16200000" flipH="1">
            <a:off x="4170045" y="3242945"/>
            <a:ext cx="1361440" cy="1463675"/>
          </a:xfrm>
          <a:prstGeom prst="bentConnector3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7" name="Gewinkelte Verbindung 19"/>
          <p:cNvCxnSpPr>
            <a:extLst>
              <a:ext uri="smNativeData">
                <pr:smNativeData xmlns:pr="smNativeData" xmlns="" val="SMDATA_12_TiFzXhMAAAAlAAAADgAAAA0AAAAAkAAAAEgAAACQAAAASAAAAAAAAAAAAAAAAgAAAAEAAABQAAAAAAAAAAAAAAA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8AAAAo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/wAAAH9/fwDu7OEDzMzMAMDA/wB/f38AAAAAAAAAAAAAAAAAAAAAAAAAAAAhAAAAGAAAABQAAAAeCgAAfgkAAFYgAADrEgAAEAAAAA=="/>
              </a:ext>
            </a:extLst>
          </p:cNvCxnSpPr>
          <p:nvPr/>
        </p:nvCxnSpPr>
        <p:spPr>
          <a:xfrm rot="16200000" flipH="1">
            <a:off x="2684145" y="503555"/>
            <a:ext cx="1532255" cy="3611880"/>
          </a:xfrm>
          <a:prstGeom prst="bentConnector3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8" name="Gewinkelte Verbindung 21"/>
          <p:cNvCxnSpPr>
            <a:extLst>
              <a:ext uri="smNativeData">
                <pr:smNativeData xmlns:pr="smNativeData" xmlns="" val="SMDATA_12_TiFzXhMAAAAlAAAADgAAAA0AAAAAkAAAAEgAAACQAAAASAAAAAAAAAAAAAAAAgAAAAEAAABQAAAAAAAAAAAAAAA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8AAAAo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/wAAAH9/fwDu7OEDzMzMAMDA/wB/f38AAAAAAAAAAAAAAAAAAAAAAAAAAAAhAAAAGAAAABQAAACPEQAA2hkAAHQdAAATJAAAEAAAAA=="/>
              </a:ext>
            </a:extLst>
          </p:cNvCxnSpPr>
          <p:nvPr/>
        </p:nvCxnSpPr>
        <p:spPr>
          <a:xfrm rot="16200000" flipH="1">
            <a:off x="2990215" y="4066540"/>
            <a:ext cx="1661795" cy="1933575"/>
          </a:xfrm>
          <a:prstGeom prst="bentConnector3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9" name="Gewinkelte Verbindung 30"/>
          <p:cNvCxnSpPr>
            <a:extLst>
              <a:ext uri="smNativeData">
                <pr:smNativeData xmlns:pr="smNativeData" xmlns="" val="SMDATA_12_TiFzXhMAAAAlAAAADgAAAA0AAAAAkAAAAEgAAACQAAAASAAAAAAAAAAAAAAAAgAAAAEAAABQAAAAAAAAAAAAAAA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8AAAAo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D///8A////AQAAAAAAAAAAAAAAAAAAAAAAAAAAAAAAAAAAAAAAAAAA/wAAAH9/fwDu7OEDzMzMAMDA/wB/f38AAAAAAAAAAAAAAAAAAAAAAAAAAAAhAAAAGAAAABQAAACPEQAAuB8AAOIhAADxIQAAEAAAAA=="/>
              </a:ext>
            </a:extLst>
          </p:cNvCxnSpPr>
          <p:nvPr/>
        </p:nvCxnSpPr>
        <p:spPr>
          <a:xfrm rot="16200000" flipH="1">
            <a:off x="4000500" y="4010025"/>
            <a:ext cx="361315" cy="2653665"/>
          </a:xfrm>
          <a:prstGeom prst="bentConnector3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10" name="Gerade Verbindung mit Pfeil 32"/>
          <p:cNvCxnSpPr>
            <a:extLst>
              <a:ext uri="smNativeData">
                <pr:smNativeData xmlns:pr="smNativeData" xmlns="" val="SMDATA_12_TiFzXhMAAAAlAAAADQAAAA0AAAAAkAAAAEgAAACQAAAASAAAAAAAAAAAAAAAAg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8AAAAo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n///8MAAAAEAAAAAAAAAAAAAAAAAAAAAAAAAAeAAAAaAAAAAAAAAAAAAAAAAAAAAAAAAAAAAAAECcAABAnAAAAAAAAAAAAAAAAAAAAAAAAAAAAAAAAAAAAAAAAAAAAABQAAAAAAAAAwMD/AAAAAABkAAAAMgAAAAAAAABkAAAAAAAAAH9/fwAKAAAAHwAAAFQAAAD///8A////AQAAAAAAAAAAAAAAAAAAAAAAAAAAAAAAAAAAAAAAAAAA/wAAAH9/fwDu7OEDzMzMAMDA/wB/f38AAAAAAAAAAAAAAAAAAAAAAAAAAAAhAAAAGAAAABQAAABXGQAA5RMAAI8yAAD0EwAAEAAAAA=="/>
              </a:ext>
            </a:extLst>
          </p:cNvCxnSpPr>
          <p:nvPr/>
        </p:nvCxnSpPr>
        <p:spPr>
          <a:xfrm flipV="1">
            <a:off x="4119245" y="3234055"/>
            <a:ext cx="4099560" cy="952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</p:cxnSp>
      <p:pic>
        <p:nvPicPr>
          <p:cNvPr id="11" name="Grafik 1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3////DAAAABAAAAAAAAAAAAAAAAAAAAAAAAAAHgAAAGgAAAAAAAAAAAAAAAAAAAAAAAAAAAAAABAnAAAQJwAAAAAAAAAAAAAAAAAAAAAAAAAAAAAAAAAAAAAAAAAAAAAUAAAAAAAAAMDA/wAAAAAAZAAAADIAAAAAAAAAZAAAAAAAAAB/f38ACgAAAB8AAABUAAAA////AP///wEAAAAAAAAAAAAAAAAAAAAAAAAAAAAAAAAAAAAAAAAAAAAAAAB/f38A7uzhA8zMzADAwP8Af39/AAAAAAAAAAAAAAAAAP///wAAAAAAIQAAABgAAAAUAAAA7igAAO8iAAChNwAAWSkAABAAAA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653530" y="5678805"/>
            <a:ext cx="2389505" cy="10426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12" name="Grafik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KhGDAAAABAAAAAAAAAAAAAAAAAAAAAAAAAAHgAAAGgAAAAAAAAAAAAAAAAAAAAAAAAAAAAAABAnAAAQJwAAAAAAAAAAAAAAAAAAAAAAAAAAAAAAAAAAAAAAAAAAAAAUAAAAAAAAAMDA/wAAAAAAZAAAADIAAAAAAAAAZAAAAAAAAAB/f38ACgAAAB8AAABUAAAA////AP///wEAAAAAAAAAAAAAAAAAAAAAAAAAAAAAAAAAAAAAAAAAAAAAAAB/f38A7uzhA8zMzADAwP8Af39/AAAAAAAAAAAAAAAAAP///wAAAAAAIQAAABgAAAAUAAAA0SwAAJccAAB7NgAAnSEAABAAAA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 rot="1141091">
            <a:off x="7285355" y="4647565"/>
            <a:ext cx="1570990" cy="81661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13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FQ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14" name="Foliennummer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5964-2ADB-FCAF-9511-DCFA175F6389}" type="slidenum">
              <a:t>27</a:t>
            </a:fld>
            <a:endParaRPr/>
          </a:p>
        </p:txBody>
      </p:sp>
    </p:spTree>
  </p:cSld>
  <p:clrMapOvr>
    <a:masterClrMapping/>
  </p:clrMapOvr>
  <p:transition>
    <p:fade/>
    <p:extLst>
      <p:ext uri="smNativeData">
        <pr:smNativeData xmlns:pr="smNativeData" xmlns="" val="TiFzXg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</p:bldLst>
    <p:extLst>
      <p:ext uri="smNativeData">
        <pr:smNativeData xmlns:pr="smNativeData" xmlns="" val="TiFzXggAAAAFAAAA/f///wEAAAABAAAAAAAAAAAAAAAAAAAAAAAAAAoAAAD9////AQAAAAEAAAAAAAAAAAAAAAAAAAAAAAAADwAAAP3///8BAAAAAQAAAAAAAAAAAAAAAAAAAAAAAAAUAAAA/f///wEAAAABAAAAAAAAAAAAAAAAAAAAAAAAABkAAAD9////AQAAAAEAAAAAAAAAAAAAAAAAAAAAAAAAHgAAAP3///8BAAAAAQAAAAAAAAAAAAAAAAAAAAAAAAAjAAAA/f///wEAAAABAAAAAAAAAAAAAAAAAAAAAAAAACUAAAD9////AQAAAAEAAAAAAAAAAAAAAAAAAAAAAAAA"/>
      </p:ext>
    </p:ext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SAwAANRQAAKIzAACWHAAAEAAAAA=="/>
              </a:ext>
            </a:extLst>
          </p:cNvSpPr>
          <p:nvPr>
            <p:ph type="title"/>
          </p:nvPr>
        </p:nvSpPr>
        <p:spPr>
          <a:xfrm>
            <a:off x="621030" y="3284855"/>
            <a:ext cx="7772400" cy="136207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4000" b="1" i="0" u="none" strike="noStrike" kern="1" cap="all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Kompetenzbereiche</a:t>
            </a:r>
          </a:p>
        </p:txBody>
      </p:sp>
      <p:sp>
        <p:nvSpPr>
          <p:cNvPr id="3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FQ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4" name="Foliennummernplatzhalter 1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202D-63DB-FCD6-9511-95836E5F63C0}" type="slidenum"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  <a:extLst>
              <a:ext uri="smNativeData">
                <pr:smNativeData xmlns:pr="smNativeData" xmlns="" val="SMDATA_12_TiFzXhMAAAAlAAAAZAAAAA0AAAAAkAAAAOM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iAgAAXQcAAH40AABfJgAAEAAAAA=="/>
              </a:ext>
            </a:extLst>
          </p:cNvSpPr>
          <p:nvPr>
            <p:ph type="title"/>
          </p:nvPr>
        </p:nvSpPr>
        <p:spPr>
          <a:xfrm>
            <a:off x="468630" y="1196975"/>
            <a:ext cx="8064500" cy="504063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144145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800">
                <a:solidFill>
                  <a:schemeClr val="tx2"/>
                </a:solidFill>
              </a:rPr>
              <a:t/>
            </a:r>
            <a:br>
              <a:rPr lang="de-DE" sz="1800">
                <a:solidFill>
                  <a:schemeClr val="tx2"/>
                </a:solidFill>
              </a:rPr>
            </a:br>
            <a:r>
              <a:rPr lang="de-DE" sz="1800">
                <a:solidFill>
                  <a:schemeClr val="tx2"/>
                </a:solidFill>
              </a:rPr>
              <a:t/>
            </a:r>
            <a:br>
              <a:rPr lang="de-DE" sz="1800">
                <a:solidFill>
                  <a:schemeClr val="tx2"/>
                </a:solidFill>
              </a:rPr>
            </a:br>
            <a:endParaRPr lang="de-DE" sz="1800"/>
          </a:p>
        </p:txBody>
      </p:sp>
      <p:graphicFrame>
        <p:nvGraphicFramePr>
          <p:cNvPr id="3" name="Diagramm 1"/>
          <p:cNvGraphicFramePr/>
          <p:nvPr/>
        </p:nvGraphicFramePr>
        <p:xfrm>
          <a:off x="205740" y="1406525"/>
          <a:ext cx="8665845" cy="454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3" name="Gruppieren 6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35" name="Abgerundetes Rechteck 7"/>
            <p:cNvSpPr>
              <a:extLst>
                <a:ext uri="smNativeData">
                  <pr:smNativeData xmlns:pr="smNativeData" xmlns="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chemeClr val="tx1">
                  <a:alpha val="35000"/>
                </a:scheme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34" name="Abgerundetes Rechteck 4"/>
            <p:cNvSpPr>
              <a:extLst>
                <a:ext uri="smNativeData">
                  <pr:smNativeData xmlns:pr="smNativeData" xmlns="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lang="de-DE" b="1" i="1"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  <p:sp>
        <p:nvSpPr>
          <p:cNvPr id="36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FQ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37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7FB5-FBDB-FC89-9511-0DDC315F6358}" type="slidenum"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IY3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56869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Gliederung</a:t>
            </a:r>
          </a:p>
        </p:txBody>
      </p:sp>
      <p:sp>
        <p:nvSpPr>
          <p:cNvPr id="3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GA1AABVJA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1944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Merkmale der neuen Kernlehrpläne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Übergreifende Aufgaben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Schulinterne Lehrpläne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Der Kernlehrplan Niederländisch im Detail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Fachliche Unterstützungsmaterialien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rgbClr val="A5A5A5"/>
              </a:solidFill>
            </a:endParaRP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rgbClr val="A5A5A5"/>
              </a:solidFill>
            </a:endParaRP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rgbClr val="A5A5A5"/>
              </a:solidFill>
            </a:endParaRP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rgbClr val="A5A5A5"/>
              </a:solidFill>
            </a:endParaRPr>
          </a:p>
        </p:txBody>
      </p:sp>
      <p:sp>
        <p:nvSpPr>
          <p:cNvPr id="5" name="Foliennummer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34EA-A4DB-FCC2-9511-52977A5F6307}" type="slidenum"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  <a:extLst>
              <a:ext uri="smNativeData">
                <pr:smNativeData xmlns:pr="smNativeData" xmlns="" val="SMDATA_12_TiFzXhMAAAAlAAAAZAAAAA0AAAAAkAAAAOM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8+PGQ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iAgAAXQcAAH40AABfJgAAEAAAAA=="/>
              </a:ext>
            </a:extLst>
          </p:cNvSpPr>
          <p:nvPr>
            <p:ph type="title"/>
          </p:nvPr>
        </p:nvSpPr>
        <p:spPr>
          <a:xfrm>
            <a:off x="468630" y="1196975"/>
            <a:ext cx="8064500" cy="504063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144145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800">
                <a:solidFill>
                  <a:schemeClr val="tx2"/>
                </a:solidFill>
              </a:rPr>
              <a:t/>
            </a:r>
            <a:br>
              <a:rPr lang="de-DE" sz="1800">
                <a:solidFill>
                  <a:schemeClr val="tx2"/>
                </a:solidFill>
              </a:rPr>
            </a:br>
            <a:r>
              <a:rPr lang="de-DE" sz="1800">
                <a:solidFill>
                  <a:schemeClr val="tx2"/>
                </a:solidFill>
              </a:rPr>
              <a:t/>
            </a:r>
            <a:br>
              <a:rPr lang="de-DE" sz="1800">
                <a:solidFill>
                  <a:schemeClr val="tx2"/>
                </a:solidFill>
              </a:rPr>
            </a:br>
            <a:endParaRPr lang="de-DE" sz="1800"/>
          </a:p>
        </p:txBody>
      </p:sp>
      <p:graphicFrame>
        <p:nvGraphicFramePr>
          <p:cNvPr id="3" name="Diagramm 1"/>
          <p:cNvGraphicFramePr/>
          <p:nvPr/>
        </p:nvGraphicFramePr>
        <p:xfrm>
          <a:off x="205740" y="1406525"/>
          <a:ext cx="8665845" cy="367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Inhaltsplatzhalter 7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>
            <p:ph type="body" idx="1"/>
          </p:nvPr>
        </p:nvSpPr>
        <p:spPr>
          <a:xfrm>
            <a:off x="251460" y="5157470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besonderer Fokus Spracherwerbsphase </a:t>
            </a:r>
            <a:br/>
            <a:r>
              <a:t>→ allgemeiner Deskriptor + spezifische Deskriptoren  </a:t>
            </a:r>
          </a:p>
          <a:p>
            <a:pPr marL="0" marR="0" indent="0" algn="ctr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→ andere Reihenfolge als bislang im KLP Sek I</a:t>
            </a:r>
          </a:p>
        </p:txBody>
      </p:sp>
      <p:sp>
        <p:nvSpPr>
          <p:cNvPr id="29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Q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FQ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30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Ek5Nw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7D78-36DB-FC8B-9511-C0DE335F6395}" type="slidenum"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28" grpId="0" build="p" animBg="1"/>
    </p:bldLst>
    <p:extLst>
      <p:ext uri="smNativeData">
        <pr:smNativeData xmlns:pr="smNativeData" xmlns="" val="TiFzXgQAAAAFAAAA/f///wEAAAABAAAAAAAAAAAAAAAAAAAAAAAAAAkAAAD+////AQAAAAEAAAAAAAAAAAAAAAAAAAAAAAAACwAAAAAAAAABAAAAAQAAAAAAAAAAAAAAAAAAAAAAAAANAAAAAQAAAAEAAAABAAAAAAAAAAAAAAAAAAAAAAAAAA=="/>
      </p:ext>
    </p:ext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4"/>
          <p:cNvGraphicFramePr>
            <a:graphicFrameLocks noGrp="1"/>
          </p:cNvGraphicFramePr>
          <p:nvPr>
            <p:ph type="body" idx="1"/>
          </p:nvPr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AtNDk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FQ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23" name="Rechteck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SAwAACiIAAH00AABQJAAAECAAAA=="/>
              </a:ext>
            </a:extLst>
          </p:cNvSpPr>
          <p:nvPr/>
        </p:nvSpPr>
        <p:spPr>
          <a:xfrm>
            <a:off x="539750" y="5533390"/>
            <a:ext cx="7992745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Unterkategorien wie im KLP GOSt </a:t>
            </a:r>
          </a:p>
        </p:txBody>
      </p:sp>
      <p:sp>
        <p:nvSpPr>
          <p:cNvPr id="24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AUvB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5CEC-A2DB-FCAA-9511-54FF125F6301}" type="slidenum">
              <a:t>31</a:t>
            </a:fld>
            <a:endParaRPr/>
          </a:p>
        </p:txBody>
      </p:sp>
    </p:spTree>
  </p:cSld>
  <p:clrMapOvr>
    <a:masterClrMapping/>
  </p:clrMapOvr>
  <p:transition spd="med">
    <p:fade/>
    <p:extLst>
      <p:ext uri="smNativeData">
        <pr:smNativeData xmlns:pr="smNativeData" xmlns="" val="TiFzXgAAAAAUBQAAAAAAAAYAAAAAAAAAAAAAAAAAAAAAAAAAAQAAAAAAAAAAAAAAAAAAAAAAAAAAAAAA"/>
      </p:ext>
    </p:extLst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4"/>
          <p:cNvGraphicFramePr>
            <a:graphicFrameLocks noGrp="1"/>
          </p:cNvGraphicFramePr>
          <p:nvPr>
            <p:ph type="body" idx="1"/>
          </p:nvPr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b="1" dirty="0"/>
          </a:p>
          <a:p>
            <a:pPr marL="0" marR="0" indent="0" algn="l" defTabSz="4495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1626870" algn="l"/>
                <a:tab pos="1626870" algn="l"/>
              </a:tabLst>
              <a:defRPr sz="1600" b="0" i="0" u="none" strike="noStrike" kern="1" spc="0" baseline="0">
                <a:solidFill>
                  <a:srgbClr val="FF0000"/>
                </a:solidFill>
                <a:effectLst/>
                <a:latin typeface="Times New Roman Baltic" pitchFamily="1" charset="-70"/>
                <a:ea typeface="Times New Roman Baltic" pitchFamily="1" charset="-70"/>
                <a:cs typeface="Times New Roman Baltic" pitchFamily="1" charset="-70"/>
              </a:defRPr>
            </a:pP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Didaktisierte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adaptierte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sowie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strukturierte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authentische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Lesetexte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Hörsehtexte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mehrfach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kodierte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495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1626870" algn="l"/>
                <a:tab pos="1626870" algn="l"/>
              </a:tabLst>
              <a:defRPr sz="1600" b="0" i="0" u="none" strike="noStrike" kern="1" spc="0" baseline="0">
                <a:solidFill>
                  <a:srgbClr val="FF0000"/>
                </a:solidFill>
                <a:effectLst/>
                <a:latin typeface="Times New Roman Baltic" pitchFamily="1" charset="-70"/>
                <a:ea typeface="Times New Roman Baltic" pitchFamily="1" charset="-70"/>
                <a:cs typeface="Times New Roman Baltic" pitchFamily="1" charset="-70"/>
              </a:defRPr>
            </a:pP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/>
              <a:t>Ausgangstexte:</a:t>
            </a:r>
          </a:p>
          <a:p>
            <a:pPr marL="226695" marR="0" indent="-226695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 </a:t>
            </a:r>
            <a:r>
              <a:rPr dirty="0" smtClean="0"/>
              <a:t>Wetterbericht, kurze Zeitungsartikel, […]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b="1" dirty="0" smtClean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Zieltexte</a:t>
            </a:r>
            <a:r>
              <a:rPr lang="de-DE" b="1" dirty="0"/>
              <a:t>: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 </a:t>
            </a:r>
            <a:r>
              <a:rPr dirty="0" smtClean="0"/>
              <a:t>Steckbrief, Plakat,    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    </a:t>
            </a:r>
            <a:r>
              <a:rPr dirty="0" smtClean="0"/>
              <a:t>Kurzpräsentation</a:t>
            </a:r>
            <a:r>
              <a:rPr dirty="0"/>
              <a:t> </a:t>
            </a:r>
            <a:r>
              <a:rPr dirty="0" smtClean="0"/>
              <a:t>[…]</a:t>
            </a:r>
            <a:endParaRPr dirty="0"/>
          </a:p>
        </p:txBody>
      </p:sp>
      <p:sp>
        <p:nvSpPr>
          <p:cNvPr id="18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g4OT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FQ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19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BiSW4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2C9A-D4DB-FCDA-9511-228F625F6377}" type="slidenum"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17" grpId="0"/>
    </p:bldLst>
    <p:extLst mod="1">
      <p:ext uri="smNativeData">
        <pr:smNativeData xmlns:pr="smNativeData" xmlns="" val="TiFzXgIAAAAFAAAA/f///wEAAAABAAAAAAAAAAAAAAAAAAAAAAAAAAkAAAD/////AQAAAAEAAAAAAAAAAAAAAAAAAAAAAAAA"/>
      </p:ext>
    </p:ext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4"/>
          <p:cNvGraphicFramePr>
            <a:graphicFrameLocks noGrp="1"/>
          </p:cNvGraphicFramePr>
          <p:nvPr>
            <p:ph type="body" idx="1"/>
          </p:nvPr>
        </p:nvGraphicFramePr>
        <p:xfrm>
          <a:off x="530860" y="1633855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I9IjU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Laterale Kompetenzen</a:t>
            </a:r>
          </a:p>
        </p:txBody>
      </p:sp>
      <p:sp>
        <p:nvSpPr>
          <p:cNvPr id="22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SZWY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FQ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23" name="Rechteck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128260"/>
            <a:ext cx="3672205" cy="646430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Sprachlernkompetenz: 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Verortung von Strategien</a:t>
            </a:r>
          </a:p>
        </p:txBody>
      </p:sp>
      <p:sp>
        <p:nvSpPr>
          <p:cNvPr id="24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4AB2-FCDB-FCBC-9511-0AE9045F635F}" type="slidenum">
              <a:t>33</a:t>
            </a:fld>
            <a:endParaRPr/>
          </a:p>
        </p:txBody>
      </p:sp>
    </p:spTree>
  </p:cSld>
  <p:clrMapOvr>
    <a:masterClrMapping/>
  </p:clrMapOvr>
  <p:transition spd="med">
    <p:fade/>
    <p:extLst>
      <p:ext uri="smNativeData">
        <pr:smNativeData xmlns:pr="smNativeData" xmlns="" val="TiFzXgAAAAAUBQAAAAAAAAYAAAAAAAAAAAAAAAAAAAAAAAAAAQAAAAAAAAAAAAAAAAAAAAAAAAAAAAAA"/>
      </p:ext>
    </p:extLst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80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15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/>
              <a:t>Beurteilungsbereich „Schriftliche Arbeiten“: </a:t>
            </a:r>
          </a:p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15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/>
              <a:t>Klassenarbeiten in Stufe 1</a:t>
            </a:r>
          </a:p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15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b="1"/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15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Schreiben: Bestandteil jeder Klassenarbeit </a:t>
            </a:r>
          </a:p>
          <a:p>
            <a:pPr marL="357505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15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+ mindestens eine weitere funktionale kommunikative Teilkompetenz (Hör-/Hörsehverstehen, Leseverstehen, Sprechen, Sprachmittlung) und/oder isolierte Überprüfung des Verfügens über sprachliche Mittel </a:t>
            </a:r>
          </a:p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15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15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Teilkompetenzen Sprachmittlung, Hör-/Hörsehverstehen und Leseverstehen:</a:t>
            </a:r>
            <a:br/>
            <a:r>
              <a:t>jeweils mindestens einmal pro Schuljahr im Rahmen einer Klassenarbeit obligatorisch zu überprüfen</a:t>
            </a:r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7E3A-74DB-FC88-9511-82DD305F63D7}" type="slidenum"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80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>
            <p:ph type="body" idx="1"/>
          </p:nvPr>
        </p:nvSpPr>
        <p:spPr>
          <a:xfrm>
            <a:off x="457200" y="1698625"/>
            <a:ext cx="8229600" cy="43624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390" b="1"/>
              <a:t>Klassenarbeiten in Stufe 1</a:t>
            </a:r>
          </a:p>
          <a:p>
            <a: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57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390" b="1"/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3A0D-43DB-FCCC-9511-B599745F63E0}" type="slidenum">
              <a:t>35</a:t>
            </a:fld>
            <a:endParaRPr/>
          </a:p>
        </p:txBody>
      </p:sp>
      <p:sp>
        <p:nvSpPr>
          <p:cNvPr id="6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BwcnM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YAgAA2hoAAHA1AAA8IgAAECAAAA=="/>
              </a:ext>
            </a:extLst>
          </p:cNvSpPr>
          <p:nvPr/>
        </p:nvSpPr>
        <p:spPr>
          <a:xfrm>
            <a:off x="462280" y="4364990"/>
            <a:ext cx="8224520" cy="120015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/>
              <a:t>* Teilkompetenzen Hör-/Hörsehverstehen, Leseverstehen und Sprachmittlung: </a:t>
            </a:r>
            <a:r>
              <a:rPr lang="de-DE" sz="2400" b="1"/>
              <a:t>jeweils mindestens</a:t>
            </a:r>
            <a:r>
              <a:rPr lang="de-DE" sz="2400"/>
              <a:t> </a:t>
            </a:r>
            <a:r>
              <a:rPr lang="de-DE" sz="2400" b="1"/>
              <a:t>einmal pro Schuljahr </a:t>
            </a:r>
            <a:r>
              <a:rPr lang="de-DE" sz="2400"/>
              <a:t>im Rahmen einer Klassenarbeit </a:t>
            </a:r>
            <a:r>
              <a:rPr lang="de-DE" sz="2400" b="1"/>
              <a:t>obligatorisch</a:t>
            </a:r>
            <a:r>
              <a:rPr lang="de-DE" sz="2400"/>
              <a:t> zu überprüfen </a:t>
            </a:r>
          </a:p>
        </p:txBody>
      </p:sp>
      <p:sp>
        <p:nvSpPr>
          <p:cNvPr id="7" name="Abgerundetes Rechteck 7"/>
          <p:cNvSpPr>
            <a:extLst>
              <a:ext uri="smNativeData">
                <pr:smNativeData xmlns:pr="smNativeData" xmlns="" val="SMDATA_12_TiFzXhMAAAAlAAAAZQAAAA0AAAAAkAAAAEgAAACQAAAASAAAAAAAAAABAAAAAAAAAAEAAABQAAAAhbacS3FV1T8AAAAAAAAAAA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N0eWw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C9AwAA/hEAAHwNAADeFgAAEAAAAA=="/>
              </a:ext>
            </a:extLst>
          </p:cNvSpPr>
          <p:nvPr/>
        </p:nvSpPr>
        <p:spPr>
          <a:xfrm>
            <a:off x="607695" y="2924810"/>
            <a:ext cx="1584325" cy="7924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Schreiben</a:t>
            </a:r>
          </a:p>
        </p:txBody>
      </p:sp>
      <p:sp>
        <p:nvSpPr>
          <p:cNvPr id="8" name="Plus 8"/>
          <p:cNvSpPr>
            <a:extLst>
              <a:ext uri="smNativeData">
                <pr:smNativeData xmlns:pr="smNativeData" xmlns="" val="SMDATA_12_TiFzXhMAAAAlAAAAigIAAA0AAAAAkAAAAEgAAACQAAAASAAAAAAAAAABAAAAAAAAAAEAAABQAAAAJXUCmggbzj8AAAAAAADgPwAAAAAAAOA/AAAAAAAA4D8AAAAAAADgPwAAAAAAAOA/AAAAAAAA4D8AAAAAAADgPwAAAAAAAOA/AAAAAAAA4D8CAAAAjAAAAAEAAAAAAAAAm7tZAP///wgAAAAAAAAAAAAAAAAAAAAAAAAAAAAAAAAAAAAAZAAAAAEAAABAAAAAAAAAAAAAAAAAAAAAAAAAAAAAAAAAAAAAAAAAAAAAAAAAAAAAAAAAAAAAAAAAAAAAAAAAAAAAAAAAAAAAAAAAAAAAAAAAAAAAAAAAAAAAAAAAAAAAFAAAADwAAAABAAAAAAAAAHOLQg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bHQMAAAAEAAAAAAAAAAAAAAAAAAAAAAAAAAeAAAAaAAAAAAAAAAAAAAAAAAAAAAAAAAAAAAAECcAABAnAAAAAAAAAAAAAAAAAAAAAAAAAAAAAAAAAAAAAAAAAAAAABQAAAAAAAAAwMD/AAAAAABkAAAAMgAAAAAAAABkAAAAAAAAAH9/fwAKAAAAHwAAAFQAAACbu1kJ////AQAAAAAAAAAAAAAAAAAAAAAAAAAAAAAAAAAAAAAAAAAAc4tCAH9/fwDu7OEDzMzMAMDA/wB/f38AAAAAAAAAAAAAAAAAAAAAAAAAAAAhAAAAGAAAABQAAABlDgAAGhMAAA0RAADCFQAAEAAAAA=="/>
              </a:ext>
            </a:extLst>
          </p:cNvSpPr>
          <p:nvPr/>
        </p:nvSpPr>
        <p:spPr>
          <a:xfrm>
            <a:off x="2339975" y="3105150"/>
            <a:ext cx="431800" cy="431800"/>
          </a:xfrm>
          <a:prstGeom prst="mathPlus">
            <a:avLst>
              <a:gd name="adj1" fmla="val 23520"/>
            </a:avLst>
          </a:prstGeom>
          <a:solidFill>
            <a:schemeClr val="accent3"/>
          </a:solidFill>
          <a:ln w="25400" cap="flat" cmpd="sng" algn="ctr">
            <a:solidFill>
              <a:srgbClr val="738B4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chemeClr val="tx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Abgerundetes Rechteck 9"/>
          <p:cNvSpPr>
            <a:extLst>
              <a:ext uri="smNativeData">
                <pr:smNativeData xmlns:pr="smNativeData" xmlns="" val="SMDATA_12_TiFzXhMAAAAlAAAAZQAAAA0AAAAAkAAAAEgAAACQAAAASAAAAAAAAAABAAAAAAAAAAEAAABQAAAAhbacS3FV1T8AAAAAAAAAAA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JDbHI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CFwAAcw4AAC8jAABSEwAAEAAAAA=="/>
              </a:ext>
            </a:extLst>
          </p:cNvSpPr>
          <p:nvPr/>
        </p:nvSpPr>
        <p:spPr>
          <a:xfrm>
            <a:off x="3780790" y="2348865"/>
            <a:ext cx="1938655" cy="7918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mind. 1 FKK </a:t>
            </a:r>
            <a:br/>
            <a:r>
              <a:t>(HV/HSV, LV, Sprechen, SM)* </a:t>
            </a:r>
          </a:p>
        </p:txBody>
      </p:sp>
      <p:sp>
        <p:nvSpPr>
          <p:cNvPr id="10" name="Abgerundetes Rechteck 11"/>
          <p:cNvSpPr>
            <a:extLst>
              <a:ext uri="smNativeData">
                <pr:smNativeData xmlns:pr="smNativeData" xmlns="" val="SMDATA_12_TiFzXhMAAAAlAAAAZQAAAA0AAAAAkAAAAEgAAACQAAAASAAAAAAAAAABAAAAAAAAAAEAAABQAAAAhbacS3FV1T8AAAAAAAAAAA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Nsckw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eKQAAFRUAAE01AAD0GQAAEAAAAA=="/>
              </a:ext>
            </a:extLst>
          </p:cNvSpPr>
          <p:nvPr/>
        </p:nvSpPr>
        <p:spPr>
          <a:xfrm>
            <a:off x="6724650" y="3427095"/>
            <a:ext cx="1939925" cy="7918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sprachliche Mittel</a:t>
            </a:r>
            <a:br/>
            <a:r>
              <a:t>(isoliert)</a:t>
            </a:r>
          </a:p>
        </p:txBody>
      </p:sp>
      <p:cxnSp>
        <p:nvCxnSpPr>
          <p:cNvPr id="11" name="Gerade Verbindung mit Pfeil 14"/>
          <p:cNvCxnSpPr>
            <a:extLst>
              <a:ext uri="smNativeData">
                <pr:smNativeData xmlns:pr="smNativeData" xmlns="" val="SMDATA_12_TiFzXhMAAAAlAAAADQAAAA0AAAAAkAAAAEgAAACQAAAASAAAAAAAAAAAAAAAAg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i5VAA8AAAAAQAAABQAAAAUAAAAFAAAAAE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oBAAAMAAAAEAAAAAAAAAAAAAAAAAAAAAAAAAAeAAAAaAAAAAAAAAAAAAAAAAAAAAAAAAAAAAAAECcAABAnAAAAAAAAAAAAAAAAAAAAAAAAAAAAAAAAAAAAAAAAAAAAABQAAAAAAAAAwMD/AAAAAABkAAAAMgAAAAAAAABkAAAAAAAAAH9/fwAKAAAAHwAAAFQAAAD///8A////AQAAAAAAAAAAAAAAAAAAAAAAAAAAAAAAAAAAAAAAAAAAmLlUAH9/fwDu7OEDzMzMAMDA/wB/f38AAAAAAAAAAAAAAAAAAAAAAAAAAAAhAAAAGAAAABQAAABrEQAA4xAAAM8WAACbEwAAEAAAAA=="/>
              </a:ext>
            </a:extLst>
          </p:cNvCxnSpPr>
          <p:nvPr/>
        </p:nvCxnSpPr>
        <p:spPr>
          <a:xfrm flipV="1">
            <a:off x="2831465" y="2745105"/>
            <a:ext cx="876300" cy="441960"/>
          </a:xfrm>
          <a:prstGeom prst="straightConnector1">
            <a:avLst/>
          </a:prstGeom>
          <a:noFill/>
          <a:ln w="38100" cap="flat" cmpd="sng" algn="ctr">
            <a:solidFill>
              <a:srgbClr val="98B954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2" name="Abgerundetes Rechteck 17"/>
          <p:cNvSpPr>
            <a:extLst>
              <a:ext uri="smNativeData">
                <pr:smNativeData xmlns:pr="smNativeData" xmlns="" val="SMDATA_12_TiFzXhMAAAAlAAAAZQAAAA0AAAAAkAAAAEgAAACQAAAASAAAAAAAAAABAAAAAAAAAAEAAABQAAAAhbacS3FV1T8AAAAAAAAAAA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g9InI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eKQAAaw4AAE01AABKEwAAEAAAAA=="/>
              </a:ext>
            </a:extLst>
          </p:cNvSpPr>
          <p:nvPr/>
        </p:nvSpPr>
        <p:spPr>
          <a:xfrm>
            <a:off x="6724650" y="2343785"/>
            <a:ext cx="1939925" cy="7918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sprachliche Mittel</a:t>
            </a:r>
            <a:br/>
            <a:r>
              <a:t>(isoliert)</a:t>
            </a:r>
          </a:p>
        </p:txBody>
      </p:sp>
      <p:sp>
        <p:nvSpPr>
          <p:cNvPr id="13" name="Abgerundetes Rechteck 18"/>
          <p:cNvSpPr>
            <a:extLst>
              <a:ext uri="smNativeData">
                <pr:smNativeData xmlns:pr="smNativeData" xmlns="" val="SMDATA_12_TiFzXhMAAAAlAAAAZQAAAA0AAAAAkAAAAEgAAACQAAAASAAAAAAAAAABAAAAAAAAAAEAAABQAAAAhbacS3FV1T8AAAAAAAAAAA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RnbTo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A8FwAAFRUAACkjAAD0GQAAEAAAAA=="/>
              </a:ext>
            </a:extLst>
          </p:cNvSpPr>
          <p:nvPr/>
        </p:nvSpPr>
        <p:spPr>
          <a:xfrm>
            <a:off x="3776980" y="3427095"/>
            <a:ext cx="1938655" cy="7918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mind. 1 FKK </a:t>
            </a:r>
            <a:br/>
            <a:r>
              <a:t>(HV/HSV, LV, Sprechen, SM)* </a:t>
            </a:r>
          </a:p>
        </p:txBody>
      </p:sp>
      <p:cxnSp>
        <p:nvCxnSpPr>
          <p:cNvPr id="14" name="Gerade Verbindung mit Pfeil 19"/>
          <p:cNvCxnSpPr>
            <a:extLst>
              <a:ext uri="smNativeData">
                <pr:smNativeData xmlns:pr="smNativeData" xmlns="" val="SMDATA_12_TiFzXhMAAAAlAAAAD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m6VAA8AAAAAQAAABQAAAAUAAAAFAAAAAE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AABgAMAAAAEAAAAAAAAAAAAAAAAAAAAAAAAAAeAAAAaAAAAAAAAAAAAAAAAAAAAAAAAAAAAAAAECcAABAnAAAAAAAAAAAAAAAAAAAAAAAAAAAAAAAAAAAAAAAAAAAAABQAAAAAAAAAwMD/AAAAAABkAAAAMgAAAAAAAABkAAAAAAAAAH9/fwAKAAAAHwAAAFQAAAD///8A////AQAAAAAAAAAAAAAAAAAAAAAAAAAAAAAAAAAAAAAAAAAAmbpUAH9/fwDu7OEDzMzMAMDA/wB/f38AAAAAAAAAAAAAAAAAAAAAAAAAAAAhAAAAGAAAABQAAABrEQAARBUAAM8WAACIFwAAEAAAAA=="/>
              </a:ext>
            </a:extLst>
          </p:cNvCxnSpPr>
          <p:nvPr/>
        </p:nvCxnSpPr>
        <p:spPr>
          <a:xfrm>
            <a:off x="2831465" y="3456940"/>
            <a:ext cx="876300" cy="368300"/>
          </a:xfrm>
          <a:prstGeom prst="straightConnector1">
            <a:avLst/>
          </a:prstGeom>
          <a:noFill/>
          <a:ln w="38100" cap="flat" cmpd="sng" algn="ctr">
            <a:solidFill>
              <a:srgbClr val="99BA54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5" name="Textfeld 29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wJAAAdw8AAF4oAABOEgAAECAAAA=="/>
              </a:ext>
            </a:extLst>
          </p:cNvSpPr>
          <p:nvPr/>
        </p:nvSpPr>
        <p:spPr>
          <a:xfrm>
            <a:off x="5882640" y="2513965"/>
            <a:ext cx="679450" cy="461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b="1">
                <a:solidFill>
                  <a:srgbClr val="98B954"/>
                </a:solidFill>
              </a:rPr>
              <a:t>und</a:t>
            </a:r>
          </a:p>
        </p:txBody>
      </p:sp>
      <p:sp>
        <p:nvSpPr>
          <p:cNvPr id="16" name="Textfeld 30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JMc3Q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lIwAAGRYAALEoAADwGAAAECAAAA=="/>
              </a:ext>
            </a:extLst>
          </p:cNvSpPr>
          <p:nvPr/>
        </p:nvSpPr>
        <p:spPr>
          <a:xfrm>
            <a:off x="5835015" y="3592195"/>
            <a:ext cx="779780" cy="461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b="1">
                <a:solidFill>
                  <a:srgbClr val="98B954"/>
                </a:solidFill>
              </a:rPr>
              <a:t>oder</a:t>
            </a:r>
          </a:p>
        </p:txBody>
      </p:sp>
      <p:sp>
        <p:nvSpPr>
          <p:cNvPr id="17" name="Gerader Verbinder 12"/>
          <p:cNvSpPr>
            <a:extLst>
              <a:ext uri="smNativeData">
                <pr:smNativeData xmlns:pr="smNativeData" xmlns="" val="SMDATA_12_TiFzX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t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8FwAANRQAAHA1AAA1FAAAEAAAAA=="/>
              </a:ext>
            </a:extLst>
          </p:cNvSpPr>
          <p:nvPr/>
        </p:nvSpPr>
        <p:spPr>
          <a:xfrm>
            <a:off x="3776980" y="3284855"/>
            <a:ext cx="490982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80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/>
              <a:t>Beurteilungsbereich „Schriftliche Arbeiten“: </a:t>
            </a:r>
          </a:p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/>
              <a:t>Klassenarbeiten in Stufe 2 </a:t>
            </a:r>
          </a:p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b="1"/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Schreiben: Bestandteil jeder Klassenarbeit </a:t>
            </a:r>
          </a:p>
          <a:p>
            <a:pPr marL="357505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+ mindestens eine weitere funktionale kommunikative Teilkompetenz (Hör-/Hörsehverstehen, Leseverstehen, Sprechen, Sprachmittlung); zusätzlich möglich: isolierte Überprüfung des Verfügens über sprachliche Mittel </a:t>
            </a:r>
          </a:p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Teilkompetenzen Sprachmittlung, Hör-/Hörsehverstehen und Leseverstehen:</a:t>
            </a:r>
            <a:br/>
            <a:r>
              <a:t>jeweils mindestens einmal innerhalb von Stufe 2 bzw. des Lehrgangs als dritte Fremdsprache im Rahmen einer Klassenarbeit obligatorisch zu überprüfen </a:t>
            </a:r>
            <a:br/>
            <a:endParaRPr/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bHQ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7842-0CDB-FC8E-9511-FADB365F63AF}" type="slidenum"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80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AfDQ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29600" cy="43243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b="1"/>
              <a:t>Klassenarbeiten in Stufe 2 </a:t>
            </a:r>
          </a:p>
          <a:p>
            <a: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b="1"/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117C-32DB-FCE7-9511-C4B25F5F6391}" type="slidenum">
              <a:t>37</a:t>
            </a:fld>
            <a:endParaRPr/>
          </a:p>
        </p:txBody>
      </p:sp>
      <p:sp>
        <p:nvSpPr>
          <p:cNvPr id="6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N0UmU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9AQAA2hoAACU3AAAaIQAAECAAAA=="/>
              </a:ext>
            </a:extLst>
          </p:cNvSpPr>
          <p:nvPr/>
        </p:nvSpPr>
        <p:spPr>
          <a:xfrm>
            <a:off x="323215" y="4364990"/>
            <a:ext cx="8641080" cy="1016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000"/>
              <a:t>* Teilkompetenzen Hör-/Hörsehverstehen, Leseverstehen und Sprachmittlung: </a:t>
            </a:r>
            <a:r>
              <a:rPr lang="de-DE" sz="2000" b="1"/>
              <a:t>jeweils mindestens einmal innerhalb von Stufe 2 </a:t>
            </a:r>
            <a:r>
              <a:rPr lang="de-DE" sz="2000"/>
              <a:t>im Rahmen einer Klassenarbeit </a:t>
            </a:r>
            <a:r>
              <a:rPr lang="de-DE" sz="2000" b="1"/>
              <a:t>obligatorisch</a:t>
            </a:r>
            <a:r>
              <a:rPr lang="de-DE" sz="2000"/>
              <a:t> zu überprüfen </a:t>
            </a:r>
          </a:p>
        </p:txBody>
      </p:sp>
      <p:sp>
        <p:nvSpPr>
          <p:cNvPr id="7" name="Abgerundetes Rechteck 7"/>
          <p:cNvSpPr>
            <a:extLst>
              <a:ext uri="smNativeData">
                <pr:smNativeData xmlns:pr="smNativeData" xmlns="" val="SMDATA_12_TiFzXhMAAAAlAAAAZQAAAA0AAAAAkAAAAEgAAACQAAAASAAAAAAAAAABAAAAAAAAAAEAAABQAAAAhbacS3FV1T8AAAAAAAAAAA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C9AwAA/hEAAHwNAADeFgAAEAAAAA=="/>
              </a:ext>
            </a:extLst>
          </p:cNvSpPr>
          <p:nvPr/>
        </p:nvSpPr>
        <p:spPr>
          <a:xfrm>
            <a:off x="607695" y="2924810"/>
            <a:ext cx="1584325" cy="7924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Schreiben</a:t>
            </a:r>
          </a:p>
        </p:txBody>
      </p:sp>
      <p:sp>
        <p:nvSpPr>
          <p:cNvPr id="8" name="Plus 8"/>
          <p:cNvSpPr>
            <a:extLst>
              <a:ext uri="smNativeData">
                <pr:smNativeData xmlns:pr="smNativeData" xmlns="" val="SMDATA_12_TiFzXhMAAAAlAAAAigIAAA0AAAAAkAAAAEgAAACQAAAASAAAAAAAAAABAAAAAAAAAAEAAABQAAAAJXUCmggbzj8AAAAAAADgPwAAAAAAAOA/AAAAAAAA4D8AAAAAAADgPwAAAAAAAOA/AAAAAAAA4D8AAAAAAADgPwAAAAAAAOA/AAAAAAAA4D8CAAAAjAAAAAEAAAAAAAAAm7tZAP///wgAAAAAAAAAAAAAAAAAAAAAAAAAAAAAAAAAAAAAZAAAAAEAAABAAAAAAAAAAAAAAAAAAAAAAAAAAAAAAAAAAAAAAAAAAAAAAAAAAAAAAAAAAAAAAAAAAAAAAAAAAAAAAAAAAAAAAAAAAAAAAAAAAAAAAAAAAAAAAAAAAAAAFAAAADwAAAABAAAAAAAAAHOLQg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u1kJ////AQAAAAAAAAAAAAAAAAAAAAAAAAAAAAAAAAAAAAAAAAAAc4tCAH9/fwDu7OEDzMzMAMDA/wB/f38AAAAAAAAAAAAAAAAAAAAAAAAAAAAhAAAAGAAAABQAAABlDgAAGhMAAA0RAADCFQAAEAAAAA=="/>
              </a:ext>
            </a:extLst>
          </p:cNvSpPr>
          <p:nvPr/>
        </p:nvSpPr>
        <p:spPr>
          <a:xfrm>
            <a:off x="2339975" y="3105150"/>
            <a:ext cx="431800" cy="431800"/>
          </a:xfrm>
          <a:prstGeom prst="mathPlus">
            <a:avLst>
              <a:gd name="adj1" fmla="val 23520"/>
            </a:avLst>
          </a:prstGeom>
          <a:solidFill>
            <a:schemeClr val="accent3"/>
          </a:solidFill>
          <a:ln w="25400" cap="flat" cmpd="sng" algn="ctr">
            <a:solidFill>
              <a:srgbClr val="738B4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chemeClr val="tx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Abgerundetes Rechteck 9"/>
          <p:cNvSpPr>
            <a:extLst>
              <a:ext uri="smNativeData">
                <pr:smNativeData xmlns:pr="smNativeData" xmlns="" val="SMDATA_12_TiFzXhMAAAAlAAAAZQAAAA0AAAAAkAAAAEgAAACQAAAASAAAAAAAAAABAAAAAAAAAAEAAABQAAAAhbacS3FV1T8AAAAAAAAAAA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CFwAAcw4AAC8jAABSEwAAEAAAAA=="/>
              </a:ext>
            </a:extLst>
          </p:cNvSpPr>
          <p:nvPr/>
        </p:nvSpPr>
        <p:spPr>
          <a:xfrm>
            <a:off x="3780790" y="2348865"/>
            <a:ext cx="1938655" cy="7918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mind. 1 FKK </a:t>
            </a:r>
            <a:br/>
            <a:r>
              <a:t>(HV/HSV, LV, Sprechen, SM)* </a:t>
            </a:r>
          </a:p>
        </p:txBody>
      </p:sp>
      <p:sp>
        <p:nvSpPr>
          <p:cNvPr id="10" name="Abgerundetes Rechteck 11"/>
          <p:cNvSpPr>
            <a:extLst>
              <a:ext uri="smNativeData">
                <pr:smNativeData xmlns:pr="smNativeData" xmlns="" val="SMDATA_12_TiFzXhMAAAAlAAAAZQAAAA0AAAAAkAAAAEgAAACQAAAASAAAAAAAAAABAAAAAAAAAAEAAABQAAAAhbacS3FV1T8AAAAAAAAAAA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eKQAAFRUAAE01AAD0GQAAEAAAAA=="/>
              </a:ext>
            </a:extLst>
          </p:cNvSpPr>
          <p:nvPr/>
        </p:nvSpPr>
        <p:spPr>
          <a:xfrm>
            <a:off x="6724650" y="3427095"/>
            <a:ext cx="1939925" cy="7918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sprachliche Mittel</a:t>
            </a:r>
            <a:br/>
            <a:r>
              <a:t>(isoliert)</a:t>
            </a:r>
          </a:p>
        </p:txBody>
      </p:sp>
      <p:cxnSp>
        <p:nvCxnSpPr>
          <p:cNvPr id="11" name="Gerade Verbindung mit Pfeil 14"/>
          <p:cNvCxnSpPr>
            <a:extLst>
              <a:ext uri="smNativeData">
                <pr:smNativeData xmlns:pr="smNativeData" xmlns="" val="SMDATA_12_TiFzXhMAAAAlAAAADQAAAA0AAAAAkAAAAEgAAACQAAAASAAAAAAAAAAAAAAAAg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i5VAA8AAAAAQAAABQAAAAUAAAAFAAAAAE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mLlUAH9/fwDu7OEDzMzMAMDA/wB/f38AAAAAAAAAAAAAAAAAAAAAAAAAAAAhAAAAGAAAABQAAABrEQAA4xAAAM8WAACbEwAAEAAAAA=="/>
              </a:ext>
            </a:extLst>
          </p:cNvCxnSpPr>
          <p:nvPr/>
        </p:nvCxnSpPr>
        <p:spPr>
          <a:xfrm flipV="1">
            <a:off x="2831465" y="2745105"/>
            <a:ext cx="876300" cy="441960"/>
          </a:xfrm>
          <a:prstGeom prst="straightConnector1">
            <a:avLst/>
          </a:prstGeom>
          <a:noFill/>
          <a:ln w="38100" cap="flat" cmpd="sng" algn="ctr">
            <a:solidFill>
              <a:srgbClr val="98B954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2" name="Abgerundetes Rechteck 18"/>
          <p:cNvSpPr>
            <a:extLst>
              <a:ext uri="smNativeData">
                <pr:smNativeData xmlns:pr="smNativeData" xmlns="" val="SMDATA_12_TiFzXhMAAAAlAAAAZQAAAA0AAAAAkAAAAEgAAACQAAAASAAAAAAAAAABAAAAAAAAAAEAAABQAAAAhbacS3FV1T8AAAAAAAAAAA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A8FwAAFRUAACkjAAD0GQAAEAAAAA=="/>
              </a:ext>
            </a:extLst>
          </p:cNvSpPr>
          <p:nvPr/>
        </p:nvSpPr>
        <p:spPr>
          <a:xfrm>
            <a:off x="3776980" y="3427095"/>
            <a:ext cx="1938655" cy="7918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mind. 1 FKK </a:t>
            </a:r>
            <a:br/>
            <a:r>
              <a:t>(HV/HSV, LV, Sprechen, SM)* </a:t>
            </a:r>
          </a:p>
        </p:txBody>
      </p:sp>
      <p:cxnSp>
        <p:nvCxnSpPr>
          <p:cNvPr id="13" name="Gerade Verbindung mit Pfeil 19"/>
          <p:cNvCxnSpPr>
            <a:extLst>
              <a:ext uri="smNativeData">
                <pr:smNativeData xmlns:pr="smNativeData" xmlns="" val="SMDATA_12_TiFzXhMAAAAlAAAAD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m6VAA8AAAAAQAAABQAAAAUAAAAFAAAAAE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mbpUAH9/fwDu7OEDzMzMAMDA/wB/f38AAAAAAAAAAAAAAAAAAAAAAAAAAAAhAAAAGAAAABQAAABrEQAARBUAAM8WAACIFwAAEAAAAA=="/>
              </a:ext>
            </a:extLst>
          </p:cNvCxnSpPr>
          <p:nvPr/>
        </p:nvCxnSpPr>
        <p:spPr>
          <a:xfrm>
            <a:off x="2831465" y="3456940"/>
            <a:ext cx="876300" cy="368300"/>
          </a:xfrm>
          <a:prstGeom prst="straightConnector1">
            <a:avLst/>
          </a:prstGeom>
          <a:noFill/>
          <a:ln w="38100" cap="flat" cmpd="sng" algn="ctr">
            <a:solidFill>
              <a:srgbClr val="99BA54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4" name="Textfeld 30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wJAAAGRYAAF4oAADwGAAAECAAAA=="/>
              </a:ext>
            </a:extLst>
          </p:cNvSpPr>
          <p:nvPr/>
        </p:nvSpPr>
        <p:spPr>
          <a:xfrm>
            <a:off x="5882640" y="3592195"/>
            <a:ext cx="679450" cy="461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b="1">
                <a:solidFill>
                  <a:srgbClr val="98B954"/>
                </a:solidFill>
              </a:rPr>
              <a:t>und</a:t>
            </a:r>
          </a:p>
        </p:txBody>
      </p:sp>
      <p:sp>
        <p:nvSpPr>
          <p:cNvPr id="15" name="Gerader Verbinder 15"/>
          <p:cNvSpPr>
            <a:extLst>
              <a:ext uri="smNativeData">
                <pr:smNativeData xmlns:pr="smNativeData" xmlns="" val="SMDATA_12_TiFzX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t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8FwAANRQAAHA1AAA1FAAAEAAAAA=="/>
              </a:ext>
            </a:extLst>
          </p:cNvSpPr>
          <p:nvPr/>
        </p:nvSpPr>
        <p:spPr>
          <a:xfrm>
            <a:off x="3776980" y="3284855"/>
            <a:ext cx="490982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80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/>
              <a:t>Beurteilungsbereich „Schriftliche Arbeiten“: </a:t>
            </a:r>
          </a:p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/>
              <a:t>Klassenarbeiten in der dritten Fremdsprache </a:t>
            </a:r>
          </a:p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b="1"/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Schreiben: Bestandteil jeder Klassenarbeit </a:t>
            </a:r>
          </a:p>
          <a:p>
            <a:pPr marL="357505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+ mindestens eine weitere funktionale kommunikative Teilkompetenz (Hör-/Hörsehverstehen, Leseverstehen, Sprechen, Sprachmittlung); zusätzlich möglich: isolierte Überprüfung des Verfügens über sprachliche Mittel </a:t>
            </a:r>
          </a:p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Teilkompetenzen Sprachmittlung, Hör-/Hörsehverstehen und Leseverstehen:</a:t>
            </a:r>
            <a:br/>
            <a:r>
              <a:t>jeweils mindestens einmal innerhalb der dritten Fremdsprache im Rahmen einer Klassenarbeit obligatorisch zu überprüfen </a:t>
            </a:r>
            <a:br/>
            <a:endParaRPr/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5ABA-F4DB-FCAC-9511-02F9145F6357}" type="slidenum"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80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AfDQ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29600" cy="43243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b="1"/>
              <a:t>Klassenarbeiten in der dritten Fremdsprache </a:t>
            </a:r>
          </a:p>
          <a:p>
            <a: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b="1"/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042F-61DB-FCF2-9511-97A74A5F63C2}" type="slidenum">
              <a:t>39</a:t>
            </a:fld>
            <a:endParaRPr/>
          </a:p>
        </p:txBody>
      </p:sp>
      <p:sp>
        <p:nvSpPr>
          <p:cNvPr id="6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9AQAA2hoAACU3AAAaIQAAECAAAA=="/>
              </a:ext>
            </a:extLst>
          </p:cNvSpPr>
          <p:nvPr/>
        </p:nvSpPr>
        <p:spPr>
          <a:xfrm>
            <a:off x="323215" y="4364990"/>
            <a:ext cx="8641080" cy="1016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000"/>
              <a:t>* Teilkompetenzen Hör-/Hörsehverstehen, Leseverstehen und Sprachmittlung: </a:t>
            </a:r>
            <a:r>
              <a:rPr lang="de-DE" sz="2000" b="1"/>
              <a:t>jeweils mindestens einmal innerhalb der dritten Fremdsprache </a:t>
            </a:r>
            <a:r>
              <a:rPr lang="de-DE" sz="2000"/>
              <a:t>im Rahmen einer Klassenarbeit </a:t>
            </a:r>
            <a:r>
              <a:rPr lang="de-DE" sz="2000" b="1"/>
              <a:t>obligatorisch</a:t>
            </a:r>
            <a:r>
              <a:rPr lang="de-DE" sz="2000"/>
              <a:t> zu überprüfen </a:t>
            </a:r>
          </a:p>
        </p:txBody>
      </p:sp>
      <p:sp>
        <p:nvSpPr>
          <p:cNvPr id="7" name="Abgerundetes Rechteck 7"/>
          <p:cNvSpPr>
            <a:extLst>
              <a:ext uri="smNativeData">
                <pr:smNativeData xmlns:pr="smNativeData" xmlns="" val="SMDATA_12_TiFzXhMAAAAlAAAAZQAAAA0AAAAAkAAAAEgAAACQAAAASAAAAAAAAAABAAAAAAAAAAEAAABQAAAAhbacS3FV1T8AAAAAAAAAAA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C9AwAA/hEAAHwNAADeFgAAEAAAAA=="/>
              </a:ext>
            </a:extLst>
          </p:cNvSpPr>
          <p:nvPr/>
        </p:nvSpPr>
        <p:spPr>
          <a:xfrm>
            <a:off x="607695" y="2924810"/>
            <a:ext cx="1584325" cy="7924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Schreiben</a:t>
            </a:r>
          </a:p>
        </p:txBody>
      </p:sp>
      <p:sp>
        <p:nvSpPr>
          <p:cNvPr id="8" name="Plus 8"/>
          <p:cNvSpPr>
            <a:extLst>
              <a:ext uri="smNativeData">
                <pr:smNativeData xmlns:pr="smNativeData" xmlns="" val="SMDATA_12_TiFzXhMAAAAlAAAAigIAAA0AAAAAkAAAAEgAAACQAAAASAAAAAAAAAABAAAAAAAAAAEAAABQAAAAJXUCmggbzj8AAAAAAADgPwAAAAAAAOA/AAAAAAAA4D8AAAAAAADgPwAAAAAAAOA/AAAAAAAA4D8AAAAAAADgPwAAAAAAAOA/AAAAAAAA4D8CAAAAjAAAAAEAAAAAAAAAm7tZAP///wgAAAAAAAAAAAAAAAAAAAAAAAAAAAAAAAAAAAAAZAAAAAEAAABAAAAAAAAAAAAAAAAAAAAAAAAAAAAAAAAAAAAAAAAAAAAAAAAAAAAAAAAAAAAAAAAAAAAAAAAAAAAAAAAAAAAAAAAAAAAAAAAAAAAAAAAAAAAAAAAAAAAAFAAAADwAAAABAAAAAAAAAHOLQg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u1kJ////AQAAAAAAAAAAAAAAAAAAAAAAAAAAAAAAAAAAAAAAAAAAc4tCAH9/fwDu7OEDzMzMAMDA/wB/f38AAAAAAAAAAAAAAAAAAAAAAAAAAAAhAAAAGAAAABQAAABlDgAAGhMAAA0RAADCFQAAEAAAAA=="/>
              </a:ext>
            </a:extLst>
          </p:cNvSpPr>
          <p:nvPr/>
        </p:nvSpPr>
        <p:spPr>
          <a:xfrm>
            <a:off x="2339975" y="3105150"/>
            <a:ext cx="431800" cy="431800"/>
          </a:xfrm>
          <a:prstGeom prst="mathPlus">
            <a:avLst>
              <a:gd name="adj1" fmla="val 23520"/>
            </a:avLst>
          </a:prstGeom>
          <a:solidFill>
            <a:schemeClr val="accent3"/>
          </a:solidFill>
          <a:ln w="25400" cap="flat" cmpd="sng" algn="ctr">
            <a:solidFill>
              <a:srgbClr val="738B4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chemeClr val="tx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Abgerundetes Rechteck 9"/>
          <p:cNvSpPr>
            <a:extLst>
              <a:ext uri="smNativeData">
                <pr:smNativeData xmlns:pr="smNativeData" xmlns="" val="SMDATA_12_TiFzXhMAAAAlAAAAZQAAAA0AAAAAkAAAAEgAAACQAAAASAAAAAAAAAABAAAAAAAAAAEAAABQAAAAhbacS3FV1T8AAAAAAAAAAA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CFwAAcw4AAC8jAABSEwAAEAAAAA=="/>
              </a:ext>
            </a:extLst>
          </p:cNvSpPr>
          <p:nvPr/>
        </p:nvSpPr>
        <p:spPr>
          <a:xfrm>
            <a:off x="3780790" y="2348865"/>
            <a:ext cx="1938655" cy="7918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mind. 1 FKK </a:t>
            </a:r>
            <a:br/>
            <a:r>
              <a:t>(HV/HSV, LV, Sprechen, SM)* </a:t>
            </a:r>
          </a:p>
        </p:txBody>
      </p:sp>
      <p:sp>
        <p:nvSpPr>
          <p:cNvPr id="10" name="Abgerundetes Rechteck 11"/>
          <p:cNvSpPr>
            <a:extLst>
              <a:ext uri="smNativeData">
                <pr:smNativeData xmlns:pr="smNativeData" xmlns="" val="SMDATA_12_TiFzXhMAAAAlAAAAZQAAAA0AAAAAkAAAAEgAAACQAAAASAAAAAAAAAABAAAAAAAAAAEAAABQAAAAhbacS3FV1T8AAAAAAAAAAA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eKQAAFRUAAE01AAD0GQAAEAAAAA=="/>
              </a:ext>
            </a:extLst>
          </p:cNvSpPr>
          <p:nvPr/>
        </p:nvSpPr>
        <p:spPr>
          <a:xfrm>
            <a:off x="6724650" y="3427095"/>
            <a:ext cx="1939925" cy="7918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sprachliche Mittel</a:t>
            </a:r>
            <a:br/>
            <a:r>
              <a:t>(isoliert)</a:t>
            </a:r>
          </a:p>
        </p:txBody>
      </p:sp>
      <p:cxnSp>
        <p:nvCxnSpPr>
          <p:cNvPr id="11" name="Gerade Verbindung mit Pfeil 14"/>
          <p:cNvCxnSpPr>
            <a:extLst>
              <a:ext uri="smNativeData">
                <pr:smNativeData xmlns:pr="smNativeData" xmlns="" val="SMDATA_12_TiFzXhMAAAAlAAAADQAAAA0AAAAAkAAAAEgAAACQAAAASAAAAAAAAAAAAAAAAg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i5VAA8AAAAAQAAABQAAAAUAAAAFAAAAAE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mLlUAH9/fwDu7OEDzMzMAMDA/wB/f38AAAAAAAAAAAAAAAAAAAAAAAAAAAAhAAAAGAAAABQAAABrEQAA4xAAAM8WAACbEwAAEAAAAA=="/>
              </a:ext>
            </a:extLst>
          </p:cNvCxnSpPr>
          <p:nvPr/>
        </p:nvCxnSpPr>
        <p:spPr>
          <a:xfrm flipV="1">
            <a:off x="2831465" y="2745105"/>
            <a:ext cx="876300" cy="441960"/>
          </a:xfrm>
          <a:prstGeom prst="straightConnector1">
            <a:avLst/>
          </a:prstGeom>
          <a:noFill/>
          <a:ln w="38100" cap="flat" cmpd="sng" algn="ctr">
            <a:solidFill>
              <a:srgbClr val="98B954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2" name="Abgerundetes Rechteck 18"/>
          <p:cNvSpPr>
            <a:extLst>
              <a:ext uri="smNativeData">
                <pr:smNativeData xmlns:pr="smNativeData" xmlns="" val="SMDATA_12_TiFzXhMAAAAlAAAAZQAAAA0AAAAAkAAAAEgAAACQAAAASAAAAAAAAAABAAAAAAAAAAEAAABQAAAAhbacS3FV1T8AAAAAAAAAAA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A8FwAAFRUAACkjAAD0GQAAEAAAAA=="/>
              </a:ext>
            </a:extLst>
          </p:cNvSpPr>
          <p:nvPr/>
        </p:nvSpPr>
        <p:spPr>
          <a:xfrm>
            <a:off x="3776980" y="3427095"/>
            <a:ext cx="1938655" cy="7918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mind. 1 FKK </a:t>
            </a:r>
            <a:br/>
            <a:r>
              <a:t>(HV/HSV, LV, Sprechen, SM)* </a:t>
            </a:r>
          </a:p>
        </p:txBody>
      </p:sp>
      <p:cxnSp>
        <p:nvCxnSpPr>
          <p:cNvPr id="13" name="Gerade Verbindung mit Pfeil 19"/>
          <p:cNvCxnSpPr>
            <a:extLst>
              <a:ext uri="smNativeData">
                <pr:smNativeData xmlns:pr="smNativeData" xmlns="" val="SMDATA_12_TiFzXhMAAAAlAAAADQ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Jm6VAA8AAAAAQAAABQAAAAUAAAAFAAAAAE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mbpUAH9/fwDu7OEDzMzMAMDA/wB/f38AAAAAAAAAAAAAAAAAAAAAAAAAAAAhAAAAGAAAABQAAABrEQAARBUAAM8WAACIFwAAEAAAAA=="/>
              </a:ext>
            </a:extLst>
          </p:cNvCxnSpPr>
          <p:nvPr/>
        </p:nvCxnSpPr>
        <p:spPr>
          <a:xfrm>
            <a:off x="2831465" y="3456940"/>
            <a:ext cx="876300" cy="368300"/>
          </a:xfrm>
          <a:prstGeom prst="straightConnector1">
            <a:avLst/>
          </a:prstGeom>
          <a:noFill/>
          <a:ln w="38100" cap="flat" cmpd="sng" algn="ctr">
            <a:solidFill>
              <a:srgbClr val="99BA54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4" name="Textfeld 30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wJAAAGRYAAF4oAADwGAAAECAAAA=="/>
              </a:ext>
            </a:extLst>
          </p:cNvSpPr>
          <p:nvPr/>
        </p:nvSpPr>
        <p:spPr>
          <a:xfrm>
            <a:off x="5882640" y="3592195"/>
            <a:ext cx="679450" cy="461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b="1">
                <a:solidFill>
                  <a:srgbClr val="98B954"/>
                </a:solidFill>
              </a:rPr>
              <a:t>und</a:t>
            </a:r>
          </a:p>
        </p:txBody>
      </p:sp>
      <p:sp>
        <p:nvSpPr>
          <p:cNvPr id="15" name="Gerader Verbinder 15"/>
          <p:cNvSpPr>
            <a:extLst>
              <a:ext uri="smNativeData">
                <pr:smNativeData xmlns:pr="smNativeData" xmlns="" val="SMDATA_12_TiFzX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At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8FwAANRQAAHA1AAA1FAAAEAAAAA=="/>
              </a:ext>
            </a:extLst>
          </p:cNvSpPr>
          <p:nvPr/>
        </p:nvSpPr>
        <p:spPr>
          <a:xfrm>
            <a:off x="3776980" y="3284855"/>
            <a:ext cx="490982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Grundsätze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Wiedereinführung von G9 ab Schuljahr 2019/2020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/>
              <a:t>aufsteigend, beginnend mit den Jahrgangsstufen 5 und 6</a:t>
            </a: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Weiterentwicklung des bisherigen Kernlehrplans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/>
              <a:t>Orientierung an der Struktur des KLP GOSt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/>
              <a:t>Gültigkeit für die Sek I des Gymnasiums, d.h. G9 und G8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/>
              <a:t>Anpassung an zeitgemäße Ansprüche (fachliche und didaktische Entwicklung)</a:t>
            </a:r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4572-3CDB-FCB3-9511-CAE60B5F639F}" type="slidenum"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80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wsAAHA1AADtJAAAEAAAAA=="/>
              </a:ext>
            </a:extLst>
          </p:cNvSpPr>
          <p:nvPr>
            <p:ph type="body" idx="1"/>
          </p:nvPr>
        </p:nvSpPr>
        <p:spPr>
          <a:xfrm>
            <a:off x="457200" y="1797685"/>
            <a:ext cx="8229600" cy="420497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b="1"/>
              <a:t>Hinweis zu mündlichen Kommunikationsprüfungen</a:t>
            </a:r>
            <a:endParaRPr lang="de-DE" sz="240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00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00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00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000"/>
              <a:t>Vereinbarung in der Fachkonferenz nach Rücksprache mit der Schulleitung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000"/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7B33-7DDB-FC8D-9511-8BD8355F63DE}" type="slidenum"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DAwP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IY3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56869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Gliederung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GA1AABVJA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1944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Merkmale der neuen Kernlehrpläne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Übergreifende Aufgaben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Schulinterne Lehrpläne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Der Kernlehrplan Niederländisch im Detail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Fachliche Unterstützungsmaterialien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4" name="Foliennummer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06A3-EDDB-FCF0-9511-1BA5485F634E}" type="slidenum">
              <a:t>41</a:t>
            </a:fld>
            <a:endParaRPr/>
          </a:p>
        </p:txBody>
      </p:sp>
      <p:sp>
        <p:nvSpPr>
          <p:cNvPr id="5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FQ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Gliederung für einen schulinternen Lehrplan</a:t>
            </a:r>
          </a:p>
        </p:txBody>
      </p:sp>
      <p:sp>
        <p:nvSpPr>
          <p:cNvPr id="3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4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439A-D4DB-FCB5-9511-22E00D5F6377}" type="slidenum">
              <a:t>42</a:t>
            </a:fld>
            <a:endParaRPr/>
          </a:p>
        </p:txBody>
      </p:sp>
      <p:sp>
        <p:nvSpPr>
          <p:cNvPr id="5" name="Inhaltsplatzhalter 2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HwAAAFQAAAD///8B////AQAAAAAAAAAAAAAAAAAAAAAAAAAAAAAAAAAAAAAAAAAAAAAAAH9/fwDu7OEDzMzMAMDA/wB/f38AAAAAAAAAAAAAAAAAAAAAAAAAAAAhAAAAGAAAABQAAADAAwAAZgsAAGA2AABFJQAAEAAAAA=="/>
              </a:ext>
            </a:extLst>
          </p:cNvSpPr>
          <p:nvPr/>
        </p:nvSpPr>
        <p:spPr>
          <a:xfrm>
            <a:off x="609600" y="1852930"/>
            <a:ext cx="8229600" cy="42056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536575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None/>
              <a:tabLst/>
              <a:defRPr lang="de-DE" sz="2575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210">
                <a:solidFill>
                  <a:srgbClr val="A5A5A5"/>
                </a:solidFill>
              </a:rPr>
              <a:t>Inhalt</a:t>
            </a:r>
          </a:p>
          <a:p>
            <a:pPr marL="0" marR="0" indent="0" algn="l" defTabSz="536575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None/>
              <a:tabLst/>
              <a:defRPr lang="de-DE" sz="2575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210">
                <a:solidFill>
                  <a:srgbClr val="A5A5A5"/>
                </a:solidFill>
              </a:rPr>
              <a:t>1	Rahmenbedingungen der fachlichen Arbeit</a:t>
            </a:r>
          </a:p>
          <a:p>
            <a:pPr marL="0" marR="0" indent="0" algn="l" defTabSz="536575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None/>
              <a:tabLst/>
              <a:defRPr lang="de-DE" sz="2575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210">
                <a:solidFill>
                  <a:srgbClr val="A5A5A5"/>
                </a:solidFill>
              </a:rPr>
              <a:t>2	Entscheidungen zum Unterricht</a:t>
            </a:r>
          </a:p>
          <a:p>
            <a:pPr marL="400050" marR="0" lvl="1" indent="0" algn="l" defTabSz="536575">
              <a:lnSpc>
                <a:spcPct val="100000"/>
              </a:lnSpc>
              <a:spcBef>
                <a:spcPts val="485"/>
              </a:spcBef>
              <a:spcAft>
                <a:spcPts val="0"/>
              </a:spcAft>
              <a:buNone/>
              <a:tabLst/>
              <a:defRPr lang="de-DE" sz="184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025"/>
              <a:t>2.1 	Unterrichtsvorhaben	</a:t>
            </a:r>
          </a:p>
          <a:p>
            <a:pPr marL="400050" marR="0" lvl="1" indent="0" algn="l" defTabSz="536575">
              <a:lnSpc>
                <a:spcPct val="100000"/>
              </a:lnSpc>
              <a:spcBef>
                <a:spcPts val="485"/>
              </a:spcBef>
              <a:spcAft>
                <a:spcPts val="0"/>
              </a:spcAft>
              <a:buNone/>
              <a:tabLst/>
              <a:defRPr lang="de-DE" sz="184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025">
                <a:solidFill>
                  <a:srgbClr val="A5A5A5"/>
                </a:solidFill>
              </a:rPr>
              <a:t>2.2	Grundsätze der fachdidaktischen und fachmethodischen Arbeit</a:t>
            </a:r>
          </a:p>
          <a:p>
            <a:pPr marL="400050" marR="0" lvl="1" indent="0" algn="l" defTabSz="536575">
              <a:lnSpc>
                <a:spcPct val="100000"/>
              </a:lnSpc>
              <a:spcBef>
                <a:spcPts val="485"/>
              </a:spcBef>
              <a:spcAft>
                <a:spcPts val="0"/>
              </a:spcAft>
              <a:buNone/>
              <a:tabLst/>
              <a:defRPr lang="de-DE" sz="184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025">
                <a:solidFill>
                  <a:srgbClr val="A5A5A5"/>
                </a:solidFill>
              </a:rPr>
              <a:t>2.3	Grundsätze der Leistungsbewertung und Leistungsrückmeldung</a:t>
            </a:r>
          </a:p>
          <a:p>
            <a:pPr marL="400050" marR="0" lvl="1" indent="0" algn="l" defTabSz="536575">
              <a:lnSpc>
                <a:spcPct val="100000"/>
              </a:lnSpc>
              <a:spcBef>
                <a:spcPts val="485"/>
              </a:spcBef>
              <a:spcAft>
                <a:spcPts val="0"/>
              </a:spcAft>
              <a:buNone/>
              <a:tabLst/>
              <a:defRPr lang="de-DE" sz="184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025">
                <a:solidFill>
                  <a:srgbClr val="A5A5A5"/>
                </a:solidFill>
              </a:rPr>
              <a:t>2.4	Lehr- und Lernmittel</a:t>
            </a:r>
          </a:p>
          <a:p>
            <a:pPr marL="0" marR="0" indent="0" algn="l" defTabSz="536575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None/>
              <a:tabLst/>
              <a:defRPr lang="de-DE" sz="2575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210">
                <a:solidFill>
                  <a:srgbClr val="A5A5A5"/>
                </a:solidFill>
              </a:rPr>
              <a:t>3	Entscheidungen zu fach- und unterrichtsübergreifenden Fragen</a:t>
            </a:r>
          </a:p>
          <a:p>
            <a:pPr marL="0" marR="0" indent="0" algn="l" defTabSz="536575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None/>
              <a:tabLst/>
              <a:defRPr lang="de-DE" sz="2575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210">
                <a:solidFill>
                  <a:srgbClr val="A5A5A5"/>
                </a:solidFill>
              </a:rPr>
              <a:t>4	Qualitätssicherung und Evaluation</a:t>
            </a:r>
          </a:p>
          <a:p>
            <a:pPr marL="342900" marR="0" indent="-342900" algn="l" defTabSz="536575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575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210">
              <a:solidFill>
                <a:srgbClr val="A5A5A5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Beispiele für Unterrichtsvorhaben: Übersicht</a:t>
            </a:r>
          </a:p>
        </p:txBody>
      </p:sp>
      <p:sp>
        <p:nvSpPr>
          <p:cNvPr id="3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5832-7CDB-FCAE-9511-8AFB165F63DF}" type="slidenum">
              <a:t>43</a:t>
            </a:fld>
            <a:endParaRPr/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FQ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150001"/>
              </p:ext>
            </p:extLst>
          </p:nvPr>
        </p:nvGraphicFramePr>
        <p:xfrm>
          <a:off x="457200" y="1700530"/>
          <a:ext cx="8229600" cy="417766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020">
                <a:tc gridSpan="3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b="1" dirty="0">
                          <a:solidFill>
                            <a:schemeClr val="tx1"/>
                          </a:solidFill>
                        </a:rPr>
                        <a:t>UV 7.2-1 </a:t>
                      </a:r>
                      <a:r>
                        <a:rPr b="1" i="1" dirty="0">
                          <a:solidFill>
                            <a:schemeClr val="tx1"/>
                          </a:solidFill>
                        </a:rPr>
                        <a:t>.....  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(ca. ..... U-Std.)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25"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500" b="1"/>
                    </a:p>
                  </a:txBody>
                  <a:tcPr anchor="ctr"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500" b="1"/>
                    </a:p>
                  </a:txBody>
                  <a:tcPr anchor="ctr"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/>
                        <a:t>Kompetenzerwartungen </a:t>
                      </a:r>
                      <a:br>
                        <a:rPr lang="de-DE" sz="1600" b="1"/>
                      </a:br>
                      <a:r>
                        <a:rPr lang="de-DE" sz="1600" b="1"/>
                        <a:t>im Schwerpunkt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/>
                        <a:t>Auswahl </a:t>
                      </a:r>
                      <a:br>
                        <a:rPr lang="de-DE" sz="1600" b="1"/>
                      </a:br>
                      <a:r>
                        <a:rPr lang="de-DE" sz="1600" b="1"/>
                        <a:t>fachlicher Konkretisierungen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/>
                        <a:t>Hinweise, Vereinbarungen und Absprachen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783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u="sng" dirty="0">
                          <a:solidFill>
                            <a:schemeClr val="tx1"/>
                          </a:solidFill>
                        </a:rPr>
                        <a:t>FKK: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u="sng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Verfügen über </a:t>
                      </a:r>
                      <a:br>
                        <a:rPr lang="de-DE" sz="14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sprachliche Mittel: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ggfs. weitere </a:t>
                      </a:r>
                      <a:br>
                        <a:rPr lang="de-D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Schwerpunkt-</a:t>
                      </a:r>
                      <a:br>
                        <a:rPr lang="de-DE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kompetenzbereiche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u="sng">
                          <a:solidFill>
                            <a:schemeClr val="tx1"/>
                          </a:solidFill>
                        </a:rPr>
                        <a:t>IKK: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b="1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u="sng">
                          <a:solidFill>
                            <a:schemeClr val="tx1"/>
                          </a:solidFill>
                        </a:rPr>
                        <a:t>FKK:</a:t>
                      </a:r>
                      <a:r>
                        <a:rPr lang="de-DE" sz="1400" b="1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de-DE" sz="1400" b="1">
                          <a:solidFill>
                            <a:schemeClr val="tx1"/>
                          </a:solidFill>
                        </a:rPr>
                      </a:br>
                      <a:r>
                        <a:rPr lang="de-DE" sz="1400" b="1">
                          <a:solidFill>
                            <a:schemeClr val="tx1"/>
                          </a:solidFill>
                        </a:rPr>
                        <a:t>Verfügen über </a:t>
                      </a:r>
                      <a:br>
                        <a:rPr lang="de-DE" sz="1400" b="1">
                          <a:solidFill>
                            <a:schemeClr val="tx1"/>
                          </a:solidFill>
                        </a:rPr>
                      </a:br>
                      <a:r>
                        <a:rPr lang="de-DE" sz="1400" b="1">
                          <a:solidFill>
                            <a:schemeClr val="tx1"/>
                          </a:solidFill>
                        </a:rPr>
                        <a:t>sprachliche Mittel: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b="1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u="sng">
                          <a:solidFill>
                            <a:schemeClr val="tx1"/>
                          </a:solidFill>
                        </a:rPr>
                        <a:t>TMK: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70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ggfs. weitere </a:t>
                      </a:r>
                      <a:br>
                        <a:rPr lang="de-DE" sz="1400">
                          <a:solidFill>
                            <a:schemeClr val="tx1"/>
                          </a:solidFill>
                        </a:rPr>
                      </a:br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Konkretisierungen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700" kern="40000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700" kern="40000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500" kern="40000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700" kern="40000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700" kern="40000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700" kern="40000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700" kern="40000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700" kern="400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Mögliche Umsetzung: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kern="400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Leistungsüberprüfung: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kern="400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Medienbildung: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…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de-DE" sz="1400" dirty="0">
                          <a:solidFill>
                            <a:schemeClr val="tx1"/>
                          </a:solidFill>
                        </a:rPr>
                      </a:b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Beispiele für Unterrichtsvorhaben: Übersicht</a:t>
            </a:r>
          </a:p>
        </p:txBody>
      </p:sp>
      <p:sp>
        <p:nvSpPr>
          <p:cNvPr id="3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6FDD-93DB-FC99-9511-65CC215F6330}" type="slidenum">
              <a:t>44</a:t>
            </a:fld>
            <a:endParaRPr/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FQ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545617"/>
              </p:ext>
            </p:extLst>
          </p:nvPr>
        </p:nvGraphicFramePr>
        <p:xfrm>
          <a:off x="429895" y="1700530"/>
          <a:ext cx="8229600" cy="431228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88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b="1" dirty="0">
                          <a:solidFill>
                            <a:schemeClr val="tx1"/>
                          </a:solidFill>
                        </a:rPr>
                        <a:t>UV </a:t>
                      </a:r>
                      <a:r>
                        <a:rPr b="1" dirty="0" smtClean="0">
                          <a:solidFill>
                            <a:schemeClr val="tx1"/>
                          </a:solidFill>
                        </a:rPr>
                        <a:t>7.2-1</a:t>
                      </a:r>
                      <a:r>
                        <a:rPr lang="de-DE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 </a:t>
                      </a:r>
                      <a:r>
                        <a:rPr lang="de-DE" sz="1600" b="1" i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</a:t>
                      </a: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je </a:t>
                      </a:r>
                      <a:r>
                        <a:rPr lang="de-DE" sz="1600" b="1" i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doen</a:t>
                      </a: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 -  </a:t>
                      </a:r>
                      <a:r>
                        <a:rPr lang="de-DE" sz="1600" b="1" i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schrijven</a:t>
                      </a: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i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over</a:t>
                      </a: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je </a:t>
                      </a:r>
                      <a:r>
                        <a:rPr lang="de-DE" sz="1600" b="1" i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plannen</a:t>
                      </a: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(ca. 20 U-Std.)</a:t>
                      </a:r>
                      <a:endParaRPr lang="de-DE" sz="105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25"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b="1"/>
                    </a:p>
                  </a:txBody>
                  <a:tcPr anchor="ctr"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500" b="1"/>
                    </a:p>
                  </a:txBody>
                  <a:tcPr anchor="ctr"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/>
                        <a:t>Kompetenzerwartungen </a:t>
                      </a:r>
                      <a:br>
                        <a:rPr lang="de-DE" sz="1600" b="1"/>
                      </a:br>
                      <a:r>
                        <a:rPr lang="de-DE" sz="1600" b="1"/>
                        <a:t>im Schwerpunkt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/>
                        <a:t>Auswahl </a:t>
                      </a:r>
                      <a:br>
                        <a:rPr lang="de-DE" sz="1600" b="1"/>
                      </a:br>
                      <a:r>
                        <a:rPr lang="de-DE" sz="1600" b="1"/>
                        <a:t>fachlicher Konkretisierungen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/>
                        <a:t>Hinweise, Vereinbarungen und Absprachen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783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US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US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</a:rPr>
                        <a:t>FKK</a:t>
                      </a:r>
                      <a:r>
                        <a:rPr lang="de-DE" sz="1400" b="1" u="sng" dirty="0">
                          <a:solidFill>
                            <a:schemeClr val="tx1"/>
                          </a:solidFill>
                        </a:rPr>
                        <a:t>: 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Schreiben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Verfügung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über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sprachliche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Mittel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Text und </a:t>
                      </a:r>
                      <a:r>
                        <a:rPr lang="en-US" sz="1400" b="1" u="sng" dirty="0" err="1" smtClean="0">
                          <a:solidFill>
                            <a:schemeClr val="tx1"/>
                          </a:solidFill>
                        </a:rPr>
                        <a:t>Medienkompetenz</a:t>
                      </a:r>
                      <a:endParaRPr lang="en-US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400" b="0" u="non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US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u="sng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</a:rPr>
                        <a:t>IKK:</a:t>
                      </a:r>
                      <a:endParaRPr lang="en-US" sz="14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400" b="0" u="none" dirty="0" err="1" smtClean="0">
                          <a:solidFill>
                            <a:schemeClr val="tx1"/>
                          </a:solidFill>
                        </a:rPr>
                        <a:t>Soziokulturelles</a:t>
                      </a:r>
                      <a:r>
                        <a:rPr lang="en-US" sz="14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u="none" baseline="0" dirty="0" err="1" smtClean="0">
                          <a:solidFill>
                            <a:schemeClr val="tx1"/>
                          </a:solidFill>
                        </a:rPr>
                        <a:t>Orienterungswissen</a:t>
                      </a:r>
                      <a:endParaRPr lang="de-DE" sz="14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FKK: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US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Text und </a:t>
                      </a:r>
                      <a:r>
                        <a:rPr lang="en-US" sz="1400" b="1" u="sng" dirty="0" err="1" smtClean="0">
                          <a:solidFill>
                            <a:schemeClr val="tx1"/>
                          </a:solidFill>
                        </a:rPr>
                        <a:t>Medienkompetenz</a:t>
                      </a:r>
                      <a:endParaRPr lang="en-US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400" b="0" u="non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US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US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700" kern="40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Unterrichtliche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Umsetzung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Mögliche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Leistungsüberprüfung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feld 7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EAAAAAAAAAm7tZAP///wgAAAAAAAAAAAAAAAAAAAAAAAAAAAAAAAAAAAAAZAAAAAEAAABAAAAAAAAAAAAAAAAAAAAAAAAAAAAAAAAAAAAAAAAAAAAAAAAAAAAAAAAAAAAAAAAAAAAAAAAAAAAAAAAAAAAAAAAAAAAAAAAAAAAAAAAAAAAAAAAAAAAAFAAAADwAAAABAAAAAAAAAHOLQg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7///8MAAAAEAAAAAAAAAAAAAAAAAAAAAAAAAAeAAAAaAAAAAAAAAAAAAAAAAAAAAAAAAAAAAAAECcAABAnAAAAAAAAAAAAAAAAAAAAAAAAAAAAAAAAAAAAAAAAAAAAABQAAAAAAAAAwMD/AAAAAABkAAAAMgAAAAAAAABkAAAAAAAAAH9/fwAKAAAAHwAAAFQAAACbu1kJ////AQAAAAAAAAAAAAAAAAAAAAAAAAAAAAAAAAAAAAAAAAAAc4tCAH9/fwDu7OEDzMzMAMDA/wB/f38AAAAAAAAAAAAAAAAAAAAAAAAAAAAhAAAAGAAAABQAAAC8BQAAeiAAAEARAACPIgAAECAAAA=="/>
              </a:ext>
            </a:extLst>
          </p:cNvSpPr>
          <p:nvPr/>
        </p:nvSpPr>
        <p:spPr>
          <a:xfrm>
            <a:off x="932180" y="5279390"/>
            <a:ext cx="1871980" cy="338455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rgbClr val="738B4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b="1">
                <a:solidFill>
                  <a:schemeClr val="tx1"/>
                </a:solidFill>
              </a:rPr>
              <a:t>Indikatoren des KLP</a:t>
            </a:r>
          </a:p>
        </p:txBody>
      </p:sp>
      <p:sp>
        <p:nvSpPr>
          <p:cNvPr id="7" name="Textfeld 8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EAAAAAAAAAm7tZAP///wgAAAAAAAAAAAAAAAAAAAAAAAAAAAAAAAAAAAAAZAAAAAEAAABAAAAAAAAAAAAAAAAAAAAAAAAAAAAAAAAAAAAAAAAAAAAAAAAAAAAAAAAAAAAAAAAAAAAAAAAAAAAAAAAAAAAAAAAAAAAAAAAAAAAAAAAAAAAAAAAAAAAAFAAAADwAAAABAAAAAAAAAHOLQg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HwAAAFQAAACbu1kJ////AQAAAAAAAAAAAAAAAAAAAAAAAAAAAAAAAAAAAAAAAAAAc4tCAH9/fwDu7OEDzMzMAMDA/wB/f38AAAAAAAAAAAAAAAAAAAAAAAAAAAAhAAAAGAAAABQAAAB6FgAAgSAAAMYhAAAaJAAAECAAAA=="/>
              </a:ext>
            </a:extLst>
          </p:cNvSpPr>
          <p:nvPr/>
        </p:nvSpPr>
        <p:spPr>
          <a:xfrm>
            <a:off x="3653790" y="5283835"/>
            <a:ext cx="1836420" cy="584835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rgbClr val="738B4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b="1">
                <a:solidFill>
                  <a:schemeClr val="tx1"/>
                </a:solidFill>
              </a:rPr>
              <a:t>fachliche Konkreti-sierungen des KLP</a:t>
            </a:r>
          </a:p>
        </p:txBody>
      </p:sp>
      <p:sp>
        <p:nvSpPr>
          <p:cNvPr id="8" name="Textfeld 9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EAAAAAAAAAm7tZAP///wgAAAAAAAAAAAAAAAAAAAAAAAAAAAAAAAAAAAAAZAAAAAEAAABAAAAAAAAAAAAAAAAAAAAAAAAAAAAAAAAAAAAAAAAAAAAAAAAAAAAAAAAAAAAAAAAAAAAAAAAAAAAAAAAAAAAAAAAAAAAAAAAAAAAAAAAAAAAAAAAAAAAAFAAAADwAAAABAAAAAAAAAHOLQg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r///8MAAAAEAAAAAAAAAAAAAAAAAAAAAAAAAAeAAAAaAAAAAAAAAAAAAAAAAAAAAAAAAAAAAAAECcAABAnAAAAAAAAAAAAAAAAAAAAAAAAAAAAAAAAAAAAAAAAAAAAABQAAAAAAAAAwMD/AAAAAABkAAAAMgAAAAAAAABkAAAAAAAAAH9/fwAKAAAAHwAAAFQAAACbu1kJ////AQAAAAAAAAAAAAAAAAAAAAAAAAAAAAAAAAAAAAAAAAAAc4tCAH9/fwDu7OEDzMzMAMDA/wB/f38AAAAAAAAAAAAAAAAAAAAAAAAAAAAhAAAAGAAAABQAAAAAJwAAeiAAANgzAAATJAAAECAAAA=="/>
              </a:ext>
            </a:extLst>
          </p:cNvSpPr>
          <p:nvPr/>
        </p:nvSpPr>
        <p:spPr>
          <a:xfrm>
            <a:off x="6339840" y="5279390"/>
            <a:ext cx="2087880" cy="584835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rgbClr val="738B4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b="1">
                <a:solidFill>
                  <a:schemeClr val="tx1"/>
                </a:solidFill>
              </a:rPr>
              <a:t>weitere UV-bezogene Absprachen der FK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  <p:extLst>
      <p:ext uri="smNativeData">
        <pr:smNativeData xmlns:pr="smNativeData" xmlns="" val="TiFzXgMAAAAFAAAA/f///wEAAAACAAAABAAAAAAAAAAAAAAAAAAAAAkAAAD9////AQAAAAIAAAAEAAAAAAAAAAAAAAAAAAAADQAAAP3///8BAAAAAgAAAAQAAAAAAAAAAAAAAAAAAAA="/>
      </p:ext>
    </p:ext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Beispiele für Unterrichtsvorhaben: Übersicht</a:t>
            </a:r>
          </a:p>
        </p:txBody>
      </p:sp>
      <p:sp>
        <p:nvSpPr>
          <p:cNvPr id="3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sz="1200">
                <a:solidFill>
                  <a:srgbClr val="8C8C8C"/>
                </a:solidFill>
              </a:defRPr>
            </a:pPr>
            <a:fld id="{36A911F1-BFDB-FCE7-9511-49B25F5F631C}" type="slidenum">
              <a:t>45</a:t>
            </a:fld>
            <a:endParaRPr/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FQ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93814"/>
              </p:ext>
            </p:extLst>
          </p:nvPr>
        </p:nvGraphicFramePr>
        <p:xfrm>
          <a:off x="625475" y="1692979"/>
          <a:ext cx="7893049" cy="4311154"/>
        </p:xfrm>
        <a:graphic>
          <a:graphicData uri="http://schemas.openxmlformats.org/drawingml/2006/table">
            <a:tbl>
              <a:tblPr firstRow="1" firstCol="1" bandRow="1"/>
              <a:tblGrid>
                <a:gridCol w="270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94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7.2- 1  </a:t>
                      </a:r>
                      <a:r>
                        <a:rPr lang="de-DE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 </a:t>
                      </a:r>
                      <a:r>
                        <a:rPr lang="de-DE" sz="1600" b="1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</a:t>
                      </a:r>
                      <a:r>
                        <a:rPr lang="de-DE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je </a:t>
                      </a:r>
                      <a:r>
                        <a:rPr lang="de-DE" sz="1600" b="1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doen</a:t>
                      </a:r>
                      <a:r>
                        <a:rPr lang="de-DE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 -  </a:t>
                      </a:r>
                      <a:r>
                        <a:rPr lang="de-DE" sz="1600" b="1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schrijven</a:t>
                      </a:r>
                      <a:r>
                        <a:rPr lang="de-DE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over</a:t>
                      </a:r>
                      <a:r>
                        <a:rPr lang="de-DE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je </a:t>
                      </a:r>
                      <a:r>
                        <a:rPr lang="de-DE" sz="1600" b="1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plannen</a:t>
                      </a:r>
                      <a:r>
                        <a:rPr lang="de-DE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20 U-Std.)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61" marR="51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Kompetenzerwartungen </a:t>
                      </a:r>
                      <a:endParaRPr lang="de-DE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 Schwerpunkt</a:t>
                      </a:r>
                      <a:endParaRPr lang="de-DE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61" marR="51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Auswahl </a:t>
                      </a:r>
                      <a:endParaRPr lang="de-DE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fachlicher Konkretisierungen</a:t>
                      </a:r>
                      <a:endParaRPr lang="de-DE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61" marR="51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Hinweise, Vereinbarungen </a:t>
                      </a:r>
                      <a:endParaRPr lang="de-DE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 Absprachen</a:t>
                      </a:r>
                      <a:endParaRPr lang="de-DE" sz="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61" marR="51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de-DE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FKK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Schreiben </a:t>
                      </a:r>
                      <a:r>
                        <a:rPr lang="de-DE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dirty="0" smtClean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ihre Lebenswelt </a:t>
                      </a:r>
                      <a:r>
                        <a:rPr lang="de-DE" sz="1000" dirty="0" smtClean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beschreiben 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und Interessen darstellen; 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wesentliche Informationen und Merkmale von </a:t>
                      </a:r>
                      <a:r>
                        <a:rPr lang="de-DE" sz="1000" dirty="0" err="1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von</a:t>
                      </a:r>
                      <a:r>
                        <a:rPr lang="de-DE" sz="10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Sach- und Gebrauchstexten zusammenfassen und </a:t>
                      </a:r>
                      <a:r>
                        <a:rPr lang="de-DE" sz="10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wiedergeben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Verfügen </a:t>
                      </a:r>
                      <a:r>
                        <a:rPr lang="de-DE" sz="10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über </a:t>
                      </a: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sprachliche Mittel  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Grammatik: 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Personen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, Sachverhalte, Tätigkeiten und Ereignissen aus dem eigenen Erfahrungsbereich beschreiben; 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[Texte und mündliche Äußerungen strukturieren und] räumliche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, zeitliche und logische Bezüge in einfacher Form </a:t>
                      </a:r>
                      <a:r>
                        <a:rPr lang="de-DE" sz="10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darstellen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TMK</a:t>
                      </a:r>
                      <a:r>
                        <a:rPr lang="de-DE" sz="12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einfachen 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Texten und Medienprodukten wesentliche Informationen zu Personen, Handlungen, Ort und Zeit entnehmen, sie mündlich und schriftlich wiedergeben und zusammenfassen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61" marR="51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de-DE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IKK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Alltagsleben, Tagesabläufe, Freizeitgestaltung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FKK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Verfügen über sprachliche Mittel </a:t>
                      </a:r>
                      <a:endParaRPr lang="de-DE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Grammatik</a:t>
                      </a:r>
                      <a:r>
                        <a:rPr lang="es-E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Tempusformen regelmäßiger und wichtiger unregelmäßiger Voll-, Hilfs-, und Modalverben in Aktivsätzen (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Futur mit </a:t>
                      </a:r>
                      <a:r>
                        <a:rPr lang="de-DE" sz="1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gaan</a:t>
                      </a:r>
                      <a:r>
                        <a:rPr lang="de-DE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de-DE" sz="1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infinitief</a:t>
                      </a:r>
                      <a:r>
                        <a:rPr lang="de-DE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Imperativ, </a:t>
                      </a:r>
                      <a:r>
                        <a:rPr lang="de-DE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progressief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aspect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(Verlaufsform mit </a:t>
                      </a:r>
                      <a:r>
                        <a:rPr lang="de-DE" sz="1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aan</a:t>
                      </a:r>
                      <a:r>
                        <a:rPr lang="de-DE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het</a:t>
                      </a:r>
                      <a:r>
                        <a:rPr lang="de-DE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de-DE" sz="1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infinitief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);  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 häufig vorkommenden Routinen (lokales </a:t>
                      </a:r>
                      <a:r>
                        <a:rPr lang="de-DE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); komplexere Sätze mit </a:t>
                      </a:r>
                      <a:r>
                        <a:rPr lang="de-DE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frequenten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Konnektoren sowie Orts- und Zeitangaben</a:t>
                      </a:r>
                      <a:r>
                        <a:rPr lang="de-DE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Orthografie: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Partizipendung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 bzw. t, Trema ë, ï, ö</a:t>
                      </a:r>
                      <a:endParaRPr lang="de-DE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TMK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Ausgangstexte</a:t>
                      </a:r>
                      <a:r>
                        <a:rPr lang="de-DE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Wetterbericht, Formate der sozialen Medien und Netzwerke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Zieltexte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Tagebucheintrag, szenischer Text, Telefonat</a:t>
                      </a:r>
                    </a:p>
                  </a:txBody>
                  <a:tcPr marL="49461" marR="51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de-DE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Unterrichtliche </a:t>
                      </a: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Umsetzung 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Themenspezifischer Wortschatz:  Alltags- und Freizeitaktivitäten, Wetter, Uhrzeit, Wochentage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Lernaufgaben:  Telefonische und schriftliche Verabredungen mit Uhrzeiten; einen (digitalen) Wetterbericht sprachmitteln; 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Textbasiert eine Zukunftsvision verfassen 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de-DE" sz="1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volgende</a:t>
                      </a:r>
                      <a:r>
                        <a:rPr lang="de-DE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week</a:t>
                      </a:r>
                      <a:r>
                        <a:rPr lang="de-DE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wordt</a:t>
                      </a:r>
                      <a:r>
                        <a:rPr lang="de-DE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perfect</a:t>
                      </a:r>
                      <a:r>
                        <a:rPr lang="de-DE" sz="10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!)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Mögliche Leistungsüberprüfung  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Schwerpunkt Lesen + Schreiben (integriert)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61" marR="51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Konkretisierungen von Unterrichtsvorhaben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nicht Teil des schulinternen Lehrplans</a:t>
            </a: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Erstellung optional</a:t>
            </a: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Beispiele im Lehrplannavigator (Unterstützungsmaterial)</a:t>
            </a:r>
          </a:p>
        </p:txBody>
      </p:sp>
      <p:sp>
        <p:nvSpPr>
          <p:cNvPr id="4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1202-4CDB-FCE4-9511-BAB15C5F63EF}" type="slidenum">
              <a:t>46</a:t>
            </a:fld>
            <a:endParaRPr/>
          </a:p>
        </p:txBody>
      </p:sp>
      <p:sp>
        <p:nvSpPr>
          <p:cNvPr id="5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FQ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vAgAAER0AAMQ2AAAsIAAAEAAAAA=="/>
              </a:ext>
            </a:extLst>
          </p:cNvSpPr>
          <p:nvPr/>
        </p:nvSpPr>
        <p:spPr>
          <a:xfrm>
            <a:off x="395605" y="4725035"/>
            <a:ext cx="8507095" cy="5048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342900" marR="0" indent="-342900" algn="ctr" defTabSz="914400">
              <a:lnSpc>
                <a:spcPct val="80000"/>
              </a:lnSpc>
              <a:spcBef>
                <a:spcPts val="765"/>
              </a:spcBef>
              <a:spcAft>
                <a:spcPts val="0"/>
              </a:spcAft>
              <a:buNone/>
              <a:tabLst/>
              <a:defRPr lang="de-DE" sz="21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20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3" name="Picture 4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fSX0C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4gIAAMgPAABfNQAA4hgAAB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" y="2565400"/>
            <a:ext cx="8207375" cy="14795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4" name="Foliennummern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6D07-49DB-FC9B-9511-BFCE235F63EA}" type="slidenum">
              <a:t>47</a:t>
            </a:fld>
            <a:endParaRPr/>
          </a:p>
        </p:txBody>
      </p:sp>
      <p:sp>
        <p:nvSpPr>
          <p:cNvPr id="5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FQ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296227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Bewährte Merkmale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IcoAABVJA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6130925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38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Kernlehrpläne in NRW formulieren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38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schulformbezogene landesweit verbindliche Standards,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38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den fachlichen Kern der dafür erforderlichen Kompetenzen einschließlich zugrunde liegender Wissensbestände,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38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eine Progression der Kompetenzentwicklung über zwei Stufen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38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i="1"/>
              <a:t>keine</a:t>
            </a:r>
            <a:r>
              <a:t> Aussagen zur konkreten Gestaltung und Durchführung des Unterrichts.</a:t>
            </a:r>
            <a:br/>
            <a:r>
              <a:t>(Dies ist Aufgabe der schulinternen Lehrpläne.)</a:t>
            </a:r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pic>
        <p:nvPicPr>
          <p:cNvPr id="5" name="Picture 2" descr="Deutsch Kernlehrplan verkürzter Bildungsgang Gym. Sek. I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A7PgH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vCgAANsNAAAjNQAAaB8AAB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 rot="450267">
            <a:off x="6621780" y="2252345"/>
            <a:ext cx="2016125" cy="28530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6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5B73-3DDB-FCAD-9511-CBF8155F639E}" type="slidenum"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Neue Akzentsetzungen der Kernlehrpläne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AKJQ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29600" cy="43205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Ausschärfung der Fachlichkeit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Präzisere Beschreibung fachlicher Inhalte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Präzisere Beschreibung fachlicher Prozesse</a:t>
            </a: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Gestaltungsspielräume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Zeit zum Üben, Wiederholen, Vertiefen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Möglichkeiten zur Auseinandersetzung mit eigenen Fragestellungen</a:t>
            </a: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Bezug auf fachübergreifende Zielsetzungen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Bildung in der digitalen Welt und Medienbildung (Medienkompetenzrahmen NRW)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de-DE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Rahmenvorgabe Verbraucherbildung</a:t>
            </a: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57A3-EDDB-FCA1-9511-1BF4195F634E}" type="slidenum"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IY3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56869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Gliederung</a:t>
            </a:r>
          </a:p>
        </p:txBody>
      </p:sp>
      <p:sp>
        <p:nvSpPr>
          <p:cNvPr id="3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4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GA1AABVJA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1944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Merkmale der neuen Kernlehrpläne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Übergreifende Aufgaben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Schulinterne Lehrpläne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Der Kernlehrplan Niederländisch im Detail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>
                <a:solidFill>
                  <a:srgbClr val="A5A5A5"/>
                </a:solidFill>
              </a:rPr>
              <a:t>Fachliche Unterstützungsmaterialien</a:t>
            </a: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rgbClr val="A5A5A5"/>
              </a:solidFill>
            </a:endParaRP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rgbClr val="A5A5A5"/>
              </a:solidFill>
            </a:endParaRP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rgbClr val="A5A5A5"/>
              </a:solidFill>
            </a:endParaRPr>
          </a:p>
          <a:p>
            <a:pPr marL="514350" marR="0" indent="-5143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>
              <a:solidFill>
                <a:srgbClr val="A5A5A5"/>
              </a:solidFill>
            </a:endParaRPr>
          </a:p>
        </p:txBody>
      </p:sp>
      <p:sp>
        <p:nvSpPr>
          <p:cNvPr id="5" name="Foliennummer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0555-1BDB-FCF3-9511-EDA64B5F63B8}" type="slidenum"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Aufträge für alle Fächer insbesondere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AKJQAAEAAAAA=="/>
              </a:ext>
            </a:extLst>
          </p:cNvSpPr>
          <p:nvPr>
            <p:ph type="body" idx="1"/>
          </p:nvPr>
        </p:nvSpPr>
        <p:spPr>
          <a:xfrm>
            <a:off x="457200" y="1700530"/>
            <a:ext cx="8229600" cy="43205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342900" marR="0" indent="-342900" algn="l" defTabSz="91440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15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Bildung in der digitalen Welt</a:t>
            </a:r>
            <a:br/>
            <a:r>
              <a:t>Grundlage: Medienkompetenzrahmen NRW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15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Verbraucherbildung</a:t>
            </a:r>
            <a:br/>
            <a:r>
              <a:t>Grundlage: Rahmenvorgabe Verbraucherbildung in Schule</a:t>
            </a:r>
          </a:p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15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15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Einbindung in die Kernlehrpläne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15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Fachspezifische Anbindung und Konkretisierung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15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Erreichen der Ziele der Vorgaben arbeitsteilig im Zusammenspiel aller Fächer und im Verlauf des gesamten Bildungsgangs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15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Synopsen dazu werden den Schulen über den Lehrplannavigator zur Verfügung gestellt.</a:t>
            </a:r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15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  <a:p>
            <a:pPr marL="3429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de-DE" sz="2155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bAQAAGicAALUTAABZKQAAEAAAAA=="/>
              </a:ext>
            </a:extLst>
          </p:cNvSpPr>
          <p:nvPr>
            <p:ph type="dt" sz="half" idx="4294967295"/>
          </p:nvPr>
        </p:nvSpPr>
        <p:spPr>
          <a:xfrm>
            <a:off x="179705" y="6356350"/>
            <a:ext cx="3023870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4B8E-C0DB-FCBD-9511-36E8055F6363}" type="slidenum"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wYAAHA1AAAiCQAAEAAAAA=="/>
              </a:ext>
            </a:extLst>
          </p:cNvSpPr>
          <p:nvPr>
            <p:ph type="title"/>
          </p:nvPr>
        </p:nvSpPr>
        <p:spPr>
          <a:xfrm>
            <a:off x="457200" y="1124585"/>
            <a:ext cx="8229600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3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Fachliche Einbindung des MKR</a:t>
            </a:r>
          </a:p>
        </p:txBody>
      </p:sp>
      <p:sp>
        <p:nvSpPr>
          <p:cNvPr id="3" name="Datumsplatzhalter 2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dAQAAGicAAMQXAABRKQAAEAAAAA=="/>
              </a:ext>
            </a:extLst>
          </p:cNvSpPr>
          <p:nvPr>
            <p:ph type="dt" sz="half" idx="4294967295"/>
          </p:nvPr>
        </p:nvSpPr>
        <p:spPr>
          <a:xfrm>
            <a:off x="180975" y="6356350"/>
            <a:ext cx="3682365" cy="360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de-DE" sz="1200">
                <a:solidFill>
                  <a:srgbClr val="7F7F7F"/>
                </a:solidFill>
              </a:defRPr>
            </a:pPr>
            <a:r>
              <a:t>Implementationsveranstaltung zur Einführung der Kernlehrpläne Gymnasium SI</a:t>
            </a:r>
          </a:p>
        </p:txBody>
      </p:sp>
      <p:pic>
        <p:nvPicPr>
          <p:cNvPr id="4" name="Grafik 5"/>
          <p:cNvPicPr>
            <a:extLst>
              <a:ext uri="smNativeData">
                <pr:smNativeData xmlns:pr="smNativeData" xmlns="" val="SMDATA_14_TiFzX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gE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bwIAAHYKAAAZJAAAmSQAAB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95605" y="1700530"/>
            <a:ext cx="5472430" cy="424878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5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QJgAA9QwAAB0yAADvEAAAECAAAA=="/>
              </a:ext>
            </a:extLst>
          </p:cNvSpPr>
          <p:nvPr/>
        </p:nvSpPr>
        <p:spPr>
          <a:xfrm>
            <a:off x="6228080" y="2106295"/>
            <a:ext cx="1918335" cy="6464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Gebrauch digitaler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Basiswerkzeuge</a:t>
            </a:r>
          </a:p>
        </p:txBody>
      </p:sp>
      <p:sp>
        <p:nvSpPr>
          <p:cNvPr id="6" name="Textfeld 7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QJgAAThsAAHMyAABIHwAAECAAAA=="/>
              </a:ext>
            </a:extLst>
          </p:cNvSpPr>
          <p:nvPr/>
        </p:nvSpPr>
        <p:spPr>
          <a:xfrm>
            <a:off x="6228080" y="4438650"/>
            <a:ext cx="1972945" cy="6464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Thematisierung in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fachlichen Inhalten</a:t>
            </a:r>
          </a:p>
        </p:txBody>
      </p:sp>
      <p:sp>
        <p:nvSpPr>
          <p:cNvPr id="7" name="Rechteck 8"/>
          <p:cNvSpPr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DtgjAAe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DgAgAAER0AAKgjAABiIgAAEAAAAA=="/>
              </a:ext>
            </a:extLst>
          </p:cNvSpPr>
          <p:nvPr/>
        </p:nvSpPr>
        <p:spPr>
          <a:xfrm>
            <a:off x="467360" y="4725035"/>
            <a:ext cx="5328920" cy="864235"/>
          </a:xfrm>
          <a:prstGeom prst="rect">
            <a:avLst/>
          </a:prstGeom>
          <a:noFill/>
          <a:ln w="1905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8" name="Rechteck 9"/>
          <p:cNvSpPr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DtgjAAe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DgAgAA9A8AADEIAADNHAAAEAAAAA=="/>
              </a:ext>
            </a:extLst>
          </p:cNvSpPr>
          <p:nvPr/>
        </p:nvSpPr>
        <p:spPr>
          <a:xfrm>
            <a:off x="467360" y="2593340"/>
            <a:ext cx="864235" cy="2088515"/>
          </a:xfrm>
          <a:prstGeom prst="rect">
            <a:avLst/>
          </a:prstGeom>
          <a:noFill/>
          <a:ln w="1905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9" name="Rechteck 10"/>
          <p:cNvSpPr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DtgjAAe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CiCAAA9A8AAOYdAADNHAAAEAAAAA=="/>
              </a:ext>
            </a:extLst>
          </p:cNvSpPr>
          <p:nvPr/>
        </p:nvSpPr>
        <p:spPr>
          <a:xfrm>
            <a:off x="1403350" y="2593340"/>
            <a:ext cx="3456940" cy="2088515"/>
          </a:xfrm>
          <a:prstGeom prst="rect">
            <a:avLst/>
          </a:prstGeom>
          <a:noFill/>
          <a:ln w="1905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10" name="Textfeld 11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QJgAAGBMAAGU0AADGGAAAECAAAA=="/>
              </a:ext>
            </a:extLst>
          </p:cNvSpPr>
          <p:nvPr/>
        </p:nvSpPr>
        <p:spPr>
          <a:xfrm>
            <a:off x="6228080" y="3103880"/>
            <a:ext cx="2289175" cy="92329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Entwicklung fachlicher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Kompetenzen mithilfe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digitaler Medien</a:t>
            </a:r>
          </a:p>
        </p:txBody>
      </p:sp>
      <p:sp>
        <p:nvSpPr>
          <p:cNvPr id="11" name="Foliennummernplatzhalter 4"/>
          <p:cNvSpPr>
            <a:spLocks noGrp="1"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>
            <p:ph type="sldNum" sz="quarter" idx="4294967295"/>
          </p:nvPr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de-DE" sz="1200">
                <a:solidFill>
                  <a:srgbClr val="8C8C8C"/>
                </a:solidFill>
              </a:defRPr>
            </a:pPr>
            <a:fld id="{36A97D8C-C2DB-FC8B-9511-34DE335F6361}" type="slidenum">
              <a:t>9</a:t>
            </a:fld>
            <a:endParaRPr/>
          </a:p>
        </p:txBody>
      </p:sp>
      <p:grpSp>
        <p:nvGrpSpPr>
          <p:cNvPr id="12" name="Gruppieren 17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O7///8MAAAAEAAAAAAAAAAAAAAAAAAAAAAAAAAfAAAAVAAAAAAAAAAAAAAAAAAAAAAAAAAAAAAAAAAAAAAAAAAAAAAAAAAAAAAAAAAAAAAAAAAAAAAAAAAAAAAAAAAAAAAAAAAAAAAAAAAAAAAAAAAAAAAAAAAAACEAAAAYAAAAFAAAAG0EAACLFQAApAYAANAXAAAQAAAA"/>
              </a:ext>
            </a:extLst>
          </p:cNvGrpSpPr>
          <p:nvPr/>
        </p:nvGrpSpPr>
        <p:grpSpPr>
          <a:xfrm>
            <a:off x="719455" y="3502025"/>
            <a:ext cx="360045" cy="368935"/>
            <a:chOff x="719455" y="3502025"/>
            <a:chExt cx="360045" cy="368935"/>
          </a:xfrm>
        </p:grpSpPr>
        <p:sp>
          <p:nvSpPr>
            <p:cNvPr id="14" name="Oval 12"/>
            <p:cNvSpPr>
              <a:extLst>
                <a:ext uri="smNativeData">
                  <pr:smNativeData xmlns:pr="smNativeData" xmlns="" val="SMDATA_12_TiFzXhMAAAAlAAAAZgAAAA0AAAAAkAAAAEgAAACQAAAASAAAAAAAAAAB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DtgjAAt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VmUlA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tBAAAixUAAKQGAADBFwAAAAAAAA=="/>
                </a:ext>
              </a:extLst>
            </p:cNvSpPr>
            <p:nvPr/>
          </p:nvSpPr>
          <p:spPr>
            <a:xfrm>
              <a:off x="719455" y="3502025"/>
              <a:ext cx="360045" cy="359410"/>
            </a:xfrm>
            <a:prstGeom prst="ellipse">
              <a:avLst/>
            </a:prstGeom>
            <a:noFill/>
            <a:ln w="28575" cap="flat" cmpd="sng" algn="ctr">
              <a:solidFill>
                <a:srgbClr val="3B608C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endParaRPr/>
            </a:p>
          </p:txBody>
        </p:sp>
        <p:sp>
          <p:nvSpPr>
            <p:cNvPr id="13" name="Textfeld 14"/>
            <p:cNvSpPr>
              <a:extLst>
                <a:ext uri="smNativeData">
  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VzZUw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mBAAAixUAAPoFAADQFwAAACAAAA=="/>
                </a:ext>
              </a:extLst>
            </p:cNvSpPr>
            <p:nvPr/>
          </p:nvSpPr>
          <p:spPr>
            <a:xfrm>
              <a:off x="755650" y="3502025"/>
              <a:ext cx="215900" cy="36893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lang="de-DE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15" name="Gruppieren 19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FAmAAAbEQAAhygAAGETAAAQAAAA"/>
              </a:ext>
            </a:extLst>
          </p:cNvGrpSpPr>
          <p:nvPr/>
        </p:nvGrpSpPr>
        <p:grpSpPr>
          <a:xfrm>
            <a:off x="6228080" y="2780665"/>
            <a:ext cx="360045" cy="369570"/>
            <a:chOff x="6228080" y="2780665"/>
            <a:chExt cx="360045" cy="369570"/>
          </a:xfrm>
        </p:grpSpPr>
        <p:sp>
          <p:nvSpPr>
            <p:cNvPr id="17" name="Oval 20"/>
            <p:cNvSpPr>
              <a:extLst>
                <a:ext uri="smNativeData">
                  <pr:smNativeData xmlns:pr="smNativeData" xmlns="" val="SMDATA_12_TiFzXhMAAAAlAAAAZgAAAA0AAAAAkAAAAEgAAACQAAAASAAAAAAAAAAB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DtgjAAt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IiIGE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QJgAAGxEAAIcoAABSEwAAAAAAAA=="/>
                </a:ext>
              </a:extLst>
            </p:cNvSpPr>
            <p:nvPr/>
          </p:nvSpPr>
          <p:spPr>
            <a:xfrm>
              <a:off x="6228080" y="2780665"/>
              <a:ext cx="360045" cy="360045"/>
            </a:xfrm>
            <a:prstGeom prst="ellipse">
              <a:avLst/>
            </a:prstGeom>
            <a:noFill/>
            <a:ln w="28575" cap="flat" cmpd="sng" algn="ctr">
              <a:solidFill>
                <a:srgbClr val="3B608C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endParaRPr/>
            </a:p>
          </p:txBody>
        </p:sp>
        <p:sp>
          <p:nvSpPr>
            <p:cNvPr id="16" name="Textfeld 21"/>
            <p:cNvSpPr>
              <a:extLst>
                <a:ext uri="smNativeData">
  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IwIi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JJgAAGxEAAN0nAABhEwAAACAAAA=="/>
                </a:ext>
              </a:extLst>
            </p:cNvSpPr>
            <p:nvPr/>
          </p:nvSpPr>
          <p:spPr>
            <a:xfrm>
              <a:off x="6264275" y="2780665"/>
              <a:ext cx="215900" cy="3695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lang="de-DE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18" name="Gruppieren 22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FAmAADrGAAAhygAADEbAAAQAAAA"/>
              </a:ext>
            </a:extLst>
          </p:cNvGrpSpPr>
          <p:nvPr/>
        </p:nvGrpSpPr>
        <p:grpSpPr>
          <a:xfrm>
            <a:off x="6228080" y="4050665"/>
            <a:ext cx="360045" cy="369570"/>
            <a:chOff x="6228080" y="4050665"/>
            <a:chExt cx="360045" cy="369570"/>
          </a:xfrm>
        </p:grpSpPr>
        <p:sp>
          <p:nvSpPr>
            <p:cNvPr id="20" name="Oval 23"/>
            <p:cNvSpPr>
              <a:extLst>
                <a:ext uri="smNativeData">
                  <pr:smNativeData xmlns:pr="smNativeData" xmlns="" val="SMDATA_12_TiFzXhMAAAAlAAAAZgAAAA0AAAAAkAAAAEgAAACQAAAASAAAAAAAAAAB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DtgjAAt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FpbiI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QJgAA6xgAAIcoAAAiGwAAAAAAAA=="/>
                </a:ext>
              </a:extLst>
            </p:cNvSpPr>
            <p:nvPr/>
          </p:nvSpPr>
          <p:spPr>
            <a:xfrm>
              <a:off x="6228080" y="4050665"/>
              <a:ext cx="360045" cy="360045"/>
            </a:xfrm>
            <a:prstGeom prst="ellipse">
              <a:avLst/>
            </a:prstGeom>
            <a:noFill/>
            <a:ln w="28575" cap="flat" cmpd="sng" algn="ctr">
              <a:solidFill>
                <a:srgbClr val="3B608C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endParaRPr/>
            </a:p>
          </p:txBody>
        </p:sp>
        <p:sp>
          <p:nvSpPr>
            <p:cNvPr id="19" name="Textfeld 24"/>
            <p:cNvSpPr>
              <a:extLst>
                <a:ext uri="smNativeData">
  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JJgAA6xgAAN0nAAAxGwAAACAAAA=="/>
                </a:ext>
              </a:extLst>
            </p:cNvSpPr>
            <p:nvPr/>
          </p:nvSpPr>
          <p:spPr>
            <a:xfrm>
              <a:off x="6264275" y="4050665"/>
              <a:ext cx="215900" cy="3695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lang="de-DE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1" name="Gruppieren 25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Pv///8MAAAAEAAAAAAAAAAAAAAAAAAAAAAAAAAfAAAAVAAAAAAAAAAAAAAAAAAAAAAAAAAAAAAAAAAAAAAAAAAAAAAAAAAAAAAAAAAAAAAAAAAAAAAAAAAAAAAAAAAAAAAAAAAAAAAAAAAAAAAAAAAAAAAAAAAAACEAAAAYAAAAFAAAAFAmAAB2CgAAhygAALwMAAAQAAAA"/>
              </a:ext>
            </a:extLst>
          </p:cNvGrpSpPr>
          <p:nvPr/>
        </p:nvGrpSpPr>
        <p:grpSpPr>
          <a:xfrm>
            <a:off x="6228080" y="1700530"/>
            <a:ext cx="360045" cy="369570"/>
            <a:chOff x="6228080" y="1700530"/>
            <a:chExt cx="360045" cy="369570"/>
          </a:xfrm>
        </p:grpSpPr>
        <p:sp>
          <p:nvSpPr>
            <p:cNvPr id="23" name="Oval 26"/>
            <p:cNvSpPr>
              <a:extLst>
                <a:ext uri="smNativeData">
                  <pr:smNativeData xmlns:pr="smNativeData" xmlns="" val="SMDATA_12_TiFzXhMAAAAlAAAAZgAAAA0AAAAAkAAAAEgAAACQAAAASAAAAAAAAAAB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DtgjAAt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MSI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QJgAAdgoAAIcoAACtDAAAAAAAAA=="/>
                </a:ext>
              </a:extLst>
            </p:cNvSpPr>
            <p:nvPr/>
          </p:nvSpPr>
          <p:spPr>
            <a:xfrm>
              <a:off x="6228080" y="1700530"/>
              <a:ext cx="360045" cy="360045"/>
            </a:xfrm>
            <a:prstGeom prst="ellipse">
              <a:avLst/>
            </a:prstGeom>
            <a:noFill/>
            <a:ln w="28575" cap="flat" cmpd="sng" algn="ctr">
              <a:solidFill>
                <a:srgbClr val="3B608C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endParaRPr/>
            </a:p>
          </p:txBody>
        </p:sp>
        <p:sp>
          <p:nvSpPr>
            <p:cNvPr id="22" name="Textfeld 27"/>
            <p:cNvSpPr>
              <a:extLst>
                <a:ext uri="smNativeData">
  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AwMCI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JJgAAdgoAAN0nAAC8DAAAACAAAA=="/>
                </a:ext>
              </a:extLst>
            </p:cNvSpPr>
            <p:nvPr/>
          </p:nvSpPr>
          <p:spPr>
            <a:xfrm>
              <a:off x="6264275" y="1700530"/>
              <a:ext cx="215900" cy="3695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lang="de-DE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4" name="Gruppieren 28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GESAADOHgAAmBQAABQhAAAQAAAA"/>
              </a:ext>
            </a:extLst>
          </p:cNvGrpSpPr>
          <p:nvPr/>
        </p:nvGrpSpPr>
        <p:grpSpPr>
          <a:xfrm>
            <a:off x="2987675" y="5007610"/>
            <a:ext cx="360045" cy="369570"/>
            <a:chOff x="2987675" y="5007610"/>
            <a:chExt cx="360045" cy="369570"/>
          </a:xfrm>
        </p:grpSpPr>
        <p:sp>
          <p:nvSpPr>
            <p:cNvPr id="26" name="Oval 29"/>
            <p:cNvSpPr>
              <a:extLst>
                <a:ext uri="smNativeData">
                  <pr:smNativeData xmlns:pr="smNativeData" xmlns="" val="SMDATA_12_TiFzXhMAAAAlAAAAZgAAAA0AAAAAkAAAAEgAAACQAAAASAAAAAAAAAAB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DtgjAAt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AiIGE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hEgAAzh4AAJgUAAAFIQAAAAAAAA=="/>
                </a:ext>
              </a:extLst>
            </p:cNvSpPr>
            <p:nvPr/>
          </p:nvSpPr>
          <p:spPr>
            <a:xfrm>
              <a:off x="2987675" y="5007610"/>
              <a:ext cx="360045" cy="360045"/>
            </a:xfrm>
            <a:prstGeom prst="ellipse">
              <a:avLst/>
            </a:prstGeom>
            <a:noFill/>
            <a:ln w="28575" cap="flat" cmpd="sng" algn="ctr">
              <a:solidFill>
                <a:srgbClr val="3B608C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endParaRPr/>
            </a:p>
          </p:txBody>
        </p:sp>
        <p:sp>
          <p:nvSpPr>
            <p:cNvPr id="25" name="Textfeld 30"/>
            <p:cNvSpPr>
              <a:extLst>
                <a:ext uri="smNativeData">
  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BQcj4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aEgAAzh4AAO4TAAAUIQAAACAAAA=="/>
                </a:ext>
              </a:extLst>
            </p:cNvSpPr>
            <p:nvPr/>
          </p:nvSpPr>
          <p:spPr>
            <a:xfrm>
              <a:off x="3023870" y="5007610"/>
              <a:ext cx="215900" cy="3695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lang="de-DE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7" name="Gruppieren 31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GESAAB8FQAAmBQAAMIXAAAQAAAA"/>
              </a:ext>
            </a:extLst>
          </p:cNvGrpSpPr>
          <p:nvPr/>
        </p:nvGrpSpPr>
        <p:grpSpPr>
          <a:xfrm>
            <a:off x="2987675" y="3492500"/>
            <a:ext cx="360045" cy="369570"/>
            <a:chOff x="2987675" y="3492500"/>
            <a:chExt cx="360045" cy="369570"/>
          </a:xfrm>
        </p:grpSpPr>
        <p:sp>
          <p:nvSpPr>
            <p:cNvPr id="29" name="Oval 32"/>
            <p:cNvSpPr>
              <a:extLst>
                <a:ext uri="smNativeData">
                  <pr:smNativeData xmlns:pr="smNativeData" xmlns="" val="SMDATA_12_TiFzXhMAAAAlAAAAZgAAAA0AAAAAkAAAAEgAAACQAAAASAAAAAAAAAAB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DtgjAAt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xhOnM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hEgAAfBUAAJgUAACzFwAAAAAAAA=="/>
                </a:ext>
              </a:extLst>
            </p:cNvSpPr>
            <p:nvPr/>
          </p:nvSpPr>
          <p:spPr>
            <a:xfrm>
              <a:off x="2987675" y="3492500"/>
              <a:ext cx="360045" cy="360045"/>
            </a:xfrm>
            <a:prstGeom prst="ellipse">
              <a:avLst/>
            </a:prstGeom>
            <a:noFill/>
            <a:ln w="28575" cap="flat" cmpd="sng" algn="ctr">
              <a:solidFill>
                <a:srgbClr val="3B608C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endParaRPr/>
            </a:p>
          </p:txBody>
        </p:sp>
        <p:sp>
          <p:nvSpPr>
            <p:cNvPr id="28" name="Textfeld 33"/>
            <p:cNvSpPr>
              <a:extLst>
                <a:ext uri="smNativeData">
  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w3cF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aEgAAfBUAAO4TAADCFwAAACAAAA=="/>
                </a:ext>
              </a:extLst>
            </p:cNvSpPr>
            <p:nvPr/>
          </p:nvSpPr>
          <p:spPr>
            <a:xfrm>
              <a:off x="3023870" y="3492500"/>
              <a:ext cx="215900" cy="3695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lang="de-DE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0" name="Textfeld 34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0iIHM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QJgAAfyEAALsvAAB5JQAAECAAAA=="/>
              </a:ext>
            </a:extLst>
          </p:cNvSpPr>
          <p:nvPr/>
        </p:nvSpPr>
        <p:spPr>
          <a:xfrm>
            <a:off x="6228080" y="5445125"/>
            <a:ext cx="1530985" cy="6464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Informatische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Grundbildung </a:t>
            </a:r>
          </a:p>
        </p:txBody>
      </p:sp>
      <p:grpSp>
        <p:nvGrpSpPr>
          <p:cNvPr id="31" name="Gruppieren 35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FAmAABIHwAAhygAAI4hAAAQAAAA"/>
              </a:ext>
            </a:extLst>
          </p:cNvGrpSpPr>
          <p:nvPr/>
        </p:nvGrpSpPr>
        <p:grpSpPr>
          <a:xfrm>
            <a:off x="6228080" y="5085080"/>
            <a:ext cx="360045" cy="369570"/>
            <a:chOff x="6228080" y="5085080"/>
            <a:chExt cx="360045" cy="369570"/>
          </a:xfrm>
        </p:grpSpPr>
        <p:sp>
          <p:nvSpPr>
            <p:cNvPr id="33" name="Oval 23"/>
            <p:cNvSpPr>
              <a:extLst>
                <a:ext uri="smNativeData">
                  <pr:smNativeData xmlns:pr="smNativeData" xmlns="" val="SMDATA_12_TiFzXhMAAAAlAAAAZgAAAA0AAAAAkAAAAEgAAACQAAAASAAAAAAAAAAB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DtgjAAt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EiLz4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QJgAASB8AAIcoAAB/IQAAAAAAAA=="/>
                </a:ext>
              </a:extLst>
            </p:cNvSpPr>
            <p:nvPr/>
          </p:nvSpPr>
          <p:spPr>
            <a:xfrm>
              <a:off x="6228080" y="5085080"/>
              <a:ext cx="360045" cy="360045"/>
            </a:xfrm>
            <a:prstGeom prst="ellipse">
              <a:avLst/>
            </a:prstGeom>
            <a:noFill/>
            <a:ln w="28575" cap="flat" cmpd="sng" algn="ctr">
              <a:solidFill>
                <a:srgbClr val="3B608C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endParaRPr/>
            </a:p>
          </p:txBody>
        </p:sp>
        <p:sp>
          <p:nvSpPr>
            <p:cNvPr id="32" name="Textfeld 37"/>
            <p:cNvSpPr>
              <a:extLst>
                <a:ext uri="smNativeData">
  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F0aW8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CJJgAASB8AAN0nAACOIQAAACAAAA=="/>
                </a:ext>
              </a:extLst>
            </p:cNvSpPr>
            <p:nvPr/>
          </p:nvSpPr>
          <p:spPr>
            <a:xfrm>
              <a:off x="6264275" y="5085080"/>
              <a:ext cx="215900" cy="3695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lang="de-DE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4" name="Rechteck 38"/>
          <p:cNvSpPr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DtgjAAe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XHgAA7w8AAKgjAADIHAAAEAAAAA=="/>
              </a:ext>
            </a:extLst>
          </p:cNvSpPr>
          <p:nvPr/>
        </p:nvSpPr>
        <p:spPr>
          <a:xfrm>
            <a:off x="4932045" y="2590165"/>
            <a:ext cx="864235" cy="2088515"/>
          </a:xfrm>
          <a:prstGeom prst="rect">
            <a:avLst/>
          </a:prstGeom>
          <a:noFill/>
          <a:ln w="1905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rgbClr val="FFFFFF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grpSp>
        <p:nvGrpSpPr>
          <p:cNvPr id="35" name="Gruppieren 39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OQfAACGFQAAGyIAAMsXAAAQAAAA"/>
              </a:ext>
            </a:extLst>
          </p:cNvGrpSpPr>
          <p:nvPr/>
        </p:nvGrpSpPr>
        <p:grpSpPr>
          <a:xfrm>
            <a:off x="5184140" y="3498850"/>
            <a:ext cx="360045" cy="368935"/>
            <a:chOff x="5184140" y="3498850"/>
            <a:chExt cx="360045" cy="368935"/>
          </a:xfrm>
        </p:grpSpPr>
        <p:sp>
          <p:nvSpPr>
            <p:cNvPr id="37" name="Oval 12"/>
            <p:cNvSpPr>
              <a:extLst>
                <a:ext uri="smNativeData">
                  <pr:smNativeData xmlns:pr="smNativeData" xmlns="" val="SMDATA_12_TiFzXhMAAAAlAAAAZgAAAA0AAAAAkAAAAEgAAACQAAAASAAAAAAAAAABAAAAAA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DtgjAAt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48cDo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DkHwAAhhUAABsiAAC8FwAAAAAAAA=="/>
                </a:ext>
              </a:extLst>
            </p:cNvSpPr>
            <p:nvPr/>
          </p:nvSpPr>
          <p:spPr>
            <a:xfrm>
              <a:off x="5184140" y="3498850"/>
              <a:ext cx="360045" cy="359410"/>
            </a:xfrm>
            <a:prstGeom prst="ellipse">
              <a:avLst/>
            </a:prstGeom>
            <a:noFill/>
            <a:ln w="28575" cap="flat" cmpd="sng" algn="ctr">
              <a:solidFill>
                <a:srgbClr val="3B608C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rgbClr val="FFFFFF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endParaRPr/>
            </a:p>
          </p:txBody>
        </p:sp>
        <p:sp>
          <p:nvSpPr>
            <p:cNvPr id="36" name="Textfeld 41"/>
            <p:cNvSpPr>
              <a:extLst>
                <a:ext uri="smNativeData">
  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U9InM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dIAAAhhUAAHEhAADLFwAAACAAAA=="/>
                </a:ext>
              </a:extLst>
            </p:cNvSpPr>
            <p:nvPr/>
          </p:nvSpPr>
          <p:spPr>
            <a:xfrm>
              <a:off x="5220335" y="3498850"/>
              <a:ext cx="215900" cy="36893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de-DE" sz="1800" b="0" i="0" u="none" strike="noStrike" kern="1" spc="0" baseline="0">
                  <a:solidFill>
                    <a:schemeClr val="tx1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lang="de-DE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2740</Words>
  <PresentationFormat>Bildschirmpräsentation (4:3)</PresentationFormat>
  <Paragraphs>617</Paragraphs>
  <Slides>47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8" baseType="lpstr">
      <vt:lpstr>SimSun</vt:lpstr>
      <vt:lpstr>Arial</vt:lpstr>
      <vt:lpstr>Calibri</vt:lpstr>
      <vt:lpstr>Cambria</vt:lpstr>
      <vt:lpstr>Corbel</vt:lpstr>
      <vt:lpstr>Symbol</vt:lpstr>
      <vt:lpstr>Times New Roman</vt:lpstr>
      <vt:lpstr>Times New Roman Baltic</vt:lpstr>
      <vt:lpstr>Wingdings</vt:lpstr>
      <vt:lpstr>ヒラギノ角ゴ Pro W3</vt:lpstr>
      <vt:lpstr>Presentation</vt:lpstr>
      <vt:lpstr>Herzlich willkommen</vt:lpstr>
      <vt:lpstr>Gliederung</vt:lpstr>
      <vt:lpstr>Gliederung</vt:lpstr>
      <vt:lpstr>Grundsätze</vt:lpstr>
      <vt:lpstr>Bewährte Merkmale</vt:lpstr>
      <vt:lpstr>Neue Akzentsetzungen der Kernlehrpläne</vt:lpstr>
      <vt:lpstr>Gliederung</vt:lpstr>
      <vt:lpstr>Aufträge für alle Fächer insbesondere</vt:lpstr>
      <vt:lpstr>Fachliche Einbindung des MKR</vt:lpstr>
      <vt:lpstr>Einbindung des Medienkompetenzrahmens</vt:lpstr>
      <vt:lpstr>Fachliche Einbindung RV Verbraucherbildung</vt:lpstr>
      <vt:lpstr>Gliederung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Materialien im Lehrplannavigator</vt:lpstr>
      <vt:lpstr>Gliederung</vt:lpstr>
      <vt:lpstr>Gliederung des Kernlehrplans (Niederländisch)</vt:lpstr>
      <vt:lpstr>Die wichtigsten Kontinuitäten</vt:lpstr>
      <vt:lpstr>Die wichtigsten Neuerungen (1)</vt:lpstr>
      <vt:lpstr>Die wichtigsten Neuerungen (2)</vt:lpstr>
      <vt:lpstr>Aufbau und neues Strukturmerkmal </vt:lpstr>
      <vt:lpstr>Beispiel Strukturmerkmal: KLP Niederländisch, Stufe1 Verfügen über sprachliche Mittel / Grammatik</vt:lpstr>
      <vt:lpstr>Ausnahme: Verzicht auf fachliche Konkretisierungen</vt:lpstr>
      <vt:lpstr>Kompetenzbereiche im Vergleich: KLP SI G8 – KLP SI NEU</vt:lpstr>
      <vt:lpstr>Kompetenzbereiche</vt:lpstr>
      <vt:lpstr>  </vt:lpstr>
      <vt:lpstr>  </vt:lpstr>
      <vt:lpstr>PowerPoint-Präsentation</vt:lpstr>
      <vt:lpstr>PowerPoint-Präsentation</vt:lpstr>
      <vt:lpstr>Laterale Kompetenzen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Gliederung</vt:lpstr>
      <vt:lpstr>Gliederung für einen schulinternen Lehrplan</vt:lpstr>
      <vt:lpstr>Beispiele für Unterrichtsvorhaben: Übersicht</vt:lpstr>
      <vt:lpstr>Beispiele für Unterrichtsvorhaben: Übersicht</vt:lpstr>
      <vt:lpstr>Beispiele für Unterrichtsvorhaben: Übersicht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/>
  <cp:keywords/>
  <dc:description/>
  <dcterms:created xsi:type="dcterms:W3CDTF">2018-11-19T14:12:53Z</dcterms:created>
  <dcterms:modified xsi:type="dcterms:W3CDTF">2020-06-03T07:16:35Z</dcterms:modified>
</cp:coreProperties>
</file>