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29" r:id="rId24"/>
    <p:sldId id="449" r:id="rId25"/>
    <p:sldId id="448" r:id="rId26"/>
    <p:sldId id="453" r:id="rId27"/>
    <p:sldId id="408" r:id="rId28"/>
    <p:sldId id="383" r:id="rId29"/>
    <p:sldId id="423" r:id="rId30"/>
    <p:sldId id="420" r:id="rId31"/>
    <p:sldId id="424" r:id="rId32"/>
    <p:sldId id="417" r:id="rId33"/>
    <p:sldId id="422" r:id="rId34"/>
    <p:sldId id="445" r:id="rId35"/>
    <p:sldId id="433" r:id="rId36"/>
    <p:sldId id="446" r:id="rId37"/>
    <p:sldId id="434" r:id="rId38"/>
    <p:sldId id="462" r:id="rId39"/>
    <p:sldId id="463" r:id="rId40"/>
    <p:sldId id="460" r:id="rId41"/>
    <p:sldId id="407" r:id="rId42"/>
    <p:sldId id="435" r:id="rId43"/>
    <p:sldId id="471" r:id="rId44"/>
    <p:sldId id="472" r:id="rId45"/>
    <p:sldId id="473" r:id="rId46"/>
    <p:sldId id="465" r:id="rId47"/>
    <p:sldId id="381" r:id="rId48"/>
    <p:sldId id="321" r:id="rId4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D0D8E8"/>
    <a:srgbClr val="E9EDF4"/>
    <a:srgbClr val="EFE0C8"/>
    <a:srgbClr val="EFE0A0"/>
    <a:srgbClr val="3399FF"/>
    <a:srgbClr val="DB820B"/>
    <a:srgbClr val="DA8F0B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6283" autoAdjust="0"/>
  </p:normalViewPr>
  <p:slideViewPr>
    <p:cSldViewPr showGuides="1">
      <p:cViewPr varScale="1">
        <p:scale>
          <a:sx n="112" d="100"/>
          <a:sy n="112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anose="020B0503020204020204" pitchFamily="34" charset="0"/>
            </a:rPr>
            <a:t>Funktionale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Sprach-</a:t>
          </a:r>
          <a:r>
            <a:rPr lang="de-DE" sz="1800" b="0" dirty="0" err="1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Schreiben</a:t>
          </a: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Sprechen</a:t>
          </a:r>
        </a:p>
        <a:p>
          <a:r>
            <a:rPr lang="de-DE" sz="1000" dirty="0">
              <a:latin typeface="Corbel" panose="020B0503020204020204" pitchFamily="34" charset="0"/>
            </a:rPr>
            <a:t>dialogisch/</a:t>
          </a:r>
          <a:br>
            <a:rPr lang="de-DE" sz="1000" dirty="0">
              <a:latin typeface="Corbel" panose="020B0503020204020204" pitchFamily="34" charset="0"/>
            </a:rPr>
          </a:br>
          <a:r>
            <a:rPr lang="de-DE" sz="1000" dirty="0">
              <a:latin typeface="Corbel" panose="020B0503020204020204" pitchFamily="34" charset="0"/>
            </a:rPr>
            <a:t>monologisch</a:t>
          </a: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br>
            <a:rPr lang="de-DE" sz="2400" b="1" dirty="0">
              <a:latin typeface="Corbel" pitchFamily="34" charset="0"/>
            </a:rPr>
          </a:br>
          <a:r>
            <a:rPr lang="de-DE" sz="2400" b="1" dirty="0">
              <a:latin typeface="Corbel" pitchFamily="34" charset="0"/>
            </a:rPr>
            <a:t>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4148155" y="1508950"/>
          <a:ext cx="3496659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3496659" y="762272"/>
              </a:lnTo>
              <a:lnTo>
                <a:pt x="3496659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86A0-E307-44C7-9904-0226ED701451}">
      <dsp:nvSpPr>
        <dsp:cNvPr id="0" name=""/>
        <dsp:cNvSpPr/>
      </dsp:nvSpPr>
      <dsp:spPr>
        <a:xfrm>
          <a:off x="4148155" y="1508950"/>
          <a:ext cx="1759797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1759797" y="762272"/>
              </a:lnTo>
              <a:lnTo>
                <a:pt x="1759797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2435" y="1508950"/>
          <a:ext cx="91440" cy="868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977"/>
              </a:lnTo>
              <a:lnTo>
                <a:pt x="55001" y="734977"/>
              </a:lnTo>
              <a:lnTo>
                <a:pt x="55001" y="868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2420575" y="1508950"/>
          <a:ext cx="1727580" cy="909635"/>
        </a:xfrm>
        <a:custGeom>
          <a:avLst/>
          <a:gdLst/>
          <a:ahLst/>
          <a:cxnLst/>
          <a:rect l="0" t="0" r="0" b="0"/>
          <a:pathLst>
            <a:path>
              <a:moveTo>
                <a:pt x="1727580" y="0"/>
              </a:moveTo>
              <a:lnTo>
                <a:pt x="1727580" y="775920"/>
              </a:lnTo>
              <a:lnTo>
                <a:pt x="0" y="775920"/>
              </a:lnTo>
              <a:lnTo>
                <a:pt x="0" y="909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670073" y="1508950"/>
          <a:ext cx="3478082" cy="895987"/>
        </a:xfrm>
        <a:custGeom>
          <a:avLst/>
          <a:gdLst/>
          <a:ahLst/>
          <a:cxnLst/>
          <a:rect l="0" t="0" r="0" b="0"/>
          <a:pathLst>
            <a:path>
              <a:moveTo>
                <a:pt x="3478082" y="0"/>
              </a:moveTo>
              <a:lnTo>
                <a:pt x="3478082" y="762272"/>
              </a:lnTo>
              <a:lnTo>
                <a:pt x="0" y="762272"/>
              </a:lnTo>
              <a:lnTo>
                <a:pt x="0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920122" y="592390"/>
          <a:ext cx="4456066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2080500" y="744749"/>
          <a:ext cx="4456066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orbel" panose="020B0503020204020204" pitchFamily="34" charset="0"/>
            </a:rPr>
            <a:t>Funktionale kommunikative Kompetenz</a:t>
          </a:r>
        </a:p>
      </dsp:txBody>
      <dsp:txXfrm>
        <a:off x="2107345" y="771594"/>
        <a:ext cx="4402376" cy="862869"/>
      </dsp:txXfrm>
    </dsp:sp>
    <dsp:sp modelId="{302205C5-1DB9-4F17-BB79-CB69C00717DB}">
      <dsp:nvSpPr>
        <dsp:cNvPr id="0" name=""/>
        <dsp:cNvSpPr/>
      </dsp:nvSpPr>
      <dsp:spPr>
        <a:xfrm>
          <a:off x="-51627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0875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orbel" panose="020B0503020204020204" pitchFamily="34" charset="0"/>
            </a:rPr>
            <a:t>Hör-/Hörseh-verstehen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35595" y="2584142"/>
        <a:ext cx="1389710" cy="862869"/>
      </dsp:txXfrm>
    </dsp:sp>
    <dsp:sp modelId="{BC207129-F29A-4197-87E4-5FC994AC82EB}">
      <dsp:nvSpPr>
        <dsp:cNvPr id="0" name=""/>
        <dsp:cNvSpPr/>
      </dsp:nvSpPr>
      <dsp:spPr>
        <a:xfrm>
          <a:off x="1698874" y="2418585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1859252" y="2570944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orbel" panose="020B0503020204020204" pitchFamily="34" charset="0"/>
            </a:rPr>
            <a:t>Lese-verstehen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886097" y="2597789"/>
        <a:ext cx="1389710" cy="862869"/>
      </dsp:txXfrm>
    </dsp:sp>
    <dsp:sp modelId="{33E9ED5B-13FF-4C8F-B5E0-786285FC0A65}">
      <dsp:nvSpPr>
        <dsp:cNvPr id="0" name=""/>
        <dsp:cNvSpPr/>
      </dsp:nvSpPr>
      <dsp:spPr>
        <a:xfrm>
          <a:off x="3435736" y="2377642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3596114" y="2530001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orbel" panose="020B0503020204020204" pitchFamily="34" charset="0"/>
            </a:rPr>
            <a:t>Sprechen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orbel" panose="020B0503020204020204" pitchFamily="34" charset="0"/>
            </a:rPr>
            <a:t>dialogisch/</a:t>
          </a:r>
          <a:br>
            <a:rPr lang="de-DE" sz="1000" kern="1200" dirty="0">
              <a:latin typeface="Corbel" panose="020B0503020204020204" pitchFamily="34" charset="0"/>
            </a:rPr>
          </a:br>
          <a:r>
            <a:rPr lang="de-DE" sz="1000" kern="1200" dirty="0">
              <a:latin typeface="Corbel" panose="020B0503020204020204" pitchFamily="34" charset="0"/>
            </a:rPr>
            <a:t>monologisch</a:t>
          </a:r>
        </a:p>
      </dsp:txBody>
      <dsp:txXfrm>
        <a:off x="3622959" y="2556846"/>
        <a:ext cx="1389710" cy="862869"/>
      </dsp:txXfrm>
    </dsp:sp>
    <dsp:sp modelId="{FB2E9A0B-72ED-45D6-93C5-0CCFB1EBB3A4}">
      <dsp:nvSpPr>
        <dsp:cNvPr id="0" name=""/>
        <dsp:cNvSpPr/>
      </dsp:nvSpPr>
      <dsp:spPr>
        <a:xfrm>
          <a:off x="5186252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534663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orbel" panose="020B0503020204020204" pitchFamily="34" charset="0"/>
            </a:rPr>
            <a:t>Schreiben</a:t>
          </a:r>
        </a:p>
      </dsp:txBody>
      <dsp:txXfrm>
        <a:off x="5373475" y="2584142"/>
        <a:ext cx="1389710" cy="862869"/>
      </dsp:txXfrm>
    </dsp:sp>
    <dsp:sp modelId="{D3F7BB4C-BBEA-4B61-9BC0-CDCD6E831A06}">
      <dsp:nvSpPr>
        <dsp:cNvPr id="0" name=""/>
        <dsp:cNvSpPr/>
      </dsp:nvSpPr>
      <dsp:spPr>
        <a:xfrm>
          <a:off x="6923114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7083492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orbel" panose="020B0503020204020204" pitchFamily="34" charset="0"/>
            </a:rPr>
            <a:t>Sprach-</a:t>
          </a:r>
          <a:r>
            <a:rPr lang="de-DE" sz="1800" b="0" kern="1200" dirty="0" err="1">
              <a:latin typeface="Corbel" panose="020B0503020204020204" pitchFamily="34" charset="0"/>
            </a:rPr>
            <a:t>mittlung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7110337" y="2584142"/>
        <a:ext cx="1389710" cy="862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805" y="959787"/>
          <a:ext cx="3318028" cy="104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87"/>
              </a:lnTo>
              <a:lnTo>
                <a:pt x="3318028" y="879387"/>
              </a:lnTo>
              <a:lnTo>
                <a:pt x="3318028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805" y="959787"/>
          <a:ext cx="1172098" cy="102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452"/>
              </a:lnTo>
              <a:lnTo>
                <a:pt x="1172098" y="861452"/>
              </a:lnTo>
              <a:lnTo>
                <a:pt x="1172098" y="1029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907" y="959787"/>
          <a:ext cx="1061897" cy="1063372"/>
        </a:xfrm>
        <a:custGeom>
          <a:avLst/>
          <a:gdLst/>
          <a:ahLst/>
          <a:cxnLst/>
          <a:rect l="0" t="0" r="0" b="0"/>
          <a:pathLst>
            <a:path>
              <a:moveTo>
                <a:pt x="1061897" y="0"/>
              </a:moveTo>
              <a:lnTo>
                <a:pt x="1061897" y="895434"/>
              </a:lnTo>
              <a:lnTo>
                <a:pt x="0" y="895434"/>
              </a:lnTo>
              <a:lnTo>
                <a:pt x="0" y="1063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88" y="959787"/>
          <a:ext cx="3260417" cy="1047325"/>
        </a:xfrm>
        <a:custGeom>
          <a:avLst/>
          <a:gdLst/>
          <a:ahLst/>
          <a:cxnLst/>
          <a:rect l="0" t="0" r="0" b="0"/>
          <a:pathLst>
            <a:path>
              <a:moveTo>
                <a:pt x="3260417" y="0"/>
              </a:moveTo>
              <a:lnTo>
                <a:pt x="3260417" y="879387"/>
              </a:lnTo>
              <a:lnTo>
                <a:pt x="0" y="879387"/>
              </a:lnTo>
              <a:lnTo>
                <a:pt x="0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302536" y="-191353"/>
          <a:ext cx="5596537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503960" y="0"/>
          <a:ext cx="5596537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orbel" pitchFamily="34" charset="0"/>
            </a:rPr>
            <a:t>Verfügen über </a:t>
          </a:r>
          <a:br>
            <a:rPr lang="de-DE" sz="2400" b="1" kern="1200" dirty="0">
              <a:latin typeface="Corbel" pitchFamily="34" charset="0"/>
            </a:rPr>
          </a:br>
          <a:r>
            <a:rPr lang="de-DE" sz="2400" b="1" kern="1200" dirty="0">
              <a:latin typeface="Corbel" pitchFamily="34" charset="0"/>
            </a:rPr>
            <a:t>sprachliche Mittel</a:t>
          </a:r>
        </a:p>
      </dsp:txBody>
      <dsp:txXfrm>
        <a:off x="1537676" y="33716"/>
        <a:ext cx="5529105" cy="1083708"/>
      </dsp:txXfrm>
    </dsp:sp>
    <dsp:sp modelId="{302205C5-1DB9-4F17-BB79-CB69C00717DB}">
      <dsp:nvSpPr>
        <dsp:cNvPr id="0" name=""/>
        <dsp:cNvSpPr/>
      </dsp:nvSpPr>
      <dsp:spPr>
        <a:xfrm>
          <a:off x="-66021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402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9118" y="2232181"/>
        <a:ext cx="1745387" cy="1083708"/>
      </dsp:txXfrm>
    </dsp:sp>
    <dsp:sp modelId="{BC207129-F29A-4197-87E4-5FC994AC82EB}">
      <dsp:nvSpPr>
        <dsp:cNvPr id="0" name=""/>
        <dsp:cNvSpPr/>
      </dsp:nvSpPr>
      <dsp:spPr>
        <a:xfrm>
          <a:off x="2132497" y="2023159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922" y="2214512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7638" y="2248228"/>
        <a:ext cx="1745387" cy="1083708"/>
      </dsp:txXfrm>
    </dsp:sp>
    <dsp:sp modelId="{33E9ED5B-13FF-4C8F-B5E0-786285FC0A65}">
      <dsp:nvSpPr>
        <dsp:cNvPr id="0" name=""/>
        <dsp:cNvSpPr/>
      </dsp:nvSpPr>
      <dsp:spPr>
        <a:xfrm>
          <a:off x="4366494" y="1989177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67918" y="2180531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601634" y="2214247"/>
        <a:ext cx="1745387" cy="1083708"/>
      </dsp:txXfrm>
    </dsp:sp>
    <dsp:sp modelId="{FB2E9A0B-72ED-45D6-93C5-0CCFB1EBB3A4}">
      <dsp:nvSpPr>
        <dsp:cNvPr id="0" name=""/>
        <dsp:cNvSpPr/>
      </dsp:nvSpPr>
      <dsp:spPr>
        <a:xfrm>
          <a:off x="6512423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13848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orbel" panose="020B0503020204020204" pitchFamily="34" charset="0"/>
            </a:rPr>
            <a:t>Orthografie</a:t>
          </a:r>
        </a:p>
      </dsp:txBody>
      <dsp:txXfrm>
        <a:off x="6747564" y="2232181"/>
        <a:ext cx="1745387" cy="10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7040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811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226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254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290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290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290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755" y="573790"/>
          <a:ext cx="989690" cy="62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63"/>
              </a:lnTo>
              <a:lnTo>
                <a:pt x="989690" y="477463"/>
              </a:lnTo>
              <a:lnTo>
                <a:pt x="98969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477" y="573790"/>
          <a:ext cx="1014277" cy="622126"/>
        </a:xfrm>
        <a:custGeom>
          <a:avLst/>
          <a:gdLst/>
          <a:ahLst/>
          <a:cxnLst/>
          <a:rect l="0" t="0" r="0" b="0"/>
          <a:pathLst>
            <a:path>
              <a:moveTo>
                <a:pt x="1014277" y="0"/>
              </a:moveTo>
              <a:lnTo>
                <a:pt x="1014277" y="477463"/>
              </a:lnTo>
              <a:lnTo>
                <a:pt x="0" y="477463"/>
              </a:lnTo>
              <a:lnTo>
                <a:pt x="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29" y="-164833"/>
          <a:ext cx="4435050" cy="73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38" y="0"/>
          <a:ext cx="4435050" cy="7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72" y="21634"/>
        <a:ext cx="4391782" cy="695356"/>
      </dsp:txXfrm>
    </dsp:sp>
    <dsp:sp modelId="{805228EA-3B5A-4E60-B731-DCBE422B30E7}">
      <dsp:nvSpPr>
        <dsp:cNvPr id="0" name=""/>
        <dsp:cNvSpPr/>
      </dsp:nvSpPr>
      <dsp:spPr>
        <a:xfrm>
          <a:off x="640492" y="1195917"/>
          <a:ext cx="1767970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4001" y="1360750"/>
          <a:ext cx="1767970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3044" y="1389793"/>
        <a:ext cx="1709884" cy="933515"/>
      </dsp:txXfrm>
    </dsp:sp>
    <dsp:sp modelId="{645730A2-86B4-46A0-B6C5-6DEECB972C38}">
      <dsp:nvSpPr>
        <dsp:cNvPr id="0" name=""/>
        <dsp:cNvSpPr/>
      </dsp:nvSpPr>
      <dsp:spPr>
        <a:xfrm>
          <a:off x="2747656" y="1195917"/>
          <a:ext cx="1561576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1165" y="1360750"/>
          <a:ext cx="1561576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50208" y="1389793"/>
        <a:ext cx="1503490" cy="933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7219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350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741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829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592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846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934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800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5035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7123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781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397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485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508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753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10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E20197-E507-49CA-8642-35B0AF761937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de-DE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CC72-10D1-404E-9368-10DBE786CDCC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6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706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Japanisch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Kernlehrpläne leisten einen wichtigen Beitrag, die Kompetenzanforderungen des MKR fachlich zu konkretisieren.</a:t>
            </a:r>
          </a:p>
          <a:p>
            <a:r>
              <a:rPr lang="de-DE" dirty="0"/>
              <a:t>Bezüge zur Informatik werden fachangemessen aufgezeigt (Beispiel in Mathematik: Algorithmen erkennen).</a:t>
            </a:r>
          </a:p>
          <a:p>
            <a:r>
              <a:rPr lang="de-DE" dirty="0"/>
              <a:t>Weitergehende Unterstützungsmaterialien zur Stärkung der informatischen Bildung werden zur Verfügung gestellt.</a:t>
            </a:r>
          </a:p>
          <a:p>
            <a:r>
              <a:rPr lang="de-DE" dirty="0"/>
              <a:t>Der MKR ist und bleibt verbindlicher Orientierungsrahmen für die Weiterentwicklung 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2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/>
              <a:t>Zieldimensionen (Z): Auseinandersetzung mit</a:t>
            </a:r>
          </a:p>
          <a:p>
            <a:pPr lvl="1"/>
            <a:r>
              <a:rPr lang="de-DE" dirty="0"/>
              <a:t>individuellen Bedürfnissen und Bedarfen (Z1)</a:t>
            </a:r>
          </a:p>
          <a:p>
            <a:pPr lvl="1"/>
            <a:r>
              <a:rPr lang="de-DE" dirty="0"/>
              <a:t>gesellschaftlichen Einflüssen auf Konsumentscheidungen (Z2)</a:t>
            </a:r>
          </a:p>
          <a:p>
            <a:pPr lvl="1"/>
            <a:r>
              <a:rPr lang="de-DE" dirty="0"/>
              <a:t>individuellen und gesellschaftlichen Folgen des Konsums (Z3)</a:t>
            </a:r>
          </a:p>
          <a:p>
            <a:pPr lvl="1"/>
            <a:r>
              <a:rPr lang="de-DE" dirty="0"/>
              <a:t>politisch-rechtlichen und sozioökonomischen Rahmenbedingungen (Z4)</a:t>
            </a:r>
          </a:p>
          <a:p>
            <a:pPr lvl="1"/>
            <a:r>
              <a:rPr lang="de-DE" dirty="0"/>
              <a:t>Kriterien für Konsumentscheidungen (Z5)</a:t>
            </a:r>
          </a:p>
          <a:p>
            <a:pPr lvl="1"/>
            <a:r>
              <a:rPr lang="de-DE" dirty="0"/>
              <a:t>individuellen, kollektiven und politischen Gestaltungsoptionen des Konsums (Z6)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13879"/>
              </p:ext>
            </p:extLst>
          </p:nvPr>
        </p:nvGraphicFramePr>
        <p:xfrm>
          <a:off x="435660" y="1715212"/>
          <a:ext cx="8251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199123639"/>
                    </a:ext>
                  </a:extLst>
                </a:gridCol>
              </a:tblGrid>
              <a:tr h="633668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Finanzen, Marktgeschehen</a:t>
                      </a:r>
                      <a:r>
                        <a:rPr lang="de-DE" baseline="0" dirty="0"/>
                        <a:t> und</a:t>
                      </a:r>
                      <a:r>
                        <a:rPr lang="de-DE" dirty="0"/>
                        <a:t>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Medien und </a:t>
                      </a:r>
                      <a:br>
                        <a:rPr lang="de-DE" dirty="0"/>
                      </a:br>
                      <a:r>
                        <a:rPr lang="de-DE" dirty="0"/>
                        <a:t>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Leben, Wohnen</a:t>
                      </a:r>
                      <a:r>
                        <a:rPr lang="de-DE" baseline="0" dirty="0"/>
                        <a:t> und</a:t>
                      </a:r>
                      <a:r>
                        <a:rPr lang="de-DE" dirty="0"/>
                        <a:t> Mobilität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3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Japanisch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3" y="1988840"/>
            <a:ext cx="8304981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§ 29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§ 70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Bildungsgangkonferenz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 in passenden Unterrichtsvorhaben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fachdidaktischen und fachmethodischen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Japanisch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Japanisch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 </a:t>
            </a:r>
            <a:r>
              <a:rPr lang="de-DE" sz="2000" dirty="0"/>
              <a:t>(Japanisch)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181675"/>
              </p:ext>
            </p:extLst>
          </p:nvPr>
        </p:nvGraphicFramePr>
        <p:xfrm>
          <a:off x="539750" y="1628800"/>
          <a:ext cx="8064500" cy="425280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Kompetenzerwartungen 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Japanisch als zweite Fremdsprache:  Kompetenzerwartungen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Japanisch ab Jahrgangsstufe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Japanisch als dritte Fremdsprache: Kompetenzerwartungen am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grundlegende Ausrichtung des Faches bleibt unverändert: interkulturelle Handlungsfähigkeit als übergreifendes Ziel</a:t>
            </a:r>
          </a:p>
          <a:p>
            <a:r>
              <a:rPr lang="de-DE" dirty="0" err="1"/>
              <a:t>Japanischunterricht</a:t>
            </a:r>
            <a:r>
              <a:rPr lang="de-DE" dirty="0"/>
              <a:t> in Sek. I = Spracherwerbsphase</a:t>
            </a:r>
          </a:p>
          <a:p>
            <a:r>
              <a:rPr lang="de-DE" dirty="0"/>
              <a:t>Ausweis von Deskriptoren und Indikatoren zur Kompetenzbeschreibung</a:t>
            </a:r>
          </a:p>
          <a:p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(Japanisch als zweite Fremdsprache: Stufe 1: A1, Stufe 2: A2; Japanisch als dritte Fremdsprache: A1/A2)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Übernahme des Kompetenzmodells aus dem Kernlehrplan der gymnasialen Oberstufe  </a:t>
            </a:r>
          </a:p>
          <a:p>
            <a:pPr marL="0" indent="0">
              <a:buNone/>
            </a:pPr>
            <a:r>
              <a:rPr lang="de-DE" dirty="0"/>
              <a:t>damit auch: </a:t>
            </a:r>
          </a:p>
          <a:p>
            <a:r>
              <a:rPr lang="de-DE" dirty="0"/>
              <a:t>Übernahme der Anordnung der Kompetenzbereiche aus dem KLP </a:t>
            </a:r>
            <a:r>
              <a:rPr lang="de-DE" dirty="0" err="1"/>
              <a:t>GOSt</a:t>
            </a:r>
            <a:endParaRPr lang="de-DE" dirty="0"/>
          </a:p>
          <a:p>
            <a:r>
              <a:rPr lang="de-DE" dirty="0"/>
              <a:t>Aufwertung von Sprachbewusstheit, Sprachlernkompetenz, Text- und Medienkompetenz</a:t>
            </a:r>
          </a:p>
          <a:p>
            <a:r>
              <a:rPr lang="de-DE" dirty="0"/>
              <a:t>Sek. I-spezifische Anpassung der Kompetenzbereiche aus dem KLP </a:t>
            </a:r>
            <a:r>
              <a:rPr lang="de-DE" dirty="0" err="1"/>
              <a:t>GOSt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neues Strukturmerkmal „Fachliche Konkretisierungen“ zu den Kompetenzerwartungen:</a:t>
            </a:r>
          </a:p>
          <a:p>
            <a:pPr marL="715963">
              <a:buFontTx/>
              <a:buChar char="-"/>
            </a:pPr>
            <a:r>
              <a:rPr lang="de-DE" dirty="0"/>
              <a:t>gegenständliche Ausschärfungen </a:t>
            </a:r>
          </a:p>
          <a:p>
            <a:pPr marL="715963">
              <a:buFontTx/>
              <a:buChar char="-"/>
            </a:pPr>
            <a:r>
              <a:rPr lang="de-DE" dirty="0"/>
              <a:t>repräsentative inhaltliche Bezüge </a:t>
            </a:r>
          </a:p>
          <a:p>
            <a:pPr marL="715963">
              <a:buFontTx/>
              <a:buChar char="-"/>
            </a:pPr>
            <a:r>
              <a:rPr lang="de-DE" dirty="0"/>
              <a:t>Teil der </a:t>
            </a:r>
            <a:r>
              <a:rPr lang="de-DE" dirty="0" err="1"/>
              <a:t>Gesamtobligatorik</a:t>
            </a:r>
            <a:r>
              <a:rPr lang="de-DE" dirty="0"/>
              <a:t> des KLP</a:t>
            </a:r>
          </a:p>
          <a:p>
            <a:pPr marL="715963">
              <a:buFontTx/>
              <a:buChar char="-"/>
            </a:pPr>
            <a:r>
              <a:rPr lang="de-DE" dirty="0"/>
              <a:t>Verzicht auf Klammerzusätze „u.a.“ oder „z.B.“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1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6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0062"/>
              </p:ext>
            </p:extLst>
          </p:nvPr>
        </p:nvGraphicFramePr>
        <p:xfrm>
          <a:off x="467544" y="2095816"/>
          <a:ext cx="8064896" cy="39245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Kompetenzbereich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3290144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Autofit/>
          </a:bodyPr>
          <a:lstStyle/>
          <a:p>
            <a:r>
              <a:rPr lang="de-DE" sz="2400" dirty="0"/>
              <a:t>Beispiel Strukturmerkmal: KLP Japanisch,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3. FS, Grammatik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964652"/>
              </p:ext>
            </p:extLst>
          </p:nvPr>
        </p:nvGraphicFramePr>
        <p:xfrm>
          <a:off x="467544" y="1844824"/>
          <a:ext cx="8064896" cy="45408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Schülerinnen und Schüler können ein begrenztes Inventar häufig verwendeter grammatischer Formen und Strukturen für die Textrezeption und die Realisierung ihrer Sprech- und Schreibabsichten nutzen.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 den unterschiedlichen Satzstrukturen im Japanischen weitgehend umgehen,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Aussagen, Fragen, Aufforderungen und Vorlieben einfach strukturiert formulieren,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 und mündliche Äußerungen zeitlich einordnen.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788024" y="2924944"/>
            <a:ext cx="3600400" cy="29254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Fachliche Konkretisierungen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de-DE" sz="1200" dirty="0"/>
              <a:t>in höflicher Sprachform (</a:t>
            </a:r>
            <a:r>
              <a:rPr lang="de-DE" sz="1200" i="1" dirty="0" err="1"/>
              <a:t>desu</a:t>
            </a:r>
            <a:r>
              <a:rPr lang="de-DE" sz="1200" dirty="0"/>
              <a:t>-</a:t>
            </a:r>
            <a:r>
              <a:rPr lang="de-DE" sz="1200" i="1" dirty="0" err="1"/>
              <a:t>masu</a:t>
            </a:r>
            <a:r>
              <a:rPr lang="de-DE" sz="1200" dirty="0"/>
              <a:t>-Form): alle Wortarten (Nomen, Verben, i- und na-Adjektive) in unterschiedlichen Zeitformen (Gegenwart/Zukunft und Vergangenheit), auch in negierter Form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de-DE" sz="1200" dirty="0"/>
              <a:t>in höflichkeitsneutraler Sprachform: Grundform der Verben; i-Adjektive in unterschiedlichen Zeitformen (Gegenwart/Zukunft und Vergangenheit), auch in negierter Form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/>
              <a:t>grundlegende Partikeln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de-DE" sz="1200" dirty="0"/>
              <a:t>Zeit- und Ortsangaben</a:t>
            </a:r>
          </a:p>
          <a:p>
            <a:pPr marL="285750" lvl="0" indent="-285750">
              <a:buFont typeface="Symbol" panose="05050102010706020507" pitchFamily="18" charset="2"/>
              <a:buChar char="-"/>
            </a:pPr>
            <a:r>
              <a:rPr lang="de-DE" sz="1200" dirty="0"/>
              <a:t>Zahlen und Mengenangaben mit Verwendung einer begrenzten Anzahl von Zähleinheitswörtern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200" dirty="0"/>
              <a:t>satzüberleitende Konjunktionen für „aber“ und „weil“</a:t>
            </a:r>
            <a:endParaRPr lang="de-DE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1805488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Ausnahme: Verzicht auf fachliche Konkretisierungen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78" y="2603776"/>
            <a:ext cx="12546139" cy="9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33847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Verzicht auf fachliche Konkretisierungen für bestimmte Teilbereiche (funktionale kommunikative Kompetenz, Wortschatz, Sprachbewusstheit):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Vermeiden von Überlappungen/Redundanzen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Vermeiden von Überfrachtungen des KLP</a:t>
            </a:r>
          </a:p>
        </p:txBody>
      </p:sp>
    </p:spTree>
    <p:extLst>
      <p:ext uri="{BB962C8B-B14F-4D97-AF65-F5344CB8AC3E}">
        <p14:creationId xmlns:p14="http://schemas.microsoft.com/office/powerpoint/2010/main" val="84718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3" y="1196752"/>
            <a:ext cx="4076671" cy="5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98463"/>
          </a:xfrm>
        </p:spPr>
        <p:txBody>
          <a:bodyPr/>
          <a:lstStyle/>
          <a:p>
            <a:pPr algn="ctr"/>
            <a:r>
              <a:rPr lang="de-DE" altLang="de-DE" sz="2400" dirty="0">
                <a:latin typeface="Corbel" pitchFamily="34" charset="0"/>
              </a:rPr>
              <a:t>Kompetenzbereiche im Vergleich: KLP SI G8 – KLP SI NEU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607113"/>
              </p:ext>
            </p:extLst>
          </p:nvPr>
        </p:nvGraphicFramePr>
        <p:xfrm>
          <a:off x="4435661" y="1414339"/>
          <a:ext cx="4340658" cy="495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Gewinkelte Verbindung 15"/>
          <p:cNvCxnSpPr/>
          <p:nvPr/>
        </p:nvCxnSpPr>
        <p:spPr>
          <a:xfrm>
            <a:off x="2854325" y="1450209"/>
            <a:ext cx="2728443" cy="143653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4119562" y="3293877"/>
            <a:ext cx="1463206" cy="1361160"/>
          </a:xfrm>
          <a:prstGeom prst="bentConnector3">
            <a:avLst>
              <a:gd name="adj1" fmla="val 4414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202113"/>
            <a:ext cx="1933699" cy="16621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flipV="1">
            <a:off x="2854325" y="5156202"/>
            <a:ext cx="2653779" cy="3610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119562" y="3233739"/>
            <a:ext cx="4098926" cy="9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52" y="5678969"/>
            <a:ext cx="2389839" cy="10425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093">
            <a:off x="7285130" y="4647266"/>
            <a:ext cx="1571124" cy="81698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3284984"/>
            <a:ext cx="7772400" cy="1362075"/>
          </a:xfrm>
        </p:spPr>
        <p:txBody>
          <a:bodyPr/>
          <a:lstStyle/>
          <a:p>
            <a:pPr algn="ctr"/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br>
              <a:rPr lang="de-DE" altLang="de-DE" sz="1800">
                <a:solidFill>
                  <a:schemeClr val="tx2"/>
                </a:solidFill>
              </a:rPr>
            </a:br>
            <a:br>
              <a:rPr lang="de-DE" altLang="de-DE" sz="1800">
                <a:solidFill>
                  <a:schemeClr val="tx2"/>
                </a:solidFill>
              </a:rPr>
            </a:br>
            <a:endParaRPr lang="de-DE" altLang="de-DE" sz="1800" b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7539220"/>
              </p:ext>
            </p:extLst>
          </p:nvPr>
        </p:nvGraphicFramePr>
        <p:xfrm>
          <a:off x="205498" y="1406834"/>
          <a:ext cx="8666329" cy="454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6"/>
          <p:cNvGrpSpPr/>
          <p:nvPr/>
        </p:nvGrpSpPr>
        <p:grpSpPr>
          <a:xfrm>
            <a:off x="2429302" y="5461962"/>
            <a:ext cx="4258102" cy="368490"/>
            <a:chOff x="7219966" y="2453604"/>
            <a:chExt cx="1443400" cy="9165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7219966" y="2453604"/>
              <a:ext cx="1443400" cy="916559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7246811" y="2480449"/>
              <a:ext cx="1389710" cy="86286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i="1" dirty="0">
                  <a:latin typeface="Corbel" panose="020B0503020204020204" pitchFamily="34" charset="0"/>
                </a:rPr>
                <a:t>Verfügen über sprachliche Mittel</a:t>
              </a: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1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Japanisch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br>
              <a:rPr lang="de-DE" altLang="de-DE" sz="1800">
                <a:solidFill>
                  <a:schemeClr val="tx2"/>
                </a:solidFill>
              </a:rPr>
            </a:br>
            <a:br>
              <a:rPr lang="de-DE" altLang="de-DE" sz="1800">
                <a:solidFill>
                  <a:schemeClr val="tx2"/>
                </a:solidFill>
              </a:rPr>
            </a:br>
            <a:endParaRPr lang="de-DE" altLang="de-DE" sz="1800" b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30676748"/>
              </p:ext>
            </p:extLst>
          </p:nvPr>
        </p:nvGraphicFramePr>
        <p:xfrm>
          <a:off x="205498" y="1406834"/>
          <a:ext cx="8666329" cy="36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251520" y="5157192"/>
            <a:ext cx="8496944" cy="89269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de-DE" dirty="0"/>
              <a:t>besonderer Fokus Spracherwerbsphase </a:t>
            </a:r>
            <a:br>
              <a:rPr lang="de-DE" dirty="0"/>
            </a:br>
            <a:r>
              <a:rPr lang="de-DE" dirty="0"/>
              <a:t>→ allgemeiner Deskriptor + spezifische Deskriptoren  </a:t>
            </a:r>
          </a:p>
          <a:p>
            <a:pPr marL="0" lvl="0" indent="0" algn="ctr">
              <a:buNone/>
            </a:pPr>
            <a:r>
              <a:rPr lang="de-DE" dirty="0"/>
              <a:t>→ andere Reihenfolge als bislang im KLP Sek I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96344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96344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3" name="Rechteck 2"/>
          <p:cNvSpPr/>
          <p:nvPr/>
        </p:nvSpPr>
        <p:spPr>
          <a:xfrm>
            <a:off x="539552" y="553359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/>
              <a:t>Unterkategorien wie im KLP </a:t>
            </a:r>
            <a:r>
              <a:rPr lang="de-DE" dirty="0" err="1"/>
              <a:t>GOSt</a:t>
            </a:r>
            <a:r>
              <a:rPr lang="de-DE" dirty="0"/>
              <a:t> 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56502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9194"/>
              </p:ext>
            </p:extLst>
          </p:nvPr>
        </p:nvGraphicFramePr>
        <p:xfrm>
          <a:off x="539552" y="1916832"/>
          <a:ext cx="5040362" cy="23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1772816"/>
            <a:ext cx="296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Fachliche Konkretisierung</a:t>
            </a:r>
          </a:p>
          <a:p>
            <a:endParaRPr lang="de-DE" b="1" dirty="0"/>
          </a:p>
          <a:p>
            <a:r>
              <a:rPr lang="de-DE" b="1" dirty="0"/>
              <a:t>Ausgangstexte:</a:t>
            </a:r>
            <a:endParaRPr lang="de-DE" dirty="0"/>
          </a:p>
          <a:p>
            <a:r>
              <a:rPr lang="de-DE" dirty="0"/>
              <a:t>  […]</a:t>
            </a:r>
          </a:p>
          <a:p>
            <a:r>
              <a:rPr lang="de-DE" b="1" dirty="0"/>
              <a:t>Zieltexte:</a:t>
            </a:r>
          </a:p>
          <a:p>
            <a:r>
              <a:rPr lang="de-DE" dirty="0"/>
              <a:t>  […]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96344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1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84013"/>
              </p:ext>
            </p:extLst>
          </p:nvPr>
        </p:nvGraphicFramePr>
        <p:xfrm>
          <a:off x="531019" y="1633538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Laterale Kompetenzen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sp>
        <p:nvSpPr>
          <p:cNvPr id="3" name="Rechteck 2"/>
          <p:cNvSpPr/>
          <p:nvPr/>
        </p:nvSpPr>
        <p:spPr>
          <a:xfrm>
            <a:off x="539552" y="5128467"/>
            <a:ext cx="3672408" cy="646331"/>
          </a:xfrm>
          <a:prstGeom prst="rect">
            <a:avLst/>
          </a:prstGeom>
          <a:solidFill>
            <a:srgbClr val="EFE0C8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/>
              <a:t>Sprachlernkompetenz: </a:t>
            </a:r>
          </a:p>
          <a:p>
            <a:pPr algn="ctr"/>
            <a:r>
              <a:rPr lang="de-DE" dirty="0"/>
              <a:t>Verortung von Strategien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337475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Stufe 1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Schreiben: Bestandteil jeder Klassenarbeit </a:t>
            </a:r>
          </a:p>
          <a:p>
            <a:pPr marL="357188" indent="0">
              <a:buNone/>
            </a:pPr>
            <a:r>
              <a:rPr lang="de-DE" dirty="0"/>
              <a:t>+ mindestens eine weitere funktionale kommunikative Teilkompetenz (Hör-/Hörsehverstehen, Leseverstehen, Sprechen, Sprachmittlung) und/oder isolierte Überprüfung des Verfügens über sprachliche Mittel </a:t>
            </a:r>
          </a:p>
          <a:p>
            <a:pPr marL="0" lvl="0" indent="0">
              <a:buNone/>
            </a:pPr>
            <a:endParaRPr lang="de-DE" dirty="0"/>
          </a:p>
          <a:p>
            <a:r>
              <a:rPr lang="de-DE" dirty="0"/>
              <a:t>Teilkompetenzen Sprachmittlung, Hör-/Hörsehverstehen und Leseverstehen:</a:t>
            </a:r>
            <a:br>
              <a:rPr lang="de-DE" dirty="0"/>
            </a:br>
            <a:r>
              <a:rPr lang="de-DE" dirty="0"/>
              <a:t>jeweils mindestens einmal pro Schuljahr im Rahmen einer Klassenarbeit obligatorisch zu überprüfen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67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8547"/>
            <a:ext cx="8229600" cy="436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/>
              <a:t>Klassenarbeiten in Stufe 1</a:t>
            </a:r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2372" y="4365104"/>
            <a:ext cx="822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* Teilkompetenzen Hör-/Hörsehverstehen, Leseverstehen und Sprachmittlung: </a:t>
            </a:r>
            <a:r>
              <a:rPr lang="de-DE" sz="2400" b="1" dirty="0"/>
              <a:t>jeweils mindestens</a:t>
            </a:r>
            <a:r>
              <a:rPr lang="de-DE" sz="2400" dirty="0"/>
              <a:t> </a:t>
            </a:r>
            <a:r>
              <a:rPr lang="de-DE" sz="2400" b="1" dirty="0"/>
              <a:t>einmal pro Schuljahr </a:t>
            </a:r>
            <a:r>
              <a:rPr lang="de-DE" sz="2400" dirty="0"/>
              <a:t>im Rahmen einer Klassenarbeit </a:t>
            </a:r>
            <a:r>
              <a:rPr lang="de-DE" sz="2400" b="1" dirty="0"/>
              <a:t>obligatorisch</a:t>
            </a:r>
            <a:r>
              <a:rPr lang="de-DE" sz="2400" dirty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Schreiben</a:t>
            </a:r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724700" y="234380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882346" y="251409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und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835154" y="359234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oder</a:t>
            </a:r>
          </a:p>
        </p:txBody>
      </p:sp>
      <p:cxnSp>
        <p:nvCxnSpPr>
          <p:cNvPr id="13" name="Gerader Verbinder 12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9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Stufe 2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Schreiben: Bestandteil jeder Klassenarbeit </a:t>
            </a:r>
          </a:p>
          <a:p>
            <a:pPr marL="357188" indent="0">
              <a:buNone/>
            </a:pPr>
            <a:r>
              <a:rPr lang="de-DE" dirty="0"/>
              <a:t>+ mindestens eine weitere funktionale kommunikative Teilkompetenz (Hör-/Hörsehverstehen, Leseverstehen, Sprechen, Sprachmittlung); zusätzlich möglich: isolierte Überprüfung des Verfügens über sprachliche Mittel </a:t>
            </a:r>
          </a:p>
          <a:p>
            <a:pPr marL="0" lvl="0" indent="0">
              <a:buNone/>
            </a:pPr>
            <a:endParaRPr lang="de-DE" dirty="0"/>
          </a:p>
          <a:p>
            <a:r>
              <a:rPr lang="de-DE" dirty="0"/>
              <a:t>Teilkompetenzen Sprachmittlung, Hör-/Hörsehverstehen und Leseverstehen:</a:t>
            </a:r>
            <a:br>
              <a:rPr lang="de-DE" dirty="0"/>
            </a:br>
            <a:r>
              <a:rPr lang="de-DE" dirty="0"/>
              <a:t>jeweils mindestens einmal innerhalb von Stufe 2 im Rahmen einer Klassenarbeit obligatorisch zu überprüfen 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13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Klassenarbeiten in Stufe 2 </a:t>
            </a:r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* Teilkompetenzen Hör-/Hörsehverstehen, Leseverstehen und Sprachmittlung: </a:t>
            </a:r>
            <a:r>
              <a:rPr lang="de-DE" sz="2000" b="1" dirty="0"/>
              <a:t>jeweils mindestens einmal innerhalb von Stufe 2 </a:t>
            </a:r>
            <a:r>
              <a:rPr lang="de-DE" sz="2000" dirty="0"/>
              <a:t>im Rahmen einer Klassenarbeit </a:t>
            </a:r>
            <a:r>
              <a:rPr lang="de-DE" sz="2000" b="1" dirty="0"/>
              <a:t>obligatorisch</a:t>
            </a:r>
            <a:r>
              <a:rPr lang="de-DE" sz="2000" dirty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Schreiben</a:t>
            </a:r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und</a:t>
            </a: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43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der dritten Fremdsprache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Schreiben: Bestandteil jeder Klassenarbeit </a:t>
            </a:r>
          </a:p>
          <a:p>
            <a:pPr marL="357188" indent="0">
              <a:buNone/>
            </a:pPr>
            <a:r>
              <a:rPr lang="de-DE" dirty="0"/>
              <a:t>+ mindestens eine weitere funktionale kommunikative Teilkompetenz (Hör-/Hörsehverstehen, Leseverstehen, Sprechen, Sprachmittlung); zusätzlich möglich: isolierte Überprüfung des Verfügens über sprachliche Mittel </a:t>
            </a:r>
          </a:p>
          <a:p>
            <a:pPr marL="0" lvl="0" indent="0">
              <a:buNone/>
            </a:pPr>
            <a:endParaRPr lang="de-DE" dirty="0"/>
          </a:p>
          <a:p>
            <a:r>
              <a:rPr lang="de-DE" dirty="0"/>
              <a:t>Teilkompetenzen Sprachmittlung, Hör-/Hörsehverstehen und Leseverstehen:</a:t>
            </a:r>
            <a:br>
              <a:rPr lang="de-DE" dirty="0"/>
            </a:br>
            <a:r>
              <a:rPr lang="de-DE" dirty="0"/>
              <a:t>jeweils mindestens einmal innerhalb der dritten Fremdsprache im Rahmen einer Klassenarbeit obligatorisch zu überprüfen 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172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Klassenarbeiten in der dritten Fremdsprache </a:t>
            </a:r>
          </a:p>
          <a:p>
            <a:pPr marL="0" lv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* Teilkompetenzen Hör-/Hörsehverstehen, Leseverstehen und Sprachmittlung: </a:t>
            </a:r>
            <a:r>
              <a:rPr lang="de-DE" sz="2000" b="1" dirty="0"/>
              <a:t>jeweils mindestens einmal innerhalb der dritten Fremdsprache </a:t>
            </a:r>
            <a:r>
              <a:rPr lang="de-DE" sz="2000" dirty="0"/>
              <a:t>im Rahmen einer Klassenarbeit </a:t>
            </a:r>
            <a:r>
              <a:rPr lang="de-DE" sz="2000" b="1" dirty="0"/>
              <a:t>obligatorisch</a:t>
            </a:r>
            <a:r>
              <a:rPr lang="de-DE" sz="2000" dirty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Schreiben</a:t>
            </a:r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sprachliche Mittel</a:t>
            </a:r>
            <a:br>
              <a:rPr lang="de-DE" dirty="0"/>
            </a:br>
            <a:r>
              <a:rPr lang="de-DE" dirty="0"/>
              <a:t>(isoliert)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mind. 1 FKK </a:t>
            </a:r>
            <a:br>
              <a:rPr lang="de-DE" dirty="0"/>
            </a:br>
            <a:r>
              <a:rPr lang="de-DE" dirty="0"/>
              <a:t>(HV/HSV, LV, Sprechen, SM)* 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98B954"/>
                </a:solidFill>
              </a:rPr>
              <a:t>und</a:t>
            </a: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5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/>
              <a:t>Weiterentwicklung des bisherigen Kernlehrplans</a:t>
            </a:r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/>
              <a:t>Anpassung an zeitgemäße Ansprüche (fachliche und didaktische Entwicklung)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97846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Hinweis zu mündlichen Kommunikationsprüfungen</a:t>
            </a:r>
            <a:endParaRPr lang="de-DE" sz="24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Vereinbarung in der Fachkonferenz nach Rücksprache mit der Schulleitung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05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Japanisch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der fachdidaktischen und fachmethodischen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143DA3F-C6FF-4BE5-8BEA-6AA4A8C3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E1A16FB-7D0A-4A50-A3AF-A5E55EA36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45482"/>
              </p:ext>
            </p:extLst>
          </p:nvPr>
        </p:nvGraphicFramePr>
        <p:xfrm>
          <a:off x="430506" y="1665027"/>
          <a:ext cx="8229600" cy="44100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327155875"/>
                    </a:ext>
                  </a:extLst>
                </a:gridCol>
              </a:tblGrid>
              <a:tr h="746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UV 9.6 </a:t>
                      </a:r>
                      <a:r>
                        <a:rPr kumimoji="0" lang="ja-JP" alt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土よう日、きょうとへいきます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 Samstag fahre ich nach Kyoto.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Unternehmungen/Reisepläne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いっしょにいきませんか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Kommst du mit?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Verabredungen  (ca. 20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Ustd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819" marR="42819" marT="42819" marB="42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539"/>
                  </a:ext>
                </a:extLst>
              </a:tr>
              <a:tr h="22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42819" marB="42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828671"/>
                  </a:ext>
                </a:extLst>
              </a:tr>
              <a:tr h="1189618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und einfach strukturierten Lesetexten ihre Gesamtaussage, Hauptaussagen und wichtige Einzelinformationen entnehmen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 zum Lebens- und Erfahrungsbereich verfassen; in Alltagssituationen schriftlich kommunizieren; bei der Textproduktion auch digitale Werkzeuge einsetzen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Schriftzeichen und Orthografie: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[die Silbenalphabete Hiragana und Katakana sowie] grundlegende Kanji unter Berücksichtigung der Strichzahl, -folge und -richtung in einem lesbaren Schriftbild weitgehend richtig schreiben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Interkulturelles Verstehen und Handeln: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elementaren Begegnungssituationen unter Beachtung kulturspezifischer Konventionen und Besonderheiten kommunikativ weitgehend angemessen handeln </a:t>
                      </a:r>
                    </a:p>
                  </a:txBody>
                  <a:tcPr marL="42819" marR="42819" marT="42819" marB="42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96631"/>
                  </a:ext>
                </a:extLst>
              </a:tr>
              <a:tr h="22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42819" marB="42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80982"/>
                  </a:ext>
                </a:extLst>
              </a:tr>
              <a:tr h="709283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regionale und kulturelle Besonderheiten Japans (geografische Aspekte, Feste und Traditionen); Freizeitgestaltung (Einkaufen, Essen); Nutzung digitaler Medien im Alltag von Jugendlichen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TMK: </a:t>
                      </a:r>
                      <a:r>
                        <a:rPr lang="de-DE" sz="10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Ausgangstexte:</a:t>
                      </a: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Dialogtexte, persönliche Nachrichten und Berichte; Formate der sozialen Medien und Netzwerke; </a:t>
                      </a:r>
                      <a:r>
                        <a:rPr lang="de-DE" sz="10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Zieltexte: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Dialoge, persönliche (Sprach-)Nachrichten und Berichte; Formate der sozialen Medien und Netzwerke</a:t>
                      </a:r>
                    </a:p>
                  </a:txBody>
                  <a:tcPr marL="42819" marR="42819" marT="42819" marB="42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535988"/>
                  </a:ext>
                </a:extLst>
              </a:tr>
              <a:tr h="22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19" marR="42819" marT="42819" marB="42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864529"/>
                  </a:ext>
                </a:extLst>
              </a:tr>
              <a:tr h="766886">
                <a:tc>
                  <a:txBody>
                    <a:bodyPr/>
                    <a:lstStyle/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Einführung der chinesischen Zeichen (Kanji) zu Wochentagen, Kyoto als Ausflugsziel, i- und na-Adjektive in prädikativer und attributiver Form</a:t>
                      </a:r>
                    </a:p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Kurznachrichten, Sprachnachrichten</a:t>
                      </a:r>
                    </a:p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Erstellung eines tabellarischen, persönlichen Reiseplans mit Stichpunkten zu Zielorten auf der Grundlage von didaktisiertem Informationsmaterial</a:t>
                      </a:r>
                    </a:p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 + Leseverstehen + Verfügen über sprachliche Mittel (u.a. Kanji)</a:t>
                      </a:r>
                    </a:p>
                  </a:txBody>
                  <a:tcPr marL="42819" marR="42819" marT="42819" marB="428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955121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364088" y="3079660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60966" y="4481539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44008" y="5373216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</p:spTree>
    <p:extLst>
      <p:ext uri="{BB962C8B-B14F-4D97-AF65-F5344CB8AC3E}">
        <p14:creationId xmlns:p14="http://schemas.microsoft.com/office/powerpoint/2010/main" val="2179406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4953"/>
              </p:ext>
            </p:extLst>
          </p:nvPr>
        </p:nvGraphicFramePr>
        <p:xfrm>
          <a:off x="461397" y="1700808"/>
          <a:ext cx="8229600" cy="419658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UV 9.6 </a:t>
                      </a:r>
                      <a:r>
                        <a:rPr kumimoji="0" lang="ja-JP" alt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土よう日、きょうとへいきます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 Samstag fahre ich nach Kyoto.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Unternehmungen/Reisepläne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いっしょにいきませんか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Kommst du mit?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Verabredungen  (ca. 20 </a:t>
                      </a:r>
                      <a:r>
                        <a:rPr kumimoji="0" lang="de-DE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Ustd</a:t>
                      </a: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kumimoji="0" lang="de-DE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Leseverstehen: </a:t>
                      </a:r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und einfach strukturierten Lesetexten ihre Gesamtaussage, Hauptaussagen und wichtige Einzelinformationen entnehmen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Schreiben: </a:t>
                      </a:r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 zum Lebens- und Erfahrungsbereich verfassen; in Alltagssituationen schriftlich kommunizieren; bei der Textproduktion auch digitale Werkzeuge einsetzen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Schriftzeichen und Orthografie: </a:t>
                      </a:r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[die Silbenalphabete Hiragana und Katakana sowie] grundlegende Kanji unter Berücksichtigung der Strichzahl, -folge und -richtung in einem lesbaren Schriftbild weitgehend richtig schreiben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Interkulturelles Verstehen und Handeln: </a:t>
                      </a:r>
                      <a:r>
                        <a:rPr lang="de-DE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elementaren Begegnungssituationen unter Beachtung kulturspezifischer Konventionen und Besonderheiten kommunikativ weitgehend angemessen handeln 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EDB9239-5494-4339-B45C-D450D015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38839"/>
              </p:ext>
            </p:extLst>
          </p:nvPr>
        </p:nvGraphicFramePr>
        <p:xfrm>
          <a:off x="457200" y="1925415"/>
          <a:ext cx="8229600" cy="31692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regionale und kulturelle Besonderheiten Japans (geografische Aspekte, Feste und Traditionen); Freizeitgestaltung (Einkaufen, Essen); Nutzung digitaler Medien im Alltag von Jugendlichen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TMK: </a:t>
                      </a:r>
                      <a:r>
                        <a:rPr lang="de-DE" sz="20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Ausgangstexte:</a:t>
                      </a: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Dialogtexte, persönliche Nachrichten und Berichte; Formate der sozialen Medien und Netzwerke; </a:t>
                      </a:r>
                      <a:r>
                        <a:rPr lang="de-DE" sz="20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Zieltexte: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Dialoge, persönliche (Sprach-)Nachrichten und Berichte; Formate der sozialen Medien und Netzwerke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ADC21A5-BAA3-4F0B-87C1-341484D9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59220"/>
              </p:ext>
            </p:extLst>
          </p:nvPr>
        </p:nvGraphicFramePr>
        <p:xfrm>
          <a:off x="457200" y="1925415"/>
          <a:ext cx="8229600" cy="31692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Einführung der chinesischen Zeichen (Kanji) zu Wochentagen, Kyoto als Ausflugsziel, i- und na-Adjektive in prädikativer und attributiver Form</a:t>
                      </a:r>
                    </a:p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Kurznachrichten, Sprachnachrichten</a:t>
                      </a:r>
                    </a:p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Erstellung eines tabellarischen, persönlichen Reiseplans mit Stichpunkten zu Zielorten auf der Grundlage von didaktisiertem Informationsmaterial</a:t>
                      </a:r>
                    </a:p>
                    <a:p>
                      <a:pPr marL="180340" indent="-18034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 + Leseverstehen + Verfügen über sprachliche Mittel (u.a. Kanji)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29752E0-D3E1-478A-B7AC-E496C302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Konkretisierungen von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nicht Teil des schulinternen Lehrplans</a:t>
            </a:r>
          </a:p>
          <a:p>
            <a:r>
              <a:rPr lang="de-DE" dirty="0"/>
              <a:t>Erstellung optional</a:t>
            </a:r>
          </a:p>
          <a:p>
            <a:r>
              <a:rPr lang="de-DE" dirty="0"/>
              <a:t>Beispiele im Lehrplannavigator (Unterstützungsmaterial)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dirty="0"/>
              <a:t>eine Progression der Kompetenzentwicklung über zwei Stufen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Verbraucherbildung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Japanisch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Fächer insbesondere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5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43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</a:t>
            </a:r>
          </a:p>
        </p:txBody>
      </p:sp>
    </p:spTree>
    <p:extLst>
      <p:ext uri="{BB962C8B-B14F-4D97-AF65-F5344CB8AC3E}">
        <p14:creationId xmlns:p14="http://schemas.microsoft.com/office/powerpoint/2010/main" val="2522044920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2921</Words>
  <Application>Microsoft Office PowerPoint</Application>
  <PresentationFormat>Bildschirmpräsentation (4:3)</PresentationFormat>
  <Paragraphs>543</Paragraphs>
  <Slides>48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5" baseType="lpstr">
      <vt:lpstr>Arial</vt:lpstr>
      <vt:lpstr>Calibri</vt:lpstr>
      <vt:lpstr>Corbel</vt:lpstr>
      <vt:lpstr>Symbol</vt:lpstr>
      <vt:lpstr>Times</vt:lpstr>
      <vt:lpstr>Wingdings</vt:lpstr>
      <vt:lpstr>QUA-LiS_Vorlage_weiss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(Japanisch)</vt:lpstr>
      <vt:lpstr>Die wichtigsten Kontinuitäten</vt:lpstr>
      <vt:lpstr>Die wichtigsten Neuerungen (1)</vt:lpstr>
      <vt:lpstr>Die wichtigsten Neuerungen (2)</vt:lpstr>
      <vt:lpstr>Aufbau und neues Strukturmerkmal </vt:lpstr>
      <vt:lpstr>Beispiel Strukturmerkmal: KLP Japanisch, 3. FS, Grammatik</vt:lpstr>
      <vt:lpstr>Ausnahme: Verzicht auf fachliche Konkretisierungen</vt:lpstr>
      <vt:lpstr>Kompetenzbereiche im Vergleich: KLP SI G8 – KLP SI NEU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Gliederung</vt:lpstr>
      <vt:lpstr>Gliederung für einen schulinternen Lehrplan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2022-01-17T17:15:03Z</dcterms:modified>
</cp:coreProperties>
</file>