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92" r:id="rId3"/>
    <p:sldId id="403" r:id="rId4"/>
    <p:sldId id="366" r:id="rId5"/>
    <p:sldId id="340" r:id="rId6"/>
    <p:sldId id="267" r:id="rId7"/>
    <p:sldId id="344" r:id="rId8"/>
    <p:sldId id="401" r:id="rId9"/>
    <p:sldId id="404" r:id="rId10"/>
    <p:sldId id="303" r:id="rId11"/>
    <p:sldId id="428" r:id="rId12"/>
    <p:sldId id="432" r:id="rId13"/>
    <p:sldId id="429" r:id="rId14"/>
    <p:sldId id="405" r:id="rId15"/>
    <p:sldId id="388" r:id="rId16"/>
    <p:sldId id="430" r:id="rId17"/>
    <p:sldId id="386" r:id="rId18"/>
    <p:sldId id="387" r:id="rId19"/>
    <p:sldId id="390" r:id="rId20"/>
    <p:sldId id="435" r:id="rId21"/>
    <p:sldId id="406" r:id="rId22"/>
    <p:sldId id="425" r:id="rId23"/>
    <p:sldId id="373" r:id="rId24"/>
    <p:sldId id="408" r:id="rId25"/>
    <p:sldId id="411" r:id="rId26"/>
    <p:sldId id="377" r:id="rId27"/>
    <p:sldId id="374" r:id="rId28"/>
    <p:sldId id="412" r:id="rId29"/>
    <p:sldId id="413" r:id="rId30"/>
    <p:sldId id="415" r:id="rId31"/>
    <p:sldId id="416" r:id="rId32"/>
    <p:sldId id="417" r:id="rId33"/>
    <p:sldId id="420" r:id="rId34"/>
    <p:sldId id="407" r:id="rId35"/>
    <p:sldId id="433" r:id="rId36"/>
    <p:sldId id="434" r:id="rId37"/>
    <p:sldId id="321" r:id="rId3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9EDF4"/>
    <a:srgbClr val="D0D8E8"/>
    <a:srgbClr val="3399FF"/>
    <a:srgbClr val="DB820B"/>
    <a:srgbClr val="DA8F0B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8" autoAdjust="0"/>
    <p:restoredTop sz="94643" autoAdjust="0"/>
  </p:normalViewPr>
  <p:slideViewPr>
    <p:cSldViewPr showGuides="1">
      <p:cViewPr>
        <p:scale>
          <a:sx n="73" d="100"/>
          <a:sy n="73" d="100"/>
        </p:scale>
        <p:origin x="-11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1D632-4DD1-46D1-909A-375F06BEE24F}" type="doc">
      <dgm:prSet loTypeId="urn:microsoft.com/office/officeart/2005/8/layout/default" loCatId="list" qsTypeId="urn:microsoft.com/office/officeart/2005/8/quickstyle/3d2#1" qsCatId="3D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3F8AE0C9-8125-40AA-AD0E-123591F2BAC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dirty="0"/>
            <a:t>Anpassung der Kompetenzbereiche an die SI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500" dirty="0"/>
        </a:p>
      </dgm:t>
    </dgm:pt>
    <dgm:pt modelId="{FE8D18D6-B208-4784-9540-855F13265AFB}" type="parTrans" cxnId="{2D7502F4-B32B-46F9-B86D-9CB1794BB2F2}">
      <dgm:prSet/>
      <dgm:spPr/>
      <dgm:t>
        <a:bodyPr/>
        <a:lstStyle/>
        <a:p>
          <a:endParaRPr lang="de-DE"/>
        </a:p>
      </dgm:t>
    </dgm:pt>
    <dgm:pt modelId="{4AD9CE95-25E7-4C71-A90B-D8E8E71774BF}" type="sibTrans" cxnId="{2D7502F4-B32B-46F9-B86D-9CB1794BB2F2}">
      <dgm:prSet/>
      <dgm:spPr/>
      <dgm:t>
        <a:bodyPr/>
        <a:lstStyle/>
        <a:p>
          <a:endParaRPr lang="de-DE"/>
        </a:p>
      </dgm:t>
    </dgm:pt>
    <dgm:pt modelId="{50628EC7-4A1C-44AA-BE91-89292F1E542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dirty="0"/>
            <a:t>Überprüfung von Anzahl und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dirty="0"/>
            <a:t>Qualität der übergeordneten Kompetenzen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dirty="0"/>
        </a:p>
      </dgm:t>
    </dgm:pt>
    <dgm:pt modelId="{0F4DBEC6-B701-4887-9EFD-963AAA411394}" type="parTrans" cxnId="{A8C4A5AB-1CD6-4C0A-843F-638EEBEB1E4D}">
      <dgm:prSet/>
      <dgm:spPr/>
      <dgm:t>
        <a:bodyPr/>
        <a:lstStyle/>
        <a:p>
          <a:endParaRPr lang="de-DE"/>
        </a:p>
      </dgm:t>
    </dgm:pt>
    <dgm:pt modelId="{959E4977-AF55-4343-AA44-5CD88FECC524}" type="sibTrans" cxnId="{A8C4A5AB-1CD6-4C0A-843F-638EEBEB1E4D}">
      <dgm:prSet/>
      <dgm:spPr/>
      <dgm:t>
        <a:bodyPr/>
        <a:lstStyle/>
        <a:p>
          <a:endParaRPr lang="de-DE"/>
        </a:p>
      </dgm:t>
    </dgm:pt>
    <dgm:pt modelId="{DD6F1E6D-B7C2-4F3C-A58F-162DBF745329}" type="pres">
      <dgm:prSet presAssocID="{8B41D632-4DD1-46D1-909A-375F06BEE2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BA6885-817B-4323-8A68-4F2BBE952FAD}" type="pres">
      <dgm:prSet presAssocID="{3F8AE0C9-8125-40AA-AD0E-123591F2BAC4}" presName="node" presStyleLbl="node1" presStyleIdx="0" presStyleCnt="2" custLinFactNeighborX="-705" custLinFactNeighborY="-127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17CD62-F962-44C4-BA03-7964A8F07A6A}" type="pres">
      <dgm:prSet presAssocID="{4AD9CE95-25E7-4C71-A90B-D8E8E71774BF}" presName="sibTrans" presStyleCnt="0"/>
      <dgm:spPr/>
    </dgm:pt>
    <dgm:pt modelId="{E177DD77-6E49-4F3F-8136-0C5DAA97045A}" type="pres">
      <dgm:prSet presAssocID="{50628EC7-4A1C-44AA-BE91-89292F1E542D}" presName="node" presStyleLbl="node1" presStyleIdx="1" presStyleCnt="2" custLinFactY="-20503" custLinFactNeighborX="6904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0D120E-8AA4-4229-BC76-FD05332697F0}" type="presOf" srcId="{8B41D632-4DD1-46D1-909A-375F06BEE24F}" destId="{DD6F1E6D-B7C2-4F3C-A58F-162DBF745329}" srcOrd="0" destOrd="0" presId="urn:microsoft.com/office/officeart/2005/8/layout/default"/>
    <dgm:cxn modelId="{297FBD25-8AAF-4F26-BB07-0745AE94BCFA}" type="presOf" srcId="{3F8AE0C9-8125-40AA-AD0E-123591F2BAC4}" destId="{67BA6885-817B-4323-8A68-4F2BBE952FAD}" srcOrd="0" destOrd="0" presId="urn:microsoft.com/office/officeart/2005/8/layout/default"/>
    <dgm:cxn modelId="{A8C4A5AB-1CD6-4C0A-843F-638EEBEB1E4D}" srcId="{8B41D632-4DD1-46D1-909A-375F06BEE24F}" destId="{50628EC7-4A1C-44AA-BE91-89292F1E542D}" srcOrd="1" destOrd="0" parTransId="{0F4DBEC6-B701-4887-9EFD-963AAA411394}" sibTransId="{959E4977-AF55-4343-AA44-5CD88FECC524}"/>
    <dgm:cxn modelId="{C0757BC2-1A79-4F2C-8DE6-DA961A4617DB}" type="presOf" srcId="{50628EC7-4A1C-44AA-BE91-89292F1E542D}" destId="{E177DD77-6E49-4F3F-8136-0C5DAA97045A}" srcOrd="0" destOrd="0" presId="urn:microsoft.com/office/officeart/2005/8/layout/default"/>
    <dgm:cxn modelId="{2D7502F4-B32B-46F9-B86D-9CB1794BB2F2}" srcId="{8B41D632-4DD1-46D1-909A-375F06BEE24F}" destId="{3F8AE0C9-8125-40AA-AD0E-123591F2BAC4}" srcOrd="0" destOrd="0" parTransId="{FE8D18D6-B208-4784-9540-855F13265AFB}" sibTransId="{4AD9CE95-25E7-4C71-A90B-D8E8E71774BF}"/>
    <dgm:cxn modelId="{2478E6BB-64CD-498C-A45F-64021EAB8181}" type="presParOf" srcId="{DD6F1E6D-B7C2-4F3C-A58F-162DBF745329}" destId="{67BA6885-817B-4323-8A68-4F2BBE952FAD}" srcOrd="0" destOrd="0" presId="urn:microsoft.com/office/officeart/2005/8/layout/default"/>
    <dgm:cxn modelId="{33F8A42D-9A46-4A95-8CB0-3595CD4D3142}" type="presParOf" srcId="{DD6F1E6D-B7C2-4F3C-A58F-162DBF745329}" destId="{1117CD62-F962-44C4-BA03-7964A8F07A6A}" srcOrd="1" destOrd="0" presId="urn:microsoft.com/office/officeart/2005/8/layout/default"/>
    <dgm:cxn modelId="{C7E498F0-4F7C-4F52-951C-ADEF8BE212CD}" type="presParOf" srcId="{DD6F1E6D-B7C2-4F3C-A58F-162DBF745329}" destId="{E177DD77-6E49-4F3F-8136-0C5DAA97045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A6885-817B-4323-8A68-4F2BBE952FAD}">
      <dsp:nvSpPr>
        <dsp:cNvPr id="0" name=""/>
        <dsp:cNvSpPr/>
      </dsp:nvSpPr>
      <dsp:spPr>
        <a:xfrm>
          <a:off x="0" y="0"/>
          <a:ext cx="3979145" cy="2387487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kern="1200" dirty="0"/>
            <a:t>Anpassung der Kompetenzbereiche an die SI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500" kern="1200" dirty="0"/>
        </a:p>
      </dsp:txBody>
      <dsp:txXfrm>
        <a:off x="0" y="0"/>
        <a:ext cx="3979145" cy="2387487"/>
      </dsp:txXfrm>
    </dsp:sp>
    <dsp:sp modelId="{E177DD77-6E49-4F3F-8136-0C5DAA97045A}">
      <dsp:nvSpPr>
        <dsp:cNvPr id="0" name=""/>
        <dsp:cNvSpPr/>
      </dsp:nvSpPr>
      <dsp:spPr>
        <a:xfrm>
          <a:off x="4379100" y="0"/>
          <a:ext cx="3979145" cy="2387487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kern="1200" dirty="0"/>
            <a:t>Überprüfung von Anzahl und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kern="1200" dirty="0"/>
            <a:t>Qualität der übergeordneten Kompetenzen</a:t>
          </a: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4379100" y="0"/>
        <a:ext cx="3979145" cy="2387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pPr/>
              <a:t>17.07.2019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pPr/>
              <a:t>17.07.2019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chulentwicklung.nrw.de/lehrplaene/lehrplannavigator-s-i/index.html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Geschichte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Fächer insbesondere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044AC4FF-F3B7-9741-8AF6-DDDCCAFE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92FA6267-81C3-4CFC-A1AC-0C8814DC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84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05897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68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 (z.B. in Mathematik: Algorithmen erkennen).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Orientierungs-rahmen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41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46907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</a:t>
                      </a:r>
                      <a:r>
                        <a:rPr lang="de-DE" dirty="0"/>
                        <a:t>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 </a:t>
                      </a:r>
                      <a:r>
                        <a:rPr lang="de-DE" dirty="0"/>
                        <a:t>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2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 (siehe LPN)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D278E5B9-D329-3049-90F2-3CF5CF15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3554F5C2-33FE-3D47-877F-44656BD8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</a:t>
            </a:r>
            <a:r>
              <a:rPr lang="de-DE" altLang="de-DE" sz="1600" dirty="0">
                <a:solidFill>
                  <a:srgbClr val="FF0000"/>
                </a:solidFill>
              </a:rPr>
              <a:t>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  <a:r>
              <a:rPr lang="de-DE" altLang="de-DE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6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xmlns="" id="{E404028B-8A45-C44F-8B4A-4EA26B0F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5B63D74A-5DF5-BE47-B8D6-6A47B71A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4	Qualitätssicherung und Evaluation</a:t>
            </a:r>
          </a:p>
          <a:p>
            <a:pPr defTabSz="536575"/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500831BB-12B5-4E4F-9B63-A4E6450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270A3593-0353-D343-8309-1E9502B2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8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 (siehe LPN)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7397D21-47C2-BF4B-B8F2-A8531F24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A35EEB-ADF8-4BA6-B8BE-0605EDBD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7A50440-533C-472E-A826-7F3EC41D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Kontinuitäten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Modifikationen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Neuerungen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weitere Konstruktionsmerkmale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Überprüfungsformen (siehe SILP)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53F784E-CF58-403E-AB4C-229BB7F7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3F5F77A-00C3-4F16-9871-FFE1C538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02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1.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205064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de-DE" dirty="0"/>
              <a:t>Aufgaben und Ziele des Faches (</a:t>
            </a:r>
            <a:r>
              <a:rPr lang="de-DE" i="1" dirty="0"/>
              <a:t>„Anbahnung und </a:t>
            </a:r>
          </a:p>
          <a:p>
            <a:pPr lvl="0">
              <a:buNone/>
            </a:pPr>
            <a:r>
              <a:rPr lang="de-DE" i="1" dirty="0"/>
              <a:t>	Entwicklung eines </a:t>
            </a:r>
            <a:r>
              <a:rPr lang="de-DE" b="1" i="1" dirty="0"/>
              <a:t>reflektierten Geschichtsbewusstseins</a:t>
            </a:r>
            <a:r>
              <a:rPr lang="de-DE" i="1" dirty="0"/>
              <a:t>“</a:t>
            </a:r>
            <a:r>
              <a:rPr lang="de-DE" dirty="0"/>
              <a:t>)</a:t>
            </a:r>
          </a:p>
          <a:p>
            <a:pPr lvl="0">
              <a:buNone/>
            </a:pPr>
            <a:endParaRPr lang="de-DE" sz="1300" dirty="0"/>
          </a:p>
          <a:p>
            <a:pPr lvl="0">
              <a:buFont typeface="Wingdings" pitchFamily="2" charset="2"/>
              <a:buChar char="§"/>
            </a:pPr>
            <a:r>
              <a:rPr lang="de-DE" dirty="0"/>
              <a:t>Kompetenzorientierung</a:t>
            </a:r>
          </a:p>
          <a:p>
            <a:pPr marL="0" lvl="0" indent="0">
              <a:buNone/>
            </a:pPr>
            <a:endParaRPr lang="de-DE" sz="1300" dirty="0"/>
          </a:p>
          <a:p>
            <a:pPr lvl="0">
              <a:buFont typeface="Wingdings" pitchFamily="2" charset="2"/>
              <a:buChar char="§"/>
            </a:pPr>
            <a:r>
              <a:rPr lang="de-DE" dirty="0"/>
              <a:t>Kompetenzbereiche</a:t>
            </a:r>
          </a:p>
          <a:p>
            <a:pPr lvl="0">
              <a:buNone/>
            </a:pPr>
            <a:endParaRPr lang="de-DE" sz="1300" dirty="0"/>
          </a:p>
          <a:p>
            <a:pPr lvl="0">
              <a:buFont typeface="Wingdings" pitchFamily="2" charset="2"/>
              <a:buChar char="§"/>
            </a:pPr>
            <a:r>
              <a:rPr lang="de-DE" dirty="0"/>
              <a:t>Inhaltsfelder bzw. inhaltliche Schwerpunkte, zum Beispiel: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Antike Lebenswelten: Griechische Poleis und Imperium Romanum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Lebenswelten im Mittelalter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Imperialismus und Erster Weltkrieg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Nationalsozialismus und Zweiter Weltkrieg</a:t>
            </a:r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2. Modifikationen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de-DE" dirty="0"/>
          </a:p>
          <a:p>
            <a:pPr lvl="0" algn="ctr">
              <a:buNone/>
            </a:pPr>
            <a:endParaRPr lang="de-DE" dirty="0"/>
          </a:p>
          <a:p>
            <a:pPr lvl="0" algn="ctr">
              <a:buNone/>
            </a:pPr>
            <a:endParaRPr lang="de-DE" dirty="0"/>
          </a:p>
          <a:p>
            <a:pPr lvl="0" algn="ctr">
              <a:buNone/>
            </a:pPr>
            <a:endParaRPr lang="de-DE" dirty="0"/>
          </a:p>
          <a:p>
            <a:pPr lvl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55859860"/>
              </p:ext>
            </p:extLst>
          </p:nvPr>
        </p:nvGraphicFramePr>
        <p:xfrm>
          <a:off x="457200" y="2887659"/>
          <a:ext cx="835824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D2A8763B-0FEB-5C4D-B3CF-0F6BC37CCAC2}"/>
              </a:ext>
            </a:extLst>
          </p:cNvPr>
          <p:cNvSpPr txBox="1"/>
          <p:nvPr/>
        </p:nvSpPr>
        <p:spPr>
          <a:xfrm>
            <a:off x="457200" y="17135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Präzisierung und Ausschärfung auf Ebenen der Inhaltsfelder und inhaltlichen Schwerpunkte</a:t>
            </a:r>
          </a:p>
        </p:txBody>
      </p:sp>
    </p:spTree>
    <p:extLst>
      <p:ext uri="{BB962C8B-B14F-4D97-AF65-F5344CB8AC3E}">
        <p14:creationId xmlns:p14="http://schemas.microsoft.com/office/powerpoint/2010/main" val="50899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/>
          <a:lstStyle/>
          <a:p>
            <a:pPr lvl="0"/>
            <a:r>
              <a:rPr lang="de-DE" sz="3200" b="1" dirty="0"/>
              <a:t>Weiterentwicklung der Kompetenzbereiche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005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de-DE" sz="1900" dirty="0"/>
              <a:t>Beschreibung der </a:t>
            </a:r>
            <a:r>
              <a:rPr lang="de-DE" sz="1900"/>
              <a:t>vier Kompetenzbereiche, </a:t>
            </a:r>
            <a:r>
              <a:rPr lang="de-DE" sz="1900" dirty="0"/>
              <a:t>angepasst an die SI</a:t>
            </a:r>
          </a:p>
          <a:p>
            <a:pPr>
              <a:buFont typeface="Wingdings" pitchFamily="2" charset="2"/>
              <a:buChar char="§"/>
            </a:pPr>
            <a:r>
              <a:rPr lang="de-DE" sz="1900" dirty="0"/>
              <a:t>übergeordnete Kompetenzen in einer zirkulären Progression von der Jahrgangsstufe 5/6 bis zum Ende der Sek. I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>
              <a:buFont typeface="Wingdings" pitchFamily="2" charset="2"/>
              <a:buChar char="§"/>
            </a:pPr>
            <a:endParaRPr lang="de-DE" sz="1800" dirty="0"/>
          </a:p>
          <a:p>
            <a:pPr>
              <a:buFont typeface="Wingdings" pitchFamily="2" charset="2"/>
              <a:buChar char="§"/>
            </a:pPr>
            <a:r>
              <a:rPr lang="de-DE" sz="1900" dirty="0"/>
              <a:t>Verknüpfung von Prozessen und Gegenständen in konkretisierten Kompetenzerwartungen (z.B. IF 8, UK1: </a:t>
            </a:r>
            <a:r>
              <a:rPr lang="de-DE" sz="1900" i="1" dirty="0"/>
              <a:t>Die Schülerinnen und Schüler nehmen Stellung zur </a:t>
            </a:r>
            <a:r>
              <a:rPr lang="de-DE" sz="2100" i="1" dirty="0"/>
              <a:t>Verantwortung politischer Akteure und Gruppen für die Zerstörung des Weimarer Rechts- und Verfassungsstaats.</a:t>
            </a:r>
            <a:r>
              <a:rPr lang="de-DE" sz="2100" dirty="0"/>
              <a:t>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52004"/>
              </p:ext>
            </p:extLst>
          </p:nvPr>
        </p:nvGraphicFramePr>
        <p:xfrm>
          <a:off x="142844" y="2357430"/>
          <a:ext cx="878687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74">
                  <a:extLst>
                    <a:ext uri="{9D8B030D-6E8A-4147-A177-3AD203B41FA5}">
                      <a16:colId xmlns:a16="http://schemas.microsoft.com/office/drawing/2014/main" xmlns="" val="4249312388"/>
                    </a:ext>
                  </a:extLst>
                </a:gridCol>
                <a:gridCol w="4028434">
                  <a:extLst>
                    <a:ext uri="{9D8B030D-6E8A-4147-A177-3AD203B41FA5}">
                      <a16:colId xmlns:a16="http://schemas.microsoft.com/office/drawing/2014/main" xmlns="" val="3472794688"/>
                    </a:ext>
                  </a:extLst>
                </a:gridCol>
                <a:gridCol w="4071965">
                  <a:extLst>
                    <a:ext uri="{9D8B030D-6E8A-4147-A177-3AD203B41FA5}">
                      <a16:colId xmlns:a16="http://schemas.microsoft.com/office/drawing/2014/main" xmlns="" val="3405545237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Ende 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Ende Sek.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2766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r>
                        <a:rPr lang="de-DE" sz="1600" dirty="0"/>
                        <a:t>MK3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Die Schülerinnen und Schüler unterscheiden zwischen Quellen und Darstellungen und stellen Verbindungen zwischen ihnen her.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Die Schülerinnen und Schüler erläutern den Unterschied zwischen verschiedenen analogen und digitalen Quellengattungen und Formen historischer Darstellung.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646564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r>
                        <a:rPr lang="de-DE" sz="1600" dirty="0"/>
                        <a:t>UK1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Die Schülerinnen und Schüler unterscheiden zur Beantwortung einer historischen Frage zwischen einem Sach- und Werturteil.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Die</a:t>
                      </a:r>
                      <a:r>
                        <a:rPr lang="de-DE" sz="1600" baseline="0" dirty="0"/>
                        <a:t> Schülerinnen und Schüler </a:t>
                      </a:r>
                      <a:r>
                        <a:rPr lang="de-DE" sz="1600" dirty="0"/>
                        <a:t>nehmen auf Basis der Unterscheidung zwischen Sach- und Werturteil zur Beantwortung einer historischen Fragestellung kritisch Stellung.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04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99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14282" y="3140968"/>
            <a:ext cx="8715436" cy="3095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642918"/>
            <a:ext cx="8358246" cy="785818"/>
          </a:xfrm>
        </p:spPr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2400" b="1" dirty="0"/>
              <a:t>Inhaltliche Akzentuierungen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28596" y="1615218"/>
            <a:ext cx="828680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/>
              <a:t> </a:t>
            </a:r>
            <a:r>
              <a:rPr lang="de-DE" sz="2200" dirty="0"/>
              <a:t>Reduzierung der Anzahl der Inhaltsfelder von 12 auf 10</a:t>
            </a:r>
          </a:p>
          <a:p>
            <a:pPr>
              <a:buFont typeface="Wingdings" pitchFamily="2" charset="2"/>
              <a:buChar char="§"/>
            </a:pPr>
            <a:r>
              <a:rPr lang="de-DE" sz="2200" dirty="0"/>
              <a:t> Reduzierung der übergeordneten Kompetenzen von 61 auf 48</a:t>
            </a:r>
          </a:p>
          <a:p>
            <a:pPr>
              <a:buFont typeface="Wingdings" pitchFamily="2" charset="2"/>
              <a:buChar char="§"/>
            </a:pPr>
            <a:r>
              <a:rPr lang="de-DE" sz="2200" dirty="0"/>
              <a:t> fachliche Beschreibung der Inhaltsfelder und inhaltlichen Schwerpunkte in den Manteltexten</a:t>
            </a:r>
          </a:p>
          <a:p>
            <a:pPr>
              <a:spcBef>
                <a:spcPts val="800"/>
              </a:spcBef>
            </a:pPr>
            <a:r>
              <a:rPr lang="de-DE" sz="2000" u="sng" dirty="0"/>
              <a:t>Beispiel IF 9</a:t>
            </a:r>
            <a:r>
              <a:rPr lang="de-DE" sz="2000" dirty="0"/>
              <a:t>: </a:t>
            </a:r>
          </a:p>
          <a:p>
            <a:pPr algn="just"/>
            <a:r>
              <a:rPr lang="de-DE" sz="2000" i="1" dirty="0"/>
              <a:t>„</a:t>
            </a:r>
            <a:r>
              <a:rPr lang="de-DE" sz="2000" dirty="0"/>
              <a:t>In diesem Inhaltsfeld werden national-, europa- und globalgeschichtliche Folgen des Zweiten Weltkriegs und deren Verflechtungen vor allem auf der politischen Ebene behandelt. Dabei richtet sich der Blick zum einen auf das Spannungsverhältnis von Entwicklungspolitik und wirtschaftlich-politischen Interessen im postkolonialen Zeitalter. Zum anderen wird ausgehend von der Blockbildung nach 1945 deutlich, dass die schrittweise Wiedererlangung der Souveränität beider deutscher Staaten mit der West- bzw. Osteinbindung und der Eingliederung in supranationale Organisationen und Institutionen verbunden war. […]“ </a:t>
            </a:r>
            <a:r>
              <a:rPr lang="de-DE" sz="2000" i="1" dirty="0"/>
              <a:t>(S.19)</a:t>
            </a:r>
          </a:p>
        </p:txBody>
      </p:sp>
    </p:spTree>
    <p:extLst>
      <p:ext uri="{BB962C8B-B14F-4D97-AF65-F5344CB8AC3E}">
        <p14:creationId xmlns:p14="http://schemas.microsoft.com/office/powerpoint/2010/main" val="53445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1067271"/>
            <a:ext cx="8229600" cy="360040"/>
          </a:xfrm>
        </p:spPr>
        <p:txBody>
          <a:bodyPr/>
          <a:lstStyle/>
          <a:p>
            <a:r>
              <a:rPr lang="de-DE" b="1" dirty="0"/>
              <a:t>3.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de-DE" b="1" dirty="0"/>
              <a:t>stärkere Akzentuierung der:</a:t>
            </a:r>
            <a:endParaRPr lang="de-DE" dirty="0"/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Geschichte des 20. Jahrhunderts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Bildung in der digitalen Welt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Wirtschaftsgeschichte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Verbraucherbildung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globalgeschichtlichen Perspektiven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Erinnerungs- und Geschichtskultur.</a:t>
            </a:r>
          </a:p>
          <a:p>
            <a:pPr lvl="1">
              <a:buNone/>
            </a:pPr>
            <a:endParaRPr lang="de-DE" sz="1200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de-DE" b="1" dirty="0"/>
              <a:t>konkretisierte Kompetenzen</a:t>
            </a:r>
          </a:p>
          <a:p>
            <a:pPr lvl="0">
              <a:buNone/>
            </a:pPr>
            <a:endParaRPr lang="de-DE" sz="1200" dirty="0"/>
          </a:p>
          <a:p>
            <a:pPr lvl="0">
              <a:buFont typeface="Wingdings" pitchFamily="2" charset="2"/>
              <a:buChar char="§"/>
            </a:pPr>
            <a:r>
              <a:rPr lang="de-DE" b="1" dirty="0"/>
              <a:t>kompetenzorientierte Überprüfungsformen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6048"/>
          </a:xfrm>
        </p:spPr>
        <p:txBody>
          <a:bodyPr/>
          <a:lstStyle/>
          <a:p>
            <a:r>
              <a:rPr lang="de-DE" sz="2800" b="1" dirty="0"/>
              <a:t>Geschichte des 20. Jahrhunderts</a:t>
            </a:r>
            <a:r>
              <a:rPr lang="de-DE" sz="3600" b="1" dirty="0"/>
              <a:t/>
            </a:r>
            <a:br>
              <a:rPr lang="de-DE" sz="3600" b="1" dirty="0"/>
            </a:b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5214950"/>
            <a:ext cx="8072494" cy="690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b="1" dirty="0"/>
              <a:t>Akzentverschiebung in den Klassen 7-10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05053"/>
              </p:ext>
            </p:extLst>
          </p:nvPr>
        </p:nvGraphicFramePr>
        <p:xfrm>
          <a:off x="500034" y="1643050"/>
          <a:ext cx="7643866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1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86148"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  <a:p>
                      <a:pPr algn="ctr"/>
                      <a:endParaRPr lang="de-DE" sz="2000" dirty="0"/>
                    </a:p>
                    <a:p>
                      <a:pPr algn="ctr"/>
                      <a:endParaRPr lang="de-DE" sz="2000" dirty="0"/>
                    </a:p>
                    <a:p>
                      <a:pPr algn="ctr"/>
                      <a:r>
                        <a:rPr lang="de-DE" sz="2000" dirty="0"/>
                        <a:t>IF 7 zur </a:t>
                      </a:r>
                    </a:p>
                    <a:p>
                      <a:pPr algn="ctr"/>
                      <a:r>
                        <a:rPr lang="de-DE" sz="2000" dirty="0"/>
                        <a:t>Weimarer Republik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Zwei Inhaltsfelder zur Geschichte nach 1945: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/>
                    </a:p>
                    <a:p>
                      <a:pPr lvl="1" algn="ctr">
                        <a:buFont typeface="Wingdings" pitchFamily="2" charset="2"/>
                        <a:buChar char="Ø"/>
                      </a:pPr>
                      <a:r>
                        <a:rPr lang="de-DE" sz="2000" dirty="0"/>
                        <a:t> IF 9: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dirty="0"/>
                        <a:t>Internationale Verflechtungen seit 1945</a:t>
                      </a:r>
                    </a:p>
                    <a:p>
                      <a:pPr lvl="1" algn="ctr">
                        <a:buFont typeface="Wingdings" pitchFamily="2" charset="2"/>
                        <a:buNone/>
                      </a:pPr>
                      <a:endParaRPr lang="de-DE" sz="2000" dirty="0"/>
                    </a:p>
                    <a:p>
                      <a:pPr lvl="1" algn="ctr">
                        <a:buFont typeface="Wingdings" pitchFamily="2" charset="2"/>
                        <a:buChar char="Ø"/>
                      </a:pPr>
                      <a:r>
                        <a:rPr lang="de-DE" sz="2000" dirty="0"/>
                        <a:t> IF 10: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dirty="0"/>
                        <a:t>Gesellschaftspolitische und wirtschaftliche Entwicklungen in Deutschland seit 1945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Pfeil nach unten 8"/>
          <p:cNvSpPr/>
          <p:nvPr/>
        </p:nvSpPr>
        <p:spPr>
          <a:xfrm>
            <a:off x="4143372" y="4714884"/>
            <a:ext cx="428628" cy="428628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57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6048"/>
          </a:xfrm>
        </p:spPr>
        <p:txBody>
          <a:bodyPr/>
          <a:lstStyle/>
          <a:p>
            <a:r>
              <a:rPr lang="de-DE" sz="3600" b="1" dirty="0"/>
              <a:t/>
            </a:r>
            <a:br>
              <a:rPr lang="de-DE" sz="3600" b="1" dirty="0"/>
            </a:b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785926"/>
            <a:ext cx="8072494" cy="41199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000" b="1" dirty="0"/>
              <a:t>Nicht nur angesiedelt im Bereich der Methodenkompetenz, sondern </a:t>
            </a:r>
          </a:p>
          <a:p>
            <a:pPr algn="ctr">
              <a:buNone/>
            </a:pPr>
            <a:r>
              <a:rPr lang="de-DE" sz="2000" b="1" dirty="0"/>
              <a:t>auch im Bereich der Urteils- und Handlungskompetenz.</a:t>
            </a:r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00034" y="1000108"/>
            <a:ext cx="7914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Bildung in der digitalen Welt</a:t>
            </a:r>
            <a:endParaRPr lang="de-DE" sz="3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56970"/>
              </p:ext>
            </p:extLst>
          </p:nvPr>
        </p:nvGraphicFramePr>
        <p:xfrm>
          <a:off x="655993" y="2924944"/>
          <a:ext cx="790491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r>
                        <a:rPr lang="de-DE" dirty="0"/>
                        <a:t>Kompetenzbereiche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Beispiele – Die Schülerinnen und Schüler..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de-DE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hinterfragen auch anhand digitaler Angebote die Wirkmächtigkeit gegenwärtiger Mittelalterbilder.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4423">
                <a:tc>
                  <a:txBody>
                    <a:bodyPr/>
                    <a:lstStyle/>
                    <a:p>
                      <a:r>
                        <a:rPr lang="de-DE" dirty="0"/>
                        <a:t>HK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reflektieren die Wirkmächtigkeit von Geschichtsbildern und narrativen Stereotypen unter Berücksichtigung ihrer medialen Darstellung im öffentlichen Diskurs.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5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 (siehe LPN)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D43F7F44-FA96-7346-9645-7155E9C6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8596" y="100010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Verankerung globalgeschichtlicher Aspekte in den IF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428596" y="1643050"/>
            <a:ext cx="42148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i="1" dirty="0"/>
              <a:t>„Nationalgeschichte ist aus der Mode gekommen. Die Vorstellung, Geschichte spiele sich im Rahmen von Nationalstaaten ab, erscheint seit den 1990er Jahren zunehmend überholt. Die Erfahrungen der „Globalisierung“, der </a:t>
            </a:r>
            <a:r>
              <a:rPr lang="de-DE" b="1" i="1" dirty="0"/>
              <a:t>zunehmenden grenzüberschreitenden Verflechtung im ökonomischen wie kulturellen Bereich</a:t>
            </a:r>
            <a:r>
              <a:rPr lang="de-DE" i="1" dirty="0"/>
              <a:t>, </a:t>
            </a:r>
            <a:r>
              <a:rPr lang="de-DE" b="1" i="1" dirty="0"/>
              <a:t>und der Migration</a:t>
            </a:r>
            <a:r>
              <a:rPr lang="de-DE" i="1" dirty="0"/>
              <a:t> brachten einen anderen Blick auf Geschichte mit sich. Wenn insbesondere die Zeitgeschichtsschreibung die Aufgabe hat, nach der „Vorgeschichte gegenwärtiger Problemlagen“ zu fragen, dann greift der nationale Fragehorizont zu kurz.“             </a:t>
            </a:r>
            <a:r>
              <a:rPr lang="de-DE" dirty="0"/>
              <a:t>(</a:t>
            </a:r>
            <a:r>
              <a:rPr lang="de-DE" dirty="0" err="1"/>
              <a:t>Angster</a:t>
            </a:r>
            <a:r>
              <a:rPr lang="de-DE" dirty="0"/>
              <a:t>, </a:t>
            </a:r>
            <a:r>
              <a:rPr lang="de-DE" dirty="0" err="1"/>
              <a:t>APuZ</a:t>
            </a:r>
            <a:r>
              <a:rPr lang="de-DE" dirty="0"/>
              <a:t> 48/2018, S.10)</a:t>
            </a:r>
          </a:p>
          <a:p>
            <a:pPr algn="just"/>
            <a:endParaRPr lang="de-DE" sz="1600" i="1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732392"/>
            <a:ext cx="4143404" cy="148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xmlns="" id="{01C23E28-2600-2B40-96A3-0E3FBB43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8596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2800" b="1" dirty="0"/>
              <a:t>Akzentuierung der Erinnerungs- und Geschichtskultur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15331" b="12085"/>
          <a:stretch/>
        </p:blipFill>
        <p:spPr>
          <a:xfrm>
            <a:off x="357158" y="1643050"/>
            <a:ext cx="4857784" cy="3382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96" y="2285992"/>
            <a:ext cx="3995204" cy="235745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46434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i="1" dirty="0"/>
          </a:p>
          <a:p>
            <a:pPr algn="ctr"/>
            <a:r>
              <a:rPr lang="de-DE" b="1" i="1" dirty="0"/>
              <a:t>„Zu historischem Denken gehört auch die Dekonstruktion vorhandener historischer Orientierungsangebote, also in Narrationen enthaltener Deutungen und Beschreibungen, wie sie den Schülerinnen und Schülern in den Angeboten der Geschichtskultur entgegentreten.“ </a:t>
            </a:r>
            <a:r>
              <a:rPr lang="de-DE" b="1" dirty="0"/>
              <a:t>(KLP, S.9)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xmlns="" id="{C6FF116B-7F17-C842-9611-8AAB7D8B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8596" y="100010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Nutzung von Potentialen außerschulischer Lernorte 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428596" y="1720840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/>
              <a:t>aus: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1" u="sng" dirty="0"/>
              <a:t>Aufgaben und Ziele des Faches</a:t>
            </a:r>
            <a:endParaRPr lang="de-DE" sz="2800" b="1" i="1" dirty="0"/>
          </a:p>
          <a:p>
            <a:endParaRPr lang="de-DE" sz="1200" b="1" i="1" dirty="0"/>
          </a:p>
          <a:p>
            <a:pPr algn="ctr"/>
            <a:r>
              <a:rPr lang="de-DE" sz="2800" i="1" dirty="0"/>
              <a:t>„Das Fach Geschichte schafft personale und soziale Orientierung für die Schülerinnen und Schüler und befähigt sie, auch unter </a:t>
            </a:r>
            <a:r>
              <a:rPr lang="de-DE" sz="2800" b="1" i="1" dirty="0"/>
              <a:t>Einbeziehung außerschulischer Lernorte </a:t>
            </a:r>
            <a:r>
              <a:rPr lang="de-DE" sz="2800" i="1" dirty="0"/>
              <a:t>und digitaler Angebote, zur kompetenten Teilhabe am gesellschaftlichen Umgang mit Geschichte, an der Geschichts- und Erinnerungskultur sowie zur aktiven Mitwirkung und Mitgestaltung unseres demokratischen Gemeinwesens.“ </a:t>
            </a:r>
            <a:r>
              <a:rPr lang="de-DE" sz="2800" dirty="0"/>
              <a:t>(KLP, S.8)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B1670CFA-0507-484B-9760-363BE526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8596" y="92867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5. Überprüfungsformen</a:t>
            </a:r>
            <a:endParaRPr lang="de-DE" sz="3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D32B236A-53B2-E548-BB2B-6134B6A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624"/>
            <a:ext cx="8521958" cy="523837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 (siehe LPN)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C2C7E444-99E0-2C4C-B305-80D5A28E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Unterstützungsmaterialien (SILP)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hlinkClick r:id="rId2"/>
              </a:rPr>
              <a:t>https://www.schulentwicklung.nrw.de/lehrplaene/lehrplannavigator-s-i/index.html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C51F7CBF-CCDD-8F49-B03F-B8C10E0AD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272808" cy="48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2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Unterstützungsmaterialien (SILP)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12" name="Inhalts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54C06936-C0AB-7A4D-9A76-9FE2B3239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2" y="1626220"/>
            <a:ext cx="7892515" cy="5212333"/>
          </a:xfrm>
        </p:spPr>
      </p:pic>
    </p:spTree>
    <p:extLst>
      <p:ext uri="{BB962C8B-B14F-4D97-AF65-F5344CB8AC3E}">
        <p14:creationId xmlns:p14="http://schemas.microsoft.com/office/powerpoint/2010/main" val="3288905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58B90DC2-C4A8-7440-830E-00086ED0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pic>
        <p:nvPicPr>
          <p:cNvPr id="6" name="Grafik 5" descr="Ein Bild, das drinnen, Regal, Buch, Boden enthält.&#10;&#10;Automatisch generierte Beschreibung">
            <a:extLst>
              <a:ext uri="{FF2B5EF4-FFF2-40B4-BE49-F238E27FC236}">
                <a16:creationId xmlns:a16="http://schemas.microsoft.com/office/drawing/2014/main" xmlns="" id="{8EED38AC-44BB-6A44-8CAA-CB7D562F9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1" y="2582149"/>
            <a:ext cx="2713967" cy="1526156"/>
          </a:xfrm>
          <a:prstGeom prst="rect">
            <a:avLst/>
          </a:prstGeom>
        </p:spPr>
      </p:pic>
      <p:pic>
        <p:nvPicPr>
          <p:cNvPr id="13" name="Grafik 12" descr="Ein Bild, das Person, drinnen, Gruppe, Personen enthält.&#10;&#10;Automatisch generierte Beschreibung">
            <a:extLst>
              <a:ext uri="{FF2B5EF4-FFF2-40B4-BE49-F238E27FC236}">
                <a16:creationId xmlns:a16="http://schemas.microsoft.com/office/drawing/2014/main" xmlns="" id="{4708CFD9-A352-BA46-86C8-C1D6871E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42" y="2582149"/>
            <a:ext cx="3052312" cy="1526156"/>
          </a:xfrm>
          <a:prstGeom prst="rect">
            <a:avLst/>
          </a:prstGeom>
        </p:spPr>
      </p:pic>
      <p:pic>
        <p:nvPicPr>
          <p:cNvPr id="15" name="Grafik 14" descr="Ein Bild, das Person, drinnen, Tisch, sitzend enthält.&#10;&#10;Automatisch generierte Beschreibung">
            <a:extLst>
              <a:ext uri="{FF2B5EF4-FFF2-40B4-BE49-F238E27FC236}">
                <a16:creationId xmlns:a16="http://schemas.microsoft.com/office/drawing/2014/main" xmlns="" id="{F22721BA-3CFE-5F47-9E70-D9DB6415E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2582148"/>
            <a:ext cx="2388768" cy="1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7DE5214-D96A-9042-AE33-0FC1EC77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19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dirty="0"/>
              <a:t>eine Progression der Kompetenzentwicklung über mindestens zwei Stufen (Ende der Erprobungsstufe, Ende der Sekundarstufe I),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C30AA6CD-BC41-7B44-BA82-C9E47983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xmlns="" id="{47075364-FA4E-364F-8A82-1A8D32CC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A0BA498A-8448-4160-8074-01C2DF65C3EE}"/>
              </a:ext>
            </a:extLst>
          </p:cNvPr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xmlns="" id="{210CC79C-1D87-4F4E-8218-F01EA9D23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1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xmlns="" id="{DBEDEF54-72CC-47DD-B110-05C39E323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xmlns="" id="{1A5CB272-F369-4949-AA66-053355244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xmlns="" id="{09639A8E-205A-4A4B-8561-636D88D8A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2.3</a:t>
              </a:r>
            </a:p>
          </p:txBody>
        </p:sp>
        <p:cxnSp>
          <p:nvCxnSpPr>
            <p:cNvPr id="28" name="Line 8">
              <a:extLst>
                <a:ext uri="{FF2B5EF4-FFF2-40B4-BE49-F238E27FC236}">
                  <a16:creationId xmlns:a16="http://schemas.microsoft.com/office/drawing/2014/main" xmlns="" id="{EEE028D7-B22A-4D04-B967-4D7BBAE813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9">
              <a:extLst>
                <a:ext uri="{FF2B5EF4-FFF2-40B4-BE49-F238E27FC236}">
                  <a16:creationId xmlns:a16="http://schemas.microsoft.com/office/drawing/2014/main" xmlns="" id="{CF7C6ADD-F210-49E6-B4D2-8347DEDB4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0">
              <a:extLst>
                <a:ext uri="{FF2B5EF4-FFF2-40B4-BE49-F238E27FC236}">
                  <a16:creationId xmlns:a16="http://schemas.microsoft.com/office/drawing/2014/main" xmlns="" id="{DBECAB0B-12C2-46D4-A8EA-945C0C402E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1">
              <a:extLst>
                <a:ext uri="{FF2B5EF4-FFF2-40B4-BE49-F238E27FC236}">
                  <a16:creationId xmlns:a16="http://schemas.microsoft.com/office/drawing/2014/main" xmlns="" id="{2882264B-D060-4023-9164-C738DCA5C5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2">
              <a:extLst>
                <a:ext uri="{FF2B5EF4-FFF2-40B4-BE49-F238E27FC236}">
                  <a16:creationId xmlns:a16="http://schemas.microsoft.com/office/drawing/2014/main" xmlns="" id="{D1CD27B3-E8AF-416F-8E81-E3D771BF5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3">
              <a:extLst>
                <a:ext uri="{FF2B5EF4-FFF2-40B4-BE49-F238E27FC236}">
                  <a16:creationId xmlns:a16="http://schemas.microsoft.com/office/drawing/2014/main" xmlns="" id="{6FA05415-CF7B-479F-8EC5-58426DC3A8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4">
              <a:extLst>
                <a:ext uri="{FF2B5EF4-FFF2-40B4-BE49-F238E27FC236}">
                  <a16:creationId xmlns:a16="http://schemas.microsoft.com/office/drawing/2014/main" xmlns="" id="{A9C3343A-A98B-4D4E-9D9C-92813E2479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5">
              <a:extLst>
                <a:ext uri="{FF2B5EF4-FFF2-40B4-BE49-F238E27FC236}">
                  <a16:creationId xmlns:a16="http://schemas.microsoft.com/office/drawing/2014/main" xmlns="" id="{1DE79548-FA79-4F01-BB51-0B637526C1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6">
              <a:extLst>
                <a:ext uri="{FF2B5EF4-FFF2-40B4-BE49-F238E27FC236}">
                  <a16:creationId xmlns:a16="http://schemas.microsoft.com/office/drawing/2014/main" xmlns="" id="{F165F981-D842-42FB-8B13-9EE61E6BE5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7">
              <a:extLst>
                <a:ext uri="{FF2B5EF4-FFF2-40B4-BE49-F238E27FC236}">
                  <a16:creationId xmlns:a16="http://schemas.microsoft.com/office/drawing/2014/main" xmlns="" id="{F48F2EDB-353B-4B25-8A7A-26896D32B0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42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C0D19F07-67DD-6841-8D98-C7DB42FF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Verbraucherbildung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173CF39F-7F00-4F49-B6B1-0D909A0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Geschichte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4D9212D1-8208-334F-9E5E-9F66F3C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1802</Words>
  <Application>Microsoft Office PowerPoint</Application>
  <PresentationFormat>Bildschirmpräsentation (4:3)</PresentationFormat>
  <Paragraphs>406</Paragraphs>
  <Slides>37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QUA-LiS_Vorlage_weiss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</vt:lpstr>
      <vt:lpstr>1. Kontinuitäten</vt:lpstr>
      <vt:lpstr>2. Modifikationen</vt:lpstr>
      <vt:lpstr>Weiterentwicklung der Kompetenzbereiche</vt:lpstr>
      <vt:lpstr>    Inhaltliche Akzentuierungen   </vt:lpstr>
      <vt:lpstr>3. Neuerungen</vt:lpstr>
      <vt:lpstr>Geschichte des 20. Jahrhunderts </vt:lpstr>
      <vt:lpstr> </vt:lpstr>
      <vt:lpstr>PowerPoint-Präsentation</vt:lpstr>
      <vt:lpstr>PowerPoint-Präsentation</vt:lpstr>
      <vt:lpstr>PowerPoint-Präsentation</vt:lpstr>
      <vt:lpstr>PowerPoint-Präsentation</vt:lpstr>
      <vt:lpstr>Gliederung</vt:lpstr>
      <vt:lpstr>Fachliche Unterstützungsmaterialien (SILP)</vt:lpstr>
      <vt:lpstr>Fachliche Unterstützungsmaterialien (SILP)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2019-07-17T13:31:51Z</dcterms:modified>
</cp:coreProperties>
</file>